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6" r:id="rId2"/>
    <p:sldMasterId id="2147483667" r:id="rId3"/>
    <p:sldMasterId id="2147483678" r:id="rId4"/>
    <p:sldMasterId id="2147483683" r:id="rId5"/>
    <p:sldMasterId id="2147483687" r:id="rId6"/>
    <p:sldMasterId id="2147483688" r:id="rId7"/>
    <p:sldMasterId id="2147483685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9" r:id="rId26"/>
    <p:sldMasterId id="2147484081" r:id="rId27"/>
    <p:sldMasterId id="2147484093" r:id="rId28"/>
    <p:sldMasterId id="2147484105" r:id="rId29"/>
    <p:sldMasterId id="2147484117" r:id="rId30"/>
    <p:sldMasterId id="2147484129" r:id="rId31"/>
    <p:sldMasterId id="2147484141" r:id="rId32"/>
  </p:sldMasterIdLst>
  <p:notesMasterIdLst>
    <p:notesMasterId r:id="rId71"/>
  </p:notesMasterIdLst>
  <p:handoutMasterIdLst>
    <p:handoutMasterId r:id="rId72"/>
  </p:handoutMasterIdLst>
  <p:sldIdLst>
    <p:sldId id="521" r:id="rId33"/>
    <p:sldId id="529" r:id="rId34"/>
    <p:sldId id="530" r:id="rId35"/>
    <p:sldId id="465" r:id="rId36"/>
    <p:sldId id="502" r:id="rId37"/>
    <p:sldId id="467" r:id="rId38"/>
    <p:sldId id="522" r:id="rId39"/>
    <p:sldId id="523" r:id="rId40"/>
    <p:sldId id="503" r:id="rId41"/>
    <p:sldId id="468" r:id="rId42"/>
    <p:sldId id="469" r:id="rId43"/>
    <p:sldId id="472" r:id="rId44"/>
    <p:sldId id="474" r:id="rId45"/>
    <p:sldId id="476" r:id="rId46"/>
    <p:sldId id="500" r:id="rId47"/>
    <p:sldId id="504" r:id="rId48"/>
    <p:sldId id="524" r:id="rId49"/>
    <p:sldId id="506" r:id="rId50"/>
    <p:sldId id="507" r:id="rId51"/>
    <p:sldId id="508" r:id="rId52"/>
    <p:sldId id="484" r:id="rId53"/>
    <p:sldId id="509" r:id="rId54"/>
    <p:sldId id="510" r:id="rId55"/>
    <p:sldId id="511" r:id="rId56"/>
    <p:sldId id="527" r:id="rId57"/>
    <p:sldId id="512" r:id="rId58"/>
    <p:sldId id="513" r:id="rId59"/>
    <p:sldId id="514" r:id="rId60"/>
    <p:sldId id="515" r:id="rId61"/>
    <p:sldId id="516" r:id="rId62"/>
    <p:sldId id="525" r:id="rId63"/>
    <p:sldId id="517" r:id="rId64"/>
    <p:sldId id="493" r:id="rId65"/>
    <p:sldId id="526" r:id="rId66"/>
    <p:sldId id="518" r:id="rId67"/>
    <p:sldId id="528" r:id="rId68"/>
    <p:sldId id="520" r:id="rId69"/>
    <p:sldId id="498" r:id="rId70"/>
  </p:sldIdLst>
  <p:sldSz cx="9906000" cy="6858000" type="A4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A17"/>
    <a:srgbClr val="000000"/>
    <a:srgbClr val="00333B"/>
    <a:srgbClr val="136F55"/>
    <a:srgbClr val="531948"/>
    <a:srgbClr val="891B2D"/>
    <a:srgbClr val="003145"/>
    <a:srgbClr val="4E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1577" autoAdjust="0"/>
  </p:normalViewPr>
  <p:slideViewPr>
    <p:cSldViewPr>
      <p:cViewPr varScale="1">
        <p:scale>
          <a:sx n="83" d="100"/>
          <a:sy n="83" d="100"/>
        </p:scale>
        <p:origin x="-84" y="-3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" y="12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324" y="-9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9D81ED-6A2A-4A25-9127-2AEA72075D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74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9588"/>
            <a:ext cx="36798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16D6D2-0630-4C28-B01C-129D87BDA9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10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11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12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13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14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15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16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17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18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19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16D6D2-0630-4C28-B01C-129D87BDA94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882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20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3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21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22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23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24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25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26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27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28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29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3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30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31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32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34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35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36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37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4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5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6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7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678C3-DFD5-49AD-9322-F2D1CD3B2F5F}" type="slidenum">
              <a:rPr lang="en-GB" sz="1200">
                <a:solidFill>
                  <a:prstClr val="black"/>
                </a:solidFill>
              </a:rPr>
              <a:pPr eaLnBrk="1" hangingPunct="1"/>
              <a:t>8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81FF5-EF3D-41B8-9E61-8DDF802A78EC}" type="slidenum">
              <a:rPr lang="en-GB" sz="1200">
                <a:solidFill>
                  <a:prstClr val="black"/>
                </a:solidFill>
              </a:rPr>
              <a:pPr eaLnBrk="1" hangingPunct="1"/>
              <a:t>9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4200" y="509588"/>
            <a:ext cx="3679825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4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4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4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4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4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4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4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4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4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4.png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02878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5792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861013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36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2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98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9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85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5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0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87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82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77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861013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136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2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98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96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18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53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0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2AF8-9BE9-492B-8749-2048392DB1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48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557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771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690764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4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87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69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766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70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21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7C6F-65DF-4A0A-9058-BD890D126D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5221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70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57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7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312298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18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404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738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606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86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C322-9629-4F98-BFBF-801515F62B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4406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36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07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532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80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867946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79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61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6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452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449514"/>
            <a:ext cx="2074069" cy="318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8932" y="2449514"/>
            <a:ext cx="2074069" cy="3182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C0CA-9413-460B-AE21-6F472EB899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91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34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369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82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88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5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867946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79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61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62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4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03375-5FAC-4E2D-8975-87571173C4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10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8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34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369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82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8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5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867946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796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161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7EE9-708C-47A7-9E04-5A0CC7E783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5164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452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82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3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369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82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8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1115520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9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CFF7-D282-4317-B41D-6618794F8E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2874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19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0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74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55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86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45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20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08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1115520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0A0C-8134-4B1B-BD58-72FD731674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607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60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19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0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74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55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286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45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20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08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5569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78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BAE0-4CAA-4A05-A054-5FF3C508D3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1174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77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40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70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89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98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323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6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10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39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40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F928-3C75-4201-AA55-DEC37D615C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7364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6576821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4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7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1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6"/>
            <a:ext cx="2230570" cy="489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6"/>
            <a:ext cx="6528329" cy="489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890E-546A-4BEE-B83E-DDFB1BEECC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1882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086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1703-15AC-4FBB-A1CF-1A29E1D06C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10079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D57E-E987-4929-A569-326C751874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677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DEC1-C613-4E75-9F1E-4D821B6290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20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1AAC-5063-4A87-BE43-81468D674A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2769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FA61-674D-4514-BB41-F16901BA26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1228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002563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35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53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DA70-A711-4274-B0E5-A8A8C3883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297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2702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4875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666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7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781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169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5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1747134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439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66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73BA-B5A1-4C23-BC7D-E83CC34B1A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789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948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16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7768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66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265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5503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87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574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577219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53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2FEC-DCC7-4EC2-8CD5-A173F1AE42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5610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066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936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716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6386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690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2636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5683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969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207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870119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5E7-9C00-41F0-A118-0109DB5B5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0015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715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838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19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5890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866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238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202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9070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05A8-CD5C-4BB7-9746-4A9D66476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91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73256550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441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9306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8496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081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7514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6310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6362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1072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D883-135F-43DB-9ED7-0FB7885CA1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0340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0584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HG_Digital_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" y="0"/>
            <a:ext cx="990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6" y="765177"/>
            <a:ext cx="6049963" cy="79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2133602"/>
            <a:ext cx="3168650" cy="1008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lvl="1"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gray">
          <a:xfrm>
            <a:off x="128589" y="476250"/>
            <a:ext cx="9648825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gray">
          <a:xfrm>
            <a:off x="0" y="0"/>
            <a:ext cx="9906000" cy="115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gray">
          <a:xfrm>
            <a:off x="0" y="6742115"/>
            <a:ext cx="9906000" cy="11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1" y="0"/>
            <a:ext cx="1285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9777414" y="0"/>
            <a:ext cx="12858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gray">
          <a:xfrm>
            <a:off x="128589" y="1916113"/>
            <a:ext cx="9648825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57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5966C2-C2FF-4E7F-B473-5231BBEB3C60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6331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0A1EC6-2095-4C2E-BEBB-EB349841F10E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03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2133600"/>
            <a:ext cx="438785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2076" y="2133600"/>
            <a:ext cx="43894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F120A8-2720-4EAC-8E1A-275DA94560F1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6210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938DC2-40BD-4B2E-877C-3AF8A6419ACA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588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8D57E7-4417-406C-8048-79A3731DCE3D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326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1C55E4-910E-4F7D-B1E4-30F47253A9B1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852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A8D911-50F7-4BBC-8E94-CB3EF39CA343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9183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6D2B1-F8CA-4F56-8826-5D95D6F977D6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9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8070-3B3B-40BF-8469-DC214DCA0D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4410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3E561-7590-4F0E-BE17-8CAEA8440D11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557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90" y="765177"/>
            <a:ext cx="2232025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6" y="765177"/>
            <a:ext cx="6545263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Private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77908-F033-45DA-B135-E7456AB196CD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4915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0" y="0"/>
            <a:ext cx="9906000" cy="11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0" y="6742113"/>
            <a:ext cx="9906000" cy="11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9777413" y="0"/>
            <a:ext cx="12858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8" y="765182"/>
            <a:ext cx="6050227" cy="792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2133607"/>
            <a:ext cx="3169576" cy="1008063"/>
          </a:xfrm>
        </p:spPr>
        <p:txBody>
          <a:bodyPr/>
          <a:lstStyle>
            <a:lvl1pPr>
              <a:defRPr/>
            </a:lvl1pPr>
            <a:lvl2pPr lvl="1">
              <a:defRPr sz="1400"/>
            </a:lvl2pPr>
          </a:lstStyle>
          <a:p>
            <a:pPr lvl="0"/>
            <a:r>
              <a:rPr lang="en-US" noProof="0" smtClean="0"/>
              <a:t>Click to edit Master subtitle styles</a:t>
            </a:r>
          </a:p>
          <a:p>
            <a:pPr lvl="1"/>
            <a:r>
              <a:rPr lang="de-DE" noProof="0" smtClean="0"/>
              <a:t>Second level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3EAF-89C0-4EA5-B446-38B088A8236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5CCD-3E8D-43E1-8E64-27817AC136F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4" y="2133600"/>
            <a:ext cx="4382029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295" y="2133600"/>
            <a:ext cx="438374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C3FD-A26B-439E-AE6B-AD1B4FF300F0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A994-BBE6-42C0-80B9-54F195E7ED9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D6D2-0B24-4655-8881-86E6B3CDE0B5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0A6A-2DA2-40A3-AAAA-6F97E2223F58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8FE4-48AB-4770-87C9-3D5072FA641F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5DA0-ECAE-4D25-BCD1-5EE47BAC62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40206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E9D3-5297-423D-9940-A2CC7118AC3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AD30-5D4E-4537-B9E2-2BCD28B3A1E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752" y="765180"/>
            <a:ext cx="223229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4" y="765180"/>
            <a:ext cx="6533488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B526-0942-41EF-B963-A8C34CE686A3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3DDC-2CE6-49FF-9A6B-E87E4B7B19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879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667C-EBDB-4B80-9736-62ED13A2C1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18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FED0-5453-4139-9BF3-A44512A887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02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997E-12C9-4E80-9876-D091AE902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7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237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8F05-BE71-44E4-86F1-1C5ECF4B9D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76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876B-0B9E-439D-AE44-7D7EBB83CF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974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B8EE-4C3C-47D9-B619-11E7ACA57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40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609C-2BF7-4FEF-AD43-8027D360AB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075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077" y="739775"/>
            <a:ext cx="2266685" cy="5386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39775"/>
            <a:ext cx="6636677" cy="5386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3923-65CC-44B6-A1E9-8C45EB4623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74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8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07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53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71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9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717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12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280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48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07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57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21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28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80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340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2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25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41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08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92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92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1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61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077" y="739775"/>
            <a:ext cx="2266685" cy="5386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39775"/>
            <a:ext cx="6636677" cy="5386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93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16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50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5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44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06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8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18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955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406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330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9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077" y="739775"/>
            <a:ext cx="2266685" cy="5386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739775"/>
            <a:ext cx="6636677" cy="5386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297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420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081" y="739776"/>
            <a:ext cx="6480175" cy="415925"/>
          </a:xfrm>
        </p:spPr>
        <p:txBody>
          <a:bodyPr/>
          <a:lstStyle>
            <a:lvl1pPr>
              <a:lnSpc>
                <a:spcPct val="112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50081" y="1504950"/>
            <a:ext cx="6480175" cy="78105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812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2607-D06A-4763-89C5-C33E4D3CC2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52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62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DC45-13CB-4EF4-A0EA-51ACC1F414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972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94B8-D0A9-48B6-AEEC-900A601BD4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787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D440-A9A9-42DF-BC4B-0E6B2D644E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05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7CAC-C5D7-47B3-B0ED-A7F55619E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94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20C2-66FF-4832-BDFA-B8A51E4D7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88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3A46C-12F3-4EB8-9ADA-8968A677EB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425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85BF-C351-46C2-A1A9-48867BBB1B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3225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CE5E-F5AE-4064-87A4-03F149F985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321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EB407-FDF6-4810-9974-4DC52960D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6307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27265" y="127001"/>
            <a:ext cx="9651471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4" y="2660651"/>
            <a:ext cx="204483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7264" y="485776"/>
            <a:ext cx="9632554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625475"/>
            <a:ext cx="204999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3305440" y="2511426"/>
            <a:ext cx="427368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701676"/>
            <a:ext cx="6490494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9763" y="1120775"/>
            <a:ext cx="6490494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8415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1823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78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45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122489"/>
            <a:ext cx="437859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453" y="2122489"/>
            <a:ext cx="438031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9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98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312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37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01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74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33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3192" y="739775"/>
            <a:ext cx="223057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739775"/>
            <a:ext cx="6528329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7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5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0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0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0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64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64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75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449514"/>
            <a:ext cx="43132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  <p:pic>
        <p:nvPicPr>
          <p:cNvPr id="2056" name="Picture 25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Oval 26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42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151863-45D4-4E7F-9BC2-3B869D4234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50800" algn="l" defTabSz="87312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2pPr>
      <a:lvl3pPr marL="812800" indent="101600" algn="l" defTabSz="87312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3pPr>
      <a:lvl4pPr marL="1219200" indent="152400" algn="l" defTabSz="87312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4pPr>
      <a:lvl5pPr marL="1625600" indent="203200" algn="l" defTabSz="873125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5pPr>
      <a:lvl6pPr marL="2082800" algn="l" defTabSz="873125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6pPr>
      <a:lvl7pPr marL="2540000" algn="l" defTabSz="873125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7pPr>
      <a:lvl8pPr marL="2997200" algn="l" defTabSz="873125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8pPr>
      <a:lvl9pPr marL="3454400" algn="l" defTabSz="873125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7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7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78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4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7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  <p:pic>
        <p:nvPicPr>
          <p:cNvPr id="3077" name="Picture 26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Oval 27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1868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0A85BC-F921-4026-A273-0343B9B4B0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rgbClr val="626464"/>
          </a:solidFill>
          <a:latin typeface="+mn-lt"/>
          <a:ea typeface="+mn-ea"/>
          <a:cs typeface="+mn-cs"/>
        </a:defRPr>
      </a:lvl1pPr>
      <a:lvl2pPr marL="1588" indent="4556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rgbClr val="626464"/>
          </a:solidFill>
          <a:latin typeface="+mn-lt"/>
          <a:cs typeface="+mn-cs"/>
        </a:defRPr>
      </a:lvl2pPr>
      <a:lvl3pPr marL="320675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3pPr>
      <a:lvl4pPr marL="639763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–"/>
        <a:defRPr>
          <a:solidFill>
            <a:srgbClr val="626464"/>
          </a:solidFill>
          <a:latin typeface="+mn-lt"/>
          <a:cs typeface="+mn-cs"/>
        </a:defRPr>
      </a:lvl4pPr>
      <a:lvl5pPr marL="957263" indent="-3159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5pPr>
      <a:lvl6pPr marL="14144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6pPr>
      <a:lvl7pPr marL="18716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7pPr>
      <a:lvl8pPr marL="23288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8pPr>
      <a:lvl9pPr marL="27860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8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ChangeArrowheads="1"/>
          </p:cNvSpPr>
          <p:nvPr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rgbClr val="BFE3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6681788" y="6453188"/>
            <a:ext cx="450850" cy="215900"/>
            <a:chOff x="3969" y="4065"/>
            <a:chExt cx="284" cy="136"/>
          </a:xfrm>
        </p:grpSpPr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Clr>
                  <a:srgbClr val="FB5A17"/>
                </a:buClr>
              </a:pPr>
              <a:endParaRPr lang="en-GB" sz="20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171" name="AutoShape 27"/>
            <p:cNvSpPr>
              <a:spLocks noChangeArrowheads="1"/>
            </p:cNvSpPr>
            <p:nvPr/>
          </p:nvSpPr>
          <p:spPr bwMode="gray">
            <a:xfrm rot="16200000">
              <a:off x="4117" y="4065"/>
              <a:ext cx="136" cy="136"/>
            </a:xfrm>
            <a:custGeom>
              <a:avLst/>
              <a:gdLst>
                <a:gd name="G0" fmla="+- 1748 0 0"/>
                <a:gd name="G1" fmla="+- -11794332 0 0"/>
                <a:gd name="G2" fmla="+- 0 0 -11794332"/>
                <a:gd name="T0" fmla="*/ 0 256 1"/>
                <a:gd name="T1" fmla="*/ 180 256 1"/>
                <a:gd name="G3" fmla="+- -11794332 T0 T1"/>
                <a:gd name="T2" fmla="*/ 0 256 1"/>
                <a:gd name="T3" fmla="*/ 90 256 1"/>
                <a:gd name="G4" fmla="+- -11794332 T2 T3"/>
                <a:gd name="G5" fmla="*/ G4 2 1"/>
                <a:gd name="T4" fmla="*/ 90 256 1"/>
                <a:gd name="T5" fmla="*/ 0 256 1"/>
                <a:gd name="G6" fmla="+- -11794332 T4 T5"/>
                <a:gd name="G7" fmla="*/ G6 2 1"/>
                <a:gd name="G8" fmla="abs -1179433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748"/>
                <a:gd name="G18" fmla="*/ 1748 1 2"/>
                <a:gd name="G19" fmla="+- G18 5400 0"/>
                <a:gd name="G20" fmla="cos G19 -11794332"/>
                <a:gd name="G21" fmla="sin G19 -11794332"/>
                <a:gd name="G22" fmla="+- G20 10800 0"/>
                <a:gd name="G23" fmla="+- G21 10800 0"/>
                <a:gd name="G24" fmla="+- 10800 0 G20"/>
                <a:gd name="G25" fmla="+- 1748 10800 0"/>
                <a:gd name="G26" fmla="?: G9 G17 G25"/>
                <a:gd name="G27" fmla="?: G9 0 21600"/>
                <a:gd name="G28" fmla="cos 10800 -11794332"/>
                <a:gd name="G29" fmla="sin 10800 -11794332"/>
                <a:gd name="G30" fmla="sin 1748 -11794332"/>
                <a:gd name="G31" fmla="+- G28 10800 0"/>
                <a:gd name="G32" fmla="+- G29 10800 0"/>
                <a:gd name="G33" fmla="+- G30 10800 0"/>
                <a:gd name="G34" fmla="?: G4 0 G31"/>
                <a:gd name="G35" fmla="?: -11794332 G34 0"/>
                <a:gd name="G36" fmla="?: G6 G35 G31"/>
                <a:gd name="G37" fmla="+- 21600 0 G36"/>
                <a:gd name="G38" fmla="?: G4 0 G33"/>
                <a:gd name="G39" fmla="?: -1179433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26 w 21600"/>
                <a:gd name="T15" fmla="*/ 10796 h 21600"/>
                <a:gd name="T16" fmla="*/ 10800 w 21600"/>
                <a:gd name="T17" fmla="*/ 9052 h 21600"/>
                <a:gd name="T18" fmla="*/ 17074 w 21600"/>
                <a:gd name="T19" fmla="*/ 1079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Clr>
                  <a:srgbClr val="FB5A17"/>
                </a:buClr>
              </a:pPr>
              <a:endParaRPr lang="en-GB" sz="2000" dirty="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631826" y="765177"/>
            <a:ext cx="89296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631826" y="2133600"/>
            <a:ext cx="89296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77189" y="188913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600" b="1"/>
            </a:lvl1pPr>
          </a:lstStyle>
          <a:p>
            <a:r>
              <a:rPr lang="de-DE" smtClean="0">
                <a:solidFill>
                  <a:srgbClr val="000000"/>
                </a:solidFill>
                <a:cs typeface="+mn-cs"/>
              </a:rPr>
              <a:t>Private &amp; Confidential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81788" y="645318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Tx/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63635A0A-5909-4159-B8D7-33482E89881E}" type="slidenum">
              <a:rPr lang="de-DE" smtClean="0">
                <a:solidFill>
                  <a:srgbClr val="FFFFFF"/>
                </a:solidFill>
                <a:cs typeface="+mn-cs"/>
              </a:rPr>
              <a:pPr algn="ctr"/>
              <a:t>‹#›</a:t>
            </a:fld>
            <a:endParaRPr lang="de-DE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gray">
          <a:xfrm>
            <a:off x="636588" y="476250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gray">
          <a:xfrm>
            <a:off x="636588" y="1916113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636588" y="6381750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>
            <a:off x="0" y="0"/>
            <a:ext cx="9906000" cy="115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gray">
          <a:xfrm>
            <a:off x="0" y="6742115"/>
            <a:ext cx="9906000" cy="11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gray">
          <a:xfrm>
            <a:off x="1" y="0"/>
            <a:ext cx="1285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gray">
          <a:xfrm>
            <a:off x="9777414" y="0"/>
            <a:ext cx="12858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B5A17"/>
              </a:buClr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gray">
          <a:xfrm>
            <a:off x="6681787" y="188913"/>
            <a:ext cx="1052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sz="600" b="1" smtClean="0">
                <a:solidFill>
                  <a:srgbClr val="FB5A17"/>
                </a:solidFill>
                <a:cs typeface="+mn-cs"/>
              </a:rPr>
              <a:t>osborneclarke.de</a:t>
            </a:r>
          </a:p>
        </p:txBody>
      </p:sp>
    </p:spTree>
    <p:extLst>
      <p:ext uri="{BB962C8B-B14F-4D97-AF65-F5344CB8AC3E}">
        <p14:creationId xmlns:p14="http://schemas.microsoft.com/office/powerpoint/2010/main" val="21674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80975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360363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SzPct val="85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53975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99695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145415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191135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2368550" indent="-177800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81788" y="6453188"/>
            <a:ext cx="450850" cy="215900"/>
            <a:chOff x="3969" y="4065"/>
            <a:chExt cx="284" cy="136"/>
          </a:xfrm>
        </p:grpSpPr>
        <p:sp>
          <p:nvSpPr>
            <p:cNvPr id="2063" name="Oval 3"/>
            <p:cNvSpPr>
              <a:spLocks noChangeArrowheads="1"/>
            </p:cNvSpPr>
            <p:nvPr/>
          </p:nvSpPr>
          <p:spPr bwMode="gray">
            <a:xfrm>
              <a:off x="3969" y="4065"/>
              <a:ext cx="136" cy="136"/>
            </a:xfrm>
            <a:prstGeom prst="ellipse">
              <a:avLst/>
            </a:prstGeom>
            <a:solidFill>
              <a:srgbClr val="00333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4" name="AutoShape 4"/>
            <p:cNvSpPr>
              <a:spLocks noChangeArrowheads="1"/>
            </p:cNvSpPr>
            <p:nvPr/>
          </p:nvSpPr>
          <p:spPr bwMode="gray">
            <a:xfrm rot="-5400000">
              <a:off x="4117" y="4065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6 w 21600"/>
                <a:gd name="T13" fmla="*/ 0 h 21600"/>
                <a:gd name="T14" fmla="*/ 21124 w 21600"/>
                <a:gd name="T15" fmla="*/ 11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52" y="10799"/>
                  </a:moveTo>
                  <a:cubicBezTo>
                    <a:pt x="9052" y="9833"/>
                    <a:pt x="9834" y="9051"/>
                    <a:pt x="10800" y="9052"/>
                  </a:cubicBezTo>
                  <a:cubicBezTo>
                    <a:pt x="11765" y="9052"/>
                    <a:pt x="12547" y="9833"/>
                    <a:pt x="12547" y="10799"/>
                  </a:cubicBezTo>
                  <a:lnTo>
                    <a:pt x="21599" y="10793"/>
                  </a:lnTo>
                  <a:cubicBezTo>
                    <a:pt x="21596" y="4831"/>
                    <a:pt x="16762" y="-1"/>
                    <a:pt x="10799" y="0"/>
                  </a:cubicBezTo>
                  <a:cubicBezTo>
                    <a:pt x="4837" y="0"/>
                    <a:pt x="3" y="4831"/>
                    <a:pt x="0" y="10793"/>
                  </a:cubicBezTo>
                  <a:lnTo>
                    <a:pt x="9052" y="10799"/>
                  </a:ln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 dirty="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631825" y="765175"/>
            <a:ext cx="89296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631825" y="2133600"/>
            <a:ext cx="8929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77188" y="188913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600" b="1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81788" y="645318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B27E5-D90B-494C-B03D-B63281D17237}" type="slidenum">
              <a:rPr lang="de-DE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  <a:cs typeface="+mn-cs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gray">
          <a:xfrm>
            <a:off x="636588" y="476250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gray">
          <a:xfrm>
            <a:off x="636588" y="1916113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gray">
          <a:xfrm>
            <a:off x="636588" y="6381750"/>
            <a:ext cx="8924925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gray">
          <a:xfrm>
            <a:off x="0" y="0"/>
            <a:ext cx="9906000" cy="11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gray">
          <a:xfrm>
            <a:off x="0" y="6742113"/>
            <a:ext cx="9906000" cy="11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gray">
          <a:xfrm>
            <a:off x="0" y="0"/>
            <a:ext cx="128588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gray">
          <a:xfrm>
            <a:off x="9777413" y="0"/>
            <a:ext cx="12858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gray">
          <a:xfrm>
            <a:off x="6681788" y="188913"/>
            <a:ext cx="105251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600" b="1" smtClean="0">
                <a:solidFill>
                  <a:srgbClr val="FB5A17"/>
                </a:solidFill>
                <a:cs typeface="+mn-cs"/>
              </a:rPr>
              <a:t>osborneclarke.de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80975" indent="-1778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3pPr>
      <a:lvl4pPr marL="360363" indent="-1778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85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539750" indent="-177800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996950" indent="-177800" algn="l" rtl="0" fontAlgn="base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1454150" indent="-177800" algn="l" rtl="0" fontAlgn="base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1911350" indent="-177800" algn="l" rtl="0" fontAlgn="base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2368550" indent="-177800" algn="l" rtl="0" fontAlgn="base">
        <a:spcBef>
          <a:spcPct val="4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4144" y="131764"/>
            <a:ext cx="9625675" cy="66182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03" name="Rectangle 32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  <p:pic>
        <p:nvPicPr>
          <p:cNvPr id="4104" name="Picture 34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Oval 35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76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5F5938-697D-4A0F-ACE7-8F6BEAC585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8138" indent="-338138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rgbClr val="626464"/>
          </a:solidFill>
          <a:latin typeface="+mn-lt"/>
          <a:ea typeface="+mn-ea"/>
          <a:cs typeface="+mn-cs"/>
        </a:defRPr>
      </a:lvl1pPr>
      <a:lvl2pPr marL="339725" indent="-338138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rgbClr val="626464"/>
          </a:solidFill>
          <a:latin typeface="+mn-lt"/>
          <a:cs typeface="+mn-cs"/>
        </a:defRPr>
      </a:lvl2pPr>
      <a:lvl3pPr marL="341313" indent="-338138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AutoNum type="arabicPeriod"/>
        <a:defRPr>
          <a:solidFill>
            <a:srgbClr val="626464"/>
          </a:solidFill>
          <a:latin typeface="+mn-lt"/>
          <a:cs typeface="+mn-cs"/>
        </a:defRPr>
      </a:lvl3pPr>
      <a:lvl4pPr marL="660400" indent="-338138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–"/>
        <a:defRPr>
          <a:solidFill>
            <a:srgbClr val="626464"/>
          </a:solidFill>
          <a:latin typeface="+mn-lt"/>
          <a:cs typeface="+mn-cs"/>
        </a:defRPr>
      </a:lvl4pPr>
      <a:lvl5pPr marL="979488" indent="-338138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5pPr>
      <a:lvl6pPr marL="1436688" indent="-338138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6pPr>
      <a:lvl7pPr marL="1893888" indent="-338138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7pPr>
      <a:lvl8pPr marL="2351088" indent="-338138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8pPr>
      <a:lvl9pPr marL="2808288" indent="-338138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134144" y="131764"/>
            <a:ext cx="9625675" cy="6618287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sz="1200" b="1">
          <a:solidFill>
            <a:srgbClr val="626464"/>
          </a:solidFill>
          <a:latin typeface="+mn-lt"/>
          <a:ea typeface="+mn-ea"/>
          <a:cs typeface="+mn-cs"/>
        </a:defRPr>
      </a:lvl1pPr>
      <a:lvl2pPr marL="1588" indent="4556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sz="1200">
          <a:solidFill>
            <a:srgbClr val="626464"/>
          </a:solidFill>
          <a:latin typeface="+mn-lt"/>
          <a:cs typeface="+mn-cs"/>
        </a:defRPr>
      </a:lvl2pPr>
      <a:lvl3pPr marL="320675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3pPr>
      <a:lvl4pPr marL="639763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–"/>
        <a:defRPr sz="1200">
          <a:solidFill>
            <a:srgbClr val="626464"/>
          </a:solidFill>
          <a:latin typeface="+mn-lt"/>
          <a:cs typeface="+mn-cs"/>
        </a:defRPr>
      </a:lvl4pPr>
      <a:lvl5pPr marL="957263" indent="-3159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5pPr>
      <a:lvl6pPr marL="14144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6pPr>
      <a:lvl7pPr marL="18716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7pPr>
      <a:lvl8pPr marL="23288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8pPr>
      <a:lvl9pPr marL="27860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 sz="1200">
          <a:solidFill>
            <a:srgbClr val="62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6147" name="Picture 10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rgbClr val="626464"/>
          </a:solidFill>
          <a:latin typeface="+mn-lt"/>
          <a:ea typeface="+mn-ea"/>
          <a:cs typeface="+mn-cs"/>
        </a:defRPr>
      </a:lvl1pPr>
      <a:lvl2pPr marL="1588" indent="4556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rgbClr val="626464"/>
          </a:solidFill>
          <a:latin typeface="+mn-lt"/>
          <a:cs typeface="+mn-cs"/>
        </a:defRPr>
      </a:lvl2pPr>
      <a:lvl3pPr marL="320675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3pPr>
      <a:lvl4pPr marL="639763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–"/>
        <a:defRPr>
          <a:solidFill>
            <a:srgbClr val="626464"/>
          </a:solidFill>
          <a:latin typeface="+mn-lt"/>
          <a:cs typeface="+mn-cs"/>
        </a:defRPr>
      </a:lvl4pPr>
      <a:lvl5pPr marL="957263" indent="-3159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5pPr>
      <a:lvl6pPr marL="14144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6pPr>
      <a:lvl7pPr marL="18716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7pPr>
      <a:lvl8pPr marL="23288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8pPr>
      <a:lvl9pPr marL="27860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 b="1">
          <a:solidFill>
            <a:srgbClr val="626464"/>
          </a:solidFill>
          <a:latin typeface="+mn-lt"/>
          <a:ea typeface="+mn-ea"/>
          <a:cs typeface="+mn-cs"/>
        </a:defRPr>
      </a:lvl1pPr>
      <a:lvl2pPr marL="1588" indent="4556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rgbClr val="626464"/>
          </a:solidFill>
          <a:latin typeface="+mn-lt"/>
          <a:cs typeface="+mn-cs"/>
        </a:defRPr>
      </a:lvl2pPr>
      <a:lvl3pPr marL="320675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3pPr>
      <a:lvl4pPr marL="639763" indent="-317500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–"/>
        <a:defRPr>
          <a:solidFill>
            <a:srgbClr val="626464"/>
          </a:solidFill>
          <a:latin typeface="+mn-lt"/>
          <a:cs typeface="+mn-cs"/>
        </a:defRPr>
      </a:lvl4pPr>
      <a:lvl5pPr marL="957263" indent="-315913" algn="l" defTabSz="873125" rtl="0" eaLnBrk="0" fontAlgn="base" hangingPunct="0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5pPr>
      <a:lvl6pPr marL="14144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6pPr>
      <a:lvl7pPr marL="18716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7pPr>
      <a:lvl8pPr marL="23288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8pPr>
      <a:lvl9pPr marL="2786063" indent="-315913" algn="l" defTabSz="873125" rtl="0" fontAlgn="base">
        <a:spcBef>
          <a:spcPct val="7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rgbClr val="6264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  <p:pic>
        <p:nvPicPr>
          <p:cNvPr id="8200" name="Picture 25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Oval 26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87435F-4D36-4E87-8EC5-EB8C24092B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fontAlgn="base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74638" indent="-271463" algn="l" defTabSz="873125" rtl="0" eaLnBrk="0" fontAlgn="base" hangingPunct="0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2925" indent="-266700" algn="l" defTabSz="873125" rtl="0" eaLnBrk="0" fontAlgn="base" hangingPunct="0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3275" indent="-258763" algn="l" defTabSz="873125" rtl="0" eaLnBrk="0" fontAlgn="base" hangingPunct="0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60475" indent="-258763" algn="l" defTabSz="873125" rtl="0" fontAlgn="base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7675" indent="-258763" algn="l" defTabSz="873125" rtl="0" fontAlgn="base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4875" indent="-258763" algn="l" defTabSz="873125" rtl="0" fontAlgn="base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2075" indent="-258763" algn="l" defTabSz="873125" rtl="0" fontAlgn="base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6829293" y="6500813"/>
            <a:ext cx="10146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2" y="739775"/>
            <a:ext cx="892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2" y="2122489"/>
            <a:ext cx="89240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650082" y="477838"/>
            <a:ext cx="889304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48362" y="6427788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648362" y="1911350"/>
            <a:ext cx="8894763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6631517" y="6499225"/>
            <a:ext cx="18745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9285" y="6503988"/>
            <a:ext cx="3388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8874521" y="300039"/>
            <a:ext cx="689241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/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  <a:r>
              <a:rPr lang="en-GB" sz="500" dirty="0">
                <a:solidFill>
                  <a:srgbClr val="FB5A1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4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newzoo.com/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vegamer.com/strategy/white-papers/Tackling_a_Fragmented_Europe_March_201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worldlawdirect.com/forum/law-wiki/33066-common-law-countries-world-map.html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zo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5" y="620688"/>
            <a:ext cx="6049963" cy="792163"/>
          </a:xfrm>
        </p:spPr>
        <p:txBody>
          <a:bodyPr/>
          <a:lstStyle/>
          <a:p>
            <a:r>
              <a:rPr lang="en-GB" dirty="0" smtClean="0"/>
              <a:t>Going Global: legal and business  issues for international games development and distribution</a:t>
            </a:r>
            <a:endParaRPr lang="en-GB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631824" y="2060848"/>
            <a:ext cx="439318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de-DE" sz="1400" b="1" dirty="0" smtClean="0">
                <a:solidFill>
                  <a:srgbClr val="FFFFFF"/>
                </a:solidFill>
                <a:cs typeface="+mn-cs"/>
              </a:rPr>
              <a:t>Jas Purewal</a:t>
            </a:r>
          </a:p>
          <a:p>
            <a:r>
              <a:rPr lang="de-DE" sz="1400" dirty="0" smtClean="0">
                <a:solidFill>
                  <a:srgbClr val="FFFFFF"/>
                </a:solidFill>
                <a:cs typeface="+mn-cs"/>
              </a:rPr>
              <a:t>Lecture to UBC Video Games Law course</a:t>
            </a:r>
          </a:p>
          <a:p>
            <a:r>
              <a:rPr lang="de-DE" sz="1400" dirty="0" smtClean="0">
                <a:solidFill>
                  <a:srgbClr val="FFFFFF"/>
                </a:solidFill>
                <a:cs typeface="+mn-cs"/>
              </a:rPr>
              <a:t>30 January 2012</a:t>
            </a:r>
            <a:endParaRPr lang="de-DE" sz="1400" dirty="0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9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Different countries, different habits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2124075"/>
            <a:ext cx="8897208" cy="4185245"/>
          </a:xfrm>
        </p:spPr>
        <p:txBody>
          <a:bodyPr/>
          <a:lstStyle/>
          <a:p>
            <a:pPr marL="0" indent="0" eaLnBrk="1" hangingPunct="1"/>
            <a:endParaRPr lang="en-GB" sz="2200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GB" sz="22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268760"/>
            <a:ext cx="9633519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10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Different countries, different habits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2124075"/>
            <a:ext cx="8897208" cy="4185245"/>
          </a:xfrm>
        </p:spPr>
        <p:txBody>
          <a:bodyPr/>
          <a:lstStyle/>
          <a:p>
            <a:pPr marL="0" indent="0" eaLnBrk="1" hangingPunct="1"/>
            <a:endParaRPr lang="en-GB" sz="2200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GB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268760"/>
            <a:ext cx="9217023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11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Different countries, similar habits</a:t>
            </a:r>
          </a:p>
        </p:txBody>
      </p:sp>
      <p:pic>
        <p:nvPicPr>
          <p:cNvPr id="8" name="Picture 7" descr="braz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40768"/>
            <a:ext cx="4845729" cy="5328592"/>
          </a:xfrm>
          <a:prstGeom prst="rect">
            <a:avLst/>
          </a:prstGeom>
        </p:spPr>
      </p:pic>
      <p:pic>
        <p:nvPicPr>
          <p:cNvPr id="9" name="Picture 8" descr="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81" y="1340768"/>
            <a:ext cx="4448346" cy="5256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319" y="6442502"/>
            <a:ext cx="549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</a:t>
            </a:r>
            <a:r>
              <a:rPr lang="en-GB" sz="1200" i="1" dirty="0" smtClean="0">
                <a:hlinkClick r:id="rId5"/>
              </a:rPr>
              <a:t>www.Newzoo.com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12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Growing at different rates...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528" y="6093296"/>
            <a:ext cx="549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PwC, March 2011</a:t>
            </a:r>
            <a:endParaRPr lang="en-GB" sz="1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07" y="2357430"/>
            <a:ext cx="698579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13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Development: contracts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92333" y="2108405"/>
            <a:ext cx="8897208" cy="4185245"/>
          </a:xfrm>
        </p:spPr>
        <p:txBody>
          <a:bodyPr/>
          <a:lstStyle/>
          <a:p>
            <a:pPr marL="0" indent="0" eaLnBrk="1" hangingPunct="1"/>
            <a:r>
              <a:rPr lang="en-GB" sz="2400" dirty="0" smtClean="0"/>
              <a:t>Most countries don’t use a common law legal system</a:t>
            </a:r>
          </a:p>
          <a:p>
            <a:pPr marL="0" indent="0" eaLnBrk="1" hangingPunct="1"/>
            <a:endParaRPr lang="en-GB" sz="2400" dirty="0" smtClean="0"/>
          </a:p>
          <a:p>
            <a:pPr marL="0" indent="0" eaLnBrk="1" hangingPunct="1"/>
            <a:endParaRPr lang="en-GB" sz="2400" dirty="0" smtClean="0"/>
          </a:p>
          <a:p>
            <a:pPr marL="0" indent="0" eaLnBrk="1" hangingPunct="1"/>
            <a:endParaRPr lang="en-GB" sz="2400" dirty="0" smtClean="0"/>
          </a:p>
          <a:p>
            <a:pPr marL="0" indent="0" eaLnBrk="1" hangingPunct="1"/>
            <a:endParaRPr lang="en-GB" sz="2400" dirty="0" smtClean="0"/>
          </a:p>
          <a:p>
            <a:pPr marL="0" indent="0" eaLnBrk="1" hangingPunct="1"/>
            <a:endParaRPr lang="en-GB" sz="2400" dirty="0" smtClean="0"/>
          </a:p>
          <a:p>
            <a:pPr marL="0" indent="0" eaLnBrk="1" hangingPunct="1"/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1268" y="5715017"/>
            <a:ext cx="549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</a:t>
            </a:r>
            <a:r>
              <a:rPr lang="en-GB" sz="1200" i="1" dirty="0" smtClean="0">
                <a:hlinkClick r:id="rId3"/>
              </a:rPr>
              <a:t>DFC</a:t>
            </a:r>
            <a:r>
              <a:rPr lang="en-GB" sz="1200" i="1" dirty="0" smtClean="0"/>
              <a:t>, March 2011</a:t>
            </a:r>
            <a:endParaRPr lang="en-GB" sz="1200" i="1" dirty="0"/>
          </a:p>
        </p:txBody>
      </p:sp>
      <p:pic>
        <p:nvPicPr>
          <p:cNvPr id="6" name="Picture 5" descr="800px-Common_law_wor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877" y="3143249"/>
            <a:ext cx="8048647" cy="315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927" y="6433773"/>
            <a:ext cx="3327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Source: </a:t>
            </a:r>
            <a:r>
              <a:rPr lang="en-GB" sz="1200" i="1" dirty="0" smtClean="0">
                <a:hlinkClick r:id="rId5"/>
              </a:rPr>
              <a:t>Wikimedia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14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Development: contracts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-341312"/>
            <a:r>
              <a:rPr lang="en-GB" sz="2000" dirty="0" smtClean="0"/>
              <a:t>Virtually no international harmonisation (and only very limited EU harmonisation)</a:t>
            </a:r>
          </a:p>
          <a:p>
            <a:pPr marL="0" lvl="1" indent="-341312"/>
            <a:r>
              <a:rPr lang="en-GB" sz="2000" dirty="0" smtClean="0"/>
              <a:t>Wide range of specific issues to consider under local law therefore</a:t>
            </a:r>
          </a:p>
          <a:p>
            <a:pPr marL="0" lvl="1" indent="-341312"/>
            <a:r>
              <a:rPr lang="en-GB" sz="2000" dirty="0" smtClean="0"/>
              <a:t>A few examples:</a:t>
            </a:r>
          </a:p>
          <a:p>
            <a:pPr marL="347663" lvl="2" indent="-347663"/>
            <a:r>
              <a:rPr lang="en-GB" sz="2000" dirty="0" smtClean="0"/>
              <a:t>UK: Unfair Contract Terms Acts 1977 regulates unfair B2B contract terms in standard form contracts</a:t>
            </a:r>
          </a:p>
          <a:p>
            <a:pPr marL="347663" lvl="2" indent="-347663"/>
            <a:r>
              <a:rPr lang="en-GB" sz="2000" dirty="0" smtClean="0"/>
              <a:t>Germany does not require consideration for contract validity; by default, USA and UK do (generally)</a:t>
            </a:r>
          </a:p>
          <a:p>
            <a:pPr marL="347663" lvl="2" indent="-347663"/>
            <a:r>
              <a:rPr lang="en-GB" sz="2000" dirty="0" smtClean="0"/>
              <a:t>Several countries have signing formalities even extending to notarisation</a:t>
            </a:r>
          </a:p>
        </p:txBody>
      </p:sp>
    </p:spTree>
    <p:extLst>
      <p:ext uri="{BB962C8B-B14F-4D97-AF65-F5344CB8AC3E}">
        <p14:creationId xmlns:p14="http://schemas.microsoft.com/office/powerpoint/2010/main" val="2083838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Development: contracts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Governing law and jurisdiction</a:t>
            </a:r>
          </a:p>
          <a:p>
            <a:pPr lvl="2"/>
            <a:r>
              <a:rPr lang="en-GB" sz="2000" dirty="0" smtClean="0"/>
              <a:t>International treaties, e.g. WTO, Hague Convention</a:t>
            </a:r>
          </a:p>
          <a:p>
            <a:pPr lvl="2"/>
            <a:r>
              <a:rPr lang="en-GB" sz="2000" dirty="0" smtClean="0"/>
              <a:t>Supranational treaties, e.g. EU Brussels/Rome Regulations</a:t>
            </a:r>
          </a:p>
          <a:p>
            <a:pPr lvl="2"/>
            <a:r>
              <a:rPr lang="en-GB" sz="2000" dirty="0" smtClean="0"/>
              <a:t>Don't assume national laws are in place</a:t>
            </a:r>
          </a:p>
          <a:p>
            <a:pPr lvl="4"/>
            <a:r>
              <a:rPr lang="en-GB" sz="2000" dirty="0" smtClean="0"/>
              <a:t>Japanese law to amend certain parts of the Code of Civil Procedure and the Civil Provisional Remedies Act (No 36, 2011) – in force 1 April 2012 (source: </a:t>
            </a:r>
            <a:r>
              <a:rPr lang="en-GB" sz="2000" u="sng" dirty="0" smtClean="0">
                <a:solidFill>
                  <a:srgbClr val="FB5A17"/>
                </a:solidFill>
              </a:rPr>
              <a:t>Nishimura &amp; Asahi</a:t>
            </a:r>
            <a:r>
              <a:rPr lang="en-GB" sz="2000" dirty="0" smtClean="0"/>
              <a:t>)</a:t>
            </a:r>
          </a:p>
          <a:p>
            <a:pPr lvl="2"/>
            <a:r>
              <a:rPr lang="en-GB" sz="2000" dirty="0" smtClean="0"/>
              <a:t>A good rule of thumb is that any governing law and jurisdiction will take place in the country ‘most closely connected (complicated to work out and there exceptions even to that – e.g. e.g. China) </a:t>
            </a:r>
          </a:p>
        </p:txBody>
      </p:sp>
    </p:spTree>
    <p:extLst>
      <p:ext uri="{BB962C8B-B14F-4D97-AF65-F5344CB8AC3E}">
        <p14:creationId xmlns:p14="http://schemas.microsoft.com/office/powerpoint/2010/main" val="273444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16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Development: intellectual property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2124075"/>
            <a:ext cx="8897208" cy="418524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GB" sz="2200" b="1" dirty="0" smtClean="0"/>
              <a:t> </a:t>
            </a:r>
            <a:r>
              <a:rPr lang="en-GB" sz="2000" b="1" dirty="0" smtClean="0"/>
              <a:t>Some international harmonisation via international treaties</a:t>
            </a:r>
            <a:br>
              <a:rPr lang="en-GB" sz="2000" b="1" dirty="0" smtClean="0"/>
            </a:br>
            <a:r>
              <a:rPr lang="en-GB" sz="2000" b="0" dirty="0" smtClean="0"/>
              <a:t>e.g. Berne Convention, Universal Copyright Convention, TRIPS.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GB" sz="2000" b="1" dirty="0" smtClean="0"/>
              <a:t> But many differences in practice.  Examples: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GB" sz="1600" b="1" dirty="0" smtClean="0"/>
          </a:p>
          <a:p>
            <a:pPr marL="0" indent="0" eaLnBrk="1" hangingPunct="1"/>
            <a:r>
              <a:rPr lang="en-GB" sz="2200" b="1" dirty="0" smtClean="0"/>
              <a:t>Copyright:</a:t>
            </a:r>
          </a:p>
          <a:p>
            <a:pPr marL="469900" lvl="2" indent="0" eaLnBrk="1" hangingPunct="1">
              <a:buFont typeface="Arial" pitchFamily="34" charset="0"/>
              <a:buChar char="•"/>
            </a:pPr>
            <a:r>
              <a:rPr lang="en-GB" sz="2000" dirty="0" smtClean="0"/>
              <a:t>  Different international approaches to e.g. registration requirements, moral rights, infringement, damages, fair use/dealing</a:t>
            </a:r>
          </a:p>
          <a:p>
            <a:pPr marL="469900" lvl="2" indent="0" eaLnBrk="1" hangingPunct="1">
              <a:buFont typeface="Arial" pitchFamily="34" charset="0"/>
              <a:buChar char="•"/>
            </a:pPr>
            <a:r>
              <a:rPr lang="en-GB" sz="2000" dirty="0" smtClean="0"/>
              <a:t> What’s going on re cloning?</a:t>
            </a:r>
          </a:p>
          <a:p>
            <a:pPr marL="1282700" lvl="4" indent="0" eaLnBrk="1" hangingPunct="1">
              <a:buFont typeface="Arial" pitchFamily="34" charset="0"/>
              <a:buChar char="•"/>
            </a:pPr>
            <a:r>
              <a:rPr lang="en-GB" sz="1600" b="1" dirty="0" smtClean="0"/>
              <a:t>Tetris Holding Company LLC v Xio Interactive, Inc </a:t>
            </a:r>
            <a:r>
              <a:rPr lang="en-GB" sz="1600" dirty="0" smtClean="0"/>
              <a:t>(Case 09-6115, USDC D. New Jersey)</a:t>
            </a:r>
          </a:p>
          <a:p>
            <a:pPr marL="1282700" lvl="4" indent="0" eaLnBrk="1" hangingPunct="1">
              <a:buFont typeface="Arial" pitchFamily="34" charset="0"/>
              <a:buChar char="•"/>
            </a:pPr>
            <a:r>
              <a:rPr lang="en-GB" sz="1600" b="1" dirty="0" smtClean="0"/>
              <a:t> SAS v World Programming (</a:t>
            </a:r>
            <a:r>
              <a:rPr lang="en-GB" sz="1600" dirty="0" smtClean="0"/>
              <a:t>Case C‑406/10, CJEU)</a:t>
            </a:r>
            <a:endParaRPr lang="en-GB" sz="1600" b="1" dirty="0" smtClean="0"/>
          </a:p>
          <a:p>
            <a:pPr marL="469900" lvl="2" indent="0" eaLnBrk="1" hangingPunct="1">
              <a:buFont typeface="Arial" pitchFamily="34" charset="0"/>
              <a:buChar char="•"/>
            </a:pPr>
            <a:endParaRPr lang="en-GB" sz="1600" b="1" dirty="0" smtClean="0"/>
          </a:p>
          <a:p>
            <a:pPr marL="469900" lvl="2" indent="0" eaLnBrk="1" hangingPunct="1"/>
            <a:endParaRPr lang="en-GB" sz="1600" b="1" dirty="0" smtClean="0"/>
          </a:p>
          <a:p>
            <a:endParaRPr lang="en-GB" sz="1200" dirty="0" smtClean="0"/>
          </a:p>
          <a:p>
            <a:pPr marL="469900" lvl="2" indent="0" eaLnBrk="1" hangingPunct="1">
              <a:buFont typeface="Arial" pitchFamily="34" charset="0"/>
              <a:buChar char="•"/>
            </a:pPr>
            <a:endParaRPr lang="en-GB" sz="2200" dirty="0" smtClean="0"/>
          </a:p>
          <a:p>
            <a:pPr marL="469900" lvl="2" indent="0" eaLnBrk="1" hangingPunct="1">
              <a:buFont typeface="Arial" pitchFamily="34" charset="0"/>
              <a:buChar char="•"/>
            </a:pPr>
            <a:endParaRPr lang="en-GB" sz="22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</p:txBody>
      </p:sp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17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Development: intellectual property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Trade Marks:</a:t>
            </a:r>
          </a:p>
          <a:p>
            <a:pPr marL="347663" lvl="2" indent="-347663"/>
            <a:r>
              <a:rPr lang="en-GB" sz="2000" dirty="0" smtClean="0"/>
              <a:t>Trade marks are country-specific (although note Madrid Convention and Community Trade Marks)</a:t>
            </a:r>
          </a:p>
          <a:p>
            <a:pPr marL="341312" indent="-263525"/>
            <a:r>
              <a:rPr lang="en-GB" sz="2000" dirty="0" smtClean="0"/>
              <a:t>Patents:</a:t>
            </a:r>
          </a:p>
          <a:p>
            <a:pPr marL="263525" lvl="2" indent="-263525"/>
            <a:r>
              <a:rPr lang="en-GB" sz="2000" dirty="0" smtClean="0"/>
              <a:t>Patents are also country-specific</a:t>
            </a:r>
          </a:p>
          <a:p>
            <a:pPr marL="263525" lvl="2" indent="-263525"/>
            <a:r>
              <a:rPr lang="en-GB" sz="2000" dirty="0" smtClean="0"/>
              <a:t>Software patents in EU</a:t>
            </a:r>
          </a:p>
        </p:txBody>
      </p:sp>
    </p:spTree>
    <p:extLst>
      <p:ext uri="{BB962C8B-B14F-4D97-AF65-F5344CB8AC3E}">
        <p14:creationId xmlns:p14="http://schemas.microsoft.com/office/powerpoint/2010/main" val="3162031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18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Development: intellectual property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Practical tips:</a:t>
            </a:r>
          </a:p>
          <a:p>
            <a:pPr marL="347663" lvl="2" indent="-347663"/>
            <a:r>
              <a:rPr lang="en-GB" sz="2000" dirty="0" smtClean="0"/>
              <a:t>Consider IP protection/regulation formalities separately in each key market</a:t>
            </a:r>
          </a:p>
          <a:p>
            <a:pPr marL="263525" lvl="2" indent="-341312"/>
            <a:r>
              <a:rPr lang="en-GB" sz="2000" dirty="0" smtClean="0"/>
              <a:t>Standard catch-all "worldwide" wording in IP clauses – does it work?</a:t>
            </a:r>
          </a:p>
          <a:p>
            <a:pPr marL="539750" lvl="3" indent="-341312"/>
            <a:r>
              <a:rPr lang="en-GB" sz="2000" dirty="0" smtClean="0"/>
              <a:t>No direct authorities</a:t>
            </a:r>
          </a:p>
          <a:p>
            <a:pPr marL="539750" lvl="3" indent="-341312"/>
            <a:r>
              <a:rPr lang="en-GB" sz="2000" dirty="0" smtClean="0"/>
              <a:t>Likely to provide at least some persuasive assistance</a:t>
            </a:r>
          </a:p>
          <a:p>
            <a:pPr marL="539750" lvl="3" indent="-341312"/>
            <a:r>
              <a:rPr lang="en-GB" sz="2000" dirty="0" smtClean="0"/>
              <a:t>However, unlikely to evade any specific local requirements</a:t>
            </a:r>
          </a:p>
          <a:p>
            <a:pPr marL="263525" lvl="2" indent="-341312"/>
            <a:r>
              <a:rPr lang="en-GB" sz="2000" dirty="0" smtClean="0"/>
              <a:t>IP issues are separate to questions of governing law or jurisdiction</a:t>
            </a:r>
          </a:p>
        </p:txBody>
      </p:sp>
    </p:spTree>
    <p:extLst>
      <p:ext uri="{BB962C8B-B14F-4D97-AF65-F5344CB8AC3E}">
        <p14:creationId xmlns:p14="http://schemas.microsoft.com/office/powerpoint/2010/main" val="3162031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3525" lvl="2" indent="-341312"/>
            <a:r>
              <a:rPr lang="en-GB" dirty="0" smtClean="0"/>
              <a:t>'Going Global'</a:t>
            </a:r>
          </a:p>
          <a:p>
            <a:pPr marL="263525" lvl="2" indent="-341312"/>
            <a:r>
              <a:rPr lang="en-GB" dirty="0" smtClean="0"/>
              <a:t>Development</a:t>
            </a:r>
          </a:p>
          <a:p>
            <a:pPr marL="263525" lvl="2" indent="-341312"/>
            <a:r>
              <a:rPr lang="en-GB" dirty="0" smtClean="0"/>
              <a:t>Distribution</a:t>
            </a:r>
          </a:p>
          <a:p>
            <a:pPr marL="263525" lvl="2" indent="-341312"/>
            <a:r>
              <a:rPr lang="en-GB" dirty="0" smtClean="0"/>
              <a:t>Consumers</a:t>
            </a:r>
          </a:p>
          <a:p>
            <a:pPr marL="263525" lvl="2" indent="-341312"/>
            <a:r>
              <a:rPr lang="en-GB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1322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19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Distribution: Structure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Where is the best place for the development to take place legally?</a:t>
            </a:r>
          </a:p>
          <a:p>
            <a:pPr marL="263525" lvl="2" indent="-341312"/>
            <a:r>
              <a:rPr lang="en-GB" sz="2000" dirty="0" smtClean="0"/>
              <a:t>By default, where the majority of development takes place physically</a:t>
            </a:r>
          </a:p>
          <a:p>
            <a:pPr marL="263525" lvl="2" indent="-341312"/>
            <a:r>
              <a:rPr lang="en-GB" sz="2000" dirty="0" smtClean="0"/>
              <a:t>What about where the work is carried out internationally?</a:t>
            </a:r>
          </a:p>
          <a:p>
            <a:pPr marL="263525" lvl="2" indent="-341312"/>
            <a:r>
              <a:rPr lang="en-GB" sz="2000" dirty="0" smtClean="0"/>
              <a:t>How easy/difficult is it to do business in a particular country…?</a:t>
            </a:r>
          </a:p>
        </p:txBody>
      </p:sp>
    </p:spTree>
    <p:extLst>
      <p:ext uri="{BB962C8B-B14F-4D97-AF65-F5344CB8AC3E}">
        <p14:creationId xmlns:p14="http://schemas.microsoft.com/office/powerpoint/2010/main" val="30254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20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2124075"/>
            <a:ext cx="8897208" cy="418524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GB" sz="2000" b="1" dirty="0" smtClean="0"/>
              <a:t> </a:t>
            </a:r>
            <a:endParaRPr lang="en-GB" sz="2000" dirty="0" smtClean="0"/>
          </a:p>
          <a:p>
            <a:pPr marL="0" indent="0" eaLnBrk="1" hangingPunct="1">
              <a:buFont typeface="Arial" pitchFamily="34" charset="0"/>
              <a:buChar char="•"/>
            </a:pPr>
            <a:endParaRPr lang="en-GB" sz="2000" b="1" dirty="0" smtClean="0"/>
          </a:p>
          <a:p>
            <a:pPr marL="0" indent="0" eaLnBrk="1" hangingPunct="1"/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en-GB" sz="2200" dirty="0" smtClean="0"/>
          </a:p>
          <a:p>
            <a:pPr marL="469900" lvl="2" indent="0" eaLnBrk="1" hangingPunct="1"/>
            <a:endParaRPr lang="en-GB" sz="22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  <a:p>
            <a:pPr marL="0" indent="0" eaLnBrk="1" hangingPunct="1"/>
            <a:endParaRPr lang="en-GB" sz="15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906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4268" y="142852"/>
            <a:ext cx="410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http://www.doingbusiness.org/rankings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21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Distribution: Structure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-341312"/>
            <a:r>
              <a:rPr lang="en-GB" sz="2000" dirty="0" smtClean="0"/>
              <a:t>Again, wide differences between corporate vehicles in different countries:</a:t>
            </a:r>
          </a:p>
          <a:p>
            <a:pPr marL="263525" lvl="2" indent="-341312"/>
            <a:r>
              <a:rPr lang="en-GB" sz="2000" dirty="0" smtClean="0"/>
              <a:t>USA: LLC, LLP, Inc...</a:t>
            </a:r>
          </a:p>
          <a:p>
            <a:pPr marL="263525" lvl="2" indent="-341312"/>
            <a:r>
              <a:rPr lang="en-GB" sz="2000" dirty="0" smtClean="0"/>
              <a:t>UK: LTD, LLP, Plc...</a:t>
            </a:r>
          </a:p>
          <a:p>
            <a:pPr marL="263525" lvl="2" indent="-341312"/>
            <a:r>
              <a:rPr lang="en-GB" sz="2000" dirty="0" smtClean="0"/>
              <a:t>France, Switzerland… SARL, SA...</a:t>
            </a:r>
          </a:p>
          <a:p>
            <a:pPr marL="263525" lvl="2" indent="-341312"/>
            <a:r>
              <a:rPr lang="en-GB" sz="2000" dirty="0" smtClean="0"/>
              <a:t>Australia, South Africa: Pty Ltd...</a:t>
            </a:r>
          </a:p>
          <a:p>
            <a:pPr marL="263525" lvl="2" indent="-341312"/>
            <a:r>
              <a:rPr lang="en-GB" sz="2000" dirty="0" smtClean="0"/>
              <a:t>India: Pvt Ltd...</a:t>
            </a:r>
          </a:p>
          <a:p>
            <a:pPr marL="0" lvl="1" indent="-341312"/>
            <a:r>
              <a:rPr lang="en-GB" sz="2000" dirty="0" smtClean="0"/>
              <a:t>Is it useful/necessary, or </a:t>
            </a:r>
            <a:r>
              <a:rPr lang="en-GB" sz="2000" i="1" dirty="0" smtClean="0"/>
              <a:t>unhelpful</a:t>
            </a:r>
            <a:r>
              <a:rPr lang="en-GB" sz="2000" dirty="0" smtClean="0"/>
              <a:t>, to have a physical presence in a particular market? (Cf Yahoo! </a:t>
            </a:r>
            <a:r>
              <a:rPr lang="en-GB" sz="2000" i="1" dirty="0" smtClean="0"/>
              <a:t>Nazi Memorabilia </a:t>
            </a:r>
            <a:r>
              <a:rPr lang="en-GB" sz="2000" dirty="0" smtClean="0"/>
              <a:t>case)</a:t>
            </a:r>
          </a:p>
        </p:txBody>
      </p:sp>
    </p:spTree>
    <p:extLst>
      <p:ext uri="{BB962C8B-B14F-4D97-AF65-F5344CB8AC3E}">
        <p14:creationId xmlns:p14="http://schemas.microsoft.com/office/powerpoint/2010/main" val="30254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22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and Distribution: Structure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9762" y="1988841"/>
            <a:ext cx="8924000" cy="4256385"/>
          </a:xfrm>
        </p:spPr>
        <p:txBody>
          <a:bodyPr/>
          <a:lstStyle/>
          <a:p>
            <a:pPr marL="0" indent="0"/>
            <a:r>
              <a:rPr lang="en-GB" sz="1800" dirty="0" smtClean="0"/>
              <a:t>What is the most tax efficient?</a:t>
            </a:r>
          </a:p>
          <a:p>
            <a:pPr marL="263525" lvl="2" indent="-341312"/>
            <a:r>
              <a:rPr lang="en-GB" sz="1800" dirty="0" smtClean="0"/>
              <a:t>Highly complicated!</a:t>
            </a:r>
          </a:p>
          <a:p>
            <a:pPr marL="347663" lvl="2" indent="-347663"/>
            <a:r>
              <a:rPr lang="en-GB" sz="1800" dirty="0" smtClean="0"/>
              <a:t>Key factors are local corporation tax, employment/social security/payroll contribution and sales tax/VAT</a:t>
            </a:r>
          </a:p>
          <a:p>
            <a:pPr marL="347663" lvl="2" indent="-347663"/>
            <a:r>
              <a:rPr lang="en-GB" sz="1800" dirty="0" smtClean="0"/>
              <a:t>Tax breaks are another key consideration (e.g. Canada, France, soon UK)</a:t>
            </a:r>
          </a:p>
          <a:p>
            <a:pPr marL="263525" lvl="2" indent="-341312"/>
            <a:r>
              <a:rPr lang="en-GB" sz="1800" dirty="0" smtClean="0"/>
              <a:t>Country examples:</a:t>
            </a:r>
          </a:p>
          <a:p>
            <a:pPr marL="539750" lvl="3" indent="-341312"/>
            <a:r>
              <a:rPr lang="en-GB" sz="1700" dirty="0" smtClean="0"/>
              <a:t>Brazil: 34% corporation tax, sales tax 17-25%</a:t>
            </a:r>
          </a:p>
          <a:p>
            <a:pPr marL="539750" lvl="3" indent="-341312"/>
            <a:r>
              <a:rPr lang="en-GB" sz="1700" dirty="0" smtClean="0"/>
              <a:t>Australia: 30% corporation tax, 4-6% payroll, 10% sales tax</a:t>
            </a:r>
          </a:p>
          <a:p>
            <a:pPr marL="539750" lvl="3" indent="-341312"/>
            <a:r>
              <a:rPr lang="en-GB" sz="1700" dirty="0" smtClean="0"/>
              <a:t>Luxembourg: corporate tax 29.63% (BUT substantial IP savings), sales tax 15%</a:t>
            </a:r>
          </a:p>
          <a:p>
            <a:pPr marL="539750" lvl="3" indent="-341312"/>
            <a:r>
              <a:rPr lang="en-GB" sz="1700" dirty="0" smtClean="0"/>
              <a:t>Offshoring game development and/or the IP can be very valuable – but tricky to obtain (and maintain)</a:t>
            </a:r>
          </a:p>
        </p:txBody>
      </p:sp>
    </p:spTree>
    <p:extLst>
      <p:ext uri="{BB962C8B-B14F-4D97-AF65-F5344CB8AC3E}">
        <p14:creationId xmlns:p14="http://schemas.microsoft.com/office/powerpoint/2010/main" val="336126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23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Contractual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-341312"/>
            <a:r>
              <a:rPr lang="en-GB" sz="2000" dirty="0" smtClean="0"/>
              <a:t>Distribution deals can present their own contractual issues</a:t>
            </a:r>
          </a:p>
          <a:p>
            <a:pPr marL="0" lvl="1" indent="-341312"/>
            <a:r>
              <a:rPr lang="en-GB" sz="2000" dirty="0" smtClean="0"/>
              <a:t>In particular, watch out for the EU Commercial Agents Directive (86/653/EEC)</a:t>
            </a:r>
          </a:p>
          <a:p>
            <a:pPr marL="263525" lvl="2" indent="-341312"/>
            <a:r>
              <a:rPr lang="en-GB" sz="2000" dirty="0" smtClean="0"/>
              <a:t>Grants 'commercial agents' wide powers during and after the agency</a:t>
            </a:r>
          </a:p>
          <a:p>
            <a:pPr marL="263525" lvl="2" indent="-341312"/>
            <a:r>
              <a:rPr lang="en-GB" sz="2000" dirty="0" smtClean="0"/>
              <a:t>Directive can effectively also covers distributors… sometimes.</a:t>
            </a:r>
          </a:p>
          <a:p>
            <a:pPr marL="339725" lvl="2" indent="-339725"/>
            <a:r>
              <a:rPr lang="en-GB" sz="2000" dirty="0" smtClean="0"/>
              <a:t>Among other things, makes termination for convenience terms significantly less useful</a:t>
            </a:r>
          </a:p>
          <a:p>
            <a:pPr marL="92075" lvl="2" indent="-92075">
              <a:buNone/>
            </a:pPr>
            <a:r>
              <a:rPr lang="en-GB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27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24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Contractual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2075" lvl="2" indent="-92075">
              <a:buNone/>
            </a:pPr>
            <a:r>
              <a:rPr lang="en-GB" sz="2000" dirty="0" smtClean="0"/>
              <a:t>Some countries have their own local approaches, e.g. - </a:t>
            </a:r>
          </a:p>
          <a:p>
            <a:pPr marL="92075" lvl="2" indent="-92075"/>
            <a:r>
              <a:rPr lang="en-GB" sz="2000" dirty="0" smtClean="0"/>
              <a:t>    distributor right of return in Germany</a:t>
            </a:r>
          </a:p>
          <a:p>
            <a:pPr marL="92075" lvl="2" indent="-92075"/>
            <a:r>
              <a:rPr lang="en-GB" sz="2000" dirty="0" smtClean="0"/>
              <a:t>    use of standard software contracts in Sweden</a:t>
            </a:r>
          </a:p>
          <a:p>
            <a:pPr marL="365125" lvl="2" indent="-365125"/>
            <a:r>
              <a:rPr lang="en-GB" sz="2000" dirty="0" smtClean="0"/>
              <a:t>some countries do not recognise the work for hire principle  (and using    governing law clauses doesn’t get around that)</a:t>
            </a:r>
          </a:p>
          <a:p>
            <a:pPr marL="92075" lvl="2" indent="-92075"/>
            <a:r>
              <a:rPr lang="en-GB" sz="2000" dirty="0" smtClean="0"/>
              <a:t>    Russian developers can demand a non-exclusive licence over their work</a:t>
            </a:r>
          </a:p>
          <a:p>
            <a:pPr marL="365125" lvl="2" indent="-365125"/>
            <a:r>
              <a:rPr lang="en-GB" sz="2000" dirty="0" smtClean="0"/>
              <a:t>in China, software development or licensing are usually seen as ‘technology    import arrangements’ – requires local government authority approval</a:t>
            </a:r>
          </a:p>
          <a:p>
            <a:pPr marL="92075" lvl="2" indent="-92075">
              <a:buNone/>
            </a:pPr>
            <a:r>
              <a:rPr lang="en-GB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27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local best practice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1800" dirty="0" smtClean="0"/>
              <a:t>Look for distribution rights in geographically proximate countries and/or countries with a common language:</a:t>
            </a:r>
          </a:p>
          <a:p>
            <a:pPr marL="263525" lvl="2" indent="-341312"/>
            <a:r>
              <a:rPr lang="en-GB" sz="1800" dirty="0" smtClean="0"/>
              <a:t>e.g. 'Benelux', 'GAS', Malaysia &amp; Singapore, Arabic-speaking countries</a:t>
            </a:r>
          </a:p>
          <a:p>
            <a:pPr marL="0" indent="0"/>
            <a:r>
              <a:rPr lang="en-GB" sz="1800" dirty="0" smtClean="0"/>
              <a:t>How are you actually going to distribute?  Wheel or Hub?</a:t>
            </a:r>
          </a:p>
          <a:p>
            <a:pPr marL="263525" lvl="2" indent="-341312"/>
            <a:r>
              <a:rPr lang="en-GB" sz="1800" dirty="0" smtClean="0"/>
              <a:t>e.g. Amsterdam/Europe, Kuala Lumpur/SE Asia, South Africa/Africa</a:t>
            </a:r>
          </a:p>
          <a:p>
            <a:pPr marL="0" indent="0"/>
            <a:r>
              <a:rPr lang="en-GB" sz="1800" dirty="0" smtClean="0"/>
              <a:t>Political niceties can prove important:</a:t>
            </a:r>
          </a:p>
          <a:p>
            <a:pPr marL="263525" lvl="2" indent="-341312"/>
            <a:r>
              <a:rPr lang="en-GB" sz="1800" dirty="0" smtClean="0"/>
              <a:t>e.g. 'Cyprus', 'Korea'</a:t>
            </a:r>
          </a:p>
          <a:p>
            <a:pPr marL="0" indent="0"/>
            <a:r>
              <a:rPr lang="en-GB" sz="1800" dirty="0" smtClean="0"/>
              <a:t>Euro-collapse best practice:</a:t>
            </a:r>
          </a:p>
          <a:p>
            <a:pPr marL="263525" lvl="2" indent="-341312"/>
            <a:r>
              <a:rPr lang="en-GB" sz="1800" dirty="0" smtClean="0"/>
              <a:t>Which countries are you dealing with?  Are they at risk?</a:t>
            </a:r>
          </a:p>
          <a:p>
            <a:pPr marL="263525" lvl="2" indent="-341312"/>
            <a:r>
              <a:rPr lang="en-GB" sz="1800" dirty="0" smtClean="0"/>
              <a:t>Do you have to use the Euro at all?</a:t>
            </a:r>
          </a:p>
          <a:p>
            <a:pPr marL="263525" lvl="2" indent="-341312"/>
            <a:r>
              <a:rPr lang="en-GB" sz="1800" dirty="0" smtClean="0"/>
              <a:t>Consider using currency conversion/suspension/termination provisions</a:t>
            </a:r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26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local best practice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47180" y="2132856"/>
            <a:ext cx="8798672" cy="4122737"/>
          </a:xfrm>
        </p:spPr>
        <p:txBody>
          <a:bodyPr/>
          <a:lstStyle/>
          <a:p>
            <a:pPr marL="0" indent="0"/>
            <a:r>
              <a:rPr lang="en-GB" sz="2000" dirty="0" smtClean="0"/>
              <a:t>You monetisation model may be different in different territories:</a:t>
            </a:r>
          </a:p>
          <a:p>
            <a:pPr marL="339725" lvl="2" indent="-339725"/>
            <a:r>
              <a:rPr lang="en-GB" sz="2000" dirty="0" smtClean="0"/>
              <a:t>e.g. </a:t>
            </a:r>
            <a:r>
              <a:rPr lang="en-GB" sz="2000" dirty="0"/>
              <a:t>Starcraft</a:t>
            </a:r>
            <a:r>
              <a:rPr lang="en-GB" sz="2000" dirty="0" smtClean="0"/>
              <a:t> 2: traditional pricing in West; subscription in Russia, Brazil</a:t>
            </a:r>
          </a:p>
          <a:p>
            <a:pPr marL="339725" lvl="2" indent="-339725"/>
            <a:r>
              <a:rPr lang="en-GB" sz="2000" dirty="0"/>
              <a:t>Retain rights over as many revenue streams as you can, even if they do not seem important in your home territory</a:t>
            </a:r>
          </a:p>
          <a:p>
            <a:pPr marL="0" indent="0"/>
            <a:r>
              <a:rPr lang="en-GB" sz="2000" dirty="0" smtClean="0"/>
              <a:t>Watch out for local law problems:</a:t>
            </a:r>
          </a:p>
          <a:p>
            <a:pPr marL="263525" lvl="2" indent="-341312"/>
            <a:r>
              <a:rPr lang="en-GB" sz="2000" dirty="0" smtClean="0"/>
              <a:t>e.g. Trade debtors' right of return under German law</a:t>
            </a:r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27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advertising and marketing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9762" y="1988841"/>
            <a:ext cx="8924000" cy="4256385"/>
          </a:xfrm>
        </p:spPr>
        <p:txBody>
          <a:bodyPr/>
          <a:lstStyle/>
          <a:p>
            <a:pPr marL="0" indent="0"/>
            <a:r>
              <a:rPr lang="en-GB" sz="1800" dirty="0" smtClean="0"/>
              <a:t>Advertising and marketing law vary widely from country to country – no one size fits all answer.  Examples:</a:t>
            </a:r>
          </a:p>
          <a:p>
            <a:pPr marL="347663" lvl="2" indent="-347663"/>
            <a:r>
              <a:rPr lang="en-GB" sz="1800" dirty="0" smtClean="0"/>
              <a:t>UK introduced </a:t>
            </a:r>
            <a:r>
              <a:rPr lang="en-GB" sz="1800" u="sng" dirty="0" smtClean="0">
                <a:solidFill>
                  <a:srgbClr val="FB5A17"/>
                </a:solidFill>
              </a:rPr>
              <a:t>regulation of advergaming</a:t>
            </a:r>
            <a:r>
              <a:rPr lang="en-GB" sz="1800" dirty="0" smtClean="0">
                <a:solidFill>
                  <a:srgbClr val="FB5A17"/>
                </a:solidFill>
              </a:rPr>
              <a:t> </a:t>
            </a:r>
            <a:r>
              <a:rPr lang="en-GB" sz="1800" dirty="0" smtClean="0"/>
              <a:t>in 2010 (virtually no other countries have)</a:t>
            </a:r>
          </a:p>
          <a:p>
            <a:pPr marL="347663" lvl="2" indent="-347663"/>
            <a:r>
              <a:rPr lang="en-GB" sz="1800" dirty="0" smtClean="0"/>
              <a:t>France requires commercial advertising and packaging to be in French</a:t>
            </a:r>
          </a:p>
          <a:p>
            <a:pPr marL="347663" lvl="2" indent="-347663"/>
            <a:r>
              <a:rPr lang="en-GB" sz="1800" dirty="0" smtClean="0"/>
              <a:t>Typically breach constitutes a civil offence (unless of content laws, e.g. in Middle East)</a:t>
            </a:r>
          </a:p>
          <a:p>
            <a:pPr marL="347663" indent="-347663"/>
            <a:r>
              <a:rPr lang="en-GB" sz="1800" dirty="0" smtClean="0"/>
              <a:t>Advertising to children is particularly problematic</a:t>
            </a:r>
          </a:p>
          <a:p>
            <a:pPr marL="347663" lvl="2" indent="-347663"/>
            <a:r>
              <a:rPr lang="en-GB" sz="1800" dirty="0" smtClean="0"/>
              <a:t>Patchily regulated around the world</a:t>
            </a:r>
          </a:p>
          <a:p>
            <a:pPr marL="347663" lvl="2" indent="-347663"/>
            <a:r>
              <a:rPr lang="en-GB" sz="1800" dirty="0" smtClean="0"/>
              <a:t>Sometimes no rules at all, or a mix of legislation, cases and voluntary standards</a:t>
            </a:r>
          </a:p>
          <a:p>
            <a:pPr marL="347663" lvl="2" indent="-347663"/>
            <a:r>
              <a:rPr lang="en-GB" sz="1800" dirty="0" smtClean="0"/>
              <a:t>High likelihood of reform (especially within EU – "</a:t>
            </a:r>
            <a:r>
              <a:rPr lang="en-GB" sz="1800" u="sng" dirty="0" smtClean="0">
                <a:solidFill>
                  <a:srgbClr val="FB5A17"/>
                </a:solidFill>
              </a:rPr>
              <a:t>A Safer Internet for Children</a:t>
            </a:r>
            <a:r>
              <a:rPr lang="en-GB" sz="1800" dirty="0" smtClean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28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Distribution: controlling your products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1800" dirty="0" smtClean="0"/>
              <a:t>First sale/Exhaustion of rights issues – can you control release of your product in a particular territory?</a:t>
            </a:r>
          </a:p>
          <a:p>
            <a:pPr marL="263525" lvl="2" indent="-341312"/>
            <a:r>
              <a:rPr lang="en-GB" sz="1800" dirty="0" smtClean="0"/>
              <a:t>Not often a substantial issue outside of US and EU</a:t>
            </a:r>
          </a:p>
          <a:p>
            <a:pPr marL="263525" lvl="2" indent="-341312"/>
            <a:r>
              <a:rPr lang="en-GB" sz="1800" i="1" dirty="0" smtClean="0"/>
              <a:t>Oracle v UsedSoft (C-128/11, CJEU 3/07/12)</a:t>
            </a:r>
          </a:p>
          <a:p>
            <a:pPr marL="0" indent="0"/>
            <a:r>
              <a:rPr lang="en-GB" sz="1800" dirty="0" smtClean="0"/>
              <a:t>Price maintenance: can you control your product's price?</a:t>
            </a:r>
          </a:p>
          <a:p>
            <a:pPr marL="263525" lvl="2" indent="-341312"/>
            <a:r>
              <a:rPr lang="en-GB" sz="1800" dirty="0" smtClean="0"/>
              <a:t>Complicated under EU competition law</a:t>
            </a:r>
          </a:p>
          <a:p>
            <a:pPr marL="539750" lvl="3" indent="-341312"/>
            <a:r>
              <a:rPr lang="en-GB" sz="1800" dirty="0" smtClean="0"/>
              <a:t>Broadly: minimum or fixed prices bad, recommended prices ok</a:t>
            </a:r>
          </a:p>
          <a:p>
            <a:pPr marL="263525" lvl="2" indent="-341312"/>
            <a:r>
              <a:rPr lang="en-GB" sz="1800" dirty="0" smtClean="0"/>
              <a:t>But that differs elsewhere</a:t>
            </a:r>
          </a:p>
          <a:p>
            <a:pPr marL="539750" lvl="3" indent="-341312"/>
            <a:r>
              <a:rPr lang="en-GB" sz="1800" dirty="0" smtClean="0"/>
              <a:t>e.g. Chinese AntiMonopoly Law: resale price maintenance only illegal if it restricts or eliminates competition</a:t>
            </a:r>
          </a:p>
          <a:p>
            <a:pPr marL="539750" lvl="3" indent="-341312"/>
            <a:r>
              <a:rPr lang="en-GB" sz="1800" dirty="0" smtClean="0"/>
              <a:t>More subtle position in US than in EU?</a:t>
            </a:r>
          </a:p>
          <a:p>
            <a:pPr marL="347663" lvl="2" indent="-347663"/>
            <a:r>
              <a:rPr lang="en-GB" sz="1800" dirty="0" smtClean="0"/>
              <a:t>Your ability to control price maintenance is therefore heavily dependent on local law</a:t>
            </a:r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first…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Hello from Merry </a:t>
            </a:r>
            <a:r>
              <a:rPr lang="en-GB" dirty="0" err="1" smtClean="0"/>
              <a:t>Olde</a:t>
            </a:r>
            <a:r>
              <a:rPr lang="en-GB" dirty="0" smtClean="0"/>
              <a:t> England!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BBDD2-69B1-4AFC-A3D7-9F4060473ADA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564904"/>
            <a:ext cx="9577064" cy="417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620688"/>
            <a:ext cx="3782194" cy="2836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861905"/>
            <a:ext cx="4608512" cy="3080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57" y="388386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29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Consumers: consumer protection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-341312"/>
            <a:r>
              <a:rPr lang="en-GB" sz="2000" dirty="0" smtClean="0"/>
              <a:t>The European Union has probably the most advanced/prescriptive consumer protection system in the world:</a:t>
            </a:r>
          </a:p>
          <a:p>
            <a:pPr marL="347663" lvl="2" indent="-347663"/>
            <a:r>
              <a:rPr lang="en-GB" sz="2000" dirty="0" smtClean="0"/>
              <a:t>e.g. Unfair Terms in Consumer Contracts Directive, Unfair Contract Terms Directive – make void any unreasonable consumer contract term (including in EULAs):</a:t>
            </a:r>
          </a:p>
          <a:p>
            <a:pPr marL="539750" lvl="3" indent="-341312"/>
            <a:r>
              <a:rPr lang="en-GB" sz="2000" dirty="0" smtClean="0"/>
              <a:t>Mandatory Arbitration: X</a:t>
            </a:r>
          </a:p>
          <a:p>
            <a:pPr marL="539750" lvl="3" indent="-341312"/>
            <a:r>
              <a:rPr lang="en-GB" sz="2000" dirty="0" smtClean="0"/>
              <a:t>Unilateral risk allocation: X</a:t>
            </a:r>
          </a:p>
          <a:p>
            <a:pPr marL="539750" lvl="3" indent="-341312"/>
            <a:r>
              <a:rPr lang="en-GB" sz="2000" dirty="0" smtClean="0"/>
              <a:t>Liability limitation: X</a:t>
            </a:r>
          </a:p>
          <a:p>
            <a:pPr marL="263525" lvl="2" indent="-341312"/>
            <a:r>
              <a:rPr lang="en-GB" sz="2000" dirty="0" smtClean="0"/>
              <a:t>Other consumer-facing legislation, e.g. Distance Selling Directive: do consumers have the right to return unwanted physical or digital products?</a:t>
            </a:r>
          </a:p>
          <a:p>
            <a:pPr marL="0" indent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30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Consumers: consumer protection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7663" lvl="2" indent="-347663"/>
            <a:r>
              <a:rPr lang="en-GB" sz="2000" dirty="0" smtClean="0"/>
              <a:t>Moves towards even stronger legislation – </a:t>
            </a:r>
          </a:p>
          <a:p>
            <a:pPr marL="623888" lvl="3" indent="-347663"/>
            <a:r>
              <a:rPr lang="en-GB" sz="2000" dirty="0" smtClean="0"/>
              <a:t>Example #1 - new Consumer Rights Directive (?)</a:t>
            </a:r>
          </a:p>
          <a:p>
            <a:pPr marL="884238" lvl="4" indent="-347663"/>
            <a:r>
              <a:rPr lang="en-GB" sz="2000" dirty="0" smtClean="0"/>
              <a:t>Originally intended to harmonise ALL EU consumer protection systems</a:t>
            </a:r>
          </a:p>
          <a:p>
            <a:pPr marL="884238" lvl="4" indent="-347663"/>
            <a:r>
              <a:rPr lang="en-GB" sz="2000" dirty="0" smtClean="0"/>
              <a:t>Now watered down to a limited maximum harmonisation package</a:t>
            </a:r>
          </a:p>
          <a:p>
            <a:pPr marL="884238" lvl="4" indent="-347663"/>
            <a:r>
              <a:rPr lang="en-GB" sz="2000" dirty="0" smtClean="0"/>
              <a:t>But work slowly continues to strengthen and harmonise EU consumer protection law – e.g. draft Common European Sales Law or virtual property/digital content proposed classification	</a:t>
            </a:r>
          </a:p>
          <a:p>
            <a:pPr marL="623888" lvl="3" indent="-347663"/>
            <a:r>
              <a:rPr lang="en-GB" sz="2000" dirty="0" smtClean="0"/>
              <a:t>Example #2 – proposed Direction on Consumer ADR / collective EU consumer redress	</a:t>
            </a:r>
          </a:p>
          <a:p>
            <a:pPr marL="0" indent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31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Consumers: consumer protection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Don’t overlook national law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Some countries have even stronger laws, e.g. Germany – absolute consumer right of goods return within 2 weeks</a:t>
            </a:r>
          </a:p>
          <a:p>
            <a:pPr marL="342900" lvl="1" indent="-342900">
              <a:buClr>
                <a:srgbClr val="FB5A17"/>
              </a:buClr>
              <a:buFont typeface="Arial" pitchFamily="34" charset="0"/>
              <a:buChar char="•"/>
            </a:pPr>
            <a:r>
              <a:rPr lang="en-GB" sz="2000" dirty="0" smtClean="0"/>
              <a:t>Other major games markets tend to have well-developed, activist consumer protection systems, e.g. Japanese Consumer Affairs Agency vs 'kompu gacha' game mechanic (2012)</a:t>
            </a:r>
          </a:p>
          <a:p>
            <a:pPr marL="0" lvl="1" indent="-341312"/>
            <a:endParaRPr lang="en-GB" sz="2000" dirty="0" smtClean="0"/>
          </a:p>
          <a:p>
            <a:pPr marL="0" lvl="1" indent="-341312"/>
            <a:r>
              <a:rPr lang="en-GB" sz="2000" dirty="0" smtClean="0"/>
              <a:t>Patchy record elsewhere</a:t>
            </a:r>
          </a:p>
          <a:p>
            <a:pPr marL="263525" lvl="2" indent="-341312"/>
            <a:r>
              <a:rPr lang="en-GB" sz="2000" dirty="0" smtClean="0"/>
              <a:t>Few, or few enforceable, consumer protection laws in developing markets though definitely not missing altogether – </a:t>
            </a:r>
          </a:p>
          <a:p>
            <a:pPr marL="539750" lvl="3" indent="-341312"/>
            <a:r>
              <a:rPr lang="en-GB" sz="2000" dirty="0" smtClean="0"/>
              <a:t>E.g. Indonesia: online T&amp;CS only enforceable if fair and not misleading</a:t>
            </a:r>
          </a:p>
        </p:txBody>
      </p:sp>
    </p:spTree>
    <p:extLst>
      <p:ext uri="{BB962C8B-B14F-4D97-AF65-F5344CB8AC3E}">
        <p14:creationId xmlns:p14="http://schemas.microsoft.com/office/powerpoint/2010/main" val="277508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32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Consumers: age ratings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3" y="2124075"/>
            <a:ext cx="6041429" cy="4185245"/>
          </a:xfrm>
        </p:spPr>
        <p:txBody>
          <a:bodyPr/>
          <a:lstStyle/>
          <a:p>
            <a:pPr marL="0" lvl="1" indent="-341312" eaLnBrk="1" hangingPunct="1">
              <a:spcBef>
                <a:spcPct val="40000"/>
              </a:spcBef>
              <a:buClr>
                <a:srgbClr val="B5A300"/>
              </a:buClr>
            </a:pPr>
            <a:r>
              <a:rPr lang="en-GB" sz="1800" dirty="0">
                <a:solidFill>
                  <a:srgbClr val="000000"/>
                </a:solidFill>
              </a:rPr>
              <a:t>ESRB: USA</a:t>
            </a:r>
          </a:p>
          <a:p>
            <a:pPr marL="0" lvl="1" indent="-341312" eaLnBrk="1" hangingPunct="1">
              <a:spcBef>
                <a:spcPct val="40000"/>
              </a:spcBef>
              <a:buClr>
                <a:srgbClr val="B5A300"/>
              </a:buClr>
            </a:pPr>
            <a:r>
              <a:rPr lang="en-GB" sz="1800" dirty="0">
                <a:solidFill>
                  <a:srgbClr val="000000"/>
                </a:solidFill>
              </a:rPr>
              <a:t>PEGI: 31 countries (European plus others including Canada and Israel); mix of voluntary and mandatory usage</a:t>
            </a:r>
          </a:p>
          <a:p>
            <a:pPr marL="0" lvl="1" indent="-341312" eaLnBrk="1" hangingPunct="1">
              <a:spcBef>
                <a:spcPct val="40000"/>
              </a:spcBef>
              <a:buClr>
                <a:srgbClr val="B5A300"/>
              </a:buClr>
            </a:pPr>
            <a:r>
              <a:rPr lang="en-GB" sz="1800" dirty="0">
                <a:solidFill>
                  <a:srgbClr val="000000"/>
                </a:solidFill>
              </a:rPr>
              <a:t>Most countries; local standards</a:t>
            </a:r>
          </a:p>
          <a:p>
            <a:pPr marL="263525" lvl="2" indent="-341312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Australia</a:t>
            </a:r>
            <a:r>
              <a:rPr lang="en-GB" sz="1800" dirty="0">
                <a:solidFill>
                  <a:srgbClr val="000000"/>
                </a:solidFill>
              </a:rPr>
              <a:t>: no 18+ rating at all (until August 2012) – </a:t>
            </a:r>
            <a:r>
              <a:rPr lang="en-GB" sz="1800" i="1" dirty="0">
                <a:solidFill>
                  <a:srgbClr val="000000"/>
                </a:solidFill>
              </a:rPr>
              <a:t>Left4Dead 2, Aliens v Predator</a:t>
            </a:r>
          </a:p>
          <a:p>
            <a:pPr marL="263525" lvl="2" indent="-341312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Some countries stray into censorship allegations: </a:t>
            </a:r>
          </a:p>
          <a:p>
            <a:pPr marL="539750" lvl="3" indent="-341312" eaLnBrk="1" hangingPunct="1">
              <a:spcBef>
                <a:spcPct val="40000"/>
              </a:spcBef>
              <a:buClr>
                <a:srgbClr val="FB5A17"/>
              </a:buClr>
              <a:buSzPct val="85000"/>
              <a:buFont typeface="Arial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e.g. Iran/Battlefield 3</a:t>
            </a:r>
          </a:p>
          <a:p>
            <a:pPr marL="539750" lvl="3" indent="-341312" eaLnBrk="1" hangingPunct="1">
              <a:spcBef>
                <a:spcPct val="40000"/>
              </a:spcBef>
              <a:buClr>
                <a:srgbClr val="FB5A17"/>
              </a:buClr>
              <a:buSzPct val="85000"/>
              <a:buFont typeface="Arial" charset="0"/>
              <a:buChar char="–"/>
            </a:pPr>
            <a:r>
              <a:rPr lang="en-GB" sz="1800" dirty="0">
                <a:solidFill>
                  <a:srgbClr val="000000"/>
                </a:solidFill>
              </a:rPr>
              <a:t>e.g. violent games legislation in Brazil, </a:t>
            </a:r>
            <a:r>
              <a:rPr lang="en-GB" sz="1800" dirty="0" smtClean="0">
                <a:solidFill>
                  <a:srgbClr val="000000"/>
                </a:solidFill>
              </a:rPr>
              <a:t>Venezuela, Switzerland</a:t>
            </a:r>
          </a:p>
          <a:p>
            <a:pPr marL="133350" lvl="2" indent="-341312" eaLnBrk="1" hangingPunct="1">
              <a:spcBef>
                <a:spcPct val="40000"/>
              </a:spcBef>
              <a:buClr>
                <a:srgbClr val="FB5A17"/>
              </a:buClr>
              <a:buSzPct val="85000"/>
            </a:pPr>
            <a:r>
              <a:rPr lang="en-GB" sz="1800" dirty="0" smtClean="0">
                <a:solidFill>
                  <a:srgbClr val="000000"/>
                </a:solidFill>
              </a:rPr>
              <a:t>Age gating?</a:t>
            </a:r>
          </a:p>
          <a:p>
            <a:pPr marL="133350" lvl="2" indent="-341312" eaLnBrk="1" hangingPunct="1">
              <a:spcBef>
                <a:spcPct val="40000"/>
              </a:spcBef>
              <a:buClr>
                <a:srgbClr val="FB5A17"/>
              </a:buClr>
              <a:buSzPct val="85000"/>
            </a:pPr>
            <a:r>
              <a:rPr lang="en-GB" sz="1800" dirty="0" smtClean="0">
                <a:solidFill>
                  <a:srgbClr val="000000"/>
                </a:solidFill>
              </a:rPr>
              <a:t>You need to know about the German system...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40000"/>
              </a:spcBef>
              <a:buClr>
                <a:srgbClr val="B5A300"/>
              </a:buClr>
            </a:pPr>
            <a:endParaRPr lang="en-GB" sz="1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 descr="peg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208" y="2060848"/>
            <a:ext cx="2664296" cy="2182530"/>
          </a:xfrm>
          <a:prstGeom prst="rect">
            <a:avLst/>
          </a:prstGeom>
        </p:spPr>
      </p:pic>
      <p:pic>
        <p:nvPicPr>
          <p:cNvPr id="8" name="Picture 7" descr="esr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5208" y="4286256"/>
            <a:ext cx="2664296" cy="20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500063" y="549275"/>
            <a:ext cx="1560512" cy="287338"/>
          </a:xfrm>
          <a:prstGeom prst="flowChartProcess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 smtClean="0">
                <a:solidFill>
                  <a:srgbClr val="FFFFFF"/>
                </a:solidFill>
                <a:cs typeface="+mn-cs"/>
              </a:rPr>
              <a:t>Game</a:t>
            </a:r>
            <a:endParaRPr lang="en-GB" sz="18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49625" y="1074738"/>
            <a:ext cx="1795463" cy="719137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Indexed?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75363" y="1074738"/>
            <a:ext cx="1795462" cy="719137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List A or B?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87350" y="1074738"/>
            <a:ext cx="1795463" cy="719137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USK rated?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925763" y="1982788"/>
            <a:ext cx="2651125" cy="1152525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Contents banned </a:t>
            </a:r>
          </a:p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by Criminial Code?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924175" y="3328988"/>
            <a:ext cx="2652713" cy="1152525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Contents "severely" </a:t>
            </a:r>
          </a:p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youth-endangering?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956300" y="2093913"/>
            <a:ext cx="2027238" cy="935037"/>
          </a:xfrm>
          <a:prstGeom prst="flowChartTerminator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No distribution</a:t>
            </a:r>
            <a:r>
              <a:rPr lang="de-DE" sz="1600" b="1" smtClean="0">
                <a:solidFill>
                  <a:srgbClr val="000000"/>
                </a:solidFill>
                <a:cs typeface="+mn-cs"/>
              </a:rPr>
              <a:t>.</a:t>
            </a:r>
            <a:endParaRPr lang="en-GB" sz="1600" b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967413" y="3573463"/>
            <a:ext cx="3667125" cy="2735262"/>
          </a:xfrm>
          <a:prstGeom prst="flowChartTerminator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400" b="1" u="sng" dirty="0">
                <a:solidFill>
                  <a:srgbClr val="FFFFFF"/>
                </a:solidFill>
                <a:cs typeface="+mn-cs"/>
              </a:rPr>
              <a:t>Distribution OK, but </a:t>
            </a:r>
          </a:p>
          <a:p>
            <a:pPr algn="ctr">
              <a:defRPr/>
            </a:pPr>
            <a:r>
              <a:rPr lang="de-DE" sz="1400" b="1" u="sng" dirty="0" err="1">
                <a:solidFill>
                  <a:srgbClr val="FFFFFF"/>
                </a:solidFill>
                <a:cs typeface="+mn-cs"/>
              </a:rPr>
              <a:t>restrictions</a:t>
            </a:r>
            <a:r>
              <a:rPr lang="de-DE" sz="1400" b="1" u="sng" dirty="0">
                <a:solidFill>
                  <a:srgbClr val="FFFFFF"/>
                </a:solidFill>
                <a:cs typeface="+mn-cs"/>
              </a:rPr>
              <a:t> </a:t>
            </a:r>
            <a:r>
              <a:rPr lang="de-DE" sz="1400" b="1" u="sng" dirty="0" err="1">
                <a:solidFill>
                  <a:srgbClr val="FFFFFF"/>
                </a:solidFill>
                <a:cs typeface="+mn-cs"/>
              </a:rPr>
              <a:t>apply</a:t>
            </a:r>
            <a:r>
              <a:rPr lang="de-DE" sz="1400" b="1" u="sng" dirty="0">
                <a:solidFill>
                  <a:srgbClr val="FFFFFF"/>
                </a:solidFill>
                <a:cs typeface="+mn-cs"/>
              </a:rPr>
              <a:t>,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 algn="ctr">
              <a:defRPr/>
            </a:pP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de-DE" sz="1400" b="1" dirty="0" err="1">
                <a:solidFill>
                  <a:srgbClr val="FFFFFF"/>
                </a:solidFill>
                <a:cs typeface="+mn-cs"/>
              </a:rPr>
              <a:t>including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:</a:t>
            </a:r>
          </a:p>
          <a:p>
            <a:pPr algn="ctr">
              <a:defRPr/>
            </a:pP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de-DE" sz="1400" b="1" dirty="0" err="1">
                <a:solidFill>
                  <a:srgbClr val="FFFFFF"/>
                </a:solidFill>
                <a:cs typeface="+mn-cs"/>
              </a:rPr>
              <a:t>No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de-DE" sz="1400" b="1" dirty="0" err="1">
                <a:solidFill>
                  <a:srgbClr val="FFFFFF"/>
                </a:solidFill>
                <a:cs typeface="+mn-cs"/>
              </a:rPr>
              <a:t>over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-</a:t>
            </a:r>
            <a:r>
              <a:rPr lang="de-DE" sz="1400" b="1" dirty="0" err="1">
                <a:solidFill>
                  <a:srgbClr val="FFFFFF"/>
                </a:solidFill>
                <a:cs typeface="+mn-cs"/>
              </a:rPr>
              <a:t>the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-counter </a:t>
            </a:r>
            <a:r>
              <a:rPr lang="de-DE" sz="1400" b="1" dirty="0" err="1">
                <a:solidFill>
                  <a:srgbClr val="FFFFFF"/>
                </a:solidFill>
                <a:cs typeface="+mn-cs"/>
              </a:rPr>
              <a:t>sales</a:t>
            </a: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de-DE" sz="1400" b="1" dirty="0" err="1">
                <a:solidFill>
                  <a:srgbClr val="FFFFFF"/>
                </a:solidFill>
                <a:cs typeface="+mn-cs"/>
              </a:rPr>
              <a:t>Restrictions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 on </a:t>
            </a:r>
            <a:r>
              <a:rPr lang="de-DE" sz="1400" b="1" dirty="0" err="1">
                <a:solidFill>
                  <a:srgbClr val="FFFFFF"/>
                </a:solidFill>
                <a:cs typeface="+mn-cs"/>
              </a:rPr>
              <a:t>advertising</a:t>
            </a: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endParaRPr lang="de-DE" sz="1400" b="1" dirty="0">
              <a:solidFill>
                <a:srgbClr val="FFFFFF"/>
              </a:solidFill>
              <a:cs typeface="+mn-cs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de-DE" sz="1400" b="1" dirty="0" err="1">
                <a:solidFill>
                  <a:srgbClr val="FFFFFF"/>
                </a:solidFill>
                <a:cs typeface="+mn-cs"/>
              </a:rPr>
              <a:t>Restrictions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 on </a:t>
            </a:r>
            <a:r>
              <a:rPr lang="de-DE" sz="1400" b="1" dirty="0" err="1">
                <a:solidFill>
                  <a:srgbClr val="FFFFFF"/>
                </a:solidFill>
                <a:cs typeface="+mn-cs"/>
              </a:rPr>
              <a:t>distance</a:t>
            </a:r>
            <a:r>
              <a:rPr lang="de-DE" sz="1400" b="1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de-DE" sz="1400" b="1" dirty="0" err="1">
                <a:solidFill>
                  <a:srgbClr val="FFFFFF"/>
                </a:solidFill>
                <a:cs typeface="+mn-cs"/>
              </a:rPr>
              <a:t>selling</a:t>
            </a:r>
            <a:endParaRPr lang="en-GB" sz="14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07975" y="3573463"/>
            <a:ext cx="1949450" cy="2735262"/>
          </a:xfrm>
          <a:prstGeom prst="flowChartTerminator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Distribution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and advertising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OK, no sale to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minors under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the relevant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age</a:t>
            </a:r>
            <a:endParaRPr lang="en-GB" sz="1600" b="1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2884488" y="4724400"/>
            <a:ext cx="2728912" cy="1584325"/>
          </a:xfrm>
          <a:prstGeom prst="flowChartTerminator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Distribution and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advertising OK,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but restrictions on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distance selling, and </a:t>
            </a:r>
          </a:p>
          <a:p>
            <a:pPr algn="ctr"/>
            <a:r>
              <a:rPr lang="de-DE" sz="1600" b="1" smtClean="0">
                <a:solidFill>
                  <a:srgbClr val="FFFFFF"/>
                </a:solidFill>
                <a:cs typeface="+mn-cs"/>
              </a:rPr>
              <a:t>no sale to minors</a:t>
            </a:r>
            <a:endParaRPr lang="en-GB" sz="1600" b="1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87350" y="2060575"/>
            <a:ext cx="1795463" cy="719138"/>
          </a:xfrm>
          <a:prstGeom prst="flowChartDecision">
            <a:avLst/>
          </a:prstGeom>
          <a:solidFill>
            <a:srgbClr val="1D8B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smtClean="0">
                <a:solidFill>
                  <a:srgbClr val="FFFFFF"/>
                </a:solidFill>
                <a:cs typeface="+mn-cs"/>
              </a:rPr>
              <a:t>18 rating?</a:t>
            </a:r>
            <a:endParaRPr lang="en-GB" sz="1400" dirty="0" smtClean="0">
              <a:solidFill>
                <a:srgbClr val="FFFFFF"/>
              </a:solidFill>
              <a:cs typeface="+mn-cs"/>
            </a:endParaRPr>
          </a:p>
        </p:txBody>
      </p:sp>
      <p:cxnSp>
        <p:nvCxnSpPr>
          <p:cNvPr id="44045" name="AutoShape 45"/>
          <p:cNvCxnSpPr>
            <a:cxnSpLocks noChangeShapeType="1"/>
            <a:stCxn id="44034" idx="2"/>
            <a:endCxn id="44037" idx="0"/>
          </p:cNvCxnSpPr>
          <p:nvPr/>
        </p:nvCxnSpPr>
        <p:spPr bwMode="auto">
          <a:xfrm>
            <a:off x="1281113" y="836613"/>
            <a:ext cx="3175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046" name="AutoShape 46"/>
          <p:cNvCxnSpPr>
            <a:cxnSpLocks noChangeShapeType="1"/>
            <a:stCxn id="44037" idx="2"/>
            <a:endCxn id="44044" idx="0"/>
          </p:cNvCxnSpPr>
          <p:nvPr/>
        </p:nvCxnSpPr>
        <p:spPr bwMode="auto">
          <a:xfrm>
            <a:off x="1284288" y="1793875"/>
            <a:ext cx="0" cy="266700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47" name="AutoShape 47"/>
          <p:cNvCxnSpPr>
            <a:cxnSpLocks noChangeShapeType="1"/>
            <a:stCxn id="44044" idx="2"/>
            <a:endCxn id="44042" idx="0"/>
          </p:cNvCxnSpPr>
          <p:nvPr/>
        </p:nvCxnSpPr>
        <p:spPr bwMode="auto">
          <a:xfrm flipH="1">
            <a:off x="1282700" y="2779713"/>
            <a:ext cx="1588" cy="793750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48" name="AutoShape 48"/>
          <p:cNvCxnSpPr>
            <a:cxnSpLocks noChangeShapeType="1"/>
            <a:stCxn id="44037" idx="3"/>
            <a:endCxn id="44035" idx="1"/>
          </p:cNvCxnSpPr>
          <p:nvPr/>
        </p:nvCxnSpPr>
        <p:spPr bwMode="auto">
          <a:xfrm>
            <a:off x="2182813" y="1435100"/>
            <a:ext cx="1166812" cy="0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49" name="AutoShape 49"/>
          <p:cNvCxnSpPr>
            <a:cxnSpLocks noChangeShapeType="1"/>
            <a:stCxn id="44035" idx="3"/>
            <a:endCxn id="44036" idx="1"/>
          </p:cNvCxnSpPr>
          <p:nvPr/>
        </p:nvCxnSpPr>
        <p:spPr bwMode="auto">
          <a:xfrm>
            <a:off x="5145088" y="1435100"/>
            <a:ext cx="930275" cy="0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50" name="AutoShape 50"/>
          <p:cNvCxnSpPr>
            <a:cxnSpLocks noChangeShapeType="1"/>
            <a:stCxn id="44036" idx="2"/>
            <a:endCxn id="44040" idx="0"/>
          </p:cNvCxnSpPr>
          <p:nvPr/>
        </p:nvCxnSpPr>
        <p:spPr bwMode="auto">
          <a:xfrm flipH="1">
            <a:off x="6970713" y="1793875"/>
            <a:ext cx="3175" cy="300038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4051" name="AutoShape 51"/>
          <p:cNvCxnSpPr>
            <a:cxnSpLocks noChangeShapeType="1"/>
            <a:stCxn id="44036" idx="3"/>
          </p:cNvCxnSpPr>
          <p:nvPr/>
        </p:nvCxnSpPr>
        <p:spPr bwMode="auto">
          <a:xfrm>
            <a:off x="7870825" y="1435100"/>
            <a:ext cx="201613" cy="2116138"/>
          </a:xfrm>
          <a:prstGeom prst="bentConnector2">
            <a:avLst/>
          </a:prstGeom>
          <a:noFill/>
          <a:ln w="15875">
            <a:solidFill>
              <a:srgbClr val="FB5A17"/>
            </a:solidFill>
            <a:prstDash val="sysDash"/>
            <a:miter lim="800000"/>
            <a:headEnd/>
            <a:tailEnd type="triangle" w="med" len="med"/>
          </a:ln>
          <a:effectLst/>
        </p:spPr>
      </p:cxnSp>
      <p:cxnSp>
        <p:nvCxnSpPr>
          <p:cNvPr id="44052" name="AutoShape 52"/>
          <p:cNvCxnSpPr>
            <a:cxnSpLocks noChangeShapeType="1"/>
            <a:stCxn id="44035" idx="2"/>
            <a:endCxn id="44038" idx="0"/>
          </p:cNvCxnSpPr>
          <p:nvPr/>
        </p:nvCxnSpPr>
        <p:spPr bwMode="auto">
          <a:xfrm>
            <a:off x="4248150" y="1793875"/>
            <a:ext cx="3175" cy="188913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53" name="AutoShape 53"/>
          <p:cNvCxnSpPr>
            <a:cxnSpLocks noChangeShapeType="1"/>
            <a:stCxn id="44038" idx="2"/>
            <a:endCxn id="44039" idx="0"/>
          </p:cNvCxnSpPr>
          <p:nvPr/>
        </p:nvCxnSpPr>
        <p:spPr bwMode="auto">
          <a:xfrm>
            <a:off x="4251325" y="3135313"/>
            <a:ext cx="0" cy="193675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54" name="AutoShape 56"/>
          <p:cNvCxnSpPr>
            <a:cxnSpLocks noChangeShapeType="1"/>
            <a:stCxn id="44039" idx="3"/>
            <a:endCxn id="7177" idx="0"/>
          </p:cNvCxnSpPr>
          <p:nvPr/>
        </p:nvCxnSpPr>
        <p:spPr bwMode="auto">
          <a:xfrm flipV="1">
            <a:off x="5576888" y="3573463"/>
            <a:ext cx="2224087" cy="331787"/>
          </a:xfrm>
          <a:prstGeom prst="bentConnector4">
            <a:avLst>
              <a:gd name="adj1" fmla="val 8741"/>
              <a:gd name="adj2" fmla="val 168898"/>
            </a:avLst>
          </a:prstGeom>
          <a:noFill/>
          <a:ln w="15875">
            <a:solidFill>
              <a:srgbClr val="FB5A17"/>
            </a:solidFill>
            <a:prstDash val="sysDash"/>
            <a:miter lim="800000"/>
            <a:headEnd/>
            <a:tailEnd type="triangle" w="med" len="med"/>
          </a:ln>
          <a:effectLst/>
        </p:spPr>
      </p:cxnSp>
      <p:cxnSp>
        <p:nvCxnSpPr>
          <p:cNvPr id="44055" name="AutoShape 58"/>
          <p:cNvCxnSpPr>
            <a:cxnSpLocks noChangeShapeType="1"/>
            <a:stCxn id="44044" idx="3"/>
            <a:endCxn id="44043" idx="1"/>
          </p:cNvCxnSpPr>
          <p:nvPr/>
        </p:nvCxnSpPr>
        <p:spPr bwMode="auto">
          <a:xfrm>
            <a:off x="2182813" y="2420938"/>
            <a:ext cx="701675" cy="3095625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FB5A17"/>
            </a:solidFill>
            <a:prstDash val="sysDash"/>
            <a:miter lim="800000"/>
            <a:headEnd/>
            <a:tailEnd type="triangle" w="med" len="med"/>
          </a:ln>
          <a:effectLst/>
        </p:spPr>
      </p:cxnSp>
      <p:cxnSp>
        <p:nvCxnSpPr>
          <p:cNvPr id="44056" name="AutoShape 59"/>
          <p:cNvCxnSpPr>
            <a:cxnSpLocks noChangeShapeType="1"/>
            <a:stCxn id="44039" idx="2"/>
            <a:endCxn id="44043" idx="0"/>
          </p:cNvCxnSpPr>
          <p:nvPr/>
        </p:nvCxnSpPr>
        <p:spPr bwMode="auto">
          <a:xfrm flipH="1">
            <a:off x="4249738" y="4481513"/>
            <a:ext cx="1587" cy="242887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057" name="AutoShape 60"/>
          <p:cNvCxnSpPr>
            <a:cxnSpLocks noChangeShapeType="1"/>
            <a:stCxn id="44038" idx="3"/>
            <a:endCxn id="44040" idx="1"/>
          </p:cNvCxnSpPr>
          <p:nvPr/>
        </p:nvCxnSpPr>
        <p:spPr bwMode="auto">
          <a:xfrm>
            <a:off x="5576888" y="2559050"/>
            <a:ext cx="379412" cy="3175"/>
          </a:xfrm>
          <a:prstGeom prst="straightConnector1">
            <a:avLst/>
          </a:prstGeom>
          <a:noFill/>
          <a:ln w="15875">
            <a:solidFill>
              <a:srgbClr val="FB5A17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4058" name="AutoShape 61"/>
          <p:cNvSpPr>
            <a:spLocks noChangeArrowheads="1"/>
          </p:cNvSpPr>
          <p:nvPr/>
        </p:nvSpPr>
        <p:spPr bwMode="auto">
          <a:xfrm>
            <a:off x="2535238" y="115888"/>
            <a:ext cx="7177087" cy="720725"/>
          </a:xfrm>
          <a:prstGeom prst="flowChartProcess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 smtClean="0">
                <a:solidFill>
                  <a:srgbClr val="000000"/>
                </a:solidFill>
                <a:cs typeface="+mn-cs"/>
              </a:rPr>
              <a:t>Distribution of indexed and non-indexed games in Germany</a:t>
            </a:r>
          </a:p>
          <a:p>
            <a:pPr algn="ctr"/>
            <a:r>
              <a:rPr lang="de-DE" sz="1200" smtClean="0">
                <a:solidFill>
                  <a:srgbClr val="000000"/>
                </a:solidFill>
                <a:cs typeface="+mn-cs"/>
              </a:rPr>
              <a:t>(Offline distribution only)</a:t>
            </a:r>
            <a:endParaRPr lang="en-GB" sz="12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59" name="Text Box 62"/>
          <p:cNvSpPr txBox="1">
            <a:spLocks noChangeArrowheads="1"/>
          </p:cNvSpPr>
          <p:nvPr/>
        </p:nvSpPr>
        <p:spPr bwMode="auto">
          <a:xfrm>
            <a:off x="2513013" y="119697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no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0" name="Text Box 63"/>
          <p:cNvSpPr txBox="1">
            <a:spLocks noChangeArrowheads="1"/>
          </p:cNvSpPr>
          <p:nvPr/>
        </p:nvSpPr>
        <p:spPr bwMode="auto">
          <a:xfrm>
            <a:off x="5343525" y="1179513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yes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1" name="Text Box 64"/>
          <p:cNvSpPr txBox="1">
            <a:spLocks noChangeArrowheads="1"/>
          </p:cNvSpPr>
          <p:nvPr/>
        </p:nvSpPr>
        <p:spPr bwMode="auto">
          <a:xfrm>
            <a:off x="895350" y="299720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no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2" name="Text Box 65"/>
          <p:cNvSpPr txBox="1">
            <a:spLocks noChangeArrowheads="1"/>
          </p:cNvSpPr>
          <p:nvPr/>
        </p:nvSpPr>
        <p:spPr bwMode="auto">
          <a:xfrm>
            <a:off x="3627438" y="1628775"/>
            <a:ext cx="38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no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3" name="Text Box 66"/>
          <p:cNvSpPr txBox="1">
            <a:spLocks noChangeArrowheads="1"/>
          </p:cNvSpPr>
          <p:nvPr/>
        </p:nvSpPr>
        <p:spPr bwMode="auto">
          <a:xfrm>
            <a:off x="3838575" y="3068638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no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4" name="Text Box 67"/>
          <p:cNvSpPr txBox="1">
            <a:spLocks noChangeArrowheads="1"/>
          </p:cNvSpPr>
          <p:nvPr/>
        </p:nvSpPr>
        <p:spPr bwMode="auto">
          <a:xfrm>
            <a:off x="3838575" y="441960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no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5" name="Text Box 68"/>
          <p:cNvSpPr txBox="1">
            <a:spLocks noChangeArrowheads="1"/>
          </p:cNvSpPr>
          <p:nvPr/>
        </p:nvSpPr>
        <p:spPr bwMode="auto">
          <a:xfrm>
            <a:off x="8072438" y="1484313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A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6" name="Text Box 69"/>
          <p:cNvSpPr txBox="1">
            <a:spLocks noChangeArrowheads="1"/>
          </p:cNvSpPr>
          <p:nvPr/>
        </p:nvSpPr>
        <p:spPr bwMode="auto">
          <a:xfrm>
            <a:off x="6418263" y="1628775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B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7" name="Text Box 70"/>
          <p:cNvSpPr txBox="1">
            <a:spLocks noChangeArrowheads="1"/>
          </p:cNvSpPr>
          <p:nvPr/>
        </p:nvSpPr>
        <p:spPr bwMode="auto">
          <a:xfrm>
            <a:off x="584200" y="1628775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yes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8" name="Text Box 71"/>
          <p:cNvSpPr txBox="1">
            <a:spLocks noChangeArrowheads="1"/>
          </p:cNvSpPr>
          <p:nvPr/>
        </p:nvSpPr>
        <p:spPr bwMode="auto">
          <a:xfrm>
            <a:off x="2066925" y="2997200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yes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69" name="Text Box 72"/>
          <p:cNvSpPr txBox="1">
            <a:spLocks noChangeArrowheads="1"/>
          </p:cNvSpPr>
          <p:nvPr/>
        </p:nvSpPr>
        <p:spPr bwMode="auto">
          <a:xfrm>
            <a:off x="5343525" y="3429000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yes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70" name="Text Box 73"/>
          <p:cNvSpPr txBox="1">
            <a:spLocks noChangeArrowheads="1"/>
          </p:cNvSpPr>
          <p:nvPr/>
        </p:nvSpPr>
        <p:spPr bwMode="auto">
          <a:xfrm>
            <a:off x="5421313" y="2205038"/>
            <a:ext cx="463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smtClean="0">
                <a:solidFill>
                  <a:srgbClr val="000000"/>
                </a:solidFill>
                <a:cs typeface="+mn-cs"/>
              </a:rPr>
              <a:t>yes</a:t>
            </a:r>
            <a:endParaRPr lang="en-GB" sz="1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7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4C73CD-9FDE-4515-8782-8B569DA0D2AA}" type="slidenum">
              <a:rPr lang="de-DE" smtClean="0">
                <a:solidFill>
                  <a:srgbClr val="FFFFFF"/>
                </a:solidFill>
              </a:rPr>
              <a:pPr/>
              <a:t>33</a:t>
            </a:fld>
            <a:endParaRPr lang="de-DE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34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Consumers: privacy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9762" y="1988841"/>
            <a:ext cx="8924000" cy="4256385"/>
          </a:xfrm>
        </p:spPr>
        <p:txBody>
          <a:bodyPr/>
          <a:lstStyle/>
          <a:p>
            <a:pPr marL="0" indent="0"/>
            <a:r>
              <a:rPr lang="en-GB" sz="2000" dirty="0" smtClean="0"/>
              <a:t>Again, EU has an advanced/prescriptive system: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Series </a:t>
            </a:r>
            <a:r>
              <a:rPr lang="en-GB" sz="2000" dirty="0"/>
              <a:t>of statutes: Data Protection Directive, e-Privacy Directive, Cookie Directive</a:t>
            </a:r>
            <a:r>
              <a:rPr lang="en-GB" sz="2000" dirty="0" smtClean="0"/>
              <a:t>...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Structured </a:t>
            </a:r>
            <a:r>
              <a:rPr lang="en-GB" sz="2000" dirty="0"/>
              <a:t>around 8 key data protection principles </a:t>
            </a:r>
            <a:endParaRPr lang="en-GB" sz="20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Fundamentally </a:t>
            </a:r>
            <a:r>
              <a:rPr lang="en-GB" sz="2000" dirty="0"/>
              <a:t>focuses on the protection of ‘personal </a:t>
            </a:r>
            <a:r>
              <a:rPr lang="en-GB" sz="2000" dirty="0" smtClean="0"/>
              <a:t>data’ / ‘sensitive personal data’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Particular </a:t>
            </a:r>
            <a:r>
              <a:rPr lang="en-GB" sz="2000" dirty="0"/>
              <a:t>focus on gathering of data from minors under </a:t>
            </a:r>
            <a:r>
              <a:rPr lang="en-GB" sz="2000" dirty="0" smtClean="0"/>
              <a:t>13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Strict </a:t>
            </a:r>
            <a:r>
              <a:rPr lang="en-GB" sz="2000" dirty="0"/>
              <a:t>prohibitions on third party data </a:t>
            </a:r>
            <a:r>
              <a:rPr lang="en-GB" sz="2000" dirty="0" smtClean="0"/>
              <a:t>transfer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Range of national regulators with different enforcement powers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HUGE reform/change is incoming...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1708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35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Consumers: privacy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9762" y="1988841"/>
            <a:ext cx="8924000" cy="4256385"/>
          </a:xfrm>
        </p:spPr>
        <p:txBody>
          <a:bodyPr/>
          <a:lstStyle/>
          <a:p>
            <a:pPr marL="0" indent="0"/>
            <a:r>
              <a:rPr lang="en-GB" sz="2000" dirty="0" smtClean="0"/>
              <a:t>Different approaches worldwide:</a:t>
            </a:r>
          </a:p>
          <a:p>
            <a:pPr marL="0" indent="0"/>
            <a:r>
              <a:rPr lang="en-GB" sz="2000" b="0" dirty="0" smtClean="0"/>
              <a:t>Examples - 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sz="2000" dirty="0" smtClean="0"/>
              <a:t>Turkey:</a:t>
            </a:r>
            <a:r>
              <a:rPr lang="en-GB" sz="2000" b="0" dirty="0" smtClean="0"/>
              <a:t> no meaningful data protection law at all yet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sz="2000" b="0" dirty="0" smtClean="0"/>
              <a:t> </a:t>
            </a:r>
            <a:r>
              <a:rPr lang="en-GB" sz="2000" dirty="0" smtClean="0"/>
              <a:t>Japan:</a:t>
            </a:r>
            <a:r>
              <a:rPr lang="en-GB" sz="2000" b="0" dirty="0" smtClean="0"/>
              <a:t> mixture of laws (applying to substantial use – e.g. Databases exceeding 5k users) and persuasive guidance.  Broadly similar to EU approach – e.g. Use of ‘personal data’; limited use; requirement of explicit consent; limited transfer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901708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36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issues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Examples of other matters to be aware of:</a:t>
            </a:r>
          </a:p>
          <a:p>
            <a:pPr marL="263525" lvl="2" indent="-341312"/>
            <a:r>
              <a:rPr lang="en-GB" sz="2000" dirty="0" smtClean="0"/>
              <a:t>Gambling</a:t>
            </a:r>
          </a:p>
          <a:p>
            <a:pPr marL="263525" lvl="2" indent="-341312"/>
            <a:r>
              <a:rPr lang="en-GB" sz="2000" dirty="0" smtClean="0"/>
              <a:t>Product liability</a:t>
            </a:r>
          </a:p>
          <a:p>
            <a:pPr marL="263525" lvl="2" indent="-341312"/>
            <a:r>
              <a:rPr lang="en-GB" sz="2000" dirty="0" smtClean="0"/>
              <a:t>Fraud</a:t>
            </a:r>
          </a:p>
          <a:p>
            <a:pPr marL="263525" lvl="2" indent="-341312"/>
            <a:r>
              <a:rPr lang="en-GB" sz="2000" dirty="0" smtClean="0"/>
              <a:t>Banking/financial services</a:t>
            </a:r>
          </a:p>
          <a:p>
            <a:pPr marL="263525" lvl="2" indent="-341312"/>
            <a:r>
              <a:rPr lang="en-GB" sz="2000" dirty="0" smtClean="0"/>
              <a:t>Employment practices</a:t>
            </a:r>
          </a:p>
          <a:p>
            <a:pPr marL="263525" lvl="2" indent="-341312"/>
            <a:r>
              <a:rPr lang="en-GB" sz="2000" dirty="0" smtClean="0"/>
              <a:t>Disputes</a:t>
            </a:r>
          </a:p>
          <a:p>
            <a:pPr marL="263525" lvl="2" indent="-341312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78539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37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Thanks!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878175" y="2134442"/>
            <a:ext cx="2180561" cy="4032250"/>
          </a:xfrm>
          <a:prstGeom prst="rect">
            <a:avLst/>
          </a:prstGeom>
          <a:solidFill>
            <a:srgbClr val="F2F9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ClrTx/>
            </a:pPr>
            <a:endParaRPr lang="en-GB" sz="1800" dirty="0">
              <a:cs typeface="Arial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034677" y="4149426"/>
            <a:ext cx="1950244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l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9CF"/>
              </a:buClr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>Jas Purewal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9CF"/>
              </a:buClr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Senior Solicitor 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London, UK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9CF"/>
              </a:buClr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>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+44 (0) 207 105 7268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5EB9CF"/>
              </a:buClr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>Jas.Purewal@osborneclarke.com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Twitter:</a:t>
            </a:r>
            <a:r>
              <a:rPr kumimoji="0" 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de-DE" sz="1400" b="0" i="0" u="none" strike="noStrike" kern="0" cap="none" spc="0" normalizeH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>@gamerlaw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B5A17"/>
                </a:solidFill>
                <a:effectLst/>
                <a:uLnTx/>
                <a:uFillTx/>
                <a:latin typeface="Arial" charset="0"/>
                <a:cs typeface="Arial" charset="0"/>
              </a:rPr>
              <a:t>www.osborneclarke.co.uk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3874736" y="1988840"/>
            <a:ext cx="2184000" cy="2016125"/>
          </a:xfrm>
          <a:prstGeom prst="rect">
            <a:avLst/>
          </a:prstGeom>
          <a:solidFill>
            <a:srgbClr val="D8D9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149" tIns="42574" rIns="85149" bIns="42574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Marketing &gt; Fotos &gt; PP_Pitch &gt; </a:t>
            </a: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Kontakt 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1988840"/>
            <a:ext cx="2185856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3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About Osborne Clarke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1955550"/>
            <a:ext cx="8897208" cy="4427143"/>
          </a:xfrm>
        </p:spPr>
        <p:txBody>
          <a:bodyPr/>
          <a:lstStyle/>
          <a:p>
            <a:pPr marL="3175" lvl="2" indent="0" defTabSz="914400" eaLnBrk="1" hangingPunct="1">
              <a:spcBef>
                <a:spcPct val="40000"/>
              </a:spcBef>
              <a:buClr>
                <a:srgbClr val="FB5A17"/>
              </a:buClr>
              <a:defRPr/>
            </a:pPr>
            <a:r>
              <a:rPr lang="en-GB" sz="1800" b="1" dirty="0" smtClean="0">
                <a:solidFill>
                  <a:srgbClr val="000000"/>
                </a:solidFill>
              </a:rPr>
              <a:t>About Osborne Clarke:</a:t>
            </a: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Osborne </a:t>
            </a:r>
            <a:r>
              <a:rPr lang="en-GB" sz="1800" dirty="0">
                <a:solidFill>
                  <a:srgbClr val="000000"/>
                </a:solidFill>
              </a:rPr>
              <a:t>Clarke is </a:t>
            </a:r>
            <a:r>
              <a:rPr lang="en-GB" sz="1800" dirty="0" smtClean="0">
                <a:solidFill>
                  <a:srgbClr val="000000"/>
                </a:solidFill>
              </a:rPr>
              <a:t>an international law </a:t>
            </a:r>
            <a:r>
              <a:rPr lang="en-GB" sz="1800" dirty="0">
                <a:solidFill>
                  <a:srgbClr val="000000"/>
                </a:solidFill>
              </a:rPr>
              <a:t>firm with over 550 lawyers working across 12 offices in the UK, Germany, Spain, Italy and </a:t>
            </a:r>
            <a:r>
              <a:rPr lang="en-GB" sz="1800" dirty="0" smtClean="0">
                <a:solidFill>
                  <a:srgbClr val="000000"/>
                </a:solidFill>
              </a:rPr>
              <a:t>Silicon Valley as well as a partner network worldwide</a:t>
            </a:r>
            <a:endParaRPr lang="en-GB" sz="1800" dirty="0">
              <a:solidFill>
                <a:srgbClr val="000000"/>
              </a:solidFill>
            </a:endParaRPr>
          </a:p>
          <a:p>
            <a:pPr marL="3175" lvl="2" indent="0" defTabSz="914400" eaLnBrk="1" hangingPunct="1">
              <a:spcBef>
                <a:spcPct val="40000"/>
              </a:spcBef>
              <a:buClr>
                <a:srgbClr val="FB5A17"/>
              </a:buClr>
              <a:defRPr/>
            </a:pPr>
            <a:r>
              <a:rPr lang="en-GB" sz="1800" b="1" dirty="0">
                <a:solidFill>
                  <a:srgbClr val="000000"/>
                </a:solidFill>
              </a:rPr>
              <a:t>Our interactive entertainment practice:</a:t>
            </a: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Osborne Clarke is the leading interactive entertainment law firm in Europe </a:t>
            </a: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We advise the full range of interactive </a:t>
            </a:r>
            <a:r>
              <a:rPr lang="en-GB" sz="1800" dirty="0">
                <a:solidFill>
                  <a:srgbClr val="000000"/>
                </a:solidFill>
              </a:rPr>
              <a:t>entertainment </a:t>
            </a:r>
            <a:r>
              <a:rPr lang="en-GB" sz="1800" dirty="0" smtClean="0">
                <a:solidFill>
                  <a:srgbClr val="000000"/>
                </a:solidFill>
              </a:rPr>
              <a:t>businesses from small developers </a:t>
            </a:r>
            <a:r>
              <a:rPr lang="en-GB" sz="1800" dirty="0">
                <a:solidFill>
                  <a:srgbClr val="000000"/>
                </a:solidFill>
              </a:rPr>
              <a:t>to global </a:t>
            </a:r>
            <a:r>
              <a:rPr lang="en-GB" sz="1800" dirty="0" smtClean="0">
                <a:solidFill>
                  <a:srgbClr val="000000"/>
                </a:solidFill>
              </a:rPr>
              <a:t>publishers, platforms and distributors </a:t>
            </a:r>
            <a:r>
              <a:rPr lang="en-GB" sz="1800" dirty="0">
                <a:solidFill>
                  <a:srgbClr val="000000"/>
                </a:solidFill>
              </a:rPr>
              <a:t>on all forms of interactive </a:t>
            </a:r>
            <a:r>
              <a:rPr lang="en-GB" sz="1800" dirty="0" smtClean="0">
                <a:solidFill>
                  <a:srgbClr val="000000"/>
                </a:solidFill>
              </a:rPr>
              <a:t>entertainment</a:t>
            </a:r>
            <a:endParaRPr lang="en-GB" sz="1800" dirty="0">
              <a:solidFill>
                <a:srgbClr val="000000"/>
              </a:solidFill>
            </a:endParaRP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We advise on legal issues in interactive entertainment including contracts, IP, privacy, regulation, employment, corporate/tax matters, financing and disputes</a:t>
            </a: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Clients include publishers and platforms such as Electronic Arts, Nintendo, Jagex, Gameforge and Facebook and developers including Team17, Ninja Theory, Stainless Games and Keen Games</a:t>
            </a:r>
          </a:p>
        </p:txBody>
      </p:sp>
      <p:pic>
        <p:nvPicPr>
          <p:cNvPr id="5" name="Picture 4" descr="osborneclar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1272" y="548680"/>
            <a:ext cx="21431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6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4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Jas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2" indent="-342900">
              <a:buFont typeface="Arial" pitchFamily="34" charset="0"/>
              <a:buChar char="•"/>
            </a:pPr>
            <a:r>
              <a:rPr lang="en-GB" sz="2000" dirty="0"/>
              <a:t>I'm an interactive entertainment and digital media lawyer at Osborne Clarke – I advise clients from independent developers to publishers on contracts, intellectual property, regulation and </a:t>
            </a:r>
            <a:r>
              <a:rPr lang="en-GB" sz="2000" dirty="0" smtClean="0"/>
              <a:t>disputes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/>
              <a:t>write and speak regularly on legal issues in interactive entertainment and digital media, including on my blog: </a:t>
            </a:r>
            <a:r>
              <a:rPr lang="en-GB" sz="2000" u="sng" dirty="0" smtClean="0">
                <a:solidFill>
                  <a:srgbClr val="FB5A17"/>
                </a:solidFill>
              </a:rPr>
              <a:t>www.gamerlaw.co.uk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GB" sz="2000" dirty="0" smtClean="0"/>
              <a:t>I </a:t>
            </a:r>
            <a:r>
              <a:rPr lang="en-GB" sz="2000" dirty="0"/>
              <a:t>like Twitter: </a:t>
            </a:r>
            <a:r>
              <a:rPr lang="en-GB" sz="2000" u="sng" dirty="0">
                <a:solidFill>
                  <a:srgbClr val="FB5A17"/>
                </a:solidFill>
              </a:rPr>
              <a:t>@</a:t>
            </a:r>
            <a:r>
              <a:rPr lang="en-GB" sz="2000" u="sng" dirty="0" smtClean="0">
                <a:solidFill>
                  <a:srgbClr val="FB5A17"/>
                </a:solidFill>
              </a:rPr>
              <a:t>gamerlaw</a:t>
            </a:r>
            <a:endParaRPr lang="en-GB" sz="2000" u="sng" dirty="0">
              <a:solidFill>
                <a:srgbClr val="FB5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Who are we talking about?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39762" y="2124075"/>
            <a:ext cx="8849742" cy="4185245"/>
          </a:xfrm>
        </p:spPr>
        <p:txBody>
          <a:bodyPr/>
          <a:lstStyle/>
          <a:p>
            <a:pPr marL="265113" lvl="2" indent="-261938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'International is a pretty big word</a:t>
            </a:r>
          </a:p>
          <a:p>
            <a:pPr marL="265113" lvl="2" indent="-261938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Example: 'Europe' comprises over 40 countries</a:t>
            </a:r>
          </a:p>
          <a:p>
            <a:pPr marL="265113" lvl="2" indent="-261938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European Union only covers 27 of them</a:t>
            </a:r>
          </a:p>
          <a:p>
            <a:pPr marL="265113" lvl="2" indent="-261938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Some countries contain multiple legal systems, e.g. UK has 3!</a:t>
            </a:r>
          </a:p>
        </p:txBody>
      </p:sp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6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This isn’t the European Union...</a:t>
            </a:r>
          </a:p>
        </p:txBody>
      </p:sp>
      <p:pic>
        <p:nvPicPr>
          <p:cNvPr id="7" name="Picture 6" descr="eu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1268760"/>
            <a:ext cx="9145016" cy="53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7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THIS is the European Union...</a:t>
            </a:r>
          </a:p>
        </p:txBody>
      </p:sp>
      <p:pic>
        <p:nvPicPr>
          <p:cNvPr id="7" name="Picture 6" descr="eu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520" y="1340768"/>
            <a:ext cx="9001000" cy="53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9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0660CC-1EFF-40CF-9354-94C9C32C11F8}" type="slidenum">
              <a:rPr lang="en-GB" sz="700">
                <a:solidFill>
                  <a:srgbClr val="FFFFFF"/>
                </a:solidFill>
              </a:rPr>
              <a:pPr eaLnBrk="1" hangingPunct="1"/>
              <a:t>8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How </a:t>
            </a:r>
            <a:r>
              <a:rPr lang="en-GB" dirty="0">
                <a:solidFill>
                  <a:srgbClr val="000000"/>
                </a:solidFill>
              </a:rPr>
              <a:t>big is the </a:t>
            </a:r>
            <a:r>
              <a:rPr lang="en-GB" dirty="0" smtClean="0">
                <a:solidFill>
                  <a:srgbClr val="000000"/>
                </a:solidFill>
              </a:rPr>
              <a:t>European games </a:t>
            </a:r>
            <a:r>
              <a:rPr lang="en-GB" dirty="0" smtClean="0">
                <a:solidFill>
                  <a:srgbClr val="000000"/>
                </a:solidFill>
              </a:rPr>
              <a:t>market?</a:t>
            </a:r>
            <a:endParaRPr lang="en-GB" dirty="0" smtClean="0"/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2000" dirty="0" smtClean="0"/>
              <a:t>2011 estimates:</a:t>
            </a:r>
          </a:p>
          <a:p>
            <a:pPr lvl="2"/>
            <a:r>
              <a:rPr lang="en-GB" sz="2000" dirty="0" smtClean="0"/>
              <a:t>UK: £3.6bn </a:t>
            </a:r>
            <a:r>
              <a:rPr lang="en-GB" sz="2000" dirty="0"/>
              <a:t>= </a:t>
            </a:r>
            <a:r>
              <a:rPr lang="en-GB" sz="2000" dirty="0" smtClean="0"/>
              <a:t>~ €4.5bn</a:t>
            </a:r>
          </a:p>
          <a:p>
            <a:pPr lvl="2"/>
            <a:r>
              <a:rPr lang="en-GB" sz="2000" dirty="0" smtClean="0"/>
              <a:t>Germany: €4.6bn</a:t>
            </a:r>
          </a:p>
          <a:p>
            <a:pPr lvl="2"/>
            <a:r>
              <a:rPr lang="en-GB" sz="2000" dirty="0" smtClean="0"/>
              <a:t>France: €3.2bn</a:t>
            </a:r>
          </a:p>
          <a:p>
            <a:pPr lvl="2"/>
            <a:r>
              <a:rPr lang="en-GB" sz="2000" dirty="0" smtClean="0"/>
              <a:t>Italy: €1.7bn</a:t>
            </a:r>
          </a:p>
          <a:p>
            <a:pPr lvl="2"/>
            <a:r>
              <a:rPr lang="en-GB" sz="2000" dirty="0" smtClean="0"/>
              <a:t>Spain: €1.6bn</a:t>
            </a:r>
          </a:p>
          <a:p>
            <a:pPr marL="3175" lvl="2" indent="0">
              <a:buNone/>
            </a:pPr>
            <a:r>
              <a:rPr lang="en-GB" sz="2000" dirty="0" smtClean="0"/>
              <a:t>Total UFIGS: €15.6bn </a:t>
            </a:r>
            <a:r>
              <a:rPr lang="en-GB" sz="2000" dirty="0"/>
              <a:t>= </a:t>
            </a:r>
            <a:r>
              <a:rPr lang="en-GB" sz="2000" dirty="0" smtClean="0"/>
              <a:t>~ €20.0bn</a:t>
            </a:r>
          </a:p>
          <a:p>
            <a:pPr marL="3175" lvl="2" indent="0">
              <a:buNone/>
            </a:pPr>
            <a:r>
              <a:rPr lang="en-GB" sz="2000" dirty="0" smtClean="0"/>
              <a:t>USA: €21.6bn</a:t>
            </a:r>
            <a:br>
              <a:rPr lang="en-GB" sz="2000" dirty="0" smtClean="0"/>
            </a:br>
            <a:endParaRPr lang="en-GB" sz="2000" dirty="0" smtClean="0"/>
          </a:p>
          <a:p>
            <a:pPr marL="3175" lvl="2" indent="0">
              <a:buNone/>
            </a:pPr>
            <a:endParaRPr lang="en-GB" sz="2000" dirty="0" smtClean="0"/>
          </a:p>
          <a:p>
            <a:pPr marL="3175" lvl="2" indent="0">
              <a:buNone/>
            </a:pPr>
            <a:r>
              <a:rPr lang="en-GB" sz="1100" dirty="0" smtClean="0"/>
              <a:t>Source</a:t>
            </a:r>
            <a:r>
              <a:rPr lang="en-GB" sz="1100" dirty="0"/>
              <a:t>: </a:t>
            </a:r>
            <a:r>
              <a:rPr lang="en-GB" sz="1100" dirty="0">
                <a:hlinkClick r:id="rId3"/>
              </a:rPr>
              <a:t>Newzoo.com</a:t>
            </a:r>
            <a:endParaRPr lang="en-GB" sz="1100" dirty="0"/>
          </a:p>
          <a:p>
            <a:pPr marL="3175" lvl="2" indent="0">
              <a:buNone/>
            </a:pPr>
            <a:endParaRPr lang="en-GB" dirty="0" smtClean="0"/>
          </a:p>
          <a:p>
            <a:pPr marL="3175" lvl="2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009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AgcQp_7EG.bE5th1HtJA"/>
</p:tagLst>
</file>

<file path=ppt/theme/theme1.xml><?xml version="1.0" encoding="utf-8"?>
<a:theme xmlns:a="http://schemas.openxmlformats.org/drawingml/2006/main" name="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 Intro Page">
  <a:themeElements>
    <a:clrScheme name="OC Intro Page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Intro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Intro Page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3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7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8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9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0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 - No heading">
  <a:themeElements>
    <a:clrScheme name="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No head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No hea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No heading 13">
        <a:dk1>
          <a:srgbClr val="626464"/>
        </a:dk1>
        <a:lt1>
          <a:srgbClr val="FFFFFF"/>
        </a:lt1>
        <a:dk2>
          <a:srgbClr val="000000"/>
        </a:dk2>
        <a:lt2>
          <a:srgbClr val="F4E7D0"/>
        </a:lt2>
        <a:accent1>
          <a:srgbClr val="FF4724"/>
        </a:accent1>
        <a:accent2>
          <a:srgbClr val="DBE7E1"/>
        </a:accent2>
        <a:accent3>
          <a:srgbClr val="FFFFFF"/>
        </a:accent3>
        <a:accent4>
          <a:srgbClr val="535454"/>
        </a:accent4>
        <a:accent5>
          <a:srgbClr val="FFB1AC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14">
        <a:dk1>
          <a:srgbClr val="626464"/>
        </a:dk1>
        <a:lt1>
          <a:srgbClr val="FFFFFF"/>
        </a:lt1>
        <a:dk2>
          <a:srgbClr val="000000"/>
        </a:dk2>
        <a:lt2>
          <a:srgbClr val="F4E7D0"/>
        </a:lt2>
        <a:accent1>
          <a:srgbClr val="F5822D"/>
        </a:accent1>
        <a:accent2>
          <a:srgbClr val="DBE7E1"/>
        </a:accent2>
        <a:accent3>
          <a:srgbClr val="FFFFFF"/>
        </a:accent3>
        <a:accent4>
          <a:srgbClr val="535454"/>
        </a:accent4>
        <a:accent5>
          <a:srgbClr val="F9C1AD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15">
        <a:dk1>
          <a:srgbClr val="424243"/>
        </a:dk1>
        <a:lt1>
          <a:srgbClr val="FFFFFF"/>
        </a:lt1>
        <a:dk2>
          <a:srgbClr val="000000"/>
        </a:dk2>
        <a:lt2>
          <a:srgbClr val="F4E7D0"/>
        </a:lt2>
        <a:accent1>
          <a:srgbClr val="F5822D"/>
        </a:accent1>
        <a:accent2>
          <a:srgbClr val="DBE7E1"/>
        </a:accent2>
        <a:accent3>
          <a:srgbClr val="FFFFFF"/>
        </a:accent3>
        <a:accent4>
          <a:srgbClr val="373738"/>
        </a:accent4>
        <a:accent5>
          <a:srgbClr val="F9C1AD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No heading 16">
        <a:dk1>
          <a:srgbClr val="000000"/>
        </a:dk1>
        <a:lt1>
          <a:srgbClr val="FFFFFF"/>
        </a:lt1>
        <a:dk2>
          <a:srgbClr val="000000"/>
        </a:dk2>
        <a:lt2>
          <a:srgbClr val="FB5A17"/>
        </a:lt2>
        <a:accent1>
          <a:srgbClr val="00333B"/>
        </a:accent1>
        <a:accent2>
          <a:srgbClr val="4E2E2D"/>
        </a:accent2>
        <a:accent3>
          <a:srgbClr val="FFFFFF"/>
        </a:accent3>
        <a:accent4>
          <a:srgbClr val="000000"/>
        </a:accent4>
        <a:accent5>
          <a:srgbClr val="AAADAF"/>
        </a:accent5>
        <a:accent6>
          <a:srgbClr val="462928"/>
        </a:accent6>
        <a:hlink>
          <a:srgbClr val="003145"/>
        </a:hlink>
        <a:folHlink>
          <a:srgbClr val="891B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Digital Business">
  <a:themeElements>
    <a:clrScheme name="Digital Business 1">
      <a:dk1>
        <a:srgbClr val="000000"/>
      </a:dk1>
      <a:lt1>
        <a:srgbClr val="FFFFFF"/>
      </a:lt1>
      <a:dk2>
        <a:srgbClr val="A7A9AC"/>
      </a:dk2>
      <a:lt2>
        <a:srgbClr val="FB5A17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Digital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Business 1">
        <a:dk1>
          <a:srgbClr val="000000"/>
        </a:dk1>
        <a:lt1>
          <a:srgbClr val="FFFFFF"/>
        </a:lt1>
        <a:dk2>
          <a:srgbClr val="A7A9AC"/>
        </a:dk2>
        <a:lt2>
          <a:srgbClr val="FB5A17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C Generic (White BG)">
  <a:themeElements>
    <a:clrScheme name="OC Generic (White BG) 1">
      <a:dk1>
        <a:srgbClr val="000000"/>
      </a:dk1>
      <a:lt1>
        <a:srgbClr val="FFFFFF"/>
      </a:lt1>
      <a:dk2>
        <a:srgbClr val="A7A9AC"/>
      </a:dk2>
      <a:lt2>
        <a:srgbClr val="FB5A17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Generic (White BG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 Generic (White BG) 1">
        <a:dk1>
          <a:srgbClr val="000000"/>
        </a:dk1>
        <a:lt1>
          <a:srgbClr val="FFFFFF"/>
        </a:lt1>
        <a:dk2>
          <a:srgbClr val="A7A9AC"/>
        </a:dk2>
        <a:lt2>
          <a:srgbClr val="FB5A17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 clients">
  <a:themeElements>
    <a:clrScheme name="OC clients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clien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clients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C - All blue">
  <a:themeElements>
    <a:clrScheme name="OC - All blue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All 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All blue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C - Divider 1">
  <a:themeElements>
    <a:clrScheme name="OC - Divider 1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Divider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Divider 1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C - Divider 2">
  <a:themeElements>
    <a:clrScheme name="OC - Divider 2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Divider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Divider 2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C - Thank You">
  <a:themeElements>
    <a:clrScheme name="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Thank Yo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Thank Yo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 - Thank You 13">
        <a:dk1>
          <a:srgbClr val="626464"/>
        </a:dk1>
        <a:lt1>
          <a:srgbClr val="FFFFFF"/>
        </a:lt1>
        <a:dk2>
          <a:srgbClr val="000000"/>
        </a:dk2>
        <a:lt2>
          <a:srgbClr val="F4E7D0"/>
        </a:lt2>
        <a:accent1>
          <a:srgbClr val="FF4724"/>
        </a:accent1>
        <a:accent2>
          <a:srgbClr val="DBE7E1"/>
        </a:accent2>
        <a:accent3>
          <a:srgbClr val="FFFFFF"/>
        </a:accent3>
        <a:accent4>
          <a:srgbClr val="535454"/>
        </a:accent4>
        <a:accent5>
          <a:srgbClr val="FFB1AC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14">
        <a:dk1>
          <a:srgbClr val="626464"/>
        </a:dk1>
        <a:lt1>
          <a:srgbClr val="FFFFFF"/>
        </a:lt1>
        <a:dk2>
          <a:srgbClr val="000000"/>
        </a:dk2>
        <a:lt2>
          <a:srgbClr val="F4E7D0"/>
        </a:lt2>
        <a:accent1>
          <a:srgbClr val="F5822D"/>
        </a:accent1>
        <a:accent2>
          <a:srgbClr val="DBE7E1"/>
        </a:accent2>
        <a:accent3>
          <a:srgbClr val="FFFFFF"/>
        </a:accent3>
        <a:accent4>
          <a:srgbClr val="535454"/>
        </a:accent4>
        <a:accent5>
          <a:srgbClr val="F9C1AD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15">
        <a:dk1>
          <a:srgbClr val="424243"/>
        </a:dk1>
        <a:lt1>
          <a:srgbClr val="FFFFFF"/>
        </a:lt1>
        <a:dk2>
          <a:srgbClr val="000000"/>
        </a:dk2>
        <a:lt2>
          <a:srgbClr val="F4E7D0"/>
        </a:lt2>
        <a:accent1>
          <a:srgbClr val="F5822D"/>
        </a:accent1>
        <a:accent2>
          <a:srgbClr val="DBE7E1"/>
        </a:accent2>
        <a:accent3>
          <a:srgbClr val="FFFFFF"/>
        </a:accent3>
        <a:accent4>
          <a:srgbClr val="373738"/>
        </a:accent4>
        <a:accent5>
          <a:srgbClr val="F9C1AD"/>
        </a:accent5>
        <a:accent6>
          <a:srgbClr val="C6D1CC"/>
        </a:accent6>
        <a:hlink>
          <a:srgbClr val="C9DFE6"/>
        </a:hlink>
        <a:folHlink>
          <a:srgbClr val="D1D4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 - Thank You 16">
        <a:dk1>
          <a:srgbClr val="000000"/>
        </a:dk1>
        <a:lt1>
          <a:srgbClr val="FFFFFF"/>
        </a:lt1>
        <a:dk2>
          <a:srgbClr val="000000"/>
        </a:dk2>
        <a:lt2>
          <a:srgbClr val="FB5A17"/>
        </a:lt2>
        <a:accent1>
          <a:srgbClr val="00333B"/>
        </a:accent1>
        <a:accent2>
          <a:srgbClr val="4E2E2D"/>
        </a:accent2>
        <a:accent3>
          <a:srgbClr val="FFFFFF"/>
        </a:accent3>
        <a:accent4>
          <a:srgbClr val="000000"/>
        </a:accent4>
        <a:accent5>
          <a:srgbClr val="AAADAF"/>
        </a:accent5>
        <a:accent6>
          <a:srgbClr val="462928"/>
        </a:accent6>
        <a:hlink>
          <a:srgbClr val="003145"/>
        </a:hlink>
        <a:folHlink>
          <a:srgbClr val="891B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1056</TotalTime>
  <Words>2117</Words>
  <Application>Microsoft Office PowerPoint</Application>
  <PresentationFormat>A4 Paper (210x297 mm)</PresentationFormat>
  <Paragraphs>365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32</vt:i4>
      </vt:variant>
      <vt:variant>
        <vt:lpstr>Slide Titles</vt:lpstr>
      </vt:variant>
      <vt:variant>
        <vt:i4>38</vt:i4>
      </vt:variant>
    </vt:vector>
  </HeadingPairs>
  <TitlesOfParts>
    <vt:vector size="70" baseType="lpstr">
      <vt:lpstr>Blank</vt:lpstr>
      <vt:lpstr>OC Intro Page</vt:lpstr>
      <vt:lpstr>OC - No heading</vt:lpstr>
      <vt:lpstr>OC clients</vt:lpstr>
      <vt:lpstr>OC - All blue</vt:lpstr>
      <vt:lpstr>OC - Divider 1</vt:lpstr>
      <vt:lpstr>OC - Divider 2</vt:lpstr>
      <vt:lpstr>OC - Thank You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Digital Business</vt:lpstr>
      <vt:lpstr>OC Generic (White BG)</vt:lpstr>
      <vt:lpstr>Going Global: legal and business  issues for international games development and distribution</vt:lpstr>
      <vt:lpstr>Overview</vt:lpstr>
      <vt:lpstr>But first…</vt:lpstr>
      <vt:lpstr>About Osborne Clarke</vt:lpstr>
      <vt:lpstr>About Jas</vt:lpstr>
      <vt:lpstr>Who are we talking about?</vt:lpstr>
      <vt:lpstr>This isn’t the European Union...</vt:lpstr>
      <vt:lpstr>THIS is the European Union...</vt:lpstr>
      <vt:lpstr>How big is the European games market?</vt:lpstr>
      <vt:lpstr>Different countries, different habits</vt:lpstr>
      <vt:lpstr>Different countries, different habits</vt:lpstr>
      <vt:lpstr>Different countries, similar habits</vt:lpstr>
      <vt:lpstr>Growing at different rates...</vt:lpstr>
      <vt:lpstr>Development: contracts</vt:lpstr>
      <vt:lpstr>Development: contracts</vt:lpstr>
      <vt:lpstr>Development: contracts</vt:lpstr>
      <vt:lpstr>Development: intellectual property</vt:lpstr>
      <vt:lpstr>Development: intellectual property</vt:lpstr>
      <vt:lpstr>Development: intellectual property</vt:lpstr>
      <vt:lpstr>Development and Distribution: Structure</vt:lpstr>
      <vt:lpstr>PowerPoint Presentation</vt:lpstr>
      <vt:lpstr>Development and Distribution: Structure</vt:lpstr>
      <vt:lpstr>Development and Distribution: Structure</vt:lpstr>
      <vt:lpstr>Distribution: Contractual</vt:lpstr>
      <vt:lpstr>Distribution: Contractual</vt:lpstr>
      <vt:lpstr>Distribution: local best practice</vt:lpstr>
      <vt:lpstr>Distribution: local best practice</vt:lpstr>
      <vt:lpstr>Distribution: advertising and marketing</vt:lpstr>
      <vt:lpstr>Distribution: controlling your products</vt:lpstr>
      <vt:lpstr>Consumers: consumer protection</vt:lpstr>
      <vt:lpstr>Consumers: consumer protection</vt:lpstr>
      <vt:lpstr>Consumers: consumer protection</vt:lpstr>
      <vt:lpstr>Consumers: age ratings</vt:lpstr>
      <vt:lpstr>PowerPoint Presentation</vt:lpstr>
      <vt:lpstr>Consumers: privacy</vt:lpstr>
      <vt:lpstr>Consumers: privacy</vt:lpstr>
      <vt:lpstr>Other issues</vt:lpstr>
      <vt:lpstr>Thanks!</vt:lpstr>
    </vt:vector>
  </TitlesOfParts>
  <Company>Osborne Clarke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Arial Bold 26pt</dc:title>
  <dc:creator>Osborne Clarke</dc:creator>
  <cp:lastModifiedBy>Osborne Clarke</cp:lastModifiedBy>
  <cp:revision>147</cp:revision>
  <dcterms:created xsi:type="dcterms:W3CDTF">2012-09-28T15:36:43Z</dcterms:created>
  <dcterms:modified xsi:type="dcterms:W3CDTF">2013-01-30T16:32:02Z</dcterms:modified>
</cp:coreProperties>
</file>