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665" r:id="rId3"/>
  </p:sldMasterIdLst>
  <p:notesMasterIdLst>
    <p:notesMasterId r:id="rId30"/>
  </p:notesMasterIdLst>
  <p:sldIdLst>
    <p:sldId id="256" r:id="rId4"/>
    <p:sldId id="257" r:id="rId5"/>
    <p:sldId id="269" r:id="rId6"/>
    <p:sldId id="260" r:id="rId7"/>
    <p:sldId id="261" r:id="rId8"/>
    <p:sldId id="262" r:id="rId9"/>
    <p:sldId id="263" r:id="rId10"/>
    <p:sldId id="264" r:id="rId11"/>
    <p:sldId id="265" r:id="rId12"/>
    <p:sldId id="266" r:id="rId13"/>
    <p:sldId id="258" r:id="rId14"/>
    <p:sldId id="259" r:id="rId15"/>
    <p:sldId id="267" r:id="rId16"/>
    <p:sldId id="268" r:id="rId17"/>
    <p:sldId id="270" r:id="rId18"/>
    <p:sldId id="271" r:id="rId19"/>
    <p:sldId id="272" r:id="rId20"/>
    <p:sldId id="286" r:id="rId21"/>
    <p:sldId id="287" r:id="rId22"/>
    <p:sldId id="279" r:id="rId23"/>
    <p:sldId id="280" r:id="rId24"/>
    <p:sldId id="281" r:id="rId25"/>
    <p:sldId id="282" r:id="rId26"/>
    <p:sldId id="283" r:id="rId27"/>
    <p:sldId id="284" r:id="rId28"/>
    <p:sldId id="28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14"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5AD8E99-20C3-408A-A0F1-941192741EB2}" type="datetimeFigureOut">
              <a:rPr lang="en-CA" smtClean="0"/>
              <a:pPr/>
              <a:t>11/09/2013</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63D3BD7-0217-4B93-92F3-0079E4C5F2EB}"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D63D3BD7-0217-4B93-92F3-0079E4C5F2EB}"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EULAs</a:t>
            </a:r>
            <a:r>
              <a:rPr lang="en-CA" dirty="0" smtClean="0"/>
              <a:t> &amp; </a:t>
            </a:r>
            <a:r>
              <a:rPr lang="en-CA" dirty="0" err="1" smtClean="0"/>
              <a:t>TOUs</a:t>
            </a:r>
            <a:r>
              <a:rPr lang="en-CA" dirty="0" smtClean="0"/>
              <a:t>: Understand legal</a:t>
            </a:r>
            <a:r>
              <a:rPr lang="en-CA" baseline="0" dirty="0" smtClean="0"/>
              <a:t> options for implementing business strategies. Can control/influence resale of games; how games are played.</a:t>
            </a:r>
          </a:p>
          <a:p>
            <a:r>
              <a:rPr lang="en-CA" baseline="0" dirty="0" err="1" smtClean="0"/>
              <a:t>NPEs</a:t>
            </a:r>
            <a:r>
              <a:rPr lang="en-CA" baseline="0" dirty="0" smtClean="0"/>
              <a:t>: Timely.</a:t>
            </a:r>
            <a:endParaRPr lang="en-CA" dirty="0"/>
          </a:p>
        </p:txBody>
      </p:sp>
      <p:sp>
        <p:nvSpPr>
          <p:cNvPr id="4" name="Slide Number Placeholder 3"/>
          <p:cNvSpPr>
            <a:spLocks noGrp="1"/>
          </p:cNvSpPr>
          <p:nvPr>
            <p:ph type="sldNum" sz="quarter" idx="10"/>
          </p:nvPr>
        </p:nvSpPr>
        <p:spPr/>
        <p:txBody>
          <a:bodyPr/>
          <a:lstStyle/>
          <a:p>
            <a:fld id="{D63D3BD7-0217-4B93-92F3-0079E4C5F2EB}"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Also a DMCA issue; illustrate with next case</a:t>
            </a:r>
            <a:endParaRPr lang="en-CA" dirty="0"/>
          </a:p>
        </p:txBody>
      </p:sp>
      <p:sp>
        <p:nvSpPr>
          <p:cNvPr id="4" name="Slide Number Placeholder 3"/>
          <p:cNvSpPr>
            <a:spLocks noGrp="1"/>
          </p:cNvSpPr>
          <p:nvPr>
            <p:ph type="sldNum" sz="quarter" idx="10"/>
          </p:nvPr>
        </p:nvSpPr>
        <p:spPr/>
        <p:txBody>
          <a:bodyPr/>
          <a:lstStyle/>
          <a:p>
            <a:fld id="{D63D3BD7-0217-4B93-92F3-0079E4C5F2EB}" type="slidenum">
              <a:rPr lang="en-CA" smtClean="0"/>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Peons4hire: sell virtual currency for real currency; aggressive in game marketing</a:t>
            </a:r>
          </a:p>
        </p:txBody>
      </p:sp>
      <p:sp>
        <p:nvSpPr>
          <p:cNvPr id="4" name="Slide Number Placeholder 3"/>
          <p:cNvSpPr>
            <a:spLocks noGrp="1"/>
          </p:cNvSpPr>
          <p:nvPr>
            <p:ph type="sldNum" sz="quarter" idx="10"/>
          </p:nvPr>
        </p:nvSpPr>
        <p:spPr/>
        <p:txBody>
          <a:bodyPr/>
          <a:lstStyle/>
          <a:p>
            <a:fld id="{D63D3BD7-0217-4B93-92F3-0079E4C5F2EB}" type="slidenum">
              <a:rPr lang="en-CA" smtClean="0"/>
              <a:pPr/>
              <a:t>11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CA" dirty="0" smtClean="0"/>
              <a:t>Note </a:t>
            </a:r>
            <a:r>
              <a:rPr lang="en-CA" b="1" i="1" dirty="0" smtClean="0">
                <a:solidFill>
                  <a:srgbClr val="000000"/>
                </a:solidFill>
              </a:rPr>
              <a:t>Hernandez </a:t>
            </a:r>
            <a:r>
              <a:rPr lang="en-CA" b="1" i="1" dirty="0" err="1" smtClean="0">
                <a:solidFill>
                  <a:srgbClr val="000000"/>
                </a:solidFill>
              </a:rPr>
              <a:t>v</a:t>
            </a:r>
            <a:r>
              <a:rPr lang="en-CA" b="1" i="1" dirty="0" smtClean="0">
                <a:solidFill>
                  <a:srgbClr val="000000"/>
                </a:solidFill>
              </a:rPr>
              <a:t>. Internet Gaming Entertainment, Ltd</a:t>
            </a:r>
            <a:r>
              <a:rPr lang="en-CA" b="1" i="1" dirty="0" smtClean="0"/>
              <a:t>.</a:t>
            </a:r>
            <a:r>
              <a:rPr lang="en-CA" b="1" dirty="0" smtClean="0"/>
              <a:t>, </a:t>
            </a:r>
            <a:r>
              <a:rPr lang="en-CA" sz="1100" dirty="0" smtClean="0"/>
              <a:t>United States District Court Southern District of Florida, Case No. 07-21430-Civ-COHN/SNOW</a:t>
            </a:r>
            <a:r>
              <a:rPr lang="en-US" sz="1100" dirty="0" smtClean="0"/>
              <a:t> </a:t>
            </a:r>
            <a:r>
              <a:rPr lang="en-US" b="1" dirty="0" smtClean="0"/>
              <a:t>(</a:t>
            </a:r>
            <a:r>
              <a:rPr lang="en-US" dirty="0" smtClean="0"/>
              <a:t>Filed May 31, 2007, Settled August 26, 2008), in which a Battle.net user claimed to be a third party beneficiary of TOU</a:t>
            </a:r>
            <a:r>
              <a:rPr lang="en-US" baseline="0" dirty="0" smtClean="0"/>
              <a:t> and sued Internet Gaming Entertainment, Ltd. for selling virtual gold in a real world marketplace.  Result was a settlement (although probably without teeth) in which IGE agreed to cease selling virtual gold.</a:t>
            </a:r>
            <a:endParaRPr lang="en-US" dirty="0" smtClean="0"/>
          </a:p>
          <a:p>
            <a:endParaRPr lang="en-CA" dirty="0"/>
          </a:p>
        </p:txBody>
      </p:sp>
      <p:sp>
        <p:nvSpPr>
          <p:cNvPr id="4" name="Slide Number Placeholder 3"/>
          <p:cNvSpPr>
            <a:spLocks noGrp="1"/>
          </p:cNvSpPr>
          <p:nvPr>
            <p:ph type="sldNum" sz="quarter" idx="10"/>
          </p:nvPr>
        </p:nvSpPr>
        <p:spPr/>
        <p:txBody>
          <a:bodyPr/>
          <a:lstStyle/>
          <a:p>
            <a:fld id="{D63D3BD7-0217-4B93-92F3-0079E4C5F2EB}" type="slidenum">
              <a:rPr lang="en-CA" smtClean="0"/>
              <a:pPr/>
              <a:t>12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Drop</a:t>
            </a:r>
            <a:r>
              <a:rPr lang="en-CA" baseline="0" dirty="0" smtClean="0"/>
              <a:t> in 2012 numbers from 2011: AIA </a:t>
            </a:r>
            <a:r>
              <a:rPr lang="en-CA" baseline="0" dirty="0" err="1" smtClean="0"/>
              <a:t>Misjoinder</a:t>
            </a:r>
            <a:r>
              <a:rPr lang="en-CA" baseline="0" dirty="0" smtClean="0"/>
              <a:t> rules</a:t>
            </a:r>
            <a:endParaRPr lang="en-CA" dirty="0"/>
          </a:p>
        </p:txBody>
      </p:sp>
      <p:sp>
        <p:nvSpPr>
          <p:cNvPr id="4" name="Slide Number Placeholder 3"/>
          <p:cNvSpPr>
            <a:spLocks noGrp="1"/>
          </p:cNvSpPr>
          <p:nvPr>
            <p:ph type="sldNum" sz="quarter" idx="10"/>
          </p:nvPr>
        </p:nvSpPr>
        <p:spPr/>
        <p:txBody>
          <a:bodyPr/>
          <a:lstStyle/>
          <a:p>
            <a:fld id="{D63D3BD7-0217-4B93-92F3-0079E4C5F2EB}" type="slidenum">
              <a:rPr lang="en-CA" smtClean="0"/>
              <a:pPr/>
              <a:t>19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Lodsys</a:t>
            </a:r>
            <a:r>
              <a:rPr lang="en-CA" dirty="0" smtClean="0"/>
              <a:t> also a high profile troll going after </a:t>
            </a:r>
            <a:r>
              <a:rPr lang="en-CA" dirty="0" err="1" smtClean="0"/>
              <a:t>iOS</a:t>
            </a:r>
            <a:r>
              <a:rPr lang="en-CA" baseline="0" dirty="0" smtClean="0"/>
              <a:t> and Android developers</a:t>
            </a:r>
            <a:endParaRPr lang="en-CA" dirty="0"/>
          </a:p>
        </p:txBody>
      </p:sp>
      <p:sp>
        <p:nvSpPr>
          <p:cNvPr id="4" name="Slide Number Placeholder 3"/>
          <p:cNvSpPr>
            <a:spLocks noGrp="1"/>
          </p:cNvSpPr>
          <p:nvPr>
            <p:ph type="sldNum" sz="quarter" idx="10"/>
          </p:nvPr>
        </p:nvSpPr>
        <p:spPr/>
        <p:txBody>
          <a:bodyPr/>
          <a:lstStyle/>
          <a:p>
            <a:fld id="{D63D3BD7-0217-4B93-92F3-0079E4C5F2EB}" type="slidenum">
              <a:rPr lang="en-CA" smtClean="0"/>
              <a:pPr/>
              <a:t>21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00058" name="Picture 26" descr="technology powerpoint title slide"/>
          <p:cNvPicPr>
            <a:picLocks noChangeAspect="1" noChangeArrowheads="1"/>
          </p:cNvPicPr>
          <p:nvPr/>
        </p:nvPicPr>
        <p:blipFill>
          <a:blip r:embed="rId2" cstate="print"/>
          <a:srcRect t="11111"/>
          <a:stretch>
            <a:fillRect/>
          </a:stretch>
        </p:blipFill>
        <p:spPr bwMode="auto">
          <a:xfrm>
            <a:off x="0" y="152400"/>
            <a:ext cx="9144000" cy="6096000"/>
          </a:xfrm>
          <a:prstGeom prst="rect">
            <a:avLst/>
          </a:prstGeom>
          <a:noFill/>
        </p:spPr>
      </p:pic>
      <p:pic>
        <p:nvPicPr>
          <p:cNvPr id="300036" name="Picture 4" descr="GLH-Logo_Eng_Tagline_PMS2955U"/>
          <p:cNvPicPr>
            <a:picLocks noChangeAspect="1" noChangeArrowheads="1"/>
          </p:cNvPicPr>
          <p:nvPr/>
        </p:nvPicPr>
        <p:blipFill>
          <a:blip r:embed="rId3" cstate="print"/>
          <a:srcRect/>
          <a:stretch>
            <a:fillRect/>
          </a:stretch>
        </p:blipFill>
        <p:spPr bwMode="auto">
          <a:xfrm>
            <a:off x="6048375" y="5638800"/>
            <a:ext cx="2714625" cy="998538"/>
          </a:xfrm>
          <a:prstGeom prst="rect">
            <a:avLst/>
          </a:prstGeom>
          <a:noFill/>
        </p:spPr>
      </p:pic>
      <p:sp>
        <p:nvSpPr>
          <p:cNvPr id="300040" name="Rectangle 8"/>
          <p:cNvSpPr>
            <a:spLocks noGrp="1" noChangeArrowheads="1"/>
          </p:cNvSpPr>
          <p:nvPr>
            <p:ph type="subTitle" sz="quarter" idx="1"/>
          </p:nvPr>
        </p:nvSpPr>
        <p:spPr>
          <a:xfrm>
            <a:off x="352425" y="5508625"/>
            <a:ext cx="4752975" cy="914400"/>
          </a:xfrm>
        </p:spPr>
        <p:txBody>
          <a:bodyPr/>
          <a:lstStyle>
            <a:lvl1pPr marL="0" indent="0">
              <a:buFontTx/>
              <a:buNone/>
              <a:defRPr sz="1600" b="0">
                <a:solidFill>
                  <a:srgbClr val="292929"/>
                </a:solidFill>
              </a:defRPr>
            </a:lvl1pPr>
          </a:lstStyle>
          <a:p>
            <a:r>
              <a:rPr lang="en-US" smtClean="0"/>
              <a:t>Click to edit Master subtitle style</a:t>
            </a:r>
            <a:endParaRPr lang="en-CA"/>
          </a:p>
        </p:txBody>
      </p:sp>
      <p:sp>
        <p:nvSpPr>
          <p:cNvPr id="300035" name="Rectangle 3"/>
          <p:cNvSpPr>
            <a:spLocks noGrp="1" noChangeArrowheads="1"/>
          </p:cNvSpPr>
          <p:nvPr>
            <p:ph type="ctrTitle"/>
          </p:nvPr>
        </p:nvSpPr>
        <p:spPr>
          <a:xfrm>
            <a:off x="3276600" y="3505200"/>
            <a:ext cx="5486400" cy="1390650"/>
          </a:xfrm>
        </p:spPr>
        <p:txBody>
          <a:bodyPr anchor="ctr"/>
          <a:lstStyle>
            <a:lvl1pPr>
              <a:defRPr sz="3200">
                <a:solidFill>
                  <a:srgbClr val="6289A2"/>
                </a:solidFill>
              </a:defRPr>
            </a:lvl1pPr>
          </a:lstStyle>
          <a:p>
            <a:r>
              <a:rPr lang="en-US" smtClean="0"/>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D0D375-A7EC-49D6-BCEE-9B47B2A279A3}" type="datetimeFigureOut">
              <a:rPr lang="en-CA" smtClean="0"/>
              <a:pPr/>
              <a:t>11/09/2013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EE3C5A19-25E4-4D5D-84C5-0976485815B8}"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D0D375-A7EC-49D6-BCEE-9B47B2A279A3}" type="datetimeFigureOut">
              <a:rPr lang="en-CA" smtClean="0"/>
              <a:pPr/>
              <a:t>11/09/2013</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EE3C5A19-25E4-4D5D-84C5-0976485815B8}"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0"/>
            <a:ext cx="9144000" cy="685800"/>
          </a:xfrm>
          <a:prstGeom prst="rect">
            <a:avLst/>
          </a:prstGeom>
          <a:solidFill>
            <a:srgbClr val="005289"/>
          </a:solidFill>
          <a:ln w="9525">
            <a:noFill/>
            <a:miter lim="800000"/>
            <a:headEnd/>
            <a:tailEnd/>
          </a:ln>
          <a:effectLst/>
        </p:spPr>
        <p:txBody>
          <a:bodyPr wrap="none" anchor="ctr"/>
          <a:lstStyle/>
          <a:p>
            <a:pPr algn="r" fontAlgn="base">
              <a:spcBef>
                <a:spcPct val="0"/>
              </a:spcBef>
              <a:spcAft>
                <a:spcPct val="0"/>
              </a:spcAft>
            </a:pPr>
            <a:endParaRPr lang="en-CA">
              <a:solidFill>
                <a:srgbClr val="000000"/>
              </a:solidFill>
              <a:ea typeface="ＭＳ Ｐゴシック" pitchFamily="1" charset="-128"/>
            </a:endParaRPr>
          </a:p>
        </p:txBody>
      </p:sp>
      <p:sp>
        <p:nvSpPr>
          <p:cNvPr id="299011" name="Rectangle 3"/>
          <p:cNvSpPr>
            <a:spLocks noGrp="1" noChangeArrowheads="1"/>
          </p:cNvSpPr>
          <p:nvPr>
            <p:ph type="title"/>
          </p:nvPr>
        </p:nvSpPr>
        <p:spPr bwMode="auto">
          <a:xfrm>
            <a:off x="457200" y="15240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299012" name="Rectangle 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4D82AE"/>
                </a:solidFill>
              </a:defRPr>
            </a:lvl1pPr>
          </a:lstStyle>
          <a:p>
            <a:pPr algn="r" fontAlgn="base">
              <a:spcBef>
                <a:spcPct val="0"/>
              </a:spcBef>
              <a:spcAft>
                <a:spcPct val="0"/>
              </a:spcAft>
            </a:pPr>
            <a:fld id="{E78D62CF-3925-407C-85C5-1241D88EE657}" type="slidenum">
              <a:rPr lang="en-CA">
                <a:ea typeface="ＭＳ Ｐゴシック" pitchFamily="1" charset="-128"/>
              </a:rPr>
              <a:pPr algn="r" fontAlgn="base">
                <a:spcBef>
                  <a:spcPct val="0"/>
                </a:spcBef>
                <a:spcAft>
                  <a:spcPct val="0"/>
                </a:spcAft>
              </a:pPr>
              <a:t>‹#›</a:t>
            </a:fld>
            <a:endParaRPr lang="en-CA">
              <a:ea typeface="ＭＳ Ｐゴシック" pitchFamily="1" charset="-128"/>
            </a:endParaRPr>
          </a:p>
        </p:txBody>
      </p:sp>
      <p:pic>
        <p:nvPicPr>
          <p:cNvPr id="299013" name="Picture 5" descr="GLH-Logo_Eng_Tagline_PMS2955U"/>
          <p:cNvPicPr>
            <a:picLocks noChangeAspect="1" noChangeArrowheads="1"/>
          </p:cNvPicPr>
          <p:nvPr/>
        </p:nvPicPr>
        <p:blipFill>
          <a:blip r:embed="rId5" cstate="print"/>
          <a:srcRect b="20126"/>
          <a:stretch>
            <a:fillRect/>
          </a:stretch>
        </p:blipFill>
        <p:spPr bwMode="auto">
          <a:xfrm>
            <a:off x="7239000" y="6051550"/>
            <a:ext cx="1447800" cy="425450"/>
          </a:xfrm>
          <a:prstGeom prst="rect">
            <a:avLst/>
          </a:prstGeom>
          <a:noFill/>
        </p:spPr>
      </p:pic>
      <p:sp>
        <p:nvSpPr>
          <p:cNvPr id="299014" name="Rectangle 6"/>
          <p:cNvSpPr>
            <a:spLocks noGrp="1" noChangeArrowheads="1"/>
          </p:cNvSpPr>
          <p:nvPr>
            <p:ph type="body" idx="1"/>
          </p:nvPr>
        </p:nvSpPr>
        <p:spPr bwMode="auto">
          <a:xfrm>
            <a:off x="457200" y="1066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 id="2147483660" r:id="rId3"/>
  </p:sldLayoutIdLst>
  <p:hf hdr="0" ftr="0" dt="0"/>
  <p:txStyles>
    <p:titleStyle>
      <a:lvl1pPr algn="r" rtl="0" eaLnBrk="1" fontAlgn="base" hangingPunct="1">
        <a:spcBef>
          <a:spcPct val="0"/>
        </a:spcBef>
        <a:spcAft>
          <a:spcPct val="0"/>
        </a:spcAft>
        <a:defRPr sz="2800" b="1">
          <a:solidFill>
            <a:schemeClr val="bg1"/>
          </a:solidFill>
          <a:latin typeface="+mj-lt"/>
          <a:ea typeface="+mj-ea"/>
          <a:cs typeface="+mj-cs"/>
        </a:defRPr>
      </a:lvl1pPr>
      <a:lvl2pPr algn="r" rtl="0" eaLnBrk="1" fontAlgn="base" hangingPunct="1">
        <a:spcBef>
          <a:spcPct val="0"/>
        </a:spcBef>
        <a:spcAft>
          <a:spcPct val="0"/>
        </a:spcAft>
        <a:defRPr sz="2800" b="1">
          <a:solidFill>
            <a:schemeClr val="bg1"/>
          </a:solidFill>
          <a:latin typeface="Arial" charset="0"/>
        </a:defRPr>
      </a:lvl2pPr>
      <a:lvl3pPr algn="r" rtl="0" eaLnBrk="1" fontAlgn="base" hangingPunct="1">
        <a:spcBef>
          <a:spcPct val="0"/>
        </a:spcBef>
        <a:spcAft>
          <a:spcPct val="0"/>
        </a:spcAft>
        <a:defRPr sz="2800" b="1">
          <a:solidFill>
            <a:schemeClr val="bg1"/>
          </a:solidFill>
          <a:latin typeface="Arial" charset="0"/>
        </a:defRPr>
      </a:lvl3pPr>
      <a:lvl4pPr algn="r" rtl="0" eaLnBrk="1" fontAlgn="base" hangingPunct="1">
        <a:spcBef>
          <a:spcPct val="0"/>
        </a:spcBef>
        <a:spcAft>
          <a:spcPct val="0"/>
        </a:spcAft>
        <a:defRPr sz="2800" b="1">
          <a:solidFill>
            <a:schemeClr val="bg1"/>
          </a:solidFill>
          <a:latin typeface="Arial" charset="0"/>
        </a:defRPr>
      </a:lvl4pPr>
      <a:lvl5pPr algn="r" rtl="0" eaLnBrk="1" fontAlgn="base" hangingPunct="1">
        <a:spcBef>
          <a:spcPct val="0"/>
        </a:spcBef>
        <a:spcAft>
          <a:spcPct val="0"/>
        </a:spcAft>
        <a:defRPr sz="2800" b="1">
          <a:solidFill>
            <a:schemeClr val="bg1"/>
          </a:solidFill>
          <a:latin typeface="Arial" charset="0"/>
        </a:defRPr>
      </a:lvl5pPr>
      <a:lvl6pPr marL="457200" algn="r" rtl="0" eaLnBrk="1" fontAlgn="base" hangingPunct="1">
        <a:spcBef>
          <a:spcPct val="0"/>
        </a:spcBef>
        <a:spcAft>
          <a:spcPct val="0"/>
        </a:spcAft>
        <a:defRPr sz="2800" b="1">
          <a:solidFill>
            <a:schemeClr val="bg1"/>
          </a:solidFill>
          <a:latin typeface="Arial" charset="0"/>
        </a:defRPr>
      </a:lvl6pPr>
      <a:lvl7pPr marL="914400" algn="r" rtl="0" eaLnBrk="1" fontAlgn="base" hangingPunct="1">
        <a:spcBef>
          <a:spcPct val="0"/>
        </a:spcBef>
        <a:spcAft>
          <a:spcPct val="0"/>
        </a:spcAft>
        <a:defRPr sz="2800" b="1">
          <a:solidFill>
            <a:schemeClr val="bg1"/>
          </a:solidFill>
          <a:latin typeface="Arial" charset="0"/>
        </a:defRPr>
      </a:lvl7pPr>
      <a:lvl8pPr marL="1371600" algn="r" rtl="0" eaLnBrk="1" fontAlgn="base" hangingPunct="1">
        <a:spcBef>
          <a:spcPct val="0"/>
        </a:spcBef>
        <a:spcAft>
          <a:spcPct val="0"/>
        </a:spcAft>
        <a:defRPr sz="2800" b="1">
          <a:solidFill>
            <a:schemeClr val="bg1"/>
          </a:solidFill>
          <a:latin typeface="Arial" charset="0"/>
        </a:defRPr>
      </a:lvl8pPr>
      <a:lvl9pPr marL="1828800" algn="r" rtl="0" eaLnBrk="1" fontAlgn="base" hangingPunct="1">
        <a:spcBef>
          <a:spcPct val="0"/>
        </a:spcBef>
        <a:spcAft>
          <a:spcPct val="0"/>
        </a:spcAft>
        <a:defRPr sz="2800" b="1">
          <a:solidFill>
            <a:schemeClr val="bg1"/>
          </a:solidFill>
          <a:latin typeface="Arial" charset="0"/>
        </a:defRPr>
      </a:lvl9pPr>
    </p:titleStyle>
    <p:bodyStyle>
      <a:lvl1pPr marL="304800" indent="-304800" algn="l" rtl="0" eaLnBrk="1" fontAlgn="base" hangingPunct="1">
        <a:spcBef>
          <a:spcPct val="20000"/>
        </a:spcBef>
        <a:spcAft>
          <a:spcPct val="0"/>
        </a:spcAft>
        <a:buChar char="•"/>
        <a:defRPr sz="2600" b="1">
          <a:solidFill>
            <a:srgbClr val="4D82AE"/>
          </a:solidFill>
          <a:latin typeface="+mn-lt"/>
          <a:ea typeface="+mn-ea"/>
          <a:cs typeface="+mn-cs"/>
        </a:defRPr>
      </a:lvl1pPr>
      <a:lvl2pPr marL="606425" indent="-206375" algn="l" rtl="0" eaLnBrk="1" fontAlgn="base" hangingPunct="1">
        <a:spcBef>
          <a:spcPct val="20000"/>
        </a:spcBef>
        <a:spcAft>
          <a:spcPct val="0"/>
        </a:spcAft>
        <a:buChar char="•"/>
        <a:defRPr sz="2400">
          <a:solidFill>
            <a:schemeClr val="tx1"/>
          </a:solidFill>
          <a:latin typeface="+mn-lt"/>
        </a:defRPr>
      </a:lvl2pPr>
      <a:lvl3pPr marL="949325" indent="-228600" algn="l" rtl="0" eaLnBrk="1" fontAlgn="base" hangingPunct="1">
        <a:spcBef>
          <a:spcPct val="20000"/>
        </a:spcBef>
        <a:spcAft>
          <a:spcPct val="0"/>
        </a:spcAft>
        <a:buChar char="•"/>
        <a:defRPr sz="2200">
          <a:solidFill>
            <a:schemeClr val="tx1"/>
          </a:solidFill>
          <a:latin typeface="+mn-lt"/>
        </a:defRPr>
      </a:lvl3pPr>
      <a:lvl4pPr marL="1371600" indent="-228600" algn="l" rtl="0" eaLnBrk="1" fontAlgn="base" hangingPunct="1">
        <a:spcBef>
          <a:spcPct val="20000"/>
        </a:spcBef>
        <a:spcAft>
          <a:spcPct val="0"/>
        </a:spcAft>
        <a:buChar char="•"/>
        <a:defRPr sz="2000">
          <a:solidFill>
            <a:schemeClr val="tx1"/>
          </a:solidFill>
          <a:latin typeface="+mn-lt"/>
        </a:defRPr>
      </a:lvl4pPr>
      <a:lvl5pPr marL="1828800" indent="-228600" algn="l" rtl="0" eaLnBrk="1" fontAlgn="base" hangingPunct="1">
        <a:spcBef>
          <a:spcPct val="20000"/>
        </a:spcBef>
        <a:spcAft>
          <a:spcPct val="0"/>
        </a:spcAft>
        <a:buChar char="•"/>
        <a:defRPr>
          <a:solidFill>
            <a:schemeClr val="tx1"/>
          </a:solidFill>
          <a:latin typeface="+mn-lt"/>
        </a:defRPr>
      </a:lvl5pPr>
      <a:lvl6pPr marL="2286000" indent="-228600" algn="l" rtl="0" eaLnBrk="1" fontAlgn="base" hangingPunct="1">
        <a:spcBef>
          <a:spcPct val="20000"/>
        </a:spcBef>
        <a:spcAft>
          <a:spcPct val="0"/>
        </a:spcAft>
        <a:buChar char="•"/>
        <a:defRPr>
          <a:solidFill>
            <a:schemeClr val="tx1"/>
          </a:solidFill>
          <a:latin typeface="+mn-lt"/>
        </a:defRPr>
      </a:lvl6pPr>
      <a:lvl7pPr marL="2743200" indent="-228600" algn="l" rtl="0" eaLnBrk="1" fontAlgn="base" hangingPunct="1">
        <a:spcBef>
          <a:spcPct val="20000"/>
        </a:spcBef>
        <a:spcAft>
          <a:spcPct val="0"/>
        </a:spcAft>
        <a:buChar char="•"/>
        <a:defRPr>
          <a:solidFill>
            <a:schemeClr val="tx1"/>
          </a:solidFill>
          <a:latin typeface="+mn-lt"/>
        </a:defRPr>
      </a:lvl7pPr>
      <a:lvl8pPr marL="3200400" indent="-228600" algn="l" rtl="0" eaLnBrk="1" fontAlgn="base" hangingPunct="1">
        <a:spcBef>
          <a:spcPct val="20000"/>
        </a:spcBef>
        <a:spcAft>
          <a:spcPct val="0"/>
        </a:spcAft>
        <a:buChar char="•"/>
        <a:defRPr>
          <a:solidFill>
            <a:schemeClr val="tx1"/>
          </a:solidFill>
          <a:latin typeface="+mn-lt"/>
        </a:defRPr>
      </a:lvl8pPr>
      <a:lvl9pPr marL="36576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0"/>
            <a:ext cx="9144000" cy="685800"/>
          </a:xfrm>
          <a:prstGeom prst="rect">
            <a:avLst/>
          </a:prstGeom>
          <a:solidFill>
            <a:srgbClr val="005289"/>
          </a:solidFill>
          <a:ln w="9525">
            <a:noFill/>
            <a:miter lim="800000"/>
            <a:headEnd/>
            <a:tailEnd/>
          </a:ln>
          <a:effectLst/>
        </p:spPr>
        <p:txBody>
          <a:bodyPr wrap="none" anchor="ctr"/>
          <a:lstStyle/>
          <a:p>
            <a:pPr algn="r" fontAlgn="base">
              <a:spcBef>
                <a:spcPct val="0"/>
              </a:spcBef>
              <a:spcAft>
                <a:spcPct val="0"/>
              </a:spcAft>
            </a:pPr>
            <a:endParaRPr lang="en-CA">
              <a:solidFill>
                <a:srgbClr val="000000"/>
              </a:solidFill>
              <a:ea typeface="ＭＳ Ｐゴシック" pitchFamily="1" charset="-128"/>
            </a:endParaRPr>
          </a:p>
        </p:txBody>
      </p:sp>
      <p:sp>
        <p:nvSpPr>
          <p:cNvPr id="299011" name="Rectangle 3"/>
          <p:cNvSpPr>
            <a:spLocks noGrp="1" noChangeArrowheads="1"/>
          </p:cNvSpPr>
          <p:nvPr>
            <p:ph type="title"/>
          </p:nvPr>
        </p:nvSpPr>
        <p:spPr bwMode="auto">
          <a:xfrm>
            <a:off x="457200" y="15240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299012" name="Rectangle 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4D82AE"/>
                </a:solidFill>
              </a:defRPr>
            </a:lvl1pPr>
          </a:lstStyle>
          <a:p>
            <a:pPr algn="r" fontAlgn="base">
              <a:spcBef>
                <a:spcPct val="0"/>
              </a:spcBef>
              <a:spcAft>
                <a:spcPct val="0"/>
              </a:spcAft>
            </a:pPr>
            <a:fld id="{E78D62CF-3925-407C-85C5-1241D88EE657}" type="slidenum">
              <a:rPr lang="en-CA">
                <a:ea typeface="ＭＳ Ｐゴシック" pitchFamily="1" charset="-128"/>
              </a:rPr>
              <a:pPr algn="r" fontAlgn="base">
                <a:spcBef>
                  <a:spcPct val="0"/>
                </a:spcBef>
                <a:spcAft>
                  <a:spcPct val="0"/>
                </a:spcAft>
              </a:pPr>
              <a:t>‹#›</a:t>
            </a:fld>
            <a:endParaRPr lang="en-CA">
              <a:ea typeface="ＭＳ Ｐゴシック" pitchFamily="1" charset="-128"/>
            </a:endParaRPr>
          </a:p>
        </p:txBody>
      </p:sp>
      <p:pic>
        <p:nvPicPr>
          <p:cNvPr id="299013" name="Picture 5" descr="GLH-Logo_Eng_Tagline_PMS2955U"/>
          <p:cNvPicPr>
            <a:picLocks noChangeAspect="1" noChangeArrowheads="1"/>
          </p:cNvPicPr>
          <p:nvPr/>
        </p:nvPicPr>
        <p:blipFill>
          <a:blip r:embed="rId2" cstate="print"/>
          <a:srcRect b="20126"/>
          <a:stretch>
            <a:fillRect/>
          </a:stretch>
        </p:blipFill>
        <p:spPr bwMode="auto">
          <a:xfrm>
            <a:off x="7239000" y="6051550"/>
            <a:ext cx="1447800" cy="425450"/>
          </a:xfrm>
          <a:prstGeom prst="rect">
            <a:avLst/>
          </a:prstGeom>
          <a:noFill/>
        </p:spPr>
      </p:pic>
      <p:sp>
        <p:nvSpPr>
          <p:cNvPr id="299014" name="Rectangle 6"/>
          <p:cNvSpPr>
            <a:spLocks noGrp="1" noChangeArrowheads="1"/>
          </p:cNvSpPr>
          <p:nvPr>
            <p:ph type="body" idx="1"/>
          </p:nvPr>
        </p:nvSpPr>
        <p:spPr bwMode="auto">
          <a:xfrm>
            <a:off x="457200" y="1066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hf hdr="0" ftr="0" dt="0"/>
  <p:txStyles>
    <p:titleStyle>
      <a:lvl1pPr algn="r" rtl="0" eaLnBrk="1" fontAlgn="base" hangingPunct="1">
        <a:spcBef>
          <a:spcPct val="0"/>
        </a:spcBef>
        <a:spcAft>
          <a:spcPct val="0"/>
        </a:spcAft>
        <a:defRPr sz="2800" b="1">
          <a:solidFill>
            <a:schemeClr val="bg1"/>
          </a:solidFill>
          <a:latin typeface="+mj-lt"/>
          <a:ea typeface="+mj-ea"/>
          <a:cs typeface="+mj-cs"/>
        </a:defRPr>
      </a:lvl1pPr>
      <a:lvl2pPr algn="r" rtl="0" eaLnBrk="1" fontAlgn="base" hangingPunct="1">
        <a:spcBef>
          <a:spcPct val="0"/>
        </a:spcBef>
        <a:spcAft>
          <a:spcPct val="0"/>
        </a:spcAft>
        <a:defRPr sz="2800" b="1">
          <a:solidFill>
            <a:schemeClr val="bg1"/>
          </a:solidFill>
          <a:latin typeface="Arial" charset="0"/>
        </a:defRPr>
      </a:lvl2pPr>
      <a:lvl3pPr algn="r" rtl="0" eaLnBrk="1" fontAlgn="base" hangingPunct="1">
        <a:spcBef>
          <a:spcPct val="0"/>
        </a:spcBef>
        <a:spcAft>
          <a:spcPct val="0"/>
        </a:spcAft>
        <a:defRPr sz="2800" b="1">
          <a:solidFill>
            <a:schemeClr val="bg1"/>
          </a:solidFill>
          <a:latin typeface="Arial" charset="0"/>
        </a:defRPr>
      </a:lvl3pPr>
      <a:lvl4pPr algn="r" rtl="0" eaLnBrk="1" fontAlgn="base" hangingPunct="1">
        <a:spcBef>
          <a:spcPct val="0"/>
        </a:spcBef>
        <a:spcAft>
          <a:spcPct val="0"/>
        </a:spcAft>
        <a:defRPr sz="2800" b="1">
          <a:solidFill>
            <a:schemeClr val="bg1"/>
          </a:solidFill>
          <a:latin typeface="Arial" charset="0"/>
        </a:defRPr>
      </a:lvl4pPr>
      <a:lvl5pPr algn="r" rtl="0" eaLnBrk="1" fontAlgn="base" hangingPunct="1">
        <a:spcBef>
          <a:spcPct val="0"/>
        </a:spcBef>
        <a:spcAft>
          <a:spcPct val="0"/>
        </a:spcAft>
        <a:defRPr sz="2800" b="1">
          <a:solidFill>
            <a:schemeClr val="bg1"/>
          </a:solidFill>
          <a:latin typeface="Arial" charset="0"/>
        </a:defRPr>
      </a:lvl5pPr>
      <a:lvl6pPr marL="457200" algn="r" rtl="0" eaLnBrk="1" fontAlgn="base" hangingPunct="1">
        <a:spcBef>
          <a:spcPct val="0"/>
        </a:spcBef>
        <a:spcAft>
          <a:spcPct val="0"/>
        </a:spcAft>
        <a:defRPr sz="2800" b="1">
          <a:solidFill>
            <a:schemeClr val="bg1"/>
          </a:solidFill>
          <a:latin typeface="Arial" charset="0"/>
        </a:defRPr>
      </a:lvl6pPr>
      <a:lvl7pPr marL="914400" algn="r" rtl="0" eaLnBrk="1" fontAlgn="base" hangingPunct="1">
        <a:spcBef>
          <a:spcPct val="0"/>
        </a:spcBef>
        <a:spcAft>
          <a:spcPct val="0"/>
        </a:spcAft>
        <a:defRPr sz="2800" b="1">
          <a:solidFill>
            <a:schemeClr val="bg1"/>
          </a:solidFill>
          <a:latin typeface="Arial" charset="0"/>
        </a:defRPr>
      </a:lvl7pPr>
      <a:lvl8pPr marL="1371600" algn="r" rtl="0" eaLnBrk="1" fontAlgn="base" hangingPunct="1">
        <a:spcBef>
          <a:spcPct val="0"/>
        </a:spcBef>
        <a:spcAft>
          <a:spcPct val="0"/>
        </a:spcAft>
        <a:defRPr sz="2800" b="1">
          <a:solidFill>
            <a:schemeClr val="bg1"/>
          </a:solidFill>
          <a:latin typeface="Arial" charset="0"/>
        </a:defRPr>
      </a:lvl8pPr>
      <a:lvl9pPr marL="1828800" algn="r" rtl="0" eaLnBrk="1" fontAlgn="base" hangingPunct="1">
        <a:spcBef>
          <a:spcPct val="0"/>
        </a:spcBef>
        <a:spcAft>
          <a:spcPct val="0"/>
        </a:spcAft>
        <a:defRPr sz="2800" b="1">
          <a:solidFill>
            <a:schemeClr val="bg1"/>
          </a:solidFill>
          <a:latin typeface="Arial" charset="0"/>
        </a:defRPr>
      </a:lvl9pPr>
    </p:titleStyle>
    <p:bodyStyle>
      <a:lvl1pPr marL="304800" indent="-304800" algn="l" rtl="0" eaLnBrk="1" fontAlgn="base" hangingPunct="1">
        <a:spcBef>
          <a:spcPct val="20000"/>
        </a:spcBef>
        <a:spcAft>
          <a:spcPct val="0"/>
        </a:spcAft>
        <a:buChar char="•"/>
        <a:defRPr sz="2600" b="1">
          <a:solidFill>
            <a:srgbClr val="4D82AE"/>
          </a:solidFill>
          <a:latin typeface="+mn-lt"/>
          <a:ea typeface="+mn-ea"/>
          <a:cs typeface="+mn-cs"/>
        </a:defRPr>
      </a:lvl1pPr>
      <a:lvl2pPr marL="606425" indent="-206375" algn="l" rtl="0" eaLnBrk="1" fontAlgn="base" hangingPunct="1">
        <a:spcBef>
          <a:spcPct val="20000"/>
        </a:spcBef>
        <a:spcAft>
          <a:spcPct val="0"/>
        </a:spcAft>
        <a:buChar char="•"/>
        <a:defRPr sz="2400">
          <a:solidFill>
            <a:schemeClr val="tx1"/>
          </a:solidFill>
          <a:latin typeface="+mn-lt"/>
        </a:defRPr>
      </a:lvl2pPr>
      <a:lvl3pPr marL="949325" indent="-228600" algn="l" rtl="0" eaLnBrk="1" fontAlgn="base" hangingPunct="1">
        <a:spcBef>
          <a:spcPct val="20000"/>
        </a:spcBef>
        <a:spcAft>
          <a:spcPct val="0"/>
        </a:spcAft>
        <a:buChar char="•"/>
        <a:defRPr sz="2200">
          <a:solidFill>
            <a:schemeClr val="tx1"/>
          </a:solidFill>
          <a:latin typeface="+mn-lt"/>
        </a:defRPr>
      </a:lvl3pPr>
      <a:lvl4pPr marL="1371600" indent="-228600" algn="l" rtl="0" eaLnBrk="1" fontAlgn="base" hangingPunct="1">
        <a:spcBef>
          <a:spcPct val="20000"/>
        </a:spcBef>
        <a:spcAft>
          <a:spcPct val="0"/>
        </a:spcAft>
        <a:buChar char="•"/>
        <a:defRPr sz="2000">
          <a:solidFill>
            <a:schemeClr val="tx1"/>
          </a:solidFill>
          <a:latin typeface="+mn-lt"/>
        </a:defRPr>
      </a:lvl4pPr>
      <a:lvl5pPr marL="1828800" indent="-228600" algn="l" rtl="0" eaLnBrk="1" fontAlgn="base" hangingPunct="1">
        <a:spcBef>
          <a:spcPct val="20000"/>
        </a:spcBef>
        <a:spcAft>
          <a:spcPct val="0"/>
        </a:spcAft>
        <a:buChar char="•"/>
        <a:defRPr>
          <a:solidFill>
            <a:schemeClr val="tx1"/>
          </a:solidFill>
          <a:latin typeface="+mn-lt"/>
        </a:defRPr>
      </a:lvl5pPr>
      <a:lvl6pPr marL="2286000" indent="-228600" algn="l" rtl="0" eaLnBrk="1" fontAlgn="base" hangingPunct="1">
        <a:spcBef>
          <a:spcPct val="20000"/>
        </a:spcBef>
        <a:spcAft>
          <a:spcPct val="0"/>
        </a:spcAft>
        <a:buChar char="•"/>
        <a:defRPr>
          <a:solidFill>
            <a:schemeClr val="tx1"/>
          </a:solidFill>
          <a:latin typeface="+mn-lt"/>
        </a:defRPr>
      </a:lvl6pPr>
      <a:lvl7pPr marL="2743200" indent="-228600" algn="l" rtl="0" eaLnBrk="1" fontAlgn="base" hangingPunct="1">
        <a:spcBef>
          <a:spcPct val="20000"/>
        </a:spcBef>
        <a:spcAft>
          <a:spcPct val="0"/>
        </a:spcAft>
        <a:buChar char="•"/>
        <a:defRPr>
          <a:solidFill>
            <a:schemeClr val="tx1"/>
          </a:solidFill>
          <a:latin typeface="+mn-lt"/>
        </a:defRPr>
      </a:lvl7pPr>
      <a:lvl8pPr marL="3200400" indent="-228600" algn="l" rtl="0" eaLnBrk="1" fontAlgn="base" hangingPunct="1">
        <a:spcBef>
          <a:spcPct val="20000"/>
        </a:spcBef>
        <a:spcAft>
          <a:spcPct val="0"/>
        </a:spcAft>
        <a:buChar char="•"/>
        <a:defRPr>
          <a:solidFill>
            <a:schemeClr val="tx1"/>
          </a:solidFill>
          <a:latin typeface="+mn-lt"/>
        </a:defRPr>
      </a:lvl8pPr>
      <a:lvl9pPr marL="36576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0" y="0"/>
            <a:ext cx="9144000" cy="6858000"/>
          </a:xfrm>
          <a:prstGeom prst="rect">
            <a:avLst/>
          </a:prstGeom>
          <a:solidFill>
            <a:srgbClr val="005289"/>
          </a:soli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a typeface="ＭＳ Ｐゴシック" pitchFamily="1" charset="-128"/>
            </a:endParaRPr>
          </a:p>
        </p:txBody>
      </p:sp>
      <p:pic>
        <p:nvPicPr>
          <p:cNvPr id="302084" name="Picture 4" descr="GLH-Logo_Eng_Tagline_KO"/>
          <p:cNvPicPr>
            <a:picLocks noChangeAspect="1" noChangeArrowheads="1"/>
          </p:cNvPicPr>
          <p:nvPr/>
        </p:nvPicPr>
        <p:blipFill>
          <a:blip r:embed="rId2" cstate="print"/>
          <a:srcRect/>
          <a:stretch>
            <a:fillRect/>
          </a:stretch>
        </p:blipFill>
        <p:spPr bwMode="auto">
          <a:xfrm>
            <a:off x="6629400" y="5314950"/>
            <a:ext cx="2089150" cy="695325"/>
          </a:xfrm>
          <a:prstGeom prst="rect">
            <a:avLst/>
          </a:prstGeom>
          <a:noFill/>
        </p:spPr>
      </p:pic>
      <p:sp>
        <p:nvSpPr>
          <p:cNvPr id="302085" name="Text Box 5"/>
          <p:cNvSpPr txBox="1">
            <a:spLocks noChangeArrowheads="1"/>
          </p:cNvSpPr>
          <p:nvPr/>
        </p:nvSpPr>
        <p:spPr bwMode="auto">
          <a:xfrm>
            <a:off x="457200" y="1600200"/>
            <a:ext cx="2209800" cy="579438"/>
          </a:xfrm>
          <a:prstGeom prst="rect">
            <a:avLst/>
          </a:prstGeom>
          <a:noFill/>
          <a:ln w="9525" algn="ctr">
            <a:noFill/>
            <a:miter lim="800000"/>
            <a:headEnd/>
            <a:tailEnd/>
          </a:ln>
          <a:effectLst/>
        </p:spPr>
        <p:txBody>
          <a:bodyPr>
            <a:spAutoFit/>
          </a:bodyPr>
          <a:lstStyle/>
          <a:p>
            <a:pPr fontAlgn="base">
              <a:spcBef>
                <a:spcPct val="50000"/>
              </a:spcBef>
              <a:spcAft>
                <a:spcPct val="0"/>
              </a:spcAft>
            </a:pPr>
            <a:r>
              <a:rPr lang="en-CA" sz="3200">
                <a:solidFill>
                  <a:srgbClr val="FFFFFF"/>
                </a:solidFill>
                <a:ea typeface="ＭＳ Ｐゴシック" pitchFamily="1" charset="-128"/>
              </a:rPr>
              <a:t>Thank You</a:t>
            </a:r>
          </a:p>
        </p:txBody>
      </p:sp>
      <p:sp>
        <p:nvSpPr>
          <p:cNvPr id="6" name="Text Box 3"/>
          <p:cNvSpPr txBox="1">
            <a:spLocks noChangeArrowheads="1"/>
          </p:cNvSpPr>
          <p:nvPr userDrawn="1"/>
        </p:nvSpPr>
        <p:spPr bwMode="auto">
          <a:xfrm>
            <a:off x="0" y="6324600"/>
            <a:ext cx="9144000" cy="3667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CA" sz="1300" dirty="0" err="1">
                <a:solidFill>
                  <a:srgbClr val="FFFFFF"/>
                </a:solidFill>
                <a:ea typeface="ＭＳ Ｐゴシック" pitchFamily="1" charset="-128"/>
              </a:rPr>
              <a:t>montr</a:t>
            </a:r>
            <a:r>
              <a:rPr lang="en-US" altLang="ja-JP" sz="1300" dirty="0" err="1">
                <a:solidFill>
                  <a:srgbClr val="FFFFFF"/>
                </a:solidFill>
                <a:ea typeface="ＭＳ Ｐゴシック" pitchFamily="1" charset="-128"/>
              </a:rPr>
              <a:t>éal</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a:t>
            </a:r>
            <a:r>
              <a:rPr lang="en-US" altLang="ja-JP" sz="1300" dirty="0">
                <a:solidFill>
                  <a:srgbClr val="FFFFFF"/>
                </a:solidFill>
                <a:ea typeface="ＭＳ Ｐゴシック" pitchFamily="1" charset="-128"/>
              </a:rPr>
              <a:t>  </a:t>
            </a:r>
            <a:r>
              <a:rPr lang="en-US" altLang="ja-JP" sz="1300" dirty="0" err="1">
                <a:solidFill>
                  <a:srgbClr val="FFFFFF"/>
                </a:solidFill>
                <a:ea typeface="ＭＳ Ｐゴシック" pitchFamily="1" charset="-128"/>
              </a:rPr>
              <a:t>ottawa</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US" altLang="ja-JP" sz="1300" dirty="0">
                <a:solidFill>
                  <a:srgbClr val="FFFFFF"/>
                </a:solidFill>
                <a:ea typeface="ＭＳ Ｐゴシック" pitchFamily="1" charset="-128"/>
              </a:rPr>
              <a:t> </a:t>
            </a:r>
            <a:r>
              <a:rPr lang="en-US" altLang="ja-JP" sz="1300" dirty="0" err="1">
                <a:solidFill>
                  <a:srgbClr val="FFFFFF"/>
                </a:solidFill>
                <a:ea typeface="ＭＳ Ｐゴシック" pitchFamily="1" charset="-128"/>
              </a:rPr>
              <a:t>toronto</a:t>
            </a:r>
            <a:r>
              <a:rPr lang="en-US" altLang="ja-JP"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US" altLang="ja-JP" dirty="0">
                <a:solidFill>
                  <a:srgbClr val="FFFFFF"/>
                </a:solidFill>
                <a:ea typeface="ＭＳ Ｐゴシック" pitchFamily="1" charset="-128"/>
              </a:rPr>
              <a:t> </a:t>
            </a:r>
            <a:r>
              <a:rPr lang="en-US" altLang="ja-JP" sz="1300" dirty="0" err="1">
                <a:solidFill>
                  <a:srgbClr val="FFFFFF"/>
                </a:solidFill>
                <a:ea typeface="ＭＳ Ｐゴシック" pitchFamily="1" charset="-128"/>
              </a:rPr>
              <a:t>hamilton</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US" altLang="ja-JP" sz="1300" dirty="0">
                <a:solidFill>
                  <a:srgbClr val="FFFFFF"/>
                </a:solidFill>
                <a:ea typeface="ＭＳ Ｐゴシック" pitchFamily="1" charset="-128"/>
              </a:rPr>
              <a:t> waterloo region  </a:t>
            </a:r>
            <a:r>
              <a:rPr lang="en-CA" sz="1400" dirty="0">
                <a:solidFill>
                  <a:srgbClr val="FFFFFF"/>
                </a:solidFill>
                <a:latin typeface="Symbol" pitchFamily="18" charset="2"/>
                <a:ea typeface="ＭＳ Ｐゴシック" pitchFamily="1" charset="-128"/>
              </a:rPr>
              <a:t>· </a:t>
            </a:r>
            <a:r>
              <a:rPr lang="en-US" altLang="ja-JP" sz="1300" dirty="0">
                <a:solidFill>
                  <a:srgbClr val="FFFFFF"/>
                </a:solidFill>
                <a:ea typeface="ＭＳ Ｐゴシック" pitchFamily="1" charset="-128"/>
              </a:rPr>
              <a:t> </a:t>
            </a:r>
            <a:r>
              <a:rPr lang="en-US" altLang="ja-JP" sz="1300" dirty="0" err="1">
                <a:solidFill>
                  <a:srgbClr val="FFFFFF"/>
                </a:solidFill>
                <a:ea typeface="ＭＳ Ｐゴシック" pitchFamily="1" charset="-128"/>
              </a:rPr>
              <a:t>calgary</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CA" dirty="0">
                <a:solidFill>
                  <a:srgbClr val="FFFFFF"/>
                </a:solidFill>
                <a:latin typeface="Symbol" pitchFamily="18" charset="2"/>
                <a:ea typeface="ＭＳ Ｐゴシック" pitchFamily="1" charset="-128"/>
              </a:rPr>
              <a:t> </a:t>
            </a:r>
            <a:r>
              <a:rPr lang="en-US" altLang="ja-JP" sz="1300" dirty="0" err="1">
                <a:solidFill>
                  <a:srgbClr val="FFFFFF"/>
                </a:solidFill>
                <a:ea typeface="ＭＳ Ｐゴシック" pitchFamily="1" charset="-128"/>
              </a:rPr>
              <a:t>vancouver</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a:t>
            </a:r>
            <a:r>
              <a:rPr lang="en-US" altLang="ja-JP" sz="1300" dirty="0">
                <a:solidFill>
                  <a:srgbClr val="FFFFFF"/>
                </a:solidFill>
                <a:ea typeface="ＭＳ Ｐゴシック" pitchFamily="1" charset="-128"/>
              </a:rPr>
              <a:t>  </a:t>
            </a:r>
            <a:r>
              <a:rPr lang="en-US" altLang="ja-JP" sz="1300" dirty="0" err="1" smtClean="0">
                <a:solidFill>
                  <a:srgbClr val="FFFFFF"/>
                </a:solidFill>
                <a:ea typeface="ＭＳ Ｐゴシック" pitchFamily="1" charset="-128"/>
              </a:rPr>
              <a:t>beijing</a:t>
            </a:r>
            <a:r>
              <a:rPr lang="en-US" altLang="ja-JP" sz="1300" dirty="0" smtClean="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US" altLang="ja-JP" sz="1300" dirty="0">
                <a:solidFill>
                  <a:srgbClr val="FFFFFF"/>
                </a:solidFill>
                <a:ea typeface="ＭＳ Ｐゴシック" pitchFamily="1" charset="-128"/>
              </a:rPr>
              <a:t> </a:t>
            </a:r>
            <a:r>
              <a:rPr lang="en-US" altLang="ja-JP" sz="1300" dirty="0" err="1">
                <a:solidFill>
                  <a:srgbClr val="FFFFFF"/>
                </a:solidFill>
                <a:ea typeface="ＭＳ Ｐゴシック" pitchFamily="1" charset="-128"/>
              </a:rPr>
              <a:t>moscow</a:t>
            </a:r>
            <a:r>
              <a:rPr lang="en-US" altLang="ja-JP" sz="1300" dirty="0">
                <a:solidFill>
                  <a:srgbClr val="FFFFFF"/>
                </a:solidFill>
                <a:ea typeface="ＭＳ Ｐゴシック" pitchFamily="1" charset="-128"/>
              </a:rPr>
              <a:t>  </a:t>
            </a:r>
            <a:r>
              <a:rPr lang="en-CA" sz="1400" dirty="0">
                <a:solidFill>
                  <a:srgbClr val="FFFFFF"/>
                </a:solidFill>
                <a:latin typeface="Symbol" pitchFamily="18" charset="2"/>
                <a:ea typeface="ＭＳ Ｐゴシック" pitchFamily="1" charset="-128"/>
              </a:rPr>
              <a:t>· </a:t>
            </a:r>
            <a:r>
              <a:rPr lang="en-US" altLang="ja-JP" sz="1300" dirty="0">
                <a:solidFill>
                  <a:srgbClr val="FFFFFF"/>
                </a:solidFill>
                <a:ea typeface="ＭＳ Ｐゴシック" pitchFamily="1" charset="-128"/>
              </a:rPr>
              <a:t> </a:t>
            </a:r>
            <a:r>
              <a:rPr lang="en-US" altLang="ja-JP" sz="1300" dirty="0" err="1">
                <a:solidFill>
                  <a:srgbClr val="FFFFFF"/>
                </a:solidFill>
                <a:ea typeface="ＭＳ Ｐゴシック" pitchFamily="1" charset="-128"/>
              </a:rPr>
              <a:t>london</a:t>
            </a:r>
            <a:endParaRPr lang="en-CA" sz="1300" dirty="0">
              <a:solidFill>
                <a:srgbClr val="FFFFFF"/>
              </a:solidFill>
              <a:ea typeface="ＭＳ Ｐゴシック" pitchFamily="1" charset="-128"/>
            </a:endParaRPr>
          </a:p>
        </p:txBody>
      </p:sp>
    </p:spTree>
  </p:cSld>
  <p:clrMap bg1="lt1" tx1="dk1" bg2="lt2" tx2="dk2" accent1="accent1" accent2="accent2" accent3="accent3" accent4="accent4" accent5="accent5" accent6="accent6" hlink="hlink" folHlink="folHlink"/>
  <p:txStyles>
    <p:titleStyle>
      <a:lvl1pPr marL="228600" indent="-228600" algn="l" rtl="0" fontAlgn="base">
        <a:spcBef>
          <a:spcPct val="0"/>
        </a:spcBef>
        <a:spcAft>
          <a:spcPct val="0"/>
        </a:spcAft>
        <a:buSzPct val="130000"/>
        <a:buChar char="•"/>
        <a:defRPr b="1">
          <a:solidFill>
            <a:schemeClr val="bg1"/>
          </a:solidFill>
          <a:latin typeface="+mj-lt"/>
          <a:ea typeface="+mj-ea"/>
          <a:cs typeface="+mj-cs"/>
        </a:defRPr>
      </a:lvl1pPr>
      <a:lvl2pPr marL="228600" indent="-228600" algn="l" rtl="0" fontAlgn="base">
        <a:spcBef>
          <a:spcPct val="0"/>
        </a:spcBef>
        <a:spcAft>
          <a:spcPct val="0"/>
        </a:spcAft>
        <a:buSzPct val="130000"/>
        <a:buChar char="•"/>
        <a:defRPr b="1">
          <a:solidFill>
            <a:schemeClr val="bg1"/>
          </a:solidFill>
          <a:latin typeface="Arial" charset="0"/>
        </a:defRPr>
      </a:lvl2pPr>
      <a:lvl3pPr marL="228600" indent="-228600" algn="l" rtl="0" fontAlgn="base">
        <a:spcBef>
          <a:spcPct val="0"/>
        </a:spcBef>
        <a:spcAft>
          <a:spcPct val="0"/>
        </a:spcAft>
        <a:buSzPct val="130000"/>
        <a:buChar char="•"/>
        <a:defRPr b="1">
          <a:solidFill>
            <a:schemeClr val="bg1"/>
          </a:solidFill>
          <a:latin typeface="Arial" charset="0"/>
        </a:defRPr>
      </a:lvl3pPr>
      <a:lvl4pPr marL="228600" indent="-228600" algn="l" rtl="0" fontAlgn="base">
        <a:spcBef>
          <a:spcPct val="0"/>
        </a:spcBef>
        <a:spcAft>
          <a:spcPct val="0"/>
        </a:spcAft>
        <a:buSzPct val="130000"/>
        <a:buChar char="•"/>
        <a:defRPr b="1">
          <a:solidFill>
            <a:schemeClr val="bg1"/>
          </a:solidFill>
          <a:latin typeface="Arial" charset="0"/>
        </a:defRPr>
      </a:lvl4pPr>
      <a:lvl5pPr marL="228600" indent="-228600" algn="l" rtl="0" fontAlgn="base">
        <a:spcBef>
          <a:spcPct val="0"/>
        </a:spcBef>
        <a:spcAft>
          <a:spcPct val="0"/>
        </a:spcAft>
        <a:buSzPct val="130000"/>
        <a:buChar char="•"/>
        <a:defRPr b="1">
          <a:solidFill>
            <a:schemeClr val="bg1"/>
          </a:solidFill>
          <a:latin typeface="Arial" charset="0"/>
        </a:defRPr>
      </a:lvl5pPr>
      <a:lvl6pPr marL="685800" indent="-228600" algn="l" rtl="0" fontAlgn="base">
        <a:spcBef>
          <a:spcPct val="0"/>
        </a:spcBef>
        <a:spcAft>
          <a:spcPct val="0"/>
        </a:spcAft>
        <a:buSzPct val="130000"/>
        <a:buChar char="•"/>
        <a:defRPr b="1">
          <a:solidFill>
            <a:schemeClr val="bg1"/>
          </a:solidFill>
          <a:latin typeface="Arial" charset="0"/>
        </a:defRPr>
      </a:lvl6pPr>
      <a:lvl7pPr marL="1143000" indent="-228600" algn="l" rtl="0" fontAlgn="base">
        <a:spcBef>
          <a:spcPct val="0"/>
        </a:spcBef>
        <a:spcAft>
          <a:spcPct val="0"/>
        </a:spcAft>
        <a:buSzPct val="130000"/>
        <a:buChar char="•"/>
        <a:defRPr b="1">
          <a:solidFill>
            <a:schemeClr val="bg1"/>
          </a:solidFill>
          <a:latin typeface="Arial" charset="0"/>
        </a:defRPr>
      </a:lvl7pPr>
      <a:lvl8pPr marL="1600200" indent="-228600" algn="l" rtl="0" fontAlgn="base">
        <a:spcBef>
          <a:spcPct val="0"/>
        </a:spcBef>
        <a:spcAft>
          <a:spcPct val="0"/>
        </a:spcAft>
        <a:buSzPct val="130000"/>
        <a:buChar char="•"/>
        <a:defRPr b="1">
          <a:solidFill>
            <a:schemeClr val="bg1"/>
          </a:solidFill>
          <a:latin typeface="Arial" charset="0"/>
        </a:defRPr>
      </a:lvl8pPr>
      <a:lvl9pPr marL="2057400" indent="-228600" algn="l" rtl="0" fontAlgn="base">
        <a:spcBef>
          <a:spcPct val="0"/>
        </a:spcBef>
        <a:spcAft>
          <a:spcPct val="0"/>
        </a:spcAft>
        <a:buSzPct val="130000"/>
        <a:buChar char="•"/>
        <a:defRPr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Roch.Ripley@gowling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724128" y="4725144"/>
            <a:ext cx="3024336" cy="1728192"/>
          </a:xfrm>
        </p:spPr>
        <p:txBody>
          <a:bodyPr>
            <a:normAutofit/>
          </a:bodyPr>
          <a:lstStyle/>
          <a:p>
            <a:pPr algn="r"/>
            <a:r>
              <a:rPr lang="en-CA" dirty="0" smtClean="0"/>
              <a:t>@</a:t>
            </a:r>
            <a:r>
              <a:rPr lang="en-CA" dirty="0" err="1" smtClean="0"/>
              <a:t>RochRipley</a:t>
            </a:r>
            <a:endParaRPr lang="en-CA" dirty="0" smtClean="0"/>
          </a:p>
          <a:p>
            <a:pPr algn="r"/>
            <a:r>
              <a:rPr lang="en-CA" dirty="0" smtClean="0"/>
              <a:t>UBC VGL </a:t>
            </a:r>
            <a:endParaRPr lang="en-CA" dirty="0" smtClean="0"/>
          </a:p>
          <a:p>
            <a:pPr algn="r"/>
            <a:r>
              <a:rPr lang="en-CA" dirty="0" smtClean="0"/>
              <a:t>September 11, 2013</a:t>
            </a:r>
            <a:endParaRPr lang="en-CA" dirty="0" smtClean="0"/>
          </a:p>
        </p:txBody>
      </p:sp>
      <p:sp>
        <p:nvSpPr>
          <p:cNvPr id="2" name="Title 1"/>
          <p:cNvSpPr>
            <a:spLocks noGrp="1"/>
          </p:cNvSpPr>
          <p:nvPr>
            <p:ph type="ctrTitle"/>
          </p:nvPr>
        </p:nvSpPr>
        <p:spPr/>
        <p:txBody>
          <a:bodyPr/>
          <a:lstStyle/>
          <a:p>
            <a:r>
              <a:rPr lang="en-CA" dirty="0" err="1" smtClean="0"/>
              <a:t>EULAs</a:t>
            </a:r>
            <a:r>
              <a:rPr lang="en-CA" dirty="0" smtClean="0"/>
              <a:t>, </a:t>
            </a:r>
            <a:r>
              <a:rPr lang="en-CA" dirty="0" err="1" smtClean="0"/>
              <a:t>TOUs</a:t>
            </a:r>
            <a:r>
              <a:rPr lang="en-CA" dirty="0" smtClean="0"/>
              <a:t>, and </a:t>
            </a:r>
            <a:r>
              <a:rPr lang="en-CA" dirty="0" err="1" smtClean="0"/>
              <a:t>NPEs</a:t>
            </a:r>
            <a:r>
              <a:rPr lang="en-CA" dirty="0" smtClean="0"/>
              <a:t>: WTF?</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lstStyle/>
          <a:p>
            <a:pPr lvl="1"/>
            <a:r>
              <a:rPr lang="en-CA" dirty="0" err="1" smtClean="0"/>
              <a:t>Vernor</a:t>
            </a:r>
            <a:r>
              <a:rPr lang="en-CA" dirty="0" smtClean="0"/>
              <a:t> attempted software resale: exhaustion of rights if software was sold (vs. licensed)</a:t>
            </a:r>
          </a:p>
          <a:p>
            <a:pPr lvl="1"/>
            <a:endParaRPr lang="en-CA" dirty="0" smtClean="0"/>
          </a:p>
          <a:p>
            <a:pPr lvl="1"/>
            <a:r>
              <a:rPr lang="en-CA" dirty="0" smtClean="0"/>
              <a:t>“</a:t>
            </a:r>
            <a:r>
              <a:rPr lang="en-US" dirty="0" smtClean="0"/>
              <a:t>We hold today that a software user is a licensee rather than an owner of a copy where the copyright owner (1) specifies that the user is granted a license; (2) significantly restricts the user's ability to transfer the software; and (3) imposes notable use restrictions.</a:t>
            </a:r>
            <a:r>
              <a:rPr lang="en-CA" dirty="0" smtClean="0"/>
              <a:t>”</a:t>
            </a:r>
          </a:p>
          <a:p>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a:bodyPr>
          <a:lstStyle/>
          <a:p>
            <a:pPr lvl="1"/>
            <a:r>
              <a:rPr lang="en-US" i="1" u="sng" dirty="0" smtClean="0"/>
              <a:t>Blizzard Entertainment, Inc. v. In Game Dollar, LLC </a:t>
            </a:r>
            <a:r>
              <a:rPr lang="en-US" dirty="0" smtClean="0"/>
              <a:t>(2007), United States District Court for C.D. Cal., Case No. SACV07-0589-JVS</a:t>
            </a:r>
          </a:p>
          <a:p>
            <a:endParaRPr lang="en-CA" dirty="0"/>
          </a:p>
        </p:txBody>
      </p:sp>
      <p:pic>
        <p:nvPicPr>
          <p:cNvPr id="2050" name="Picture 2" descr="http://www.blogcdn.com/wow.joystiq.com/media/2007/05/ss0946.jpg"/>
          <p:cNvPicPr>
            <a:picLocks noChangeAspect="1" noChangeArrowheads="1"/>
          </p:cNvPicPr>
          <p:nvPr/>
        </p:nvPicPr>
        <p:blipFill>
          <a:blip r:embed="rId3" cstate="print"/>
          <a:srcRect/>
          <a:stretch>
            <a:fillRect/>
          </a:stretch>
        </p:blipFill>
        <p:spPr bwMode="auto">
          <a:xfrm>
            <a:off x="2843808" y="2420888"/>
            <a:ext cx="4176463" cy="31249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a:bodyPr>
          <a:lstStyle/>
          <a:p>
            <a:pPr lvl="1"/>
            <a:r>
              <a:rPr lang="en-US" dirty="0" smtClean="0"/>
              <a:t>“… you shall not, under any circumstances, ... Exploit the Game or any of its parts, including without limitation the Game Client, for any commercial purpose”</a:t>
            </a:r>
          </a:p>
          <a:p>
            <a:pPr lvl="1"/>
            <a:endParaRPr lang="en-US" dirty="0" smtClean="0"/>
          </a:p>
          <a:p>
            <a:pPr lvl="1"/>
            <a:r>
              <a:rPr lang="en-US" dirty="0" smtClean="0"/>
              <a:t>“you may not:…Disrupt the normal flow of dialogue in Chat or otherwise act in a manner that negatively affects other users including without limitation posting commercial solicitations and/or advertisements for goods and services available outside of the World of </a:t>
            </a:r>
            <a:r>
              <a:rPr lang="en-US" dirty="0" err="1" smtClean="0"/>
              <a:t>Warcraft</a:t>
            </a:r>
            <a:r>
              <a:rPr lang="en-US" dirty="0" smtClean="0"/>
              <a:t> universe”</a:t>
            </a:r>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a:bodyPr>
          <a:lstStyle/>
          <a:p>
            <a:pPr lvl="1"/>
            <a:r>
              <a:rPr lang="en-US" i="1" u="sng" dirty="0" err="1" smtClean="0"/>
              <a:t>Zynga</a:t>
            </a:r>
            <a:r>
              <a:rPr lang="en-US" i="1" u="sng" dirty="0" smtClean="0"/>
              <a:t> Game Network, Inc. v. </a:t>
            </a:r>
            <a:r>
              <a:rPr lang="en-US" i="1" u="sng" dirty="0" err="1" smtClean="0"/>
              <a:t>Labrasca</a:t>
            </a:r>
            <a:r>
              <a:rPr lang="en-US" dirty="0" smtClean="0"/>
              <a:t>, District Court for N.D. Cal., Case No. 5:09-cv-02958-PVT (2009)</a:t>
            </a:r>
          </a:p>
          <a:p>
            <a:endParaRPr lang="en-CA" dirty="0"/>
          </a:p>
        </p:txBody>
      </p:sp>
      <p:pic>
        <p:nvPicPr>
          <p:cNvPr id="25602" name="Picture 2" descr="http://2.bp.blogspot.com/-muz-hM0QyUk/TuClA3GFpLI/AAAAAAAAAJ0/lrag730ViRQ/s1600/Zynga-WelcomeScreen.png"/>
          <p:cNvPicPr>
            <a:picLocks noChangeAspect="1" noChangeArrowheads="1"/>
          </p:cNvPicPr>
          <p:nvPr/>
        </p:nvPicPr>
        <p:blipFill>
          <a:blip r:embed="rId2" cstate="print"/>
          <a:srcRect/>
          <a:stretch>
            <a:fillRect/>
          </a:stretch>
        </p:blipFill>
        <p:spPr bwMode="auto">
          <a:xfrm>
            <a:off x="1691680" y="2060848"/>
            <a:ext cx="5976664" cy="33618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fontScale="92500" lnSpcReduction="10000"/>
          </a:bodyPr>
          <a:lstStyle/>
          <a:p>
            <a:pPr lvl="1"/>
            <a:r>
              <a:rPr lang="en-US" dirty="0" smtClean="0"/>
              <a:t>Alleged </a:t>
            </a:r>
            <a:r>
              <a:rPr lang="en-US" dirty="0" err="1" smtClean="0"/>
              <a:t>Labrasca</a:t>
            </a:r>
            <a:r>
              <a:rPr lang="en-US" dirty="0" smtClean="0"/>
              <a:t> ran a number of websites that sold, for real world currency, virtual poker chips usable online in the game. </a:t>
            </a:r>
            <a:r>
              <a:rPr lang="en-US" dirty="0" err="1" smtClean="0"/>
              <a:t>Labrasca</a:t>
            </a:r>
            <a:r>
              <a:rPr lang="en-US" dirty="0" smtClean="0"/>
              <a:t> used the game to transfer the chips to purchasers.</a:t>
            </a:r>
          </a:p>
          <a:p>
            <a:pPr lvl="1"/>
            <a:r>
              <a:rPr lang="en-US" dirty="0" smtClean="0"/>
              <a:t>“The Terms of Service that govern users' play of the Game provide that the "chips" used in the Game "are not redeemable for any sum of ‘real world' money or monetary value." The Terms of Service also prohibit sale of "chips" "for 'real world' money" and prohibit the use of the Game for unacceptable purposes, including activity in "conflict with the spirit or intent of' the Game.”</a:t>
            </a:r>
          </a:p>
          <a:p>
            <a:pPr lvl="1"/>
            <a:r>
              <a:rPr lang="en-US" dirty="0" smtClean="0"/>
              <a:t>By consent judgment </a:t>
            </a:r>
            <a:r>
              <a:rPr lang="en-US" dirty="0" err="1" smtClean="0"/>
              <a:t>Zynga</a:t>
            </a:r>
            <a:r>
              <a:rPr lang="en-US" dirty="0" smtClean="0"/>
              <a:t> received $45,000 as well as fees and costs.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lstStyle/>
          <a:p>
            <a:endParaRPr lang="en-CA" dirty="0"/>
          </a:p>
        </p:txBody>
      </p:sp>
      <p:pic>
        <p:nvPicPr>
          <p:cNvPr id="31746" name="Picture 2" descr="http://www.extremetech.com/wp-content/uploads/2011/12/patent_troll.jpg"/>
          <p:cNvPicPr>
            <a:picLocks noChangeAspect="1" noChangeArrowheads="1"/>
          </p:cNvPicPr>
          <p:nvPr/>
        </p:nvPicPr>
        <p:blipFill>
          <a:blip r:embed="rId2" cstate="print"/>
          <a:srcRect/>
          <a:stretch>
            <a:fillRect/>
          </a:stretch>
        </p:blipFill>
        <p:spPr bwMode="auto">
          <a:xfrm>
            <a:off x="2195736" y="980728"/>
            <a:ext cx="4752528" cy="47525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normAutofit/>
          </a:bodyPr>
          <a:lstStyle/>
          <a:p>
            <a:r>
              <a:rPr lang="en-US" dirty="0" smtClean="0"/>
              <a:t>Have been around for decades; come into prominence over last 10 years, especially in IT industry</a:t>
            </a:r>
          </a:p>
          <a:p>
            <a:endParaRPr lang="en-US" dirty="0" smtClean="0"/>
          </a:p>
          <a:p>
            <a:r>
              <a:rPr lang="en-US" dirty="0" smtClean="0"/>
              <a:t>Why?  </a:t>
            </a:r>
          </a:p>
          <a:p>
            <a:pPr lvl="1"/>
            <a:r>
              <a:rPr lang="en-US" dirty="0" smtClean="0"/>
              <a:t>Emergence of the business method patent and </a:t>
            </a:r>
            <a:r>
              <a:rPr lang="en-US" i="1" dirty="0" smtClean="0"/>
              <a:t>State Street Bank v. Signature Financial Group </a:t>
            </a:r>
            <a:r>
              <a:rPr lang="en-US" dirty="0" smtClean="0"/>
              <a:t>decision</a:t>
            </a:r>
          </a:p>
          <a:p>
            <a:pPr lvl="1"/>
            <a:r>
              <a:rPr lang="en-US" dirty="0" smtClean="0"/>
              <a:t>.com economic boom and bust</a:t>
            </a:r>
          </a:p>
          <a:p>
            <a:pPr lvl="1"/>
            <a:r>
              <a:rPr lang="en-US" dirty="0" smtClean="0"/>
              <a:t>Top tier IP litigators working on contingency for NPEs</a:t>
            </a:r>
          </a:p>
          <a:p>
            <a:endParaRPr lang="en-CA" dirty="0" smtClean="0"/>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lstStyle/>
          <a:p>
            <a:endParaRPr lang="en-CA"/>
          </a:p>
        </p:txBody>
      </p:sp>
      <p:pic>
        <p:nvPicPr>
          <p:cNvPr id="34818" name="Picture 2"/>
          <p:cNvPicPr>
            <a:picLocks noChangeAspect="1" noChangeArrowheads="1"/>
          </p:cNvPicPr>
          <p:nvPr/>
        </p:nvPicPr>
        <p:blipFill>
          <a:blip r:embed="rId2" cstate="print"/>
          <a:srcRect/>
          <a:stretch>
            <a:fillRect/>
          </a:stretch>
        </p:blipFill>
        <p:spPr bwMode="auto">
          <a:xfrm>
            <a:off x="1115616" y="764704"/>
            <a:ext cx="6912768" cy="5200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NPEs</a:t>
            </a:r>
            <a:endParaRPr lang="en-CA" dirty="0"/>
          </a:p>
        </p:txBody>
      </p:sp>
      <p:sp>
        <p:nvSpPr>
          <p:cNvPr id="3" name="Content Placeholder 2"/>
          <p:cNvSpPr>
            <a:spLocks noGrp="1"/>
          </p:cNvSpPr>
          <p:nvPr>
            <p:ph idx="1"/>
          </p:nvPr>
        </p:nvSpPr>
        <p:spPr>
          <a:xfrm>
            <a:off x="457200" y="4941168"/>
            <a:ext cx="8229600" cy="1184995"/>
          </a:xfrm>
        </p:spPr>
        <p:txBody>
          <a:bodyPr>
            <a:normAutofit lnSpcReduction="10000"/>
          </a:bodyPr>
          <a:lstStyle/>
          <a:p>
            <a:pPr lvl="1"/>
            <a:r>
              <a:rPr lang="en-CA" dirty="0" smtClean="0"/>
              <a:t>Source: http://www.patentlyo.com/patent/2013/03/chien-patent-trolls.html</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1115616" y="1412776"/>
            <a:ext cx="6651171" cy="3164557"/>
          </a:xfrm>
          <a:prstGeom prst="rect">
            <a:avLst/>
          </a:prstGeom>
          <a:noFill/>
          <a:ln w="9525">
            <a:noFill/>
            <a:miter lim="800000"/>
            <a:headEnd/>
            <a:tailEnd/>
          </a:ln>
        </p:spPr>
      </p:pic>
      <p:sp>
        <p:nvSpPr>
          <p:cNvPr id="6" name="Rectangle 5"/>
          <p:cNvSpPr/>
          <p:nvPr/>
        </p:nvSpPr>
        <p:spPr>
          <a:xfrm>
            <a:off x="1475656" y="1340768"/>
            <a:ext cx="2591287" cy="369332"/>
          </a:xfrm>
          <a:prstGeom prst="rect">
            <a:avLst/>
          </a:prstGeom>
        </p:spPr>
        <p:txBody>
          <a:bodyPr wrap="none">
            <a:spAutoFit/>
          </a:bodyPr>
          <a:lstStyle/>
          <a:p>
            <a:r>
              <a:rPr lang="en-CA" b="1" dirty="0" smtClean="0"/>
              <a:t>PAE Suits (2005-2012)</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NPEs</a:t>
            </a:r>
            <a:endParaRPr lang="en-CA" dirty="0"/>
          </a:p>
        </p:txBody>
      </p:sp>
      <p:sp>
        <p:nvSpPr>
          <p:cNvPr id="5" name="Content Placeholder 2"/>
          <p:cNvSpPr>
            <a:spLocks noGrp="1"/>
          </p:cNvSpPr>
          <p:nvPr>
            <p:ph idx="1"/>
          </p:nvPr>
        </p:nvSpPr>
        <p:spPr>
          <a:xfrm>
            <a:off x="457200" y="4941168"/>
            <a:ext cx="8229600" cy="1184995"/>
          </a:xfrm>
        </p:spPr>
        <p:txBody>
          <a:bodyPr>
            <a:normAutofit lnSpcReduction="10000"/>
          </a:bodyPr>
          <a:lstStyle/>
          <a:p>
            <a:pPr lvl="1"/>
            <a:r>
              <a:rPr lang="en-CA" dirty="0" smtClean="0"/>
              <a:t>Source: http://www.patentlyo.com/patent/2013/03/chien-patent-trolls.html</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1199499" y="1426096"/>
            <a:ext cx="6468845" cy="3083024"/>
          </a:xfrm>
          <a:prstGeom prst="rect">
            <a:avLst/>
          </a:prstGeom>
          <a:noFill/>
          <a:ln w="9525">
            <a:noFill/>
            <a:miter lim="800000"/>
            <a:headEnd/>
            <a:tailEnd/>
          </a:ln>
        </p:spPr>
      </p:pic>
      <p:sp>
        <p:nvSpPr>
          <p:cNvPr id="6" name="Rectangle 5"/>
          <p:cNvSpPr/>
          <p:nvPr/>
        </p:nvSpPr>
        <p:spPr>
          <a:xfrm>
            <a:off x="1331640" y="1556792"/>
            <a:ext cx="3283784" cy="369332"/>
          </a:xfrm>
          <a:prstGeom prst="rect">
            <a:avLst/>
          </a:prstGeom>
        </p:spPr>
        <p:txBody>
          <a:bodyPr wrap="none">
            <a:spAutoFit/>
          </a:bodyPr>
          <a:lstStyle/>
          <a:p>
            <a:r>
              <a:rPr lang="en-CA" b="1" dirty="0" smtClean="0"/>
              <a:t>PAE Defendants (2005-2012)</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a:xfrm>
            <a:off x="457200" y="764704"/>
            <a:ext cx="8229600" cy="4525963"/>
          </a:xfrm>
        </p:spPr>
        <p:txBody>
          <a:bodyPr/>
          <a:lstStyle/>
          <a:p>
            <a:endParaRPr lang="en-CA" dirty="0" smtClean="0"/>
          </a:p>
          <a:p>
            <a:endParaRPr lang="en-CA" dirty="0" smtClean="0"/>
          </a:p>
          <a:p>
            <a:r>
              <a:rPr lang="en-CA" dirty="0" smtClean="0"/>
              <a:t>This talk</a:t>
            </a:r>
          </a:p>
          <a:p>
            <a:pPr lvl="1"/>
            <a:r>
              <a:rPr lang="en-CA" dirty="0" smtClean="0"/>
              <a:t>End User License Agreements</a:t>
            </a:r>
          </a:p>
          <a:p>
            <a:pPr lvl="1"/>
            <a:r>
              <a:rPr lang="en-CA" dirty="0" smtClean="0"/>
              <a:t>Terms of Use</a:t>
            </a:r>
          </a:p>
          <a:p>
            <a:pPr lvl="1"/>
            <a:r>
              <a:rPr lang="en-CA" dirty="0" smtClean="0"/>
              <a:t>Non-practising Entities (patent trolls)</a:t>
            </a:r>
          </a:p>
          <a:p>
            <a:endParaRPr lang="en-CA" dirty="0" smtClean="0"/>
          </a:p>
          <a:p>
            <a:r>
              <a:rPr lang="en-CA" dirty="0" smtClean="0"/>
              <a:t>Why these topics</a:t>
            </a:r>
            <a:r>
              <a:rPr lang="en-CA" dirty="0" smtClean="0"/>
              <a:t>?</a:t>
            </a:r>
          </a:p>
          <a:p>
            <a:pPr lvl="1"/>
            <a:r>
              <a:rPr lang="en-CA" dirty="0" smtClean="0"/>
              <a:t>Paper Ideas</a:t>
            </a:r>
          </a:p>
          <a:p>
            <a:pPr lvl="1"/>
            <a:r>
              <a:rPr lang="en-CA" dirty="0" smtClean="0"/>
              <a:t>Consider the degree to which private law modifications and exceptions to statutory IP laws are beneficial</a:t>
            </a:r>
            <a:endParaRPr lang="en-CA" dirty="0" smtClean="0"/>
          </a:p>
          <a:p>
            <a:endParaRPr lang="en-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a:xfrm>
            <a:off x="457200" y="1066800"/>
            <a:ext cx="8229600" cy="4954488"/>
          </a:xfrm>
        </p:spPr>
        <p:txBody>
          <a:bodyPr>
            <a:normAutofit fontScale="92500"/>
          </a:bodyPr>
          <a:lstStyle/>
          <a:p>
            <a:r>
              <a:rPr lang="en-CA" dirty="0" smtClean="0"/>
              <a:t>Response</a:t>
            </a:r>
            <a:endParaRPr lang="en-CA" dirty="0" smtClean="0"/>
          </a:p>
          <a:p>
            <a:pPr lvl="1"/>
            <a:r>
              <a:rPr lang="en-CA" dirty="0" smtClean="0"/>
              <a:t>Law has evolved [at least partially] in response to </a:t>
            </a:r>
            <a:r>
              <a:rPr lang="en-CA" dirty="0" err="1" smtClean="0"/>
              <a:t>NPEs</a:t>
            </a:r>
            <a:endParaRPr lang="en-CA" dirty="0" smtClean="0"/>
          </a:p>
          <a:p>
            <a:pPr lvl="1"/>
            <a:r>
              <a:rPr lang="en-CA" dirty="0" smtClean="0"/>
              <a:t>Jurisprudence</a:t>
            </a:r>
          </a:p>
          <a:p>
            <a:pPr lvl="2"/>
            <a:r>
              <a:rPr lang="en-CA" dirty="0" smtClean="0"/>
              <a:t>Easier to invalidate patents as obvious</a:t>
            </a:r>
          </a:p>
          <a:p>
            <a:pPr lvl="2"/>
            <a:r>
              <a:rPr lang="en-CA" dirty="0" smtClean="0"/>
              <a:t>Victor will not necessarily get permanent injunction</a:t>
            </a:r>
          </a:p>
          <a:p>
            <a:pPr lvl="1"/>
            <a:r>
              <a:rPr lang="en-CA" dirty="0" smtClean="0"/>
              <a:t>Statute</a:t>
            </a:r>
          </a:p>
          <a:p>
            <a:pPr lvl="2"/>
            <a:r>
              <a:rPr lang="en-CA" dirty="0" smtClean="0"/>
              <a:t>AIA: </a:t>
            </a:r>
            <a:r>
              <a:rPr lang="en-CA" dirty="0" err="1" smtClean="0"/>
              <a:t>NPEs</a:t>
            </a:r>
            <a:r>
              <a:rPr lang="en-CA" dirty="0" smtClean="0"/>
              <a:t> must start multiple </a:t>
            </a:r>
            <a:r>
              <a:rPr lang="en-CA" dirty="0" smtClean="0"/>
              <a:t>suits, new ways to challenge patents</a:t>
            </a:r>
            <a:endParaRPr lang="en-CA" dirty="0" smtClean="0"/>
          </a:p>
          <a:p>
            <a:pPr lvl="2"/>
            <a:r>
              <a:rPr lang="en-CA" dirty="0" smtClean="0"/>
              <a:t>Proposed: SHIELD Act (NPE pays “full costs” and must post bond in advance; note Canada by default has loser [partially] pay </a:t>
            </a:r>
            <a:r>
              <a:rPr lang="en-CA" dirty="0" smtClean="0"/>
              <a:t>system)</a:t>
            </a:r>
          </a:p>
          <a:p>
            <a:pPr lvl="1"/>
            <a:r>
              <a:rPr lang="en-CA" dirty="0" smtClean="0"/>
              <a:t>Executive</a:t>
            </a:r>
          </a:p>
          <a:p>
            <a:pPr lvl="2"/>
            <a:r>
              <a:rPr lang="en-US" dirty="0" smtClean="0"/>
              <a:t>White House Task Force on High-Tech Patent Issues</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lstStyle/>
          <a:p>
            <a:pPr lvl="1"/>
            <a:r>
              <a:rPr lang="en-CA" i="1" dirty="0" err="1" smtClean="0"/>
              <a:t>Gametek</a:t>
            </a:r>
            <a:r>
              <a:rPr lang="en-CA" i="1" dirty="0" smtClean="0"/>
              <a:t> LLC </a:t>
            </a:r>
            <a:r>
              <a:rPr lang="en-CA" i="1" dirty="0" err="1" smtClean="0"/>
              <a:t>v</a:t>
            </a:r>
            <a:r>
              <a:rPr lang="en-CA" i="1" dirty="0" smtClean="0"/>
              <a:t>. [Everybody] </a:t>
            </a:r>
            <a:r>
              <a:rPr lang="en-CA" dirty="0" smtClean="0"/>
              <a:t>(</a:t>
            </a:r>
            <a:r>
              <a:rPr lang="en-CA" dirty="0" err="1" smtClean="0"/>
              <a:t>Facebook</a:t>
            </a:r>
            <a:r>
              <a:rPr lang="en-CA" dirty="0" smtClean="0"/>
              <a:t>, </a:t>
            </a:r>
            <a:r>
              <a:rPr lang="en-CA" dirty="0" err="1" smtClean="0"/>
              <a:t>Zynga</a:t>
            </a:r>
            <a:r>
              <a:rPr lang="en-CA" dirty="0" smtClean="0"/>
              <a:t>, etc.)</a:t>
            </a:r>
            <a:r>
              <a:rPr lang="en-CA" i="1" dirty="0" smtClean="0"/>
              <a:t> (2012)</a:t>
            </a:r>
          </a:p>
          <a:p>
            <a:pPr lvl="1"/>
            <a:r>
              <a:rPr lang="en-CA" dirty="0" smtClean="0"/>
              <a:t>“… </a:t>
            </a:r>
            <a:r>
              <a:rPr lang="en-US" dirty="0" smtClean="0"/>
              <a:t>the patent would seem to cover the common practice of using virtual currency to obtain items in a game.</a:t>
            </a:r>
            <a:r>
              <a:rPr lang="en-CA" dirty="0" smtClean="0"/>
              <a:t>”</a:t>
            </a:r>
            <a:br>
              <a:rPr lang="en-CA" dirty="0" smtClean="0"/>
            </a:br>
            <a:r>
              <a:rPr lang="en-CA" dirty="0" smtClean="0"/>
              <a:t>http://paidcontent.org/2012/03/01/419-patent-troll-stalks-social-gaming-industry-over-virtual-payments/</a:t>
            </a:r>
          </a:p>
          <a:p>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a:xfrm>
            <a:off x="467544" y="692696"/>
            <a:ext cx="8229600" cy="5026496"/>
          </a:xfrm>
        </p:spPr>
        <p:txBody>
          <a:bodyPr>
            <a:noAutofit/>
          </a:bodyPr>
          <a:lstStyle/>
          <a:p>
            <a:r>
              <a:rPr lang="en-US" sz="1400" dirty="0" smtClean="0"/>
              <a:t>1. A method of managing the operation of a game which includes a game environment, and is programmed to control a gaming action for at least one of a plurality of users, said managing method using a programmed computer to effect the following steps:</a:t>
            </a:r>
          </a:p>
          <a:p>
            <a:pPr lvl="1"/>
            <a:r>
              <a:rPr lang="en-US" sz="1200" dirty="0" smtClean="0"/>
              <a:t>a) tracking the activity of the at least one user in the course of the gaming action;</a:t>
            </a:r>
          </a:p>
          <a:p>
            <a:pPr lvl="1"/>
            <a:r>
              <a:rPr lang="en-US" sz="1200" dirty="0" smtClean="0"/>
              <a:t>b) permitting the at least one user to create an account for receiving a consideration of the at least one user, the at least one user having a set of demographics;</a:t>
            </a:r>
          </a:p>
          <a:p>
            <a:pPr lvl="1"/>
            <a:r>
              <a:rPr lang="en-US" sz="1200" dirty="0" smtClean="0"/>
              <a:t>c) determining the eligibility of the at least one user to purchase at least one of a plurality of game objects, said eligibility determining comprises the following sub steps: </a:t>
            </a:r>
          </a:p>
          <a:p>
            <a:pPr lvl="2"/>
            <a:r>
              <a:rPr lang="en-US" sz="1200" dirty="0" err="1" smtClean="0"/>
              <a:t>i</a:t>
            </a:r>
            <a:r>
              <a:rPr lang="en-US" sz="1200" dirty="0" smtClean="0"/>
              <a:t>) permitting the at least one user to select the at least one game object, </a:t>
            </a:r>
          </a:p>
          <a:p>
            <a:pPr lvl="2"/>
            <a:r>
              <a:rPr lang="en-US" sz="1200" dirty="0" smtClean="0"/>
              <a:t>ii) setting the purchase price of the at least one game object, and </a:t>
            </a:r>
          </a:p>
          <a:p>
            <a:pPr lvl="2"/>
            <a:r>
              <a:rPr lang="en-US" sz="1200" dirty="0" smtClean="0"/>
              <a:t>iii) comparing the account balance of the at least one user's consideration with the set price of the at least one game object and, determining if the balance of the user's consideration is not less than the set price, determining the at least one user to be eligible to purchase the at least one game object;</a:t>
            </a:r>
          </a:p>
          <a:p>
            <a:pPr lvl="1"/>
            <a:r>
              <a:rPr lang="en-US" sz="1200" dirty="0" smtClean="0"/>
              <a:t>d) displaying in the game environment a purchase price of the at least one game object;</a:t>
            </a:r>
          </a:p>
          <a:p>
            <a:pPr lvl="1"/>
            <a:r>
              <a:rPr lang="en-US" sz="1200" dirty="0" smtClean="0"/>
              <a:t>e) presenting to the at least one user an offer to purchase the game object dependent upon a group of game parameters comprising the tracked activity of the at least one gaming action of the at least one user and, the one game environment or the one set of demographics of the least one user</a:t>
            </a:r>
          </a:p>
          <a:p>
            <a:pPr lvl="1"/>
            <a:r>
              <a:rPr lang="en-US" sz="1200" dirty="0" smtClean="0"/>
              <a:t>f) permitting the at least one user to purchase the at least one game object at the set purchase price without interrupting the gaming action of the at least one user; and</a:t>
            </a:r>
          </a:p>
          <a:p>
            <a:pPr lvl="1"/>
            <a:r>
              <a:rPr lang="en-US" sz="1200" dirty="0" smtClean="0"/>
              <a:t>g) supplying the at least one purchased game object to the at least one user without interrupting the gaming action of the at least one user and incorporating the game object into the game.</a:t>
            </a:r>
            <a:endParaRPr lang="en-CA"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normAutofit lnSpcReduction="10000"/>
          </a:bodyPr>
          <a:lstStyle/>
          <a:p>
            <a:pPr lvl="1"/>
            <a:r>
              <a:rPr lang="en-CA" i="1" u="sng" dirty="0" err="1" smtClean="0"/>
              <a:t>Uniloc</a:t>
            </a:r>
            <a:r>
              <a:rPr lang="en-CA" i="1" u="sng" dirty="0" smtClean="0"/>
              <a:t> </a:t>
            </a:r>
            <a:r>
              <a:rPr lang="en-CA" i="1" u="sng" dirty="0" err="1" smtClean="0"/>
              <a:t>v</a:t>
            </a:r>
            <a:r>
              <a:rPr lang="en-CA" i="1" u="sng" dirty="0" smtClean="0"/>
              <a:t>. </a:t>
            </a:r>
            <a:r>
              <a:rPr lang="en-CA" i="1" u="sng" dirty="0" err="1" smtClean="0"/>
              <a:t>Mojang</a:t>
            </a:r>
            <a:r>
              <a:rPr lang="en-CA" i="1" u="sng" dirty="0" smtClean="0"/>
              <a:t> AB </a:t>
            </a:r>
            <a:r>
              <a:rPr lang="en-CA" dirty="0" smtClean="0"/>
              <a:t>(Texas E.D., 2012)</a:t>
            </a:r>
          </a:p>
          <a:p>
            <a:pPr lvl="1"/>
            <a:r>
              <a:rPr lang="en-CA" dirty="0" smtClean="0"/>
              <a:t>“</a:t>
            </a:r>
            <a:r>
              <a:rPr lang="en-US" dirty="0" smtClean="0"/>
              <a:t>an online authentication system that enables users to verify and accesses their data on a portable ‘licensing medium.’”</a:t>
            </a:r>
          </a:p>
          <a:p>
            <a:pPr lvl="1"/>
            <a:r>
              <a:rPr lang="en-US" dirty="0" smtClean="0"/>
              <a:t>“it was reported that the lawsuit has also been filed against other gaming companies including </a:t>
            </a:r>
            <a:r>
              <a:rPr lang="en-US" dirty="0" err="1" smtClean="0"/>
              <a:t>Halfbrick</a:t>
            </a:r>
            <a:r>
              <a:rPr lang="en-US" dirty="0" smtClean="0"/>
              <a:t>, </a:t>
            </a:r>
            <a:r>
              <a:rPr lang="en-US" dirty="0" err="1" smtClean="0"/>
              <a:t>Gameloft</a:t>
            </a:r>
            <a:r>
              <a:rPr lang="en-US" dirty="0" smtClean="0"/>
              <a:t>, Square </a:t>
            </a:r>
            <a:r>
              <a:rPr lang="en-US" dirty="0" err="1" smtClean="0"/>
              <a:t>Enix</a:t>
            </a:r>
            <a:r>
              <a:rPr lang="en-US" dirty="0" smtClean="0"/>
              <a:t>, Laminar Research, and Electronic Arts.”</a:t>
            </a:r>
            <a:br>
              <a:rPr lang="en-US" dirty="0" smtClean="0"/>
            </a:br>
            <a:r>
              <a:rPr lang="en-US" dirty="0" smtClean="0"/>
              <a:t/>
            </a:r>
            <a:br>
              <a:rPr lang="en-US" dirty="0" smtClean="0"/>
            </a:br>
            <a:r>
              <a:rPr lang="en-US" dirty="0" smtClean="0"/>
              <a:t>(</a:t>
            </a:r>
            <a:r>
              <a:rPr lang="en-US" u="sng" dirty="0" smtClean="0"/>
              <a:t>http://www.digitaltrends.com/gaming/patent-troll-uniloc-sues-minecraft-maker-mojang-over-vague-patent/#ixzz2I7JrqiB8 )</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NPEs</a:t>
            </a:r>
            <a:endParaRPr lang="en-CA" dirty="0"/>
          </a:p>
        </p:txBody>
      </p:sp>
      <p:sp>
        <p:nvSpPr>
          <p:cNvPr id="3" name="Content Placeholder 2"/>
          <p:cNvSpPr>
            <a:spLocks noGrp="1"/>
          </p:cNvSpPr>
          <p:nvPr>
            <p:ph idx="1"/>
          </p:nvPr>
        </p:nvSpPr>
        <p:spPr/>
        <p:txBody>
          <a:bodyPr>
            <a:noAutofit/>
          </a:bodyPr>
          <a:lstStyle/>
          <a:p>
            <a:r>
              <a:rPr lang="en-US" sz="2400" dirty="0" smtClean="0"/>
              <a:t>1. 	A system for preventing unauthorized access to electronic data on an electronic device, the system comprising:</a:t>
            </a:r>
          </a:p>
          <a:p>
            <a:pPr lvl="1"/>
            <a:r>
              <a:rPr lang="en-US" sz="2000" dirty="0" smtClean="0"/>
              <a:t>a portable licensing medium configured to communicate with the electronic device and to store license data, the license data configured to be used by the electronic device to determine whether to allow access to the electronic data; and</a:t>
            </a:r>
          </a:p>
          <a:p>
            <a:pPr lvl="1"/>
            <a:r>
              <a:rPr lang="en-US" sz="2000" dirty="0" smtClean="0"/>
              <a:t>a registration authority configured to communicate with the electronic device, the registration authority having verification data for verifying the license data stored on the licensing medium,</a:t>
            </a:r>
          </a:p>
          <a:p>
            <a:pPr lvl="1"/>
            <a:r>
              <a:rPr lang="en-US" sz="2000" dirty="0" smtClean="0"/>
              <a:t>wherein the registration authority provides updated license data for the licensing medium.</a:t>
            </a:r>
            <a:endParaRPr lang="en-CA"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r>
              <a:rPr lang="en-US" dirty="0" smtClean="0"/>
              <a:t>Too much IP?  Too much deference to K?</a:t>
            </a:r>
          </a:p>
          <a:p>
            <a:endParaRPr lang="en-US" dirty="0" smtClean="0"/>
          </a:p>
          <a:p>
            <a:r>
              <a:rPr lang="en-US" dirty="0" smtClean="0"/>
              <a:t>Was </a:t>
            </a:r>
            <a:r>
              <a:rPr lang="en-US" dirty="0" smtClean="0"/>
              <a:t>there ever a legal “sweet spot”?  </a:t>
            </a:r>
          </a:p>
          <a:p>
            <a:endParaRPr lang="en-US" dirty="0" smtClean="0"/>
          </a:p>
          <a:p>
            <a:r>
              <a:rPr lang="en-US" dirty="0" smtClean="0"/>
              <a:t>What should be changed? How?</a:t>
            </a:r>
          </a:p>
          <a:p>
            <a:endParaRPr lang="en-US" dirty="0" smtClean="0"/>
          </a:p>
          <a:p>
            <a:r>
              <a:rPr lang="en-US" dirty="0" smtClean="0"/>
              <a:t>Courts reacting to the times. Have they kept up with technology?</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a:xfrm>
            <a:off x="457200" y="3356992"/>
            <a:ext cx="8229600" cy="2769171"/>
          </a:xfrm>
        </p:spPr>
        <p:txBody>
          <a:bodyPr>
            <a:normAutofit fontScale="92500" lnSpcReduction="10000"/>
          </a:bodyPr>
          <a:lstStyle/>
          <a:p>
            <a:pPr algn="ctr">
              <a:buNone/>
            </a:pPr>
            <a:r>
              <a:rPr lang="en-CA" sz="7100" b="1" dirty="0" smtClean="0"/>
              <a:t>THANK YOU</a:t>
            </a:r>
          </a:p>
          <a:p>
            <a:pPr algn="ctr">
              <a:buNone/>
            </a:pPr>
            <a:endParaRPr lang="en-CA" dirty="0" smtClean="0"/>
          </a:p>
          <a:p>
            <a:pPr algn="ctr">
              <a:buNone/>
            </a:pPr>
            <a:r>
              <a:rPr lang="en-CA" dirty="0" smtClean="0"/>
              <a:t>@</a:t>
            </a:r>
            <a:r>
              <a:rPr lang="en-CA" dirty="0" err="1" smtClean="0"/>
              <a:t>RochRipley</a:t>
            </a:r>
            <a:endParaRPr lang="en-CA" dirty="0" smtClean="0"/>
          </a:p>
          <a:p>
            <a:pPr algn="ctr">
              <a:buNone/>
            </a:pPr>
            <a:r>
              <a:rPr lang="en-CA" u="sng" dirty="0" err="1" smtClean="0">
                <a:hlinkClick r:id="rId2"/>
              </a:rPr>
              <a:t>Roch.Ripley@gowlings.com</a:t>
            </a:r>
            <a:endParaRPr lang="en-CA" u="sng" dirty="0" smtClean="0"/>
          </a:p>
          <a:p>
            <a:pPr algn="ctr">
              <a:buNone/>
            </a:pPr>
            <a:r>
              <a:rPr lang="en-CA" dirty="0" smtClean="0"/>
              <a:t>(604) 443-7632</a:t>
            </a:r>
            <a:endParaRPr lang="en-CA" dirty="0"/>
          </a:p>
        </p:txBody>
      </p:sp>
      <p:pic>
        <p:nvPicPr>
          <p:cNvPr id="35842" name="Picture 2" descr="http://www.mariowiki.com/images/thumb/0/02/Question_Block_NSMB.png/200px-Question_Block_NSMB.png"/>
          <p:cNvPicPr>
            <a:picLocks noChangeAspect="1" noChangeArrowheads="1"/>
          </p:cNvPicPr>
          <p:nvPr/>
        </p:nvPicPr>
        <p:blipFill>
          <a:blip r:embed="rId3" cstate="print"/>
          <a:srcRect/>
          <a:stretch>
            <a:fillRect/>
          </a:stretch>
        </p:blipFill>
        <p:spPr bwMode="auto">
          <a:xfrm>
            <a:off x="3563888" y="1379984"/>
            <a:ext cx="1905000"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lstStyle/>
          <a:p>
            <a:r>
              <a:rPr lang="en-CA" dirty="0" smtClean="0"/>
              <a:t>Without </a:t>
            </a:r>
            <a:r>
              <a:rPr lang="en-CA" dirty="0" err="1" smtClean="0"/>
              <a:t>EULAs</a:t>
            </a:r>
            <a:r>
              <a:rPr lang="en-CA" dirty="0" smtClean="0"/>
              <a:t> &amp; </a:t>
            </a:r>
            <a:r>
              <a:rPr lang="en-CA" dirty="0" err="1" smtClean="0"/>
              <a:t>TOUs</a:t>
            </a:r>
            <a:endParaRPr lang="en-CA" dirty="0" smtClean="0"/>
          </a:p>
          <a:p>
            <a:pPr lvl="1"/>
            <a:r>
              <a:rPr lang="en-CA" dirty="0" smtClean="0"/>
              <a:t>Games are protected by copyright [</a:t>
            </a:r>
            <a:r>
              <a:rPr lang="en-CA" i="1" u="sng" dirty="0" smtClean="0"/>
              <a:t>Atari </a:t>
            </a:r>
            <a:r>
              <a:rPr lang="en-CA" i="1" u="sng" dirty="0" err="1" smtClean="0"/>
              <a:t>v</a:t>
            </a:r>
            <a:r>
              <a:rPr lang="en-CA" i="1" u="sng" dirty="0" smtClean="0"/>
              <a:t>. Oman</a:t>
            </a:r>
            <a:r>
              <a:rPr lang="en-CA" dirty="0" smtClean="0"/>
              <a:t> [D.C. Cir 1992)]</a:t>
            </a:r>
          </a:p>
          <a:p>
            <a:pPr lvl="1"/>
            <a:r>
              <a:rPr lang="en-CA" dirty="0" smtClean="0"/>
              <a:t>Reverse </a:t>
            </a:r>
            <a:r>
              <a:rPr lang="en-CA" dirty="0" smtClean="0"/>
              <a:t>Engineering okay [</a:t>
            </a:r>
            <a:r>
              <a:rPr lang="en-CA" i="1" u="sng" dirty="0" smtClean="0"/>
              <a:t>Atari </a:t>
            </a:r>
            <a:r>
              <a:rPr lang="en-CA" i="1" u="sng" dirty="0" err="1" smtClean="0"/>
              <a:t>v</a:t>
            </a:r>
            <a:r>
              <a:rPr lang="en-CA" i="1" u="sng" dirty="0" smtClean="0"/>
              <a:t>. Nintendo </a:t>
            </a:r>
            <a:r>
              <a:rPr lang="en-CA" dirty="0" smtClean="0"/>
              <a:t>(Fed. Cir. 1992), </a:t>
            </a:r>
            <a:r>
              <a:rPr lang="en-CA" i="1" u="sng" dirty="0" smtClean="0"/>
              <a:t>Sega </a:t>
            </a:r>
            <a:r>
              <a:rPr lang="en-CA" i="1" u="sng" dirty="0" err="1" smtClean="0"/>
              <a:t>v</a:t>
            </a:r>
            <a:r>
              <a:rPr lang="en-CA" i="1" u="sng" dirty="0" smtClean="0"/>
              <a:t>. Accolade </a:t>
            </a:r>
            <a:r>
              <a:rPr lang="en-CA" dirty="0" smtClean="0"/>
              <a:t>(9th Cir. 1992)]</a:t>
            </a:r>
          </a:p>
          <a:p>
            <a:pPr lvl="1"/>
            <a:r>
              <a:rPr lang="en-CA" dirty="0" smtClean="0"/>
              <a:t>Enhancements</a:t>
            </a:r>
            <a:r>
              <a:rPr lang="en-CA" dirty="0" smtClean="0"/>
              <a:t>, which do not create a derivative work, okay [</a:t>
            </a:r>
            <a:r>
              <a:rPr lang="en-US" i="1" u="sng" dirty="0" smtClean="0"/>
              <a:t>Lewis </a:t>
            </a:r>
            <a:r>
              <a:rPr lang="en-US" i="1" u="sng" dirty="0" err="1" smtClean="0"/>
              <a:t>Galoob</a:t>
            </a:r>
            <a:r>
              <a:rPr lang="en-US" i="1" u="sng" dirty="0" smtClean="0"/>
              <a:t> Toys v. Nintendo </a:t>
            </a:r>
            <a:r>
              <a:rPr lang="en-US" dirty="0" smtClean="0"/>
              <a:t>(9th Cir. 1992)]</a:t>
            </a:r>
          </a:p>
          <a:p>
            <a:pPr lvl="1"/>
            <a:r>
              <a:rPr lang="en-CA" dirty="0" smtClean="0"/>
              <a:t>Fair </a:t>
            </a:r>
            <a:r>
              <a:rPr lang="en-CA" dirty="0" smtClean="0"/>
              <a:t>use exception to copyright infringement</a:t>
            </a:r>
          </a:p>
          <a:p>
            <a:pPr lvl="1"/>
            <a:r>
              <a:rPr lang="en-CA" dirty="0" smtClean="0"/>
              <a:t>Copyright </a:t>
            </a:r>
            <a:r>
              <a:rPr lang="en-CA" dirty="0" smtClean="0"/>
              <a:t>exhaustion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a:xfrm>
            <a:off x="457200" y="1066800"/>
            <a:ext cx="5266928" cy="4594447"/>
          </a:xfrm>
        </p:spPr>
        <p:txBody>
          <a:bodyPr/>
          <a:lstStyle/>
          <a:p>
            <a:pPr lvl="1"/>
            <a:r>
              <a:rPr lang="en-CA" i="1" u="sng" dirty="0" smtClean="0"/>
              <a:t>Davidson &amp; Associates, Inc. </a:t>
            </a:r>
            <a:r>
              <a:rPr lang="en-CA" i="1" u="sng" dirty="0" err="1" smtClean="0"/>
              <a:t>v</a:t>
            </a:r>
            <a:r>
              <a:rPr lang="en-CA" i="1" u="sng" dirty="0" smtClean="0"/>
              <a:t>. Internet Gateway</a:t>
            </a:r>
            <a:r>
              <a:rPr lang="en-CA" dirty="0" smtClean="0"/>
              <a:t>, 2004 U.S. Dist. LEXIS 20369 (E.D. Mo. 2004), </a:t>
            </a:r>
            <a:r>
              <a:rPr lang="en-CA" dirty="0" err="1" smtClean="0"/>
              <a:t>aff’d</a:t>
            </a:r>
            <a:r>
              <a:rPr lang="en-CA" dirty="0" smtClean="0"/>
              <a:t> 2005 U.S. App. LEXIS 18973 (8th Cir. 2005)</a:t>
            </a:r>
          </a:p>
          <a:p>
            <a:pPr lvl="1"/>
            <a:endParaRPr lang="en-CA" dirty="0" smtClean="0"/>
          </a:p>
          <a:p>
            <a:pPr lvl="1"/>
            <a:r>
              <a:rPr lang="en-CA" dirty="0" smtClean="0"/>
              <a:t>Established competing </a:t>
            </a:r>
            <a:r>
              <a:rPr lang="en-CA" dirty="0" err="1" smtClean="0"/>
              <a:t>Battle.net</a:t>
            </a:r>
            <a:r>
              <a:rPr lang="en-CA" dirty="0" smtClean="0"/>
              <a:t> service that did not require authentic copy of WOW </a:t>
            </a:r>
            <a:r>
              <a:rPr lang="en-CA" dirty="0" smtClean="0">
                <a:sym typeface="Wingdings" pitchFamily="2" charset="2"/>
              </a:rPr>
              <a:t> DMCA + EULA + TOU</a:t>
            </a:r>
            <a:endParaRPr lang="en-CA" dirty="0" smtClean="0"/>
          </a:p>
          <a:p>
            <a:pPr lvl="1"/>
            <a:endParaRPr lang="en-CA" dirty="0" smtClean="0"/>
          </a:p>
          <a:p>
            <a:endParaRPr lang="en-CA" dirty="0"/>
          </a:p>
        </p:txBody>
      </p:sp>
      <p:pic>
        <p:nvPicPr>
          <p:cNvPr id="20482" name="Picture 2" descr="http://images4.wikia.nocookie.net/__cb20100513114644/wowwiki/images/7/76/Night_Elf_Mohawk.jpg"/>
          <p:cNvPicPr>
            <a:picLocks noChangeAspect="1" noChangeArrowheads="1"/>
          </p:cNvPicPr>
          <p:nvPr/>
        </p:nvPicPr>
        <p:blipFill>
          <a:blip r:embed="rId2" cstate="print"/>
          <a:srcRect/>
          <a:stretch>
            <a:fillRect/>
          </a:stretch>
        </p:blipFill>
        <p:spPr bwMode="auto">
          <a:xfrm>
            <a:off x="5724128" y="1544216"/>
            <a:ext cx="2808312" cy="3540056"/>
          </a:xfrm>
          <a:prstGeom prst="rect">
            <a:avLst/>
          </a:prstGeom>
          <a:noFill/>
        </p:spPr>
      </p:pic>
      <p:sp>
        <p:nvSpPr>
          <p:cNvPr id="6" name="Content Placeholder 2"/>
          <p:cNvSpPr txBox="1">
            <a:spLocks/>
          </p:cNvSpPr>
          <p:nvPr/>
        </p:nvSpPr>
        <p:spPr>
          <a:xfrm>
            <a:off x="539552" y="3212976"/>
            <a:ext cx="5328592" cy="2592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a:xfrm>
            <a:off x="457200" y="1066800"/>
            <a:ext cx="8229600" cy="4882480"/>
          </a:xfrm>
        </p:spPr>
        <p:txBody>
          <a:bodyPr>
            <a:normAutofit lnSpcReduction="10000"/>
          </a:bodyPr>
          <a:lstStyle/>
          <a:p>
            <a:pPr lvl="1"/>
            <a:r>
              <a:rPr lang="en-CA" dirty="0" smtClean="0"/>
              <a:t>“</a:t>
            </a:r>
            <a:r>
              <a:rPr lang="en-US" dirty="0" smtClean="0"/>
              <a:t>you may not, in whole or in part, copy, photocopy, reproduce, translate, reverse engineer, derive source code, modify, disassemble, decompile, create derivative works based on the Program</a:t>
            </a:r>
            <a:r>
              <a:rPr lang="en-CA" dirty="0" smtClean="0"/>
              <a:t>”</a:t>
            </a:r>
          </a:p>
          <a:p>
            <a:pPr lvl="1"/>
            <a:endParaRPr lang="en-CA" dirty="0" smtClean="0"/>
          </a:p>
          <a:p>
            <a:pPr lvl="1"/>
            <a:r>
              <a:rPr lang="en-CA" dirty="0" smtClean="0"/>
              <a:t>“</a:t>
            </a:r>
            <a:r>
              <a:rPr lang="en-US" dirty="0" smtClean="0"/>
              <a:t>you shall not be entitled to … (iv) host or provide matchmaking services for any Blizzard software programs or emulate or redirect the communication protocols used by Blizzard as part of Battle.net</a:t>
            </a:r>
            <a:r>
              <a:rPr lang="en-CA" dirty="0" smtClean="0"/>
              <a:t>”</a:t>
            </a:r>
          </a:p>
          <a:p>
            <a:pPr lvl="1"/>
            <a:endParaRPr lang="en-CA" dirty="0" smtClean="0"/>
          </a:p>
          <a:p>
            <a:pPr lvl="1"/>
            <a:r>
              <a:rPr lang="en-CA" dirty="0" smtClean="0"/>
              <a:t>Fair use (reverse eng) trumped by </a:t>
            </a:r>
            <a:r>
              <a:rPr lang="en-CA" dirty="0" smtClean="0"/>
              <a:t>contract</a:t>
            </a:r>
          </a:p>
          <a:p>
            <a:pPr lvl="1"/>
            <a:r>
              <a:rPr lang="en-CA" dirty="0" smtClean="0"/>
              <a:t>Violation of DMCA: CD Key is an anti-circumvention device</a:t>
            </a:r>
            <a:endParaRPr lang="en-CA"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a:xfrm>
            <a:off x="457200" y="1600201"/>
            <a:ext cx="8229600" cy="3484984"/>
          </a:xfrm>
        </p:spPr>
        <p:txBody>
          <a:bodyPr/>
          <a:lstStyle/>
          <a:p>
            <a:pPr lvl="1"/>
            <a:r>
              <a:rPr lang="en-CA" i="1" u="sng" dirty="0" smtClean="0"/>
              <a:t>MDY Industries, LLC </a:t>
            </a:r>
            <a:r>
              <a:rPr lang="en-CA" i="1" u="sng" dirty="0" err="1" smtClean="0"/>
              <a:t>v</a:t>
            </a:r>
            <a:r>
              <a:rPr lang="en-CA" i="1" u="sng" dirty="0" smtClean="0"/>
              <a:t>. Blizzard Entertainment, Inc.</a:t>
            </a:r>
            <a:r>
              <a:rPr lang="en-CA" dirty="0" smtClean="0"/>
              <a:t> (9</a:t>
            </a:r>
            <a:r>
              <a:rPr lang="en-CA" baseline="30000" dirty="0" smtClean="0"/>
              <a:t>th</a:t>
            </a:r>
            <a:r>
              <a:rPr lang="en-CA" dirty="0" smtClean="0"/>
              <a:t> Cir. 2010)</a:t>
            </a:r>
          </a:p>
          <a:p>
            <a:pPr lvl="1"/>
            <a:r>
              <a:rPr lang="en-CA" dirty="0" smtClean="0"/>
              <a:t>Warden vs. Glider </a:t>
            </a:r>
            <a:r>
              <a:rPr lang="en-CA" dirty="0" smtClean="0">
                <a:sym typeface="Wingdings" pitchFamily="2" charset="2"/>
              </a:rPr>
              <a:t> DMCA + EULA + TOU</a:t>
            </a:r>
            <a:endParaRPr lang="en-CA" dirty="0" smtClean="0"/>
          </a:p>
          <a:p>
            <a:endParaRPr lang="en-CA" dirty="0"/>
          </a:p>
        </p:txBody>
      </p:sp>
      <p:pic>
        <p:nvPicPr>
          <p:cNvPr id="17410" name="Picture 2" descr="http://www.allyourlawarebelongtous.com/wp-content/uploads/2011/03/botcraft-300x92.jpg"/>
          <p:cNvPicPr>
            <a:picLocks noChangeAspect="1" noChangeArrowheads="1"/>
          </p:cNvPicPr>
          <p:nvPr/>
        </p:nvPicPr>
        <p:blipFill>
          <a:blip r:embed="rId2" cstate="print"/>
          <a:srcRect/>
          <a:stretch>
            <a:fillRect/>
          </a:stretch>
        </p:blipFill>
        <p:spPr bwMode="auto">
          <a:xfrm>
            <a:off x="2339752" y="3140968"/>
            <a:ext cx="4930983" cy="15121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a:bodyPr>
          <a:lstStyle/>
          <a:p>
            <a:pPr lvl="1"/>
            <a:r>
              <a:rPr lang="en-CA" dirty="0" smtClean="0"/>
              <a:t>“</a:t>
            </a:r>
            <a:r>
              <a:rPr lang="en-US" dirty="0" smtClean="0"/>
              <a:t>All use of the Game Client is subject to this License Agreement and to the [TOU], both of which you must accept before you can use your Account to play the Game.</a:t>
            </a:r>
            <a:r>
              <a:rPr lang="en-CA" dirty="0" smtClean="0"/>
              <a:t>”</a:t>
            </a:r>
          </a:p>
          <a:p>
            <a:pPr lvl="1"/>
            <a:endParaRPr lang="en-CA" dirty="0" smtClean="0"/>
          </a:p>
          <a:p>
            <a:pPr lvl="1"/>
            <a:r>
              <a:rPr lang="en-US" dirty="0" smtClean="0"/>
              <a:t>“You agree that you will not (</a:t>
            </a:r>
            <a:r>
              <a:rPr lang="en-US" dirty="0" err="1" smtClean="0"/>
              <a:t>i</a:t>
            </a:r>
            <a:r>
              <a:rPr lang="en-US" dirty="0" smtClean="0"/>
              <a:t>) modify or cause to be modified any files that are a part of the Program or the Service; (ii) create or use cheats, bots, "</a:t>
            </a:r>
            <a:r>
              <a:rPr lang="en-US" dirty="0" err="1" smtClean="0"/>
              <a:t>mods</a:t>
            </a:r>
            <a:r>
              <a:rPr lang="en-US" dirty="0" smtClean="0"/>
              <a:t>," and/or hacks, or any other third-party software designed to modify the World of </a:t>
            </a:r>
            <a:r>
              <a:rPr lang="en-US" dirty="0" err="1" smtClean="0"/>
              <a:t>Warcraft</a:t>
            </a:r>
            <a:r>
              <a:rPr lang="en-US" dirty="0" smtClean="0"/>
              <a:t> experience</a:t>
            </a:r>
            <a:r>
              <a:rPr lang="en-CA" dirty="0" smtClean="0"/>
              <a:t>”</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lstStyle/>
          <a:p>
            <a:r>
              <a:rPr lang="en-CA" dirty="0" smtClean="0"/>
              <a:t>Liable for breach of contract, violation of </a:t>
            </a:r>
            <a:r>
              <a:rPr lang="en-CA" dirty="0" smtClean="0"/>
              <a:t>DMCA</a:t>
            </a:r>
          </a:p>
          <a:p>
            <a:pPr lvl="1"/>
            <a:r>
              <a:rPr lang="en-US" dirty="0" smtClean="0"/>
              <a:t>No DMCA copy control breach b/c no © infringement</a:t>
            </a:r>
          </a:p>
          <a:p>
            <a:pPr lvl="1"/>
            <a:r>
              <a:rPr lang="en-US" dirty="0" smtClean="0"/>
              <a:t>But, still DMCA access control breach</a:t>
            </a:r>
          </a:p>
          <a:p>
            <a:endParaRPr lang="en-CA" dirty="0" smtClean="0"/>
          </a:p>
          <a:p>
            <a:r>
              <a:rPr lang="en-CA" dirty="0" smtClean="0"/>
              <a:t>But breach of contract ≠ copyright infringement</a:t>
            </a:r>
          </a:p>
          <a:p>
            <a:pPr lvl="1"/>
            <a:r>
              <a:rPr lang="en-CA" dirty="0" smtClean="0"/>
              <a:t>No statutory damages &amp; higher threshold for injunction</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EULAs</a:t>
            </a:r>
            <a:r>
              <a:rPr lang="en-CA" dirty="0" smtClean="0"/>
              <a:t> &amp; </a:t>
            </a:r>
            <a:r>
              <a:rPr lang="en-CA" dirty="0" err="1" smtClean="0"/>
              <a:t>TOUs</a:t>
            </a:r>
            <a:endParaRPr lang="en-CA" dirty="0"/>
          </a:p>
        </p:txBody>
      </p:sp>
      <p:sp>
        <p:nvSpPr>
          <p:cNvPr id="3" name="Content Placeholder 2"/>
          <p:cNvSpPr>
            <a:spLocks noGrp="1"/>
          </p:cNvSpPr>
          <p:nvPr>
            <p:ph idx="1"/>
          </p:nvPr>
        </p:nvSpPr>
        <p:spPr/>
        <p:txBody>
          <a:bodyPr>
            <a:normAutofit/>
          </a:bodyPr>
          <a:lstStyle/>
          <a:p>
            <a:pPr lvl="1"/>
            <a:r>
              <a:rPr lang="en-US" i="1" u="sng" dirty="0" err="1" smtClean="0"/>
              <a:t>Vernor</a:t>
            </a:r>
            <a:r>
              <a:rPr lang="en-US" i="1" u="sng" dirty="0" smtClean="0"/>
              <a:t> v. Autodesk, Inc.</a:t>
            </a:r>
            <a:r>
              <a:rPr lang="en-US" dirty="0" smtClean="0"/>
              <a:t>, 2010 U.S. App. LEXIS 18957 (9</a:t>
            </a:r>
            <a:r>
              <a:rPr lang="en-US" baseline="30000" dirty="0" smtClean="0"/>
              <a:t>th</a:t>
            </a:r>
            <a:r>
              <a:rPr lang="en-US" dirty="0" smtClean="0"/>
              <a:t> Cir.)</a:t>
            </a:r>
          </a:p>
          <a:p>
            <a:pPr lvl="1"/>
            <a:endParaRPr lang="en-US" dirty="0" smtClean="0"/>
          </a:p>
          <a:p>
            <a:pPr lvl="1"/>
            <a:r>
              <a:rPr lang="en-CA" dirty="0" smtClean="0"/>
              <a:t>“YOU MAY NOT … </a:t>
            </a:r>
            <a:r>
              <a:rPr lang="en-US" dirty="0" smtClean="0"/>
              <a:t>(4) use . . . the Software outside of the Western Hemisphere; … [Y]</a:t>
            </a:r>
            <a:r>
              <a:rPr lang="en-US" dirty="0" err="1" smtClean="0"/>
              <a:t>ou</a:t>
            </a:r>
            <a:r>
              <a:rPr lang="en-US" dirty="0" smtClean="0"/>
              <a:t> must destroy the software previously licensed to you, including any copies resident on your hard disk drive . . . within sixty (60) days of the purchase of the license to use the upgrade or update </a:t>
            </a:r>
            <a:r>
              <a:rPr lang="en-CA" dirty="0" smtClean="0"/>
              <a:t>”</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ology">
  <a:themeElements>
    <a:clrScheme name="technolo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nolo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chnolo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nolo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nolo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nolo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nolo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nolo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nolog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nolo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nolo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nolo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nolo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nolo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chnology">
  <a:themeElements>
    <a:clrScheme name="technolo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nolo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chnolo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nolo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nolo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nolo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nolo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nolo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nolog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nolo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nolo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nolo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nolo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nolo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ackpage">
  <a:themeElements>
    <a:clrScheme name="1_Back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ack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ack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ck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ck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ck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ck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ck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ck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ck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ck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ck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ck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ck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1750</Words>
  <Application>Microsoft Office PowerPoint</Application>
  <PresentationFormat>On-screen Show (4:3)</PresentationFormat>
  <Paragraphs>145</Paragraphs>
  <Slides>26</Slides>
  <Notes>7</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technology</vt:lpstr>
      <vt:lpstr>1_technology</vt:lpstr>
      <vt:lpstr>1_Backpage</vt:lpstr>
      <vt:lpstr>EULAs, TOUs, and NPEs: WTF?</vt:lpstr>
      <vt:lpstr>Introduction</vt:lpstr>
      <vt:lpstr>EULAs &amp; TOUs</vt:lpstr>
      <vt:lpstr>EULAs &amp; TOUs</vt:lpstr>
      <vt:lpstr>EULAs &amp; TOUs</vt:lpstr>
      <vt:lpstr>EULAs &amp; TOUs</vt:lpstr>
      <vt:lpstr>EULAs &amp; TOUs</vt:lpstr>
      <vt:lpstr>EULAs &amp; TOUs</vt:lpstr>
      <vt:lpstr>EULAs &amp; TOUs</vt:lpstr>
      <vt:lpstr>EULAs &amp; TOUs</vt:lpstr>
      <vt:lpstr>EULAs &amp; TOUs</vt:lpstr>
      <vt:lpstr>EULAs &amp; TOUs</vt:lpstr>
      <vt:lpstr>EULAs &amp; TOUs</vt:lpstr>
      <vt:lpstr>EULAs &amp; TOUs</vt:lpstr>
      <vt:lpstr>NPEs</vt:lpstr>
      <vt:lpstr>NPEs</vt:lpstr>
      <vt:lpstr>NPEs</vt:lpstr>
      <vt:lpstr>NPEs</vt:lpstr>
      <vt:lpstr>NPEs</vt:lpstr>
      <vt:lpstr>NPEs</vt:lpstr>
      <vt:lpstr>NPEs</vt:lpstr>
      <vt:lpstr>NPEs</vt:lpstr>
      <vt:lpstr>NPEs</vt:lpstr>
      <vt:lpstr>NPEs</vt:lpstr>
      <vt:lpstr>Conclusion</vt:lpstr>
      <vt:lpstr>Questions?</vt:lpstr>
    </vt:vector>
  </TitlesOfParts>
  <Company>Gowlings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EULAs &amp; TOUs: WTF?</dc:title>
  <dc:creator>ripleyr</dc:creator>
  <cp:lastModifiedBy>ripleyr</cp:lastModifiedBy>
  <cp:revision>39</cp:revision>
  <dcterms:created xsi:type="dcterms:W3CDTF">2013-03-25T01:18:58Z</dcterms:created>
  <dcterms:modified xsi:type="dcterms:W3CDTF">2013-09-11T16:59:19Z</dcterms:modified>
</cp:coreProperties>
</file>