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3" r:id="rId4"/>
    <p:sldId id="285" r:id="rId5"/>
    <p:sldId id="286" r:id="rId6"/>
    <p:sldId id="287" r:id="rId7"/>
    <p:sldId id="288" r:id="rId8"/>
    <p:sldId id="282" r:id="rId9"/>
    <p:sldId id="276" r:id="rId10"/>
    <p:sldId id="259" r:id="rId11"/>
    <p:sldId id="295" r:id="rId12"/>
    <p:sldId id="281" r:id="rId13"/>
    <p:sldId id="296" r:id="rId14"/>
    <p:sldId id="297" r:id="rId15"/>
    <p:sldId id="290" r:id="rId16"/>
    <p:sldId id="293"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22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www.nytimes.com/2013/08/27/arts/video-games/madden-nfl-25-portrays-real-football.html" TargetMode="External"/><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http://vgalt.com/2012/10/18/we-are-all-hardwired-for-play/" TargetMode="External"/><Relationship Id="rId4" Type="http://schemas.openxmlformats.org/officeDocument/2006/relationships/hyperlink" Target="https://www.gameinformer.com/b/news/archive/2012/01/25/jailed-megaupload-founder-falls-from-top-spot-in-modern-warfare-3-rankings.aspx" TargetMode="External"/><Relationship Id="rId5" Type="http://schemas.openxmlformats.org/officeDocument/2006/relationships/hyperlink" Target="http://mashable.com/2013/07/14/living-video-games/" TargetMode="External"/><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http://archaeologynewsnetwork.blogspot.ca/2013/08/5000-year-old-gaming-tokens-found-in.html%23.UibUSBbE9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h9x8eYjUQzg" TargetMode="External"/><Relationship Id="rId4" Type="http://schemas.openxmlformats.org/officeDocument/2006/relationships/hyperlink" Target="http://www.theverge.com/2012/12/12/3758576/douglas-rushkoff-gameplay-as-prototype" TargetMode="External"/><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hyperlink" Target="http://www.theverge.com/2013/7/28/4565558/eve-online-biggest-space-battle-in-histo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videogame.law.ub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6340"/>
            <a:ext cx="9144000" cy="1016000"/>
          </a:xfrm>
        </p:spPr>
        <p:txBody>
          <a:bodyPr>
            <a:normAutofit/>
          </a:bodyPr>
          <a:lstStyle/>
          <a:p>
            <a:r>
              <a:rPr lang="en-US" b="1" dirty="0" smtClean="0"/>
              <a:t>                  “Introduction”</a:t>
            </a:r>
            <a:endParaRPr lang="en-US" b="1" dirty="0"/>
          </a:p>
        </p:txBody>
      </p:sp>
      <p:sp>
        <p:nvSpPr>
          <p:cNvPr id="9" name="Content Placeholder 8"/>
          <p:cNvSpPr>
            <a:spLocks noGrp="1"/>
          </p:cNvSpPr>
          <p:nvPr>
            <p:ph sz="quarter" idx="10"/>
          </p:nvPr>
        </p:nvSpPr>
        <p:spPr>
          <a:xfrm>
            <a:off x="555686" y="1408134"/>
            <a:ext cx="7294398" cy="4318000"/>
          </a:xfrm>
        </p:spPr>
        <p:txBody>
          <a:bodyPr>
            <a:normAutofit/>
          </a:bodyPr>
          <a:lstStyle/>
          <a:p>
            <a:pPr marL="0" indent="0">
              <a:buNone/>
            </a:pPr>
            <a:r>
              <a:rPr lang="en-US" b="1" dirty="0" smtClean="0"/>
              <a:t>Talk 1 </a:t>
            </a:r>
          </a:p>
          <a:p>
            <a:pPr marL="0" indent="0">
              <a:buNone/>
            </a:pPr>
            <a:r>
              <a:rPr lang="en-US" b="1" dirty="0" smtClean="0"/>
              <a:t>Video Game Law - Fall 2013 </a:t>
            </a:r>
          </a:p>
          <a:p>
            <a:pPr marL="0" indent="0">
              <a:buNone/>
            </a:pPr>
            <a:r>
              <a:rPr lang="en-US" b="1" dirty="0" smtClean="0"/>
              <a:t>UBC Law @ Allard Hall</a:t>
            </a:r>
            <a:endParaRPr lang="en-US" b="1"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r>
              <a:rPr lang="en-US" sz="1600" dirty="0" smtClean="0"/>
              <a:t>Jon </a:t>
            </a:r>
            <a:r>
              <a:rPr lang="en-US" sz="1600" dirty="0"/>
              <a:t>Festinger Q.C.</a:t>
            </a:r>
          </a:p>
          <a:p>
            <a:pPr marL="0" indent="0">
              <a:buNone/>
            </a:pPr>
            <a:r>
              <a:rPr lang="en-US" sz="1600" dirty="0"/>
              <a:t>Centre for Digital Media</a:t>
            </a:r>
          </a:p>
          <a:p>
            <a:pPr marL="0" indent="0">
              <a:buNone/>
            </a:pPr>
            <a:r>
              <a:rPr lang="en-US" sz="1600" dirty="0"/>
              <a:t>Festinger Law &amp; </a:t>
            </a:r>
            <a:r>
              <a:rPr lang="en-US" sz="1600"/>
              <a:t>Strategy </a:t>
            </a:r>
            <a:endParaRPr lang="en-US" sz="1600" dirty="0" smtClean="0"/>
          </a:p>
          <a:p>
            <a:pPr marL="0" indent="0">
              <a:buNone/>
            </a:pPr>
            <a:r>
              <a:rPr lang="en-US" sz="1600" dirty="0" smtClean="0"/>
              <a:t>http://</a:t>
            </a:r>
            <a:r>
              <a:rPr lang="en-US" sz="1600" dirty="0" err="1" smtClean="0"/>
              <a:t>videogame.law.ubc.ca</a:t>
            </a:r>
            <a:endParaRPr lang="en-US" sz="1600" dirty="0"/>
          </a:p>
          <a:p>
            <a:pPr marL="0" indent="0">
              <a:buNone/>
            </a:pPr>
            <a:r>
              <a:rPr lang="en-US" sz="1600" dirty="0"/>
              <a:t>@</a:t>
            </a:r>
            <a:r>
              <a:rPr lang="en-US" sz="1600" dirty="0" err="1"/>
              <a:t>gamebizlaw</a:t>
            </a:r>
            <a:endParaRPr lang="en-US" sz="1600" dirty="0"/>
          </a:p>
          <a:p>
            <a:pPr marL="0" indent="0">
              <a:buNone/>
            </a:pPr>
            <a:r>
              <a:rPr lang="en-US" sz="1600" dirty="0">
                <a:hlinkClick r:id="rId2"/>
              </a:rPr>
              <a:t>jon_festinger@thecdm.ca</a:t>
            </a:r>
            <a:endParaRPr lang="en-US" sz="1600"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10" name="Picture 9"/>
          <p:cNvPicPr>
            <a:picLocks noChangeAspect="1"/>
          </p:cNvPicPr>
          <p:nvPr/>
        </p:nvPicPr>
        <p:blipFill>
          <a:blip r:embed="rId3"/>
          <a:stretch>
            <a:fillRect/>
          </a:stretch>
        </p:blipFill>
        <p:spPr>
          <a:xfrm>
            <a:off x="6550414" y="2868634"/>
            <a:ext cx="1752761" cy="2857500"/>
          </a:xfrm>
          <a:prstGeom prst="rect">
            <a:avLst/>
          </a:prstGeom>
        </p:spPr>
      </p:pic>
    </p:spTree>
    <p:extLst>
      <p:ext uri="{BB962C8B-B14F-4D97-AF65-F5344CB8AC3E}">
        <p14:creationId xmlns:p14="http://schemas.microsoft.com/office/powerpoint/2010/main" val="346026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93"/>
            <a:ext cx="8229600" cy="1016000"/>
          </a:xfrm>
        </p:spPr>
        <p:txBody>
          <a:bodyPr/>
          <a:lstStyle/>
          <a:p>
            <a:r>
              <a:rPr lang="en-US" b="1" dirty="0" smtClean="0"/>
              <a:t>            </a:t>
            </a:r>
            <a:r>
              <a:rPr lang="en-US" b="1" dirty="0" smtClean="0">
                <a:solidFill>
                  <a:srgbClr val="9BBB59"/>
                </a:solidFill>
              </a:rPr>
              <a:t>What is a game?</a:t>
            </a:r>
            <a:endParaRPr lang="en-US" b="1" dirty="0">
              <a:solidFill>
                <a:srgbClr val="9BBB59"/>
              </a:solidFill>
            </a:endParaRPr>
          </a:p>
        </p:txBody>
      </p:sp>
      <p:sp>
        <p:nvSpPr>
          <p:cNvPr id="3" name="Content Placeholder 2"/>
          <p:cNvSpPr>
            <a:spLocks noGrp="1"/>
          </p:cNvSpPr>
          <p:nvPr>
            <p:ph sz="quarter" idx="10"/>
          </p:nvPr>
        </p:nvSpPr>
        <p:spPr>
          <a:xfrm>
            <a:off x="457200" y="1147193"/>
            <a:ext cx="8229600" cy="4714809"/>
          </a:xfrm>
        </p:spPr>
        <p:txBody>
          <a:bodyPr>
            <a:prstTxWarp prst="textCascadeDown">
              <a:avLst/>
            </a:prstTxWarp>
          </a:bodyPr>
          <a:lstStyle/>
          <a:p>
            <a:r>
              <a:rPr lang="en-US" dirty="0" smtClean="0"/>
              <a:t>Roots in play (fun)</a:t>
            </a:r>
          </a:p>
          <a:p>
            <a:r>
              <a:rPr lang="en-US" b="1" dirty="0" smtClean="0"/>
              <a:t>+ Creativity</a:t>
            </a:r>
          </a:p>
          <a:p>
            <a:r>
              <a:rPr lang="en-US" dirty="0" smtClean="0"/>
              <a:t>Always</a:t>
            </a:r>
            <a:r>
              <a:rPr lang="en-US" b="1" dirty="0" smtClean="0"/>
              <a:t> interactive</a:t>
            </a:r>
          </a:p>
          <a:p>
            <a:r>
              <a:rPr lang="en-US" dirty="0" smtClean="0"/>
              <a:t>The digital journey “</a:t>
            </a:r>
            <a:r>
              <a:rPr lang="en-US" b="1" u="sng" dirty="0" smtClean="0">
                <a:solidFill>
                  <a:srgbClr val="FF0000"/>
                </a:solidFill>
              </a:rPr>
              <a:t>From documents to data</a:t>
            </a:r>
            <a:r>
              <a:rPr lang="en-US" dirty="0" smtClean="0"/>
              <a:t>“</a:t>
            </a:r>
          </a:p>
          <a:p>
            <a:r>
              <a:rPr lang="en-US" dirty="0" smtClean="0"/>
              <a:t>Antecedents: comic books, pinball, D&amp;D</a:t>
            </a:r>
          </a:p>
          <a:p>
            <a:r>
              <a:rPr lang="en-US" dirty="0"/>
              <a:t>Main metaphor: initiating content rather then receiving content (Television as “transmitter” to gamer as “transmitter’). </a:t>
            </a:r>
            <a:endParaRPr lang="en-US" dirty="0" smtClean="0"/>
          </a:p>
          <a:p>
            <a:r>
              <a:rPr lang="en-US" dirty="0" smtClean="0"/>
              <a:t>Strange thought: </a:t>
            </a:r>
            <a:r>
              <a:rPr lang="en-US" b="1" i="1" dirty="0" smtClean="0">
                <a:solidFill>
                  <a:srgbClr val="558ED5"/>
                </a:solidFill>
              </a:rPr>
              <a:t>Gaming as Evolution </a:t>
            </a:r>
            <a:r>
              <a:rPr lang="en-US" dirty="0" smtClean="0"/>
              <a:t>(not the evolution of gaming). There must be a functional reason we are driven to play games…..Darwin was a gamer?</a:t>
            </a:r>
            <a:endParaRPr lang="en-US" dirty="0"/>
          </a:p>
        </p:txBody>
      </p:sp>
      <p:pic>
        <p:nvPicPr>
          <p:cNvPr id="4" name="Content Placeholder 3" descr="Madden_NFL_Logo.png"/>
          <p:cNvPicPr>
            <a:picLocks noChangeAspect="1"/>
          </p:cNvPicPr>
          <p:nvPr/>
        </p:nvPicPr>
        <p:blipFill rotWithShape="1">
          <a:blip r:embed="rId2" cstate="print">
            <a:extLst>
              <a:ext uri="{28A0092B-C50C-407E-A947-70E740481C1C}">
                <a14:useLocalDpi xmlns:a14="http://schemas.microsoft.com/office/drawing/2010/main"/>
              </a:ext>
            </a:extLst>
          </a:blip>
          <a:srcRect t="8069" b="11295"/>
          <a:stretch/>
        </p:blipFill>
        <p:spPr>
          <a:xfrm>
            <a:off x="457200" y="4483345"/>
            <a:ext cx="3526975" cy="1302668"/>
          </a:xfrm>
          <a:prstGeom prst="rect">
            <a:avLst/>
          </a:prstGeom>
        </p:spPr>
      </p:pic>
      <p:sp>
        <p:nvSpPr>
          <p:cNvPr id="5" name="TextBox 4"/>
          <p:cNvSpPr txBox="1"/>
          <p:nvPr/>
        </p:nvSpPr>
        <p:spPr>
          <a:xfrm>
            <a:off x="4352864" y="5015269"/>
            <a:ext cx="607671"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val="56784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48"/>
            <a:ext cx="9144000" cy="1016000"/>
          </a:xfrm>
        </p:spPr>
        <p:txBody>
          <a:bodyPr>
            <a:normAutofit/>
          </a:bodyPr>
          <a:lstStyle/>
          <a:p>
            <a:r>
              <a:rPr lang="en-US" b="1" dirty="0" smtClean="0"/>
              <a:t>         Is Madden NFL a </a:t>
            </a:r>
            <a:r>
              <a:rPr lang="en-US" b="1" dirty="0" smtClean="0">
                <a:solidFill>
                  <a:srgbClr val="008000"/>
                </a:solidFill>
                <a:latin typeface="Chalkduster"/>
                <a:cs typeface="Chalkduster"/>
              </a:rPr>
              <a:t>Sport</a:t>
            </a:r>
            <a:r>
              <a:rPr lang="en-US" b="1" dirty="0" smtClean="0"/>
              <a:t>?</a:t>
            </a:r>
            <a:endParaRPr lang="en-US" b="1" dirty="0"/>
          </a:p>
        </p:txBody>
      </p:sp>
      <p:pic>
        <p:nvPicPr>
          <p:cNvPr id="4" name="Content Placeholder 3" descr="photo1.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r="-789"/>
          <a:stretch/>
        </p:blipFill>
        <p:spPr>
          <a:xfrm>
            <a:off x="6187363" y="1342592"/>
            <a:ext cx="2811451" cy="3744763"/>
          </a:xfrm>
        </p:spPr>
      </p:pic>
      <p:pic>
        <p:nvPicPr>
          <p:cNvPr id="6" name="Content Placeholder 6" descr="photo2.PNG"/>
          <p:cNvPicPr>
            <a:picLocks noChangeAspect="1"/>
          </p:cNvPicPr>
          <p:nvPr/>
        </p:nvPicPr>
        <p:blipFill rotWithShape="1">
          <a:blip r:embed="rId3" cstate="print">
            <a:extLst>
              <a:ext uri="{28A0092B-C50C-407E-A947-70E740481C1C}">
                <a14:useLocalDpi xmlns:a14="http://schemas.microsoft.com/office/drawing/2010/main"/>
              </a:ext>
            </a:extLst>
          </a:blip>
          <a:srcRect l="-451" r="-141"/>
          <a:stretch/>
        </p:blipFill>
        <p:spPr>
          <a:xfrm>
            <a:off x="6187363" y="5058691"/>
            <a:ext cx="2956637" cy="972878"/>
          </a:xfrm>
          <a:prstGeom prst="rect">
            <a:avLst/>
          </a:prstGeom>
        </p:spPr>
      </p:pic>
      <p:sp>
        <p:nvSpPr>
          <p:cNvPr id="7" name="Rectangle 6"/>
          <p:cNvSpPr/>
          <p:nvPr/>
        </p:nvSpPr>
        <p:spPr>
          <a:xfrm>
            <a:off x="0" y="1384709"/>
            <a:ext cx="6217554" cy="4555094"/>
          </a:xfrm>
          <a:prstGeom prst="rect">
            <a:avLst/>
          </a:prstGeom>
        </p:spPr>
        <p:txBody>
          <a:bodyPr wrap="square">
            <a:spAutoFit/>
          </a:bodyPr>
          <a:lstStyle/>
          <a:p>
            <a:r>
              <a:rPr lang="en-US" b="1" i="1" dirty="0"/>
              <a:t>“Examined, the Virtual Life Is Worth Living: Madden NFL 25 Portrays ‘Real’ Football</a:t>
            </a:r>
            <a:r>
              <a:rPr lang="en-US" b="1" i="1" dirty="0" smtClean="0"/>
              <a:t>” New York Times, August </a:t>
            </a:r>
            <a:r>
              <a:rPr lang="en-US" b="1" i="1" dirty="0"/>
              <a:t>26, 2013 </a:t>
            </a:r>
            <a:r>
              <a:rPr lang="en-US" sz="1400" dirty="0">
                <a:hlinkClick r:id="rId4"/>
              </a:rPr>
              <a:t>http://www.nytimes.com/2013/08/27/arts/video-games/madden-nfl-25-portrays-real-</a:t>
            </a:r>
            <a:r>
              <a:rPr lang="en-US" sz="1400" dirty="0" smtClean="0">
                <a:hlinkClick r:id="rId4"/>
              </a:rPr>
              <a:t>football.html</a:t>
            </a:r>
            <a:endParaRPr lang="en-US" sz="1400" dirty="0" smtClean="0"/>
          </a:p>
          <a:p>
            <a:endParaRPr lang="en-US" sz="1400" dirty="0" smtClean="0"/>
          </a:p>
          <a:p>
            <a:endParaRPr lang="en-US" i="1" dirty="0"/>
          </a:p>
          <a:p>
            <a:r>
              <a:rPr lang="en-US" sz="1600" dirty="0"/>
              <a:t>“And yet Madden NFL is largely ignored by the people who write about, and study, video games for a living; neither sport nor video game, And yet Madden NFL is largely ignored by the people who write about, and study, video games for a living; neither sport nor video game, I sit you out, they sneer. This quiet disdain for  video game football is why it was shocking to so many, a decade ago when it emerged that National Football League players love to play Madden NFL. </a:t>
            </a:r>
            <a:r>
              <a:rPr lang="en-US" sz="1600" dirty="0">
                <a:solidFill>
                  <a:schemeClr val="accent2"/>
                </a:solidFill>
              </a:rPr>
              <a:t>Why would real football players spend their time playing fake football?</a:t>
            </a:r>
            <a:endParaRPr lang="en-US" sz="1600" u="sng" dirty="0">
              <a:solidFill>
                <a:schemeClr val="accent2"/>
              </a:solidFill>
            </a:endParaRPr>
          </a:p>
          <a:p>
            <a:endParaRPr lang="en-US" sz="1600" u="sng" dirty="0">
              <a:solidFill>
                <a:schemeClr val="accent2"/>
              </a:solidFill>
            </a:endParaRPr>
          </a:p>
          <a:p>
            <a:r>
              <a:rPr lang="en-US" sz="1600" dirty="0">
                <a:solidFill>
                  <a:schemeClr val="accent2"/>
                </a:solidFill>
              </a:rPr>
              <a:t>Because it’s not fake. It’s football</a:t>
            </a:r>
            <a:r>
              <a:rPr lang="en-US" sz="1600" dirty="0"/>
              <a:t>.”</a:t>
            </a:r>
          </a:p>
        </p:txBody>
      </p:sp>
    </p:spTree>
    <p:extLst>
      <p:ext uri="{BB962C8B-B14F-4D97-AF65-F5344CB8AC3E}">
        <p14:creationId xmlns:p14="http://schemas.microsoft.com/office/powerpoint/2010/main" val="276716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15"/>
            <a:ext cx="8229600" cy="1016000"/>
          </a:xfrm>
        </p:spPr>
        <p:txBody>
          <a:bodyPr/>
          <a:lstStyle/>
          <a:p>
            <a:r>
              <a:rPr lang="en-US" dirty="0" smtClean="0"/>
              <a:t>                      </a:t>
            </a:r>
            <a:r>
              <a:rPr lang="en-US" sz="5400" b="1" dirty="0" smtClean="0">
                <a:solidFill>
                  <a:schemeClr val="accent2"/>
                </a:solidFill>
                <a:latin typeface="Andale Mono"/>
                <a:cs typeface="Andale Mono"/>
              </a:rPr>
              <a:t>WHY?</a:t>
            </a:r>
            <a:endParaRPr lang="en-US" sz="5400" b="1" dirty="0">
              <a:solidFill>
                <a:schemeClr val="accent2"/>
              </a:solidFill>
              <a:latin typeface="Andale Mono"/>
              <a:cs typeface="Andale Mono"/>
            </a:endParaRPr>
          </a:p>
        </p:txBody>
      </p:sp>
      <p:sp>
        <p:nvSpPr>
          <p:cNvPr id="3" name="Content Placeholder 2"/>
          <p:cNvSpPr>
            <a:spLocks noGrp="1"/>
          </p:cNvSpPr>
          <p:nvPr>
            <p:ph sz="quarter" idx="10"/>
          </p:nvPr>
        </p:nvSpPr>
        <p:spPr>
          <a:xfrm>
            <a:off x="457200" y="1190615"/>
            <a:ext cx="8229600" cy="4535519"/>
          </a:xfrm>
        </p:spPr>
        <p:txBody>
          <a:bodyPr/>
          <a:lstStyle/>
          <a:p>
            <a:pPr marL="0" indent="0">
              <a:buNone/>
            </a:pPr>
            <a:endParaRPr lang="en-US" dirty="0" smtClean="0"/>
          </a:p>
          <a:p>
            <a:pPr marL="0" indent="0">
              <a:buNone/>
            </a:pPr>
            <a:r>
              <a:rPr lang="en-US" dirty="0" smtClean="0"/>
              <a:t>“Equally strange is our general addiction to games, both physical and mental. The profusion of games is truly startling: card games, board games, word games, ball games, electronic games….We even assemble in huge crowds to watch others playing games. What does all this mean? Do we simply get easily bored and cannot tolerate inactivity? I can find nothing in the literature of scientific psychology that helps me to understand such bizarre behavior.”</a:t>
            </a:r>
          </a:p>
          <a:p>
            <a:pPr marL="0" indent="0">
              <a:buNone/>
            </a:pPr>
            <a:endParaRPr lang="en-US" dirty="0"/>
          </a:p>
          <a:p>
            <a:pPr marL="0" indent="0">
              <a:buNone/>
            </a:pPr>
            <a:r>
              <a:rPr lang="en-US" sz="1800" dirty="0" smtClean="0"/>
              <a:t>The Human Legacy (1982)</a:t>
            </a:r>
          </a:p>
          <a:p>
            <a:pPr marL="0" indent="0">
              <a:buNone/>
            </a:pPr>
            <a:r>
              <a:rPr lang="en-US" sz="1800" dirty="0" smtClean="0"/>
              <a:t>Leon Festinger</a:t>
            </a:r>
            <a:endParaRPr lang="en-US" sz="1800" dirty="0"/>
          </a:p>
        </p:txBody>
      </p:sp>
      <p:pic>
        <p:nvPicPr>
          <p:cNvPr id="4" name="Picture 3"/>
          <p:cNvPicPr>
            <a:picLocks noChangeAspect="1"/>
          </p:cNvPicPr>
          <p:nvPr/>
        </p:nvPicPr>
        <p:blipFill>
          <a:blip r:embed="rId2"/>
          <a:stretch>
            <a:fillRect/>
          </a:stretch>
        </p:blipFill>
        <p:spPr>
          <a:xfrm>
            <a:off x="4335648" y="4330562"/>
            <a:ext cx="1295400" cy="2006600"/>
          </a:xfrm>
          <a:prstGeom prst="rect">
            <a:avLst/>
          </a:prstGeom>
        </p:spPr>
      </p:pic>
    </p:spTree>
    <p:extLst>
      <p:ext uri="{BB962C8B-B14F-4D97-AF65-F5344CB8AC3E}">
        <p14:creationId xmlns:p14="http://schemas.microsoft.com/office/powerpoint/2010/main" val="271131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38"/>
            <a:ext cx="8229600" cy="1016000"/>
          </a:xfrm>
        </p:spPr>
        <p:txBody>
          <a:bodyPr/>
          <a:lstStyle/>
          <a:p>
            <a:r>
              <a:rPr lang="en-US" dirty="0" smtClean="0"/>
              <a:t>           </a:t>
            </a:r>
            <a:r>
              <a:rPr lang="en-US" b="1" i="1" dirty="0">
                <a:solidFill>
                  <a:srgbClr val="953735"/>
                </a:solidFill>
              </a:rPr>
              <a:t>Play </a:t>
            </a:r>
            <a:r>
              <a:rPr lang="en-US" b="1" i="1" dirty="0" smtClean="0">
                <a:solidFill>
                  <a:srgbClr val="953735"/>
                </a:solidFill>
              </a:rPr>
              <a:t>as</a:t>
            </a:r>
            <a:r>
              <a:rPr lang="en-US" dirty="0">
                <a:solidFill>
                  <a:srgbClr val="0000FF"/>
                </a:solidFill>
              </a:rPr>
              <a:t> </a:t>
            </a:r>
            <a:r>
              <a:rPr lang="en-US" b="1" i="1" dirty="0" smtClean="0">
                <a:solidFill>
                  <a:schemeClr val="accent2">
                    <a:lumMod val="75000"/>
                  </a:schemeClr>
                </a:solidFill>
              </a:rPr>
              <a:t>Evolution</a:t>
            </a:r>
            <a:endParaRPr lang="en-US" dirty="0"/>
          </a:p>
        </p:txBody>
      </p:sp>
      <p:sp>
        <p:nvSpPr>
          <p:cNvPr id="3" name="Content Placeholder 2"/>
          <p:cNvSpPr>
            <a:spLocks noGrp="1"/>
          </p:cNvSpPr>
          <p:nvPr>
            <p:ph sz="quarter" idx="10"/>
          </p:nvPr>
        </p:nvSpPr>
        <p:spPr>
          <a:xfrm>
            <a:off x="457200" y="1136338"/>
            <a:ext cx="8229600" cy="5118670"/>
          </a:xfrm>
        </p:spPr>
        <p:txBody>
          <a:bodyPr>
            <a:normAutofit/>
          </a:bodyPr>
          <a:lstStyle/>
          <a:p>
            <a:pPr marL="0" indent="0">
              <a:buNone/>
            </a:pPr>
            <a:r>
              <a:rPr lang="en-US" b="1" dirty="0" smtClean="0"/>
              <a:t>Does Gaming have an evolutionary purpose in the</a:t>
            </a:r>
          </a:p>
          <a:p>
            <a:pPr marL="0" indent="0">
              <a:buNone/>
            </a:pPr>
            <a:r>
              <a:rPr lang="en-US" b="1" dirty="0"/>
              <a:t> </a:t>
            </a:r>
            <a:r>
              <a:rPr lang="en-US" b="1" dirty="0" smtClean="0"/>
              <a:t>                            Darwinian sense?</a:t>
            </a:r>
          </a:p>
          <a:p>
            <a:r>
              <a:rPr lang="en-US" dirty="0" smtClean="0"/>
              <a:t>Dr. Kimberly </a:t>
            </a:r>
            <a:r>
              <a:rPr lang="en-US" dirty="0" err="1" smtClean="0"/>
              <a:t>Voll</a:t>
            </a:r>
            <a:r>
              <a:rPr lang="en-US" dirty="0" smtClean="0"/>
              <a:t> (CDM/UBC) –  From “Game Design” – DMED 521:</a:t>
            </a:r>
            <a:endParaRPr lang="en-US" dirty="0"/>
          </a:p>
          <a:p>
            <a:r>
              <a:rPr lang="en-US" dirty="0" smtClean="0"/>
              <a:t>1. “neurons that fire together, wire together” (Donald </a:t>
            </a:r>
            <a:r>
              <a:rPr lang="en-US" dirty="0" err="1" smtClean="0"/>
              <a:t>Hebb</a:t>
            </a:r>
            <a:r>
              <a:rPr lang="en-US" dirty="0" smtClean="0"/>
              <a:t>, aka “</a:t>
            </a:r>
            <a:r>
              <a:rPr lang="en-US" dirty="0" err="1" smtClean="0"/>
              <a:t>Hebbian</a:t>
            </a:r>
            <a:r>
              <a:rPr lang="en-US" dirty="0" smtClean="0"/>
              <a:t> Learning”)</a:t>
            </a:r>
            <a:endParaRPr lang="en-US" dirty="0"/>
          </a:p>
          <a:p>
            <a:r>
              <a:rPr lang="en-US" dirty="0" smtClean="0"/>
              <a:t>2. “..so </a:t>
            </a:r>
            <a:r>
              <a:rPr lang="en-US" dirty="0"/>
              <a:t>“fun” seems to be something our brains </a:t>
            </a:r>
            <a:r>
              <a:rPr lang="en-US" dirty="0" smtClean="0"/>
              <a:t>use to </a:t>
            </a:r>
            <a:r>
              <a:rPr lang="en-US" dirty="0"/>
              <a:t>keep us doing something to the point </a:t>
            </a:r>
            <a:r>
              <a:rPr lang="en-US" dirty="0" smtClean="0"/>
              <a:t>of mastery…makes </a:t>
            </a:r>
            <a:r>
              <a:rPr lang="en-US" dirty="0"/>
              <a:t>sense if it is something that will help </a:t>
            </a:r>
            <a:r>
              <a:rPr lang="en-US" dirty="0" smtClean="0"/>
              <a:t>us live </a:t>
            </a:r>
            <a:r>
              <a:rPr lang="en-US" dirty="0"/>
              <a:t>better and get our genes out into the </a:t>
            </a:r>
            <a:r>
              <a:rPr lang="en-US" dirty="0" smtClean="0"/>
              <a:t>gene pool again…”</a:t>
            </a:r>
            <a:endParaRPr lang="en-US" dirty="0"/>
          </a:p>
          <a:p>
            <a:pPr marL="0" indent="0">
              <a:buNone/>
            </a:pPr>
            <a:endParaRPr lang="en-US" dirty="0"/>
          </a:p>
        </p:txBody>
      </p:sp>
      <p:pic>
        <p:nvPicPr>
          <p:cNvPr id="6" name="Picture 5" descr="imgr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78883" y="4700798"/>
            <a:ext cx="3791241" cy="1554210"/>
          </a:xfrm>
          <a:prstGeom prst="rect">
            <a:avLst/>
          </a:prstGeom>
        </p:spPr>
      </p:pic>
    </p:spTree>
    <p:extLst>
      <p:ext uri="{BB962C8B-B14F-4D97-AF65-F5344CB8AC3E}">
        <p14:creationId xmlns:p14="http://schemas.microsoft.com/office/powerpoint/2010/main" val="23504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solidFill>
                  <a:schemeClr val="tx1"/>
                </a:solidFill>
              </a:rPr>
              <a:t>Stepping Up </a:t>
            </a:r>
            <a:endParaRPr lang="en-US" b="1" i="1" dirty="0">
              <a:solidFill>
                <a:schemeClr val="tx1"/>
              </a:solidFill>
            </a:endParaRPr>
          </a:p>
        </p:txBody>
      </p:sp>
      <p:sp>
        <p:nvSpPr>
          <p:cNvPr id="3" name="Content Placeholder 2"/>
          <p:cNvSpPr>
            <a:spLocks noGrp="1"/>
          </p:cNvSpPr>
          <p:nvPr>
            <p:ph sz="quarter" idx="10"/>
          </p:nvPr>
        </p:nvSpPr>
        <p:spPr>
          <a:xfrm>
            <a:off x="457200" y="1408133"/>
            <a:ext cx="8606744" cy="4779535"/>
          </a:xfrm>
        </p:spPr>
        <p:txBody>
          <a:bodyPr/>
          <a:lstStyle/>
          <a:p>
            <a:pPr marL="0" indent="0">
              <a:buNone/>
            </a:pPr>
            <a:r>
              <a:rPr lang="en-US" dirty="0" smtClean="0"/>
              <a:t>* “5,000</a:t>
            </a:r>
            <a:r>
              <a:rPr lang="en-US" dirty="0"/>
              <a:t>-year-old gaming tokens found in </a:t>
            </a:r>
            <a:r>
              <a:rPr lang="en-US" dirty="0" smtClean="0"/>
              <a:t>Turkey” </a:t>
            </a:r>
            <a:r>
              <a:rPr lang="en-US" sz="2000" dirty="0" smtClean="0"/>
              <a:t>(</a:t>
            </a:r>
            <a:r>
              <a:rPr lang="en-US" sz="2000" dirty="0"/>
              <a:t>A</a:t>
            </a:r>
            <a:r>
              <a:rPr lang="en-US" sz="2000" dirty="0" smtClean="0"/>
              <a:t>ug. 15, 2013)</a:t>
            </a:r>
          </a:p>
          <a:p>
            <a:pPr marL="0" indent="0">
              <a:buNone/>
            </a:pPr>
            <a:r>
              <a:rPr lang="en-US" sz="1600" dirty="0">
                <a:hlinkClick r:id="rId2"/>
              </a:rPr>
              <a:t>http://archaeologynewsnetwork.blogspot.ca/2013/08/5000-year-old-gaming-tokens-found</a:t>
            </a:r>
            <a:r>
              <a:rPr lang="en-US" sz="1600" dirty="0" smtClean="0">
                <a:hlinkClick r:id="rId2"/>
              </a:rPr>
              <a:t>-</a:t>
            </a:r>
          </a:p>
          <a:p>
            <a:pPr marL="0" indent="0">
              <a:buNone/>
            </a:pPr>
            <a:r>
              <a:rPr lang="en-US" sz="1600" dirty="0" smtClean="0">
                <a:hlinkClick r:id="rId2"/>
              </a:rPr>
              <a:t>in.html</a:t>
            </a:r>
            <a:r>
              <a:rPr lang="en-US" sz="1600" dirty="0">
                <a:hlinkClick r:id="rId2"/>
              </a:rPr>
              <a:t>#.</a:t>
            </a:r>
            <a:r>
              <a:rPr lang="en-US" sz="1600" dirty="0" smtClean="0">
                <a:hlinkClick r:id="rId2"/>
              </a:rPr>
              <a:t>UibUSBbE9TM</a:t>
            </a:r>
            <a:endParaRPr lang="en-US" sz="1600" dirty="0" smtClean="0"/>
          </a:p>
          <a:p>
            <a:pPr marL="0" indent="0">
              <a:buNone/>
            </a:pPr>
            <a:endParaRPr lang="en-US" sz="1600" dirty="0" smtClean="0"/>
          </a:p>
          <a:p>
            <a:pPr marL="0" indent="0">
              <a:buNone/>
            </a:pPr>
            <a:r>
              <a:rPr lang="en-US" dirty="0" smtClean="0"/>
              <a:t>* “We </a:t>
            </a:r>
            <a:r>
              <a:rPr lang="en-US" dirty="0"/>
              <a:t>are all hardwired for </a:t>
            </a:r>
            <a:r>
              <a:rPr lang="en-US" dirty="0" smtClean="0"/>
              <a:t>play” </a:t>
            </a:r>
            <a:r>
              <a:rPr lang="en-US" sz="2000" dirty="0" smtClean="0"/>
              <a:t>(</a:t>
            </a:r>
            <a:r>
              <a:rPr lang="en-US" sz="2000" dirty="0"/>
              <a:t>O</a:t>
            </a:r>
            <a:r>
              <a:rPr lang="en-US" sz="2000" dirty="0" smtClean="0"/>
              <a:t>ct. 18, 2012)</a:t>
            </a:r>
          </a:p>
          <a:p>
            <a:pPr marL="0" indent="0">
              <a:buNone/>
            </a:pPr>
            <a:r>
              <a:rPr lang="en-US" sz="1600" dirty="0" smtClean="0">
                <a:hlinkClick r:id="rId3"/>
              </a:rPr>
              <a:t>http</a:t>
            </a:r>
            <a:r>
              <a:rPr lang="en-US" sz="1600" dirty="0">
                <a:hlinkClick r:id="rId3"/>
              </a:rPr>
              <a:t>://vgalt.com/2012/10/18/we-are-all-hardwired-for-play</a:t>
            </a:r>
            <a:r>
              <a:rPr lang="en-US" sz="1600" dirty="0" smtClean="0">
                <a:hlinkClick r:id="rId3"/>
              </a:rPr>
              <a:t>/</a:t>
            </a:r>
            <a:endParaRPr lang="en-US" sz="1600" dirty="0" smtClean="0"/>
          </a:p>
          <a:p>
            <a:pPr marL="0" indent="0">
              <a:buNone/>
            </a:pPr>
            <a:endParaRPr lang="en-US" sz="1600" dirty="0" smtClean="0"/>
          </a:p>
          <a:p>
            <a:pPr marL="0" indent="0">
              <a:buNone/>
            </a:pPr>
            <a:r>
              <a:rPr lang="en-US" dirty="0" smtClean="0"/>
              <a:t>* “Jailed </a:t>
            </a:r>
            <a:r>
              <a:rPr lang="en-US" dirty="0" err="1"/>
              <a:t>Megaupload</a:t>
            </a:r>
            <a:r>
              <a:rPr lang="en-US" dirty="0"/>
              <a:t> Founder Falls From Top Spot In </a:t>
            </a:r>
            <a:r>
              <a:rPr lang="en-US" dirty="0" smtClean="0"/>
              <a:t>Modern</a:t>
            </a:r>
          </a:p>
          <a:p>
            <a:pPr marL="0" indent="0">
              <a:buNone/>
            </a:pPr>
            <a:r>
              <a:rPr lang="en-US" dirty="0" smtClean="0"/>
              <a:t>    Warfare </a:t>
            </a:r>
            <a:r>
              <a:rPr lang="en-US" dirty="0"/>
              <a:t>3 </a:t>
            </a:r>
            <a:r>
              <a:rPr lang="en-US" dirty="0" smtClean="0"/>
              <a:t>Rankings” </a:t>
            </a:r>
            <a:r>
              <a:rPr lang="en-US" sz="2000" dirty="0" smtClean="0"/>
              <a:t>(Jan. 25, 2012)</a:t>
            </a:r>
          </a:p>
          <a:p>
            <a:pPr marL="0" indent="0">
              <a:buNone/>
            </a:pPr>
            <a:r>
              <a:rPr lang="en-US" sz="1600" dirty="0">
                <a:hlinkClick r:id="rId4"/>
              </a:rPr>
              <a:t>https://www.gameinformer.com/b/news/archive/2012/01/25/jailed-megaupload-founder-falls</a:t>
            </a:r>
            <a:r>
              <a:rPr lang="en-US" sz="1600" dirty="0" smtClean="0">
                <a:hlinkClick r:id="rId4"/>
              </a:rPr>
              <a:t>-</a:t>
            </a:r>
          </a:p>
          <a:p>
            <a:pPr marL="0" indent="0">
              <a:buNone/>
            </a:pPr>
            <a:r>
              <a:rPr lang="en-US" sz="1600" dirty="0" smtClean="0">
                <a:hlinkClick r:id="rId4"/>
              </a:rPr>
              <a:t>from</a:t>
            </a:r>
            <a:r>
              <a:rPr lang="en-US" sz="1600" dirty="0">
                <a:hlinkClick r:id="rId4"/>
              </a:rPr>
              <a:t>-top-spot-in-modern-warfare-3-</a:t>
            </a:r>
            <a:r>
              <a:rPr lang="en-US" sz="1600" dirty="0" smtClean="0">
                <a:hlinkClick r:id="rId4"/>
              </a:rPr>
              <a:t>rankings.aspx</a:t>
            </a:r>
            <a:endParaRPr lang="en-US" sz="1600" dirty="0" smtClean="0"/>
          </a:p>
          <a:p>
            <a:pPr marL="0" indent="0">
              <a:buNone/>
            </a:pPr>
            <a:endParaRPr lang="en-US" sz="1600" dirty="0" smtClean="0"/>
          </a:p>
          <a:p>
            <a:pPr marL="0" indent="0">
              <a:buNone/>
            </a:pPr>
            <a:r>
              <a:rPr lang="en-US" dirty="0" smtClean="0"/>
              <a:t>*Playing </a:t>
            </a:r>
            <a:r>
              <a:rPr lang="en-US" dirty="0"/>
              <a:t>With Life: Are Living Video Games Ethical</a:t>
            </a:r>
            <a:r>
              <a:rPr lang="en-US" dirty="0" smtClean="0"/>
              <a:t>? </a:t>
            </a:r>
            <a:r>
              <a:rPr lang="en-US" sz="2000" dirty="0" smtClean="0"/>
              <a:t>(</a:t>
            </a:r>
            <a:r>
              <a:rPr lang="en-US" sz="2000" dirty="0" err="1" smtClean="0"/>
              <a:t>Mashable</a:t>
            </a:r>
            <a:endParaRPr lang="en-US" sz="2000" dirty="0" smtClean="0"/>
          </a:p>
          <a:p>
            <a:pPr marL="0" indent="0">
              <a:buNone/>
            </a:pPr>
            <a:r>
              <a:rPr lang="en-US" sz="2000" dirty="0"/>
              <a:t> </a:t>
            </a:r>
            <a:r>
              <a:rPr lang="en-US" sz="2000" dirty="0" smtClean="0"/>
              <a:t> July 14, 2013)</a:t>
            </a:r>
          </a:p>
          <a:p>
            <a:pPr marL="0" indent="0">
              <a:buNone/>
            </a:pPr>
            <a:r>
              <a:rPr lang="en-US" sz="1600" dirty="0">
                <a:hlinkClick r:id="rId5"/>
              </a:rPr>
              <a:t>http://mashable.com/2013/07/14/living-video-games</a:t>
            </a:r>
            <a:r>
              <a:rPr lang="en-US" sz="1600" dirty="0" smtClean="0">
                <a:hlinkClick r:id="rId5"/>
              </a:rPr>
              <a:t>/</a:t>
            </a:r>
            <a:endParaRPr lang="en-US" sz="1600" dirty="0" smtClean="0"/>
          </a:p>
          <a:p>
            <a:pPr marL="0" indent="0">
              <a:buNone/>
            </a:pPr>
            <a:endParaRPr lang="en-US" sz="1600" dirty="0"/>
          </a:p>
        </p:txBody>
      </p:sp>
      <p:pic>
        <p:nvPicPr>
          <p:cNvPr id="4" name="Content Placeholder 3" descr="Human-evolution-man.png"/>
          <p:cNvPicPr>
            <a:picLocks noChangeAspect="1"/>
          </p:cNvPicPr>
          <p:nvPr/>
        </p:nvPicPr>
        <p:blipFill rotWithShape="1">
          <a:blip r:embed="rId6" cstate="print">
            <a:extLst>
              <a:ext uri="{28A0092B-C50C-407E-A947-70E740481C1C}">
                <a14:useLocalDpi xmlns:a14="http://schemas.microsoft.com/office/drawing/2010/main"/>
              </a:ext>
            </a:extLst>
          </a:blip>
          <a:srcRect t="928" b="1001"/>
          <a:stretch/>
        </p:blipFill>
        <p:spPr>
          <a:xfrm>
            <a:off x="4636384" y="326593"/>
            <a:ext cx="3070682" cy="1073382"/>
          </a:xfrm>
          <a:prstGeom prst="rect">
            <a:avLst/>
          </a:prstGeom>
        </p:spPr>
      </p:pic>
    </p:spTree>
    <p:extLst>
      <p:ext uri="{BB962C8B-B14F-4D97-AF65-F5344CB8AC3E}">
        <p14:creationId xmlns:p14="http://schemas.microsoft.com/office/powerpoint/2010/main" val="103263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11"/>
            <a:ext cx="8229600" cy="1223182"/>
          </a:xfrm>
        </p:spPr>
        <p:txBody>
          <a:bodyPr/>
          <a:lstStyle/>
          <a:p>
            <a:r>
              <a:rPr lang="en-US" b="1" dirty="0" smtClean="0">
                <a:solidFill>
                  <a:srgbClr val="558ED5"/>
                </a:solidFill>
              </a:rPr>
              <a:t>          Full Circle? </a:t>
            </a:r>
            <a:endParaRPr lang="en-US" b="1" dirty="0">
              <a:solidFill>
                <a:srgbClr val="558ED5"/>
              </a:solidFill>
            </a:endParaRPr>
          </a:p>
        </p:txBody>
      </p:sp>
      <p:sp>
        <p:nvSpPr>
          <p:cNvPr id="5" name="Content Placeholder 4"/>
          <p:cNvSpPr>
            <a:spLocks noGrp="1"/>
          </p:cNvSpPr>
          <p:nvPr>
            <p:ph sz="quarter" idx="10"/>
          </p:nvPr>
        </p:nvSpPr>
        <p:spPr>
          <a:xfrm>
            <a:off x="457200" y="1408134"/>
            <a:ext cx="8229600" cy="4898946"/>
          </a:xfrm>
        </p:spPr>
        <p:txBody>
          <a:bodyPr>
            <a:normAutofit/>
          </a:bodyPr>
          <a:lstStyle/>
          <a:p>
            <a:pPr marL="0" indent="0">
              <a:buNone/>
            </a:pPr>
            <a:r>
              <a:rPr lang="en-US" dirty="0" smtClean="0"/>
              <a:t>* “Largest space battle in history claims 2,900 ships, untold virtual </a:t>
            </a:r>
            <a:r>
              <a:rPr lang="en-US" dirty="0" err="1" smtClean="0"/>
              <a:t>lives:</a:t>
            </a:r>
            <a:r>
              <a:rPr lang="en-US" i="1" dirty="0" err="1" smtClean="0"/>
              <a:t>The</a:t>
            </a:r>
            <a:r>
              <a:rPr lang="en-US" i="1" dirty="0" smtClean="0"/>
              <a:t> combat is fake, but the emotions are real</a:t>
            </a:r>
            <a:r>
              <a:rPr lang="en-US" dirty="0" smtClean="0"/>
              <a:t>”</a:t>
            </a:r>
          </a:p>
          <a:p>
            <a:pPr marL="0" indent="0">
              <a:buNone/>
            </a:pPr>
            <a:r>
              <a:rPr lang="en-US" sz="2000" dirty="0" smtClean="0"/>
              <a:t>(The Verge July 28, 2013)</a:t>
            </a:r>
          </a:p>
          <a:p>
            <a:pPr marL="0" indent="0">
              <a:buNone/>
            </a:pPr>
            <a:r>
              <a:rPr lang="en-US" sz="1600" dirty="0" smtClean="0">
                <a:hlinkClick r:id="rId2"/>
              </a:rPr>
              <a:t>http://www.theverge.com/2013/7/28/4565558/eve-online-biggest-space-battle-in-history</a:t>
            </a:r>
            <a:endParaRPr lang="en-US" sz="1600" dirty="0" smtClean="0"/>
          </a:p>
          <a:p>
            <a:pPr marL="0" indent="0">
              <a:buNone/>
            </a:pPr>
            <a:r>
              <a:rPr lang="en-US" sz="1600" dirty="0" smtClean="0">
                <a:hlinkClick r:id="rId3"/>
              </a:rPr>
              <a:t>http://www.youtube.com/watch?v=h9x8eYjUQzg</a:t>
            </a:r>
            <a:endParaRPr lang="en-US" sz="1600" dirty="0" smtClean="0"/>
          </a:p>
          <a:p>
            <a:pPr marL="0" indent="0">
              <a:buNone/>
            </a:pPr>
            <a:endParaRPr lang="en-US" sz="1600" dirty="0" smtClean="0"/>
          </a:p>
          <a:p>
            <a:pPr marL="0" indent="0">
              <a:buNone/>
            </a:pPr>
            <a:r>
              <a:rPr lang="en-US" dirty="0" smtClean="0"/>
              <a:t>* “Game or be gamed: Douglas </a:t>
            </a:r>
            <a:r>
              <a:rPr lang="en-US" dirty="0" err="1" smtClean="0"/>
              <a:t>Rushkoff</a:t>
            </a:r>
            <a:r>
              <a:rPr lang="en-US" dirty="0" smtClean="0"/>
              <a:t> on prototyping democracy through play” </a:t>
            </a:r>
            <a:r>
              <a:rPr lang="en-US" sz="2000" dirty="0" smtClean="0"/>
              <a:t>(The Verge Dec. 12, 2012)</a:t>
            </a:r>
          </a:p>
          <a:p>
            <a:pPr marL="0" indent="0">
              <a:buNone/>
            </a:pPr>
            <a:r>
              <a:rPr lang="en-US" sz="1600" dirty="0">
                <a:hlinkClick r:id="rId4"/>
              </a:rPr>
              <a:t>http://www.theverge.com/2012/12/12/3758576/douglas-rushkoff-gameplay-as-</a:t>
            </a:r>
            <a:r>
              <a:rPr lang="en-US" sz="1600" dirty="0" smtClean="0">
                <a:hlinkClick r:id="rId4"/>
              </a:rPr>
              <a:t>prototype</a:t>
            </a:r>
            <a:endParaRPr lang="en-US" sz="1600" dirty="0" smtClean="0"/>
          </a:p>
          <a:p>
            <a:pPr marL="0" indent="0">
              <a:buNone/>
            </a:pPr>
            <a:r>
              <a:rPr lang="en-US" sz="2000" i="1" dirty="0" smtClean="0">
                <a:solidFill>
                  <a:schemeClr val="tx1"/>
                </a:solidFill>
              </a:rPr>
              <a:t>“</a:t>
            </a:r>
            <a:r>
              <a:rPr lang="en-US" sz="2000" i="1" dirty="0">
                <a:solidFill>
                  <a:schemeClr val="tx1"/>
                </a:solidFill>
              </a:rPr>
              <a:t>By viewing our social, political, and economic structures through the lens of interactivity, </a:t>
            </a:r>
            <a:r>
              <a:rPr lang="en-US" sz="2000" i="1" dirty="0" err="1">
                <a:solidFill>
                  <a:schemeClr val="tx1"/>
                </a:solidFill>
              </a:rPr>
              <a:t>Rushkoff</a:t>
            </a:r>
            <a:r>
              <a:rPr lang="en-US" sz="2000" i="1" dirty="0">
                <a:solidFill>
                  <a:schemeClr val="tx1"/>
                </a:solidFill>
              </a:rPr>
              <a:t> says, we are beginning to "</a:t>
            </a:r>
            <a:r>
              <a:rPr lang="en-US" sz="2000" i="1" dirty="0">
                <a:solidFill>
                  <a:srgbClr val="008000"/>
                </a:solidFill>
              </a:rPr>
              <a:t>transition from the world of passively accepted narrative to one that invites our ongoing participation</a:t>
            </a:r>
            <a:r>
              <a:rPr lang="en-US" sz="2000" i="1" dirty="0" smtClean="0">
                <a:solidFill>
                  <a:schemeClr val="tx1"/>
                </a:solidFill>
              </a:rPr>
              <a:t>.”</a:t>
            </a:r>
          </a:p>
          <a:p>
            <a:pPr marL="0" indent="0">
              <a:buNone/>
            </a:pPr>
            <a:endParaRPr lang="en-US" sz="2000" i="1" dirty="0">
              <a:solidFill>
                <a:schemeClr val="tx1"/>
              </a:solidFill>
            </a:endParaRPr>
          </a:p>
          <a:p>
            <a:pPr marL="0" indent="0">
              <a:buNone/>
            </a:pPr>
            <a:r>
              <a:rPr lang="en-US" sz="4000" b="1" dirty="0" smtClean="0">
                <a:solidFill>
                  <a:srgbClr val="558ED5"/>
                </a:solidFill>
              </a:rPr>
              <a:t>         EVOLUTION…</a:t>
            </a:r>
            <a:endParaRPr lang="en-US" sz="4000" b="1" dirty="0">
              <a:solidFill>
                <a:srgbClr val="558ED5"/>
              </a:solidFill>
            </a:endParaRPr>
          </a:p>
          <a:p>
            <a:pPr marL="0" indent="0">
              <a:buNone/>
            </a:pPr>
            <a:endParaRPr lang="en-US" sz="1600" dirty="0" smtClean="0"/>
          </a:p>
          <a:p>
            <a:pPr marL="0" indent="0">
              <a:buNone/>
            </a:pPr>
            <a:endParaRPr lang="en-US" sz="1600" dirty="0" smtClean="0"/>
          </a:p>
          <a:p>
            <a:pPr>
              <a:buFontTx/>
              <a:buChar char="•"/>
            </a:pPr>
            <a:endParaRPr lang="en-US" sz="2000" dirty="0" smtClean="0"/>
          </a:p>
          <a:p>
            <a:pPr marL="0" indent="0">
              <a:buNone/>
            </a:pPr>
            <a:endParaRPr lang="en-US" sz="2000" dirty="0" smtClean="0"/>
          </a:p>
          <a:p>
            <a:pPr marL="0" indent="0">
              <a:buNone/>
            </a:pPr>
            <a:endParaRPr lang="en-US" sz="1600" dirty="0" smtClean="0"/>
          </a:p>
          <a:p>
            <a:pPr marL="0" indent="0">
              <a:buNone/>
            </a:pPr>
            <a:endParaRPr lang="en-US" sz="1600" dirty="0" smtClean="0"/>
          </a:p>
          <a:p>
            <a:pPr marL="0" indent="0">
              <a:buNone/>
            </a:pPr>
            <a:endParaRPr lang="en-US" sz="1600" dirty="0"/>
          </a:p>
        </p:txBody>
      </p:sp>
      <p:pic>
        <p:nvPicPr>
          <p:cNvPr id="6" name="Content Placeholder 3" descr="file0001325776273.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77177" y="119411"/>
            <a:ext cx="1642085" cy="1208450"/>
          </a:xfrm>
          <a:prstGeom prst="rect">
            <a:avLst/>
          </a:prstGeom>
        </p:spPr>
      </p:pic>
    </p:spTree>
    <p:extLst>
      <p:ext uri="{BB962C8B-B14F-4D97-AF65-F5344CB8AC3E}">
        <p14:creationId xmlns:p14="http://schemas.microsoft.com/office/powerpoint/2010/main" val="146937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        Next Week</a:t>
            </a:r>
            <a:endParaRPr lang="en-US" b="1" dirty="0">
              <a:solidFill>
                <a:schemeClr val="tx1"/>
              </a:solidFill>
            </a:endParaRPr>
          </a:p>
        </p:txBody>
      </p:sp>
      <p:sp>
        <p:nvSpPr>
          <p:cNvPr id="5" name="Content Placeholder 4"/>
          <p:cNvSpPr>
            <a:spLocks noGrp="1"/>
          </p:cNvSpPr>
          <p:nvPr>
            <p:ph sz="quarter" idx="10"/>
          </p:nvPr>
        </p:nvSpPr>
        <p:spPr/>
        <p:txBody>
          <a:bodyPr/>
          <a:lstStyle/>
          <a:p>
            <a:pPr marL="0" indent="0">
              <a:buNone/>
            </a:pPr>
            <a:r>
              <a:rPr lang="en-US" dirty="0" smtClean="0"/>
              <a:t>Games are not IP;</a:t>
            </a:r>
          </a:p>
          <a:p>
            <a:pPr marL="0" indent="0">
              <a:buNone/>
            </a:pPr>
            <a:r>
              <a:rPr lang="en-US" dirty="0" smtClean="0"/>
              <a:t>Video Games are IP;</a:t>
            </a:r>
          </a:p>
          <a:p>
            <a:pPr marL="0" indent="0">
              <a:buNone/>
            </a:pPr>
            <a:r>
              <a:rPr lang="en-US" dirty="0" smtClean="0"/>
              <a:t>Explain?:….</a:t>
            </a:r>
          </a:p>
          <a:p>
            <a:pPr marL="0" indent="0">
              <a:buNone/>
            </a:pPr>
            <a:endParaRPr lang="en-US" dirty="0"/>
          </a:p>
          <a:p>
            <a:pPr marL="0" indent="0">
              <a:buNone/>
            </a:pPr>
            <a:endParaRPr lang="en-US" sz="3600" b="1" dirty="0" smtClean="0">
              <a:solidFill>
                <a:srgbClr val="558ED5"/>
              </a:solidFill>
            </a:endParaRPr>
          </a:p>
          <a:p>
            <a:pPr marL="0" indent="0">
              <a:buNone/>
            </a:pPr>
            <a:r>
              <a:rPr lang="en-US" sz="3600" b="1" dirty="0" smtClean="0">
                <a:solidFill>
                  <a:srgbClr val="558ED5"/>
                </a:solidFill>
              </a:rPr>
              <a:t>Part A. Creating</a:t>
            </a:r>
          </a:p>
          <a:p>
            <a:pPr marL="0" indent="0">
              <a:buNone/>
            </a:pPr>
            <a:endParaRPr lang="en-US" b="1" dirty="0">
              <a:solidFill>
                <a:srgbClr val="558ED5"/>
              </a:solidFill>
            </a:endParaRPr>
          </a:p>
          <a:p>
            <a:pPr marL="0" indent="0">
              <a:buNone/>
            </a:pPr>
            <a:r>
              <a:rPr lang="en-US" b="1" i="1" dirty="0" smtClean="0">
                <a:solidFill>
                  <a:schemeClr val="accent1">
                    <a:lumMod val="75000"/>
                  </a:schemeClr>
                </a:solidFill>
                <a:latin typeface="Apple Chancery"/>
                <a:cs typeface="Apple Chancery"/>
              </a:rPr>
              <a:t>“If Picasso had painted a round object…”</a:t>
            </a:r>
            <a:endParaRPr lang="en-US" b="1" i="1" dirty="0">
              <a:solidFill>
                <a:schemeClr val="accent1">
                  <a:lumMod val="75000"/>
                </a:schemeClr>
              </a:solidFill>
              <a:latin typeface="Apple Chancery"/>
              <a:cs typeface="Apple Chancery"/>
            </a:endParaRPr>
          </a:p>
        </p:txBody>
      </p:sp>
      <p:pic>
        <p:nvPicPr>
          <p:cNvPr id="6" name="Picture 5" descr="74px-Amedeo_Modigliani_-_Portrait_de_Picass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15988" y="653231"/>
            <a:ext cx="2957693" cy="4796259"/>
          </a:xfrm>
          <a:prstGeom prst="rect">
            <a:avLst/>
          </a:prstGeom>
        </p:spPr>
      </p:pic>
    </p:spTree>
    <p:extLst>
      <p:ext uri="{BB962C8B-B14F-4D97-AF65-F5344CB8AC3E}">
        <p14:creationId xmlns:p14="http://schemas.microsoft.com/office/powerpoint/2010/main" val="16169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27224668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989"/>
          </a:xfrm>
        </p:spPr>
        <p:txBody>
          <a:bodyPr/>
          <a:lstStyle/>
          <a:p>
            <a:r>
              <a:rPr lang="en-US" dirty="0" smtClean="0"/>
              <a:t>                    </a:t>
            </a:r>
            <a:r>
              <a:rPr lang="en-US" b="1" dirty="0" smtClean="0"/>
              <a:t>Origins  </a:t>
            </a:r>
            <a:endParaRPr lang="en-US" b="1" dirty="0"/>
          </a:p>
        </p:txBody>
      </p:sp>
      <p:sp>
        <p:nvSpPr>
          <p:cNvPr id="3" name="Content Placeholder 2"/>
          <p:cNvSpPr>
            <a:spLocks noGrp="1"/>
          </p:cNvSpPr>
          <p:nvPr>
            <p:ph sz="quarter" idx="10"/>
          </p:nvPr>
        </p:nvSpPr>
        <p:spPr>
          <a:xfrm>
            <a:off x="457200" y="1139834"/>
            <a:ext cx="8229600" cy="4806492"/>
          </a:xfrm>
        </p:spPr>
        <p:txBody>
          <a:bodyPr/>
          <a:lstStyle/>
          <a:p>
            <a:r>
              <a:rPr lang="en-US" dirty="0" smtClean="0"/>
              <a:t>7th year being taught</a:t>
            </a:r>
          </a:p>
          <a:p>
            <a:r>
              <a:rPr lang="en-US" dirty="0" smtClean="0"/>
              <a:t>Originally a book; but a course outline before a book..</a:t>
            </a:r>
          </a:p>
          <a:p>
            <a:r>
              <a:rPr lang="en-US" dirty="0" smtClean="0"/>
              <a:t>2005/2006 UBC/</a:t>
            </a:r>
            <a:r>
              <a:rPr lang="en-US" dirty="0" err="1" smtClean="0"/>
              <a:t>UVic</a:t>
            </a:r>
            <a:r>
              <a:rPr lang="en-US" dirty="0" smtClean="0"/>
              <a:t> video experiment</a:t>
            </a:r>
          </a:p>
          <a:p>
            <a:r>
              <a:rPr lang="en-US" dirty="0" smtClean="0"/>
              <a:t>Last year – started from scratch</a:t>
            </a:r>
          </a:p>
          <a:p>
            <a:r>
              <a:rPr lang="en-US" dirty="0" smtClean="0"/>
              <a:t>iTunes U project (1</a:t>
            </a:r>
            <a:r>
              <a:rPr lang="en-US" baseline="30000" dirty="0" smtClean="0"/>
              <a:t>st</a:t>
            </a:r>
            <a:r>
              <a:rPr lang="en-US" dirty="0" smtClean="0"/>
              <a:t> &amp; last)</a:t>
            </a:r>
          </a:p>
          <a:p>
            <a:r>
              <a:rPr lang="en-US" dirty="0" smtClean="0"/>
              <a:t>Last year – </a:t>
            </a:r>
            <a:r>
              <a:rPr lang="en-US" dirty="0" err="1" smtClean="0"/>
              <a:t>blogsite</a:t>
            </a:r>
            <a:r>
              <a:rPr lang="en-US" dirty="0" smtClean="0"/>
              <a:t>; This Year – website</a:t>
            </a:r>
          </a:p>
          <a:p>
            <a:pPr marL="0" indent="0">
              <a:buNone/>
            </a:pPr>
            <a:endParaRPr lang="en-US" dirty="0" smtClean="0"/>
          </a:p>
          <a:p>
            <a:pPr marL="0" indent="0">
              <a:buNone/>
            </a:pPr>
            <a:r>
              <a:rPr lang="en-US" dirty="0" smtClean="0">
                <a:hlinkClick r:id="rId2"/>
              </a:rPr>
              <a:t>http://videogame.law.ubc.ca</a:t>
            </a:r>
            <a:r>
              <a:rPr lang="en-US" dirty="0" smtClean="0"/>
              <a:t>  </a:t>
            </a:r>
            <a:r>
              <a:rPr lang="en-US" b="1" i="1" dirty="0" smtClean="0">
                <a:solidFill>
                  <a:srgbClr val="3366FF"/>
                </a:solidFill>
              </a:rPr>
              <a:t>Thanks to UBC CTLT</a:t>
            </a:r>
          </a:p>
          <a:p>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t="-3662" b="-3662"/>
          <a:stretch/>
        </p:blipFill>
        <p:spPr>
          <a:xfrm>
            <a:off x="6038939" y="4170627"/>
            <a:ext cx="2647862" cy="2131331"/>
          </a:xfrm>
          <a:prstGeom prst="rect">
            <a:avLst/>
          </a:prstGeom>
        </p:spPr>
      </p:pic>
      <p:pic>
        <p:nvPicPr>
          <p:cNvPr id="5" name="Content Placeholder 5"/>
          <p:cNvPicPr>
            <a:picLocks noChangeAspect="1"/>
          </p:cNvPicPr>
          <p:nvPr/>
        </p:nvPicPr>
        <p:blipFill rotWithShape="1">
          <a:blip r:embed="rId4" cstate="print">
            <a:extLst>
              <a:ext uri="{28A0092B-C50C-407E-A947-70E740481C1C}">
                <a14:useLocalDpi xmlns:a14="http://schemas.microsoft.com/office/drawing/2010/main"/>
              </a:ext>
            </a:extLst>
          </a:blip>
          <a:srcRect l="-1073" b="-1386"/>
          <a:stretch/>
        </p:blipFill>
        <p:spPr>
          <a:xfrm>
            <a:off x="4234474" y="4255380"/>
            <a:ext cx="1375197" cy="2046579"/>
          </a:xfrm>
          <a:prstGeom prst="rect">
            <a:avLst/>
          </a:prstGeom>
        </p:spPr>
      </p:pic>
      <p:pic>
        <p:nvPicPr>
          <p:cNvPr id="6" name="Content Placeholder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60820" y="4170628"/>
            <a:ext cx="1336400" cy="1781953"/>
          </a:xfrm>
          <a:prstGeom prst="rect">
            <a:avLst/>
          </a:prstGeom>
        </p:spPr>
      </p:pic>
    </p:spTree>
    <p:extLst>
      <p:ext uri="{BB962C8B-B14F-4D97-AF65-F5344CB8AC3E}">
        <p14:creationId xmlns:p14="http://schemas.microsoft.com/office/powerpoint/2010/main" val="5509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Pedagogic Goals</a:t>
            </a:r>
            <a:endParaRPr lang="en-US" b="1" dirty="0"/>
          </a:p>
        </p:txBody>
      </p:sp>
      <p:sp>
        <p:nvSpPr>
          <p:cNvPr id="3" name="Content Placeholder 2"/>
          <p:cNvSpPr>
            <a:spLocks noGrp="1"/>
          </p:cNvSpPr>
          <p:nvPr>
            <p:ph sz="quarter" idx="10"/>
          </p:nvPr>
        </p:nvSpPr>
        <p:spPr/>
        <p:txBody>
          <a:bodyPr/>
          <a:lstStyle/>
          <a:p>
            <a:r>
              <a:rPr lang="en-US" dirty="0" smtClean="0">
                <a:solidFill>
                  <a:srgbClr val="000000"/>
                </a:solidFill>
              </a:rPr>
              <a:t>One word: </a:t>
            </a:r>
            <a:r>
              <a:rPr lang="en-US" b="1" i="1" dirty="0" smtClean="0">
                <a:solidFill>
                  <a:srgbClr val="008000"/>
                </a:solidFill>
              </a:rPr>
              <a:t>ENGAGEMENT</a:t>
            </a:r>
          </a:p>
          <a:p>
            <a:r>
              <a:rPr lang="en-US" dirty="0" smtClean="0">
                <a:solidFill>
                  <a:schemeClr val="tx1"/>
                </a:solidFill>
              </a:rPr>
              <a:t>Two words: </a:t>
            </a:r>
            <a:r>
              <a:rPr lang="en-US" b="1" i="1" dirty="0" smtClean="0">
                <a:solidFill>
                  <a:schemeClr val="accent5">
                    <a:lumMod val="75000"/>
                  </a:schemeClr>
                </a:solidFill>
              </a:rPr>
              <a:t>CREATING PERSPECTIVE</a:t>
            </a:r>
          </a:p>
          <a:p>
            <a:r>
              <a:rPr lang="en-US" dirty="0" smtClean="0">
                <a:solidFill>
                  <a:schemeClr val="tx1"/>
                </a:solidFill>
              </a:rPr>
              <a:t>Three words: </a:t>
            </a:r>
            <a:r>
              <a:rPr lang="en-US" b="1" i="1" dirty="0" smtClean="0">
                <a:solidFill>
                  <a:srgbClr val="0000FF"/>
                </a:solidFill>
              </a:rPr>
              <a:t>APPRECIATING (LEGAL) COMPLEXITY</a:t>
            </a:r>
            <a:endParaRPr lang="en-US" b="1" i="1" dirty="0">
              <a:solidFill>
                <a:srgbClr val="0000FF"/>
              </a:solidFill>
            </a:endParaRPr>
          </a:p>
        </p:txBody>
      </p:sp>
      <p:pic>
        <p:nvPicPr>
          <p:cNvPr id="4" name="Picture 3" descr="IMG_092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64091" y="2689442"/>
            <a:ext cx="4048923" cy="3036692"/>
          </a:xfrm>
          <a:prstGeom prst="rect">
            <a:avLst/>
          </a:prstGeom>
        </p:spPr>
      </p:pic>
    </p:spTree>
    <p:extLst>
      <p:ext uri="{BB962C8B-B14F-4D97-AF65-F5344CB8AC3E}">
        <p14:creationId xmlns:p14="http://schemas.microsoft.com/office/powerpoint/2010/main" val="20441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4213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 Modest &amp;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elf Serving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Pedagogic Theory</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quarter" idx="10"/>
          </p:nvPr>
        </p:nvSpPr>
        <p:spPr>
          <a:xfrm>
            <a:off x="457200" y="1042135"/>
            <a:ext cx="8229600" cy="4683999"/>
          </a:xfrm>
        </p:spPr>
        <p:txBody>
          <a:bodyPr>
            <a:normAutofit/>
          </a:bodyPr>
          <a:lstStyle/>
          <a:p>
            <a:pPr marL="0" indent="0">
              <a:buNone/>
            </a:pPr>
            <a:r>
              <a:rPr lang="en-US" b="1" dirty="0" smtClean="0">
                <a:solidFill>
                  <a:schemeClr val="accent4">
                    <a:lumMod val="75000"/>
                  </a:schemeClr>
                </a:solidFill>
              </a:rPr>
              <a:t>                Engagement</a:t>
            </a:r>
            <a:r>
              <a:rPr lang="en-US" dirty="0" smtClean="0"/>
              <a:t> is </a:t>
            </a:r>
            <a:r>
              <a:rPr lang="en-US" b="1" i="1" dirty="0" smtClean="0">
                <a:solidFill>
                  <a:schemeClr val="tx2">
                    <a:lumMod val="60000"/>
                    <a:lumOff val="40000"/>
                  </a:schemeClr>
                </a:solidFill>
              </a:rPr>
              <a:t>interactivity</a:t>
            </a:r>
          </a:p>
          <a:p>
            <a:pPr marL="0" indent="0">
              <a:buNone/>
            </a:pPr>
            <a:r>
              <a:rPr lang="en-US" dirty="0" smtClean="0"/>
              <a:t>  Most engaging form of goal-oriented interactivity requiring</a:t>
            </a:r>
          </a:p>
          <a:p>
            <a:pPr marL="0" indent="0">
              <a:buNone/>
            </a:pPr>
            <a:r>
              <a:rPr lang="en-US" dirty="0" smtClean="0"/>
              <a:t>               skills growth, path choices &amp; reflection……</a:t>
            </a:r>
          </a:p>
          <a:p>
            <a:pPr marL="0" indent="0">
              <a:buNone/>
            </a:pPr>
            <a:r>
              <a:rPr lang="en-US" b="1" dirty="0" smtClean="0">
                <a:solidFill>
                  <a:schemeClr val="accent2"/>
                </a:solidFill>
              </a:rPr>
              <a:t>                       …GAMES</a:t>
            </a:r>
            <a:r>
              <a:rPr lang="en-US" b="1" dirty="0" smtClean="0"/>
              <a:t> (</a:t>
            </a:r>
            <a:r>
              <a:rPr lang="en-US" dirty="0" smtClean="0"/>
              <a:t>of course</a:t>
            </a:r>
            <a:r>
              <a:rPr lang="en-US" b="1" dirty="0" smtClean="0"/>
              <a:t>)</a:t>
            </a:r>
          </a:p>
          <a:p>
            <a:pPr marL="0" indent="0">
              <a:buNone/>
            </a:pPr>
            <a:r>
              <a:rPr lang="en-US" dirty="0" smtClean="0"/>
              <a:t>So think of this as the </a:t>
            </a:r>
            <a:r>
              <a:rPr lang="en-US" b="1" i="1" u="sng" dirty="0" smtClean="0">
                <a:solidFill>
                  <a:schemeClr val="accent5"/>
                </a:solidFill>
              </a:rPr>
              <a:t>“MMORPG” </a:t>
            </a:r>
            <a:r>
              <a:rPr lang="en-US" dirty="0" smtClean="0"/>
              <a:t>of law courses </a:t>
            </a:r>
          </a:p>
          <a:p>
            <a:pPr marL="0" indent="0">
              <a:buNone/>
            </a:pPr>
            <a:r>
              <a:rPr lang="en-US" dirty="0" smtClean="0"/>
              <a:t>                        (ok, it’s not massive)…</a:t>
            </a:r>
          </a:p>
          <a:p>
            <a:endParaRPr lang="en-US" dirty="0" smtClean="0"/>
          </a:p>
          <a:p>
            <a:pPr marL="0" indent="0">
              <a:buNone/>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Wide Latin"/>
                <a:cs typeface="Wide Latin"/>
              </a:rPr>
              <a:t>        </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Wide Latin"/>
                <a:cs typeface="Wide Latin"/>
              </a:rPr>
              <a:t>World of </a:t>
            </a:r>
          </a:p>
          <a:p>
            <a:pPr marL="0" indent="0">
              <a:buNone/>
            </a:pP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Wide Latin"/>
                <a:cs typeface="Wide Latin"/>
              </a:rPr>
              <a:t>   </a:t>
            </a: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Wide Latin"/>
                <a:cs typeface="Wide Latin"/>
              </a:rPr>
              <a:t>LawyerCraft</a:t>
            </a: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Wide Latin"/>
              <a:cs typeface="Wide Latin"/>
            </a:endParaRPr>
          </a:p>
          <a:p>
            <a:endParaRPr lang="en-US" dirty="0" smtClean="0">
              <a:solidFill>
                <a:schemeClr val="tx1"/>
              </a:solidFill>
              <a:latin typeface="Wide Latin"/>
              <a:cs typeface="Wide Latin"/>
            </a:endParaRPr>
          </a:p>
          <a:p>
            <a:endParaRPr lang="en-US" dirty="0"/>
          </a:p>
          <a:p>
            <a:pPr marL="0" indent="0">
              <a:buNone/>
            </a:pPr>
            <a:endParaRPr lang="en-US" dirty="0"/>
          </a:p>
        </p:txBody>
      </p:sp>
    </p:spTree>
    <p:extLst>
      <p:ext uri="{BB962C8B-B14F-4D97-AF65-F5344CB8AC3E}">
        <p14:creationId xmlns:p14="http://schemas.microsoft.com/office/powerpoint/2010/main" val="365172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845"/>
          </a:xfrm>
        </p:spPr>
        <p:txBody>
          <a:bodyPr/>
          <a:lstStyle/>
          <a:p>
            <a:r>
              <a:rPr lang="en-US" b="1" i="1" dirty="0" smtClean="0">
                <a:solidFill>
                  <a:srgbClr val="558ED5"/>
                </a:solidFill>
              </a:rPr>
              <a:t>     Meaning what exactly?…</a:t>
            </a:r>
            <a:endParaRPr lang="en-US" b="1" i="1" dirty="0">
              <a:solidFill>
                <a:srgbClr val="558ED5"/>
              </a:solidFill>
            </a:endParaRPr>
          </a:p>
        </p:txBody>
      </p:sp>
      <p:sp>
        <p:nvSpPr>
          <p:cNvPr id="3" name="Content Placeholder 2"/>
          <p:cNvSpPr>
            <a:spLocks noGrp="1"/>
          </p:cNvSpPr>
          <p:nvPr>
            <p:ph sz="quarter" idx="10"/>
          </p:nvPr>
        </p:nvSpPr>
        <p:spPr>
          <a:xfrm>
            <a:off x="457200" y="1063845"/>
            <a:ext cx="8606744" cy="4662289"/>
          </a:xfrm>
        </p:spPr>
        <p:txBody>
          <a:bodyPr/>
          <a:lstStyle/>
          <a:p>
            <a:pPr marL="0" indent="0">
              <a:buNone/>
            </a:pPr>
            <a:r>
              <a:rPr lang="en-US" dirty="0" smtClean="0"/>
              <a:t>* “</a:t>
            </a:r>
            <a:r>
              <a:rPr lang="en-US" b="1" i="1" dirty="0" smtClean="0">
                <a:solidFill>
                  <a:srgbClr val="000000"/>
                </a:solidFill>
              </a:rPr>
              <a:t>Quest</a:t>
            </a:r>
            <a:r>
              <a:rPr lang="en-US" dirty="0" smtClean="0"/>
              <a:t>” = Great paper, great contributions</a:t>
            </a:r>
          </a:p>
          <a:p>
            <a:pPr marL="0" indent="0">
              <a:buNone/>
            </a:pPr>
            <a:r>
              <a:rPr lang="en-US" dirty="0" smtClean="0"/>
              <a:t>* “</a:t>
            </a:r>
            <a:r>
              <a:rPr lang="en-US" b="1" i="1" dirty="0" smtClean="0">
                <a:solidFill>
                  <a:srgbClr val="000000"/>
                </a:solidFill>
              </a:rPr>
              <a:t>Open World</a:t>
            </a:r>
            <a:r>
              <a:rPr lang="en-US" dirty="0" smtClean="0"/>
              <a:t>” = Vast terrain to be explored and navigated in your own way &amp; on your unique</a:t>
            </a:r>
            <a:r>
              <a:rPr lang="en-US" dirty="0"/>
              <a:t>(</a:t>
            </a:r>
            <a:r>
              <a:rPr lang="en-US" b="1" i="1" dirty="0">
                <a:solidFill>
                  <a:srgbClr val="000000"/>
                </a:solidFill>
              </a:rPr>
              <a:t>non-linear</a:t>
            </a:r>
            <a:r>
              <a:rPr lang="en-US" dirty="0" smtClean="0"/>
              <a:t>) path </a:t>
            </a:r>
          </a:p>
          <a:p>
            <a:pPr marL="0" indent="0">
              <a:buNone/>
            </a:pPr>
            <a:r>
              <a:rPr lang="en-US" dirty="0" smtClean="0"/>
              <a:t>Can be played from a “</a:t>
            </a:r>
            <a:r>
              <a:rPr lang="en-US" b="1" i="1" dirty="0" smtClean="0">
                <a:solidFill>
                  <a:srgbClr val="000000"/>
                </a:solidFill>
              </a:rPr>
              <a:t>1</a:t>
            </a:r>
            <a:r>
              <a:rPr lang="en-US" b="1" i="1" baseline="30000" dirty="0" smtClean="0">
                <a:solidFill>
                  <a:srgbClr val="000000"/>
                </a:solidFill>
              </a:rPr>
              <a:t>st</a:t>
            </a:r>
            <a:r>
              <a:rPr lang="en-US" b="1" i="1" dirty="0" smtClean="0">
                <a:solidFill>
                  <a:srgbClr val="000000"/>
                </a:solidFill>
              </a:rPr>
              <a:t>  or 3</a:t>
            </a:r>
            <a:r>
              <a:rPr lang="en-US" b="1" i="1" baseline="30000" dirty="0" smtClean="0">
                <a:solidFill>
                  <a:srgbClr val="000000"/>
                </a:solidFill>
              </a:rPr>
              <a:t>rd</a:t>
            </a:r>
            <a:r>
              <a:rPr lang="en-US" b="1" i="1" dirty="0" smtClean="0">
                <a:solidFill>
                  <a:srgbClr val="000000"/>
                </a:solidFill>
              </a:rPr>
              <a:t> person</a:t>
            </a:r>
            <a:r>
              <a:rPr lang="en-US" dirty="0" smtClean="0"/>
              <a:t>” perspective</a:t>
            </a:r>
          </a:p>
          <a:p>
            <a:pPr marL="0" indent="0">
              <a:buNone/>
            </a:pPr>
            <a:r>
              <a:rPr lang="en-US" dirty="0" smtClean="0"/>
              <a:t>* Provide tools for “</a:t>
            </a:r>
            <a:r>
              <a:rPr lang="en-US" b="1" i="1" dirty="0" smtClean="0">
                <a:solidFill>
                  <a:srgbClr val="000000"/>
                </a:solidFill>
              </a:rPr>
              <a:t>user </a:t>
            </a:r>
            <a:r>
              <a:rPr lang="en-US" b="1" i="1" dirty="0">
                <a:solidFill>
                  <a:srgbClr val="000000"/>
                </a:solidFill>
              </a:rPr>
              <a:t>g</a:t>
            </a:r>
            <a:r>
              <a:rPr lang="en-US" b="1" i="1" dirty="0" smtClean="0">
                <a:solidFill>
                  <a:srgbClr val="000000"/>
                </a:solidFill>
              </a:rPr>
              <a:t>enerated content</a:t>
            </a:r>
            <a:r>
              <a:rPr lang="en-US" dirty="0" smtClean="0"/>
              <a:t>”</a:t>
            </a:r>
          </a:p>
          <a:p>
            <a:r>
              <a:rPr lang="en-US" dirty="0" smtClean="0"/>
              <a:t>Provide additional “</a:t>
            </a:r>
            <a:r>
              <a:rPr lang="en-US" b="1" i="1" dirty="0" smtClean="0">
                <a:solidFill>
                  <a:srgbClr val="000000"/>
                </a:solidFill>
              </a:rPr>
              <a:t>downloadable content</a:t>
            </a:r>
            <a:r>
              <a:rPr lang="en-US" dirty="0" smtClean="0"/>
              <a:t>”</a:t>
            </a:r>
          </a:p>
          <a:p>
            <a:r>
              <a:rPr lang="en-US" dirty="0" smtClean="0"/>
              <a:t>Encourage “</a:t>
            </a:r>
            <a:r>
              <a:rPr lang="en-US" b="1" i="1" dirty="0" smtClean="0">
                <a:solidFill>
                  <a:srgbClr val="000000"/>
                </a:solidFill>
              </a:rPr>
              <a:t>multiplayer</a:t>
            </a:r>
            <a:r>
              <a:rPr lang="en-US" dirty="0" smtClean="0"/>
              <a:t>” engagement</a:t>
            </a:r>
          </a:p>
          <a:p>
            <a:r>
              <a:rPr lang="en-US" dirty="0" smtClean="0"/>
              <a:t>In other words</a:t>
            </a:r>
            <a:r>
              <a:rPr lang="en-US" dirty="0"/>
              <a:t> </a:t>
            </a:r>
            <a:r>
              <a:rPr lang="en-US" b="1" dirty="0" err="1" smtClean="0">
                <a:solidFill>
                  <a:schemeClr val="tx1"/>
                </a:solidFill>
              </a:rPr>
              <a:t>Skyrim</a:t>
            </a:r>
            <a:r>
              <a:rPr lang="en-US" dirty="0" smtClean="0"/>
              <a:t> (if it had multiplayer..)</a:t>
            </a:r>
            <a:endParaRPr lang="en-US" dirty="0"/>
          </a:p>
        </p:txBody>
      </p:sp>
      <p:pic>
        <p:nvPicPr>
          <p:cNvPr id="4" name="Content Placeholder 3" descr="The_Elder_Scrolls_V_Skyrim_cover.png"/>
          <p:cNvPicPr>
            <a:picLocks noChangeAspect="1"/>
          </p:cNvPicPr>
          <p:nvPr/>
        </p:nvPicPr>
        <p:blipFill rotWithShape="1">
          <a:blip r:embed="rId2" cstate="print">
            <a:extLst>
              <a:ext uri="{28A0092B-C50C-407E-A947-70E740481C1C}">
                <a14:useLocalDpi xmlns:a14="http://schemas.microsoft.com/office/drawing/2010/main"/>
              </a:ext>
            </a:extLst>
          </a:blip>
          <a:srcRect l="758" r="-145"/>
          <a:stretch/>
        </p:blipFill>
        <p:spPr>
          <a:xfrm>
            <a:off x="6936361" y="3264604"/>
            <a:ext cx="2170978" cy="2988199"/>
          </a:xfrm>
          <a:prstGeom prst="rect">
            <a:avLst/>
          </a:prstGeom>
        </p:spPr>
      </p:pic>
      <p:pic>
        <p:nvPicPr>
          <p:cNvPr id="5" name="Content Placeholder 5" descr="Skyrim_game_world.jpg"/>
          <p:cNvPicPr>
            <a:picLocks noChangeAspect="1"/>
          </p:cNvPicPr>
          <p:nvPr/>
        </p:nvPicPr>
        <p:blipFill rotWithShape="1">
          <a:blip r:embed="rId3" cstate="print">
            <a:extLst>
              <a:ext uri="{28A0092B-C50C-407E-A947-70E740481C1C}">
                <a14:useLocalDpi xmlns:a14="http://schemas.microsoft.com/office/drawing/2010/main"/>
              </a:ext>
            </a:extLst>
          </a:blip>
          <a:srcRect t="-455" b="-455"/>
          <a:stretch/>
        </p:blipFill>
        <p:spPr>
          <a:xfrm>
            <a:off x="109839" y="4005702"/>
            <a:ext cx="3347280" cy="1878012"/>
          </a:xfrm>
          <a:prstGeom prst="rect">
            <a:avLst/>
          </a:prstGeom>
        </p:spPr>
      </p:pic>
      <p:pic>
        <p:nvPicPr>
          <p:cNvPr id="6" name="Content Placeholder 7" descr="Skyrim_dragon_languag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93012" y="4553720"/>
            <a:ext cx="3158811" cy="987519"/>
          </a:xfrm>
          <a:prstGeom prst="rect">
            <a:avLst/>
          </a:prstGeom>
        </p:spPr>
      </p:pic>
    </p:spTree>
    <p:extLst>
      <p:ext uri="{BB962C8B-B14F-4D97-AF65-F5344CB8AC3E}">
        <p14:creationId xmlns:p14="http://schemas.microsoft.com/office/powerpoint/2010/main" val="219312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40" y="58702"/>
            <a:ext cx="8229600" cy="701188"/>
          </a:xfrm>
        </p:spPr>
        <p:txBody>
          <a:bodyPr>
            <a:normAutofit fontScale="90000"/>
          </a:bodyPr>
          <a:lstStyle/>
          <a:p>
            <a:r>
              <a:rPr lang="en-US" dirty="0" smtClean="0"/>
              <a:t>    http://</a:t>
            </a:r>
            <a:r>
              <a:rPr lang="en-US" dirty="0" err="1" smtClean="0"/>
              <a:t>videogame.law.ubc.ca</a:t>
            </a:r>
            <a:endParaRPr lang="en-US" dirty="0"/>
          </a:p>
        </p:txBody>
      </p:sp>
      <p:pic>
        <p:nvPicPr>
          <p:cNvPr id="12" name="Content Placeholder 3" descr="Screen Shot 2013-09-03 at 7.10.27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413048" y="838326"/>
            <a:ext cx="2951276" cy="2688351"/>
          </a:xfrm>
        </p:spPr>
      </p:pic>
      <p:pic>
        <p:nvPicPr>
          <p:cNvPr id="14" name="Content Placeholder 5" descr="Screen Shot 2013-09-03 at 7.11.47 PM.png"/>
          <p:cNvPicPr>
            <a:picLocks noChangeAspect="1"/>
          </p:cNvPicPr>
          <p:nvPr/>
        </p:nvPicPr>
        <p:blipFill rotWithShape="1">
          <a:blip r:embed="rId3" cstate="print">
            <a:extLst>
              <a:ext uri="{28A0092B-C50C-407E-A947-70E740481C1C}">
                <a14:useLocalDpi xmlns:a14="http://schemas.microsoft.com/office/drawing/2010/main"/>
              </a:ext>
            </a:extLst>
          </a:blip>
          <a:srcRect l="475" r="340"/>
          <a:stretch/>
        </p:blipFill>
        <p:spPr>
          <a:xfrm>
            <a:off x="3484462" y="838326"/>
            <a:ext cx="3037384" cy="2806673"/>
          </a:xfrm>
          <a:prstGeom prst="rect">
            <a:avLst/>
          </a:prstGeom>
        </p:spPr>
      </p:pic>
      <p:pic>
        <p:nvPicPr>
          <p:cNvPr id="15" name="Content Placeholder 7" descr="Screen Shot 2013-09-03 at 9.01.44 PM.png"/>
          <p:cNvPicPr>
            <a:picLocks noChangeAspect="1"/>
          </p:cNvPicPr>
          <p:nvPr/>
        </p:nvPicPr>
        <p:blipFill rotWithShape="1">
          <a:blip r:embed="rId4" cstate="print">
            <a:extLst>
              <a:ext uri="{28A0092B-C50C-407E-A947-70E740481C1C}">
                <a14:useLocalDpi xmlns:a14="http://schemas.microsoft.com/office/drawing/2010/main"/>
              </a:ext>
            </a:extLst>
          </a:blip>
          <a:srcRect l="-1501"/>
          <a:stretch/>
        </p:blipFill>
        <p:spPr>
          <a:xfrm>
            <a:off x="6762679" y="759890"/>
            <a:ext cx="1986470" cy="5228182"/>
          </a:xfrm>
          <a:prstGeom prst="rect">
            <a:avLst/>
          </a:prstGeom>
        </p:spPr>
      </p:pic>
      <p:pic>
        <p:nvPicPr>
          <p:cNvPr id="16" name="Content Placeholder 9" descr="Screen Shot 2013-09-03 at 9.09.58 P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3048" y="3566564"/>
            <a:ext cx="2951276" cy="2386144"/>
          </a:xfrm>
          <a:prstGeom prst="rect">
            <a:avLst/>
          </a:prstGeom>
        </p:spPr>
      </p:pic>
      <p:pic>
        <p:nvPicPr>
          <p:cNvPr id="17" name="Content Placeholder 13" descr="Screen Shot 2013-09-03 at 9.16.54 PM.png"/>
          <p:cNvPicPr>
            <a:picLocks noChangeAspect="1"/>
          </p:cNvPicPr>
          <p:nvPr/>
        </p:nvPicPr>
        <p:blipFill rotWithShape="1">
          <a:blip r:embed="rId6" cstate="print">
            <a:extLst>
              <a:ext uri="{28A0092B-C50C-407E-A947-70E740481C1C}">
                <a14:useLocalDpi xmlns:a14="http://schemas.microsoft.com/office/drawing/2010/main"/>
              </a:ext>
            </a:extLst>
          </a:blip>
          <a:srcRect l="-516" t="-1" r="372" b="-1890"/>
          <a:stretch/>
        </p:blipFill>
        <p:spPr>
          <a:xfrm>
            <a:off x="3484462" y="3735084"/>
            <a:ext cx="2702921" cy="2217624"/>
          </a:xfrm>
          <a:prstGeom prst="rect">
            <a:avLst/>
          </a:prstGeom>
        </p:spPr>
      </p:pic>
    </p:spTree>
    <p:extLst>
      <p:ext uri="{BB962C8B-B14F-4D97-AF65-F5344CB8AC3E}">
        <p14:creationId xmlns:p14="http://schemas.microsoft.com/office/powerpoint/2010/main" val="356312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74700"/>
          </a:xfrm>
        </p:spPr>
        <p:txBody>
          <a:bodyPr/>
          <a:lstStyle/>
          <a:p>
            <a:r>
              <a:rPr lang="en-US" dirty="0" smtClean="0"/>
              <a:t>              </a:t>
            </a:r>
            <a:r>
              <a:rPr lang="en-US" dirty="0"/>
              <a:t> </a:t>
            </a:r>
            <a:r>
              <a:rPr lang="en-US" dirty="0" smtClean="0"/>
              <a:t> Gaming Bio</a:t>
            </a:r>
            <a:endParaRPr lang="en-US" dirty="0"/>
          </a:p>
        </p:txBody>
      </p:sp>
      <p:pic>
        <p:nvPicPr>
          <p:cNvPr id="16" name="Content Placeholder 3" descr="Hephaion_Pong_Lesenswert.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567" r="652" b="27678"/>
          <a:stretch/>
        </p:blipFill>
        <p:spPr>
          <a:xfrm>
            <a:off x="161756" y="916305"/>
            <a:ext cx="2274263" cy="1661828"/>
          </a:xfrm>
        </p:spPr>
      </p:pic>
      <p:pic>
        <p:nvPicPr>
          <p:cNvPr id="17" name="Content Placeholder 5" descr="Intellivision-Console-Set.jpg"/>
          <p:cNvPicPr>
            <a:picLocks noChangeAspect="1"/>
          </p:cNvPicPr>
          <p:nvPr/>
        </p:nvPicPr>
        <p:blipFill>
          <a:blip r:embed="rId3" cstate="print">
            <a:extLst>
              <a:ext uri="{28A0092B-C50C-407E-A947-70E740481C1C}">
                <a14:useLocalDpi xmlns:a14="http://schemas.microsoft.com/office/drawing/2010/main"/>
              </a:ext>
            </a:extLst>
          </a:blip>
          <a:srcRect t="-497" b="-497"/>
          <a:stretch>
            <a:fillRect/>
          </a:stretch>
        </p:blipFill>
        <p:spPr>
          <a:xfrm>
            <a:off x="2545639" y="954905"/>
            <a:ext cx="3093681" cy="1623228"/>
          </a:xfrm>
          <a:prstGeom prst="rect">
            <a:avLst/>
          </a:prstGeom>
        </p:spPr>
      </p:pic>
      <p:pic>
        <p:nvPicPr>
          <p:cNvPr id="18" name="Content Placeholder 7" descr="Sega-Saturn-Console-Set-Mk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39320" y="910662"/>
            <a:ext cx="3047480" cy="1667471"/>
          </a:xfrm>
          <a:prstGeom prst="rect">
            <a:avLst/>
          </a:prstGeom>
        </p:spPr>
      </p:pic>
      <p:pic>
        <p:nvPicPr>
          <p:cNvPr id="19" name="Content Placeholder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43950" y="2819356"/>
            <a:ext cx="3877615" cy="2850458"/>
          </a:xfrm>
          <a:prstGeom prst="rect">
            <a:avLst/>
          </a:prstGeom>
        </p:spPr>
      </p:pic>
      <p:pic>
        <p:nvPicPr>
          <p:cNvPr id="20" name="Content Placeholder 11"/>
          <p:cNvPicPr>
            <a:picLocks noChangeAspect="1"/>
          </p:cNvPicPr>
          <p:nvPr/>
        </p:nvPicPr>
        <p:blipFill rotWithShape="1">
          <a:blip r:embed="rId6" cstate="print">
            <a:extLst>
              <a:ext uri="{28A0092B-C50C-407E-A947-70E740481C1C}">
                <a14:useLocalDpi xmlns:a14="http://schemas.microsoft.com/office/drawing/2010/main"/>
              </a:ext>
            </a:extLst>
          </a:blip>
          <a:srcRect l="670" r="670"/>
          <a:stretch/>
        </p:blipFill>
        <p:spPr>
          <a:xfrm>
            <a:off x="161756" y="2819356"/>
            <a:ext cx="2338492" cy="2749545"/>
          </a:xfrm>
          <a:prstGeom prst="rect">
            <a:avLst/>
          </a:prstGeom>
        </p:spPr>
      </p:pic>
      <p:pic>
        <p:nvPicPr>
          <p:cNvPr id="21" name="Content Placeholder 13"/>
          <p:cNvPicPr>
            <a:picLocks noChangeAspect="1"/>
          </p:cNvPicPr>
          <p:nvPr/>
        </p:nvPicPr>
        <p:blipFill rotWithShape="1">
          <a:blip r:embed="rId7" cstate="print">
            <a:extLst>
              <a:ext uri="{28A0092B-C50C-407E-A947-70E740481C1C}">
                <a14:useLocalDpi xmlns:a14="http://schemas.microsoft.com/office/drawing/2010/main"/>
              </a:ext>
            </a:extLst>
          </a:blip>
          <a:srcRect t="-1" r="-340"/>
          <a:stretch/>
        </p:blipFill>
        <p:spPr>
          <a:xfrm>
            <a:off x="6938331" y="2732513"/>
            <a:ext cx="1911294" cy="3390023"/>
          </a:xfrm>
          <a:prstGeom prst="rect">
            <a:avLst/>
          </a:prstGeom>
        </p:spPr>
      </p:pic>
    </p:spTree>
    <p:extLst>
      <p:ext uri="{BB962C8B-B14F-4D97-AF65-F5344CB8AC3E}">
        <p14:creationId xmlns:p14="http://schemas.microsoft.com/office/powerpoint/2010/main" val="185645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6600"/>
                </a:solidFill>
              </a:rPr>
              <a:t>…From</a:t>
            </a:r>
            <a:r>
              <a:rPr lang="en-US" dirty="0" smtClean="0"/>
              <a:t> </a:t>
            </a:r>
            <a:r>
              <a:rPr lang="en-US" b="1" i="1" dirty="0" smtClean="0">
                <a:solidFill>
                  <a:srgbClr val="0000FF"/>
                </a:solidFill>
              </a:rPr>
              <a:t>F</a:t>
            </a:r>
            <a:r>
              <a:rPr lang="en-US" b="1" i="1" dirty="0" smtClean="0">
                <a:solidFill>
                  <a:schemeClr val="accent3">
                    <a:lumMod val="75000"/>
                  </a:schemeClr>
                </a:solidFill>
              </a:rPr>
              <a:t>o</a:t>
            </a:r>
            <a:r>
              <a:rPr lang="en-US" b="1" i="1" dirty="0" smtClean="0">
                <a:solidFill>
                  <a:schemeClr val="accent2"/>
                </a:solidFill>
              </a:rPr>
              <a:t>r</a:t>
            </a:r>
            <a:r>
              <a:rPr lang="en-US" b="1" i="1" dirty="0" smtClean="0">
                <a:solidFill>
                  <a:srgbClr val="4BACC6"/>
                </a:solidFill>
              </a:rPr>
              <a:t>m</a:t>
            </a:r>
            <a:r>
              <a:rPr lang="en-US" dirty="0" smtClean="0"/>
              <a:t> to </a:t>
            </a:r>
            <a:r>
              <a:rPr lang="en-US" b="1" dirty="0" smtClean="0">
                <a:solidFill>
                  <a:schemeClr val="tx1"/>
                </a:solidFill>
                <a:latin typeface="Arial Black"/>
                <a:cs typeface="Arial Black"/>
              </a:rPr>
              <a:t>Substance</a:t>
            </a:r>
            <a:endParaRPr lang="en-US" b="1" dirty="0">
              <a:solidFill>
                <a:schemeClr val="tx1"/>
              </a:solidFill>
              <a:latin typeface="Arial Black"/>
              <a:cs typeface="Arial Black"/>
            </a:endParaRPr>
          </a:p>
        </p:txBody>
      </p:sp>
      <p:sp>
        <p:nvSpPr>
          <p:cNvPr id="3" name="Content Placeholder 2"/>
          <p:cNvSpPr>
            <a:spLocks noGrp="1"/>
          </p:cNvSpPr>
          <p:nvPr>
            <p:ph sz="quarter" idx="10"/>
          </p:nvPr>
        </p:nvSpPr>
        <p:spPr/>
        <p:txBody>
          <a:bodyPr/>
          <a:lstStyle/>
          <a:p>
            <a:r>
              <a:rPr lang="en-US" dirty="0" smtClean="0"/>
              <a:t>Is Video </a:t>
            </a:r>
            <a:r>
              <a:rPr lang="en-US" dirty="0"/>
              <a:t>Game </a:t>
            </a:r>
            <a:r>
              <a:rPr lang="en-US" dirty="0" smtClean="0"/>
              <a:t>Law a Unique </a:t>
            </a:r>
            <a:r>
              <a:rPr lang="en-US" dirty="0"/>
              <a:t>area? </a:t>
            </a:r>
            <a:endParaRPr lang="en-US" dirty="0" smtClean="0"/>
          </a:p>
          <a:p>
            <a:r>
              <a:rPr lang="en-US" dirty="0" smtClean="0"/>
              <a:t>Is Digital </a:t>
            </a:r>
            <a:r>
              <a:rPr lang="en-US" dirty="0"/>
              <a:t>Media </a:t>
            </a:r>
            <a:r>
              <a:rPr lang="en-US" dirty="0" smtClean="0"/>
              <a:t>catching-</a:t>
            </a:r>
            <a:r>
              <a:rPr lang="en-US" dirty="0"/>
              <a:t>up?</a:t>
            </a:r>
          </a:p>
          <a:p>
            <a:r>
              <a:rPr lang="en-US" dirty="0"/>
              <a:t>Relationship to </a:t>
            </a:r>
            <a:r>
              <a:rPr lang="en-US" b="1" dirty="0">
                <a:solidFill>
                  <a:srgbClr val="FF0000"/>
                </a:solidFill>
              </a:rPr>
              <a:t>Media &amp; Entertainment </a:t>
            </a:r>
            <a:r>
              <a:rPr lang="en-US" b="1" dirty="0" smtClean="0">
                <a:solidFill>
                  <a:srgbClr val="FF0000"/>
                </a:solidFill>
              </a:rPr>
              <a:t>Law</a:t>
            </a:r>
            <a:r>
              <a:rPr lang="en-US" dirty="0" smtClean="0"/>
              <a:t> – </a:t>
            </a:r>
            <a:r>
              <a:rPr lang="en-US" dirty="0"/>
              <a:t>analogy </a:t>
            </a:r>
            <a:r>
              <a:rPr lang="en-US" dirty="0" smtClean="0"/>
              <a:t> </a:t>
            </a:r>
          </a:p>
          <a:p>
            <a:pPr marL="0" indent="0">
              <a:buNone/>
            </a:pPr>
            <a:r>
              <a:rPr lang="en-US" dirty="0"/>
              <a:t> </a:t>
            </a:r>
            <a:r>
              <a:rPr lang="en-US" dirty="0" smtClean="0"/>
              <a:t>             – Newtonian physics </a:t>
            </a:r>
            <a:r>
              <a:rPr lang="en-US" dirty="0"/>
              <a:t>to </a:t>
            </a:r>
            <a:r>
              <a:rPr lang="en-US" dirty="0" smtClean="0"/>
              <a:t>“string theory”</a:t>
            </a:r>
          </a:p>
          <a:p>
            <a:endParaRPr lang="en-US" dirty="0"/>
          </a:p>
          <a:p>
            <a:endParaRPr lang="en-US" dirty="0"/>
          </a:p>
        </p:txBody>
      </p:sp>
      <p:pic>
        <p:nvPicPr>
          <p:cNvPr id="4" name="Content Placeholder 3" descr="200px-Calabi-Yau.png"/>
          <p:cNvPicPr>
            <a:picLocks noChangeAspect="1"/>
          </p:cNvPicPr>
          <p:nvPr/>
        </p:nvPicPr>
        <p:blipFill rotWithShape="1">
          <a:blip r:embed="rId2" cstate="print">
            <a:extLst>
              <a:ext uri="{28A0092B-C50C-407E-A947-70E740481C1C}">
                <a14:useLocalDpi xmlns:a14="http://schemas.microsoft.com/office/drawing/2010/main"/>
              </a:ext>
            </a:extLst>
          </a:blip>
          <a:srcRect l="681" r="-231" b="1882"/>
          <a:stretch/>
        </p:blipFill>
        <p:spPr>
          <a:xfrm>
            <a:off x="4618811" y="3058179"/>
            <a:ext cx="3050261" cy="3006385"/>
          </a:xfrm>
          <a:prstGeom prst="rect">
            <a:avLst/>
          </a:prstGeom>
        </p:spPr>
      </p:pic>
      <p:pic>
        <p:nvPicPr>
          <p:cNvPr id="5" name="Content Placeholder 5" descr="Red_Appl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67732" y="3311439"/>
            <a:ext cx="2540075" cy="2414695"/>
          </a:xfrm>
          <a:prstGeom prst="rect">
            <a:avLst/>
          </a:prstGeom>
        </p:spPr>
      </p:pic>
    </p:spTree>
    <p:extLst>
      <p:ext uri="{BB962C8B-B14F-4D97-AF65-F5344CB8AC3E}">
        <p14:creationId xmlns:p14="http://schemas.microsoft.com/office/powerpoint/2010/main" val="93594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59"/>
            <a:ext cx="8229600" cy="1016000"/>
          </a:xfrm>
        </p:spPr>
        <p:txBody>
          <a:bodyPr/>
          <a:lstStyle/>
          <a:p>
            <a:r>
              <a:rPr lang="en-US" dirty="0" smtClean="0"/>
              <a:t>       </a:t>
            </a:r>
            <a:r>
              <a:rPr lang="en-US" b="1" i="1" u="sng" dirty="0" smtClean="0">
                <a:solidFill>
                  <a:schemeClr val="tx2">
                    <a:lumMod val="60000"/>
                    <a:lumOff val="40000"/>
                  </a:schemeClr>
                </a:solidFill>
              </a:rPr>
              <a:t>Video Game Leadership</a:t>
            </a:r>
            <a:endParaRPr lang="en-US" b="1" i="1" u="sng" dirty="0">
              <a:solidFill>
                <a:schemeClr val="tx2">
                  <a:lumMod val="60000"/>
                  <a:lumOff val="40000"/>
                </a:schemeClr>
              </a:solidFill>
            </a:endParaRPr>
          </a:p>
        </p:txBody>
      </p:sp>
      <p:sp>
        <p:nvSpPr>
          <p:cNvPr id="3" name="Content Placeholder 2"/>
          <p:cNvSpPr>
            <a:spLocks noGrp="1"/>
          </p:cNvSpPr>
          <p:nvPr>
            <p:ph sz="quarter" idx="10"/>
          </p:nvPr>
        </p:nvSpPr>
        <p:spPr>
          <a:xfrm>
            <a:off x="457200" y="1302667"/>
            <a:ext cx="8229600" cy="4423467"/>
          </a:xfrm>
        </p:spPr>
        <p:txBody>
          <a:bodyPr/>
          <a:lstStyle/>
          <a:p>
            <a:pPr marL="0" indent="0">
              <a:buNone/>
            </a:pPr>
            <a:r>
              <a:rPr lang="en-US" b="1" dirty="0" smtClean="0">
                <a:solidFill>
                  <a:srgbClr val="800000"/>
                </a:solidFill>
              </a:rPr>
              <a:t>    Firsts &amp; furthers, as well as barriers broken:</a:t>
            </a:r>
          </a:p>
          <a:p>
            <a:r>
              <a:rPr lang="en-US" dirty="0" smtClean="0">
                <a:solidFill>
                  <a:srgbClr val="0000FF"/>
                </a:solidFill>
              </a:rPr>
              <a:t>interactivity (multiplayer “</a:t>
            </a:r>
            <a:r>
              <a:rPr lang="en-US" dirty="0" err="1" smtClean="0">
                <a:solidFill>
                  <a:srgbClr val="0000FF"/>
                </a:solidFill>
              </a:rPr>
              <a:t>Spacewar</a:t>
            </a:r>
            <a:r>
              <a:rPr lang="en-US" dirty="0" smtClean="0">
                <a:solidFill>
                  <a:srgbClr val="0000FF"/>
                </a:solidFill>
              </a:rPr>
              <a:t>”)</a:t>
            </a:r>
          </a:p>
          <a:p>
            <a:r>
              <a:rPr lang="en-US" dirty="0" smtClean="0">
                <a:solidFill>
                  <a:srgbClr val="0000FF"/>
                </a:solidFill>
              </a:rPr>
              <a:t>“Control” – voice, mouse to </a:t>
            </a:r>
            <a:r>
              <a:rPr lang="en-US" dirty="0" err="1" smtClean="0">
                <a:solidFill>
                  <a:srgbClr val="0000FF"/>
                </a:solidFill>
              </a:rPr>
              <a:t>Kinect</a:t>
            </a:r>
            <a:r>
              <a:rPr lang="en-US" dirty="0" smtClean="0">
                <a:solidFill>
                  <a:srgbClr val="0000FF"/>
                </a:solidFill>
              </a:rPr>
              <a:t> to Google Glass</a:t>
            </a:r>
          </a:p>
          <a:p>
            <a:r>
              <a:rPr lang="en-US" dirty="0" smtClean="0">
                <a:solidFill>
                  <a:srgbClr val="0000FF"/>
                </a:solidFill>
              </a:rPr>
              <a:t>On-line “community”</a:t>
            </a:r>
          </a:p>
          <a:p>
            <a:r>
              <a:rPr lang="en-US" dirty="0" smtClean="0">
                <a:solidFill>
                  <a:srgbClr val="0000FF"/>
                </a:solidFill>
              </a:rPr>
              <a:t>social</a:t>
            </a:r>
          </a:p>
          <a:p>
            <a:r>
              <a:rPr lang="en-US" dirty="0" smtClean="0">
                <a:solidFill>
                  <a:srgbClr val="0000FF"/>
                </a:solidFill>
              </a:rPr>
              <a:t>voice </a:t>
            </a:r>
            <a:r>
              <a:rPr lang="en-US" dirty="0">
                <a:solidFill>
                  <a:srgbClr val="0000FF"/>
                </a:solidFill>
              </a:rPr>
              <a:t>over </a:t>
            </a:r>
            <a:r>
              <a:rPr lang="en-US" dirty="0" smtClean="0">
                <a:solidFill>
                  <a:srgbClr val="0000FF"/>
                </a:solidFill>
              </a:rPr>
              <a:t>IP</a:t>
            </a:r>
          </a:p>
          <a:p>
            <a:r>
              <a:rPr lang="en-US" dirty="0" smtClean="0">
                <a:solidFill>
                  <a:srgbClr val="0000FF"/>
                </a:solidFill>
              </a:rPr>
              <a:t>open world</a:t>
            </a:r>
          </a:p>
          <a:p>
            <a:r>
              <a:rPr lang="en-US" dirty="0" smtClean="0">
                <a:solidFill>
                  <a:srgbClr val="0000FF"/>
                </a:solidFill>
              </a:rPr>
              <a:t>avatars </a:t>
            </a:r>
            <a:r>
              <a:rPr lang="en-US" dirty="0">
                <a:solidFill>
                  <a:srgbClr val="0000FF"/>
                </a:solidFill>
              </a:rPr>
              <a:t>(zeitgeist, memes, identity &amp; equality</a:t>
            </a:r>
            <a:r>
              <a:rPr lang="en-US" dirty="0" smtClean="0">
                <a:solidFill>
                  <a:srgbClr val="0000FF"/>
                </a:solidFill>
              </a:rPr>
              <a:t>)</a:t>
            </a:r>
          </a:p>
          <a:p>
            <a:r>
              <a:rPr lang="en-US" dirty="0" smtClean="0">
                <a:solidFill>
                  <a:srgbClr val="0000FF"/>
                </a:solidFill>
              </a:rPr>
              <a:t>3D</a:t>
            </a:r>
          </a:p>
          <a:p>
            <a:r>
              <a:rPr lang="en-US" dirty="0" smtClean="0">
                <a:solidFill>
                  <a:srgbClr val="0000FF"/>
                </a:solidFill>
              </a:rPr>
              <a:t>Virtual reality</a:t>
            </a:r>
          </a:p>
          <a:p>
            <a:r>
              <a:rPr lang="en-US" dirty="0" smtClean="0">
                <a:solidFill>
                  <a:srgbClr val="0000FF"/>
                </a:solidFill>
              </a:rPr>
              <a:t>Portability (handhelds)</a:t>
            </a:r>
            <a:endParaRPr lang="en-US" dirty="0">
              <a:solidFill>
                <a:srgbClr val="0000FF"/>
              </a:solidFill>
            </a:endParaRPr>
          </a:p>
        </p:txBody>
      </p:sp>
    </p:spTree>
    <p:extLst>
      <p:ext uri="{BB962C8B-B14F-4D97-AF65-F5344CB8AC3E}">
        <p14:creationId xmlns:p14="http://schemas.microsoft.com/office/powerpoint/2010/main" val="109054826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713</TotalTime>
  <Words>1107</Words>
  <Application>Microsoft Macintosh PowerPoint</Application>
  <PresentationFormat>On-screen Show (4:3)</PresentationFormat>
  <Paragraphs>144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CDM_PPT_Template </vt:lpstr>
      <vt:lpstr>                  “Introduction”</vt:lpstr>
      <vt:lpstr>                    Origins  </vt:lpstr>
      <vt:lpstr>            Pedagogic Goals</vt:lpstr>
      <vt:lpstr>    A Modest &amp; Self Serving Pedagogic Theory</vt:lpstr>
      <vt:lpstr>     Meaning what exactly?…</vt:lpstr>
      <vt:lpstr>    http://videogame.law.ubc.ca</vt:lpstr>
      <vt:lpstr>                Gaming Bio</vt:lpstr>
      <vt:lpstr>     …From Form to Substance</vt:lpstr>
      <vt:lpstr>       Video Game Leadership</vt:lpstr>
      <vt:lpstr>            What is a game?</vt:lpstr>
      <vt:lpstr>         Is Madden NFL a Sport?</vt:lpstr>
      <vt:lpstr>                      WHY?</vt:lpstr>
      <vt:lpstr>           Play as Evolution</vt:lpstr>
      <vt:lpstr>    Stepping Up </vt:lpstr>
      <vt:lpstr>          Full Circle? </vt:lpstr>
      <vt:lpstr>        Next Week</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Picasso had painted a round object..”</dc:title>
  <dc:creator>Jon Festinger</dc:creator>
  <cp:lastModifiedBy>Jon Festinger</cp:lastModifiedBy>
  <cp:revision>79</cp:revision>
  <cp:lastPrinted>2013-09-04T07:46:04Z</cp:lastPrinted>
  <dcterms:created xsi:type="dcterms:W3CDTF">2013-01-06T22:02:58Z</dcterms:created>
  <dcterms:modified xsi:type="dcterms:W3CDTF">2013-09-12T01:36:28Z</dcterms:modified>
</cp:coreProperties>
</file>