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93" r:id="rId2"/>
    <p:sldId id="295" r:id="rId3"/>
    <p:sldId id="301" r:id="rId4"/>
    <p:sldId id="291" r:id="rId5"/>
    <p:sldId id="294" r:id="rId6"/>
    <p:sldId id="298" r:id="rId7"/>
    <p:sldId id="299" r:id="rId8"/>
    <p:sldId id="300" r:id="rId9"/>
    <p:sldId id="302" r:id="rId10"/>
    <p:sldId id="296" r:id="rId11"/>
    <p:sldId id="264" r:id="rId12"/>
    <p:sldId id="303" r:id="rId13"/>
    <p:sldId id="304" r:id="rId14"/>
    <p:sldId id="260" r:id="rId15"/>
    <p:sldId id="283" r:id="rId16"/>
    <p:sldId id="306" r:id="rId17"/>
    <p:sldId id="285" r:id="rId18"/>
    <p:sldId id="287" r:id="rId19"/>
    <p:sldId id="286" r:id="rId20"/>
    <p:sldId id="307" r:id="rId21"/>
    <p:sldId id="258" r:id="rId22"/>
    <p:sldId id="305" r:id="rId23"/>
    <p:sldId id="262" r:id="rId24"/>
    <p:sldId id="308" r:id="rId25"/>
    <p:sldId id="309" r:id="rId26"/>
    <p:sldId id="289" r:id="rId27"/>
    <p:sldId id="290" r:id="rId28"/>
    <p:sldId id="278" r:id="rId29"/>
    <p:sldId id="280" r:id="rId30"/>
    <p:sldId id="266" r:id="rId31"/>
    <p:sldId id="312" r:id="rId32"/>
    <p:sldId id="292" r:id="rId33"/>
    <p:sldId id="267" r:id="rId34"/>
    <p:sldId id="310" r:id="rId35"/>
    <p:sldId id="311"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2192D"/>
    <a:srgbClr val="20623D"/>
    <a:srgbClr val="6225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7" d="100"/>
          <a:sy n="107" d="100"/>
        </p:scale>
        <p:origin x="-18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7E0D13-08DB-7440-9357-ED7FC6CC0867}" type="datetimeFigureOut">
              <a:rPr lang="en-US" smtClean="0"/>
              <a:t>2014-09-11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EF069A-9DFC-7E43-9297-C37D4DE71C7B}" type="slidenum">
              <a:rPr lang="en-US" smtClean="0"/>
              <a:t>‹#›</a:t>
            </a:fld>
            <a:endParaRPr lang="en-US"/>
          </a:p>
        </p:txBody>
      </p:sp>
    </p:spTree>
    <p:extLst>
      <p:ext uri="{BB962C8B-B14F-4D97-AF65-F5344CB8AC3E}">
        <p14:creationId xmlns:p14="http://schemas.microsoft.com/office/powerpoint/2010/main" val="11960512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rgemasonlawreview.org/doc/Boyden_18-2_2011.pdf" TargetMode="Externa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rgemasonlawreview.org/doc/Boyden_18-2_2011.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hyperlink" Target="https://medium.com/message/the-secret-of-minecraft-97dfacb05a3c"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alberta.academia.edu/ConradLeibel" TargetMode="External"/><Relationship Id="rId3" Type="http://schemas.openxmlformats.org/officeDocument/2006/relationships/hyperlink" Target="http://www.rogel.io/content/02-publications/cardona-rivera2014gamesasconversation.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lluvium-journal.org/2012/10/01/ulysses-as-an-rpg/" TargetMode="Externa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hyperlink" Target="http://www.goethe.de/ins/za/prj/wom/inw/enindex.ht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echdirt.com/blog/innovation/articles/20121129/17592021179/how-video-game-industry-was-launched-40-years-ago-thanks-to-infringement.shtml" TargetMode="External"/><Relationship Id="rId3" Type="http://schemas.openxmlformats.org/officeDocument/2006/relationships/hyperlink" Target="http://papers.ssrn.com/sol3/papers.cfm?abstract_id=232142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www.scribd.com/doc/155719747/Hopper" TargetMode="External"/><Relationship Id="rId4" Type="http://schemas.openxmlformats.org/officeDocument/2006/relationships/image" Target="../media/image21.jpg"/><Relationship Id="rId5" Type="http://schemas.openxmlformats.org/officeDocument/2006/relationships/image" Target="../media/image22.gif"/><Relationship Id="rId1" Type="http://schemas.openxmlformats.org/officeDocument/2006/relationships/slideLayout" Target="../slideLayouts/slideLayout2.xml"/><Relationship Id="rId2" Type="http://schemas.openxmlformats.org/officeDocument/2006/relationships/hyperlink" Target="http://scholar.google.ca/scholar_case?case=5876335373788447272&amp;hl=en&amp;as_sdt=2&amp;as_vis=1&amp;oi=scholarr&amp;sa=X&amp;ei=hGYvUsjELay7jALQ9YHYBg&amp;ved=0CEAQgAMoATA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www.forbes.com/sites/insertcoin/2014/09/07/espn-boss-declares-esports-not-a-sport/"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www.theverge.com/2014/6/25/5801052/aereo-supreme-court-ruli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medium.com/@blakejharrisNYC/the-birth-of-the-60-billion-videogame-industry-67a360dc4498" TargetMode="External"/><Relationship Id="rId4" Type="http://schemas.openxmlformats.org/officeDocument/2006/relationships/image" Target="../media/image25.png"/><Relationship Id="rId5" Type="http://schemas.openxmlformats.org/officeDocument/2006/relationships/hyperlink" Target="http://www.gamesindustry.biz/articles/2014-06-25-game-software-market-to-hit-usd100-billion-by-2018-dfc" TargetMode="External"/><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mazon.com/Benjamin-Tyson-Duranske/e/B001JP104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hyperlink" Target="http://scholar.google.ca/scholar_case?case=16631771208846018552&amp;hl=en&amp;as_sdt=2&amp;as_vis=1&amp;oi=scholarr&amp;sa=X&amp;ei=eZUvUq_9G8jRiAKtkICgBA&amp;ved=0CC4QgAMoATAA" TargetMode="External"/><Relationship Id="rId4" Type="http://schemas.openxmlformats.org/officeDocument/2006/relationships/hyperlink" Target="http://scholar.google.ca/scholar_case?case=9699486805539296327&amp;hl=en&amp;as_sdt=2&amp;as_vis=1&amp;oi=scholarr&amp;sa=X&amp;ei=eZUvUq_9G8jRiAKtkICgBA&amp;ved=0CC8QgAMoAjAA" TargetMode="External"/><Relationship Id="rId1" Type="http://schemas.openxmlformats.org/officeDocument/2006/relationships/slideLayout" Target="../slideLayouts/slideLayout2.xml"/><Relationship Id="rId2" Type="http://schemas.openxmlformats.org/officeDocument/2006/relationships/hyperlink" Target="http://scholar.google.ca/scholar_case?case=11202168367195629653&amp;hl=en&amp;as_sdt=2&amp;as_vis=1&amp;oi=scholarr&amp;sa=X&amp;ei=eZUvUq_9G8jRiAKtkICgBA&amp;ved=0CC0QgAMoADA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moma.org/explore/inside_out/2012/11/29/video-games-14-in-the-collection-for-starters" TargetMode="Externa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hyperlink" Target="http://www.slate.com/blogs/browbeat/2012/11/29/moma_s_new_video_game_collection_museum_of_modern_art_proclaims_video_games.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olar.google.com/scholar_case?case=7204019639108685629&amp;q=%22669+F.2d+852&amp;hl=en&amp;as_sdt=2002" TargetMode="External"/><Relationship Id="rId3"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otaku.com/5970484/the-nras-absolutely-unhinged-response-to-newtown-blames-a-10+year-old-flash-game" TargetMode="Externa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www.cnet.com/news/study-finds-online-gamers-arent-anti-social-basement-dweller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euters.com/article/2013/02/15/us-electronicarts-zynga-lawsuit-idUSBRE91E0YG20130215" TargetMode="External"/><Relationship Id="rId3" Type="http://schemas.openxmlformats.org/officeDocument/2006/relationships/hyperlink" Target="http://www.polygon.com/2012/10/4/3456886/maine-democratic-candidate-criticized-for-actions-in-world-of-warcraf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hyperlink" Target="http://pss.sagepub.com/content/23/1/69.full.pdf+html"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hyperlink" Target="http://www.gamasutra.com/view/news/40093%20The_role_of_self_image_in_video_game_play.ph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http://www.gamespot.com/articles/what-does-a-hermit-do-while-living-in-the-woods-fo/1100-6422106/"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Autofit/>
          </a:bodyPr>
          <a:lstStyle/>
          <a:p>
            <a:r>
              <a:rPr lang="en-US" sz="3600" b="1" dirty="0">
                <a:solidFill>
                  <a:srgbClr val="000000"/>
                </a:solidFill>
                <a:latin typeface="+mn-lt"/>
              </a:rPr>
              <a:t>“If Picasso had painted a round object..”</a:t>
            </a:r>
            <a:endParaRPr lang="en-US" sz="3600" b="1" dirty="0">
              <a:solidFill>
                <a:srgbClr val="000000"/>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chemeClr val="tx1"/>
                </a:solidFill>
                <a:latin typeface="Lucida Console"/>
                <a:cs typeface="Lucida Console"/>
              </a:rPr>
              <a:t>Talk 2</a:t>
            </a:r>
          </a:p>
          <a:p>
            <a:pPr marL="0" indent="0">
              <a:buNone/>
            </a:pPr>
            <a:r>
              <a:rPr lang="en-US" b="1" dirty="0" smtClean="0">
                <a:solidFill>
                  <a:schemeClr val="tx1"/>
                </a:solidFill>
                <a:latin typeface="Lucida Console"/>
                <a:cs typeface="Lucida Console"/>
              </a:rPr>
              <a:t>Part </a:t>
            </a:r>
            <a:r>
              <a:rPr lang="en-US" b="1" dirty="0">
                <a:solidFill>
                  <a:schemeClr val="tx1"/>
                </a:solidFill>
                <a:latin typeface="Lucida Console"/>
                <a:cs typeface="Lucida Console"/>
              </a:rPr>
              <a:t>A “Creating” </a:t>
            </a:r>
          </a:p>
          <a:p>
            <a:pPr marL="0" indent="0">
              <a:buNone/>
            </a:pPr>
            <a:r>
              <a:rPr lang="en-US" b="1" dirty="0">
                <a:solidFill>
                  <a:schemeClr val="tx1"/>
                </a:solidFill>
                <a:latin typeface="Lucida Console"/>
                <a:cs typeface="Lucida Console"/>
              </a:rPr>
              <a:t>Video Game Law - Fall </a:t>
            </a:r>
            <a:r>
              <a:rPr lang="en-US" b="1" dirty="0" smtClean="0">
                <a:solidFill>
                  <a:schemeClr val="tx1"/>
                </a:solidFill>
                <a:latin typeface="Lucida Console"/>
                <a:cs typeface="Lucida Console"/>
              </a:rPr>
              <a:t>2014 </a:t>
            </a:r>
            <a:endParaRPr lang="en-US" b="1" dirty="0">
              <a:solidFill>
                <a:schemeClr val="tx1"/>
              </a:solidFill>
              <a:latin typeface="Lucida Console"/>
              <a:cs typeface="Lucida Console"/>
            </a:endParaRPr>
          </a:p>
          <a:p>
            <a:pPr marL="0" indent="0">
              <a:buNone/>
            </a:pPr>
            <a:r>
              <a:rPr lang="en-US" b="1" dirty="0">
                <a:solidFill>
                  <a:schemeClr val="tx1"/>
                </a:solidFill>
                <a:latin typeface="Lucida Console"/>
                <a:cs typeface="Lucida Console"/>
              </a:rPr>
              <a:t>UBC Law @ Allard Hall</a:t>
            </a:r>
          </a:p>
          <a:p>
            <a:pPr marL="0" indent="0">
              <a:buNone/>
            </a:pPr>
            <a:endParaRPr lang="en-US" dirty="0">
              <a:latin typeface="Lucida Console"/>
              <a:cs typeface="Lucida Console"/>
            </a:endParaRPr>
          </a:p>
          <a:p>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sz="1600" dirty="0" smtClean="0">
              <a:latin typeface="Lucida Console"/>
              <a:cs typeface="Lucida Console"/>
            </a:endParaRPr>
          </a:p>
          <a:p>
            <a:pPr marL="0" indent="0">
              <a:buNone/>
            </a:pPr>
            <a:r>
              <a:rPr lang="en-US" sz="1600" b="1" dirty="0" smtClean="0">
                <a:solidFill>
                  <a:srgbClr val="000000"/>
                </a:solidFill>
                <a:latin typeface="Lucida Console"/>
                <a:cs typeface="Lucida Console"/>
              </a:rPr>
              <a:t>Jon </a:t>
            </a:r>
            <a:r>
              <a:rPr lang="en-US" sz="1600" b="1" dirty="0">
                <a:solidFill>
                  <a:srgbClr val="000000"/>
                </a:solidFill>
                <a:latin typeface="Lucida Console"/>
                <a:cs typeface="Lucida Console"/>
              </a:rPr>
              <a:t>Festinger Q.C.</a:t>
            </a:r>
          </a:p>
          <a:p>
            <a:pPr marL="0" indent="0">
              <a:buNone/>
            </a:pPr>
            <a:r>
              <a:rPr lang="en-US" sz="1600" b="1" dirty="0">
                <a:solidFill>
                  <a:srgbClr val="000000"/>
                </a:solidFill>
                <a:latin typeface="Lucida Console"/>
                <a:cs typeface="Lucida Console"/>
              </a:rPr>
              <a:t>Centre for Digital Media</a:t>
            </a:r>
          </a:p>
          <a:p>
            <a:pPr marL="0" indent="0">
              <a:buNone/>
            </a:pPr>
            <a:r>
              <a:rPr lang="en-US" sz="1600" b="1" dirty="0">
                <a:solidFill>
                  <a:srgbClr val="000000"/>
                </a:solidFill>
                <a:latin typeface="Lucida Console"/>
                <a:cs typeface="Lucida Console"/>
              </a:rPr>
              <a:t>Festinger Law &amp; Strategy </a:t>
            </a:r>
          </a:p>
          <a:p>
            <a:pPr marL="0" indent="0">
              <a:buNone/>
            </a:pPr>
            <a:r>
              <a:rPr lang="en-US" sz="1600" b="1" dirty="0" smtClean="0">
                <a:latin typeface="Lucida Console"/>
                <a:cs typeface="Lucida Console"/>
                <a:hlinkClick r:id="rId4"/>
              </a:rPr>
              <a:t>http://videogame.law.ubc.ca</a:t>
            </a:r>
            <a:endParaRPr lang="en-US" sz="1600" b="1" dirty="0" smtClean="0">
              <a:latin typeface="Lucida Console"/>
              <a:cs typeface="Lucida Console"/>
            </a:endParaRPr>
          </a:p>
          <a:p>
            <a:pPr marL="0" indent="0">
              <a:buNone/>
            </a:pPr>
            <a:r>
              <a:rPr lang="en-US" sz="1600" b="1" dirty="0" smtClean="0">
                <a:solidFill>
                  <a:srgbClr val="000000"/>
                </a:solidFill>
                <a:latin typeface="Lucida Console"/>
                <a:cs typeface="Lucida Console"/>
              </a:rPr>
              <a:t>@</a:t>
            </a:r>
            <a:r>
              <a:rPr lang="en-US" sz="1600" b="1" dirty="0" err="1">
                <a:solidFill>
                  <a:srgbClr val="000000"/>
                </a:solidFill>
                <a:latin typeface="Lucida Console"/>
                <a:cs typeface="Lucida Console"/>
              </a:rPr>
              <a:t>gamebizlaw</a:t>
            </a:r>
            <a:endParaRPr lang="en-US" sz="1600" b="1" dirty="0">
              <a:solidFill>
                <a:srgbClr val="000000"/>
              </a:solidFill>
              <a:latin typeface="Lucida Console"/>
              <a:cs typeface="Lucida Console"/>
            </a:endParaRPr>
          </a:p>
          <a:p>
            <a:pPr marL="0" indent="0">
              <a:buNone/>
            </a:pPr>
            <a:r>
              <a:rPr lang="en-US" sz="1600" b="1" dirty="0">
                <a:latin typeface="Lucida Console"/>
                <a:cs typeface="Lucida Console"/>
                <a:hlinkClick r:id="rId5"/>
              </a:rPr>
              <a:t>jon_festinger@thecdm.ca</a:t>
            </a:r>
            <a:endParaRPr lang="en-US" sz="1600" b="1" dirty="0">
              <a:latin typeface="Lucida Console"/>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23187581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Last Weeks Riddle</a:t>
            </a:r>
            <a:endParaRPr lang="en-US" sz="4400" b="1" dirty="0">
              <a:solidFill>
                <a:srgbClr val="FFFF00"/>
              </a:solidFill>
              <a:latin typeface="+mn-lt"/>
            </a:endParaRPr>
          </a:p>
        </p:txBody>
      </p:sp>
      <p:sp>
        <p:nvSpPr>
          <p:cNvPr id="5" name="Content Placeholder 4"/>
          <p:cNvSpPr>
            <a:spLocks noGrp="1"/>
          </p:cNvSpPr>
          <p:nvPr>
            <p:ph sz="quarter" idx="10"/>
          </p:nvPr>
        </p:nvSpPr>
        <p:spPr>
          <a:xfrm>
            <a:off x="457199" y="1016000"/>
            <a:ext cx="8541657" cy="5176762"/>
          </a:xfrm>
        </p:spPr>
        <p:txBody>
          <a:bodyPr>
            <a:normAutofit/>
          </a:bodyPr>
          <a:lstStyle/>
          <a:p>
            <a:pPr marL="0" indent="0">
              <a:buNone/>
            </a:pPr>
            <a:r>
              <a:rPr lang="en-US" sz="2800" b="1" i="1" dirty="0" smtClean="0">
                <a:solidFill>
                  <a:srgbClr val="CCFFCC"/>
                </a:solidFill>
                <a:latin typeface="+mn-lt"/>
              </a:rPr>
              <a:t>Games are not IP;</a:t>
            </a:r>
          </a:p>
          <a:p>
            <a:pPr marL="0" indent="0">
              <a:buNone/>
            </a:pPr>
            <a:r>
              <a:rPr lang="en-US" sz="2800" b="1" i="1" dirty="0" smtClean="0">
                <a:solidFill>
                  <a:srgbClr val="CCFFCC"/>
                </a:solidFill>
                <a:latin typeface="+mn-lt"/>
              </a:rPr>
              <a:t>Video Games are IP;</a:t>
            </a:r>
          </a:p>
          <a:p>
            <a:pPr marL="0" indent="0">
              <a:buNone/>
            </a:pPr>
            <a:r>
              <a:rPr lang="en-US" sz="2800" b="1" i="1" dirty="0" smtClean="0">
                <a:solidFill>
                  <a:srgbClr val="CCFFCC"/>
                </a:solidFill>
                <a:latin typeface="+mn-lt"/>
              </a:rPr>
              <a:t>Explain?:….</a:t>
            </a:r>
          </a:p>
          <a:p>
            <a:pPr marL="0" indent="0">
              <a:buNone/>
            </a:pPr>
            <a:endParaRPr lang="en-US" dirty="0">
              <a:solidFill>
                <a:schemeClr val="bg1"/>
              </a:solidFill>
            </a:endParaRPr>
          </a:p>
          <a:p>
            <a:pPr marL="0" indent="0">
              <a:buNone/>
            </a:pPr>
            <a:r>
              <a:rPr lang="en-US" sz="3200" dirty="0" smtClean="0">
                <a:solidFill>
                  <a:schemeClr val="bg1"/>
                </a:solidFill>
                <a:latin typeface="Lucida Console"/>
                <a:cs typeface="Lucida Console"/>
              </a:rPr>
              <a:t>Last Week’s Question </a:t>
            </a:r>
          </a:p>
          <a:p>
            <a:pPr marL="0" indent="0">
              <a:buNone/>
            </a:pPr>
            <a:r>
              <a:rPr lang="en-US" sz="3200" dirty="0" smtClean="0">
                <a:solidFill>
                  <a:schemeClr val="bg1"/>
                </a:solidFill>
                <a:latin typeface="Lucida Console"/>
                <a:cs typeface="Lucida Console"/>
              </a:rPr>
              <a:t>Was </a:t>
            </a:r>
            <a:r>
              <a:rPr lang="en-US" sz="3200" b="1" dirty="0" smtClean="0">
                <a:solidFill>
                  <a:srgbClr val="FFFF00"/>
                </a:solidFill>
                <a:latin typeface="+mn-lt"/>
                <a:cs typeface="Lucida Console"/>
              </a:rPr>
              <a:t>“Why Games?”</a:t>
            </a:r>
          </a:p>
          <a:p>
            <a:pPr marL="0" indent="0">
              <a:buNone/>
            </a:pPr>
            <a:endParaRPr lang="en-US" sz="3200" b="1" dirty="0" smtClean="0">
              <a:solidFill>
                <a:srgbClr val="FFFF00"/>
              </a:solidFill>
              <a:latin typeface="+mn-lt"/>
              <a:cs typeface="Lucida Console"/>
            </a:endParaRPr>
          </a:p>
          <a:p>
            <a:pPr marL="0" indent="0">
              <a:buNone/>
            </a:pPr>
            <a:r>
              <a:rPr lang="en-US" sz="2800" dirty="0" smtClean="0">
                <a:solidFill>
                  <a:schemeClr val="bg1"/>
                </a:solidFill>
                <a:latin typeface="Lucida Console"/>
                <a:cs typeface="Lucida Console"/>
              </a:rPr>
              <a:t>To answer the riddle we must ask </a:t>
            </a:r>
          </a:p>
          <a:p>
            <a:pPr marL="0" indent="0">
              <a:buNone/>
            </a:pPr>
            <a:r>
              <a:rPr lang="en-US" sz="2800" b="1" dirty="0" smtClean="0">
                <a:solidFill>
                  <a:srgbClr val="FFFF00"/>
                </a:solidFill>
                <a:latin typeface="+mn-lt"/>
                <a:cs typeface="Lucida Console"/>
              </a:rPr>
              <a:t>WHAT IS A GAME (in IP terms)?</a:t>
            </a:r>
          </a:p>
          <a:p>
            <a:pPr marL="0" indent="0">
              <a:buNone/>
            </a:pPr>
            <a:r>
              <a:rPr lang="en-US" sz="2800" b="1" i="1" dirty="0">
                <a:solidFill>
                  <a:srgbClr val="CCFFCC"/>
                </a:solidFill>
                <a:latin typeface="Lucida Console"/>
                <a:cs typeface="Lucida Console"/>
              </a:rPr>
              <a:t>“Games and Other </a:t>
            </a:r>
            <a:r>
              <a:rPr lang="en-US" sz="2800" b="1" i="1" dirty="0" err="1">
                <a:solidFill>
                  <a:srgbClr val="CCFFCC"/>
                </a:solidFill>
                <a:latin typeface="Lucida Console"/>
                <a:cs typeface="Lucida Console"/>
              </a:rPr>
              <a:t>Uncopyrightable</a:t>
            </a:r>
            <a:r>
              <a:rPr lang="en-US" sz="2800" b="1" i="1" dirty="0">
                <a:solidFill>
                  <a:srgbClr val="CCFFCC"/>
                </a:solidFill>
                <a:latin typeface="Lucida Console"/>
                <a:cs typeface="Lucida Console"/>
              </a:rPr>
              <a:t> Systems” </a:t>
            </a:r>
            <a:r>
              <a:rPr lang="en-US" sz="2800" dirty="0">
                <a:solidFill>
                  <a:schemeClr val="bg1"/>
                </a:solidFill>
                <a:latin typeface="Lucida Console"/>
                <a:cs typeface="Lucida Console"/>
              </a:rPr>
              <a:t>Bruce Boyden (2011) </a:t>
            </a:r>
            <a:r>
              <a:rPr lang="en-US" sz="1500" dirty="0">
                <a:latin typeface="Lucida Console"/>
                <a:cs typeface="Lucida Console"/>
                <a:hlinkClick r:id="rId2"/>
              </a:rPr>
              <a:t>http://www.georgemasonlawreview.org/doc/Boyden_18-2_2011.pdf</a:t>
            </a:r>
            <a:endParaRPr lang="en-US" sz="1500" dirty="0">
              <a:latin typeface="Lucida Console"/>
              <a:cs typeface="Lucida Console"/>
            </a:endParaRPr>
          </a:p>
          <a:p>
            <a:pPr marL="0" indent="0">
              <a:buNone/>
            </a:pPr>
            <a:endParaRPr lang="en-US" dirty="0"/>
          </a:p>
          <a:p>
            <a:pPr marL="0" indent="0">
              <a:buNone/>
            </a:pPr>
            <a:endParaRPr lang="en-US" sz="3600" b="1" dirty="0" smtClean="0">
              <a:solidFill>
                <a:srgbClr val="558ED5"/>
              </a:solidFill>
            </a:endParaRPr>
          </a:p>
        </p:txBody>
      </p:sp>
      <p:pic>
        <p:nvPicPr>
          <p:cNvPr id="3" name="Picture 2" descr="Question_copyr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092" y="1330476"/>
            <a:ext cx="1490134" cy="2128762"/>
          </a:xfrm>
          <a:prstGeom prst="rect">
            <a:avLst/>
          </a:prstGeom>
        </p:spPr>
      </p:pic>
    </p:spTree>
    <p:extLst>
      <p:ext uri="{BB962C8B-B14F-4D97-AF65-F5344CB8AC3E}">
        <p14:creationId xmlns:p14="http://schemas.microsoft.com/office/powerpoint/2010/main" val="14449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0286" y="84667"/>
            <a:ext cx="8611809" cy="1246876"/>
          </a:xfrm>
        </p:spPr>
        <p:txBody>
          <a:bodyPr>
            <a:noAutofit/>
          </a:bodyPr>
          <a:lstStyle/>
          <a:p>
            <a:r>
              <a:rPr lang="en-US" sz="2400" b="1" dirty="0" smtClean="0">
                <a:solidFill>
                  <a:srgbClr val="FFFF00"/>
                </a:solidFill>
                <a:latin typeface="+mn-lt"/>
              </a:rPr>
              <a:t> </a:t>
            </a:r>
            <a:r>
              <a:rPr lang="en-US" sz="2800" b="1" dirty="0">
                <a:solidFill>
                  <a:srgbClr val="FFFF00"/>
                </a:solidFill>
                <a:latin typeface="+mn-lt"/>
              </a:rPr>
              <a:t>“Games and Other </a:t>
            </a:r>
            <a:r>
              <a:rPr lang="en-US" sz="2800" b="1" dirty="0" err="1">
                <a:solidFill>
                  <a:srgbClr val="FFFF00"/>
                </a:solidFill>
                <a:latin typeface="+mn-lt"/>
              </a:rPr>
              <a:t>Uncopyrightable</a:t>
            </a:r>
            <a:r>
              <a:rPr lang="en-US" sz="2800" b="1" dirty="0">
                <a:solidFill>
                  <a:srgbClr val="FFFF00"/>
                </a:solidFill>
                <a:latin typeface="+mn-lt"/>
              </a:rPr>
              <a:t> </a:t>
            </a:r>
            <a:r>
              <a:rPr lang="en-US" sz="2800" b="1" dirty="0">
                <a:solidFill>
                  <a:schemeClr val="bg1"/>
                </a:solidFill>
                <a:latin typeface="+mn-lt"/>
              </a:rPr>
              <a:t>Systems</a:t>
            </a:r>
            <a:r>
              <a:rPr lang="en-US" sz="2800" b="1" dirty="0">
                <a:solidFill>
                  <a:srgbClr val="FFFF00"/>
                </a:solidFill>
                <a:latin typeface="+mn-lt"/>
              </a:rPr>
              <a:t>” </a:t>
            </a:r>
            <a:r>
              <a:rPr lang="en-US" sz="2800" b="1" dirty="0" smtClean="0">
                <a:solidFill>
                  <a:srgbClr val="FFFF00"/>
                </a:solidFill>
                <a:latin typeface="+mn-lt"/>
              </a:rPr>
              <a:t>  </a:t>
            </a:r>
            <a:br>
              <a:rPr lang="en-US" sz="2800" b="1" dirty="0" smtClean="0">
                <a:solidFill>
                  <a:srgbClr val="FFFF00"/>
                </a:solidFill>
                <a:latin typeface="+mn-lt"/>
              </a:rPr>
            </a:br>
            <a:r>
              <a:rPr lang="en-US" sz="2800" b="1" dirty="0">
                <a:solidFill>
                  <a:srgbClr val="FFFF00"/>
                </a:solidFill>
                <a:latin typeface="+mn-lt"/>
              </a:rPr>
              <a:t> </a:t>
            </a:r>
            <a:r>
              <a:rPr lang="en-US" sz="2800" b="1" dirty="0" smtClean="0">
                <a:solidFill>
                  <a:srgbClr val="FFFF00"/>
                </a:solidFill>
                <a:latin typeface="+mn-lt"/>
              </a:rPr>
              <a:t>  Bruce </a:t>
            </a:r>
            <a:r>
              <a:rPr lang="en-US" sz="2800" b="1" dirty="0">
                <a:solidFill>
                  <a:srgbClr val="FFFF00"/>
                </a:solidFill>
                <a:latin typeface="+mn-lt"/>
              </a:rPr>
              <a:t>Boyden </a:t>
            </a:r>
            <a:r>
              <a:rPr lang="en-US" sz="2800" b="1" dirty="0" smtClean="0">
                <a:solidFill>
                  <a:srgbClr val="FFFF00"/>
                </a:solidFill>
                <a:latin typeface="+mn-lt"/>
              </a:rPr>
              <a:t> (</a:t>
            </a:r>
            <a:r>
              <a:rPr lang="en-US" sz="2800" b="1" dirty="0">
                <a:solidFill>
                  <a:srgbClr val="FFFF00"/>
                </a:solidFill>
                <a:latin typeface="+mn-lt"/>
              </a:rPr>
              <a:t>2011) </a:t>
            </a:r>
            <a:r>
              <a:rPr lang="en-US" sz="1600" b="1" dirty="0">
                <a:latin typeface="+mn-lt"/>
                <a:hlinkClick r:id="rId2"/>
              </a:rPr>
              <a:t>http://www.georgemasonlawreview.org/doc/Boyden_18-2_2011.pdf</a:t>
            </a:r>
            <a:r>
              <a:rPr lang="en-US" sz="1600" b="1" dirty="0">
                <a:latin typeface="+mn-lt"/>
              </a:rPr>
              <a:t/>
            </a:r>
            <a:br>
              <a:rPr lang="en-US" sz="1600" b="1" dirty="0">
                <a:latin typeface="+mn-lt"/>
              </a:rPr>
            </a:br>
            <a:endParaRPr lang="en-US" sz="1600" b="1" dirty="0">
              <a:solidFill>
                <a:schemeClr val="accent2"/>
              </a:solidFill>
              <a:latin typeface="+mn-lt"/>
              <a:cs typeface="BlairMdITC TT-Medium"/>
            </a:endParaRPr>
          </a:p>
        </p:txBody>
      </p:sp>
      <p:sp>
        <p:nvSpPr>
          <p:cNvPr id="3" name="Content Placeholder 2"/>
          <p:cNvSpPr>
            <a:spLocks noGrp="1"/>
          </p:cNvSpPr>
          <p:nvPr>
            <p:ph sz="quarter" idx="10"/>
          </p:nvPr>
        </p:nvSpPr>
        <p:spPr>
          <a:xfrm>
            <a:off x="290286" y="1331543"/>
            <a:ext cx="8853714" cy="4769543"/>
          </a:xfrm>
        </p:spPr>
        <p:txBody>
          <a:bodyPr>
            <a:normAutofit fontScale="92500" lnSpcReduction="10000"/>
          </a:bodyPr>
          <a:lstStyle/>
          <a:p>
            <a:pPr marL="0" indent="0">
              <a:buNone/>
            </a:pPr>
            <a:r>
              <a:rPr lang="en-US" dirty="0" smtClean="0">
                <a:solidFill>
                  <a:schemeClr val="bg1"/>
                </a:solidFill>
                <a:latin typeface="Lucida Console"/>
                <a:cs typeface="Lucida Console"/>
              </a:rPr>
              <a:t>“</a:t>
            </a:r>
            <a:r>
              <a:rPr lang="en-US" b="1" i="1" dirty="0" smtClean="0">
                <a:solidFill>
                  <a:schemeClr val="bg1"/>
                </a:solidFill>
                <a:latin typeface="Lucida Console"/>
                <a:cs typeface="Lucida Console"/>
              </a:rPr>
              <a:t>Games </a:t>
            </a:r>
            <a:r>
              <a:rPr lang="en-US" b="1" i="1" dirty="0">
                <a:solidFill>
                  <a:schemeClr val="bg1"/>
                </a:solidFill>
                <a:latin typeface="Lucida Console"/>
                <a:cs typeface="Lucida Console"/>
              </a:rPr>
              <a:t>therefore pose a number of challenges for copyright and patent </a:t>
            </a:r>
            <a:r>
              <a:rPr lang="en-US" b="1" i="1" dirty="0" smtClean="0">
                <a:solidFill>
                  <a:schemeClr val="bg1"/>
                </a:solidFill>
                <a:latin typeface="Lucida Console"/>
                <a:cs typeface="Lucida Console"/>
              </a:rPr>
              <a:t>law</a:t>
            </a:r>
            <a:r>
              <a:rPr lang="en-US" b="1" i="1" dirty="0">
                <a:solidFill>
                  <a:schemeClr val="bg1"/>
                </a:solidFill>
                <a:latin typeface="Lucida Console"/>
                <a:cs typeface="Lucida Console"/>
              </a:rPr>
              <a:t>. </a:t>
            </a:r>
            <a:r>
              <a:rPr lang="en-US" b="1" i="1" dirty="0">
                <a:solidFill>
                  <a:srgbClr val="CCFFCC"/>
                </a:solidFill>
                <a:latin typeface="Lucida Console"/>
                <a:cs typeface="Lucida Console"/>
              </a:rPr>
              <a:t>Yet to date, intellectual property doctrine and scholarship has not really grappled with the slippery nature of games. Indeed, copyright has developed a very simple black-letter rule to handle them: games are not </a:t>
            </a:r>
            <a:r>
              <a:rPr lang="en-US" b="1" i="1" dirty="0" smtClean="0">
                <a:solidFill>
                  <a:srgbClr val="CCFFCC"/>
                </a:solidFill>
                <a:latin typeface="Lucida Console"/>
                <a:cs typeface="Lucida Console"/>
              </a:rPr>
              <a:t>copyrightable</a:t>
            </a:r>
            <a:r>
              <a:rPr lang="en-US" i="1" dirty="0" smtClean="0">
                <a:solidFill>
                  <a:srgbClr val="CCFFCC"/>
                </a:solidFill>
                <a:latin typeface="Lucida Console"/>
                <a:cs typeface="Lucida Console"/>
              </a:rPr>
              <a:t>. </a:t>
            </a:r>
            <a:r>
              <a:rPr lang="en-US" b="1" i="1" dirty="0" smtClean="0">
                <a:solidFill>
                  <a:schemeClr val="accent1">
                    <a:lumMod val="40000"/>
                    <a:lumOff val="60000"/>
                  </a:schemeClr>
                </a:solidFill>
                <a:latin typeface="Lucida Console"/>
                <a:cs typeface="Lucida Console"/>
              </a:rPr>
              <a:t>That </a:t>
            </a:r>
            <a:r>
              <a:rPr lang="en-US" b="1" i="1" dirty="0">
                <a:solidFill>
                  <a:schemeClr val="accent1">
                    <a:lumMod val="40000"/>
                    <a:lumOff val="60000"/>
                  </a:schemeClr>
                </a:solidFill>
                <a:latin typeface="Lucida Console"/>
                <a:cs typeface="Lucida Console"/>
              </a:rPr>
              <a:t>rule begins to fall apart on close examination, however. It </a:t>
            </a:r>
            <a:r>
              <a:rPr lang="en-US" b="1" i="1" dirty="0" smtClean="0">
                <a:solidFill>
                  <a:schemeClr val="accent1">
                    <a:lumMod val="40000"/>
                    <a:lumOff val="60000"/>
                  </a:schemeClr>
                </a:solidFill>
                <a:latin typeface="Lucida Console"/>
                <a:cs typeface="Lucida Console"/>
              </a:rPr>
              <a:t>turns </a:t>
            </a:r>
            <a:r>
              <a:rPr lang="en-US" b="1" i="1" dirty="0">
                <a:solidFill>
                  <a:schemeClr val="accent1">
                    <a:lumMod val="40000"/>
                    <a:lumOff val="60000"/>
                  </a:schemeClr>
                </a:solidFill>
                <a:latin typeface="Lucida Console"/>
                <a:cs typeface="Lucida Console"/>
              </a:rPr>
              <a:t>out that while games per se are not copyrightable, most of their constituent elements are: the board, pieces, cards, and even the particular expression of the </a:t>
            </a:r>
            <a:r>
              <a:rPr lang="en-US" b="1" i="1" dirty="0" smtClean="0">
                <a:solidFill>
                  <a:schemeClr val="accent1">
                    <a:lumMod val="40000"/>
                    <a:lumOff val="60000"/>
                  </a:schemeClr>
                </a:solidFill>
                <a:latin typeface="Lucida Console"/>
                <a:cs typeface="Lucida Console"/>
              </a:rPr>
              <a:t>rules. </a:t>
            </a:r>
            <a:r>
              <a:rPr lang="en-US" b="1" i="1" dirty="0" smtClean="0">
                <a:solidFill>
                  <a:schemeClr val="bg1"/>
                </a:solidFill>
                <a:latin typeface="Lucida Console"/>
                <a:cs typeface="Lucida Console"/>
              </a:rPr>
              <a:t>What </a:t>
            </a:r>
            <a:r>
              <a:rPr lang="en-US" b="1" i="1" dirty="0">
                <a:solidFill>
                  <a:schemeClr val="bg1"/>
                </a:solidFill>
                <a:latin typeface="Lucida Console"/>
                <a:cs typeface="Lucida Console"/>
              </a:rPr>
              <a:t>could be the purpose of such a rule</a:t>
            </a:r>
            <a:r>
              <a:rPr lang="en-US" b="1" i="1" dirty="0" smtClean="0">
                <a:solidFill>
                  <a:schemeClr val="bg1"/>
                </a:solidFill>
                <a:latin typeface="Lucida Console"/>
                <a:cs typeface="Lucida Console"/>
              </a:rPr>
              <a:t>?</a:t>
            </a:r>
            <a:r>
              <a:rPr lang="en-US" dirty="0" smtClean="0">
                <a:solidFill>
                  <a:schemeClr val="bg1"/>
                </a:solidFill>
                <a:latin typeface="Lucida Console"/>
                <a:cs typeface="Lucida Console"/>
              </a:rPr>
              <a:t>”</a:t>
            </a:r>
          </a:p>
          <a:p>
            <a:pPr marL="0" indent="0">
              <a:buNone/>
            </a:pPr>
            <a:endParaRPr lang="en-US" dirty="0" smtClean="0">
              <a:solidFill>
                <a:schemeClr val="bg1"/>
              </a:solidFill>
              <a:latin typeface="Lucida Console"/>
              <a:cs typeface="Lucida Console"/>
            </a:endParaRPr>
          </a:p>
          <a:p>
            <a:pPr marL="0" indent="0">
              <a:buNone/>
            </a:pPr>
            <a:r>
              <a:rPr lang="en-US" sz="2600" b="1" dirty="0" smtClean="0">
                <a:solidFill>
                  <a:srgbClr val="FFFF00"/>
                </a:solidFill>
                <a:latin typeface="+mn-lt"/>
                <a:cs typeface="Lucida Console"/>
              </a:rPr>
              <a:t>Clue 1: </a:t>
            </a:r>
            <a:r>
              <a:rPr lang="en-US" sz="2600" b="1" dirty="0" smtClean="0">
                <a:solidFill>
                  <a:schemeClr val="bg1"/>
                </a:solidFill>
                <a:cs typeface="Lucida Console"/>
              </a:rPr>
              <a:t>Social </a:t>
            </a:r>
            <a:r>
              <a:rPr lang="en-US" sz="2600" b="1" dirty="0">
                <a:solidFill>
                  <a:schemeClr val="bg1"/>
                </a:solidFill>
                <a:cs typeface="Lucida Console"/>
              </a:rPr>
              <a:t>reaction (McLuhan</a:t>
            </a:r>
            <a:r>
              <a:rPr lang="en-US" sz="2600" b="1" dirty="0" smtClean="0">
                <a:solidFill>
                  <a:schemeClr val="bg1"/>
                </a:solidFill>
                <a:cs typeface="Lucida Console"/>
              </a:rPr>
              <a:t>)… </a:t>
            </a:r>
            <a:r>
              <a:rPr lang="en-US" sz="2600" b="1" dirty="0" smtClean="0">
                <a:solidFill>
                  <a:srgbClr val="FF0000"/>
                </a:solidFill>
                <a:cs typeface="Lucida Console"/>
              </a:rPr>
              <a:t>does not </a:t>
            </a:r>
            <a:r>
              <a:rPr lang="en-US" sz="2600" b="1" dirty="0" smtClean="0">
                <a:solidFill>
                  <a:schemeClr val="bg1"/>
                </a:solidFill>
                <a:cs typeface="Lucida Console"/>
              </a:rPr>
              <a:t>attract </a:t>
            </a:r>
          </a:p>
          <a:p>
            <a:pPr marL="0" indent="0">
              <a:buNone/>
            </a:pPr>
            <a:r>
              <a:rPr lang="en-US" sz="2600" b="1" i="1" dirty="0">
                <a:solidFill>
                  <a:schemeClr val="bg1"/>
                </a:solidFill>
                <a:latin typeface="Stencil"/>
                <a:cs typeface="Lucida Console"/>
              </a:rPr>
              <a:t> </a:t>
            </a:r>
            <a:r>
              <a:rPr lang="en-US" sz="2600" b="1" i="1" dirty="0" smtClean="0">
                <a:solidFill>
                  <a:schemeClr val="bg1"/>
                </a:solidFill>
                <a:latin typeface="Stencil"/>
                <a:cs typeface="Lucida Console"/>
              </a:rPr>
              <a:t>                                                                               </a:t>
            </a:r>
            <a:r>
              <a:rPr lang="en-US" sz="2600" b="1" i="1" dirty="0" smtClean="0">
                <a:solidFill>
                  <a:srgbClr val="FF6600"/>
                </a:solidFill>
                <a:latin typeface="Stencil"/>
                <a:cs typeface="Stencil"/>
              </a:rPr>
              <a:t>copyright</a:t>
            </a:r>
          </a:p>
          <a:p>
            <a:pPr marL="0" indent="0">
              <a:buNone/>
            </a:pPr>
            <a:r>
              <a:rPr lang="en-US" sz="2600" b="1" dirty="0">
                <a:solidFill>
                  <a:srgbClr val="FFFF00"/>
                </a:solidFill>
                <a:cs typeface="Lucida Console"/>
              </a:rPr>
              <a:t>Clue </a:t>
            </a:r>
            <a:r>
              <a:rPr lang="en-US" sz="2600" b="1" dirty="0" smtClean="0">
                <a:solidFill>
                  <a:srgbClr val="FFFF00"/>
                </a:solidFill>
                <a:cs typeface="Lucida Console"/>
              </a:rPr>
              <a:t>2: </a:t>
            </a:r>
            <a:r>
              <a:rPr lang="en-US" sz="2600" b="1" dirty="0" smtClean="0">
                <a:solidFill>
                  <a:srgbClr val="FFFFFF"/>
                </a:solidFill>
                <a:latin typeface="+mn-lt"/>
              </a:rPr>
              <a:t>Video games </a:t>
            </a:r>
            <a:r>
              <a:rPr lang="en-US" sz="2600" b="1" u="sng" dirty="0" smtClean="0">
                <a:solidFill>
                  <a:srgbClr val="FFFFFF"/>
                </a:solidFill>
                <a:latin typeface="+mn-lt"/>
              </a:rPr>
              <a:t>as</a:t>
            </a:r>
            <a:r>
              <a:rPr lang="en-US" b="1" dirty="0" smtClean="0">
                <a:solidFill>
                  <a:srgbClr val="FFFFFF"/>
                </a:solidFill>
                <a:latin typeface="+mn-lt"/>
              </a:rPr>
              <a:t> </a:t>
            </a:r>
            <a:r>
              <a:rPr lang="en-US" sz="5400" b="1" dirty="0" smtClean="0">
                <a:solidFill>
                  <a:schemeClr val="accent2">
                    <a:lumMod val="75000"/>
                  </a:schemeClr>
                </a:solidFill>
              </a:rPr>
              <a:t>a</a:t>
            </a:r>
            <a:r>
              <a:rPr lang="en-US" sz="5400" b="1" dirty="0" smtClean="0">
                <a:solidFill>
                  <a:schemeClr val="tx2">
                    <a:lumMod val="60000"/>
                    <a:lumOff val="40000"/>
                  </a:schemeClr>
                </a:solidFill>
              </a:rPr>
              <a:t>r</a:t>
            </a:r>
            <a:r>
              <a:rPr lang="en-US" sz="5400" b="1" dirty="0">
                <a:solidFill>
                  <a:schemeClr val="accent3">
                    <a:lumMod val="50000"/>
                  </a:schemeClr>
                </a:solidFill>
              </a:rPr>
              <a:t>T</a:t>
            </a:r>
            <a:r>
              <a:rPr lang="en-US" sz="2600" b="1" dirty="0" smtClean="0">
                <a:solidFill>
                  <a:srgbClr val="FFFFFF"/>
                </a:solidFill>
                <a:latin typeface="+mn-lt"/>
              </a:rPr>
              <a:t>….attracts</a:t>
            </a:r>
            <a:r>
              <a:rPr lang="en-US" sz="2600" dirty="0" smtClean="0">
                <a:solidFill>
                  <a:srgbClr val="FFFFFF"/>
                </a:solidFill>
                <a:latin typeface="+mn-lt"/>
              </a:rPr>
              <a:t> </a:t>
            </a:r>
            <a:r>
              <a:rPr lang="en-US" sz="2600" b="1" i="1" dirty="0" smtClean="0">
                <a:solidFill>
                  <a:srgbClr val="FF6600"/>
                </a:solidFill>
                <a:latin typeface="Stencil"/>
                <a:cs typeface="Stencil"/>
              </a:rPr>
              <a:t>copyright</a:t>
            </a:r>
            <a:r>
              <a:rPr lang="en-US" dirty="0" smtClean="0">
                <a:solidFill>
                  <a:srgbClr val="FFFFFF"/>
                </a:solidFill>
                <a:latin typeface="+mn-lt"/>
              </a:rPr>
              <a:t>……</a:t>
            </a:r>
          </a:p>
          <a:p>
            <a:pPr marL="0" indent="0">
              <a:buNone/>
            </a:pPr>
            <a:endParaRPr lang="en-US" sz="1800" dirty="0" smtClean="0"/>
          </a:p>
          <a:p>
            <a:pPr marL="0" indent="0">
              <a:buNone/>
            </a:pPr>
            <a:endParaRPr lang="en-US" dirty="0"/>
          </a:p>
        </p:txBody>
      </p:sp>
    </p:spTree>
    <p:extLst>
      <p:ext uri="{BB962C8B-B14F-4D97-AF65-F5344CB8AC3E}">
        <p14:creationId xmlns:p14="http://schemas.microsoft.com/office/powerpoint/2010/main" val="4035344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More on Boyden…</a:t>
            </a:r>
            <a:endParaRPr lang="en-US" sz="44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4000" dirty="0" smtClean="0">
                <a:solidFill>
                  <a:schemeClr val="bg1"/>
                </a:solidFill>
                <a:latin typeface="Lucida Console"/>
                <a:cs typeface="Lucida Console"/>
              </a:rPr>
              <a:t>Next week…</a:t>
            </a:r>
            <a:endParaRPr lang="en-US" sz="4000" dirty="0">
              <a:solidFill>
                <a:schemeClr val="bg1"/>
              </a:solidFill>
              <a:latin typeface="Lucida Console"/>
              <a:cs typeface="Lucida Console"/>
            </a:endParaRPr>
          </a:p>
        </p:txBody>
      </p:sp>
      <p:pic>
        <p:nvPicPr>
          <p:cNvPr id="4" name="Picture 3" descr="Screen Shot 2014-09-09 at 9.29.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17" y="2118729"/>
            <a:ext cx="6204737" cy="3607405"/>
          </a:xfrm>
          <a:prstGeom prst="rect">
            <a:avLst/>
          </a:prstGeom>
        </p:spPr>
      </p:pic>
      <p:pic>
        <p:nvPicPr>
          <p:cNvPr id="5" name="Picture 4" descr="se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524" y="2926442"/>
            <a:ext cx="1706033" cy="1706033"/>
          </a:xfrm>
          <a:prstGeom prst="rect">
            <a:avLst/>
          </a:prstGeom>
        </p:spPr>
      </p:pic>
    </p:spTree>
    <p:extLst>
      <p:ext uri="{BB962C8B-B14F-4D97-AF65-F5344CB8AC3E}">
        <p14:creationId xmlns:p14="http://schemas.microsoft.com/office/powerpoint/2010/main" val="3616468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55"/>
            <a:ext cx="8229600" cy="1016000"/>
          </a:xfrm>
        </p:spPr>
        <p:txBody>
          <a:bodyPr>
            <a:normAutofit fontScale="90000"/>
          </a:bodyPr>
          <a:lstStyle/>
          <a:p>
            <a:r>
              <a:rPr lang="en-US" b="1" dirty="0" smtClean="0">
                <a:solidFill>
                  <a:srgbClr val="FFFF00"/>
                </a:solidFill>
                <a:latin typeface="+mn-lt"/>
              </a:rPr>
              <a:t>For Now #1. </a:t>
            </a:r>
            <a:br>
              <a:rPr lang="en-US" b="1" dirty="0" smtClean="0">
                <a:solidFill>
                  <a:srgbClr val="FFFF00"/>
                </a:solidFill>
                <a:latin typeface="+mn-lt"/>
              </a:rPr>
            </a:br>
            <a:r>
              <a:rPr lang="en-US" b="1" dirty="0" smtClean="0">
                <a:solidFill>
                  <a:srgbClr val="FFFF00"/>
                </a:solidFill>
                <a:latin typeface="+mn-lt"/>
              </a:rPr>
              <a:t>“</a:t>
            </a:r>
            <a:r>
              <a:rPr lang="en-US" b="1" dirty="0" smtClean="0">
                <a:solidFill>
                  <a:schemeClr val="bg1"/>
                </a:solidFill>
                <a:latin typeface="+mn-lt"/>
              </a:rPr>
              <a:t>What </a:t>
            </a:r>
            <a:r>
              <a:rPr lang="en-US" b="1" dirty="0" smtClean="0">
                <a:solidFill>
                  <a:srgbClr val="FFFF00"/>
                </a:solidFill>
                <a:latin typeface="+mn-lt"/>
              </a:rPr>
              <a:t>Are Video Games (today)?”</a:t>
            </a:r>
            <a:endParaRPr lang="en-US" b="1" dirty="0">
              <a:solidFill>
                <a:srgbClr val="FFFF00"/>
              </a:solidFill>
              <a:latin typeface="+mn-lt"/>
            </a:endParaRPr>
          </a:p>
        </p:txBody>
      </p:sp>
      <p:pic>
        <p:nvPicPr>
          <p:cNvPr id="4" name="Content Placeholder 3" descr="Screen Shot 2014-09-09 at 9.41.0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538" b="-538"/>
          <a:stretch/>
        </p:blipFill>
        <p:spPr>
          <a:xfrm>
            <a:off x="457200" y="1342593"/>
            <a:ext cx="8229600" cy="2999619"/>
          </a:xfrm>
        </p:spPr>
      </p:pic>
      <p:sp>
        <p:nvSpPr>
          <p:cNvPr id="5" name="Rectangle 4"/>
          <p:cNvSpPr/>
          <p:nvPr/>
        </p:nvSpPr>
        <p:spPr>
          <a:xfrm>
            <a:off x="457199" y="4342212"/>
            <a:ext cx="7489371" cy="369332"/>
          </a:xfrm>
          <a:prstGeom prst="rect">
            <a:avLst/>
          </a:prstGeom>
        </p:spPr>
        <p:txBody>
          <a:bodyPr wrap="square">
            <a:spAutoFit/>
          </a:bodyPr>
          <a:lstStyle/>
          <a:p>
            <a:r>
              <a:rPr lang="en-US" dirty="0">
                <a:hlinkClick r:id="rId3"/>
              </a:rPr>
              <a:t>https://medium.com/message/the-secret-of-minecraft-</a:t>
            </a:r>
            <a:r>
              <a:rPr lang="en-US" dirty="0" smtClean="0">
                <a:hlinkClick r:id="rId3"/>
              </a:rPr>
              <a:t>97dfacb05a3c</a:t>
            </a:r>
            <a:endParaRPr lang="en-US" dirty="0" smtClean="0"/>
          </a:p>
        </p:txBody>
      </p:sp>
      <p:sp>
        <p:nvSpPr>
          <p:cNvPr id="6" name="TextBox 5"/>
          <p:cNvSpPr txBox="1"/>
          <p:nvPr/>
        </p:nvSpPr>
        <p:spPr>
          <a:xfrm>
            <a:off x="556382" y="4867906"/>
            <a:ext cx="8130418" cy="1077218"/>
          </a:xfrm>
          <a:prstGeom prst="rect">
            <a:avLst/>
          </a:prstGeom>
          <a:noFill/>
        </p:spPr>
        <p:txBody>
          <a:bodyPr wrap="square" rtlCol="0">
            <a:spAutoFit/>
          </a:bodyPr>
          <a:lstStyle/>
          <a:p>
            <a:r>
              <a:rPr lang="en-US" sz="3200" dirty="0" smtClean="0">
                <a:solidFill>
                  <a:srgbClr val="FFFFFF"/>
                </a:solidFill>
                <a:latin typeface="Lucida Console"/>
                <a:cs typeface="Lucida Console"/>
              </a:rPr>
              <a:t>“A </a:t>
            </a:r>
            <a:r>
              <a:rPr lang="en-US" sz="3200" dirty="0" smtClean="0">
                <a:solidFill>
                  <a:srgbClr val="CCFFCC"/>
                </a:solidFill>
                <a:latin typeface="Lucida Console"/>
                <a:cs typeface="Lucida Console"/>
              </a:rPr>
              <a:t>generative</a:t>
            </a:r>
            <a:r>
              <a:rPr lang="en-US" sz="3200" dirty="0" smtClean="0">
                <a:solidFill>
                  <a:srgbClr val="FFFFFF"/>
                </a:solidFill>
                <a:latin typeface="Lucida Console"/>
                <a:cs typeface="Lucida Console"/>
              </a:rPr>
              <a:t>, </a:t>
            </a:r>
            <a:r>
              <a:rPr lang="en-US" sz="3200" dirty="0" smtClean="0">
                <a:solidFill>
                  <a:srgbClr val="CCFFCC"/>
                </a:solidFill>
                <a:latin typeface="Lucida Console"/>
                <a:cs typeface="Lucida Console"/>
              </a:rPr>
              <a:t>networked </a:t>
            </a:r>
            <a:r>
              <a:rPr lang="en-US" sz="3200" dirty="0" smtClean="0">
                <a:solidFill>
                  <a:srgbClr val="FFFFFF"/>
                </a:solidFill>
                <a:latin typeface="Lucida Console"/>
                <a:cs typeface="Lucida Console"/>
              </a:rPr>
              <a:t>system laced throughout with secrets.”</a:t>
            </a:r>
            <a:endParaRPr lang="en-US" sz="3200" dirty="0">
              <a:solidFill>
                <a:srgbClr val="FFFFFF"/>
              </a:solidFill>
              <a:latin typeface="Lucida Console"/>
              <a:cs typeface="Lucida Console"/>
            </a:endParaRPr>
          </a:p>
        </p:txBody>
      </p:sp>
    </p:spTree>
    <p:extLst>
      <p:ext uri="{BB962C8B-B14F-4D97-AF65-F5344CB8AC3E}">
        <p14:creationId xmlns:p14="http://schemas.microsoft.com/office/powerpoint/2010/main" val="1447543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350"/>
            <a:ext cx="8229600" cy="870460"/>
          </a:xfrm>
        </p:spPr>
        <p:txBody>
          <a:bodyPr>
            <a:normAutofit/>
          </a:bodyPr>
          <a:lstStyle/>
          <a:p>
            <a:r>
              <a:rPr lang="en-US" sz="4400" b="1" dirty="0" smtClean="0">
                <a:solidFill>
                  <a:srgbClr val="FFFF00"/>
                </a:solidFill>
                <a:latin typeface="+mn-lt"/>
              </a:rPr>
              <a:t>Video </a:t>
            </a:r>
            <a:r>
              <a:rPr lang="en-US" sz="4400" b="1" dirty="0">
                <a:solidFill>
                  <a:srgbClr val="FFFF00"/>
                </a:solidFill>
                <a:latin typeface="+mn-lt"/>
              </a:rPr>
              <a:t>games </a:t>
            </a:r>
            <a:r>
              <a:rPr lang="en-US" sz="4400" b="1" dirty="0" smtClean="0">
                <a:solidFill>
                  <a:srgbClr val="FFFF00"/>
                </a:solidFill>
                <a:latin typeface="+mn-lt"/>
              </a:rPr>
              <a:t>as Media</a:t>
            </a:r>
            <a:endParaRPr lang="en-US" b="1" dirty="0">
              <a:solidFill>
                <a:schemeClr val="tx1"/>
              </a:solidFill>
            </a:endParaRPr>
          </a:p>
        </p:txBody>
      </p:sp>
      <p:sp>
        <p:nvSpPr>
          <p:cNvPr id="3" name="Content Placeholder 2"/>
          <p:cNvSpPr>
            <a:spLocks noGrp="1"/>
          </p:cNvSpPr>
          <p:nvPr>
            <p:ph sz="quarter" idx="10"/>
          </p:nvPr>
        </p:nvSpPr>
        <p:spPr>
          <a:xfrm>
            <a:off x="457200" y="1088570"/>
            <a:ext cx="8493276" cy="5060185"/>
          </a:xfrm>
        </p:spPr>
        <p:txBody>
          <a:bodyPr>
            <a:normAutofit/>
          </a:bodyPr>
          <a:lstStyle/>
          <a:p>
            <a:pPr marL="0" indent="0">
              <a:buNone/>
            </a:pPr>
            <a:r>
              <a:rPr lang="en-US" sz="3200" b="1" i="1" dirty="0" smtClean="0">
                <a:solidFill>
                  <a:schemeClr val="tx2">
                    <a:lumMod val="40000"/>
                    <a:lumOff val="60000"/>
                  </a:schemeClr>
                </a:solidFill>
                <a:latin typeface="Apple Chancery"/>
                <a:cs typeface="Apple Chancery"/>
              </a:rPr>
              <a:t>The return of the oral narrative?</a:t>
            </a:r>
            <a:endParaRPr lang="en-US" sz="3200" b="1" i="1" dirty="0" smtClean="0">
              <a:solidFill>
                <a:schemeClr val="tx2">
                  <a:lumMod val="40000"/>
                  <a:lumOff val="60000"/>
                </a:schemeClr>
              </a:solidFill>
            </a:endParaRPr>
          </a:p>
          <a:p>
            <a:pPr marL="0" indent="0">
              <a:buNone/>
            </a:pPr>
            <a:r>
              <a:rPr lang="en-US" b="1" dirty="0" smtClean="0">
                <a:solidFill>
                  <a:schemeClr val="bg1"/>
                </a:solidFill>
                <a:latin typeface="+mn-lt"/>
              </a:rPr>
              <a:t>“</a:t>
            </a:r>
            <a:r>
              <a:rPr lang="en-US" b="1" dirty="0">
                <a:solidFill>
                  <a:schemeClr val="bg1"/>
                </a:solidFill>
                <a:latin typeface="+mn-lt"/>
              </a:rPr>
              <a:t>Mass Effect </a:t>
            </a:r>
            <a:r>
              <a:rPr lang="en-US" b="1" dirty="0" smtClean="0">
                <a:solidFill>
                  <a:schemeClr val="bg1"/>
                </a:solidFill>
                <a:latin typeface="+mn-lt"/>
              </a:rPr>
              <a:t>and </a:t>
            </a:r>
            <a:r>
              <a:rPr lang="en-US" b="1" dirty="0" err="1">
                <a:solidFill>
                  <a:schemeClr val="bg1"/>
                </a:solidFill>
                <a:latin typeface="+mn-lt"/>
              </a:rPr>
              <a:t>Orality</a:t>
            </a:r>
            <a:r>
              <a:rPr lang="en-US" b="1" dirty="0">
                <a:solidFill>
                  <a:schemeClr val="bg1"/>
                </a:solidFill>
                <a:latin typeface="+mn-lt"/>
              </a:rPr>
              <a:t>: Video Games as Transitional </a:t>
            </a:r>
            <a:r>
              <a:rPr lang="en-US" b="1" dirty="0" smtClean="0">
                <a:solidFill>
                  <a:schemeClr val="bg1"/>
                </a:solidFill>
                <a:latin typeface="+mn-lt"/>
              </a:rPr>
              <a:t>Literature” Conrad </a:t>
            </a:r>
            <a:r>
              <a:rPr lang="en-US" b="1" dirty="0" err="1" smtClean="0">
                <a:solidFill>
                  <a:schemeClr val="bg1"/>
                </a:solidFill>
                <a:latin typeface="+mn-lt"/>
              </a:rPr>
              <a:t>Leibel</a:t>
            </a:r>
            <a:r>
              <a:rPr lang="en-US" dirty="0"/>
              <a:t> </a:t>
            </a:r>
            <a:r>
              <a:rPr lang="en-US" sz="1200" dirty="0" smtClean="0">
                <a:latin typeface="Lucida Console"/>
                <a:cs typeface="Lucida Console"/>
                <a:hlinkClick r:id="rId2"/>
              </a:rPr>
              <a:t>http</a:t>
            </a:r>
            <a:r>
              <a:rPr lang="en-US" sz="1200" dirty="0">
                <a:latin typeface="Lucida Console"/>
                <a:cs typeface="Lucida Console"/>
                <a:hlinkClick r:id="rId2"/>
              </a:rPr>
              <a:t>://ualberta.academia.edu/</a:t>
            </a:r>
            <a:r>
              <a:rPr lang="en-US" sz="1200" dirty="0" smtClean="0">
                <a:latin typeface="Lucida Console"/>
                <a:cs typeface="Lucida Console"/>
                <a:hlinkClick r:id="rId2"/>
              </a:rPr>
              <a:t>ConradLeibel</a:t>
            </a:r>
            <a:endParaRPr lang="en-US" sz="1200" dirty="0">
              <a:latin typeface="Lucida Console"/>
              <a:cs typeface="Lucida Console"/>
            </a:endParaRPr>
          </a:p>
          <a:p>
            <a:pPr marL="0" indent="0">
              <a:buNone/>
            </a:pPr>
            <a:r>
              <a:rPr lang="en-US" b="1" dirty="0" smtClean="0">
                <a:solidFill>
                  <a:srgbClr val="FFFFFF"/>
                </a:solidFill>
                <a:latin typeface="Lucida Console"/>
                <a:cs typeface="Lucida Console"/>
              </a:rPr>
              <a:t>“</a:t>
            </a:r>
            <a:r>
              <a:rPr lang="en-US" sz="2000" b="1" i="1" dirty="0" smtClean="0">
                <a:solidFill>
                  <a:srgbClr val="FFFFFF"/>
                </a:solidFill>
                <a:latin typeface="Lucida Console"/>
                <a:cs typeface="Lucida Console"/>
              </a:rPr>
              <a:t>Ultimately</a:t>
            </a:r>
            <a:r>
              <a:rPr lang="en-US" sz="2000" b="1" i="1" dirty="0">
                <a:solidFill>
                  <a:srgbClr val="FFFFFF"/>
                </a:solidFill>
                <a:latin typeface="Lucida Console"/>
                <a:cs typeface="Lucida Console"/>
              </a:rPr>
              <a:t>, video games stand as the successor of the original oral culture; </a:t>
            </a:r>
            <a:r>
              <a:rPr lang="en-US" sz="2000" b="1" i="1" dirty="0" smtClean="0">
                <a:solidFill>
                  <a:srgbClr val="FFFFFF"/>
                </a:solidFill>
                <a:latin typeface="Lucida Console"/>
                <a:cs typeface="Lucida Console"/>
              </a:rPr>
              <a:t>revitalizing itself </a:t>
            </a:r>
            <a:r>
              <a:rPr lang="en-US" sz="2000" b="1" i="1" dirty="0">
                <a:solidFill>
                  <a:srgbClr val="FFFFFF"/>
                </a:solidFill>
                <a:latin typeface="Lucida Console"/>
                <a:cs typeface="Lucida Console"/>
              </a:rPr>
              <a:t>through the use of written text in order to make itself relatable to the player/reader </a:t>
            </a:r>
            <a:r>
              <a:rPr lang="en-US" sz="2000" b="1" i="1" dirty="0" smtClean="0">
                <a:solidFill>
                  <a:srgbClr val="FFFFFF"/>
                </a:solidFill>
                <a:latin typeface="Lucida Console"/>
                <a:cs typeface="Lucida Console"/>
              </a:rPr>
              <a:t>yet also </a:t>
            </a:r>
            <a:r>
              <a:rPr lang="en-US" sz="2000" b="1" i="1" dirty="0">
                <a:solidFill>
                  <a:srgbClr val="FFFFFF"/>
                </a:solidFill>
                <a:latin typeface="Lucida Console"/>
                <a:cs typeface="Lucida Console"/>
              </a:rPr>
              <a:t>giving new life to the written tradition through </a:t>
            </a:r>
            <a:r>
              <a:rPr lang="en-US" sz="2000" b="1" i="1" dirty="0">
                <a:solidFill>
                  <a:srgbClr val="FFFF00"/>
                </a:solidFill>
                <a:latin typeface="Lucida Console"/>
                <a:cs typeface="Lucida Console"/>
              </a:rPr>
              <a:t>enabling a level of interactivity between </a:t>
            </a:r>
            <a:r>
              <a:rPr lang="en-US" sz="2000" b="1" i="1" dirty="0" smtClean="0">
                <a:solidFill>
                  <a:srgbClr val="FFFF00"/>
                </a:solidFill>
                <a:latin typeface="Lucida Console"/>
                <a:cs typeface="Lucida Console"/>
              </a:rPr>
              <a:t>the text </a:t>
            </a:r>
            <a:r>
              <a:rPr lang="en-US" sz="2000" b="1" i="1" dirty="0">
                <a:solidFill>
                  <a:srgbClr val="FFFF00"/>
                </a:solidFill>
                <a:latin typeface="Lucida Console"/>
                <a:cs typeface="Lucida Console"/>
              </a:rPr>
              <a:t>and reader only seen in the oral </a:t>
            </a:r>
            <a:r>
              <a:rPr lang="en-US" sz="2000" b="1" i="1" dirty="0" smtClean="0">
                <a:solidFill>
                  <a:srgbClr val="FFFF00"/>
                </a:solidFill>
                <a:latin typeface="Lucida Console"/>
                <a:cs typeface="Lucida Console"/>
              </a:rPr>
              <a:t>tradition</a:t>
            </a:r>
            <a:r>
              <a:rPr lang="en-US" sz="2000" b="1" i="1" dirty="0" smtClean="0">
                <a:solidFill>
                  <a:srgbClr val="FFFFFF"/>
                </a:solidFill>
                <a:latin typeface="Lucida Console"/>
                <a:cs typeface="Lucida Console"/>
              </a:rPr>
              <a:t>…</a:t>
            </a:r>
            <a:r>
              <a:rPr lang="en-US" b="1" dirty="0" smtClean="0">
                <a:solidFill>
                  <a:srgbClr val="FFFFFF"/>
                </a:solidFill>
                <a:latin typeface="Lucida Console"/>
                <a:cs typeface="Lucida Console"/>
              </a:rPr>
              <a:t>”</a:t>
            </a:r>
          </a:p>
          <a:p>
            <a:pPr marL="0" indent="0">
              <a:buNone/>
            </a:pPr>
            <a:r>
              <a:rPr lang="en-US" b="1" dirty="0" smtClean="0">
                <a:solidFill>
                  <a:srgbClr val="FFFFFF"/>
                </a:solidFill>
                <a:latin typeface="+mn-lt"/>
                <a:cs typeface="Arial Black"/>
              </a:rPr>
              <a:t>“Games as Conversation” Rogelio E. Cardona-Rivera and R. Michael Young</a:t>
            </a:r>
          </a:p>
          <a:p>
            <a:pPr marL="0" indent="0">
              <a:buNone/>
            </a:pPr>
            <a:r>
              <a:rPr lang="en-US" sz="2000" b="1" i="1" dirty="0" smtClean="0">
                <a:solidFill>
                  <a:srgbClr val="FFFFFF"/>
                </a:solidFill>
                <a:latin typeface="Lucida Console"/>
                <a:cs typeface="Lucida Console"/>
              </a:rPr>
              <a:t>“ We present a metaphor through which to study games: games as conversation, which casts </a:t>
            </a:r>
            <a:r>
              <a:rPr lang="en-US" sz="2000" b="1" i="1" dirty="0" smtClean="0">
                <a:solidFill>
                  <a:srgbClr val="FFFF00"/>
                </a:solidFill>
                <a:latin typeface="Lucida Console"/>
                <a:cs typeface="Lucida Console"/>
              </a:rPr>
              <a:t>gameplay as a </a:t>
            </a:r>
            <a:r>
              <a:rPr lang="en-US" sz="2000" b="1" i="1" dirty="0" smtClean="0">
                <a:solidFill>
                  <a:srgbClr val="FFFF00"/>
                </a:solidFill>
                <a:latin typeface="Lucida Console"/>
                <a:cs typeface="Lucida Console"/>
              </a:rPr>
              <a:t>communicative </a:t>
            </a:r>
            <a:r>
              <a:rPr lang="en-US" sz="2000" b="1" i="1" dirty="0" smtClean="0">
                <a:solidFill>
                  <a:srgbClr val="FFFF00"/>
                </a:solidFill>
                <a:latin typeface="Lucida Console"/>
                <a:cs typeface="Lucida Console"/>
              </a:rPr>
              <a:t>exchange between player and game</a:t>
            </a:r>
            <a:r>
              <a:rPr lang="en-US" sz="2000" b="1" i="1" dirty="0" smtClean="0">
                <a:solidFill>
                  <a:srgbClr val="FFFFFF"/>
                </a:solidFill>
                <a:latin typeface="Lucida Console"/>
                <a:cs typeface="Lucida Console"/>
              </a:rPr>
              <a:t>.</a:t>
            </a:r>
            <a:r>
              <a:rPr lang="en-US" sz="2000" b="1" i="1" dirty="0" smtClean="0">
                <a:solidFill>
                  <a:srgbClr val="FFFFFF"/>
                </a:solidFill>
                <a:latin typeface="Lucida Console"/>
                <a:cs typeface="Lucida Console"/>
              </a:rPr>
              <a:t>”</a:t>
            </a:r>
          </a:p>
          <a:p>
            <a:pPr marL="0" indent="0">
              <a:buNone/>
            </a:pPr>
            <a:r>
              <a:rPr lang="en-US" sz="1200" dirty="0">
                <a:solidFill>
                  <a:srgbClr val="FFFFFF"/>
                </a:solidFill>
                <a:latin typeface="Lucida Console"/>
                <a:cs typeface="Lucida Console"/>
                <a:hlinkClick r:id="rId3"/>
              </a:rPr>
              <a:t>http://www.rogel.io/content/02-publications/cardona-</a:t>
            </a:r>
            <a:r>
              <a:rPr lang="en-US" sz="1200" dirty="0" smtClean="0">
                <a:solidFill>
                  <a:srgbClr val="FFFFFF"/>
                </a:solidFill>
                <a:latin typeface="Lucida Console"/>
                <a:cs typeface="Lucida Console"/>
                <a:hlinkClick r:id="rId3"/>
              </a:rPr>
              <a:t>rivera2014gamesasconversation.pdf</a:t>
            </a:r>
            <a:r>
              <a:rPr lang="en-US" sz="1200" dirty="0" smtClean="0">
                <a:solidFill>
                  <a:srgbClr val="FFFFFF"/>
                </a:solidFill>
                <a:latin typeface="Lucida Console"/>
                <a:cs typeface="Lucida Console"/>
              </a:rPr>
              <a:t> </a:t>
            </a:r>
            <a:endParaRPr lang="en-US" sz="1200" dirty="0">
              <a:solidFill>
                <a:srgbClr val="FFFFFF"/>
              </a:solidFill>
              <a:latin typeface="Lucida Console"/>
              <a:cs typeface="Lucida Console"/>
            </a:endParaRPr>
          </a:p>
        </p:txBody>
      </p:sp>
    </p:spTree>
    <p:extLst>
      <p:ext uri="{BB962C8B-B14F-4D97-AF65-F5344CB8AC3E}">
        <p14:creationId xmlns:p14="http://schemas.microsoft.com/office/powerpoint/2010/main" val="560027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29811"/>
            <a:ext cx="8493276" cy="5890380"/>
          </a:xfrm>
        </p:spPr>
        <p:txBody>
          <a:bodyPr>
            <a:normAutofit fontScale="92500" lnSpcReduction="20000"/>
          </a:bodyPr>
          <a:lstStyle/>
          <a:p>
            <a:pPr marL="0" indent="0">
              <a:buNone/>
            </a:pPr>
            <a:r>
              <a:rPr lang="en-US" sz="3200" b="1" dirty="0" smtClean="0">
                <a:solidFill>
                  <a:srgbClr val="FFFF00"/>
                </a:solidFill>
                <a:latin typeface="+mn-lt"/>
              </a:rPr>
              <a:t>“Ulysses as an RPG” Alistair Brown (2012)</a:t>
            </a:r>
          </a:p>
          <a:p>
            <a:pPr marL="0" indent="0">
              <a:buNone/>
            </a:pPr>
            <a:r>
              <a:rPr lang="en-US" sz="1600" dirty="0">
                <a:latin typeface="Lucida Console"/>
                <a:cs typeface="Lucida Console"/>
                <a:hlinkClick r:id="rId2"/>
              </a:rPr>
              <a:t>http://www.alluvium-journal.org/2012/10/01/ulysses-as-an-rpg</a:t>
            </a:r>
            <a:r>
              <a:rPr lang="en-US" sz="1600" dirty="0" smtClean="0">
                <a:latin typeface="Lucida Console"/>
                <a:cs typeface="Lucida Console"/>
                <a:hlinkClick r:id="rId2"/>
              </a:rPr>
              <a:t>/</a:t>
            </a:r>
            <a:endParaRPr lang="en-US" sz="1600" dirty="0" smtClean="0">
              <a:latin typeface="Lucida Console"/>
              <a:cs typeface="Lucida Console"/>
            </a:endParaRPr>
          </a:p>
          <a:p>
            <a:pPr marL="0" indent="0">
              <a:buNone/>
            </a:pPr>
            <a:endParaRPr lang="en-US" dirty="0" smtClean="0">
              <a:latin typeface="Lucida Console"/>
              <a:cs typeface="Lucida Console"/>
            </a:endParaRPr>
          </a:p>
          <a:p>
            <a:pPr marL="0" indent="0">
              <a:buNone/>
            </a:pPr>
            <a:r>
              <a:rPr lang="en-US" dirty="0" smtClean="0">
                <a:solidFill>
                  <a:schemeClr val="bg1"/>
                </a:solidFill>
                <a:latin typeface="Lucida Console"/>
                <a:cs typeface="Lucida Console"/>
              </a:rPr>
              <a:t>“Whilst </a:t>
            </a:r>
            <a:r>
              <a:rPr lang="en-US" dirty="0" err="1" smtClean="0">
                <a:solidFill>
                  <a:srgbClr val="FFFF00"/>
                </a:solidFill>
                <a:latin typeface="Lucida Console"/>
                <a:cs typeface="Lucida Console"/>
              </a:rPr>
              <a:t>ludological</a:t>
            </a:r>
            <a:r>
              <a:rPr lang="en-US" dirty="0" smtClean="0">
                <a:solidFill>
                  <a:srgbClr val="FFFF00"/>
                </a:solidFill>
                <a:latin typeface="Lucida Console"/>
                <a:cs typeface="Lucida Console"/>
              </a:rPr>
              <a:t> game theorists</a:t>
            </a:r>
            <a:r>
              <a:rPr lang="en-US" dirty="0" smtClean="0">
                <a:solidFill>
                  <a:srgbClr val="FFFFFF"/>
                </a:solidFill>
                <a:latin typeface="Lucida Console"/>
                <a:cs typeface="Lucida Console"/>
              </a:rPr>
              <a:t>…have </a:t>
            </a:r>
            <a:r>
              <a:rPr lang="en-US" dirty="0">
                <a:solidFill>
                  <a:srgbClr val="FFFFFF"/>
                </a:solidFill>
                <a:latin typeface="Lucida Console"/>
                <a:cs typeface="Lucida Console"/>
              </a:rPr>
              <a:t>made </a:t>
            </a:r>
            <a:endParaRPr lang="en-US" dirty="0" smtClean="0">
              <a:solidFill>
                <a:srgbClr val="FFFFFF"/>
              </a:solidFill>
              <a:latin typeface="Lucida Console"/>
              <a:cs typeface="Lucida Console"/>
            </a:endParaRPr>
          </a:p>
          <a:p>
            <a:pPr marL="0" indent="0">
              <a:buNone/>
            </a:pPr>
            <a:r>
              <a:rPr lang="en-US" dirty="0" smtClean="0">
                <a:solidFill>
                  <a:srgbClr val="FFFFFF"/>
                </a:solidFill>
                <a:latin typeface="Lucida Console"/>
                <a:cs typeface="Lucida Console"/>
              </a:rPr>
              <a:t>us </a:t>
            </a:r>
            <a:r>
              <a:rPr lang="en-US" dirty="0">
                <a:solidFill>
                  <a:srgbClr val="FFFFFF"/>
                </a:solidFill>
                <a:latin typeface="Lucida Console"/>
                <a:cs typeface="Lucida Console"/>
              </a:rPr>
              <a:t>aware of the fundamental structural </a:t>
            </a:r>
            <a:endParaRPr lang="en-US" dirty="0" smtClean="0">
              <a:solidFill>
                <a:srgbClr val="FFFFFF"/>
              </a:solidFill>
              <a:latin typeface="Lucida Console"/>
              <a:cs typeface="Lucida Console"/>
            </a:endParaRPr>
          </a:p>
          <a:p>
            <a:pPr marL="0" indent="0">
              <a:buNone/>
            </a:pPr>
            <a:r>
              <a:rPr lang="en-US" dirty="0" smtClean="0">
                <a:solidFill>
                  <a:srgbClr val="FFFFFF"/>
                </a:solidFill>
                <a:latin typeface="Lucida Console"/>
                <a:cs typeface="Lucida Console"/>
              </a:rPr>
              <a:t>differences </a:t>
            </a:r>
            <a:r>
              <a:rPr lang="en-US" dirty="0">
                <a:solidFill>
                  <a:srgbClr val="FFFFFF"/>
                </a:solidFill>
                <a:latin typeface="Lucida Console"/>
                <a:cs typeface="Lucida Console"/>
              </a:rPr>
              <a:t>between a game and a book, Joyce’s </a:t>
            </a:r>
            <a:endParaRPr lang="en-US" dirty="0" smtClean="0">
              <a:solidFill>
                <a:srgbClr val="FFFFFF"/>
              </a:solidFill>
              <a:latin typeface="Lucida Console"/>
              <a:cs typeface="Lucida Console"/>
            </a:endParaRPr>
          </a:p>
          <a:p>
            <a:pPr marL="0" indent="0">
              <a:buNone/>
            </a:pPr>
            <a:r>
              <a:rPr lang="en-US" dirty="0" smtClean="0">
                <a:solidFill>
                  <a:srgbClr val="FFFFFF"/>
                </a:solidFill>
                <a:latin typeface="Lucida Console"/>
                <a:cs typeface="Lucida Console"/>
              </a:rPr>
              <a:t>novel </a:t>
            </a:r>
            <a:r>
              <a:rPr lang="en-US" dirty="0">
                <a:solidFill>
                  <a:srgbClr val="FFFFFF"/>
                </a:solidFill>
                <a:latin typeface="Lucida Console"/>
                <a:cs typeface="Lucida Console"/>
              </a:rPr>
              <a:t>may be said to be more ludic than most. As </a:t>
            </a:r>
            <a:endParaRPr lang="en-US" dirty="0" smtClean="0">
              <a:solidFill>
                <a:srgbClr val="FFFFFF"/>
              </a:solidFill>
              <a:latin typeface="Lucida Console"/>
              <a:cs typeface="Lucida Console"/>
            </a:endParaRPr>
          </a:p>
          <a:p>
            <a:pPr marL="0" indent="0">
              <a:buNone/>
            </a:pPr>
            <a:r>
              <a:rPr lang="en-US" dirty="0" smtClean="0">
                <a:solidFill>
                  <a:srgbClr val="FFFFFF"/>
                </a:solidFill>
                <a:latin typeface="Lucida Console"/>
                <a:cs typeface="Lucida Console"/>
              </a:rPr>
              <a:t>Jay </a:t>
            </a:r>
            <a:r>
              <a:rPr lang="en-US" dirty="0">
                <a:solidFill>
                  <a:srgbClr val="FFFFFF"/>
                </a:solidFill>
                <a:latin typeface="Lucida Console"/>
                <a:cs typeface="Lucida Console"/>
              </a:rPr>
              <a:t>David Bolter and Michael Joyce have </a:t>
            </a:r>
            <a:endParaRPr lang="en-US" dirty="0" smtClean="0">
              <a:solidFill>
                <a:srgbClr val="FFFFFF"/>
              </a:solidFill>
              <a:latin typeface="Lucida Console"/>
              <a:cs typeface="Lucida Console"/>
            </a:endParaRPr>
          </a:p>
          <a:p>
            <a:pPr marL="0" indent="0">
              <a:buNone/>
            </a:pPr>
            <a:r>
              <a:rPr lang="en-US" dirty="0" smtClean="0">
                <a:solidFill>
                  <a:srgbClr val="FFFFFF"/>
                </a:solidFill>
                <a:latin typeface="Lucida Console"/>
                <a:cs typeface="Lucida Console"/>
              </a:rPr>
              <a:t>suggested</a:t>
            </a:r>
            <a:r>
              <a:rPr lang="en-US" dirty="0">
                <a:solidFill>
                  <a:srgbClr val="FFFFFF"/>
                </a:solidFill>
                <a:latin typeface="Lucida Console"/>
                <a:cs typeface="Lucida Console"/>
              </a:rPr>
              <a:t>, </a:t>
            </a:r>
            <a:r>
              <a:rPr lang="en-US" dirty="0">
                <a:solidFill>
                  <a:srgbClr val="FFFF00"/>
                </a:solidFill>
                <a:latin typeface="Lucida Console"/>
                <a:cs typeface="Lucida Console"/>
              </a:rPr>
              <a:t>modernist writers like </a:t>
            </a:r>
            <a:r>
              <a:rPr lang="en-US" dirty="0" smtClean="0">
                <a:solidFill>
                  <a:srgbClr val="FFFF00"/>
                </a:solidFill>
                <a:latin typeface="Lucida Console"/>
                <a:cs typeface="Lucida Console"/>
              </a:rPr>
              <a:t>Joyce </a:t>
            </a:r>
            <a:r>
              <a:rPr lang="en-US" b="1" dirty="0" smtClean="0">
                <a:solidFill>
                  <a:srgbClr val="FFFF00"/>
                </a:solidFill>
                <a:latin typeface="Lucida Console"/>
                <a:cs typeface="Lucida Console"/>
              </a:rPr>
              <a:t>“</a:t>
            </a:r>
            <a:r>
              <a:rPr lang="en-US" b="1" dirty="0">
                <a:solidFill>
                  <a:srgbClr val="FFFF00"/>
                </a:solidFill>
                <a:latin typeface="Lucida Console"/>
                <a:cs typeface="Lucida Console"/>
              </a:rPr>
              <a:t>were </a:t>
            </a:r>
            <a:endParaRPr lang="en-US" b="1" dirty="0" smtClean="0">
              <a:solidFill>
                <a:srgbClr val="FFFF00"/>
              </a:solidFill>
              <a:latin typeface="Lucida Console"/>
              <a:cs typeface="Lucida Console"/>
            </a:endParaRPr>
          </a:p>
          <a:p>
            <a:pPr marL="0" indent="0">
              <a:buNone/>
            </a:pPr>
            <a:r>
              <a:rPr lang="en-US" b="1" dirty="0" smtClean="0">
                <a:solidFill>
                  <a:srgbClr val="FFFF00"/>
                </a:solidFill>
                <a:latin typeface="Lucida Console"/>
                <a:cs typeface="Lucida Console"/>
              </a:rPr>
              <a:t>trying </a:t>
            </a:r>
            <a:r>
              <a:rPr lang="en-US" b="1" dirty="0">
                <a:solidFill>
                  <a:srgbClr val="FFFF00"/>
                </a:solidFill>
                <a:latin typeface="Lucida Console"/>
                <a:cs typeface="Lucida Console"/>
              </a:rPr>
              <a:t>to set up new relationships between the </a:t>
            </a:r>
            <a:endParaRPr lang="en-US" b="1" dirty="0" smtClean="0">
              <a:solidFill>
                <a:srgbClr val="FFFF00"/>
              </a:solidFill>
              <a:latin typeface="Lucida Console"/>
              <a:cs typeface="Lucida Console"/>
            </a:endParaRPr>
          </a:p>
          <a:p>
            <a:pPr marL="0" indent="0">
              <a:buNone/>
            </a:pPr>
            <a:r>
              <a:rPr lang="en-US" b="1" dirty="0" smtClean="0">
                <a:solidFill>
                  <a:srgbClr val="FFFF00"/>
                </a:solidFill>
                <a:latin typeface="Lucida Console"/>
                <a:cs typeface="Lucida Console"/>
              </a:rPr>
              <a:t>moment</a:t>
            </a:r>
            <a:r>
              <a:rPr lang="en-US" b="1" dirty="0">
                <a:solidFill>
                  <a:srgbClr val="FFFF00"/>
                </a:solidFill>
                <a:latin typeface="Lucida Console"/>
                <a:cs typeface="Lucida Console"/>
              </a:rPr>
              <a:t>-by-moment experience of reading a text and </a:t>
            </a:r>
            <a:endParaRPr lang="en-US" b="1" dirty="0" smtClean="0">
              <a:solidFill>
                <a:srgbClr val="FFFF00"/>
              </a:solidFill>
              <a:latin typeface="Lucida Console"/>
              <a:cs typeface="Lucida Console"/>
            </a:endParaRPr>
          </a:p>
          <a:p>
            <a:pPr marL="0" indent="0">
              <a:buNone/>
            </a:pPr>
            <a:r>
              <a:rPr lang="en-US" b="1" dirty="0" smtClean="0">
                <a:solidFill>
                  <a:srgbClr val="FFFF00"/>
                </a:solidFill>
                <a:latin typeface="Lucida Console"/>
                <a:cs typeface="Lucida Console"/>
              </a:rPr>
              <a:t>our </a:t>
            </a:r>
            <a:r>
              <a:rPr lang="en-US" b="1" dirty="0">
                <a:solidFill>
                  <a:srgbClr val="FFFF00"/>
                </a:solidFill>
                <a:latin typeface="Lucida Console"/>
                <a:cs typeface="Lucida Console"/>
              </a:rPr>
              <a:t>perception of the organizing and controlling </a:t>
            </a:r>
            <a:endParaRPr lang="en-US" b="1" dirty="0" smtClean="0">
              <a:solidFill>
                <a:srgbClr val="FFFF00"/>
              </a:solidFill>
              <a:latin typeface="Lucida Console"/>
              <a:cs typeface="Lucida Console"/>
            </a:endParaRPr>
          </a:p>
          <a:p>
            <a:pPr marL="0" indent="0">
              <a:buNone/>
            </a:pPr>
            <a:r>
              <a:rPr lang="en-US" b="1" dirty="0" smtClean="0">
                <a:solidFill>
                  <a:srgbClr val="FFFF00"/>
                </a:solidFill>
                <a:latin typeface="Lucida Console"/>
                <a:cs typeface="Lucida Console"/>
              </a:rPr>
              <a:t>structures </a:t>
            </a:r>
            <a:r>
              <a:rPr lang="en-US" b="1" dirty="0">
                <a:solidFill>
                  <a:srgbClr val="FFFF00"/>
                </a:solidFill>
                <a:latin typeface="Lucida Console"/>
                <a:cs typeface="Lucida Console"/>
              </a:rPr>
              <a:t>of the text</a:t>
            </a:r>
            <a:r>
              <a:rPr lang="en-US" b="1" dirty="0">
                <a:solidFill>
                  <a:srgbClr val="FFFFFF"/>
                </a:solidFill>
                <a:latin typeface="Lucida Console"/>
                <a:cs typeface="Lucida Console"/>
              </a:rPr>
              <a:t>. </a:t>
            </a:r>
            <a:r>
              <a:rPr lang="en-US" dirty="0">
                <a:solidFill>
                  <a:srgbClr val="FFFFFF"/>
                </a:solidFill>
                <a:latin typeface="Lucida Console"/>
                <a:cs typeface="Lucida Console"/>
              </a:rPr>
              <a:t>In this sense</a:t>
            </a:r>
            <a:r>
              <a:rPr lang="en-US" dirty="0" smtClean="0">
                <a:solidFill>
                  <a:srgbClr val="FFFFFF"/>
                </a:solidFill>
                <a:latin typeface="Lucida Console"/>
                <a:cs typeface="Lucida Console"/>
              </a:rPr>
              <a:t>, </a:t>
            </a:r>
          </a:p>
          <a:p>
            <a:pPr marL="0" indent="0">
              <a:buNone/>
            </a:pPr>
            <a:r>
              <a:rPr lang="en-US" dirty="0" err="1" smtClean="0">
                <a:solidFill>
                  <a:srgbClr val="FFFF00"/>
                </a:solidFill>
                <a:latin typeface="Lucida Console"/>
                <a:cs typeface="Lucida Console"/>
              </a:rPr>
              <a:t>hypertextual</a:t>
            </a:r>
            <a:r>
              <a:rPr lang="en-US" dirty="0" smtClean="0">
                <a:solidFill>
                  <a:srgbClr val="FFFF00"/>
                </a:solidFill>
                <a:latin typeface="Lucida Console"/>
                <a:cs typeface="Lucida Console"/>
              </a:rPr>
              <a:t> fiction </a:t>
            </a:r>
            <a:r>
              <a:rPr lang="en-US" dirty="0" smtClean="0">
                <a:solidFill>
                  <a:srgbClr val="FFFFFF"/>
                </a:solidFill>
                <a:latin typeface="Lucida Console"/>
                <a:cs typeface="Lucida Console"/>
              </a:rPr>
              <a:t>is </a:t>
            </a:r>
            <a:r>
              <a:rPr lang="en-US" dirty="0">
                <a:solidFill>
                  <a:srgbClr val="FFFFFF"/>
                </a:solidFill>
                <a:latin typeface="Lucida Console"/>
                <a:cs typeface="Lucida Console"/>
              </a:rPr>
              <a:t>a natural extension of </a:t>
            </a:r>
            <a:endParaRPr lang="en-US" dirty="0" smtClean="0">
              <a:solidFill>
                <a:srgbClr val="FFFFFF"/>
              </a:solidFill>
              <a:latin typeface="Lucida Console"/>
              <a:cs typeface="Lucida Console"/>
            </a:endParaRPr>
          </a:p>
          <a:p>
            <a:pPr marL="0" indent="0">
              <a:buNone/>
            </a:pPr>
            <a:r>
              <a:rPr lang="en-US" dirty="0" smtClean="0">
                <a:solidFill>
                  <a:srgbClr val="FFFFFF"/>
                </a:solidFill>
                <a:latin typeface="Lucida Console"/>
                <a:cs typeface="Lucida Console"/>
              </a:rPr>
              <a:t>their </a:t>
            </a:r>
            <a:r>
              <a:rPr lang="en-US" dirty="0">
                <a:solidFill>
                  <a:srgbClr val="FFFFFF"/>
                </a:solidFill>
                <a:latin typeface="Lucida Console"/>
                <a:cs typeface="Lucida Console"/>
              </a:rPr>
              <a:t>work, redefining the tradition of modernism </a:t>
            </a:r>
            <a:endParaRPr lang="en-US" dirty="0" smtClean="0">
              <a:solidFill>
                <a:srgbClr val="FFFFFF"/>
              </a:solidFill>
              <a:latin typeface="Lucida Console"/>
              <a:cs typeface="Lucida Console"/>
            </a:endParaRPr>
          </a:p>
          <a:p>
            <a:pPr marL="0" indent="0">
              <a:buNone/>
            </a:pPr>
            <a:r>
              <a:rPr lang="en-US" dirty="0" smtClean="0">
                <a:solidFill>
                  <a:srgbClr val="FFFFFF"/>
                </a:solidFill>
                <a:latin typeface="Lucida Console"/>
                <a:cs typeface="Lucida Console"/>
              </a:rPr>
              <a:t>for </a:t>
            </a:r>
            <a:r>
              <a:rPr lang="en-US" dirty="0">
                <a:solidFill>
                  <a:srgbClr val="FFFFFF"/>
                </a:solidFill>
                <a:latin typeface="Lucida Console"/>
                <a:cs typeface="Lucida Console"/>
              </a:rPr>
              <a:t>a new medium</a:t>
            </a:r>
            <a:r>
              <a:rPr lang="en-US" dirty="0" smtClean="0">
                <a:solidFill>
                  <a:srgbClr val="FFFFFF"/>
                </a:solidFill>
                <a:latin typeface="Lucida Console"/>
                <a:cs typeface="Lucida Console"/>
              </a:rPr>
              <a:t>”</a:t>
            </a:r>
          </a:p>
          <a:p>
            <a:pPr marL="0" indent="0">
              <a:buNone/>
            </a:pPr>
            <a:endParaRPr lang="en-US" sz="3000" b="1" dirty="0">
              <a:solidFill>
                <a:schemeClr val="tx1"/>
              </a:solidFill>
              <a:latin typeface="+mn-lt"/>
            </a:endParaRPr>
          </a:p>
          <a:p>
            <a:pPr marL="0" indent="0">
              <a:buNone/>
            </a:pPr>
            <a:r>
              <a:rPr lang="en-US" sz="28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Dystopia</a:t>
            </a:r>
            <a:r>
              <a:rPr lang="en-US" sz="2800" b="1" dirty="0" smtClean="0">
                <a:solidFill>
                  <a:schemeClr val="tx1"/>
                </a:solidFill>
              </a:rPr>
              <a:t> </a:t>
            </a:r>
            <a:r>
              <a:rPr lang="en-US" sz="2800" b="1" dirty="0">
                <a:solidFill>
                  <a:srgbClr val="FFFFFF"/>
                </a:solidFill>
                <a:latin typeface="+mn-lt"/>
              </a:rPr>
              <a:t>re games?...</a:t>
            </a:r>
            <a:r>
              <a:rPr lang="en-US" sz="2800" b="1" dirty="0" smtClean="0">
                <a:solidFill>
                  <a:srgbClr val="FFFFFF"/>
                </a:solidFill>
                <a:latin typeface="+mn-lt"/>
              </a:rPr>
              <a:t>.IP &amp; non-linearity</a:t>
            </a:r>
          </a:p>
          <a:p>
            <a:pPr marL="0" indent="0">
              <a:buNone/>
            </a:pPr>
            <a:r>
              <a:rPr lang="en-US" sz="2800" b="1" dirty="0" smtClean="0">
                <a:solidFill>
                  <a:srgbClr val="FFFFFF"/>
                </a:solidFill>
                <a:latin typeface="Lucida Console"/>
                <a:cs typeface="Lucida Console"/>
              </a:rPr>
              <a:t>&gt;&gt;&gt; where is the required </a:t>
            </a:r>
            <a:r>
              <a:rPr lang="en-US" sz="2800" b="1" dirty="0" smtClean="0">
                <a:solidFill>
                  <a:srgbClr val="FF0000"/>
                </a:solidFill>
                <a:latin typeface="Lucida Console"/>
                <a:cs typeface="Lucida Console"/>
              </a:rPr>
              <a:t>FIXATION </a:t>
            </a:r>
          </a:p>
          <a:p>
            <a:pPr marL="0" indent="0">
              <a:buNone/>
            </a:pPr>
            <a:r>
              <a:rPr lang="en-US" sz="2800" b="1" dirty="0" smtClean="0">
                <a:solidFill>
                  <a:srgbClr val="FF0000"/>
                </a:solidFill>
                <a:latin typeface="Lucida Console"/>
                <a:cs typeface="Lucida Console"/>
              </a:rPr>
              <a:t>required by copyright law</a:t>
            </a:r>
            <a:r>
              <a:rPr lang="en-US" sz="2800" b="1" dirty="0" smtClean="0">
                <a:solidFill>
                  <a:srgbClr val="800000"/>
                </a:solidFill>
                <a:latin typeface="Lucida Console"/>
                <a:cs typeface="Lucida Console"/>
              </a:rPr>
              <a:t> </a:t>
            </a:r>
            <a:r>
              <a:rPr lang="en-US" sz="2800" b="1" dirty="0" smtClean="0">
                <a:solidFill>
                  <a:srgbClr val="FFFFFF"/>
                </a:solidFill>
                <a:latin typeface="Lucida Console"/>
                <a:cs typeface="Lucida Console"/>
              </a:rPr>
              <a:t>to be found ?</a:t>
            </a:r>
            <a:endParaRPr lang="en-US" sz="2800" dirty="0">
              <a:solidFill>
                <a:srgbClr val="FFFFFF"/>
              </a:solidFill>
              <a:latin typeface="Lucida Console"/>
              <a:cs typeface="Lucida Console"/>
            </a:endParaRPr>
          </a:p>
          <a:p>
            <a:pPr marL="0" indent="0">
              <a:buNone/>
            </a:pPr>
            <a:endParaRPr lang="en-US" sz="1800" dirty="0" smtClean="0"/>
          </a:p>
        </p:txBody>
      </p:sp>
      <p:pic>
        <p:nvPicPr>
          <p:cNvPr id="4" name="Picture 3" descr="Unkn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6366" y="4519171"/>
            <a:ext cx="1247960" cy="1906606"/>
          </a:xfrm>
          <a:prstGeom prst="rect">
            <a:avLst/>
          </a:prstGeom>
        </p:spPr>
      </p:pic>
    </p:spTree>
    <p:extLst>
      <p:ext uri="{BB962C8B-B14F-4D97-AF65-F5344CB8AC3E}">
        <p14:creationId xmlns:p14="http://schemas.microsoft.com/office/powerpoint/2010/main" val="4000910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32152" y="108857"/>
            <a:ext cx="7854647" cy="5617277"/>
          </a:xfrm>
        </p:spPr>
        <p:txBody>
          <a:bodyPr/>
          <a:lstStyle/>
          <a:p>
            <a:pPr marL="0" indent="0">
              <a:buNone/>
            </a:pPr>
            <a:r>
              <a:rPr lang="en-US" sz="3600" dirty="0">
                <a:solidFill>
                  <a:srgbClr val="FFFFFF"/>
                </a:solidFill>
              </a:rPr>
              <a:t>Worth noting – the challenges to</a:t>
            </a:r>
            <a:r>
              <a:rPr lang="en-US" sz="3600" dirty="0"/>
              <a:t> </a:t>
            </a:r>
            <a:r>
              <a:rPr lang="en-US" sz="3600" b="1" dirty="0">
                <a:solidFill>
                  <a:srgbClr val="FF0000"/>
                </a:solidFill>
              </a:rPr>
              <a:t>IP</a:t>
            </a:r>
            <a:r>
              <a:rPr lang="en-US" sz="3600" dirty="0"/>
              <a:t> </a:t>
            </a:r>
            <a:r>
              <a:rPr lang="en-US" sz="3600" dirty="0">
                <a:solidFill>
                  <a:srgbClr val="FFFFFF"/>
                </a:solidFill>
              </a:rPr>
              <a:t>posed by </a:t>
            </a:r>
            <a:r>
              <a:rPr lang="en-US" sz="3600" b="1" dirty="0">
                <a:solidFill>
                  <a:schemeClr val="tx2">
                    <a:lumMod val="60000"/>
                    <a:lumOff val="40000"/>
                  </a:schemeClr>
                </a:solidFill>
              </a:rPr>
              <a:t>oral storytelling cultures </a:t>
            </a:r>
            <a:r>
              <a:rPr lang="en-US" sz="3600" b="1" dirty="0">
                <a:solidFill>
                  <a:srgbClr val="FFFFFF"/>
                </a:solidFill>
              </a:rPr>
              <a:t>&gt;&gt;&gt; root of </a:t>
            </a:r>
            <a:r>
              <a:rPr lang="en-U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Dystopia</a:t>
            </a:r>
            <a:r>
              <a:rPr lang="en-US" sz="3600" b="1" dirty="0">
                <a:solidFill>
                  <a:schemeClr val="tx1"/>
                </a:solidFill>
              </a:rPr>
              <a:t> </a:t>
            </a:r>
            <a:r>
              <a:rPr lang="en-US" sz="3600" b="1" dirty="0">
                <a:solidFill>
                  <a:schemeClr val="bg1"/>
                </a:solidFill>
              </a:rPr>
              <a:t>&gt;&gt;&gt;...</a:t>
            </a:r>
            <a:r>
              <a:rPr lang="en-US" sz="3600" b="1" dirty="0" smtClean="0">
                <a:solidFill>
                  <a:schemeClr val="bg1"/>
                </a:solidFill>
              </a:rPr>
              <a:t>.</a:t>
            </a:r>
            <a:r>
              <a:rPr lang="en-US" sz="3600" b="1" i="1" dirty="0" smtClean="0">
                <a:solidFill>
                  <a:srgbClr val="FFFF00"/>
                </a:solidFill>
                <a:latin typeface="Baskerville Old Face"/>
                <a:cs typeface="Baskerville Old Face"/>
              </a:rPr>
              <a:t> </a:t>
            </a:r>
          </a:p>
          <a:p>
            <a:pPr marL="0" indent="0">
              <a:buNone/>
            </a:pPr>
            <a:r>
              <a:rPr lang="en-US" sz="3600" b="1" i="1" dirty="0" smtClean="0">
                <a:solidFill>
                  <a:srgbClr val="FFFF00"/>
                </a:solidFill>
                <a:latin typeface="Baskerville Old Face"/>
                <a:cs typeface="Baskerville Old Face"/>
              </a:rPr>
              <a:t>ONE OF TODAY’S THEMES</a:t>
            </a:r>
            <a:r>
              <a:rPr lang="en-US" sz="3600" b="1" i="1" dirty="0" smtClean="0">
                <a:solidFill>
                  <a:srgbClr val="FFFF00"/>
                </a:solidFill>
                <a:cs typeface="Arial Black"/>
              </a:rPr>
              <a:t>…</a:t>
            </a:r>
            <a:r>
              <a:rPr lang="en-US" sz="3600" b="1" i="1" dirty="0">
                <a:solidFill>
                  <a:schemeClr val="tx1"/>
                </a:solidFill>
                <a:cs typeface="Arial Black"/>
              </a:rPr>
              <a:t>.</a:t>
            </a:r>
          </a:p>
          <a:p>
            <a:endParaRPr lang="en-US" dirty="0"/>
          </a:p>
        </p:txBody>
      </p:sp>
      <p:pic>
        <p:nvPicPr>
          <p:cNvPr id="5" name="Picture 4" descr="Screen Shot 2014-09-09 at 11.03.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53" y="2280500"/>
            <a:ext cx="7325060" cy="3260967"/>
          </a:xfrm>
          <a:prstGeom prst="rect">
            <a:avLst/>
          </a:prstGeom>
        </p:spPr>
      </p:pic>
      <p:sp>
        <p:nvSpPr>
          <p:cNvPr id="6" name="Rectangle 5"/>
          <p:cNvSpPr/>
          <p:nvPr/>
        </p:nvSpPr>
        <p:spPr>
          <a:xfrm>
            <a:off x="832152" y="5541468"/>
            <a:ext cx="8505371" cy="369332"/>
          </a:xfrm>
          <a:prstGeom prst="rect">
            <a:avLst/>
          </a:prstGeom>
        </p:spPr>
        <p:txBody>
          <a:bodyPr wrap="square">
            <a:spAutoFit/>
          </a:bodyPr>
          <a:lstStyle/>
          <a:p>
            <a:r>
              <a:rPr lang="en-US" dirty="0">
                <a:hlinkClick r:id="rId3"/>
              </a:rPr>
              <a:t>http://www.goethe.de/ins/za/prj/wom/inw/</a:t>
            </a:r>
            <a:r>
              <a:rPr lang="en-US" dirty="0" smtClean="0">
                <a:hlinkClick r:id="rId3"/>
              </a:rPr>
              <a:t>enindex.htm</a:t>
            </a:r>
            <a:r>
              <a:rPr lang="en-US" dirty="0" smtClean="0"/>
              <a:t> </a:t>
            </a:r>
            <a:endParaRPr lang="en-US" dirty="0"/>
          </a:p>
        </p:txBody>
      </p:sp>
    </p:spTree>
    <p:extLst>
      <p:ext uri="{BB962C8B-B14F-4D97-AF65-F5344CB8AC3E}">
        <p14:creationId xmlns:p14="http://schemas.microsoft.com/office/powerpoint/2010/main" val="97499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21350"/>
            <a:ext cx="8561715" cy="1016000"/>
          </a:xfrm>
        </p:spPr>
        <p:txBody>
          <a:bodyPr>
            <a:normAutofit/>
          </a:bodyPr>
          <a:lstStyle/>
          <a:p>
            <a:r>
              <a:rPr lang="en-US" sz="4400" b="1" dirty="0" smtClean="0">
                <a:solidFill>
                  <a:srgbClr val="FFFF00"/>
                </a:solidFill>
                <a:latin typeface="Lucida Console"/>
                <a:cs typeface="Lucida Console"/>
              </a:rPr>
              <a:t>More clues re </a:t>
            </a:r>
            <a:r>
              <a:rPr lang="en-US" sz="4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Dystopia?</a:t>
            </a:r>
            <a:r>
              <a:rPr lang="en-US" sz="4400" b="1" dirty="0" smtClean="0">
                <a:solidFill>
                  <a:schemeClr val="tx1"/>
                </a:solidFill>
              </a:rPr>
              <a:t> </a:t>
            </a:r>
            <a:endParaRPr lang="en-US" sz="4400" dirty="0"/>
          </a:p>
        </p:txBody>
      </p:sp>
      <p:sp>
        <p:nvSpPr>
          <p:cNvPr id="3" name="Content Placeholder 2"/>
          <p:cNvSpPr>
            <a:spLocks noGrp="1"/>
          </p:cNvSpPr>
          <p:nvPr>
            <p:ph sz="quarter" idx="10"/>
          </p:nvPr>
        </p:nvSpPr>
        <p:spPr>
          <a:xfrm>
            <a:off x="243755" y="1137350"/>
            <a:ext cx="8775160" cy="4588784"/>
          </a:xfrm>
        </p:spPr>
        <p:txBody>
          <a:bodyPr/>
          <a:lstStyle/>
          <a:p>
            <a:pPr marL="0" indent="0">
              <a:buNone/>
            </a:pPr>
            <a:r>
              <a:rPr lang="en-US" sz="2800" i="1" dirty="0" smtClean="0">
                <a:solidFill>
                  <a:schemeClr val="bg1"/>
                </a:solidFill>
              </a:rPr>
              <a:t>* Donaldson v. Beckett</a:t>
            </a:r>
            <a:r>
              <a:rPr lang="en-US" sz="2800" dirty="0" smtClean="0">
                <a:solidFill>
                  <a:schemeClr val="bg1"/>
                </a:solidFill>
              </a:rPr>
              <a:t> (1774) 1Eng. Rep. 837 H.L. </a:t>
            </a:r>
            <a:r>
              <a:rPr lang="en-US" sz="2800" b="1" dirty="0" smtClean="0">
                <a:solidFill>
                  <a:srgbClr val="CCFFCC"/>
                </a:solidFill>
              </a:rPr>
              <a:t>denied</a:t>
            </a:r>
            <a:r>
              <a:rPr lang="en-US" sz="2800" dirty="0" smtClean="0">
                <a:solidFill>
                  <a:srgbClr val="CCFFCC"/>
                </a:solidFill>
              </a:rPr>
              <a:t> continued </a:t>
            </a:r>
            <a:r>
              <a:rPr lang="en-US" sz="2800" dirty="0" smtClean="0">
                <a:solidFill>
                  <a:srgbClr val="CCFFCC"/>
                </a:solidFill>
                <a:latin typeface="BlairMdITC TT-Medium"/>
                <a:cs typeface="BlairMdITC TT-Medium"/>
              </a:rPr>
              <a:t>existence</a:t>
            </a:r>
            <a:r>
              <a:rPr lang="en-US" sz="2800" dirty="0" smtClean="0">
                <a:solidFill>
                  <a:srgbClr val="CCFFCC"/>
                </a:solidFill>
              </a:rPr>
              <a:t> of </a:t>
            </a:r>
            <a:r>
              <a:rPr lang="en-US" sz="2800" b="1" dirty="0" smtClean="0">
                <a:solidFill>
                  <a:srgbClr val="CCFFCC"/>
                </a:solidFill>
              </a:rPr>
              <a:t>perpetual common law copyright</a:t>
            </a:r>
            <a:r>
              <a:rPr lang="en-US" sz="2800" dirty="0" smtClean="0">
                <a:solidFill>
                  <a:schemeClr val="bg1"/>
                </a:solidFill>
              </a:rPr>
              <a:t>, upholding limitation on term per statute (see Statute of Anne, 8Anne c. 19 (1710)</a:t>
            </a:r>
          </a:p>
          <a:p>
            <a:pPr marL="0" indent="0">
              <a:buNone/>
            </a:pPr>
            <a:r>
              <a:rPr lang="en-US" sz="2800" dirty="0" smtClean="0">
                <a:solidFill>
                  <a:schemeClr val="bg1"/>
                </a:solidFill>
                <a:latin typeface="American Typewriter"/>
                <a:cs typeface="American Typewriter"/>
              </a:rPr>
              <a:t>* “How </a:t>
            </a:r>
            <a:r>
              <a:rPr lang="en-US" sz="2800" dirty="0">
                <a:solidFill>
                  <a:schemeClr val="bg1"/>
                </a:solidFill>
                <a:latin typeface="American Typewriter"/>
                <a:cs typeface="American Typewriter"/>
              </a:rPr>
              <a:t>The Video Game Industry Was Launched 40 Years Ago... Thanks To </a:t>
            </a:r>
            <a:r>
              <a:rPr lang="en-US" sz="2800" dirty="0" smtClean="0">
                <a:solidFill>
                  <a:schemeClr val="bg1"/>
                </a:solidFill>
                <a:latin typeface="American Typewriter"/>
                <a:cs typeface="American Typewriter"/>
              </a:rPr>
              <a:t>Infringement” </a:t>
            </a:r>
            <a:r>
              <a:rPr lang="en-US" sz="2800" dirty="0" err="1" smtClean="0">
                <a:solidFill>
                  <a:schemeClr val="bg1"/>
                </a:solidFill>
              </a:rPr>
              <a:t>Techdirt</a:t>
            </a:r>
            <a:r>
              <a:rPr lang="en-US" sz="2800" dirty="0" smtClean="0">
                <a:solidFill>
                  <a:schemeClr val="bg1"/>
                </a:solidFill>
              </a:rPr>
              <a:t> Nov. </a:t>
            </a:r>
            <a:r>
              <a:rPr lang="en-US" sz="2800" dirty="0">
                <a:solidFill>
                  <a:schemeClr val="bg1"/>
                </a:solidFill>
              </a:rPr>
              <a:t>30, 2012 </a:t>
            </a:r>
            <a:r>
              <a:rPr lang="en-US" sz="1800" dirty="0">
                <a:solidFill>
                  <a:schemeClr val="bg1"/>
                </a:solidFill>
                <a:hlinkClick r:id="rId2"/>
              </a:rPr>
              <a:t>http://www.techdirt.com/blog/innovation/articles/20121129/17592021179/how-video-game-industry-was-launched-40-years-ago-thanks-to-</a:t>
            </a:r>
            <a:r>
              <a:rPr lang="en-US" sz="1800" dirty="0" smtClean="0">
                <a:solidFill>
                  <a:schemeClr val="bg1"/>
                </a:solidFill>
                <a:hlinkClick r:id="rId2"/>
              </a:rPr>
              <a:t>infringement.shtml</a:t>
            </a:r>
            <a:endParaRPr lang="en-US" sz="1800" dirty="0" smtClean="0">
              <a:solidFill>
                <a:schemeClr val="bg1"/>
              </a:solidFill>
            </a:endParaRPr>
          </a:p>
          <a:p>
            <a:pPr marL="0" indent="0">
              <a:buNone/>
            </a:pPr>
            <a:r>
              <a:rPr lang="en-US" sz="2800" dirty="0" smtClean="0">
                <a:solidFill>
                  <a:schemeClr val="bg1"/>
                </a:solidFill>
              </a:rPr>
              <a:t>* </a:t>
            </a:r>
            <a:r>
              <a:rPr lang="en-US" sz="2800" dirty="0" smtClean="0">
                <a:solidFill>
                  <a:schemeClr val="bg1"/>
                </a:solidFill>
                <a:latin typeface="American Typewriter"/>
                <a:cs typeface="American Typewriter"/>
              </a:rPr>
              <a:t>“Copyright Law and Video Games: A brief History of an Interactive Medium” </a:t>
            </a:r>
            <a:r>
              <a:rPr lang="en-US" sz="2800" dirty="0" smtClean="0">
                <a:solidFill>
                  <a:schemeClr val="bg1"/>
                </a:solidFill>
              </a:rPr>
              <a:t> Prof. Greg </a:t>
            </a:r>
            <a:r>
              <a:rPr lang="en-US" sz="2800" dirty="0" err="1" smtClean="0">
                <a:solidFill>
                  <a:schemeClr val="bg1"/>
                </a:solidFill>
              </a:rPr>
              <a:t>Lastowka</a:t>
            </a:r>
            <a:endParaRPr lang="en-US" sz="2800" dirty="0" smtClean="0">
              <a:solidFill>
                <a:schemeClr val="bg1"/>
              </a:solidFill>
            </a:endParaRPr>
          </a:p>
          <a:p>
            <a:pPr marL="0" indent="0">
              <a:buNone/>
            </a:pPr>
            <a:r>
              <a:rPr lang="en-US" sz="1800" dirty="0">
                <a:solidFill>
                  <a:schemeClr val="bg1"/>
                </a:solidFill>
                <a:hlinkClick r:id="rId3"/>
              </a:rPr>
              <a:t>http://papers.ssrn.com/sol3/papers.cfm?abstract_id=</a:t>
            </a:r>
            <a:r>
              <a:rPr lang="en-US" sz="1800" dirty="0" smtClean="0">
                <a:solidFill>
                  <a:schemeClr val="bg1"/>
                </a:solidFill>
                <a:hlinkClick r:id="rId3"/>
              </a:rPr>
              <a:t>2321424</a:t>
            </a:r>
            <a:endParaRPr lang="en-US" sz="1800" dirty="0" smtClean="0">
              <a:solidFill>
                <a:schemeClr val="bg1"/>
              </a:solidFill>
            </a:endParaRPr>
          </a:p>
          <a:p>
            <a:pPr marL="0" indent="0">
              <a:buNone/>
            </a:pPr>
            <a:endParaRPr lang="en-US" sz="1800" dirty="0">
              <a:solidFill>
                <a:schemeClr val="bg1"/>
              </a:solidFill>
            </a:endParaRPr>
          </a:p>
          <a:p>
            <a:pPr marL="0" indent="0">
              <a:buNone/>
            </a:pPr>
            <a:endParaRPr lang="en-US" sz="1800" dirty="0" smtClean="0">
              <a:solidFill>
                <a:schemeClr val="bg1"/>
              </a:solidFill>
            </a:endParaRPr>
          </a:p>
        </p:txBody>
      </p:sp>
      <p:sp>
        <p:nvSpPr>
          <p:cNvPr id="4" name="Notched Right Arrow 3"/>
          <p:cNvSpPr/>
          <p:nvPr/>
        </p:nvSpPr>
        <p:spPr>
          <a:xfrm>
            <a:off x="1051993" y="5118245"/>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Notched Right Arrow 4"/>
          <p:cNvSpPr/>
          <p:nvPr/>
        </p:nvSpPr>
        <p:spPr>
          <a:xfrm>
            <a:off x="2461654" y="5153908"/>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Notched Right Arrow 5"/>
          <p:cNvSpPr/>
          <p:nvPr/>
        </p:nvSpPr>
        <p:spPr>
          <a:xfrm>
            <a:off x="6578270" y="5118245"/>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Notched Right Arrow 6"/>
          <p:cNvSpPr/>
          <p:nvPr/>
        </p:nvSpPr>
        <p:spPr>
          <a:xfrm>
            <a:off x="3807168" y="5118245"/>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Notched Right Arrow 7"/>
          <p:cNvSpPr/>
          <p:nvPr/>
        </p:nvSpPr>
        <p:spPr>
          <a:xfrm>
            <a:off x="5266304" y="5118245"/>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245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sz="4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Dystopia</a:t>
            </a:r>
            <a:endParaRPr lang="en-US" sz="4400" dirty="0"/>
          </a:p>
        </p:txBody>
      </p:sp>
      <p:sp>
        <p:nvSpPr>
          <p:cNvPr id="3" name="Content Placeholder 2"/>
          <p:cNvSpPr>
            <a:spLocks noGrp="1"/>
          </p:cNvSpPr>
          <p:nvPr>
            <p:ph sz="quarter" idx="10"/>
          </p:nvPr>
        </p:nvSpPr>
        <p:spPr>
          <a:xfrm>
            <a:off x="628952" y="1016001"/>
            <a:ext cx="8057847" cy="4710134"/>
          </a:xfrm>
        </p:spPr>
        <p:txBody>
          <a:bodyPr/>
          <a:lstStyle/>
          <a:p>
            <a:pPr marL="0" indent="0">
              <a:buNone/>
            </a:pPr>
            <a:r>
              <a:rPr lang="en-US"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Dystopia = </a:t>
            </a:r>
            <a:r>
              <a:rPr lang="en-US" dirty="0" smtClean="0">
                <a:solidFill>
                  <a:srgbClr val="FF0000"/>
                </a:solidFill>
                <a:latin typeface="Copperplate Gothic Bold"/>
                <a:cs typeface="Copperplate Gothic Bold"/>
              </a:rPr>
              <a:t>an </a:t>
            </a:r>
            <a:r>
              <a:rPr lang="en-US" dirty="0">
                <a:solidFill>
                  <a:srgbClr val="FF0000"/>
                </a:solidFill>
                <a:latin typeface="Copperplate Gothic Bold"/>
                <a:cs typeface="Copperplate Gothic Bold"/>
              </a:rPr>
              <a:t>imaginary place where people lead dehumanized and often fearful lives</a:t>
            </a:r>
          </a:p>
          <a:p>
            <a:pPr marL="0" indent="0">
              <a:buNone/>
            </a:pPr>
            <a:endParaRPr lang="en-US" b="1" dirty="0"/>
          </a:p>
          <a:p>
            <a:pPr marL="0" indent="0">
              <a:buNone/>
            </a:pPr>
            <a:endParaRPr lang="en-US" dirty="0"/>
          </a:p>
        </p:txBody>
      </p:sp>
      <p:pic>
        <p:nvPicPr>
          <p:cNvPr id="5" name="Content Placeholder 5" descr="Screen Shot 2013-09-10 at 1.50.32 PM.png"/>
          <p:cNvPicPr>
            <a:picLocks noChangeAspect="1"/>
          </p:cNvPicPr>
          <p:nvPr/>
        </p:nvPicPr>
        <p:blipFill rotWithShape="1">
          <a:blip r:embed="rId2">
            <a:extLst>
              <a:ext uri="{28A0092B-C50C-407E-A947-70E740481C1C}">
                <a14:useLocalDpi xmlns:a14="http://schemas.microsoft.com/office/drawing/2010/main" val="0"/>
              </a:ext>
            </a:extLst>
          </a:blip>
          <a:srcRect l="-844" r="691"/>
          <a:stretch/>
        </p:blipFill>
        <p:spPr>
          <a:xfrm>
            <a:off x="1088573" y="1817313"/>
            <a:ext cx="6628190" cy="4039435"/>
          </a:xfrm>
          <a:prstGeom prst="rect">
            <a:avLst/>
          </a:prstGeom>
        </p:spPr>
      </p:pic>
    </p:spTree>
    <p:extLst>
      <p:ext uri="{BB962C8B-B14F-4D97-AF65-F5344CB8AC3E}">
        <p14:creationId xmlns:p14="http://schemas.microsoft.com/office/powerpoint/2010/main" val="3930236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4177"/>
            <a:ext cx="8229600" cy="1016000"/>
          </a:xfrm>
        </p:spPr>
        <p:txBody>
          <a:bodyPr>
            <a:normAutofit/>
          </a:bodyPr>
          <a:lstStyle/>
          <a:p>
            <a:r>
              <a:rPr lang="en-US" b="1" i="1" dirty="0" smtClean="0">
                <a:solidFill>
                  <a:srgbClr val="FFFF00"/>
                </a:solidFill>
                <a:latin typeface="+mn-lt"/>
              </a:rPr>
              <a:t> </a:t>
            </a:r>
            <a:r>
              <a:rPr lang="en-US" b="1" dirty="0" smtClean="0">
                <a:solidFill>
                  <a:srgbClr val="FFFF00"/>
                </a:solidFill>
                <a:latin typeface="+mn-lt"/>
              </a:rPr>
              <a:t>Universal </a:t>
            </a:r>
            <a:r>
              <a:rPr lang="en-US" b="1" dirty="0">
                <a:solidFill>
                  <a:srgbClr val="FFFF00"/>
                </a:solidFill>
                <a:latin typeface="+mn-lt"/>
              </a:rPr>
              <a:t>v. </a:t>
            </a:r>
            <a:r>
              <a:rPr lang="en-US" b="1" dirty="0" smtClean="0">
                <a:solidFill>
                  <a:srgbClr val="FFFF00"/>
                </a:solidFill>
                <a:latin typeface="+mn-lt"/>
              </a:rPr>
              <a:t>Sony</a:t>
            </a:r>
            <a:r>
              <a:rPr lang="en-US" b="1" dirty="0" smtClean="0">
                <a:solidFill>
                  <a:srgbClr val="000000"/>
                </a:solidFill>
              </a:rPr>
              <a:t> </a:t>
            </a:r>
            <a:r>
              <a:rPr lang="en-US" dirty="0" smtClean="0">
                <a:solidFill>
                  <a:srgbClr val="CCFFCC"/>
                </a:solidFill>
                <a:latin typeface="+mn-lt"/>
              </a:rPr>
              <a:t>(for the 1</a:t>
            </a:r>
            <a:r>
              <a:rPr lang="en-US" baseline="30000" dirty="0" smtClean="0">
                <a:solidFill>
                  <a:srgbClr val="CCFFCC"/>
                </a:solidFill>
                <a:latin typeface="+mn-lt"/>
              </a:rPr>
              <a:t>st</a:t>
            </a:r>
            <a:r>
              <a:rPr lang="en-US" dirty="0" smtClean="0">
                <a:solidFill>
                  <a:srgbClr val="CCFFCC"/>
                </a:solidFill>
                <a:latin typeface="+mn-lt"/>
              </a:rPr>
              <a:t> time)</a:t>
            </a:r>
            <a:endParaRPr lang="en-US" dirty="0">
              <a:solidFill>
                <a:srgbClr val="CCFFCC"/>
              </a:solidFill>
              <a:latin typeface="+mn-lt"/>
            </a:endParaRPr>
          </a:p>
        </p:txBody>
      </p:sp>
      <p:sp>
        <p:nvSpPr>
          <p:cNvPr id="3" name="Content Placeholder 2"/>
          <p:cNvSpPr>
            <a:spLocks noGrp="1"/>
          </p:cNvSpPr>
          <p:nvPr>
            <p:ph sz="quarter" idx="10"/>
          </p:nvPr>
        </p:nvSpPr>
        <p:spPr>
          <a:xfrm>
            <a:off x="457200" y="1150177"/>
            <a:ext cx="8229600" cy="4575957"/>
          </a:xfrm>
        </p:spPr>
        <p:txBody>
          <a:bodyPr/>
          <a:lstStyle/>
          <a:p>
            <a:pPr marL="0" indent="0">
              <a:buNone/>
            </a:pPr>
            <a:r>
              <a:rPr lang="en-US" sz="2800" b="1" i="1" dirty="0" smtClean="0">
                <a:solidFill>
                  <a:schemeClr val="bg1"/>
                </a:solidFill>
                <a:latin typeface="+mn-lt"/>
              </a:rPr>
              <a:t>Sony Corporation of America et al. v. Universal City Studios, Inc., et al</a:t>
            </a:r>
            <a:r>
              <a:rPr lang="en-US" sz="2800" dirty="0" smtClean="0">
                <a:solidFill>
                  <a:schemeClr val="bg1"/>
                </a:solidFill>
                <a:latin typeface="+mn-lt"/>
              </a:rPr>
              <a:t>. </a:t>
            </a:r>
            <a:r>
              <a:rPr lang="en-US" dirty="0" smtClean="0">
                <a:solidFill>
                  <a:schemeClr val="bg1"/>
                </a:solidFill>
                <a:latin typeface="+mn-lt"/>
              </a:rPr>
              <a:t>464 U.S. 417 (1984) Supreme Court of the United States</a:t>
            </a:r>
          </a:p>
          <a:p>
            <a:pPr marL="0" indent="0">
              <a:buNone/>
            </a:pPr>
            <a:r>
              <a:rPr lang="en-US" sz="1600" dirty="0">
                <a:solidFill>
                  <a:srgbClr val="000000"/>
                </a:solidFill>
                <a:hlinkClick r:id="rId2"/>
              </a:rPr>
              <a:t>http://scholar.google.ca/</a:t>
            </a:r>
            <a:r>
              <a:rPr lang="en-US" sz="1600" dirty="0" smtClean="0">
                <a:solidFill>
                  <a:srgbClr val="000000"/>
                </a:solidFill>
                <a:hlinkClick r:id="rId2"/>
              </a:rPr>
              <a:t>scholar_case case</a:t>
            </a:r>
            <a:r>
              <a:rPr lang="en-US" sz="1600" dirty="0">
                <a:solidFill>
                  <a:srgbClr val="000000"/>
                </a:solidFill>
                <a:hlinkClick r:id="rId2"/>
              </a:rPr>
              <a:t>=5876335373788447272&amp;hl=en&amp;as_sdt=2&amp;as_vis=1&amp;oi=scholarr&amp;sa=X&amp;ei=hGYvUsjELay7jALQ9YHYBg&amp;ved=</a:t>
            </a:r>
            <a:r>
              <a:rPr lang="en-US" sz="1600" dirty="0" smtClean="0">
                <a:solidFill>
                  <a:srgbClr val="000000"/>
                </a:solidFill>
                <a:hlinkClick r:id="rId2"/>
              </a:rPr>
              <a:t>0CEAQgAMoATAA</a:t>
            </a:r>
            <a:endParaRPr lang="en-US" sz="1600" dirty="0" smtClean="0">
              <a:solidFill>
                <a:srgbClr val="000000"/>
              </a:solidFill>
            </a:endParaRPr>
          </a:p>
          <a:p>
            <a:pPr marL="0" indent="0">
              <a:buNone/>
            </a:pPr>
            <a:r>
              <a:rPr lang="en-US" sz="2800" dirty="0" smtClean="0">
                <a:solidFill>
                  <a:srgbClr val="FFFFFF"/>
                </a:solidFill>
                <a:latin typeface="+mn-lt"/>
              </a:rPr>
              <a:t> </a:t>
            </a:r>
            <a:r>
              <a:rPr lang="en-US" sz="2800" b="1" dirty="0" smtClean="0">
                <a:solidFill>
                  <a:srgbClr val="FFFFFF"/>
                </a:solidFill>
                <a:latin typeface="+mn-lt"/>
              </a:rPr>
              <a:t>* Time Shifting is Fair Use not Copyright infringement</a:t>
            </a:r>
            <a:endParaRPr lang="en-US" sz="2800" dirty="0" smtClean="0">
              <a:solidFill>
                <a:srgbClr val="FFFFFF"/>
              </a:solidFill>
              <a:latin typeface="+mn-lt"/>
            </a:endParaRPr>
          </a:p>
          <a:p>
            <a:pPr marL="0" indent="0">
              <a:buNone/>
            </a:pPr>
            <a:r>
              <a:rPr lang="en-US" sz="2000" dirty="0" smtClean="0">
                <a:solidFill>
                  <a:srgbClr val="FFFFFF"/>
                </a:solidFill>
              </a:rPr>
              <a:t>(see also </a:t>
            </a:r>
            <a:r>
              <a:rPr lang="en-US" sz="2000" i="1" dirty="0" smtClean="0">
                <a:solidFill>
                  <a:srgbClr val="FFFFFF"/>
                </a:solidFill>
              </a:rPr>
              <a:t>Fox v. Dish Network </a:t>
            </a:r>
            <a:r>
              <a:rPr lang="en-US" sz="2000" dirty="0" smtClean="0">
                <a:solidFill>
                  <a:srgbClr val="FFFFFF"/>
                </a:solidFill>
              </a:rPr>
              <a:t>USCA 9</a:t>
            </a:r>
            <a:r>
              <a:rPr lang="en-US" sz="2000" baseline="30000" dirty="0" smtClean="0">
                <a:solidFill>
                  <a:srgbClr val="FFFFFF"/>
                </a:solidFill>
              </a:rPr>
              <a:t>th</a:t>
            </a:r>
            <a:r>
              <a:rPr lang="en-US" sz="2000" dirty="0" smtClean="0">
                <a:solidFill>
                  <a:srgbClr val="FFFFFF"/>
                </a:solidFill>
              </a:rPr>
              <a:t> (July 24,2013) upholding “ad skipping</a:t>
            </a:r>
            <a:r>
              <a:rPr lang="en-US" sz="2000" dirty="0">
                <a:solidFill>
                  <a:srgbClr val="FFFFFF"/>
                </a:solidFill>
              </a:rPr>
              <a:t>”</a:t>
            </a:r>
            <a:r>
              <a:rPr lang="en-US" sz="2000" dirty="0">
                <a:solidFill>
                  <a:schemeClr val="tx1"/>
                </a:solidFill>
              </a:rPr>
              <a:t> </a:t>
            </a:r>
            <a:r>
              <a:rPr lang="en-US" sz="1600" dirty="0">
                <a:solidFill>
                  <a:schemeClr val="tx1"/>
                </a:solidFill>
                <a:hlinkClick r:id="rId3"/>
              </a:rPr>
              <a:t>http://www.scribd.com/doc/155719747/</a:t>
            </a:r>
            <a:r>
              <a:rPr lang="en-US" sz="1600" dirty="0" smtClean="0">
                <a:solidFill>
                  <a:schemeClr val="tx1"/>
                </a:solidFill>
                <a:hlinkClick r:id="rId3"/>
              </a:rPr>
              <a:t>Hopper</a:t>
            </a:r>
            <a:r>
              <a:rPr lang="en-US" sz="2000" dirty="0" smtClean="0">
                <a:solidFill>
                  <a:srgbClr val="0000FF"/>
                </a:solidFill>
              </a:rPr>
              <a:t>)</a:t>
            </a:r>
          </a:p>
          <a:p>
            <a:pPr marL="0" indent="0">
              <a:buNone/>
            </a:pPr>
            <a:endParaRPr lang="en-US" sz="1600" dirty="0">
              <a:solidFill>
                <a:schemeClr val="tx1"/>
              </a:solidFill>
            </a:endParaRPr>
          </a:p>
        </p:txBody>
      </p:sp>
      <p:pic>
        <p:nvPicPr>
          <p:cNvPr id="4" name="Content Placeholder 3" descr="Betamax_Tape_v2.jpg"/>
          <p:cNvPicPr>
            <a:picLocks noChangeAspect="1"/>
          </p:cNvPicPr>
          <p:nvPr/>
        </p:nvPicPr>
        <p:blipFill rotWithShape="1">
          <a:blip r:embed="rId4">
            <a:extLst>
              <a:ext uri="{28A0092B-C50C-407E-A947-70E740481C1C}">
                <a14:useLocalDpi xmlns:a14="http://schemas.microsoft.com/office/drawing/2010/main" val="0"/>
              </a:ext>
            </a:extLst>
          </a:blip>
          <a:srcRect l="4115" t="6603" r="4842" b="9325"/>
          <a:stretch/>
        </p:blipFill>
        <p:spPr>
          <a:xfrm>
            <a:off x="5391333" y="4245963"/>
            <a:ext cx="3295467" cy="1988290"/>
          </a:xfrm>
          <a:prstGeom prst="rect">
            <a:avLst/>
          </a:prstGeom>
        </p:spPr>
      </p:pic>
      <p:pic>
        <p:nvPicPr>
          <p:cNvPr id="5" name="Content Placeholder 5" descr="Logo_betamax_01.gif"/>
          <p:cNvPicPr>
            <a:picLocks noChangeAspect="1"/>
          </p:cNvPicPr>
          <p:nvPr/>
        </p:nvPicPr>
        <p:blipFill rotWithShape="1">
          <a:blip r:embed="rId5">
            <a:extLst>
              <a:ext uri="{28A0092B-C50C-407E-A947-70E740481C1C}">
                <a14:useLocalDpi xmlns:a14="http://schemas.microsoft.com/office/drawing/2010/main" val="0"/>
              </a:ext>
            </a:extLst>
          </a:blip>
          <a:srcRect l="12621" r="13496" b="6057"/>
          <a:stretch/>
        </p:blipFill>
        <p:spPr>
          <a:xfrm>
            <a:off x="3988137" y="4245963"/>
            <a:ext cx="1255473" cy="1711069"/>
          </a:xfrm>
          <a:prstGeom prst="rect">
            <a:avLst/>
          </a:prstGeom>
        </p:spPr>
      </p:pic>
      <p:sp>
        <p:nvSpPr>
          <p:cNvPr id="7" name="Action Button: Forward or Next 6">
            <a:hlinkClick r:id="" action="ppaction://hlinkshowjump?jump=nextslide" highlightClick="1"/>
          </p:cNvPr>
          <p:cNvSpPr/>
          <p:nvPr/>
        </p:nvSpPr>
        <p:spPr>
          <a:xfrm>
            <a:off x="1629307" y="4683718"/>
            <a:ext cx="1042416" cy="10424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End 7">
            <a:hlinkClick r:id="" action="ppaction://hlinkshowjump?jump=lastslide" highlightClick="1"/>
          </p:cNvPr>
          <p:cNvSpPr/>
          <p:nvPr/>
        </p:nvSpPr>
        <p:spPr>
          <a:xfrm>
            <a:off x="2771102" y="4683718"/>
            <a:ext cx="1042416" cy="1042416"/>
          </a:xfrm>
          <a:prstGeom prst="actionButtonE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ction Button: Beginning 8">
            <a:hlinkClick r:id="" action="ppaction://hlinkshowjump?jump=firstslide" highlightClick="1"/>
          </p:cNvPr>
          <p:cNvSpPr/>
          <p:nvPr/>
        </p:nvSpPr>
        <p:spPr>
          <a:xfrm>
            <a:off x="457200" y="4683718"/>
            <a:ext cx="1042416" cy="1042416"/>
          </a:xfrm>
          <a:prstGeom prst="actionButtonBeginn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42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Follow Up to Talk 1: A</a:t>
            </a:r>
            <a:endParaRPr lang="en-US" sz="4800" b="1" dirty="0">
              <a:solidFill>
                <a:srgbClr val="FFFF00"/>
              </a:solidFill>
              <a:latin typeface="+mn-lt"/>
            </a:endParaRPr>
          </a:p>
        </p:txBody>
      </p:sp>
      <p:pic>
        <p:nvPicPr>
          <p:cNvPr id="4" name="Content Placeholder 3" descr="Screen Shot 2014-09-08 at 10.16.02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2466" b="766"/>
          <a:stretch/>
        </p:blipFill>
        <p:spPr>
          <a:xfrm>
            <a:off x="264797" y="1342593"/>
            <a:ext cx="6546306" cy="1577795"/>
          </a:xfrm>
        </p:spPr>
      </p:pic>
      <p:pic>
        <p:nvPicPr>
          <p:cNvPr id="5" name="Picture 4" descr="Screen Shot 2014-09-08 at 10.16.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7" y="2967335"/>
            <a:ext cx="8854922" cy="2044506"/>
          </a:xfrm>
          <a:prstGeom prst="rect">
            <a:avLst/>
          </a:prstGeom>
        </p:spPr>
      </p:pic>
      <p:sp>
        <p:nvSpPr>
          <p:cNvPr id="6" name="Rectangle 5"/>
          <p:cNvSpPr/>
          <p:nvPr/>
        </p:nvSpPr>
        <p:spPr>
          <a:xfrm>
            <a:off x="264796" y="5011841"/>
            <a:ext cx="8422003" cy="830997"/>
          </a:xfrm>
          <a:prstGeom prst="rect">
            <a:avLst/>
          </a:prstGeom>
        </p:spPr>
        <p:txBody>
          <a:bodyPr wrap="square">
            <a:spAutoFit/>
          </a:bodyPr>
          <a:lstStyle/>
          <a:p>
            <a:endParaRPr lang="en-US" sz="1600" dirty="0" smtClean="0">
              <a:hlinkClick r:id="rId4"/>
            </a:endParaRPr>
          </a:p>
          <a:p>
            <a:r>
              <a:rPr lang="en-US" sz="1600" dirty="0" smtClean="0">
                <a:hlinkClick r:id="rId4"/>
              </a:rPr>
              <a:t>http</a:t>
            </a:r>
            <a:r>
              <a:rPr lang="en-US" sz="1600" dirty="0">
                <a:hlinkClick r:id="rId4"/>
              </a:rPr>
              <a:t>://www.forbes.com/sites/insertcoin/2014/09/07/espn-boss-declares-esports-not-a-sport</a:t>
            </a:r>
            <a:r>
              <a:rPr lang="en-US" sz="1600" dirty="0" smtClean="0">
                <a:hlinkClick r:id="rId4"/>
              </a:rPr>
              <a:t>/</a:t>
            </a:r>
            <a:endParaRPr lang="en-US" sz="1600" dirty="0" smtClean="0"/>
          </a:p>
          <a:p>
            <a:endParaRPr lang="en-US" sz="1600" dirty="0"/>
          </a:p>
        </p:txBody>
      </p:sp>
    </p:spTree>
    <p:extLst>
      <p:ext uri="{BB962C8B-B14F-4D97-AF65-F5344CB8AC3E}">
        <p14:creationId xmlns:p14="http://schemas.microsoft.com/office/powerpoint/2010/main" val="1336557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BUT…</a:t>
            </a:r>
            <a:endParaRPr lang="en-US" sz="4800" b="1" dirty="0">
              <a:solidFill>
                <a:srgbClr val="FFFF00"/>
              </a:solidFill>
              <a:latin typeface="+mn-lt"/>
            </a:endParaRPr>
          </a:p>
        </p:txBody>
      </p:sp>
      <p:pic>
        <p:nvPicPr>
          <p:cNvPr id="4" name="Content Placeholder 3" descr="Screen Shot 2014-09-09 at 11.30.10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205" b="63"/>
          <a:stretch/>
        </p:blipFill>
        <p:spPr>
          <a:xfrm>
            <a:off x="457200" y="1342593"/>
            <a:ext cx="8229600" cy="3810000"/>
          </a:xfrm>
        </p:spPr>
      </p:pic>
      <p:sp>
        <p:nvSpPr>
          <p:cNvPr id="5" name="Rectangle 4"/>
          <p:cNvSpPr/>
          <p:nvPr/>
        </p:nvSpPr>
        <p:spPr>
          <a:xfrm>
            <a:off x="457200" y="5156595"/>
            <a:ext cx="8229600" cy="369332"/>
          </a:xfrm>
          <a:prstGeom prst="rect">
            <a:avLst/>
          </a:prstGeom>
        </p:spPr>
        <p:txBody>
          <a:bodyPr wrap="square">
            <a:spAutoFit/>
          </a:bodyPr>
          <a:lstStyle/>
          <a:p>
            <a:r>
              <a:rPr lang="en-US" dirty="0">
                <a:hlinkClick r:id="rId3"/>
              </a:rPr>
              <a:t>http://www.theverge.com/2014/6/25/5801052/aereo-supreme-court-</a:t>
            </a:r>
            <a:r>
              <a:rPr lang="en-US" dirty="0" smtClean="0">
                <a:hlinkClick r:id="rId3"/>
              </a:rPr>
              <a:t>ruling</a:t>
            </a:r>
            <a:r>
              <a:rPr lang="en-US" dirty="0" smtClean="0"/>
              <a:t> </a:t>
            </a:r>
            <a:endParaRPr lang="en-US" dirty="0"/>
          </a:p>
        </p:txBody>
      </p:sp>
    </p:spTree>
    <p:extLst>
      <p:ext uri="{BB962C8B-B14F-4D97-AF65-F5344CB8AC3E}">
        <p14:creationId xmlns:p14="http://schemas.microsoft.com/office/powerpoint/2010/main" val="67998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00"/>
                </a:solidFill>
                <a:latin typeface="+mn-lt"/>
              </a:rPr>
              <a:t>For Now </a:t>
            </a:r>
            <a:r>
              <a:rPr lang="en-US" b="1" dirty="0" smtClean="0">
                <a:solidFill>
                  <a:srgbClr val="FFFF00"/>
                </a:solidFill>
                <a:latin typeface="+mn-lt"/>
              </a:rPr>
              <a:t>#2. </a:t>
            </a:r>
            <a:r>
              <a:rPr lang="en-US" b="1" dirty="0" smtClean="0">
                <a:solidFill>
                  <a:srgbClr val="FFFFFF"/>
                </a:solidFill>
                <a:latin typeface="+mn-lt"/>
              </a:rPr>
              <a:t>Are Video Games a </a:t>
            </a:r>
            <a:r>
              <a:rPr lang="en-US" b="1" dirty="0" smtClean="0">
                <a:latin typeface="+mn-lt"/>
              </a:rPr>
              <a:t/>
            </a:r>
            <a:br>
              <a:rPr lang="en-US" b="1" dirty="0" smtClean="0">
                <a:latin typeface="+mn-lt"/>
              </a:rPr>
            </a:br>
            <a:r>
              <a:rPr lang="en-US" b="1" dirty="0" smtClean="0">
                <a:solidFill>
                  <a:srgbClr val="FF0000"/>
                </a:solidFill>
                <a:latin typeface="+mn-lt"/>
              </a:rPr>
              <a:t>“Mass Media” </a:t>
            </a:r>
            <a:r>
              <a:rPr lang="en-US" b="1" dirty="0" smtClean="0">
                <a:solidFill>
                  <a:schemeClr val="bg1"/>
                </a:solidFill>
                <a:latin typeface="+mn-lt"/>
              </a:rPr>
              <a:t>(&amp; does it matter)?</a:t>
            </a:r>
            <a:endParaRPr lang="en-US" b="1" dirty="0">
              <a:solidFill>
                <a:schemeClr val="bg1"/>
              </a:solidFill>
              <a:latin typeface="+mn-lt"/>
            </a:endParaRPr>
          </a:p>
        </p:txBody>
      </p:sp>
      <p:sp>
        <p:nvSpPr>
          <p:cNvPr id="3" name="Content Placeholder 2"/>
          <p:cNvSpPr>
            <a:spLocks noGrp="1"/>
          </p:cNvSpPr>
          <p:nvPr>
            <p:ph sz="quarter" idx="10"/>
          </p:nvPr>
        </p:nvSpPr>
        <p:spPr>
          <a:xfrm>
            <a:off x="457200" y="1447244"/>
            <a:ext cx="8686800" cy="5410756"/>
          </a:xfrm>
        </p:spPr>
        <p:txBody>
          <a:bodyPr>
            <a:noAutofit/>
          </a:bodyPr>
          <a:lstStyle/>
          <a:p>
            <a:pPr marL="0" indent="0">
              <a:buNone/>
            </a:pPr>
            <a:r>
              <a:rPr lang="en-US" sz="3200" b="1" dirty="0" smtClean="0">
                <a:solidFill>
                  <a:srgbClr val="FFFF00"/>
                </a:solidFill>
                <a:latin typeface="+mn-lt"/>
                <a:cs typeface="Lucida Console"/>
              </a:rPr>
              <a:t>Certainly a </a:t>
            </a:r>
            <a:r>
              <a:rPr lang="en-US" sz="3200" b="1" i="1" dirty="0" smtClean="0">
                <a:solidFill>
                  <a:srgbClr val="FF0000"/>
                </a:solidFill>
                <a:latin typeface="+mn-lt"/>
                <a:cs typeface="Lucida Console"/>
              </a:rPr>
              <a:t>“</a:t>
            </a:r>
            <a:r>
              <a:rPr lang="en-US" sz="3200" b="1" i="1" u="sng" dirty="0" smtClean="0">
                <a:solidFill>
                  <a:srgbClr val="FF0000"/>
                </a:solidFill>
                <a:latin typeface="+mn-lt"/>
                <a:cs typeface="Lucida Console"/>
              </a:rPr>
              <a:t>MASSIVE</a:t>
            </a:r>
            <a:r>
              <a:rPr lang="en-US" sz="3200" b="1" i="1" dirty="0" smtClean="0">
                <a:solidFill>
                  <a:srgbClr val="FF0000"/>
                </a:solidFill>
                <a:latin typeface="+mn-lt"/>
                <a:cs typeface="Lucida Console"/>
              </a:rPr>
              <a:t>” </a:t>
            </a:r>
            <a:r>
              <a:rPr lang="en-US" sz="3200" b="1" dirty="0" smtClean="0">
                <a:solidFill>
                  <a:srgbClr val="FFFF00"/>
                </a:solidFill>
                <a:latin typeface="+mn-lt"/>
                <a:cs typeface="Lucida Console"/>
              </a:rPr>
              <a:t>media</a:t>
            </a:r>
            <a:endParaRPr lang="en-US" sz="3200" b="1" dirty="0">
              <a:solidFill>
                <a:srgbClr val="FFFF00"/>
              </a:solidFill>
              <a:latin typeface="+mn-lt"/>
              <a:cs typeface="Lucida Console"/>
            </a:endParaRPr>
          </a:p>
        </p:txBody>
      </p:sp>
      <p:pic>
        <p:nvPicPr>
          <p:cNvPr id="5" name="Picture 4" descr="Screen Shot 2014-09-09 at 9.58.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10" y="2677682"/>
            <a:ext cx="4195607" cy="1925064"/>
          </a:xfrm>
          <a:prstGeom prst="rect">
            <a:avLst/>
          </a:prstGeom>
        </p:spPr>
      </p:pic>
      <p:sp>
        <p:nvSpPr>
          <p:cNvPr id="6" name="Rectangle 5"/>
          <p:cNvSpPr/>
          <p:nvPr/>
        </p:nvSpPr>
        <p:spPr>
          <a:xfrm>
            <a:off x="229810" y="4606596"/>
            <a:ext cx="4195607" cy="738664"/>
          </a:xfrm>
          <a:prstGeom prst="rect">
            <a:avLst/>
          </a:prstGeom>
        </p:spPr>
        <p:txBody>
          <a:bodyPr wrap="square">
            <a:spAutoFit/>
          </a:bodyPr>
          <a:lstStyle/>
          <a:p>
            <a:r>
              <a:rPr lang="en-US" sz="1400" dirty="0">
                <a:hlinkClick r:id="rId3"/>
              </a:rPr>
              <a:t>https://medium.com/@blakejharrisNYC/the-birth-of-the-60-billion-videogame-industry-</a:t>
            </a:r>
            <a:r>
              <a:rPr lang="en-US" sz="1400" dirty="0" smtClean="0">
                <a:hlinkClick r:id="rId3"/>
              </a:rPr>
              <a:t>67a360dc4498</a:t>
            </a:r>
            <a:r>
              <a:rPr lang="en-US" sz="1400" dirty="0" smtClean="0"/>
              <a:t> </a:t>
            </a:r>
            <a:endParaRPr lang="en-US" sz="1400" dirty="0"/>
          </a:p>
        </p:txBody>
      </p:sp>
      <p:pic>
        <p:nvPicPr>
          <p:cNvPr id="8" name="Picture 7" descr="Screen Shot 2014-09-09 at 10.00.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334" y="2486863"/>
            <a:ext cx="4467538" cy="2115883"/>
          </a:xfrm>
          <a:prstGeom prst="rect">
            <a:avLst/>
          </a:prstGeom>
        </p:spPr>
      </p:pic>
      <p:sp>
        <p:nvSpPr>
          <p:cNvPr id="9" name="Rectangle 8"/>
          <p:cNvSpPr/>
          <p:nvPr/>
        </p:nvSpPr>
        <p:spPr>
          <a:xfrm>
            <a:off x="4487334" y="4773225"/>
            <a:ext cx="4656666" cy="523220"/>
          </a:xfrm>
          <a:prstGeom prst="rect">
            <a:avLst/>
          </a:prstGeom>
        </p:spPr>
        <p:txBody>
          <a:bodyPr wrap="square">
            <a:spAutoFit/>
          </a:bodyPr>
          <a:lstStyle/>
          <a:p>
            <a:r>
              <a:rPr lang="en-US" sz="1400" dirty="0">
                <a:hlinkClick r:id="rId5"/>
              </a:rPr>
              <a:t>http://www.gamesindustry.biz/articles/2014-06-25-game-software-market-to-hit-usd100-billion-by-2018-</a:t>
            </a:r>
            <a:r>
              <a:rPr lang="en-US" sz="1400" dirty="0" smtClean="0">
                <a:hlinkClick r:id="rId5"/>
              </a:rPr>
              <a:t>dfc</a:t>
            </a:r>
            <a:r>
              <a:rPr lang="en-US" sz="1400" dirty="0" smtClean="0"/>
              <a:t> </a:t>
            </a:r>
            <a:endParaRPr lang="en-US" sz="1400" dirty="0"/>
          </a:p>
        </p:txBody>
      </p:sp>
    </p:spTree>
    <p:extLst>
      <p:ext uri="{BB962C8B-B14F-4D97-AF65-F5344CB8AC3E}">
        <p14:creationId xmlns:p14="http://schemas.microsoft.com/office/powerpoint/2010/main" val="1104230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29811"/>
            <a:ext cx="8590038" cy="5842000"/>
          </a:xfrm>
        </p:spPr>
        <p:txBody>
          <a:bodyPr>
            <a:normAutofit lnSpcReduction="10000"/>
          </a:bodyPr>
          <a:lstStyle/>
          <a:p>
            <a:pPr marL="0" indent="0">
              <a:buNone/>
            </a:pPr>
            <a:r>
              <a:rPr lang="en-US" b="1" dirty="0" smtClean="0">
                <a:solidFill>
                  <a:schemeClr val="bg1"/>
                </a:solidFill>
                <a:latin typeface="+mn-lt"/>
                <a:cs typeface="Lucida Console"/>
              </a:rPr>
              <a:t>D.L </a:t>
            </a:r>
            <a:r>
              <a:rPr lang="en-US" b="1" dirty="0">
                <a:solidFill>
                  <a:schemeClr val="bg1"/>
                </a:solidFill>
                <a:latin typeface="+mn-lt"/>
                <a:cs typeface="Lucida Console"/>
              </a:rPr>
              <a:t>Shaw, “The Rise and Fall of American Mass </a:t>
            </a:r>
          </a:p>
          <a:p>
            <a:pPr marL="0" indent="0">
              <a:buNone/>
            </a:pPr>
            <a:r>
              <a:rPr lang="en-US" b="1" dirty="0" smtClean="0">
                <a:solidFill>
                  <a:schemeClr val="bg1"/>
                </a:solidFill>
                <a:latin typeface="+mn-lt"/>
                <a:cs typeface="Lucida Console"/>
              </a:rPr>
              <a:t>Media</a:t>
            </a:r>
            <a:r>
              <a:rPr lang="en-US" b="1" dirty="0">
                <a:solidFill>
                  <a:schemeClr val="bg1"/>
                </a:solidFill>
                <a:latin typeface="+mn-lt"/>
                <a:cs typeface="Lucida Console"/>
              </a:rPr>
              <a:t>: Roles of Technology and Leadership”, April 1991 “Roy W. Howard Lecture” Indiana University</a:t>
            </a:r>
            <a:r>
              <a:rPr lang="en-US" b="1" dirty="0" smtClean="0">
                <a:solidFill>
                  <a:schemeClr val="bg1"/>
                </a:solidFill>
                <a:latin typeface="+mn-lt"/>
                <a:cs typeface="Lucida Console"/>
              </a:rPr>
              <a:t>.</a:t>
            </a:r>
          </a:p>
          <a:p>
            <a:pPr marL="0" indent="0">
              <a:buNone/>
            </a:pPr>
            <a:endParaRPr lang="en-US" b="1" dirty="0">
              <a:solidFill>
                <a:schemeClr val="bg1"/>
              </a:solidFill>
              <a:latin typeface="+mn-lt"/>
              <a:cs typeface="Lucida Console"/>
            </a:endParaRPr>
          </a:p>
          <a:p>
            <a:r>
              <a:rPr lang="en-US" dirty="0" smtClean="0">
                <a:solidFill>
                  <a:srgbClr val="FFFF00"/>
                </a:solidFill>
                <a:latin typeface="Lucida Console"/>
                <a:cs typeface="Lucida Console"/>
              </a:rPr>
              <a:t>“</a:t>
            </a:r>
            <a:r>
              <a:rPr lang="en-US" i="1" u="sng" dirty="0">
                <a:solidFill>
                  <a:srgbClr val="FFFF00"/>
                </a:solidFill>
                <a:latin typeface="Lucida Console"/>
                <a:cs typeface="Lucida Console"/>
              </a:rPr>
              <a:t>No medium, once it has lost it’s dominant position has ever returned to the top”</a:t>
            </a:r>
          </a:p>
          <a:p>
            <a:r>
              <a:rPr lang="en-US" dirty="0" smtClean="0">
                <a:solidFill>
                  <a:schemeClr val="bg1"/>
                </a:solidFill>
                <a:latin typeface="Lucida Console"/>
                <a:cs typeface="Lucida Console"/>
              </a:rPr>
              <a:t>“</a:t>
            </a:r>
            <a:r>
              <a:rPr lang="en-US" i="1" dirty="0" smtClean="0">
                <a:solidFill>
                  <a:schemeClr val="bg1"/>
                </a:solidFill>
                <a:latin typeface="Lucida Console"/>
                <a:cs typeface="Lucida Console"/>
              </a:rPr>
              <a:t>Audience </a:t>
            </a:r>
            <a:r>
              <a:rPr lang="en-US" i="1" dirty="0">
                <a:solidFill>
                  <a:schemeClr val="bg1"/>
                </a:solidFill>
                <a:latin typeface="Lucida Console"/>
                <a:cs typeface="Lucida Console"/>
              </a:rPr>
              <a:t>choice, made possible by modern technologies, has made the concept of “mass media” obsolete; and </a:t>
            </a:r>
            <a:r>
              <a:rPr lang="en-US" i="1" dirty="0">
                <a:solidFill>
                  <a:srgbClr val="CCFFCC"/>
                </a:solidFill>
                <a:latin typeface="Lucida Console"/>
                <a:cs typeface="Lucida Console"/>
              </a:rPr>
              <a:t>audiences are not necessarily loyal, exercising choices when available to </a:t>
            </a:r>
            <a:r>
              <a:rPr lang="en-US" b="1" i="1" dirty="0">
                <a:solidFill>
                  <a:srgbClr val="CCFFCC"/>
                </a:solidFill>
                <a:latin typeface="Lucida Console"/>
                <a:cs typeface="Lucida Console"/>
              </a:rPr>
              <a:t>obtain information and entertainment in the most efficient way </a:t>
            </a:r>
            <a:r>
              <a:rPr lang="en-US" b="1" i="1" dirty="0">
                <a:solidFill>
                  <a:schemeClr val="bg1"/>
                </a:solidFill>
                <a:latin typeface="Lucida Console"/>
                <a:cs typeface="Lucida Console"/>
              </a:rPr>
              <a:t>possible</a:t>
            </a:r>
            <a:r>
              <a:rPr lang="en-US" dirty="0">
                <a:solidFill>
                  <a:schemeClr val="bg1"/>
                </a:solidFill>
                <a:latin typeface="Lucida Console"/>
                <a:cs typeface="Lucida Console"/>
              </a:rPr>
              <a:t>.”</a:t>
            </a:r>
          </a:p>
          <a:p>
            <a:r>
              <a:rPr lang="en-US" dirty="0">
                <a:solidFill>
                  <a:schemeClr val="tx2">
                    <a:lumMod val="20000"/>
                    <a:lumOff val="80000"/>
                  </a:schemeClr>
                </a:solidFill>
                <a:latin typeface="Lucida Console"/>
                <a:cs typeface="Lucida Console"/>
              </a:rPr>
              <a:t>“Historically mass media seem to play the role of </a:t>
            </a:r>
            <a:r>
              <a:rPr lang="en-US" b="1" u="sng" dirty="0">
                <a:solidFill>
                  <a:schemeClr val="tx2">
                    <a:lumMod val="20000"/>
                    <a:lumOff val="80000"/>
                  </a:schemeClr>
                </a:solidFill>
                <a:latin typeface="Lucida Console"/>
                <a:cs typeface="Lucida Console"/>
              </a:rPr>
              <a:t>Trojan Horse to social change</a:t>
            </a:r>
            <a:r>
              <a:rPr lang="en-US" dirty="0">
                <a:solidFill>
                  <a:schemeClr val="tx2">
                    <a:lumMod val="20000"/>
                    <a:lumOff val="80000"/>
                  </a:schemeClr>
                </a:solidFill>
                <a:latin typeface="Lucida Console"/>
                <a:cs typeface="Lucida Console"/>
              </a:rPr>
              <a:t>. That seems to be an effect of evolving communication technologies.</a:t>
            </a:r>
            <a:r>
              <a:rPr lang="en-US" dirty="0" smtClean="0">
                <a:solidFill>
                  <a:schemeClr val="tx2">
                    <a:lumMod val="40000"/>
                    <a:lumOff val="60000"/>
                  </a:schemeClr>
                </a:solidFill>
                <a:latin typeface="Lucida Console"/>
                <a:cs typeface="Lucida Console"/>
              </a:rPr>
              <a:t>”</a:t>
            </a:r>
          </a:p>
          <a:p>
            <a:endParaRPr lang="en-US" dirty="0">
              <a:solidFill>
                <a:schemeClr val="tx2">
                  <a:lumMod val="40000"/>
                  <a:lumOff val="60000"/>
                </a:schemeClr>
              </a:solidFill>
              <a:latin typeface="Lucida Console"/>
              <a:cs typeface="Lucida Console"/>
            </a:endParaRPr>
          </a:p>
          <a:p>
            <a:pPr marL="0" indent="0">
              <a:buNone/>
            </a:pPr>
            <a:r>
              <a:rPr lang="en-US" dirty="0">
                <a:solidFill>
                  <a:srgbClr val="FFFF00"/>
                </a:solidFill>
                <a:latin typeface="Lucida Console"/>
                <a:cs typeface="Lucida Console"/>
              </a:rPr>
              <a:t>Limitation</a:t>
            </a:r>
            <a:r>
              <a:rPr lang="en-US" dirty="0">
                <a:solidFill>
                  <a:srgbClr val="FFFFFF"/>
                </a:solidFill>
                <a:latin typeface="Lucida Console"/>
                <a:cs typeface="Lucida Console"/>
              </a:rPr>
              <a:t> – does not foresee audience as </a:t>
            </a:r>
            <a:r>
              <a:rPr lang="en-US" b="1" dirty="0">
                <a:solidFill>
                  <a:srgbClr val="CCFFCC"/>
                </a:solidFill>
                <a:latin typeface="Lucida Console"/>
                <a:cs typeface="Lucida Console"/>
              </a:rPr>
              <a:t>CREATOR</a:t>
            </a:r>
          </a:p>
          <a:p>
            <a:endParaRPr lang="en-US" dirty="0"/>
          </a:p>
        </p:txBody>
      </p:sp>
    </p:spTree>
    <p:extLst>
      <p:ext uri="{BB962C8B-B14F-4D97-AF65-F5344CB8AC3E}">
        <p14:creationId xmlns:p14="http://schemas.microsoft.com/office/powerpoint/2010/main" val="1153189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0039"/>
            <a:ext cx="9144000" cy="1016000"/>
          </a:xfrm>
        </p:spPr>
        <p:txBody>
          <a:bodyPr>
            <a:normAutofit fontScale="90000"/>
          </a:bodyPr>
          <a:lstStyle/>
          <a:p>
            <a:r>
              <a:rPr lang="en-US" i="1" dirty="0" smtClean="0">
                <a:solidFill>
                  <a:srgbClr val="CCFFCC"/>
                </a:solidFill>
                <a:latin typeface="Brush Script MT Italic"/>
                <a:cs typeface="Brush Script MT Italic"/>
              </a:rPr>
              <a:t>    Which leads to</a:t>
            </a:r>
            <a:r>
              <a:rPr lang="en-US" dirty="0" smtClean="0">
                <a:solidFill>
                  <a:srgbClr val="CCFFCC"/>
                </a:solidFill>
              </a:rPr>
              <a:t>: </a:t>
            </a:r>
            <a:r>
              <a:rPr lang="en-US" b="1" dirty="0" smtClean="0">
                <a:solidFill>
                  <a:srgbClr val="FFFFFF"/>
                </a:solidFill>
              </a:rPr>
              <a:t>Application </a:t>
            </a:r>
            <a:r>
              <a:rPr lang="en-US" b="1" dirty="0">
                <a:solidFill>
                  <a:srgbClr val="FFFFFF"/>
                </a:solidFill>
              </a:rPr>
              <a:t>of </a:t>
            </a:r>
            <a:r>
              <a:rPr lang="en-US" b="1" dirty="0">
                <a:solidFill>
                  <a:srgbClr val="FF0000"/>
                </a:solidFill>
              </a:rPr>
              <a:t>real </a:t>
            </a:r>
            <a:r>
              <a:rPr lang="en-US" b="1" dirty="0" smtClean="0">
                <a:solidFill>
                  <a:srgbClr val="FF0000"/>
                </a:solidFill>
              </a:rPr>
              <a:t>world</a:t>
            </a:r>
            <a:br>
              <a:rPr lang="en-US" b="1" dirty="0" smtClean="0">
                <a:solidFill>
                  <a:srgbClr val="FF0000"/>
                </a:solidFill>
              </a:rPr>
            </a:br>
            <a:r>
              <a:rPr lang="en-US" b="1" dirty="0">
                <a:solidFill>
                  <a:srgbClr val="FF0000"/>
                </a:solidFill>
              </a:rPr>
              <a:t> </a:t>
            </a:r>
            <a:r>
              <a:rPr lang="en-US" b="1" dirty="0" smtClean="0">
                <a:solidFill>
                  <a:srgbClr val="FF0000"/>
                </a:solidFill>
              </a:rPr>
              <a:t>    laws</a:t>
            </a:r>
            <a:r>
              <a:rPr lang="en-US" b="1" dirty="0" smtClean="0"/>
              <a:t> </a:t>
            </a:r>
            <a:r>
              <a:rPr lang="en-US" b="1" dirty="0">
                <a:solidFill>
                  <a:srgbClr val="FFFFFF"/>
                </a:solidFill>
              </a:rPr>
              <a:t>to</a:t>
            </a:r>
            <a:r>
              <a:rPr lang="en-US" b="1" dirty="0"/>
              <a:t> </a:t>
            </a:r>
            <a:r>
              <a:rPr lang="en-US" b="1" dirty="0" smtClean="0">
                <a:solidFill>
                  <a:schemeClr val="tx2">
                    <a:lumMod val="60000"/>
                    <a:lumOff val="40000"/>
                  </a:schemeClr>
                </a:solidFill>
              </a:rPr>
              <a:t>(massive)</a:t>
            </a:r>
            <a:r>
              <a:rPr lang="en-US" b="1" i="1" dirty="0" smtClean="0">
                <a:solidFill>
                  <a:srgbClr val="3366FF"/>
                </a:solidFill>
              </a:rPr>
              <a:t>virtual </a:t>
            </a:r>
            <a:r>
              <a:rPr lang="en-US" b="1" i="1" dirty="0">
                <a:solidFill>
                  <a:srgbClr val="3366FF"/>
                </a:solidFill>
              </a:rPr>
              <a:t>environments </a:t>
            </a:r>
          </a:p>
        </p:txBody>
      </p:sp>
      <p:sp>
        <p:nvSpPr>
          <p:cNvPr id="3" name="Content Placeholder 2"/>
          <p:cNvSpPr>
            <a:spLocks noGrp="1"/>
          </p:cNvSpPr>
          <p:nvPr>
            <p:ph sz="quarter" idx="10"/>
          </p:nvPr>
        </p:nvSpPr>
        <p:spPr>
          <a:xfrm>
            <a:off x="457200" y="1218630"/>
            <a:ext cx="8229600" cy="4759070"/>
          </a:xfrm>
        </p:spPr>
        <p:txBody>
          <a:bodyPr>
            <a:normAutofit/>
          </a:bodyPr>
          <a:lstStyle/>
          <a:p>
            <a:r>
              <a:rPr lang="en-US" b="1" dirty="0">
                <a:solidFill>
                  <a:schemeClr val="accent2">
                    <a:lumMod val="40000"/>
                    <a:lumOff val="60000"/>
                  </a:schemeClr>
                </a:solidFill>
                <a:latin typeface="Chalkboard"/>
                <a:cs typeface="Chalkboard"/>
              </a:rPr>
              <a:t>Is there a virtual world? </a:t>
            </a:r>
            <a:endParaRPr lang="en-US" b="1" dirty="0" smtClean="0">
              <a:solidFill>
                <a:schemeClr val="accent2">
                  <a:lumMod val="40000"/>
                  <a:lumOff val="60000"/>
                </a:schemeClr>
              </a:solidFill>
              <a:latin typeface="Chalkboard"/>
              <a:cs typeface="Chalkboard"/>
            </a:endParaRPr>
          </a:p>
          <a:p>
            <a:r>
              <a:rPr lang="en-US" b="1" dirty="0" smtClean="0">
                <a:solidFill>
                  <a:srgbClr val="CCFFCC"/>
                </a:solidFill>
                <a:latin typeface="Copperplate Gothic Bold"/>
                <a:cs typeface="Copperplate Gothic Bold"/>
              </a:rPr>
              <a:t>Is </a:t>
            </a:r>
            <a:r>
              <a:rPr lang="en-US" b="1" dirty="0" err="1">
                <a:solidFill>
                  <a:srgbClr val="CCFFCC"/>
                </a:solidFill>
                <a:latin typeface="Copperplate Gothic Bold"/>
                <a:cs typeface="Copperplate Gothic Bold"/>
              </a:rPr>
              <a:t>WoW</a:t>
            </a:r>
            <a:r>
              <a:rPr lang="en-US" b="1" dirty="0">
                <a:solidFill>
                  <a:srgbClr val="CCFFCC"/>
                </a:solidFill>
                <a:latin typeface="Copperplate Gothic Bold"/>
                <a:cs typeface="Copperplate Gothic Bold"/>
              </a:rPr>
              <a:t> its own country?</a:t>
            </a:r>
            <a:r>
              <a:rPr lang="en-US" b="1" dirty="0">
                <a:solidFill>
                  <a:srgbClr val="20623D"/>
                </a:solidFill>
                <a:latin typeface="Copperplate Gothic Bold"/>
                <a:cs typeface="Copperplate Gothic Bold"/>
              </a:rPr>
              <a:t> </a:t>
            </a:r>
            <a:endParaRPr lang="en-US" b="1" dirty="0" smtClean="0">
              <a:solidFill>
                <a:srgbClr val="20623D"/>
              </a:solidFill>
              <a:latin typeface="Copperplate Gothic Bold"/>
              <a:cs typeface="Copperplate Gothic Bold"/>
            </a:endParaRPr>
          </a:p>
          <a:p>
            <a:r>
              <a:rPr lang="en-US" dirty="0" smtClean="0">
                <a:solidFill>
                  <a:srgbClr val="FFFFFF"/>
                </a:solidFill>
              </a:rPr>
              <a:t>Ben </a:t>
            </a:r>
            <a:r>
              <a:rPr lang="en-US" dirty="0" err="1" smtClean="0">
                <a:solidFill>
                  <a:srgbClr val="FFFFFF"/>
                </a:solidFill>
              </a:rPr>
              <a:t>Duranske</a:t>
            </a:r>
            <a:r>
              <a:rPr lang="en-US" dirty="0" smtClean="0">
                <a:solidFill>
                  <a:srgbClr val="FFFFFF"/>
                </a:solidFill>
              </a:rPr>
              <a:t> “ Virtual Law” (2008):</a:t>
            </a:r>
            <a:r>
              <a:rPr lang="en-US" sz="1600" dirty="0" smtClean="0">
                <a:solidFill>
                  <a:srgbClr val="FFFFFF"/>
                </a:solidFill>
              </a:rPr>
              <a:t> “</a:t>
            </a:r>
            <a:r>
              <a:rPr lang="en-US" sz="1700" i="1" dirty="0">
                <a:solidFill>
                  <a:srgbClr val="FFFFFF"/>
                </a:solidFill>
              </a:rPr>
              <a:t>This chapter will argue that the </a:t>
            </a:r>
            <a:r>
              <a:rPr lang="en-US" sz="1700" b="1" i="1" dirty="0">
                <a:solidFill>
                  <a:srgbClr val="E6B9B8"/>
                </a:solidFill>
              </a:rPr>
              <a:t>law needs to acknowledge and provide protection for virtual property, but that it must do so in a way that preserves virtual worlds and games as play spaces</a:t>
            </a:r>
            <a:r>
              <a:rPr lang="en-US" sz="1700" i="1" dirty="0">
                <a:solidFill>
                  <a:schemeClr val="bg1"/>
                </a:solidFill>
              </a:rPr>
              <a:t>, at least to the extent that the developers desire their worlds to remain pure play spaces. On one hand, many game and virtual world providers seek to avoid real-life implications in their social and play spaces.</a:t>
            </a:r>
            <a:r>
              <a:rPr lang="en-US" sz="1700" i="1" dirty="0">
                <a:solidFill>
                  <a:srgbClr val="FFFF00"/>
                </a:solidFill>
              </a:rPr>
              <a:t> Where providers take reasonable steps to draw a line between the real and the virtual, the world or game should be protected by the “magic circle” that protects other play spaces (from theme parks to family Monopoly games) from taking on inadvertent real-world implications</a:t>
            </a:r>
            <a:r>
              <a:rPr lang="en-US" sz="1700" i="1" dirty="0">
                <a:solidFill>
                  <a:schemeClr val="bg1"/>
                </a:solidFill>
              </a:rPr>
              <a:t>.</a:t>
            </a:r>
            <a:r>
              <a:rPr lang="en-US" sz="1700" i="1" dirty="0"/>
              <a:t> </a:t>
            </a:r>
            <a:r>
              <a:rPr lang="en-US" sz="1700" b="1" i="1" dirty="0">
                <a:solidFill>
                  <a:srgbClr val="FFFF00"/>
                </a:solidFill>
              </a:rPr>
              <a:t>On the other hand, it is both inevitable and desirable that some game and virtual world designers will seek to include real money trade (RMT) and offer a real cash economy (RCE) in their platforms. Users of these platforms need the protection of virtual property </a:t>
            </a:r>
            <a:r>
              <a:rPr lang="en-US" sz="1700" b="1" i="1" dirty="0" err="1">
                <a:solidFill>
                  <a:srgbClr val="FFFF00"/>
                </a:solidFill>
              </a:rPr>
              <a:t>law</a:t>
            </a:r>
            <a:r>
              <a:rPr lang="en-US" sz="1700" i="1" dirty="0" err="1" smtClean="0">
                <a:solidFill>
                  <a:srgbClr val="FFFFFF"/>
                </a:solidFill>
              </a:rPr>
              <a:t>.”</a:t>
            </a:r>
            <a:r>
              <a:rPr lang="en-US" sz="1700" dirty="0" err="1" smtClean="0">
                <a:hlinkClick r:id="rId2"/>
              </a:rPr>
              <a:t>http</a:t>
            </a:r>
            <a:r>
              <a:rPr lang="en-US" sz="1700" dirty="0">
                <a:hlinkClick r:id="rId2"/>
              </a:rPr>
              <a:t>://www.amazon.com/Benjamin-Tyson-Duranske/e/</a:t>
            </a:r>
            <a:r>
              <a:rPr lang="en-US" sz="1700" dirty="0" smtClean="0">
                <a:hlinkClick r:id="rId2"/>
              </a:rPr>
              <a:t>B001JP104A</a:t>
            </a:r>
            <a:endParaRPr lang="en-US" sz="1700" dirty="0"/>
          </a:p>
          <a:p>
            <a:r>
              <a:rPr lang="en-US" dirty="0" smtClean="0">
                <a:solidFill>
                  <a:srgbClr val="FFFF00"/>
                </a:solidFill>
              </a:rPr>
              <a:t>EULA/</a:t>
            </a:r>
            <a:r>
              <a:rPr lang="en-US" dirty="0" err="1" smtClean="0">
                <a:solidFill>
                  <a:srgbClr val="FFFF00"/>
                </a:solidFill>
              </a:rPr>
              <a:t>ToS</a:t>
            </a:r>
            <a:r>
              <a:rPr lang="en-US" dirty="0" smtClean="0">
                <a:solidFill>
                  <a:srgbClr val="FFFF00"/>
                </a:solidFill>
              </a:rPr>
              <a:t>: The “real world law” is the law of contracts.</a:t>
            </a:r>
            <a:endParaRPr lang="en-US" dirty="0">
              <a:solidFill>
                <a:srgbClr val="FFFF00"/>
              </a:solidFill>
            </a:endParaRPr>
          </a:p>
          <a:p>
            <a:endParaRPr lang="en-US" dirty="0"/>
          </a:p>
        </p:txBody>
      </p:sp>
    </p:spTree>
    <p:extLst>
      <p:ext uri="{BB962C8B-B14F-4D97-AF65-F5344CB8AC3E}">
        <p14:creationId xmlns:p14="http://schemas.microsoft.com/office/powerpoint/2010/main" val="2508171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
            <a:ext cx="8229600" cy="1016000"/>
          </a:xfrm>
        </p:spPr>
        <p:txBody>
          <a:bodyPr>
            <a:normAutofit fontScale="90000"/>
          </a:bodyPr>
          <a:lstStyle/>
          <a:p>
            <a:r>
              <a:rPr lang="en-US" sz="4400" b="1" dirty="0" smtClean="0">
                <a:solidFill>
                  <a:srgbClr val="FFFF00"/>
                </a:solidFill>
                <a:latin typeface="+mn-lt"/>
              </a:rPr>
              <a:t>     An issue that won’t go away…</a:t>
            </a:r>
            <a:endParaRPr lang="en-US" sz="4400" b="1" dirty="0">
              <a:solidFill>
                <a:srgbClr val="FFFF00"/>
              </a:solidFill>
              <a:latin typeface="+mn-lt"/>
            </a:endParaRPr>
          </a:p>
        </p:txBody>
      </p:sp>
      <p:pic>
        <p:nvPicPr>
          <p:cNvPr id="4" name="Content Placeholder 3" descr="Screen Shot 2014-09-09 at 11.39.41 PM.png"/>
          <p:cNvPicPr>
            <a:picLocks noGrp="1" noChangeAspect="1"/>
          </p:cNvPicPr>
          <p:nvPr>
            <p:ph sz="quarter" idx="10"/>
          </p:nvPr>
        </p:nvPicPr>
        <p:blipFill>
          <a:blip r:embed="rId2">
            <a:extLst>
              <a:ext uri="{28A0092B-C50C-407E-A947-70E740481C1C}">
                <a14:useLocalDpi xmlns:a14="http://schemas.microsoft.com/office/drawing/2010/main" val="0"/>
              </a:ext>
            </a:extLst>
          </a:blip>
          <a:srcRect l="-14777" r="-14777"/>
          <a:stretch>
            <a:fillRect/>
          </a:stretch>
        </p:blipFill>
        <p:spPr>
          <a:xfrm>
            <a:off x="457200" y="1052513"/>
            <a:ext cx="8229600" cy="4886325"/>
          </a:xfrm>
        </p:spPr>
      </p:pic>
    </p:spTree>
    <p:extLst>
      <p:ext uri="{BB962C8B-B14F-4D97-AF65-F5344CB8AC3E}">
        <p14:creationId xmlns:p14="http://schemas.microsoft.com/office/powerpoint/2010/main" val="174495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54001" y="181429"/>
            <a:ext cx="8720666" cy="5733141"/>
          </a:xfrm>
        </p:spPr>
        <p:txBody>
          <a:bodyPr>
            <a:normAutofit/>
          </a:bodyPr>
          <a:lstStyle/>
          <a:p>
            <a:pPr marL="0" indent="0">
              <a:buNone/>
            </a:pPr>
            <a:r>
              <a:rPr lang="en-US" sz="4000" b="1" dirty="0" smtClean="0">
                <a:solidFill>
                  <a:srgbClr val="CCFFCC"/>
                </a:solidFill>
                <a:latin typeface="+mn-lt"/>
              </a:rPr>
              <a:t>  </a:t>
            </a:r>
            <a:r>
              <a:rPr lang="en-US" sz="4000" b="1" dirty="0">
                <a:solidFill>
                  <a:srgbClr val="FFFF00"/>
                </a:solidFill>
                <a:latin typeface="Lucida Console"/>
                <a:cs typeface="Lucida Console"/>
              </a:rPr>
              <a:t>B</a:t>
            </a:r>
            <a:r>
              <a:rPr lang="en-US" sz="4000" b="1" dirty="0" smtClean="0">
                <a:solidFill>
                  <a:srgbClr val="FFFF00"/>
                </a:solidFill>
                <a:latin typeface="Lucida Console"/>
                <a:cs typeface="Lucida Console"/>
              </a:rPr>
              <a:t>ack to why </a:t>
            </a:r>
            <a:r>
              <a:rPr lang="en-US" sz="4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Dystopia?</a:t>
            </a:r>
            <a:r>
              <a:rPr lang="en-US" sz="4000" b="1" dirty="0">
                <a:solidFill>
                  <a:schemeClr val="tx1"/>
                </a:solidFill>
              </a:rPr>
              <a:t> </a:t>
            </a:r>
            <a:r>
              <a:rPr lang="en-US" sz="4000" b="1" dirty="0" smtClean="0">
                <a:solidFill>
                  <a:srgbClr val="CCFFCC"/>
                </a:solidFill>
                <a:latin typeface="+mn-lt"/>
              </a:rPr>
              <a:t>               </a:t>
            </a:r>
          </a:p>
          <a:p>
            <a:pPr marL="0" indent="0">
              <a:buNone/>
            </a:pPr>
            <a:r>
              <a:rPr lang="en-US" sz="3600" b="1" dirty="0" smtClean="0">
                <a:solidFill>
                  <a:schemeClr val="tx2">
                    <a:lumMod val="60000"/>
                    <a:lumOff val="40000"/>
                  </a:schemeClr>
                </a:solidFill>
                <a:latin typeface="+mn-lt"/>
              </a:rPr>
              <a:t>                     BREAKOUT</a:t>
            </a:r>
          </a:p>
          <a:p>
            <a:pPr marL="0" indent="0">
              <a:buNone/>
            </a:pPr>
            <a:r>
              <a:rPr lang="en-US" sz="2800" b="1" dirty="0" smtClean="0">
                <a:solidFill>
                  <a:schemeClr val="bg1"/>
                </a:solidFill>
                <a:latin typeface="+mn-lt"/>
                <a:cs typeface="Arial Black"/>
              </a:rPr>
              <a:t>   Issue</a:t>
            </a:r>
            <a:r>
              <a:rPr lang="en-US" sz="2800" b="1" dirty="0">
                <a:solidFill>
                  <a:schemeClr val="bg1"/>
                </a:solidFill>
                <a:latin typeface="+mn-lt"/>
                <a:cs typeface="Arial Black"/>
              </a:rPr>
              <a:t>: The “creativity standard” </a:t>
            </a:r>
            <a:r>
              <a:rPr lang="en-US" sz="2800" b="1" dirty="0" smtClean="0">
                <a:solidFill>
                  <a:schemeClr val="bg1"/>
                </a:solidFill>
                <a:latin typeface="+mn-lt"/>
                <a:cs typeface="Arial Black"/>
              </a:rPr>
              <a:t>in copyright</a:t>
            </a:r>
            <a:r>
              <a:rPr lang="en-US" sz="2800" b="1" dirty="0">
                <a:solidFill>
                  <a:schemeClr val="bg1"/>
                </a:solidFill>
                <a:latin typeface="+mn-lt"/>
                <a:cs typeface="Arial Black"/>
              </a:rPr>
              <a:t>.</a:t>
            </a:r>
          </a:p>
          <a:p>
            <a:endParaRPr lang="en-US" sz="4000" dirty="0"/>
          </a:p>
          <a:p>
            <a:pPr marL="0" indent="0">
              <a:buNone/>
            </a:pPr>
            <a:endParaRPr lang="en-US" sz="4000" b="1" dirty="0">
              <a:solidFill>
                <a:srgbClr val="CCFFCC"/>
              </a:solidFill>
              <a:latin typeface="+mn-lt"/>
            </a:endParaRPr>
          </a:p>
        </p:txBody>
      </p:sp>
      <p:pic>
        <p:nvPicPr>
          <p:cNvPr id="4" name="Picture 3" descr="Breakout26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586" y="2068286"/>
            <a:ext cx="5861006" cy="3846284"/>
          </a:xfrm>
          <a:prstGeom prst="rect">
            <a:avLst/>
          </a:prstGeom>
        </p:spPr>
      </p:pic>
    </p:spTree>
    <p:extLst>
      <p:ext uri="{BB962C8B-B14F-4D97-AF65-F5344CB8AC3E}">
        <p14:creationId xmlns:p14="http://schemas.microsoft.com/office/powerpoint/2010/main" val="327624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556"/>
            <a:ext cx="9144000" cy="904865"/>
          </a:xfrm>
        </p:spPr>
        <p:txBody>
          <a:bodyPr>
            <a:normAutofit/>
          </a:bodyPr>
          <a:lstStyle/>
          <a:p>
            <a:r>
              <a:rPr lang="en-US" b="1" i="1" dirty="0" smtClean="0">
                <a:solidFill>
                  <a:schemeClr val="tx1"/>
                </a:solidFill>
              </a:rPr>
              <a:t>  </a:t>
            </a:r>
            <a:r>
              <a:rPr lang="en-US" b="1" i="1" dirty="0" smtClean="0">
                <a:solidFill>
                  <a:srgbClr val="FFFF00"/>
                </a:solidFill>
              </a:rPr>
              <a:t>Atari v. Oman </a:t>
            </a:r>
            <a:r>
              <a:rPr lang="en-US" dirty="0" smtClean="0">
                <a:solidFill>
                  <a:srgbClr val="FFFF00"/>
                </a:solidFill>
              </a:rPr>
              <a:t>- </a:t>
            </a:r>
            <a:r>
              <a:rPr lang="en-US" sz="3200" dirty="0" smtClean="0">
                <a:solidFill>
                  <a:srgbClr val="FFFF00"/>
                </a:solidFill>
              </a:rPr>
              <a:t>1989/1992 USCA DC Cir.</a:t>
            </a:r>
            <a:endParaRPr lang="en-US" sz="3200" dirty="0">
              <a:solidFill>
                <a:srgbClr val="FFFF00"/>
              </a:solidFill>
            </a:endParaRPr>
          </a:p>
        </p:txBody>
      </p:sp>
      <p:sp>
        <p:nvSpPr>
          <p:cNvPr id="3" name="Content Placeholder 2"/>
          <p:cNvSpPr>
            <a:spLocks noGrp="1"/>
          </p:cNvSpPr>
          <p:nvPr>
            <p:ph sz="quarter" idx="10"/>
          </p:nvPr>
        </p:nvSpPr>
        <p:spPr>
          <a:xfrm>
            <a:off x="-1" y="936419"/>
            <a:ext cx="9144001" cy="5921581"/>
          </a:xfrm>
        </p:spPr>
        <p:txBody>
          <a:bodyPr>
            <a:normAutofit/>
          </a:bodyPr>
          <a:lstStyle/>
          <a:p>
            <a:pPr marL="0" indent="0">
              <a:buNone/>
            </a:pPr>
            <a:r>
              <a:rPr lang="en-US" sz="1800" dirty="0" smtClean="0">
                <a:solidFill>
                  <a:srgbClr val="FFFFFF"/>
                </a:solidFill>
                <a:latin typeface="+mn-lt"/>
              </a:rPr>
              <a:t>* “</a:t>
            </a:r>
            <a:r>
              <a:rPr lang="en-US" sz="1800" i="1" dirty="0" smtClean="0">
                <a:solidFill>
                  <a:srgbClr val="FFFFFF"/>
                </a:solidFill>
                <a:latin typeface="+mn-lt"/>
              </a:rPr>
              <a:t>BREAKOUT's </a:t>
            </a:r>
            <a:r>
              <a:rPr lang="en-US" sz="1800" i="1" dirty="0">
                <a:solidFill>
                  <a:srgbClr val="FFFFFF"/>
                </a:solidFill>
                <a:latin typeface="+mn-lt"/>
              </a:rPr>
              <a:t>audiovisual display features a wall formed by </a:t>
            </a:r>
            <a:r>
              <a:rPr lang="en-US" sz="1800" i="1" dirty="0">
                <a:solidFill>
                  <a:srgbClr val="FF0000"/>
                </a:solidFill>
                <a:latin typeface="+mn-lt"/>
              </a:rPr>
              <a:t>red</a:t>
            </a:r>
            <a:r>
              <a:rPr lang="en-US" sz="1800" i="1" dirty="0">
                <a:solidFill>
                  <a:srgbClr val="FFFFFF"/>
                </a:solidFill>
                <a:latin typeface="+mn-lt"/>
              </a:rPr>
              <a:t>,</a:t>
            </a:r>
            <a:r>
              <a:rPr lang="en-US" sz="1800" i="1" dirty="0">
                <a:latin typeface="+mn-lt"/>
              </a:rPr>
              <a:t> </a:t>
            </a:r>
            <a:r>
              <a:rPr lang="en-US" sz="1800" i="1" dirty="0" smtClean="0">
                <a:solidFill>
                  <a:schemeClr val="accent6">
                    <a:lumMod val="75000"/>
                  </a:schemeClr>
                </a:solidFill>
                <a:latin typeface="+mn-lt"/>
              </a:rPr>
              <a:t>ambe</a:t>
            </a:r>
            <a:r>
              <a:rPr lang="en-US" sz="1800" i="1" dirty="0" smtClean="0">
                <a:solidFill>
                  <a:srgbClr val="E46C0A"/>
                </a:solidFill>
                <a:latin typeface="+mn-lt"/>
              </a:rPr>
              <a:t>r</a:t>
            </a:r>
            <a:r>
              <a:rPr lang="en-US" sz="1800" i="1" dirty="0">
                <a:solidFill>
                  <a:srgbClr val="FFFFFF"/>
                </a:solidFill>
                <a:latin typeface="+mn-lt"/>
              </a:rPr>
              <a:t>,</a:t>
            </a:r>
            <a:r>
              <a:rPr lang="en-US" sz="1800" i="1" dirty="0" smtClean="0">
                <a:solidFill>
                  <a:srgbClr val="FFFFFF"/>
                </a:solidFill>
                <a:latin typeface="+mn-lt"/>
              </a:rPr>
              <a:t> </a:t>
            </a:r>
            <a:r>
              <a:rPr lang="en-US" sz="1800" i="1" dirty="0" smtClean="0">
                <a:solidFill>
                  <a:srgbClr val="008000"/>
                </a:solidFill>
                <a:latin typeface="+mn-lt"/>
              </a:rPr>
              <a:t>green</a:t>
            </a:r>
            <a:r>
              <a:rPr lang="en-US" sz="1800" i="1" dirty="0">
                <a:solidFill>
                  <a:srgbClr val="FFFFFF"/>
                </a:solidFill>
                <a:latin typeface="+mn-lt"/>
              </a:rPr>
              <a:t>, and</a:t>
            </a:r>
            <a:r>
              <a:rPr lang="en-US" sz="1800" i="1" dirty="0">
                <a:latin typeface="+mn-lt"/>
              </a:rPr>
              <a:t> </a:t>
            </a:r>
            <a:r>
              <a:rPr lang="en-US" sz="1800" i="1" dirty="0">
                <a:solidFill>
                  <a:schemeClr val="tx2">
                    <a:lumMod val="40000"/>
                    <a:lumOff val="60000"/>
                  </a:schemeClr>
                </a:solidFill>
                <a:latin typeface="+mn-lt"/>
              </a:rPr>
              <a:t>blue </a:t>
            </a:r>
            <a:r>
              <a:rPr lang="en-US" sz="1800" i="1" dirty="0">
                <a:solidFill>
                  <a:schemeClr val="bg1"/>
                </a:solidFill>
                <a:latin typeface="+mn-lt"/>
              </a:rPr>
              <a:t>layers of </a:t>
            </a:r>
            <a:r>
              <a:rPr lang="en-US" sz="1800" i="1" dirty="0">
                <a:solidFill>
                  <a:srgbClr val="CCFFCC"/>
                </a:solidFill>
                <a:latin typeface="+mn-lt"/>
              </a:rPr>
              <a:t>rectangles representing bricks</a:t>
            </a:r>
            <a:r>
              <a:rPr lang="en-US" sz="1800" i="1" dirty="0">
                <a:solidFill>
                  <a:schemeClr val="bg1"/>
                </a:solidFill>
                <a:latin typeface="+mn-lt"/>
              </a:rPr>
              <a:t>. A player maneuvers a control knob that causes a rectangular-shaped representation of a paddle to hit a square-shaped representation of a ball against the brick wall. When the ball hits a brick, that brick disappears from its row, the player scores points, and a brick on a higher row becomes exposed. </a:t>
            </a:r>
            <a:r>
              <a:rPr lang="en-US" sz="1800" i="1" dirty="0">
                <a:solidFill>
                  <a:srgbClr val="CCFFCC"/>
                </a:solidFill>
                <a:latin typeface="+mn-lt"/>
              </a:rPr>
              <a:t>A "breakout" occurs when the ball penetrates through all rows of bricks and moves into the space between the wall and the top of the screen</a:t>
            </a:r>
            <a:r>
              <a:rPr lang="en-US" sz="1800" i="1" dirty="0">
                <a:solidFill>
                  <a:schemeClr val="bg1"/>
                </a:solidFill>
                <a:latin typeface="+mn-lt"/>
              </a:rPr>
              <a:t>; the ball then ricochets in a </a:t>
            </a:r>
            <a:r>
              <a:rPr lang="en-US" sz="1800" i="1" dirty="0" err="1">
                <a:solidFill>
                  <a:schemeClr val="bg1"/>
                </a:solidFill>
                <a:latin typeface="+mn-lt"/>
              </a:rPr>
              <a:t>zig-zag</a:t>
            </a:r>
            <a:r>
              <a:rPr lang="en-US" sz="1800" i="1" dirty="0">
                <a:solidFill>
                  <a:schemeClr val="bg1"/>
                </a:solidFill>
                <a:latin typeface="+mn-lt"/>
              </a:rPr>
              <a:t> pattern off the sides of the screen and the top layer of the wall, removing bricks upon contact and adding more points to the player's score. </a:t>
            </a:r>
            <a:r>
              <a:rPr lang="en-US" sz="1800" i="1" dirty="0">
                <a:solidFill>
                  <a:srgbClr val="CCFFCC"/>
                </a:solidFill>
                <a:latin typeface="+mn-lt"/>
              </a:rPr>
              <a:t>Various tones sound as the ball touches different objects or places on the screen. The size of the paddle diminishes and the motion of the ball accelerates as the game is played</a:t>
            </a:r>
            <a:r>
              <a:rPr lang="en-US" sz="1800" dirty="0" smtClean="0">
                <a:solidFill>
                  <a:schemeClr val="bg1"/>
                </a:solidFill>
                <a:latin typeface="+mn-lt"/>
              </a:rPr>
              <a:t>.”</a:t>
            </a:r>
          </a:p>
          <a:p>
            <a:pPr marL="0" indent="0">
              <a:buNone/>
            </a:pPr>
            <a:r>
              <a:rPr lang="en-US" b="1" dirty="0" smtClean="0">
                <a:solidFill>
                  <a:srgbClr val="FFFF00"/>
                </a:solidFill>
                <a:latin typeface="+mn-lt"/>
              </a:rPr>
              <a:t>District </a:t>
            </a:r>
            <a:r>
              <a:rPr lang="en-US" b="1" dirty="0">
                <a:solidFill>
                  <a:srgbClr val="FFFF00"/>
                </a:solidFill>
                <a:latin typeface="+mn-lt"/>
              </a:rPr>
              <a:t>court judge asked counsel for the Register, "</a:t>
            </a:r>
            <a:r>
              <a:rPr lang="en-US" b="1" i="1" dirty="0">
                <a:solidFill>
                  <a:srgbClr val="FFFF00"/>
                </a:solidFill>
                <a:latin typeface="+mn-lt"/>
              </a:rPr>
              <a:t>If Picasso had painted a round object on a canvas, would you say because it depicts a familiar subject--namely, something that's round--it can't be copyrighted</a:t>
            </a:r>
            <a:r>
              <a:rPr lang="en-US" b="1" i="1" dirty="0" smtClean="0">
                <a:solidFill>
                  <a:srgbClr val="FFFF00"/>
                </a:solidFill>
                <a:latin typeface="+mn-lt"/>
              </a:rPr>
              <a:t>?</a:t>
            </a:r>
            <a:r>
              <a:rPr lang="en-US" b="1" dirty="0" smtClean="0">
                <a:solidFill>
                  <a:srgbClr val="FFFF00"/>
                </a:solidFill>
                <a:latin typeface="+mn-lt"/>
              </a:rPr>
              <a:t>”</a:t>
            </a:r>
          </a:p>
          <a:p>
            <a:pPr marL="0" indent="0">
              <a:buNone/>
            </a:pPr>
            <a:endParaRPr lang="en-US" sz="1600" b="1" dirty="0" smtClean="0">
              <a:hlinkClick r:id="rId2"/>
            </a:endParaRPr>
          </a:p>
          <a:p>
            <a:pPr marL="0" indent="0">
              <a:buNone/>
            </a:pPr>
            <a:r>
              <a:rPr lang="en-US" sz="1600" b="1" dirty="0" smtClean="0">
                <a:hlinkClick r:id="rId2"/>
              </a:rPr>
              <a:t>Atari</a:t>
            </a:r>
            <a:r>
              <a:rPr lang="en-US" sz="1600" b="1" dirty="0">
                <a:hlinkClick r:id="rId2"/>
              </a:rPr>
              <a:t> </a:t>
            </a:r>
            <a:r>
              <a:rPr lang="en-US" sz="1600" dirty="0">
                <a:hlinkClick r:id="rId2"/>
              </a:rPr>
              <a:t>Games Corp. v. </a:t>
            </a:r>
            <a:r>
              <a:rPr lang="en-US" sz="1600" b="1" dirty="0">
                <a:hlinkClick r:id="rId2"/>
              </a:rPr>
              <a:t>Oman</a:t>
            </a:r>
            <a:r>
              <a:rPr lang="en-US" sz="1600" dirty="0">
                <a:hlinkClick r:id="rId2"/>
              </a:rPr>
              <a:t>, 979 F. 2d 242 - 1992</a:t>
            </a:r>
            <a:r>
              <a:rPr lang="en-US" sz="1600" dirty="0"/>
              <a:t> </a:t>
            </a:r>
            <a:r>
              <a:rPr lang="en-US" sz="1600" dirty="0">
                <a:solidFill>
                  <a:srgbClr val="FFFFFF"/>
                </a:solidFill>
              </a:rPr>
              <a:t>- ‎Court of Appeals, Dist. of Columbia Circuit</a:t>
            </a:r>
          </a:p>
          <a:p>
            <a:pPr marL="0" indent="0">
              <a:buNone/>
            </a:pPr>
            <a:r>
              <a:rPr lang="en-US" sz="1600" b="1" dirty="0" smtClean="0">
                <a:hlinkClick r:id="rId3"/>
              </a:rPr>
              <a:t>Atari</a:t>
            </a:r>
            <a:r>
              <a:rPr lang="en-US" sz="1600" b="1" dirty="0">
                <a:hlinkClick r:id="rId3"/>
              </a:rPr>
              <a:t> </a:t>
            </a:r>
            <a:r>
              <a:rPr lang="en-US" sz="1600" dirty="0">
                <a:hlinkClick r:id="rId3"/>
              </a:rPr>
              <a:t>Games Corp. v. </a:t>
            </a:r>
            <a:r>
              <a:rPr lang="en-US" sz="1600" b="1" dirty="0">
                <a:hlinkClick r:id="rId3"/>
              </a:rPr>
              <a:t>Oman</a:t>
            </a:r>
            <a:r>
              <a:rPr lang="en-US" sz="1600" dirty="0">
                <a:hlinkClick r:id="rId3"/>
              </a:rPr>
              <a:t>, 888 F. 2d 878 - 1989</a:t>
            </a:r>
            <a:r>
              <a:rPr lang="en-US" sz="1600" dirty="0"/>
              <a:t> </a:t>
            </a:r>
            <a:r>
              <a:rPr lang="en-US" sz="1600" dirty="0">
                <a:solidFill>
                  <a:srgbClr val="FFFFFF"/>
                </a:solidFill>
              </a:rPr>
              <a:t>- ‎Court of Appeals, Dist. of Columbia Circuit</a:t>
            </a:r>
          </a:p>
          <a:p>
            <a:pPr marL="0" indent="0">
              <a:buNone/>
            </a:pPr>
            <a:r>
              <a:rPr lang="en-US" sz="1600" b="1" dirty="0">
                <a:hlinkClick r:id="rId4"/>
              </a:rPr>
              <a:t>Atari </a:t>
            </a:r>
            <a:r>
              <a:rPr lang="en-US" sz="1600" dirty="0">
                <a:hlinkClick r:id="rId4"/>
              </a:rPr>
              <a:t>Games Corp. v. </a:t>
            </a:r>
            <a:r>
              <a:rPr lang="en-US" sz="1600" b="1" dirty="0">
                <a:hlinkClick r:id="rId4"/>
              </a:rPr>
              <a:t>Oman</a:t>
            </a:r>
            <a:r>
              <a:rPr lang="en-US" sz="1600" dirty="0">
                <a:hlinkClick r:id="rId4"/>
              </a:rPr>
              <a:t>, 693 F. Supp. 1204 - 1988</a:t>
            </a:r>
            <a:r>
              <a:rPr lang="en-US" sz="1600" dirty="0"/>
              <a:t> </a:t>
            </a:r>
            <a:r>
              <a:rPr lang="en-US" sz="1600" dirty="0">
                <a:solidFill>
                  <a:schemeClr val="bg1"/>
                </a:solidFill>
              </a:rPr>
              <a:t>- ‎Dist. Court, Dist. of Columbia </a:t>
            </a:r>
            <a:endParaRPr lang="en-US" sz="1600" b="1" dirty="0">
              <a:solidFill>
                <a:schemeClr val="bg1"/>
              </a:solidFill>
            </a:endParaRPr>
          </a:p>
          <a:p>
            <a:endParaRPr lang="en-US" dirty="0"/>
          </a:p>
        </p:txBody>
      </p:sp>
    </p:spTree>
    <p:extLst>
      <p:ext uri="{BB962C8B-B14F-4D97-AF65-F5344CB8AC3E}">
        <p14:creationId xmlns:p14="http://schemas.microsoft.com/office/powerpoint/2010/main" val="2014412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5"/>
            <a:ext cx="8229600" cy="797751"/>
          </a:xfrm>
        </p:spPr>
        <p:txBody>
          <a:bodyPr>
            <a:normAutofit fontScale="90000"/>
          </a:bodyPr>
          <a:lstStyle/>
          <a:p>
            <a:r>
              <a:rPr lang="en-US" dirty="0" smtClean="0"/>
              <a:t>                </a:t>
            </a:r>
            <a:r>
              <a:rPr lang="en-US" b="1" dirty="0" smtClean="0">
                <a:solidFill>
                  <a:srgbClr val="FFFF00"/>
                </a:solidFill>
                <a:latin typeface="+mn-lt"/>
              </a:rPr>
              <a:t>Games as </a:t>
            </a:r>
            <a:r>
              <a:rPr lang="en-US" sz="8000" b="1" dirty="0">
                <a:solidFill>
                  <a:schemeClr val="accent2">
                    <a:lumMod val="75000"/>
                  </a:schemeClr>
                </a:solidFill>
              </a:rPr>
              <a:t>a</a:t>
            </a:r>
            <a:r>
              <a:rPr lang="en-US" sz="8000" b="1" dirty="0">
                <a:solidFill>
                  <a:schemeClr val="tx2">
                    <a:lumMod val="60000"/>
                    <a:lumOff val="40000"/>
                  </a:schemeClr>
                </a:solidFill>
              </a:rPr>
              <a:t>r</a:t>
            </a:r>
            <a:r>
              <a:rPr lang="en-US" sz="8000" b="1" dirty="0">
                <a:solidFill>
                  <a:schemeClr val="accent3">
                    <a:lumMod val="50000"/>
                  </a:schemeClr>
                </a:solidFill>
              </a:rPr>
              <a:t>T</a:t>
            </a:r>
            <a:endParaRPr lang="en-US" sz="8000" dirty="0"/>
          </a:p>
        </p:txBody>
      </p:sp>
      <p:sp>
        <p:nvSpPr>
          <p:cNvPr id="3" name="Content Placeholder 2"/>
          <p:cNvSpPr>
            <a:spLocks noGrp="1"/>
          </p:cNvSpPr>
          <p:nvPr>
            <p:ph sz="quarter" idx="10"/>
          </p:nvPr>
        </p:nvSpPr>
        <p:spPr>
          <a:xfrm>
            <a:off x="457200" y="1242564"/>
            <a:ext cx="8686800" cy="4483570"/>
          </a:xfrm>
        </p:spPr>
        <p:txBody>
          <a:bodyPr/>
          <a:lstStyle/>
          <a:p>
            <a:pPr marL="0" indent="0">
              <a:buNone/>
            </a:pPr>
            <a:r>
              <a:rPr lang="en-US" b="1" dirty="0" smtClean="0">
                <a:solidFill>
                  <a:srgbClr val="FFFFFF"/>
                </a:solidFill>
                <a:latin typeface="+mn-lt"/>
              </a:rPr>
              <a:t>* “</a:t>
            </a:r>
            <a:r>
              <a:rPr lang="en-US" b="1" dirty="0">
                <a:solidFill>
                  <a:srgbClr val="FFFFFF"/>
                </a:solidFill>
                <a:latin typeface="+mn-lt"/>
              </a:rPr>
              <a:t>Are Video Games Art? </a:t>
            </a:r>
            <a:r>
              <a:rPr lang="en-US" b="1" dirty="0" err="1">
                <a:solidFill>
                  <a:srgbClr val="FFFFFF"/>
                </a:solidFill>
                <a:latin typeface="+mn-lt"/>
              </a:rPr>
              <a:t>MoMA</a:t>
            </a:r>
            <a:r>
              <a:rPr lang="en-US" b="1" dirty="0">
                <a:solidFill>
                  <a:srgbClr val="FFFFFF"/>
                </a:solidFill>
                <a:latin typeface="+mn-lt"/>
              </a:rPr>
              <a:t> Says Yes.” </a:t>
            </a:r>
            <a:r>
              <a:rPr lang="en-US" b="1" dirty="0" smtClean="0">
                <a:solidFill>
                  <a:srgbClr val="FFFFFF"/>
                </a:solidFill>
                <a:latin typeface="+mn-lt"/>
              </a:rPr>
              <a:t>(Slate 11.29.12</a:t>
            </a:r>
            <a:r>
              <a:rPr lang="en-US" b="1" dirty="0">
                <a:solidFill>
                  <a:srgbClr val="FFFFFF"/>
                </a:solidFill>
                <a:latin typeface="+mn-lt"/>
              </a:rPr>
              <a:t>) </a:t>
            </a:r>
            <a:r>
              <a:rPr lang="en-US" sz="1600" dirty="0">
                <a:hlinkClick r:id="rId2"/>
              </a:rPr>
              <a:t>http://www.slate.com/blogs/browbeat/2012/11/29/</a:t>
            </a:r>
            <a:r>
              <a:rPr lang="en-US" sz="1600" dirty="0" smtClean="0">
                <a:hlinkClick r:id="rId2"/>
              </a:rPr>
              <a:t>moma_s_new_video_game_collection_museum_of_modern_art_proclaims_video_games.html</a:t>
            </a:r>
            <a:endParaRPr lang="en-US" sz="1600" dirty="0" smtClean="0"/>
          </a:p>
          <a:p>
            <a:pPr marL="0" indent="0">
              <a:buNone/>
            </a:pPr>
            <a:r>
              <a:rPr lang="en-US" b="1" dirty="0" smtClean="0">
                <a:solidFill>
                  <a:schemeClr val="bg1"/>
                </a:solidFill>
                <a:latin typeface="+mn-lt"/>
              </a:rPr>
              <a:t>“Video </a:t>
            </a:r>
            <a:r>
              <a:rPr lang="en-US" b="1" dirty="0">
                <a:solidFill>
                  <a:schemeClr val="bg1"/>
                </a:solidFill>
                <a:latin typeface="+mn-lt"/>
              </a:rPr>
              <a:t>Games: 14 in the Collection, for </a:t>
            </a:r>
            <a:r>
              <a:rPr lang="en-US" b="1" dirty="0" err="1" smtClean="0">
                <a:solidFill>
                  <a:schemeClr val="bg1"/>
                </a:solidFill>
                <a:latin typeface="+mn-lt"/>
              </a:rPr>
              <a:t>Starters”</a:t>
            </a:r>
            <a:r>
              <a:rPr lang="en-US" sz="1800" dirty="0" err="1" smtClean="0">
                <a:hlinkClick r:id="rId3"/>
              </a:rPr>
              <a:t>http</a:t>
            </a:r>
            <a:r>
              <a:rPr lang="en-US" sz="1800" dirty="0">
                <a:hlinkClick r:id="rId3"/>
              </a:rPr>
              <a:t>://www.moma.org/explore/inside_out/2012/11/29/video-games-14-in-the-collection-for-</a:t>
            </a:r>
            <a:r>
              <a:rPr lang="en-US" sz="1800" dirty="0" smtClean="0">
                <a:hlinkClick r:id="rId3"/>
              </a:rPr>
              <a:t>starters</a:t>
            </a:r>
            <a:endParaRPr lang="en-US" sz="1800" dirty="0" smtClean="0"/>
          </a:p>
          <a:p>
            <a:pPr marL="0" indent="0">
              <a:buNone/>
            </a:pPr>
            <a:endParaRPr lang="en-US" sz="1800" dirty="0" smtClean="0"/>
          </a:p>
          <a:p>
            <a:pPr marL="0" indent="0">
              <a:buNone/>
            </a:pPr>
            <a:endParaRPr lang="en-US" sz="1800" dirty="0"/>
          </a:p>
        </p:txBody>
      </p:sp>
      <p:pic>
        <p:nvPicPr>
          <p:cNvPr id="4" name="Content Placeholder 3" descr="Screen Shot 2013-09-10 at 3.45.36 PM.png"/>
          <p:cNvPicPr>
            <a:picLocks noChangeAspect="1"/>
          </p:cNvPicPr>
          <p:nvPr/>
        </p:nvPicPr>
        <p:blipFill rotWithShape="1">
          <a:blip r:embed="rId4">
            <a:extLst>
              <a:ext uri="{28A0092B-C50C-407E-A947-70E740481C1C}">
                <a14:useLocalDpi xmlns:a14="http://schemas.microsoft.com/office/drawing/2010/main" val="0"/>
              </a:ext>
            </a:extLst>
          </a:blip>
          <a:srcRect t="-5438" r="1888" b="-5065"/>
          <a:stretch/>
        </p:blipFill>
        <p:spPr>
          <a:xfrm>
            <a:off x="1013506" y="2990346"/>
            <a:ext cx="7203481" cy="853401"/>
          </a:xfrm>
          <a:prstGeom prst="rect">
            <a:avLst/>
          </a:prstGeom>
        </p:spPr>
      </p:pic>
      <p:pic>
        <p:nvPicPr>
          <p:cNvPr id="5" name="Content Placeholder 5" descr="Screen Shot 2013-09-10 at 3.46.05 PM.png"/>
          <p:cNvPicPr>
            <a:picLocks noChangeAspect="1"/>
          </p:cNvPicPr>
          <p:nvPr/>
        </p:nvPicPr>
        <p:blipFill rotWithShape="1">
          <a:blip r:embed="rId5">
            <a:extLst>
              <a:ext uri="{28A0092B-C50C-407E-A947-70E740481C1C}">
                <a14:useLocalDpi xmlns:a14="http://schemas.microsoft.com/office/drawing/2010/main" val="0"/>
              </a:ext>
            </a:extLst>
          </a:blip>
          <a:srcRect l="-253" r="-127"/>
          <a:stretch/>
        </p:blipFill>
        <p:spPr>
          <a:xfrm>
            <a:off x="1013506" y="3916063"/>
            <a:ext cx="3194466" cy="1810071"/>
          </a:xfrm>
          <a:prstGeom prst="rect">
            <a:avLst/>
          </a:prstGeom>
        </p:spPr>
      </p:pic>
      <p:pic>
        <p:nvPicPr>
          <p:cNvPr id="6" name="Content Placeholder 9" descr="Screen Shot 2013-09-10 at 3.46.44 PM.png"/>
          <p:cNvPicPr>
            <a:picLocks noChangeAspect="1"/>
          </p:cNvPicPr>
          <p:nvPr/>
        </p:nvPicPr>
        <p:blipFill rotWithShape="1">
          <a:blip r:embed="rId6">
            <a:extLst>
              <a:ext uri="{28A0092B-C50C-407E-A947-70E740481C1C}">
                <a14:useLocalDpi xmlns:a14="http://schemas.microsoft.com/office/drawing/2010/main" val="0"/>
              </a:ext>
            </a:extLst>
          </a:blip>
          <a:srcRect l="59" r="-152"/>
          <a:stretch/>
        </p:blipFill>
        <p:spPr>
          <a:xfrm>
            <a:off x="5035503" y="3916063"/>
            <a:ext cx="3495904" cy="1967623"/>
          </a:xfrm>
          <a:prstGeom prst="rect">
            <a:avLst/>
          </a:prstGeom>
        </p:spPr>
      </p:pic>
    </p:spTree>
    <p:extLst>
      <p:ext uri="{BB962C8B-B14F-4D97-AF65-F5344CB8AC3E}">
        <p14:creationId xmlns:p14="http://schemas.microsoft.com/office/powerpoint/2010/main" val="2548387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8522"/>
            <a:ext cx="8229600" cy="827899"/>
          </a:xfrm>
        </p:spPr>
        <p:txBody>
          <a:bodyPr>
            <a:normAutofit/>
          </a:bodyPr>
          <a:lstStyle/>
          <a:p>
            <a:r>
              <a:rPr lang="en-US" dirty="0" smtClean="0"/>
              <a:t>              </a:t>
            </a:r>
            <a:r>
              <a:rPr lang="en-US" dirty="0" smtClean="0">
                <a:solidFill>
                  <a:srgbClr val="FFFF00"/>
                </a:solidFill>
              </a:rPr>
              <a:t>   </a:t>
            </a:r>
            <a:r>
              <a:rPr lang="en-US" dirty="0" smtClean="0">
                <a:solidFill>
                  <a:srgbClr val="FFFF00"/>
                </a:solidFill>
                <a:latin typeface="Stencil"/>
                <a:cs typeface="Stencil"/>
              </a:rPr>
              <a:t> </a:t>
            </a:r>
            <a:r>
              <a:rPr lang="en-US" b="1" dirty="0" smtClean="0">
                <a:solidFill>
                  <a:srgbClr val="FFFF00"/>
                </a:solidFill>
                <a:latin typeface="Stencil"/>
                <a:cs typeface="Stencil"/>
              </a:rPr>
              <a:t>Irony 1 </a:t>
            </a:r>
            <a:endParaRPr lang="en-US" b="1" dirty="0">
              <a:solidFill>
                <a:srgbClr val="FFFF00"/>
              </a:solidFill>
              <a:latin typeface="Stencil"/>
              <a:cs typeface="Stencil"/>
            </a:endParaRPr>
          </a:p>
        </p:txBody>
      </p:sp>
      <p:sp>
        <p:nvSpPr>
          <p:cNvPr id="3" name="Content Placeholder 2"/>
          <p:cNvSpPr>
            <a:spLocks noGrp="1"/>
          </p:cNvSpPr>
          <p:nvPr>
            <p:ph sz="quarter" idx="10"/>
          </p:nvPr>
        </p:nvSpPr>
        <p:spPr>
          <a:xfrm>
            <a:off x="115461" y="936421"/>
            <a:ext cx="9028539" cy="5297833"/>
          </a:xfrm>
        </p:spPr>
        <p:txBody>
          <a:bodyPr>
            <a:normAutofit/>
          </a:bodyPr>
          <a:lstStyle/>
          <a:p>
            <a:pPr marL="0" indent="0">
              <a:buNone/>
            </a:pPr>
            <a:r>
              <a:rPr lang="en-US" dirty="0" smtClean="0">
                <a:solidFill>
                  <a:schemeClr val="bg1"/>
                </a:solidFill>
              </a:rPr>
              <a:t>While eligibility for copyright meant </a:t>
            </a:r>
            <a:r>
              <a:rPr lang="en-US" b="1" i="1" dirty="0" smtClean="0">
                <a:solidFill>
                  <a:schemeClr val="bg1"/>
                </a:solidFill>
              </a:rPr>
              <a:t>a certain </a:t>
            </a:r>
          </a:p>
          <a:p>
            <a:pPr marL="0" indent="0">
              <a:buNone/>
            </a:pPr>
            <a:r>
              <a:rPr lang="en-US" b="1" i="1" dirty="0" smtClean="0">
                <a:solidFill>
                  <a:schemeClr val="bg1"/>
                </a:solidFill>
              </a:rPr>
              <a:t>legal recognition</a:t>
            </a:r>
            <a:r>
              <a:rPr lang="en-US" dirty="0" smtClean="0">
                <a:solidFill>
                  <a:schemeClr val="bg1"/>
                </a:solidFill>
              </a:rPr>
              <a:t>…..</a:t>
            </a:r>
          </a:p>
          <a:p>
            <a:pPr marL="0" indent="0">
              <a:buNone/>
            </a:pPr>
            <a:endParaRPr lang="en-US" dirty="0" smtClean="0"/>
          </a:p>
          <a:p>
            <a:pPr marL="0" indent="0">
              <a:buNone/>
            </a:pPr>
            <a:r>
              <a:rPr lang="en-US" dirty="0" smtClean="0">
                <a:solidFill>
                  <a:schemeClr val="bg1"/>
                </a:solidFill>
              </a:rPr>
              <a:t>…</a:t>
            </a:r>
            <a:r>
              <a:rPr lang="en-US" dirty="0" smtClean="0">
                <a:solidFill>
                  <a:srgbClr val="FF0000"/>
                </a:solidFill>
              </a:rPr>
              <a:t>it brought with it </a:t>
            </a:r>
            <a:r>
              <a:rPr lang="en-US" b="1" u="sng" dirty="0" smtClean="0">
                <a:solidFill>
                  <a:srgbClr val="FF0000"/>
                </a:solidFill>
              </a:rPr>
              <a:t>the limitations of IP law</a:t>
            </a:r>
          </a:p>
          <a:p>
            <a:pPr marL="0" indent="0">
              <a:buNone/>
            </a:pPr>
            <a:endParaRPr lang="en-US" dirty="0" smtClean="0"/>
          </a:p>
          <a:p>
            <a:pPr marL="0" indent="0">
              <a:buNone/>
            </a:pPr>
            <a:r>
              <a:rPr lang="en-US" b="1" i="1" dirty="0" smtClean="0">
                <a:solidFill>
                  <a:srgbClr val="3366FF"/>
                </a:solidFill>
              </a:rPr>
              <a:t>Impact on mods, genre issues etc</a:t>
            </a:r>
            <a:r>
              <a:rPr lang="en-US" dirty="0" smtClean="0"/>
              <a:t>….</a:t>
            </a:r>
          </a:p>
          <a:p>
            <a:endParaRPr lang="en-US" dirty="0"/>
          </a:p>
          <a:p>
            <a:pPr marL="0" indent="0">
              <a:buNone/>
            </a:pPr>
            <a:r>
              <a:rPr lang="en-US" b="1" dirty="0" smtClean="0">
                <a:solidFill>
                  <a:schemeClr val="bg1"/>
                </a:solidFill>
              </a:rPr>
              <a:t>Deeply related to the </a:t>
            </a:r>
            <a:r>
              <a:rPr lang="en-U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IP </a:t>
            </a:r>
            <a:r>
              <a:rPr lang="en-US"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Dystopia</a:t>
            </a:r>
            <a:r>
              <a:rPr lang="en-US" b="1" dirty="0" smtClean="0">
                <a:solidFill>
                  <a:srgbClr val="000000"/>
                </a:solidFill>
              </a:rPr>
              <a:t>:</a:t>
            </a:r>
            <a:r>
              <a:rPr lang="en-US" dirty="0" smtClean="0"/>
              <a:t> </a:t>
            </a:r>
            <a:r>
              <a:rPr lang="en-US" dirty="0">
                <a:solidFill>
                  <a:schemeClr val="accent2">
                    <a:lumMod val="40000"/>
                    <a:lumOff val="60000"/>
                  </a:schemeClr>
                </a:solidFill>
              </a:rPr>
              <a:t>Q</a:t>
            </a:r>
            <a:r>
              <a:rPr lang="en-US" dirty="0" smtClean="0">
                <a:solidFill>
                  <a:schemeClr val="accent2">
                    <a:lumMod val="40000"/>
                    <a:lumOff val="60000"/>
                  </a:schemeClr>
                </a:solidFill>
              </a:rPr>
              <a:t>uery how the interactive nature of </a:t>
            </a:r>
            <a:r>
              <a:rPr lang="en-US" dirty="0" smtClean="0">
                <a:solidFill>
                  <a:srgbClr val="FFFF00"/>
                </a:solidFill>
              </a:rPr>
              <a:t>the </a:t>
            </a:r>
            <a:r>
              <a:rPr lang="en-US" b="1" dirty="0" smtClean="0">
                <a:solidFill>
                  <a:srgbClr val="FFFF00"/>
                </a:solidFill>
              </a:rPr>
              <a:t>“art” </a:t>
            </a:r>
            <a:r>
              <a:rPr lang="en-US" dirty="0" smtClean="0">
                <a:solidFill>
                  <a:schemeClr val="accent2">
                    <a:lumMod val="40000"/>
                    <a:lumOff val="60000"/>
                  </a:schemeClr>
                </a:solidFill>
              </a:rPr>
              <a:t>impacts its </a:t>
            </a:r>
            <a:r>
              <a:rPr lang="en-US" b="1" dirty="0" smtClean="0">
                <a:solidFill>
                  <a:schemeClr val="accent2">
                    <a:lumMod val="40000"/>
                    <a:lumOff val="60000"/>
                  </a:schemeClr>
                </a:solidFill>
              </a:rPr>
              <a:t>“ownership”…..</a:t>
            </a:r>
          </a:p>
          <a:p>
            <a:pPr marL="0" indent="0">
              <a:buNone/>
            </a:pPr>
            <a:endParaRPr lang="en-US" dirty="0"/>
          </a:p>
          <a:p>
            <a:pPr marL="0" indent="0">
              <a:buNone/>
            </a:pPr>
            <a:r>
              <a:rPr lang="en-US" dirty="0" smtClean="0">
                <a:solidFill>
                  <a:srgbClr val="FFFFFF"/>
                </a:solidFill>
              </a:rPr>
              <a:t>…..</a:t>
            </a:r>
            <a:r>
              <a:rPr lang="en-US" i="1" dirty="0" smtClean="0">
                <a:solidFill>
                  <a:srgbClr val="FFFFFF"/>
                </a:solidFill>
              </a:rPr>
              <a:t>Stern v. Kaufman</a:t>
            </a:r>
            <a:r>
              <a:rPr lang="en-US" dirty="0" smtClean="0">
                <a:solidFill>
                  <a:srgbClr val="FFFFFF"/>
                </a:solidFill>
              </a:rPr>
              <a:t> (1982 USCA) – “Scramble” knockoff case – “</a:t>
            </a:r>
            <a:r>
              <a:rPr lang="en-US" dirty="0" smtClean="0">
                <a:solidFill>
                  <a:srgbClr val="CCFFCC"/>
                </a:solidFill>
              </a:rPr>
              <a:t>kitchen sink</a:t>
            </a:r>
            <a:r>
              <a:rPr lang="en-US" dirty="0" smtClean="0">
                <a:solidFill>
                  <a:srgbClr val="FFFFFF"/>
                </a:solidFill>
              </a:rPr>
              <a:t>” </a:t>
            </a:r>
            <a:r>
              <a:rPr lang="en-US" b="1" dirty="0" smtClean="0">
                <a:solidFill>
                  <a:srgbClr val="FFFFFF"/>
                </a:solidFill>
              </a:rPr>
              <a:t>arguments included </a:t>
            </a:r>
            <a:r>
              <a:rPr lang="en-US" dirty="0" smtClean="0">
                <a:solidFill>
                  <a:srgbClr val="FFFFFF"/>
                </a:solidFill>
              </a:rPr>
              <a:t>that </a:t>
            </a:r>
            <a:r>
              <a:rPr lang="en-US" dirty="0" smtClean="0">
                <a:solidFill>
                  <a:srgbClr val="FFFF00"/>
                </a:solidFill>
              </a:rPr>
              <a:t>“each play of the game is an original work because of the player’s participation.”</a:t>
            </a:r>
          </a:p>
          <a:p>
            <a:pPr marL="0" indent="0">
              <a:buNone/>
            </a:pPr>
            <a:r>
              <a:rPr lang="it-IT" sz="1800" dirty="0" smtClean="0">
                <a:solidFill>
                  <a:schemeClr val="tx1"/>
                </a:solidFill>
                <a:hlinkClick r:id="rId2"/>
              </a:rPr>
              <a:t>http</a:t>
            </a:r>
            <a:r>
              <a:rPr lang="it-IT" sz="1800" dirty="0">
                <a:solidFill>
                  <a:schemeClr val="tx1"/>
                </a:solidFill>
                <a:hlinkClick r:id="rId2"/>
              </a:rPr>
              <a:t>://scholar.google.com/scholar_case?case=7204019639108685629&amp;q=%22669+F.2d+852&amp;hl=en&amp;as_sdt=</a:t>
            </a:r>
            <a:r>
              <a:rPr lang="it-IT" sz="1800" dirty="0" smtClean="0">
                <a:solidFill>
                  <a:schemeClr val="tx1"/>
                </a:solidFill>
                <a:hlinkClick r:id="rId2"/>
              </a:rPr>
              <a:t>2002</a:t>
            </a:r>
            <a:endParaRPr lang="it-IT" sz="1800" dirty="0" smtClean="0">
              <a:solidFill>
                <a:schemeClr val="tx1"/>
              </a:solidFill>
            </a:endParaRPr>
          </a:p>
          <a:p>
            <a:pPr marL="0" indent="0">
              <a:buNone/>
            </a:pPr>
            <a:endParaRPr lang="en-US" sz="1800" dirty="0">
              <a:solidFill>
                <a:schemeClr val="tx1"/>
              </a:solidFill>
            </a:endParaRPr>
          </a:p>
          <a:p>
            <a:endParaRPr lang="en-US" dirty="0"/>
          </a:p>
        </p:txBody>
      </p:sp>
      <p:pic>
        <p:nvPicPr>
          <p:cNvPr id="4" name="Content Placeholder 3" descr="Iron_Door_(2954904941).jpg"/>
          <p:cNvPicPr>
            <a:picLocks noChangeAspect="1"/>
          </p:cNvPicPr>
          <p:nvPr/>
        </p:nvPicPr>
        <p:blipFill rotWithShape="1">
          <a:blip r:embed="rId3">
            <a:extLst>
              <a:ext uri="{28A0092B-C50C-407E-A947-70E740481C1C}">
                <a14:useLocalDpi xmlns:a14="http://schemas.microsoft.com/office/drawing/2010/main" val="0"/>
              </a:ext>
            </a:extLst>
          </a:blip>
          <a:srcRect l="1820" r="2651"/>
          <a:stretch/>
        </p:blipFill>
        <p:spPr>
          <a:xfrm>
            <a:off x="7081709" y="265047"/>
            <a:ext cx="1841123" cy="3082978"/>
          </a:xfrm>
          <a:prstGeom prst="rect">
            <a:avLst/>
          </a:prstGeom>
        </p:spPr>
      </p:pic>
    </p:spTree>
    <p:extLst>
      <p:ext uri="{BB962C8B-B14F-4D97-AF65-F5344CB8AC3E}">
        <p14:creationId xmlns:p14="http://schemas.microsoft.com/office/powerpoint/2010/main" val="2186702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909" y="0"/>
            <a:ext cx="8229600" cy="1016000"/>
          </a:xfrm>
        </p:spPr>
        <p:txBody>
          <a:bodyPr>
            <a:normAutofit fontScale="90000"/>
          </a:bodyPr>
          <a:lstStyle/>
          <a:p>
            <a:r>
              <a:rPr lang="en-US" dirty="0" smtClean="0"/>
              <a:t>           </a:t>
            </a:r>
            <a:r>
              <a:rPr lang="en-US" dirty="0" smtClean="0">
                <a:solidFill>
                  <a:srgbClr val="FFFF00"/>
                </a:solidFill>
              </a:rPr>
              <a:t>  </a:t>
            </a:r>
            <a:r>
              <a:rPr lang="en-US" b="1" dirty="0" smtClean="0">
                <a:solidFill>
                  <a:srgbClr val="FFFF00"/>
                </a:solidFill>
                <a:latin typeface="Stencil"/>
                <a:cs typeface="Stencil"/>
              </a:rPr>
              <a:t>Irony 1</a:t>
            </a:r>
            <a:r>
              <a:rPr lang="en-US" dirty="0" smtClean="0">
                <a:solidFill>
                  <a:schemeClr val="bg1"/>
                </a:solidFill>
              </a:rPr>
              <a:t>(continued)</a:t>
            </a:r>
            <a:br>
              <a:rPr lang="en-US" dirty="0" smtClean="0">
                <a:solidFill>
                  <a:schemeClr val="bg1"/>
                </a:solidFill>
              </a:rPr>
            </a:br>
            <a:r>
              <a:rPr lang="en-US" dirty="0" smtClean="0">
                <a:solidFill>
                  <a:schemeClr val="bg1"/>
                </a:solidFill>
              </a:rPr>
              <a:t>            The Problem with </a:t>
            </a:r>
            <a:r>
              <a:rPr lang="en-US" i="1" u="sng" dirty="0" smtClean="0">
                <a:solidFill>
                  <a:schemeClr val="bg1"/>
                </a:solidFill>
              </a:rPr>
              <a:t>Stern</a:t>
            </a:r>
            <a:endParaRPr lang="en-US" i="1" u="sng" dirty="0">
              <a:solidFill>
                <a:schemeClr val="bg1"/>
              </a:solidFill>
            </a:endParaRPr>
          </a:p>
        </p:txBody>
      </p:sp>
      <p:sp>
        <p:nvSpPr>
          <p:cNvPr id="3" name="Content Placeholder 2"/>
          <p:cNvSpPr>
            <a:spLocks noGrp="1"/>
          </p:cNvSpPr>
          <p:nvPr>
            <p:ph sz="quarter" idx="10"/>
          </p:nvPr>
        </p:nvSpPr>
        <p:spPr>
          <a:xfrm>
            <a:off x="457200" y="1201601"/>
            <a:ext cx="8487090" cy="4524533"/>
          </a:xfrm>
        </p:spPr>
        <p:txBody>
          <a:bodyPr/>
          <a:lstStyle/>
          <a:p>
            <a:r>
              <a:rPr lang="en-US" dirty="0" smtClean="0">
                <a:solidFill>
                  <a:srgbClr val="FFFFFF"/>
                </a:solidFill>
              </a:rPr>
              <a:t>Defendants point: that </a:t>
            </a:r>
            <a:r>
              <a:rPr lang="en-US" dirty="0" smtClean="0">
                <a:solidFill>
                  <a:schemeClr val="accent1">
                    <a:lumMod val="40000"/>
                    <a:lumOff val="60000"/>
                  </a:schemeClr>
                </a:solidFill>
              </a:rPr>
              <a:t>player participation meant no “fixation”</a:t>
            </a:r>
            <a:r>
              <a:rPr lang="en-US" dirty="0" smtClean="0">
                <a:solidFill>
                  <a:srgbClr val="0000FF"/>
                </a:solidFill>
              </a:rPr>
              <a:t> </a:t>
            </a:r>
            <a:r>
              <a:rPr lang="en-US" dirty="0" smtClean="0">
                <a:solidFill>
                  <a:srgbClr val="FFFFFF"/>
                </a:solidFill>
              </a:rPr>
              <a:t>= Scramble not protected.</a:t>
            </a:r>
          </a:p>
          <a:p>
            <a:r>
              <a:rPr lang="en-US" dirty="0" smtClean="0">
                <a:solidFill>
                  <a:srgbClr val="FF0000"/>
                </a:solidFill>
              </a:rPr>
              <a:t>Court</a:t>
            </a:r>
            <a:r>
              <a:rPr lang="en-US" dirty="0" smtClean="0"/>
              <a:t> </a:t>
            </a:r>
            <a:r>
              <a:rPr lang="en-US" dirty="0" smtClean="0">
                <a:solidFill>
                  <a:srgbClr val="FFFFFF"/>
                </a:solidFill>
              </a:rPr>
              <a:t>rejected argument</a:t>
            </a:r>
            <a:r>
              <a:rPr lang="en-US" dirty="0" smtClean="0">
                <a:solidFill>
                  <a:srgbClr val="FF0000"/>
                </a:solidFill>
              </a:rPr>
              <a:t>. Found </a:t>
            </a:r>
            <a:r>
              <a:rPr lang="en-US" i="1" dirty="0" smtClean="0">
                <a:solidFill>
                  <a:srgbClr val="FF6600"/>
                </a:solidFill>
              </a:rPr>
              <a:t>“Someone first conceived what the audiovisual display would look like and sound like. Originality occurred at that point.” </a:t>
            </a:r>
            <a:r>
              <a:rPr lang="en-US" b="1" dirty="0" smtClean="0">
                <a:solidFill>
                  <a:schemeClr val="accent5"/>
                </a:solidFill>
              </a:rPr>
              <a:t>(huh?)</a:t>
            </a:r>
          </a:p>
          <a:p>
            <a:r>
              <a:rPr lang="en-US" b="1" dirty="0" smtClean="0">
                <a:solidFill>
                  <a:srgbClr val="FFFFFF"/>
                </a:solidFill>
              </a:rPr>
              <a:t>Consider since that time: 1. </a:t>
            </a:r>
            <a:r>
              <a:rPr lang="en-US" b="1" dirty="0" smtClean="0">
                <a:solidFill>
                  <a:srgbClr val="4BACC6"/>
                </a:solidFill>
              </a:rPr>
              <a:t>massively multiplayer</a:t>
            </a:r>
            <a:r>
              <a:rPr lang="en-US" b="1" dirty="0" smtClean="0">
                <a:solidFill>
                  <a:srgbClr val="FFFFFF"/>
                </a:solidFill>
              </a:rPr>
              <a:t>; 2.</a:t>
            </a:r>
            <a:r>
              <a:rPr lang="en-US" b="1" dirty="0" smtClean="0">
                <a:solidFill>
                  <a:schemeClr val="tx1"/>
                </a:solidFill>
              </a:rPr>
              <a:t> </a:t>
            </a:r>
            <a:r>
              <a:rPr lang="en-US" b="1" dirty="0" smtClean="0">
                <a:solidFill>
                  <a:schemeClr val="accent4">
                    <a:lumMod val="40000"/>
                    <a:lumOff val="60000"/>
                  </a:schemeClr>
                </a:solidFill>
              </a:rPr>
              <a:t>open world</a:t>
            </a:r>
            <a:r>
              <a:rPr lang="en-US" b="1" dirty="0" smtClean="0">
                <a:solidFill>
                  <a:srgbClr val="FFFFFF"/>
                </a:solidFill>
              </a:rPr>
              <a:t>; 3. (effectively) </a:t>
            </a:r>
            <a:r>
              <a:rPr lang="en-US" b="1" dirty="0" smtClean="0">
                <a:solidFill>
                  <a:srgbClr val="CCFFCC"/>
                </a:solidFill>
              </a:rPr>
              <a:t>crowd sourced</a:t>
            </a:r>
            <a:r>
              <a:rPr lang="en-US" b="1" dirty="0" smtClean="0">
                <a:solidFill>
                  <a:srgbClr val="FFFFFF"/>
                </a:solidFill>
              </a:rPr>
              <a:t>; 4……</a:t>
            </a:r>
          </a:p>
          <a:p>
            <a:endParaRPr lang="en-US" dirty="0" smtClean="0"/>
          </a:p>
        </p:txBody>
      </p:sp>
      <p:pic>
        <p:nvPicPr>
          <p:cNvPr id="5" name="Picture 4"/>
          <p:cNvPicPr>
            <a:picLocks noChangeAspect="1"/>
          </p:cNvPicPr>
          <p:nvPr/>
        </p:nvPicPr>
        <p:blipFill>
          <a:blip r:embed="rId2"/>
          <a:stretch>
            <a:fillRect/>
          </a:stretch>
        </p:blipFill>
        <p:spPr>
          <a:xfrm>
            <a:off x="672238" y="3950926"/>
            <a:ext cx="3914471" cy="1976808"/>
          </a:xfrm>
          <a:prstGeom prst="rect">
            <a:avLst/>
          </a:prstGeom>
        </p:spPr>
      </p:pic>
      <p:pic>
        <p:nvPicPr>
          <p:cNvPr id="6" name="Content Placeholder 5"/>
          <p:cNvPicPr>
            <a:picLocks noChangeAspect="1"/>
          </p:cNvPicPr>
          <p:nvPr/>
        </p:nvPicPr>
        <p:blipFill rotWithShape="1">
          <a:blip r:embed="rId3"/>
          <a:srcRect l="744" r="205" b="2195"/>
          <a:stretch/>
        </p:blipFill>
        <p:spPr>
          <a:xfrm>
            <a:off x="4837727" y="3950926"/>
            <a:ext cx="3591045" cy="1976807"/>
          </a:xfrm>
          <a:prstGeom prst="rect">
            <a:avLst/>
          </a:prstGeom>
        </p:spPr>
      </p:pic>
    </p:spTree>
    <p:extLst>
      <p:ext uri="{BB962C8B-B14F-4D97-AF65-F5344CB8AC3E}">
        <p14:creationId xmlns:p14="http://schemas.microsoft.com/office/powerpoint/2010/main" val="4185573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805" y="0"/>
            <a:ext cx="6828671" cy="1376318"/>
          </a:xfrm>
        </p:spPr>
        <p:txBody>
          <a:bodyPr>
            <a:noAutofit/>
          </a:bodyPr>
          <a:lstStyle/>
          <a:p>
            <a:r>
              <a:rPr lang="en-US" b="1" dirty="0" smtClean="0">
                <a:solidFill>
                  <a:srgbClr val="FFFF00"/>
                </a:solidFill>
              </a:rPr>
              <a:t>Who do you pull for if you are a Canadian gamer?</a:t>
            </a:r>
            <a:endParaRPr lang="en-US" b="1" dirty="0">
              <a:solidFill>
                <a:srgbClr val="FFFF00"/>
              </a:solidFill>
            </a:endParaRPr>
          </a:p>
        </p:txBody>
      </p:sp>
      <p:pic>
        <p:nvPicPr>
          <p:cNvPr id="4" name="Content Placeholder 3" descr="Screen Shot 2014-09-09 at 8.08.3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83" r="-283"/>
          <a:stretch/>
        </p:blipFill>
        <p:spPr>
          <a:xfrm>
            <a:off x="89805" y="1497270"/>
            <a:ext cx="8969527" cy="4429397"/>
          </a:xfrm>
        </p:spPr>
      </p:pic>
      <p:pic>
        <p:nvPicPr>
          <p:cNvPr id="5" name="Picture 4" descr="se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667" y="329595"/>
            <a:ext cx="1862665" cy="931333"/>
          </a:xfrm>
          <a:prstGeom prst="rect">
            <a:avLst/>
          </a:prstGeom>
        </p:spPr>
      </p:pic>
    </p:spTree>
    <p:extLst>
      <p:ext uri="{BB962C8B-B14F-4D97-AF65-F5344CB8AC3E}">
        <p14:creationId xmlns:p14="http://schemas.microsoft.com/office/powerpoint/2010/main" val="1472178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00"/>
                </a:solidFill>
                <a:latin typeface="Stencil"/>
                <a:cs typeface="Stencil"/>
              </a:rPr>
              <a:t>Irony </a:t>
            </a:r>
            <a:r>
              <a:rPr lang="en-US" b="1" dirty="0" smtClean="0">
                <a:solidFill>
                  <a:srgbClr val="FFFF00"/>
                </a:solidFill>
                <a:latin typeface="Stencil"/>
                <a:cs typeface="Stencil"/>
              </a:rPr>
              <a:t>2</a:t>
            </a:r>
            <a:r>
              <a:rPr lang="en-US" dirty="0" smtClean="0">
                <a:solidFill>
                  <a:srgbClr val="FFFF00"/>
                </a:solidFill>
              </a:rPr>
              <a:t>: </a:t>
            </a:r>
            <a:r>
              <a:rPr lang="en-US" dirty="0" smtClean="0">
                <a:solidFill>
                  <a:srgbClr val="CCFFCC"/>
                </a:solidFill>
              </a:rPr>
              <a:t>Legal Recognition </a:t>
            </a:r>
            <a:r>
              <a:rPr lang="en-US" b="1" u="sng" dirty="0" smtClean="0">
                <a:solidFill>
                  <a:schemeClr val="bg1"/>
                </a:solidFill>
              </a:rPr>
              <a:t>May Not</a:t>
            </a:r>
            <a:r>
              <a:rPr lang="en-US" dirty="0" smtClean="0">
                <a:solidFill>
                  <a:schemeClr val="bg1"/>
                </a:solidFill>
              </a:rPr>
              <a:t> </a:t>
            </a:r>
            <a:br>
              <a:rPr lang="en-US" dirty="0" smtClean="0">
                <a:solidFill>
                  <a:schemeClr val="bg1"/>
                </a:solidFill>
              </a:rPr>
            </a:br>
            <a:r>
              <a:rPr lang="en-US" dirty="0" smtClean="0">
                <a:solidFill>
                  <a:schemeClr val="bg1"/>
                </a:solidFill>
              </a:rPr>
              <a:t>                </a:t>
            </a:r>
            <a:r>
              <a:rPr lang="en-US" b="1" dirty="0" smtClean="0">
                <a:solidFill>
                  <a:schemeClr val="bg1"/>
                </a:solidFill>
              </a:rPr>
              <a:t>Equal Respect</a:t>
            </a:r>
            <a:endParaRPr lang="en-US" b="1" dirty="0">
              <a:solidFill>
                <a:schemeClr val="bg1"/>
              </a:solidFill>
            </a:endParaRPr>
          </a:p>
        </p:txBody>
      </p:sp>
      <p:sp>
        <p:nvSpPr>
          <p:cNvPr id="3" name="Content Placeholder 2"/>
          <p:cNvSpPr>
            <a:spLocks noGrp="1"/>
          </p:cNvSpPr>
          <p:nvPr>
            <p:ph sz="quarter" idx="10"/>
          </p:nvPr>
        </p:nvSpPr>
        <p:spPr>
          <a:xfrm>
            <a:off x="102633" y="1573518"/>
            <a:ext cx="9041367" cy="5284481"/>
          </a:xfrm>
        </p:spPr>
        <p:txBody>
          <a:bodyPr>
            <a:normAutofit/>
          </a:bodyPr>
          <a:lstStyle/>
          <a:p>
            <a:pPr marL="0" indent="0">
              <a:buNone/>
            </a:pPr>
            <a:r>
              <a:rPr lang="en-US" sz="2800" b="1" dirty="0" smtClean="0">
                <a:solidFill>
                  <a:srgbClr val="FFFFFF"/>
                </a:solidFill>
              </a:rPr>
              <a:t>Easier </a:t>
            </a:r>
            <a:r>
              <a:rPr lang="en-US" sz="2800" b="1" dirty="0">
                <a:solidFill>
                  <a:srgbClr val="FFFFFF"/>
                </a:solidFill>
              </a:rPr>
              <a:t>to target, censor &amp; oppress the </a:t>
            </a:r>
            <a:r>
              <a:rPr lang="en-US" sz="2800" b="1" dirty="0" smtClean="0">
                <a:solidFill>
                  <a:srgbClr val="FFFFFF"/>
                </a:solidFill>
              </a:rPr>
              <a:t>disrespected (symptoms):</a:t>
            </a:r>
            <a:r>
              <a:rPr lang="en-US" b="1" dirty="0" smtClean="0">
                <a:solidFill>
                  <a:srgbClr val="FFFFFF"/>
                </a:solidFill>
              </a:rPr>
              <a:t> </a:t>
            </a:r>
          </a:p>
          <a:p>
            <a:pPr marL="0" indent="0">
              <a:buNone/>
            </a:pPr>
            <a:r>
              <a:rPr lang="en-US" b="1" dirty="0" smtClean="0"/>
              <a:t> </a:t>
            </a:r>
          </a:p>
          <a:p>
            <a:r>
              <a:rPr lang="en-US" dirty="0" smtClean="0">
                <a:solidFill>
                  <a:srgbClr val="FF6600"/>
                </a:solidFill>
              </a:rPr>
              <a:t>Refrain of</a:t>
            </a:r>
            <a:r>
              <a:rPr lang="en-US" dirty="0" smtClean="0">
                <a:solidFill>
                  <a:srgbClr val="FF0000"/>
                </a:solidFill>
              </a:rPr>
              <a:t> </a:t>
            </a:r>
            <a:r>
              <a:rPr lang="en-US" b="1" u="sng" dirty="0" smtClean="0">
                <a:solidFill>
                  <a:srgbClr val="FFFFFF"/>
                </a:solidFill>
              </a:rPr>
              <a:t>blame without causality</a:t>
            </a:r>
            <a:r>
              <a:rPr lang="en-US" dirty="0" smtClean="0">
                <a:solidFill>
                  <a:srgbClr val="FF6600"/>
                </a:solidFill>
              </a:rPr>
              <a:t>?</a:t>
            </a:r>
          </a:p>
          <a:p>
            <a:r>
              <a:rPr lang="en-US" dirty="0" smtClean="0">
                <a:solidFill>
                  <a:srgbClr val="FF6600"/>
                </a:solidFill>
              </a:rPr>
              <a:t>Based on</a:t>
            </a:r>
            <a:r>
              <a:rPr lang="en-US" dirty="0" smtClean="0">
                <a:solidFill>
                  <a:srgbClr val="FF0000"/>
                </a:solidFill>
              </a:rPr>
              <a:t> </a:t>
            </a:r>
            <a:r>
              <a:rPr lang="en-US" dirty="0" smtClean="0">
                <a:solidFill>
                  <a:srgbClr val="FFFFFF"/>
                </a:solidFill>
              </a:rPr>
              <a:t>belief not data</a:t>
            </a:r>
            <a:r>
              <a:rPr lang="en-US" dirty="0" smtClean="0">
                <a:solidFill>
                  <a:srgbClr val="FF6600"/>
                </a:solidFill>
              </a:rPr>
              <a:t>?</a:t>
            </a:r>
          </a:p>
          <a:p>
            <a:r>
              <a:rPr lang="en-US" dirty="0" smtClean="0">
                <a:solidFill>
                  <a:srgbClr val="FF6600"/>
                </a:solidFill>
              </a:rPr>
              <a:t>Related to </a:t>
            </a:r>
            <a:r>
              <a:rPr lang="en-US" dirty="0" smtClean="0">
                <a:solidFill>
                  <a:srgbClr val="FFFFFF"/>
                </a:solidFill>
              </a:rPr>
              <a:t>being “different”</a:t>
            </a:r>
            <a:r>
              <a:rPr lang="en-US" dirty="0" smtClean="0">
                <a:solidFill>
                  <a:srgbClr val="FF6600"/>
                </a:solidFill>
              </a:rPr>
              <a:t>?</a:t>
            </a:r>
          </a:p>
          <a:p>
            <a:r>
              <a:rPr lang="en-US" dirty="0" smtClean="0">
                <a:solidFill>
                  <a:srgbClr val="FF6600"/>
                </a:solidFill>
              </a:rPr>
              <a:t>Related to </a:t>
            </a:r>
            <a:r>
              <a:rPr lang="en-US" dirty="0" smtClean="0">
                <a:solidFill>
                  <a:srgbClr val="FFFFFF"/>
                </a:solidFill>
              </a:rPr>
              <a:t>being “new” </a:t>
            </a:r>
            <a:r>
              <a:rPr lang="en-US" dirty="0" smtClean="0">
                <a:solidFill>
                  <a:srgbClr val="FF6600"/>
                </a:solidFill>
              </a:rPr>
              <a:t>(technology)?</a:t>
            </a:r>
          </a:p>
          <a:p>
            <a:r>
              <a:rPr lang="en-US" i="1" dirty="0" smtClean="0">
                <a:solidFill>
                  <a:srgbClr val="FF6600"/>
                </a:solidFill>
              </a:rPr>
              <a:t>Virtual guns more to blame then real ones</a:t>
            </a:r>
            <a:r>
              <a:rPr lang="en-US" dirty="0" smtClean="0">
                <a:solidFill>
                  <a:srgbClr val="FF6600"/>
                </a:solidFill>
              </a:rPr>
              <a:t>???</a:t>
            </a:r>
          </a:p>
          <a:p>
            <a:pPr marL="0" indent="0">
              <a:buNone/>
            </a:pPr>
            <a:r>
              <a:rPr lang="en-US" dirty="0" smtClean="0">
                <a:solidFill>
                  <a:srgbClr val="FF6600"/>
                </a:solidFill>
              </a:rPr>
              <a:t>    </a:t>
            </a:r>
            <a:r>
              <a:rPr lang="en-US" b="1" dirty="0" smtClean="0">
                <a:solidFill>
                  <a:srgbClr val="FF6600"/>
                </a:solidFill>
              </a:rPr>
              <a:t>NRA says so </a:t>
            </a:r>
            <a:r>
              <a:rPr lang="en-US" sz="2200" dirty="0">
                <a:solidFill>
                  <a:srgbClr val="FFFFFF"/>
                </a:solidFill>
              </a:rPr>
              <a:t>“The NRA's Absolutely Unhinged Response to Newtown Condemns Video Games as a 'Shadow Industry' that 'Sows Violence Against Its Own People'”</a:t>
            </a:r>
            <a:r>
              <a:rPr lang="en-US" dirty="0">
                <a:solidFill>
                  <a:srgbClr val="FFFFFF"/>
                </a:solidFill>
              </a:rPr>
              <a:t> </a:t>
            </a:r>
            <a:r>
              <a:rPr lang="en-US" sz="1900" i="1" dirty="0" err="1">
                <a:solidFill>
                  <a:srgbClr val="FFFFFF"/>
                </a:solidFill>
              </a:rPr>
              <a:t>Kotaku</a:t>
            </a:r>
            <a:r>
              <a:rPr lang="en-US" sz="1900" dirty="0">
                <a:solidFill>
                  <a:srgbClr val="FFFFFF"/>
                </a:solidFill>
              </a:rPr>
              <a:t> (21 December 2012</a:t>
            </a:r>
            <a:r>
              <a:rPr lang="en-US" sz="1900" dirty="0" smtClean="0">
                <a:solidFill>
                  <a:srgbClr val="FFFFFF"/>
                </a:solidFill>
              </a:rPr>
              <a:t>)</a:t>
            </a:r>
            <a:r>
              <a:rPr lang="en-US" dirty="0" smtClean="0">
                <a:solidFill>
                  <a:srgbClr val="FFFFFF"/>
                </a:solidFill>
              </a:rPr>
              <a:t>  </a:t>
            </a:r>
            <a:r>
              <a:rPr lang="en-US" sz="1700" dirty="0">
                <a:hlinkClick r:id="rId2"/>
              </a:rPr>
              <a:t>http://kotaku.com/5970484/the-nras-absolutely-unhinged-response-to-newtown-blames-a-10+year-old-flash-</a:t>
            </a:r>
            <a:r>
              <a:rPr lang="en-US" sz="1700" dirty="0" smtClean="0">
                <a:hlinkClick r:id="rId2"/>
              </a:rPr>
              <a:t>game</a:t>
            </a:r>
            <a:endParaRPr lang="en-US" b="1" dirty="0" smtClean="0">
              <a:solidFill>
                <a:srgbClr val="FF0000"/>
              </a:solidFill>
            </a:endParaRPr>
          </a:p>
        </p:txBody>
      </p:sp>
      <p:pic>
        <p:nvPicPr>
          <p:cNvPr id="4" name="Content Placeholder 3" descr="500px-National_Rifle_Association.png"/>
          <p:cNvPicPr>
            <a:picLocks noChangeAspect="1"/>
          </p:cNvPicPr>
          <p:nvPr/>
        </p:nvPicPr>
        <p:blipFill rotWithShape="1">
          <a:blip r:embed="rId3">
            <a:extLst>
              <a:ext uri="{28A0092B-C50C-407E-A947-70E740481C1C}">
                <a14:useLocalDpi xmlns:a14="http://schemas.microsoft.com/office/drawing/2010/main" val="0"/>
              </a:ext>
            </a:extLst>
          </a:blip>
          <a:srcRect l="-1076" r="-2300"/>
          <a:stretch/>
        </p:blipFill>
        <p:spPr>
          <a:xfrm>
            <a:off x="7159731" y="2501691"/>
            <a:ext cx="1810303" cy="1751184"/>
          </a:xfrm>
          <a:prstGeom prst="rect">
            <a:avLst/>
          </a:prstGeom>
        </p:spPr>
      </p:pic>
    </p:spTree>
    <p:extLst>
      <p:ext uri="{BB962C8B-B14F-4D97-AF65-F5344CB8AC3E}">
        <p14:creationId xmlns:p14="http://schemas.microsoft.com/office/powerpoint/2010/main" val="4263896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5878" y="108120"/>
            <a:ext cx="8188122" cy="1016000"/>
          </a:xfrm>
        </p:spPr>
        <p:txBody>
          <a:bodyPr>
            <a:normAutofit/>
          </a:bodyPr>
          <a:lstStyle/>
          <a:p>
            <a:r>
              <a:rPr lang="en-US" sz="4400" b="1" dirty="0" smtClean="0">
                <a:solidFill>
                  <a:srgbClr val="FFFF00"/>
                </a:solidFill>
                <a:latin typeface="+mn-lt"/>
              </a:rPr>
              <a:t>And who can ever forget…</a:t>
            </a:r>
            <a:endParaRPr lang="en-US" sz="4400" b="1" dirty="0">
              <a:solidFill>
                <a:srgbClr val="FFFF00"/>
              </a:solidFill>
              <a:latin typeface="+mn-lt"/>
            </a:endParaRPr>
          </a:p>
        </p:txBody>
      </p:sp>
      <p:pic>
        <p:nvPicPr>
          <p:cNvPr id="4" name="Content Placeholder 3" descr="Screen Shot 2014-09-10 at 12.15.43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88" r="-188" b="6871"/>
          <a:stretch/>
        </p:blipFill>
        <p:spPr>
          <a:xfrm>
            <a:off x="955878" y="1123950"/>
            <a:ext cx="7223709" cy="4447108"/>
          </a:xfrm>
        </p:spPr>
      </p:pic>
      <p:sp>
        <p:nvSpPr>
          <p:cNvPr id="5" name="Rectangle 4"/>
          <p:cNvSpPr/>
          <p:nvPr/>
        </p:nvSpPr>
        <p:spPr>
          <a:xfrm>
            <a:off x="1106088" y="5571058"/>
            <a:ext cx="8297365" cy="307777"/>
          </a:xfrm>
          <a:prstGeom prst="rect">
            <a:avLst/>
          </a:prstGeom>
        </p:spPr>
        <p:txBody>
          <a:bodyPr wrap="square">
            <a:spAutoFit/>
          </a:bodyPr>
          <a:lstStyle/>
          <a:p>
            <a:r>
              <a:rPr lang="en-US" sz="1400" dirty="0">
                <a:hlinkClick r:id="rId3"/>
              </a:rPr>
              <a:t>http://www.cnet.com/news/study-finds-online-gamers-arent-anti-social-basement-dwellers</a:t>
            </a:r>
            <a:r>
              <a:rPr lang="en-US" sz="1400" dirty="0" smtClean="0">
                <a:hlinkClick r:id="rId3"/>
              </a:rPr>
              <a:t>/</a:t>
            </a:r>
            <a:r>
              <a:rPr lang="en-US" sz="1400" dirty="0" smtClean="0"/>
              <a:t> </a:t>
            </a:r>
            <a:endParaRPr lang="en-US" sz="1400" dirty="0"/>
          </a:p>
        </p:txBody>
      </p:sp>
    </p:spTree>
    <p:extLst>
      <p:ext uri="{BB962C8B-B14F-4D97-AF65-F5344CB8AC3E}">
        <p14:creationId xmlns:p14="http://schemas.microsoft.com/office/powerpoint/2010/main" val="1429438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74292"/>
          </a:xfrm>
        </p:spPr>
        <p:txBody>
          <a:bodyPr/>
          <a:lstStyle/>
          <a:p>
            <a:r>
              <a:rPr lang="en-US" b="1" dirty="0">
                <a:solidFill>
                  <a:srgbClr val="FFFF00"/>
                </a:solidFill>
                <a:latin typeface="Stencil"/>
                <a:cs typeface="Stencil"/>
              </a:rPr>
              <a:t>Irony </a:t>
            </a:r>
            <a:r>
              <a:rPr lang="en-US" b="1" dirty="0" smtClean="0">
                <a:solidFill>
                  <a:srgbClr val="FFFF00"/>
                </a:solidFill>
                <a:latin typeface="Stencil"/>
                <a:cs typeface="Stencil"/>
              </a:rPr>
              <a:t>3</a:t>
            </a:r>
            <a:r>
              <a:rPr lang="en-US" dirty="0" smtClean="0">
                <a:solidFill>
                  <a:srgbClr val="FFFF00"/>
                </a:solidFill>
              </a:rPr>
              <a:t>:</a:t>
            </a:r>
            <a:r>
              <a:rPr lang="en-US" dirty="0" smtClean="0"/>
              <a:t> </a:t>
            </a:r>
            <a:r>
              <a:rPr lang="en-US" dirty="0" smtClean="0">
                <a:solidFill>
                  <a:srgbClr val="FFFF00"/>
                </a:solidFill>
                <a:effectLst>
                  <a:glow rad="63500">
                    <a:schemeClr val="accent1">
                      <a:satMod val="175000"/>
                      <a:alpha val="40000"/>
                    </a:schemeClr>
                  </a:glow>
                  <a:reflection blurRad="6350" stA="55000" endA="50" endPos="85000" dist="60007" dir="5400000" sy="-100000" algn="bl" rotWithShape="0"/>
                </a:effectLst>
              </a:rPr>
              <a:t>Double Standards Issues</a:t>
            </a:r>
            <a:endParaRPr lang="en-US" dirty="0">
              <a:solidFill>
                <a:srgbClr val="FFFF00"/>
              </a:solidFill>
              <a:effectLst>
                <a:glow rad="63500">
                  <a:schemeClr val="accent1">
                    <a:satMod val="175000"/>
                    <a:alpha val="40000"/>
                  </a:schemeClr>
                </a:glow>
                <a:reflection blurRad="6350" stA="55000" endA="50" endPos="85000" dist="60007" dir="5400000" sy="-100000" algn="bl" rotWithShape="0"/>
              </a:effectLst>
            </a:endParaRPr>
          </a:p>
        </p:txBody>
      </p:sp>
      <p:sp>
        <p:nvSpPr>
          <p:cNvPr id="3" name="Content Placeholder 2"/>
          <p:cNvSpPr>
            <a:spLocks noGrp="1"/>
          </p:cNvSpPr>
          <p:nvPr>
            <p:ph sz="quarter" idx="10"/>
          </p:nvPr>
        </p:nvSpPr>
        <p:spPr>
          <a:xfrm>
            <a:off x="211644" y="1474692"/>
            <a:ext cx="8932356" cy="4760291"/>
          </a:xfrm>
        </p:spPr>
        <p:txBody>
          <a:bodyPr>
            <a:normAutofit/>
          </a:bodyPr>
          <a:lstStyle/>
          <a:p>
            <a:r>
              <a:rPr lang="en-US" b="1" dirty="0">
                <a:solidFill>
                  <a:srgbClr val="FFFF00"/>
                </a:solidFill>
              </a:rPr>
              <a:t>Double standard </a:t>
            </a:r>
            <a:r>
              <a:rPr lang="en-US" b="1" dirty="0" smtClean="0">
                <a:solidFill>
                  <a:srgbClr val="FFFF00"/>
                </a:solidFill>
              </a:rPr>
              <a:t>issue 1: </a:t>
            </a:r>
            <a:r>
              <a:rPr lang="en-US" dirty="0">
                <a:solidFill>
                  <a:srgbClr val="FF0000"/>
                </a:solidFill>
              </a:rPr>
              <a:t>methodology to measure impact of video games on disposition to violence </a:t>
            </a:r>
            <a:r>
              <a:rPr lang="en-US" b="1" dirty="0">
                <a:solidFill>
                  <a:schemeClr val="accent1">
                    <a:lumMod val="40000"/>
                    <a:lumOff val="60000"/>
                  </a:schemeClr>
                </a:solidFill>
              </a:rPr>
              <a:t>to be equally applied </a:t>
            </a:r>
            <a:r>
              <a:rPr lang="en-US" dirty="0">
                <a:solidFill>
                  <a:srgbClr val="FF0000"/>
                </a:solidFill>
              </a:rPr>
              <a:t>to High School Football, Military etc.</a:t>
            </a:r>
            <a:r>
              <a:rPr lang="en-US" dirty="0" smtClean="0">
                <a:solidFill>
                  <a:srgbClr val="FF0000"/>
                </a:solidFill>
              </a:rPr>
              <a:t>?</a:t>
            </a:r>
          </a:p>
          <a:p>
            <a:pPr marL="0" indent="0">
              <a:buNone/>
            </a:pPr>
            <a:endParaRPr lang="en-US" dirty="0">
              <a:solidFill>
                <a:srgbClr val="FF0000"/>
              </a:solidFill>
            </a:endParaRPr>
          </a:p>
          <a:p>
            <a:r>
              <a:rPr lang="en-US" b="1" dirty="0">
                <a:solidFill>
                  <a:srgbClr val="FFFF00"/>
                </a:solidFill>
              </a:rPr>
              <a:t>Double standard issue </a:t>
            </a:r>
            <a:r>
              <a:rPr lang="en-US" b="1" dirty="0" smtClean="0">
                <a:solidFill>
                  <a:srgbClr val="FFFF00"/>
                </a:solidFill>
              </a:rPr>
              <a:t>2</a:t>
            </a:r>
            <a:r>
              <a:rPr lang="en-US" b="1" dirty="0" smtClean="0">
                <a:solidFill>
                  <a:schemeClr val="bg1"/>
                </a:solidFill>
              </a:rPr>
              <a:t>: </a:t>
            </a:r>
            <a:r>
              <a:rPr lang="en-US" i="1" dirty="0" smtClean="0">
                <a:solidFill>
                  <a:schemeClr val="bg1"/>
                </a:solidFill>
              </a:rPr>
              <a:t>EA </a:t>
            </a:r>
            <a:r>
              <a:rPr lang="en-US" i="1" dirty="0">
                <a:solidFill>
                  <a:schemeClr val="bg1"/>
                </a:solidFill>
              </a:rPr>
              <a:t>v. </a:t>
            </a:r>
            <a:r>
              <a:rPr lang="en-US" i="1" dirty="0" err="1">
                <a:solidFill>
                  <a:schemeClr val="bg1"/>
                </a:solidFill>
              </a:rPr>
              <a:t>Zynga</a:t>
            </a:r>
            <a:r>
              <a:rPr lang="en-US" dirty="0">
                <a:solidFill>
                  <a:schemeClr val="bg1"/>
                </a:solidFill>
              </a:rPr>
              <a:t> </a:t>
            </a:r>
            <a:r>
              <a:rPr lang="en-US" dirty="0">
                <a:solidFill>
                  <a:schemeClr val="accent2">
                    <a:lumMod val="40000"/>
                    <a:lumOff val="60000"/>
                  </a:schemeClr>
                </a:solidFill>
              </a:rPr>
              <a:t>&amp; plagiarism </a:t>
            </a:r>
            <a:r>
              <a:rPr lang="en-US" dirty="0" smtClean="0">
                <a:solidFill>
                  <a:schemeClr val="accent2">
                    <a:lumMod val="40000"/>
                    <a:lumOff val="60000"/>
                  </a:schemeClr>
                </a:solidFill>
              </a:rPr>
              <a:t>issue &amp; self-loathing</a:t>
            </a:r>
            <a:r>
              <a:rPr lang="en-US" dirty="0" smtClean="0">
                <a:solidFill>
                  <a:srgbClr val="953735"/>
                </a:solidFill>
              </a:rPr>
              <a:t> </a:t>
            </a:r>
            <a:r>
              <a:rPr lang="en-US" dirty="0" smtClean="0">
                <a:solidFill>
                  <a:srgbClr val="FFFFFF"/>
                </a:solidFill>
              </a:rPr>
              <a:t>(Sims Social v. The Ville)</a:t>
            </a:r>
          </a:p>
          <a:p>
            <a:pPr marL="0" indent="0">
              <a:buNone/>
            </a:pPr>
            <a:r>
              <a:rPr lang="en-US" sz="2000" dirty="0">
                <a:solidFill>
                  <a:srgbClr val="000000"/>
                </a:solidFill>
              </a:rPr>
              <a:t> </a:t>
            </a:r>
            <a:r>
              <a:rPr lang="en-US" sz="2000" dirty="0" smtClean="0">
                <a:solidFill>
                  <a:srgbClr val="000000"/>
                </a:solidFill>
              </a:rPr>
              <a:t>    </a:t>
            </a:r>
            <a:r>
              <a:rPr lang="en-US" sz="2000" dirty="0" smtClean="0">
                <a:solidFill>
                  <a:srgbClr val="FFFFFF"/>
                </a:solidFill>
              </a:rPr>
              <a:t>“Electronic </a:t>
            </a:r>
            <a:r>
              <a:rPr lang="en-US" sz="2000" dirty="0">
                <a:solidFill>
                  <a:srgbClr val="FFFFFF"/>
                </a:solidFill>
              </a:rPr>
              <a:t>Arts, </a:t>
            </a:r>
            <a:r>
              <a:rPr lang="en-US" sz="2000" dirty="0" err="1">
                <a:solidFill>
                  <a:srgbClr val="FFFFFF"/>
                </a:solidFill>
              </a:rPr>
              <a:t>Zynga</a:t>
            </a:r>
            <a:r>
              <a:rPr lang="en-US" sz="2000" dirty="0">
                <a:solidFill>
                  <a:srgbClr val="FFFFFF"/>
                </a:solidFill>
              </a:rPr>
              <a:t> settle competing </a:t>
            </a:r>
            <a:r>
              <a:rPr lang="en-US" sz="2000" dirty="0" smtClean="0">
                <a:solidFill>
                  <a:srgbClr val="FFFFFF"/>
                </a:solidFill>
              </a:rPr>
              <a:t>lawsuits” Reuters 2.15.13</a:t>
            </a:r>
          </a:p>
          <a:p>
            <a:pPr marL="0" indent="0">
              <a:buNone/>
            </a:pPr>
            <a:r>
              <a:rPr lang="en-US" sz="1900" dirty="0" smtClean="0">
                <a:solidFill>
                  <a:srgbClr val="000000"/>
                </a:solidFill>
                <a:hlinkClick r:id="rId2"/>
              </a:rPr>
              <a:t>http</a:t>
            </a:r>
            <a:r>
              <a:rPr lang="en-US" sz="1900" dirty="0">
                <a:solidFill>
                  <a:srgbClr val="000000"/>
                </a:solidFill>
                <a:hlinkClick r:id="rId2"/>
              </a:rPr>
              <a:t>://www.reuters.com/article/2013/02/15/us-electronicarts-zynga-lawsuit</a:t>
            </a:r>
            <a:r>
              <a:rPr lang="en-US" sz="1900" dirty="0" smtClean="0">
                <a:solidFill>
                  <a:srgbClr val="000000"/>
                </a:solidFill>
                <a:hlinkClick r:id="rId2"/>
              </a:rPr>
              <a:t>-</a:t>
            </a:r>
          </a:p>
          <a:p>
            <a:pPr marL="0" indent="0">
              <a:buNone/>
            </a:pPr>
            <a:r>
              <a:rPr lang="en-US" sz="1900" dirty="0" smtClean="0">
                <a:solidFill>
                  <a:srgbClr val="000000"/>
                </a:solidFill>
                <a:hlinkClick r:id="rId2"/>
              </a:rPr>
              <a:t>idUSBRE91E0YG20130215</a:t>
            </a:r>
            <a:endParaRPr lang="en-US" sz="1900" dirty="0" smtClean="0">
              <a:solidFill>
                <a:srgbClr val="000000"/>
              </a:solidFill>
            </a:endParaRPr>
          </a:p>
          <a:p>
            <a:pPr marL="0" indent="0">
              <a:buNone/>
            </a:pPr>
            <a:endParaRPr lang="en-US" dirty="0">
              <a:solidFill>
                <a:srgbClr val="953735"/>
              </a:solidFill>
            </a:endParaRPr>
          </a:p>
          <a:p>
            <a:r>
              <a:rPr lang="en-US" dirty="0" smtClean="0">
                <a:solidFill>
                  <a:srgbClr val="FFFFFF"/>
                </a:solidFill>
              </a:rPr>
              <a:t>Maine </a:t>
            </a:r>
            <a:r>
              <a:rPr lang="en-US" dirty="0">
                <a:solidFill>
                  <a:srgbClr val="FFFFFF"/>
                </a:solidFill>
              </a:rPr>
              <a:t>Democratic candidate criticized for actions in World of </a:t>
            </a:r>
            <a:r>
              <a:rPr lang="en-US" dirty="0" err="1" smtClean="0">
                <a:solidFill>
                  <a:srgbClr val="FFFFFF"/>
                </a:solidFill>
              </a:rPr>
              <a:t>Warcraft</a:t>
            </a:r>
            <a:r>
              <a:rPr lang="en-US" dirty="0" smtClean="0">
                <a:solidFill>
                  <a:srgbClr val="FFFFFF"/>
                </a:solidFill>
              </a:rPr>
              <a:t>” </a:t>
            </a:r>
            <a:r>
              <a:rPr lang="en-US" sz="2000" dirty="0" smtClean="0">
                <a:solidFill>
                  <a:srgbClr val="FFFFFF"/>
                </a:solidFill>
              </a:rPr>
              <a:t>Polygon October 4, 2012</a:t>
            </a:r>
          </a:p>
          <a:p>
            <a:pPr marL="0" indent="0">
              <a:buNone/>
            </a:pPr>
            <a:r>
              <a:rPr lang="en-US" sz="1800" u="sng" dirty="0" smtClean="0">
                <a:hlinkClick r:id="rId3"/>
              </a:rPr>
              <a:t>http</a:t>
            </a:r>
            <a:r>
              <a:rPr lang="en-US" sz="1800" u="sng" dirty="0">
                <a:hlinkClick r:id="rId3"/>
              </a:rPr>
              <a:t>://www.polygon.com/2012/10/4/3456886/maine-democratic-candidate-criticized-for-actions-in-world-of-warcraft</a:t>
            </a:r>
            <a:endParaRPr lang="en-US" sz="1800" dirty="0"/>
          </a:p>
          <a:p>
            <a:endParaRPr lang="en-US" dirty="0">
              <a:solidFill>
                <a:srgbClr val="953735"/>
              </a:solidFill>
            </a:endParaRPr>
          </a:p>
          <a:p>
            <a:endParaRPr lang="en-US" dirty="0"/>
          </a:p>
        </p:txBody>
      </p:sp>
    </p:spTree>
    <p:extLst>
      <p:ext uri="{BB962C8B-B14F-4D97-AF65-F5344CB8AC3E}">
        <p14:creationId xmlns:p14="http://schemas.microsoft.com/office/powerpoint/2010/main" val="1558578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2643"/>
            <a:ext cx="8229600" cy="1016000"/>
          </a:xfrm>
        </p:spPr>
        <p:txBody>
          <a:bodyPr>
            <a:normAutofit/>
          </a:bodyPr>
          <a:lstStyle/>
          <a:p>
            <a:r>
              <a:rPr lang="en-US" dirty="0" smtClean="0"/>
              <a:t>              </a:t>
            </a:r>
            <a:r>
              <a:rPr lang="en-US" sz="5400" b="1" dirty="0" smtClean="0">
                <a:solidFill>
                  <a:srgbClr val="FFFF00"/>
                </a:solidFill>
              </a:rPr>
              <a:t>  </a:t>
            </a:r>
            <a:r>
              <a:rPr lang="en-US" sz="5400" b="1" i="1" dirty="0" smtClean="0">
                <a:solidFill>
                  <a:srgbClr val="FFFF00"/>
                </a:solidFill>
                <a:latin typeface="Apple Chancery"/>
                <a:cs typeface="Apple Chancery"/>
              </a:rPr>
              <a:t>Next Class…</a:t>
            </a:r>
            <a:endParaRPr lang="en-US" sz="5400" b="1" i="1" dirty="0">
              <a:solidFill>
                <a:srgbClr val="FFFF00"/>
              </a:solidFill>
              <a:latin typeface="Apple Chancery"/>
              <a:cs typeface="Apple Chancery"/>
            </a:endParaRPr>
          </a:p>
        </p:txBody>
      </p:sp>
      <p:sp>
        <p:nvSpPr>
          <p:cNvPr id="3" name="Content Placeholder 2"/>
          <p:cNvSpPr>
            <a:spLocks noGrp="1"/>
          </p:cNvSpPr>
          <p:nvPr>
            <p:ph sz="quarter" idx="10"/>
          </p:nvPr>
        </p:nvSpPr>
        <p:spPr>
          <a:xfrm>
            <a:off x="457200" y="1188643"/>
            <a:ext cx="8229600" cy="4537491"/>
          </a:xfrm>
        </p:spPr>
        <p:txBody>
          <a:bodyPr/>
          <a:lstStyle/>
          <a:p>
            <a:pPr marL="0" indent="0">
              <a:buNone/>
            </a:pPr>
            <a:endParaRPr lang="en-US" dirty="0"/>
          </a:p>
          <a:p>
            <a:r>
              <a:rPr lang="en-US" sz="2800" b="1" i="1" dirty="0">
                <a:solidFill>
                  <a:schemeClr val="bg1"/>
                </a:solidFill>
                <a:latin typeface="Lucida Console"/>
                <a:cs typeface="Lucida Console"/>
              </a:rPr>
              <a:t>W</a:t>
            </a:r>
            <a:r>
              <a:rPr lang="en-US" sz="2800" b="1" i="1" dirty="0" smtClean="0">
                <a:solidFill>
                  <a:schemeClr val="bg1"/>
                </a:solidFill>
                <a:latin typeface="Lucida Console"/>
                <a:cs typeface="Lucida Console"/>
              </a:rPr>
              <a:t>hy </a:t>
            </a:r>
            <a:r>
              <a:rPr lang="en-US" sz="2800" b="1" i="1" dirty="0">
                <a:solidFill>
                  <a:schemeClr val="bg1"/>
                </a:solidFill>
                <a:latin typeface="Lucida Console"/>
                <a:cs typeface="Lucida Console"/>
              </a:rPr>
              <a:t>expression/speech are not </a:t>
            </a:r>
            <a:r>
              <a:rPr lang="en-US" sz="2800" b="1" i="1" dirty="0" smtClean="0">
                <a:solidFill>
                  <a:schemeClr val="bg1"/>
                </a:solidFill>
                <a:latin typeface="Lucida Console"/>
                <a:cs typeface="Lucida Console"/>
              </a:rPr>
              <a:t>paramount? </a:t>
            </a:r>
            <a:endParaRPr lang="en-US" sz="2800" b="1" i="1" dirty="0">
              <a:solidFill>
                <a:schemeClr val="bg1"/>
              </a:solidFill>
              <a:latin typeface="Lucida Console"/>
              <a:cs typeface="Lucida Console"/>
            </a:endParaRPr>
          </a:p>
          <a:p>
            <a:r>
              <a:rPr lang="en-US" sz="2800" b="1" i="1" dirty="0" smtClean="0">
                <a:solidFill>
                  <a:schemeClr val="bg1"/>
                </a:solidFill>
                <a:latin typeface="Lucida Console"/>
                <a:cs typeface="Lucida Console"/>
              </a:rPr>
              <a:t>Are the </a:t>
            </a:r>
            <a:r>
              <a:rPr lang="en-US" sz="2800" b="1" i="1" dirty="0">
                <a:solidFill>
                  <a:schemeClr val="bg1"/>
                </a:solidFill>
                <a:latin typeface="Lucida Console"/>
                <a:cs typeface="Lucida Console"/>
              </a:rPr>
              <a:t>real </a:t>
            </a:r>
            <a:r>
              <a:rPr lang="en-US" sz="2800" b="1" i="1" dirty="0" smtClean="0">
                <a:solidFill>
                  <a:schemeClr val="bg1"/>
                </a:solidFill>
                <a:latin typeface="Lucida Console"/>
                <a:cs typeface="Lucida Console"/>
              </a:rPr>
              <a:t>censors </a:t>
            </a:r>
            <a:r>
              <a:rPr lang="en-US" sz="2800" b="1" i="1" dirty="0">
                <a:solidFill>
                  <a:schemeClr val="bg1"/>
                </a:solidFill>
                <a:latin typeface="Lucida Console"/>
                <a:cs typeface="Lucida Console"/>
              </a:rPr>
              <a:t>legal concepts we might not at all </a:t>
            </a:r>
            <a:r>
              <a:rPr lang="en-US" sz="2800" b="1" i="1" dirty="0" smtClean="0">
                <a:solidFill>
                  <a:schemeClr val="bg1"/>
                </a:solidFill>
                <a:latin typeface="Lucida Console"/>
                <a:cs typeface="Lucida Console"/>
              </a:rPr>
              <a:t>expect?… </a:t>
            </a:r>
          </a:p>
          <a:p>
            <a:pPr marL="0" indent="0">
              <a:buNone/>
            </a:pPr>
            <a:endParaRPr lang="en-US" sz="2800" b="1" i="1" dirty="0" smtClean="0">
              <a:solidFill>
                <a:srgbClr val="0000FF"/>
              </a:solidFill>
            </a:endParaRPr>
          </a:p>
          <a:p>
            <a:pPr marL="0" indent="0">
              <a:buNone/>
            </a:pPr>
            <a:endParaRPr lang="en-US" sz="2800" b="1" i="1" dirty="0">
              <a:solidFill>
                <a:srgbClr val="0000FF"/>
              </a:solidFill>
            </a:endParaRPr>
          </a:p>
          <a:p>
            <a:pPr marL="0" indent="0">
              <a:buNone/>
            </a:pPr>
            <a:r>
              <a:rPr lang="en-US" sz="2800" b="1" i="1" dirty="0" smtClean="0">
                <a:solidFill>
                  <a:srgbClr val="CCFFCC"/>
                </a:solidFill>
              </a:rPr>
              <a:t>  </a:t>
            </a:r>
            <a:r>
              <a:rPr lang="en-US" sz="4000" b="1" dirty="0" smtClean="0">
                <a:solidFill>
                  <a:srgbClr val="CCFFCC"/>
                </a:solidFill>
                <a:latin typeface="+mn-lt"/>
                <a:cs typeface="Andale Mono"/>
              </a:rPr>
              <a:t>Dichotomies </a:t>
            </a:r>
          </a:p>
          <a:p>
            <a:pPr marL="0" indent="0">
              <a:buNone/>
            </a:pPr>
            <a:r>
              <a:rPr lang="en-US" sz="4000" b="1" dirty="0" smtClean="0">
                <a:solidFill>
                  <a:srgbClr val="CCFFCC"/>
                </a:solidFill>
                <a:latin typeface="+mn-lt"/>
                <a:cs typeface="Andale Mono"/>
              </a:rPr>
              <a:t> &amp; Paradoxes</a:t>
            </a:r>
          </a:p>
          <a:p>
            <a:endParaRPr lang="en-US" sz="2800" b="1" i="1" dirty="0">
              <a:solidFill>
                <a:srgbClr val="0000FF"/>
              </a:solidFill>
            </a:endParaRPr>
          </a:p>
          <a:p>
            <a:endParaRPr lang="en-US" sz="2800" b="1" i="1" dirty="0" smtClean="0">
              <a:solidFill>
                <a:srgbClr val="0000FF"/>
              </a:solidFill>
            </a:endParaRPr>
          </a:p>
        </p:txBody>
      </p:sp>
      <p:pic>
        <p:nvPicPr>
          <p:cNvPr id="4" name="Content Placeholder 3"/>
          <p:cNvPicPr>
            <a:picLocks noChangeAspect="1"/>
          </p:cNvPicPr>
          <p:nvPr/>
        </p:nvPicPr>
        <p:blipFill rotWithShape="1">
          <a:blip r:embed="rId2"/>
          <a:srcRect l="-465" r="-1277"/>
          <a:stretch/>
        </p:blipFill>
        <p:spPr>
          <a:xfrm>
            <a:off x="5039463" y="3304402"/>
            <a:ext cx="2803321" cy="2872746"/>
          </a:xfrm>
          <a:prstGeom prst="rect">
            <a:avLst/>
          </a:prstGeom>
        </p:spPr>
      </p:pic>
    </p:spTree>
    <p:extLst>
      <p:ext uri="{BB962C8B-B14F-4D97-AF65-F5344CB8AC3E}">
        <p14:creationId xmlns:p14="http://schemas.microsoft.com/office/powerpoint/2010/main" val="1164657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4278318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37006415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785"/>
            <a:ext cx="8229600" cy="1016000"/>
          </a:xfrm>
        </p:spPr>
        <p:txBody>
          <a:bodyPr/>
          <a:lstStyle/>
          <a:p>
            <a:r>
              <a:rPr lang="en-US" sz="4400" b="1" dirty="0" smtClean="0">
                <a:solidFill>
                  <a:srgbClr val="FFFF00"/>
                </a:solidFill>
                <a:latin typeface="+mn-lt"/>
              </a:rPr>
              <a:t>Follow</a:t>
            </a:r>
            <a:r>
              <a:rPr lang="en-US" sz="4400" b="1" dirty="0">
                <a:solidFill>
                  <a:srgbClr val="FFFF00"/>
                </a:solidFill>
                <a:latin typeface="+mn-lt"/>
              </a:rPr>
              <a:t>-Up to Talk 1</a:t>
            </a:r>
            <a:r>
              <a:rPr lang="en-US" sz="4400" b="1" dirty="0" smtClean="0">
                <a:solidFill>
                  <a:srgbClr val="FFFF00"/>
                </a:solidFill>
                <a:latin typeface="+mn-lt"/>
              </a:rPr>
              <a:t>: B</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955525"/>
            <a:ext cx="8523228" cy="5128380"/>
          </a:xfrm>
        </p:spPr>
        <p:txBody>
          <a:bodyPr>
            <a:normAutofit fontScale="92500" lnSpcReduction="10000"/>
          </a:bodyPr>
          <a:lstStyle/>
          <a:p>
            <a:pPr marL="0" indent="0">
              <a:buNone/>
            </a:pPr>
            <a:r>
              <a:rPr lang="en-US" b="1" dirty="0" smtClean="0">
                <a:solidFill>
                  <a:srgbClr val="FFFFFF"/>
                </a:solidFill>
                <a:latin typeface="+mn-lt"/>
              </a:rPr>
              <a:t>GAMING AS A  DARWINIAN </a:t>
            </a:r>
            <a:r>
              <a:rPr lang="en-US" b="1" dirty="0" smtClean="0">
                <a:solidFill>
                  <a:schemeClr val="tx2">
                    <a:lumMod val="20000"/>
                    <a:lumOff val="80000"/>
                  </a:schemeClr>
                </a:solidFill>
              </a:rPr>
              <a:t>E</a:t>
            </a:r>
            <a:r>
              <a:rPr lang="en-US" sz="2800" b="1" dirty="0" smtClean="0">
                <a:solidFill>
                  <a:schemeClr val="tx2">
                    <a:lumMod val="40000"/>
                    <a:lumOff val="60000"/>
                  </a:schemeClr>
                </a:solidFill>
              </a:rPr>
              <a:t>V</a:t>
            </a:r>
            <a:r>
              <a:rPr lang="en-US" sz="3200" b="1" dirty="0" smtClean="0">
                <a:solidFill>
                  <a:schemeClr val="tx2">
                    <a:lumMod val="60000"/>
                    <a:lumOff val="40000"/>
                  </a:schemeClr>
                </a:solidFill>
              </a:rPr>
              <a:t>O</a:t>
            </a:r>
            <a:r>
              <a:rPr lang="en-US" sz="3600" b="1" dirty="0" smtClean="0">
                <a:solidFill>
                  <a:schemeClr val="accent2">
                    <a:lumMod val="20000"/>
                    <a:lumOff val="80000"/>
                  </a:schemeClr>
                </a:solidFill>
              </a:rPr>
              <a:t>L</a:t>
            </a:r>
            <a:r>
              <a:rPr lang="en-US" sz="4000" b="1" dirty="0" smtClean="0">
                <a:solidFill>
                  <a:schemeClr val="accent2">
                    <a:lumMod val="40000"/>
                    <a:lumOff val="60000"/>
                  </a:schemeClr>
                </a:solidFill>
              </a:rPr>
              <a:t>U</a:t>
            </a:r>
            <a:r>
              <a:rPr lang="en-US" sz="4400" b="1" dirty="0" smtClean="0">
                <a:solidFill>
                  <a:schemeClr val="accent2">
                    <a:lumMod val="60000"/>
                    <a:lumOff val="40000"/>
                  </a:schemeClr>
                </a:solidFill>
              </a:rPr>
              <a:t>T</a:t>
            </a:r>
            <a:r>
              <a:rPr lang="en-US" sz="4800" b="1" dirty="0" smtClean="0">
                <a:solidFill>
                  <a:schemeClr val="accent5">
                    <a:lumMod val="20000"/>
                    <a:lumOff val="80000"/>
                  </a:schemeClr>
                </a:solidFill>
              </a:rPr>
              <a:t>I</a:t>
            </a:r>
            <a:r>
              <a:rPr lang="en-US" sz="5400" b="1" dirty="0" smtClean="0">
                <a:solidFill>
                  <a:schemeClr val="accent5">
                    <a:lumMod val="40000"/>
                    <a:lumOff val="60000"/>
                  </a:schemeClr>
                </a:solidFill>
              </a:rPr>
              <a:t>O</a:t>
            </a:r>
            <a:r>
              <a:rPr lang="en-US" sz="6000" b="1" dirty="0" smtClean="0">
                <a:solidFill>
                  <a:schemeClr val="accent5">
                    <a:lumMod val="60000"/>
                    <a:lumOff val="40000"/>
                  </a:schemeClr>
                </a:solidFill>
              </a:rPr>
              <a:t>N</a:t>
            </a:r>
          </a:p>
          <a:p>
            <a:pPr marL="0" indent="0">
              <a:buNone/>
            </a:pPr>
            <a:r>
              <a:rPr lang="en-US" b="1" dirty="0" smtClean="0">
                <a:solidFill>
                  <a:srgbClr val="FFFFFF"/>
                </a:solidFill>
                <a:latin typeface="Lucida Console"/>
                <a:cs typeface="Lucida Console"/>
              </a:rPr>
              <a:t>“The </a:t>
            </a:r>
            <a:r>
              <a:rPr lang="en-US" b="1" dirty="0">
                <a:solidFill>
                  <a:srgbClr val="FFFFFF"/>
                </a:solidFill>
                <a:latin typeface="Lucida Console"/>
                <a:cs typeface="Lucida Console"/>
              </a:rPr>
              <a:t>role of self image in video game </a:t>
            </a:r>
            <a:r>
              <a:rPr lang="en-US" b="1" dirty="0" smtClean="0">
                <a:solidFill>
                  <a:srgbClr val="FFFFFF"/>
                </a:solidFill>
                <a:latin typeface="Lucida Console"/>
                <a:cs typeface="Lucida Console"/>
              </a:rPr>
              <a:t>play” </a:t>
            </a:r>
          </a:p>
          <a:p>
            <a:pPr marL="0" indent="0">
              <a:buNone/>
            </a:pPr>
            <a:r>
              <a:rPr lang="en-US" sz="2000" b="1" dirty="0" smtClean="0">
                <a:solidFill>
                  <a:srgbClr val="FFFFFF"/>
                </a:solidFill>
                <a:latin typeface="Lucida Console"/>
                <a:cs typeface="Lucida Console"/>
              </a:rPr>
              <a:t>James Madigan</a:t>
            </a:r>
            <a:r>
              <a:rPr lang="en-US" b="1" dirty="0" smtClean="0">
                <a:solidFill>
                  <a:srgbClr val="FFFFFF"/>
                </a:solidFill>
                <a:latin typeface="Lucida Console"/>
                <a:cs typeface="Lucida Console"/>
              </a:rPr>
              <a:t> </a:t>
            </a:r>
            <a:r>
              <a:rPr lang="en-US" sz="2000" b="1" dirty="0" smtClean="0">
                <a:solidFill>
                  <a:srgbClr val="FFFFFF"/>
                </a:solidFill>
                <a:latin typeface="Lucida Console"/>
                <a:cs typeface="Lucida Console"/>
              </a:rPr>
              <a:t>(</a:t>
            </a:r>
            <a:r>
              <a:rPr lang="en-US" sz="2000" b="1" dirty="0" err="1" smtClean="0">
                <a:solidFill>
                  <a:srgbClr val="FFFFFF"/>
                </a:solidFill>
                <a:latin typeface="Lucida Console"/>
                <a:cs typeface="Lucida Console"/>
              </a:rPr>
              <a:t>Gamasutra</a:t>
            </a:r>
            <a:r>
              <a:rPr lang="en-US" sz="2000" b="1" dirty="0" smtClean="0">
                <a:solidFill>
                  <a:srgbClr val="FFFFFF"/>
                </a:solidFill>
                <a:latin typeface="Lucida Console"/>
                <a:cs typeface="Lucida Console"/>
              </a:rPr>
              <a:t> </a:t>
            </a:r>
            <a:r>
              <a:rPr lang="en-US" sz="2000" b="1" dirty="0">
                <a:solidFill>
                  <a:srgbClr val="FFFFFF"/>
                </a:solidFill>
                <a:latin typeface="Lucida Console"/>
                <a:cs typeface="Lucida Console"/>
              </a:rPr>
              <a:t>F</a:t>
            </a:r>
            <a:r>
              <a:rPr lang="en-US" sz="2000" b="1" dirty="0" smtClean="0">
                <a:solidFill>
                  <a:srgbClr val="FFFFFF"/>
                </a:solidFill>
                <a:latin typeface="Lucida Console"/>
                <a:cs typeface="Lucida Console"/>
              </a:rPr>
              <a:t>eb. 3, 2012)</a:t>
            </a:r>
          </a:p>
          <a:p>
            <a:pPr marL="0" indent="0">
              <a:buNone/>
            </a:pPr>
            <a:r>
              <a:rPr lang="en-US" sz="1500" dirty="0">
                <a:hlinkClick r:id="rId2"/>
              </a:rPr>
              <a:t>http://www.gamasutra.com/view/news/</a:t>
            </a:r>
            <a:r>
              <a:rPr lang="en-US" sz="1500" dirty="0" smtClean="0">
                <a:hlinkClick r:id="rId2"/>
              </a:rPr>
              <a:t>40093 The_role_of_self_image_in_video_game_play.php</a:t>
            </a:r>
            <a:endParaRPr lang="en-US" sz="1500" dirty="0" smtClean="0"/>
          </a:p>
          <a:p>
            <a:pPr marL="0" indent="0">
              <a:buNone/>
            </a:pPr>
            <a:endParaRPr lang="en-US" sz="1800" dirty="0">
              <a:latin typeface="Lucida Console"/>
              <a:cs typeface="Lucida Console"/>
            </a:endParaRPr>
          </a:p>
          <a:p>
            <a:pPr marL="0" indent="0">
              <a:buNone/>
            </a:pPr>
            <a:r>
              <a:rPr lang="en-US" sz="2000" dirty="0">
                <a:solidFill>
                  <a:srgbClr val="FFFFFF"/>
                </a:solidFill>
                <a:latin typeface="Lucida Console"/>
                <a:cs typeface="Lucida Console"/>
              </a:rPr>
              <a:t>“</a:t>
            </a:r>
            <a:r>
              <a:rPr lang="en-US" sz="2000" i="1" dirty="0">
                <a:solidFill>
                  <a:srgbClr val="FFFFFF"/>
                </a:solidFill>
                <a:latin typeface="Lucida Console"/>
                <a:cs typeface="Lucida Console"/>
              </a:rPr>
              <a:t>In the article, Andrew </a:t>
            </a:r>
            <a:r>
              <a:rPr lang="en-US" sz="2000" i="1" dirty="0" err="1">
                <a:solidFill>
                  <a:srgbClr val="FFFFFF"/>
                </a:solidFill>
                <a:latin typeface="Lucida Console"/>
                <a:cs typeface="Lucida Console"/>
              </a:rPr>
              <a:t>Przybylski</a:t>
            </a:r>
            <a:r>
              <a:rPr lang="en-US" sz="2000" i="1" dirty="0">
                <a:solidFill>
                  <a:srgbClr val="FFFFFF"/>
                </a:solidFill>
                <a:latin typeface="Lucida Console"/>
                <a:cs typeface="Lucida Console"/>
              </a:rPr>
              <a:t>...and his co</a:t>
            </a:r>
            <a:r>
              <a:rPr lang="en-US" sz="2000" i="1" dirty="0" smtClean="0">
                <a:solidFill>
                  <a:srgbClr val="FFFFFF"/>
                </a:solidFill>
                <a:latin typeface="Lucida Console"/>
                <a:cs typeface="Lucida Console"/>
              </a:rPr>
              <a:t>-</a:t>
            </a:r>
          </a:p>
          <a:p>
            <a:pPr marL="0" indent="0">
              <a:buNone/>
            </a:pPr>
            <a:r>
              <a:rPr lang="en-US" sz="2000" i="1" dirty="0" smtClean="0">
                <a:solidFill>
                  <a:srgbClr val="FFFFFF"/>
                </a:solidFill>
                <a:latin typeface="Lucida Console"/>
                <a:cs typeface="Lucida Console"/>
              </a:rPr>
              <a:t>authors </a:t>
            </a:r>
            <a:r>
              <a:rPr lang="en-US" sz="2000" i="1" dirty="0">
                <a:solidFill>
                  <a:schemeClr val="tx2">
                    <a:lumMod val="40000"/>
                    <a:lumOff val="60000"/>
                  </a:schemeClr>
                </a:solidFill>
                <a:latin typeface="Lucida Console"/>
                <a:cs typeface="Lucida Console"/>
              </a:rPr>
              <a:t>hypothesize that we’re motivated to play video </a:t>
            </a:r>
            <a:endParaRPr lang="en-US" sz="2000" i="1" dirty="0" smtClean="0">
              <a:solidFill>
                <a:schemeClr val="tx2">
                  <a:lumMod val="40000"/>
                  <a:lumOff val="60000"/>
                </a:schemeClr>
              </a:solidFill>
              <a:latin typeface="Lucida Console"/>
              <a:cs typeface="Lucida Console"/>
            </a:endParaRPr>
          </a:p>
          <a:p>
            <a:pPr marL="0" indent="0">
              <a:buNone/>
            </a:pPr>
            <a:r>
              <a:rPr lang="en-US" sz="2000" i="1" dirty="0" smtClean="0">
                <a:solidFill>
                  <a:schemeClr val="tx2">
                    <a:lumMod val="40000"/>
                    <a:lumOff val="60000"/>
                  </a:schemeClr>
                </a:solidFill>
                <a:latin typeface="Lucida Console"/>
                <a:cs typeface="Lucida Console"/>
              </a:rPr>
              <a:t>games </a:t>
            </a:r>
            <a:r>
              <a:rPr lang="en-US" sz="2000" i="1" dirty="0">
                <a:solidFill>
                  <a:schemeClr val="tx2">
                    <a:lumMod val="40000"/>
                    <a:lumOff val="60000"/>
                  </a:schemeClr>
                </a:solidFill>
                <a:latin typeface="Lucida Console"/>
                <a:cs typeface="Lucida Console"/>
              </a:rPr>
              <a:t>to the extent that they allow us to sample our </a:t>
            </a:r>
            <a:endParaRPr lang="en-US" sz="2000" i="1" dirty="0" smtClean="0">
              <a:solidFill>
                <a:schemeClr val="tx2">
                  <a:lumMod val="40000"/>
                  <a:lumOff val="60000"/>
                </a:schemeClr>
              </a:solidFill>
              <a:latin typeface="Lucida Console"/>
              <a:cs typeface="Lucida Console"/>
            </a:endParaRPr>
          </a:p>
          <a:p>
            <a:pPr marL="0" indent="0">
              <a:buNone/>
            </a:pPr>
            <a:r>
              <a:rPr lang="en-US" sz="2000" i="1" dirty="0" smtClean="0">
                <a:solidFill>
                  <a:schemeClr val="tx2">
                    <a:lumMod val="40000"/>
                    <a:lumOff val="60000"/>
                  </a:schemeClr>
                </a:solidFill>
                <a:latin typeface="Lucida Console"/>
                <a:cs typeface="Lucida Console"/>
              </a:rPr>
              <a:t>“</a:t>
            </a:r>
            <a:r>
              <a:rPr lang="en-US" sz="2000" i="1" dirty="0">
                <a:solidFill>
                  <a:schemeClr val="tx2">
                    <a:lumMod val="40000"/>
                    <a:lumOff val="60000"/>
                  </a:schemeClr>
                </a:solidFill>
                <a:latin typeface="Lucida Console"/>
                <a:cs typeface="Lucida Console"/>
              </a:rPr>
              <a:t>ideal self characteristics,” </a:t>
            </a:r>
            <a:r>
              <a:rPr lang="en-US" sz="2000" i="1" dirty="0">
                <a:solidFill>
                  <a:srgbClr val="FFFFFF"/>
                </a:solidFill>
                <a:latin typeface="Lucida Console"/>
                <a:cs typeface="Lucida Console"/>
              </a:rPr>
              <a:t>especially when there’s </a:t>
            </a:r>
            <a:r>
              <a:rPr lang="en-US" sz="2000" i="1" dirty="0" smtClean="0">
                <a:solidFill>
                  <a:srgbClr val="FFFFFF"/>
                </a:solidFill>
                <a:latin typeface="Lucida Console"/>
                <a:cs typeface="Lucida Console"/>
              </a:rPr>
              <a:t> </a:t>
            </a:r>
          </a:p>
          <a:p>
            <a:pPr marL="0" indent="0">
              <a:buNone/>
            </a:pPr>
            <a:r>
              <a:rPr lang="en-US" sz="2000" i="1" dirty="0" smtClean="0">
                <a:solidFill>
                  <a:srgbClr val="FFFFFF"/>
                </a:solidFill>
                <a:latin typeface="Lucida Console"/>
                <a:cs typeface="Lucida Console"/>
              </a:rPr>
              <a:t>a </a:t>
            </a:r>
            <a:r>
              <a:rPr lang="en-US" sz="2000" i="1" dirty="0">
                <a:solidFill>
                  <a:srgbClr val="FFFFFF"/>
                </a:solidFill>
                <a:latin typeface="Lucida Console"/>
                <a:cs typeface="Lucida Console"/>
              </a:rPr>
              <a:t>large gap between our ideal selves and who we actually </a:t>
            </a:r>
            <a:endParaRPr lang="en-US" sz="2000" i="1" dirty="0" smtClean="0">
              <a:solidFill>
                <a:srgbClr val="FFFFFF"/>
              </a:solidFill>
              <a:latin typeface="Lucida Console"/>
              <a:cs typeface="Lucida Console"/>
            </a:endParaRPr>
          </a:p>
          <a:p>
            <a:pPr marL="0" indent="0">
              <a:buNone/>
            </a:pPr>
            <a:r>
              <a:rPr lang="en-US" sz="2000" i="1" dirty="0" smtClean="0">
                <a:solidFill>
                  <a:srgbClr val="FFFFFF"/>
                </a:solidFill>
                <a:latin typeface="Lucida Console"/>
                <a:cs typeface="Lucida Console"/>
              </a:rPr>
              <a:t>think </a:t>
            </a:r>
            <a:r>
              <a:rPr lang="en-US" sz="2000" i="1" dirty="0">
                <a:solidFill>
                  <a:srgbClr val="FFFFFF"/>
                </a:solidFill>
                <a:latin typeface="Lucida Console"/>
                <a:cs typeface="Lucida Console"/>
              </a:rPr>
              <a:t>we are. This could help explain why people are </a:t>
            </a:r>
            <a:endParaRPr lang="en-US" sz="2000" i="1" dirty="0" smtClean="0">
              <a:solidFill>
                <a:srgbClr val="FFFFFF"/>
              </a:solidFill>
              <a:latin typeface="Lucida Console"/>
              <a:cs typeface="Lucida Console"/>
            </a:endParaRPr>
          </a:p>
          <a:p>
            <a:pPr marL="0" indent="0">
              <a:buNone/>
            </a:pPr>
            <a:r>
              <a:rPr lang="en-US" sz="2000" i="1" dirty="0" smtClean="0">
                <a:solidFill>
                  <a:srgbClr val="FFFFFF"/>
                </a:solidFill>
                <a:latin typeface="Lucida Console"/>
                <a:cs typeface="Lucida Console"/>
              </a:rPr>
              <a:t>attracted </a:t>
            </a:r>
            <a:r>
              <a:rPr lang="en-US" sz="2000" i="1" dirty="0">
                <a:solidFill>
                  <a:srgbClr val="FFFFFF"/>
                </a:solidFill>
                <a:latin typeface="Lucida Console"/>
                <a:cs typeface="Lucida Console"/>
              </a:rPr>
              <a:t>to games in a way that’s unique to the medium.</a:t>
            </a:r>
            <a:r>
              <a:rPr lang="en-US" sz="2000" dirty="0" smtClean="0">
                <a:solidFill>
                  <a:srgbClr val="FFFFFF"/>
                </a:solidFill>
                <a:latin typeface="Lucida Console"/>
                <a:cs typeface="Lucida Console"/>
              </a:rPr>
              <a:t>”</a:t>
            </a:r>
          </a:p>
          <a:p>
            <a:pPr marL="0" indent="0">
              <a:buNone/>
            </a:pPr>
            <a:endParaRPr lang="en-US" sz="2000" dirty="0" smtClean="0"/>
          </a:p>
          <a:p>
            <a:pPr marL="0" indent="0">
              <a:buNone/>
            </a:pPr>
            <a:r>
              <a:rPr lang="en-US" sz="1800" dirty="0" err="1">
                <a:solidFill>
                  <a:srgbClr val="FFFFFF"/>
                </a:solidFill>
                <a:latin typeface="Lucida Console"/>
                <a:cs typeface="Lucida Console"/>
              </a:rPr>
              <a:t>Przybylski</a:t>
            </a:r>
            <a:r>
              <a:rPr lang="en-US" sz="1800" dirty="0">
                <a:solidFill>
                  <a:srgbClr val="FFFFFF"/>
                </a:solidFill>
                <a:latin typeface="Lucida Console"/>
                <a:cs typeface="Lucida Console"/>
              </a:rPr>
              <a:t>, A. K., Weinstein, N., Murayama, K., Lynch, M. F., &amp; Ryan, R. M. (2012). The ideal self at play: The appeal of videogames that let you be all you can be. Psychological Science, 23, 69-76.</a:t>
            </a:r>
          </a:p>
          <a:p>
            <a:pPr marL="0" indent="0">
              <a:buNone/>
            </a:pPr>
            <a:r>
              <a:rPr lang="en-US" sz="1400" dirty="0">
                <a:hlinkClick r:id="rId3"/>
              </a:rPr>
              <a:t>http://pss.sagepub.com/content/23/1/69.full.pdf+</a:t>
            </a:r>
            <a:r>
              <a:rPr lang="en-US" sz="1400" dirty="0" smtClean="0">
                <a:hlinkClick r:id="rId3"/>
              </a:rPr>
              <a:t>html</a:t>
            </a:r>
            <a:r>
              <a:rPr lang="en-US" sz="1400" dirty="0" smtClean="0"/>
              <a:t> </a:t>
            </a:r>
          </a:p>
          <a:p>
            <a:pPr marL="0" indent="0">
              <a:buNone/>
            </a:pPr>
            <a:endParaRPr lang="en-US" sz="2000" dirty="0"/>
          </a:p>
          <a:p>
            <a:pPr marL="0" indent="0">
              <a:buNone/>
            </a:pPr>
            <a:endParaRPr lang="en-US" sz="2000" dirty="0"/>
          </a:p>
          <a:p>
            <a:pPr marL="0" indent="0">
              <a:buNone/>
            </a:pPr>
            <a:endParaRPr lang="en-US" b="1" dirty="0" smtClean="0">
              <a:solidFill>
                <a:schemeClr val="tx1">
                  <a:lumMod val="95000"/>
                  <a:lumOff val="5000"/>
                </a:schemeClr>
              </a:solidFill>
            </a:endParaRPr>
          </a:p>
          <a:p>
            <a:pPr marL="0" indent="0">
              <a:buNone/>
            </a:pPr>
            <a:endParaRPr lang="en-US" b="1" dirty="0">
              <a:solidFill>
                <a:schemeClr val="tx1">
                  <a:lumMod val="95000"/>
                  <a:lumOff val="5000"/>
                </a:schemeClr>
              </a:solidFill>
            </a:endParaRPr>
          </a:p>
        </p:txBody>
      </p:sp>
      <p:pic>
        <p:nvPicPr>
          <p:cNvPr id="4" name="Content Placeholder 3"/>
          <p:cNvPicPr>
            <a:picLocks noChangeAspect="1"/>
          </p:cNvPicPr>
          <p:nvPr/>
        </p:nvPicPr>
        <p:blipFill rotWithShape="1">
          <a:blip r:embed="rId4"/>
          <a:srcRect t="112" b="886"/>
          <a:stretch/>
        </p:blipFill>
        <p:spPr>
          <a:xfrm>
            <a:off x="6948767" y="5480227"/>
            <a:ext cx="2031661" cy="716928"/>
          </a:xfrm>
          <a:prstGeom prst="rect">
            <a:avLst/>
          </a:prstGeom>
        </p:spPr>
      </p:pic>
    </p:spTree>
    <p:extLst>
      <p:ext uri="{BB962C8B-B14F-4D97-AF65-F5344CB8AC3E}">
        <p14:creationId xmlns:p14="http://schemas.microsoft.com/office/powerpoint/2010/main" val="99649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05 at 5.28.3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756" r="6091" b="-503"/>
          <a:stretch/>
        </p:blipFill>
        <p:spPr>
          <a:xfrm>
            <a:off x="457200" y="129258"/>
            <a:ext cx="8229600" cy="3230408"/>
          </a:xfrm>
        </p:spPr>
      </p:pic>
      <p:sp>
        <p:nvSpPr>
          <p:cNvPr id="5" name="Rectangle 4"/>
          <p:cNvSpPr/>
          <p:nvPr/>
        </p:nvSpPr>
        <p:spPr>
          <a:xfrm>
            <a:off x="457200" y="5720439"/>
            <a:ext cx="8229600" cy="584776"/>
          </a:xfrm>
          <a:prstGeom prst="rect">
            <a:avLst/>
          </a:prstGeom>
        </p:spPr>
        <p:txBody>
          <a:bodyPr wrap="square">
            <a:spAutoFit/>
          </a:bodyPr>
          <a:lstStyle/>
          <a:p>
            <a:r>
              <a:rPr lang="en-US" sz="1400" dirty="0">
                <a:hlinkClick r:id="rId3"/>
              </a:rPr>
              <a:t>http://www.gamespot.com/articles/what-does-a-hermit-do-while-living-in-the-woods-fo/1100-6422106</a:t>
            </a:r>
            <a:r>
              <a:rPr lang="en-US" sz="1400" dirty="0" smtClean="0">
                <a:hlinkClick r:id="rId3"/>
              </a:rPr>
              <a:t>/</a:t>
            </a:r>
            <a:endParaRPr lang="en-US" sz="1400" dirty="0" smtClean="0"/>
          </a:p>
          <a:p>
            <a:endParaRPr lang="en-US" dirty="0"/>
          </a:p>
        </p:txBody>
      </p:sp>
      <p:sp>
        <p:nvSpPr>
          <p:cNvPr id="3" name="Rectangle 2"/>
          <p:cNvSpPr/>
          <p:nvPr/>
        </p:nvSpPr>
        <p:spPr>
          <a:xfrm>
            <a:off x="457200" y="3495050"/>
            <a:ext cx="8229600" cy="2246769"/>
          </a:xfrm>
          <a:prstGeom prst="rect">
            <a:avLst/>
          </a:prstGeom>
        </p:spPr>
        <p:txBody>
          <a:bodyPr wrap="square">
            <a:spAutoFit/>
          </a:bodyPr>
          <a:lstStyle/>
          <a:p>
            <a:r>
              <a:rPr lang="en-US" sz="2800" dirty="0" smtClean="0">
                <a:solidFill>
                  <a:schemeClr val="bg1"/>
                </a:solidFill>
                <a:latin typeface="Lucida Console"/>
                <a:cs typeface="Lucida Console"/>
              </a:rPr>
              <a:t>“To </a:t>
            </a:r>
            <a:r>
              <a:rPr lang="en-US" sz="2800" dirty="0">
                <a:solidFill>
                  <a:schemeClr val="bg1"/>
                </a:solidFill>
                <a:latin typeface="Lucida Console"/>
                <a:cs typeface="Lucida Console"/>
              </a:rPr>
              <a:t>keep himself occupied--27 years or so is a long time to go without human contact--</a:t>
            </a:r>
            <a:r>
              <a:rPr lang="en-US" sz="2800" dirty="0">
                <a:solidFill>
                  <a:srgbClr val="FFFF00"/>
                </a:solidFill>
                <a:latin typeface="Lucida Console"/>
                <a:cs typeface="Lucida Console"/>
              </a:rPr>
              <a:t>he stole things like </a:t>
            </a:r>
            <a:r>
              <a:rPr lang="en-US" sz="2800" dirty="0">
                <a:solidFill>
                  <a:schemeClr val="bg1"/>
                </a:solidFill>
                <a:latin typeface="Lucida Console"/>
                <a:cs typeface="Lucida Console"/>
              </a:rPr>
              <a:t>books and games, </a:t>
            </a:r>
            <a:r>
              <a:rPr lang="en-US" sz="2800" dirty="0">
                <a:solidFill>
                  <a:srgbClr val="FFFF00"/>
                </a:solidFill>
                <a:latin typeface="Lucida Console"/>
                <a:cs typeface="Lucida Console"/>
              </a:rPr>
              <a:t>including </a:t>
            </a:r>
            <a:r>
              <a:rPr lang="en-US" sz="2800" dirty="0" smtClean="0">
                <a:solidFill>
                  <a:srgbClr val="FFFF00"/>
                </a:solidFill>
                <a:latin typeface="Lucida Console"/>
                <a:cs typeface="Lucida Console"/>
              </a:rPr>
              <a:t>handheld   </a:t>
            </a:r>
            <a:r>
              <a:rPr lang="en-US" sz="2800" dirty="0" err="1" smtClean="0">
                <a:solidFill>
                  <a:srgbClr val="FFFF00"/>
                </a:solidFill>
                <a:latin typeface="Lucida Console"/>
                <a:cs typeface="Lucida Console"/>
              </a:rPr>
              <a:t>Pokemon</a:t>
            </a:r>
            <a:r>
              <a:rPr lang="en-US" sz="2800" dirty="0" smtClean="0">
                <a:solidFill>
                  <a:srgbClr val="FFFF00"/>
                </a:solidFill>
                <a:latin typeface="Lucida Console"/>
                <a:cs typeface="Lucida Console"/>
              </a:rPr>
              <a:t>, Dig Dug and Tetris games</a:t>
            </a:r>
            <a:r>
              <a:rPr lang="en-US" sz="2800" dirty="0" smtClean="0">
                <a:solidFill>
                  <a:schemeClr val="bg1"/>
                </a:solidFill>
                <a:latin typeface="Lucida Console"/>
                <a:cs typeface="Lucida Console"/>
              </a:rPr>
              <a:t>”</a:t>
            </a:r>
            <a:endParaRPr lang="en-US" sz="2800" dirty="0">
              <a:solidFill>
                <a:schemeClr val="bg1"/>
              </a:solidFill>
              <a:latin typeface="Lucida Console"/>
              <a:cs typeface="Lucida Console"/>
            </a:endParaRPr>
          </a:p>
        </p:txBody>
      </p:sp>
    </p:spTree>
    <p:extLst>
      <p:ext uri="{BB962C8B-B14F-4D97-AF65-F5344CB8AC3E}">
        <p14:creationId xmlns:p14="http://schemas.microsoft.com/office/powerpoint/2010/main" val="333943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250846"/>
          </a:xfrm>
        </p:spPr>
        <p:txBody>
          <a:bodyPr>
            <a:noAutofit/>
          </a:bodyPr>
          <a:lstStyle/>
          <a:p>
            <a:r>
              <a:rPr lang="en-US" sz="4400" b="1" dirty="0">
                <a:solidFill>
                  <a:srgbClr val="FFFF00"/>
                </a:solidFill>
                <a:latin typeface="+mn-lt"/>
              </a:rPr>
              <a:t>Follow Up to Talk 1: </a:t>
            </a:r>
            <a:r>
              <a:rPr lang="en-US" sz="4400" b="1" dirty="0" smtClean="0">
                <a:solidFill>
                  <a:srgbClr val="FFFF00"/>
                </a:solidFill>
                <a:latin typeface="+mn-lt"/>
              </a:rPr>
              <a:t>C </a:t>
            </a:r>
            <a:br>
              <a:rPr lang="en-US" sz="4400" b="1" dirty="0" smtClean="0">
                <a:solidFill>
                  <a:srgbClr val="FFFF00"/>
                </a:solidFill>
                <a:latin typeface="+mn-lt"/>
              </a:rPr>
            </a:br>
            <a:r>
              <a:rPr lang="en-US" sz="4400" b="1" dirty="0" smtClean="0">
                <a:solidFill>
                  <a:srgbClr val="CCFFCC"/>
                </a:solidFill>
                <a:latin typeface="+mn-lt"/>
              </a:rPr>
              <a:t>Why do we game? </a:t>
            </a:r>
            <a:endParaRPr lang="en-US" sz="4400" b="1" dirty="0">
              <a:solidFill>
                <a:srgbClr val="CCFFCC"/>
              </a:solidFill>
              <a:latin typeface="+mn-lt"/>
            </a:endParaRPr>
          </a:p>
        </p:txBody>
      </p:sp>
      <p:sp>
        <p:nvSpPr>
          <p:cNvPr id="3" name="Content Placeholder 2"/>
          <p:cNvSpPr>
            <a:spLocks noGrp="1"/>
          </p:cNvSpPr>
          <p:nvPr>
            <p:ph sz="quarter" idx="10"/>
          </p:nvPr>
        </p:nvSpPr>
        <p:spPr>
          <a:xfrm>
            <a:off x="457200" y="1462526"/>
            <a:ext cx="8229600" cy="4609995"/>
          </a:xfrm>
        </p:spPr>
        <p:txBody>
          <a:bodyPr>
            <a:normAutofit/>
          </a:bodyPr>
          <a:lstStyle/>
          <a:p>
            <a:pPr marL="0" indent="0">
              <a:buNone/>
            </a:pPr>
            <a:r>
              <a:rPr lang="en-US" sz="4400" b="1" dirty="0" smtClean="0">
                <a:solidFill>
                  <a:srgbClr val="CCFFCC"/>
                </a:solidFill>
                <a:latin typeface="+mn-lt"/>
                <a:cs typeface="Lucida Console"/>
              </a:rPr>
              <a:t>A. </a:t>
            </a:r>
            <a:r>
              <a:rPr lang="en-US" sz="4400" b="1" dirty="0" smtClean="0">
                <a:solidFill>
                  <a:schemeClr val="bg1"/>
                </a:solidFill>
                <a:latin typeface="+mn-lt"/>
                <a:cs typeface="Lucida Console"/>
              </a:rPr>
              <a:t>Social reaction (McLuhan); </a:t>
            </a:r>
          </a:p>
          <a:p>
            <a:pPr marL="0" indent="0">
              <a:buNone/>
            </a:pPr>
            <a:r>
              <a:rPr lang="en-US" sz="4400" b="1" dirty="0" smtClean="0">
                <a:solidFill>
                  <a:srgbClr val="CCFFCC"/>
                </a:solidFill>
                <a:latin typeface="+mn-lt"/>
                <a:cs typeface="Lucida Console"/>
              </a:rPr>
              <a:t>B. </a:t>
            </a:r>
            <a:r>
              <a:rPr lang="en-US" sz="4400" b="1" dirty="0" smtClean="0">
                <a:solidFill>
                  <a:schemeClr val="bg1"/>
                </a:solidFill>
                <a:latin typeface="+mn-lt"/>
                <a:cs typeface="Lucida Console"/>
              </a:rPr>
              <a:t>Social learning interaction (</a:t>
            </a:r>
            <a:r>
              <a:rPr lang="en-CA" sz="4400" b="1" dirty="0" smtClean="0">
                <a:solidFill>
                  <a:srgbClr val="FFFFFF"/>
                </a:solidFill>
                <a:latin typeface="+mn-lt"/>
                <a:cs typeface="Lucida Console"/>
              </a:rPr>
              <a:t>Panksepp);</a:t>
            </a:r>
            <a:endParaRPr lang="en-US" sz="4400" b="1" dirty="0" smtClean="0">
              <a:solidFill>
                <a:schemeClr val="bg1"/>
              </a:solidFill>
              <a:latin typeface="+mn-lt"/>
              <a:cs typeface="Lucida Console"/>
            </a:endParaRPr>
          </a:p>
          <a:p>
            <a:pPr marL="0" indent="0">
              <a:buNone/>
            </a:pPr>
            <a:r>
              <a:rPr lang="en-US" sz="4400" b="1" dirty="0" smtClean="0">
                <a:solidFill>
                  <a:srgbClr val="CCFFCC"/>
                </a:solidFill>
                <a:latin typeface="+mn-lt"/>
                <a:cs typeface="Lucida Console"/>
              </a:rPr>
              <a:t>C. </a:t>
            </a:r>
            <a:r>
              <a:rPr lang="en-US" sz="4400" b="1" dirty="0" smtClean="0">
                <a:solidFill>
                  <a:schemeClr val="bg1"/>
                </a:solidFill>
                <a:latin typeface="+mn-lt"/>
                <a:cs typeface="Lucida Console"/>
              </a:rPr>
              <a:t>To be in touch with our instinctive self (Jung);</a:t>
            </a:r>
          </a:p>
          <a:p>
            <a:pPr marL="0" indent="0">
              <a:buNone/>
            </a:pPr>
            <a:r>
              <a:rPr lang="en-US" sz="4400" b="1" dirty="0" smtClean="0">
                <a:solidFill>
                  <a:srgbClr val="CCFFCC"/>
                </a:solidFill>
                <a:latin typeface="+mn-lt"/>
                <a:cs typeface="Lucida Console"/>
              </a:rPr>
              <a:t>D. </a:t>
            </a:r>
            <a:r>
              <a:rPr lang="en-US" sz="4400" b="1" dirty="0" smtClean="0">
                <a:solidFill>
                  <a:schemeClr val="bg1"/>
                </a:solidFill>
                <a:latin typeface="+mn-lt"/>
                <a:cs typeface="Lucida Console"/>
              </a:rPr>
              <a:t>As part of Evolution (</a:t>
            </a:r>
            <a:r>
              <a:rPr lang="en-US" sz="4400" b="1" dirty="0">
                <a:solidFill>
                  <a:schemeClr val="bg1"/>
                </a:solidFill>
                <a:latin typeface="+mn-lt"/>
                <a:cs typeface="Lucida Console"/>
              </a:rPr>
              <a:t>D</a:t>
            </a:r>
            <a:r>
              <a:rPr lang="en-US" sz="4400" b="1" dirty="0" smtClean="0">
                <a:solidFill>
                  <a:schemeClr val="bg1"/>
                </a:solidFill>
                <a:latin typeface="+mn-lt"/>
                <a:cs typeface="Lucida Console"/>
              </a:rPr>
              <a:t>arwin, </a:t>
            </a:r>
            <a:r>
              <a:rPr lang="en-US" sz="4400" b="1" dirty="0" err="1" smtClean="0">
                <a:solidFill>
                  <a:schemeClr val="bg1"/>
                </a:solidFill>
                <a:latin typeface="+mn-lt"/>
                <a:cs typeface="Lucida Console"/>
              </a:rPr>
              <a:t>Voll</a:t>
            </a:r>
            <a:r>
              <a:rPr lang="en-US" sz="4400" b="1" dirty="0" smtClean="0">
                <a:solidFill>
                  <a:schemeClr val="bg1"/>
                </a:solidFill>
                <a:latin typeface="+mn-lt"/>
                <a:cs typeface="Lucida Console"/>
              </a:rPr>
              <a:t>).  </a:t>
            </a:r>
            <a:endParaRPr lang="en-US" sz="4400" b="1" dirty="0">
              <a:solidFill>
                <a:schemeClr val="bg1"/>
              </a:solidFill>
              <a:latin typeface="+mn-lt"/>
              <a:cs typeface="Lucida Console"/>
            </a:endParaRPr>
          </a:p>
        </p:txBody>
      </p:sp>
    </p:spTree>
    <p:extLst>
      <p:ext uri="{BB962C8B-B14F-4D97-AF65-F5344CB8AC3E}">
        <p14:creationId xmlns:p14="http://schemas.microsoft.com/office/powerpoint/2010/main" val="3124559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58069"/>
            <a:ext cx="8229600" cy="5168065"/>
          </a:xfrm>
        </p:spPr>
        <p:txBody>
          <a:bodyPr>
            <a:normAutofit/>
          </a:bodyPr>
          <a:lstStyle/>
          <a:p>
            <a:pPr marL="0" indent="0">
              <a:buNone/>
            </a:pPr>
            <a:r>
              <a:rPr lang="en-US" sz="6000" b="1" dirty="0" smtClean="0">
                <a:solidFill>
                  <a:schemeClr val="bg1"/>
                </a:solidFill>
                <a:latin typeface="+mn-lt"/>
              </a:rPr>
              <a:t>Most significant </a:t>
            </a:r>
            <a:r>
              <a:rPr lang="en-US" sz="6000" b="1" dirty="0" smtClean="0">
                <a:solidFill>
                  <a:srgbClr val="FFFF00"/>
                </a:solidFill>
                <a:latin typeface="+mn-lt"/>
              </a:rPr>
              <a:t>legal implications</a:t>
            </a:r>
            <a:r>
              <a:rPr lang="en-US" sz="6000" b="1" dirty="0" smtClean="0">
                <a:solidFill>
                  <a:schemeClr val="bg1"/>
                </a:solidFill>
                <a:latin typeface="+mn-lt"/>
              </a:rPr>
              <a:t> are from which of the above?</a:t>
            </a:r>
          </a:p>
          <a:p>
            <a:pPr marL="0" indent="0">
              <a:buNone/>
            </a:pPr>
            <a:endParaRPr lang="en-US" sz="6000" b="1" dirty="0">
              <a:solidFill>
                <a:schemeClr val="bg1"/>
              </a:solidFill>
              <a:latin typeface="+mn-lt"/>
            </a:endParaRPr>
          </a:p>
          <a:p>
            <a:pPr marL="0" indent="0">
              <a:buNone/>
            </a:pPr>
            <a:r>
              <a:rPr lang="en-US" sz="5400" b="1" dirty="0" smtClean="0">
                <a:solidFill>
                  <a:schemeClr val="bg1"/>
                </a:solidFill>
                <a:latin typeface="+mn-lt"/>
              </a:rPr>
              <a:t>NOTE </a:t>
            </a:r>
            <a:r>
              <a:rPr lang="en-US" sz="5400" b="1" i="1" dirty="0" smtClean="0">
                <a:solidFill>
                  <a:srgbClr val="FF0000"/>
                </a:solidFill>
                <a:latin typeface="+mn-lt"/>
              </a:rPr>
              <a:t>BAIT &amp; SWITCH</a:t>
            </a:r>
          </a:p>
          <a:p>
            <a:pPr marL="0" indent="0">
              <a:buNone/>
            </a:pPr>
            <a:r>
              <a:rPr lang="en-US" sz="5400" b="1" dirty="0" smtClean="0">
                <a:solidFill>
                  <a:srgbClr val="FFFFFF"/>
                </a:solidFill>
                <a:latin typeface="+mn-lt"/>
              </a:rPr>
              <a:t>Not</a:t>
            </a:r>
            <a:r>
              <a:rPr lang="en-US" sz="5400" b="1" i="1" dirty="0" smtClean="0">
                <a:solidFill>
                  <a:srgbClr val="FFFFFF"/>
                </a:solidFill>
                <a:latin typeface="+mn-lt"/>
              </a:rPr>
              <a:t> </a:t>
            </a:r>
            <a:r>
              <a:rPr lang="en-US" sz="5400" b="1" i="1" dirty="0" smtClean="0">
                <a:solidFill>
                  <a:srgbClr val="CCFFCC"/>
                </a:solidFill>
                <a:latin typeface="+mn-lt"/>
              </a:rPr>
              <a:t>“Why do we game?”</a:t>
            </a:r>
            <a:endParaRPr lang="en-US" sz="5400" b="1" i="1" dirty="0">
              <a:solidFill>
                <a:srgbClr val="CCFFCC"/>
              </a:solidFill>
              <a:latin typeface="+mn-lt"/>
            </a:endParaRPr>
          </a:p>
        </p:txBody>
      </p:sp>
    </p:spTree>
    <p:extLst>
      <p:ext uri="{BB962C8B-B14F-4D97-AF65-F5344CB8AC3E}">
        <p14:creationId xmlns:p14="http://schemas.microsoft.com/office/powerpoint/2010/main" val="2615654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05715"/>
            <a:ext cx="5882378" cy="5455828"/>
          </a:xfrm>
        </p:spPr>
        <p:txBody>
          <a:bodyPr>
            <a:noAutofit/>
          </a:bodyPr>
          <a:lstStyle/>
          <a:p>
            <a:pPr marL="0" indent="0">
              <a:buNone/>
            </a:pPr>
            <a:r>
              <a:rPr lang="en-US" sz="4800" b="1" dirty="0" smtClean="0">
                <a:solidFill>
                  <a:srgbClr val="FFFF00"/>
                </a:solidFill>
                <a:latin typeface="+mn-lt"/>
                <a:cs typeface="Lucida Console"/>
              </a:rPr>
              <a:t>Answer: </a:t>
            </a:r>
          </a:p>
          <a:p>
            <a:pPr marL="0" indent="0">
              <a:buNone/>
            </a:pPr>
            <a:r>
              <a:rPr lang="en-US" sz="4800" b="1" dirty="0" smtClean="0">
                <a:solidFill>
                  <a:schemeClr val="bg1"/>
                </a:solidFill>
                <a:latin typeface="+mn-lt"/>
                <a:cs typeface="Lucida Console"/>
              </a:rPr>
              <a:t>A. Social </a:t>
            </a:r>
            <a:r>
              <a:rPr lang="en-US" sz="4800" b="1" dirty="0">
                <a:solidFill>
                  <a:schemeClr val="bg1"/>
                </a:solidFill>
                <a:latin typeface="+mn-lt"/>
                <a:cs typeface="Lucida Console"/>
              </a:rPr>
              <a:t>reaction (McLuhan</a:t>
            </a:r>
            <a:r>
              <a:rPr lang="en-US" sz="4800" b="1" dirty="0" smtClean="0">
                <a:solidFill>
                  <a:schemeClr val="bg1"/>
                </a:solidFill>
                <a:latin typeface="+mn-lt"/>
                <a:cs typeface="Lucida Console"/>
              </a:rPr>
              <a:t>)</a:t>
            </a:r>
          </a:p>
          <a:p>
            <a:pPr marL="0" indent="0">
              <a:buNone/>
            </a:pPr>
            <a:endParaRPr lang="en-US" sz="4800" b="1" dirty="0">
              <a:solidFill>
                <a:schemeClr val="bg1"/>
              </a:solidFill>
              <a:latin typeface="+mn-lt"/>
              <a:cs typeface="Lucida Console"/>
            </a:endParaRPr>
          </a:p>
          <a:p>
            <a:pPr marL="0" indent="0">
              <a:buNone/>
            </a:pPr>
            <a:r>
              <a:rPr lang="en-US" sz="4800" b="1" dirty="0" smtClean="0">
                <a:solidFill>
                  <a:srgbClr val="FFFF00"/>
                </a:solidFill>
                <a:latin typeface="+mn-lt"/>
                <a:cs typeface="Lucida Console"/>
              </a:rPr>
              <a:t>Why?</a:t>
            </a:r>
          </a:p>
          <a:p>
            <a:pPr marL="0" indent="0">
              <a:buNone/>
            </a:pPr>
            <a:r>
              <a:rPr lang="en-US" sz="4800" b="1" dirty="0" smtClean="0">
                <a:solidFill>
                  <a:srgbClr val="FF0000"/>
                </a:solidFill>
                <a:latin typeface="+mn-lt"/>
              </a:rPr>
              <a:t>That is the rest of the course</a:t>
            </a:r>
            <a:endParaRPr lang="en-US" sz="4800" b="1" dirty="0">
              <a:solidFill>
                <a:srgbClr val="FF0000"/>
              </a:solidFill>
              <a:latin typeface="+mn-lt"/>
              <a:cs typeface="Lucida Console"/>
            </a:endParaRPr>
          </a:p>
        </p:txBody>
      </p:sp>
      <p:pic>
        <p:nvPicPr>
          <p:cNvPr id="4" name="Picture 3" descr="200px-Detective1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5358" y="1769728"/>
            <a:ext cx="2240688" cy="3148167"/>
          </a:xfrm>
          <a:prstGeom prst="rect">
            <a:avLst/>
          </a:prstGeom>
        </p:spPr>
      </p:pic>
    </p:spTree>
    <p:extLst>
      <p:ext uri="{BB962C8B-B14F-4D97-AF65-F5344CB8AC3E}">
        <p14:creationId xmlns:p14="http://schemas.microsoft.com/office/powerpoint/2010/main" val="2881740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latin typeface="+mn-lt"/>
              </a:rPr>
              <a:t>Think…Social Reaction +…</a:t>
            </a:r>
            <a:endParaRPr lang="en-US" sz="4800" b="1" dirty="0">
              <a:solidFill>
                <a:srgbClr val="FFFF00"/>
              </a:solidFill>
              <a:latin typeface="+mn-lt"/>
            </a:endParaRPr>
          </a:p>
        </p:txBody>
      </p:sp>
      <p:sp>
        <p:nvSpPr>
          <p:cNvPr id="3" name="Content Placeholder 2"/>
          <p:cNvSpPr>
            <a:spLocks noGrp="1"/>
          </p:cNvSpPr>
          <p:nvPr>
            <p:ph sz="quarter" idx="10"/>
          </p:nvPr>
        </p:nvSpPr>
        <p:spPr>
          <a:xfrm>
            <a:off x="457199" y="1016000"/>
            <a:ext cx="8505371" cy="4710134"/>
          </a:xfrm>
        </p:spPr>
        <p:txBody>
          <a:bodyPr>
            <a:noAutofit/>
          </a:bodyPr>
          <a:lstStyle/>
          <a:p>
            <a:r>
              <a:rPr lang="en-US" sz="2800" dirty="0" smtClean="0">
                <a:solidFill>
                  <a:schemeClr val="bg1"/>
                </a:solidFill>
                <a:latin typeface="Lucida Console"/>
                <a:cs typeface="Lucida Console"/>
              </a:rPr>
              <a:t>Violence in games</a:t>
            </a:r>
          </a:p>
          <a:p>
            <a:r>
              <a:rPr lang="en-US" sz="2800" dirty="0" smtClean="0">
                <a:solidFill>
                  <a:schemeClr val="bg1"/>
                </a:solidFill>
                <a:latin typeface="Lucida Console"/>
                <a:cs typeface="Lucida Console"/>
              </a:rPr>
              <a:t>Misogyny in games and in the games industry</a:t>
            </a:r>
          </a:p>
          <a:p>
            <a:r>
              <a:rPr lang="en-US" sz="2800" dirty="0" smtClean="0">
                <a:solidFill>
                  <a:schemeClr val="bg1"/>
                </a:solidFill>
                <a:latin typeface="Lucida Console"/>
                <a:cs typeface="Lucida Console"/>
              </a:rPr>
              <a:t>Privacy &amp; Surveillance</a:t>
            </a:r>
          </a:p>
          <a:p>
            <a:r>
              <a:rPr lang="en-US" sz="2800" dirty="0" smtClean="0">
                <a:solidFill>
                  <a:schemeClr val="bg1"/>
                </a:solidFill>
                <a:latin typeface="Lucida Console"/>
                <a:cs typeface="Lucida Console"/>
              </a:rPr>
              <a:t>Contract validity (End User License Agreement click-wrap)</a:t>
            </a:r>
          </a:p>
          <a:p>
            <a:pPr marL="0" indent="0">
              <a:buNone/>
            </a:pPr>
            <a:endParaRPr lang="en-US" sz="2800" dirty="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AND YES…</a:t>
            </a:r>
          </a:p>
          <a:p>
            <a:pPr marL="0" indent="0">
              <a:buNone/>
            </a:pPr>
            <a:endParaRPr lang="en-US" sz="2800" dirty="0">
              <a:solidFill>
                <a:schemeClr val="bg1"/>
              </a:solidFill>
              <a:latin typeface="Lucida Console"/>
              <a:cs typeface="Lucida Console"/>
            </a:endParaRPr>
          </a:p>
          <a:p>
            <a:pPr marL="0" indent="0">
              <a:buNone/>
            </a:pPr>
            <a:r>
              <a:rPr lang="en-US" sz="2800" b="1" dirty="0" smtClean="0">
                <a:solidFill>
                  <a:srgbClr val="FFFF00"/>
                </a:solidFill>
                <a:latin typeface="+mn-lt"/>
                <a:cs typeface="Lucida Console"/>
              </a:rPr>
              <a:t>EVEN COPYRIGHT</a:t>
            </a:r>
          </a:p>
          <a:p>
            <a:pPr marL="0" indent="0">
              <a:buNone/>
            </a:pPr>
            <a:endParaRPr lang="en-US" sz="2800" dirty="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But how?…remember the riddle…</a:t>
            </a:r>
          </a:p>
        </p:txBody>
      </p:sp>
      <p:pic>
        <p:nvPicPr>
          <p:cNvPr id="4" name="Picture 3" descr="200px-$25,000_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7967" y="3350171"/>
            <a:ext cx="2464603" cy="1848452"/>
          </a:xfrm>
          <a:prstGeom prst="rect">
            <a:avLst/>
          </a:prstGeom>
        </p:spPr>
      </p:pic>
    </p:spTree>
    <p:extLst>
      <p:ext uri="{BB962C8B-B14F-4D97-AF65-F5344CB8AC3E}">
        <p14:creationId xmlns:p14="http://schemas.microsoft.com/office/powerpoint/2010/main" val="92094592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1425</TotalTime>
  <Words>2511</Words>
  <Application>Microsoft Macintosh PowerPoint</Application>
  <PresentationFormat>On-screen Show (4:3)</PresentationFormat>
  <Paragraphs>216</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CDM_PPT_Template </vt:lpstr>
      <vt:lpstr>“If Picasso had painted a round object..”</vt:lpstr>
      <vt:lpstr>Follow Up to Talk 1: A</vt:lpstr>
      <vt:lpstr>Who do you pull for if you are a Canadian gamer?</vt:lpstr>
      <vt:lpstr>Follow-Up to Talk 1: B</vt:lpstr>
      <vt:lpstr>PowerPoint Presentation</vt:lpstr>
      <vt:lpstr>Follow Up to Talk 1: C  Why do we game? </vt:lpstr>
      <vt:lpstr>PowerPoint Presentation</vt:lpstr>
      <vt:lpstr>PowerPoint Presentation</vt:lpstr>
      <vt:lpstr>Think…Social Reaction +…</vt:lpstr>
      <vt:lpstr>Last Weeks Riddle</vt:lpstr>
      <vt:lpstr> “Games and Other Uncopyrightable Systems”       Bruce Boyden  (2011) http://www.georgemasonlawreview.org/doc/Boyden_18-2_2011.pdf </vt:lpstr>
      <vt:lpstr>More on Boyden…</vt:lpstr>
      <vt:lpstr>For Now #1.  “What Are Video Games (today)?”</vt:lpstr>
      <vt:lpstr>Video games as Media</vt:lpstr>
      <vt:lpstr>PowerPoint Presentation</vt:lpstr>
      <vt:lpstr>PowerPoint Presentation</vt:lpstr>
      <vt:lpstr>More clues re IP Dystopia? </vt:lpstr>
      <vt:lpstr>                 IP Dystopia</vt:lpstr>
      <vt:lpstr> Universal v. Sony (for the 1st time)</vt:lpstr>
      <vt:lpstr>BUT…</vt:lpstr>
      <vt:lpstr>For Now #2. Are Video Games a  “Mass Media” (&amp; does it matter)?</vt:lpstr>
      <vt:lpstr>PowerPoint Presentation</vt:lpstr>
      <vt:lpstr>    Which leads to: Application of real world      laws to (massive)virtual environments </vt:lpstr>
      <vt:lpstr>     An issue that won’t go away…</vt:lpstr>
      <vt:lpstr>PowerPoint Presentation</vt:lpstr>
      <vt:lpstr>  Atari v. Oman - 1989/1992 USCA DC Cir.</vt:lpstr>
      <vt:lpstr>                Games as arT</vt:lpstr>
      <vt:lpstr>                  Irony 1 </vt:lpstr>
      <vt:lpstr>             Irony 1(continued)             The Problem with Stern</vt:lpstr>
      <vt:lpstr>Irony 2: Legal Recognition May Not                  Equal Respect</vt:lpstr>
      <vt:lpstr>And who can ever forget…</vt:lpstr>
      <vt:lpstr>Irony 3: Double Standards Issues</vt:lpstr>
      <vt:lpstr>                Next Class…</vt:lpstr>
      <vt:lpstr>  Always include a cat picture</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Picasso had painted a round object..”</dc:title>
  <dc:creator>Jon Festinger</dc:creator>
  <cp:lastModifiedBy>Jon Festinger</cp:lastModifiedBy>
  <cp:revision>137</cp:revision>
  <cp:lastPrinted>2013-09-11T03:30:19Z</cp:lastPrinted>
  <dcterms:created xsi:type="dcterms:W3CDTF">2013-01-06T22:02:58Z</dcterms:created>
  <dcterms:modified xsi:type="dcterms:W3CDTF">2014-09-12T03:28:13Z</dcterms:modified>
</cp:coreProperties>
</file>