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89" r:id="rId5"/>
    <p:sldId id="264" r:id="rId6"/>
    <p:sldId id="266" r:id="rId7"/>
    <p:sldId id="265" r:id="rId8"/>
    <p:sldId id="268" r:id="rId9"/>
    <p:sldId id="269" r:id="rId10"/>
    <p:sldId id="274" r:id="rId11"/>
    <p:sldId id="270" r:id="rId12"/>
    <p:sldId id="275" r:id="rId13"/>
    <p:sldId id="276" r:id="rId14"/>
    <p:sldId id="277" r:id="rId15"/>
    <p:sldId id="272" r:id="rId16"/>
    <p:sldId id="279" r:id="rId17"/>
    <p:sldId id="278" r:id="rId18"/>
    <p:sldId id="281" r:id="rId19"/>
    <p:sldId id="282" r:id="rId20"/>
    <p:sldId id="283" r:id="rId21"/>
    <p:sldId id="280" r:id="rId22"/>
    <p:sldId id="285" r:id="rId23"/>
    <p:sldId id="286" r:id="rId24"/>
    <p:sldId id="287" r:id="rId25"/>
    <p:sldId id="288" r:id="rId26"/>
    <p:sldId id="263" r:id="rId27"/>
    <p:sldId id="261" r:id="rId28"/>
    <p:sldId id="26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8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4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3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2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8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7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03C41-DB2B-46BC-A8A9-4187D4EEB391}" type="datetimeFigureOut">
              <a:rPr lang="en-US" smtClean="0"/>
              <a:t>2014-10-15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B151-5A7B-4F82-9567-BC4CEF4EC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 franchise from your video game property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 McGowan</a:t>
            </a:r>
          </a:p>
          <a:p>
            <a:r>
              <a:rPr lang="en-US" dirty="0" smtClean="0"/>
              <a:t>Video Game Law, UBC Law 423B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Pre-release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advances</a:t>
            </a:r>
          </a:p>
          <a:p>
            <a:r>
              <a:rPr lang="en-US" dirty="0" smtClean="0"/>
              <a:t>On-time, on-budget bonus: $2,500,000/year</a:t>
            </a:r>
          </a:p>
          <a:p>
            <a:r>
              <a:rPr lang="en-US" dirty="0" smtClean="0"/>
              <a:t>Overage Penalties reduce royalty rates if the game is late:</a:t>
            </a:r>
          </a:p>
          <a:p>
            <a:pPr lvl="1"/>
            <a:r>
              <a:rPr lang="en-US" dirty="0" smtClean="0"/>
              <a:t>20 becomes 18</a:t>
            </a:r>
          </a:p>
          <a:p>
            <a:pPr lvl="1"/>
            <a:r>
              <a:rPr lang="en-US" dirty="0" smtClean="0"/>
              <a:t>24 becomes 21.6</a:t>
            </a:r>
          </a:p>
          <a:p>
            <a:pPr lvl="1"/>
            <a:r>
              <a:rPr lang="en-US" dirty="0" smtClean="0"/>
              <a:t>35 becomes 31.5</a:t>
            </a:r>
          </a:p>
        </p:txBody>
      </p:sp>
    </p:spTree>
    <p:extLst>
      <p:ext uri="{BB962C8B-B14F-4D97-AF65-F5344CB8AC3E}">
        <p14:creationId xmlns:p14="http://schemas.microsoft.com/office/powerpoint/2010/main" val="392089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Post-release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Royalty:</a:t>
            </a:r>
          </a:p>
          <a:p>
            <a:pPr lvl="1"/>
            <a:r>
              <a:rPr lang="en-US" dirty="0" smtClean="0"/>
              <a:t>$0-$100,000,000 of Operating Income: 20%</a:t>
            </a:r>
          </a:p>
          <a:p>
            <a:pPr lvl="1"/>
            <a:r>
              <a:rPr lang="en-US" dirty="0" smtClean="0"/>
              <a:t>$100,000,001-$400,000,000: 24%</a:t>
            </a:r>
          </a:p>
          <a:p>
            <a:pPr lvl="1"/>
            <a:r>
              <a:rPr lang="en-US" dirty="0" smtClean="0"/>
              <a:t>$400,000,001+: 35%</a:t>
            </a:r>
          </a:p>
          <a:p>
            <a:pPr lvl="1"/>
            <a:r>
              <a:rPr lang="en-US" dirty="0" smtClean="0"/>
              <a:t>Note: Activision gets 25% of Net Revenue automatically</a:t>
            </a:r>
          </a:p>
          <a:p>
            <a:pPr lvl="2"/>
            <a:r>
              <a:rPr lang="en-US" dirty="0" smtClean="0"/>
              <a:t>Operating Income = about 75% of Net Revenue</a:t>
            </a:r>
          </a:p>
          <a:p>
            <a:pPr lvl="2"/>
            <a:r>
              <a:rPr lang="en-US" dirty="0" smtClean="0"/>
              <a:t>So 20% is actually on about $0-$125,000,000</a:t>
            </a:r>
          </a:p>
          <a:p>
            <a:r>
              <a:rPr lang="en-US" dirty="0" smtClean="0"/>
              <a:t>Threshold bonuses: $25,000,000 at each of $750,000,000 and $1,000,000,000 of cumulative Operating Income</a:t>
            </a:r>
          </a:p>
          <a:p>
            <a:r>
              <a:rPr lang="en-US" dirty="0" smtClean="0"/>
              <a:t>Ratings bonus: $2,500,000 if over 90 on gamerankings.com</a:t>
            </a:r>
          </a:p>
          <a:p>
            <a:pPr lvl="1"/>
            <a:r>
              <a:rPr lang="en-US" dirty="0" smtClean="0"/>
              <a:t>Doesn’t look like it’ll get there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5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reviews important?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929606"/>
            <a:ext cx="5143500" cy="3867150"/>
          </a:xfrm>
        </p:spPr>
      </p:pic>
    </p:spTree>
    <p:extLst>
      <p:ext uri="{BB962C8B-B14F-4D97-AF65-F5344CB8AC3E}">
        <p14:creationId xmlns:p14="http://schemas.microsoft.com/office/powerpoint/2010/main" val="29746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Why have franchises and sequels?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877220"/>
            <a:ext cx="5143500" cy="3971925"/>
          </a:xfrm>
        </p:spPr>
      </p:pic>
    </p:spTree>
    <p:extLst>
      <p:ext uri="{BB962C8B-B14F-4D97-AF65-F5344CB8AC3E}">
        <p14:creationId xmlns:p14="http://schemas.microsoft.com/office/powerpoint/2010/main" val="390520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Option clauses and sequel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to pick up future works</a:t>
            </a:r>
          </a:p>
          <a:p>
            <a:r>
              <a:rPr lang="en-US" dirty="0" smtClean="0"/>
              <a:t>Pretty much always exist in some format</a:t>
            </a:r>
          </a:p>
          <a:p>
            <a:pPr lvl="1"/>
            <a:r>
              <a:rPr lang="en-US" dirty="0" smtClean="0"/>
              <a:t>Destiny is a 4-game deal</a:t>
            </a:r>
          </a:p>
          <a:p>
            <a:r>
              <a:rPr lang="en-US" dirty="0" smtClean="0"/>
              <a:t>Sometimes not found in adaptations of pre-existing content</a:t>
            </a:r>
          </a:p>
          <a:p>
            <a:pPr lvl="1"/>
            <a:r>
              <a:rPr lang="en-US" dirty="0" smtClean="0"/>
              <a:t>Many Hollywood studios insist on them even in those circumstances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2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this part over yet?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39" y="1600201"/>
            <a:ext cx="4775723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C42E-B8C0-4A60-9325-B1AEEBD74A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2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Ownership of copyrights and trademarks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Unless work-for-hire, copyright owned by creator</a:t>
            </a:r>
          </a:p>
          <a:p>
            <a:pPr lvl="1"/>
            <a:r>
              <a:rPr lang="en-US" dirty="0" smtClean="0"/>
              <a:t>Destiny contract specifically spells out that they’re owned by </a:t>
            </a:r>
            <a:r>
              <a:rPr lang="en-US" dirty="0" err="1" smtClean="0"/>
              <a:t>Bungie</a:t>
            </a:r>
            <a:endParaRPr lang="en-US" dirty="0" smtClean="0"/>
          </a:p>
          <a:p>
            <a:r>
              <a:rPr lang="en-US" dirty="0" smtClean="0"/>
              <a:t>Not always as obvious as you’d think</a:t>
            </a:r>
          </a:p>
          <a:p>
            <a:pPr lvl="1"/>
            <a:r>
              <a:rPr lang="en-US" dirty="0" smtClean="0"/>
              <a:t>Hollywood scripts are </a:t>
            </a:r>
            <a:r>
              <a:rPr lang="en-US" u="sng" dirty="0" smtClean="0"/>
              <a:t>always</a:t>
            </a:r>
            <a:r>
              <a:rPr lang="en-US" dirty="0" smtClean="0"/>
              <a:t> works for hire</a:t>
            </a:r>
          </a:p>
          <a:p>
            <a:r>
              <a:rPr lang="en-US" dirty="0" smtClean="0"/>
              <a:t>Trademarks not always dealt with</a:t>
            </a:r>
          </a:p>
          <a:p>
            <a:pPr lvl="1"/>
            <a:r>
              <a:rPr lang="en-US" dirty="0" err="1" smtClean="0"/>
              <a:t>Bungie</a:t>
            </a:r>
            <a:r>
              <a:rPr lang="en-US" dirty="0" smtClean="0"/>
              <a:t> retains them for Destiny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Why wouldn’t you address all of these issues?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091531"/>
            <a:ext cx="5143500" cy="3543300"/>
          </a:xfrm>
        </p:spPr>
      </p:pic>
    </p:spTree>
    <p:extLst>
      <p:ext uri="{BB962C8B-B14F-4D97-AF65-F5344CB8AC3E}">
        <p14:creationId xmlns:p14="http://schemas.microsoft.com/office/powerpoint/2010/main" val="66298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Right to make derivative works without author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law, only creator can make them – 17 USC 106</a:t>
            </a:r>
          </a:p>
          <a:p>
            <a:pPr lvl="1"/>
            <a:r>
              <a:rPr lang="en-US" dirty="0" smtClean="0"/>
              <a:t>But publishers and especially Hollywood studios insist on having the right to continue if you don’t</a:t>
            </a:r>
          </a:p>
          <a:p>
            <a:r>
              <a:rPr lang="en-US" dirty="0" smtClean="0"/>
              <a:t>Contractual commitments creators should get or keep</a:t>
            </a:r>
          </a:p>
          <a:p>
            <a:pPr lvl="1"/>
            <a:r>
              <a:rPr lang="en-US" dirty="0" smtClean="0"/>
              <a:t>Approval or at least consultation</a:t>
            </a:r>
          </a:p>
          <a:p>
            <a:pPr lvl="1"/>
            <a:r>
              <a:rPr lang="en-US" dirty="0" smtClean="0"/>
              <a:t>Ability to make derivatives themselves</a:t>
            </a:r>
          </a:p>
          <a:p>
            <a:r>
              <a:rPr lang="en-US" dirty="0" smtClean="0"/>
              <a:t>Many contracts provide for this right, but not always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Bungie</a:t>
            </a:r>
            <a:r>
              <a:rPr lang="en-US" dirty="0" smtClean="0"/>
              <a:t> fails to produce games subject to the contract, Activision can make them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5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Why would some contracts give this right but not others?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60" y="2209801"/>
            <a:ext cx="7683440" cy="3345498"/>
          </a:xfrm>
        </p:spPr>
      </p:pic>
    </p:spTree>
    <p:extLst>
      <p:ext uri="{BB962C8B-B14F-4D97-AF65-F5344CB8AC3E}">
        <p14:creationId xmlns:p14="http://schemas.microsoft.com/office/powerpoint/2010/main" val="383422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of contracts in making your franchise</a:t>
            </a:r>
          </a:p>
          <a:p>
            <a:pPr lvl="1"/>
            <a:r>
              <a:rPr lang="en-US" dirty="0" smtClean="0"/>
              <a:t>What types of contracts are we talking about</a:t>
            </a:r>
          </a:p>
          <a:p>
            <a:pPr lvl="1"/>
            <a:r>
              <a:rPr lang="en-US" dirty="0" smtClean="0"/>
              <a:t>Some typical clauses in a non-video game contract</a:t>
            </a:r>
          </a:p>
          <a:p>
            <a:pPr lvl="1"/>
            <a:r>
              <a:rPr lang="en-US" dirty="0" smtClean="0"/>
              <a:t>What you need to watch out for in contracting</a:t>
            </a:r>
          </a:p>
          <a:p>
            <a:r>
              <a:rPr lang="en-US" dirty="0" smtClean="0"/>
              <a:t>Other issues that arise when you build a franchise</a:t>
            </a:r>
          </a:p>
          <a:p>
            <a:pPr lvl="1"/>
            <a:r>
              <a:rPr lang="en-US" dirty="0" smtClean="0"/>
              <a:t>Product placement opportunities and pitfalls</a:t>
            </a:r>
          </a:p>
          <a:p>
            <a:pPr lvl="1"/>
            <a:r>
              <a:rPr lang="en-US" dirty="0" smtClean="0"/>
              <a:t>Fan interaction from different communities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17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issues arise when finishing someone else’s work?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1805783"/>
            <a:ext cx="4114799" cy="4114799"/>
          </a:xfrm>
        </p:spPr>
      </p:pic>
    </p:spTree>
    <p:extLst>
      <p:ext uri="{BB962C8B-B14F-4D97-AF65-F5344CB8AC3E}">
        <p14:creationId xmlns:p14="http://schemas.microsoft.com/office/powerpoint/2010/main" val="186872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Code vs. 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01020"/>
            <a:ext cx="4572000" cy="4124325"/>
          </a:xfrm>
        </p:spPr>
      </p:pic>
    </p:spTree>
    <p:extLst>
      <p:ext uri="{BB962C8B-B14F-4D97-AF65-F5344CB8AC3E}">
        <p14:creationId xmlns:p14="http://schemas.microsoft.com/office/powerpoint/2010/main" val="4088886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Marketing and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issues</a:t>
            </a:r>
          </a:p>
          <a:p>
            <a:pPr lvl="1"/>
            <a:r>
              <a:rPr lang="en-US" dirty="0" smtClean="0"/>
              <a:t>Obligation to market the product</a:t>
            </a:r>
          </a:p>
          <a:p>
            <a:pPr lvl="1"/>
            <a:r>
              <a:rPr lang="en-US" dirty="0" smtClean="0"/>
              <a:t>Permitted and non-permitted types of marketing</a:t>
            </a:r>
          </a:p>
          <a:p>
            <a:pPr lvl="2"/>
            <a:r>
              <a:rPr lang="en-US" dirty="0" smtClean="0"/>
              <a:t>Ashes 24: can’t advertise other products</a:t>
            </a:r>
          </a:p>
          <a:p>
            <a:r>
              <a:rPr lang="en-US" dirty="0" smtClean="0"/>
              <a:t>Often raises issues of how hard the publisher has to work at marketing</a:t>
            </a:r>
          </a:p>
          <a:p>
            <a:pPr lvl="1"/>
            <a:r>
              <a:rPr lang="en-US" dirty="0" smtClean="0"/>
              <a:t>If possible, put this in the contract 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err="1" smtClean="0"/>
              <a:t>Bungie</a:t>
            </a:r>
            <a:r>
              <a:rPr lang="en-US" dirty="0" smtClean="0"/>
              <a:t> 7A.6, 13</a:t>
            </a:r>
            <a:endParaRPr lang="en-US" dirty="0"/>
          </a:p>
          <a:p>
            <a:r>
              <a:rPr lang="en-US" dirty="0" smtClean="0"/>
              <a:t>PR is separate from marketing</a:t>
            </a:r>
          </a:p>
          <a:p>
            <a:pPr lvl="1"/>
            <a:r>
              <a:rPr lang="en-US" dirty="0" smtClean="0"/>
              <a:t>Reviews etc. are PR but work into marketing materials</a:t>
            </a:r>
          </a:p>
          <a:p>
            <a:pPr lvl="1"/>
            <a:r>
              <a:rPr lang="en-US" dirty="0" smtClean="0"/>
              <a:t>Dirty secret: blurbs and endorsements</a:t>
            </a:r>
          </a:p>
        </p:txBody>
      </p:sp>
    </p:spTree>
    <p:extLst>
      <p:ext uri="{BB962C8B-B14F-4D97-AF65-F5344CB8AC3E}">
        <p14:creationId xmlns:p14="http://schemas.microsoft.com/office/powerpoint/2010/main" val="50522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 bit more on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Activision must do marketing “consistent with the standard for other AAA caliber (or equivalent) titles published by Activision</a:t>
            </a:r>
          </a:p>
          <a:p>
            <a:pPr lvl="1"/>
            <a:r>
              <a:rPr lang="en-US" dirty="0" smtClean="0"/>
              <a:t>Mandatory spend: $1M over 2 years pre-beta</a:t>
            </a:r>
          </a:p>
          <a:p>
            <a:r>
              <a:rPr lang="en-US" dirty="0" err="1" smtClean="0"/>
              <a:t>Bungie</a:t>
            </a:r>
            <a:r>
              <a:rPr lang="en-US" dirty="0" smtClean="0"/>
              <a:t> gets significant involvement in marketing</a:t>
            </a:r>
          </a:p>
          <a:p>
            <a:pPr lvl="1"/>
            <a:r>
              <a:rPr lang="en-US" dirty="0" smtClean="0"/>
              <a:t>Mutual approvals</a:t>
            </a:r>
          </a:p>
          <a:p>
            <a:pPr lvl="1"/>
            <a:r>
              <a:rPr lang="en-US" dirty="0" smtClean="0"/>
              <a:t>Activision must respect </a:t>
            </a:r>
            <a:r>
              <a:rPr lang="en-US" dirty="0" err="1" smtClean="0"/>
              <a:t>Bungie</a:t>
            </a:r>
            <a:r>
              <a:rPr lang="en-US" dirty="0" smtClean="0"/>
              <a:t> style guide</a:t>
            </a:r>
          </a:p>
          <a:p>
            <a:pPr lvl="1"/>
            <a:r>
              <a:rPr lang="en-US" dirty="0" smtClean="0"/>
              <a:t>Activision must include </a:t>
            </a:r>
            <a:r>
              <a:rPr lang="en-US" dirty="0" err="1" smtClean="0"/>
              <a:t>Bungie</a:t>
            </a:r>
            <a:r>
              <a:rPr lang="en-US" dirty="0" smtClean="0"/>
              <a:t> personnel in major events at Activision’s expense</a:t>
            </a:r>
          </a:p>
          <a:p>
            <a:pPr lvl="1"/>
            <a:r>
              <a:rPr lang="en-US" dirty="0" smtClean="0"/>
              <a:t>Both logos on all packaging with equal prominence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064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Options on future 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291556"/>
            <a:ext cx="5143500" cy="3419475"/>
          </a:xfrm>
        </p:spPr>
      </p:pic>
    </p:spTree>
    <p:extLst>
      <p:ext uri="{BB962C8B-B14F-4D97-AF65-F5344CB8AC3E}">
        <p14:creationId xmlns:p14="http://schemas.microsoft.com/office/powerpoint/2010/main" val="475673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Okay, now it’s over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2096294"/>
            <a:ext cx="3829050" cy="381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C42E-B8C0-4A60-9325-B1AEEBD74A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2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Using product placements to expand the brand isn’t always appropriate</a:t>
            </a: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7650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How should you encourage interaction with the brand?</a:t>
            </a: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75" y="2116139"/>
            <a:ext cx="4667250" cy="3495675"/>
          </a:xfrm>
        </p:spPr>
      </p:pic>
    </p:spTree>
    <p:extLst>
      <p:ext uri="{BB962C8B-B14F-4D97-AF65-F5344CB8AC3E}">
        <p14:creationId xmlns:p14="http://schemas.microsoft.com/office/powerpoint/2010/main" val="292624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What about the kids?</a:t>
            </a:r>
          </a:p>
        </p:txBody>
      </p:sp>
      <p:pic>
        <p:nvPicPr>
          <p:cNvPr id="1638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2049464"/>
            <a:ext cx="3619500" cy="3629025"/>
          </a:xfrm>
        </p:spPr>
      </p:pic>
    </p:spTree>
    <p:extLst>
      <p:ext uri="{BB962C8B-B14F-4D97-AF65-F5344CB8AC3E}">
        <p14:creationId xmlns:p14="http://schemas.microsoft.com/office/powerpoint/2010/main" val="230548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Unless you want to hear more, I’m done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766888"/>
            <a:ext cx="3810000" cy="4191000"/>
          </a:xfrm>
        </p:spPr>
      </p:pic>
    </p:spTree>
    <p:extLst>
      <p:ext uri="{BB962C8B-B14F-4D97-AF65-F5344CB8AC3E}">
        <p14:creationId xmlns:p14="http://schemas.microsoft.com/office/powerpoint/2010/main" val="284818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Mandatory weasel words</a:t>
            </a: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70" y="1825625"/>
            <a:ext cx="5093860" cy="4351338"/>
          </a:xfrm>
        </p:spPr>
      </p:pic>
    </p:spTree>
    <p:extLst>
      <p:ext uri="{BB962C8B-B14F-4D97-AF65-F5344CB8AC3E}">
        <p14:creationId xmlns:p14="http://schemas.microsoft.com/office/powerpoint/2010/main" val="386898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Feel free to ask </a:t>
            </a:r>
            <a:r>
              <a:rPr lang="en-US" altLang="en-US" smtClean="0"/>
              <a:t>questions whenever</a:t>
            </a:r>
            <a:endParaRPr lang="en-US" altLang="en-US" dirty="0" smtClean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05" y="1825625"/>
            <a:ext cx="3219990" cy="4351338"/>
          </a:xfrm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8216900" y="6248401"/>
            <a:ext cx="2139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Image source: www.reddit.com</a:t>
            </a:r>
          </a:p>
        </p:txBody>
      </p:sp>
    </p:spTree>
    <p:extLst>
      <p:ext uri="{BB962C8B-B14F-4D97-AF65-F5344CB8AC3E}">
        <p14:creationId xmlns:p14="http://schemas.microsoft.com/office/powerpoint/2010/main" val="280900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a franchise is the result of hard work. Unless it isn’t.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415381"/>
            <a:ext cx="5143500" cy="3171825"/>
          </a:xfrm>
        </p:spPr>
      </p:pic>
    </p:spTree>
    <p:extLst>
      <p:ext uri="{BB962C8B-B14F-4D97-AF65-F5344CB8AC3E}">
        <p14:creationId xmlns:p14="http://schemas.microsoft.com/office/powerpoint/2010/main" val="409708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Designing a game property as a franchise requires proper consideration in the contract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59" y="1828800"/>
            <a:ext cx="6581061" cy="4387374"/>
          </a:xfrm>
        </p:spPr>
      </p:pic>
    </p:spTree>
    <p:extLst>
      <p:ext uri="{BB962C8B-B14F-4D97-AF65-F5344CB8AC3E}">
        <p14:creationId xmlns:p14="http://schemas.microsoft.com/office/powerpoint/2010/main" val="188038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Contracts can be a bit dull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891506"/>
            <a:ext cx="5143500" cy="3943350"/>
          </a:xfrm>
        </p:spPr>
      </p:pic>
    </p:spTree>
    <p:extLst>
      <p:ext uri="{BB962C8B-B14F-4D97-AF65-F5344CB8AC3E}">
        <p14:creationId xmlns:p14="http://schemas.microsoft.com/office/powerpoint/2010/main" val="358877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property and rights granted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series of entertainment software products currently being developed by Licensor entitled “Destiny”…”</a:t>
            </a:r>
          </a:p>
          <a:p>
            <a:r>
              <a:rPr lang="en-US" dirty="0" smtClean="0"/>
              <a:t>Exclusive, non-transferable, non-</a:t>
            </a:r>
            <a:r>
              <a:rPr lang="en-US" dirty="0" err="1" smtClean="0"/>
              <a:t>sublicensable</a:t>
            </a:r>
            <a:r>
              <a:rPr lang="en-US" dirty="0" smtClean="0"/>
              <a:t> right to publish and distribute the Products on the Platforms, right to make Conversions (but not to make spinoffs), right to make localized versions</a:t>
            </a:r>
          </a:p>
          <a:p>
            <a:r>
              <a:rPr lang="en-US" dirty="0" smtClean="0"/>
              <a:t>What does this tell you?</a:t>
            </a:r>
          </a:p>
          <a:p>
            <a:pPr lvl="1"/>
            <a:r>
              <a:rPr lang="en-US" dirty="0" smtClean="0"/>
              <a:t>Publishing rights deal</a:t>
            </a:r>
          </a:p>
          <a:p>
            <a:pPr lvl="1"/>
            <a:r>
              <a:rPr lang="en-US" dirty="0" smtClean="0"/>
              <a:t>They intend it to be more than just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0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the rights grant can tell you about relative negotiating power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25162"/>
            <a:ext cx="6172200" cy="3737611"/>
          </a:xfrm>
        </p:spPr>
      </p:pic>
    </p:spTree>
    <p:extLst>
      <p:ext uri="{BB962C8B-B14F-4D97-AF65-F5344CB8AC3E}">
        <p14:creationId xmlns:p14="http://schemas.microsoft.com/office/powerpoint/2010/main" val="218429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753</Words>
  <Application>Microsoft Macintosh PowerPoint</Application>
  <PresentationFormat>Custom</PresentationFormat>
  <Paragraphs>96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Building a franchise from your video game property</vt:lpstr>
      <vt:lpstr>Outline</vt:lpstr>
      <vt:lpstr>Mandatory weasel words</vt:lpstr>
      <vt:lpstr>Feel free to ask questions whenever</vt:lpstr>
      <vt:lpstr>Building a franchise is the result of hard work. Unless it isn’t.</vt:lpstr>
      <vt:lpstr>Designing a game property as a franchise requires proper consideration in the contract</vt:lpstr>
      <vt:lpstr>Contracts can be a bit dull</vt:lpstr>
      <vt:lpstr>The property and rights granted</vt:lpstr>
      <vt:lpstr>What the rights grant can tell you about relative negotiating power</vt:lpstr>
      <vt:lpstr>Pre-release payments</vt:lpstr>
      <vt:lpstr>Post-release payments</vt:lpstr>
      <vt:lpstr>Why are reviews important?</vt:lpstr>
      <vt:lpstr>Why have franchises and sequels?</vt:lpstr>
      <vt:lpstr>Option clauses and sequel rights</vt:lpstr>
      <vt:lpstr>Is this part over yet?</vt:lpstr>
      <vt:lpstr>Ownership of copyrights and trademarks</vt:lpstr>
      <vt:lpstr>Why wouldn’t you address all of these issues?</vt:lpstr>
      <vt:lpstr>Right to make derivative works without author involvement</vt:lpstr>
      <vt:lpstr>Why would some contracts give this right but not others?</vt:lpstr>
      <vt:lpstr>What issues arise when finishing someone else’s work?</vt:lpstr>
      <vt:lpstr>Code vs. content</vt:lpstr>
      <vt:lpstr>Marketing and advertising</vt:lpstr>
      <vt:lpstr>A bit more on marketing</vt:lpstr>
      <vt:lpstr>Options on future content</vt:lpstr>
      <vt:lpstr>Okay, now it’s over</vt:lpstr>
      <vt:lpstr>Using product placements to expand the brand isn’t always appropriate</vt:lpstr>
      <vt:lpstr>How should you encourage interaction with the brand?</vt:lpstr>
      <vt:lpstr>What about the kids?</vt:lpstr>
      <vt:lpstr>Unless you want to hear more, I’m done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franchise with contracts and fun</dc:title>
  <dc:creator>Don McGowan</dc:creator>
  <cp:lastModifiedBy>Jon Festinger</cp:lastModifiedBy>
  <cp:revision>7</cp:revision>
  <dcterms:created xsi:type="dcterms:W3CDTF">2014-10-12T19:00:11Z</dcterms:created>
  <dcterms:modified xsi:type="dcterms:W3CDTF">2014-10-16T02:17:12Z</dcterms:modified>
</cp:coreProperties>
</file>