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41"/>
  </p:notesMasterIdLst>
  <p:sldIdLst>
    <p:sldId id="257" r:id="rId3"/>
    <p:sldId id="317" r:id="rId4"/>
    <p:sldId id="377" r:id="rId5"/>
    <p:sldId id="359" r:id="rId6"/>
    <p:sldId id="333" r:id="rId7"/>
    <p:sldId id="356" r:id="rId8"/>
    <p:sldId id="357" r:id="rId9"/>
    <p:sldId id="358" r:id="rId10"/>
    <p:sldId id="360" r:id="rId11"/>
    <p:sldId id="361" r:id="rId12"/>
    <p:sldId id="363" r:id="rId13"/>
    <p:sldId id="364" r:id="rId14"/>
    <p:sldId id="365" r:id="rId15"/>
    <p:sldId id="366" r:id="rId16"/>
    <p:sldId id="367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68" r:id="rId25"/>
    <p:sldId id="350" r:id="rId26"/>
    <p:sldId id="369" r:id="rId27"/>
    <p:sldId id="352" r:id="rId28"/>
    <p:sldId id="353" r:id="rId29"/>
    <p:sldId id="331" r:id="rId30"/>
    <p:sldId id="332" r:id="rId31"/>
    <p:sldId id="370" r:id="rId32"/>
    <p:sldId id="371" r:id="rId33"/>
    <p:sldId id="328" r:id="rId34"/>
    <p:sldId id="372" r:id="rId35"/>
    <p:sldId id="373" r:id="rId36"/>
    <p:sldId id="320" r:id="rId37"/>
    <p:sldId id="374" r:id="rId38"/>
    <p:sldId id="375" r:id="rId39"/>
    <p:sldId id="29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127" autoAdjust="0"/>
  </p:normalViewPr>
  <p:slideViewPr>
    <p:cSldViewPr snapToGrid="0">
      <p:cViewPr varScale="1">
        <p:scale>
          <a:sx n="62" d="100"/>
          <a:sy n="62" d="100"/>
        </p:scale>
        <p:origin x="197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55" y="-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D764E-43A2-4390-AB86-667F5E884F79}" type="datetimeFigureOut">
              <a:rPr lang="en-GB" smtClean="0"/>
              <a:t>12/11/2014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7F37A-A574-4986-9C08-67F9EEC3C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3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3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9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65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9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17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17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13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34132" y="6295432"/>
            <a:ext cx="4300306" cy="340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5254625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29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34132" y="6295432"/>
            <a:ext cx="4300306" cy="340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5254625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04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34132" y="6295432"/>
            <a:ext cx="4300306" cy="340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5254625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61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34132" y="6295432"/>
            <a:ext cx="4300306" cy="340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5254625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8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12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34132" y="6295432"/>
            <a:ext cx="4300306" cy="340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5254625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43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34132" y="6295432"/>
            <a:ext cx="4300306" cy="340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5254625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81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34132" y="6295432"/>
            <a:ext cx="4300306" cy="340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5254625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56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87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34132" y="6295432"/>
            <a:ext cx="4300306" cy="340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5254625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41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34132" y="6295432"/>
            <a:ext cx="4300306" cy="340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5254625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20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34132" y="6295432"/>
            <a:ext cx="4300306" cy="340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5254625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33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34132" y="6295432"/>
            <a:ext cx="4300306" cy="340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5254625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469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49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8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182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46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760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35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465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181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161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13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58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9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4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95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23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54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036EC-EAD1-47F4-ABDF-2CC6EDB2B4E3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5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018" y="446088"/>
            <a:ext cx="8185149" cy="4265612"/>
          </a:xfrm>
        </p:spPr>
        <p:txBody>
          <a:bodyPr>
            <a:noAutofit/>
          </a:bodyPr>
          <a:lstStyle>
            <a:lvl1pPr>
              <a:lnSpc>
                <a:spcPts val="5500"/>
              </a:lnSpc>
              <a:defRPr sz="5500" spc="-5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683" y="6184010"/>
            <a:ext cx="8182484" cy="246221"/>
          </a:xfrm>
        </p:spPr>
        <p:txBody>
          <a:bodyPr wrap="square" anchor="ctr" anchorCtr="0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BAFCDE06-9499-4CDF-8320-4A5AA29E4BE2}" type="datetime4">
              <a:rPr lang="en-GB" smtClean="0"/>
              <a:pPr/>
              <a:t>12 November 2014</a:t>
            </a:fld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134" y="5925278"/>
            <a:ext cx="8183033" cy="360000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 descr="Purewal_And_Partners_Vecto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6" y="5925278"/>
            <a:ext cx="2317381" cy="47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5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8" y="1935162"/>
            <a:ext cx="5380567" cy="426878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928813"/>
            <a:ext cx="5380565" cy="427196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0C53-6DB7-4DFC-AA38-86E695AEA712}" type="datetime4">
              <a:rPr lang="en-GB" smtClean="0">
                <a:solidFill>
                  <a:prstClr val="black"/>
                </a:solidFill>
              </a:rPr>
              <a:pPr/>
              <a:t>12 November 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12" name="Picture 11" descr="Purewal_And_Partners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6" y="432920"/>
            <a:ext cx="2223429" cy="456081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603251" y="6376349"/>
            <a:ext cx="11016000" cy="0"/>
          </a:xfrm>
          <a:prstGeom prst="line">
            <a:avLst/>
          </a:prstGeom>
          <a:ln>
            <a:solidFill>
              <a:srgbClr val="505154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350"/>
            <a:ext cx="5378451" cy="247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 smtClean="0">
                <a:solidFill>
                  <a:prstClr val="black"/>
                </a:solidFill>
              </a:rPr>
              <a:t>Purewal</a:t>
            </a:r>
            <a:r>
              <a:rPr lang="en-GB" dirty="0" smtClean="0">
                <a:solidFill>
                  <a:prstClr val="black"/>
                </a:solidFill>
              </a:rPr>
              <a:t> &amp; Partners Presentation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0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g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133" y="1928814"/>
            <a:ext cx="5378451" cy="4275136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36EB-A884-4109-A37C-9DAC9C1E0964}" type="datetime4">
              <a:rPr lang="en-GB" smtClean="0">
                <a:solidFill>
                  <a:prstClr val="black"/>
                </a:solidFill>
              </a:rPr>
              <a:pPr/>
              <a:t>12 November 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16652" y="1928813"/>
            <a:ext cx="5380565" cy="4275137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3251" y="6376349"/>
            <a:ext cx="11016000" cy="0"/>
          </a:xfrm>
          <a:prstGeom prst="line">
            <a:avLst/>
          </a:prstGeom>
          <a:ln>
            <a:solidFill>
              <a:srgbClr val="505154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Purewal_And_Partners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6" y="432920"/>
            <a:ext cx="2223429" cy="456081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350"/>
            <a:ext cx="5378451" cy="247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 smtClean="0">
                <a:solidFill>
                  <a:prstClr val="black"/>
                </a:solidFill>
              </a:rPr>
              <a:t>Purewal</a:t>
            </a:r>
            <a:r>
              <a:rPr lang="en-GB" dirty="0" smtClean="0">
                <a:solidFill>
                  <a:prstClr val="black"/>
                </a:solidFill>
              </a:rPr>
              <a:t> &amp; Partners Presentation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9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8" y="1928813"/>
            <a:ext cx="5380567" cy="427196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/>
            </a:lvl1pPr>
            <a:lvl2pPr marL="0" indent="0">
              <a:lnSpc>
                <a:spcPct val="100000"/>
              </a:lnSpc>
              <a:spcAft>
                <a:spcPts val="900"/>
              </a:spcAft>
              <a:buFontTx/>
              <a:buNone/>
              <a:defRPr sz="1800"/>
            </a:lvl2pPr>
            <a:lvl3pPr marL="179388" indent="-179388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3pPr>
            <a:lvl4pPr marL="449263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−"/>
              <a:tabLst/>
              <a:defRPr sz="1800"/>
            </a:lvl4pPr>
            <a:lvl5pPr marL="719138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5pPr>
            <a:lvl6pPr marL="989013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−"/>
              <a:defRPr sz="1800"/>
            </a:lvl6pPr>
            <a:lvl7pPr marL="1258888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133A-F875-42F9-A82E-F423B94FA29C}" type="datetime4">
              <a:rPr lang="en-GB" smtClean="0">
                <a:solidFill>
                  <a:prstClr val="black"/>
                </a:solidFill>
              </a:rPr>
              <a:pPr/>
              <a:t>12 November 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218767" y="1928813"/>
            <a:ext cx="5378451" cy="427196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/>
            </a:lvl1pPr>
            <a:lvl2pPr marL="0" indent="0">
              <a:lnSpc>
                <a:spcPct val="100000"/>
              </a:lnSpc>
              <a:spcAft>
                <a:spcPts val="900"/>
              </a:spcAft>
              <a:buFontTx/>
              <a:buNone/>
              <a:defRPr sz="1800"/>
            </a:lvl2pPr>
            <a:lvl3pPr marL="179388" indent="-179388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3pPr>
            <a:lvl4pPr marL="449263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−"/>
              <a:defRPr sz="1800"/>
            </a:lvl4pPr>
            <a:lvl5pPr marL="719138" indent="-269875">
              <a:lnSpc>
                <a:spcPct val="100000"/>
              </a:lnSpc>
              <a:spcAft>
                <a:spcPts val="900"/>
              </a:spcAft>
              <a:buFont typeface="Arial" pitchFamily="34" charset="0"/>
              <a:buChar char="•"/>
              <a:defRPr sz="1800"/>
            </a:lvl5pPr>
            <a:lvl6pPr marL="989013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−"/>
              <a:defRPr sz="1800"/>
            </a:lvl6pPr>
            <a:lvl7pPr marL="1258888" indent="-26987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3251" y="6376349"/>
            <a:ext cx="11016000" cy="0"/>
          </a:xfrm>
          <a:prstGeom prst="line">
            <a:avLst/>
          </a:prstGeom>
          <a:ln>
            <a:solidFill>
              <a:srgbClr val="505154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Purewal_And_Partners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6" y="432920"/>
            <a:ext cx="2223429" cy="456081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350"/>
            <a:ext cx="5378451" cy="247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 smtClean="0">
                <a:solidFill>
                  <a:prstClr val="black"/>
                </a:solidFill>
              </a:rPr>
              <a:t>Purewal</a:t>
            </a:r>
            <a:r>
              <a:rPr lang="en-GB" dirty="0" smtClean="0">
                <a:solidFill>
                  <a:prstClr val="black"/>
                </a:solidFill>
              </a:rPr>
              <a:t> &amp; Partners Presentation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4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019" y="1928813"/>
            <a:ext cx="11000315" cy="13081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E360-B418-4EF4-A403-CFD60E9A4D71}" type="datetime4">
              <a:rPr lang="en-GB" smtClean="0">
                <a:solidFill>
                  <a:prstClr val="black"/>
                </a:solidFill>
              </a:rPr>
              <a:pPr/>
              <a:t>12 November 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16653" y="3405189"/>
            <a:ext cx="5374313" cy="2795587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99018" y="3419475"/>
            <a:ext cx="5380567" cy="2781300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3251" y="6376349"/>
            <a:ext cx="11016000" cy="0"/>
          </a:xfrm>
          <a:prstGeom prst="line">
            <a:avLst/>
          </a:prstGeom>
          <a:ln>
            <a:solidFill>
              <a:srgbClr val="505154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Purewal_And_Partners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6" y="432920"/>
            <a:ext cx="2223429" cy="456081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350"/>
            <a:ext cx="5378451" cy="247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 smtClean="0">
                <a:solidFill>
                  <a:prstClr val="black"/>
                </a:solidFill>
              </a:rPr>
              <a:t>Purewal</a:t>
            </a:r>
            <a:r>
              <a:rPr lang="en-GB" dirty="0" smtClean="0">
                <a:solidFill>
                  <a:prstClr val="black"/>
                </a:solidFill>
              </a:rPr>
              <a:t> &amp; Partners Presentation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7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6218767" y="6376988"/>
            <a:ext cx="2844800" cy="2470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F13AC1-77CF-4F8A-BBE5-303F57FE7694}" type="datetime4">
              <a:rPr lang="en-GB" smtClean="0">
                <a:solidFill>
                  <a:prstClr val="black"/>
                </a:solidFill>
              </a:rPr>
              <a:pPr/>
              <a:t>12 November 2014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0596" y="6376988"/>
            <a:ext cx="1860369" cy="24765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3251" y="6376349"/>
            <a:ext cx="11016000" cy="0"/>
          </a:xfrm>
          <a:prstGeom prst="line">
            <a:avLst/>
          </a:prstGeom>
          <a:ln>
            <a:solidFill>
              <a:srgbClr val="505154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Purewal_And_Partners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6" y="432920"/>
            <a:ext cx="2223429" cy="456081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350"/>
            <a:ext cx="5378451" cy="247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 smtClean="0">
                <a:solidFill>
                  <a:prstClr val="black"/>
                </a:solidFill>
              </a:rPr>
              <a:t>Purewal</a:t>
            </a:r>
            <a:r>
              <a:rPr lang="en-GB" dirty="0" smtClean="0">
                <a:solidFill>
                  <a:prstClr val="black"/>
                </a:solidFill>
              </a:rPr>
              <a:t> &amp; Partners Presentation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78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56634" y="127002"/>
            <a:ext cx="11878734" cy="6608763"/>
          </a:xfrm>
          <a:prstGeom prst="rect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000000"/>
              </a:solidFill>
            </a:endParaRPr>
          </a:p>
        </p:txBody>
      </p:sp>
      <p:pic>
        <p:nvPicPr>
          <p:cNvPr id="5" name="Picture 37" descr="Half cir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1" y="2660652"/>
            <a:ext cx="2516716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56633" y="485777"/>
            <a:ext cx="11855451" cy="1431925"/>
            <a:chOff x="85" y="337"/>
            <a:chExt cx="5906" cy="1052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85" y="337"/>
              <a:ext cx="5904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300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85" y="1389"/>
              <a:ext cx="5906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3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5" descr="Ne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33" y="625475"/>
            <a:ext cx="252306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ull circl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3583" r="7344" b="37358"/>
          <a:stretch>
            <a:fillRect/>
          </a:stretch>
        </p:blipFill>
        <p:spPr bwMode="auto">
          <a:xfrm>
            <a:off x="4068234" y="2511427"/>
            <a:ext cx="5259918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7401" y="701677"/>
            <a:ext cx="7988300" cy="415925"/>
          </a:xfrm>
        </p:spPr>
        <p:txBody>
          <a:bodyPr/>
          <a:lstStyle>
            <a:lvl1pPr>
              <a:lnSpc>
                <a:spcPct val="112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7401" y="1120775"/>
            <a:ext cx="7988300" cy="781050"/>
          </a:xfrm>
        </p:spPr>
        <p:txBody>
          <a:bodyPr/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725457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BDD2-69B1-4AFC-A3D7-9F4060473AD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12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0990-4D2F-4F0A-A8B5-9A0DC0DD2A6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07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1" y="2122490"/>
            <a:ext cx="5389034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634" y="2122490"/>
            <a:ext cx="5391151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8566-CD22-46A1-B5CB-66924ADD93D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97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878A-4630-4E8A-B7B3-5EF85A6E83A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8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89"/>
            <a:ext cx="8185149" cy="487674"/>
          </a:xfrm>
        </p:spPr>
        <p:txBody>
          <a:bodyPr>
            <a:noAutofit/>
          </a:bodyPr>
          <a:lstStyle>
            <a:lvl1pPr>
              <a:defRPr sz="2800" baseline="0">
                <a:solidFill>
                  <a:srgbClr val="F63C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E9EF08D-458F-4B4D-99ED-EBEEB7DB35AB}" type="datetime4">
              <a:rPr lang="en-GB" smtClean="0"/>
              <a:pPr/>
              <a:t>12 November 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err="1" smtClean="0"/>
              <a:t>Purewal</a:t>
            </a:r>
            <a:r>
              <a:rPr lang="en-GB" dirty="0" smtClean="0"/>
              <a:t> &amp; Partners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C173A23-9EAF-448F-A700-9AC7A10650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6367041"/>
            <a:ext cx="11016000" cy="0"/>
          </a:xfrm>
          <a:prstGeom prst="line">
            <a:avLst/>
          </a:prstGeom>
          <a:ln w="2349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1134" y="871617"/>
            <a:ext cx="8183033" cy="5267013"/>
          </a:xfrm>
        </p:spPr>
        <p:txBody>
          <a:bodyPr/>
          <a:lstStyle>
            <a:lvl1pPr marL="514350" indent="-514350">
              <a:buClr>
                <a:schemeClr val="bg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3" name="Picture 12" descr="Purewal_And_Partners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6" y="432920"/>
            <a:ext cx="2223429" cy="456081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603251" y="6376349"/>
            <a:ext cx="11016000" cy="0"/>
          </a:xfrm>
          <a:prstGeom prst="line">
            <a:avLst/>
          </a:prstGeom>
          <a:ln>
            <a:solidFill>
              <a:srgbClr val="505154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53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6FD4-6FE2-43CC-BCFD-D3E5F25F2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74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4DBC-EDDF-4241-A09D-67CA7FBA17B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38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092-D987-49E8-BFB2-5108103B094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04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596B-7947-4478-B0CB-21A76A1EAB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24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0BC-B02B-4155-A12A-3E779856B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63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5467" y="739775"/>
            <a:ext cx="2745317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1" y="739775"/>
            <a:ext cx="8034866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BA1C-1187-4660-BA01-32D8C89F729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8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55C-FB0D-423B-9D21-13816E7304A7}" type="datetime4">
              <a:rPr lang="en-GB" smtClean="0">
                <a:solidFill>
                  <a:prstClr val="black"/>
                </a:solidFill>
              </a:rPr>
              <a:pPr/>
              <a:t>12 November 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prstClr val="black"/>
                </a:solidFill>
              </a:rPr>
              <a:t>Purewal</a:t>
            </a:r>
            <a:r>
              <a:rPr lang="en-GB" dirty="0" smtClean="0">
                <a:solidFill>
                  <a:prstClr val="black"/>
                </a:solidFill>
              </a:rPr>
              <a:t> &amp; Partners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13" name="Picture 12" descr="Purewal_And_Partners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6" y="432920"/>
            <a:ext cx="2223429" cy="45608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603251" y="6376349"/>
            <a:ext cx="11016000" cy="0"/>
          </a:xfrm>
          <a:prstGeom prst="line">
            <a:avLst/>
          </a:prstGeom>
          <a:ln>
            <a:solidFill>
              <a:srgbClr val="505154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7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(White, Green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88"/>
            <a:ext cx="8185149" cy="4273551"/>
          </a:xfrm>
        </p:spPr>
        <p:txBody>
          <a:bodyPr/>
          <a:lstStyle>
            <a:lvl1pPr>
              <a:defRPr>
                <a:solidFill>
                  <a:srgbClr val="F63C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16651" y="6376988"/>
            <a:ext cx="2846916" cy="247012"/>
          </a:xfrm>
        </p:spPr>
        <p:txBody>
          <a:bodyPr/>
          <a:lstStyle/>
          <a:p>
            <a:fld id="{5DB392EB-5F34-4B5C-9A29-076CCEFBA446}" type="datetime4">
              <a:rPr lang="en-GB" smtClean="0">
                <a:solidFill>
                  <a:prstClr val="black"/>
                </a:solidFill>
              </a:rPr>
              <a:pPr/>
              <a:t>12 November 2014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988"/>
            <a:ext cx="5378451" cy="247651"/>
          </a:xfrm>
        </p:spPr>
        <p:txBody>
          <a:bodyPr/>
          <a:lstStyle/>
          <a:p>
            <a:r>
              <a:rPr lang="en-GB" dirty="0" err="1" smtClean="0">
                <a:solidFill>
                  <a:prstClr val="black"/>
                </a:solidFill>
              </a:rPr>
              <a:t>Purewal</a:t>
            </a:r>
            <a:r>
              <a:rPr lang="en-GB" dirty="0" smtClean="0">
                <a:solidFill>
                  <a:prstClr val="black"/>
                </a:solidFill>
              </a:rPr>
              <a:t> &amp; Partners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577" y="6367042"/>
            <a:ext cx="1983756" cy="257597"/>
          </a:xfrm>
        </p:spPr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3251" y="6376349"/>
            <a:ext cx="11016000" cy="0"/>
          </a:xfrm>
          <a:prstGeom prst="line">
            <a:avLst/>
          </a:prstGeom>
          <a:ln>
            <a:solidFill>
              <a:srgbClr val="505154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Purewal_And_Partners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6" y="432920"/>
            <a:ext cx="2223429" cy="4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7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y, Whit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4" y="446402"/>
            <a:ext cx="8183033" cy="4265299"/>
          </a:xfrm>
        </p:spPr>
        <p:txBody>
          <a:bodyPr/>
          <a:lstStyle>
            <a:lvl1pPr>
              <a:defRPr>
                <a:solidFill>
                  <a:srgbClr val="F63C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9F751FE-D42B-4194-B01C-30145F829946}" type="datetime4">
              <a:rPr lang="en-GB" smtClean="0"/>
              <a:pPr/>
              <a:t>12 November 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err="1" smtClean="0"/>
              <a:t>Purewal</a:t>
            </a:r>
            <a:r>
              <a:rPr lang="en-GB" dirty="0" smtClean="0"/>
              <a:t> &amp; Partners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C173A23-9EAF-448F-A700-9AC7A106503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Purewal_And_Partners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6" y="432920"/>
            <a:ext cx="2223429" cy="45608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03251" y="6376349"/>
            <a:ext cx="11016000" cy="0"/>
          </a:xfrm>
          <a:prstGeom prst="line">
            <a:avLst/>
          </a:prstGeom>
          <a:ln>
            <a:solidFill>
              <a:srgbClr val="505154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Mid 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048" y="446090"/>
            <a:ext cx="8204469" cy="4265611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7CC339-84B5-4382-9F86-0C5A460FE634}" type="datetime4">
              <a:rPr lang="en-GB" smtClean="0">
                <a:solidFill>
                  <a:prstClr val="black"/>
                </a:solidFill>
              </a:rPr>
              <a:pPr/>
              <a:t>12 November 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 smtClean="0">
                <a:solidFill>
                  <a:prstClr val="black"/>
                </a:solidFill>
              </a:rPr>
              <a:t>Purewal</a:t>
            </a:r>
            <a:r>
              <a:rPr lang="en-GB" dirty="0" smtClean="0">
                <a:solidFill>
                  <a:prstClr val="black"/>
                </a:solidFill>
              </a:rPr>
              <a:t> &amp; Partners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10" name="Picture 9" descr="Purewal_And_Partners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6" y="432920"/>
            <a:ext cx="2223429" cy="45608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03251" y="6376349"/>
            <a:ext cx="11016000" cy="0"/>
          </a:xfrm>
          <a:prstGeom prst="line">
            <a:avLst/>
          </a:prstGeom>
          <a:ln>
            <a:solidFill>
              <a:srgbClr val="505154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25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400"/>
            <a:ext cx="8185149" cy="42732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7766E02-9421-491B-9AB6-8BF6C31489BC}" type="datetime4">
              <a:rPr lang="en-GB" smtClean="0"/>
              <a:pPr/>
              <a:t>12 November 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C173A23-9EAF-448F-A700-9AC7A106503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Purewal_And_Partners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6" y="432920"/>
            <a:ext cx="2223429" cy="45608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603251" y="6376349"/>
            <a:ext cx="11016000" cy="0"/>
          </a:xfrm>
          <a:prstGeom prst="line">
            <a:avLst/>
          </a:prstGeom>
          <a:ln>
            <a:solidFill>
              <a:srgbClr val="505154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350"/>
            <a:ext cx="5378451" cy="247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 smtClean="0">
                <a:solidFill>
                  <a:prstClr val="black"/>
                </a:solidFill>
              </a:rPr>
              <a:t>Purewal</a:t>
            </a:r>
            <a:r>
              <a:rPr lang="en-GB" dirty="0" smtClean="0">
                <a:solidFill>
                  <a:prstClr val="black"/>
                </a:solidFill>
              </a:rPr>
              <a:t> &amp; Partners Presentation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8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ight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8" y="446090"/>
            <a:ext cx="8185149" cy="42656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DB9299C-4514-44F5-96C3-C956839B48C2}" type="datetime4">
              <a:rPr lang="en-GB" smtClean="0"/>
              <a:pPr/>
              <a:t>12 November 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C173A23-9EAF-448F-A700-9AC7A106503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Purewal_And_Partners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6" y="432920"/>
            <a:ext cx="2223429" cy="45608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03251" y="6376349"/>
            <a:ext cx="11016000" cy="0"/>
          </a:xfrm>
          <a:prstGeom prst="line">
            <a:avLst/>
          </a:prstGeom>
          <a:ln>
            <a:solidFill>
              <a:srgbClr val="505154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133" y="6376350"/>
            <a:ext cx="5378451" cy="247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 smtClean="0">
                <a:solidFill>
                  <a:prstClr val="black"/>
                </a:solidFill>
              </a:rPr>
              <a:t>Purewal</a:t>
            </a:r>
            <a:r>
              <a:rPr lang="en-GB" dirty="0" smtClean="0">
                <a:solidFill>
                  <a:prstClr val="black"/>
                </a:solidFill>
              </a:rPr>
              <a:t> &amp; Partners Presentation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2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3" y="446088"/>
            <a:ext cx="8189384" cy="4265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pic>
        <p:nvPicPr>
          <p:cNvPr id="5" name="Picture 4" descr="Purewal_And_Partners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6" y="432920"/>
            <a:ext cx="2223429" cy="4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17" y="446089"/>
            <a:ext cx="10991848" cy="1303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17" y="1928813"/>
            <a:ext cx="10991848" cy="4271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6651" y="6376988"/>
            <a:ext cx="2846916" cy="2470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D83D06-AECE-472C-AC8F-F81F80BB2631}" type="datetime4">
              <a:rPr lang="en-GB" smtClean="0">
                <a:solidFill>
                  <a:prstClr val="black"/>
                </a:solidFill>
              </a:rPr>
              <a:pPr/>
              <a:t>12 November 2014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133" y="6376350"/>
            <a:ext cx="5378451" cy="24765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err="1" smtClean="0">
                <a:solidFill>
                  <a:prstClr val="black"/>
                </a:solidFill>
              </a:rPr>
              <a:t>Purewal</a:t>
            </a:r>
            <a:r>
              <a:rPr lang="en-GB" dirty="0" smtClean="0">
                <a:solidFill>
                  <a:prstClr val="black"/>
                </a:solidFill>
              </a:rPr>
              <a:t> &amp; Partners presentation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2574" y="6376988"/>
            <a:ext cx="2004644" cy="24765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8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kern="1200" spc="-50" baseline="0">
          <a:solidFill>
            <a:srgbClr val="F63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360363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00113" indent="-2698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8888" indent="-358775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−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New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7"/>
          <a:stretch>
            <a:fillRect/>
          </a:stretch>
        </p:blipFill>
        <p:spPr bwMode="auto">
          <a:xfrm>
            <a:off x="8405285" y="6500813"/>
            <a:ext cx="12488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7399" y="739775"/>
            <a:ext cx="1098338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399" y="2122490"/>
            <a:ext cx="10983385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Line 31"/>
          <p:cNvSpPr>
            <a:spLocks noChangeShapeType="1"/>
          </p:cNvSpPr>
          <p:nvPr/>
        </p:nvSpPr>
        <p:spPr bwMode="auto">
          <a:xfrm>
            <a:off x="800101" y="477838"/>
            <a:ext cx="10945284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300" dirty="0">
              <a:solidFill>
                <a:srgbClr val="000000"/>
              </a:solidFill>
            </a:endParaRPr>
          </a:p>
        </p:txBody>
      </p:sp>
      <p:sp>
        <p:nvSpPr>
          <p:cNvPr id="1030" name="Line 32"/>
          <p:cNvSpPr>
            <a:spLocks noChangeShapeType="1"/>
          </p:cNvSpPr>
          <p:nvPr/>
        </p:nvSpPr>
        <p:spPr bwMode="auto">
          <a:xfrm>
            <a:off x="797984" y="6427788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300" dirty="0">
              <a:solidFill>
                <a:srgbClr val="000000"/>
              </a:solidFill>
            </a:endParaRPr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797984" y="1911350"/>
            <a:ext cx="10947401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300" dirty="0">
              <a:solidFill>
                <a:srgbClr val="000000"/>
              </a:solidFill>
            </a:endParaRPr>
          </a:p>
        </p:txBody>
      </p:sp>
      <p:sp>
        <p:nvSpPr>
          <p:cNvPr id="1032" name="Oval 49"/>
          <p:cNvSpPr>
            <a:spLocks noChangeArrowheads="1"/>
          </p:cNvSpPr>
          <p:nvPr/>
        </p:nvSpPr>
        <p:spPr bwMode="auto">
          <a:xfrm>
            <a:off x="8161867" y="6499225"/>
            <a:ext cx="230718" cy="173038"/>
          </a:xfrm>
          <a:prstGeom prst="ellipse">
            <a:avLst/>
          </a:prstGeom>
          <a:solidFill>
            <a:srgbClr val="0033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966" y="6503988"/>
            <a:ext cx="41698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873125">
              <a:defRPr sz="7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78203-5099-4ABE-BF4C-6C15BD7C2CEB}" type="slidenum">
              <a:rPr lang="en-GB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4" name="Rectangle 53"/>
          <p:cNvSpPr>
            <a:spLocks noChangeArrowheads="1"/>
          </p:cNvSpPr>
          <p:nvPr/>
        </p:nvSpPr>
        <p:spPr bwMode="auto">
          <a:xfrm>
            <a:off x="11099177" y="300039"/>
            <a:ext cx="671608" cy="1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3" tIns="43631" rIns="0" bIns="43631">
            <a:spAutoFit/>
          </a:bodyPr>
          <a:lstStyle/>
          <a:p>
            <a:pPr algn="r" defTabSz="873125" fontAlgn="base">
              <a:spcBef>
                <a:spcPct val="0"/>
              </a:spcBef>
              <a:spcAft>
                <a:spcPct val="0"/>
              </a:spcAft>
            </a:pPr>
            <a:r>
              <a:rPr lang="en-GB" sz="500" b="1" dirty="0">
                <a:solidFill>
                  <a:srgbClr val="FB5A17"/>
                </a:solidFill>
              </a:rPr>
              <a:t>osborneclarke.com</a:t>
            </a:r>
          </a:p>
        </p:txBody>
      </p:sp>
    </p:spTree>
    <p:extLst>
      <p:ext uri="{BB962C8B-B14F-4D97-AF65-F5344CB8AC3E}">
        <p14:creationId xmlns:p14="http://schemas.microsoft.com/office/powerpoint/2010/main" val="373619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73125" rtl="0" eaLnBrk="1" fontAlgn="base" hangingPunct="1">
        <a:lnSpc>
          <a:spcPct val="91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873125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charset="0"/>
        <a:defRPr sz="2400">
          <a:solidFill>
            <a:schemeClr val="tx1"/>
          </a:solidFill>
          <a:latin typeface="+mn-lt"/>
          <a:cs typeface="+mn-cs"/>
        </a:defRPr>
      </a:lvl2pPr>
      <a:lvl3pPr marL="265113" indent="-2619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541338" indent="-274638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8016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12588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17160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21732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2630488" indent="-258763" algn="l" defTabSz="873125" rtl="0" eaLnBrk="1" fontAlgn="base" hangingPunct="1">
        <a:spcBef>
          <a:spcPct val="40000"/>
        </a:spcBef>
        <a:spcAft>
          <a:spcPct val="0"/>
        </a:spcAft>
        <a:buClr>
          <a:srgbClr val="FB5A17"/>
        </a:buClr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uria.europa.eu/juris/document/document.jsf?docid=124564&amp;doclang=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hyperlink" Target="http://www.purewalandpartners.com/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hyperlink" Target="http://www.gamerlaw.co.uk/" TargetMode="External"/><Relationship Id="rId9" Type="http://schemas.openxmlformats.org/officeDocument/2006/relationships/image" Target="../media/image12.jp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jas@purewalandpartners.co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twitter.com/gamerlaw" TargetMode="External"/><Relationship Id="rId4" Type="http://schemas.openxmlformats.org/officeDocument/2006/relationships/hyperlink" Target="www.purewalandpartner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7237" y="432920"/>
            <a:ext cx="8438914" cy="4286719"/>
          </a:xfrm>
        </p:spPr>
        <p:txBody>
          <a:bodyPr/>
          <a:lstStyle/>
          <a:p>
            <a:r>
              <a:rPr lang="en-GB" sz="4800" dirty="0" smtClean="0"/>
              <a:t>5 hot topics in </a:t>
            </a:r>
            <a:r>
              <a:rPr lang="en-GB" sz="4800" dirty="0" smtClean="0"/>
              <a:t>international interactive entertainment </a:t>
            </a:r>
            <a:r>
              <a:rPr lang="en-GB" sz="4800" dirty="0" smtClean="0"/>
              <a:t>law</a:t>
            </a:r>
            <a:endParaRPr lang="en-GB" sz="5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Jas Purewal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683" y="6266957"/>
            <a:ext cx="8182484" cy="738664"/>
          </a:xfrm>
        </p:spPr>
        <p:txBody>
          <a:bodyPr/>
          <a:lstStyle/>
          <a:p>
            <a:r>
              <a:rPr lang="en-GB" dirty="0" smtClean="0"/>
              <a:t>12 November 2014</a:t>
            </a:r>
          </a:p>
          <a:p>
            <a:r>
              <a:rPr lang="en-GB" dirty="0" smtClean="0"/>
              <a:t>University of British Columbia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10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>
          <a:xfrm>
            <a:off x="599017" y="481914"/>
            <a:ext cx="8779761" cy="1267512"/>
          </a:xfrm>
        </p:spPr>
        <p:txBody>
          <a:bodyPr/>
          <a:lstStyle/>
          <a:p>
            <a:r>
              <a:rPr lang="en-GB" dirty="0" smtClean="0"/>
              <a:t>The position in the EU</a:t>
            </a:r>
            <a:r>
              <a:rPr lang="en-GB" dirty="0" smtClean="0">
                <a:solidFill>
                  <a:srgbClr val="FF0000"/>
                </a:solidFill>
              </a:rPr>
              <a:t>: </a:t>
            </a:r>
            <a:r>
              <a:rPr lang="en-GB" dirty="0">
                <a:solidFill>
                  <a:srgbClr val="FF0000"/>
                </a:solidFill>
                <a:hlinkClick r:id="rId3"/>
              </a:rPr>
              <a:t>Oracle v </a:t>
            </a:r>
            <a:r>
              <a:rPr lang="en-GB" dirty="0" err="1">
                <a:solidFill>
                  <a:srgbClr val="FF0000"/>
                </a:solidFill>
                <a:hlinkClick r:id="rId3"/>
              </a:rPr>
              <a:t>UsedSoft</a:t>
            </a:r>
            <a:r>
              <a:rPr lang="en-GB" dirty="0">
                <a:solidFill>
                  <a:srgbClr val="FF0000"/>
                </a:solidFill>
              </a:rPr>
              <a:t> (case C-128/11)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99018" y="1210963"/>
            <a:ext cx="9728340" cy="5098358"/>
          </a:xfrm>
        </p:spPr>
        <p:txBody>
          <a:bodyPr/>
          <a:lstStyle/>
          <a:p>
            <a:pPr marL="620712" lvl="3" indent="-342900">
              <a:tabLst>
                <a:tab pos="355600" algn="l"/>
                <a:tab pos="8763000" algn="r"/>
              </a:tabLst>
            </a:pPr>
            <a:endParaRPr lang="en-GB" i="1" dirty="0" smtClean="0"/>
          </a:p>
          <a:p>
            <a:pPr marL="620712" lvl="3" indent="-342900">
              <a:tabLst>
                <a:tab pos="355600" algn="l"/>
                <a:tab pos="8763000" algn="r"/>
              </a:tabLst>
            </a:pPr>
            <a:endParaRPr lang="en-GB" i="1" dirty="0" smtClean="0"/>
          </a:p>
          <a:p>
            <a:pPr marL="355600" lvl="2" indent="-354013">
              <a:tabLst>
                <a:tab pos="355600" algn="l"/>
                <a:tab pos="8763000" algn="r"/>
              </a:tabLst>
              <a:defRPr/>
            </a:pPr>
            <a:r>
              <a:rPr lang="en-GB" sz="2200" dirty="0"/>
              <a:t>Oracle marketed software, mainly by download</a:t>
            </a:r>
            <a:r>
              <a:rPr lang="en-GB" sz="2200" dirty="0" smtClean="0"/>
              <a:t>.</a:t>
            </a:r>
            <a:endParaRPr lang="en-GB" sz="2200" dirty="0"/>
          </a:p>
          <a:p>
            <a:pPr marL="355600" lvl="2" indent="-354013">
              <a:buFont typeface="Arial" charset="0"/>
              <a:buChar char="•"/>
              <a:tabLst>
                <a:tab pos="355600" algn="l"/>
                <a:tab pos="8763000" algn="r"/>
              </a:tabLst>
              <a:defRPr/>
            </a:pPr>
            <a:r>
              <a:rPr lang="en-GB" sz="2200" dirty="0"/>
              <a:t>Customers received a non-exclusive, non-transferable license to use the software for an unlimited period.</a:t>
            </a:r>
          </a:p>
          <a:p>
            <a:pPr marL="355600" lvl="2" indent="-354013">
              <a:buFont typeface="Arial" charset="0"/>
              <a:buChar char="•"/>
              <a:tabLst>
                <a:tab pos="355600" algn="l"/>
                <a:tab pos="8763000" algn="r"/>
              </a:tabLst>
              <a:defRPr/>
            </a:pPr>
            <a:r>
              <a:rPr lang="en-GB" sz="2200" dirty="0" err="1">
                <a:solidFill>
                  <a:srgbClr val="000000"/>
                </a:solidFill>
                <a:ea typeface="Times New Roman"/>
                <a:cs typeface="Times New Roman"/>
              </a:rPr>
              <a:t>UsedSoft</a:t>
            </a:r>
            <a:r>
              <a:rPr lang="en-GB" sz="2200" dirty="0">
                <a:solidFill>
                  <a:srgbClr val="000000"/>
                </a:solidFill>
                <a:ea typeface="Times New Roman"/>
                <a:cs typeface="Times New Roman"/>
              </a:rPr>
              <a:t> resold software licences: its customers could buy Oracle software and </a:t>
            </a:r>
            <a:r>
              <a:rPr lang="en-GB" sz="2200" dirty="0"/>
              <a:t>download it directly from Oracle’s website.</a:t>
            </a:r>
          </a:p>
          <a:p>
            <a:pPr marL="355600" lvl="2" indent="-354013">
              <a:buFont typeface="Arial" charset="0"/>
              <a:buChar char="•"/>
              <a:tabLst>
                <a:tab pos="355600" algn="l"/>
                <a:tab pos="8763000" algn="r"/>
              </a:tabLst>
              <a:defRPr/>
            </a:pPr>
            <a:r>
              <a:rPr lang="en-GB" sz="2200" dirty="0"/>
              <a:t>Oracle sued </a:t>
            </a:r>
            <a:r>
              <a:rPr lang="en-GB" sz="2200" dirty="0" err="1"/>
              <a:t>UsedSoft</a:t>
            </a:r>
            <a:r>
              <a:rPr lang="en-GB" sz="2200" dirty="0"/>
              <a:t> in Germany.</a:t>
            </a:r>
          </a:p>
          <a:p>
            <a:pPr marL="355600" lvl="2" indent="-354013">
              <a:buFont typeface="Arial" charset="0"/>
              <a:buChar char="•"/>
              <a:tabLst>
                <a:tab pos="355600" algn="l"/>
                <a:tab pos="8763000" algn="r"/>
              </a:tabLst>
              <a:defRPr/>
            </a:pPr>
            <a:r>
              <a:rPr lang="en-GB" sz="2200" dirty="0"/>
              <a:t>Key questions in the litigation were referred up to the Court of Justice of the European Union (CJEU).</a:t>
            </a:r>
          </a:p>
          <a:p>
            <a:pPr marL="355600" lvl="2" indent="-354013">
              <a:buFont typeface="Arial" charset="0"/>
              <a:buChar char="•"/>
              <a:tabLst>
                <a:tab pos="355600" algn="l"/>
                <a:tab pos="8763000" algn="r"/>
              </a:tabLst>
              <a:defRPr/>
            </a:pPr>
            <a:r>
              <a:rPr lang="en-GB" sz="2200" dirty="0"/>
              <a:t>Required interpretation of Software and Copyright Directives.</a:t>
            </a:r>
          </a:p>
          <a:p>
            <a:pPr marL="1587" lvl="2" indent="0">
              <a:buNone/>
              <a:tabLst>
                <a:tab pos="355600" algn="l"/>
                <a:tab pos="8763000" algn="r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048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11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>
          <a:xfrm>
            <a:off x="599017" y="481914"/>
            <a:ext cx="8779761" cy="1267512"/>
          </a:xfrm>
        </p:spPr>
        <p:txBody>
          <a:bodyPr/>
          <a:lstStyle/>
          <a:p>
            <a:r>
              <a:rPr lang="en-GB" dirty="0" smtClean="0"/>
              <a:t>The key questions in </a:t>
            </a:r>
            <a:r>
              <a:rPr lang="en-GB" u="sng" dirty="0" err="1" smtClean="0"/>
              <a:t>Usedsoft</a:t>
            </a:r>
            <a:r>
              <a:rPr lang="en-GB" dirty="0" smtClean="0"/>
              <a:t>: 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99018" y="1210963"/>
            <a:ext cx="9728340" cy="5098358"/>
          </a:xfrm>
        </p:spPr>
        <p:txBody>
          <a:bodyPr/>
          <a:lstStyle/>
          <a:p>
            <a:pPr marL="458787" lvl="2" indent="-457200">
              <a:buFont typeface="+mj-lt"/>
              <a:buAutoNum type="arabicPeriod"/>
              <a:tabLst>
                <a:tab pos="355600" algn="l"/>
                <a:tab pos="8763000" algn="r"/>
              </a:tabLst>
              <a:defRPr/>
            </a:pPr>
            <a:endParaRPr lang="en-GB" sz="2400" dirty="0" smtClean="0"/>
          </a:p>
          <a:p>
            <a:pPr marL="458787" lvl="2" indent="-457200">
              <a:buFont typeface="+mj-lt"/>
              <a:buAutoNum type="arabicPeriod"/>
              <a:tabLst>
                <a:tab pos="355600" algn="l"/>
                <a:tab pos="8763000" algn="r"/>
              </a:tabLst>
              <a:defRPr/>
            </a:pPr>
            <a:endParaRPr lang="en-GB" sz="2400" dirty="0"/>
          </a:p>
          <a:p>
            <a:pPr marL="458787" lvl="2" indent="-457200">
              <a:buFont typeface="+mj-lt"/>
              <a:buAutoNum type="arabicPeriod"/>
              <a:tabLst>
                <a:tab pos="355600" algn="l"/>
                <a:tab pos="8763000" algn="r"/>
              </a:tabLst>
              <a:defRPr/>
            </a:pPr>
            <a:r>
              <a:rPr lang="en-GB" sz="2400" dirty="0"/>
              <a:t>Does downloading software mean that the first sale right over it is exhausted? </a:t>
            </a:r>
          </a:p>
          <a:p>
            <a:pPr marL="458787" lvl="2" indent="-457200">
              <a:buFont typeface="+mj-lt"/>
              <a:buAutoNum type="arabicPeriod"/>
              <a:tabLst>
                <a:tab pos="355600" algn="l"/>
                <a:tab pos="8763000" algn="r"/>
              </a:tabLst>
              <a:defRPr/>
            </a:pPr>
            <a:r>
              <a:rPr lang="en-GB" sz="2400" dirty="0"/>
              <a:t>Is a subsequent purchaser therefore permitted or banned from downloading and using that software? </a:t>
            </a:r>
          </a:p>
          <a:p>
            <a:pPr marL="458787" lvl="2" indent="-457200">
              <a:buFont typeface="+mj-lt"/>
              <a:buAutoNum type="arabicPeriod"/>
              <a:tabLst>
                <a:tab pos="355600" algn="l"/>
                <a:tab pos="8763000" algn="r"/>
              </a:tabLst>
              <a:defRPr/>
            </a:pPr>
            <a:r>
              <a:rPr lang="en-GB" sz="2400" dirty="0"/>
              <a:t>Could Oracle use its IP rights to restrain second hand sales or use of its software? 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779" y="2263031"/>
            <a:ext cx="6444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1356" y="3008944"/>
            <a:ext cx="6444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660" y="3760142"/>
            <a:ext cx="6444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959086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12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>
          <a:xfrm>
            <a:off x="599017" y="481914"/>
            <a:ext cx="8779761" cy="1267512"/>
          </a:xfrm>
        </p:spPr>
        <p:txBody>
          <a:bodyPr/>
          <a:lstStyle/>
          <a:p>
            <a:r>
              <a:rPr lang="en-GB" dirty="0" smtClean="0"/>
              <a:t>Questions and caveats: 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99018" y="1210963"/>
            <a:ext cx="9728340" cy="5098358"/>
          </a:xfrm>
        </p:spPr>
        <p:txBody>
          <a:bodyPr/>
          <a:lstStyle/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600" b="1" dirty="0">
                <a:solidFill>
                  <a:srgbClr val="FF0000"/>
                </a:solidFill>
              </a:rPr>
              <a:t>Does this case actively require publishers to permit second hand software sales? </a:t>
            </a:r>
            <a:r>
              <a:rPr lang="en-GB" sz="2600" dirty="0"/>
              <a:t>Probably not.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600" b="1" dirty="0">
                <a:solidFill>
                  <a:srgbClr val="FF0000"/>
                </a:solidFill>
              </a:rPr>
              <a:t>Does this case reflect existing EU law? </a:t>
            </a:r>
            <a:r>
              <a:rPr lang="en-GB" sz="2600" dirty="0"/>
              <a:t>No (see later).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600" b="1" dirty="0">
                <a:solidFill>
                  <a:srgbClr val="FF0000"/>
                </a:solidFill>
              </a:rPr>
              <a:t>Does this case apply equally to digital and physical copies of software?  </a:t>
            </a:r>
            <a:r>
              <a:rPr lang="en-GB" sz="2600" dirty="0"/>
              <a:t>Not explicitly stated, but very likely yes.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600" b="1" dirty="0">
                <a:solidFill>
                  <a:srgbClr val="FF0000"/>
                </a:solidFill>
              </a:rPr>
              <a:t>What about the </a:t>
            </a:r>
            <a:r>
              <a:rPr lang="en-GB" sz="2600" b="1" i="1" dirty="0">
                <a:solidFill>
                  <a:srgbClr val="FF0000"/>
                </a:solidFill>
              </a:rPr>
              <a:t>original</a:t>
            </a:r>
            <a:r>
              <a:rPr lang="en-GB" sz="2600" b="1" dirty="0">
                <a:solidFill>
                  <a:srgbClr val="FF0000"/>
                </a:solidFill>
              </a:rPr>
              <a:t> purchaser's copy of the software? </a:t>
            </a:r>
            <a:r>
              <a:rPr lang="en-GB" sz="2600" dirty="0"/>
              <a:t>Only the right of distribution is exhausted – not  the right of reproduction.  The original purchaser must therefore make the copy "</a:t>
            </a:r>
            <a:r>
              <a:rPr lang="en-GB" sz="2600" i="1" dirty="0"/>
              <a:t>unusable</a:t>
            </a:r>
            <a:r>
              <a:rPr lang="en-GB" sz="2600" dirty="0"/>
              <a:t>" at the time of resale.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600" b="1" dirty="0">
                <a:solidFill>
                  <a:srgbClr val="FF0000"/>
                </a:solidFill>
              </a:rPr>
              <a:t>What can a publisher do to stop the first user continuing to use the game? </a:t>
            </a:r>
            <a:r>
              <a:rPr lang="en-GB" sz="2600" dirty="0"/>
              <a:t>Unclear, but CJEU did refer to measures such as "</a:t>
            </a:r>
            <a:r>
              <a:rPr lang="en-GB" sz="2600" i="1" dirty="0"/>
              <a:t>product keys</a:t>
            </a:r>
            <a:r>
              <a:rPr lang="en-GB" sz="2600" dirty="0"/>
              <a:t>" being permissible.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endParaRPr lang="en-GB" sz="2600" dirty="0"/>
          </a:p>
          <a:p>
            <a:pPr marL="355600" lvl="2" indent="-354013">
              <a:tabLst>
                <a:tab pos="355600" algn="l"/>
                <a:tab pos="8763000" algn="r"/>
              </a:tabLst>
            </a:pPr>
            <a:endParaRPr lang="en-GB" sz="2600" dirty="0"/>
          </a:p>
          <a:p>
            <a:pPr marL="355600" lvl="2" indent="-354013">
              <a:tabLst>
                <a:tab pos="355600" algn="l"/>
                <a:tab pos="8763000" algn="r"/>
              </a:tabLst>
            </a:pPr>
            <a:endParaRPr lang="en-GB" sz="2600" dirty="0"/>
          </a:p>
          <a:p>
            <a:pPr marL="1587" lvl="2" indent="0">
              <a:buNone/>
              <a:tabLst>
                <a:tab pos="355600" algn="l"/>
                <a:tab pos="8763000" algn="r"/>
              </a:tabLst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718934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13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>
          <a:xfrm>
            <a:off x="599017" y="481914"/>
            <a:ext cx="8779761" cy="1267512"/>
          </a:xfrm>
        </p:spPr>
        <p:txBody>
          <a:bodyPr/>
          <a:lstStyle/>
          <a:p>
            <a:r>
              <a:rPr lang="en-GB" dirty="0" smtClean="0"/>
              <a:t>Questions and caveats: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99018" y="1210963"/>
            <a:ext cx="9728340" cy="5098358"/>
          </a:xfrm>
        </p:spPr>
        <p:txBody>
          <a:bodyPr/>
          <a:lstStyle/>
          <a:p>
            <a:pPr marL="355600" lvl="2" indent="-354013">
              <a:tabLst>
                <a:tab pos="355600" algn="l"/>
                <a:tab pos="8763000" algn="r"/>
              </a:tabLst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b="1" dirty="0" smtClean="0">
                <a:solidFill>
                  <a:srgbClr val="FF0000"/>
                </a:solidFill>
              </a:rPr>
              <a:t>Can </a:t>
            </a:r>
            <a:r>
              <a:rPr lang="en-GB" sz="2400" b="1" dirty="0">
                <a:solidFill>
                  <a:srgbClr val="FF0000"/>
                </a:solidFill>
              </a:rPr>
              <a:t>non-copyright measures be taken to restrict second hand sales of a game? </a:t>
            </a:r>
            <a:r>
              <a:rPr lang="en-GB" sz="2400" dirty="0"/>
              <a:t>Unclear, but possibly yes if there is an objective justification (see also German developments, discussed below).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b="1" dirty="0">
                <a:solidFill>
                  <a:srgbClr val="FF0000"/>
                </a:solidFill>
              </a:rPr>
              <a:t>What can a publisher do to stop the first user continuing to use the game? </a:t>
            </a:r>
            <a:r>
              <a:rPr lang="en-GB" sz="2400" dirty="0"/>
              <a:t>Unclear, but CJEU did refer to measures such as "</a:t>
            </a:r>
            <a:r>
              <a:rPr lang="en-GB" sz="2400" i="1" dirty="0"/>
              <a:t>product keys</a:t>
            </a:r>
            <a:r>
              <a:rPr lang="en-GB" sz="2400" dirty="0"/>
              <a:t>" being permissible.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b="1" dirty="0">
                <a:solidFill>
                  <a:srgbClr val="FF0000"/>
                </a:solidFill>
              </a:rPr>
              <a:t>What about an online game or online aspects of a game?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Unclear, but Copyright Directive provides that exhaustion does not apply to services and on-line services (Recital 28).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endParaRPr lang="en-GB" sz="2400" dirty="0"/>
          </a:p>
          <a:p>
            <a:pPr marL="355600" lvl="2" indent="-354013">
              <a:tabLst>
                <a:tab pos="355600" algn="l"/>
                <a:tab pos="8763000" algn="r"/>
              </a:tabLst>
            </a:pPr>
            <a:endParaRPr lang="en-GB" sz="2400" dirty="0"/>
          </a:p>
          <a:p>
            <a:pPr marL="355600" lvl="2" indent="-354013">
              <a:tabLst>
                <a:tab pos="355600" algn="l"/>
                <a:tab pos="8763000" algn="r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54963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14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>
          <a:xfrm>
            <a:off x="599017" y="481914"/>
            <a:ext cx="8779761" cy="1267512"/>
          </a:xfrm>
        </p:spPr>
        <p:txBody>
          <a:bodyPr/>
          <a:lstStyle/>
          <a:p>
            <a:r>
              <a:rPr lang="en-GB" dirty="0" smtClean="0"/>
              <a:t>Questions and caveats: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99018" y="1210963"/>
            <a:ext cx="9728340" cy="5098358"/>
          </a:xfrm>
        </p:spPr>
        <p:txBody>
          <a:bodyPr/>
          <a:lstStyle/>
          <a:p>
            <a:pPr marL="355600" lvl="2" indent="-354013">
              <a:tabLst>
                <a:tab pos="355600" algn="l"/>
                <a:tab pos="8763000" algn="r"/>
              </a:tabLst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b="1" dirty="0" smtClean="0">
                <a:solidFill>
                  <a:srgbClr val="FF0000"/>
                </a:solidFill>
              </a:rPr>
              <a:t>What </a:t>
            </a:r>
            <a:r>
              <a:rPr lang="en-GB" sz="2400" b="1" dirty="0">
                <a:solidFill>
                  <a:srgbClr val="FF0000"/>
                </a:solidFill>
              </a:rPr>
              <a:t>about virtual goods or IAP?</a:t>
            </a:r>
            <a:r>
              <a:rPr lang="en-GB" sz="2400" dirty="0"/>
              <a:t> Unclear, but in principle the same principles could apply (clearly problematic).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b="1" dirty="0">
                <a:solidFill>
                  <a:srgbClr val="FF0000"/>
                </a:solidFill>
              </a:rPr>
              <a:t>What about subscription- or service- based games? </a:t>
            </a:r>
            <a:r>
              <a:rPr lang="en-GB" sz="2400" dirty="0"/>
              <a:t>Same analysis would apply: is there in reality an ownership transfer?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b="1" dirty="0">
                <a:solidFill>
                  <a:srgbClr val="FF0000"/>
                </a:solidFill>
              </a:rPr>
              <a:t>Does this case ban DRM usage?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Probably not, provided the DRM doesn't exist only to circumvent a user's ability to sell the software.</a:t>
            </a:r>
          </a:p>
        </p:txBody>
      </p:sp>
    </p:spTree>
    <p:extLst>
      <p:ext uri="{BB962C8B-B14F-4D97-AF65-F5344CB8AC3E}">
        <p14:creationId xmlns:p14="http://schemas.microsoft.com/office/powerpoint/2010/main" val="2001525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15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>
          <a:xfrm>
            <a:off x="599017" y="481914"/>
            <a:ext cx="8779761" cy="1267512"/>
          </a:xfrm>
        </p:spPr>
        <p:txBody>
          <a:bodyPr/>
          <a:lstStyle/>
          <a:p>
            <a:r>
              <a:rPr lang="en-GB" dirty="0" smtClean="0"/>
              <a:t>Test cases: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99018" y="1210963"/>
            <a:ext cx="8050712" cy="5098358"/>
          </a:xfrm>
        </p:spPr>
        <p:txBody>
          <a:bodyPr/>
          <a:lstStyle/>
          <a:p>
            <a:pPr marL="355600" lvl="2" indent="-354013">
              <a:tabLst>
                <a:tab pos="355600" algn="l"/>
                <a:tab pos="8763000" algn="r"/>
              </a:tabLst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dirty="0"/>
              <a:t>VZBW v </a:t>
            </a:r>
            <a:r>
              <a:rPr lang="en-GB" sz="2400" dirty="0" smtClean="0"/>
              <a:t>Valve (2013): DE consumer protection authority sues Valve for refusing to permit second hand sales.</a:t>
            </a:r>
            <a:br>
              <a:rPr lang="en-GB" sz="2400" dirty="0" smtClean="0"/>
            </a:br>
            <a:r>
              <a:rPr lang="en-GB" sz="2400" i="1" dirty="0" smtClean="0"/>
              <a:t>Held:</a:t>
            </a:r>
            <a:r>
              <a:rPr lang="en-GB" sz="2400" dirty="0" smtClean="0"/>
              <a:t> video games do not fall under </a:t>
            </a:r>
            <a:r>
              <a:rPr lang="en-GB" sz="2400" u="sng" dirty="0" err="1" smtClean="0"/>
              <a:t>UsedSoft</a:t>
            </a:r>
            <a:r>
              <a:rPr lang="en-GB" sz="2400" dirty="0"/>
              <a:t> </a:t>
            </a:r>
            <a:r>
              <a:rPr lang="en-GB" sz="2400" dirty="0" smtClean="0"/>
              <a:t>(because it is not ‘computer software’, or at least not solely that).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endParaRPr lang="en-GB" sz="2400" dirty="0" smtClean="0"/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dirty="0" smtClean="0"/>
              <a:t>Koch Media v CD key reseller (2014): effectively same result in DE.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endParaRPr lang="en-GB" sz="2400" dirty="0" smtClean="0"/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dirty="0" smtClean="0"/>
              <a:t>?2+ cases going to CJEU may </a:t>
            </a:r>
            <a:r>
              <a:rPr lang="en-GB" sz="2400" dirty="0" smtClean="0"/>
              <a:t>clarify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GB" sz="2400" dirty="0" smtClean="0"/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dirty="0" smtClean="0"/>
              <a:t>How does all this stack up with the policy factors behind the CJEU decision?</a:t>
            </a:r>
            <a:br>
              <a:rPr lang="en-GB" sz="2400" dirty="0" smtClean="0"/>
            </a:br>
            <a:endParaRPr lang="en-GB" sz="2400" dirty="0" smtClean="0"/>
          </a:p>
          <a:p>
            <a:pPr marL="355600" lvl="2" indent="-354013">
              <a:tabLst>
                <a:tab pos="355600" algn="l"/>
                <a:tab pos="8763000" algn="r"/>
              </a:tabLst>
            </a:pP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87" y="1432786"/>
            <a:ext cx="287874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7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946591" y="1554085"/>
            <a:ext cx="8143143" cy="4122737"/>
          </a:xfrm>
        </p:spPr>
        <p:txBody>
          <a:bodyPr/>
          <a:lstStyle/>
          <a:p>
            <a:pPr marL="1587" lvl="2" indent="0">
              <a:buClr>
                <a:srgbClr val="FB5A17"/>
              </a:buClr>
              <a:buNone/>
              <a:tabLst>
                <a:tab pos="355600" algn="l"/>
                <a:tab pos="8763000" algn="r"/>
              </a:tabLs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pPr marL="1587" lvl="2" indent="0" algn="ctr">
              <a:buNone/>
              <a:tabLst>
                <a:tab pos="355600" algn="l"/>
                <a:tab pos="8763000" algn="r"/>
              </a:tabLst>
              <a:defRPr/>
            </a:pPr>
            <a:r>
              <a:rPr lang="en-GB" dirty="0" smtClean="0"/>
              <a:t>"[T]</a:t>
            </a:r>
            <a:r>
              <a:rPr lang="en-GB" i="1" dirty="0" smtClean="0"/>
              <a:t>he owner of a particular copy or phonorecord lawfully made under </a:t>
            </a:r>
            <a:r>
              <a:rPr lang="en-GB" dirty="0" smtClean="0"/>
              <a:t>[Title 17 of the United States Code]</a:t>
            </a:r>
            <a:r>
              <a:rPr lang="en-GB" i="1" dirty="0" smtClean="0"/>
              <a:t>…is entitled, without the authority of the copyright owners, to sell or otherwise dispose of the possession of that copy or phonorecord</a:t>
            </a:r>
            <a:r>
              <a:rPr lang="en-GB" dirty="0" smtClean="0"/>
              <a:t>" (</a:t>
            </a:r>
            <a:r>
              <a:rPr lang="en-GB" dirty="0">
                <a:solidFill>
                  <a:srgbClr val="000000"/>
                </a:solidFill>
              </a:rPr>
              <a:t>17 USC </a:t>
            </a:r>
            <a:r>
              <a:rPr lang="en-GB" dirty="0"/>
              <a:t>§ 109(a</a:t>
            </a:r>
            <a:r>
              <a:rPr lang="en-GB" dirty="0" smtClean="0"/>
              <a:t>))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20" y="542067"/>
            <a:ext cx="8228135" cy="769938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</a:rPr>
              <a:t>The p</a:t>
            </a:r>
            <a:r>
              <a:rPr lang="en-GB" dirty="0">
                <a:solidFill>
                  <a:srgbClr val="FF0000"/>
                </a:solidFill>
              </a:rPr>
              <a:t>osition in the US: the first sale doctrine</a:t>
            </a:r>
          </a:p>
        </p:txBody>
      </p:sp>
    </p:spTree>
    <p:extLst>
      <p:ext uri="{BB962C8B-B14F-4D97-AF65-F5344CB8AC3E}">
        <p14:creationId xmlns:p14="http://schemas.microsoft.com/office/powerpoint/2010/main" val="19025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07229" y="2122496"/>
            <a:ext cx="8143143" cy="4122737"/>
          </a:xfrm>
        </p:spPr>
        <p:txBody>
          <a:bodyPr/>
          <a:lstStyle/>
          <a:p>
            <a:pPr marL="355600" lvl="2" indent="-354013">
              <a:buClr>
                <a:srgbClr val="FB5A17"/>
              </a:buClr>
              <a:buFont typeface="Arial" charset="0"/>
              <a:buChar char="•"/>
              <a:tabLst>
                <a:tab pos="355600" algn="l"/>
                <a:tab pos="8763000" algn="r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Timothy Vernor purchased used copies of AutoCAD from a business that had purchased them from Autodesk.  Vernor then resold them on eBay.  Autodesk sued.</a:t>
            </a:r>
          </a:p>
          <a:p>
            <a:pPr marL="355600" lvl="2" indent="-354013">
              <a:buClr>
                <a:srgbClr val="FB5A17"/>
              </a:buClr>
              <a:buFont typeface="Arial" charset="0"/>
              <a:buChar char="•"/>
              <a:tabLst>
                <a:tab pos="355600" algn="l"/>
                <a:tab pos="8763000" algn="r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Key question: could Autodesk restrain Vernor from selling the used software copies? Were first sale rights in the software copies exhausted?  </a:t>
            </a:r>
          </a:p>
          <a:p>
            <a:pPr marL="355600" lvl="2" indent="-354013">
              <a:tabLst>
                <a:tab pos="355600" algn="l"/>
                <a:tab pos="8763000" algn="r"/>
              </a:tabLst>
              <a:defRPr/>
            </a:pPr>
            <a:r>
              <a:rPr lang="en-GB" dirty="0"/>
              <a:t>Autodesk argued that the software was licensed, not sold, therefore </a:t>
            </a:r>
            <a:r>
              <a:rPr lang="en-GB" dirty="0" smtClean="0"/>
              <a:t>its first sale rights were not exhausted.</a:t>
            </a:r>
            <a:endParaRPr lang="en-GB" dirty="0"/>
          </a:p>
          <a:p>
            <a:pPr marL="355600" lvl="2" indent="-354013">
              <a:buClr>
                <a:srgbClr val="FB5A17"/>
              </a:buClr>
              <a:buFont typeface="Arial" charset="0"/>
              <a:buChar char="•"/>
              <a:tabLst>
                <a:tab pos="355600" algn="l"/>
                <a:tab pos="8763000" algn="r"/>
              </a:tabLst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231" y="739775"/>
            <a:ext cx="8228135" cy="769938"/>
          </a:xfrm>
        </p:spPr>
        <p:txBody>
          <a:bodyPr/>
          <a:lstStyle/>
          <a:p>
            <a:pPr eaLnBrk="1" hangingPunct="1"/>
            <a:r>
              <a:rPr lang="en-GB" dirty="0" smtClean="0"/>
              <a:t>Vernor v Autodesk, Inc. </a:t>
            </a:r>
            <a:br>
              <a:rPr lang="en-GB" dirty="0" smtClean="0"/>
            </a:br>
            <a:r>
              <a:rPr lang="en-GB" sz="1600" dirty="0"/>
              <a:t>(9</a:t>
            </a:r>
            <a:r>
              <a:rPr lang="en-GB" sz="1600" baseline="30000" dirty="0"/>
              <a:t>th</a:t>
            </a:r>
            <a:r>
              <a:rPr lang="en-GB" sz="1600" dirty="0"/>
              <a:t> Circuit, 2010)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07229" y="2122496"/>
            <a:ext cx="8143143" cy="4122737"/>
          </a:xfrm>
        </p:spPr>
        <p:txBody>
          <a:bodyPr/>
          <a:lstStyle/>
          <a:p>
            <a:pPr marL="355600" lvl="2" indent="-354013">
              <a:buClr>
                <a:srgbClr val="FB5A17"/>
              </a:buClr>
              <a:buFont typeface="Arial" charset="0"/>
              <a:buChar char="•"/>
              <a:tabLst>
                <a:tab pos="355600" algn="l"/>
                <a:tab pos="8763000" algn="r"/>
              </a:tabLst>
              <a:defRPr/>
            </a:pPr>
            <a:r>
              <a:rPr lang="en-GB" dirty="0" smtClean="0"/>
              <a:t>Court focused on the </a:t>
            </a:r>
            <a:r>
              <a:rPr lang="en-GB" dirty="0" smtClean="0"/>
              <a:t>form </a:t>
            </a:r>
            <a:r>
              <a:rPr lang="en-GB" dirty="0" smtClean="0"/>
              <a:t>of the transaction:</a:t>
            </a:r>
          </a:p>
          <a:p>
            <a:pPr marL="631825" lvl="3" indent="-354013">
              <a:buFont typeface="Arial" charset="0"/>
              <a:buChar char="•"/>
              <a:tabLst>
                <a:tab pos="355600" algn="l"/>
                <a:tab pos="8763000" algn="r"/>
              </a:tabLst>
              <a:defRPr/>
            </a:pPr>
            <a:r>
              <a:rPr lang="en-GB" sz="2200" dirty="0"/>
              <a:t>Did the rights holder specify that only a license is granted?</a:t>
            </a:r>
          </a:p>
          <a:p>
            <a:pPr marL="631825" lvl="3" indent="-354013">
              <a:buFont typeface="Arial" charset="0"/>
              <a:buChar char="•"/>
              <a:tabLst>
                <a:tab pos="355600" algn="l"/>
                <a:tab pos="8763000" algn="r"/>
              </a:tabLst>
              <a:defRPr/>
            </a:pPr>
            <a:r>
              <a:rPr lang="en-GB" sz="2200" dirty="0"/>
              <a:t>Did it significantly restrict the user's ability to transfer the digital product?</a:t>
            </a:r>
          </a:p>
          <a:p>
            <a:pPr marL="631825" lvl="3" indent="-354013">
              <a:buFont typeface="Arial" charset="0"/>
              <a:buChar char="•"/>
              <a:tabLst>
                <a:tab pos="355600" algn="l"/>
                <a:tab pos="8763000" algn="r"/>
              </a:tabLst>
              <a:defRPr/>
            </a:pPr>
            <a:r>
              <a:rPr lang="en-GB" sz="2200" dirty="0"/>
              <a:t>Did it impose other notable use restrictions</a:t>
            </a:r>
            <a:r>
              <a:rPr lang="en-GB" sz="2200" dirty="0" smtClean="0"/>
              <a:t>?</a:t>
            </a:r>
            <a:br>
              <a:rPr lang="en-GB" sz="2200" dirty="0" smtClean="0"/>
            </a:br>
            <a:endParaRPr lang="en-GB" sz="2200" dirty="0"/>
          </a:p>
          <a:p>
            <a:pPr marL="344487" lvl="2" indent="-342900">
              <a:tabLst>
                <a:tab pos="355600" algn="l"/>
                <a:tab pos="8763000" algn="r"/>
              </a:tabLst>
              <a:defRPr/>
            </a:pPr>
            <a:r>
              <a:rPr lang="en-GB" dirty="0"/>
              <a:t>Court held that Autodesk licensed its direct purchasers and therefore Vernor could not purchase full software copies from those </a:t>
            </a:r>
            <a:r>
              <a:rPr lang="en-GB" dirty="0" smtClean="0"/>
              <a:t>purchasers</a:t>
            </a:r>
            <a:r>
              <a:rPr lang="en-GB" dirty="0"/>
              <a:t> </a:t>
            </a:r>
            <a:r>
              <a:rPr lang="en-GB" dirty="0" smtClean="0"/>
              <a:t>– there was no first sale.</a:t>
            </a:r>
            <a:endParaRPr lang="en-GB" sz="2200" dirty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231" y="739775"/>
            <a:ext cx="8228135" cy="769938"/>
          </a:xfrm>
        </p:spPr>
        <p:txBody>
          <a:bodyPr/>
          <a:lstStyle/>
          <a:p>
            <a:pPr eaLnBrk="1" hangingPunct="1"/>
            <a:r>
              <a:rPr lang="en-GB" dirty="0" smtClean="0"/>
              <a:t>Vernor v Autodesk, Inc. </a:t>
            </a:r>
            <a:br>
              <a:rPr lang="en-GB" dirty="0" smtClean="0"/>
            </a:br>
            <a:r>
              <a:rPr lang="en-GB" sz="1600" dirty="0"/>
              <a:t>(9</a:t>
            </a:r>
            <a:r>
              <a:rPr lang="en-GB" sz="1600" baseline="30000" dirty="0"/>
              <a:t>th</a:t>
            </a:r>
            <a:r>
              <a:rPr lang="en-GB" sz="1600" dirty="0"/>
              <a:t> Circuit, 2010)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884807" y="1509713"/>
            <a:ext cx="8143143" cy="4122737"/>
          </a:xfrm>
        </p:spPr>
        <p:txBody>
          <a:bodyPr/>
          <a:lstStyle/>
          <a:p>
            <a:pPr marL="355600" lvl="2" indent="-354013">
              <a:tabLst>
                <a:tab pos="355600" algn="l"/>
                <a:tab pos="8763000" algn="r"/>
              </a:tabLst>
              <a:defRPr/>
            </a:pPr>
            <a:r>
              <a:rPr lang="en-GB" sz="2200" u="sng" dirty="0"/>
              <a:t>UMG Recordings v Augusto </a:t>
            </a:r>
            <a:r>
              <a:rPr lang="en-GB" sz="2200" dirty="0"/>
              <a:t>(2008): ownership of promotional audio CDs (marked as being licensed not sold) – first sale rights were exhausted because CDs were sold not licensed.</a:t>
            </a:r>
          </a:p>
          <a:p>
            <a:pPr marL="355600" lvl="2" indent="-354013">
              <a:tabLst>
                <a:tab pos="355600" algn="l"/>
                <a:tab pos="8763000" algn="r"/>
              </a:tabLst>
              <a:defRPr/>
            </a:pPr>
            <a:r>
              <a:rPr lang="en-GB" sz="2200" u="sng" dirty="0"/>
              <a:t>MDY Industries v Blizzard Entertainment, Inc. </a:t>
            </a:r>
            <a:r>
              <a:rPr lang="en-GB" sz="2200" dirty="0"/>
              <a:t>(</a:t>
            </a:r>
            <a:r>
              <a:rPr lang="nb-NO" sz="2200" dirty="0"/>
              <a:t>2008): ability of a bot maker to deploy an 'essential step' defence to deploy a bot in World of Warcraft – depended on whether the software was licensed or sold – court found it was licensed.</a:t>
            </a:r>
          </a:p>
          <a:p>
            <a:pPr marL="355600" lvl="2" indent="-354013">
              <a:tabLst>
                <a:tab pos="355600" algn="l"/>
                <a:tab pos="8763000" algn="r"/>
              </a:tabLst>
              <a:defRPr/>
            </a:pPr>
            <a:r>
              <a:rPr lang="nb-NO" sz="2200" u="sng" dirty="0"/>
              <a:t>Kirtsaeng </a:t>
            </a:r>
            <a:r>
              <a:rPr lang="en-NZ" sz="2200" u="sng" dirty="0"/>
              <a:t>v John Wiley &amp; Sons</a:t>
            </a:r>
            <a:r>
              <a:rPr lang="en-NZ" sz="2200" dirty="0"/>
              <a:t> (2013): books manufactured outside US and imported/sold within the US protected by first sale doctrine.</a:t>
            </a:r>
          </a:p>
          <a:p>
            <a:pPr marL="355600" lvl="2" indent="-354013">
              <a:tabLst>
                <a:tab pos="355600" algn="l"/>
                <a:tab pos="8763000" algn="r"/>
              </a:tabLst>
              <a:defRPr/>
            </a:pPr>
            <a:r>
              <a:rPr lang="en-NZ" sz="2200" u="sng" dirty="0"/>
              <a:t>Capitol Records, LLC v ReDigi, Inc.</a:t>
            </a:r>
            <a:r>
              <a:rPr lang="en-NZ" sz="2200" dirty="0"/>
              <a:t> (2013): used music files distributed via a music locker  - involved unauthorised reproduction – not protected by first sale doctrine.</a:t>
            </a:r>
            <a:endParaRPr lang="en-GB" sz="2200" u="sng" dirty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231" y="739775"/>
            <a:ext cx="8228135" cy="769938"/>
          </a:xfrm>
        </p:spPr>
        <p:txBody>
          <a:bodyPr/>
          <a:lstStyle/>
          <a:p>
            <a:pPr eaLnBrk="1" hangingPunct="1"/>
            <a:r>
              <a:rPr lang="en-GB" dirty="0"/>
              <a:t>The position in the US: other cases</a:t>
            </a:r>
            <a:br>
              <a:rPr lang="en-GB" dirty="0"/>
            </a:b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3528" y="1112108"/>
            <a:ext cx="9385068" cy="4634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9018" y="446089"/>
            <a:ext cx="8185149" cy="487674"/>
          </a:xfrm>
        </p:spPr>
        <p:txBody>
          <a:bodyPr/>
          <a:lstStyle/>
          <a:p>
            <a:r>
              <a:rPr lang="en-GB" sz="3600" dirty="0" smtClean="0"/>
              <a:t>What we’ll talk about</a:t>
            </a:r>
            <a:endParaRPr lang="en-GB" sz="3500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92136" y="1561548"/>
            <a:ext cx="9996460" cy="46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50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10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152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4pPr>
            <a:lvl5pPr marL="1625600" indent="203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5pPr>
            <a:lvl6pPr marL="20828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5400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9972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4544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n-GB" sz="2400" dirty="0" smtClean="0"/>
              <a:t>Data protection/privacy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400" dirty="0" smtClean="0"/>
              <a:t>Free to play regulation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400" dirty="0" smtClean="0"/>
              <a:t>First sale for digital games (?)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400" dirty="0" smtClean="0"/>
              <a:t>Let’s Play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2400" dirty="0" smtClean="0"/>
              <a:t>Business models regulation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GB" sz="2200" dirty="0" smtClean="0"/>
          </a:p>
          <a:p>
            <a:pPr marL="514350" indent="-514350" eaLnBrk="1" hangingPunct="1"/>
            <a:endParaRPr lang="en-GB" sz="2200" dirty="0" smtClean="0"/>
          </a:p>
          <a:p>
            <a:pPr marL="514350" indent="-514350" eaLnBrk="1" hangingPunct="1"/>
            <a:endParaRPr lang="en-GB" sz="2200" dirty="0" smtClean="0"/>
          </a:p>
          <a:p>
            <a:pPr marL="0" indent="0" eaLnBrk="1" hangingPunct="1"/>
            <a:endParaRPr lang="en-GB" sz="2200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3514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07229" y="2122496"/>
            <a:ext cx="8143143" cy="4122737"/>
          </a:xfrm>
        </p:spPr>
        <p:txBody>
          <a:bodyPr/>
          <a:lstStyle/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u="sng" dirty="0"/>
              <a:t>Vernor</a:t>
            </a:r>
            <a:r>
              <a:rPr lang="en-GB" sz="2400" dirty="0"/>
              <a:t> proposes a three stage test to assess whether software has been licensed or sold, which includes assessment of the EULA terms.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dirty="0" smtClean="0"/>
              <a:t>Other US case law broadly supports this approach (but not </a:t>
            </a:r>
            <a:r>
              <a:rPr lang="en-GB" sz="2400" u="sng" dirty="0" smtClean="0"/>
              <a:t>Kirtsaeng</a:t>
            </a:r>
            <a:r>
              <a:rPr lang="en-GB" sz="2400" dirty="0" smtClean="0"/>
              <a:t>?)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dirty="0"/>
              <a:t>Movement so far seems to be against permitting second hand sales of physical or digital software, particularly where a well-drafted EULA is involved.</a:t>
            </a:r>
          </a:p>
          <a:p>
            <a:pPr marL="355600" lvl="2" indent="-354013" algn="r">
              <a:tabLst>
                <a:tab pos="355600" algn="l"/>
                <a:tab pos="8763000" algn="r"/>
              </a:tabLst>
            </a:pPr>
            <a:endParaRPr lang="en-GB" sz="2400" dirty="0"/>
          </a:p>
          <a:p>
            <a:pPr marL="180975" lvl="3" indent="0">
              <a:buNone/>
              <a:tabLst>
                <a:tab pos="355600" algn="l"/>
                <a:tab pos="8763000" algn="r"/>
              </a:tabLst>
            </a:pPr>
            <a:r>
              <a:rPr lang="en-GB" dirty="0"/>
              <a:t>	</a:t>
            </a:r>
            <a:r>
              <a:rPr lang="en-GB" dirty="0" smtClean="0"/>
              <a:t>		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231" y="739782"/>
            <a:ext cx="8228135" cy="1203325"/>
          </a:xfrm>
        </p:spPr>
        <p:txBody>
          <a:bodyPr/>
          <a:lstStyle/>
          <a:p>
            <a:pPr eaLnBrk="1" hangingPunct="1"/>
            <a:r>
              <a:rPr lang="en-GB" dirty="0" smtClean="0"/>
              <a:t>Summary: the position in the US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47987" y="1700370"/>
            <a:ext cx="4708851" cy="4112376"/>
          </a:xfrm>
        </p:spPr>
        <p:txBody>
          <a:bodyPr/>
          <a:lstStyle/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600" dirty="0" smtClean="0"/>
              <a:t>The EU seems to be open (confusedly) to permitting second hand sales of digital and physical games.</a:t>
            </a:r>
            <a:endParaRPr lang="en-GB" sz="2600" dirty="0"/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600" dirty="0" smtClean="0"/>
              <a:t>The </a:t>
            </a:r>
            <a:r>
              <a:rPr lang="en-GB" sz="2600" dirty="0"/>
              <a:t>US is moving towards prohibiting them except in specific circumstances.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600" dirty="0" smtClean="0"/>
              <a:t>There is the real possibility of different systems in the two biggest Western markets in the medium term.</a:t>
            </a:r>
            <a:endParaRPr lang="en-GB" sz="2600" dirty="0"/>
          </a:p>
          <a:p>
            <a:pPr marL="180975" lvl="3" indent="0">
              <a:buNone/>
              <a:tabLst>
                <a:tab pos="355600" algn="l"/>
                <a:tab pos="8763000" algn="r"/>
              </a:tabLst>
            </a:pPr>
            <a:r>
              <a:rPr lang="en-GB" sz="2600" dirty="0"/>
              <a:t>	</a:t>
            </a:r>
            <a:r>
              <a:rPr lang="en-GB" sz="2600" dirty="0" smtClean="0"/>
              <a:t>		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747987" y="319652"/>
            <a:ext cx="8228135" cy="1203325"/>
          </a:xfrm>
        </p:spPr>
        <p:txBody>
          <a:bodyPr/>
          <a:lstStyle/>
          <a:p>
            <a:pPr eaLnBrk="1" hangingPunct="1"/>
            <a:r>
              <a:rPr lang="en-GB" dirty="0" smtClean="0"/>
              <a:t>A recipe for confusion: the EU and US positions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04" y="1522977"/>
            <a:ext cx="359052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95302" y="1416164"/>
            <a:ext cx="10759412" cy="4112376"/>
          </a:xfrm>
        </p:spPr>
        <p:txBody>
          <a:bodyPr/>
          <a:lstStyle/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dirty="0"/>
              <a:t>Actual consumer demand for a digital second hand sales ability is unproven as yet (though see </a:t>
            </a:r>
            <a:r>
              <a:rPr lang="en-GB" sz="2400" i="1" dirty="0"/>
              <a:t>Green Man Gaming</a:t>
            </a:r>
            <a:r>
              <a:rPr lang="en-GB" sz="2400" dirty="0"/>
              <a:t>).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dirty="0"/>
              <a:t>Major platforms (iOS, Google Play, Steam etc) are rumoured to be readying digital trading platforms.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dirty="0"/>
              <a:t>Next generation consoles faced considerable consumer criticism over plans to restrict second hand software sales.	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dirty="0"/>
              <a:t>Growth markets (e.g. China, LatAm) generally do not have such issues with second hand sales.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dirty="0"/>
              <a:t>Changes in distribution (cloud) and business model (F2P) </a:t>
            </a:r>
            <a:r>
              <a:rPr lang="en-GB" sz="2400" i="1" dirty="0"/>
              <a:t>may</a:t>
            </a:r>
            <a:r>
              <a:rPr lang="en-GB" sz="2400" dirty="0"/>
              <a:t> limit used games sales as a problem</a:t>
            </a:r>
            <a:r>
              <a:rPr lang="en-GB" sz="2400" dirty="0" smtClean="0"/>
              <a:t>.</a:t>
            </a:r>
          </a:p>
          <a:p>
            <a:pPr marL="355600" lvl="2" indent="-354013">
              <a:tabLst>
                <a:tab pos="355600" algn="l"/>
                <a:tab pos="8763000" algn="r"/>
              </a:tabLst>
            </a:pPr>
            <a:r>
              <a:rPr lang="en-GB" sz="2400" dirty="0" smtClean="0"/>
              <a:t>BUT, this is still for now a huge part of the market…</a:t>
            </a:r>
            <a:r>
              <a:rPr lang="en-GB" sz="2400" dirty="0" smtClean="0"/>
              <a:t>	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36777" y="344365"/>
            <a:ext cx="8228135" cy="1203325"/>
          </a:xfrm>
        </p:spPr>
        <p:txBody>
          <a:bodyPr/>
          <a:lstStyle/>
          <a:p>
            <a:pPr eaLnBrk="1" hangingPunct="1"/>
            <a:r>
              <a:rPr lang="en-GB" dirty="0" smtClean="0"/>
              <a:t>How important is </a:t>
            </a:r>
            <a:r>
              <a:rPr lang="en-GB" dirty="0" smtClean="0"/>
              <a:t>this, practically?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3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7237" y="432920"/>
            <a:ext cx="8438914" cy="4286719"/>
          </a:xfrm>
        </p:spPr>
        <p:txBody>
          <a:bodyPr/>
          <a:lstStyle/>
          <a:p>
            <a:pPr algn="ctr"/>
            <a:r>
              <a:rPr lang="en-GB" sz="4800" dirty="0" smtClean="0"/>
              <a:t>(3) Free to Play regulation</a:t>
            </a:r>
            <a:endParaRPr lang="en-GB" sz="5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73847" y="1255526"/>
            <a:ext cx="10817937" cy="4112376"/>
          </a:xfrm>
        </p:spPr>
        <p:txBody>
          <a:bodyPr/>
          <a:lstStyle/>
          <a:p>
            <a:pPr marL="344487" lvl="2" indent="-342900">
              <a:tabLst>
                <a:tab pos="355600" algn="l"/>
                <a:tab pos="8763000" algn="r"/>
              </a:tabLst>
            </a:pPr>
            <a:r>
              <a:rPr lang="en-GB" dirty="0" smtClean="0"/>
              <a:t>	Two different matters are becoming linked in the eyes of the press, public and regulators:</a:t>
            </a:r>
          </a:p>
          <a:p>
            <a:pPr marL="620712" lvl="3" indent="-342900">
              <a:tabLst>
                <a:tab pos="355600" algn="l"/>
                <a:tab pos="8763000" algn="r"/>
              </a:tabLst>
            </a:pPr>
            <a:r>
              <a:rPr lang="en-GB" dirty="0" smtClean="0"/>
              <a:t>Children's usage of new games platforms (esp mobile)</a:t>
            </a:r>
          </a:p>
          <a:p>
            <a:pPr marL="620712" lvl="3" indent="-342900">
              <a:tabLst>
                <a:tab pos="355600" algn="l"/>
                <a:tab pos="8763000" algn="r"/>
              </a:tabLst>
            </a:pPr>
            <a:r>
              <a:rPr lang="en-GB" dirty="0" smtClean="0"/>
              <a:t>The rise of the free to play business model in the West </a:t>
            </a:r>
            <a:br>
              <a:rPr lang="en-GB" dirty="0" smtClean="0"/>
            </a:br>
            <a:endParaRPr lang="en-GB" dirty="0" smtClean="0"/>
          </a:p>
          <a:p>
            <a:pPr marL="344487" lvl="2" indent="-342900">
              <a:tabLst>
                <a:tab pos="355600" algn="l"/>
                <a:tab pos="8763000" algn="r"/>
              </a:tabLst>
            </a:pPr>
            <a:r>
              <a:rPr lang="en-GB" dirty="0"/>
              <a:t>	Partial </a:t>
            </a:r>
            <a:r>
              <a:rPr lang="en-GB" dirty="0" smtClean="0"/>
              <a:t>regulation </a:t>
            </a:r>
            <a:r>
              <a:rPr lang="en-GB" dirty="0"/>
              <a:t>existed </a:t>
            </a:r>
            <a:r>
              <a:rPr lang="en-GB" dirty="0" smtClean="0"/>
              <a:t>already, e.g. </a:t>
            </a:r>
            <a:r>
              <a:rPr lang="en-GB" dirty="0"/>
              <a:t>privacy law, advertising law </a:t>
            </a:r>
            <a:r>
              <a:rPr lang="en-GB" dirty="0" smtClean="0"/>
              <a:t>restrictions, </a:t>
            </a:r>
            <a:r>
              <a:rPr lang="en-GB" dirty="0"/>
              <a:t>age ratings systems </a:t>
            </a:r>
            <a:r>
              <a:rPr lang="en-GB" dirty="0" smtClean="0"/>
              <a:t>(?)</a:t>
            </a:r>
            <a:br>
              <a:rPr lang="en-GB" dirty="0" smtClean="0"/>
            </a:br>
            <a:endParaRPr lang="en-GB" dirty="0"/>
          </a:p>
          <a:p>
            <a:pPr marL="344487" lvl="2" indent="-342900">
              <a:tabLst>
                <a:tab pos="355600" algn="l"/>
                <a:tab pos="8763000" algn="r"/>
              </a:tabLst>
            </a:pPr>
            <a:r>
              <a:rPr lang="en-GB" dirty="0"/>
              <a:t>But question is now whether that existing regulation is enough, or whether new regulation is needed?</a:t>
            </a:r>
          </a:p>
          <a:p>
            <a:pPr marL="620712" lvl="3" indent="-342900">
              <a:tabLst>
                <a:tab pos="355600" algn="l"/>
                <a:tab pos="8763000" algn="r"/>
              </a:tabLst>
            </a:pPr>
            <a:endParaRPr lang="en-GB" dirty="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73847" y="356723"/>
            <a:ext cx="8228135" cy="1203325"/>
          </a:xfrm>
        </p:spPr>
        <p:txBody>
          <a:bodyPr/>
          <a:lstStyle/>
          <a:p>
            <a:pPr eaLnBrk="1" hangingPunct="1"/>
            <a:r>
              <a:rPr lang="en-GB" dirty="0" smtClean="0"/>
              <a:t>Scrutiny of F2P games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1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73847" y="356723"/>
            <a:ext cx="8228135" cy="1203325"/>
          </a:xfrm>
        </p:spPr>
        <p:txBody>
          <a:bodyPr/>
          <a:lstStyle/>
          <a:p>
            <a:pPr eaLnBrk="1" hangingPunct="1"/>
            <a:r>
              <a:rPr lang="en-GB" dirty="0" smtClean="0"/>
              <a:t>Industry self-regulation</a:t>
            </a:r>
            <a:r>
              <a:rPr lang="en-GB" dirty="0"/>
              <a:t> </a:t>
            </a:r>
            <a:r>
              <a:rPr lang="en-GB" dirty="0" smtClean="0"/>
              <a:t>to date…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53" y="1794598"/>
            <a:ext cx="2880320" cy="2268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37" y="1675217"/>
            <a:ext cx="3264978" cy="1835844"/>
          </a:xfrm>
          <a:prstGeom prst="rect">
            <a:avLst/>
          </a:prstGeom>
        </p:spPr>
      </p:pic>
      <p:pic>
        <p:nvPicPr>
          <p:cNvPr id="6" name="Picture 2" descr="C:\Users\jas.purewal.OSBORNECLARKE\Desktop\IE precedents\phot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36" y="1794598"/>
            <a:ext cx="2398644" cy="363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43" y="3960492"/>
            <a:ext cx="2967174" cy="16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6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231" y="739782"/>
            <a:ext cx="8228135" cy="1203325"/>
          </a:xfrm>
        </p:spPr>
        <p:txBody>
          <a:bodyPr/>
          <a:lstStyle/>
          <a:p>
            <a:pPr eaLnBrk="1" hangingPunct="1"/>
            <a:r>
              <a:rPr lang="en-GB" dirty="0" smtClean="0"/>
              <a:t>But scrutiny is still growing…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11764"/>
            <a:ext cx="6186614" cy="6846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5"/>
            <a:ext cx="6096001" cy="68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87350" y="1354380"/>
            <a:ext cx="10916791" cy="4112376"/>
          </a:xfrm>
        </p:spPr>
        <p:txBody>
          <a:bodyPr/>
          <a:lstStyle/>
          <a:p>
            <a:pPr marL="1587" lvl="2" indent="0">
              <a:buNone/>
              <a:tabLst>
                <a:tab pos="355600" algn="l"/>
                <a:tab pos="8763000" algn="r"/>
              </a:tabLst>
            </a:pPr>
            <a:endParaRPr lang="en-GB" dirty="0" smtClean="0"/>
          </a:p>
          <a:p>
            <a:pPr marL="620712" lvl="3" indent="-342900">
              <a:tabLst>
                <a:tab pos="355600" algn="l"/>
                <a:tab pos="8763000" algn="r"/>
              </a:tabLst>
            </a:pPr>
            <a:r>
              <a:rPr lang="en-GB" dirty="0" smtClean="0"/>
              <a:t>Japan: Ban of 'kompu gacha' mechanic (May 2012)</a:t>
            </a:r>
            <a:br>
              <a:rPr lang="en-GB" dirty="0" smtClean="0"/>
            </a:br>
            <a:endParaRPr lang="en-GB" dirty="0" smtClean="0"/>
          </a:p>
          <a:p>
            <a:pPr marL="620712" lvl="3" indent="-342900">
              <a:tabLst>
                <a:tab pos="355600" algn="l"/>
                <a:tab pos="8763000" algn="r"/>
              </a:tabLst>
            </a:pPr>
            <a:r>
              <a:rPr lang="en-GB" dirty="0" smtClean="0"/>
              <a:t>FTC investigation into kids' mobile privacy (but not F2P?) (2012)</a:t>
            </a:r>
          </a:p>
          <a:p>
            <a:pPr marL="620712" lvl="3" indent="-342900">
              <a:tabLst>
                <a:tab pos="355600" algn="l"/>
                <a:tab pos="8763000" algn="r"/>
              </a:tabLst>
            </a:pPr>
            <a:endParaRPr lang="en-GB" dirty="0" smtClean="0"/>
          </a:p>
          <a:p>
            <a:pPr marL="620712" lvl="3" indent="-342900">
              <a:tabLst>
                <a:tab pos="355600" algn="l"/>
                <a:tab pos="8763000" algn="r"/>
              </a:tabLst>
            </a:pPr>
            <a:r>
              <a:rPr lang="en-GB" dirty="0" smtClean="0"/>
              <a:t>ESRB and PEGI mobile age ratings being rolled out (2013 - )</a:t>
            </a:r>
          </a:p>
          <a:p>
            <a:pPr marL="620712" lvl="3" indent="-342900">
              <a:tabLst>
                <a:tab pos="355600" algn="l"/>
                <a:tab pos="8763000" algn="r"/>
              </a:tabLst>
            </a:pPr>
            <a:endParaRPr lang="en-GB" dirty="0"/>
          </a:p>
          <a:p>
            <a:pPr marL="620712" lvl="3" indent="-342900">
              <a:tabLst>
                <a:tab pos="355600" algn="l"/>
                <a:tab pos="8763000" algn="r"/>
              </a:tabLst>
            </a:pPr>
            <a:r>
              <a:rPr lang="en-GB" dirty="0" smtClean="0"/>
              <a:t>F2P investigations in UK and EU (2013 – 2014…)</a:t>
            </a:r>
          </a:p>
          <a:p>
            <a:pPr marL="277812" lvl="3" indent="0">
              <a:buNone/>
              <a:tabLst>
                <a:tab pos="355600" algn="l"/>
                <a:tab pos="8763000" algn="r"/>
              </a:tabLst>
            </a:pPr>
            <a:endParaRPr lang="en-GB" dirty="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587350" y="369080"/>
            <a:ext cx="8228135" cy="1203325"/>
          </a:xfrm>
        </p:spPr>
        <p:txBody>
          <a:bodyPr/>
          <a:lstStyle/>
          <a:p>
            <a:pPr eaLnBrk="1" hangingPunct="1"/>
            <a:r>
              <a:rPr lang="en-GB" dirty="0" smtClean="0"/>
              <a:t>Recent developments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3528" y="1112108"/>
            <a:ext cx="9385068" cy="4634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9018" y="446089"/>
            <a:ext cx="8185149" cy="487674"/>
          </a:xfrm>
        </p:spPr>
        <p:txBody>
          <a:bodyPr/>
          <a:lstStyle/>
          <a:p>
            <a:r>
              <a:rPr lang="en-GB" sz="3600" dirty="0" smtClean="0"/>
              <a:t>UK/EU F2P investigation: background</a:t>
            </a:r>
            <a:endParaRPr lang="en-GB" sz="3500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92136" y="1561548"/>
            <a:ext cx="9996460" cy="46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50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10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152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4pPr>
            <a:lvl5pPr marL="1625600" indent="203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5pPr>
            <a:lvl6pPr marL="20828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5400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9972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4544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2" indent="0" eaLnBrk="1" hangingPunct="1">
              <a:spcBef>
                <a:spcPct val="40000"/>
              </a:spcBef>
              <a:buClr>
                <a:srgbClr val="FB5A17"/>
              </a:buClr>
            </a:pPr>
            <a:endParaRPr lang="en-GB" sz="18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692136" y="1285636"/>
            <a:ext cx="6041429" cy="418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88" indent="45561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265113" indent="-261938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541338" indent="-274638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SzPct val="85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801688" indent="-25876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1258888" indent="-25876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1716088" indent="-25876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2173288" indent="-25876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2630488" indent="-25876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87312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  <a:buSzTx/>
              <a:buFont typeface="Arial" charset="0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92136" y="1209675"/>
            <a:ext cx="9631567" cy="4256385"/>
          </a:xfrm>
          <a:prstGeom prst="rect">
            <a:avLst/>
          </a:prstGeom>
        </p:spPr>
        <p:txBody>
          <a:bodyPr/>
          <a:lstStyle/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cs typeface="Arial"/>
              </a:rPr>
              <a:t>Late 2013: UK Office of Fair Trading (OFT) investigation begins</a:t>
            </a: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endParaRPr lang="en-GB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cs typeface="Arial"/>
              </a:rPr>
              <a:t>February 2013: European Commission announces investigation</a:t>
            </a: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endParaRPr lang="en-GB" sz="2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cs typeface="Arial"/>
              </a:rPr>
              <a:t>March 2014: OFT investigation results in eight ‘Principles’ for free to play games</a:t>
            </a: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endParaRPr lang="en-GB" sz="2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cs typeface="Arial"/>
              </a:rPr>
              <a:t>Summer 2014: European Commission completes investigation – wide changes to Google Play Store.</a:t>
            </a:r>
            <a:endParaRPr lang="en-GB" sz="2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7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3528" y="1112108"/>
            <a:ext cx="9385068" cy="4634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9018" y="446089"/>
            <a:ext cx="8185149" cy="487674"/>
          </a:xfrm>
        </p:spPr>
        <p:txBody>
          <a:bodyPr/>
          <a:lstStyle/>
          <a:p>
            <a:r>
              <a:rPr lang="en-GB" sz="3600" dirty="0" smtClean="0"/>
              <a:t>So what has happened?</a:t>
            </a:r>
            <a:endParaRPr lang="en-GB" sz="3500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92136" y="1561548"/>
            <a:ext cx="9996460" cy="46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50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10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152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4pPr>
            <a:lvl5pPr marL="1625600" indent="203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5pPr>
            <a:lvl6pPr marL="20828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5400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9972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4544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2" indent="0" eaLnBrk="1" hangingPunct="1">
              <a:spcBef>
                <a:spcPct val="40000"/>
              </a:spcBef>
              <a:buClr>
                <a:srgbClr val="FB5A17"/>
              </a:buClr>
            </a:pPr>
            <a:endParaRPr lang="en-GB" sz="18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692136" y="1285636"/>
            <a:ext cx="6041429" cy="418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88" indent="45561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265113" indent="-261938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541338" indent="-274638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SzPct val="85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801688" indent="-25876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1258888" indent="-25876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1716088" indent="-25876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2173288" indent="-25876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2630488" indent="-25876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87312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  <a:buSzTx/>
              <a:buFont typeface="Arial" charset="0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92136" y="1209675"/>
            <a:ext cx="8924000" cy="4256385"/>
          </a:xfrm>
          <a:prstGeom prst="rect">
            <a:avLst/>
          </a:prstGeom>
        </p:spPr>
        <p:txBody>
          <a:bodyPr/>
          <a:lstStyle/>
          <a:p>
            <a:pPr marL="342900" lvl="0" indent="-34290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  <a:buFont typeface="Arial" panose="020B0604020202020204" pitchFamily="34" charset="0"/>
              <a:buChar char="•"/>
            </a:pPr>
            <a:r>
              <a:rPr lang="en-GB" sz="2200" kern="0" dirty="0" smtClean="0">
                <a:solidFill>
                  <a:srgbClr val="000000"/>
                </a:solidFill>
                <a:latin typeface="Arial"/>
                <a:cs typeface="Arial"/>
              </a:rPr>
              <a:t>EU consumer protection law is being applied more strictly for the first time in games:</a:t>
            </a:r>
          </a:p>
          <a:p>
            <a:pPr marL="973138" lvl="2" indent="-34290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r>
              <a:rPr lang="en-GB" sz="2200" kern="0" dirty="0" smtClean="0">
                <a:solidFill>
                  <a:srgbClr val="000000"/>
                </a:solidFill>
                <a:latin typeface="Arial"/>
                <a:cs typeface="Arial"/>
              </a:rPr>
              <a:t>Games cannot call themselves free if they are not</a:t>
            </a:r>
          </a:p>
          <a:p>
            <a:pPr marL="973138" lvl="2" indent="-34290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r>
              <a:rPr lang="en-GB" sz="2200" kern="0" dirty="0" smtClean="0">
                <a:solidFill>
                  <a:srgbClr val="000000"/>
                </a:solidFill>
                <a:latin typeface="Arial"/>
                <a:cs typeface="Arial"/>
              </a:rPr>
              <a:t>Games cannot be misleading, must provide material information to gamers, must help them to understand the purchases they are making</a:t>
            </a:r>
          </a:p>
          <a:p>
            <a:pPr marL="973138" lvl="2" indent="-34290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r>
              <a:rPr lang="en-GB" sz="2200" kern="0" dirty="0" smtClean="0">
                <a:solidFill>
                  <a:srgbClr val="000000"/>
                </a:solidFill>
                <a:latin typeface="Arial"/>
                <a:cs typeface="Arial"/>
              </a:rPr>
              <a:t>Must be very careful about marketing and/or selling to children</a:t>
            </a:r>
          </a:p>
          <a:p>
            <a:pPr marL="973138" lvl="2" indent="-34290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r>
              <a:rPr lang="en-GB" sz="2200" kern="0" dirty="0" smtClean="0">
                <a:solidFill>
                  <a:srgbClr val="000000"/>
                </a:solidFill>
                <a:latin typeface="Arial"/>
                <a:cs typeface="Arial"/>
              </a:rPr>
              <a:t>Must be T&amp;Cs in place</a:t>
            </a:r>
          </a:p>
          <a:p>
            <a:pPr marL="973138" lvl="2" indent="-34290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r>
              <a:rPr lang="en-GB" sz="2200" kern="0" dirty="0" smtClean="0">
                <a:solidFill>
                  <a:srgbClr val="000000"/>
                </a:solidFill>
                <a:latin typeface="Arial"/>
                <a:cs typeface="Arial"/>
              </a:rPr>
              <a:t>Generally, games developers have to think about protecting consumers in F2P games, not just maximise game value/revenue.</a:t>
            </a:r>
          </a:p>
          <a:p>
            <a:pPr marL="342900" indent="-34290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r>
              <a:rPr lang="en-GB" sz="2200" kern="0" dirty="0" smtClean="0">
                <a:solidFill>
                  <a:srgbClr val="000000"/>
                </a:solidFill>
                <a:latin typeface="Arial"/>
                <a:cs typeface="Arial"/>
              </a:rPr>
              <a:t>What happens next…?</a:t>
            </a:r>
            <a:endParaRPr lang="en-GB" sz="22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3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 smtClean="0"/>
              <a:t>About me </a:t>
            </a:r>
            <a:endParaRPr lang="en-GB" sz="3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99018" y="1421027"/>
            <a:ext cx="106515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GB" altLang="en-US" sz="2200" dirty="0" smtClean="0"/>
              <a:t>I’m a digital entertainment and tech lawyer.  10 years in London, Silicon Valley, then founded my digital entertainment legal and business consultancy, </a:t>
            </a:r>
            <a:r>
              <a:rPr lang="en-GB" altLang="en-US" sz="2200" dirty="0" smtClean="0">
                <a:hlinkClick r:id="rId3"/>
              </a:rPr>
              <a:t>Purewal </a:t>
            </a:r>
            <a:r>
              <a:rPr lang="en-GB" altLang="en-US" sz="2200" dirty="0">
                <a:hlinkClick r:id="rId3"/>
              </a:rPr>
              <a:t>&amp; </a:t>
            </a:r>
            <a:r>
              <a:rPr lang="en-GB" altLang="en-US" sz="2200" dirty="0" smtClean="0">
                <a:hlinkClick r:id="rId3"/>
              </a:rPr>
              <a:t>Partners</a:t>
            </a:r>
            <a:r>
              <a:rPr lang="en-GB" altLang="en-US" sz="2200" dirty="0" smtClean="0"/>
              <a:t>, in London in 2014. I also write </a:t>
            </a:r>
            <a:r>
              <a:rPr lang="en-GB" altLang="en-US" sz="2200" dirty="0" smtClean="0">
                <a:hlinkClick r:id="rId4"/>
              </a:rPr>
              <a:t>www.gamerlaw.co.uk</a:t>
            </a:r>
            <a:r>
              <a:rPr lang="en-GB" altLang="en-US" sz="2200" dirty="0" smtClean="0"/>
              <a:t>. </a:t>
            </a:r>
          </a:p>
          <a:p>
            <a:pPr marL="0" lvl="2"/>
            <a:endParaRPr lang="en-GB" altLang="en-US" sz="2200" dirty="0"/>
          </a:p>
          <a:p>
            <a:pPr marL="0" lvl="2"/>
            <a:endParaRPr lang="en-GB" altLang="en-US" sz="2200" dirty="0"/>
          </a:p>
          <a:p>
            <a:pPr marL="0" lvl="2"/>
            <a:endParaRPr lang="en-GB" altLang="en-US" sz="2200" dirty="0" smtClean="0"/>
          </a:p>
          <a:p>
            <a:pPr marL="0" lvl="2"/>
            <a:endParaRPr lang="en-GB" altLang="en-US" sz="2200" dirty="0"/>
          </a:p>
          <a:p>
            <a:pPr marL="0" lvl="2"/>
            <a:r>
              <a:rPr lang="en-GB" altLang="en-US" sz="2200" dirty="0" smtClean="0"/>
              <a:t/>
            </a:r>
            <a:br>
              <a:rPr lang="en-GB" altLang="en-US" sz="2200" dirty="0" smtClean="0"/>
            </a:br>
            <a:r>
              <a:rPr lang="en-GB" altLang="en-US" sz="2200" dirty="0" smtClean="0"/>
              <a:t/>
            </a:r>
            <a:br>
              <a:rPr lang="en-GB" altLang="en-US" sz="2200" dirty="0" smtClean="0"/>
            </a:br>
            <a:endParaRPr lang="en-GB" altLang="en-US" sz="2200" dirty="0" smtClean="0"/>
          </a:p>
          <a:p>
            <a:pPr marL="0" lvl="2"/>
            <a:endParaRPr lang="en-GB" alt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666046" y="4389001"/>
            <a:ext cx="1673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UK and EU: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49033" y="2759709"/>
            <a:ext cx="19189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Silicon Valley:</a:t>
            </a:r>
            <a:endParaRPr lang="en-GB" sz="2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374" y="5202197"/>
            <a:ext cx="2100055" cy="5530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28" y="5061561"/>
            <a:ext cx="1032342" cy="10323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96" y="4974039"/>
            <a:ext cx="1960447" cy="9802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88" y="5202197"/>
            <a:ext cx="2182631" cy="6208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6" y="5013600"/>
            <a:ext cx="1517295" cy="9890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78" y="5118494"/>
            <a:ext cx="1473418" cy="6141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21" y="5022551"/>
            <a:ext cx="980101" cy="9801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386" y="3343279"/>
            <a:ext cx="1151752" cy="10154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34" y="3343279"/>
            <a:ext cx="1406881" cy="7737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71" y="3378295"/>
            <a:ext cx="1119054" cy="67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3528" y="1112108"/>
            <a:ext cx="9385068" cy="4634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9018" y="446089"/>
            <a:ext cx="8185149" cy="487674"/>
          </a:xfrm>
        </p:spPr>
        <p:txBody>
          <a:bodyPr/>
          <a:lstStyle/>
          <a:p>
            <a:r>
              <a:rPr lang="en-GB" sz="3600" dirty="0" smtClean="0"/>
              <a:t>So that’s all sorted then?</a:t>
            </a:r>
            <a:endParaRPr lang="en-GB" sz="3500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92136" y="1561548"/>
            <a:ext cx="9996460" cy="46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50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10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152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4pPr>
            <a:lvl5pPr marL="1625600" indent="203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5pPr>
            <a:lvl6pPr marL="20828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5400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9972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4544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2" indent="0" eaLnBrk="1" hangingPunct="1">
              <a:spcBef>
                <a:spcPct val="40000"/>
              </a:spcBef>
              <a:buClr>
                <a:srgbClr val="FB5A17"/>
              </a:buClr>
            </a:pPr>
            <a:endParaRPr lang="en-GB" sz="18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692136" y="1285636"/>
            <a:ext cx="6041429" cy="418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88" indent="45561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265113" indent="-261938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541338" indent="-274638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SzPct val="85000"/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801688" indent="-25876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1258888" indent="-25876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1716088" indent="-25876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2173288" indent="-25876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2630488" indent="-258763" algn="l" defTabSz="87312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FB5A17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87312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  <a:buSzTx/>
              <a:buFont typeface="Arial" charset="0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92136" y="1009724"/>
            <a:ext cx="8924000" cy="4256385"/>
          </a:xfrm>
          <a:prstGeom prst="rect">
            <a:avLst/>
          </a:prstGeom>
        </p:spPr>
        <p:txBody>
          <a:bodyPr/>
          <a:lstStyle/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r>
              <a:rPr lang="en-GB" sz="2200" kern="0" dirty="0" smtClean="0">
                <a:solidFill>
                  <a:srgbClr val="000000"/>
                </a:solidFill>
                <a:latin typeface="Arial"/>
                <a:cs typeface="Arial"/>
              </a:rPr>
              <a:t>Not quite...</a:t>
            </a: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endParaRPr lang="en-GB" sz="2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endParaRPr lang="en-GB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endParaRPr lang="en-GB" sz="2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endParaRPr lang="en-GB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endParaRPr lang="en-GB" sz="2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endParaRPr lang="en-GB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endParaRPr lang="en-GB" sz="2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endParaRPr lang="en-GB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endParaRPr lang="en-GB" sz="2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r>
              <a:rPr lang="en-GB" sz="2200" kern="0" dirty="0" smtClean="0">
                <a:solidFill>
                  <a:srgbClr val="000000"/>
                </a:solidFill>
                <a:latin typeface="Arial"/>
                <a:cs typeface="Arial"/>
              </a:rPr>
              <a:t>The UK advertising regulator’s investigation of EA’s Dungeon Keeper’s F2P mechanics suggests a much more stringent, activist model of F2P regulation…</a:t>
            </a: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endParaRPr lang="en-GB" sz="2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873125" fontAlgn="base">
              <a:spcBef>
                <a:spcPct val="40000"/>
              </a:spcBef>
              <a:spcAft>
                <a:spcPct val="0"/>
              </a:spcAft>
              <a:buClr>
                <a:srgbClr val="B5A300"/>
              </a:buClr>
            </a:pPr>
            <a:endParaRPr lang="en-GB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53" y="1648233"/>
            <a:ext cx="5726741" cy="3817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2" y="1648233"/>
            <a:ext cx="5260379" cy="37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7237" y="432920"/>
            <a:ext cx="8438914" cy="4286719"/>
          </a:xfrm>
        </p:spPr>
        <p:txBody>
          <a:bodyPr/>
          <a:lstStyle/>
          <a:p>
            <a:pPr algn="ctr"/>
            <a:r>
              <a:rPr lang="en-GB" sz="4800" dirty="0" smtClean="0"/>
              <a:t>(4) T&amp;Cs. Again.</a:t>
            </a:r>
            <a:endParaRPr lang="en-GB" sz="5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3528" y="1112108"/>
            <a:ext cx="9385068" cy="4634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9018" y="446089"/>
            <a:ext cx="8185149" cy="487674"/>
          </a:xfrm>
        </p:spPr>
        <p:txBody>
          <a:bodyPr/>
          <a:lstStyle/>
          <a:p>
            <a:r>
              <a:rPr lang="en-GB" sz="3600" dirty="0" smtClean="0"/>
              <a:t>Is this OK? </a:t>
            </a:r>
            <a:endParaRPr lang="en-GB" sz="3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92" y="1300195"/>
            <a:ext cx="2678454" cy="47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3528" y="1112108"/>
            <a:ext cx="9385068" cy="4634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9018" y="446089"/>
            <a:ext cx="8185149" cy="487674"/>
          </a:xfrm>
        </p:spPr>
        <p:txBody>
          <a:bodyPr/>
          <a:lstStyle/>
          <a:p>
            <a:r>
              <a:rPr lang="en-GB" sz="3600" dirty="0" smtClean="0"/>
              <a:t>Is this OK? </a:t>
            </a:r>
            <a:endParaRPr lang="en-GB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359" y="1004422"/>
            <a:ext cx="6866215" cy="53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3528" y="1112108"/>
            <a:ext cx="9385068" cy="4634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9018" y="446089"/>
            <a:ext cx="8185149" cy="487674"/>
          </a:xfrm>
        </p:spPr>
        <p:txBody>
          <a:bodyPr/>
          <a:lstStyle/>
          <a:p>
            <a:r>
              <a:rPr lang="en-GB" sz="3600" dirty="0" smtClean="0"/>
              <a:t>Is this OK? </a:t>
            </a:r>
            <a:endParaRPr lang="en-GB" sz="3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1" y="1112108"/>
            <a:ext cx="10967022" cy="499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3528" y="1112108"/>
            <a:ext cx="9385068" cy="4634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9018" y="446089"/>
            <a:ext cx="8185149" cy="487674"/>
          </a:xfrm>
        </p:spPr>
        <p:txBody>
          <a:bodyPr/>
          <a:lstStyle/>
          <a:p>
            <a:r>
              <a:rPr lang="en-GB" sz="3600" dirty="0" smtClean="0"/>
              <a:t>T&amp;Cs in games</a:t>
            </a:r>
            <a:endParaRPr lang="en-GB" sz="3500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92136" y="1561548"/>
            <a:ext cx="9996460" cy="46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50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10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152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4pPr>
            <a:lvl5pPr marL="1625600" indent="203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5pPr>
            <a:lvl6pPr marL="20828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5400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9972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4544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Once upon a time we had lots of battles about </a:t>
            </a:r>
            <a:r>
              <a:rPr lang="en-GB" sz="2200" dirty="0" err="1" smtClean="0">
                <a:solidFill>
                  <a:srgbClr val="000000"/>
                </a:solidFill>
              </a:rPr>
              <a:t>boxwrap</a:t>
            </a:r>
            <a:r>
              <a:rPr lang="en-GB" sz="2200" dirty="0" smtClean="0">
                <a:solidFill>
                  <a:srgbClr val="000000"/>
                </a:solidFill>
              </a:rPr>
              <a:t>, </a:t>
            </a:r>
            <a:r>
              <a:rPr lang="en-GB" sz="2200" dirty="0" err="1" smtClean="0">
                <a:solidFill>
                  <a:srgbClr val="000000"/>
                </a:solidFill>
              </a:rPr>
              <a:t>clickwrap</a:t>
            </a:r>
            <a:r>
              <a:rPr lang="en-GB" sz="2200" dirty="0" smtClean="0">
                <a:solidFill>
                  <a:srgbClr val="000000"/>
                </a:solidFill>
              </a:rPr>
              <a:t>, </a:t>
            </a:r>
            <a:r>
              <a:rPr lang="en-GB" sz="2200" dirty="0" err="1" smtClean="0">
                <a:solidFill>
                  <a:srgbClr val="000000"/>
                </a:solidFill>
              </a:rPr>
              <a:t>browsewrap</a:t>
            </a:r>
            <a:r>
              <a:rPr lang="en-GB" sz="2200" dirty="0" smtClean="0">
                <a:solidFill>
                  <a:srgbClr val="000000"/>
                </a:solidFill>
              </a:rPr>
              <a:t> etc.</a:t>
            </a:r>
          </a:p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Many people thought that they were now resolved.</a:t>
            </a:r>
          </a:p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They aren’t.</a:t>
            </a:r>
          </a:p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Why?</a:t>
            </a:r>
          </a:p>
          <a:p>
            <a:pPr marL="993775" lvl="4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Rise of mobile</a:t>
            </a:r>
          </a:p>
          <a:p>
            <a:pPr marL="993775" lvl="4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Increasing consumer activism</a:t>
            </a:r>
          </a:p>
          <a:p>
            <a:pPr marL="993775" lvl="4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Increasing pro-consumer legislation</a:t>
            </a:r>
          </a:p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We’re just waiting on a big test case…</a:t>
            </a:r>
            <a:endParaRPr lang="en-GB" sz="2200" dirty="0">
              <a:solidFill>
                <a:srgbClr val="000000"/>
              </a:solidFill>
            </a:endParaRPr>
          </a:p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200" dirty="0">
              <a:solidFill>
                <a:srgbClr val="000000"/>
              </a:solidFill>
            </a:endParaRPr>
          </a:p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200" dirty="0">
              <a:solidFill>
                <a:srgbClr val="000000"/>
              </a:solidFill>
            </a:endParaRPr>
          </a:p>
          <a:p>
            <a:pPr marL="180975" lvl="2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200" dirty="0">
              <a:solidFill>
                <a:srgbClr val="000000"/>
              </a:solidFill>
            </a:endParaRPr>
          </a:p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200" dirty="0">
              <a:solidFill>
                <a:srgbClr val="000000"/>
              </a:solidFill>
            </a:endParaRPr>
          </a:p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200" dirty="0">
              <a:solidFill>
                <a:srgbClr val="000000"/>
              </a:solidFill>
            </a:endParaRPr>
          </a:p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200" dirty="0">
              <a:solidFill>
                <a:srgbClr val="000000"/>
              </a:solidFill>
            </a:endParaRPr>
          </a:p>
          <a:p>
            <a:pPr marL="0" indent="0" eaLnBrk="1" hangingPunct="1"/>
            <a:endParaRPr lang="en-GB" sz="2400" b="1" dirty="0"/>
          </a:p>
          <a:p>
            <a:pPr marL="0" indent="0" eaLnBrk="1" hangingPunct="1"/>
            <a:endParaRPr lang="en-GB" sz="2400" b="1" dirty="0"/>
          </a:p>
          <a:p>
            <a:pPr marL="0" indent="0" eaLnBrk="1" hangingPunct="1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383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7237" y="432920"/>
            <a:ext cx="8438914" cy="4286719"/>
          </a:xfrm>
        </p:spPr>
        <p:txBody>
          <a:bodyPr/>
          <a:lstStyle/>
          <a:p>
            <a:pPr algn="ctr"/>
            <a:r>
              <a:rPr lang="en-GB" sz="4800" dirty="0" smtClean="0"/>
              <a:t>(5) Let’s Play</a:t>
            </a:r>
            <a:endParaRPr lang="en-GB" sz="5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3528" y="1112108"/>
            <a:ext cx="5159056" cy="4634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9018" y="446089"/>
            <a:ext cx="8185149" cy="487674"/>
          </a:xfrm>
        </p:spPr>
        <p:txBody>
          <a:bodyPr/>
          <a:lstStyle/>
          <a:p>
            <a:r>
              <a:rPr lang="en-GB" sz="3600" dirty="0" smtClean="0"/>
              <a:t>Let’s Play </a:t>
            </a:r>
            <a:endParaRPr lang="en-GB" sz="3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33" y="1112108"/>
            <a:ext cx="4876285" cy="2744780"/>
          </a:xfrm>
          <a:prstGeom prst="rect">
            <a:avLst/>
          </a:prstGeom>
        </p:spPr>
      </p:pic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605639" y="933763"/>
            <a:ext cx="5856945" cy="46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50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10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152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4pPr>
            <a:lvl5pPr marL="1625600" indent="203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5pPr>
            <a:lvl6pPr marL="20828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5400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9972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454400" algn="l" defTabSz="873125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HUGE rise in the popularity of games-oriented video content</a:t>
            </a:r>
          </a:p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Legal questions:</a:t>
            </a:r>
          </a:p>
          <a:p>
            <a:pPr marL="993775" lvl="4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Is this video games?  Broadcast? VOD?</a:t>
            </a:r>
          </a:p>
          <a:p>
            <a:pPr marL="993775" lvl="4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What regulation should apply to it?</a:t>
            </a:r>
          </a:p>
          <a:p>
            <a:pPr marL="993775" lvl="4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</a:rPr>
              <a:t>How will you monetise?</a:t>
            </a:r>
          </a:p>
          <a:p>
            <a:pPr marL="993775" lvl="4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Can you be paid to review someone’s game?</a:t>
            </a:r>
          </a:p>
          <a:p>
            <a:pPr marL="993775" lvl="4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Can you run competitions?</a:t>
            </a:r>
          </a:p>
          <a:p>
            <a:pPr marL="993775" lvl="4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Can you use third party content (with or without authorisation?)</a:t>
            </a:r>
            <a:endParaRPr lang="en-GB" sz="2200" dirty="0">
              <a:solidFill>
                <a:srgbClr val="000000"/>
              </a:solidFill>
            </a:endParaRPr>
          </a:p>
          <a:p>
            <a:pPr marL="993775" lvl="4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</a:rPr>
              <a:t>…….</a:t>
            </a:r>
          </a:p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200" dirty="0">
              <a:solidFill>
                <a:srgbClr val="000000"/>
              </a:solidFill>
            </a:endParaRPr>
          </a:p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200" dirty="0">
              <a:solidFill>
                <a:srgbClr val="000000"/>
              </a:solidFill>
            </a:endParaRPr>
          </a:p>
          <a:p>
            <a:pPr marL="180975" lvl="2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200" dirty="0">
              <a:solidFill>
                <a:srgbClr val="000000"/>
              </a:solidFill>
            </a:endParaRPr>
          </a:p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200" dirty="0">
              <a:solidFill>
                <a:srgbClr val="000000"/>
              </a:solidFill>
            </a:endParaRPr>
          </a:p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200" dirty="0">
              <a:solidFill>
                <a:srgbClr val="000000"/>
              </a:solidFill>
            </a:endParaRPr>
          </a:p>
          <a:p>
            <a:pPr marL="587375" lvl="3" indent="-177800" defTabSz="914400" eaLnBrk="1" hangingPunct="1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200" dirty="0">
              <a:solidFill>
                <a:srgbClr val="000000"/>
              </a:solidFill>
            </a:endParaRPr>
          </a:p>
          <a:p>
            <a:pPr marL="0" indent="0" eaLnBrk="1" hangingPunct="1"/>
            <a:endParaRPr lang="en-GB" sz="2400" b="1" dirty="0"/>
          </a:p>
          <a:p>
            <a:pPr marL="0" indent="0" eaLnBrk="1" hangingPunct="1"/>
            <a:endParaRPr lang="en-GB" sz="2400" b="1" dirty="0"/>
          </a:p>
          <a:p>
            <a:pPr marL="0" indent="0" eaLnBrk="1" hangingPunct="1"/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68" y="3856888"/>
            <a:ext cx="2550126" cy="2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9018" y="504917"/>
            <a:ext cx="8243886" cy="1014412"/>
          </a:xfrm>
        </p:spPr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23-9EAF-448F-A700-9AC7A106503C}" type="slidenum">
              <a:rPr lang="en-GB" smtClean="0">
                <a:solidFill>
                  <a:prstClr val="black"/>
                </a:solidFill>
              </a:rPr>
              <a:pPr/>
              <a:t>38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6107" y="2239295"/>
            <a:ext cx="38026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........................................................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E:</a:t>
            </a:r>
            <a:r>
              <a:rPr lang="en-GB" dirty="0"/>
              <a:t>   </a:t>
            </a:r>
            <a:r>
              <a:rPr lang="en-GB" u="sng" dirty="0">
                <a:hlinkClick r:id="rId3"/>
              </a:rPr>
              <a:t>jas@purewalandpartners.com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W:</a:t>
            </a:r>
            <a:r>
              <a:rPr lang="en-GB" dirty="0"/>
              <a:t> </a:t>
            </a:r>
            <a:r>
              <a:rPr lang="en-GB" u="sng" dirty="0">
                <a:hlinkClick r:id="rId4" action="ppaction://hlinkfile"/>
              </a:rPr>
              <a:t>www.purewalandpartners.com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M:</a:t>
            </a:r>
            <a:r>
              <a:rPr lang="en-GB" dirty="0"/>
              <a:t> +44 774 760 3449</a:t>
            </a:r>
            <a:br>
              <a:rPr lang="en-GB" dirty="0"/>
            </a:br>
            <a:r>
              <a:rPr lang="en-GB" b="1" dirty="0"/>
              <a:t>T:</a:t>
            </a:r>
            <a:r>
              <a:rPr lang="en-GB" dirty="0"/>
              <a:t>   </a:t>
            </a:r>
            <a:r>
              <a:rPr lang="en-GB" u="sng" dirty="0">
                <a:hlinkClick r:id="rId5"/>
              </a:rPr>
              <a:t>@gamerlaw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........................................................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6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7237" y="432920"/>
            <a:ext cx="8438914" cy="4286719"/>
          </a:xfrm>
        </p:spPr>
        <p:txBody>
          <a:bodyPr/>
          <a:lstStyle/>
          <a:p>
            <a:pPr algn="ctr"/>
            <a:r>
              <a:rPr lang="en-GB" sz="4800" dirty="0" smtClean="0"/>
              <a:t>(1) Data protection/privacy</a:t>
            </a:r>
            <a:endParaRPr lang="en-GB" sz="5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5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(1) Data protection/privacy</a:t>
            </a: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99018" y="1210963"/>
            <a:ext cx="9728340" cy="5098358"/>
          </a:xfrm>
        </p:spPr>
        <p:txBody>
          <a:bodyPr/>
          <a:lstStyle/>
          <a:p>
            <a:pPr marL="180975" lvl="2" indent="-177800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180975" lvl="2" indent="-177800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600" dirty="0" smtClean="0">
                <a:solidFill>
                  <a:srgbClr val="000000"/>
                </a:solidFill>
              </a:rPr>
              <a:t>Video </a:t>
            </a:r>
            <a:r>
              <a:rPr lang="en-GB" sz="2600" dirty="0">
                <a:solidFill>
                  <a:srgbClr val="000000"/>
                </a:solidFill>
              </a:rPr>
              <a:t>games </a:t>
            </a:r>
            <a:r>
              <a:rPr lang="en-GB" sz="2600" dirty="0" smtClean="0">
                <a:solidFill>
                  <a:srgbClr val="000000"/>
                </a:solidFill>
              </a:rPr>
              <a:t>are subject to both US and </a:t>
            </a:r>
            <a:r>
              <a:rPr lang="en-GB" sz="2600" dirty="0" smtClean="0">
                <a:solidFill>
                  <a:srgbClr val="000000"/>
                </a:solidFill>
              </a:rPr>
              <a:t>EU </a:t>
            </a:r>
            <a:r>
              <a:rPr lang="en-GB" sz="2600" dirty="0" smtClean="0">
                <a:solidFill>
                  <a:srgbClr val="000000"/>
                </a:solidFill>
              </a:rPr>
              <a:t>regulation:</a:t>
            </a:r>
          </a:p>
          <a:p>
            <a:pPr marL="3175" lvl="2" indent="0">
              <a:spcBef>
                <a:spcPct val="40000"/>
              </a:spcBef>
              <a:buClr>
                <a:srgbClr val="FB5A17"/>
              </a:buClr>
              <a:buNone/>
              <a:defRPr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587375" lvl="3" indent="-177800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Disney/</a:t>
            </a:r>
            <a:r>
              <a:rPr lang="en-GB" sz="2400" dirty="0" err="1" smtClean="0">
                <a:solidFill>
                  <a:srgbClr val="000000"/>
                </a:solidFill>
              </a:rPr>
              <a:t>Playdom</a:t>
            </a:r>
            <a:r>
              <a:rPr lang="en-GB" sz="2400" dirty="0" smtClean="0">
                <a:solidFill>
                  <a:srgbClr val="000000"/>
                </a:solidFill>
              </a:rPr>
              <a:t> - $3m fine for COPPA breaches (2011)</a:t>
            </a:r>
          </a:p>
          <a:p>
            <a:pPr marL="587375" lvl="3" indent="-177800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SCEE </a:t>
            </a:r>
            <a:r>
              <a:rPr lang="en-GB" sz="2400" dirty="0">
                <a:solidFill>
                  <a:srgbClr val="000000"/>
                </a:solidFill>
              </a:rPr>
              <a:t>- £250k fine by UK ICO for PSN data breaches (2012</a:t>
            </a:r>
            <a:r>
              <a:rPr lang="en-GB" sz="2400" dirty="0" smtClean="0">
                <a:solidFill>
                  <a:srgbClr val="000000"/>
                </a:solidFill>
              </a:rPr>
              <a:t>)</a:t>
            </a:r>
          </a:p>
          <a:p>
            <a:pPr marL="587375" lvl="3" indent="-177800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400" dirty="0" err="1" smtClean="0">
                <a:solidFill>
                  <a:srgbClr val="000000"/>
                </a:solidFill>
              </a:rPr>
              <a:t>TinyCo</a:t>
            </a:r>
            <a:r>
              <a:rPr lang="en-GB" sz="2400" dirty="0" smtClean="0">
                <a:solidFill>
                  <a:srgbClr val="000000"/>
                </a:solidFill>
              </a:rPr>
              <a:t> - $300k fine for COPPA breaches (2014)</a:t>
            </a:r>
          </a:p>
          <a:p>
            <a:pPr marL="587375" lvl="3" indent="-177800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Investigations/lawsuits </a:t>
            </a:r>
            <a:r>
              <a:rPr lang="en-GB" sz="2400" dirty="0">
                <a:solidFill>
                  <a:srgbClr val="000000"/>
                </a:solidFill>
              </a:rPr>
              <a:t>vs Google, Facebook, </a:t>
            </a:r>
            <a:r>
              <a:rPr lang="en-GB" sz="2400" dirty="0" smtClean="0">
                <a:solidFill>
                  <a:srgbClr val="000000"/>
                </a:solidFill>
              </a:rPr>
              <a:t>Amazon, Apple</a:t>
            </a:r>
            <a:r>
              <a:rPr lang="en-GB" sz="2400" dirty="0">
                <a:solidFill>
                  <a:srgbClr val="000000"/>
                </a:solidFill>
              </a:rPr>
              <a:t>...</a:t>
            </a:r>
          </a:p>
          <a:p>
            <a:pPr marL="587375" lvl="3" indent="-177800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200" dirty="0">
              <a:solidFill>
                <a:srgbClr val="000000"/>
              </a:solidFill>
            </a:endParaRPr>
          </a:p>
          <a:p>
            <a:pPr marL="587375" lvl="3" indent="-177800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200" dirty="0">
              <a:solidFill>
                <a:srgbClr val="000000"/>
              </a:solidFill>
            </a:endParaRPr>
          </a:p>
          <a:p>
            <a:pPr marL="587375" lvl="3" indent="-177800">
              <a:spcBef>
                <a:spcPct val="40000"/>
              </a:spcBef>
              <a:buClr>
                <a:srgbClr val="FB5A17"/>
              </a:buClr>
              <a:buFont typeface="Arial" charset="0"/>
              <a:buChar char="•"/>
              <a:defRPr/>
            </a:pPr>
            <a:endParaRPr lang="en-GB" sz="2200" dirty="0">
              <a:solidFill>
                <a:srgbClr val="000000"/>
              </a:solidFill>
            </a:endParaRPr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24237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6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(1) Data protection/privacy</a:t>
            </a: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99018" y="1210963"/>
            <a:ext cx="9728340" cy="5098358"/>
          </a:xfrm>
        </p:spPr>
        <p:txBody>
          <a:bodyPr/>
          <a:lstStyle/>
          <a:p>
            <a:pPr marL="1587" lvl="2" indent="0">
              <a:buNone/>
              <a:tabLst>
                <a:tab pos="355600" algn="l"/>
                <a:tab pos="8763000" algn="r"/>
              </a:tabLst>
            </a:pPr>
            <a:r>
              <a:rPr lang="en-GB" sz="2600" dirty="0" smtClean="0"/>
              <a:t>Regulatory interest is increasing…</a:t>
            </a:r>
          </a:p>
          <a:p>
            <a:pPr marL="1587" lvl="2" indent="0">
              <a:buNone/>
              <a:tabLst>
                <a:tab pos="355600" algn="l"/>
                <a:tab pos="8763000" algn="r"/>
              </a:tabLst>
            </a:pPr>
            <a:endParaRPr lang="en-GB" dirty="0" smtClean="0"/>
          </a:p>
          <a:p>
            <a:pPr marL="620712" lvl="3" indent="-342900">
              <a:tabLst>
                <a:tab pos="355600" algn="l"/>
                <a:tab pos="8763000" algn="r"/>
              </a:tabLst>
            </a:pPr>
            <a:r>
              <a:rPr lang="en-GB" sz="2400" dirty="0" smtClean="0"/>
              <a:t>FTC </a:t>
            </a:r>
            <a:r>
              <a:rPr lang="en-GB" sz="2400" dirty="0"/>
              <a:t>report on mobile kids' privacy (2012</a:t>
            </a:r>
            <a:r>
              <a:rPr lang="en-GB" sz="2400" dirty="0" smtClean="0"/>
              <a:t>)</a:t>
            </a:r>
          </a:p>
          <a:p>
            <a:pPr marL="277812" lvl="3" indent="0">
              <a:buNone/>
              <a:tabLst>
                <a:tab pos="355600" algn="l"/>
                <a:tab pos="8763000" algn="r"/>
              </a:tabLst>
            </a:pPr>
            <a:endParaRPr lang="en-GB" sz="2400" dirty="0"/>
          </a:p>
          <a:p>
            <a:pPr marL="620712" lvl="3" indent="-342900">
              <a:tabLst>
                <a:tab pos="355600" algn="l"/>
                <a:tab pos="8763000" algn="r"/>
              </a:tabLst>
            </a:pPr>
            <a:r>
              <a:rPr lang="en-GB" sz="2400" dirty="0"/>
              <a:t>FTC report on mobile privacy disclosures (2013</a:t>
            </a:r>
            <a:r>
              <a:rPr lang="en-GB" sz="2400" dirty="0" smtClean="0"/>
              <a:t>)</a:t>
            </a:r>
          </a:p>
          <a:p>
            <a:pPr marL="277812" lvl="3" indent="0">
              <a:buNone/>
              <a:tabLst>
                <a:tab pos="355600" algn="l"/>
                <a:tab pos="8763000" algn="r"/>
              </a:tabLst>
            </a:pPr>
            <a:endParaRPr lang="en-GB" sz="2400" dirty="0"/>
          </a:p>
          <a:p>
            <a:pPr marL="620712" lvl="3" indent="-342900">
              <a:tabLst>
                <a:tab pos="355600" algn="l"/>
                <a:tab pos="8763000" algn="r"/>
              </a:tabLst>
            </a:pPr>
            <a:r>
              <a:rPr lang="en-GB" sz="2400" dirty="0"/>
              <a:t>EU Article 29 Working Party opinion on mobile privacy (2013</a:t>
            </a:r>
            <a:r>
              <a:rPr lang="en-GB" sz="2400" dirty="0" smtClean="0"/>
              <a:t>)</a:t>
            </a:r>
          </a:p>
          <a:p>
            <a:pPr marL="277812" lvl="3" indent="0">
              <a:buNone/>
              <a:tabLst>
                <a:tab pos="355600" algn="l"/>
                <a:tab pos="8763000" algn="r"/>
              </a:tabLst>
            </a:pPr>
            <a:endParaRPr lang="en-GB" sz="2400" dirty="0"/>
          </a:p>
          <a:p>
            <a:pPr marL="620712" lvl="3" indent="-342900">
              <a:tabLst>
                <a:tab pos="355600" algn="l"/>
                <a:tab pos="8763000" algn="r"/>
              </a:tabLst>
            </a:pPr>
            <a:r>
              <a:rPr lang="en-GB" sz="2400" dirty="0"/>
              <a:t>Updated/new privacy legislation in US (e.g. COPPA, state initiatives) and EU (Data Protection Regulation)</a:t>
            </a:r>
          </a:p>
        </p:txBody>
      </p:sp>
    </p:spTree>
    <p:extLst>
      <p:ext uri="{BB962C8B-B14F-4D97-AF65-F5344CB8AC3E}">
        <p14:creationId xmlns:p14="http://schemas.microsoft.com/office/powerpoint/2010/main" val="481372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7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(1) Data protection/privacy</a:t>
            </a: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99018" y="1210963"/>
            <a:ext cx="9728340" cy="5098358"/>
          </a:xfrm>
        </p:spPr>
        <p:txBody>
          <a:bodyPr/>
          <a:lstStyle/>
          <a:p>
            <a:pPr marL="1587" lvl="2" indent="0">
              <a:buNone/>
              <a:tabLst>
                <a:tab pos="355600" algn="l"/>
                <a:tab pos="8763000" algn="r"/>
              </a:tabLst>
            </a:pPr>
            <a:r>
              <a:rPr lang="en-GB" sz="2600" dirty="0" smtClean="0"/>
              <a:t>So what? Well…</a:t>
            </a:r>
          </a:p>
          <a:p>
            <a:pPr marL="1587" lvl="2" indent="0">
              <a:buNone/>
              <a:tabLst>
                <a:tab pos="355600" algn="l"/>
                <a:tab pos="8763000" algn="r"/>
              </a:tabLst>
            </a:pPr>
            <a:endParaRPr lang="en-GB" sz="2600" dirty="0"/>
          </a:p>
          <a:p>
            <a:pPr marL="1587" lvl="2" indent="0">
              <a:buNone/>
              <a:tabLst>
                <a:tab pos="355600" algn="l"/>
                <a:tab pos="8763000" algn="r"/>
              </a:tabLst>
            </a:pPr>
            <a:r>
              <a:rPr lang="en-GB" sz="2600" dirty="0" smtClean="0"/>
              <a:t>Modern games are built on personal and non-personal data collection:</a:t>
            </a:r>
          </a:p>
          <a:p>
            <a:pPr marL="1587" lvl="2" indent="0">
              <a:buNone/>
              <a:tabLst>
                <a:tab pos="355600" algn="l"/>
                <a:tab pos="8763000" algn="r"/>
              </a:tabLst>
            </a:pPr>
            <a:endParaRPr lang="en-GB" sz="2600" dirty="0"/>
          </a:p>
          <a:p>
            <a:pPr marL="458787" lvl="2" indent="-457200">
              <a:tabLst>
                <a:tab pos="355600" algn="l"/>
                <a:tab pos="8763000" algn="r"/>
              </a:tabLst>
            </a:pPr>
            <a:r>
              <a:rPr lang="en-GB" sz="2600" dirty="0" smtClean="0"/>
              <a:t>User accounts</a:t>
            </a:r>
          </a:p>
          <a:p>
            <a:pPr marL="458787" lvl="2" indent="-457200">
              <a:tabLst>
                <a:tab pos="355600" algn="l"/>
                <a:tab pos="8763000" algn="r"/>
              </a:tabLst>
            </a:pPr>
            <a:r>
              <a:rPr lang="en-GB" sz="2600" dirty="0" smtClean="0"/>
              <a:t>Tracking user behaviour</a:t>
            </a:r>
          </a:p>
          <a:p>
            <a:pPr marL="458787" lvl="2" indent="-457200">
              <a:tabLst>
                <a:tab pos="355600" algn="l"/>
                <a:tab pos="8763000" algn="r"/>
              </a:tabLst>
            </a:pPr>
            <a:r>
              <a:rPr lang="en-GB" sz="2600" dirty="0" smtClean="0"/>
              <a:t>Monetisation</a:t>
            </a:r>
          </a:p>
          <a:p>
            <a:pPr marL="458787" lvl="2" indent="-457200">
              <a:tabLst>
                <a:tab pos="355600" algn="l"/>
                <a:tab pos="8763000" algn="r"/>
              </a:tabLst>
            </a:pPr>
            <a:r>
              <a:rPr lang="en-GB" sz="2600" dirty="0" smtClean="0"/>
              <a:t>Customer retention</a:t>
            </a:r>
          </a:p>
          <a:p>
            <a:pPr marL="458787" lvl="2" indent="-457200">
              <a:tabLst>
                <a:tab pos="355600" algn="l"/>
                <a:tab pos="8763000" algn="r"/>
              </a:tabLst>
            </a:pPr>
            <a:r>
              <a:rPr lang="en-GB" sz="2600" dirty="0" smtClean="0"/>
              <a:t>User acquisition</a:t>
            </a:r>
          </a:p>
          <a:p>
            <a:pPr marL="458787" lvl="2" indent="-457200">
              <a:tabLst>
                <a:tab pos="355600" algn="l"/>
                <a:tab pos="8763000" algn="r"/>
              </a:tabLst>
            </a:pPr>
            <a:r>
              <a:rPr lang="en-GB" sz="2600" dirty="0" smtClean="0"/>
              <a:t>Advertising</a:t>
            </a:r>
          </a:p>
          <a:p>
            <a:pPr marL="1587" lvl="2" indent="0">
              <a:buNone/>
              <a:tabLst>
                <a:tab pos="355600" algn="l"/>
                <a:tab pos="8763000" algn="r"/>
              </a:tabLst>
            </a:pPr>
            <a:endParaRPr lang="en-GB" sz="2600" dirty="0" smtClean="0"/>
          </a:p>
          <a:p>
            <a:pPr marL="1587" lvl="2" indent="0">
              <a:buNone/>
              <a:tabLst>
                <a:tab pos="355600" algn="l"/>
                <a:tab pos="8763000" algn="r"/>
              </a:tabLst>
            </a:pPr>
            <a:r>
              <a:rPr lang="en-GB" sz="2600" dirty="0" smtClean="0"/>
              <a:t>All of this requires intense use of data…often regulated.</a:t>
            </a:r>
          </a:p>
          <a:p>
            <a:pPr marL="458787" lvl="2" indent="-457200">
              <a:tabLst>
                <a:tab pos="355600" algn="l"/>
                <a:tab pos="8763000" algn="r"/>
              </a:tabLst>
            </a:pPr>
            <a:endParaRPr lang="en-GB" sz="2600" dirty="0" smtClean="0"/>
          </a:p>
          <a:p>
            <a:pPr marL="1587" lvl="2" indent="0">
              <a:buNone/>
              <a:tabLst>
                <a:tab pos="355600" algn="l"/>
                <a:tab pos="8763000" algn="r"/>
              </a:tabLs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93252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73125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15E25-3585-4436-BEB9-BF429C2F61A6}" type="slidenum">
              <a:rPr lang="en-GB" sz="700">
                <a:solidFill>
                  <a:srgbClr val="FFFFFF"/>
                </a:solidFill>
              </a:rPr>
              <a:pPr eaLnBrk="1" hangingPunct="1"/>
              <a:t>8</a:t>
            </a:fld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(1) Key data protection/privacy issues</a:t>
            </a:r>
          </a:p>
        </p:txBody>
      </p:sp>
      <p:sp>
        <p:nvSpPr>
          <p:cNvPr id="122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599018" y="1210963"/>
            <a:ext cx="9728340" cy="5098358"/>
          </a:xfrm>
        </p:spPr>
        <p:txBody>
          <a:bodyPr/>
          <a:lstStyle/>
          <a:p>
            <a:pPr marL="620712" lvl="3" indent="-342900">
              <a:tabLst>
                <a:tab pos="355600" algn="l"/>
                <a:tab pos="8763000" algn="r"/>
              </a:tabLst>
            </a:pPr>
            <a:endParaRPr lang="en-GB" i="1" dirty="0" smtClean="0"/>
          </a:p>
          <a:p>
            <a:pPr marL="620712" lvl="3" indent="-342900">
              <a:tabLst>
                <a:tab pos="355600" algn="l"/>
                <a:tab pos="8763000" algn="r"/>
              </a:tabLst>
            </a:pPr>
            <a:r>
              <a:rPr lang="en-GB" i="1" dirty="0" smtClean="0"/>
              <a:t>What </a:t>
            </a:r>
            <a:r>
              <a:rPr lang="en-GB" i="1" dirty="0"/>
              <a:t>data </a:t>
            </a:r>
            <a:r>
              <a:rPr lang="en-GB" dirty="0"/>
              <a:t>is regulated?  Is analytics data regulated?</a:t>
            </a:r>
          </a:p>
          <a:p>
            <a:pPr marL="620712" lvl="3" indent="-342900">
              <a:tabLst>
                <a:tab pos="355600" algn="l"/>
                <a:tab pos="8763000" algn="r"/>
              </a:tabLst>
            </a:pPr>
            <a:r>
              <a:rPr lang="en-GB" dirty="0"/>
              <a:t>Which </a:t>
            </a:r>
            <a:r>
              <a:rPr lang="en-GB" i="1" dirty="0"/>
              <a:t>tracking technologies </a:t>
            </a:r>
            <a:r>
              <a:rPr lang="en-GB" dirty="0"/>
              <a:t>are regulated? </a:t>
            </a:r>
            <a:endParaRPr lang="en-GB" dirty="0" smtClean="0"/>
          </a:p>
          <a:p>
            <a:pPr marL="620712" lvl="3" indent="-342900">
              <a:tabLst>
                <a:tab pos="355600" algn="l"/>
                <a:tab pos="8763000" algn="r"/>
              </a:tabLst>
            </a:pPr>
            <a:r>
              <a:rPr lang="en-GB" dirty="0" smtClean="0"/>
              <a:t>Which </a:t>
            </a:r>
            <a:r>
              <a:rPr lang="en-GB" i="1" dirty="0"/>
              <a:t>consents</a:t>
            </a:r>
            <a:r>
              <a:rPr lang="en-GB" dirty="0"/>
              <a:t> are required and how? </a:t>
            </a:r>
          </a:p>
          <a:p>
            <a:pPr marL="620712" lvl="3" indent="-342900">
              <a:tabLst>
                <a:tab pos="355600" algn="l"/>
                <a:tab pos="8763000" algn="r"/>
              </a:tabLst>
            </a:pPr>
            <a:r>
              <a:rPr lang="en-GB" dirty="0"/>
              <a:t>How best to make a privacy policy work on mobile?</a:t>
            </a:r>
          </a:p>
          <a:p>
            <a:pPr marL="620712" lvl="3" indent="-342900">
              <a:tabLst>
                <a:tab pos="355600" algn="l"/>
                <a:tab pos="8763000" algn="r"/>
              </a:tabLst>
            </a:pPr>
            <a:r>
              <a:rPr lang="en-GB" dirty="0"/>
              <a:t>Can a single global approach work</a:t>
            </a:r>
            <a:r>
              <a:rPr lang="en-GB" dirty="0" smtClean="0"/>
              <a:t>?</a:t>
            </a:r>
          </a:p>
          <a:p>
            <a:pPr marL="620712" lvl="3" indent="-342900">
              <a:tabLst>
                <a:tab pos="355600" algn="l"/>
                <a:tab pos="8763000" algn="r"/>
              </a:tabLst>
            </a:pPr>
            <a:endParaRPr lang="en-GB" dirty="0"/>
          </a:p>
          <a:p>
            <a:pPr marL="1587" lvl="2" indent="0">
              <a:buNone/>
              <a:tabLst>
                <a:tab pos="355600" algn="l"/>
                <a:tab pos="8763000" algn="r"/>
              </a:tabLst>
            </a:pPr>
            <a:r>
              <a:rPr lang="en-GB" dirty="0"/>
              <a:t>No consistency across mobile or games </a:t>
            </a:r>
            <a:r>
              <a:rPr lang="en-GB" dirty="0" smtClean="0"/>
              <a:t>industries </a:t>
            </a:r>
            <a:r>
              <a:rPr lang="en-GB" dirty="0"/>
              <a:t>on how to address these issues yet…</a:t>
            </a:r>
          </a:p>
          <a:p>
            <a:pPr marL="1587" lvl="2" indent="0">
              <a:buNone/>
              <a:tabLst>
                <a:tab pos="355600" algn="l"/>
                <a:tab pos="8763000" algn="r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794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7237" y="432920"/>
            <a:ext cx="8438914" cy="4286719"/>
          </a:xfrm>
        </p:spPr>
        <p:txBody>
          <a:bodyPr/>
          <a:lstStyle/>
          <a:p>
            <a:pPr algn="ctr"/>
            <a:r>
              <a:rPr lang="en-GB" sz="4800" dirty="0" smtClean="0"/>
              <a:t>(2) First sale issues</a:t>
            </a:r>
            <a:endParaRPr lang="en-GB" sz="5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966">
  <a:themeElements>
    <a:clrScheme name="Custom 47">
      <a:dk1>
        <a:sysClr val="windowText" lastClr="000000"/>
      </a:dk1>
      <a:lt1>
        <a:sysClr val="window" lastClr="FFFFFF"/>
      </a:lt1>
      <a:dk2>
        <a:srgbClr val="007F64"/>
      </a:dk2>
      <a:lt2>
        <a:srgbClr val="E0E1DD"/>
      </a:lt2>
      <a:accent1>
        <a:srgbClr val="41A940"/>
      </a:accent1>
      <a:accent2>
        <a:srgbClr val="9A9B9C"/>
      </a:accent2>
      <a:accent3>
        <a:srgbClr val="4D4F53"/>
      </a:accent3>
      <a:accent4>
        <a:srgbClr val="6639B7"/>
      </a:accent4>
      <a:accent5>
        <a:srgbClr val="009FDA"/>
      </a:accent5>
      <a:accent6>
        <a:srgbClr val="FF5800"/>
      </a:accent6>
      <a:hlink>
        <a:srgbClr val="6639B7"/>
      </a:hlink>
      <a:folHlink>
        <a:srgbClr val="FF5800"/>
      </a:folHlink>
    </a:clrScheme>
    <a:fontScheme name="BBLP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Blank">
  <a:themeElements>
    <a:clrScheme name="OC - Standard Body 1">
      <a:dk1>
        <a:srgbClr val="000000"/>
      </a:dk1>
      <a:lt1>
        <a:srgbClr val="FFFFFF"/>
      </a:lt1>
      <a:dk2>
        <a:srgbClr val="71AB00"/>
      </a:dk2>
      <a:lt2>
        <a:srgbClr val="5C6224"/>
      </a:lt2>
      <a:accent1>
        <a:srgbClr val="B5A300"/>
      </a:accent1>
      <a:accent2>
        <a:srgbClr val="75B39D"/>
      </a:accent2>
      <a:accent3>
        <a:srgbClr val="FFFFFF"/>
      </a:accent3>
      <a:accent4>
        <a:srgbClr val="000000"/>
      </a:accent4>
      <a:accent5>
        <a:srgbClr val="D7CEAA"/>
      </a:accent5>
      <a:accent6>
        <a:srgbClr val="69A28E"/>
      </a:accent6>
      <a:hlink>
        <a:srgbClr val="1D8BB5"/>
      </a:hlink>
      <a:folHlink>
        <a:srgbClr val="5EB9CF"/>
      </a:folHlink>
    </a:clrScheme>
    <a:fontScheme name="OC - Standard 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 - Standard Body 1">
        <a:dk1>
          <a:srgbClr val="000000"/>
        </a:dk1>
        <a:lt1>
          <a:srgbClr val="FFFFFF"/>
        </a:lt1>
        <a:dk2>
          <a:srgbClr val="71AB00"/>
        </a:dk2>
        <a:lt2>
          <a:srgbClr val="5C6224"/>
        </a:lt2>
        <a:accent1>
          <a:srgbClr val="B5A300"/>
        </a:accent1>
        <a:accent2>
          <a:srgbClr val="75B39D"/>
        </a:accent2>
        <a:accent3>
          <a:srgbClr val="FFFFFF"/>
        </a:accent3>
        <a:accent4>
          <a:srgbClr val="000000"/>
        </a:accent4>
        <a:accent5>
          <a:srgbClr val="D7CEAA"/>
        </a:accent5>
        <a:accent6>
          <a:srgbClr val="69A28E"/>
        </a:accent6>
        <a:hlink>
          <a:srgbClr val="1D8BB5"/>
        </a:hlink>
        <a:folHlink>
          <a:srgbClr val="5EB9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1667</Words>
  <Application>Microsoft Office PowerPoint</Application>
  <PresentationFormat>Widescreen</PresentationFormat>
  <Paragraphs>272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18966</vt:lpstr>
      <vt:lpstr>15_Blank</vt:lpstr>
      <vt:lpstr>5 hot topics in international interactive entertainment law</vt:lpstr>
      <vt:lpstr>What we’ll talk about</vt:lpstr>
      <vt:lpstr>About me </vt:lpstr>
      <vt:lpstr>(1) Data protection/privacy</vt:lpstr>
      <vt:lpstr>(1) Data protection/privacy</vt:lpstr>
      <vt:lpstr>(1) Data protection/privacy</vt:lpstr>
      <vt:lpstr>(1) Data protection/privacy</vt:lpstr>
      <vt:lpstr>(1) Key data protection/privacy issues</vt:lpstr>
      <vt:lpstr>(2) First sale issues</vt:lpstr>
      <vt:lpstr>The position in the EU: Oracle v UsedSoft (case C-128/11)</vt:lpstr>
      <vt:lpstr>The key questions in Usedsoft: </vt:lpstr>
      <vt:lpstr>Questions and caveats: </vt:lpstr>
      <vt:lpstr>Questions and caveats:</vt:lpstr>
      <vt:lpstr>Questions and caveats:</vt:lpstr>
      <vt:lpstr>Test cases:</vt:lpstr>
      <vt:lpstr>The position in the US: the first sale doctrine</vt:lpstr>
      <vt:lpstr>Vernor v Autodesk, Inc.  (9th Circuit, 2010) </vt:lpstr>
      <vt:lpstr>Vernor v Autodesk, Inc.  (9th Circuit, 2010) </vt:lpstr>
      <vt:lpstr>The position in the US: other cases </vt:lpstr>
      <vt:lpstr>Summary: the position in the US</vt:lpstr>
      <vt:lpstr>A recipe for confusion: the EU and US positions</vt:lpstr>
      <vt:lpstr>How important is this, practically?</vt:lpstr>
      <vt:lpstr>(3) Free to Play regulation</vt:lpstr>
      <vt:lpstr>Scrutiny of F2P games</vt:lpstr>
      <vt:lpstr>Industry self-regulation to date…</vt:lpstr>
      <vt:lpstr>But scrutiny is still growing…</vt:lpstr>
      <vt:lpstr>Recent developments</vt:lpstr>
      <vt:lpstr>UK/EU F2P investigation: background</vt:lpstr>
      <vt:lpstr>So what has happened?</vt:lpstr>
      <vt:lpstr>So that’s all sorted then?</vt:lpstr>
      <vt:lpstr>(4) T&amp;Cs. Again.</vt:lpstr>
      <vt:lpstr>Is this OK? </vt:lpstr>
      <vt:lpstr>Is this OK? </vt:lpstr>
      <vt:lpstr>Is this OK? </vt:lpstr>
      <vt:lpstr>T&amp;Cs in games</vt:lpstr>
      <vt:lpstr>(5) Let’s Play</vt:lpstr>
      <vt:lpstr>Let’s Play 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hot topics in international games law</dc:title>
  <dc:creator>Purewal &amp; Partners</dc:creator>
  <cp:lastModifiedBy>Purewal &amp; Partners</cp:lastModifiedBy>
  <cp:revision>71</cp:revision>
  <dcterms:created xsi:type="dcterms:W3CDTF">2014-09-16T22:12:45Z</dcterms:created>
  <dcterms:modified xsi:type="dcterms:W3CDTF">2014-11-12T18:41:28Z</dcterms:modified>
</cp:coreProperties>
</file>