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56" r:id="rId2"/>
    <p:sldId id="260" r:id="rId3"/>
    <p:sldId id="258" r:id="rId4"/>
    <p:sldId id="261" r:id="rId5"/>
    <p:sldId id="259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38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FA2AA4-4539-455C-B299-BBF57AD2F994}" type="datetimeFigureOut">
              <a:rPr lang="en-US"/>
              <a:pPr/>
              <a:t>10/28/2015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E3D46D-3C93-4984-BC83-1E7C1ECD22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409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E3D46D-3C93-4984-BC83-1E7C1ECD2246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069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E3D46D-3C93-4984-BC83-1E7C1ECD2246}" type="slidenum">
              <a:rPr lang="en-US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6828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E3D46D-3C93-4984-BC83-1E7C1ECD2246}" type="slidenum">
              <a:rPr lang="en-US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595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E3D46D-3C93-4984-BC83-1E7C1ECD2246}" type="slidenum">
              <a:rPr lang="en-US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3785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E3D46D-3C93-4984-BC83-1E7C1ECD2246}" type="slidenum">
              <a:rPr lang="en-US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0890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E3D46D-3C93-4984-BC83-1E7C1ECD2246}" type="slidenum">
              <a:rPr lang="en-US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019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pPr/>
              <a:t>10/28/2015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pPr/>
              <a:t>10/28/2015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pPr/>
              <a:t>10/28/2015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pPr/>
              <a:t>10/28/2015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pPr/>
              <a:t>10/28/2015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pPr/>
              <a:t>10/28/2015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pPr/>
              <a:t>10/28/2015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pPr/>
              <a:t>10/28/2015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pPr/>
              <a:t>10/28/2015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pPr/>
              <a:t>10/28/2015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pPr/>
              <a:t>10/28/2015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pPr/>
              <a:t>10/28/2015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Freedom of Expression 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GUILD OF CALAMITOUS INTENT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31858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Topic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CA" sz="2800" dirty="0" smtClean="0"/>
              <a:t>Freedom </a:t>
            </a:r>
            <a:r>
              <a:rPr lang="en-CA" sz="2800" dirty="0"/>
              <a:t>of expression in </a:t>
            </a:r>
            <a:r>
              <a:rPr lang="en-CA" sz="2800" dirty="0" smtClean="0"/>
              <a:t>video game communities, </a:t>
            </a:r>
            <a:r>
              <a:rPr lang="en-CA" sz="2800" dirty="0"/>
              <a:t>its regulation and restriction by video game companies/creators, </a:t>
            </a:r>
            <a:r>
              <a:rPr lang="en-CA" sz="2800" dirty="0" smtClean="0"/>
              <a:t>and its effects on video games and video game culture.</a:t>
            </a:r>
          </a:p>
          <a:p>
            <a:pPr algn="ctr"/>
            <a:endParaRPr lang="en-CA" sz="2800" dirty="0" smtClean="0"/>
          </a:p>
          <a:p>
            <a:pPr algn="ctr"/>
            <a:endParaRPr lang="en-CA" sz="2800" dirty="0"/>
          </a:p>
          <a:p>
            <a:pPr algn="ctr"/>
            <a:endParaRPr lang="en-CA" sz="2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CA" sz="2400" dirty="0"/>
              <a:t>Violence in video games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2400" dirty="0"/>
              <a:t>Misogyny in video game communities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2400" dirty="0"/>
              <a:t>Limitations on freedom of expression</a:t>
            </a:r>
          </a:p>
          <a:p>
            <a:pPr algn="ctr"/>
            <a:endParaRPr lang="en-CA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97280" y="2920946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dirty="0" smtClean="0"/>
              <a:t>Issues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39651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State of </a:t>
            </a:r>
            <a:r>
              <a:rPr lang="en-CA" dirty="0" err="1" smtClean="0"/>
              <a:t>Ludological</a:t>
            </a:r>
            <a:r>
              <a:rPr lang="en-CA" dirty="0" smtClean="0"/>
              <a:t> Research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252525"/>
                </a:solidFill>
                <a:latin typeface="Arial" panose="020B0604020202020204" pitchFamily="34" charset="0"/>
              </a:rPr>
              <a:t>Misogyny in "open based" Communities:</a:t>
            </a:r>
          </a:p>
          <a:p>
            <a:pPr marL="0" indent="0">
              <a:buNone/>
            </a:pPr>
            <a:endParaRPr lang="en-US" dirty="0">
              <a:solidFill>
                <a:srgbClr val="252525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rgbClr val="252525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rgbClr val="252525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rgbClr val="252525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rgbClr val="252525"/>
              </a:solidFill>
              <a:latin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dirty="0">
              <a:solidFill>
                <a:srgbClr val="252525"/>
              </a:solidFill>
              <a:latin typeface="Arial" panose="020B0604020202020204" pitchFamily="34" charset="0"/>
            </a:endParaRPr>
          </a:p>
        </p:txBody>
      </p:sp>
      <p:pic>
        <p:nvPicPr>
          <p:cNvPr id="4" name="Picture 3" descr="18tnma3jlc5ppgif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0312" y="2287049"/>
            <a:ext cx="4932958" cy="3690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959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86214"/>
          </a:xfrm>
        </p:spPr>
        <p:txBody>
          <a:bodyPr/>
          <a:lstStyle/>
          <a:p>
            <a:r>
              <a:rPr lang="en-CA" dirty="0" smtClean="0"/>
              <a:t>State of </a:t>
            </a:r>
            <a:r>
              <a:rPr lang="en-CA" dirty="0" err="1" smtClean="0"/>
              <a:t>Ludological</a:t>
            </a:r>
            <a:r>
              <a:rPr lang="en-CA" dirty="0" smtClean="0"/>
              <a:t> Research (2)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113183"/>
            <a:ext cx="10213450" cy="5168346"/>
          </a:xfrm>
        </p:spPr>
        <p:txBody>
          <a:bodyPr>
            <a:normAutofit lnSpcReduction="10000"/>
          </a:bodyPr>
          <a:lstStyle/>
          <a:p>
            <a:r>
              <a:rPr lang="en-CA" dirty="0" smtClean="0">
                <a:solidFill>
                  <a:srgbClr val="252525"/>
                </a:solidFill>
                <a:latin typeface="Arial" panose="020B0604020202020204" pitchFamily="34" charset="0"/>
              </a:rPr>
              <a:t>Peter </a:t>
            </a:r>
            <a:r>
              <a:rPr lang="en-CA" dirty="0">
                <a:solidFill>
                  <a:srgbClr val="252525"/>
                </a:solidFill>
                <a:latin typeface="Arial" panose="020B0604020202020204" pitchFamily="34" charset="0"/>
              </a:rPr>
              <a:t>Jenkins, </a:t>
            </a:r>
            <a:r>
              <a:rPr lang="en-CA" b="1" i="1" dirty="0" smtClean="0">
                <a:solidFill>
                  <a:srgbClr val="252525"/>
                </a:solidFill>
                <a:latin typeface="Arial" panose="020B0604020202020204" pitchFamily="34" charset="0"/>
              </a:rPr>
              <a:t>The </a:t>
            </a:r>
            <a:r>
              <a:rPr lang="en-CA" b="1" i="1" dirty="0">
                <a:solidFill>
                  <a:srgbClr val="252525"/>
                </a:solidFill>
                <a:latin typeface="Arial" panose="020B0604020202020204" pitchFamily="34" charset="0"/>
              </a:rPr>
              <a:t>Virtual World as a Company Town: Freedom of Speech in Massively Multiple Online Role Playing </a:t>
            </a:r>
            <a:r>
              <a:rPr lang="en-CA" b="1" i="1" dirty="0" smtClean="0">
                <a:solidFill>
                  <a:srgbClr val="252525"/>
                </a:solidFill>
                <a:latin typeface="Arial" panose="020B0604020202020204" pitchFamily="34" charset="0"/>
              </a:rPr>
              <a:t>Games</a:t>
            </a:r>
          </a:p>
          <a:p>
            <a:endParaRPr lang="en-CA" dirty="0" smtClean="0">
              <a:solidFill>
                <a:srgbClr val="252525"/>
              </a:solidFill>
              <a:latin typeface="Arial" panose="020B0604020202020204" pitchFamily="34" charset="0"/>
            </a:endParaRPr>
          </a:p>
          <a:p>
            <a:endParaRPr lang="en-CA" dirty="0">
              <a:solidFill>
                <a:srgbClr val="252525"/>
              </a:solidFill>
              <a:latin typeface="Arial" panose="020B0604020202020204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CA" dirty="0" smtClean="0"/>
          </a:p>
          <a:p>
            <a:pPr>
              <a:buFont typeface="Wingdings" pitchFamily="2" charset="2"/>
              <a:buChar char="§"/>
            </a:pPr>
            <a:endParaRPr lang="en-CA" dirty="0" smtClean="0"/>
          </a:p>
          <a:p>
            <a:pPr>
              <a:buFont typeface="Wingdings" pitchFamily="2" charset="2"/>
              <a:buChar char="§"/>
            </a:pPr>
            <a:endParaRPr lang="en-CA" dirty="0" smtClean="0"/>
          </a:p>
          <a:p>
            <a:pPr>
              <a:buFont typeface="Wingdings" pitchFamily="2" charset="2"/>
              <a:buChar char="§"/>
            </a:pPr>
            <a:endParaRPr lang="en-CA" dirty="0" smtClean="0"/>
          </a:p>
          <a:p>
            <a:pPr>
              <a:buFont typeface="Wingdings" pitchFamily="2" charset="2"/>
              <a:buChar char="§"/>
            </a:pPr>
            <a:r>
              <a:rPr lang="en-CA" dirty="0" smtClean="0"/>
              <a:t>As many people spend more time (“live”) online in </a:t>
            </a:r>
            <a:r>
              <a:rPr lang="en-CA" dirty="0" err="1" smtClean="0"/>
              <a:t>MMORPGs</a:t>
            </a:r>
            <a:r>
              <a:rPr lang="en-CA" dirty="0" smtClean="0"/>
              <a:t> and  other games, we should take the idea of protected speech seriously.</a:t>
            </a:r>
          </a:p>
          <a:p>
            <a:pPr lvl="0">
              <a:buFont typeface="Wingdings" pitchFamily="2" charset="2"/>
              <a:buChar char="§"/>
            </a:pPr>
            <a:r>
              <a:rPr lang="en-CA" dirty="0" smtClean="0"/>
              <a:t>Analogized as the Company Town, as a private company owns or controls all of the resources players/citizens access</a:t>
            </a:r>
          </a:p>
          <a:p>
            <a:pPr lvl="0">
              <a:buFont typeface="Wingdings" pitchFamily="2" charset="2"/>
              <a:buChar char="§"/>
            </a:pPr>
            <a:r>
              <a:rPr lang="en-CA" dirty="0" smtClean="0"/>
              <a:t>They should be considered “designated public forums,” or have areas protected as such </a:t>
            </a:r>
          </a:p>
          <a:p>
            <a:endParaRPr lang="en-CA" dirty="0"/>
          </a:p>
        </p:txBody>
      </p:sp>
      <p:pic>
        <p:nvPicPr>
          <p:cNvPr id="7" name="Picture 6" descr="fayshoaf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9384" y="1846194"/>
            <a:ext cx="3810000" cy="2171700"/>
          </a:xfrm>
          <a:prstGeom prst="rect">
            <a:avLst/>
          </a:prstGeom>
        </p:spPr>
      </p:pic>
      <p:pic>
        <p:nvPicPr>
          <p:cNvPr id="6" name="Picture 5" descr="7937546690_32d5af272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44209" y="1799190"/>
            <a:ext cx="4333461" cy="2350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504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963" y="287338"/>
            <a:ext cx="10058400" cy="1139518"/>
          </a:xfrm>
        </p:spPr>
        <p:txBody>
          <a:bodyPr/>
          <a:lstStyle/>
          <a:p>
            <a:r>
              <a:rPr lang="en-CA" dirty="0"/>
              <a:t>State of </a:t>
            </a:r>
            <a:r>
              <a:rPr lang="en-CA" dirty="0" smtClean="0"/>
              <a:t>Legal Research (1)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427" y="1817876"/>
            <a:ext cx="4850341" cy="4332288"/>
          </a:xfrm>
        </p:spPr>
        <p:txBody>
          <a:bodyPr vert="horz" lIns="0" tIns="45720" rIns="0" bIns="45720" rtlCol="0" anchor="t">
            <a:normAutofit lnSpcReduction="10000"/>
          </a:bodyPr>
          <a:lstStyle/>
          <a:p>
            <a:r>
              <a:rPr lang="en-CA" b="1" dirty="0">
                <a:solidFill>
                  <a:srgbClr val="252525"/>
                </a:solidFill>
                <a:latin typeface="Arial" panose="020B0604020202020204" pitchFamily="34" charset="0"/>
              </a:rPr>
              <a:t>“Violence</a:t>
            </a:r>
            <a:r>
              <a:rPr lang="en-CA" dirty="0">
                <a:solidFill>
                  <a:srgbClr val="252525"/>
                </a:solidFill>
                <a:latin typeface="Arial" panose="020B0604020202020204" pitchFamily="34" charset="0"/>
              </a:rPr>
              <a:t> in Video Games and Video Games as a </a:t>
            </a:r>
            <a:r>
              <a:rPr lang="en-CA" b="1" dirty="0">
                <a:solidFill>
                  <a:srgbClr val="252525"/>
                </a:solidFill>
                <a:latin typeface="Arial" panose="020B0604020202020204" pitchFamily="34" charset="0"/>
              </a:rPr>
              <a:t>Protected Form of Expression</a:t>
            </a:r>
            <a:r>
              <a:rPr lang="en-CA" dirty="0">
                <a:solidFill>
                  <a:srgbClr val="252525"/>
                </a:solidFill>
                <a:latin typeface="Arial" panose="020B0604020202020204" pitchFamily="34" charset="0"/>
              </a:rPr>
              <a:t>” </a:t>
            </a:r>
          </a:p>
          <a:p>
            <a:endParaRPr lang="en-CA" dirty="0">
              <a:solidFill>
                <a:srgbClr val="252525"/>
              </a:solidFill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C1C1C"/>
                </a:solidFill>
                <a:latin typeface="Arial" charset="0"/>
              </a:rPr>
              <a:t>Salamanca's article follows the case law and judicial logic along the path video games took to gain recognition as a form of expression that should be protected by the First Amendment.</a:t>
            </a:r>
            <a:endParaRPr lang="en-CA" dirty="0">
              <a:solidFill>
                <a:srgbClr val="1C1C1C"/>
              </a:solidFill>
              <a:latin typeface="Arial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CA" dirty="0">
              <a:solidFill>
                <a:srgbClr val="1C1C1C"/>
              </a:solidFill>
              <a:latin typeface="Arial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C1C1C"/>
                </a:solidFill>
                <a:latin typeface="Arial" charset="0"/>
              </a:rPr>
              <a:t>There are criticisms of the extension of this protection, predominantly that violence should be seen as “obscenity” with regard to children’s media</a:t>
            </a:r>
            <a:endParaRPr lang="en-CA" dirty="0">
              <a:solidFill>
                <a:srgbClr val="1C1C1C"/>
              </a:solidFill>
              <a:latin typeface="Arial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CA" dirty="0">
              <a:solidFill>
                <a:srgbClr val="252525"/>
              </a:solidFill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CA" dirty="0">
              <a:solidFill>
                <a:srgbClr val="252525"/>
              </a:solidFill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CA" dirty="0">
              <a:solidFill>
                <a:srgbClr val="252525"/>
              </a:solidFill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CA" dirty="0">
              <a:solidFill>
                <a:srgbClr val="252525"/>
              </a:solidFill>
              <a:latin typeface="Arial" panose="020B0604020202020204" pitchFamily="34" charset="0"/>
            </a:endParaRPr>
          </a:p>
        </p:txBody>
      </p:sp>
      <p:pic>
        <p:nvPicPr>
          <p:cNvPr id="4" name="Picture 3" descr="VGL phot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2640" y="1722112"/>
            <a:ext cx="6553191" cy="366380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01679" y="5499866"/>
            <a:ext cx="6277385" cy="523220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 sz="2800"/>
              <a:t>"</a:t>
            </a:r>
            <a:r>
              <a:rPr lang="en-US" sz="2800" i="1"/>
              <a:t>Violence is a fact of life</a:t>
            </a:r>
            <a:r>
              <a:rPr lang="en-US" sz="2800"/>
              <a:t>" - Salamanca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69405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State of </a:t>
            </a:r>
            <a:r>
              <a:rPr lang="en-CA" dirty="0" smtClean="0"/>
              <a:t>Legal Research (2)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 smtClean="0">
                <a:solidFill>
                  <a:srgbClr val="252525"/>
                </a:solidFill>
                <a:latin typeface="Arial" panose="020B0604020202020204" pitchFamily="34" charset="0"/>
              </a:rPr>
              <a:t>Freedom of speech/expression </a:t>
            </a:r>
            <a:r>
              <a:rPr lang="en-CA" dirty="0">
                <a:solidFill>
                  <a:srgbClr val="252525"/>
                </a:solidFill>
                <a:latin typeface="Arial" panose="020B0604020202020204" pitchFamily="34" charset="0"/>
              </a:rPr>
              <a:t>limitations within virtual </a:t>
            </a:r>
            <a:r>
              <a:rPr lang="en-CA" dirty="0" smtClean="0">
                <a:solidFill>
                  <a:srgbClr val="252525"/>
                </a:solidFill>
                <a:latin typeface="Arial" panose="020B0604020202020204" pitchFamily="34" charset="0"/>
              </a:rPr>
              <a:t>worlds</a:t>
            </a:r>
            <a:r>
              <a:rPr lang="en-CA" dirty="0">
                <a:solidFill>
                  <a:srgbClr val="252525"/>
                </a:solidFill>
                <a:latin typeface="Arial" panose="020B0604020202020204" pitchFamily="34" charset="0"/>
              </a:rPr>
              <a:t>?</a:t>
            </a:r>
            <a:endParaRPr lang="en-CA" dirty="0" smtClean="0">
              <a:solidFill>
                <a:srgbClr val="252525"/>
              </a:solidFill>
              <a:latin typeface="Arial" panose="020B0604020202020204" pitchFamily="34" charset="0"/>
            </a:endParaRPr>
          </a:p>
          <a:p>
            <a:pPr marL="384048" lvl="2" indent="0">
              <a:buNone/>
            </a:pPr>
            <a:r>
              <a:rPr lang="en-CA" sz="1500" dirty="0" smtClean="0">
                <a:solidFill>
                  <a:srgbClr val="252525"/>
                </a:solidFill>
                <a:latin typeface="Arial" panose="020B0604020202020204" pitchFamily="34" charset="0"/>
              </a:rPr>
              <a:t>“[</a:t>
            </a:r>
            <a:r>
              <a:rPr lang="en-CA" sz="1500" dirty="0">
                <a:solidFill>
                  <a:srgbClr val="252525"/>
                </a:solidFill>
                <a:latin typeface="Arial" panose="020B0604020202020204" pitchFamily="34" charset="0"/>
              </a:rPr>
              <a:t>I]f members of our society are uncomfortable with limitations upon speech in company towns and shopping malls, how will we feel about speech limitations placed on entire (virtual) worlds?” </a:t>
            </a:r>
            <a:r>
              <a:rPr lang="en-CA" sz="1500" dirty="0" smtClean="0">
                <a:solidFill>
                  <a:srgbClr val="252525"/>
                </a:solidFill>
                <a:latin typeface="Arial" panose="020B0604020202020204" pitchFamily="34" charset="0"/>
              </a:rPr>
              <a:t/>
            </a:r>
            <a:br>
              <a:rPr lang="en-CA" sz="1500" dirty="0" smtClean="0">
                <a:solidFill>
                  <a:srgbClr val="252525"/>
                </a:solidFill>
                <a:latin typeface="Arial" panose="020B0604020202020204" pitchFamily="34" charset="0"/>
              </a:rPr>
            </a:br>
            <a:r>
              <a:rPr lang="en-CA" sz="1200" dirty="0" smtClean="0">
                <a:solidFill>
                  <a:srgbClr val="252525"/>
                </a:solidFill>
                <a:latin typeface="Arial" panose="020B0604020202020204" pitchFamily="34" charset="0"/>
              </a:rPr>
              <a:t>F </a:t>
            </a:r>
            <a:r>
              <a:rPr lang="en-CA" sz="1200" dirty="0">
                <a:solidFill>
                  <a:srgbClr val="252525"/>
                </a:solidFill>
                <a:latin typeface="Arial" panose="020B0604020202020204" pitchFamily="34" charset="0"/>
              </a:rPr>
              <a:t>Gregory </a:t>
            </a:r>
            <a:r>
              <a:rPr lang="en-CA" sz="1200" dirty="0" err="1">
                <a:solidFill>
                  <a:srgbClr val="252525"/>
                </a:solidFill>
                <a:latin typeface="Arial" panose="020B0604020202020204" pitchFamily="34" charset="0"/>
              </a:rPr>
              <a:t>Lastowka</a:t>
            </a:r>
            <a:r>
              <a:rPr lang="en-CA" sz="1200" dirty="0">
                <a:solidFill>
                  <a:srgbClr val="252525"/>
                </a:solidFill>
                <a:latin typeface="Arial" panose="020B0604020202020204" pitchFamily="34" charset="0"/>
              </a:rPr>
              <a:t> &amp; Dan Hunter, “The Laws of the Virtual Worlds” (2004) 92:1 Cal L Rev </a:t>
            </a:r>
            <a:r>
              <a:rPr lang="en-CA" sz="1200" dirty="0" smtClean="0">
                <a:solidFill>
                  <a:srgbClr val="252525"/>
                </a:solidFill>
                <a:latin typeface="Arial" panose="020B0604020202020204" pitchFamily="34" charset="0"/>
              </a:rPr>
              <a:t>3</a:t>
            </a:r>
            <a:endParaRPr lang="en-CA" sz="1500" dirty="0" smtClean="0">
              <a:solidFill>
                <a:srgbClr val="252525"/>
              </a:solidFill>
              <a:latin typeface="Arial" panose="020B0604020202020204" pitchFamily="34" charset="0"/>
            </a:endParaRPr>
          </a:p>
          <a:p>
            <a:pPr marL="384048" lvl="2" indent="0">
              <a:buNone/>
            </a:pPr>
            <a:endParaRPr lang="en-CA" sz="1500" dirty="0" smtClean="0">
              <a:solidFill>
                <a:srgbClr val="252525"/>
              </a:solidFill>
              <a:latin typeface="Arial" panose="020B0604020202020204" pitchFamily="34" charset="0"/>
            </a:endParaRPr>
          </a:p>
          <a:p>
            <a:pPr marL="384048" lvl="2" indent="0">
              <a:buNone/>
            </a:pPr>
            <a:endParaRPr lang="en-CA" sz="1500" dirty="0">
              <a:solidFill>
                <a:srgbClr val="252525"/>
              </a:solidFill>
              <a:latin typeface="Arial" panose="020B0604020202020204" pitchFamily="34" charset="0"/>
            </a:endParaRPr>
          </a:p>
          <a:p>
            <a:pPr marL="384048" lvl="2" indent="0">
              <a:buNone/>
            </a:pPr>
            <a:endParaRPr lang="en-CA" sz="1500" dirty="0" smtClean="0">
              <a:solidFill>
                <a:srgbClr val="252525"/>
              </a:solidFill>
              <a:latin typeface="Arial" panose="020B0604020202020204" pitchFamily="34" charset="0"/>
            </a:endParaRPr>
          </a:p>
          <a:p>
            <a:pPr marL="384048" lvl="2" indent="0">
              <a:buNone/>
            </a:pPr>
            <a:r>
              <a:rPr lang="en-CA" sz="1200" i="1" dirty="0" smtClean="0">
                <a:solidFill>
                  <a:srgbClr val="252525"/>
                </a:solidFill>
                <a:latin typeface="Arial" panose="020B0604020202020204" pitchFamily="34" charset="0"/>
              </a:rPr>
              <a:t>Marsh v </a:t>
            </a:r>
            <a:r>
              <a:rPr lang="en-CA" sz="1200" i="1" dirty="0">
                <a:solidFill>
                  <a:srgbClr val="252525"/>
                </a:solidFill>
                <a:latin typeface="Arial" panose="020B0604020202020204" pitchFamily="34" charset="0"/>
              </a:rPr>
              <a:t>Alabama</a:t>
            </a:r>
            <a:r>
              <a:rPr lang="en-CA" sz="1200" dirty="0">
                <a:solidFill>
                  <a:srgbClr val="252525"/>
                </a:solidFill>
                <a:latin typeface="Arial" panose="020B0604020202020204" pitchFamily="34" charset="0"/>
              </a:rPr>
              <a:t>, 326 </a:t>
            </a:r>
            <a:r>
              <a:rPr lang="en-CA" sz="1200" dirty="0" smtClean="0">
                <a:solidFill>
                  <a:srgbClr val="252525"/>
                </a:solidFill>
                <a:latin typeface="Arial" panose="020B0604020202020204" pitchFamily="34" charset="0"/>
              </a:rPr>
              <a:t>US </a:t>
            </a:r>
            <a:r>
              <a:rPr lang="en-CA" sz="1200" dirty="0">
                <a:solidFill>
                  <a:srgbClr val="252525"/>
                </a:solidFill>
                <a:latin typeface="Arial" panose="020B0604020202020204" pitchFamily="34" charset="0"/>
              </a:rPr>
              <a:t>501 (1946</a:t>
            </a:r>
            <a:r>
              <a:rPr lang="en-CA" sz="1200" dirty="0" smtClean="0">
                <a:solidFill>
                  <a:srgbClr val="252525"/>
                </a:solidFill>
                <a:latin typeface="Arial" panose="020B0604020202020204" pitchFamily="34" charset="0"/>
              </a:rPr>
              <a:t>)</a:t>
            </a:r>
          </a:p>
          <a:p>
            <a:pPr marL="384048" lvl="2" indent="0">
              <a:buNone/>
            </a:pPr>
            <a:endParaRPr lang="en-CA" dirty="0" smtClean="0">
              <a:solidFill>
                <a:srgbClr val="252525"/>
              </a:solidFill>
              <a:latin typeface="Arial" panose="020B0604020202020204" pitchFamily="34" charset="0"/>
            </a:endParaRPr>
          </a:p>
          <a:p>
            <a:pPr marL="384048" lvl="2" indent="0">
              <a:buNone/>
            </a:pPr>
            <a:endParaRPr lang="en-CA" dirty="0" smtClean="0">
              <a:solidFill>
                <a:srgbClr val="252525"/>
              </a:solidFill>
              <a:latin typeface="Arial" panose="020B0604020202020204" pitchFamily="34" charset="0"/>
            </a:endParaRPr>
          </a:p>
          <a:p>
            <a:pPr marL="384048" lvl="2" indent="0">
              <a:buNone/>
            </a:pPr>
            <a:endParaRPr lang="en-CA" dirty="0">
              <a:solidFill>
                <a:srgbClr val="252525"/>
              </a:solidFill>
              <a:latin typeface="Arial" panose="020B0604020202020204" pitchFamily="34" charset="0"/>
            </a:endParaRPr>
          </a:p>
          <a:p>
            <a:pPr marL="384048" lvl="2" indent="0">
              <a:buNone/>
            </a:pPr>
            <a:r>
              <a:rPr lang="en-CA" dirty="0" smtClean="0">
                <a:solidFill>
                  <a:srgbClr val="252525"/>
                </a:solidFill>
                <a:latin typeface="Arial" panose="020B0604020202020204" pitchFamily="34" charset="0"/>
              </a:rPr>
              <a:t>“</a:t>
            </a:r>
            <a:r>
              <a:rPr lang="en-CA" dirty="0">
                <a:solidFill>
                  <a:srgbClr val="252525"/>
                </a:solidFill>
                <a:latin typeface="Arial" panose="020B0604020202020204" pitchFamily="34" charset="0"/>
              </a:rPr>
              <a:t>I would say that the members of the public are privileged visitors whose privilege is revocable only upon misbehaviour </a:t>
            </a:r>
            <a:r>
              <a:rPr lang="en-CA" dirty="0" smtClean="0">
                <a:solidFill>
                  <a:srgbClr val="252525"/>
                </a:solidFill>
                <a:latin typeface="Arial" panose="020B0604020202020204" pitchFamily="34" charset="0"/>
              </a:rPr>
              <a:t>. . . or </a:t>
            </a:r>
            <a:r>
              <a:rPr lang="en-CA" dirty="0">
                <a:solidFill>
                  <a:srgbClr val="252525"/>
                </a:solidFill>
                <a:latin typeface="Arial" panose="020B0604020202020204" pitchFamily="34" charset="0"/>
              </a:rPr>
              <a:t>by reason of unlawful activity. Such a view reconciles both the interests of the shopping centre owner and of members of the </a:t>
            </a:r>
            <a:r>
              <a:rPr lang="en-CA" dirty="0" smtClean="0">
                <a:solidFill>
                  <a:srgbClr val="252525"/>
                </a:solidFill>
                <a:latin typeface="Arial" panose="020B0604020202020204" pitchFamily="34" charset="0"/>
              </a:rPr>
              <a:t>public” </a:t>
            </a:r>
            <a:r>
              <a:rPr lang="en-CA" sz="1200" i="1" dirty="0" smtClean="0">
                <a:solidFill>
                  <a:srgbClr val="252525"/>
                </a:solidFill>
                <a:latin typeface="Arial" panose="020B0604020202020204" pitchFamily="34" charset="0"/>
              </a:rPr>
              <a:t>Harrison </a:t>
            </a:r>
            <a:r>
              <a:rPr lang="en-CA" sz="1200" i="1" dirty="0">
                <a:solidFill>
                  <a:srgbClr val="252525"/>
                </a:solidFill>
                <a:latin typeface="Arial" panose="020B0604020202020204" pitchFamily="34" charset="0"/>
              </a:rPr>
              <a:t>v </a:t>
            </a:r>
            <a:r>
              <a:rPr lang="en-CA" sz="1200" i="1" dirty="0" smtClean="0">
                <a:solidFill>
                  <a:srgbClr val="252525"/>
                </a:solidFill>
                <a:latin typeface="Arial" panose="020B0604020202020204" pitchFamily="34" charset="0"/>
              </a:rPr>
              <a:t>Carswell</a:t>
            </a:r>
            <a:r>
              <a:rPr lang="en-CA" sz="1200" dirty="0" smtClean="0">
                <a:solidFill>
                  <a:srgbClr val="252525"/>
                </a:solidFill>
                <a:latin typeface="Arial" panose="020B0604020202020204" pitchFamily="34" charset="0"/>
              </a:rPr>
              <a:t>,</a:t>
            </a:r>
            <a:r>
              <a:rPr lang="en-CA" sz="1200" dirty="0">
                <a:solidFill>
                  <a:srgbClr val="252525"/>
                </a:solidFill>
                <a:latin typeface="Arial" panose="020B0604020202020204" pitchFamily="34" charset="0"/>
              </a:rPr>
              <a:t> (1975), [1976] 2 </a:t>
            </a:r>
            <a:r>
              <a:rPr lang="en-CA" sz="1200" dirty="0" smtClean="0">
                <a:solidFill>
                  <a:srgbClr val="252525"/>
                </a:solidFill>
                <a:latin typeface="Arial" panose="020B0604020202020204" pitchFamily="34" charset="0"/>
              </a:rPr>
              <a:t>SCR 200, </a:t>
            </a:r>
            <a:r>
              <a:rPr lang="en-CA" sz="1200" dirty="0" err="1" smtClean="0">
                <a:solidFill>
                  <a:srgbClr val="252525"/>
                </a:solidFill>
                <a:latin typeface="Arial" panose="020B0604020202020204" pitchFamily="34" charset="0"/>
              </a:rPr>
              <a:t>Laskin</a:t>
            </a:r>
            <a:r>
              <a:rPr lang="en-CA" sz="1200" dirty="0" smtClean="0">
                <a:solidFill>
                  <a:srgbClr val="252525"/>
                </a:solidFill>
                <a:latin typeface="Arial" panose="020B0604020202020204" pitchFamily="34" charset="0"/>
              </a:rPr>
              <a:t> CJC, dissenting</a:t>
            </a:r>
            <a:endParaRPr lang="en-CA" sz="1200" dirty="0">
              <a:solidFill>
                <a:srgbClr val="252525"/>
              </a:solidFill>
              <a:latin typeface="Arial" panose="020B0604020202020204" pitchFamily="34" charset="0"/>
            </a:endParaRPr>
          </a:p>
        </p:txBody>
      </p:sp>
      <p:pic>
        <p:nvPicPr>
          <p:cNvPr id="1028" name="Picture 4" descr="Location of Chickasa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2211" y="3009548"/>
            <a:ext cx="1599746" cy="1695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tecnicocorp.com/images/Chickasaw_Aerial_1-lg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600" y="2947534"/>
            <a:ext cx="2508218" cy="1673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4470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78</TotalTime>
  <Words>295</Words>
  <Application>Microsoft Office PowerPoint</Application>
  <PresentationFormat>Widescreen</PresentationFormat>
  <Paragraphs>54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Retrospect</vt:lpstr>
      <vt:lpstr>Freedom of Expression </vt:lpstr>
      <vt:lpstr>Topic</vt:lpstr>
      <vt:lpstr>State of Ludological Research </vt:lpstr>
      <vt:lpstr>State of Ludological Research (2)</vt:lpstr>
      <vt:lpstr>State of Legal Research (1)</vt:lpstr>
      <vt:lpstr>State of Legal Research (2)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Freedom of Expression</dc:title>
  <dc:creator>Cody Rei-Anderson</dc:creator>
  <cp:lastModifiedBy>Cody Rei-Anderson</cp:lastModifiedBy>
  <cp:revision>26</cp:revision>
  <dcterms:created xsi:type="dcterms:W3CDTF">2015-10-27T21:00:02Z</dcterms:created>
  <dcterms:modified xsi:type="dcterms:W3CDTF">2015-10-28T17:24:54Z</dcterms:modified>
</cp:coreProperties>
</file>