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Lst>
  <p:notesMasterIdLst>
    <p:notesMasterId r:id="rId70"/>
  </p:notesMasterIdLst>
  <p:sldIdLst>
    <p:sldId id="311" r:id="rId3"/>
    <p:sldId id="394" r:id="rId4"/>
    <p:sldId id="406" r:id="rId5"/>
    <p:sldId id="274" r:id="rId6"/>
    <p:sldId id="260" r:id="rId7"/>
    <p:sldId id="386" r:id="rId8"/>
    <p:sldId id="390" r:id="rId9"/>
    <p:sldId id="391" r:id="rId10"/>
    <p:sldId id="392" r:id="rId11"/>
    <p:sldId id="393" r:id="rId12"/>
    <p:sldId id="408" r:id="rId13"/>
    <p:sldId id="418" r:id="rId14"/>
    <p:sldId id="419" r:id="rId15"/>
    <p:sldId id="382" r:id="rId16"/>
    <p:sldId id="384" r:id="rId17"/>
    <p:sldId id="385" r:id="rId18"/>
    <p:sldId id="383" r:id="rId19"/>
    <p:sldId id="378" r:id="rId20"/>
    <p:sldId id="291" r:id="rId21"/>
    <p:sldId id="304" r:id="rId22"/>
    <p:sldId id="316" r:id="rId23"/>
    <p:sldId id="317" r:id="rId24"/>
    <p:sldId id="395" r:id="rId25"/>
    <p:sldId id="396" r:id="rId26"/>
    <p:sldId id="397" r:id="rId27"/>
    <p:sldId id="415" r:id="rId28"/>
    <p:sldId id="357" r:id="rId29"/>
    <p:sldId id="359" r:id="rId30"/>
    <p:sldId id="398" r:id="rId31"/>
    <p:sldId id="399" r:id="rId32"/>
    <p:sldId id="360" r:id="rId33"/>
    <p:sldId id="361" r:id="rId34"/>
    <p:sldId id="321" r:id="rId35"/>
    <p:sldId id="404" r:id="rId36"/>
    <p:sldId id="403" r:id="rId37"/>
    <p:sldId id="318" r:id="rId38"/>
    <p:sldId id="314" r:id="rId39"/>
    <p:sldId id="319" r:id="rId40"/>
    <p:sldId id="320" r:id="rId41"/>
    <p:sldId id="315" r:id="rId42"/>
    <p:sldId id="362" r:id="rId43"/>
    <p:sldId id="363" r:id="rId44"/>
    <p:sldId id="305" r:id="rId45"/>
    <p:sldId id="365" r:id="rId46"/>
    <p:sldId id="405" r:id="rId47"/>
    <p:sldId id="416" r:id="rId48"/>
    <p:sldId id="364" r:id="rId49"/>
    <p:sldId id="301" r:id="rId50"/>
    <p:sldId id="401" r:id="rId51"/>
    <p:sldId id="310" r:id="rId52"/>
    <p:sldId id="303" r:id="rId53"/>
    <p:sldId id="366" r:id="rId54"/>
    <p:sldId id="402" r:id="rId55"/>
    <p:sldId id="367" r:id="rId56"/>
    <p:sldId id="373" r:id="rId57"/>
    <p:sldId id="417" r:id="rId58"/>
    <p:sldId id="307" r:id="rId59"/>
    <p:sldId id="276" r:id="rId60"/>
    <p:sldId id="374" r:id="rId61"/>
    <p:sldId id="414" r:id="rId62"/>
    <p:sldId id="312" r:id="rId63"/>
    <p:sldId id="409" r:id="rId64"/>
    <p:sldId id="410" r:id="rId65"/>
    <p:sldId id="411" r:id="rId66"/>
    <p:sldId id="412" r:id="rId67"/>
    <p:sldId id="413" r:id="rId68"/>
    <p:sldId id="313"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8EB49B3-E9C4-5240-ABFD-DB64B5A1C5D3}">
          <p14:sldIdLst>
            <p14:sldId id="311"/>
            <p14:sldId id="394"/>
            <p14:sldId id="406"/>
            <p14:sldId id="274"/>
            <p14:sldId id="260"/>
            <p14:sldId id="386"/>
            <p14:sldId id="390"/>
            <p14:sldId id="391"/>
            <p14:sldId id="392"/>
            <p14:sldId id="393"/>
            <p14:sldId id="408"/>
            <p14:sldId id="418"/>
            <p14:sldId id="419"/>
            <p14:sldId id="382"/>
            <p14:sldId id="384"/>
            <p14:sldId id="385"/>
            <p14:sldId id="383"/>
            <p14:sldId id="378"/>
            <p14:sldId id="291"/>
            <p14:sldId id="304"/>
            <p14:sldId id="316"/>
            <p14:sldId id="317"/>
            <p14:sldId id="395"/>
            <p14:sldId id="396"/>
            <p14:sldId id="397"/>
            <p14:sldId id="415"/>
            <p14:sldId id="357"/>
            <p14:sldId id="359"/>
            <p14:sldId id="398"/>
            <p14:sldId id="399"/>
            <p14:sldId id="360"/>
            <p14:sldId id="361"/>
            <p14:sldId id="321"/>
            <p14:sldId id="404"/>
            <p14:sldId id="403"/>
            <p14:sldId id="318"/>
            <p14:sldId id="314"/>
            <p14:sldId id="319"/>
            <p14:sldId id="320"/>
            <p14:sldId id="315"/>
            <p14:sldId id="362"/>
            <p14:sldId id="363"/>
            <p14:sldId id="305"/>
            <p14:sldId id="365"/>
            <p14:sldId id="405"/>
            <p14:sldId id="416"/>
            <p14:sldId id="364"/>
            <p14:sldId id="301"/>
            <p14:sldId id="401"/>
            <p14:sldId id="310"/>
            <p14:sldId id="303"/>
            <p14:sldId id="366"/>
            <p14:sldId id="402"/>
            <p14:sldId id="367"/>
            <p14:sldId id="373"/>
            <p14:sldId id="417"/>
            <p14:sldId id="307"/>
            <p14:sldId id="276"/>
            <p14:sldId id="374"/>
            <p14:sldId id="414"/>
            <p14:sldId id="312"/>
            <p14:sldId id="409"/>
            <p14:sldId id="410"/>
            <p14:sldId id="411"/>
            <p14:sldId id="412"/>
            <p14:sldId id="413"/>
            <p14:sldId id="31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1039"/>
    <a:srgbClr val="E11C5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8" d="100"/>
          <a:sy n="78" d="100"/>
        </p:scale>
        <p:origin x="-784"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notesMaster" Target="notesMasters/notes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510152-1A5B-954A-A7A1-61A830EBC3B2}" type="datetimeFigureOut">
              <a:rPr lang="en-US" smtClean="0"/>
              <a:t>15-10-18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655C76-EA38-2848-8DFD-E79590949E50}" type="slidenum">
              <a:rPr lang="en-US" smtClean="0"/>
              <a:t>‹#›</a:t>
            </a:fld>
            <a:endParaRPr lang="en-US"/>
          </a:p>
        </p:txBody>
      </p:sp>
    </p:spTree>
    <p:extLst>
      <p:ext uri="{BB962C8B-B14F-4D97-AF65-F5344CB8AC3E}">
        <p14:creationId xmlns:p14="http://schemas.microsoft.com/office/powerpoint/2010/main" val="11007003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920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196" tIns="76196" rIns="76196" bIns="76196"/>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196" tIns="76196" rIns="76196" bIns="0">
            <a:normAutofit/>
          </a:bodyPr>
          <a:lstStyle>
            <a:lvl1pPr marL="0" indent="0" algn="l">
              <a:buNone/>
              <a:defRPr sz="2400">
                <a:solidFill>
                  <a:srgbClr val="5E6062"/>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2043490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061896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177" indent="-457177">
              <a:buFont typeface="Arial"/>
              <a:buChar char="•"/>
              <a:defRPr sz="2400"/>
            </a:lvl1pPr>
            <a:lvl2pPr marL="914353" indent="-457177">
              <a:buFont typeface="Arial"/>
              <a:buChar char="•"/>
              <a:defRPr sz="2400"/>
            </a:lvl2pPr>
            <a:lvl3pPr marL="1371530" indent="-457177">
              <a:buFont typeface="Arial"/>
              <a:buChar char="•"/>
              <a:defRPr sz="2400"/>
            </a:lvl3pPr>
            <a:lvl4pPr marL="1828706" indent="-457177">
              <a:buFont typeface="Arial"/>
              <a:buChar char="•"/>
              <a:defRPr sz="2400"/>
            </a:lvl4pPr>
            <a:lvl5pPr marL="2285883" indent="-457177">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3396055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11200570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theme" Target="../theme/theme2.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196" tIns="76196" rIns="76196" bIns="76196"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196" tIns="76196" rIns="76196" bIns="76196"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3" y="5973245"/>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defTabSz="457177"/>
            <a:endParaRPr lang="en-US">
              <a:solidFill>
                <a:prstClr val="white"/>
              </a:solidFill>
              <a:latin typeface="Arial"/>
            </a:endParaRPr>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1"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670142848"/>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txStyles>
    <p:titleStyle>
      <a:lvl1pPr algn="l" defTabSz="457177" rtl="0" eaLnBrk="1" latinLnBrk="0" hangingPunct="1">
        <a:spcBef>
          <a:spcPct val="0"/>
        </a:spcBef>
        <a:buNone/>
        <a:defRPr sz="4400" kern="1200" cap="none">
          <a:solidFill>
            <a:srgbClr val="5E6062"/>
          </a:solidFill>
          <a:latin typeface="Klavika"/>
          <a:ea typeface="+mj-ea"/>
          <a:cs typeface="+mj-cs"/>
        </a:defRPr>
      </a:lvl1pPr>
    </p:titleStyle>
    <p:bodyStyle>
      <a:lvl1pPr marL="342882" indent="-342882"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12" indent="-285736"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2942" indent="-228588"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118" indent="-228588"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295" indent="-228588"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videogame.law.ubc.ca" TargetMode="External"/><Relationship Id="rId5" Type="http://schemas.openxmlformats.org/officeDocument/2006/relationships/hyperlink" Target="mailto:jon_festinger@thecdm.ca" TargetMode="External"/><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hyperlink" Target="http://www.gsnh.com/2015/09/29/fair-dealing-a-copyright-two-step/"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gr.com/2015/02/18/ps4-vs-xbox-one-vs-wii-u-lifetime-console-sale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hyperlink" Target="https://medium.com/message/the-secret-of-minecraft-97dfacb05a3c"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hydra.humanities.uci.edu/Derrida/sign-play.html"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hyperlink" Target="http://papers.ssrn.com/sol3/papers.cfm?abstract_id=2465590"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hyperlink" Target="http://papers.ssrn.com/sol3/papers.cfm?abstract_id=2587339"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jpg"/><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xp.lore.com/post/41546671840/the-ever-brilliant-wendy-macnaughton-you-know" TargetMode="Externa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hyperlink" Target="http://kotaku.com/5979860/the-12-best-mods-for-pc-games"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holar.google.ca/scholar_case?case=5876335373788447272&amp;hl=en&amp;as_sdt=2&amp;as_vis=1&amp;oi=scholarr&amp;sa=X&amp;ei=hGYvUsjELay7jALQ9YHYBg&amp;ved=0CEAQgAMoATAA" TargetMode="External"/><Relationship Id="rId3" Type="http://schemas.openxmlformats.org/officeDocument/2006/relationships/hyperlink" Target="http://www.scribd.com/doc/155719747/Hopper"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48.xml.rels><?xml version="1.0" encoding="UTF-8" standalone="yes"?>
<Relationships xmlns="http://schemas.openxmlformats.org/package/2006/relationships"><Relationship Id="rId3" Type="http://schemas.openxmlformats.org/officeDocument/2006/relationships/hyperlink" Target="http://www.brinksgilson.com/files/190.pdf" TargetMode="External"/><Relationship Id="rId4" Type="http://schemas.openxmlformats.org/officeDocument/2006/relationships/image" Target="../media/image44.png"/><Relationship Id="rId5" Type="http://schemas.openxmlformats.org/officeDocument/2006/relationships/image" Target="../media/image45.jpg"/><Relationship Id="rId1" Type="http://schemas.openxmlformats.org/officeDocument/2006/relationships/slideLayout" Target="../slideLayouts/slideLayout3.xml"/><Relationship Id="rId2" Type="http://schemas.openxmlformats.org/officeDocument/2006/relationships/hyperlink" Target="http://www.dmlp.org/blog/2012/copyright-tattoo-case-escobedo-v-thq-inc"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hyperlink" Target="http://ipkitten.blogspot.ca/2014/06/get-licence-if-you-wish-to-have-your.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rinksgilson.com/files/190.pdf"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pkitten.blogspot.ca/2013/08/more-on-copyright-in-tattoos-belgian.html"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hyperlink" Target="http://www.yalelawjournal.org/article/the-two-western-cultures-of-privacy-dignity-versus-liberty"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hyperlink" Target="http://ec.europa.eu/justice/data-protection/files/factsheets/factsheet_data_protection_en.pdf" TargetMode="External"/><Relationship Id="rId6" Type="http://schemas.openxmlformats.org/officeDocument/2006/relationships/hyperlink" Target="http://www.reuters.com/article/2014/05/13/us-eu-google-dataprotection-idUSBREA4C07120140513" TargetMode="External"/><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hyperlink" Target="http://curia.europa.eu/juris/document/document_print.jsf?doclang=EN&amp;text&amp;pageIndex=0&amp;part=1&amp;mode=DOC&amp;docid=152065&amp;occ=first&amp;dir&amp;cid=437838" TargetMode="External"/><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hyperlink" Target="http://business.financialpost.com/2014/04/16/canada-proposes-radical-change-to-trademark-law-lawyers-warn/" TargetMode="External"/><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5749"/>
            <a:ext cx="8646081" cy="1260444"/>
          </a:xfrm>
        </p:spPr>
        <p:txBody>
          <a:bodyPr>
            <a:noAutofit/>
          </a:bodyPr>
          <a:lstStyle/>
          <a:p>
            <a:r>
              <a:rPr lang="en-US" b="1" dirty="0" smtClean="0">
                <a:solidFill>
                  <a:schemeClr val="tx1"/>
                </a:solidFill>
                <a:latin typeface="+mn-lt"/>
                <a:cs typeface="American Typewriter"/>
              </a:rPr>
              <a:t>Consumers </a:t>
            </a:r>
            <a:r>
              <a:rPr lang="en-US" b="1" dirty="0">
                <a:solidFill>
                  <a:schemeClr val="tx1"/>
                </a:solidFill>
                <a:latin typeface="+mn-lt"/>
                <a:cs typeface="American Typewriter"/>
              </a:rPr>
              <a:t>&amp; </a:t>
            </a:r>
            <a:r>
              <a:rPr lang="en-US" b="1" dirty="0" smtClean="0">
                <a:solidFill>
                  <a:schemeClr val="tx1"/>
                </a:solidFill>
                <a:latin typeface="+mn-lt"/>
                <a:cs typeface="American Typewriter"/>
              </a:rPr>
              <a:t>Users </a:t>
            </a:r>
            <a:br>
              <a:rPr lang="en-US" b="1" dirty="0" smtClean="0">
                <a:solidFill>
                  <a:schemeClr val="tx1"/>
                </a:solidFill>
                <a:latin typeface="+mn-lt"/>
                <a:cs typeface="American Typewriter"/>
              </a:rPr>
            </a:br>
            <a:r>
              <a:rPr lang="en-US" b="1" dirty="0" smtClean="0">
                <a:solidFill>
                  <a:schemeClr val="tx1"/>
                </a:solidFill>
                <a:latin typeface="+mn-lt"/>
                <a:cs typeface="American Typewriter"/>
              </a:rPr>
              <a:t>As Creators &amp; Connectors</a:t>
            </a:r>
            <a:endParaRPr lang="en-US" b="1" dirty="0">
              <a:solidFill>
                <a:schemeClr val="tx1"/>
              </a:solidFill>
              <a:latin typeface="+mn-lt"/>
              <a:cs typeface="Times New Roman"/>
            </a:endParaRPr>
          </a:p>
        </p:txBody>
      </p:sp>
      <p:sp>
        <p:nvSpPr>
          <p:cNvPr id="3" name="Content Placeholder 2"/>
          <p:cNvSpPr>
            <a:spLocks noGrp="1"/>
          </p:cNvSpPr>
          <p:nvPr>
            <p:ph sz="quarter" idx="10"/>
          </p:nvPr>
        </p:nvSpPr>
        <p:spPr>
          <a:xfrm>
            <a:off x="457200" y="1576300"/>
            <a:ext cx="8229600" cy="4522982"/>
          </a:xfrm>
        </p:spPr>
        <p:txBody>
          <a:bodyPr>
            <a:normAutofit lnSpcReduction="10000"/>
          </a:bodyPr>
          <a:lstStyle/>
          <a:p>
            <a:pPr marL="0" indent="0">
              <a:buNone/>
            </a:pPr>
            <a:r>
              <a:rPr lang="en-US" b="1" dirty="0" smtClean="0">
                <a:solidFill>
                  <a:schemeClr val="tx1"/>
                </a:solidFill>
                <a:latin typeface="+mn-lt"/>
                <a:cs typeface="Lucida Console"/>
              </a:rPr>
              <a:t>Talk 5</a:t>
            </a:r>
          </a:p>
          <a:p>
            <a:pPr marL="0" indent="0">
              <a:buNone/>
            </a:pPr>
            <a:r>
              <a:rPr lang="en-US" b="1" dirty="0" smtClean="0">
                <a:solidFill>
                  <a:schemeClr val="tx1"/>
                </a:solidFill>
                <a:latin typeface="+mn-lt"/>
                <a:cs typeface="Lucida Console"/>
              </a:rPr>
              <a:t>Part </a:t>
            </a:r>
            <a:r>
              <a:rPr lang="en-US" b="1" dirty="0">
                <a:solidFill>
                  <a:schemeClr val="tx1"/>
                </a:solidFill>
                <a:latin typeface="+mn-lt"/>
                <a:cs typeface="Lucida Console"/>
              </a:rPr>
              <a:t>B</a:t>
            </a:r>
            <a:r>
              <a:rPr lang="en-US" b="1" dirty="0" smtClean="0">
                <a:solidFill>
                  <a:schemeClr val="tx1"/>
                </a:solidFill>
                <a:latin typeface="+mn-lt"/>
                <a:cs typeface="Lucida Console"/>
              </a:rPr>
              <a:t> </a:t>
            </a:r>
            <a:r>
              <a:rPr lang="en-US" b="1" dirty="0">
                <a:solidFill>
                  <a:schemeClr val="tx1"/>
                </a:solidFill>
                <a:latin typeface="+mn-lt"/>
                <a:cs typeface="Lucida Console"/>
              </a:rPr>
              <a:t>“</a:t>
            </a:r>
            <a:r>
              <a:rPr lang="en-US" b="1" dirty="0" smtClean="0">
                <a:solidFill>
                  <a:schemeClr val="tx1"/>
                </a:solidFill>
                <a:latin typeface="+mn-lt"/>
                <a:cs typeface="Lucida Console"/>
              </a:rPr>
              <a:t>Connecting” </a:t>
            </a:r>
            <a:endParaRPr lang="en-US" b="1" dirty="0">
              <a:solidFill>
                <a:schemeClr val="tx1"/>
              </a:solidFill>
              <a:latin typeface="+mn-lt"/>
              <a:cs typeface="Lucida Console"/>
            </a:endParaRPr>
          </a:p>
          <a:p>
            <a:pPr marL="0" indent="0">
              <a:buNone/>
            </a:pPr>
            <a:r>
              <a:rPr lang="en-US" b="1" dirty="0">
                <a:solidFill>
                  <a:schemeClr val="tx1"/>
                </a:solidFill>
                <a:latin typeface="+mn-lt"/>
                <a:cs typeface="Lucida Console"/>
              </a:rPr>
              <a:t>Video Game Law - Fall </a:t>
            </a:r>
            <a:r>
              <a:rPr lang="en-US" b="1" dirty="0" smtClean="0">
                <a:solidFill>
                  <a:schemeClr val="tx1"/>
                </a:solidFill>
                <a:latin typeface="+mn-lt"/>
                <a:cs typeface="Lucida Console"/>
              </a:rPr>
              <a:t>2015</a:t>
            </a:r>
            <a:endParaRPr lang="en-US" b="1" dirty="0">
              <a:solidFill>
                <a:schemeClr val="tx1"/>
              </a:solidFill>
              <a:latin typeface="+mn-lt"/>
              <a:cs typeface="Lucida Console"/>
            </a:endParaRPr>
          </a:p>
          <a:p>
            <a:pPr marL="0" indent="0">
              <a:buNone/>
            </a:pPr>
            <a:r>
              <a:rPr lang="en-US" b="1" dirty="0">
                <a:solidFill>
                  <a:schemeClr val="tx1"/>
                </a:solidFill>
                <a:latin typeface="+mn-lt"/>
                <a:cs typeface="Lucida Console"/>
              </a:rPr>
              <a:t>UBC Law @ Allard Hall</a:t>
            </a:r>
          </a:p>
          <a:p>
            <a:pPr marL="0" indent="0">
              <a:buNone/>
            </a:pPr>
            <a:endParaRPr lang="en-US" dirty="0">
              <a:latin typeface="+mn-lt"/>
              <a:cs typeface="Lucida Console"/>
            </a:endParaRPr>
          </a:p>
          <a:p>
            <a:endParaRPr lang="en-US" dirty="0">
              <a:latin typeface="+mn-lt"/>
              <a:cs typeface="Lucida Console"/>
            </a:endParaRPr>
          </a:p>
          <a:p>
            <a:pPr marL="0" indent="0">
              <a:buNone/>
            </a:pPr>
            <a:endParaRPr lang="en-US" dirty="0">
              <a:latin typeface="+mn-lt"/>
              <a:cs typeface="Lucida Console"/>
            </a:endParaRPr>
          </a:p>
          <a:p>
            <a:pPr marL="0" indent="0">
              <a:buNone/>
            </a:pPr>
            <a:endParaRPr lang="en-US" dirty="0">
              <a:latin typeface="+mn-lt"/>
              <a:cs typeface="Lucida Console"/>
            </a:endParaRPr>
          </a:p>
          <a:p>
            <a:pPr marL="0" indent="0">
              <a:buNone/>
            </a:pPr>
            <a:endParaRPr lang="en-US" sz="1800" dirty="0" smtClean="0">
              <a:latin typeface="+mn-lt"/>
              <a:cs typeface="Lucida Console"/>
            </a:endParaRPr>
          </a:p>
          <a:p>
            <a:pPr marL="0" indent="0">
              <a:buNone/>
            </a:pPr>
            <a:r>
              <a:rPr lang="en-US" sz="1800" b="1" dirty="0" smtClean="0">
                <a:solidFill>
                  <a:srgbClr val="000000"/>
                </a:solidFill>
                <a:latin typeface="+mn-lt"/>
                <a:cs typeface="Lucida Console"/>
              </a:rPr>
              <a:t>Jon </a:t>
            </a:r>
            <a:r>
              <a:rPr lang="en-US" sz="1800" b="1" dirty="0">
                <a:solidFill>
                  <a:srgbClr val="000000"/>
                </a:solidFill>
                <a:latin typeface="+mn-lt"/>
                <a:cs typeface="Lucida Console"/>
              </a:rPr>
              <a:t>Festinger Q.C.</a:t>
            </a:r>
          </a:p>
          <a:p>
            <a:pPr marL="0" indent="0">
              <a:buNone/>
            </a:pPr>
            <a:r>
              <a:rPr lang="en-US" sz="1800" b="1" dirty="0">
                <a:solidFill>
                  <a:srgbClr val="000000"/>
                </a:solidFill>
                <a:latin typeface="+mn-lt"/>
                <a:cs typeface="Lucida Console"/>
              </a:rPr>
              <a:t>Centre for Digital Media</a:t>
            </a:r>
          </a:p>
          <a:p>
            <a:pPr marL="0" indent="0">
              <a:buNone/>
            </a:pPr>
            <a:r>
              <a:rPr lang="en-US" sz="1800" b="1" dirty="0">
                <a:solidFill>
                  <a:srgbClr val="000000"/>
                </a:solidFill>
                <a:latin typeface="+mn-lt"/>
                <a:cs typeface="Lucida Console"/>
              </a:rPr>
              <a:t>Festinger Law &amp; Strategy </a:t>
            </a:r>
          </a:p>
          <a:p>
            <a:pPr marL="0" indent="0">
              <a:buNone/>
            </a:pPr>
            <a:r>
              <a:rPr lang="en-US" sz="1800" b="1" dirty="0" smtClean="0">
                <a:latin typeface="+mn-lt"/>
                <a:cs typeface="Lucida Console"/>
                <a:hlinkClick r:id="rId4"/>
              </a:rPr>
              <a:t>http://videogame.law.ubc.ca</a:t>
            </a:r>
            <a:endParaRPr lang="en-US" sz="1800" b="1" dirty="0" smtClean="0">
              <a:latin typeface="+mn-lt"/>
              <a:cs typeface="Lucida Console"/>
            </a:endParaRPr>
          </a:p>
          <a:p>
            <a:pPr marL="0" indent="0">
              <a:buNone/>
            </a:pPr>
            <a:r>
              <a:rPr lang="en-US" sz="1800" b="1" dirty="0" smtClean="0">
                <a:solidFill>
                  <a:srgbClr val="000000"/>
                </a:solidFill>
                <a:latin typeface="+mn-lt"/>
                <a:cs typeface="Lucida Console"/>
              </a:rPr>
              <a:t>@</a:t>
            </a:r>
            <a:r>
              <a:rPr lang="en-US" sz="1800" b="1" dirty="0" err="1">
                <a:solidFill>
                  <a:srgbClr val="000000"/>
                </a:solidFill>
                <a:latin typeface="+mn-lt"/>
                <a:cs typeface="Lucida Console"/>
              </a:rPr>
              <a:t>gamebizlaw</a:t>
            </a:r>
            <a:endParaRPr lang="en-US" sz="1800" b="1" dirty="0">
              <a:solidFill>
                <a:srgbClr val="000000"/>
              </a:solidFill>
              <a:latin typeface="+mn-lt"/>
              <a:cs typeface="Lucida Console"/>
            </a:endParaRPr>
          </a:p>
          <a:p>
            <a:pPr marL="0" indent="0">
              <a:buNone/>
            </a:pPr>
            <a:r>
              <a:rPr lang="en-US" sz="1800" b="1" dirty="0">
                <a:latin typeface="+mn-lt"/>
                <a:cs typeface="Lucida Console"/>
                <a:hlinkClick r:id="rId5"/>
              </a:rPr>
              <a:t>jon_festinger@thecdm.ca</a:t>
            </a:r>
            <a:endParaRPr lang="en-US" sz="1800" b="1" dirty="0">
              <a:latin typeface="+mn-lt"/>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4" name="Picture 3"/>
          <p:cNvPicPr>
            <a:picLocks noChangeAspect="1"/>
          </p:cNvPicPr>
          <p:nvPr/>
        </p:nvPicPr>
        <p:blipFill>
          <a:blip r:embed="rId6"/>
          <a:stretch>
            <a:fillRect/>
          </a:stretch>
        </p:blipFill>
        <p:spPr>
          <a:xfrm>
            <a:off x="6560726" y="2910693"/>
            <a:ext cx="1752761" cy="2857500"/>
          </a:xfrm>
          <a:prstGeom prst="rect">
            <a:avLst/>
          </a:prstGeom>
        </p:spPr>
      </p:pic>
    </p:spTree>
    <p:extLst>
      <p:ext uri="{BB962C8B-B14F-4D97-AF65-F5344CB8AC3E}">
        <p14:creationId xmlns:p14="http://schemas.microsoft.com/office/powerpoint/2010/main" val="35781011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408133"/>
          </a:xfrm>
        </p:spPr>
        <p:txBody>
          <a:bodyPr>
            <a:normAutofit fontScale="90000"/>
          </a:bodyPr>
          <a:lstStyle/>
          <a:p>
            <a:pPr lvl="0"/>
            <a:r>
              <a:rPr lang="en-CA" dirty="0" smtClean="0"/>
              <a:t/>
            </a:r>
            <a:br>
              <a:rPr lang="en-CA" dirty="0" smtClean="0"/>
            </a:br>
            <a:r>
              <a:rPr lang="en-CA" sz="5300" b="1" dirty="0" smtClean="0">
                <a:solidFill>
                  <a:srgbClr val="FFFF00"/>
                </a:solidFill>
                <a:latin typeface="+mn-lt"/>
              </a:rPr>
              <a:t>Practical factors </a:t>
            </a:r>
            <a:r>
              <a:rPr lang="en-CA" sz="5300" b="1" dirty="0">
                <a:solidFill>
                  <a:srgbClr val="FFFF00"/>
                </a:solidFill>
                <a:latin typeface="+mn-lt"/>
              </a:rPr>
              <a:t>indicative </a:t>
            </a:r>
            <a:r>
              <a:rPr lang="en-CA" sz="5300" b="1" dirty="0" smtClean="0">
                <a:solidFill>
                  <a:srgbClr val="FFFF00"/>
                </a:solidFill>
                <a:latin typeface="+mn-lt"/>
              </a:rPr>
              <a:t/>
            </a:r>
            <a:br>
              <a:rPr lang="en-CA" sz="5300" b="1" dirty="0" smtClean="0">
                <a:solidFill>
                  <a:srgbClr val="FFFF00"/>
                </a:solidFill>
                <a:latin typeface="+mn-lt"/>
              </a:rPr>
            </a:br>
            <a:r>
              <a:rPr lang="en-CA" sz="5300" b="1" dirty="0" smtClean="0">
                <a:solidFill>
                  <a:srgbClr val="FFFF00"/>
                </a:solidFill>
                <a:latin typeface="+mn-lt"/>
              </a:rPr>
              <a:t>of </a:t>
            </a:r>
            <a:r>
              <a:rPr lang="en-CA" sz="5300" b="1" dirty="0">
                <a:solidFill>
                  <a:srgbClr val="FFFF00"/>
                </a:solidFill>
                <a:latin typeface="+mn-lt"/>
              </a:rPr>
              <a:t>fair </a:t>
            </a:r>
            <a:r>
              <a:rPr lang="en-CA" sz="5300" b="1" dirty="0">
                <a:solidFill>
                  <a:srgbClr val="FF0000"/>
                </a:solidFill>
                <a:latin typeface="+mn-lt"/>
              </a:rPr>
              <a:t>u</a:t>
            </a:r>
            <a:r>
              <a:rPr lang="en-CA" sz="5300" b="1" dirty="0">
                <a:solidFill>
                  <a:schemeClr val="bg1"/>
                </a:solidFill>
                <a:latin typeface="+mn-lt"/>
              </a:rPr>
              <a:t>s</a:t>
            </a:r>
            <a:r>
              <a:rPr lang="en-CA" sz="5300" b="1" dirty="0">
                <a:solidFill>
                  <a:srgbClr val="3366FF"/>
                </a:solidFill>
                <a:latin typeface="+mn-lt"/>
              </a:rPr>
              <a:t>e</a:t>
            </a:r>
            <a:r>
              <a:rPr lang="en-CA" sz="5300" b="1" dirty="0">
                <a:solidFill>
                  <a:srgbClr val="FFFF00"/>
                </a:solidFill>
                <a:latin typeface="+mn-lt"/>
              </a:rPr>
              <a:t>:</a:t>
            </a:r>
            <a:r>
              <a:rPr lang="en-CA" dirty="0">
                <a:solidFill>
                  <a:srgbClr val="FFFF00"/>
                </a:solidFill>
              </a:rPr>
              <a:t/>
            </a:r>
            <a:br>
              <a:rPr lang="en-CA" dirty="0">
                <a:solidFill>
                  <a:srgbClr val="FFFF00"/>
                </a:solidFill>
              </a:rPr>
            </a:br>
            <a:endParaRPr lang="en-US" dirty="0">
              <a:solidFill>
                <a:srgbClr val="FFFF00"/>
              </a:solidFill>
            </a:endParaRPr>
          </a:p>
        </p:txBody>
      </p:sp>
      <p:sp>
        <p:nvSpPr>
          <p:cNvPr id="3" name="Content Placeholder 2"/>
          <p:cNvSpPr>
            <a:spLocks noGrp="1"/>
          </p:cNvSpPr>
          <p:nvPr>
            <p:ph sz="quarter" idx="10"/>
          </p:nvPr>
        </p:nvSpPr>
        <p:spPr>
          <a:xfrm>
            <a:off x="457200" y="1629116"/>
            <a:ext cx="8686800" cy="4335756"/>
          </a:xfrm>
        </p:spPr>
        <p:txBody>
          <a:bodyPr/>
          <a:lstStyle/>
          <a:p>
            <a:pPr lvl="0"/>
            <a:r>
              <a:rPr lang="en-CA" sz="2800" dirty="0">
                <a:solidFill>
                  <a:schemeClr val="bg1"/>
                </a:solidFill>
                <a:latin typeface="+mn-lt"/>
              </a:rPr>
              <a:t>De </a:t>
            </a:r>
            <a:r>
              <a:rPr lang="en-CA" sz="2800" dirty="0" err="1">
                <a:solidFill>
                  <a:schemeClr val="bg1"/>
                </a:solidFill>
                <a:latin typeface="+mn-lt"/>
              </a:rPr>
              <a:t>minimis</a:t>
            </a:r>
            <a:r>
              <a:rPr lang="en-CA" sz="2800" dirty="0">
                <a:solidFill>
                  <a:schemeClr val="bg1"/>
                </a:solidFill>
                <a:latin typeface="+mn-lt"/>
              </a:rPr>
              <a:t> use.</a:t>
            </a:r>
          </a:p>
          <a:p>
            <a:pPr lvl="0"/>
            <a:r>
              <a:rPr lang="en-CA" sz="2800" dirty="0">
                <a:solidFill>
                  <a:schemeClr val="bg1"/>
                </a:solidFill>
                <a:latin typeface="+mn-lt"/>
              </a:rPr>
              <a:t>Source acknowledgment.</a:t>
            </a:r>
          </a:p>
          <a:p>
            <a:pPr lvl="0"/>
            <a:r>
              <a:rPr lang="en-CA" sz="2800" dirty="0">
                <a:solidFill>
                  <a:schemeClr val="bg1"/>
                </a:solidFill>
                <a:latin typeface="+mn-lt"/>
              </a:rPr>
              <a:t>Parody or satire.</a:t>
            </a:r>
          </a:p>
          <a:p>
            <a:pPr lvl="0"/>
            <a:r>
              <a:rPr lang="en-CA" sz="2800" dirty="0">
                <a:solidFill>
                  <a:schemeClr val="bg1"/>
                </a:solidFill>
                <a:latin typeface="+mn-lt"/>
              </a:rPr>
              <a:t>Factual content.</a:t>
            </a:r>
          </a:p>
          <a:p>
            <a:pPr lvl="0"/>
            <a:r>
              <a:rPr lang="en-CA" sz="2800" dirty="0">
                <a:solidFill>
                  <a:schemeClr val="bg1"/>
                </a:solidFill>
                <a:latin typeface="+mn-lt"/>
              </a:rPr>
              <a:t>News reporting, review, critique or commentary.</a:t>
            </a:r>
          </a:p>
          <a:p>
            <a:pPr lvl="0"/>
            <a:r>
              <a:rPr lang="en-CA" sz="2800" dirty="0">
                <a:solidFill>
                  <a:schemeClr val="bg1"/>
                </a:solidFill>
                <a:latin typeface="+mn-lt"/>
              </a:rPr>
              <a:t>Non-commercial or educational purpose.</a:t>
            </a:r>
          </a:p>
          <a:p>
            <a:pPr lvl="0"/>
            <a:r>
              <a:rPr lang="en-CA" sz="2800" dirty="0">
                <a:solidFill>
                  <a:schemeClr val="bg1"/>
                </a:solidFill>
                <a:latin typeface="+mn-lt"/>
              </a:rPr>
              <a:t>Sufficient transformation of the work through added meaning (rare and can be contentious) as opposed to being derivative.</a:t>
            </a:r>
          </a:p>
          <a:p>
            <a:pPr lvl="0"/>
            <a:r>
              <a:rPr lang="en-CA" sz="2800" dirty="0">
                <a:solidFill>
                  <a:schemeClr val="bg1"/>
                </a:solidFill>
                <a:latin typeface="+mn-lt"/>
              </a:rPr>
              <a:t>Social usefulness/public interest (exceedingly rare).</a:t>
            </a:r>
          </a:p>
          <a:p>
            <a:pPr marL="0" indent="0">
              <a:buNone/>
            </a:pPr>
            <a:endParaRPr lang="en-US" dirty="0"/>
          </a:p>
        </p:txBody>
      </p:sp>
    </p:spTree>
    <p:extLst>
      <p:ext uri="{BB962C8B-B14F-4D97-AF65-F5344CB8AC3E}">
        <p14:creationId xmlns:p14="http://schemas.microsoft.com/office/powerpoint/2010/main" val="3683387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42593"/>
          </a:xfrm>
        </p:spPr>
        <p:txBody>
          <a:bodyPr>
            <a:normAutofit fontScale="90000"/>
          </a:bodyPr>
          <a:lstStyle/>
          <a:p>
            <a:r>
              <a:rPr lang="en-US" b="1" dirty="0" smtClean="0">
                <a:solidFill>
                  <a:srgbClr val="FFFF00"/>
                </a:solidFill>
                <a:latin typeface="+mn-lt"/>
              </a:rPr>
              <a:t>Fair Dealing in </a:t>
            </a:r>
            <a:r>
              <a:rPr lang="en-US" b="1" dirty="0" smtClean="0">
                <a:solidFill>
                  <a:srgbClr val="FF0000"/>
                </a:solidFill>
              </a:rPr>
              <a:t>Canada</a:t>
            </a:r>
            <a:r>
              <a:rPr lang="en-US" dirty="0" smtClean="0">
                <a:solidFill>
                  <a:srgbClr val="FFFF00"/>
                </a:solidFill>
              </a:rPr>
              <a:t>:</a:t>
            </a:r>
            <a:r>
              <a:rPr lang="en-US" dirty="0" smtClean="0"/>
              <a:t/>
            </a:r>
            <a:br>
              <a:rPr lang="en-US" dirty="0" smtClean="0"/>
            </a:br>
            <a:r>
              <a:rPr lang="en-US" dirty="0" smtClean="0"/>
              <a:t>  </a:t>
            </a:r>
            <a:r>
              <a:rPr lang="en-US" dirty="0"/>
              <a:t> </a:t>
            </a:r>
            <a:r>
              <a:rPr lang="en-US" dirty="0" smtClean="0"/>
              <a:t>        </a:t>
            </a:r>
            <a:r>
              <a:rPr lang="en-US" dirty="0" smtClean="0">
                <a:solidFill>
                  <a:schemeClr val="accent5"/>
                </a:solidFill>
              </a:rPr>
              <a:t> </a:t>
            </a:r>
            <a:r>
              <a:rPr lang="en-US" b="1" dirty="0" smtClean="0">
                <a:solidFill>
                  <a:schemeClr val="accent5"/>
                </a:solidFill>
                <a:latin typeface="Apple Chancery"/>
                <a:cs typeface="Apple Chancery"/>
              </a:rPr>
              <a:t>Enter </a:t>
            </a:r>
            <a:r>
              <a:rPr lang="en-US" b="1" dirty="0">
                <a:solidFill>
                  <a:schemeClr val="accent5"/>
                </a:solidFill>
                <a:latin typeface="Apple Chancery"/>
                <a:cs typeface="Apple Chancery"/>
              </a:rPr>
              <a:t>User </a:t>
            </a:r>
            <a:r>
              <a:rPr lang="en-US" b="1" dirty="0" smtClean="0">
                <a:solidFill>
                  <a:schemeClr val="accent5"/>
                </a:solidFill>
                <a:latin typeface="Apple Chancery"/>
                <a:cs typeface="Apple Chancery"/>
              </a:rPr>
              <a:t>Rights…</a:t>
            </a:r>
            <a:endParaRPr lang="en-US" dirty="0">
              <a:solidFill>
                <a:schemeClr val="accent5"/>
              </a:solidFill>
            </a:endParaRPr>
          </a:p>
        </p:txBody>
      </p:sp>
      <p:sp>
        <p:nvSpPr>
          <p:cNvPr id="3" name="Content Placeholder 2"/>
          <p:cNvSpPr>
            <a:spLocks noGrp="1"/>
          </p:cNvSpPr>
          <p:nvPr>
            <p:ph sz="quarter" idx="10"/>
          </p:nvPr>
        </p:nvSpPr>
        <p:spPr>
          <a:xfrm>
            <a:off x="0" y="1544062"/>
            <a:ext cx="9144000" cy="4764692"/>
          </a:xfrm>
        </p:spPr>
        <p:txBody>
          <a:bodyPr>
            <a:normAutofit/>
          </a:bodyPr>
          <a:lstStyle/>
          <a:p>
            <a:pPr marL="0" indent="0">
              <a:buNone/>
            </a:pPr>
            <a:r>
              <a:rPr lang="en-US" b="1" dirty="0" smtClean="0">
                <a:solidFill>
                  <a:srgbClr val="008000"/>
                </a:solidFill>
              </a:rPr>
              <a:t>           </a:t>
            </a:r>
            <a:r>
              <a:rPr lang="en-US" b="1" dirty="0" smtClean="0">
                <a:solidFill>
                  <a:srgbClr val="FFFF00"/>
                </a:solidFill>
                <a:latin typeface="+mn-lt"/>
              </a:rPr>
              <a:t>Recent SCC “User” paradigm shifts</a:t>
            </a:r>
          </a:p>
          <a:p>
            <a:pPr marL="0" indent="0">
              <a:buNone/>
            </a:pPr>
            <a:r>
              <a:rPr lang="en-US" b="1" dirty="0" smtClean="0">
                <a:solidFill>
                  <a:srgbClr val="FFFF00"/>
                </a:solidFill>
                <a:latin typeface="+mn-lt"/>
              </a:rPr>
              <a:t>                 </a:t>
            </a:r>
            <a:r>
              <a:rPr lang="en-US" b="1" dirty="0" smtClean="0">
                <a:solidFill>
                  <a:schemeClr val="accent5"/>
                </a:solidFill>
                <a:latin typeface="+mn-lt"/>
              </a:rPr>
              <a:t>USERS ARE CREATORS TOO</a:t>
            </a:r>
            <a:endParaRPr lang="en-US" dirty="0">
              <a:solidFill>
                <a:schemeClr val="accent5"/>
              </a:solidFill>
              <a:latin typeface="+mn-lt"/>
            </a:endParaRPr>
          </a:p>
          <a:p>
            <a:r>
              <a:rPr lang="en-US" dirty="0" smtClean="0">
                <a:solidFill>
                  <a:srgbClr val="FFFFFF"/>
                </a:solidFill>
                <a:latin typeface="+mn-lt"/>
              </a:rPr>
              <a:t>August 2012 </a:t>
            </a:r>
            <a:r>
              <a:rPr lang="en-US" dirty="0">
                <a:solidFill>
                  <a:srgbClr val="FFFFFF"/>
                </a:solidFill>
                <a:latin typeface="+mn-lt"/>
              </a:rPr>
              <a:t>“Copyright </a:t>
            </a:r>
            <a:r>
              <a:rPr lang="en-US" dirty="0" err="1">
                <a:solidFill>
                  <a:srgbClr val="FFFFFF"/>
                </a:solidFill>
                <a:latin typeface="+mn-lt"/>
              </a:rPr>
              <a:t>Pentalogy</a:t>
            </a:r>
            <a:r>
              <a:rPr lang="en-US" dirty="0">
                <a:solidFill>
                  <a:srgbClr val="FFFFFF"/>
                </a:solidFill>
                <a:latin typeface="+mn-lt"/>
              </a:rPr>
              <a:t>” &amp; previous cases</a:t>
            </a:r>
          </a:p>
          <a:p>
            <a:r>
              <a:rPr lang="en-US" b="1" dirty="0">
                <a:solidFill>
                  <a:srgbClr val="FFFF00"/>
                </a:solidFill>
                <a:latin typeface="+mn-lt"/>
              </a:rPr>
              <a:t>Moving from fair dealing as an exception to copyright infringement </a:t>
            </a:r>
            <a:r>
              <a:rPr lang="en-US" b="1" i="1" dirty="0">
                <a:solidFill>
                  <a:srgbClr val="FFFF00"/>
                </a:solidFill>
                <a:latin typeface="+mn-lt"/>
              </a:rPr>
              <a:t>towards</a:t>
            </a:r>
            <a:r>
              <a:rPr lang="en-US" b="1" dirty="0">
                <a:solidFill>
                  <a:srgbClr val="FFFF00"/>
                </a:solidFill>
                <a:latin typeface="+mn-lt"/>
              </a:rPr>
              <a:t> proactive “User Rights”</a:t>
            </a:r>
          </a:p>
          <a:p>
            <a:r>
              <a:rPr lang="en-US" dirty="0">
                <a:solidFill>
                  <a:srgbClr val="FFFFFF"/>
                </a:solidFill>
                <a:latin typeface="+mn-lt"/>
              </a:rPr>
              <a:t>Right to Link (</a:t>
            </a:r>
            <a:r>
              <a:rPr lang="en-US" i="1" dirty="0">
                <a:solidFill>
                  <a:srgbClr val="FFFFFF"/>
                </a:solidFill>
                <a:latin typeface="+mn-lt"/>
              </a:rPr>
              <a:t>Crookes v. Newton</a:t>
            </a:r>
            <a:r>
              <a:rPr lang="en-US" dirty="0">
                <a:solidFill>
                  <a:srgbClr val="FFFFFF"/>
                </a:solidFill>
                <a:latin typeface="+mn-lt"/>
              </a:rPr>
              <a:t>)</a:t>
            </a:r>
          </a:p>
          <a:p>
            <a:r>
              <a:rPr lang="en-US" dirty="0">
                <a:solidFill>
                  <a:srgbClr val="FFFFFF"/>
                </a:solidFill>
                <a:latin typeface="+mn-lt"/>
              </a:rPr>
              <a:t>Right to longer iTunes previews</a:t>
            </a:r>
          </a:p>
          <a:p>
            <a:r>
              <a:rPr lang="en-US" dirty="0">
                <a:solidFill>
                  <a:srgbClr val="FFFFFF"/>
                </a:solidFill>
                <a:latin typeface="+mn-lt"/>
              </a:rPr>
              <a:t>Tech Neutrality</a:t>
            </a:r>
          </a:p>
          <a:p>
            <a:r>
              <a:rPr lang="en-US" b="1" dirty="0">
                <a:solidFill>
                  <a:srgbClr val="FFFF00"/>
                </a:solidFill>
                <a:latin typeface="+mn-lt"/>
              </a:rPr>
              <a:t>Fair dealing is to be assessed from the point of view of the purchaser/user</a:t>
            </a:r>
          </a:p>
          <a:p>
            <a:r>
              <a:rPr lang="en-US" dirty="0">
                <a:solidFill>
                  <a:schemeClr val="bg1"/>
                </a:solidFill>
                <a:latin typeface="+mn-lt"/>
              </a:rPr>
              <a:t>“Research” need not be associated with traditional intellectual pursuits</a:t>
            </a:r>
          </a:p>
          <a:p>
            <a:pPr marL="0" indent="0">
              <a:buNone/>
            </a:pPr>
            <a:endParaRPr lang="en-US" sz="1900" dirty="0"/>
          </a:p>
        </p:txBody>
      </p:sp>
      <p:pic>
        <p:nvPicPr>
          <p:cNvPr id="7" name="Content Placeholder 3" descr="Flag_of_Canada.png"/>
          <p:cNvPicPr>
            <a:picLocks noChangeAspect="1"/>
          </p:cNvPicPr>
          <p:nvPr/>
        </p:nvPicPr>
        <p:blipFill>
          <a:blip r:embed="rId2" cstate="print">
            <a:extLst>
              <a:ext uri="{28A0092B-C50C-407E-A947-70E740481C1C}">
                <a14:useLocalDpi xmlns:a14="http://schemas.microsoft.com/office/drawing/2010/main"/>
              </a:ext>
            </a:extLst>
          </a:blip>
          <a:srcRect t="-2469" b="-2469"/>
          <a:stretch>
            <a:fillRect/>
          </a:stretch>
        </p:blipFill>
        <p:spPr>
          <a:xfrm>
            <a:off x="6700960" y="130343"/>
            <a:ext cx="2310406" cy="1212250"/>
          </a:xfrm>
          <a:prstGeom prst="rect">
            <a:avLst/>
          </a:prstGeom>
        </p:spPr>
      </p:pic>
    </p:spTree>
    <p:extLst>
      <p:ext uri="{BB962C8B-B14F-4D97-AF65-F5344CB8AC3E}">
        <p14:creationId xmlns:p14="http://schemas.microsoft.com/office/powerpoint/2010/main" val="2335806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10-12 at 7.59.30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417" t="-1" r="-773" b="-3027"/>
          <a:stretch/>
        </p:blipFill>
        <p:spPr>
          <a:xfrm>
            <a:off x="480081" y="158770"/>
            <a:ext cx="8074384" cy="5415835"/>
          </a:xfrm>
        </p:spPr>
      </p:pic>
      <p:sp>
        <p:nvSpPr>
          <p:cNvPr id="5" name="TextBox 4"/>
          <p:cNvSpPr txBox="1"/>
          <p:nvPr/>
        </p:nvSpPr>
        <p:spPr>
          <a:xfrm>
            <a:off x="0" y="5442863"/>
            <a:ext cx="9238426" cy="461665"/>
          </a:xfrm>
          <a:prstGeom prst="rect">
            <a:avLst/>
          </a:prstGeom>
          <a:noFill/>
        </p:spPr>
        <p:txBody>
          <a:bodyPr wrap="none" rtlCol="0">
            <a:spAutoFit/>
          </a:bodyPr>
          <a:lstStyle/>
          <a:p>
            <a:r>
              <a:rPr lang="en-US" sz="2400" dirty="0">
                <a:hlinkClick r:id="rId3"/>
              </a:rPr>
              <a:t>http://www.gsnh.com/2015/09/29/fair-dealing-a-copyright-two-step</a:t>
            </a:r>
            <a:r>
              <a:rPr lang="en-US" sz="2400" dirty="0" smtClean="0">
                <a:hlinkClick r:id="rId3"/>
              </a:rPr>
              <a:t>/</a:t>
            </a:r>
            <a:r>
              <a:rPr lang="en-US" sz="2400" dirty="0" smtClean="0"/>
              <a:t> </a:t>
            </a:r>
            <a:endParaRPr lang="en-US" sz="2400" dirty="0"/>
          </a:p>
        </p:txBody>
      </p:sp>
    </p:spTree>
    <p:extLst>
      <p:ext uri="{BB962C8B-B14F-4D97-AF65-F5344CB8AC3E}">
        <p14:creationId xmlns:p14="http://schemas.microsoft.com/office/powerpoint/2010/main" val="937033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670363"/>
            <a:ext cx="8556707" cy="5221783"/>
          </a:xfrm>
        </p:spPr>
        <p:txBody>
          <a:bodyPr/>
          <a:lstStyle/>
          <a:p>
            <a:pPr marL="0" indent="0">
              <a:buNone/>
            </a:pPr>
            <a:r>
              <a:rPr lang="en-CA" sz="3200" b="1" dirty="0">
                <a:solidFill>
                  <a:srgbClr val="CCFFCC"/>
                </a:solidFill>
                <a:latin typeface="+mn-lt"/>
              </a:rPr>
              <a:t>Step 1- Was the Dealing Done for an Allowable Purpose of Research, Private Study, Education, Parody or Satire</a:t>
            </a:r>
            <a:r>
              <a:rPr lang="en-CA" sz="3200" b="1" dirty="0" smtClean="0">
                <a:solidFill>
                  <a:srgbClr val="CCFFCC"/>
                </a:solidFill>
                <a:latin typeface="+mn-lt"/>
              </a:rPr>
              <a:t>?</a:t>
            </a:r>
          </a:p>
          <a:p>
            <a:pPr marL="0" indent="0">
              <a:buNone/>
            </a:pPr>
            <a:r>
              <a:rPr lang="en-CA" sz="3200" b="1" dirty="0">
                <a:solidFill>
                  <a:srgbClr val="FFFF00"/>
                </a:solidFill>
                <a:latin typeface="+mn-lt"/>
              </a:rPr>
              <a:t>Step 2- Was the Dealing Fair?</a:t>
            </a:r>
            <a:endParaRPr lang="en-CA" sz="3200" dirty="0">
              <a:solidFill>
                <a:srgbClr val="FFFF00"/>
              </a:solidFill>
              <a:latin typeface="+mn-lt"/>
            </a:endParaRPr>
          </a:p>
          <a:p>
            <a:pPr marL="0" indent="0">
              <a:buNone/>
            </a:pPr>
            <a:r>
              <a:rPr lang="en-CA" sz="3200" dirty="0">
                <a:solidFill>
                  <a:schemeClr val="bg1"/>
                </a:solidFill>
                <a:latin typeface="+mn-lt"/>
              </a:rPr>
              <a:t>a) The Purpose of the Dealing</a:t>
            </a:r>
          </a:p>
          <a:p>
            <a:pPr marL="0" indent="0">
              <a:buNone/>
            </a:pPr>
            <a:r>
              <a:rPr lang="en-CA" sz="3200" dirty="0">
                <a:solidFill>
                  <a:schemeClr val="bg1"/>
                </a:solidFill>
                <a:latin typeface="+mn-lt"/>
              </a:rPr>
              <a:t>b) The Character of the Dealing</a:t>
            </a:r>
          </a:p>
          <a:p>
            <a:pPr marL="0" indent="0">
              <a:buNone/>
            </a:pPr>
            <a:r>
              <a:rPr lang="en-CA" sz="3200" dirty="0">
                <a:solidFill>
                  <a:schemeClr val="bg1"/>
                </a:solidFill>
                <a:latin typeface="+mn-lt"/>
              </a:rPr>
              <a:t>c) The Importance and Amount of the Work Taken</a:t>
            </a:r>
          </a:p>
          <a:p>
            <a:pPr marL="0" indent="0">
              <a:buNone/>
            </a:pPr>
            <a:r>
              <a:rPr lang="en-CA" sz="3200" dirty="0">
                <a:solidFill>
                  <a:schemeClr val="bg1"/>
                </a:solidFill>
                <a:latin typeface="+mn-lt"/>
              </a:rPr>
              <a:t>d) The Existence of Alternatives to the Dealing</a:t>
            </a:r>
          </a:p>
          <a:p>
            <a:pPr marL="0" indent="0">
              <a:buNone/>
            </a:pPr>
            <a:r>
              <a:rPr lang="en-CA" sz="3200" dirty="0">
                <a:solidFill>
                  <a:schemeClr val="bg1"/>
                </a:solidFill>
                <a:latin typeface="+mn-lt"/>
              </a:rPr>
              <a:t>e) The Nature of the Work</a:t>
            </a:r>
          </a:p>
          <a:p>
            <a:pPr marL="0" indent="0">
              <a:buNone/>
            </a:pPr>
            <a:r>
              <a:rPr lang="en-CA" sz="3200" dirty="0">
                <a:solidFill>
                  <a:schemeClr val="bg1"/>
                </a:solidFill>
                <a:latin typeface="+mn-lt"/>
              </a:rPr>
              <a:t>f) The Effect of the Dealing on the Work</a:t>
            </a:r>
          </a:p>
          <a:p>
            <a:pPr marL="0" indent="0">
              <a:buNone/>
            </a:pPr>
            <a:endParaRPr lang="en-CA" dirty="0"/>
          </a:p>
          <a:p>
            <a:pPr marL="0" indent="0">
              <a:buNone/>
            </a:pPr>
            <a:endParaRPr lang="en-US" dirty="0"/>
          </a:p>
        </p:txBody>
      </p:sp>
    </p:spTree>
    <p:extLst>
      <p:ext uri="{BB962C8B-B14F-4D97-AF65-F5344CB8AC3E}">
        <p14:creationId xmlns:p14="http://schemas.microsoft.com/office/powerpoint/2010/main" val="1004989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2652" y="-1"/>
            <a:ext cx="7395587" cy="1253851"/>
          </a:xfrm>
        </p:spPr>
        <p:txBody>
          <a:bodyPr>
            <a:noAutofit/>
          </a:bodyPr>
          <a:lstStyle/>
          <a:p>
            <a:r>
              <a:rPr lang="en-US" b="1" dirty="0" smtClean="0">
                <a:solidFill>
                  <a:srgbClr val="FFFF00"/>
                </a:solidFill>
                <a:latin typeface="+mn-lt"/>
              </a:rPr>
              <a:t>Consumers:</a:t>
            </a:r>
            <a:br>
              <a:rPr lang="en-US" b="1" dirty="0" smtClean="0">
                <a:solidFill>
                  <a:srgbClr val="FFFF00"/>
                </a:solidFill>
                <a:latin typeface="+mn-lt"/>
              </a:rPr>
            </a:br>
            <a:r>
              <a:rPr lang="en-US" b="1" dirty="0" smtClean="0">
                <a:solidFill>
                  <a:srgbClr val="FFFF00"/>
                </a:solidFill>
                <a:latin typeface="+mn-lt"/>
              </a:rPr>
              <a:t>Console </a:t>
            </a:r>
            <a:r>
              <a:rPr lang="en-US" b="1" dirty="0">
                <a:solidFill>
                  <a:srgbClr val="FFFF00"/>
                </a:solidFill>
                <a:latin typeface="+mn-lt"/>
              </a:rPr>
              <a:t>&amp;</a:t>
            </a:r>
            <a:r>
              <a:rPr lang="en-US" b="1" dirty="0" smtClean="0">
                <a:solidFill>
                  <a:srgbClr val="FFFF00"/>
                </a:solidFill>
                <a:latin typeface="+mn-lt"/>
              </a:rPr>
              <a:t> Gamer Stats</a:t>
            </a:r>
            <a:endParaRPr lang="en-US" b="1" dirty="0">
              <a:solidFill>
                <a:srgbClr val="FFFF00"/>
              </a:solidFill>
              <a:latin typeface="+mn-lt"/>
            </a:endParaRPr>
          </a:p>
        </p:txBody>
      </p:sp>
      <p:sp>
        <p:nvSpPr>
          <p:cNvPr id="3" name="Content Placeholder 2"/>
          <p:cNvSpPr>
            <a:spLocks noGrp="1"/>
          </p:cNvSpPr>
          <p:nvPr>
            <p:ph sz="quarter" idx="10"/>
          </p:nvPr>
        </p:nvSpPr>
        <p:spPr>
          <a:xfrm>
            <a:off x="948564" y="1430676"/>
            <a:ext cx="8195436" cy="4581377"/>
          </a:xfrm>
        </p:spPr>
        <p:txBody>
          <a:bodyPr>
            <a:noAutofit/>
          </a:bodyPr>
          <a:lstStyle/>
          <a:p>
            <a:pPr>
              <a:lnSpc>
                <a:spcPct val="90000"/>
              </a:lnSpc>
            </a:pPr>
            <a:r>
              <a:rPr lang="en-US" sz="2800" dirty="0" smtClean="0">
                <a:solidFill>
                  <a:schemeClr val="bg1"/>
                </a:solidFill>
                <a:latin typeface="+mn-lt"/>
              </a:rPr>
              <a:t>“Guardians of the Galaxy” </a:t>
            </a:r>
            <a:endParaRPr lang="en-US" sz="2800" dirty="0">
              <a:solidFill>
                <a:schemeClr val="bg1"/>
              </a:solidFill>
              <a:latin typeface="+mn-lt"/>
            </a:endParaRPr>
          </a:p>
          <a:p>
            <a:pPr marL="0" indent="0">
              <a:lnSpc>
                <a:spcPct val="90000"/>
              </a:lnSpc>
              <a:buNone/>
            </a:pPr>
            <a:r>
              <a:rPr lang="en-US" sz="2800" dirty="0" smtClean="0">
                <a:solidFill>
                  <a:schemeClr val="bg1"/>
                </a:solidFill>
                <a:latin typeface="+mn-lt"/>
              </a:rPr>
              <a:t>     opening Weekend = $161M</a:t>
            </a:r>
          </a:p>
          <a:p>
            <a:pPr>
              <a:lnSpc>
                <a:spcPct val="90000"/>
              </a:lnSpc>
            </a:pPr>
            <a:r>
              <a:rPr lang="en-US" sz="2800" dirty="0" smtClean="0">
                <a:solidFill>
                  <a:schemeClr val="bg1"/>
                </a:solidFill>
                <a:latin typeface="+mn-lt"/>
              </a:rPr>
              <a:t>“Destiny” opening five days = $325M (GTA V launch day = $800M; Jurassic World $209M)</a:t>
            </a:r>
          </a:p>
          <a:p>
            <a:pPr>
              <a:lnSpc>
                <a:spcPct val="90000"/>
              </a:lnSpc>
            </a:pPr>
            <a:r>
              <a:rPr lang="en-US" sz="2800" dirty="0" smtClean="0">
                <a:solidFill>
                  <a:schemeClr val="bg1"/>
                </a:solidFill>
                <a:latin typeface="+mn-lt"/>
              </a:rPr>
              <a:t>Current Gen consoles sales: 9.1M Wii U; 11.3M Xbox One; 19.1M PS 4 </a:t>
            </a:r>
          </a:p>
          <a:p>
            <a:pPr>
              <a:lnSpc>
                <a:spcPct val="90000"/>
              </a:lnSpc>
            </a:pPr>
            <a:r>
              <a:rPr lang="en-US" sz="2800" dirty="0" smtClean="0">
                <a:solidFill>
                  <a:schemeClr val="bg1"/>
                </a:solidFill>
                <a:latin typeface="+mn-lt"/>
              </a:rPr>
              <a:t>Last gen console sales = 267M worldwide</a:t>
            </a:r>
          </a:p>
          <a:p>
            <a:pPr>
              <a:lnSpc>
                <a:spcPct val="90000"/>
              </a:lnSpc>
            </a:pPr>
            <a:r>
              <a:rPr lang="en-US" sz="2800" dirty="0" smtClean="0">
                <a:solidFill>
                  <a:schemeClr val="bg1"/>
                </a:solidFill>
                <a:latin typeface="+mn-lt"/>
              </a:rPr>
              <a:t>Over 1.2 Billion “gamers”: 700M on-line</a:t>
            </a:r>
          </a:p>
          <a:p>
            <a:pPr marL="0" indent="0">
              <a:lnSpc>
                <a:spcPct val="90000"/>
              </a:lnSpc>
              <a:buNone/>
            </a:pPr>
            <a:r>
              <a:rPr lang="en-US" sz="1800" dirty="0" smtClean="0">
                <a:solidFill>
                  <a:schemeClr val="bg1"/>
                </a:solidFill>
                <a:latin typeface="+mn-lt"/>
                <a:hlinkClick r:id="rId2"/>
              </a:rPr>
              <a:t>http</a:t>
            </a:r>
            <a:r>
              <a:rPr lang="en-US" sz="1800" dirty="0">
                <a:solidFill>
                  <a:schemeClr val="bg1"/>
                </a:solidFill>
                <a:latin typeface="+mn-lt"/>
                <a:hlinkClick r:id="rId2"/>
              </a:rPr>
              <a:t>://bgr.com/2015/02/18/ps4-vs-xbox-one-vs-wii-u-lifetime-console-sales</a:t>
            </a:r>
            <a:r>
              <a:rPr lang="en-US" sz="1800" dirty="0" smtClean="0">
                <a:solidFill>
                  <a:schemeClr val="bg1"/>
                </a:solidFill>
                <a:latin typeface="+mn-lt"/>
                <a:hlinkClick r:id="rId2"/>
              </a:rPr>
              <a:t>/</a:t>
            </a:r>
            <a:r>
              <a:rPr lang="en-US" sz="1800" dirty="0" smtClean="0">
                <a:solidFill>
                  <a:schemeClr val="bg1"/>
                </a:solidFill>
                <a:latin typeface="+mn-lt"/>
              </a:rPr>
              <a:t> </a:t>
            </a:r>
          </a:p>
        </p:txBody>
      </p:sp>
    </p:spTree>
    <p:extLst>
      <p:ext uri="{BB962C8B-B14F-4D97-AF65-F5344CB8AC3E}">
        <p14:creationId xmlns:p14="http://schemas.microsoft.com/office/powerpoint/2010/main" val="152114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7243"/>
            <a:ext cx="8229600" cy="1016000"/>
          </a:xfrm>
        </p:spPr>
        <p:txBody>
          <a:bodyPr>
            <a:normAutofit fontScale="90000"/>
          </a:bodyPr>
          <a:lstStyle/>
          <a:p>
            <a:r>
              <a:rPr lang="en-US" dirty="0" smtClean="0">
                <a:solidFill>
                  <a:schemeClr val="bg1"/>
                </a:solidFill>
              </a:rPr>
              <a:t/>
            </a:r>
            <a:br>
              <a:rPr lang="en-US" dirty="0" smtClean="0">
                <a:solidFill>
                  <a:schemeClr val="bg1"/>
                </a:solidFill>
              </a:rPr>
            </a:br>
            <a:r>
              <a:rPr lang="en-US" dirty="0" smtClean="0">
                <a:solidFill>
                  <a:schemeClr val="bg1"/>
                </a:solidFill>
              </a:rPr>
              <a:t>        </a:t>
            </a:r>
            <a:r>
              <a:rPr lang="en-US" sz="5300" b="1" dirty="0" smtClean="0">
                <a:solidFill>
                  <a:srgbClr val="FFFF00"/>
                </a:solidFill>
                <a:latin typeface="+mn-lt"/>
              </a:rPr>
              <a:t>52% Women/48% </a:t>
            </a:r>
            <a:r>
              <a:rPr lang="en-US" sz="5300" b="1" dirty="0">
                <a:solidFill>
                  <a:srgbClr val="FFFF00"/>
                </a:solidFill>
                <a:latin typeface="+mn-lt"/>
              </a:rPr>
              <a:t>M</a:t>
            </a:r>
            <a:r>
              <a:rPr lang="en-US" sz="5300" b="1" dirty="0" smtClean="0">
                <a:solidFill>
                  <a:srgbClr val="FFFF00"/>
                </a:solidFill>
                <a:latin typeface="+mn-lt"/>
              </a:rPr>
              <a:t>en</a:t>
            </a:r>
            <a:r>
              <a:rPr lang="en-US" sz="5300" b="1" dirty="0">
                <a:solidFill>
                  <a:srgbClr val="FFFF00"/>
                </a:solidFill>
                <a:latin typeface="+mn-lt"/>
              </a:rPr>
              <a:t/>
            </a:r>
            <a:br>
              <a:rPr lang="en-US" sz="5300" b="1" dirty="0">
                <a:solidFill>
                  <a:srgbClr val="FFFF00"/>
                </a:solidFill>
                <a:latin typeface="+mn-lt"/>
              </a:rPr>
            </a:br>
            <a:endParaRPr lang="en-US" sz="5300" b="1" dirty="0">
              <a:solidFill>
                <a:srgbClr val="FFFF00"/>
              </a:solidFill>
              <a:latin typeface="+mn-lt"/>
            </a:endParaRPr>
          </a:p>
        </p:txBody>
      </p:sp>
      <p:pic>
        <p:nvPicPr>
          <p:cNvPr id="4" name="Content Placeholder 3" descr="Screen Shot 2015-10-12 at 2.24.25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4" r="-279"/>
          <a:stretch/>
        </p:blipFill>
        <p:spPr>
          <a:xfrm>
            <a:off x="1527349" y="1672550"/>
            <a:ext cx="6093321" cy="4285796"/>
          </a:xfrm>
        </p:spPr>
      </p:pic>
      <p:pic>
        <p:nvPicPr>
          <p:cNvPr id="5" name="Picture 4" descr="Screen Shot 2015-10-12 at 2.24.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349" y="1053243"/>
            <a:ext cx="2782523" cy="619307"/>
          </a:xfrm>
          <a:prstGeom prst="rect">
            <a:avLst/>
          </a:prstGeom>
        </p:spPr>
      </p:pic>
    </p:spTree>
    <p:extLst>
      <p:ext uri="{BB962C8B-B14F-4D97-AF65-F5344CB8AC3E}">
        <p14:creationId xmlns:p14="http://schemas.microsoft.com/office/powerpoint/2010/main" val="207118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7243"/>
            <a:ext cx="8229600" cy="1016000"/>
          </a:xfrm>
        </p:spPr>
        <p:txBody>
          <a:bodyPr>
            <a:normAutofit/>
          </a:bodyPr>
          <a:lstStyle/>
          <a:p>
            <a:r>
              <a:rPr lang="en-US" sz="4800" b="1" dirty="0" smtClean="0">
                <a:solidFill>
                  <a:srgbClr val="FFFF00"/>
                </a:solidFill>
              </a:rPr>
              <a:t>But</a:t>
            </a:r>
            <a:r>
              <a:rPr lang="is-IS" sz="4800" b="1" dirty="0" smtClean="0">
                <a:solidFill>
                  <a:srgbClr val="FFFF00"/>
                </a:solidFill>
              </a:rPr>
              <a:t>…</a:t>
            </a:r>
            <a:endParaRPr lang="en-US" sz="4800" b="1" dirty="0">
              <a:solidFill>
                <a:srgbClr val="FFFF00"/>
              </a:solidFill>
            </a:endParaRPr>
          </a:p>
        </p:txBody>
      </p:sp>
      <p:pic>
        <p:nvPicPr>
          <p:cNvPr id="4" name="Content Placeholder 3" descr="Screen Shot 2015-10-12 at 2.38.58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438" b="949"/>
          <a:stretch/>
        </p:blipFill>
        <p:spPr>
          <a:xfrm>
            <a:off x="457200" y="1752176"/>
            <a:ext cx="7517172" cy="4096671"/>
          </a:xfrm>
        </p:spPr>
      </p:pic>
      <p:pic>
        <p:nvPicPr>
          <p:cNvPr id="5" name="Picture 4" descr="Screen Shot 2015-10-12 at 2.39.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53243"/>
            <a:ext cx="2451100" cy="685800"/>
          </a:xfrm>
          <a:prstGeom prst="rect">
            <a:avLst/>
          </a:prstGeom>
        </p:spPr>
      </p:pic>
    </p:spTree>
    <p:extLst>
      <p:ext uri="{BB962C8B-B14F-4D97-AF65-F5344CB8AC3E}">
        <p14:creationId xmlns:p14="http://schemas.microsoft.com/office/powerpoint/2010/main" val="2591542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9559" y="5093"/>
            <a:ext cx="8404441" cy="1016000"/>
          </a:xfrm>
        </p:spPr>
        <p:txBody>
          <a:bodyPr>
            <a:normAutofit/>
          </a:bodyPr>
          <a:lstStyle/>
          <a:p>
            <a:r>
              <a:rPr lang="en-US" sz="4800" b="1" dirty="0" smtClean="0">
                <a:solidFill>
                  <a:srgbClr val="FFFF00"/>
                </a:solidFill>
                <a:latin typeface="+mn-lt"/>
              </a:rPr>
              <a:t>Other </a:t>
            </a:r>
            <a:r>
              <a:rPr lang="en-US" sz="4800" b="1" dirty="0" smtClean="0">
                <a:solidFill>
                  <a:schemeClr val="bg1"/>
                </a:solidFill>
                <a:latin typeface="+mn-lt"/>
              </a:rPr>
              <a:t>(Consumer?) </a:t>
            </a:r>
            <a:r>
              <a:rPr lang="en-US" sz="4800" b="1" dirty="0" smtClean="0">
                <a:solidFill>
                  <a:srgbClr val="FFFF00"/>
                </a:solidFill>
                <a:latin typeface="+mn-lt"/>
              </a:rPr>
              <a:t>Trend</a:t>
            </a:r>
            <a:endParaRPr lang="en-US" sz="4800" b="1" dirty="0">
              <a:solidFill>
                <a:srgbClr val="FFFF00"/>
              </a:solidFill>
              <a:latin typeface="+mn-lt"/>
            </a:endParaRPr>
          </a:p>
        </p:txBody>
      </p:sp>
      <p:pic>
        <p:nvPicPr>
          <p:cNvPr id="4" name="Content Placeholder 3" descr="Screen Shot 2015-10-12 at 2.45.26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8" r="-327"/>
          <a:stretch/>
        </p:blipFill>
        <p:spPr>
          <a:xfrm>
            <a:off x="1463040" y="1834696"/>
            <a:ext cx="6173708" cy="4064453"/>
          </a:xfrm>
        </p:spPr>
      </p:pic>
      <p:pic>
        <p:nvPicPr>
          <p:cNvPr id="5" name="Picture 4" descr="Screen Shot 2015-10-12 at 2.45.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040" y="1065389"/>
            <a:ext cx="6061166" cy="784386"/>
          </a:xfrm>
          <a:prstGeom prst="rect">
            <a:avLst/>
          </a:prstGeom>
        </p:spPr>
      </p:pic>
    </p:spTree>
    <p:extLst>
      <p:ext uri="{BB962C8B-B14F-4D97-AF65-F5344CB8AC3E}">
        <p14:creationId xmlns:p14="http://schemas.microsoft.com/office/powerpoint/2010/main" val="2777475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38"/>
            <a:ext cx="8229600" cy="731651"/>
          </a:xfrm>
        </p:spPr>
        <p:txBody>
          <a:bodyPr>
            <a:noAutofit/>
          </a:bodyPr>
          <a:lstStyle/>
          <a:p>
            <a:r>
              <a:rPr lang="en-US" sz="4400" b="1" dirty="0" smtClean="0">
                <a:solidFill>
                  <a:srgbClr val="FFFF00"/>
                </a:solidFill>
                <a:latin typeface="+mn-lt"/>
              </a:rPr>
              <a:t>Basic Thesis</a:t>
            </a:r>
            <a:endParaRPr lang="en-US" sz="4400" b="1" dirty="0">
              <a:solidFill>
                <a:srgbClr val="FFFF00"/>
              </a:solidFill>
              <a:latin typeface="+mn-lt"/>
            </a:endParaRPr>
          </a:p>
        </p:txBody>
      </p:sp>
      <p:sp>
        <p:nvSpPr>
          <p:cNvPr id="3" name="Content Placeholder 2"/>
          <p:cNvSpPr>
            <a:spLocks noGrp="1"/>
          </p:cNvSpPr>
          <p:nvPr>
            <p:ph sz="quarter" idx="10"/>
          </p:nvPr>
        </p:nvSpPr>
        <p:spPr>
          <a:xfrm>
            <a:off x="457201" y="729013"/>
            <a:ext cx="5419576" cy="4997121"/>
          </a:xfrm>
        </p:spPr>
        <p:txBody>
          <a:bodyPr>
            <a:noAutofit/>
          </a:bodyPr>
          <a:lstStyle/>
          <a:p>
            <a:pPr marL="0" indent="0">
              <a:lnSpc>
                <a:spcPct val="100000"/>
              </a:lnSpc>
              <a:buNone/>
            </a:pPr>
            <a:r>
              <a:rPr lang="en-US" sz="4000" dirty="0" smtClean="0">
                <a:solidFill>
                  <a:schemeClr val="bg1"/>
                </a:solidFill>
                <a:latin typeface="+mn-lt"/>
              </a:rPr>
              <a:t>If Copyright Law is reaching towards unity and equality of creators, consumers &amp; users…</a:t>
            </a:r>
          </a:p>
          <a:p>
            <a:pPr marL="0" indent="0">
              <a:lnSpc>
                <a:spcPct val="100000"/>
              </a:lnSpc>
              <a:buNone/>
            </a:pPr>
            <a:r>
              <a:rPr lang="en-US" sz="4000" dirty="0" smtClean="0">
                <a:solidFill>
                  <a:srgbClr val="FFFF00"/>
                </a:solidFill>
                <a:latin typeface="+mn-lt"/>
              </a:rPr>
              <a:t>Contractual terms are tearing that utopian vision apart</a:t>
            </a:r>
            <a:endParaRPr lang="en-US" sz="4000" dirty="0">
              <a:solidFill>
                <a:srgbClr val="FFFF00"/>
              </a:solidFill>
              <a:latin typeface="+mn-lt"/>
            </a:endParaRPr>
          </a:p>
        </p:txBody>
      </p:sp>
      <p:pic>
        <p:nvPicPr>
          <p:cNvPr id="4" name="Picture 3"/>
          <p:cNvPicPr>
            <a:picLocks noChangeAspect="1"/>
          </p:cNvPicPr>
          <p:nvPr/>
        </p:nvPicPr>
        <p:blipFill>
          <a:blip r:embed="rId2"/>
          <a:stretch>
            <a:fillRect/>
          </a:stretch>
        </p:blipFill>
        <p:spPr>
          <a:xfrm>
            <a:off x="6431764" y="729013"/>
            <a:ext cx="2712235" cy="4068354"/>
          </a:xfrm>
          <a:prstGeom prst="rect">
            <a:avLst/>
          </a:prstGeom>
        </p:spPr>
      </p:pic>
    </p:spTree>
    <p:extLst>
      <p:ext uri="{BB962C8B-B14F-4D97-AF65-F5344CB8AC3E}">
        <p14:creationId xmlns:p14="http://schemas.microsoft.com/office/powerpoint/2010/main" val="1603060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686800" cy="975934"/>
          </a:xfrm>
        </p:spPr>
        <p:txBody>
          <a:bodyPr/>
          <a:lstStyle/>
          <a:p>
            <a:r>
              <a:rPr lang="en-US" dirty="0">
                <a:solidFill>
                  <a:srgbClr val="FFFFFF"/>
                </a:solidFill>
                <a:cs typeface="American Typewriter"/>
              </a:rPr>
              <a:t>Beginning with…</a:t>
            </a:r>
            <a:r>
              <a:rPr lang="en-US" b="1" dirty="0">
                <a:solidFill>
                  <a:srgbClr val="FFFF00"/>
                </a:solidFill>
                <a:cs typeface="American Typewriter"/>
              </a:rPr>
              <a:t>Where we left off</a:t>
            </a:r>
            <a:endParaRPr lang="en-US" b="1" dirty="0">
              <a:solidFill>
                <a:srgbClr val="FFFF00"/>
              </a:solidFill>
              <a:latin typeface="+mn-lt"/>
              <a:cs typeface="American Typewriter"/>
            </a:endParaRPr>
          </a:p>
        </p:txBody>
      </p:sp>
      <p:sp>
        <p:nvSpPr>
          <p:cNvPr id="3" name="Content Placeholder 2"/>
          <p:cNvSpPr>
            <a:spLocks noGrp="1"/>
          </p:cNvSpPr>
          <p:nvPr>
            <p:ph sz="quarter" idx="10"/>
          </p:nvPr>
        </p:nvSpPr>
        <p:spPr>
          <a:xfrm>
            <a:off x="457200" y="975935"/>
            <a:ext cx="8686800" cy="5100527"/>
          </a:xfrm>
        </p:spPr>
        <p:txBody>
          <a:bodyPr>
            <a:normAutofit fontScale="92500"/>
          </a:bodyPr>
          <a:lstStyle/>
          <a:p>
            <a:pPr>
              <a:lnSpc>
                <a:spcPct val="90000"/>
              </a:lnSpc>
            </a:pPr>
            <a:r>
              <a:rPr lang="en-US" sz="3200" dirty="0" smtClean="0">
                <a:solidFill>
                  <a:srgbClr val="FFFFFF"/>
                </a:solidFill>
                <a:latin typeface="+mn-lt"/>
                <a:cs typeface="American Typewriter"/>
              </a:rPr>
              <a:t>Sacredness of personal </a:t>
            </a:r>
            <a:r>
              <a:rPr lang="en-US" sz="3200" b="1" dirty="0" smtClean="0">
                <a:solidFill>
                  <a:schemeClr val="accent5"/>
                </a:solidFill>
                <a:latin typeface="+mn-lt"/>
                <a:cs typeface="American Typewriter"/>
              </a:rPr>
              <a:t>creativity</a:t>
            </a:r>
            <a:r>
              <a:rPr lang="en-US" sz="3200" dirty="0" smtClean="0">
                <a:solidFill>
                  <a:srgbClr val="FFFFFF"/>
                </a:solidFill>
                <a:latin typeface="+mn-lt"/>
                <a:cs typeface="American Typewriter"/>
              </a:rPr>
              <a:t> -----</a:t>
            </a:r>
            <a:r>
              <a:rPr lang="en-US" sz="3200" b="1" i="1" dirty="0" smtClean="0">
                <a:solidFill>
                  <a:srgbClr val="CCFFCC"/>
                </a:solidFill>
                <a:latin typeface="+mn-lt"/>
                <a:cs typeface="American Typewriter"/>
              </a:rPr>
              <a:t>SHARED.</a:t>
            </a:r>
          </a:p>
          <a:p>
            <a:pPr>
              <a:lnSpc>
                <a:spcPct val="90000"/>
              </a:lnSpc>
            </a:pPr>
            <a:endParaRPr lang="en-US" sz="3200" dirty="0">
              <a:latin typeface="+mn-lt"/>
              <a:cs typeface="American Typewriter"/>
            </a:endParaRPr>
          </a:p>
          <a:p>
            <a:pPr>
              <a:lnSpc>
                <a:spcPct val="90000"/>
              </a:lnSpc>
            </a:pPr>
            <a:r>
              <a:rPr lang="en-US" sz="3200" b="1" dirty="0" smtClean="0">
                <a:solidFill>
                  <a:srgbClr val="CCFFCC"/>
                </a:solidFill>
                <a:latin typeface="+mn-lt"/>
                <a:cs typeface="American Typewriter"/>
              </a:rPr>
              <a:t>Moral Rights</a:t>
            </a:r>
            <a:r>
              <a:rPr lang="en-US" sz="3200" dirty="0" smtClean="0">
                <a:solidFill>
                  <a:srgbClr val="CCFFCC"/>
                </a:solidFill>
                <a:latin typeface="+mn-lt"/>
                <a:cs typeface="American Typewriter"/>
              </a:rPr>
              <a:t> </a:t>
            </a:r>
            <a:r>
              <a:rPr lang="en-US" sz="3200" dirty="0" smtClean="0">
                <a:solidFill>
                  <a:srgbClr val="FFFFFF"/>
                </a:solidFill>
                <a:latin typeface="+mn-lt"/>
                <a:cs typeface="American Typewriter"/>
              </a:rPr>
              <a:t>(as opposed to economic property rights) as tool to protect the </a:t>
            </a:r>
            <a:r>
              <a:rPr lang="en-US" sz="3200" b="1" dirty="0" smtClean="0">
                <a:solidFill>
                  <a:srgbClr val="4BACC6"/>
                </a:solidFill>
                <a:latin typeface="+mn-lt"/>
                <a:cs typeface="American Typewriter"/>
              </a:rPr>
              <a:t>creative</a:t>
            </a:r>
            <a:r>
              <a:rPr lang="en-US" sz="3200" dirty="0" smtClean="0">
                <a:solidFill>
                  <a:schemeClr val="bg1"/>
                </a:solidFill>
                <a:latin typeface="+mn-lt"/>
                <a:cs typeface="American Typewriter"/>
              </a:rPr>
              <a:t>..</a:t>
            </a:r>
          </a:p>
          <a:p>
            <a:pPr marL="0" indent="0">
              <a:buNone/>
            </a:pPr>
            <a:r>
              <a:rPr lang="en-US" dirty="0" smtClean="0"/>
              <a:t>                       </a:t>
            </a:r>
            <a:endParaRPr lang="en-US" dirty="0"/>
          </a:p>
          <a:p>
            <a:pPr marL="0" indent="0">
              <a:buNone/>
            </a:pPr>
            <a:r>
              <a:rPr lang="en-US" dirty="0" smtClean="0"/>
              <a:t>                        </a:t>
            </a:r>
            <a:r>
              <a:rPr lang="en-US" dirty="0" smtClean="0">
                <a:solidFill>
                  <a:schemeClr val="bg1"/>
                </a:solidFill>
              </a:rPr>
              <a:t>*</a:t>
            </a:r>
          </a:p>
          <a:p>
            <a:endParaRPr lang="en-US" dirty="0"/>
          </a:p>
          <a:p>
            <a:endParaRPr lang="en-US" dirty="0" smtClean="0"/>
          </a:p>
          <a:p>
            <a:endParaRPr lang="en-US" dirty="0"/>
          </a:p>
          <a:p>
            <a:endParaRPr lang="en-US" dirty="0" smtClean="0"/>
          </a:p>
          <a:p>
            <a:endParaRPr lang="en-US" dirty="0"/>
          </a:p>
          <a:p>
            <a:pPr marL="0" indent="0">
              <a:buNone/>
            </a:pPr>
            <a:r>
              <a:rPr lang="en-US" sz="1600" dirty="0" smtClean="0">
                <a:solidFill>
                  <a:srgbClr val="FFFFFF"/>
                </a:solidFill>
                <a:latin typeface="+mn-lt"/>
                <a:cs typeface="American Typewriter"/>
              </a:rPr>
              <a:t>*Art by Allan Switzer</a:t>
            </a:r>
          </a:p>
        </p:txBody>
      </p:sp>
      <p:pic>
        <p:nvPicPr>
          <p:cNvPr id="4" name="Content Placeholder 3" descr="ASphoto.jpg"/>
          <p:cNvPicPr>
            <a:picLocks noChangeAspect="1"/>
          </p:cNvPicPr>
          <p:nvPr/>
        </p:nvPicPr>
        <p:blipFill>
          <a:blip r:embed="rId2">
            <a:extLst>
              <a:ext uri="{28A0092B-C50C-407E-A947-70E740481C1C}">
                <a14:useLocalDpi xmlns:a14="http://schemas.microsoft.com/office/drawing/2010/main" val="0"/>
              </a:ext>
            </a:extLst>
          </a:blip>
          <a:srcRect t="30405" b="30405"/>
          <a:stretch>
            <a:fillRect/>
          </a:stretch>
        </p:blipFill>
        <p:spPr>
          <a:xfrm>
            <a:off x="2990388" y="3529049"/>
            <a:ext cx="4448051" cy="2333854"/>
          </a:xfrm>
          <a:prstGeom prst="rect">
            <a:avLst/>
          </a:prstGeom>
        </p:spPr>
      </p:pic>
    </p:spTree>
    <p:extLst>
      <p:ext uri="{BB962C8B-B14F-4D97-AF65-F5344CB8AC3E}">
        <p14:creationId xmlns:p14="http://schemas.microsoft.com/office/powerpoint/2010/main" val="956804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686800" cy="1016000"/>
          </a:xfrm>
        </p:spPr>
        <p:txBody>
          <a:bodyPr/>
          <a:lstStyle/>
          <a:p>
            <a:r>
              <a:rPr lang="en-US" b="1" dirty="0" smtClean="0">
                <a:solidFill>
                  <a:srgbClr val="FFFF00"/>
                </a:solidFill>
                <a:latin typeface="+mn-lt"/>
              </a:rPr>
              <a:t>Connections </a:t>
            </a:r>
            <a:r>
              <a:rPr lang="en-US" b="1" dirty="0" smtClean="0">
                <a:solidFill>
                  <a:schemeClr val="bg1"/>
                </a:solidFill>
                <a:latin typeface="+mn-lt"/>
              </a:rPr>
              <a:t>(other than bad hair)</a:t>
            </a:r>
            <a:r>
              <a:rPr lang="en-US" b="1" dirty="0" smtClean="0">
                <a:solidFill>
                  <a:srgbClr val="FFFF00"/>
                </a:solidFill>
                <a:latin typeface="+mn-lt"/>
              </a:rPr>
              <a:t>?</a:t>
            </a:r>
            <a:endParaRPr lang="en-US" b="1" dirty="0">
              <a:solidFill>
                <a:srgbClr val="FFFF00"/>
              </a:solidFill>
              <a:latin typeface="+mn-lt"/>
            </a:endParaRPr>
          </a:p>
        </p:txBody>
      </p:sp>
      <p:pic>
        <p:nvPicPr>
          <p:cNvPr id="4" name="Content Placeholder 3" descr="250px-Marshall_McLuha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18" r="83"/>
          <a:stretch/>
        </p:blipFill>
        <p:spPr>
          <a:xfrm>
            <a:off x="3054699" y="1890385"/>
            <a:ext cx="2446448" cy="3494990"/>
          </a:xfrm>
          <a:prstGeom prst="rect">
            <a:avLst/>
          </a:prstGeom>
        </p:spPr>
      </p:pic>
      <p:pic>
        <p:nvPicPr>
          <p:cNvPr id="5" name="Picture 4"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324" y="1890384"/>
            <a:ext cx="2838571" cy="3494991"/>
          </a:xfrm>
          <a:prstGeom prst="rect">
            <a:avLst/>
          </a:prstGeom>
        </p:spPr>
      </p:pic>
      <p:pic>
        <p:nvPicPr>
          <p:cNvPr id="6" name="Picture 5" descr="img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890385"/>
            <a:ext cx="2546350" cy="3494990"/>
          </a:xfrm>
          <a:prstGeom prst="rect">
            <a:avLst/>
          </a:prstGeom>
        </p:spPr>
      </p:pic>
    </p:spTree>
    <p:extLst>
      <p:ext uri="{BB962C8B-B14F-4D97-AF65-F5344CB8AC3E}">
        <p14:creationId xmlns:p14="http://schemas.microsoft.com/office/powerpoint/2010/main" val="240823433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120"/>
            <a:ext cx="8229600" cy="1016000"/>
          </a:xfrm>
        </p:spPr>
        <p:txBody>
          <a:bodyPr/>
          <a:lstStyle/>
          <a:p>
            <a:r>
              <a:rPr lang="en-US" dirty="0" smtClean="0"/>
              <a:t>          </a:t>
            </a:r>
            <a:r>
              <a:rPr lang="en-US" sz="4800" b="1" dirty="0" smtClean="0">
                <a:solidFill>
                  <a:srgbClr val="FFFF00"/>
                </a:solidFill>
                <a:latin typeface="+mn-lt"/>
                <a:cs typeface="American Typewriter"/>
              </a:rPr>
              <a:t>Word Alignments</a:t>
            </a:r>
            <a:endParaRPr lang="en-US" sz="4800" b="1" dirty="0">
              <a:solidFill>
                <a:srgbClr val="FFFF00"/>
              </a:solidFill>
              <a:latin typeface="+mn-lt"/>
              <a:cs typeface="American Typewriter"/>
            </a:endParaRPr>
          </a:p>
        </p:txBody>
      </p:sp>
      <p:sp>
        <p:nvSpPr>
          <p:cNvPr id="4" name="Content Placeholder 3"/>
          <p:cNvSpPr>
            <a:spLocks noGrp="1"/>
          </p:cNvSpPr>
          <p:nvPr>
            <p:ph sz="half" idx="1"/>
          </p:nvPr>
        </p:nvSpPr>
        <p:spPr>
          <a:xfrm>
            <a:off x="4648200" y="1025120"/>
            <a:ext cx="4038600" cy="4704581"/>
          </a:xfrm>
        </p:spPr>
        <p:txBody>
          <a:bodyPr>
            <a:normAutofit/>
          </a:bodyPr>
          <a:lstStyle/>
          <a:p>
            <a:r>
              <a:rPr lang="en-US" sz="3600" dirty="0" smtClean="0">
                <a:solidFill>
                  <a:srgbClr val="FFFFFF"/>
                </a:solidFill>
                <a:latin typeface="American Typewriter"/>
                <a:cs typeface="American Typewriter"/>
              </a:rPr>
              <a:t>Documents</a:t>
            </a:r>
          </a:p>
          <a:p>
            <a:r>
              <a:rPr lang="en-US" sz="3600" dirty="0" smtClean="0">
                <a:solidFill>
                  <a:srgbClr val="FFFFFF"/>
                </a:solidFill>
                <a:latin typeface="American Typewriter"/>
                <a:cs typeface="American Typewriter"/>
              </a:rPr>
              <a:t>Video</a:t>
            </a:r>
          </a:p>
          <a:p>
            <a:r>
              <a:rPr lang="en-US" sz="3600" dirty="0" smtClean="0">
                <a:solidFill>
                  <a:srgbClr val="FFFFFF"/>
                </a:solidFill>
                <a:latin typeface="American Typewriter"/>
                <a:cs typeface="American Typewriter"/>
              </a:rPr>
              <a:t>Expression</a:t>
            </a:r>
          </a:p>
          <a:p>
            <a:r>
              <a:rPr lang="en-US" sz="3600" dirty="0" smtClean="0">
                <a:solidFill>
                  <a:srgbClr val="FF0000"/>
                </a:solidFill>
                <a:latin typeface="American Typewriter"/>
                <a:cs typeface="American Typewriter"/>
              </a:rPr>
              <a:t>Public</a:t>
            </a:r>
            <a:endParaRPr lang="en-US" sz="3600" dirty="0" smtClean="0">
              <a:solidFill>
                <a:srgbClr val="FFFFFF"/>
              </a:solidFill>
              <a:latin typeface="+mn-lt"/>
              <a:cs typeface="American Typewriter"/>
            </a:endParaRPr>
          </a:p>
          <a:p>
            <a:r>
              <a:rPr lang="en-US" sz="3600" dirty="0" smtClean="0">
                <a:solidFill>
                  <a:srgbClr val="FFFFFF"/>
                </a:solidFill>
                <a:latin typeface="+mn-lt"/>
                <a:cs typeface="American Typewriter"/>
              </a:rPr>
              <a:t>Environment</a:t>
            </a:r>
          </a:p>
          <a:p>
            <a:r>
              <a:rPr lang="en-US" sz="3600" dirty="0" smtClean="0">
                <a:solidFill>
                  <a:srgbClr val="FFFFFF"/>
                </a:solidFill>
                <a:latin typeface="+mn-lt"/>
                <a:cs typeface="American Typewriter"/>
              </a:rPr>
              <a:t>Circle</a:t>
            </a:r>
          </a:p>
          <a:p>
            <a:r>
              <a:rPr lang="en-US" sz="3600" dirty="0" smtClean="0">
                <a:solidFill>
                  <a:srgbClr val="FFFFFF"/>
                </a:solidFill>
                <a:latin typeface="+mn-lt"/>
                <a:cs typeface="American Typewriter"/>
              </a:rPr>
              <a:t>Property</a:t>
            </a:r>
          </a:p>
          <a:p>
            <a:r>
              <a:rPr lang="en-US" sz="3600" b="1" dirty="0">
                <a:solidFill>
                  <a:srgbClr val="FF0000"/>
                </a:solidFill>
                <a:latin typeface="American Typewriter"/>
                <a:cs typeface="American Typewriter"/>
              </a:rPr>
              <a:t>IP</a:t>
            </a:r>
          </a:p>
          <a:p>
            <a:pPr marL="0" indent="0">
              <a:buNone/>
            </a:pPr>
            <a:endParaRPr lang="en-US" sz="3600" dirty="0">
              <a:solidFill>
                <a:srgbClr val="000000"/>
              </a:solidFill>
              <a:latin typeface="American Typewriter"/>
              <a:cs typeface="American Typewriter"/>
            </a:endParaRPr>
          </a:p>
        </p:txBody>
      </p:sp>
      <p:sp>
        <p:nvSpPr>
          <p:cNvPr id="5" name="Content Placeholder 4"/>
          <p:cNvSpPr>
            <a:spLocks noGrp="1"/>
          </p:cNvSpPr>
          <p:nvPr>
            <p:ph sz="half" idx="2"/>
          </p:nvPr>
        </p:nvSpPr>
        <p:spPr>
          <a:xfrm>
            <a:off x="457200" y="1025120"/>
            <a:ext cx="4038600" cy="4704581"/>
          </a:xfrm>
        </p:spPr>
        <p:txBody>
          <a:bodyPr>
            <a:normAutofit/>
          </a:bodyPr>
          <a:lstStyle/>
          <a:p>
            <a:r>
              <a:rPr lang="en-US" sz="3600" dirty="0" smtClean="0">
                <a:solidFill>
                  <a:srgbClr val="FFFFFF"/>
                </a:solidFill>
                <a:latin typeface="+mn-lt"/>
                <a:cs typeface="American Typewriter"/>
              </a:rPr>
              <a:t>Data</a:t>
            </a:r>
          </a:p>
          <a:p>
            <a:r>
              <a:rPr lang="en-US" sz="3600" dirty="0" smtClean="0">
                <a:solidFill>
                  <a:srgbClr val="FFFFFF"/>
                </a:solidFill>
                <a:latin typeface="+mn-lt"/>
                <a:cs typeface="American Typewriter"/>
              </a:rPr>
              <a:t>Game             </a:t>
            </a:r>
          </a:p>
          <a:p>
            <a:r>
              <a:rPr lang="en-US" sz="3600" dirty="0" smtClean="0">
                <a:solidFill>
                  <a:srgbClr val="FFFFFF"/>
                </a:solidFill>
                <a:latin typeface="+mn-lt"/>
                <a:cs typeface="American Typewriter"/>
              </a:rPr>
              <a:t>Idea</a:t>
            </a:r>
          </a:p>
          <a:p>
            <a:r>
              <a:rPr lang="en-US" sz="3600" dirty="0" smtClean="0">
                <a:solidFill>
                  <a:srgbClr val="CCFFCC"/>
                </a:solidFill>
                <a:latin typeface="American Typewriter"/>
                <a:cs typeface="American Typewriter"/>
              </a:rPr>
              <a:t>Private</a:t>
            </a:r>
            <a:endParaRPr lang="en-US" sz="3600" dirty="0" smtClean="0">
              <a:solidFill>
                <a:schemeClr val="bg1"/>
              </a:solidFill>
              <a:latin typeface="+mn-lt"/>
              <a:cs typeface="American Typewriter"/>
            </a:endParaRPr>
          </a:p>
          <a:p>
            <a:r>
              <a:rPr lang="en-US" sz="3600" dirty="0" smtClean="0">
                <a:solidFill>
                  <a:schemeClr val="bg1"/>
                </a:solidFill>
                <a:latin typeface="+mn-lt"/>
                <a:cs typeface="American Typewriter"/>
              </a:rPr>
              <a:t>Interactive</a:t>
            </a:r>
          </a:p>
          <a:p>
            <a:r>
              <a:rPr lang="en-US" sz="3600" dirty="0" smtClean="0">
                <a:solidFill>
                  <a:schemeClr val="bg1"/>
                </a:solidFill>
                <a:latin typeface="+mn-lt"/>
                <a:cs typeface="American Typewriter"/>
              </a:rPr>
              <a:t>Magic</a:t>
            </a:r>
          </a:p>
          <a:p>
            <a:r>
              <a:rPr lang="en-US" sz="3600" dirty="0" smtClean="0">
                <a:solidFill>
                  <a:schemeClr val="bg1"/>
                </a:solidFill>
                <a:latin typeface="+mn-lt"/>
                <a:cs typeface="American Typewriter"/>
              </a:rPr>
              <a:t>Intellectual</a:t>
            </a:r>
          </a:p>
          <a:p>
            <a:r>
              <a:rPr lang="en-US" sz="3600" b="1" dirty="0">
                <a:solidFill>
                  <a:srgbClr val="CCFFCC"/>
                </a:solidFill>
                <a:latin typeface="American Typewriter"/>
                <a:cs typeface="American Typewriter"/>
              </a:rPr>
              <a:t>Not IP</a:t>
            </a:r>
          </a:p>
          <a:p>
            <a:endParaRPr lang="en-US" sz="3600" dirty="0">
              <a:solidFill>
                <a:schemeClr val="tx1"/>
              </a:solidFill>
              <a:latin typeface="American Typewriter"/>
              <a:cs typeface="American Typewriter"/>
            </a:endParaRPr>
          </a:p>
        </p:txBody>
      </p:sp>
      <p:sp>
        <p:nvSpPr>
          <p:cNvPr id="6" name="Left Arrow 5"/>
          <p:cNvSpPr/>
          <p:nvPr/>
        </p:nvSpPr>
        <p:spPr>
          <a:xfrm flipV="1">
            <a:off x="3517392" y="1638543"/>
            <a:ext cx="978408" cy="24645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639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173735"/>
            <a:ext cx="8686800" cy="1016000"/>
          </a:xfrm>
        </p:spPr>
        <p:txBody>
          <a:bodyPr/>
          <a:lstStyle/>
          <a:p>
            <a:r>
              <a:rPr lang="en-US" b="1" dirty="0" smtClean="0">
                <a:solidFill>
                  <a:srgbClr val="FFFF00"/>
                </a:solidFill>
                <a:latin typeface="+mn-lt"/>
              </a:rPr>
              <a:t>What does this list really mean?</a:t>
            </a:r>
            <a:endParaRPr lang="en-US" b="1" dirty="0">
              <a:solidFill>
                <a:srgbClr val="FFFF00"/>
              </a:solidFill>
              <a:latin typeface="+mn-lt"/>
            </a:endParaRPr>
          </a:p>
        </p:txBody>
      </p:sp>
      <p:sp>
        <p:nvSpPr>
          <p:cNvPr id="6" name="Content Placeholder 5"/>
          <p:cNvSpPr>
            <a:spLocks noGrp="1"/>
          </p:cNvSpPr>
          <p:nvPr>
            <p:ph sz="half" idx="1"/>
          </p:nvPr>
        </p:nvSpPr>
        <p:spPr/>
        <p:txBody>
          <a:bodyPr>
            <a:normAutofit/>
          </a:bodyPr>
          <a:lstStyle/>
          <a:p>
            <a:pPr marL="0" indent="0">
              <a:buNone/>
            </a:pPr>
            <a:r>
              <a:rPr lang="en-US" sz="4000" b="1" dirty="0" smtClean="0">
                <a:solidFill>
                  <a:schemeClr val="bg1"/>
                </a:solidFill>
                <a:latin typeface="+mn-lt"/>
              </a:rPr>
              <a:t>It appears as an endless Yin/Yang dialectic between:</a:t>
            </a:r>
            <a:endParaRPr lang="en-US" sz="4000" b="1" dirty="0">
              <a:solidFill>
                <a:schemeClr val="bg1"/>
              </a:solidFill>
              <a:latin typeface="+mn-lt"/>
            </a:endParaRPr>
          </a:p>
        </p:txBody>
      </p:sp>
      <p:sp>
        <p:nvSpPr>
          <p:cNvPr id="7" name="Content Placeholder 6"/>
          <p:cNvSpPr>
            <a:spLocks noGrp="1"/>
          </p:cNvSpPr>
          <p:nvPr>
            <p:ph sz="half" idx="2"/>
          </p:nvPr>
        </p:nvSpPr>
        <p:spPr>
          <a:xfrm>
            <a:off x="4495801" y="1411700"/>
            <a:ext cx="4648200" cy="4781061"/>
          </a:xfrm>
        </p:spPr>
        <p:txBody>
          <a:bodyPr/>
          <a:lstStyle/>
          <a:p>
            <a:pPr marL="0" indent="0">
              <a:buNone/>
            </a:pPr>
            <a:r>
              <a:rPr lang="en-US" sz="2800" b="1" dirty="0">
                <a:solidFill>
                  <a:srgbClr val="CCFFCC"/>
                </a:solidFill>
                <a:latin typeface="+mn-lt"/>
              </a:rPr>
              <a:t>N</a:t>
            </a:r>
            <a:r>
              <a:rPr lang="en-US" sz="2800" b="1" dirty="0" smtClean="0">
                <a:solidFill>
                  <a:srgbClr val="CCFFCC"/>
                </a:solidFill>
                <a:latin typeface="+mn-lt"/>
              </a:rPr>
              <a:t>ature</a:t>
            </a:r>
            <a:r>
              <a:rPr lang="en-US" sz="2800" b="1" dirty="0" smtClean="0">
                <a:latin typeface="+mn-lt"/>
              </a:rPr>
              <a:t>       </a:t>
            </a:r>
            <a:r>
              <a:rPr lang="en-US" sz="2800" b="1" dirty="0" smtClean="0">
                <a:solidFill>
                  <a:srgbClr val="FFFFFF"/>
                </a:solidFill>
                <a:latin typeface="+mn-lt"/>
              </a:rPr>
              <a:t>&amp;</a:t>
            </a:r>
            <a:r>
              <a:rPr lang="en-US" sz="2800" b="1" dirty="0" smtClean="0">
                <a:latin typeface="+mn-lt"/>
              </a:rPr>
              <a:t>    </a:t>
            </a:r>
            <a:r>
              <a:rPr lang="en-US" sz="2800" b="1" dirty="0" smtClean="0">
                <a:solidFill>
                  <a:srgbClr val="C4BD97"/>
                </a:solidFill>
                <a:latin typeface="+mn-lt"/>
              </a:rPr>
              <a:t>Nurture</a:t>
            </a:r>
          </a:p>
          <a:p>
            <a:pPr marL="0" indent="0">
              <a:buNone/>
            </a:pPr>
            <a:r>
              <a:rPr lang="en-US" sz="2800" b="1" dirty="0" smtClean="0">
                <a:solidFill>
                  <a:srgbClr val="CCFFCC"/>
                </a:solidFill>
                <a:latin typeface="+mn-lt"/>
              </a:rPr>
              <a:t>Idea </a:t>
            </a:r>
            <a:r>
              <a:rPr lang="en-US" sz="2800" b="1" dirty="0" smtClean="0">
                <a:latin typeface="+mn-lt"/>
              </a:rPr>
              <a:t>       </a:t>
            </a:r>
            <a:r>
              <a:rPr lang="en-US" sz="2800" b="1" dirty="0" smtClean="0">
                <a:solidFill>
                  <a:srgbClr val="FFFFFF"/>
                </a:solidFill>
                <a:latin typeface="+mn-lt"/>
              </a:rPr>
              <a:t>   &amp;    </a:t>
            </a:r>
            <a:r>
              <a:rPr lang="en-US" sz="2800" b="1" dirty="0" smtClean="0">
                <a:solidFill>
                  <a:srgbClr val="C4BD97"/>
                </a:solidFill>
                <a:latin typeface="+mn-lt"/>
              </a:rPr>
              <a:t>Expression</a:t>
            </a:r>
          </a:p>
          <a:p>
            <a:pPr marL="0" indent="0">
              <a:buNone/>
            </a:pPr>
            <a:r>
              <a:rPr lang="en-US" sz="2800" b="1" dirty="0" smtClean="0">
                <a:solidFill>
                  <a:srgbClr val="CCFFCC"/>
                </a:solidFill>
                <a:latin typeface="+mn-lt"/>
              </a:rPr>
              <a:t>Creativity</a:t>
            </a:r>
            <a:r>
              <a:rPr lang="en-US" sz="2800" b="1" dirty="0" smtClean="0">
                <a:latin typeface="+mn-lt"/>
              </a:rPr>
              <a:t>  </a:t>
            </a:r>
            <a:r>
              <a:rPr lang="en-US" sz="2800" b="1" dirty="0" smtClean="0">
                <a:solidFill>
                  <a:srgbClr val="FFFFFF"/>
                </a:solidFill>
                <a:latin typeface="+mn-lt"/>
              </a:rPr>
              <a:t>&amp;</a:t>
            </a:r>
            <a:r>
              <a:rPr lang="en-US" sz="2800" b="1" dirty="0" smtClean="0">
                <a:latin typeface="+mn-lt"/>
              </a:rPr>
              <a:t>    </a:t>
            </a:r>
            <a:r>
              <a:rPr lang="en-US" sz="2800" b="1" dirty="0" smtClean="0">
                <a:solidFill>
                  <a:srgbClr val="C4BD97"/>
                </a:solidFill>
                <a:latin typeface="+mn-lt"/>
              </a:rPr>
              <a:t>Connection</a:t>
            </a:r>
          </a:p>
          <a:p>
            <a:pPr marL="0" indent="0">
              <a:buNone/>
            </a:pPr>
            <a:r>
              <a:rPr lang="en-US" sz="2800" b="1" dirty="0" smtClean="0">
                <a:solidFill>
                  <a:srgbClr val="CCFFCC"/>
                </a:solidFill>
                <a:latin typeface="+mn-lt"/>
              </a:rPr>
              <a:t>User          </a:t>
            </a:r>
            <a:r>
              <a:rPr lang="en-US" sz="2800" b="1" dirty="0" smtClean="0">
                <a:solidFill>
                  <a:srgbClr val="FFFFFF"/>
                </a:solidFill>
                <a:latin typeface="+mn-lt"/>
              </a:rPr>
              <a:t>&amp;  </a:t>
            </a:r>
            <a:r>
              <a:rPr lang="en-US" sz="2800" b="1" dirty="0" smtClean="0">
                <a:latin typeface="+mn-lt"/>
              </a:rPr>
              <a:t>  </a:t>
            </a:r>
            <a:r>
              <a:rPr lang="en-US" sz="2800" b="1" dirty="0" smtClean="0">
                <a:solidFill>
                  <a:srgbClr val="C4BD97"/>
                </a:solidFill>
                <a:latin typeface="+mn-lt"/>
              </a:rPr>
              <a:t>System</a:t>
            </a:r>
          </a:p>
          <a:p>
            <a:pPr marL="0" indent="0">
              <a:buNone/>
            </a:pPr>
            <a:r>
              <a:rPr lang="en-US" sz="2800" b="1" dirty="0" smtClean="0">
                <a:solidFill>
                  <a:srgbClr val="CCFFCC"/>
                </a:solidFill>
                <a:latin typeface="+mn-lt"/>
              </a:rPr>
              <a:t>Gamer</a:t>
            </a:r>
            <a:r>
              <a:rPr lang="en-US" sz="2800" b="1" dirty="0" smtClean="0">
                <a:latin typeface="+mn-lt"/>
              </a:rPr>
              <a:t>       </a:t>
            </a:r>
            <a:r>
              <a:rPr lang="en-US" sz="2800" b="1" dirty="0" smtClean="0">
                <a:solidFill>
                  <a:srgbClr val="FFFFFF"/>
                </a:solidFill>
                <a:latin typeface="+mn-lt"/>
              </a:rPr>
              <a:t>&amp;</a:t>
            </a:r>
            <a:r>
              <a:rPr lang="en-US" sz="2800" b="1" dirty="0" smtClean="0">
                <a:latin typeface="+mn-lt"/>
              </a:rPr>
              <a:t>    </a:t>
            </a:r>
            <a:r>
              <a:rPr lang="en-US" sz="2800" b="1" dirty="0" smtClean="0">
                <a:solidFill>
                  <a:srgbClr val="C4BD97"/>
                </a:solidFill>
                <a:latin typeface="+mn-lt"/>
              </a:rPr>
              <a:t>Game</a:t>
            </a:r>
          </a:p>
          <a:p>
            <a:pPr marL="0" indent="0">
              <a:buNone/>
            </a:pPr>
            <a:r>
              <a:rPr lang="en-US" sz="2800" b="1" dirty="0" smtClean="0">
                <a:solidFill>
                  <a:srgbClr val="CCFFCC"/>
                </a:solidFill>
                <a:latin typeface="+mn-lt"/>
              </a:rPr>
              <a:t>Magic</a:t>
            </a:r>
            <a:r>
              <a:rPr lang="en-US" sz="2800" b="1" dirty="0" smtClean="0">
                <a:latin typeface="+mn-lt"/>
              </a:rPr>
              <a:t>        </a:t>
            </a:r>
            <a:r>
              <a:rPr lang="en-US" sz="2800" b="1" dirty="0" smtClean="0">
                <a:solidFill>
                  <a:srgbClr val="FFFFFF"/>
                </a:solidFill>
                <a:latin typeface="+mn-lt"/>
              </a:rPr>
              <a:t>&amp;</a:t>
            </a:r>
            <a:r>
              <a:rPr lang="en-US" sz="2800" b="1" dirty="0" smtClean="0">
                <a:latin typeface="+mn-lt"/>
              </a:rPr>
              <a:t>    </a:t>
            </a:r>
            <a:r>
              <a:rPr lang="en-US" sz="2800" b="1" dirty="0" smtClean="0">
                <a:solidFill>
                  <a:srgbClr val="C4BD97"/>
                </a:solidFill>
                <a:latin typeface="+mn-lt"/>
              </a:rPr>
              <a:t>Circle</a:t>
            </a:r>
          </a:p>
          <a:p>
            <a:pPr marL="0" indent="0">
              <a:buNone/>
            </a:pPr>
            <a:r>
              <a:rPr lang="en-US" sz="2800" b="1" dirty="0" smtClean="0">
                <a:solidFill>
                  <a:srgbClr val="CCFFCC"/>
                </a:solidFill>
                <a:latin typeface="+mn-lt"/>
              </a:rPr>
              <a:t>Human</a:t>
            </a:r>
            <a:r>
              <a:rPr lang="en-US" sz="2800" b="1" dirty="0" smtClean="0">
                <a:latin typeface="+mn-lt"/>
              </a:rPr>
              <a:t>      </a:t>
            </a:r>
            <a:r>
              <a:rPr lang="en-US" sz="2800" b="1" dirty="0" smtClean="0">
                <a:solidFill>
                  <a:srgbClr val="FFFFFF"/>
                </a:solidFill>
                <a:latin typeface="+mn-lt"/>
              </a:rPr>
              <a:t>&amp;</a:t>
            </a:r>
            <a:r>
              <a:rPr lang="en-US" sz="2800" b="1" dirty="0" smtClean="0">
                <a:latin typeface="+mn-lt"/>
              </a:rPr>
              <a:t>    </a:t>
            </a:r>
            <a:r>
              <a:rPr lang="en-US" sz="2800" b="1" dirty="0" smtClean="0">
                <a:solidFill>
                  <a:schemeClr val="bg2">
                    <a:lumMod val="75000"/>
                  </a:schemeClr>
                </a:solidFill>
                <a:latin typeface="+mn-lt"/>
              </a:rPr>
              <a:t>Societal</a:t>
            </a:r>
            <a:endParaRPr lang="en-US" sz="2800" b="1" dirty="0">
              <a:solidFill>
                <a:schemeClr val="bg2">
                  <a:lumMod val="75000"/>
                </a:schemeClr>
              </a:solidFill>
              <a:latin typeface="+mn-lt"/>
            </a:endParaRPr>
          </a:p>
          <a:p>
            <a:pPr marL="0" indent="0">
              <a:buNone/>
            </a:pPr>
            <a:endParaRPr lang="en-US" dirty="0"/>
          </a:p>
        </p:txBody>
      </p:sp>
      <p:pic>
        <p:nvPicPr>
          <p:cNvPr id="8" name="Picture 7" descr="75px-Yin_and_Yang.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81" y="3592286"/>
            <a:ext cx="2104571" cy="2104571"/>
          </a:xfrm>
          <a:prstGeom prst="rect">
            <a:avLst/>
          </a:prstGeom>
        </p:spPr>
      </p:pic>
    </p:spTree>
    <p:extLst>
      <p:ext uri="{BB962C8B-B14F-4D97-AF65-F5344CB8AC3E}">
        <p14:creationId xmlns:p14="http://schemas.microsoft.com/office/powerpoint/2010/main" val="630645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82308"/>
            <a:ext cx="8229600" cy="1139393"/>
          </a:xfrm>
        </p:spPr>
        <p:txBody>
          <a:bodyPr>
            <a:noAutofit/>
          </a:bodyPr>
          <a:lstStyle/>
          <a:p>
            <a:r>
              <a:rPr lang="en-US" b="1" dirty="0" smtClean="0">
                <a:solidFill>
                  <a:srgbClr val="FFFF00"/>
                </a:solidFill>
                <a:latin typeface="+mn-lt"/>
              </a:rPr>
              <a:t>Is this, in philosophical terms, </a:t>
            </a:r>
            <a:br>
              <a:rPr lang="en-US" b="1" dirty="0" smtClean="0">
                <a:solidFill>
                  <a:srgbClr val="FFFF00"/>
                </a:solidFill>
                <a:latin typeface="+mn-lt"/>
              </a:rPr>
            </a:br>
            <a:r>
              <a:rPr lang="en-US" b="1" dirty="0" smtClean="0">
                <a:solidFill>
                  <a:srgbClr val="FFFF00"/>
                </a:solidFill>
                <a:latin typeface="+mn-lt"/>
              </a:rPr>
              <a:t>really a hard choice?</a:t>
            </a:r>
            <a:endParaRPr lang="en-US" b="1" dirty="0">
              <a:solidFill>
                <a:srgbClr val="FFFF00"/>
              </a:solidFill>
              <a:latin typeface="+mn-lt"/>
            </a:endParaRPr>
          </a:p>
        </p:txBody>
      </p:sp>
      <p:sp>
        <p:nvSpPr>
          <p:cNvPr id="6" name="Content Placeholder 5"/>
          <p:cNvSpPr>
            <a:spLocks noGrp="1"/>
          </p:cNvSpPr>
          <p:nvPr>
            <p:ph sz="quarter" idx="10"/>
          </p:nvPr>
        </p:nvSpPr>
        <p:spPr>
          <a:xfrm>
            <a:off x="457200" y="1221701"/>
            <a:ext cx="8585380" cy="5063627"/>
          </a:xfrm>
        </p:spPr>
        <p:txBody>
          <a:bodyPr>
            <a:normAutofit fontScale="85000" lnSpcReduction="10000"/>
          </a:bodyPr>
          <a:lstStyle/>
          <a:p>
            <a:pPr marL="0" indent="0">
              <a:lnSpc>
                <a:spcPct val="110000"/>
              </a:lnSpc>
              <a:buNone/>
            </a:pPr>
            <a:r>
              <a:rPr lang="en-CA" sz="3200" dirty="0" smtClean="0">
                <a:solidFill>
                  <a:schemeClr val="bg1"/>
                </a:solidFill>
                <a:latin typeface="+mn-lt"/>
              </a:rPr>
              <a:t>“My </a:t>
            </a:r>
            <a:r>
              <a:rPr lang="en-CA" sz="3200" dirty="0">
                <a:solidFill>
                  <a:schemeClr val="bg1"/>
                </a:solidFill>
                <a:latin typeface="+mn-lt"/>
              </a:rPr>
              <a:t>life seemed like a glass tunnel, through which I was moving faster every year, and at the end of which there was darkness... [However] When I changed my view, the walls of my glass tunnel disappeared. I now live in the open air. There is still a difference between my life and the lives of other people</a:t>
            </a:r>
            <a:r>
              <a:rPr lang="en-CA" sz="3200" dirty="0">
                <a:solidFill>
                  <a:srgbClr val="FFFF00"/>
                </a:solidFill>
                <a:latin typeface="+mn-lt"/>
              </a:rPr>
              <a:t>. But the difference is less. Other people are closer. </a:t>
            </a:r>
            <a:r>
              <a:rPr lang="en-CA" sz="3200" dirty="0">
                <a:solidFill>
                  <a:schemeClr val="bg1"/>
                </a:solidFill>
                <a:latin typeface="+mn-lt"/>
              </a:rPr>
              <a:t>I am less concerned about the rest of my own life, and more concerned about the lives of others</a:t>
            </a:r>
            <a:r>
              <a:rPr lang="en-CA" sz="3200" dirty="0" smtClean="0">
                <a:solidFill>
                  <a:schemeClr val="bg1"/>
                </a:solidFill>
                <a:latin typeface="+mn-lt"/>
              </a:rPr>
              <a:t>.”</a:t>
            </a:r>
          </a:p>
          <a:p>
            <a:pPr marL="0" indent="0">
              <a:lnSpc>
                <a:spcPct val="110000"/>
              </a:lnSpc>
              <a:buNone/>
            </a:pPr>
            <a:r>
              <a:rPr lang="en-CA" sz="3200" dirty="0" smtClean="0">
                <a:solidFill>
                  <a:srgbClr val="CCFFCC"/>
                </a:solidFill>
                <a:latin typeface="+mn-lt"/>
              </a:rPr>
              <a:t>Derek Parfit (1984)</a:t>
            </a:r>
            <a:r>
              <a:rPr lang="en-CA" sz="3200" dirty="0">
                <a:solidFill>
                  <a:srgbClr val="CCFFCC"/>
                </a:solidFill>
                <a:latin typeface="+mn-lt"/>
              </a:rPr>
              <a:t> </a:t>
            </a:r>
            <a:r>
              <a:rPr lang="en-CA" sz="3200" dirty="0" smtClean="0">
                <a:solidFill>
                  <a:srgbClr val="CCFFCC"/>
                </a:solidFill>
                <a:latin typeface="+mn-lt"/>
              </a:rPr>
              <a:t>“Reasons </a:t>
            </a:r>
            <a:r>
              <a:rPr lang="en-CA" sz="3200" dirty="0">
                <a:solidFill>
                  <a:srgbClr val="CCFFCC"/>
                </a:solidFill>
                <a:latin typeface="+mn-lt"/>
              </a:rPr>
              <a:t>and </a:t>
            </a:r>
            <a:r>
              <a:rPr lang="en-CA" sz="3200" dirty="0" smtClean="0">
                <a:solidFill>
                  <a:srgbClr val="CCFFCC"/>
                </a:solidFill>
                <a:latin typeface="+mn-lt"/>
              </a:rPr>
              <a:t>Persons” Oxford Clarendon </a:t>
            </a:r>
            <a:r>
              <a:rPr lang="en-CA" sz="3200" dirty="0">
                <a:solidFill>
                  <a:srgbClr val="CCFFCC"/>
                </a:solidFill>
                <a:latin typeface="+mn-lt"/>
              </a:rPr>
              <a:t>Press</a:t>
            </a:r>
          </a:p>
          <a:p>
            <a:pPr marL="0" indent="0">
              <a:buNone/>
            </a:pPr>
            <a:endParaRPr lang="en-CA" sz="3200" dirty="0">
              <a:solidFill>
                <a:schemeClr val="bg1"/>
              </a:solidFill>
              <a:latin typeface="+mn-lt"/>
            </a:endParaRPr>
          </a:p>
        </p:txBody>
      </p:sp>
    </p:spTree>
    <p:extLst>
      <p:ext uri="{BB962C8B-B14F-4D97-AF65-F5344CB8AC3E}">
        <p14:creationId xmlns:p14="http://schemas.microsoft.com/office/powerpoint/2010/main" val="2942855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42593"/>
          </a:xfrm>
        </p:spPr>
        <p:txBody>
          <a:bodyPr>
            <a:noAutofit/>
          </a:bodyPr>
          <a:lstStyle/>
          <a:p>
            <a:r>
              <a:rPr lang="en-US" sz="4800" b="1" dirty="0" smtClean="0">
                <a:solidFill>
                  <a:srgbClr val="FFFF00"/>
                </a:solidFill>
                <a:latin typeface="+mn-lt"/>
              </a:rPr>
              <a:t>Back to</a:t>
            </a:r>
            <a:r>
              <a:rPr lang="is-IS" sz="4800" b="1" dirty="0" smtClean="0">
                <a:solidFill>
                  <a:srgbClr val="FFFF00"/>
                </a:solidFill>
                <a:latin typeface="+mn-lt"/>
              </a:rPr>
              <a:t>…</a:t>
            </a:r>
            <a:r>
              <a:rPr lang="en-US" sz="4800" b="1" dirty="0" smtClean="0">
                <a:solidFill>
                  <a:schemeClr val="bg1"/>
                </a:solidFill>
                <a:latin typeface="+mn-lt"/>
              </a:rPr>
              <a:t>Connections</a:t>
            </a:r>
            <a:r>
              <a:rPr lang="en-US" sz="4800" b="1" dirty="0" smtClean="0">
                <a:solidFill>
                  <a:srgbClr val="FFFF00"/>
                </a:solidFill>
                <a:latin typeface="+mn-lt"/>
              </a:rPr>
              <a:t>?</a:t>
            </a:r>
            <a:endParaRPr lang="en-US" sz="4800" b="1" dirty="0">
              <a:solidFill>
                <a:srgbClr val="FFFF00"/>
              </a:solidFill>
              <a:latin typeface="+mn-lt"/>
            </a:endParaRPr>
          </a:p>
        </p:txBody>
      </p:sp>
      <p:pic>
        <p:nvPicPr>
          <p:cNvPr id="4" name="Content Placeholder 3" descr="250px-Marshall_McLuha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18" r="83"/>
          <a:stretch/>
        </p:blipFill>
        <p:spPr>
          <a:xfrm>
            <a:off x="3054699" y="1890385"/>
            <a:ext cx="2446448" cy="3494990"/>
          </a:xfrm>
          <a:prstGeom prst="rect">
            <a:avLst/>
          </a:prstGeom>
        </p:spPr>
      </p:pic>
      <p:pic>
        <p:nvPicPr>
          <p:cNvPr id="5" name="Picture 4"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324" y="1890384"/>
            <a:ext cx="2838571" cy="3494991"/>
          </a:xfrm>
          <a:prstGeom prst="rect">
            <a:avLst/>
          </a:prstGeom>
        </p:spPr>
      </p:pic>
      <p:pic>
        <p:nvPicPr>
          <p:cNvPr id="6" name="Picture 5" descr="img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890385"/>
            <a:ext cx="2546350" cy="3494990"/>
          </a:xfrm>
          <a:prstGeom prst="rect">
            <a:avLst/>
          </a:prstGeom>
        </p:spPr>
      </p:pic>
    </p:spTree>
    <p:extLst>
      <p:ext uri="{BB962C8B-B14F-4D97-AF65-F5344CB8AC3E}">
        <p14:creationId xmlns:p14="http://schemas.microsoft.com/office/powerpoint/2010/main" val="1304611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920"/>
            <a:ext cx="8229600" cy="880205"/>
          </a:xfrm>
        </p:spPr>
        <p:txBody>
          <a:bodyPr>
            <a:normAutofit fontScale="90000"/>
          </a:bodyPr>
          <a:lstStyle/>
          <a:p>
            <a:r>
              <a:rPr lang="en-US" sz="4800" b="1" dirty="0" smtClean="0">
                <a:solidFill>
                  <a:srgbClr val="FF0000"/>
                </a:solidFill>
                <a:latin typeface="+mn-lt"/>
                <a:cs typeface="Andale Mono"/>
              </a:rPr>
              <a:t>WHY GAMES?</a:t>
            </a:r>
            <a:endParaRPr lang="en-US" sz="4800" b="1" dirty="0">
              <a:solidFill>
                <a:srgbClr val="FF0000"/>
              </a:solidFill>
              <a:latin typeface="+mn-lt"/>
              <a:cs typeface="Andale Mono"/>
            </a:endParaRPr>
          </a:p>
        </p:txBody>
      </p:sp>
      <p:sp>
        <p:nvSpPr>
          <p:cNvPr id="3" name="Content Placeholder 2"/>
          <p:cNvSpPr>
            <a:spLocks noGrp="1"/>
          </p:cNvSpPr>
          <p:nvPr>
            <p:ph sz="quarter" idx="10"/>
          </p:nvPr>
        </p:nvSpPr>
        <p:spPr>
          <a:xfrm>
            <a:off x="457200" y="884125"/>
            <a:ext cx="6745458" cy="5331614"/>
          </a:xfrm>
        </p:spPr>
        <p:txBody>
          <a:bodyPr>
            <a:normAutofit fontScale="77500" lnSpcReduction="20000"/>
          </a:bodyPr>
          <a:lstStyle/>
          <a:p>
            <a:pPr marL="0" indent="0">
              <a:lnSpc>
                <a:spcPct val="120000"/>
              </a:lnSpc>
              <a:buNone/>
            </a:pPr>
            <a:r>
              <a:rPr lang="en-US" sz="3500" dirty="0" smtClean="0">
                <a:solidFill>
                  <a:schemeClr val="bg1"/>
                </a:solidFill>
                <a:latin typeface="+mn-lt"/>
                <a:cs typeface="Lucida Console"/>
              </a:rPr>
              <a:t>“</a:t>
            </a:r>
            <a:r>
              <a:rPr lang="en-US" sz="3500" dirty="0" smtClean="0">
                <a:solidFill>
                  <a:srgbClr val="FFFF00"/>
                </a:solidFill>
                <a:latin typeface="+mn-lt"/>
                <a:cs typeface="Lucida Console"/>
              </a:rPr>
              <a:t>Equally strange is our general addiction to games</a:t>
            </a:r>
            <a:r>
              <a:rPr lang="en-US" sz="3500" dirty="0" smtClean="0">
                <a:solidFill>
                  <a:schemeClr val="bg1"/>
                </a:solidFill>
                <a:latin typeface="+mn-lt"/>
                <a:cs typeface="Lucida Console"/>
              </a:rPr>
              <a:t>, both physical and mental. The profusion of games is truly startling: card games, board games, word games, ball games, </a:t>
            </a:r>
            <a:r>
              <a:rPr lang="en-US" sz="3500" dirty="0" smtClean="0">
                <a:solidFill>
                  <a:srgbClr val="FFFF00"/>
                </a:solidFill>
                <a:latin typeface="+mn-lt"/>
                <a:cs typeface="Lucida Console"/>
              </a:rPr>
              <a:t>electronic games</a:t>
            </a:r>
            <a:r>
              <a:rPr lang="en-US" sz="3500" dirty="0" smtClean="0">
                <a:solidFill>
                  <a:schemeClr val="bg1"/>
                </a:solidFill>
                <a:latin typeface="+mn-lt"/>
                <a:cs typeface="Lucida Console"/>
              </a:rPr>
              <a:t>….</a:t>
            </a:r>
            <a:r>
              <a:rPr lang="en-US" sz="3500" dirty="0" smtClean="0">
                <a:solidFill>
                  <a:srgbClr val="FFFF00"/>
                </a:solidFill>
                <a:latin typeface="+mn-lt"/>
                <a:cs typeface="Lucida Console"/>
              </a:rPr>
              <a:t>We even assemble in huge crowds to watch others playing games</a:t>
            </a:r>
            <a:r>
              <a:rPr lang="en-US" sz="3500" dirty="0" smtClean="0">
                <a:solidFill>
                  <a:schemeClr val="bg1"/>
                </a:solidFill>
                <a:latin typeface="+mn-lt"/>
                <a:cs typeface="Lucida Console"/>
              </a:rPr>
              <a:t>. What does all this mean? Do we simply get easily bored and cannot tolerate inactivity? I can find nothing in the literature of scientific psychology that helps me to understand such bizarre behavior.”</a:t>
            </a:r>
          </a:p>
          <a:p>
            <a:pPr marL="0" indent="0">
              <a:buNone/>
            </a:pPr>
            <a:endParaRPr lang="en-US" sz="1800" dirty="0" smtClean="0">
              <a:solidFill>
                <a:schemeClr val="bg1"/>
              </a:solidFill>
              <a:latin typeface="+mn-lt"/>
              <a:cs typeface="Lucida Console"/>
            </a:endParaRPr>
          </a:p>
          <a:p>
            <a:pPr marL="0" indent="0">
              <a:buNone/>
            </a:pPr>
            <a:r>
              <a:rPr lang="en-US" sz="1800" dirty="0" smtClean="0">
                <a:solidFill>
                  <a:schemeClr val="bg1"/>
                </a:solidFill>
                <a:latin typeface="+mn-lt"/>
                <a:cs typeface="Lucida Console"/>
              </a:rPr>
              <a:t>The Human Legacy (1982)</a:t>
            </a:r>
          </a:p>
          <a:p>
            <a:pPr marL="0" indent="0">
              <a:buNone/>
            </a:pPr>
            <a:r>
              <a:rPr lang="en-US" sz="1800" dirty="0" smtClean="0">
                <a:solidFill>
                  <a:schemeClr val="bg1"/>
                </a:solidFill>
                <a:latin typeface="+mn-lt"/>
                <a:cs typeface="Lucida Console"/>
              </a:rPr>
              <a:t>Leon Festinger</a:t>
            </a:r>
            <a:endParaRPr lang="en-US" sz="1800" dirty="0">
              <a:solidFill>
                <a:schemeClr val="bg1"/>
              </a:solidFill>
              <a:latin typeface="+mn-lt"/>
              <a:cs typeface="Lucida Console"/>
            </a:endParaRPr>
          </a:p>
        </p:txBody>
      </p:sp>
      <p:pic>
        <p:nvPicPr>
          <p:cNvPr id="4" name="Picture 3"/>
          <p:cNvPicPr>
            <a:picLocks noChangeAspect="1"/>
          </p:cNvPicPr>
          <p:nvPr/>
        </p:nvPicPr>
        <p:blipFill>
          <a:blip r:embed="rId2"/>
          <a:stretch>
            <a:fillRect/>
          </a:stretch>
        </p:blipFill>
        <p:spPr>
          <a:xfrm>
            <a:off x="7717135" y="3164069"/>
            <a:ext cx="1426866" cy="2210240"/>
          </a:xfrm>
          <a:prstGeom prst="rect">
            <a:avLst/>
          </a:prstGeom>
        </p:spPr>
      </p:pic>
      <p:pic>
        <p:nvPicPr>
          <p:cNvPr id="5" name="Picture 4"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7134" y="1205626"/>
            <a:ext cx="1426866" cy="1958444"/>
          </a:xfrm>
          <a:prstGeom prst="rect">
            <a:avLst/>
          </a:prstGeom>
        </p:spPr>
      </p:pic>
    </p:spTree>
    <p:extLst>
      <p:ext uri="{BB962C8B-B14F-4D97-AF65-F5344CB8AC3E}">
        <p14:creationId xmlns:p14="http://schemas.microsoft.com/office/powerpoint/2010/main" val="2651738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7064"/>
          </a:xfrm>
        </p:spPr>
        <p:txBody>
          <a:bodyPr>
            <a:normAutofit/>
          </a:bodyPr>
          <a:lstStyle/>
          <a:p>
            <a:r>
              <a:rPr lang="en-US" sz="3600" b="1" dirty="0" smtClean="0">
                <a:solidFill>
                  <a:srgbClr val="FFFF00"/>
                </a:solidFill>
                <a:latin typeface="+mn-lt"/>
                <a:cs typeface="Lucida Console"/>
              </a:rPr>
              <a:t> McLuhan</a:t>
            </a:r>
            <a:r>
              <a:rPr lang="en-US" sz="3600" b="1" dirty="0">
                <a:solidFill>
                  <a:srgbClr val="FFFF00"/>
                </a:solidFill>
                <a:latin typeface="+mn-lt"/>
                <a:cs typeface="Lucida Console"/>
              </a:rPr>
              <a:t>, </a:t>
            </a:r>
            <a:r>
              <a:rPr lang="en-US" sz="3600" b="1" dirty="0" smtClean="0">
                <a:solidFill>
                  <a:srgbClr val="FFFF00"/>
                </a:solidFill>
                <a:latin typeface="+mn-lt"/>
                <a:cs typeface="Lucida Console"/>
              </a:rPr>
              <a:t>1964 </a:t>
            </a:r>
            <a:br>
              <a:rPr lang="en-US" sz="3600" b="1" dirty="0" smtClean="0">
                <a:solidFill>
                  <a:srgbClr val="FFFF00"/>
                </a:solidFill>
                <a:latin typeface="+mn-lt"/>
                <a:cs typeface="Lucida Console"/>
              </a:rPr>
            </a:br>
            <a:r>
              <a:rPr lang="en-US" sz="3600" b="1" dirty="0" smtClean="0">
                <a:solidFill>
                  <a:srgbClr val="FFFF00"/>
                </a:solidFill>
                <a:latin typeface="+mn-lt"/>
                <a:cs typeface="Lucida Console"/>
              </a:rPr>
              <a:t>(Games as social reaction) </a:t>
            </a:r>
            <a:endParaRPr lang="en-US" sz="3600" b="1" dirty="0">
              <a:solidFill>
                <a:srgbClr val="FFFF00"/>
              </a:solidFill>
              <a:latin typeface="+mn-lt"/>
            </a:endParaRPr>
          </a:p>
        </p:txBody>
      </p:sp>
      <p:sp>
        <p:nvSpPr>
          <p:cNvPr id="3" name="Content Placeholder 2"/>
          <p:cNvSpPr>
            <a:spLocks noGrp="1"/>
          </p:cNvSpPr>
          <p:nvPr>
            <p:ph sz="quarter" idx="10"/>
          </p:nvPr>
        </p:nvSpPr>
        <p:spPr>
          <a:xfrm>
            <a:off x="457200" y="1347064"/>
            <a:ext cx="6648994" cy="5099601"/>
          </a:xfrm>
        </p:spPr>
        <p:txBody>
          <a:bodyPr>
            <a:normAutofit/>
          </a:bodyPr>
          <a:lstStyle/>
          <a:p>
            <a:pPr marL="0" indent="0">
              <a:buNone/>
            </a:pPr>
            <a:r>
              <a:rPr lang="en-US" sz="2800" dirty="0" smtClean="0">
                <a:solidFill>
                  <a:srgbClr val="CCFFCC"/>
                </a:solidFill>
                <a:latin typeface="+mn-lt"/>
                <a:cs typeface="Lucida Console"/>
              </a:rPr>
              <a:t>Games</a:t>
            </a:r>
            <a:r>
              <a:rPr lang="en-US" sz="2800" dirty="0">
                <a:solidFill>
                  <a:srgbClr val="CCFFCC"/>
                </a:solidFill>
                <a:latin typeface="+mn-lt"/>
                <a:cs typeface="Lucida Console"/>
              </a:rPr>
              <a:t>, like institutions, are extensions of social man </a:t>
            </a:r>
            <a:r>
              <a:rPr lang="en-US" sz="2800" dirty="0">
                <a:solidFill>
                  <a:schemeClr val="bg1"/>
                </a:solidFill>
                <a:latin typeface="+mn-lt"/>
                <a:cs typeface="Lucida Console"/>
              </a:rPr>
              <a:t>and the body politic, as technologies are extensions of the animal organism. Both games and technologies are counter-irritants or ways of adjusting to the stress of the specialized actions that occur in any social group. As extensions of the popular response to the workaday stress, </a:t>
            </a:r>
            <a:r>
              <a:rPr lang="en-US" sz="2800" dirty="0">
                <a:solidFill>
                  <a:srgbClr val="CCFFCC"/>
                </a:solidFill>
                <a:latin typeface="+mn-lt"/>
                <a:cs typeface="Lucida Console"/>
              </a:rPr>
              <a:t>games become faithful models of a culture. They incorporate both the action and the reaction of whole populations in a single dynamic image</a:t>
            </a:r>
            <a:r>
              <a:rPr lang="en-US" sz="2800" dirty="0">
                <a:solidFill>
                  <a:schemeClr val="bg1"/>
                </a:solidFill>
                <a:latin typeface="+mn-lt"/>
                <a:cs typeface="Lucida Console"/>
              </a:rPr>
              <a:t>. </a:t>
            </a:r>
            <a:endParaRPr lang="en-CA" sz="2800" dirty="0">
              <a:solidFill>
                <a:schemeClr val="bg1"/>
              </a:solidFill>
              <a:latin typeface="+mn-lt"/>
              <a:cs typeface="Lucida Console"/>
            </a:endParaRPr>
          </a:p>
          <a:p>
            <a:pPr marL="0" indent="0">
              <a:buNone/>
            </a:pPr>
            <a:endParaRPr lang="en-US" dirty="0"/>
          </a:p>
        </p:txBody>
      </p:sp>
      <p:pic>
        <p:nvPicPr>
          <p:cNvPr id="4" name="Content Placeholder 3" descr="250px-Marshall_McLuhan.jpg"/>
          <p:cNvPicPr>
            <a:picLocks noChangeAspect="1"/>
          </p:cNvPicPr>
          <p:nvPr/>
        </p:nvPicPr>
        <p:blipFill rotWithShape="1">
          <a:blip r:embed="rId2">
            <a:extLst>
              <a:ext uri="{28A0092B-C50C-407E-A947-70E740481C1C}">
                <a14:useLocalDpi xmlns:a14="http://schemas.microsoft.com/office/drawing/2010/main" val="0"/>
              </a:ext>
            </a:extLst>
          </a:blip>
          <a:srcRect l="-318" r="83"/>
          <a:stretch/>
        </p:blipFill>
        <p:spPr>
          <a:xfrm>
            <a:off x="7636746" y="1862916"/>
            <a:ext cx="1507253" cy="2153259"/>
          </a:xfrm>
          <a:prstGeom prst="rect">
            <a:avLst/>
          </a:prstGeom>
        </p:spPr>
      </p:pic>
    </p:spTree>
    <p:extLst>
      <p:ext uri="{BB962C8B-B14F-4D97-AF65-F5344CB8AC3E}">
        <p14:creationId xmlns:p14="http://schemas.microsoft.com/office/powerpoint/2010/main" val="2225493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310"/>
            <a:ext cx="8229600" cy="1016000"/>
          </a:xfrm>
        </p:spPr>
        <p:txBody>
          <a:bodyPr>
            <a:normAutofit/>
          </a:bodyPr>
          <a:lstStyle/>
          <a:p>
            <a:r>
              <a:rPr lang="en-US" sz="4800" b="1" dirty="0" smtClean="0">
                <a:solidFill>
                  <a:srgbClr val="FFFF00"/>
                </a:solidFill>
                <a:latin typeface="+mn-lt"/>
              </a:rPr>
              <a:t>           Evidence?</a:t>
            </a:r>
            <a:endParaRPr lang="en-US" sz="4800" b="1" dirty="0">
              <a:solidFill>
                <a:srgbClr val="FFFF00"/>
              </a:solidFill>
              <a:latin typeface="+mn-lt"/>
            </a:endParaRPr>
          </a:p>
        </p:txBody>
      </p:sp>
      <p:pic>
        <p:nvPicPr>
          <p:cNvPr id="4" name="Content Placeholder 3" descr="2015-08-06_teens-and-friendships_0-04.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705" r="-77"/>
          <a:stretch/>
        </p:blipFill>
        <p:spPr>
          <a:xfrm>
            <a:off x="2312657" y="1020310"/>
            <a:ext cx="4359000" cy="4705824"/>
          </a:xfrm>
        </p:spPr>
      </p:pic>
    </p:spTree>
    <p:extLst>
      <p:ext uri="{BB962C8B-B14F-4D97-AF65-F5344CB8AC3E}">
        <p14:creationId xmlns:p14="http://schemas.microsoft.com/office/powerpoint/2010/main" val="1139087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9355"/>
            <a:ext cx="8229600" cy="1016000"/>
          </a:xfrm>
        </p:spPr>
        <p:txBody>
          <a:bodyPr>
            <a:normAutofit fontScale="90000"/>
          </a:bodyPr>
          <a:lstStyle/>
          <a:p>
            <a:r>
              <a:rPr lang="en-US" b="1" dirty="0" smtClean="0">
                <a:solidFill>
                  <a:srgbClr val="FFFF00"/>
                </a:solidFill>
                <a:latin typeface="+mn-lt"/>
              </a:rPr>
              <a:t>“</a:t>
            </a:r>
            <a:r>
              <a:rPr lang="en-US" b="1" dirty="0" smtClean="0">
                <a:solidFill>
                  <a:schemeClr val="bg1"/>
                </a:solidFill>
                <a:latin typeface="+mn-lt"/>
              </a:rPr>
              <a:t>What </a:t>
            </a:r>
            <a:r>
              <a:rPr lang="en-US" b="1" dirty="0" smtClean="0">
                <a:solidFill>
                  <a:srgbClr val="FFFF00"/>
                </a:solidFill>
                <a:latin typeface="+mn-lt"/>
              </a:rPr>
              <a:t>Are Video Games (today)?”</a:t>
            </a:r>
            <a:endParaRPr lang="en-US" b="1" dirty="0">
              <a:solidFill>
                <a:srgbClr val="FFFF00"/>
              </a:solidFill>
              <a:latin typeface="+mn-lt"/>
            </a:endParaRPr>
          </a:p>
        </p:txBody>
      </p:sp>
      <p:pic>
        <p:nvPicPr>
          <p:cNvPr id="4" name="Content Placeholder 3" descr="Screen Shot 2014-09-09 at 9.41.02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538" b="-538"/>
          <a:stretch/>
        </p:blipFill>
        <p:spPr>
          <a:xfrm>
            <a:off x="457200" y="1342593"/>
            <a:ext cx="8229600" cy="2999619"/>
          </a:xfrm>
        </p:spPr>
      </p:pic>
      <p:sp>
        <p:nvSpPr>
          <p:cNvPr id="5" name="Rectangle 4"/>
          <p:cNvSpPr/>
          <p:nvPr/>
        </p:nvSpPr>
        <p:spPr>
          <a:xfrm>
            <a:off x="457199" y="4342212"/>
            <a:ext cx="7489371" cy="369332"/>
          </a:xfrm>
          <a:prstGeom prst="rect">
            <a:avLst/>
          </a:prstGeom>
        </p:spPr>
        <p:txBody>
          <a:bodyPr wrap="square">
            <a:spAutoFit/>
          </a:bodyPr>
          <a:lstStyle/>
          <a:p>
            <a:r>
              <a:rPr lang="en-US" dirty="0">
                <a:solidFill>
                  <a:prstClr val="black"/>
                </a:solidFill>
                <a:latin typeface="Arial"/>
                <a:hlinkClick r:id="rId3"/>
              </a:rPr>
              <a:t>https://medium.com/message/the-secret-of-minecraft-</a:t>
            </a:r>
            <a:r>
              <a:rPr lang="en-US" dirty="0" smtClean="0">
                <a:solidFill>
                  <a:prstClr val="black"/>
                </a:solidFill>
                <a:latin typeface="Arial"/>
                <a:hlinkClick r:id="rId3"/>
              </a:rPr>
              <a:t>97dfacb05a3c</a:t>
            </a:r>
            <a:endParaRPr lang="en-US" dirty="0" smtClean="0">
              <a:solidFill>
                <a:prstClr val="black"/>
              </a:solidFill>
              <a:latin typeface="Arial"/>
            </a:endParaRPr>
          </a:p>
        </p:txBody>
      </p:sp>
      <p:sp>
        <p:nvSpPr>
          <p:cNvPr id="6" name="TextBox 5"/>
          <p:cNvSpPr txBox="1"/>
          <p:nvPr/>
        </p:nvSpPr>
        <p:spPr>
          <a:xfrm>
            <a:off x="556382" y="4867906"/>
            <a:ext cx="8130418" cy="1200329"/>
          </a:xfrm>
          <a:prstGeom prst="rect">
            <a:avLst/>
          </a:prstGeom>
          <a:noFill/>
        </p:spPr>
        <p:txBody>
          <a:bodyPr wrap="square" rtlCol="0">
            <a:spAutoFit/>
          </a:bodyPr>
          <a:lstStyle/>
          <a:p>
            <a:r>
              <a:rPr lang="en-US" sz="3600" dirty="0" smtClean="0">
                <a:solidFill>
                  <a:srgbClr val="FFFFFF"/>
                </a:solidFill>
                <a:cs typeface="Lucida Console"/>
              </a:rPr>
              <a:t>“A </a:t>
            </a:r>
            <a:r>
              <a:rPr lang="en-US" sz="3600" dirty="0" smtClean="0">
                <a:solidFill>
                  <a:srgbClr val="CCFFCC"/>
                </a:solidFill>
                <a:cs typeface="Lucida Console"/>
              </a:rPr>
              <a:t>generative</a:t>
            </a:r>
            <a:r>
              <a:rPr lang="en-US" sz="3600" dirty="0" smtClean="0">
                <a:solidFill>
                  <a:srgbClr val="FFFFFF"/>
                </a:solidFill>
                <a:cs typeface="Lucida Console"/>
              </a:rPr>
              <a:t>, </a:t>
            </a:r>
            <a:r>
              <a:rPr lang="en-US" sz="3600" dirty="0" smtClean="0">
                <a:solidFill>
                  <a:srgbClr val="CCFFCC"/>
                </a:solidFill>
                <a:cs typeface="Lucida Console"/>
              </a:rPr>
              <a:t>networked </a:t>
            </a:r>
            <a:r>
              <a:rPr lang="en-US" sz="3600" dirty="0" smtClean="0">
                <a:solidFill>
                  <a:srgbClr val="FFFFFF"/>
                </a:solidFill>
                <a:cs typeface="Lucida Console"/>
              </a:rPr>
              <a:t>system laced throughout with secrets.”</a:t>
            </a:r>
            <a:endParaRPr lang="en-US" sz="3600" dirty="0">
              <a:solidFill>
                <a:srgbClr val="FFFFFF"/>
              </a:solidFill>
              <a:cs typeface="Lucida Console"/>
            </a:endParaRPr>
          </a:p>
        </p:txBody>
      </p:sp>
    </p:spTree>
    <p:extLst>
      <p:ext uri="{BB962C8B-B14F-4D97-AF65-F5344CB8AC3E}">
        <p14:creationId xmlns:p14="http://schemas.microsoft.com/office/powerpoint/2010/main" val="3086995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2593"/>
            <a:ext cx="8229600" cy="870836"/>
          </a:xfrm>
        </p:spPr>
        <p:txBody>
          <a:bodyPr/>
          <a:lstStyle/>
          <a:p>
            <a:r>
              <a:rPr lang="en-US" b="1" dirty="0" smtClean="0">
                <a:solidFill>
                  <a:srgbClr val="FFFF00"/>
                </a:solidFill>
                <a:latin typeface="+mn-lt"/>
              </a:rPr>
              <a:t>Bruce Boyden</a:t>
            </a:r>
            <a:endParaRPr lang="en-US" b="1" dirty="0">
              <a:solidFill>
                <a:srgbClr val="FFFF00"/>
              </a:solidFill>
              <a:latin typeface="+mn-lt"/>
            </a:endParaRPr>
          </a:p>
        </p:txBody>
      </p:sp>
      <p:sp>
        <p:nvSpPr>
          <p:cNvPr id="3" name="Content Placeholder 2"/>
          <p:cNvSpPr>
            <a:spLocks noGrp="1"/>
          </p:cNvSpPr>
          <p:nvPr>
            <p:ph sz="quarter" idx="10"/>
          </p:nvPr>
        </p:nvSpPr>
        <p:spPr>
          <a:xfrm>
            <a:off x="457200" y="943429"/>
            <a:ext cx="8686800" cy="5200952"/>
          </a:xfrm>
        </p:spPr>
        <p:txBody>
          <a:bodyPr>
            <a:normAutofit/>
          </a:bodyPr>
          <a:lstStyle/>
          <a:p>
            <a:pPr marL="0" indent="0">
              <a:buNone/>
            </a:pPr>
            <a:r>
              <a:rPr lang="en-US" dirty="0" smtClean="0">
                <a:solidFill>
                  <a:schemeClr val="bg1"/>
                </a:solidFill>
                <a:latin typeface="+mn-lt"/>
              </a:rPr>
              <a:t>“In all of these situations, the owners of a copyright in a form, description, or set of instructions were attempting to extend their copyright to material for which the user of the work provided the essential content, not its author. That is what made them systems. </a:t>
            </a:r>
            <a:r>
              <a:rPr lang="en-US" dirty="0" smtClean="0">
                <a:solidFill>
                  <a:srgbClr val="FFFF00"/>
                </a:solidFill>
                <a:latin typeface="+mn-lt"/>
              </a:rPr>
              <a:t>They were, without that input, empty shells, waiting to be filled.</a:t>
            </a:r>
            <a:r>
              <a:rPr lang="en-US" dirty="0" smtClean="0">
                <a:solidFill>
                  <a:schemeClr val="bg1"/>
                </a:solidFill>
                <a:latin typeface="+mn-lt"/>
              </a:rPr>
              <a:t>”</a:t>
            </a:r>
          </a:p>
          <a:p>
            <a:pPr marL="0" indent="0">
              <a:buNone/>
            </a:pPr>
            <a:r>
              <a:rPr lang="en-US" dirty="0" smtClean="0">
                <a:solidFill>
                  <a:schemeClr val="bg1"/>
                </a:solidFill>
                <a:latin typeface="+mn-lt"/>
              </a:rPr>
              <a:t>“Games are systems in exactly the same way. </a:t>
            </a:r>
            <a:r>
              <a:rPr lang="en-US" dirty="0" smtClean="0">
                <a:solidFill>
                  <a:srgbClr val="FFFF00"/>
                </a:solidFill>
                <a:latin typeface="+mn-lt"/>
              </a:rPr>
              <a:t>A game, as sold, is only a game form; the content necessary for an instance of the game comes from the players. </a:t>
            </a:r>
            <a:r>
              <a:rPr lang="en-US" dirty="0" smtClean="0">
                <a:solidFill>
                  <a:schemeClr val="bg1"/>
                </a:solidFill>
                <a:latin typeface="+mn-lt"/>
              </a:rPr>
              <a:t>That is, the game form establishes the environment for play—the game space—and it defines permissible moves and the conditions for winning or drawing. </a:t>
            </a:r>
            <a:r>
              <a:rPr lang="en-US" dirty="0" smtClean="0">
                <a:solidFill>
                  <a:srgbClr val="FFFF00"/>
                </a:solidFill>
                <a:latin typeface="+mn-lt"/>
              </a:rPr>
              <a:t>But the game itself is supplied by the players.</a:t>
            </a:r>
            <a:r>
              <a:rPr lang="en-US" dirty="0" smtClean="0">
                <a:solidFill>
                  <a:schemeClr val="bg1"/>
                </a:solidFill>
                <a:latin typeface="+mn-lt"/>
              </a:rPr>
              <a:t>”</a:t>
            </a:r>
          </a:p>
          <a:p>
            <a:pPr marL="0" indent="0">
              <a:buNone/>
            </a:pPr>
            <a:r>
              <a:rPr lang="en-US" dirty="0" smtClean="0">
                <a:solidFill>
                  <a:schemeClr val="bg1"/>
                </a:solidFill>
                <a:latin typeface="+mn-lt"/>
              </a:rPr>
              <a:t>“</a:t>
            </a:r>
            <a:r>
              <a:rPr lang="en-US" dirty="0" smtClean="0">
                <a:solidFill>
                  <a:srgbClr val="FF0000"/>
                </a:solidFill>
                <a:latin typeface="+mn-lt"/>
              </a:rPr>
              <a:t>Systems </a:t>
            </a:r>
            <a:r>
              <a:rPr lang="en-US" dirty="0">
                <a:solidFill>
                  <a:srgbClr val="FF0000"/>
                </a:solidFill>
                <a:latin typeface="+mn-lt"/>
              </a:rPr>
              <a:t>are shells into which users pour</a:t>
            </a:r>
            <a:r>
              <a:rPr lang="en-US" dirty="0">
                <a:solidFill>
                  <a:srgbClr val="FFFF00"/>
                </a:solidFill>
                <a:latin typeface="+mn-lt"/>
              </a:rPr>
              <a:t> </a:t>
            </a:r>
            <a:r>
              <a:rPr lang="en-US" dirty="0">
                <a:solidFill>
                  <a:srgbClr val="FF0000"/>
                </a:solidFill>
                <a:latin typeface="+mn-lt"/>
              </a:rPr>
              <a:t>meaning</a:t>
            </a:r>
            <a:r>
              <a:rPr lang="en-US" dirty="0">
                <a:solidFill>
                  <a:srgbClr val="FFFF00"/>
                </a:solidFill>
                <a:latin typeface="+mn-lt"/>
              </a:rPr>
              <a:t>. </a:t>
            </a:r>
            <a:r>
              <a:rPr lang="en-US" dirty="0">
                <a:solidFill>
                  <a:schemeClr val="bg1"/>
                </a:solidFill>
                <a:latin typeface="+mn-lt"/>
              </a:rPr>
              <a:t>While they may contain expression themselves, that expression is there merely to facilitate the meaning added by the user</a:t>
            </a:r>
            <a:r>
              <a:rPr lang="en-US" dirty="0" smtClean="0">
                <a:solidFill>
                  <a:schemeClr val="bg1"/>
                </a:solidFill>
                <a:latin typeface="+mn-lt"/>
              </a:rPr>
              <a:t>.” </a:t>
            </a:r>
          </a:p>
          <a:p>
            <a:pPr marL="0" indent="0">
              <a:buNone/>
            </a:pPr>
            <a:endParaRPr lang="en-US" dirty="0">
              <a:solidFill>
                <a:srgbClr val="FFFFFF"/>
              </a:solidFill>
              <a:latin typeface="+mn-lt"/>
            </a:endParaRPr>
          </a:p>
          <a:p>
            <a:pPr marL="0" indent="0">
              <a:buNone/>
            </a:pPr>
            <a:endParaRPr lang="en-US" dirty="0" smtClean="0">
              <a:solidFill>
                <a:srgbClr val="FFFFFF"/>
              </a:solidFill>
              <a:latin typeface="+mn-lt"/>
            </a:endParaRPr>
          </a:p>
          <a:p>
            <a:pPr marL="0" indent="0">
              <a:buNone/>
            </a:pPr>
            <a:endParaRPr lang="en-US" dirty="0" smtClean="0">
              <a:solidFill>
                <a:srgbClr val="FFFFFF"/>
              </a:solidFill>
              <a:latin typeface="+mn-lt"/>
            </a:endParaRPr>
          </a:p>
          <a:p>
            <a:pPr marL="0" indent="0">
              <a:buNone/>
            </a:pPr>
            <a:endParaRPr lang="en-US" dirty="0" smtClean="0">
              <a:solidFill>
                <a:srgbClr val="FFFFFF"/>
              </a:solidFill>
              <a:latin typeface="+mn-lt"/>
            </a:endParaRPr>
          </a:p>
          <a:p>
            <a:pPr marL="0" indent="0">
              <a:buNone/>
            </a:pPr>
            <a:endParaRPr lang="en-US" dirty="0"/>
          </a:p>
        </p:txBody>
      </p:sp>
    </p:spTree>
    <p:extLst>
      <p:ext uri="{BB962C8B-B14F-4D97-AF65-F5344CB8AC3E}">
        <p14:creationId xmlns:p14="http://schemas.microsoft.com/office/powerpoint/2010/main" val="4103456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               </a:t>
            </a:r>
            <a:r>
              <a:rPr lang="en-US" b="1" dirty="0">
                <a:solidFill>
                  <a:srgbClr val="FFFF00"/>
                </a:solidFill>
              </a:rPr>
              <a:t> </a:t>
            </a:r>
            <a:r>
              <a:rPr lang="en-US" sz="4800" b="1" dirty="0" smtClean="0">
                <a:solidFill>
                  <a:srgbClr val="FFFF00"/>
                </a:solidFill>
                <a:latin typeface="+mn-lt"/>
              </a:rPr>
              <a:t>You decide</a:t>
            </a:r>
            <a:r>
              <a:rPr lang="is-IS" sz="4800" b="1" dirty="0" smtClean="0">
                <a:solidFill>
                  <a:srgbClr val="FFFF00"/>
                </a:solidFill>
                <a:latin typeface="+mn-lt"/>
              </a:rPr>
              <a:t>…</a:t>
            </a:r>
            <a:endParaRPr lang="en-US" sz="4800" b="1" dirty="0">
              <a:solidFill>
                <a:srgbClr val="FFFF00"/>
              </a:solidFill>
              <a:latin typeface="+mn-lt"/>
            </a:endParaRPr>
          </a:p>
        </p:txBody>
      </p:sp>
      <p:pic>
        <p:nvPicPr>
          <p:cNvPr id="4" name="Content Placeholder 3" descr="pic.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75" r="-1172"/>
          <a:stretch/>
        </p:blipFill>
        <p:spPr>
          <a:xfrm>
            <a:off x="3119008" y="1408134"/>
            <a:ext cx="2926080" cy="4318000"/>
          </a:xfrm>
        </p:spPr>
      </p:pic>
    </p:spTree>
    <p:extLst>
      <p:ext uri="{BB962C8B-B14F-4D97-AF65-F5344CB8AC3E}">
        <p14:creationId xmlns:p14="http://schemas.microsoft.com/office/powerpoint/2010/main" val="4186210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11657"/>
            <a:ext cx="8229600" cy="1016000"/>
          </a:xfrm>
        </p:spPr>
        <p:txBody>
          <a:bodyPr/>
          <a:lstStyle/>
          <a:p>
            <a:r>
              <a:rPr lang="en-US" b="1" dirty="0" smtClean="0">
                <a:solidFill>
                  <a:srgbClr val="FFFF00"/>
                </a:solidFill>
                <a:latin typeface="+mn-lt"/>
              </a:rPr>
              <a:t>Where Are We? </a:t>
            </a:r>
            <a:endParaRPr lang="en-US" b="1" dirty="0">
              <a:solidFill>
                <a:srgbClr val="FFFF00"/>
              </a:solidFill>
              <a:latin typeface="+mn-lt"/>
            </a:endParaRPr>
          </a:p>
        </p:txBody>
      </p:sp>
      <p:sp>
        <p:nvSpPr>
          <p:cNvPr id="5" name="Content Placeholder 4"/>
          <p:cNvSpPr>
            <a:spLocks noGrp="1"/>
          </p:cNvSpPr>
          <p:nvPr>
            <p:ph sz="quarter" idx="10"/>
          </p:nvPr>
        </p:nvSpPr>
        <p:spPr>
          <a:xfrm>
            <a:off x="457200" y="1526166"/>
            <a:ext cx="8686800" cy="4199968"/>
          </a:xfrm>
        </p:spPr>
        <p:txBody>
          <a:bodyPr>
            <a:normAutofit/>
          </a:bodyPr>
          <a:lstStyle/>
          <a:p>
            <a:pPr marL="0" indent="0">
              <a:buNone/>
            </a:pPr>
            <a:endParaRPr lang="en-US" dirty="0" smtClean="0"/>
          </a:p>
          <a:p>
            <a:pPr marL="0" indent="0">
              <a:buNone/>
            </a:pPr>
            <a:endParaRPr lang="en-US" sz="2800" b="1" dirty="0" smtClean="0">
              <a:solidFill>
                <a:srgbClr val="000000"/>
              </a:solidFill>
            </a:endParaRPr>
          </a:p>
          <a:p>
            <a:pPr marL="0" indent="0">
              <a:buNone/>
            </a:pPr>
            <a:r>
              <a:rPr lang="en-US" sz="2800" b="1" dirty="0" smtClean="0">
                <a:solidFill>
                  <a:schemeClr val="bg1"/>
                </a:solidFill>
                <a:latin typeface="+mn-lt"/>
              </a:rPr>
              <a:t>*Last Week:…(How) Can a </a:t>
            </a:r>
            <a:r>
              <a:rPr lang="en-US" sz="2800" b="1" dirty="0" smtClean="0">
                <a:solidFill>
                  <a:schemeClr val="accent5"/>
                </a:solidFill>
                <a:latin typeface="+mn-lt"/>
              </a:rPr>
              <a:t>Right to </a:t>
            </a:r>
            <a:r>
              <a:rPr lang="en-US" sz="2800" b="1" dirty="0" err="1" smtClean="0">
                <a:solidFill>
                  <a:schemeClr val="accent5"/>
                </a:solidFill>
                <a:latin typeface="+mn-lt"/>
              </a:rPr>
              <a:t>CREATe</a:t>
            </a:r>
            <a:r>
              <a:rPr lang="en-US" sz="2800" b="1" dirty="0" smtClean="0">
                <a:solidFill>
                  <a:schemeClr val="accent5"/>
                </a:solidFill>
                <a:latin typeface="+mn-lt"/>
              </a:rPr>
              <a:t> (</a:t>
            </a:r>
            <a:r>
              <a:rPr lang="en-US" sz="2800" b="1" dirty="0" smtClean="0">
                <a:solidFill>
                  <a:srgbClr val="FFFF00"/>
                </a:solidFill>
                <a:latin typeface="+mn-lt"/>
              </a:rPr>
              <a:t>Mod</a:t>
            </a:r>
            <a:r>
              <a:rPr lang="en-US" sz="2800" b="1" dirty="0" smtClean="0">
                <a:solidFill>
                  <a:srgbClr val="4BACC6"/>
                </a:solidFill>
                <a:latin typeface="+mn-lt"/>
              </a:rPr>
              <a:t>) </a:t>
            </a:r>
            <a:r>
              <a:rPr lang="en-US" sz="2800" b="1" dirty="0" smtClean="0">
                <a:solidFill>
                  <a:schemeClr val="bg1"/>
                </a:solidFill>
                <a:latin typeface="+mn-lt"/>
              </a:rPr>
              <a:t>be established?</a:t>
            </a:r>
          </a:p>
          <a:p>
            <a:pPr marL="0" indent="0">
              <a:buNone/>
            </a:pPr>
            <a:endParaRPr lang="en-US" sz="2800" b="1" dirty="0" smtClean="0">
              <a:solidFill>
                <a:srgbClr val="FF6600"/>
              </a:solidFill>
            </a:endParaRPr>
          </a:p>
          <a:p>
            <a:pPr marL="0" indent="0">
              <a:buNone/>
            </a:pPr>
            <a:r>
              <a:rPr lang="en-US" sz="3600" b="1" dirty="0" smtClean="0">
                <a:solidFill>
                  <a:srgbClr val="FFFF00"/>
                </a:solidFill>
                <a:latin typeface="+mn-lt"/>
              </a:rPr>
              <a:t>*TODAY – </a:t>
            </a:r>
            <a:r>
              <a:rPr lang="en-US" sz="3600" b="1" dirty="0" smtClean="0">
                <a:solidFill>
                  <a:schemeClr val="bg1"/>
                </a:solidFill>
                <a:latin typeface="+mn-lt"/>
              </a:rPr>
              <a:t>beginning of Part B</a:t>
            </a:r>
            <a:r>
              <a:rPr lang="en-US" sz="3600" b="1" dirty="0" smtClean="0">
                <a:solidFill>
                  <a:srgbClr val="FFFF00"/>
                </a:solidFill>
                <a:latin typeface="+mn-lt"/>
              </a:rPr>
              <a:t>:  </a:t>
            </a:r>
          </a:p>
          <a:p>
            <a:pPr marL="0" indent="0">
              <a:buNone/>
            </a:pPr>
            <a:r>
              <a:rPr lang="en-US" sz="3600" b="1" dirty="0">
                <a:solidFill>
                  <a:srgbClr val="FFFF00"/>
                </a:solidFill>
                <a:latin typeface="+mn-lt"/>
              </a:rPr>
              <a:t> </a:t>
            </a:r>
            <a:r>
              <a:rPr lang="en-US" sz="3600" b="1" dirty="0" smtClean="0">
                <a:solidFill>
                  <a:srgbClr val="FFFF00"/>
                </a:solidFill>
                <a:latin typeface="+mn-lt"/>
              </a:rPr>
              <a:t>                “Connecting” </a:t>
            </a:r>
          </a:p>
          <a:p>
            <a:pPr marL="0" indent="0">
              <a:buNone/>
            </a:pPr>
            <a:endParaRPr lang="en-US" sz="2800" b="1" dirty="0" smtClean="0">
              <a:solidFill>
                <a:srgbClr val="CCFFCC"/>
              </a:solidFill>
              <a:latin typeface="+mn-lt"/>
            </a:endParaRPr>
          </a:p>
          <a:p>
            <a:pPr marL="0" indent="0">
              <a:buNone/>
            </a:pPr>
            <a:r>
              <a:rPr lang="en-US" sz="2800" b="1" dirty="0" smtClean="0">
                <a:solidFill>
                  <a:srgbClr val="CCFFCC"/>
                </a:solidFill>
                <a:latin typeface="+mn-lt"/>
              </a:rPr>
              <a:t>(Part C. “Controlling”, Part D. “Conciliation”)</a:t>
            </a:r>
          </a:p>
          <a:p>
            <a:endParaRPr lang="en-US" dirty="0"/>
          </a:p>
        </p:txBody>
      </p:sp>
      <p:pic>
        <p:nvPicPr>
          <p:cNvPr id="6" name="Content Placeholder 3" descr="Kardanischer-Kompass.jpg"/>
          <p:cNvPicPr>
            <a:picLocks noChangeAspect="1"/>
          </p:cNvPicPr>
          <p:nvPr/>
        </p:nvPicPr>
        <p:blipFill rotWithShape="1">
          <a:blip r:embed="rId2">
            <a:extLst>
              <a:ext uri="{28A0092B-C50C-407E-A947-70E740481C1C}">
                <a14:useLocalDpi xmlns:a14="http://schemas.microsoft.com/office/drawing/2010/main" val="0"/>
              </a:ext>
            </a:extLst>
          </a:blip>
          <a:srcRect l="-272" r="-103"/>
          <a:stretch/>
        </p:blipFill>
        <p:spPr>
          <a:xfrm>
            <a:off x="5748771" y="47805"/>
            <a:ext cx="2095399" cy="1812783"/>
          </a:xfrm>
          <a:prstGeom prst="rect">
            <a:avLst/>
          </a:prstGeom>
        </p:spPr>
      </p:pic>
    </p:spTree>
    <p:extLst>
      <p:ext uri="{BB962C8B-B14F-4D97-AF65-F5344CB8AC3E}">
        <p14:creationId xmlns:p14="http://schemas.microsoft.com/office/powerpoint/2010/main" val="2753417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Autofit/>
          </a:bodyPr>
          <a:lstStyle/>
          <a:p>
            <a:r>
              <a:rPr lang="en-US" sz="4800" b="1" dirty="0" smtClean="0">
                <a:solidFill>
                  <a:srgbClr val="FFFF00"/>
                </a:solidFill>
                <a:latin typeface="Apple Chancery"/>
                <a:cs typeface="Apple Chancery"/>
              </a:rPr>
              <a:t>Jacques Derrida</a:t>
            </a:r>
            <a:endParaRPr lang="en-US" sz="4800" b="1" dirty="0">
              <a:solidFill>
                <a:srgbClr val="FFFF00"/>
              </a:solidFill>
              <a:latin typeface="Apple Chancery"/>
              <a:cs typeface="Apple Chancery"/>
            </a:endParaRPr>
          </a:p>
        </p:txBody>
      </p:sp>
      <p:pic>
        <p:nvPicPr>
          <p:cNvPr id="4" name="Content Placeholder 3" descr="images.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57"/>
          <a:stretch/>
        </p:blipFill>
        <p:spPr>
          <a:xfrm>
            <a:off x="457200" y="1408134"/>
            <a:ext cx="3537020" cy="4318000"/>
          </a:xfrm>
          <a:prstGeom prst="rect">
            <a:avLst/>
          </a:prstGeom>
        </p:spPr>
      </p:pic>
      <p:pic>
        <p:nvPicPr>
          <p:cNvPr id="5" name="Picture 4" descr="Screen Shot 2014-09-30 at 11.05.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773" y="332734"/>
            <a:ext cx="3372227" cy="5805955"/>
          </a:xfrm>
          <a:prstGeom prst="rect">
            <a:avLst/>
          </a:prstGeom>
        </p:spPr>
      </p:pic>
    </p:spTree>
    <p:extLst>
      <p:ext uri="{BB962C8B-B14F-4D97-AF65-F5344CB8AC3E}">
        <p14:creationId xmlns:p14="http://schemas.microsoft.com/office/powerpoint/2010/main" val="132315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212"/>
            <a:ext cx="9144000" cy="1076455"/>
          </a:xfrm>
        </p:spPr>
        <p:txBody>
          <a:bodyPr>
            <a:normAutofit/>
          </a:bodyPr>
          <a:lstStyle/>
          <a:p>
            <a:r>
              <a:rPr lang="en-US" b="1" dirty="0" smtClean="0">
                <a:solidFill>
                  <a:srgbClr val="FFFF00"/>
                </a:solidFill>
                <a:latin typeface="+mn-lt"/>
              </a:rPr>
              <a:t>  Video-Games as Post-Structuralism</a:t>
            </a:r>
            <a:endParaRPr lang="en-US" b="1" dirty="0">
              <a:solidFill>
                <a:srgbClr val="FFFF00"/>
              </a:solidFill>
              <a:latin typeface="+mn-lt"/>
            </a:endParaRPr>
          </a:p>
        </p:txBody>
      </p:sp>
      <p:sp>
        <p:nvSpPr>
          <p:cNvPr id="3" name="Content Placeholder 2"/>
          <p:cNvSpPr>
            <a:spLocks noGrp="1"/>
          </p:cNvSpPr>
          <p:nvPr>
            <p:ph sz="quarter" idx="10"/>
          </p:nvPr>
        </p:nvSpPr>
        <p:spPr>
          <a:xfrm>
            <a:off x="273316" y="1100667"/>
            <a:ext cx="8730008" cy="4850190"/>
          </a:xfrm>
        </p:spPr>
        <p:txBody>
          <a:bodyPr>
            <a:normAutofit lnSpcReduction="10000"/>
          </a:bodyPr>
          <a:lstStyle/>
          <a:p>
            <a:pPr marL="0" indent="0">
              <a:lnSpc>
                <a:spcPct val="100000"/>
              </a:lnSpc>
              <a:buNone/>
            </a:pPr>
            <a:r>
              <a:rPr lang="en-CA" sz="3600" b="1" i="1" dirty="0">
                <a:solidFill>
                  <a:schemeClr val="bg1"/>
                </a:solidFill>
                <a:latin typeface="+mn-lt"/>
              </a:rPr>
              <a:t>"Structure, Sign, and Play in the Discourse of the Human </a:t>
            </a:r>
            <a:r>
              <a:rPr lang="en-CA" sz="3600" b="1" i="1" dirty="0" smtClean="0">
                <a:solidFill>
                  <a:schemeClr val="bg1"/>
                </a:solidFill>
                <a:latin typeface="+mn-lt"/>
              </a:rPr>
              <a:t>Sciences”</a:t>
            </a:r>
            <a:r>
              <a:rPr lang="en-CA" sz="3600" i="1" dirty="0" smtClean="0">
                <a:solidFill>
                  <a:schemeClr val="bg1"/>
                </a:solidFill>
                <a:latin typeface="+mn-lt"/>
              </a:rPr>
              <a:t> </a:t>
            </a:r>
            <a:r>
              <a:rPr lang="en-CA" sz="3600" dirty="0" smtClean="0">
                <a:solidFill>
                  <a:srgbClr val="FFFF00"/>
                </a:solidFill>
                <a:latin typeface="+mn-lt"/>
              </a:rPr>
              <a:t>Jacques Derrida</a:t>
            </a:r>
          </a:p>
          <a:p>
            <a:pPr marL="0" indent="0">
              <a:lnSpc>
                <a:spcPct val="100000"/>
              </a:lnSpc>
              <a:buNone/>
            </a:pPr>
            <a:r>
              <a:rPr lang="en-CA" sz="3600" dirty="0" smtClean="0">
                <a:solidFill>
                  <a:srgbClr val="CCFFCC"/>
                </a:solidFill>
                <a:latin typeface="+mn-lt"/>
              </a:rPr>
              <a:t>Structures as </a:t>
            </a:r>
            <a:r>
              <a:rPr lang="en-CA" sz="3600" dirty="0">
                <a:solidFill>
                  <a:srgbClr val="CCFFCC"/>
                </a:solidFill>
                <a:latin typeface="+mn-lt"/>
              </a:rPr>
              <a:t>free-floating (or 'playing') sets of relationships. </a:t>
            </a:r>
            <a:r>
              <a:rPr lang="en-CA" sz="3600" dirty="0" err="1" smtClean="0">
                <a:solidFill>
                  <a:srgbClr val="CCFFCC"/>
                </a:solidFill>
                <a:latin typeface="+mn-lt"/>
              </a:rPr>
              <a:t>Structuralist</a:t>
            </a:r>
            <a:r>
              <a:rPr lang="en-CA" sz="3600" dirty="0" smtClean="0">
                <a:solidFill>
                  <a:srgbClr val="CCFFCC"/>
                </a:solidFill>
                <a:latin typeface="+mn-lt"/>
              </a:rPr>
              <a:t> discourses unfortunately hold </a:t>
            </a:r>
            <a:r>
              <a:rPr lang="en-CA" sz="3600" dirty="0">
                <a:solidFill>
                  <a:srgbClr val="CCFFCC"/>
                </a:solidFill>
                <a:latin typeface="+mn-lt"/>
              </a:rPr>
              <a:t>on to a "</a:t>
            </a:r>
            <a:r>
              <a:rPr lang="en-CA" sz="3600" dirty="0" smtClean="0">
                <a:solidFill>
                  <a:srgbClr val="CCFFCC"/>
                </a:solidFill>
                <a:latin typeface="+mn-lt"/>
              </a:rPr>
              <a:t>center” which anchors </a:t>
            </a:r>
            <a:r>
              <a:rPr lang="en-CA" sz="3600" dirty="0">
                <a:solidFill>
                  <a:srgbClr val="CCFFCC"/>
                </a:solidFill>
                <a:latin typeface="+mn-lt"/>
              </a:rPr>
              <a:t>the structure and </a:t>
            </a:r>
            <a:r>
              <a:rPr lang="en-CA" sz="3600" dirty="0" smtClean="0">
                <a:solidFill>
                  <a:srgbClr val="CCFFCC"/>
                </a:solidFill>
                <a:latin typeface="+mn-lt"/>
              </a:rPr>
              <a:t>“does </a:t>
            </a:r>
            <a:r>
              <a:rPr lang="en-CA" sz="3600" dirty="0">
                <a:solidFill>
                  <a:srgbClr val="CCFFCC"/>
                </a:solidFill>
                <a:latin typeface="+mn-lt"/>
              </a:rPr>
              <a:t>not </a:t>
            </a:r>
            <a:r>
              <a:rPr lang="en-CA" sz="3600" dirty="0" smtClean="0">
                <a:solidFill>
                  <a:srgbClr val="CCFFCC"/>
                </a:solidFill>
                <a:latin typeface="+mn-lt"/>
              </a:rPr>
              <a:t>play”. </a:t>
            </a:r>
            <a:endParaRPr lang="en-CA" sz="3600" dirty="0" smtClean="0">
              <a:latin typeface="+mn-lt"/>
              <a:hlinkClick r:id="rId2"/>
            </a:endParaRPr>
          </a:p>
          <a:p>
            <a:pPr marL="0" indent="0">
              <a:buNone/>
            </a:pPr>
            <a:r>
              <a:rPr lang="en-CA" dirty="0" smtClean="0">
                <a:latin typeface="+mn-lt"/>
                <a:hlinkClick r:id="rId2"/>
              </a:rPr>
              <a:t>http</a:t>
            </a:r>
            <a:r>
              <a:rPr lang="en-CA" dirty="0">
                <a:latin typeface="+mn-lt"/>
                <a:hlinkClick r:id="rId2"/>
              </a:rPr>
              <a:t>://hydra.humanities.uci.edu/Derrida/sign-</a:t>
            </a:r>
            <a:r>
              <a:rPr lang="en-CA" dirty="0" smtClean="0">
                <a:latin typeface="+mn-lt"/>
                <a:hlinkClick r:id="rId2"/>
              </a:rPr>
              <a:t>play.html</a:t>
            </a:r>
            <a:r>
              <a:rPr lang="en-CA" dirty="0" smtClean="0">
                <a:latin typeface="+mn-lt"/>
              </a:rPr>
              <a:t> </a:t>
            </a:r>
            <a:endParaRPr lang="en-US" dirty="0">
              <a:latin typeface="+mn-lt"/>
            </a:endParaRPr>
          </a:p>
        </p:txBody>
      </p:sp>
    </p:spTree>
    <p:extLst>
      <p:ext uri="{BB962C8B-B14F-4D97-AF65-F5344CB8AC3E}">
        <p14:creationId xmlns:p14="http://schemas.microsoft.com/office/powerpoint/2010/main" val="1745534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8403"/>
            <a:ext cx="8229600" cy="858740"/>
          </a:xfrm>
        </p:spPr>
        <p:txBody>
          <a:bodyPr/>
          <a:lstStyle/>
          <a:p>
            <a:r>
              <a:rPr lang="en-US" b="1" dirty="0" smtClean="0">
                <a:solidFill>
                  <a:srgbClr val="FFFF00"/>
                </a:solidFill>
                <a:latin typeface="+mn-lt"/>
              </a:rPr>
              <a:t>Post-</a:t>
            </a:r>
            <a:r>
              <a:rPr lang="en-US" b="1" dirty="0" err="1" smtClean="0">
                <a:solidFill>
                  <a:srgbClr val="FFFF00"/>
                </a:solidFill>
                <a:latin typeface="+mn-lt"/>
              </a:rPr>
              <a:t>Structuralist</a:t>
            </a:r>
            <a:r>
              <a:rPr lang="en-US" b="1" dirty="0" smtClean="0">
                <a:solidFill>
                  <a:srgbClr val="FFFF00"/>
                </a:solidFill>
                <a:latin typeface="+mn-lt"/>
              </a:rPr>
              <a:t> Concepts</a:t>
            </a:r>
            <a:endParaRPr lang="en-US" b="1" dirty="0">
              <a:solidFill>
                <a:srgbClr val="FFFF00"/>
              </a:solidFill>
              <a:latin typeface="+mn-lt"/>
            </a:endParaRPr>
          </a:p>
        </p:txBody>
      </p:sp>
      <p:sp>
        <p:nvSpPr>
          <p:cNvPr id="3" name="Content Placeholder 2"/>
          <p:cNvSpPr>
            <a:spLocks noGrp="1"/>
          </p:cNvSpPr>
          <p:nvPr>
            <p:ph sz="quarter" idx="10"/>
          </p:nvPr>
        </p:nvSpPr>
        <p:spPr>
          <a:xfrm>
            <a:off x="457200" y="907143"/>
            <a:ext cx="8686800" cy="5007428"/>
          </a:xfrm>
        </p:spPr>
        <p:txBody>
          <a:bodyPr>
            <a:noAutofit/>
          </a:bodyPr>
          <a:lstStyle/>
          <a:p>
            <a:pPr marL="0" indent="0">
              <a:buNone/>
            </a:pPr>
            <a:r>
              <a:rPr lang="en-US" sz="3200" b="1" dirty="0" smtClean="0">
                <a:solidFill>
                  <a:schemeClr val="bg1"/>
                </a:solidFill>
                <a:latin typeface="+mn-lt"/>
              </a:rPr>
              <a:t>Massively Multiplayer</a:t>
            </a:r>
          </a:p>
          <a:p>
            <a:pPr marL="0" indent="0">
              <a:buNone/>
            </a:pPr>
            <a:r>
              <a:rPr lang="en-US" sz="3200" b="1" dirty="0" smtClean="0">
                <a:solidFill>
                  <a:schemeClr val="bg1"/>
                </a:solidFill>
                <a:latin typeface="+mn-lt"/>
              </a:rPr>
              <a:t>Open World Playground</a:t>
            </a:r>
          </a:p>
          <a:p>
            <a:pPr marL="0" indent="0">
              <a:buNone/>
            </a:pPr>
            <a:r>
              <a:rPr lang="en-US" sz="3200" b="1" dirty="0" smtClean="0">
                <a:solidFill>
                  <a:schemeClr val="bg1"/>
                </a:solidFill>
                <a:latin typeface="+mn-lt"/>
              </a:rPr>
              <a:t>Content Creation Tools</a:t>
            </a:r>
          </a:p>
          <a:p>
            <a:pPr marL="0" indent="0">
              <a:buNone/>
            </a:pPr>
            <a:r>
              <a:rPr lang="en-US" sz="3200" b="1" dirty="0" smtClean="0">
                <a:solidFill>
                  <a:schemeClr val="bg1"/>
                </a:solidFill>
                <a:latin typeface="+mn-lt"/>
              </a:rPr>
              <a:t>Cooperative Mode</a:t>
            </a:r>
          </a:p>
          <a:p>
            <a:pPr marL="0" indent="0">
              <a:buNone/>
            </a:pPr>
            <a:r>
              <a:rPr lang="en-US" sz="3200" b="1" dirty="0" smtClean="0">
                <a:solidFill>
                  <a:schemeClr val="bg1"/>
                </a:solidFill>
                <a:latin typeface="+mn-lt"/>
              </a:rPr>
              <a:t>Public Gameplay Mode</a:t>
            </a:r>
          </a:p>
          <a:p>
            <a:pPr marL="0" indent="0">
              <a:buNone/>
            </a:pPr>
            <a:r>
              <a:rPr lang="en-US" sz="3200" b="1" dirty="0" smtClean="0">
                <a:solidFill>
                  <a:schemeClr val="bg1"/>
                </a:solidFill>
                <a:latin typeface="+mn-lt"/>
              </a:rPr>
              <a:t>Remote Play</a:t>
            </a:r>
          </a:p>
          <a:p>
            <a:pPr marL="0" indent="0">
              <a:buNone/>
            </a:pPr>
            <a:r>
              <a:rPr lang="en-US" sz="3200" b="1" dirty="0" smtClean="0">
                <a:solidFill>
                  <a:schemeClr val="bg1"/>
                </a:solidFill>
                <a:latin typeface="+mn-lt"/>
              </a:rPr>
              <a:t>Dynamic Gameplay Engine</a:t>
            </a:r>
          </a:p>
          <a:p>
            <a:pPr marL="0" indent="0">
              <a:buNone/>
            </a:pPr>
            <a:r>
              <a:rPr lang="en-US" sz="3200" b="1" dirty="0" err="1" smtClean="0">
                <a:solidFill>
                  <a:schemeClr val="bg1"/>
                </a:solidFill>
                <a:latin typeface="+mn-lt"/>
              </a:rPr>
              <a:t>WorldEditor</a:t>
            </a:r>
            <a:r>
              <a:rPr lang="en-US" sz="3200" b="1" dirty="0" smtClean="0">
                <a:solidFill>
                  <a:schemeClr val="bg1"/>
                </a:solidFill>
                <a:latin typeface="+mn-lt"/>
              </a:rPr>
              <a:t> (WED)</a:t>
            </a:r>
          </a:p>
          <a:p>
            <a:pPr marL="0" indent="0">
              <a:buNone/>
            </a:pPr>
            <a:r>
              <a:rPr lang="en-US" sz="3200" b="1" dirty="0" err="1" smtClean="0">
                <a:solidFill>
                  <a:schemeClr val="bg1"/>
                </a:solidFill>
                <a:latin typeface="+mn-lt"/>
              </a:rPr>
              <a:t>Scennery</a:t>
            </a:r>
            <a:r>
              <a:rPr lang="en-US" sz="3200" b="1" dirty="0" smtClean="0">
                <a:solidFill>
                  <a:schemeClr val="bg1"/>
                </a:solidFill>
                <a:latin typeface="+mn-lt"/>
              </a:rPr>
              <a:t> &amp; Character Generators</a:t>
            </a:r>
          </a:p>
          <a:p>
            <a:pPr marL="0" indent="0">
              <a:buNone/>
            </a:pPr>
            <a:r>
              <a:rPr lang="en-US" sz="3200" b="1" dirty="0" smtClean="0">
                <a:solidFill>
                  <a:schemeClr val="bg1"/>
                </a:solidFill>
                <a:latin typeface="+mn-lt"/>
              </a:rPr>
              <a:t>A.I.</a:t>
            </a:r>
          </a:p>
        </p:txBody>
      </p:sp>
    </p:spTree>
    <p:extLst>
      <p:ext uri="{BB962C8B-B14F-4D97-AF65-F5344CB8AC3E}">
        <p14:creationId xmlns:p14="http://schemas.microsoft.com/office/powerpoint/2010/main" val="530412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6153"/>
            <a:ext cx="8229600" cy="850990"/>
          </a:xfrm>
        </p:spPr>
        <p:txBody>
          <a:bodyPr/>
          <a:lstStyle/>
          <a:p>
            <a:r>
              <a:rPr lang="en-US" b="1" dirty="0" smtClean="0">
                <a:solidFill>
                  <a:srgbClr val="FFFF00"/>
                </a:solidFill>
                <a:latin typeface="+mn-lt"/>
              </a:rPr>
              <a:t>           </a:t>
            </a:r>
            <a:r>
              <a:rPr lang="en-US" b="1" dirty="0" err="1" smtClean="0">
                <a:solidFill>
                  <a:srgbClr val="FFFF00"/>
                </a:solidFill>
                <a:latin typeface="+mn-lt"/>
              </a:rPr>
              <a:t>Structuralist</a:t>
            </a:r>
            <a:r>
              <a:rPr lang="en-US" b="1" dirty="0" smtClean="0">
                <a:solidFill>
                  <a:srgbClr val="FFFF00"/>
                </a:solidFill>
                <a:latin typeface="+mn-lt"/>
              </a:rPr>
              <a:t>???</a:t>
            </a:r>
            <a:endParaRPr lang="en-US" b="1" dirty="0">
              <a:solidFill>
                <a:srgbClr val="FFFF00"/>
              </a:solidFill>
              <a:latin typeface="+mn-lt"/>
            </a:endParaRPr>
          </a:p>
        </p:txBody>
      </p:sp>
      <p:pic>
        <p:nvPicPr>
          <p:cNvPr id="4" name="Content Placeholder 3" descr="Screen Shot 2014-09-21 at 8.24.31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88" r="76"/>
          <a:stretch/>
        </p:blipFill>
        <p:spPr>
          <a:xfrm>
            <a:off x="1947332" y="853849"/>
            <a:ext cx="5370287" cy="4783844"/>
          </a:xfrm>
          <a:prstGeom prst="rect">
            <a:avLst/>
          </a:prstGeom>
        </p:spPr>
      </p:pic>
      <p:sp>
        <p:nvSpPr>
          <p:cNvPr id="5" name="Rectangle 4"/>
          <p:cNvSpPr/>
          <p:nvPr/>
        </p:nvSpPr>
        <p:spPr>
          <a:xfrm>
            <a:off x="1947332" y="5633739"/>
            <a:ext cx="6966859" cy="369332"/>
          </a:xfrm>
          <a:prstGeom prst="rect">
            <a:avLst/>
          </a:prstGeom>
        </p:spPr>
        <p:txBody>
          <a:bodyPr wrap="square">
            <a:spAutoFit/>
          </a:bodyPr>
          <a:lstStyle/>
          <a:p>
            <a:r>
              <a:rPr lang="en-US" dirty="0">
                <a:hlinkClick r:id="rId3"/>
              </a:rPr>
              <a:t>http://papers.ssrn.com/sol3/papers.cfm?abstract_id=2465590</a:t>
            </a:r>
            <a:r>
              <a:rPr lang="en-US" dirty="0"/>
              <a:t> </a:t>
            </a:r>
          </a:p>
        </p:txBody>
      </p:sp>
    </p:spTree>
    <p:extLst>
      <p:ext uri="{BB962C8B-B14F-4D97-AF65-F5344CB8AC3E}">
        <p14:creationId xmlns:p14="http://schemas.microsoft.com/office/powerpoint/2010/main" val="239306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3228" y="0"/>
            <a:ext cx="8420771" cy="1342593"/>
          </a:xfrm>
        </p:spPr>
        <p:txBody>
          <a:bodyPr>
            <a:noAutofit/>
          </a:bodyPr>
          <a:lstStyle/>
          <a:p>
            <a:r>
              <a:rPr lang="en-US" sz="4400" b="1" dirty="0" smtClean="0">
                <a:solidFill>
                  <a:srgbClr val="FFFF00"/>
                </a:solidFill>
                <a:latin typeface="+mn-lt"/>
              </a:rPr>
              <a:t>Creators do not need (nor want)</a:t>
            </a:r>
            <a:r>
              <a:rPr lang="en-US" sz="4400" b="1" dirty="0">
                <a:solidFill>
                  <a:srgbClr val="FFFF00"/>
                </a:solidFill>
                <a:latin typeface="+mn-lt"/>
              </a:rPr>
              <a:t> </a:t>
            </a:r>
            <a:r>
              <a:rPr lang="en-US" sz="4400" b="1" dirty="0" smtClean="0">
                <a:solidFill>
                  <a:srgbClr val="FFFF00"/>
                </a:solidFill>
                <a:latin typeface="+mn-lt"/>
              </a:rPr>
              <a:t>additional constraints </a:t>
            </a:r>
            <a:endParaRPr lang="en-US" sz="4400" b="1" dirty="0">
              <a:solidFill>
                <a:srgbClr val="FFFF00"/>
              </a:solidFill>
              <a:latin typeface="+mn-lt"/>
            </a:endParaRPr>
          </a:p>
        </p:txBody>
      </p:sp>
      <p:pic>
        <p:nvPicPr>
          <p:cNvPr id="5" name="Content Placeholder 3" descr="Screen Shot 2015-03-25 at 9.54.08 AM.png"/>
          <p:cNvPicPr>
            <a:picLocks noChangeAspect="1"/>
          </p:cNvPicPr>
          <p:nvPr/>
        </p:nvPicPr>
        <p:blipFill rotWithShape="1">
          <a:blip r:embed="rId2">
            <a:extLst>
              <a:ext uri="{28A0092B-C50C-407E-A947-70E740481C1C}">
                <a14:useLocalDpi xmlns:a14="http://schemas.microsoft.com/office/drawing/2010/main" val="0"/>
              </a:ext>
            </a:extLst>
          </a:blip>
          <a:srcRect l="-423" r="-714"/>
          <a:stretch/>
        </p:blipFill>
        <p:spPr>
          <a:xfrm>
            <a:off x="1387121" y="1493914"/>
            <a:ext cx="6405762" cy="4362374"/>
          </a:xfrm>
          <a:prstGeom prst="rect">
            <a:avLst/>
          </a:prstGeom>
        </p:spPr>
      </p:pic>
    </p:spTree>
    <p:extLst>
      <p:ext uri="{BB962C8B-B14F-4D97-AF65-F5344CB8AC3E}">
        <p14:creationId xmlns:p14="http://schemas.microsoft.com/office/powerpoint/2010/main" val="1028557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10-05 at 12.23.59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619" r="-437"/>
          <a:stretch/>
        </p:blipFill>
        <p:spPr>
          <a:xfrm>
            <a:off x="1911101" y="234251"/>
            <a:ext cx="5252262" cy="5331606"/>
          </a:xfrm>
        </p:spPr>
      </p:pic>
      <p:sp>
        <p:nvSpPr>
          <p:cNvPr id="5" name="TextBox 4"/>
          <p:cNvSpPr txBox="1"/>
          <p:nvPr/>
        </p:nvSpPr>
        <p:spPr>
          <a:xfrm>
            <a:off x="1380924" y="5474609"/>
            <a:ext cx="6452758" cy="369332"/>
          </a:xfrm>
          <a:prstGeom prst="rect">
            <a:avLst/>
          </a:prstGeom>
          <a:noFill/>
        </p:spPr>
        <p:txBody>
          <a:bodyPr wrap="none" rtlCol="0">
            <a:spAutoFit/>
          </a:bodyPr>
          <a:lstStyle/>
          <a:p>
            <a:r>
              <a:rPr lang="en-US" dirty="0">
                <a:solidFill>
                  <a:prstClr val="black"/>
                </a:solidFill>
                <a:latin typeface="Arial"/>
                <a:hlinkClick r:id="rId3"/>
              </a:rPr>
              <a:t>http://papers.ssrn.com/sol3/papers.cfm?abstract_id=</a:t>
            </a:r>
            <a:r>
              <a:rPr lang="en-US" dirty="0" smtClean="0">
                <a:solidFill>
                  <a:prstClr val="black"/>
                </a:solidFill>
                <a:latin typeface="Arial"/>
                <a:hlinkClick r:id="rId3"/>
              </a:rPr>
              <a:t>2587339</a:t>
            </a:r>
            <a:r>
              <a:rPr lang="en-US" dirty="0" smtClean="0">
                <a:solidFill>
                  <a:prstClr val="black"/>
                </a:solidFill>
                <a:latin typeface="Arial"/>
              </a:rPr>
              <a:t> </a:t>
            </a:r>
            <a:endParaRPr lang="en-US" dirty="0">
              <a:solidFill>
                <a:prstClr val="black"/>
              </a:solidFill>
              <a:latin typeface="Arial"/>
            </a:endParaRPr>
          </a:p>
        </p:txBody>
      </p:sp>
    </p:spTree>
    <p:extLst>
      <p:ext uri="{BB962C8B-B14F-4D97-AF65-F5344CB8AC3E}">
        <p14:creationId xmlns:p14="http://schemas.microsoft.com/office/powerpoint/2010/main" val="698498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52748"/>
            <a:ext cx="8229600" cy="5373386"/>
          </a:xfrm>
        </p:spPr>
        <p:txBody>
          <a:bodyPr>
            <a:normAutofit/>
          </a:bodyPr>
          <a:lstStyle/>
          <a:p>
            <a:pPr marL="0" indent="0">
              <a:buNone/>
            </a:pPr>
            <a:r>
              <a:rPr lang="en-US" sz="6600" b="1" dirty="0" smtClean="0">
                <a:solidFill>
                  <a:srgbClr val="FFFF00"/>
                </a:solidFill>
                <a:latin typeface="+mn-lt"/>
              </a:rPr>
              <a:t>BUT EVEN IF YOU INSIST ON “RATIONALITY”</a:t>
            </a:r>
          </a:p>
          <a:p>
            <a:pPr marL="0" indent="0">
              <a:buNone/>
            </a:pPr>
            <a:endParaRPr lang="en-US" sz="1400" b="1" dirty="0">
              <a:solidFill>
                <a:srgbClr val="FFFF00"/>
              </a:solidFill>
              <a:latin typeface="+mn-lt"/>
            </a:endParaRPr>
          </a:p>
          <a:p>
            <a:pPr marL="0" indent="0">
              <a:buNone/>
            </a:pPr>
            <a:endParaRPr lang="en-US" sz="1400" b="1" dirty="0" smtClean="0">
              <a:solidFill>
                <a:srgbClr val="FFFF00"/>
              </a:solidFill>
              <a:latin typeface="+mn-lt"/>
            </a:endParaRPr>
          </a:p>
          <a:p>
            <a:pPr marL="0" indent="0">
              <a:buNone/>
            </a:pPr>
            <a:endParaRPr lang="en-US" sz="1400" b="1" dirty="0">
              <a:solidFill>
                <a:srgbClr val="FFFF00"/>
              </a:solidFill>
              <a:latin typeface="+mn-lt"/>
            </a:endParaRPr>
          </a:p>
          <a:p>
            <a:pPr marL="0" indent="0">
              <a:buNone/>
            </a:pPr>
            <a:endParaRPr lang="en-US" sz="1400" b="1" dirty="0" smtClean="0">
              <a:solidFill>
                <a:srgbClr val="FFFF00"/>
              </a:solidFill>
              <a:latin typeface="+mn-lt"/>
            </a:endParaRPr>
          </a:p>
          <a:p>
            <a:pPr marL="0" indent="0">
              <a:buNone/>
            </a:pPr>
            <a:endParaRPr lang="en-US" sz="1400" b="1" dirty="0">
              <a:solidFill>
                <a:srgbClr val="FFFF00"/>
              </a:solidFill>
              <a:latin typeface="+mn-lt"/>
            </a:endParaRPr>
          </a:p>
          <a:p>
            <a:pPr marL="0" indent="0">
              <a:buNone/>
            </a:pPr>
            <a:endParaRPr lang="en-US" sz="1400" b="1" dirty="0" smtClean="0">
              <a:solidFill>
                <a:srgbClr val="FFFF00"/>
              </a:solidFill>
              <a:latin typeface="+mn-lt"/>
            </a:endParaRPr>
          </a:p>
          <a:p>
            <a:pPr marL="0" indent="0">
              <a:buNone/>
            </a:pPr>
            <a:endParaRPr lang="en-US" sz="1400" b="1" dirty="0">
              <a:solidFill>
                <a:srgbClr val="FFFF00"/>
              </a:solidFill>
              <a:latin typeface="+mn-lt"/>
            </a:endParaRPr>
          </a:p>
          <a:p>
            <a:pPr marL="0" indent="0">
              <a:buNone/>
            </a:pPr>
            <a:endParaRPr lang="en-US" sz="1400" b="1" dirty="0" smtClean="0">
              <a:solidFill>
                <a:srgbClr val="FFFF00"/>
              </a:solidFill>
              <a:latin typeface="+mn-lt"/>
            </a:endParaRPr>
          </a:p>
          <a:p>
            <a:pPr marL="0" indent="0">
              <a:buNone/>
            </a:pPr>
            <a:endParaRPr lang="en-US" sz="1400" b="1" dirty="0">
              <a:solidFill>
                <a:srgbClr val="FFFF00"/>
              </a:solidFill>
              <a:latin typeface="+mn-lt"/>
            </a:endParaRPr>
          </a:p>
          <a:p>
            <a:pPr marL="0" indent="0">
              <a:buNone/>
            </a:pPr>
            <a:endParaRPr lang="en-US" sz="1400" b="1" dirty="0" smtClean="0">
              <a:solidFill>
                <a:srgbClr val="FFFF00"/>
              </a:solidFill>
              <a:latin typeface="+mn-lt"/>
            </a:endParaRPr>
          </a:p>
          <a:p>
            <a:pPr marL="0" indent="0">
              <a:buNone/>
            </a:pPr>
            <a:endParaRPr lang="en-US" sz="1400" b="1" dirty="0">
              <a:solidFill>
                <a:srgbClr val="FFFF00"/>
              </a:solidFill>
              <a:latin typeface="+mn-lt"/>
            </a:endParaRPr>
          </a:p>
          <a:p>
            <a:pPr marL="0" indent="0">
              <a:buNone/>
            </a:pPr>
            <a:endParaRPr lang="en-US" sz="1400" b="1" dirty="0" smtClean="0">
              <a:solidFill>
                <a:srgbClr val="FFFF00"/>
              </a:solidFill>
              <a:latin typeface="+mn-lt"/>
            </a:endParaRPr>
          </a:p>
          <a:p>
            <a:pPr marL="0" indent="0">
              <a:buNone/>
            </a:pPr>
            <a:r>
              <a:rPr lang="en-US" sz="1400" b="1" dirty="0" err="1" smtClean="0">
                <a:solidFill>
                  <a:schemeClr val="bg1"/>
                </a:solidFill>
                <a:latin typeface="+mn-lt"/>
              </a:rPr>
              <a:t>GLaDOS</a:t>
            </a:r>
            <a:r>
              <a:rPr lang="en-US" sz="1400" b="1" dirty="0" smtClean="0">
                <a:solidFill>
                  <a:schemeClr val="bg1"/>
                </a:solidFill>
                <a:latin typeface="+mn-lt"/>
              </a:rPr>
              <a:t> (Portal 2)</a:t>
            </a:r>
            <a:endParaRPr lang="en-US" sz="1400" b="1" dirty="0">
              <a:solidFill>
                <a:schemeClr val="bg1"/>
              </a:solidFill>
              <a:latin typeface="+mn-lt"/>
            </a:endParaRPr>
          </a:p>
        </p:txBody>
      </p:sp>
      <p:pic>
        <p:nvPicPr>
          <p:cNvPr id="4" name="Picture 3" descr="Glado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4532" y="2821980"/>
            <a:ext cx="3060185" cy="3821230"/>
          </a:xfrm>
          <a:prstGeom prst="rect">
            <a:avLst/>
          </a:prstGeom>
        </p:spPr>
      </p:pic>
    </p:spTree>
    <p:extLst>
      <p:ext uri="{BB962C8B-B14F-4D97-AF65-F5344CB8AC3E}">
        <p14:creationId xmlns:p14="http://schemas.microsoft.com/office/powerpoint/2010/main" val="4225096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145750"/>
            <a:ext cx="7640731" cy="2227873"/>
          </a:xfrm>
        </p:spPr>
        <p:txBody>
          <a:bodyPr>
            <a:noAutofit/>
          </a:bodyPr>
          <a:lstStyle/>
          <a:p>
            <a:r>
              <a:rPr lang="en-US" sz="4400" b="1" dirty="0" smtClean="0">
                <a:solidFill>
                  <a:srgbClr val="FFFF00"/>
                </a:solidFill>
                <a:latin typeface="+mn-lt"/>
              </a:rPr>
              <a:t>Measuring creative </a:t>
            </a:r>
            <a:r>
              <a:rPr lang="en-US" sz="4400" b="1" dirty="0">
                <a:solidFill>
                  <a:srgbClr val="FFFF00"/>
                </a:solidFill>
                <a:latin typeface="+mn-lt"/>
              </a:rPr>
              <a:t>c</a:t>
            </a:r>
            <a:r>
              <a:rPr lang="en-US" sz="4400" b="1" dirty="0" smtClean="0">
                <a:solidFill>
                  <a:srgbClr val="FFFF00"/>
                </a:solidFill>
                <a:latin typeface="+mn-lt"/>
              </a:rPr>
              <a:t>ontent in </a:t>
            </a:r>
            <a:r>
              <a:rPr lang="en-US" sz="4400" b="1" dirty="0">
                <a:solidFill>
                  <a:srgbClr val="FFFF00"/>
                </a:solidFill>
                <a:latin typeface="+mn-lt"/>
              </a:rPr>
              <a:t>the context of mods and copyright </a:t>
            </a:r>
            <a:r>
              <a:rPr lang="en-US" sz="4400" b="1" dirty="0" smtClean="0">
                <a:solidFill>
                  <a:srgbClr val="FFFF00"/>
                </a:solidFill>
                <a:latin typeface="+mn-lt"/>
              </a:rPr>
              <a:t>ownership</a:t>
            </a:r>
            <a:endParaRPr lang="en-US" sz="4400" b="1" dirty="0">
              <a:solidFill>
                <a:srgbClr val="FFFF00"/>
              </a:solidFill>
              <a:latin typeface="+mn-lt"/>
            </a:endParaRPr>
          </a:p>
        </p:txBody>
      </p:sp>
      <p:sp>
        <p:nvSpPr>
          <p:cNvPr id="6" name="Content Placeholder 5"/>
          <p:cNvSpPr>
            <a:spLocks noGrp="1"/>
          </p:cNvSpPr>
          <p:nvPr>
            <p:ph sz="quarter" idx="10"/>
          </p:nvPr>
        </p:nvSpPr>
        <p:spPr>
          <a:xfrm>
            <a:off x="457200" y="2602656"/>
            <a:ext cx="8686800" cy="3518792"/>
          </a:xfrm>
        </p:spPr>
        <p:txBody>
          <a:bodyPr>
            <a:normAutofit fontScale="92500"/>
          </a:bodyPr>
          <a:lstStyle/>
          <a:p>
            <a:pPr marL="0" indent="0">
              <a:buNone/>
            </a:pPr>
            <a:r>
              <a:rPr lang="en-US" sz="3200" dirty="0" smtClean="0">
                <a:solidFill>
                  <a:schemeClr val="bg1"/>
                </a:solidFill>
                <a:latin typeface="+mn-lt"/>
              </a:rPr>
              <a:t>Percentage of time gamers “create” in game versus time developers spent creating the game.</a:t>
            </a:r>
          </a:p>
          <a:p>
            <a:pPr marL="0" indent="0">
              <a:buNone/>
            </a:pPr>
            <a:endParaRPr lang="en-US" sz="3200" dirty="0">
              <a:solidFill>
                <a:schemeClr val="bg1"/>
              </a:solidFill>
              <a:latin typeface="+mn-lt"/>
            </a:endParaRPr>
          </a:p>
          <a:p>
            <a:pPr marL="0" indent="0">
              <a:buNone/>
            </a:pPr>
            <a:r>
              <a:rPr lang="en-US" sz="3200" dirty="0" smtClean="0">
                <a:solidFill>
                  <a:schemeClr val="bg1"/>
                </a:solidFill>
                <a:latin typeface="+mn-lt"/>
              </a:rPr>
              <a:t>Percentage of pixels if you prefer, or lines of code…</a:t>
            </a:r>
          </a:p>
          <a:p>
            <a:pPr marL="0" indent="0">
              <a:buNone/>
            </a:pPr>
            <a:endParaRPr lang="en-US" sz="3200" dirty="0">
              <a:solidFill>
                <a:schemeClr val="bg1"/>
              </a:solidFill>
              <a:latin typeface="+mn-lt"/>
            </a:endParaRPr>
          </a:p>
          <a:p>
            <a:pPr marL="0" indent="0">
              <a:buNone/>
            </a:pPr>
            <a:r>
              <a:rPr lang="en-US" sz="3200" dirty="0">
                <a:solidFill>
                  <a:schemeClr val="bg1"/>
                </a:solidFill>
                <a:latin typeface="+mn-lt"/>
              </a:rPr>
              <a:t>Common denominator – effort in “framing experiences”</a:t>
            </a:r>
          </a:p>
          <a:p>
            <a:pPr marL="0" indent="0">
              <a:buNone/>
            </a:pPr>
            <a:endParaRPr lang="en-US" dirty="0"/>
          </a:p>
        </p:txBody>
      </p:sp>
    </p:spTree>
    <p:extLst>
      <p:ext uri="{BB962C8B-B14F-4D97-AF65-F5344CB8AC3E}">
        <p14:creationId xmlns:p14="http://schemas.microsoft.com/office/powerpoint/2010/main" val="16684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220px-Eve_Online_-_Empyrean_Age_screensho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44462" cy="3289708"/>
          </a:xfrm>
          <a:prstGeom prst="rect">
            <a:avLst/>
          </a:prstGeom>
        </p:spPr>
      </p:pic>
      <p:pic>
        <p:nvPicPr>
          <p:cNvPr id="5" name="Picture 4" descr="220px-Minecraft_city_h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3033" y="3289708"/>
            <a:ext cx="4740968" cy="2887680"/>
          </a:xfrm>
          <a:prstGeom prst="rect">
            <a:avLst/>
          </a:prstGeom>
        </p:spPr>
      </p:pic>
      <p:sp>
        <p:nvSpPr>
          <p:cNvPr id="6" name="TextBox 5"/>
          <p:cNvSpPr txBox="1"/>
          <p:nvPr/>
        </p:nvSpPr>
        <p:spPr>
          <a:xfrm>
            <a:off x="5244462" y="129341"/>
            <a:ext cx="1313806" cy="369332"/>
          </a:xfrm>
          <a:prstGeom prst="rect">
            <a:avLst/>
          </a:prstGeom>
          <a:noFill/>
        </p:spPr>
        <p:txBody>
          <a:bodyPr wrap="none" rtlCol="0">
            <a:spAutoFit/>
          </a:bodyPr>
          <a:lstStyle/>
          <a:p>
            <a:r>
              <a:rPr lang="en-US" dirty="0" smtClean="0">
                <a:solidFill>
                  <a:srgbClr val="FFFFFF"/>
                </a:solidFill>
              </a:rPr>
              <a:t>Eve Online</a:t>
            </a:r>
            <a:endParaRPr lang="en-US" dirty="0">
              <a:solidFill>
                <a:srgbClr val="FFFFFF"/>
              </a:solidFill>
            </a:endParaRPr>
          </a:p>
        </p:txBody>
      </p:sp>
      <p:sp>
        <p:nvSpPr>
          <p:cNvPr id="7" name="TextBox 6"/>
          <p:cNvSpPr txBox="1"/>
          <p:nvPr/>
        </p:nvSpPr>
        <p:spPr>
          <a:xfrm>
            <a:off x="3269114" y="5538137"/>
            <a:ext cx="1133919" cy="369332"/>
          </a:xfrm>
          <a:prstGeom prst="rect">
            <a:avLst/>
          </a:prstGeom>
          <a:noFill/>
        </p:spPr>
        <p:txBody>
          <a:bodyPr wrap="none" rtlCol="0">
            <a:spAutoFit/>
          </a:bodyPr>
          <a:lstStyle/>
          <a:p>
            <a:r>
              <a:rPr lang="en-US" dirty="0" err="1" smtClean="0">
                <a:solidFill>
                  <a:srgbClr val="FFFFFF"/>
                </a:solidFill>
              </a:rPr>
              <a:t>Minecraft</a:t>
            </a:r>
            <a:endParaRPr lang="en-US" dirty="0">
              <a:solidFill>
                <a:srgbClr val="FFFFFF"/>
              </a:solidFill>
            </a:endParaRPr>
          </a:p>
        </p:txBody>
      </p:sp>
    </p:spTree>
    <p:extLst>
      <p:ext uri="{BB962C8B-B14F-4D97-AF65-F5344CB8AC3E}">
        <p14:creationId xmlns:p14="http://schemas.microsoft.com/office/powerpoint/2010/main" val="2603941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1428"/>
            <a:ext cx="8229600" cy="1016000"/>
          </a:xfrm>
        </p:spPr>
        <p:txBody>
          <a:bodyPr/>
          <a:lstStyle/>
          <a:p>
            <a:r>
              <a:rPr lang="en-US" b="1" dirty="0" smtClean="0">
                <a:solidFill>
                  <a:srgbClr val="FFFF00"/>
                </a:solidFill>
                <a:latin typeface="+mn-lt"/>
              </a:rPr>
              <a:t>Not Even Close…</a:t>
            </a:r>
            <a:endParaRPr lang="en-US" b="1" dirty="0">
              <a:solidFill>
                <a:srgbClr val="FFFF00"/>
              </a:solidFill>
              <a:latin typeface="+mn-lt"/>
            </a:endParaRPr>
          </a:p>
        </p:txBody>
      </p:sp>
      <p:pic>
        <p:nvPicPr>
          <p:cNvPr id="4" name="Content Placeholder 3" descr="250px-Grand_Prix_Legends_Coverart.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38" r="-268"/>
          <a:stretch/>
        </p:blipFill>
        <p:spPr>
          <a:xfrm>
            <a:off x="593823" y="1107428"/>
            <a:ext cx="3986261" cy="4618038"/>
          </a:xfrm>
        </p:spPr>
      </p:pic>
      <p:pic>
        <p:nvPicPr>
          <p:cNvPr id="5" name="Picture 4" descr="Screen Shot 2014-09-30 at 9.44.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703" y="0"/>
            <a:ext cx="3680749" cy="6858000"/>
          </a:xfrm>
          <a:prstGeom prst="rect">
            <a:avLst/>
          </a:prstGeom>
        </p:spPr>
      </p:pic>
    </p:spTree>
    <p:extLst>
      <p:ext uri="{BB962C8B-B14F-4D97-AF65-F5344CB8AC3E}">
        <p14:creationId xmlns:p14="http://schemas.microsoft.com/office/powerpoint/2010/main" val="2163350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56428"/>
          </a:xfrm>
        </p:spPr>
        <p:txBody>
          <a:bodyPr>
            <a:normAutofit fontScale="90000"/>
          </a:bodyPr>
          <a:lstStyle/>
          <a:p>
            <a:r>
              <a:rPr lang="en-US" b="1" dirty="0" smtClean="0">
                <a:solidFill>
                  <a:srgbClr val="4BACC6"/>
                </a:solidFill>
                <a:latin typeface="American Typewriter"/>
                <a:cs typeface="American Typewriter"/>
              </a:rPr>
              <a:t>    </a:t>
            </a:r>
            <a:r>
              <a:rPr lang="en-US" b="1" dirty="0" smtClean="0">
                <a:solidFill>
                  <a:srgbClr val="FFFF00"/>
                </a:solidFill>
                <a:latin typeface="+mn-lt"/>
                <a:cs typeface="American Typewriter"/>
              </a:rPr>
              <a:t>Reconciling</a:t>
            </a:r>
            <a:r>
              <a:rPr lang="en-US" b="1" dirty="0" smtClean="0">
                <a:solidFill>
                  <a:srgbClr val="4BACC6"/>
                </a:solidFill>
                <a:latin typeface="+mn-lt"/>
                <a:cs typeface="American Typewriter"/>
              </a:rPr>
              <a:t> </a:t>
            </a:r>
            <a:r>
              <a:rPr lang="en-US" b="1" dirty="0" smtClean="0">
                <a:solidFill>
                  <a:srgbClr val="FF0000"/>
                </a:solidFill>
                <a:latin typeface="+mn-lt"/>
                <a:cs typeface="American Typewriter"/>
              </a:rPr>
              <a:t>Creating</a:t>
            </a:r>
            <a:r>
              <a:rPr lang="en-US" b="1" dirty="0" smtClean="0">
                <a:solidFill>
                  <a:schemeClr val="accent1"/>
                </a:solidFill>
                <a:latin typeface="+mn-lt"/>
                <a:cs typeface="American Typewriter"/>
              </a:rPr>
              <a:t> </a:t>
            </a:r>
            <a:r>
              <a:rPr lang="en-US" b="1" dirty="0" smtClean="0">
                <a:solidFill>
                  <a:srgbClr val="FFFF00"/>
                </a:solidFill>
                <a:latin typeface="+mn-lt"/>
                <a:cs typeface="American Typewriter"/>
              </a:rPr>
              <a:t>&amp;</a:t>
            </a:r>
            <a:r>
              <a:rPr lang="en-US" b="1" dirty="0" smtClean="0">
                <a:solidFill>
                  <a:schemeClr val="accent1"/>
                </a:solidFill>
                <a:latin typeface="+mn-lt"/>
                <a:cs typeface="American Typewriter"/>
              </a:rPr>
              <a:t> </a:t>
            </a:r>
            <a:r>
              <a:rPr lang="en-US" b="1" dirty="0" smtClean="0">
                <a:solidFill>
                  <a:srgbClr val="CCFFCC"/>
                </a:solidFill>
                <a:latin typeface="+mn-lt"/>
                <a:cs typeface="American Typewriter"/>
              </a:rPr>
              <a:t>Connecting</a:t>
            </a:r>
            <a:r>
              <a:rPr lang="en-US" b="1" dirty="0" smtClean="0">
                <a:solidFill>
                  <a:schemeClr val="accent1"/>
                </a:solidFill>
                <a:latin typeface="+mn-lt"/>
                <a:cs typeface="American Typewriter"/>
              </a:rPr>
              <a:t>      </a:t>
            </a:r>
            <a:br>
              <a:rPr lang="en-US" b="1" dirty="0" smtClean="0">
                <a:solidFill>
                  <a:schemeClr val="accent1"/>
                </a:solidFill>
                <a:latin typeface="+mn-lt"/>
                <a:cs typeface="American Typewriter"/>
              </a:rPr>
            </a:br>
            <a:r>
              <a:rPr lang="en-US" b="1" dirty="0" smtClean="0">
                <a:solidFill>
                  <a:schemeClr val="accent1"/>
                </a:solidFill>
                <a:latin typeface="+mn-lt"/>
                <a:cs typeface="American Typewriter"/>
              </a:rPr>
              <a:t>                        </a:t>
            </a:r>
            <a:r>
              <a:rPr lang="en-US" b="1" dirty="0" smtClean="0">
                <a:solidFill>
                  <a:srgbClr val="FFFF00"/>
                </a:solidFill>
                <a:latin typeface="+mn-lt"/>
                <a:cs typeface="American Typewriter"/>
              </a:rPr>
              <a:t>  (</a:t>
            </a:r>
            <a:r>
              <a:rPr lang="en-US" b="1" dirty="0">
                <a:solidFill>
                  <a:srgbClr val="FFFF00"/>
                </a:solidFill>
                <a:latin typeface="+mn-lt"/>
                <a:cs typeface="American Typewriter"/>
              </a:rPr>
              <a:t>sort of)…</a:t>
            </a:r>
          </a:p>
        </p:txBody>
      </p:sp>
      <p:sp>
        <p:nvSpPr>
          <p:cNvPr id="3" name="Content Placeholder 2"/>
          <p:cNvSpPr>
            <a:spLocks noGrp="1"/>
          </p:cNvSpPr>
          <p:nvPr>
            <p:ph sz="quarter" idx="10"/>
          </p:nvPr>
        </p:nvSpPr>
        <p:spPr>
          <a:xfrm>
            <a:off x="457200" y="1893455"/>
            <a:ext cx="8086436" cy="4271818"/>
          </a:xfrm>
        </p:spPr>
        <p:txBody>
          <a:bodyPr>
            <a:normAutofit fontScale="92500" lnSpcReduction="1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pPr marL="0" indent="0">
              <a:buNone/>
            </a:pPr>
            <a:endParaRPr lang="en-US" dirty="0" smtClean="0"/>
          </a:p>
          <a:p>
            <a:pPr marL="0" indent="0">
              <a:buNone/>
            </a:pPr>
            <a:endParaRPr lang="en-US" dirty="0"/>
          </a:p>
          <a:p>
            <a:pPr marL="0" indent="0">
              <a:buNone/>
            </a:pPr>
            <a:endParaRPr lang="en-US" dirty="0"/>
          </a:p>
          <a:p>
            <a:pPr marL="0" indent="0">
              <a:buNone/>
            </a:pPr>
            <a:r>
              <a:rPr lang="en-US" b="1" dirty="0" smtClean="0">
                <a:solidFill>
                  <a:schemeClr val="tx1"/>
                </a:solidFill>
                <a:latin typeface="+mn-lt"/>
                <a:cs typeface="American Typewriter"/>
              </a:rPr>
              <a:t>                             </a:t>
            </a:r>
            <a:r>
              <a:rPr lang="en-US" b="1" dirty="0" smtClean="0">
                <a:solidFill>
                  <a:srgbClr val="FFFFFF"/>
                </a:solidFill>
                <a:latin typeface="+mn-lt"/>
                <a:cs typeface="American Typewriter"/>
              </a:rPr>
              <a:t>   From </a:t>
            </a:r>
            <a:r>
              <a:rPr lang="en-US" b="1" dirty="0">
                <a:solidFill>
                  <a:srgbClr val="FFFFFF"/>
                </a:solidFill>
                <a:latin typeface="+mn-lt"/>
                <a:cs typeface="American Typewriter"/>
              </a:rPr>
              <a:t>“</a:t>
            </a:r>
            <a:r>
              <a:rPr lang="en-US" b="1" dirty="0" err="1" smtClean="0">
                <a:solidFill>
                  <a:srgbClr val="FFFFFF"/>
                </a:solidFill>
                <a:latin typeface="+mn-lt"/>
                <a:cs typeface="American Typewriter"/>
              </a:rPr>
              <a:t>Exp.lore.com</a:t>
            </a:r>
            <a:r>
              <a:rPr lang="en-US" b="1" dirty="0">
                <a:solidFill>
                  <a:srgbClr val="FFFFFF"/>
                </a:solidFill>
                <a:latin typeface="+mn-lt"/>
                <a:cs typeface="American Typewriter"/>
              </a:rPr>
              <a:t>” </a:t>
            </a:r>
            <a:endParaRPr lang="en-US" b="1" dirty="0" smtClean="0">
              <a:solidFill>
                <a:srgbClr val="FFFFFF"/>
              </a:solidFill>
              <a:latin typeface="+mn-lt"/>
              <a:cs typeface="American Typewriter"/>
            </a:endParaRPr>
          </a:p>
          <a:p>
            <a:pPr marL="0" indent="0">
              <a:buNone/>
            </a:pPr>
            <a:endParaRPr lang="en-US" sz="1700" b="1" dirty="0">
              <a:solidFill>
                <a:srgbClr val="FFFFFF"/>
              </a:solidFill>
              <a:latin typeface="+mn-lt"/>
              <a:cs typeface="American Typewriter"/>
              <a:hlinkClick r:id="rId2"/>
            </a:endParaRPr>
          </a:p>
          <a:p>
            <a:pPr marL="0" indent="0">
              <a:buNone/>
            </a:pPr>
            <a:r>
              <a:rPr lang="en-US" sz="1700" dirty="0" smtClean="0">
                <a:latin typeface="+mn-lt"/>
                <a:hlinkClick r:id="rId2"/>
              </a:rPr>
              <a:t>http</a:t>
            </a:r>
            <a:r>
              <a:rPr lang="en-US" sz="1700" dirty="0">
                <a:latin typeface="+mn-lt"/>
                <a:hlinkClick r:id="rId2"/>
              </a:rPr>
              <a:t>://exp.lore.com/post/41546671840/the-ever-brilliant-wendy-macnaughton-you-know</a:t>
            </a:r>
            <a:endParaRPr lang="en-US" sz="1700" dirty="0">
              <a:latin typeface="+mn-lt"/>
            </a:endParaRPr>
          </a:p>
          <a:p>
            <a:endParaRPr lang="en-US" dirty="0" smtClean="0"/>
          </a:p>
        </p:txBody>
      </p:sp>
      <p:pic>
        <p:nvPicPr>
          <p:cNvPr id="4" name="Content Placeholder 3" descr="Emerson remix.png"/>
          <p:cNvPicPr>
            <a:picLocks noChangeAspect="1"/>
          </p:cNvPicPr>
          <p:nvPr/>
        </p:nvPicPr>
        <p:blipFill>
          <a:blip r:embed="rId3">
            <a:extLst>
              <a:ext uri="{28A0092B-C50C-407E-A947-70E740481C1C}">
                <a14:useLocalDpi xmlns:a14="http://schemas.microsoft.com/office/drawing/2010/main" val="0"/>
              </a:ext>
            </a:extLst>
          </a:blip>
          <a:srcRect l="-45485" r="-45485"/>
          <a:stretch>
            <a:fillRect/>
          </a:stretch>
        </p:blipFill>
        <p:spPr>
          <a:xfrm>
            <a:off x="1083561" y="1156428"/>
            <a:ext cx="6897574" cy="3947761"/>
          </a:xfrm>
          <a:prstGeom prst="rect">
            <a:avLst/>
          </a:prstGeom>
        </p:spPr>
      </p:pic>
    </p:spTree>
    <p:extLst>
      <p:ext uri="{BB962C8B-B14F-4D97-AF65-F5344CB8AC3E}">
        <p14:creationId xmlns:p14="http://schemas.microsoft.com/office/powerpoint/2010/main" val="3948755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09-27 at 2.33.48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77" r="1481"/>
          <a:stretch/>
        </p:blipFill>
        <p:spPr>
          <a:xfrm>
            <a:off x="1436394" y="367071"/>
            <a:ext cx="6203556" cy="5086023"/>
          </a:xfrm>
        </p:spPr>
      </p:pic>
      <p:sp>
        <p:nvSpPr>
          <p:cNvPr id="5" name="Rectangle 4"/>
          <p:cNvSpPr/>
          <p:nvPr/>
        </p:nvSpPr>
        <p:spPr>
          <a:xfrm>
            <a:off x="1436394" y="5521100"/>
            <a:ext cx="6858000" cy="369332"/>
          </a:xfrm>
          <a:prstGeom prst="rect">
            <a:avLst/>
          </a:prstGeom>
        </p:spPr>
        <p:txBody>
          <a:bodyPr wrap="square">
            <a:spAutoFit/>
          </a:bodyPr>
          <a:lstStyle/>
          <a:p>
            <a:r>
              <a:rPr lang="en-US" dirty="0">
                <a:hlinkClick r:id="rId3"/>
              </a:rPr>
              <a:t>http://kotaku.com/5979860/the-12-best-mods-for-pc-</a:t>
            </a:r>
            <a:r>
              <a:rPr lang="en-US" dirty="0" smtClean="0">
                <a:hlinkClick r:id="rId3"/>
              </a:rPr>
              <a:t>games</a:t>
            </a:r>
            <a:r>
              <a:rPr lang="en-US" dirty="0" smtClean="0"/>
              <a:t> </a:t>
            </a:r>
            <a:endParaRPr lang="en-US" dirty="0"/>
          </a:p>
        </p:txBody>
      </p:sp>
    </p:spTree>
    <p:extLst>
      <p:ext uri="{BB962C8B-B14F-4D97-AF65-F5344CB8AC3E}">
        <p14:creationId xmlns:p14="http://schemas.microsoft.com/office/powerpoint/2010/main" val="3614415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a:bodyPr>
          <a:lstStyle/>
          <a:p>
            <a:pPr marL="0" indent="0">
              <a:buNone/>
            </a:pPr>
            <a:r>
              <a:rPr lang="en-US" sz="9600" b="1" dirty="0" smtClean="0">
                <a:solidFill>
                  <a:srgbClr val="0000FF"/>
                </a:solidFill>
              </a:rPr>
              <a:t>   Can </a:t>
            </a:r>
            <a:r>
              <a:rPr lang="en-US" sz="9600" b="1" dirty="0">
                <a:solidFill>
                  <a:srgbClr val="0000FF"/>
                </a:solidFill>
              </a:rPr>
              <a:t>I Mod </a:t>
            </a:r>
            <a:r>
              <a:rPr lang="en-US" sz="9600" b="1" dirty="0" smtClean="0">
                <a:solidFill>
                  <a:srgbClr val="0000FF"/>
                </a:solidFill>
              </a:rPr>
              <a:t> </a:t>
            </a:r>
          </a:p>
          <a:p>
            <a:pPr marL="0" indent="0">
              <a:buNone/>
            </a:pPr>
            <a:r>
              <a:rPr lang="en-US" sz="9600" b="1" dirty="0">
                <a:solidFill>
                  <a:srgbClr val="0000FF"/>
                </a:solidFill>
              </a:rPr>
              <a:t> </a:t>
            </a:r>
            <a:r>
              <a:rPr lang="en-US" sz="9600" b="1" dirty="0" smtClean="0">
                <a:solidFill>
                  <a:srgbClr val="0000FF"/>
                </a:solidFill>
              </a:rPr>
              <a:t>      Yet</a:t>
            </a:r>
            <a:r>
              <a:rPr lang="en-US" sz="9600" b="1" dirty="0">
                <a:solidFill>
                  <a:srgbClr val="0000FF"/>
                </a:solidFill>
              </a:rPr>
              <a:t>?</a:t>
            </a:r>
          </a:p>
        </p:txBody>
      </p:sp>
    </p:spTree>
    <p:extLst>
      <p:ext uri="{BB962C8B-B14F-4D97-AF65-F5344CB8AC3E}">
        <p14:creationId xmlns:p14="http://schemas.microsoft.com/office/powerpoint/2010/main" val="914249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32190" y="483810"/>
            <a:ext cx="8212667" cy="5242324"/>
          </a:xfrm>
        </p:spPr>
        <p:txBody>
          <a:bodyPr>
            <a:normAutofit/>
          </a:bodyPr>
          <a:lstStyle/>
          <a:p>
            <a:pPr marL="0" indent="0">
              <a:buNone/>
            </a:pPr>
            <a:r>
              <a:rPr lang="en-US" sz="3200" dirty="0" smtClean="0">
                <a:solidFill>
                  <a:srgbClr val="FFFFFF"/>
                </a:solidFill>
                <a:latin typeface="+mn-lt"/>
              </a:rPr>
              <a:t>“We cannot know how we would have acted, but we now know how we should have.”</a:t>
            </a:r>
            <a:endParaRPr lang="en-US" sz="3200" dirty="0">
              <a:solidFill>
                <a:srgbClr val="FFFFFF"/>
              </a:solidFill>
              <a:latin typeface="+mn-lt"/>
            </a:endParaRPr>
          </a:p>
        </p:txBody>
      </p:sp>
      <p:pic>
        <p:nvPicPr>
          <p:cNvPr id="4" name="Picture 3"/>
          <p:cNvPicPr>
            <a:picLocks noChangeAspect="1"/>
          </p:cNvPicPr>
          <p:nvPr/>
        </p:nvPicPr>
        <p:blipFill>
          <a:blip r:embed="rId2"/>
          <a:stretch>
            <a:fillRect/>
          </a:stretch>
        </p:blipFill>
        <p:spPr>
          <a:xfrm>
            <a:off x="1596572" y="2005454"/>
            <a:ext cx="5817809" cy="3271749"/>
          </a:xfrm>
          <a:prstGeom prst="rect">
            <a:avLst/>
          </a:prstGeom>
        </p:spPr>
      </p:pic>
    </p:spTree>
    <p:extLst>
      <p:ext uri="{BB962C8B-B14F-4D97-AF65-F5344CB8AC3E}">
        <p14:creationId xmlns:p14="http://schemas.microsoft.com/office/powerpoint/2010/main" val="532092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30717"/>
            <a:ext cx="9144000" cy="1023828"/>
          </a:xfrm>
        </p:spPr>
        <p:txBody>
          <a:bodyPr>
            <a:normAutofit/>
          </a:bodyPr>
          <a:lstStyle/>
          <a:p>
            <a:r>
              <a:rPr lang="en-US" b="1" dirty="0">
                <a:solidFill>
                  <a:srgbClr val="000000"/>
                </a:solidFill>
              </a:rPr>
              <a:t> </a:t>
            </a:r>
            <a:r>
              <a:rPr lang="en-US" b="1" dirty="0" smtClean="0">
                <a:solidFill>
                  <a:srgbClr val="000000"/>
                </a:solidFill>
              </a:rPr>
              <a:t>          </a:t>
            </a:r>
            <a:r>
              <a:rPr lang="en-US" sz="4800" b="1" i="1" dirty="0" smtClean="0">
                <a:solidFill>
                  <a:srgbClr val="341562"/>
                </a:solidFill>
                <a:latin typeface="American Typewriter"/>
                <a:cs typeface="American Typewriter"/>
              </a:rPr>
              <a:t>Creativity Rules</a:t>
            </a:r>
            <a:endParaRPr lang="en-US" sz="4800" b="1" i="1" dirty="0">
              <a:solidFill>
                <a:srgbClr val="341562"/>
              </a:solidFill>
              <a:latin typeface="American Typewriter"/>
              <a:cs typeface="American Typewriter"/>
            </a:endParaRPr>
          </a:p>
        </p:txBody>
      </p:sp>
      <p:sp>
        <p:nvSpPr>
          <p:cNvPr id="3" name="Content Placeholder 2"/>
          <p:cNvSpPr>
            <a:spLocks noGrp="1"/>
          </p:cNvSpPr>
          <p:nvPr>
            <p:ph sz="quarter" idx="10"/>
          </p:nvPr>
        </p:nvSpPr>
        <p:spPr>
          <a:xfrm>
            <a:off x="184727" y="1154545"/>
            <a:ext cx="8774545" cy="4571589"/>
          </a:xfrm>
        </p:spPr>
        <p:txBody>
          <a:bodyPr/>
          <a:lstStyle/>
          <a:p>
            <a:pPr marL="0" indent="0">
              <a:buNone/>
            </a:pPr>
            <a:r>
              <a:rPr lang="en-US" b="1" dirty="0">
                <a:solidFill>
                  <a:srgbClr val="FF0000"/>
                </a:solidFill>
                <a:latin typeface="American Typewriter"/>
                <a:cs typeface="American Typewriter"/>
              </a:rPr>
              <a:t>IP/Copyright as Property Right </a:t>
            </a:r>
            <a:r>
              <a:rPr lang="en-US" dirty="0">
                <a:solidFill>
                  <a:schemeClr val="tx1"/>
                </a:solidFill>
                <a:latin typeface="American Typewriter"/>
                <a:cs typeface="American Typewriter"/>
              </a:rPr>
              <a:t>v. </a:t>
            </a:r>
            <a:r>
              <a:rPr lang="en-US" b="1" dirty="0">
                <a:solidFill>
                  <a:srgbClr val="000090"/>
                </a:solidFill>
                <a:latin typeface="American Typewriter"/>
                <a:cs typeface="American Typewriter"/>
              </a:rPr>
              <a:t>Right to Copy/Remix</a:t>
            </a:r>
          </a:p>
          <a:p>
            <a:pPr marL="0" indent="0">
              <a:buNone/>
            </a:pPr>
            <a:r>
              <a:rPr lang="en-US" b="1" dirty="0">
                <a:solidFill>
                  <a:schemeClr val="tx1"/>
                </a:solidFill>
                <a:latin typeface="American Typewriter"/>
                <a:cs typeface="American Typewriter"/>
              </a:rPr>
              <a:t>TO BE RESOLVED IN FAVOUR OF </a:t>
            </a:r>
            <a:r>
              <a:rPr lang="en-US" b="1" dirty="0">
                <a:solidFill>
                  <a:srgbClr val="008000"/>
                </a:solidFill>
                <a:latin typeface="American Typewriter"/>
                <a:cs typeface="American Typewriter"/>
              </a:rPr>
              <a:t>“CREATIVITY” </a:t>
            </a:r>
            <a:r>
              <a:rPr lang="en-US" dirty="0">
                <a:solidFill>
                  <a:schemeClr val="tx1"/>
                </a:solidFill>
                <a:latin typeface="American Typewriter"/>
                <a:cs typeface="American Typewriter"/>
              </a:rPr>
              <a:t>(not innovation, not commerce, not GNP, not the 1%)</a:t>
            </a:r>
          </a:p>
          <a:p>
            <a:endParaRPr lang="en-US" dirty="0"/>
          </a:p>
        </p:txBody>
      </p:sp>
      <p:pic>
        <p:nvPicPr>
          <p:cNvPr id="5" name="Content Placeholder 3"/>
          <p:cNvPicPr>
            <a:picLocks noChangeAspect="1"/>
          </p:cNvPicPr>
          <p:nvPr/>
        </p:nvPicPr>
        <p:blipFill rotWithShape="1">
          <a:blip r:embed="rId3"/>
          <a:srcRect l="1087" t="5447" r="-332" b="11520"/>
          <a:stretch/>
        </p:blipFill>
        <p:spPr>
          <a:xfrm>
            <a:off x="438727" y="2589212"/>
            <a:ext cx="5338078" cy="3349097"/>
          </a:xfrm>
          <a:prstGeom prst="rect">
            <a:avLst/>
          </a:prstGeom>
        </p:spPr>
      </p:pic>
      <p:pic>
        <p:nvPicPr>
          <p:cNvPr id="6" name="Content Placeholder 3" descr="IMG_0009.jpg"/>
          <p:cNvPicPr>
            <a:picLocks noChangeAspect="1"/>
          </p:cNvPicPr>
          <p:nvPr/>
        </p:nvPicPr>
        <p:blipFill rotWithShape="1">
          <a:blip r:embed="rId4" cstate="print">
            <a:extLst>
              <a:ext uri="{28A0092B-C50C-407E-A947-70E740481C1C}">
                <a14:useLocalDpi xmlns:a14="http://schemas.microsoft.com/office/drawing/2010/main"/>
              </a:ext>
            </a:extLst>
          </a:blip>
          <a:srcRect l="-608" r="-853"/>
          <a:stretch/>
        </p:blipFill>
        <p:spPr>
          <a:xfrm>
            <a:off x="5776805" y="2276477"/>
            <a:ext cx="2840244" cy="3925249"/>
          </a:xfrm>
          <a:prstGeom prst="rect">
            <a:avLst/>
          </a:prstGeom>
        </p:spPr>
      </p:pic>
    </p:spTree>
    <p:extLst>
      <p:ext uri="{BB962C8B-B14F-4D97-AF65-F5344CB8AC3E}">
        <p14:creationId xmlns:p14="http://schemas.microsoft.com/office/powerpoint/2010/main" val="19278214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2856" y="0"/>
            <a:ext cx="6750359" cy="910612"/>
          </a:xfrm>
        </p:spPr>
        <p:txBody>
          <a:bodyPr>
            <a:normAutofit/>
          </a:bodyPr>
          <a:lstStyle/>
          <a:p>
            <a:r>
              <a:rPr lang="en-US" sz="4400" b="1" dirty="0" smtClean="0">
                <a:solidFill>
                  <a:srgbClr val="FFFF00"/>
                </a:solidFill>
                <a:latin typeface="+mn-lt"/>
              </a:rPr>
              <a:t>Enter “Moral Rights”</a:t>
            </a:r>
            <a:endParaRPr lang="en-US" sz="4400" b="1" dirty="0">
              <a:solidFill>
                <a:srgbClr val="FFFF00"/>
              </a:solidFill>
              <a:latin typeface="+mn-lt"/>
            </a:endParaRPr>
          </a:p>
        </p:txBody>
      </p:sp>
      <p:sp>
        <p:nvSpPr>
          <p:cNvPr id="3" name="Content Placeholder 2"/>
          <p:cNvSpPr>
            <a:spLocks noGrp="1"/>
          </p:cNvSpPr>
          <p:nvPr>
            <p:ph sz="quarter" idx="10"/>
          </p:nvPr>
        </p:nvSpPr>
        <p:spPr>
          <a:xfrm>
            <a:off x="362857" y="1088571"/>
            <a:ext cx="8781142" cy="5019524"/>
          </a:xfrm>
        </p:spPr>
        <p:txBody>
          <a:bodyPr>
            <a:normAutofit fontScale="92500" lnSpcReduction="10000"/>
          </a:bodyPr>
          <a:lstStyle/>
          <a:p>
            <a:pPr marL="0" indent="0">
              <a:buNone/>
            </a:pPr>
            <a:r>
              <a:rPr lang="en-US" b="1" dirty="0" smtClean="0">
                <a:solidFill>
                  <a:srgbClr val="FFFFFF"/>
                </a:solidFill>
                <a:latin typeface="+mn-lt"/>
              </a:rPr>
              <a:t>Regime of </a:t>
            </a:r>
            <a:r>
              <a:rPr lang="en-US" b="1" dirty="0" smtClean="0">
                <a:solidFill>
                  <a:srgbClr val="FFFF00"/>
                </a:solidFill>
                <a:latin typeface="+mn-lt"/>
              </a:rPr>
              <a:t>ATTRIBUTION</a:t>
            </a:r>
            <a:r>
              <a:rPr lang="en-US" b="1" dirty="0" smtClean="0">
                <a:latin typeface="+mn-lt"/>
              </a:rPr>
              <a:t> </a:t>
            </a:r>
            <a:r>
              <a:rPr lang="en-US" b="1" dirty="0" smtClean="0">
                <a:solidFill>
                  <a:srgbClr val="FFFFFF"/>
                </a:solidFill>
                <a:latin typeface="+mn-lt"/>
              </a:rPr>
              <a:t>+ </a:t>
            </a:r>
            <a:r>
              <a:rPr lang="en-US" b="1" dirty="0" smtClean="0">
                <a:solidFill>
                  <a:srgbClr val="FFFF00"/>
                </a:solidFill>
                <a:latin typeface="+mn-lt"/>
              </a:rPr>
              <a:t>INTEGRITY</a:t>
            </a:r>
          </a:p>
          <a:p>
            <a:pPr marL="0" indent="0">
              <a:buNone/>
            </a:pPr>
            <a:endParaRPr lang="en-US" dirty="0" smtClean="0">
              <a:latin typeface="+mn-lt"/>
            </a:endParaRPr>
          </a:p>
          <a:p>
            <a:pPr marL="0" indent="0">
              <a:buNone/>
            </a:pPr>
            <a:r>
              <a:rPr lang="en-US" sz="3000" dirty="0" smtClean="0">
                <a:solidFill>
                  <a:srgbClr val="FFFFFF"/>
                </a:solidFill>
                <a:latin typeface="+mn-lt"/>
              </a:rPr>
              <a:t>IF TO IP </a:t>
            </a:r>
            <a:r>
              <a:rPr lang="en-US" sz="3000" b="1" dirty="0" smtClean="0">
                <a:solidFill>
                  <a:srgbClr val="FFFFFF"/>
                </a:solidFill>
                <a:latin typeface="+mn-lt"/>
              </a:rPr>
              <a:t>=</a:t>
            </a:r>
            <a:r>
              <a:rPr lang="en-US" sz="3000" dirty="0" smtClean="0">
                <a:solidFill>
                  <a:srgbClr val="FFFF00"/>
                </a:solidFill>
                <a:latin typeface="+mn-lt"/>
              </a:rPr>
              <a:t> </a:t>
            </a:r>
            <a:r>
              <a:rPr lang="en-US" sz="3000" b="1" dirty="0" smtClean="0">
                <a:solidFill>
                  <a:srgbClr val="CCFFCC"/>
                </a:solidFill>
                <a:latin typeface="+mn-lt"/>
              </a:rPr>
              <a:t>1. commercial impact irrelevant;</a:t>
            </a:r>
          </a:p>
          <a:p>
            <a:pPr marL="0" indent="0">
              <a:buNone/>
            </a:pPr>
            <a:r>
              <a:rPr lang="en-US" sz="3000" b="1" dirty="0">
                <a:solidFill>
                  <a:srgbClr val="CCFFCC"/>
                </a:solidFill>
                <a:latin typeface="+mn-lt"/>
              </a:rPr>
              <a:t> </a:t>
            </a:r>
            <a:r>
              <a:rPr lang="en-US" sz="3000" b="1" dirty="0" smtClean="0">
                <a:solidFill>
                  <a:srgbClr val="CCFFCC"/>
                </a:solidFill>
                <a:latin typeface="+mn-lt"/>
              </a:rPr>
              <a:t>                 2. right to be attributed</a:t>
            </a:r>
          </a:p>
          <a:p>
            <a:pPr marL="0" indent="0">
              <a:buNone/>
            </a:pPr>
            <a:r>
              <a:rPr lang="en-US" sz="3000" b="1" dirty="0">
                <a:solidFill>
                  <a:srgbClr val="CCFFCC"/>
                </a:solidFill>
                <a:latin typeface="+mn-lt"/>
              </a:rPr>
              <a:t> </a:t>
            </a:r>
            <a:r>
              <a:rPr lang="en-US" sz="3000" b="1" dirty="0" smtClean="0">
                <a:solidFill>
                  <a:srgbClr val="CCFFCC"/>
                </a:solidFill>
                <a:latin typeface="+mn-lt"/>
              </a:rPr>
              <a:t>                 3. right to protect work’s integrity</a:t>
            </a:r>
          </a:p>
          <a:p>
            <a:pPr marL="0" indent="0">
              <a:buNone/>
            </a:pPr>
            <a:endParaRPr lang="en-US" dirty="0"/>
          </a:p>
          <a:p>
            <a:pPr marL="0" indent="0">
              <a:buNone/>
            </a:pPr>
            <a:endParaRPr lang="en-US" dirty="0"/>
          </a:p>
          <a:p>
            <a:pPr marL="0" indent="0">
              <a:buNone/>
            </a:pPr>
            <a:r>
              <a:rPr lang="en-US" b="1" dirty="0" smtClean="0">
                <a:solidFill>
                  <a:srgbClr val="FFFFFF"/>
                </a:solidFill>
                <a:latin typeface="+mn-lt"/>
              </a:rPr>
              <a:t>Berne </a:t>
            </a:r>
            <a:r>
              <a:rPr lang="en-US" b="1" dirty="0">
                <a:solidFill>
                  <a:srgbClr val="FFFFFF"/>
                </a:solidFill>
                <a:latin typeface="+mn-lt"/>
              </a:rPr>
              <a:t>Convention for the Protection of Literary and Artistic </a:t>
            </a:r>
            <a:r>
              <a:rPr lang="en-US" b="1" dirty="0" smtClean="0">
                <a:solidFill>
                  <a:srgbClr val="FFFFFF"/>
                </a:solidFill>
                <a:latin typeface="+mn-lt"/>
              </a:rPr>
              <a:t> </a:t>
            </a:r>
          </a:p>
          <a:p>
            <a:pPr marL="0" indent="0">
              <a:buNone/>
            </a:pPr>
            <a:r>
              <a:rPr lang="en-US" b="1" dirty="0" smtClean="0">
                <a:solidFill>
                  <a:srgbClr val="FFFFFF"/>
                </a:solidFill>
                <a:latin typeface="+mn-lt"/>
              </a:rPr>
              <a:t>Works </a:t>
            </a:r>
            <a:r>
              <a:rPr lang="en-US" b="1" dirty="0">
                <a:solidFill>
                  <a:srgbClr val="FFFFFF"/>
                </a:solidFill>
                <a:latin typeface="+mn-lt"/>
              </a:rPr>
              <a:t>(1886)</a:t>
            </a:r>
            <a:r>
              <a:rPr lang="en-US" b="1" dirty="0" smtClean="0">
                <a:solidFill>
                  <a:srgbClr val="FFFFFF"/>
                </a:solidFill>
                <a:latin typeface="+mn-lt"/>
              </a:rPr>
              <a:t>:</a:t>
            </a:r>
            <a:r>
              <a:rPr lang="en-US" dirty="0" smtClean="0">
                <a:solidFill>
                  <a:srgbClr val="FFFFFF"/>
                </a:solidFill>
                <a:latin typeface="+mn-lt"/>
              </a:rPr>
              <a:t>“</a:t>
            </a:r>
            <a:r>
              <a:rPr lang="en-US" dirty="0">
                <a:solidFill>
                  <a:srgbClr val="FFFFFF"/>
                </a:solidFill>
                <a:latin typeface="+mn-lt"/>
              </a:rPr>
              <a:t>(1)</a:t>
            </a:r>
            <a:r>
              <a:rPr lang="en-US" b="1" dirty="0">
                <a:solidFill>
                  <a:srgbClr val="FFFFFF"/>
                </a:solidFill>
                <a:latin typeface="+mn-lt"/>
              </a:rPr>
              <a:t> </a:t>
            </a:r>
            <a:r>
              <a:rPr lang="en-US" b="1" dirty="0">
                <a:solidFill>
                  <a:schemeClr val="accent5"/>
                </a:solidFill>
                <a:latin typeface="+mn-lt"/>
              </a:rPr>
              <a:t>Independently of the author's economic </a:t>
            </a:r>
            <a:r>
              <a:rPr lang="en-US" b="1" dirty="0" smtClean="0">
                <a:solidFill>
                  <a:schemeClr val="accent5"/>
                </a:solidFill>
                <a:latin typeface="+mn-lt"/>
              </a:rPr>
              <a:t> </a:t>
            </a:r>
          </a:p>
          <a:p>
            <a:pPr marL="0" indent="0">
              <a:buNone/>
            </a:pPr>
            <a:r>
              <a:rPr lang="en-US" b="1" dirty="0" smtClean="0">
                <a:solidFill>
                  <a:schemeClr val="accent5"/>
                </a:solidFill>
                <a:latin typeface="+mn-lt"/>
              </a:rPr>
              <a:t>rights</a:t>
            </a:r>
            <a:r>
              <a:rPr lang="en-US" dirty="0">
                <a:solidFill>
                  <a:schemeClr val="accent5"/>
                </a:solidFill>
                <a:latin typeface="+mn-lt"/>
              </a:rPr>
              <a:t>, and </a:t>
            </a:r>
            <a:r>
              <a:rPr lang="en-US" dirty="0" smtClean="0">
                <a:solidFill>
                  <a:srgbClr val="FFFFFF"/>
                </a:solidFill>
                <a:latin typeface="+mn-lt"/>
              </a:rPr>
              <a:t>even after </a:t>
            </a:r>
            <a:r>
              <a:rPr lang="en-US" dirty="0">
                <a:solidFill>
                  <a:srgbClr val="FFFFFF"/>
                </a:solidFill>
                <a:latin typeface="+mn-lt"/>
              </a:rPr>
              <a:t>the transfer of the said rights, the author </a:t>
            </a:r>
            <a:endParaRPr lang="en-US" dirty="0" smtClean="0">
              <a:solidFill>
                <a:srgbClr val="FFFFFF"/>
              </a:solidFill>
              <a:latin typeface="+mn-lt"/>
            </a:endParaRPr>
          </a:p>
          <a:p>
            <a:pPr marL="0" indent="0">
              <a:buNone/>
            </a:pPr>
            <a:r>
              <a:rPr lang="en-US" dirty="0" smtClean="0">
                <a:solidFill>
                  <a:srgbClr val="FFFFFF"/>
                </a:solidFill>
                <a:latin typeface="+mn-lt"/>
              </a:rPr>
              <a:t>shall </a:t>
            </a:r>
            <a:r>
              <a:rPr lang="en-US" dirty="0">
                <a:solidFill>
                  <a:srgbClr val="FFFFFF"/>
                </a:solidFill>
                <a:latin typeface="+mn-lt"/>
              </a:rPr>
              <a:t>have the </a:t>
            </a:r>
            <a:r>
              <a:rPr lang="en-US" dirty="0" smtClean="0">
                <a:solidFill>
                  <a:srgbClr val="FFFFFF"/>
                </a:solidFill>
                <a:latin typeface="+mn-lt"/>
              </a:rPr>
              <a:t>right to </a:t>
            </a:r>
            <a:r>
              <a:rPr lang="en-US" dirty="0">
                <a:solidFill>
                  <a:srgbClr val="FFFFFF"/>
                </a:solidFill>
                <a:latin typeface="+mn-lt"/>
              </a:rPr>
              <a:t>claim </a:t>
            </a:r>
            <a:r>
              <a:rPr lang="en-US" dirty="0" smtClean="0">
                <a:solidFill>
                  <a:srgbClr val="FFFFFF"/>
                </a:solidFill>
                <a:latin typeface="+mn-lt"/>
              </a:rPr>
              <a:t>authorship </a:t>
            </a:r>
            <a:r>
              <a:rPr lang="en-US" dirty="0">
                <a:solidFill>
                  <a:srgbClr val="FFFFFF"/>
                </a:solidFill>
                <a:latin typeface="+mn-lt"/>
              </a:rPr>
              <a:t>of the work and to object to </a:t>
            </a:r>
            <a:endParaRPr lang="en-US" dirty="0" smtClean="0">
              <a:solidFill>
                <a:srgbClr val="FFFFFF"/>
              </a:solidFill>
              <a:latin typeface="+mn-lt"/>
            </a:endParaRPr>
          </a:p>
          <a:p>
            <a:pPr marL="0" indent="0">
              <a:buNone/>
            </a:pPr>
            <a:r>
              <a:rPr lang="en-US" dirty="0" smtClean="0">
                <a:solidFill>
                  <a:srgbClr val="FFFFFF"/>
                </a:solidFill>
                <a:latin typeface="+mn-lt"/>
              </a:rPr>
              <a:t>any </a:t>
            </a:r>
            <a:r>
              <a:rPr lang="en-US" dirty="0">
                <a:solidFill>
                  <a:srgbClr val="FFFFFF"/>
                </a:solidFill>
                <a:latin typeface="+mn-lt"/>
              </a:rPr>
              <a:t>distortion</a:t>
            </a:r>
            <a:r>
              <a:rPr lang="en-US" dirty="0" smtClean="0">
                <a:solidFill>
                  <a:srgbClr val="FFFFFF"/>
                </a:solidFill>
                <a:latin typeface="+mn-lt"/>
              </a:rPr>
              <a:t>, mutilation </a:t>
            </a:r>
            <a:r>
              <a:rPr lang="en-US" dirty="0">
                <a:solidFill>
                  <a:srgbClr val="FFFFFF"/>
                </a:solidFill>
                <a:latin typeface="+mn-lt"/>
              </a:rPr>
              <a:t>or other modification of, or other </a:t>
            </a:r>
            <a:endParaRPr lang="en-US" dirty="0" smtClean="0">
              <a:solidFill>
                <a:srgbClr val="FFFFFF"/>
              </a:solidFill>
              <a:latin typeface="+mn-lt"/>
            </a:endParaRPr>
          </a:p>
          <a:p>
            <a:pPr marL="0" indent="0">
              <a:buNone/>
            </a:pPr>
            <a:r>
              <a:rPr lang="en-US" dirty="0" smtClean="0">
                <a:solidFill>
                  <a:srgbClr val="FFFFFF"/>
                </a:solidFill>
                <a:latin typeface="+mn-lt"/>
              </a:rPr>
              <a:t>derogatory </a:t>
            </a:r>
            <a:r>
              <a:rPr lang="en-US" dirty="0">
                <a:solidFill>
                  <a:srgbClr val="FFFFFF"/>
                </a:solidFill>
                <a:latin typeface="+mn-lt"/>
              </a:rPr>
              <a:t>action in relation </a:t>
            </a:r>
            <a:r>
              <a:rPr lang="en-US" dirty="0" smtClean="0">
                <a:solidFill>
                  <a:srgbClr val="FFFFFF"/>
                </a:solidFill>
                <a:latin typeface="+mn-lt"/>
              </a:rPr>
              <a:t>to</a:t>
            </a:r>
            <a:r>
              <a:rPr lang="en-US" dirty="0">
                <a:solidFill>
                  <a:srgbClr val="FFFFFF"/>
                </a:solidFill>
                <a:latin typeface="+mn-lt"/>
              </a:rPr>
              <a:t>, the said work, which would be </a:t>
            </a:r>
            <a:endParaRPr lang="en-US" dirty="0" smtClean="0">
              <a:solidFill>
                <a:srgbClr val="FFFFFF"/>
              </a:solidFill>
              <a:latin typeface="+mn-lt"/>
            </a:endParaRPr>
          </a:p>
          <a:p>
            <a:pPr marL="0" indent="0">
              <a:buNone/>
            </a:pPr>
            <a:r>
              <a:rPr lang="en-US" dirty="0" smtClean="0">
                <a:solidFill>
                  <a:srgbClr val="FFFFFF"/>
                </a:solidFill>
                <a:latin typeface="+mn-lt"/>
              </a:rPr>
              <a:t>prejudicial </a:t>
            </a:r>
            <a:r>
              <a:rPr lang="en-US" dirty="0">
                <a:solidFill>
                  <a:srgbClr val="FFFFFF"/>
                </a:solidFill>
                <a:latin typeface="+mn-lt"/>
              </a:rPr>
              <a:t>to his honor or reputation.”</a:t>
            </a:r>
          </a:p>
          <a:p>
            <a:pPr marL="0" indent="0">
              <a:buNone/>
            </a:pPr>
            <a:r>
              <a:rPr lang="en-US" dirty="0" smtClean="0"/>
              <a:t>                          </a:t>
            </a:r>
            <a:endParaRPr lang="en-US" dirty="0"/>
          </a:p>
        </p:txBody>
      </p:sp>
    </p:spTree>
    <p:extLst>
      <p:ext uri="{BB962C8B-B14F-4D97-AF65-F5344CB8AC3E}">
        <p14:creationId xmlns:p14="http://schemas.microsoft.com/office/powerpoint/2010/main" val="3755998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318"/>
            <a:ext cx="8686800" cy="1016000"/>
          </a:xfrm>
        </p:spPr>
        <p:txBody>
          <a:bodyPr>
            <a:normAutofit/>
          </a:bodyPr>
          <a:lstStyle/>
          <a:p>
            <a:r>
              <a:rPr lang="en-US" sz="4800" b="1" dirty="0" smtClean="0">
                <a:solidFill>
                  <a:srgbClr val="FFFF00"/>
                </a:solidFill>
                <a:latin typeface="+mn-lt"/>
              </a:rPr>
              <a:t>Snow v. Eaton Centre (1982)</a:t>
            </a:r>
            <a:endParaRPr lang="en-US" sz="4800" b="1" dirty="0">
              <a:solidFill>
                <a:srgbClr val="FFFF00"/>
              </a:solidFill>
              <a:latin typeface="+mn-lt"/>
            </a:endParaRPr>
          </a:p>
        </p:txBody>
      </p:sp>
      <p:pic>
        <p:nvPicPr>
          <p:cNvPr id="4" name="Content Placeholder 3" descr="imgres.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81" r="269"/>
          <a:stretch/>
        </p:blipFill>
        <p:spPr>
          <a:xfrm>
            <a:off x="2765306" y="1069975"/>
            <a:ext cx="3617407" cy="4860925"/>
          </a:xfrm>
        </p:spPr>
      </p:pic>
    </p:spTree>
    <p:extLst>
      <p:ext uri="{BB962C8B-B14F-4D97-AF65-F5344CB8AC3E}">
        <p14:creationId xmlns:p14="http://schemas.microsoft.com/office/powerpoint/2010/main" val="23230969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50177"/>
          </a:xfrm>
        </p:spPr>
        <p:txBody>
          <a:bodyPr>
            <a:normAutofit fontScale="90000"/>
          </a:bodyPr>
          <a:lstStyle/>
          <a:p>
            <a:r>
              <a:rPr lang="en-US" b="1" dirty="0" smtClean="0">
                <a:solidFill>
                  <a:srgbClr val="FFFFFF"/>
                </a:solidFill>
                <a:latin typeface="+mn-lt"/>
              </a:rPr>
              <a:t>Footnote: </a:t>
            </a:r>
            <a:r>
              <a:rPr lang="en-US" b="1" dirty="0" smtClean="0">
                <a:solidFill>
                  <a:srgbClr val="FFFF00"/>
                </a:solidFill>
                <a:latin typeface="+mn-lt"/>
              </a:rPr>
              <a:t>Universal </a:t>
            </a:r>
            <a:r>
              <a:rPr lang="en-US" b="1" dirty="0">
                <a:solidFill>
                  <a:srgbClr val="FFFF00"/>
                </a:solidFill>
                <a:latin typeface="+mn-lt"/>
              </a:rPr>
              <a:t>v. </a:t>
            </a:r>
            <a:r>
              <a:rPr lang="en-US" b="1" dirty="0" smtClean="0">
                <a:solidFill>
                  <a:srgbClr val="FFFF00"/>
                </a:solidFill>
                <a:latin typeface="+mn-lt"/>
              </a:rPr>
              <a:t>Sony</a:t>
            </a:r>
            <a:r>
              <a:rPr lang="en-US" b="1" dirty="0" smtClean="0">
                <a:solidFill>
                  <a:srgbClr val="000000"/>
                </a:solidFill>
              </a:rPr>
              <a:t> </a:t>
            </a:r>
            <a:br>
              <a:rPr lang="en-US" b="1" dirty="0" smtClean="0">
                <a:solidFill>
                  <a:srgbClr val="000000"/>
                </a:solidFill>
              </a:rPr>
            </a:br>
            <a:r>
              <a:rPr lang="en-US" dirty="0" smtClean="0">
                <a:solidFill>
                  <a:srgbClr val="CCFFCC"/>
                </a:solidFill>
                <a:latin typeface="+mn-lt"/>
              </a:rPr>
              <a:t>(for the 2nd time)</a:t>
            </a:r>
            <a:endParaRPr lang="en-US" dirty="0">
              <a:solidFill>
                <a:srgbClr val="CCFFCC"/>
              </a:solidFill>
              <a:latin typeface="+mn-lt"/>
            </a:endParaRPr>
          </a:p>
        </p:txBody>
      </p:sp>
      <p:sp>
        <p:nvSpPr>
          <p:cNvPr id="3" name="Content Placeholder 2"/>
          <p:cNvSpPr>
            <a:spLocks noGrp="1"/>
          </p:cNvSpPr>
          <p:nvPr>
            <p:ph sz="quarter" idx="10"/>
          </p:nvPr>
        </p:nvSpPr>
        <p:spPr>
          <a:xfrm>
            <a:off x="457200" y="1150177"/>
            <a:ext cx="8686800" cy="5024228"/>
          </a:xfrm>
        </p:spPr>
        <p:txBody>
          <a:bodyPr>
            <a:normAutofit/>
          </a:bodyPr>
          <a:lstStyle/>
          <a:p>
            <a:pPr marL="0" indent="0">
              <a:buNone/>
            </a:pPr>
            <a:r>
              <a:rPr lang="en-US" sz="2800" b="1" i="1" dirty="0" smtClean="0">
                <a:solidFill>
                  <a:schemeClr val="bg1"/>
                </a:solidFill>
                <a:latin typeface="+mn-lt"/>
              </a:rPr>
              <a:t>Sony Corporation of America et al. v. Universal City Studios, Inc., et al</a:t>
            </a:r>
            <a:r>
              <a:rPr lang="en-US" sz="2800" dirty="0" smtClean="0">
                <a:solidFill>
                  <a:schemeClr val="bg1"/>
                </a:solidFill>
                <a:latin typeface="+mn-lt"/>
              </a:rPr>
              <a:t>. </a:t>
            </a:r>
            <a:r>
              <a:rPr lang="en-US" dirty="0" smtClean="0">
                <a:solidFill>
                  <a:schemeClr val="bg1"/>
                </a:solidFill>
                <a:latin typeface="+mn-lt"/>
              </a:rPr>
              <a:t>464 U.S. 417 (1984) Supreme Court of the United States</a:t>
            </a:r>
          </a:p>
          <a:p>
            <a:pPr marL="0" indent="0">
              <a:buNone/>
            </a:pPr>
            <a:r>
              <a:rPr lang="en-US" sz="1600" dirty="0">
                <a:solidFill>
                  <a:srgbClr val="000000"/>
                </a:solidFill>
                <a:hlinkClick r:id="rId2"/>
              </a:rPr>
              <a:t>http://scholar.google.ca/</a:t>
            </a:r>
            <a:r>
              <a:rPr lang="en-US" sz="1600" dirty="0" smtClean="0">
                <a:solidFill>
                  <a:srgbClr val="000000"/>
                </a:solidFill>
                <a:hlinkClick r:id="rId2"/>
              </a:rPr>
              <a:t>scholar_case case</a:t>
            </a:r>
            <a:r>
              <a:rPr lang="en-US" sz="1600" dirty="0">
                <a:solidFill>
                  <a:srgbClr val="000000"/>
                </a:solidFill>
                <a:hlinkClick r:id="rId2"/>
              </a:rPr>
              <a:t>=5876335373788447272&amp;hl=en&amp;as_sdt=2&amp;as_vis=1&amp;oi=scholarr&amp;sa=X&amp;ei=hGYvUsjELay7jALQ9YHYBg&amp;ved=</a:t>
            </a:r>
            <a:r>
              <a:rPr lang="en-US" sz="1600" dirty="0" smtClean="0">
                <a:solidFill>
                  <a:srgbClr val="000000"/>
                </a:solidFill>
                <a:hlinkClick r:id="rId2"/>
              </a:rPr>
              <a:t>0CEAQgAMoATAA</a:t>
            </a:r>
            <a:endParaRPr lang="en-US" sz="1600" dirty="0" smtClean="0">
              <a:solidFill>
                <a:srgbClr val="000000"/>
              </a:solidFill>
            </a:endParaRPr>
          </a:p>
          <a:p>
            <a:pPr marL="0" indent="0">
              <a:buNone/>
            </a:pPr>
            <a:r>
              <a:rPr lang="en-US" sz="2800" b="1" dirty="0" smtClean="0">
                <a:solidFill>
                  <a:srgbClr val="FFFFFF"/>
                </a:solidFill>
                <a:latin typeface="+mn-lt"/>
              </a:rPr>
              <a:t>Time Shifting is Fair Use not Copyright infringement</a:t>
            </a:r>
            <a:r>
              <a:rPr lang="en-US" sz="2800" dirty="0">
                <a:solidFill>
                  <a:srgbClr val="FFFFFF"/>
                </a:solidFill>
                <a:latin typeface="+mn-lt"/>
              </a:rPr>
              <a:t> </a:t>
            </a:r>
            <a:r>
              <a:rPr lang="en-US" sz="2000" dirty="0" smtClean="0">
                <a:solidFill>
                  <a:srgbClr val="FFFFFF"/>
                </a:solidFill>
              </a:rPr>
              <a:t>(see also </a:t>
            </a:r>
            <a:r>
              <a:rPr lang="en-US" sz="2000" i="1" dirty="0" smtClean="0">
                <a:solidFill>
                  <a:srgbClr val="FFFFFF"/>
                </a:solidFill>
              </a:rPr>
              <a:t>Fox v. Dish Network </a:t>
            </a:r>
            <a:r>
              <a:rPr lang="en-US" sz="2000" dirty="0" smtClean="0">
                <a:solidFill>
                  <a:srgbClr val="FFFFFF"/>
                </a:solidFill>
              </a:rPr>
              <a:t>USCA 9</a:t>
            </a:r>
            <a:r>
              <a:rPr lang="en-US" sz="2000" baseline="30000" dirty="0" smtClean="0">
                <a:solidFill>
                  <a:srgbClr val="FFFFFF"/>
                </a:solidFill>
              </a:rPr>
              <a:t>th</a:t>
            </a:r>
            <a:r>
              <a:rPr lang="en-US" sz="2000" dirty="0" smtClean="0">
                <a:solidFill>
                  <a:srgbClr val="FFFFFF"/>
                </a:solidFill>
              </a:rPr>
              <a:t> (July 24,2013) upholding “ad skipping</a:t>
            </a:r>
            <a:r>
              <a:rPr lang="en-US" sz="2000" dirty="0">
                <a:solidFill>
                  <a:srgbClr val="FFFFFF"/>
                </a:solidFill>
              </a:rPr>
              <a:t>”</a:t>
            </a:r>
            <a:r>
              <a:rPr lang="en-US" sz="2000" dirty="0">
                <a:solidFill>
                  <a:schemeClr val="tx1"/>
                </a:solidFill>
              </a:rPr>
              <a:t> </a:t>
            </a:r>
            <a:r>
              <a:rPr lang="en-US" sz="1600" dirty="0">
                <a:solidFill>
                  <a:schemeClr val="tx1"/>
                </a:solidFill>
                <a:hlinkClick r:id="rId3"/>
              </a:rPr>
              <a:t>http://www.scribd.com/doc/155719747/</a:t>
            </a:r>
            <a:r>
              <a:rPr lang="en-US" sz="1600" dirty="0" smtClean="0">
                <a:solidFill>
                  <a:schemeClr val="tx1"/>
                </a:solidFill>
                <a:hlinkClick r:id="rId3"/>
              </a:rPr>
              <a:t>Hopper</a:t>
            </a:r>
            <a:r>
              <a:rPr lang="en-US" sz="2000" dirty="0" smtClean="0">
                <a:solidFill>
                  <a:srgbClr val="0000FF"/>
                </a:solidFill>
              </a:rPr>
              <a:t>)</a:t>
            </a:r>
          </a:p>
          <a:p>
            <a:pPr marL="0" indent="0">
              <a:buNone/>
            </a:pPr>
            <a:endParaRPr lang="en-US" sz="2000" dirty="0" smtClean="0">
              <a:solidFill>
                <a:srgbClr val="0000FF"/>
              </a:solidFill>
            </a:endParaRPr>
          </a:p>
          <a:p>
            <a:pPr marL="0" indent="0">
              <a:buNone/>
            </a:pPr>
            <a:r>
              <a:rPr lang="en-US" sz="3200" b="1" dirty="0" smtClean="0">
                <a:solidFill>
                  <a:srgbClr val="FFFF00"/>
                </a:solidFill>
                <a:latin typeface="+mn-lt"/>
              </a:rPr>
              <a:t>Weirdly similar to Moral Rights criteria:</a:t>
            </a:r>
          </a:p>
          <a:p>
            <a:pPr marL="0" indent="0">
              <a:buNone/>
            </a:pPr>
            <a:r>
              <a:rPr lang="en-US" sz="3200" dirty="0" smtClean="0">
                <a:solidFill>
                  <a:srgbClr val="CCFFCC"/>
                </a:solidFill>
                <a:latin typeface="+mn-lt"/>
              </a:rPr>
              <a:t>1. Commercial impact of </a:t>
            </a:r>
            <a:r>
              <a:rPr lang="en-US" sz="3200" dirty="0" smtClean="0">
                <a:solidFill>
                  <a:schemeClr val="tx2">
                    <a:lumMod val="40000"/>
                    <a:lumOff val="60000"/>
                  </a:schemeClr>
                </a:solidFill>
                <a:latin typeface="+mn-lt"/>
              </a:rPr>
              <a:t>time-shifting </a:t>
            </a:r>
            <a:r>
              <a:rPr lang="en-US" sz="3200" dirty="0" smtClean="0">
                <a:solidFill>
                  <a:srgbClr val="FFFF00"/>
                </a:solidFill>
                <a:latin typeface="+mn-lt"/>
              </a:rPr>
              <a:t> </a:t>
            </a:r>
            <a:r>
              <a:rPr lang="en-US" sz="3200" dirty="0">
                <a:solidFill>
                  <a:srgbClr val="CCFFCC"/>
                </a:solidFill>
                <a:latin typeface="+mn-lt"/>
              </a:rPr>
              <a:t>irrelevant</a:t>
            </a:r>
            <a:r>
              <a:rPr lang="en-US" sz="3200" dirty="0" smtClean="0">
                <a:solidFill>
                  <a:srgbClr val="CCFFCC"/>
                </a:solidFill>
                <a:latin typeface="+mn-lt"/>
              </a:rPr>
              <a:t>; 2</a:t>
            </a:r>
            <a:r>
              <a:rPr lang="en-US" sz="3200" dirty="0">
                <a:solidFill>
                  <a:srgbClr val="CCFFCC"/>
                </a:solidFill>
                <a:latin typeface="+mn-lt"/>
              </a:rPr>
              <a:t>. </a:t>
            </a:r>
            <a:r>
              <a:rPr lang="en-US" sz="3200" dirty="0" smtClean="0">
                <a:solidFill>
                  <a:srgbClr val="CCFFCC"/>
                </a:solidFill>
                <a:latin typeface="+mn-lt"/>
              </a:rPr>
              <a:t>Attribution of content unaffected; 3</a:t>
            </a:r>
            <a:r>
              <a:rPr lang="en-US" sz="3200" dirty="0">
                <a:solidFill>
                  <a:srgbClr val="CCFFCC"/>
                </a:solidFill>
                <a:latin typeface="+mn-lt"/>
              </a:rPr>
              <a:t>. W</a:t>
            </a:r>
            <a:r>
              <a:rPr lang="en-US" sz="3200" dirty="0" smtClean="0">
                <a:solidFill>
                  <a:srgbClr val="CCFFCC"/>
                </a:solidFill>
                <a:latin typeface="+mn-lt"/>
              </a:rPr>
              <a:t>ork’s integrity unaffected.</a:t>
            </a:r>
            <a:endParaRPr lang="en-US" sz="3200" dirty="0">
              <a:solidFill>
                <a:srgbClr val="CCFFCC"/>
              </a:solidFill>
              <a:latin typeface="+mn-lt"/>
            </a:endParaRPr>
          </a:p>
          <a:p>
            <a:pPr marL="0" indent="0">
              <a:buNone/>
            </a:pPr>
            <a:endParaRPr lang="en-US" sz="2000" dirty="0" smtClean="0">
              <a:solidFill>
                <a:srgbClr val="0000FF"/>
              </a:solidFill>
            </a:endParaRPr>
          </a:p>
          <a:p>
            <a:pPr marL="0" indent="0">
              <a:buNone/>
            </a:pPr>
            <a:endParaRPr lang="en-US" sz="1600" dirty="0">
              <a:solidFill>
                <a:schemeClr val="tx1"/>
              </a:solidFill>
            </a:endParaRPr>
          </a:p>
        </p:txBody>
      </p:sp>
    </p:spTree>
    <p:extLst>
      <p:ext uri="{BB962C8B-B14F-4D97-AF65-F5344CB8AC3E}">
        <p14:creationId xmlns:p14="http://schemas.microsoft.com/office/powerpoint/2010/main" val="2803804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088571" y="120953"/>
            <a:ext cx="8152191" cy="5605182"/>
          </a:xfrm>
        </p:spPr>
        <p:txBody>
          <a:bodyPr>
            <a:normAutofit/>
          </a:bodyPr>
          <a:lstStyle/>
          <a:p>
            <a:pPr marL="0" indent="0">
              <a:buNone/>
            </a:pPr>
            <a:r>
              <a:rPr lang="en-US" sz="4400" b="1" dirty="0" smtClean="0">
                <a:solidFill>
                  <a:srgbClr val="FFFF00"/>
                </a:solidFill>
                <a:latin typeface="+mn-lt"/>
                <a:cs typeface="American Typewriter"/>
              </a:rPr>
              <a:t>Testing Moral Rights…</a:t>
            </a:r>
            <a:r>
              <a:rPr lang="en-US" sz="4400" b="1" dirty="0" smtClean="0">
                <a:solidFill>
                  <a:schemeClr val="bg1"/>
                </a:solidFill>
                <a:latin typeface="+mn-lt"/>
                <a:cs typeface="American Typewriter"/>
              </a:rPr>
              <a:t>Thinking </a:t>
            </a:r>
            <a:r>
              <a:rPr lang="en-US" sz="4400" b="1" dirty="0">
                <a:solidFill>
                  <a:schemeClr val="bg1"/>
                </a:solidFill>
                <a:latin typeface="+mn-lt"/>
                <a:cs typeface="American Typewriter"/>
              </a:rPr>
              <a:t>about </a:t>
            </a:r>
            <a:r>
              <a:rPr lang="en-US" sz="4400" b="1" dirty="0" err="1">
                <a:solidFill>
                  <a:srgbClr val="CCFFCC"/>
                </a:solidFill>
                <a:latin typeface="+mn-lt"/>
                <a:cs typeface="American Typewriter"/>
              </a:rPr>
              <a:t>Tatoos</a:t>
            </a:r>
            <a:r>
              <a:rPr lang="en-US" sz="4400" b="1" dirty="0">
                <a:solidFill>
                  <a:srgbClr val="008000"/>
                </a:solidFill>
                <a:latin typeface="+mn-lt"/>
                <a:cs typeface="American Typewriter"/>
              </a:rPr>
              <a:t> </a:t>
            </a:r>
            <a:r>
              <a:rPr lang="en-US" sz="4400" b="1" dirty="0">
                <a:solidFill>
                  <a:schemeClr val="accent5"/>
                </a:solidFill>
                <a:latin typeface="+mn-lt"/>
                <a:cs typeface="American Typewriter"/>
              </a:rPr>
              <a:t>Again</a:t>
            </a:r>
            <a:endParaRPr lang="en-US" sz="4400" b="1" dirty="0">
              <a:solidFill>
                <a:schemeClr val="accent5"/>
              </a:solidFill>
              <a:latin typeface="+mn-lt"/>
            </a:endParaRPr>
          </a:p>
        </p:txBody>
      </p:sp>
      <p:pic>
        <p:nvPicPr>
          <p:cNvPr id="6" name="Content Placeholder 3" descr="file000864005390.jpg"/>
          <p:cNvPicPr>
            <a:picLocks noChangeAspect="1"/>
          </p:cNvPicPr>
          <p:nvPr/>
        </p:nvPicPr>
        <p:blipFill rotWithShape="1">
          <a:blip r:embed="rId2">
            <a:extLst>
              <a:ext uri="{28A0092B-C50C-407E-A947-70E740481C1C}">
                <a14:useLocalDpi xmlns:a14="http://schemas.microsoft.com/office/drawing/2010/main" val="0"/>
              </a:ext>
            </a:extLst>
          </a:blip>
          <a:srcRect l="12486" t="12208" r="8170" b="29809"/>
          <a:stretch/>
        </p:blipFill>
        <p:spPr>
          <a:xfrm>
            <a:off x="2019905" y="1584476"/>
            <a:ext cx="5001176" cy="4331562"/>
          </a:xfrm>
          <a:prstGeom prst="rect">
            <a:avLst/>
          </a:prstGeom>
        </p:spPr>
      </p:pic>
    </p:spTree>
    <p:extLst>
      <p:ext uri="{BB962C8B-B14F-4D97-AF65-F5344CB8AC3E}">
        <p14:creationId xmlns:p14="http://schemas.microsoft.com/office/powerpoint/2010/main" val="9038535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45720" y="350762"/>
            <a:ext cx="6242522" cy="5962199"/>
          </a:xfrm>
        </p:spPr>
        <p:txBody>
          <a:bodyPr>
            <a:normAutofit fontScale="92500"/>
          </a:bodyPr>
          <a:lstStyle/>
          <a:p>
            <a:pPr marL="0" indent="0">
              <a:buNone/>
            </a:pPr>
            <a:r>
              <a:rPr lang="en-US" sz="2800" b="1" dirty="0">
                <a:solidFill>
                  <a:srgbClr val="FFFF00"/>
                </a:solidFill>
                <a:latin typeface="+mn-lt"/>
              </a:rPr>
              <a:t>Escobedo v. THQ, Inc. </a:t>
            </a:r>
            <a:endParaRPr lang="en-US" sz="2800" b="1" dirty="0" smtClean="0">
              <a:solidFill>
                <a:srgbClr val="FFFF00"/>
              </a:solidFill>
              <a:latin typeface="+mn-lt"/>
            </a:endParaRPr>
          </a:p>
          <a:p>
            <a:pPr marL="0" indent="0">
              <a:buNone/>
            </a:pPr>
            <a:r>
              <a:rPr lang="en-US" sz="2800" dirty="0" smtClean="0">
                <a:solidFill>
                  <a:srgbClr val="FF0000"/>
                </a:solidFill>
                <a:latin typeface="+mn-lt"/>
                <a:cs typeface="American Typewriter"/>
              </a:rPr>
              <a:t>Tattoo artist sues THQ</a:t>
            </a:r>
            <a:r>
              <a:rPr lang="en-US" sz="2800" dirty="0" smtClean="0">
                <a:solidFill>
                  <a:srgbClr val="FFFFFF"/>
                </a:solidFill>
                <a:latin typeface="+mn-lt"/>
                <a:cs typeface="American Typewriter"/>
              </a:rPr>
              <a:t>, makers of UFC </a:t>
            </a:r>
          </a:p>
          <a:p>
            <a:pPr marL="0" indent="0">
              <a:buNone/>
            </a:pPr>
            <a:r>
              <a:rPr lang="en-US" sz="2800" dirty="0" smtClean="0">
                <a:solidFill>
                  <a:srgbClr val="FFFFFF"/>
                </a:solidFill>
                <a:latin typeface="+mn-lt"/>
                <a:cs typeface="American Typewriter"/>
              </a:rPr>
              <a:t>video game for copyright </a:t>
            </a:r>
          </a:p>
          <a:p>
            <a:pPr marL="0" indent="0">
              <a:buNone/>
            </a:pPr>
            <a:r>
              <a:rPr lang="en-US" sz="2800" dirty="0" smtClean="0">
                <a:solidFill>
                  <a:srgbClr val="FFFFFF"/>
                </a:solidFill>
                <a:latin typeface="+mn-lt"/>
                <a:cs typeface="American Typewriter"/>
              </a:rPr>
              <a:t>infringement. Artist claims to </a:t>
            </a:r>
            <a:r>
              <a:rPr lang="en-US" sz="2800" b="1" dirty="0" smtClean="0">
                <a:solidFill>
                  <a:srgbClr val="FF6600"/>
                </a:solidFill>
                <a:latin typeface="+mn-lt"/>
                <a:cs typeface="American Typewriter"/>
              </a:rPr>
              <a:t>have  </a:t>
            </a:r>
          </a:p>
          <a:p>
            <a:pPr marL="0" indent="0">
              <a:buNone/>
            </a:pPr>
            <a:r>
              <a:rPr lang="en-US" sz="2800" b="1" dirty="0" smtClean="0">
                <a:solidFill>
                  <a:srgbClr val="FF6600"/>
                </a:solidFill>
                <a:latin typeface="+mn-lt"/>
                <a:cs typeface="American Typewriter"/>
              </a:rPr>
              <a:t>tattooed an originally created lion  </a:t>
            </a:r>
          </a:p>
          <a:p>
            <a:pPr marL="0" indent="0">
              <a:buNone/>
            </a:pPr>
            <a:r>
              <a:rPr lang="en-US" sz="2800" b="1" dirty="0" smtClean="0">
                <a:solidFill>
                  <a:srgbClr val="FF6600"/>
                </a:solidFill>
                <a:latin typeface="+mn-lt"/>
                <a:cs typeface="American Typewriter"/>
              </a:rPr>
              <a:t>on Carlos Condit</a:t>
            </a:r>
            <a:r>
              <a:rPr lang="en-US" sz="2800" dirty="0" smtClean="0">
                <a:solidFill>
                  <a:srgbClr val="FF6600"/>
                </a:solidFill>
                <a:latin typeface="+mn-lt"/>
                <a:cs typeface="American Typewriter"/>
              </a:rPr>
              <a:t>’s</a:t>
            </a:r>
            <a:r>
              <a:rPr lang="en-US" sz="2800" dirty="0" smtClean="0">
                <a:latin typeface="+mn-lt"/>
                <a:cs typeface="American Typewriter"/>
              </a:rPr>
              <a:t> </a:t>
            </a:r>
            <a:r>
              <a:rPr lang="en-US" sz="2800" dirty="0" smtClean="0">
                <a:solidFill>
                  <a:srgbClr val="FFFFFF"/>
                </a:solidFill>
                <a:latin typeface="+mn-lt"/>
                <a:cs typeface="American Typewriter"/>
              </a:rPr>
              <a:t>body. Escobedo </a:t>
            </a:r>
          </a:p>
          <a:p>
            <a:pPr marL="0" indent="0">
              <a:buNone/>
            </a:pPr>
            <a:r>
              <a:rPr lang="en-US" sz="2800" dirty="0" smtClean="0">
                <a:solidFill>
                  <a:srgbClr val="FFFFFF"/>
                </a:solidFill>
                <a:latin typeface="+mn-lt"/>
                <a:cs typeface="American Typewriter"/>
              </a:rPr>
              <a:t>and Condit had no written agreement. </a:t>
            </a:r>
          </a:p>
          <a:p>
            <a:pPr marL="0" indent="0">
              <a:buNone/>
            </a:pPr>
            <a:endParaRPr lang="en-US" sz="2800" b="1" dirty="0" smtClean="0">
              <a:solidFill>
                <a:srgbClr val="FFFFFF"/>
              </a:solidFill>
              <a:latin typeface="American Typewriter"/>
              <a:cs typeface="American Typewriter"/>
            </a:endParaRPr>
          </a:p>
          <a:p>
            <a:pPr marL="0" indent="0">
              <a:buNone/>
            </a:pPr>
            <a:r>
              <a:rPr lang="en-US" sz="2800" b="1" dirty="0" smtClean="0">
                <a:solidFill>
                  <a:srgbClr val="FFFFFF"/>
                </a:solidFill>
                <a:latin typeface="+mn-lt"/>
                <a:cs typeface="American Typewriter"/>
              </a:rPr>
              <a:t>See:</a:t>
            </a:r>
            <a:r>
              <a:rPr lang="en-US" sz="2800" dirty="0" smtClean="0">
                <a:solidFill>
                  <a:srgbClr val="FFFFFF"/>
                </a:solidFill>
                <a:latin typeface="+mn-lt"/>
                <a:cs typeface="American Typewriter"/>
              </a:rPr>
              <a:t> </a:t>
            </a:r>
            <a:r>
              <a:rPr lang="en-US" sz="2800" dirty="0" smtClean="0">
                <a:solidFill>
                  <a:srgbClr val="FFFFFF"/>
                </a:solidFill>
                <a:latin typeface="+mn-lt"/>
              </a:rPr>
              <a:t>“</a:t>
            </a:r>
            <a:r>
              <a:rPr lang="en-US" sz="2800" i="1" dirty="0" smtClean="0">
                <a:solidFill>
                  <a:srgbClr val="FFFFFF"/>
                </a:solidFill>
                <a:latin typeface="+mn-lt"/>
              </a:rPr>
              <a:t>Copyright in Tattoo Case</a:t>
            </a:r>
            <a:r>
              <a:rPr lang="en-US" sz="2800" dirty="0" smtClean="0">
                <a:solidFill>
                  <a:srgbClr val="FFFFFF"/>
                </a:solidFill>
                <a:latin typeface="+mn-lt"/>
              </a:rPr>
              <a:t>”</a:t>
            </a:r>
          </a:p>
          <a:p>
            <a:pPr marL="0" indent="0">
              <a:buNone/>
            </a:pPr>
            <a:r>
              <a:rPr lang="en-US" sz="1900" dirty="0" smtClean="0">
                <a:hlinkClick r:id="rId2"/>
              </a:rPr>
              <a:t>http</a:t>
            </a:r>
            <a:r>
              <a:rPr lang="en-US" sz="1900" dirty="0">
                <a:hlinkClick r:id="rId2"/>
              </a:rPr>
              <a:t>://www.dmlp.org/blog/2012/copyright-tattoo</a:t>
            </a:r>
            <a:r>
              <a:rPr lang="en-US" sz="1900" dirty="0" smtClean="0">
                <a:hlinkClick r:id="rId2"/>
              </a:rPr>
              <a:t>-</a:t>
            </a:r>
          </a:p>
          <a:p>
            <a:pPr marL="0" indent="0">
              <a:buNone/>
            </a:pPr>
            <a:r>
              <a:rPr lang="en-US" sz="1900" dirty="0" smtClean="0">
                <a:hlinkClick r:id="rId2"/>
              </a:rPr>
              <a:t>case</a:t>
            </a:r>
            <a:r>
              <a:rPr lang="en-US" sz="1900" dirty="0">
                <a:hlinkClick r:id="rId2"/>
              </a:rPr>
              <a:t>-escobedo-v-thq-inc</a:t>
            </a:r>
            <a:endParaRPr lang="en-US" sz="1900" dirty="0"/>
          </a:p>
          <a:p>
            <a:pPr marL="0" indent="0">
              <a:buNone/>
            </a:pPr>
            <a:r>
              <a:rPr lang="en-US" sz="2800" i="1" dirty="0" smtClean="0">
                <a:solidFill>
                  <a:srgbClr val="FFFFFF"/>
                </a:solidFill>
                <a:latin typeface="+mn-lt"/>
              </a:rPr>
              <a:t>"</a:t>
            </a:r>
            <a:r>
              <a:rPr lang="en-US" sz="2800" i="1" dirty="0" err="1" smtClean="0">
                <a:solidFill>
                  <a:srgbClr val="FFFFFF"/>
                </a:solidFill>
                <a:latin typeface="+mn-lt"/>
              </a:rPr>
              <a:t>Tatoos</a:t>
            </a:r>
            <a:r>
              <a:rPr lang="en-US" sz="2800" i="1" dirty="0" smtClean="0">
                <a:solidFill>
                  <a:srgbClr val="FFFFFF"/>
                </a:solidFill>
                <a:latin typeface="+mn-lt"/>
              </a:rPr>
              <a:t> and Copyright Infringement</a:t>
            </a:r>
            <a:r>
              <a:rPr lang="en-US" sz="2800" dirty="0" smtClean="0">
                <a:solidFill>
                  <a:srgbClr val="FFFFFF"/>
                </a:solidFill>
                <a:latin typeface="+mn-lt"/>
              </a:rPr>
              <a:t>” by </a:t>
            </a:r>
          </a:p>
          <a:p>
            <a:pPr marL="0" indent="0">
              <a:buNone/>
            </a:pPr>
            <a:r>
              <a:rPr lang="en-US" sz="2800" dirty="0" smtClean="0">
                <a:solidFill>
                  <a:srgbClr val="FFFFFF"/>
                </a:solidFill>
                <a:latin typeface="+mn-lt"/>
              </a:rPr>
              <a:t>C. Harkins (L&amp;C Law Review)</a:t>
            </a:r>
          </a:p>
          <a:p>
            <a:pPr marL="0" indent="0">
              <a:buNone/>
            </a:pPr>
            <a:r>
              <a:rPr lang="en-US" sz="1900" dirty="0" smtClean="0">
                <a:hlinkClick r:id="rId3"/>
              </a:rPr>
              <a:t>http://www.brinksgilson.com/files/190.pdf</a:t>
            </a:r>
            <a:endParaRPr lang="en-US" sz="1900" dirty="0" smtClean="0"/>
          </a:p>
          <a:p>
            <a:pPr marL="0" indent="0">
              <a:buNone/>
            </a:pPr>
            <a:r>
              <a:rPr lang="en-US" dirty="0" smtClean="0"/>
              <a:t>  </a:t>
            </a:r>
            <a:endParaRPr lang="en-US" dirty="0"/>
          </a:p>
        </p:txBody>
      </p:sp>
      <p:pic>
        <p:nvPicPr>
          <p:cNvPr id="8" name="Content Placeholder 4"/>
          <p:cNvPicPr>
            <a:picLocks noGrp="1" noChangeAspect="1"/>
          </p:cNvPicPr>
          <p:nvPr>
            <p:ph sz="half" idx="1"/>
          </p:nvPr>
        </p:nvPicPr>
        <p:blipFill rotWithShape="1">
          <a:blip r:embed="rId4"/>
          <a:srcRect l="259" r="-797"/>
          <a:stretch/>
        </p:blipFill>
        <p:spPr>
          <a:xfrm>
            <a:off x="6736148" y="504609"/>
            <a:ext cx="1889854" cy="2641021"/>
          </a:xfrm>
        </p:spPr>
      </p:pic>
      <p:pic>
        <p:nvPicPr>
          <p:cNvPr id="9" name="Content Placeholder 8" descr="240px-UFC_Undisputed_2010_cover.jpg"/>
          <p:cNvPicPr>
            <a:picLocks noGrp="1" noChangeAspect="1"/>
          </p:cNvPicPr>
          <p:nvPr>
            <p:ph sz="quarter" idx="4294967295"/>
          </p:nvPr>
        </p:nvPicPr>
        <p:blipFill rotWithShape="1">
          <a:blip r:embed="rId5">
            <a:extLst>
              <a:ext uri="{28A0092B-C50C-407E-A947-70E740481C1C}">
                <a14:useLocalDpi xmlns:a14="http://schemas.microsoft.com/office/drawing/2010/main" val="0"/>
              </a:ext>
            </a:extLst>
          </a:blip>
          <a:srcRect l="-589" r="1263"/>
          <a:stretch/>
        </p:blipFill>
        <p:spPr>
          <a:xfrm>
            <a:off x="6736148" y="3363344"/>
            <a:ext cx="2093876" cy="2635139"/>
          </a:xfrm>
          <a:prstGeom prst="rect">
            <a:avLst/>
          </a:prstGeom>
        </p:spPr>
      </p:pic>
    </p:spTree>
    <p:extLst>
      <p:ext uri="{BB962C8B-B14F-4D97-AF65-F5344CB8AC3E}">
        <p14:creationId xmlns:p14="http://schemas.microsoft.com/office/powerpoint/2010/main" val="30832929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10-12 at 4.12.49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35" r="-298"/>
          <a:stretch/>
        </p:blipFill>
        <p:spPr>
          <a:xfrm>
            <a:off x="900332" y="556157"/>
            <a:ext cx="7341139" cy="4941495"/>
          </a:xfrm>
        </p:spPr>
      </p:pic>
      <p:sp>
        <p:nvSpPr>
          <p:cNvPr id="5" name="TextBox 4"/>
          <p:cNvSpPr txBox="1"/>
          <p:nvPr/>
        </p:nvSpPr>
        <p:spPr>
          <a:xfrm>
            <a:off x="755636" y="5641934"/>
            <a:ext cx="7857364" cy="369332"/>
          </a:xfrm>
          <a:prstGeom prst="rect">
            <a:avLst/>
          </a:prstGeom>
          <a:noFill/>
        </p:spPr>
        <p:txBody>
          <a:bodyPr wrap="none" rtlCol="0">
            <a:spAutoFit/>
          </a:bodyPr>
          <a:lstStyle/>
          <a:p>
            <a:r>
              <a:rPr lang="en-US" dirty="0">
                <a:hlinkClick r:id="rId3"/>
              </a:rPr>
              <a:t>http://ipkitten.blogspot.ca/2014/06/get-licence-if-you-wish-to-have-</a:t>
            </a:r>
            <a:r>
              <a:rPr lang="en-US" dirty="0" smtClean="0">
                <a:hlinkClick r:id="rId3"/>
              </a:rPr>
              <a:t>your.html</a:t>
            </a:r>
            <a:r>
              <a:rPr lang="en-US" dirty="0" smtClean="0"/>
              <a:t> </a:t>
            </a:r>
            <a:endParaRPr lang="en-US" dirty="0"/>
          </a:p>
        </p:txBody>
      </p:sp>
    </p:spTree>
    <p:extLst>
      <p:ext uri="{BB962C8B-B14F-4D97-AF65-F5344CB8AC3E}">
        <p14:creationId xmlns:p14="http://schemas.microsoft.com/office/powerpoint/2010/main" val="3429289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9502"/>
            <a:ext cx="9144000" cy="1520680"/>
          </a:xfrm>
        </p:spPr>
        <p:txBody>
          <a:bodyPr>
            <a:normAutofit/>
          </a:bodyPr>
          <a:lstStyle/>
          <a:p>
            <a:r>
              <a:rPr lang="en-US" dirty="0" smtClean="0"/>
              <a:t>  </a:t>
            </a:r>
            <a:r>
              <a:rPr lang="en-US" b="1" dirty="0">
                <a:solidFill>
                  <a:srgbClr val="FFFF00"/>
                </a:solidFill>
                <a:latin typeface="+mn-lt"/>
                <a:cs typeface="American Typewriter"/>
              </a:rPr>
              <a:t> </a:t>
            </a:r>
            <a:r>
              <a:rPr lang="en-US" b="1" dirty="0" smtClean="0">
                <a:solidFill>
                  <a:srgbClr val="FFFF00"/>
                </a:solidFill>
                <a:latin typeface="+mn-lt"/>
                <a:cs typeface="American Typewriter"/>
              </a:rPr>
              <a:t>    Mode(</a:t>
            </a:r>
            <a:r>
              <a:rPr lang="en-US" b="1" dirty="0" smtClean="0">
                <a:solidFill>
                  <a:srgbClr val="FFFFFF"/>
                </a:solidFill>
                <a:latin typeface="+mn-lt"/>
                <a:cs typeface="American Typewriter"/>
              </a:rPr>
              <a:t>s</a:t>
            </a:r>
            <a:r>
              <a:rPr lang="en-US" b="1" dirty="0" smtClean="0">
                <a:solidFill>
                  <a:srgbClr val="FFFF00"/>
                </a:solidFill>
                <a:latin typeface="+mn-lt"/>
                <a:cs typeface="American Typewriter"/>
              </a:rPr>
              <a:t>) of Connecting </a:t>
            </a:r>
            <a:br>
              <a:rPr lang="en-US" b="1" dirty="0" smtClean="0">
                <a:solidFill>
                  <a:srgbClr val="FFFF00"/>
                </a:solidFill>
                <a:latin typeface="+mn-lt"/>
                <a:cs typeface="American Typewriter"/>
              </a:rPr>
            </a:br>
            <a:r>
              <a:rPr lang="en-US" b="1" dirty="0" smtClean="0">
                <a:solidFill>
                  <a:srgbClr val="FFFF00"/>
                </a:solidFill>
                <a:latin typeface="+mn-lt"/>
                <a:cs typeface="American Typewriter"/>
              </a:rPr>
              <a:t>      (</a:t>
            </a:r>
            <a:r>
              <a:rPr lang="en-US" b="1" dirty="0" smtClean="0">
                <a:solidFill>
                  <a:srgbClr val="FFFFFF"/>
                </a:solidFill>
                <a:latin typeface="+mn-lt"/>
                <a:cs typeface="American Typewriter"/>
              </a:rPr>
              <a:t>&amp; Legal Consequences</a:t>
            </a:r>
            <a:r>
              <a:rPr lang="en-US" b="1" dirty="0" smtClean="0">
                <a:solidFill>
                  <a:srgbClr val="FFFF00"/>
                </a:solidFill>
                <a:latin typeface="+mn-lt"/>
                <a:cs typeface="American Typewriter"/>
              </a:rPr>
              <a:t>)</a:t>
            </a:r>
            <a:endParaRPr lang="en-US" b="1" dirty="0">
              <a:solidFill>
                <a:srgbClr val="FFFF00"/>
              </a:solidFill>
              <a:latin typeface="+mn-lt"/>
              <a:cs typeface="American Typewriter"/>
            </a:endParaRPr>
          </a:p>
        </p:txBody>
      </p:sp>
      <p:sp>
        <p:nvSpPr>
          <p:cNvPr id="3" name="Content Placeholder 2"/>
          <p:cNvSpPr>
            <a:spLocks noGrp="1"/>
          </p:cNvSpPr>
          <p:nvPr>
            <p:ph sz="quarter" idx="10"/>
          </p:nvPr>
        </p:nvSpPr>
        <p:spPr>
          <a:xfrm>
            <a:off x="254000" y="1780199"/>
            <a:ext cx="8890000" cy="4918364"/>
          </a:xfrm>
        </p:spPr>
        <p:txBody>
          <a:bodyPr>
            <a:normAutofit fontScale="85000" lnSpcReduction="20000"/>
          </a:bodyPr>
          <a:lstStyle/>
          <a:p>
            <a:pPr marL="0" indent="0">
              <a:buNone/>
            </a:pPr>
            <a:r>
              <a:rPr lang="en-US" b="1" dirty="0" smtClean="0">
                <a:solidFill>
                  <a:schemeClr val="tx1"/>
                </a:solidFill>
                <a:latin typeface="American Typewriter"/>
                <a:cs typeface="American Typewriter"/>
              </a:rPr>
              <a:t>          </a:t>
            </a:r>
            <a:r>
              <a:rPr lang="en-US" sz="4200" b="1" dirty="0" smtClean="0">
                <a:solidFill>
                  <a:srgbClr val="CCFFCC"/>
                </a:solidFill>
                <a:latin typeface="+mn-lt"/>
                <a:cs typeface="American Typewriter"/>
              </a:rPr>
              <a:t>TWO TRICKY QUESTIONS</a:t>
            </a:r>
          </a:p>
          <a:p>
            <a:pPr marL="0" indent="0">
              <a:buNone/>
            </a:pPr>
            <a:endParaRPr lang="en-US" sz="3000" b="1" dirty="0">
              <a:solidFill>
                <a:schemeClr val="bg1"/>
              </a:solidFill>
              <a:latin typeface="+mn-lt"/>
              <a:cs typeface="American Typewriter"/>
            </a:endParaRPr>
          </a:p>
          <a:p>
            <a:pPr marL="0" indent="0">
              <a:lnSpc>
                <a:spcPct val="110000"/>
              </a:lnSpc>
              <a:buNone/>
            </a:pPr>
            <a:r>
              <a:rPr lang="en-US" sz="3000" dirty="0" smtClean="0">
                <a:solidFill>
                  <a:schemeClr val="bg1"/>
                </a:solidFill>
                <a:latin typeface="+mn-lt"/>
                <a:cs typeface="American Typewriter"/>
              </a:rPr>
              <a:t>1. Are </a:t>
            </a:r>
            <a:r>
              <a:rPr lang="en-US" sz="3000" b="1" i="1" dirty="0">
                <a:solidFill>
                  <a:schemeClr val="bg1"/>
                </a:solidFill>
                <a:latin typeface="+mn-lt"/>
                <a:cs typeface="American Typewriter"/>
              </a:rPr>
              <a:t>“Creators, Consumers &amp; Users” </a:t>
            </a:r>
            <a:r>
              <a:rPr lang="en-US" sz="3000" dirty="0">
                <a:solidFill>
                  <a:schemeClr val="bg1"/>
                </a:solidFill>
                <a:latin typeface="+mn-lt"/>
                <a:cs typeface="American Typewriter"/>
              </a:rPr>
              <a:t>in fact the same? If so should they be treated equally in law?</a:t>
            </a:r>
          </a:p>
          <a:p>
            <a:pPr marL="0" indent="0">
              <a:lnSpc>
                <a:spcPct val="110000"/>
              </a:lnSpc>
              <a:buNone/>
            </a:pPr>
            <a:endParaRPr lang="en-US" sz="3000" dirty="0" smtClean="0">
              <a:solidFill>
                <a:schemeClr val="bg1"/>
              </a:solidFill>
              <a:latin typeface="+mn-lt"/>
              <a:cs typeface="American Typewriter"/>
            </a:endParaRPr>
          </a:p>
          <a:p>
            <a:pPr marL="0" indent="0">
              <a:buNone/>
            </a:pPr>
            <a:r>
              <a:rPr lang="en-US" sz="3000" dirty="0" smtClean="0">
                <a:solidFill>
                  <a:schemeClr val="bg1"/>
                </a:solidFill>
                <a:latin typeface="+mn-lt"/>
                <a:cs typeface="American Typewriter"/>
              </a:rPr>
              <a:t>2. </a:t>
            </a:r>
            <a:r>
              <a:rPr lang="en-US" sz="3000" b="1" i="1" dirty="0" smtClean="0">
                <a:solidFill>
                  <a:schemeClr val="bg1"/>
                </a:solidFill>
                <a:latin typeface="+mn-lt"/>
                <a:cs typeface="American Typewriter"/>
              </a:rPr>
              <a:t>Asymmetry or A Symmetry </a:t>
            </a:r>
            <a:r>
              <a:rPr lang="en-US" sz="3000" b="1" dirty="0" smtClean="0">
                <a:solidFill>
                  <a:schemeClr val="bg1"/>
                </a:solidFill>
                <a:latin typeface="+mn-lt"/>
                <a:cs typeface="American Typewriter"/>
              </a:rPr>
              <a:t>(?)</a:t>
            </a:r>
          </a:p>
          <a:p>
            <a:endParaRPr lang="en-US" sz="3000" b="1" i="1" dirty="0">
              <a:solidFill>
                <a:srgbClr val="000000"/>
              </a:solidFill>
              <a:latin typeface="American Typewriter"/>
              <a:cs typeface="American Typewriter"/>
            </a:endParaRPr>
          </a:p>
          <a:p>
            <a:r>
              <a:rPr lang="en-US" sz="3000" b="1" dirty="0">
                <a:solidFill>
                  <a:srgbClr val="4BACC6"/>
                </a:solidFill>
                <a:latin typeface="+mn-lt"/>
                <a:cs typeface="American Typewriter"/>
              </a:rPr>
              <a:t>CREATION</a:t>
            </a:r>
            <a:r>
              <a:rPr lang="en-US" sz="3000" b="1" dirty="0">
                <a:latin typeface="+mn-lt"/>
                <a:cs typeface="American Typewriter"/>
              </a:rPr>
              <a:t> </a:t>
            </a:r>
            <a:r>
              <a:rPr lang="en-US" sz="3000" b="1" dirty="0" smtClean="0">
                <a:solidFill>
                  <a:srgbClr val="FFFFFF"/>
                </a:solidFill>
                <a:latin typeface="+mn-lt"/>
                <a:cs typeface="American Typewriter"/>
              </a:rPr>
              <a:t>associated </a:t>
            </a:r>
            <a:r>
              <a:rPr lang="en-US" sz="3000" b="1" dirty="0">
                <a:solidFill>
                  <a:srgbClr val="FFFFFF"/>
                </a:solidFill>
                <a:latin typeface="+mn-lt"/>
                <a:cs typeface="American Typewriter"/>
              </a:rPr>
              <a:t>with </a:t>
            </a:r>
            <a:r>
              <a:rPr lang="en-US" sz="3000" b="1" dirty="0">
                <a:solidFill>
                  <a:srgbClr val="FF0000"/>
                </a:solidFill>
                <a:latin typeface="+mn-lt"/>
                <a:cs typeface="American Typewriter"/>
              </a:rPr>
              <a:t>COPYRIGHT/IP </a:t>
            </a:r>
          </a:p>
          <a:p>
            <a:endParaRPr lang="en-US" sz="3000" b="1" dirty="0">
              <a:solidFill>
                <a:schemeClr val="accent5"/>
              </a:solidFill>
              <a:latin typeface="+mn-lt"/>
              <a:cs typeface="American Typewriter"/>
            </a:endParaRPr>
          </a:p>
          <a:p>
            <a:r>
              <a:rPr lang="en-US" sz="3000" b="1" dirty="0">
                <a:solidFill>
                  <a:schemeClr val="accent5"/>
                </a:solidFill>
                <a:latin typeface="+mn-lt"/>
                <a:cs typeface="American Typewriter"/>
              </a:rPr>
              <a:t>CONNECTING</a:t>
            </a:r>
            <a:r>
              <a:rPr lang="en-US" sz="3000" b="1" dirty="0">
                <a:solidFill>
                  <a:srgbClr val="FF0000"/>
                </a:solidFill>
                <a:latin typeface="+mn-lt"/>
                <a:cs typeface="American Typewriter"/>
              </a:rPr>
              <a:t> </a:t>
            </a:r>
            <a:r>
              <a:rPr lang="en-US" sz="3000" b="1" dirty="0">
                <a:solidFill>
                  <a:srgbClr val="FFFFFF"/>
                </a:solidFill>
                <a:latin typeface="+mn-lt"/>
                <a:cs typeface="American Typewriter"/>
              </a:rPr>
              <a:t>goes with </a:t>
            </a:r>
            <a:r>
              <a:rPr lang="en-US" sz="3000" b="1" dirty="0">
                <a:solidFill>
                  <a:srgbClr val="FF0000"/>
                </a:solidFill>
                <a:latin typeface="+mn-lt"/>
                <a:cs typeface="American Typewriter"/>
              </a:rPr>
              <a:t>CONTRACT LAW </a:t>
            </a:r>
            <a:r>
              <a:rPr lang="en-US" sz="3000" b="1" u="sng" dirty="0">
                <a:solidFill>
                  <a:schemeClr val="tx1"/>
                </a:solidFill>
                <a:latin typeface="+mn-lt"/>
                <a:cs typeface="American Typewriter"/>
              </a:rPr>
              <a:t>?</a:t>
            </a:r>
            <a:r>
              <a:rPr lang="en-US" sz="3000" b="1" u="sng" dirty="0" smtClean="0">
                <a:solidFill>
                  <a:schemeClr val="tx1"/>
                </a:solidFill>
                <a:latin typeface="+mn-lt"/>
                <a:cs typeface="American Typewriter"/>
              </a:rPr>
              <a:t>?</a:t>
            </a:r>
            <a:endParaRPr lang="en-US" sz="3000" b="1" i="1" dirty="0" smtClean="0">
              <a:solidFill>
                <a:srgbClr val="000000"/>
              </a:solidFill>
              <a:latin typeface="+mn-lt"/>
              <a:cs typeface="American Typewriter"/>
            </a:endParaRPr>
          </a:p>
          <a:p>
            <a:endParaRPr lang="en-US" b="1" i="1" dirty="0" smtClean="0">
              <a:solidFill>
                <a:srgbClr val="000000"/>
              </a:solidFill>
            </a:endParaRPr>
          </a:p>
          <a:p>
            <a:pPr marL="0" indent="0">
              <a:buNone/>
            </a:pPr>
            <a:endParaRPr lang="en-US" b="1" i="1" dirty="0">
              <a:solidFill>
                <a:srgbClr val="000000"/>
              </a:solidFill>
            </a:endParaRPr>
          </a:p>
          <a:p>
            <a:pPr marL="0" indent="0">
              <a:buNone/>
            </a:pPr>
            <a:endParaRPr lang="en-US" dirty="0"/>
          </a:p>
          <a:p>
            <a:pPr marL="0" indent="0">
              <a:buNone/>
            </a:pPr>
            <a:r>
              <a:rPr lang="en-US" dirty="0" smtClean="0"/>
              <a:t> </a:t>
            </a:r>
          </a:p>
          <a:p>
            <a:endParaRPr lang="en-US" dirty="0"/>
          </a:p>
          <a:p>
            <a:endParaRPr lang="en-US" dirty="0"/>
          </a:p>
        </p:txBody>
      </p:sp>
    </p:spTree>
    <p:extLst>
      <p:ext uri="{BB962C8B-B14F-4D97-AF65-F5344CB8AC3E}">
        <p14:creationId xmlns:p14="http://schemas.microsoft.com/office/powerpoint/2010/main" val="10909225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138999"/>
            <a:ext cx="9144000" cy="1016000"/>
          </a:xfrm>
        </p:spPr>
        <p:txBody>
          <a:bodyPr>
            <a:normAutofit fontScale="90000"/>
          </a:bodyPr>
          <a:lstStyle/>
          <a:p>
            <a:r>
              <a:rPr lang="en-US" sz="4900" b="1" dirty="0" smtClean="0">
                <a:solidFill>
                  <a:srgbClr val="FFFF00"/>
                </a:solidFill>
                <a:latin typeface="+mn-lt"/>
                <a:cs typeface="American Typewriter"/>
              </a:rPr>
              <a:t>   Conventional legal wisdom…</a:t>
            </a:r>
            <a:endParaRPr lang="en-US" sz="4900" b="1" dirty="0">
              <a:solidFill>
                <a:srgbClr val="FFFF00"/>
              </a:solidFill>
              <a:latin typeface="+mn-lt"/>
              <a:cs typeface="American Typewriter"/>
            </a:endParaRPr>
          </a:p>
        </p:txBody>
      </p:sp>
      <p:sp>
        <p:nvSpPr>
          <p:cNvPr id="6" name="Content Placeholder 5"/>
          <p:cNvSpPr>
            <a:spLocks noGrp="1"/>
          </p:cNvSpPr>
          <p:nvPr>
            <p:ph sz="quarter" idx="10"/>
          </p:nvPr>
        </p:nvSpPr>
        <p:spPr>
          <a:xfrm>
            <a:off x="457199" y="1154999"/>
            <a:ext cx="8686801" cy="4891297"/>
          </a:xfrm>
        </p:spPr>
        <p:txBody>
          <a:bodyPr>
            <a:normAutofit lnSpcReduction="10000"/>
          </a:bodyPr>
          <a:lstStyle/>
          <a:p>
            <a:pPr marL="0" indent="0">
              <a:buNone/>
            </a:pPr>
            <a:r>
              <a:rPr lang="en-US" sz="2800" b="1" i="1" dirty="0">
                <a:solidFill>
                  <a:schemeClr val="bg1"/>
                </a:solidFill>
                <a:latin typeface="+mn-lt"/>
              </a:rPr>
              <a:t>"</a:t>
            </a:r>
            <a:r>
              <a:rPr lang="en-US" sz="2800" b="1" i="1" dirty="0" smtClean="0">
                <a:solidFill>
                  <a:schemeClr val="bg1"/>
                </a:solidFill>
                <a:latin typeface="+mn-lt"/>
              </a:rPr>
              <a:t>Tattoos </a:t>
            </a:r>
            <a:r>
              <a:rPr lang="en-US" sz="2800" b="1" i="1" dirty="0">
                <a:solidFill>
                  <a:schemeClr val="bg1"/>
                </a:solidFill>
                <a:latin typeface="+mn-lt"/>
              </a:rPr>
              <a:t>and Copyright Infringement</a:t>
            </a:r>
            <a:r>
              <a:rPr lang="en-US" sz="2800" b="1" dirty="0">
                <a:solidFill>
                  <a:schemeClr val="bg1"/>
                </a:solidFill>
                <a:latin typeface="+mn-lt"/>
              </a:rPr>
              <a:t>” </a:t>
            </a:r>
            <a:endParaRPr lang="en-US" sz="2800" b="1" dirty="0" smtClean="0">
              <a:solidFill>
                <a:schemeClr val="bg1"/>
              </a:solidFill>
              <a:latin typeface="+mn-lt"/>
            </a:endParaRPr>
          </a:p>
          <a:p>
            <a:pPr marL="0" indent="0">
              <a:buNone/>
            </a:pPr>
            <a:r>
              <a:rPr lang="en-US" sz="2800" b="1" dirty="0" smtClean="0">
                <a:solidFill>
                  <a:schemeClr val="bg1"/>
                </a:solidFill>
                <a:latin typeface="+mn-lt"/>
              </a:rPr>
              <a:t>- C</a:t>
            </a:r>
            <a:r>
              <a:rPr lang="en-US" sz="2800" b="1" dirty="0">
                <a:solidFill>
                  <a:schemeClr val="bg1"/>
                </a:solidFill>
                <a:latin typeface="+mn-lt"/>
              </a:rPr>
              <a:t>. Harkins </a:t>
            </a:r>
            <a:r>
              <a:rPr lang="en-US" sz="2800" b="1" dirty="0" smtClean="0">
                <a:solidFill>
                  <a:schemeClr val="bg1"/>
                </a:solidFill>
                <a:latin typeface="+mn-lt"/>
              </a:rPr>
              <a:t>(</a:t>
            </a:r>
            <a:r>
              <a:rPr lang="en-US" sz="2800" b="1" dirty="0">
                <a:solidFill>
                  <a:schemeClr val="bg1"/>
                </a:solidFill>
                <a:latin typeface="+mn-lt"/>
              </a:rPr>
              <a:t>L&amp;C Law </a:t>
            </a:r>
            <a:r>
              <a:rPr lang="en-US" sz="2800" b="1" dirty="0" smtClean="0">
                <a:solidFill>
                  <a:schemeClr val="bg1"/>
                </a:solidFill>
                <a:latin typeface="+mn-lt"/>
              </a:rPr>
              <a:t>Review - 2006) </a:t>
            </a:r>
            <a:r>
              <a:rPr lang="en-US" sz="1600" dirty="0" smtClean="0">
                <a:latin typeface="+mn-lt"/>
                <a:hlinkClick r:id="rId2"/>
              </a:rPr>
              <a:t>http</a:t>
            </a:r>
            <a:r>
              <a:rPr lang="en-US" sz="1600" dirty="0">
                <a:latin typeface="+mn-lt"/>
                <a:hlinkClick r:id="rId2"/>
              </a:rPr>
              <a:t>://www.brinksgilson.com/files/190.</a:t>
            </a:r>
            <a:r>
              <a:rPr lang="en-US" sz="1600" dirty="0" smtClean="0">
                <a:latin typeface="+mn-lt"/>
                <a:hlinkClick r:id="rId2"/>
              </a:rPr>
              <a:t>pdf</a:t>
            </a:r>
            <a:endParaRPr lang="en-US" dirty="0" smtClean="0">
              <a:solidFill>
                <a:srgbClr val="000000"/>
              </a:solidFill>
              <a:latin typeface="+mn-lt"/>
            </a:endParaRPr>
          </a:p>
          <a:p>
            <a:pPr marL="0" indent="0">
              <a:lnSpc>
                <a:spcPct val="90000"/>
              </a:lnSpc>
              <a:buNone/>
            </a:pPr>
            <a:r>
              <a:rPr lang="en-US" dirty="0" smtClean="0">
                <a:solidFill>
                  <a:schemeClr val="bg1"/>
                </a:solidFill>
                <a:latin typeface="+mn-lt"/>
              </a:rPr>
              <a:t>“Before </a:t>
            </a:r>
            <a:r>
              <a:rPr lang="en-US" dirty="0">
                <a:solidFill>
                  <a:schemeClr val="bg1"/>
                </a:solidFill>
                <a:latin typeface="+mn-lt"/>
              </a:rPr>
              <a:t>getting a tattoo, </a:t>
            </a:r>
            <a:r>
              <a:rPr lang="en-US" dirty="0">
                <a:solidFill>
                  <a:srgbClr val="CCFFCC"/>
                </a:solidFill>
                <a:latin typeface="+mn-lt"/>
              </a:rPr>
              <a:t>anyone with a reasonable expectation of fame should arm herself or himself with a work-made-for-hire contract, a joint work agreement specifying the customer’s contributions and expressing intent to make the customer a joint author, or some other written document transferring ownership from the tattooist and the tattoo business to the customer</a:t>
            </a:r>
            <a:r>
              <a:rPr lang="en-US" dirty="0">
                <a:solidFill>
                  <a:schemeClr val="bg1"/>
                </a:solidFill>
                <a:latin typeface="+mn-lt"/>
              </a:rPr>
              <a:t>. As shown, many courts are fairly liberal on the specific wording. The would-be celebrity should seek legal advice or, if acting pro se, should ensure the written instrument uses the word “copyright” and states that all “ownership” in the tattoo and any drawing, sketch, and other work that becomes or embodies the tattoo vests in, belongs to, and is transferred in whole to the customer</a:t>
            </a:r>
            <a:r>
              <a:rPr lang="en-US" dirty="0" smtClean="0">
                <a:solidFill>
                  <a:schemeClr val="bg1"/>
                </a:solidFill>
                <a:latin typeface="+mn-lt"/>
              </a:rPr>
              <a:t>.” </a:t>
            </a:r>
            <a:endParaRPr lang="en-US" dirty="0">
              <a:solidFill>
                <a:schemeClr val="bg1"/>
              </a:solidFill>
              <a:latin typeface="+mn-lt"/>
            </a:endParaRPr>
          </a:p>
          <a:p>
            <a:pPr marL="0" indent="0">
              <a:buNone/>
            </a:pPr>
            <a:endParaRPr lang="en-US" dirty="0"/>
          </a:p>
        </p:txBody>
      </p:sp>
    </p:spTree>
    <p:extLst>
      <p:ext uri="{BB962C8B-B14F-4D97-AF65-F5344CB8AC3E}">
        <p14:creationId xmlns:p14="http://schemas.microsoft.com/office/powerpoint/2010/main" val="2434427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016000"/>
          </a:xfrm>
        </p:spPr>
        <p:txBody>
          <a:bodyPr/>
          <a:lstStyle/>
          <a:p>
            <a:r>
              <a:rPr lang="en-US" sz="4400" b="1" dirty="0" smtClean="0">
                <a:solidFill>
                  <a:srgbClr val="FFFF00"/>
                </a:solidFill>
                <a:latin typeface="+mn-lt"/>
                <a:cs typeface="American Typewriter"/>
              </a:rPr>
              <a:t>Personal Rights Revisited</a:t>
            </a:r>
            <a:endParaRPr lang="en-US" sz="4400" b="1" dirty="0">
              <a:solidFill>
                <a:srgbClr val="FFFF00"/>
              </a:solidFill>
              <a:latin typeface="+mn-lt"/>
              <a:cs typeface="American Typewriter"/>
            </a:endParaRPr>
          </a:p>
        </p:txBody>
      </p:sp>
      <p:sp>
        <p:nvSpPr>
          <p:cNvPr id="6" name="Content Placeholder 5"/>
          <p:cNvSpPr>
            <a:spLocks noGrp="1"/>
          </p:cNvSpPr>
          <p:nvPr>
            <p:ph sz="quarter" idx="10"/>
          </p:nvPr>
        </p:nvSpPr>
        <p:spPr>
          <a:xfrm>
            <a:off x="457200" y="1016001"/>
            <a:ext cx="8686799" cy="5202172"/>
          </a:xfrm>
        </p:spPr>
        <p:txBody>
          <a:bodyPr>
            <a:normAutofit/>
          </a:bodyPr>
          <a:lstStyle/>
          <a:p>
            <a:pPr marL="0" indent="0">
              <a:buNone/>
            </a:pPr>
            <a:r>
              <a:rPr lang="en-US" sz="2800" b="1" dirty="0" smtClean="0">
                <a:solidFill>
                  <a:schemeClr val="accent5"/>
                </a:solidFill>
                <a:latin typeface="+mn-lt"/>
              </a:rPr>
              <a:t>“More on copyright in tattoos: a Belgian precedent”</a:t>
            </a:r>
          </a:p>
          <a:p>
            <a:pPr marL="0" indent="0">
              <a:buNone/>
            </a:pPr>
            <a:r>
              <a:rPr lang="en-US" sz="1800" dirty="0">
                <a:latin typeface="+mn-lt"/>
                <a:hlinkClick r:id="rId2"/>
              </a:rPr>
              <a:t>http://ipkitten.blogspot.ca/2013/08/more-on-copyright-in-tattoos-</a:t>
            </a:r>
            <a:r>
              <a:rPr lang="en-US" sz="1800" dirty="0" smtClean="0">
                <a:latin typeface="+mn-lt"/>
                <a:hlinkClick r:id="rId2"/>
              </a:rPr>
              <a:t>belgian.html</a:t>
            </a:r>
            <a:endParaRPr lang="en-US" sz="2000" b="1" dirty="0" smtClean="0">
              <a:solidFill>
                <a:schemeClr val="bg1"/>
              </a:solidFill>
              <a:latin typeface="+mn-lt"/>
            </a:endParaRPr>
          </a:p>
          <a:p>
            <a:pPr marL="0" indent="0">
              <a:lnSpc>
                <a:spcPct val="90000"/>
              </a:lnSpc>
              <a:buNone/>
            </a:pPr>
            <a:r>
              <a:rPr lang="en-US" sz="2000" b="1" dirty="0" smtClean="0">
                <a:solidFill>
                  <a:schemeClr val="bg1"/>
                </a:solidFill>
                <a:latin typeface="+mn-lt"/>
              </a:rPr>
              <a:t>“The court held that copyright may subsist in a tattoo and that the person who </a:t>
            </a:r>
            <a:r>
              <a:rPr lang="en-US" sz="2000" b="1" dirty="0" err="1" smtClean="0">
                <a:solidFill>
                  <a:schemeClr val="bg1"/>
                </a:solidFill>
                <a:latin typeface="+mn-lt"/>
              </a:rPr>
              <a:t>realises</a:t>
            </a:r>
            <a:r>
              <a:rPr lang="en-US" sz="2000" b="1" dirty="0" smtClean="0">
                <a:solidFill>
                  <a:schemeClr val="bg1"/>
                </a:solidFill>
                <a:latin typeface="+mn-lt"/>
              </a:rPr>
              <a:t> it may be </a:t>
            </a:r>
            <a:r>
              <a:rPr lang="en-US" sz="2000" b="1" dirty="0" err="1" smtClean="0">
                <a:solidFill>
                  <a:schemeClr val="bg1"/>
                </a:solidFill>
                <a:latin typeface="+mn-lt"/>
              </a:rPr>
              <a:t>recognised</a:t>
            </a:r>
            <a:r>
              <a:rPr lang="en-US" sz="2000" b="1" dirty="0" smtClean="0">
                <a:solidFill>
                  <a:schemeClr val="bg1"/>
                </a:solidFill>
                <a:latin typeface="+mn-lt"/>
              </a:rPr>
              <a:t> as the author… </a:t>
            </a:r>
          </a:p>
          <a:p>
            <a:pPr marL="0" indent="0">
              <a:lnSpc>
                <a:spcPct val="90000"/>
              </a:lnSpc>
              <a:buNone/>
            </a:pPr>
            <a:r>
              <a:rPr lang="en-US" sz="2000" b="1" dirty="0" smtClean="0">
                <a:solidFill>
                  <a:srgbClr val="FFFF00"/>
                </a:solidFill>
                <a:latin typeface="+mn-lt"/>
              </a:rPr>
              <a:t>However, the reproduction right of the tattoo artist is limited to the actual design. This means that, while he/she may execute the same design on another person’s body, the tattoo artist may not interfere with the activities of the person bearing his/her tattoo…</a:t>
            </a:r>
          </a:p>
          <a:p>
            <a:pPr marL="0" indent="0">
              <a:lnSpc>
                <a:spcPct val="90000"/>
              </a:lnSpc>
              <a:buNone/>
            </a:pPr>
            <a:r>
              <a:rPr lang="en-US" sz="2000" b="1" dirty="0" smtClean="0">
                <a:solidFill>
                  <a:schemeClr val="bg1"/>
                </a:solidFill>
                <a:latin typeface="+mn-lt"/>
              </a:rPr>
              <a:t>The Court applied a similar reasoning with respect to the </a:t>
            </a:r>
            <a:r>
              <a:rPr lang="en-US" sz="2000" b="1" dirty="0" smtClean="0">
                <a:solidFill>
                  <a:srgbClr val="FFFF00"/>
                </a:solidFill>
                <a:latin typeface="+mn-lt"/>
              </a:rPr>
              <a:t>moral rights of the tattoo artist</a:t>
            </a:r>
            <a:r>
              <a:rPr lang="en-US" sz="2000" b="1" dirty="0" smtClean="0">
                <a:solidFill>
                  <a:schemeClr val="bg1"/>
                </a:solidFill>
                <a:latin typeface="+mn-lt"/>
              </a:rPr>
              <a:t>. It held that these </a:t>
            </a:r>
            <a:r>
              <a:rPr lang="en-US" sz="2000" b="1" dirty="0" smtClean="0">
                <a:solidFill>
                  <a:srgbClr val="FFFF00"/>
                </a:solidFill>
                <a:latin typeface="+mn-lt"/>
              </a:rPr>
              <a:t>are subordinated to the personality rights of the tattooed person</a:t>
            </a:r>
            <a:r>
              <a:rPr lang="en-US" sz="2000" b="1" dirty="0" smtClean="0">
                <a:solidFill>
                  <a:schemeClr val="bg1"/>
                </a:solidFill>
                <a:latin typeface="+mn-lt"/>
              </a:rPr>
              <a:t>. Because the tattoo is performed on a human being, as soon as the design is reproduced on one’s body, the author of the tattoo loses his/her right of disclosure and right of </a:t>
            </a:r>
            <a:r>
              <a:rPr lang="en-US" sz="2000" b="1" i="1" dirty="0" smtClean="0">
                <a:solidFill>
                  <a:schemeClr val="bg1"/>
                </a:solidFill>
                <a:latin typeface="+mn-lt"/>
              </a:rPr>
              <a:t>attribution to the tattoo, as well as his/her right of integrity.”</a:t>
            </a:r>
          </a:p>
          <a:p>
            <a:pPr marL="0" indent="0">
              <a:buNone/>
            </a:pPr>
            <a:r>
              <a:rPr lang="en-US" sz="1800" dirty="0"/>
              <a:t> </a:t>
            </a:r>
          </a:p>
          <a:p>
            <a:pPr marL="0" indent="0">
              <a:buNone/>
            </a:pPr>
            <a:endParaRPr lang="en-US" sz="1800" dirty="0" smtClean="0">
              <a:latin typeface="+mn-lt"/>
            </a:endParaRPr>
          </a:p>
          <a:p>
            <a:pPr marL="0" indent="0">
              <a:buNone/>
            </a:pPr>
            <a:endParaRPr lang="en-US" sz="1800" dirty="0"/>
          </a:p>
        </p:txBody>
      </p:sp>
    </p:spTree>
    <p:extLst>
      <p:ext uri="{BB962C8B-B14F-4D97-AF65-F5344CB8AC3E}">
        <p14:creationId xmlns:p14="http://schemas.microsoft.com/office/powerpoint/2010/main" val="40884546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7524" y="-1"/>
            <a:ext cx="8696474" cy="1088571"/>
          </a:xfrm>
        </p:spPr>
        <p:txBody>
          <a:bodyPr>
            <a:noAutofit/>
          </a:bodyPr>
          <a:lstStyle/>
          <a:p>
            <a:r>
              <a:rPr lang="en-US" b="1" dirty="0">
                <a:solidFill>
                  <a:srgbClr val="FFFF00"/>
                </a:solidFill>
              </a:rPr>
              <a:t>Enter “Moral Rights</a:t>
            </a:r>
            <a:r>
              <a:rPr lang="en-US" b="1" dirty="0" smtClean="0">
                <a:solidFill>
                  <a:srgbClr val="FFFF00"/>
                </a:solidFill>
              </a:rPr>
              <a:t>” </a:t>
            </a:r>
            <a:r>
              <a:rPr lang="en-US" b="1" dirty="0" smtClean="0">
                <a:solidFill>
                  <a:schemeClr val="bg1"/>
                </a:solidFill>
              </a:rPr>
              <a:t>Part 2</a:t>
            </a:r>
            <a:endParaRPr lang="en-US" b="1" dirty="0">
              <a:solidFill>
                <a:schemeClr val="bg1"/>
              </a:solidFill>
              <a:latin typeface="+mn-lt"/>
            </a:endParaRPr>
          </a:p>
        </p:txBody>
      </p:sp>
      <p:sp>
        <p:nvSpPr>
          <p:cNvPr id="3" name="Content Placeholder 2"/>
          <p:cNvSpPr>
            <a:spLocks noGrp="1"/>
          </p:cNvSpPr>
          <p:nvPr>
            <p:ph sz="quarter" idx="10"/>
          </p:nvPr>
        </p:nvSpPr>
        <p:spPr>
          <a:xfrm>
            <a:off x="362858" y="1088570"/>
            <a:ext cx="8781142" cy="4923483"/>
          </a:xfrm>
        </p:spPr>
        <p:txBody>
          <a:bodyPr>
            <a:noAutofit/>
          </a:bodyPr>
          <a:lstStyle/>
          <a:p>
            <a:pPr marL="0" indent="0">
              <a:buNone/>
            </a:pPr>
            <a:r>
              <a:rPr lang="en-US" sz="3200" dirty="0" smtClean="0">
                <a:solidFill>
                  <a:schemeClr val="bg1"/>
                </a:solidFill>
                <a:latin typeface="+mn-lt"/>
              </a:rPr>
              <a:t>Regime of ATTRIBUTION + INTEGRITY</a:t>
            </a:r>
          </a:p>
          <a:p>
            <a:pPr marL="0" indent="0">
              <a:buNone/>
            </a:pPr>
            <a:endParaRPr lang="en-US" sz="3200" dirty="0" smtClean="0">
              <a:solidFill>
                <a:schemeClr val="bg1"/>
              </a:solidFill>
              <a:latin typeface="+mn-lt"/>
            </a:endParaRPr>
          </a:p>
          <a:p>
            <a:pPr marL="0" indent="0">
              <a:buNone/>
            </a:pPr>
            <a:r>
              <a:rPr lang="en-US" sz="3200" dirty="0" smtClean="0">
                <a:solidFill>
                  <a:schemeClr val="bg1"/>
                </a:solidFill>
                <a:latin typeface="+mn-lt"/>
              </a:rPr>
              <a:t>IF TO IP = 1. commercial impact irrelevant;</a:t>
            </a:r>
          </a:p>
          <a:p>
            <a:pPr marL="0" indent="0">
              <a:buNone/>
            </a:pPr>
            <a:r>
              <a:rPr lang="en-US" sz="3200" dirty="0">
                <a:solidFill>
                  <a:schemeClr val="bg1"/>
                </a:solidFill>
                <a:latin typeface="+mn-lt"/>
              </a:rPr>
              <a:t> </a:t>
            </a:r>
            <a:r>
              <a:rPr lang="en-US" sz="3200" dirty="0" smtClean="0">
                <a:solidFill>
                  <a:schemeClr val="bg1"/>
                </a:solidFill>
                <a:latin typeface="+mn-lt"/>
              </a:rPr>
              <a:t>                 2. right to be attributed</a:t>
            </a:r>
          </a:p>
          <a:p>
            <a:pPr marL="0" indent="0">
              <a:buNone/>
            </a:pPr>
            <a:r>
              <a:rPr lang="en-US" sz="3200" dirty="0">
                <a:solidFill>
                  <a:schemeClr val="bg1"/>
                </a:solidFill>
                <a:latin typeface="+mn-lt"/>
              </a:rPr>
              <a:t> </a:t>
            </a:r>
            <a:r>
              <a:rPr lang="en-US" sz="3200" dirty="0" smtClean="0">
                <a:solidFill>
                  <a:schemeClr val="bg1"/>
                </a:solidFill>
                <a:latin typeface="+mn-lt"/>
              </a:rPr>
              <a:t>                 3. right to protect work’s integrity</a:t>
            </a:r>
          </a:p>
          <a:p>
            <a:pPr marL="0" indent="0">
              <a:buNone/>
            </a:pPr>
            <a:endParaRPr lang="en-US" sz="3200" dirty="0">
              <a:latin typeface="+mn-lt"/>
            </a:endParaRPr>
          </a:p>
          <a:p>
            <a:pPr marL="0" indent="0">
              <a:lnSpc>
                <a:spcPct val="110000"/>
              </a:lnSpc>
              <a:buNone/>
            </a:pPr>
            <a:r>
              <a:rPr lang="en-US" sz="3200" b="1" dirty="0" smtClean="0">
                <a:solidFill>
                  <a:srgbClr val="FFFF00"/>
                </a:solidFill>
                <a:latin typeface="+mn-lt"/>
                <a:cs typeface="American Typewriter"/>
              </a:rPr>
              <a:t>IF </a:t>
            </a:r>
            <a:r>
              <a:rPr lang="en-US" sz="3200" b="1" dirty="0">
                <a:solidFill>
                  <a:srgbClr val="FFFF00"/>
                </a:solidFill>
                <a:latin typeface="+mn-lt"/>
                <a:cs typeface="American Typewriter"/>
              </a:rPr>
              <a:t>TO PRIVACY = Attribution &amp; </a:t>
            </a:r>
            <a:r>
              <a:rPr lang="en-US" sz="3200" b="1" dirty="0" smtClean="0">
                <a:solidFill>
                  <a:srgbClr val="FFFF00"/>
                </a:solidFill>
                <a:latin typeface="+mn-lt"/>
                <a:cs typeface="American Typewriter"/>
              </a:rPr>
              <a:t>Integrity includes </a:t>
            </a:r>
            <a:r>
              <a:rPr lang="en-US" sz="3200" b="1" dirty="0">
                <a:solidFill>
                  <a:srgbClr val="FFFF00"/>
                </a:solidFill>
                <a:latin typeface="+mn-lt"/>
                <a:cs typeface="American Typewriter"/>
              </a:rPr>
              <a:t>non-attribution (</a:t>
            </a:r>
            <a:r>
              <a:rPr lang="en-US" sz="3200" b="1" dirty="0">
                <a:solidFill>
                  <a:srgbClr val="CCFFCC"/>
                </a:solidFill>
                <a:latin typeface="+mn-lt"/>
                <a:cs typeface="American Typewriter"/>
              </a:rPr>
              <a:t>“right to be forgotten”</a:t>
            </a:r>
            <a:r>
              <a:rPr lang="en-US" sz="3200" b="1" dirty="0" smtClean="0">
                <a:solidFill>
                  <a:srgbClr val="FFFF00"/>
                </a:solidFill>
                <a:latin typeface="+mn-lt"/>
                <a:cs typeface="American Typewriter"/>
              </a:rPr>
              <a:t>)</a:t>
            </a:r>
            <a:r>
              <a:rPr lang="en-US" sz="3200" dirty="0" smtClean="0">
                <a:solidFill>
                  <a:srgbClr val="FFFF00"/>
                </a:solidFill>
                <a:latin typeface="+mn-lt"/>
              </a:rPr>
              <a:t>                       </a:t>
            </a:r>
            <a:endParaRPr lang="en-US" sz="3200" dirty="0">
              <a:solidFill>
                <a:srgbClr val="FFFF00"/>
              </a:solidFill>
              <a:latin typeface="+mn-lt"/>
            </a:endParaRPr>
          </a:p>
        </p:txBody>
      </p:sp>
    </p:spTree>
    <p:extLst>
      <p:ext uri="{BB962C8B-B14F-4D97-AF65-F5344CB8AC3E}">
        <p14:creationId xmlns:p14="http://schemas.microsoft.com/office/powerpoint/2010/main" val="34145826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10-12 at 4.23.14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5" r="-413"/>
          <a:stretch/>
        </p:blipFill>
        <p:spPr>
          <a:xfrm>
            <a:off x="1704202" y="208975"/>
            <a:ext cx="5690103" cy="5457955"/>
          </a:xfrm>
        </p:spPr>
      </p:pic>
      <p:sp>
        <p:nvSpPr>
          <p:cNvPr id="5" name="TextBox 4"/>
          <p:cNvSpPr txBox="1"/>
          <p:nvPr/>
        </p:nvSpPr>
        <p:spPr>
          <a:xfrm>
            <a:off x="305470" y="5666931"/>
            <a:ext cx="8657138" cy="338554"/>
          </a:xfrm>
          <a:prstGeom prst="rect">
            <a:avLst/>
          </a:prstGeom>
          <a:noFill/>
        </p:spPr>
        <p:txBody>
          <a:bodyPr wrap="none" rtlCol="0">
            <a:spAutoFit/>
          </a:bodyPr>
          <a:lstStyle/>
          <a:p>
            <a:r>
              <a:rPr lang="en-US" sz="1600" dirty="0">
                <a:hlinkClick r:id="rId3"/>
              </a:rPr>
              <a:t>http://www.yalelawjournal.org/article/the-two-western-cultures-of-privacy-dignity-versus-</a:t>
            </a:r>
            <a:r>
              <a:rPr lang="en-US" sz="1600" dirty="0" smtClean="0">
                <a:hlinkClick r:id="rId3"/>
              </a:rPr>
              <a:t>liberty</a:t>
            </a:r>
            <a:r>
              <a:rPr lang="en-US" sz="1600" dirty="0" smtClean="0"/>
              <a:t> </a:t>
            </a:r>
            <a:endParaRPr lang="en-US" sz="1600" dirty="0"/>
          </a:p>
        </p:txBody>
      </p:sp>
    </p:spTree>
    <p:extLst>
      <p:ext uri="{BB962C8B-B14F-4D97-AF65-F5344CB8AC3E}">
        <p14:creationId xmlns:p14="http://schemas.microsoft.com/office/powerpoint/2010/main" val="9377625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Content Placeholder 7" descr="Screen Shot 2014-10-01 at 1.20.32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1415" b="-9"/>
          <a:stretch/>
        </p:blipFill>
        <p:spPr>
          <a:xfrm>
            <a:off x="457200" y="725714"/>
            <a:ext cx="8229600" cy="2479524"/>
          </a:xfrm>
        </p:spPr>
      </p:pic>
      <p:pic>
        <p:nvPicPr>
          <p:cNvPr id="9" name="Picture 8" descr="Screen Shot 2014-10-01 at 1.20.2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16721"/>
            <a:ext cx="4042228" cy="740126"/>
          </a:xfrm>
          <a:prstGeom prst="rect">
            <a:avLst/>
          </a:prstGeom>
        </p:spPr>
      </p:pic>
      <p:pic>
        <p:nvPicPr>
          <p:cNvPr id="10" name="Picture 9" descr="Screen Shot 2014-10-01 at 1.22.2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1" y="3205239"/>
            <a:ext cx="5009847" cy="2686348"/>
          </a:xfrm>
          <a:prstGeom prst="rect">
            <a:avLst/>
          </a:prstGeom>
        </p:spPr>
      </p:pic>
      <p:sp>
        <p:nvSpPr>
          <p:cNvPr id="11" name="Rectangle 10"/>
          <p:cNvSpPr/>
          <p:nvPr/>
        </p:nvSpPr>
        <p:spPr>
          <a:xfrm>
            <a:off x="5467048" y="4968257"/>
            <a:ext cx="3676952" cy="923330"/>
          </a:xfrm>
          <a:prstGeom prst="rect">
            <a:avLst/>
          </a:prstGeom>
        </p:spPr>
        <p:txBody>
          <a:bodyPr wrap="square">
            <a:spAutoFit/>
          </a:bodyPr>
          <a:lstStyle/>
          <a:p>
            <a:r>
              <a:rPr lang="en-US" dirty="0">
                <a:hlinkClick r:id="rId5"/>
              </a:rPr>
              <a:t>http://ec.europa.eu/justice/data-protection/files/factsheets/</a:t>
            </a:r>
            <a:r>
              <a:rPr lang="en-US" dirty="0" smtClean="0">
                <a:hlinkClick r:id="rId5"/>
              </a:rPr>
              <a:t>factsheet_data_protection_en.pdf</a:t>
            </a:r>
            <a:r>
              <a:rPr lang="en-US" dirty="0" smtClean="0"/>
              <a:t> </a:t>
            </a:r>
            <a:endParaRPr lang="en-US" dirty="0"/>
          </a:p>
        </p:txBody>
      </p:sp>
      <p:sp>
        <p:nvSpPr>
          <p:cNvPr id="12" name="Rectangle 11"/>
          <p:cNvSpPr/>
          <p:nvPr/>
        </p:nvSpPr>
        <p:spPr>
          <a:xfrm>
            <a:off x="4487334" y="16721"/>
            <a:ext cx="4572000" cy="523220"/>
          </a:xfrm>
          <a:prstGeom prst="rect">
            <a:avLst/>
          </a:prstGeom>
        </p:spPr>
        <p:txBody>
          <a:bodyPr>
            <a:spAutoFit/>
          </a:bodyPr>
          <a:lstStyle/>
          <a:p>
            <a:r>
              <a:rPr lang="en-US" sz="1400" dirty="0">
                <a:hlinkClick r:id="rId6"/>
              </a:rPr>
              <a:t>http://www.reuters.com/article/2014/05/13/us-eu-google-dataprotection-</a:t>
            </a:r>
            <a:r>
              <a:rPr lang="en-US" sz="1400" dirty="0" smtClean="0">
                <a:hlinkClick r:id="rId6"/>
              </a:rPr>
              <a:t>idUSBREA4C07120140513</a:t>
            </a:r>
            <a:r>
              <a:rPr lang="en-US" sz="1400" dirty="0" smtClean="0"/>
              <a:t> </a:t>
            </a:r>
            <a:endParaRPr lang="en-US" sz="1400" dirty="0"/>
          </a:p>
        </p:txBody>
      </p:sp>
    </p:spTree>
    <p:extLst>
      <p:ext uri="{BB962C8B-B14F-4D97-AF65-F5344CB8AC3E}">
        <p14:creationId xmlns:p14="http://schemas.microsoft.com/office/powerpoint/2010/main" val="14436602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0-01 at 1.26.57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50" b="-1057"/>
          <a:stretch/>
        </p:blipFill>
        <p:spPr>
          <a:xfrm>
            <a:off x="6336" y="1553385"/>
            <a:ext cx="9140832" cy="3882571"/>
          </a:xfrm>
        </p:spPr>
      </p:pic>
      <p:sp>
        <p:nvSpPr>
          <p:cNvPr id="5" name="Rectangle 4"/>
          <p:cNvSpPr/>
          <p:nvPr/>
        </p:nvSpPr>
        <p:spPr>
          <a:xfrm>
            <a:off x="3168" y="5341296"/>
            <a:ext cx="9144000" cy="584776"/>
          </a:xfrm>
          <a:prstGeom prst="rect">
            <a:avLst/>
          </a:prstGeom>
        </p:spPr>
        <p:txBody>
          <a:bodyPr wrap="square">
            <a:spAutoFit/>
          </a:bodyPr>
          <a:lstStyle/>
          <a:p>
            <a:r>
              <a:rPr lang="en-US" sz="1600" dirty="0">
                <a:hlinkClick r:id="rId3"/>
              </a:rPr>
              <a:t>http://curia.europa.eu/juris/document/document_print.jsf?doclang=EN&amp;text&amp;pageIndex=0&amp;part=1&amp;mode=DOC&amp;docid=152065&amp;occ=first&amp;dir&amp;cid=</a:t>
            </a:r>
            <a:r>
              <a:rPr lang="en-US" sz="1600" dirty="0" smtClean="0">
                <a:hlinkClick r:id="rId3"/>
              </a:rPr>
              <a:t>437838</a:t>
            </a:r>
            <a:r>
              <a:rPr lang="en-US" sz="1600" dirty="0" smtClean="0"/>
              <a:t> </a:t>
            </a:r>
            <a:endParaRPr lang="en-US" sz="1600" dirty="0"/>
          </a:p>
        </p:txBody>
      </p:sp>
      <p:pic>
        <p:nvPicPr>
          <p:cNvPr id="6" name="Picture 5" descr="Logo_Google_2013_Official.sv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19" y="1"/>
            <a:ext cx="4451048" cy="1531160"/>
          </a:xfrm>
          <a:prstGeom prst="rect">
            <a:avLst/>
          </a:prstGeom>
        </p:spPr>
      </p:pic>
    </p:spTree>
    <p:extLst>
      <p:ext uri="{BB962C8B-B14F-4D97-AF65-F5344CB8AC3E}">
        <p14:creationId xmlns:p14="http://schemas.microsoft.com/office/powerpoint/2010/main" val="2667972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976"/>
            <a:ext cx="8229600" cy="1016000"/>
          </a:xfrm>
        </p:spPr>
        <p:txBody>
          <a:bodyPr>
            <a:normAutofit/>
          </a:bodyPr>
          <a:lstStyle/>
          <a:p>
            <a:r>
              <a:rPr lang="en-US" sz="4800" b="1" dirty="0" smtClean="0">
                <a:solidFill>
                  <a:srgbClr val="FFFF00"/>
                </a:solidFill>
                <a:latin typeface="+mn-lt"/>
              </a:rPr>
              <a:t>One more thing</a:t>
            </a:r>
            <a:r>
              <a:rPr lang="is-IS" sz="4800" b="1" dirty="0" smtClean="0">
                <a:solidFill>
                  <a:srgbClr val="FFFF00"/>
                </a:solidFill>
                <a:latin typeface="+mn-lt"/>
              </a:rPr>
              <a:t>…</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270162"/>
            <a:ext cx="8229600" cy="4639625"/>
          </a:xfrm>
        </p:spPr>
        <p:txBody>
          <a:bodyPr>
            <a:normAutofit/>
          </a:bodyPr>
          <a:lstStyle/>
          <a:p>
            <a:pPr marL="0" indent="0">
              <a:buNone/>
            </a:pPr>
            <a:r>
              <a:rPr lang="en-US" sz="9600" dirty="0" smtClean="0">
                <a:solidFill>
                  <a:schemeClr val="bg1"/>
                </a:solidFill>
                <a:latin typeface="Apple Chancery"/>
                <a:cs typeface="Apple Chancery"/>
              </a:rPr>
              <a:t>Why are there no trademark trolls?</a:t>
            </a:r>
            <a:endParaRPr lang="en-US" sz="9600" dirty="0">
              <a:solidFill>
                <a:schemeClr val="bg1"/>
              </a:solidFill>
              <a:latin typeface="Apple Chancery"/>
              <a:cs typeface="Apple Chancery"/>
            </a:endParaRPr>
          </a:p>
        </p:txBody>
      </p:sp>
      <p:pic>
        <p:nvPicPr>
          <p:cNvPr id="4" name="Picture 3" descr="260px-John_Bauer_19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2481" y="3857715"/>
            <a:ext cx="2393613" cy="2237107"/>
          </a:xfrm>
          <a:prstGeom prst="rect">
            <a:avLst/>
          </a:prstGeom>
        </p:spPr>
      </p:pic>
    </p:spTree>
    <p:extLst>
      <p:ext uri="{BB962C8B-B14F-4D97-AF65-F5344CB8AC3E}">
        <p14:creationId xmlns:p14="http://schemas.microsoft.com/office/powerpoint/2010/main" val="12344389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42593"/>
          </a:xfrm>
        </p:spPr>
        <p:txBody>
          <a:bodyPr>
            <a:noAutofit/>
          </a:bodyPr>
          <a:lstStyle/>
          <a:p>
            <a:r>
              <a:rPr lang="en-US" sz="4800" b="1" dirty="0" smtClean="0">
                <a:solidFill>
                  <a:srgbClr val="CCFFCC"/>
                </a:solidFill>
                <a:latin typeface="+mn-lt"/>
                <a:cs typeface="American Typewriter"/>
              </a:rPr>
              <a:t>What Trademark gets </a:t>
            </a:r>
            <a:r>
              <a:rPr lang="en-US" sz="4800" b="1" dirty="0" smtClean="0">
                <a:solidFill>
                  <a:srgbClr val="FFFFFF"/>
                </a:solidFill>
                <a:latin typeface="+mn-lt"/>
                <a:cs typeface="American Typewriter"/>
              </a:rPr>
              <a:t>“right”</a:t>
            </a:r>
            <a:endParaRPr lang="en-US" sz="4800" b="1" dirty="0">
              <a:solidFill>
                <a:srgbClr val="FFFFFF"/>
              </a:solidFill>
              <a:latin typeface="+mn-lt"/>
              <a:cs typeface="American Typewriter"/>
            </a:endParaRPr>
          </a:p>
        </p:txBody>
      </p:sp>
      <p:sp>
        <p:nvSpPr>
          <p:cNvPr id="3" name="Content Placeholder 2"/>
          <p:cNvSpPr>
            <a:spLocks noGrp="1"/>
          </p:cNvSpPr>
          <p:nvPr>
            <p:ph sz="quarter" idx="10"/>
          </p:nvPr>
        </p:nvSpPr>
        <p:spPr>
          <a:xfrm>
            <a:off x="457200" y="1547091"/>
            <a:ext cx="8686800" cy="5310909"/>
          </a:xfrm>
        </p:spPr>
        <p:txBody>
          <a:bodyPr/>
          <a:lstStyle/>
          <a:p>
            <a:pPr marL="0" indent="0">
              <a:buNone/>
            </a:pPr>
            <a:r>
              <a:rPr lang="en-US" sz="6000" b="1" dirty="0" smtClean="0">
                <a:solidFill>
                  <a:schemeClr val="accent5"/>
                </a:solidFill>
                <a:latin typeface="+mn-lt"/>
                <a:cs typeface="American Typewriter"/>
              </a:rPr>
              <a:t> “USE IT OR LOSE IT”</a:t>
            </a:r>
          </a:p>
          <a:p>
            <a:pPr marL="0" indent="0">
              <a:buNone/>
            </a:pPr>
            <a:endParaRPr lang="en-US" sz="4000" b="1" i="1" dirty="0" smtClean="0">
              <a:solidFill>
                <a:srgbClr val="FF0000"/>
              </a:solidFill>
              <a:latin typeface="+mn-lt"/>
              <a:cs typeface="American Typewriter"/>
            </a:endParaRPr>
          </a:p>
          <a:p>
            <a:pPr marL="0" indent="0">
              <a:buNone/>
            </a:pPr>
            <a:r>
              <a:rPr lang="en-US" sz="4000" b="1" dirty="0" smtClean="0">
                <a:solidFill>
                  <a:schemeClr val="bg1"/>
                </a:solidFill>
                <a:latin typeface="+mn-lt"/>
                <a:cs typeface="American Typewriter"/>
              </a:rPr>
              <a:t>All </a:t>
            </a:r>
            <a:r>
              <a:rPr lang="en-US" sz="4000" b="1" dirty="0">
                <a:solidFill>
                  <a:schemeClr val="bg1"/>
                </a:solidFill>
                <a:latin typeface="+mn-lt"/>
                <a:cs typeface="American Typewriter"/>
              </a:rPr>
              <a:t>IP law c</a:t>
            </a:r>
            <a:r>
              <a:rPr lang="en-US" sz="4000" b="1" dirty="0" smtClean="0">
                <a:solidFill>
                  <a:schemeClr val="bg1"/>
                </a:solidFill>
                <a:latin typeface="+mn-lt"/>
                <a:cs typeface="American Typewriter"/>
              </a:rPr>
              <a:t>ould </a:t>
            </a:r>
            <a:r>
              <a:rPr lang="en-US" sz="4000" b="1" dirty="0">
                <a:solidFill>
                  <a:schemeClr val="bg1"/>
                </a:solidFill>
                <a:latin typeface="+mn-lt"/>
                <a:cs typeface="American Typewriter"/>
              </a:rPr>
              <a:t>be “use it or lose it” per Trademark? </a:t>
            </a:r>
            <a:r>
              <a:rPr lang="en-US" sz="4000" b="1" dirty="0" smtClean="0">
                <a:solidFill>
                  <a:schemeClr val="bg1"/>
                </a:solidFill>
                <a:latin typeface="+mn-lt"/>
                <a:cs typeface="American Typewriter"/>
              </a:rPr>
              <a:t>Minimize trolling; </a:t>
            </a:r>
            <a:r>
              <a:rPr lang="en-US" sz="4000" b="1" dirty="0">
                <a:solidFill>
                  <a:schemeClr val="bg1"/>
                </a:solidFill>
                <a:latin typeface="+mn-lt"/>
                <a:cs typeface="American Typewriter"/>
              </a:rPr>
              <a:t>encourage “connecting”</a:t>
            </a:r>
            <a:r>
              <a:rPr lang="en-US" sz="4000" dirty="0">
                <a:latin typeface="+mn-lt"/>
                <a:cs typeface="American Typewriter"/>
              </a:rPr>
              <a:t>.</a:t>
            </a:r>
          </a:p>
          <a:p>
            <a:endParaRPr lang="en-US" b="1" i="1" dirty="0">
              <a:solidFill>
                <a:schemeClr val="bg1"/>
              </a:solidFill>
              <a:latin typeface="+mn-lt"/>
            </a:endParaRPr>
          </a:p>
          <a:p>
            <a:pPr marL="0" indent="0">
              <a:buNone/>
            </a:pPr>
            <a:r>
              <a:rPr lang="en-US" dirty="0" smtClean="0">
                <a:solidFill>
                  <a:schemeClr val="bg1"/>
                </a:solidFill>
                <a:latin typeface="+mn-lt"/>
                <a:cs typeface="American Typewriter"/>
              </a:rPr>
              <a:t>* non</a:t>
            </a:r>
            <a:r>
              <a:rPr lang="en-US" dirty="0">
                <a:solidFill>
                  <a:schemeClr val="bg1"/>
                </a:solidFill>
                <a:latin typeface="+mn-lt"/>
                <a:cs typeface="American Typewriter"/>
              </a:rPr>
              <a:t>-use for three consecutive </a:t>
            </a:r>
            <a:r>
              <a:rPr lang="en-US" dirty="0">
                <a:solidFill>
                  <a:schemeClr val="bg1"/>
                </a:solidFill>
                <a:latin typeface="American Typewriter"/>
                <a:cs typeface="American Typewriter"/>
              </a:rPr>
              <a:t>years is prima facie evidence of </a:t>
            </a:r>
            <a:r>
              <a:rPr lang="en-US" dirty="0" smtClean="0">
                <a:solidFill>
                  <a:schemeClr val="bg1"/>
                </a:solidFill>
                <a:latin typeface="American Typewriter"/>
                <a:cs typeface="American Typewriter"/>
              </a:rPr>
              <a:t>abandonment in U.S.</a:t>
            </a:r>
            <a:endParaRPr lang="en-US" b="1" dirty="0">
              <a:solidFill>
                <a:schemeClr val="bg1"/>
              </a:solidFill>
              <a:latin typeface="American Typewriter"/>
              <a:cs typeface="American Typewriter"/>
            </a:endParaRPr>
          </a:p>
        </p:txBody>
      </p:sp>
    </p:spTree>
    <p:extLst>
      <p:ext uri="{BB962C8B-B14F-4D97-AF65-F5344CB8AC3E}">
        <p14:creationId xmlns:p14="http://schemas.microsoft.com/office/powerpoint/2010/main" val="23837438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alpha val="5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6667" y="96784"/>
            <a:ext cx="8297333" cy="1016000"/>
          </a:xfrm>
        </p:spPr>
        <p:txBody>
          <a:bodyPr>
            <a:noAutofit/>
          </a:bodyPr>
          <a:lstStyle/>
          <a:p>
            <a:r>
              <a:rPr lang="en-US" b="1" dirty="0" smtClean="0">
                <a:solidFill>
                  <a:srgbClr val="8B1039"/>
                </a:solidFill>
                <a:latin typeface="+mn-lt"/>
              </a:rPr>
              <a:t>Why Trademarks in </a:t>
            </a:r>
            <a:br>
              <a:rPr lang="en-US" b="1" dirty="0" smtClean="0">
                <a:solidFill>
                  <a:srgbClr val="8B1039"/>
                </a:solidFill>
                <a:latin typeface="+mn-lt"/>
              </a:rPr>
            </a:br>
            <a:r>
              <a:rPr lang="en-US" b="1" dirty="0" smtClean="0">
                <a:solidFill>
                  <a:srgbClr val="8B1039"/>
                </a:solidFill>
                <a:latin typeface="+mn-lt"/>
              </a:rPr>
              <a:t>Canada get it “right”</a:t>
            </a:r>
            <a:endParaRPr lang="en-US" b="1" dirty="0">
              <a:solidFill>
                <a:srgbClr val="8B1039"/>
              </a:solidFill>
              <a:latin typeface="+mn-lt"/>
            </a:endParaRPr>
          </a:p>
        </p:txBody>
      </p:sp>
      <p:sp>
        <p:nvSpPr>
          <p:cNvPr id="3" name="Content Placeholder 2"/>
          <p:cNvSpPr>
            <a:spLocks noGrp="1"/>
          </p:cNvSpPr>
          <p:nvPr>
            <p:ph sz="quarter" idx="10"/>
          </p:nvPr>
        </p:nvSpPr>
        <p:spPr>
          <a:xfrm>
            <a:off x="457200" y="1342594"/>
            <a:ext cx="8686800" cy="4614862"/>
          </a:xfrm>
        </p:spPr>
        <p:txBody>
          <a:bodyPr/>
          <a:lstStyle/>
          <a:p>
            <a:r>
              <a:rPr lang="en-US" b="1" dirty="0" smtClean="0">
                <a:solidFill>
                  <a:schemeClr val="bg1"/>
                </a:solidFill>
                <a:latin typeface="+mn-lt"/>
                <a:cs typeface="American Typewriter"/>
              </a:rPr>
              <a:t>“USE IT OR LOSE IT”</a:t>
            </a:r>
          </a:p>
          <a:p>
            <a:r>
              <a:rPr lang="en-US" b="1" dirty="0" smtClean="0">
                <a:solidFill>
                  <a:schemeClr val="bg1"/>
                </a:solidFill>
                <a:latin typeface="+mn-lt"/>
                <a:cs typeface="American Typewriter"/>
              </a:rPr>
              <a:t>Trade-marks Act, RSC 1985, c  T-13</a:t>
            </a:r>
            <a:endParaRPr lang="en-US" b="1" dirty="0">
              <a:solidFill>
                <a:schemeClr val="bg1"/>
              </a:solidFill>
              <a:latin typeface="+mn-lt"/>
              <a:cs typeface="American Typewriter"/>
            </a:endParaRPr>
          </a:p>
          <a:p>
            <a:r>
              <a:rPr lang="en-US" dirty="0" smtClean="0">
                <a:solidFill>
                  <a:schemeClr val="bg1"/>
                </a:solidFill>
                <a:latin typeface="+mn-lt"/>
                <a:cs typeface="American Typewriter"/>
              </a:rPr>
              <a:t>“</a:t>
            </a:r>
            <a:r>
              <a:rPr lang="en-US" dirty="0">
                <a:solidFill>
                  <a:schemeClr val="bg1"/>
                </a:solidFill>
                <a:latin typeface="+mn-lt"/>
                <a:cs typeface="American Typewriter"/>
              </a:rPr>
              <a:t>trade-mark” </a:t>
            </a:r>
            <a:r>
              <a:rPr lang="en-US" dirty="0" smtClean="0">
                <a:solidFill>
                  <a:schemeClr val="bg1"/>
                </a:solidFill>
                <a:latin typeface="+mn-lt"/>
                <a:cs typeface="American Typewriter"/>
              </a:rPr>
              <a:t>means (</a:t>
            </a:r>
            <a:r>
              <a:rPr lang="en-US" i="1" dirty="0">
                <a:solidFill>
                  <a:schemeClr val="bg1"/>
                </a:solidFill>
                <a:latin typeface="+mn-lt"/>
                <a:cs typeface="American Typewriter"/>
              </a:rPr>
              <a:t>a</a:t>
            </a:r>
            <a:r>
              <a:rPr lang="en-US" dirty="0">
                <a:solidFill>
                  <a:schemeClr val="bg1"/>
                </a:solidFill>
                <a:latin typeface="+mn-lt"/>
                <a:cs typeface="American Typewriter"/>
              </a:rPr>
              <a:t>) </a:t>
            </a:r>
            <a:r>
              <a:rPr lang="en-US" i="1" dirty="0">
                <a:solidFill>
                  <a:schemeClr val="bg1"/>
                </a:solidFill>
                <a:latin typeface="+mn-lt"/>
                <a:cs typeface="American Typewriter"/>
              </a:rPr>
              <a:t>a mark that is </a:t>
            </a:r>
            <a:r>
              <a:rPr lang="en-US" b="1" i="1" u="sng" dirty="0">
                <a:solidFill>
                  <a:schemeClr val="bg1"/>
                </a:solidFill>
                <a:latin typeface="+mn-lt"/>
                <a:cs typeface="American Typewriter"/>
              </a:rPr>
              <a:t>used</a:t>
            </a:r>
            <a:r>
              <a:rPr lang="en-US" i="1" dirty="0">
                <a:solidFill>
                  <a:schemeClr val="bg1"/>
                </a:solidFill>
                <a:latin typeface="+mn-lt"/>
                <a:cs typeface="American Typewriter"/>
              </a:rPr>
              <a:t> </a:t>
            </a:r>
            <a:r>
              <a:rPr lang="en-US" dirty="0">
                <a:solidFill>
                  <a:schemeClr val="bg1"/>
                </a:solidFill>
                <a:latin typeface="+mn-lt"/>
                <a:cs typeface="American Typewriter"/>
              </a:rPr>
              <a:t>by a person for the purpose of distinguishing or so as to distinguish wares or services manufactured, sold, leased, hired or performed by him from those manufactured, sold, leased, hired or performed by others</a:t>
            </a:r>
            <a:r>
              <a:rPr lang="en-US" dirty="0" smtClean="0">
                <a:solidFill>
                  <a:schemeClr val="bg1"/>
                </a:solidFill>
                <a:latin typeface="+mn-lt"/>
                <a:cs typeface="American Typewriter"/>
              </a:rPr>
              <a:t>,..”</a:t>
            </a:r>
            <a:endParaRPr lang="en-US" dirty="0">
              <a:solidFill>
                <a:schemeClr val="bg1"/>
              </a:solidFill>
              <a:latin typeface="+mn-lt"/>
              <a:cs typeface="American Typewriter"/>
            </a:endParaRPr>
          </a:p>
          <a:p>
            <a:r>
              <a:rPr lang="en-US" b="1" dirty="0">
                <a:solidFill>
                  <a:schemeClr val="bg1"/>
                </a:solidFill>
                <a:latin typeface="+mn-lt"/>
                <a:cs typeface="American Typewriter"/>
              </a:rPr>
              <a:t>Declaration of Use</a:t>
            </a:r>
          </a:p>
          <a:p>
            <a:r>
              <a:rPr lang="en-US" b="1" dirty="0">
                <a:solidFill>
                  <a:schemeClr val="bg1"/>
                </a:solidFill>
                <a:latin typeface="+mn-lt"/>
                <a:cs typeface="American Typewriter"/>
              </a:rPr>
              <a:t>Cancellation for Non-</a:t>
            </a:r>
            <a:r>
              <a:rPr lang="en-US" b="1" dirty="0" smtClean="0">
                <a:solidFill>
                  <a:schemeClr val="bg1"/>
                </a:solidFill>
                <a:latin typeface="+mn-lt"/>
                <a:cs typeface="American Typewriter"/>
              </a:rPr>
              <a:t>use</a:t>
            </a:r>
          </a:p>
          <a:p>
            <a:r>
              <a:rPr lang="en-US" b="1" dirty="0" smtClean="0">
                <a:solidFill>
                  <a:schemeClr val="bg1"/>
                </a:solidFill>
                <a:latin typeface="+mn-lt"/>
                <a:cs typeface="American Typewriter"/>
              </a:rPr>
              <a:t>Aligns with commerce NOT TROLLING</a:t>
            </a:r>
          </a:p>
          <a:p>
            <a:pPr marL="0" indent="0">
              <a:buNone/>
            </a:pPr>
            <a:endParaRPr lang="en-US" b="1" i="1" dirty="0">
              <a:solidFill>
                <a:schemeClr val="bg1"/>
              </a:solidFill>
            </a:endParaRPr>
          </a:p>
          <a:p>
            <a:endParaRPr lang="en-US" b="1" dirty="0">
              <a:solidFill>
                <a:schemeClr val="bg1"/>
              </a:solidFill>
            </a:endParaRPr>
          </a:p>
        </p:txBody>
      </p:sp>
      <p:pic>
        <p:nvPicPr>
          <p:cNvPr id="4" name="Content Placeholder 3" descr="200px-RegisteredTM.png"/>
          <p:cNvPicPr>
            <a:picLocks noChangeAspect="1"/>
          </p:cNvPicPr>
          <p:nvPr/>
        </p:nvPicPr>
        <p:blipFill rotWithShape="1">
          <a:blip r:embed="rId2">
            <a:extLst>
              <a:ext uri="{28A0092B-C50C-407E-A947-70E740481C1C}">
                <a14:useLocalDpi xmlns:a14="http://schemas.microsoft.com/office/drawing/2010/main" val="0"/>
              </a:ext>
            </a:extLst>
          </a:blip>
          <a:srcRect l="-2406" r="-2408"/>
          <a:stretch/>
        </p:blipFill>
        <p:spPr>
          <a:xfrm>
            <a:off x="6700006" y="3925455"/>
            <a:ext cx="2443994" cy="2331770"/>
          </a:xfrm>
          <a:prstGeom prst="rect">
            <a:avLst/>
          </a:prstGeom>
        </p:spPr>
      </p:pic>
    </p:spTree>
    <p:extLst>
      <p:ext uri="{BB962C8B-B14F-4D97-AF65-F5344CB8AC3E}">
        <p14:creationId xmlns:p14="http://schemas.microsoft.com/office/powerpoint/2010/main" val="11551841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6784"/>
            <a:ext cx="8229600" cy="1016000"/>
          </a:xfrm>
        </p:spPr>
        <p:txBody>
          <a:bodyPr/>
          <a:lstStyle/>
          <a:p>
            <a:r>
              <a:rPr lang="en-US" b="1" dirty="0" smtClean="0">
                <a:solidFill>
                  <a:srgbClr val="FFFF00"/>
                </a:solidFill>
                <a:latin typeface="+mn-lt"/>
              </a:rPr>
              <a:t>Concept somewhat weakened…</a:t>
            </a:r>
            <a:endParaRPr lang="en-US" b="1" dirty="0">
              <a:solidFill>
                <a:srgbClr val="FFFF00"/>
              </a:solidFill>
              <a:latin typeface="+mn-lt"/>
            </a:endParaRPr>
          </a:p>
        </p:txBody>
      </p:sp>
      <p:pic>
        <p:nvPicPr>
          <p:cNvPr id="4" name="Content Placeholder 3" descr="Screen Shot 2014-10-01 at 1.41.40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1" r="29" b="-441"/>
          <a:stretch/>
        </p:blipFill>
        <p:spPr>
          <a:xfrm>
            <a:off x="457201" y="1112784"/>
            <a:ext cx="5021942" cy="2118931"/>
          </a:xfrm>
        </p:spPr>
      </p:pic>
      <p:pic>
        <p:nvPicPr>
          <p:cNvPr id="5" name="Picture 4" descr="Screen Shot 2014-10-01 at 1.41.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3231715"/>
            <a:ext cx="7694989" cy="2663650"/>
          </a:xfrm>
          <a:prstGeom prst="rect">
            <a:avLst/>
          </a:prstGeom>
        </p:spPr>
      </p:pic>
      <p:sp>
        <p:nvSpPr>
          <p:cNvPr id="6" name="Rectangle 5"/>
          <p:cNvSpPr/>
          <p:nvPr/>
        </p:nvSpPr>
        <p:spPr>
          <a:xfrm>
            <a:off x="5479143" y="2011219"/>
            <a:ext cx="3664857" cy="1200329"/>
          </a:xfrm>
          <a:prstGeom prst="rect">
            <a:avLst/>
          </a:prstGeom>
        </p:spPr>
        <p:txBody>
          <a:bodyPr wrap="square">
            <a:spAutoFit/>
          </a:bodyPr>
          <a:lstStyle/>
          <a:p>
            <a:r>
              <a:rPr lang="en-US" dirty="0">
                <a:hlinkClick r:id="rId4"/>
              </a:rPr>
              <a:t>http://business.financialpost.com/2014/04/16/canada-proposes-radical-change-to-trademark-law-lawyers-warn</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468398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14807" y="37243"/>
            <a:ext cx="7271993" cy="1016000"/>
          </a:xfrm>
        </p:spPr>
        <p:txBody>
          <a:bodyPr>
            <a:normAutofit/>
          </a:bodyPr>
          <a:lstStyle/>
          <a:p>
            <a:r>
              <a:rPr lang="en-US" sz="4800" b="1" dirty="0" smtClean="0">
                <a:solidFill>
                  <a:srgbClr val="FFFF00"/>
                </a:solidFill>
                <a:latin typeface="+mn-lt"/>
              </a:rPr>
              <a:t>A Related Follow Up</a:t>
            </a:r>
            <a:endParaRPr lang="en-US" sz="4800" b="1" dirty="0">
              <a:solidFill>
                <a:srgbClr val="FFFF00"/>
              </a:solidFill>
              <a:latin typeface="+mn-lt"/>
            </a:endParaRPr>
          </a:p>
        </p:txBody>
      </p:sp>
      <p:pic>
        <p:nvPicPr>
          <p:cNvPr id="4" name="Content Placeholder 3" descr="Screen Shot 2015-10-12 at 3.18.32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710" r="-499"/>
          <a:stretch/>
        </p:blipFill>
        <p:spPr>
          <a:xfrm>
            <a:off x="1414807" y="1197918"/>
            <a:ext cx="6298345" cy="4672891"/>
          </a:xfrm>
        </p:spPr>
      </p:pic>
    </p:spTree>
    <p:extLst>
      <p:ext uri="{BB962C8B-B14F-4D97-AF65-F5344CB8AC3E}">
        <p14:creationId xmlns:p14="http://schemas.microsoft.com/office/powerpoint/2010/main" val="21678810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86552" y="246452"/>
            <a:ext cx="8457448" cy="5725269"/>
          </a:xfrm>
        </p:spPr>
        <p:txBody>
          <a:bodyPr>
            <a:normAutofit/>
          </a:bodyPr>
          <a:lstStyle/>
          <a:p>
            <a:pPr marL="0" indent="0">
              <a:buNone/>
            </a:pPr>
            <a:r>
              <a:rPr lang="en-US" sz="4000" dirty="0" smtClean="0">
                <a:solidFill>
                  <a:srgbClr val="FFFF00"/>
                </a:solidFill>
                <a:latin typeface="P22 Typewriter"/>
                <a:cs typeface="P22 Typewriter"/>
              </a:rPr>
              <a:t>Next Week  Back to Our Regularly Scheduled Programming…</a:t>
            </a:r>
            <a:endParaRPr lang="en-US" sz="4000" dirty="0">
              <a:solidFill>
                <a:srgbClr val="FFFF00"/>
              </a:solidFill>
              <a:latin typeface="P22 Typewriter"/>
              <a:cs typeface="P22 Typewriter"/>
            </a:endParaRPr>
          </a:p>
        </p:txBody>
      </p:sp>
      <p:pic>
        <p:nvPicPr>
          <p:cNvPr id="4" name="Content Placeholder 3" descr="file7991274103168.jpg"/>
          <p:cNvPicPr>
            <a:picLocks noChangeAspect="1"/>
          </p:cNvPicPr>
          <p:nvPr/>
        </p:nvPicPr>
        <p:blipFill rotWithShape="1">
          <a:blip r:embed="rId2" cstate="screen">
            <a:extLst>
              <a:ext uri="{28A0092B-C50C-407E-A947-70E740481C1C}">
                <a14:useLocalDpi xmlns:a14="http://schemas.microsoft.com/office/drawing/2010/main"/>
              </a:ext>
            </a:extLst>
          </a:blip>
          <a:srcRect l="-242" r="-124"/>
          <a:stretch/>
        </p:blipFill>
        <p:spPr>
          <a:xfrm>
            <a:off x="1655121" y="1716109"/>
            <a:ext cx="5867669" cy="4150887"/>
          </a:xfrm>
          <a:prstGeom prst="rect">
            <a:avLst/>
          </a:prstGeom>
        </p:spPr>
      </p:pic>
    </p:spTree>
    <p:extLst>
      <p:ext uri="{BB962C8B-B14F-4D97-AF65-F5344CB8AC3E}">
        <p14:creationId xmlns:p14="http://schemas.microsoft.com/office/powerpoint/2010/main" val="38579836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r>
              <a:rPr lang="en-US" sz="4800" b="1" dirty="0" smtClean="0">
                <a:solidFill>
                  <a:srgbClr val="FFFF00"/>
                </a:solidFill>
                <a:latin typeface="+mn-lt"/>
                <a:cs typeface="Times New Roman"/>
              </a:rPr>
              <a:t>  Always </a:t>
            </a:r>
            <a:r>
              <a:rPr lang="en-US" sz="4800" b="1" dirty="0">
                <a:solidFill>
                  <a:srgbClr val="FFFF00"/>
                </a:solidFill>
                <a:latin typeface="+mn-lt"/>
                <a:cs typeface="Times New Roman"/>
              </a:rPr>
              <a:t>include a cat </a:t>
            </a:r>
            <a:r>
              <a:rPr lang="en-US" sz="4800" b="1" dirty="0" smtClean="0">
                <a:solidFill>
                  <a:srgbClr val="FFFF00"/>
                </a:solidFill>
                <a:latin typeface="+mn-lt"/>
                <a:cs typeface="Times New Roman"/>
              </a:rPr>
              <a:t>picture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19203509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64274"/>
            <a:ext cx="8229600" cy="5301852"/>
          </a:xfrm>
        </p:spPr>
        <p:txBody>
          <a:bodyPr>
            <a:noAutofit/>
          </a:bodyPr>
          <a:lstStyle/>
          <a:p>
            <a:pPr marL="0" indent="0">
              <a:buNone/>
            </a:pPr>
            <a:r>
              <a:rPr lang="en-CA" sz="8000" b="1" dirty="0">
                <a:solidFill>
                  <a:srgbClr val="FFFF00"/>
                </a:solidFill>
                <a:latin typeface="+mn-lt"/>
              </a:rPr>
              <a:t>Quest De </a:t>
            </a:r>
            <a:r>
              <a:rPr lang="en-CA" sz="8000" b="1" dirty="0" err="1">
                <a:solidFill>
                  <a:srgbClr val="FFFF00"/>
                </a:solidFill>
                <a:latin typeface="+mn-lt"/>
              </a:rPr>
              <a:t>Integro</a:t>
            </a:r>
            <a:r>
              <a:rPr lang="en-CA" sz="8000" b="1" dirty="0">
                <a:solidFill>
                  <a:srgbClr val="FFFF00"/>
                </a:solidFill>
                <a:latin typeface="+mn-lt"/>
              </a:rPr>
              <a:t> </a:t>
            </a:r>
            <a:r>
              <a:rPr lang="en-CA" sz="8000" b="1" dirty="0" err="1">
                <a:solidFill>
                  <a:srgbClr val="FFFF00"/>
                </a:solidFill>
                <a:latin typeface="+mn-lt"/>
              </a:rPr>
              <a:t>Ludus</a:t>
            </a:r>
            <a:r>
              <a:rPr lang="en-CA" sz="8000" b="1" dirty="0">
                <a:solidFill>
                  <a:srgbClr val="FFFF00"/>
                </a:solidFill>
                <a:latin typeface="+mn-lt"/>
              </a:rPr>
              <a:t> (</a:t>
            </a:r>
            <a:r>
              <a:rPr lang="en-CA" sz="8000" b="1" dirty="0" err="1">
                <a:solidFill>
                  <a:srgbClr val="FFFF00"/>
                </a:solidFill>
                <a:latin typeface="+mn-lt"/>
              </a:rPr>
              <a:t>latin</a:t>
            </a:r>
            <a:r>
              <a:rPr lang="en-CA" sz="8000" b="1" dirty="0">
                <a:solidFill>
                  <a:srgbClr val="FFFF00"/>
                </a:solidFill>
                <a:latin typeface="+mn-lt"/>
              </a:rPr>
              <a:t> for “concerning the whole</a:t>
            </a:r>
            <a:r>
              <a:rPr lang="en-CA" sz="8000" b="1" dirty="0" smtClean="0">
                <a:solidFill>
                  <a:srgbClr val="FFFF00"/>
                </a:solidFill>
                <a:latin typeface="+mn-lt"/>
              </a:rPr>
              <a:t>” Game)</a:t>
            </a:r>
            <a:r>
              <a:rPr lang="en-CA" sz="8000" dirty="0" smtClean="0">
                <a:solidFill>
                  <a:srgbClr val="FFFF00"/>
                </a:solidFill>
                <a:latin typeface="+mn-lt"/>
              </a:rPr>
              <a:t> </a:t>
            </a:r>
            <a:endParaRPr lang="en-US" sz="8000" dirty="0">
              <a:solidFill>
                <a:srgbClr val="FFFF00"/>
              </a:solidFill>
              <a:latin typeface="+mn-lt"/>
            </a:endParaRPr>
          </a:p>
        </p:txBody>
      </p:sp>
    </p:spTree>
    <p:extLst>
      <p:ext uri="{BB962C8B-B14F-4D97-AF65-F5344CB8AC3E}">
        <p14:creationId xmlns:p14="http://schemas.microsoft.com/office/powerpoint/2010/main" val="317605254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Video Game Law Badge Pathway - Quest - New Page.jpe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2" r="-506"/>
          <a:stretch/>
        </p:blipFill>
        <p:spPr>
          <a:xfrm>
            <a:off x="1579068" y="190652"/>
            <a:ext cx="6004000" cy="5678440"/>
          </a:xfrm>
        </p:spPr>
      </p:pic>
    </p:spTree>
    <p:extLst>
      <p:ext uri="{BB962C8B-B14F-4D97-AF65-F5344CB8AC3E}">
        <p14:creationId xmlns:p14="http://schemas.microsoft.com/office/powerpoint/2010/main" val="374996324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9-15 at 11.00.43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3" r="-346"/>
          <a:stretch/>
        </p:blipFill>
        <p:spPr>
          <a:xfrm>
            <a:off x="686550" y="393861"/>
            <a:ext cx="7678856" cy="5441743"/>
          </a:xfrm>
        </p:spPr>
      </p:pic>
    </p:spTree>
    <p:extLst>
      <p:ext uri="{BB962C8B-B14F-4D97-AF65-F5344CB8AC3E}">
        <p14:creationId xmlns:p14="http://schemas.microsoft.com/office/powerpoint/2010/main" val="98446349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46826"/>
          </a:xfrm>
        </p:spPr>
        <p:txBody>
          <a:bodyPr>
            <a:noAutofit/>
          </a:bodyPr>
          <a:lstStyle/>
          <a:p>
            <a:r>
              <a:rPr lang="en-CA" sz="3200" b="1" dirty="0">
                <a:latin typeface="+mn-lt"/>
              </a:rPr>
              <a:t/>
            </a:r>
            <a:br>
              <a:rPr lang="en-CA" sz="3200" b="1" dirty="0">
                <a:latin typeface="+mn-lt"/>
              </a:rPr>
            </a:br>
            <a:r>
              <a:rPr lang="en-CA" sz="3200" b="1" dirty="0" smtClean="0">
                <a:latin typeface="+mn-lt"/>
              </a:rPr>
              <a:t>   </a:t>
            </a:r>
            <a:r>
              <a:rPr lang="en-CA" sz="3200" b="1" dirty="0" smtClean="0">
                <a:solidFill>
                  <a:srgbClr val="FFFF00"/>
                </a:solidFill>
                <a:latin typeface="+mn-lt"/>
              </a:rPr>
              <a:t>Topics </a:t>
            </a:r>
            <a:r>
              <a:rPr lang="en-CA" sz="3200" b="1" dirty="0">
                <a:solidFill>
                  <a:srgbClr val="FFFF00"/>
                </a:solidFill>
                <a:latin typeface="+mn-lt"/>
              </a:rPr>
              <a:t>(+Legal Aspects of  + Video games)</a:t>
            </a:r>
            <a:br>
              <a:rPr lang="en-CA" sz="3200" b="1" dirty="0">
                <a:solidFill>
                  <a:srgbClr val="FFFF00"/>
                </a:solidFill>
                <a:latin typeface="+mn-lt"/>
              </a:rPr>
            </a:br>
            <a:endParaRPr lang="en-US" sz="3200" b="1" dirty="0">
              <a:solidFill>
                <a:srgbClr val="FFFF00"/>
              </a:solidFill>
              <a:latin typeface="+mn-lt"/>
            </a:endParaRPr>
          </a:p>
        </p:txBody>
      </p:sp>
      <p:sp>
        <p:nvSpPr>
          <p:cNvPr id="3" name="Content Placeholder 2"/>
          <p:cNvSpPr>
            <a:spLocks noGrp="1"/>
          </p:cNvSpPr>
          <p:nvPr>
            <p:ph sz="quarter" idx="10"/>
          </p:nvPr>
        </p:nvSpPr>
        <p:spPr>
          <a:xfrm>
            <a:off x="457199" y="1046826"/>
            <a:ext cx="8553781" cy="5131165"/>
          </a:xfrm>
        </p:spPr>
        <p:txBody>
          <a:bodyPr>
            <a:normAutofit fontScale="70000" lnSpcReduction="20000"/>
          </a:bodyPr>
          <a:lstStyle/>
          <a:p>
            <a:pPr marL="0" indent="0">
              <a:buNone/>
            </a:pPr>
            <a:r>
              <a:rPr lang="en-CA" sz="2800" dirty="0" smtClean="0">
                <a:solidFill>
                  <a:schemeClr val="bg1"/>
                </a:solidFill>
                <a:latin typeface="+mn-lt"/>
              </a:rPr>
              <a:t>Topic </a:t>
            </a:r>
            <a:r>
              <a:rPr lang="en-CA" sz="2800" dirty="0">
                <a:solidFill>
                  <a:schemeClr val="bg1"/>
                </a:solidFill>
                <a:latin typeface="+mn-lt"/>
              </a:rPr>
              <a:t>1 (Class 2): Freedom of Expression</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2 (Class 3): Copyright</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3 (Classes 4 &amp; 9): </a:t>
            </a:r>
            <a:r>
              <a:rPr lang="en-CA" sz="2800" dirty="0" err="1">
                <a:solidFill>
                  <a:schemeClr val="bg1"/>
                </a:solidFill>
                <a:latin typeface="+mn-lt"/>
              </a:rPr>
              <a:t>Modding</a:t>
            </a:r>
            <a:r>
              <a:rPr lang="en-CA" sz="2800" dirty="0">
                <a:solidFill>
                  <a:schemeClr val="bg1"/>
                </a:solidFill>
                <a:latin typeface="+mn-lt"/>
              </a:rPr>
              <a:t> &amp; Content Originality </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4 (Class 5): Consumer Rights</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5 (Class 6): Contract Law</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6 (Class 7): EULA’s - Good &amp; Evil</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7 (Class 8): Technology &amp; Change</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8 (Class 10): Violence, Misogyny &amp; Social Issues</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9 (Class 11):  Privacy &amp; Surveillance</a:t>
            </a:r>
          </a:p>
          <a:p>
            <a:pPr marL="0" indent="0">
              <a:buNone/>
            </a:pPr>
            <a:r>
              <a:rPr lang="en-CA" sz="2800" dirty="0">
                <a:solidFill>
                  <a:schemeClr val="bg1"/>
                </a:solidFill>
                <a:latin typeface="+mn-lt"/>
              </a:rPr>
              <a:t> </a:t>
            </a:r>
          </a:p>
          <a:p>
            <a:pPr marL="0" indent="0">
              <a:buNone/>
            </a:pPr>
            <a:r>
              <a:rPr lang="en-CA" sz="2800" dirty="0">
                <a:solidFill>
                  <a:schemeClr val="bg1"/>
                </a:solidFill>
                <a:latin typeface="+mn-lt"/>
              </a:rPr>
              <a:t>Topic 10 (Class 11, 12 &amp; 13): Government Regulation &amp; Control</a:t>
            </a:r>
          </a:p>
          <a:p>
            <a:pPr marL="0" indent="0">
              <a:buNone/>
            </a:pPr>
            <a:endParaRPr lang="en-CA" dirty="0"/>
          </a:p>
        </p:txBody>
      </p:sp>
    </p:spTree>
    <p:extLst>
      <p:ext uri="{BB962C8B-B14F-4D97-AF65-F5344CB8AC3E}">
        <p14:creationId xmlns:p14="http://schemas.microsoft.com/office/powerpoint/2010/main" val="243185035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2016"/>
            <a:ext cx="8229600" cy="651589"/>
          </a:xfrm>
        </p:spPr>
        <p:txBody>
          <a:bodyPr>
            <a:normAutofit fontScale="90000"/>
          </a:bodyPr>
          <a:lstStyle/>
          <a:p>
            <a:r>
              <a:rPr lang="en-CA" b="1" dirty="0" smtClean="0"/>
              <a:t/>
            </a:r>
            <a:br>
              <a:rPr lang="en-CA" b="1" dirty="0" smtClean="0"/>
            </a:br>
            <a:r>
              <a:rPr lang="en-CA" sz="5300" b="1" dirty="0" smtClean="0">
                <a:solidFill>
                  <a:srgbClr val="FFFF00"/>
                </a:solidFill>
                <a:latin typeface="+mn-lt"/>
              </a:rPr>
              <a:t>Class </a:t>
            </a:r>
            <a:r>
              <a:rPr lang="en-CA" sz="5300" b="1" dirty="0">
                <a:solidFill>
                  <a:srgbClr val="FFFF00"/>
                </a:solidFill>
                <a:latin typeface="+mn-lt"/>
              </a:rPr>
              <a:t>Activities</a:t>
            </a:r>
            <a:r>
              <a:rPr lang="en-CA" dirty="0"/>
              <a:t/>
            </a:r>
            <a:br>
              <a:rPr lang="en-CA" dirty="0"/>
            </a:br>
            <a:endParaRPr lang="en-US" dirty="0"/>
          </a:p>
        </p:txBody>
      </p:sp>
      <p:sp>
        <p:nvSpPr>
          <p:cNvPr id="3" name="Content Placeholder 2"/>
          <p:cNvSpPr>
            <a:spLocks noGrp="1"/>
          </p:cNvSpPr>
          <p:nvPr>
            <p:ph sz="quarter" idx="10"/>
          </p:nvPr>
        </p:nvSpPr>
        <p:spPr>
          <a:xfrm>
            <a:off x="457200" y="703605"/>
            <a:ext cx="8686800" cy="5886253"/>
          </a:xfrm>
        </p:spPr>
        <p:txBody>
          <a:bodyPr>
            <a:normAutofit fontScale="40000" lnSpcReduction="20000"/>
          </a:bodyPr>
          <a:lstStyle/>
          <a:p>
            <a:pPr marL="0" indent="0">
              <a:buNone/>
            </a:pPr>
            <a:r>
              <a:rPr lang="en-CA" sz="4000" dirty="0">
                <a:solidFill>
                  <a:schemeClr val="bg1"/>
                </a:solidFill>
                <a:latin typeface="+mn-lt"/>
              </a:rPr>
              <a:t>C</a:t>
            </a:r>
            <a:r>
              <a:rPr lang="en-CA" sz="4000" dirty="0" smtClean="0">
                <a:solidFill>
                  <a:schemeClr val="bg1"/>
                </a:solidFill>
                <a:latin typeface="+mn-lt"/>
              </a:rPr>
              <a:t>lass </a:t>
            </a:r>
            <a:r>
              <a:rPr lang="en-CA" sz="4000" dirty="0">
                <a:solidFill>
                  <a:schemeClr val="bg1"/>
                </a:solidFill>
                <a:latin typeface="+mn-lt"/>
              </a:rPr>
              <a:t>1 Rules Explained:  *Guilds of up to 4 per group; *All CC licensed and in Wiki.</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2 Guilds Formation Based on Topics (no redundancies though Topics are potentially sub-dividable into distinct sub-topics). Guild picks a relevant name and creates an “origin story”.</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3 </a:t>
            </a:r>
            <a:r>
              <a:rPr lang="en-CA" sz="4000" dirty="0" err="1">
                <a:solidFill>
                  <a:schemeClr val="bg1"/>
                </a:solidFill>
                <a:latin typeface="+mn-lt"/>
              </a:rPr>
              <a:t>Ludology</a:t>
            </a:r>
            <a:r>
              <a:rPr lang="en-CA" sz="4000" dirty="0">
                <a:solidFill>
                  <a:schemeClr val="bg1"/>
                </a:solidFill>
                <a:latin typeface="+mn-lt"/>
              </a:rPr>
              <a:t> Research 1 – Find &amp; Briefly Describe at least 7 relevant papers</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4 </a:t>
            </a:r>
            <a:r>
              <a:rPr lang="en-CA" sz="4000" dirty="0" err="1">
                <a:solidFill>
                  <a:schemeClr val="bg1"/>
                </a:solidFill>
                <a:latin typeface="+mn-lt"/>
              </a:rPr>
              <a:t>Ludology</a:t>
            </a:r>
            <a:r>
              <a:rPr lang="en-CA" sz="4000" dirty="0">
                <a:solidFill>
                  <a:schemeClr val="bg1"/>
                </a:solidFill>
                <a:latin typeface="+mn-lt"/>
              </a:rPr>
              <a:t> Research 2 – Discuss &amp; Brief Synopsis of at least the 2 most important papers</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5 Legal Research 1 – Find &amp; Briefly Describe at least 7 relevant papers</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6 Legal Research 2  – Discuss &amp; Brief Synopsis of at least 2 most important papers</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7 </a:t>
            </a:r>
            <a:r>
              <a:rPr lang="en-CA" sz="4000" b="1" dirty="0">
                <a:solidFill>
                  <a:schemeClr val="bg1"/>
                </a:solidFill>
                <a:latin typeface="+mn-lt"/>
              </a:rPr>
              <a:t>Mid- Term Oral Reports: </a:t>
            </a:r>
            <a:r>
              <a:rPr lang="en-CA" sz="4000" dirty="0">
                <a:solidFill>
                  <a:schemeClr val="bg1"/>
                </a:solidFill>
                <a:latin typeface="+mn-lt"/>
              </a:rPr>
              <a:t> Provide a synopsis to the class of the current state of the law and </a:t>
            </a:r>
            <a:r>
              <a:rPr lang="en-CA" sz="4000" dirty="0" err="1">
                <a:solidFill>
                  <a:schemeClr val="bg1"/>
                </a:solidFill>
                <a:latin typeface="+mn-lt"/>
              </a:rPr>
              <a:t>Ludological</a:t>
            </a:r>
            <a:r>
              <a:rPr lang="en-CA" sz="4000" dirty="0">
                <a:solidFill>
                  <a:schemeClr val="bg1"/>
                </a:solidFill>
                <a:latin typeface="+mn-lt"/>
              </a:rPr>
              <a:t> research in the area your Guild has chosen + a brief written report. In-class presentation of up to 5 slides/5 minutes per group.</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8 Collaboratively define and describe how the law could change in the future</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9 Create a Pro &amp; Con list re changes to the law</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10 Recommendations for Law Reform/Change</a:t>
            </a:r>
          </a:p>
          <a:p>
            <a:pPr marL="0" indent="0">
              <a:buNone/>
            </a:pPr>
            <a:r>
              <a:rPr lang="en-CA" sz="4000" dirty="0">
                <a:solidFill>
                  <a:schemeClr val="bg1"/>
                </a:solidFill>
                <a:latin typeface="+mn-lt"/>
              </a:rPr>
              <a:t> </a:t>
            </a:r>
          </a:p>
          <a:p>
            <a:pPr marL="0" indent="0">
              <a:buNone/>
            </a:pPr>
            <a:r>
              <a:rPr lang="en-CA" sz="4000" dirty="0">
                <a:solidFill>
                  <a:schemeClr val="bg1"/>
                </a:solidFill>
                <a:latin typeface="+mn-lt"/>
              </a:rPr>
              <a:t>Class 11 &amp; 12 </a:t>
            </a:r>
            <a:r>
              <a:rPr lang="en-CA" sz="4000" b="1" dirty="0">
                <a:solidFill>
                  <a:schemeClr val="bg1"/>
                </a:solidFill>
                <a:latin typeface="+mn-lt"/>
              </a:rPr>
              <a:t>Oral Opinions/Presentation:</a:t>
            </a:r>
            <a:r>
              <a:rPr lang="en-CA" sz="4000" dirty="0">
                <a:solidFill>
                  <a:schemeClr val="bg1"/>
                </a:solidFill>
                <a:latin typeface="+mn-lt"/>
              </a:rPr>
              <a:t> 2 sub-groups of the same Guild present up to10 slides of alternating but responsible views on critical aspects of their legal quest in up to 10 minutes. This is not intended as a debate but rather as a technique to fairly illuminate different perspectives on a particular issue. </a:t>
            </a:r>
          </a:p>
          <a:p>
            <a:pPr marL="0" indent="0">
              <a:buNone/>
            </a:pPr>
            <a:r>
              <a:rPr lang="en-CA" sz="4000" dirty="0">
                <a:latin typeface="+mn-lt"/>
              </a:rPr>
              <a:t> </a:t>
            </a:r>
          </a:p>
          <a:p>
            <a:endParaRPr lang="en-US" dirty="0"/>
          </a:p>
        </p:txBody>
      </p:sp>
    </p:spTree>
    <p:extLst>
      <p:ext uri="{BB962C8B-B14F-4D97-AF65-F5344CB8AC3E}">
        <p14:creationId xmlns:p14="http://schemas.microsoft.com/office/powerpoint/2010/main" val="12973296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latin typeface="Arial"/>
                <a:cs typeface="Arial"/>
              </a:rPr>
              <a:t>Our Academic Partners</a:t>
            </a:r>
            <a:endParaRPr lang="en-US" b="1" dirty="0">
              <a:solidFill>
                <a:srgbClr val="FFFF00"/>
              </a:solidFill>
              <a:latin typeface="Arial"/>
              <a:cs typeface="Arial"/>
            </a:endParaRPr>
          </a:p>
        </p:txBody>
      </p:sp>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178094059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060384"/>
            <a:ext cx="8229600" cy="4853178"/>
          </a:xfrm>
        </p:spPr>
        <p:txBody>
          <a:bodyPr>
            <a:normAutofit/>
          </a:bodyPr>
          <a:lstStyle/>
          <a:p>
            <a:pPr marL="0" indent="0">
              <a:buNone/>
            </a:pPr>
            <a:r>
              <a:rPr lang="en-US" sz="9600" b="1" dirty="0">
                <a:solidFill>
                  <a:srgbClr val="FFFF00"/>
                </a:solidFill>
                <a:latin typeface="+mn-lt"/>
              </a:rPr>
              <a:t>The Fair Use Analysis (</a:t>
            </a:r>
            <a:r>
              <a:rPr lang="en-US" sz="9600" b="1" dirty="0" smtClean="0">
                <a:solidFill>
                  <a:srgbClr val="FF0000"/>
                </a:solidFill>
                <a:latin typeface="+mn-lt"/>
              </a:rPr>
              <a:t>U</a:t>
            </a:r>
            <a:r>
              <a:rPr lang="en-US" sz="9600" b="1" dirty="0" smtClean="0">
                <a:solidFill>
                  <a:srgbClr val="FFFF00"/>
                </a:solidFill>
                <a:latin typeface="+mn-lt"/>
              </a:rPr>
              <a:t>.</a:t>
            </a:r>
            <a:r>
              <a:rPr lang="en-US" sz="9600" b="1" dirty="0" smtClean="0">
                <a:solidFill>
                  <a:schemeClr val="bg1"/>
                </a:solidFill>
                <a:latin typeface="+mn-lt"/>
              </a:rPr>
              <a:t>S</a:t>
            </a:r>
            <a:r>
              <a:rPr lang="en-US" sz="9600" b="1" dirty="0" smtClean="0">
                <a:solidFill>
                  <a:srgbClr val="FFFF00"/>
                </a:solidFill>
                <a:latin typeface="+mn-lt"/>
              </a:rPr>
              <a:t>.</a:t>
            </a:r>
            <a:r>
              <a:rPr lang="en-US" sz="9600" b="1" dirty="0" smtClean="0">
                <a:solidFill>
                  <a:srgbClr val="3366FF"/>
                </a:solidFill>
                <a:latin typeface="+mn-lt"/>
              </a:rPr>
              <a:t>A</a:t>
            </a:r>
            <a:r>
              <a:rPr lang="en-US" sz="9600" b="1" dirty="0" smtClean="0">
                <a:solidFill>
                  <a:srgbClr val="FFFF00"/>
                </a:solidFill>
                <a:latin typeface="+mn-lt"/>
              </a:rPr>
              <a:t>.)</a:t>
            </a:r>
            <a:endParaRPr lang="en-US" sz="9600" dirty="0">
              <a:latin typeface="+mn-lt"/>
            </a:endParaRPr>
          </a:p>
        </p:txBody>
      </p:sp>
    </p:spTree>
    <p:extLst>
      <p:ext uri="{BB962C8B-B14F-4D97-AF65-F5344CB8AC3E}">
        <p14:creationId xmlns:p14="http://schemas.microsoft.com/office/powerpoint/2010/main" val="4280622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fontScale="90000"/>
          </a:bodyPr>
          <a:lstStyle/>
          <a:p>
            <a:r>
              <a:rPr lang="en-CA" b="1" dirty="0" smtClean="0">
                <a:solidFill>
                  <a:srgbClr val="CCFFCC"/>
                </a:solidFill>
              </a:rPr>
              <a:t/>
            </a:r>
            <a:br>
              <a:rPr lang="en-CA" b="1" dirty="0" smtClean="0">
                <a:solidFill>
                  <a:srgbClr val="CCFFCC"/>
                </a:solidFill>
              </a:rPr>
            </a:br>
            <a:r>
              <a:rPr lang="en-CA" b="1" dirty="0" smtClean="0">
                <a:solidFill>
                  <a:srgbClr val="FFFF00"/>
                </a:solidFill>
              </a:rPr>
              <a:t>A</a:t>
            </a:r>
            <a:r>
              <a:rPr lang="en-CA" b="1" dirty="0">
                <a:solidFill>
                  <a:srgbClr val="FFFF00"/>
                </a:solidFill>
              </a:rPr>
              <a:t>. Threshold Questions</a:t>
            </a:r>
            <a:r>
              <a:rPr lang="en-CA" b="1" dirty="0" smtClean="0">
                <a:solidFill>
                  <a:srgbClr val="FFFF00"/>
                </a:solidFill>
              </a:rPr>
              <a:t>: Is it even copyright material?</a:t>
            </a:r>
            <a:r>
              <a:rPr lang="en-CA" dirty="0">
                <a:solidFill>
                  <a:srgbClr val="FFFF00"/>
                </a:solidFill>
              </a:rPr>
              <a:t/>
            </a:r>
            <a:br>
              <a:rPr lang="en-CA" dirty="0">
                <a:solidFill>
                  <a:srgbClr val="FFFF00"/>
                </a:solidFill>
              </a:rPr>
            </a:br>
            <a:endParaRPr lang="en-US" dirty="0">
              <a:solidFill>
                <a:srgbClr val="FFFF00"/>
              </a:solidFill>
            </a:endParaRPr>
          </a:p>
        </p:txBody>
      </p:sp>
      <p:sp>
        <p:nvSpPr>
          <p:cNvPr id="3" name="Content Placeholder 2"/>
          <p:cNvSpPr>
            <a:spLocks noGrp="1"/>
          </p:cNvSpPr>
          <p:nvPr>
            <p:ph sz="quarter" idx="10"/>
          </p:nvPr>
        </p:nvSpPr>
        <p:spPr>
          <a:xfrm>
            <a:off x="457200" y="1408133"/>
            <a:ext cx="8686800" cy="4454117"/>
          </a:xfrm>
        </p:spPr>
        <p:txBody>
          <a:bodyPr/>
          <a:lstStyle/>
          <a:p>
            <a:r>
              <a:rPr lang="en-CA" sz="3600" dirty="0">
                <a:solidFill>
                  <a:schemeClr val="bg1"/>
                </a:solidFill>
                <a:latin typeface="+mn-lt"/>
              </a:rPr>
              <a:t>Wholly original creation?</a:t>
            </a:r>
          </a:p>
          <a:p>
            <a:r>
              <a:rPr lang="en-CA" sz="3600" dirty="0">
                <a:solidFill>
                  <a:srgbClr val="CCFFCC"/>
                </a:solidFill>
                <a:latin typeface="+mn-lt"/>
              </a:rPr>
              <a:t>Public domain</a:t>
            </a:r>
            <a:r>
              <a:rPr lang="en-CA" sz="3600" dirty="0">
                <a:solidFill>
                  <a:schemeClr val="bg1"/>
                </a:solidFill>
                <a:latin typeface="+mn-lt"/>
              </a:rPr>
              <a:t> material?</a:t>
            </a:r>
          </a:p>
          <a:p>
            <a:r>
              <a:rPr lang="en-CA" sz="3600" dirty="0">
                <a:solidFill>
                  <a:schemeClr val="bg1"/>
                </a:solidFill>
                <a:latin typeface="+mn-lt"/>
              </a:rPr>
              <a:t>Creative Commons License (if so which)?</a:t>
            </a:r>
          </a:p>
          <a:p>
            <a:r>
              <a:rPr lang="en-CA" sz="3600" dirty="0">
                <a:solidFill>
                  <a:schemeClr val="bg1"/>
                </a:solidFill>
                <a:latin typeface="+mn-lt"/>
              </a:rPr>
              <a:t>Licence or permissions granted (or obtainable)?</a:t>
            </a:r>
          </a:p>
          <a:p>
            <a:r>
              <a:rPr lang="en-CA" sz="3600" dirty="0">
                <a:solidFill>
                  <a:schemeClr val="bg1"/>
                </a:solidFill>
                <a:latin typeface="+mn-lt"/>
              </a:rPr>
              <a:t>Does copyright apply? </a:t>
            </a:r>
            <a:r>
              <a:rPr lang="en-CA" sz="3600" dirty="0" smtClean="0">
                <a:solidFill>
                  <a:schemeClr val="bg1"/>
                </a:solidFill>
                <a:latin typeface="+mn-lt"/>
              </a:rPr>
              <a:t>(clothing; </a:t>
            </a:r>
            <a:r>
              <a:rPr lang="en-CA" sz="3600" dirty="0" smtClean="0">
                <a:solidFill>
                  <a:srgbClr val="CCFFCC"/>
                </a:solidFill>
                <a:latin typeface="+mn-lt"/>
              </a:rPr>
              <a:t>games - Boyden</a:t>
            </a:r>
            <a:r>
              <a:rPr lang="en-CA" sz="3600" dirty="0" smtClean="0">
                <a:solidFill>
                  <a:schemeClr val="bg1"/>
                </a:solidFill>
                <a:latin typeface="+mn-lt"/>
              </a:rPr>
              <a:t>; recipes etc.)</a:t>
            </a:r>
            <a:endParaRPr lang="en-CA" sz="3600" dirty="0">
              <a:solidFill>
                <a:schemeClr val="bg1"/>
              </a:solidFill>
              <a:latin typeface="+mn-lt"/>
            </a:endParaRPr>
          </a:p>
          <a:p>
            <a:pPr marL="0" indent="0">
              <a:buNone/>
            </a:pPr>
            <a:endParaRPr lang="en-US" dirty="0"/>
          </a:p>
        </p:txBody>
      </p:sp>
    </p:spTree>
    <p:extLst>
      <p:ext uri="{BB962C8B-B14F-4D97-AF65-F5344CB8AC3E}">
        <p14:creationId xmlns:p14="http://schemas.microsoft.com/office/powerpoint/2010/main" val="552663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729"/>
            <a:ext cx="8686800" cy="1016000"/>
          </a:xfrm>
        </p:spPr>
        <p:txBody>
          <a:bodyPr>
            <a:noAutofit/>
          </a:bodyPr>
          <a:lstStyle/>
          <a:p>
            <a:r>
              <a:rPr lang="en-US" sz="4800" b="1" dirty="0" smtClean="0">
                <a:solidFill>
                  <a:srgbClr val="FFFF00"/>
                </a:solidFill>
                <a:latin typeface="+mn-lt"/>
              </a:rPr>
              <a:t>“Four Factors” Fair </a:t>
            </a:r>
            <a:r>
              <a:rPr lang="en-US" sz="4800" b="1" dirty="0" smtClean="0">
                <a:solidFill>
                  <a:srgbClr val="FF0000"/>
                </a:solidFill>
                <a:latin typeface="+mn-lt"/>
              </a:rPr>
              <a:t>U</a:t>
            </a:r>
            <a:r>
              <a:rPr lang="en-US" sz="4800" b="1" dirty="0" smtClean="0">
                <a:solidFill>
                  <a:schemeClr val="bg1"/>
                </a:solidFill>
                <a:latin typeface="+mn-lt"/>
              </a:rPr>
              <a:t>s</a:t>
            </a:r>
            <a:r>
              <a:rPr lang="en-US" sz="4800" b="1" dirty="0" smtClean="0">
                <a:solidFill>
                  <a:srgbClr val="3366FF"/>
                </a:solidFill>
                <a:latin typeface="+mn-lt"/>
              </a:rPr>
              <a:t>e </a:t>
            </a:r>
            <a:r>
              <a:rPr lang="en-US" sz="4800" b="1" dirty="0" smtClean="0">
                <a:solidFill>
                  <a:srgbClr val="FFFF00"/>
                </a:solidFill>
                <a:latin typeface="+mn-lt"/>
              </a:rPr>
              <a:t>Test</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308424"/>
            <a:ext cx="8686800" cy="4605138"/>
          </a:xfrm>
        </p:spPr>
        <p:txBody>
          <a:bodyPr>
            <a:normAutofit lnSpcReduction="10000"/>
          </a:bodyPr>
          <a:lstStyle/>
          <a:p>
            <a:pPr marL="742950" lvl="0" indent="-742950">
              <a:buFont typeface="+mj-lt"/>
              <a:buAutoNum type="arabicPeriod"/>
            </a:pPr>
            <a:r>
              <a:rPr lang="en-CA" sz="4000" dirty="0">
                <a:solidFill>
                  <a:schemeClr val="bg1"/>
                </a:solidFill>
                <a:latin typeface="+mn-lt"/>
              </a:rPr>
              <a:t>Nature of the </a:t>
            </a:r>
            <a:r>
              <a:rPr lang="en-CA" sz="4000" dirty="0" smtClean="0">
                <a:solidFill>
                  <a:schemeClr val="bg1"/>
                </a:solidFill>
                <a:latin typeface="+mn-lt"/>
              </a:rPr>
              <a:t>work</a:t>
            </a:r>
            <a:r>
              <a:rPr lang="en-CA" sz="4000" dirty="0">
                <a:solidFill>
                  <a:schemeClr val="bg1"/>
                </a:solidFill>
                <a:latin typeface="+mn-lt"/>
              </a:rPr>
              <a:t> </a:t>
            </a:r>
            <a:r>
              <a:rPr lang="en-CA" sz="4000" dirty="0" smtClean="0">
                <a:solidFill>
                  <a:schemeClr val="bg1"/>
                </a:solidFill>
                <a:latin typeface="+mn-lt"/>
              </a:rPr>
              <a:t>(</a:t>
            </a:r>
            <a:r>
              <a:rPr lang="en-CA" sz="4000" dirty="0" smtClean="0">
                <a:solidFill>
                  <a:srgbClr val="CCFFCC"/>
                </a:solidFill>
                <a:latin typeface="+mn-lt"/>
              </a:rPr>
              <a:t>parody?</a:t>
            </a:r>
            <a:r>
              <a:rPr lang="en-CA" sz="4000" dirty="0" smtClean="0">
                <a:solidFill>
                  <a:schemeClr val="bg1"/>
                </a:solidFill>
                <a:latin typeface="+mn-lt"/>
              </a:rPr>
              <a:t>)</a:t>
            </a:r>
            <a:endParaRPr lang="en-CA" sz="4000" dirty="0">
              <a:solidFill>
                <a:schemeClr val="bg1"/>
              </a:solidFill>
              <a:latin typeface="+mn-lt"/>
            </a:endParaRPr>
          </a:p>
          <a:p>
            <a:pPr marL="742950" lvl="0" indent="-742950">
              <a:buFont typeface="+mj-lt"/>
              <a:buAutoNum type="arabicPeriod"/>
            </a:pPr>
            <a:r>
              <a:rPr lang="en-CA" sz="4000" dirty="0">
                <a:solidFill>
                  <a:schemeClr val="bg1"/>
                </a:solidFill>
                <a:latin typeface="+mn-lt"/>
              </a:rPr>
              <a:t>Amount and </a:t>
            </a:r>
            <a:r>
              <a:rPr lang="en-CA" sz="4000" dirty="0">
                <a:solidFill>
                  <a:srgbClr val="CCFFCC"/>
                </a:solidFill>
                <a:latin typeface="+mn-lt"/>
              </a:rPr>
              <a:t>substantiality</a:t>
            </a:r>
            <a:r>
              <a:rPr lang="en-CA" sz="4000" dirty="0">
                <a:solidFill>
                  <a:schemeClr val="bg1"/>
                </a:solidFill>
                <a:latin typeface="+mn-lt"/>
              </a:rPr>
              <a:t> of the portion used (in relation to the copyright work as a whole). </a:t>
            </a:r>
          </a:p>
          <a:p>
            <a:pPr marL="742950" lvl="0" indent="-742950">
              <a:buFont typeface="+mj-lt"/>
              <a:buAutoNum type="arabicPeriod"/>
            </a:pPr>
            <a:r>
              <a:rPr lang="en-CA" sz="4000" dirty="0">
                <a:solidFill>
                  <a:schemeClr val="bg1"/>
                </a:solidFill>
                <a:latin typeface="+mn-lt"/>
              </a:rPr>
              <a:t>Purpose and character of the use (</a:t>
            </a:r>
            <a:r>
              <a:rPr lang="en-CA" sz="4000" dirty="0">
                <a:solidFill>
                  <a:srgbClr val="CCFFCC"/>
                </a:solidFill>
                <a:latin typeface="+mn-lt"/>
              </a:rPr>
              <a:t>Is the use for a commercial purpose?</a:t>
            </a:r>
            <a:r>
              <a:rPr lang="en-CA" sz="4000" dirty="0">
                <a:solidFill>
                  <a:schemeClr val="bg1"/>
                </a:solidFill>
                <a:latin typeface="+mn-lt"/>
              </a:rPr>
              <a:t>).</a:t>
            </a:r>
          </a:p>
          <a:p>
            <a:pPr marL="742950" lvl="0" indent="-742950">
              <a:buFont typeface="+mj-lt"/>
              <a:buAutoNum type="arabicPeriod"/>
            </a:pPr>
            <a:r>
              <a:rPr lang="en-CA" sz="4000" dirty="0">
                <a:solidFill>
                  <a:srgbClr val="CCFFCC"/>
                </a:solidFill>
                <a:latin typeface="+mn-lt"/>
              </a:rPr>
              <a:t>Effect</a:t>
            </a:r>
            <a:r>
              <a:rPr lang="en-CA" sz="4000" dirty="0">
                <a:solidFill>
                  <a:schemeClr val="bg1"/>
                </a:solidFill>
                <a:latin typeface="+mn-lt"/>
              </a:rPr>
              <a:t> of the use </a:t>
            </a:r>
            <a:r>
              <a:rPr lang="en-CA" sz="4000" dirty="0">
                <a:solidFill>
                  <a:srgbClr val="CCFFCC"/>
                </a:solidFill>
                <a:latin typeface="+mn-lt"/>
              </a:rPr>
              <a:t>on</a:t>
            </a:r>
            <a:r>
              <a:rPr lang="en-CA" sz="4000" dirty="0">
                <a:solidFill>
                  <a:schemeClr val="bg1"/>
                </a:solidFill>
                <a:latin typeface="+mn-lt"/>
              </a:rPr>
              <a:t> the work’s </a:t>
            </a:r>
            <a:r>
              <a:rPr lang="en-CA" sz="4000" dirty="0">
                <a:solidFill>
                  <a:srgbClr val="CCFFCC"/>
                </a:solidFill>
                <a:latin typeface="+mn-lt"/>
              </a:rPr>
              <a:t>value in its potential market</a:t>
            </a:r>
            <a:r>
              <a:rPr lang="en-CA" sz="4000" dirty="0">
                <a:solidFill>
                  <a:schemeClr val="bg1"/>
                </a:solidFill>
                <a:latin typeface="+mn-lt"/>
              </a:rPr>
              <a:t>.</a:t>
            </a:r>
          </a:p>
          <a:p>
            <a:pPr marL="0" indent="0">
              <a:buNone/>
            </a:pPr>
            <a:endParaRPr lang="en-US" dirty="0"/>
          </a:p>
        </p:txBody>
      </p:sp>
    </p:spTree>
    <p:extLst>
      <p:ext uri="{BB962C8B-B14F-4D97-AF65-F5344CB8AC3E}">
        <p14:creationId xmlns:p14="http://schemas.microsoft.com/office/powerpoint/2010/main" val="2397839828"/>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2479</TotalTime>
  <Words>2648</Words>
  <Application>Microsoft Macintosh PowerPoint</Application>
  <PresentationFormat>On-screen Show (4:3)</PresentationFormat>
  <Paragraphs>356</Paragraphs>
  <Slides>67</Slides>
  <Notes>1</Notes>
  <HiddenSlides>0</HiddenSlides>
  <MMClips>0</MMClips>
  <ScaleCrop>false</ScaleCrop>
  <HeadingPairs>
    <vt:vector size="4" baseType="variant">
      <vt:variant>
        <vt:lpstr>Theme</vt:lpstr>
      </vt:variant>
      <vt:variant>
        <vt:i4>2</vt:i4>
      </vt:variant>
      <vt:variant>
        <vt:lpstr>Slide Titles</vt:lpstr>
      </vt:variant>
      <vt:variant>
        <vt:i4>67</vt:i4>
      </vt:variant>
    </vt:vector>
  </HeadingPairs>
  <TitlesOfParts>
    <vt:vector size="69" baseType="lpstr">
      <vt:lpstr>CDM_PPT_Template </vt:lpstr>
      <vt:lpstr>1_CDM_PPT_Template </vt:lpstr>
      <vt:lpstr>Consumers &amp; Users  As Creators &amp; Connectors</vt:lpstr>
      <vt:lpstr>Connections (other than bad hair)?</vt:lpstr>
      <vt:lpstr>Where Are We? </vt:lpstr>
      <vt:lpstr>    Reconciling Creating &amp; Connecting                                 (sort of)…</vt:lpstr>
      <vt:lpstr>       Mode(s) of Connecting        (&amp; Legal Consequences)</vt:lpstr>
      <vt:lpstr>A Related Follow Up</vt:lpstr>
      <vt:lpstr>PowerPoint Presentation</vt:lpstr>
      <vt:lpstr> A. Threshold Questions: Is it even copyright material? </vt:lpstr>
      <vt:lpstr>“Four Factors” Fair Use Test</vt:lpstr>
      <vt:lpstr> Practical factors indicative  of fair use: </vt:lpstr>
      <vt:lpstr>Fair Dealing in Canada:             Enter User Rights…</vt:lpstr>
      <vt:lpstr>PowerPoint Presentation</vt:lpstr>
      <vt:lpstr>PowerPoint Presentation</vt:lpstr>
      <vt:lpstr>Consumers: Console &amp; Gamer Stats</vt:lpstr>
      <vt:lpstr>         52% Women/48% Men </vt:lpstr>
      <vt:lpstr>But…</vt:lpstr>
      <vt:lpstr>Other (Consumer?) Trend</vt:lpstr>
      <vt:lpstr>Basic Thesis</vt:lpstr>
      <vt:lpstr>Beginning with…Where we left off</vt:lpstr>
      <vt:lpstr>          Word Alignments</vt:lpstr>
      <vt:lpstr>What does this list really mean?</vt:lpstr>
      <vt:lpstr>Is this, in philosophical terms,  really a hard choice?</vt:lpstr>
      <vt:lpstr>Back to…Connections?</vt:lpstr>
      <vt:lpstr>WHY GAMES?</vt:lpstr>
      <vt:lpstr> McLuhan, 1964  (Games as social reaction) </vt:lpstr>
      <vt:lpstr>           Evidence?</vt:lpstr>
      <vt:lpstr>“What Are Video Games (today)?”</vt:lpstr>
      <vt:lpstr>Bruce Boyden</vt:lpstr>
      <vt:lpstr>                You decide…</vt:lpstr>
      <vt:lpstr>Jacques Derrida</vt:lpstr>
      <vt:lpstr>  Video-Games as Post-Structuralism</vt:lpstr>
      <vt:lpstr>Post-Structuralist Concepts</vt:lpstr>
      <vt:lpstr>           Structuralist???</vt:lpstr>
      <vt:lpstr>Creators do not need (nor want) additional constraints </vt:lpstr>
      <vt:lpstr>PowerPoint Presentation</vt:lpstr>
      <vt:lpstr>PowerPoint Presentation</vt:lpstr>
      <vt:lpstr>Measuring creative content in the context of mods and copyright ownership</vt:lpstr>
      <vt:lpstr>PowerPoint Presentation</vt:lpstr>
      <vt:lpstr>Not Even Close…</vt:lpstr>
      <vt:lpstr>PowerPoint Presentation</vt:lpstr>
      <vt:lpstr>PowerPoint Presentation</vt:lpstr>
      <vt:lpstr>PowerPoint Presentation</vt:lpstr>
      <vt:lpstr>           Creativity Rules</vt:lpstr>
      <vt:lpstr>Enter “Moral Rights”</vt:lpstr>
      <vt:lpstr>Snow v. Eaton Centre (1982)</vt:lpstr>
      <vt:lpstr>Footnote: Universal v. Sony  (for the 2nd time)</vt:lpstr>
      <vt:lpstr>PowerPoint Presentation</vt:lpstr>
      <vt:lpstr>PowerPoint Presentation</vt:lpstr>
      <vt:lpstr>PowerPoint Presentation</vt:lpstr>
      <vt:lpstr>   Conventional legal wisdom…</vt:lpstr>
      <vt:lpstr>Personal Rights Revisited</vt:lpstr>
      <vt:lpstr>Enter “Moral Rights” Part 2</vt:lpstr>
      <vt:lpstr>PowerPoint Presentation</vt:lpstr>
      <vt:lpstr>PowerPoint Presentation</vt:lpstr>
      <vt:lpstr>PowerPoint Presentation</vt:lpstr>
      <vt:lpstr>One more thing…</vt:lpstr>
      <vt:lpstr>What Trademark gets “right”</vt:lpstr>
      <vt:lpstr>Why Trademarks in  Canada get it “right”</vt:lpstr>
      <vt:lpstr>Concept somewhat weakened…</vt:lpstr>
      <vt:lpstr>PowerPoint Presentation</vt:lpstr>
      <vt:lpstr>  Always include a cat picture</vt:lpstr>
      <vt:lpstr>PowerPoint Presentation</vt:lpstr>
      <vt:lpstr>PowerPoint Presentation</vt:lpstr>
      <vt:lpstr>PowerPoint Presentation</vt:lpstr>
      <vt:lpstr>    Topics (+Legal Aspects of  + Video games) </vt:lpstr>
      <vt:lpstr> Class Activities </vt:lpstr>
      <vt:lpstr>Our Academic Partners</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Festinger</dc:creator>
  <cp:lastModifiedBy>Jon Festinger</cp:lastModifiedBy>
  <cp:revision>241</cp:revision>
  <cp:lastPrinted>2013-10-09T03:12:41Z</cp:lastPrinted>
  <dcterms:created xsi:type="dcterms:W3CDTF">2013-01-27T19:45:34Z</dcterms:created>
  <dcterms:modified xsi:type="dcterms:W3CDTF">2015-10-18T19:27:09Z</dcterms:modified>
</cp:coreProperties>
</file>