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2" r:id="rId3"/>
  </p:sldMasterIdLst>
  <p:notesMasterIdLst>
    <p:notesMasterId r:id="rId113"/>
  </p:notesMasterIdLst>
  <p:sldIdLst>
    <p:sldId id="401" r:id="rId4"/>
    <p:sldId id="549" r:id="rId5"/>
    <p:sldId id="550" r:id="rId6"/>
    <p:sldId id="552" r:id="rId7"/>
    <p:sldId id="453" r:id="rId8"/>
    <p:sldId id="446" r:id="rId9"/>
    <p:sldId id="510" r:id="rId10"/>
    <p:sldId id="432" r:id="rId11"/>
    <p:sldId id="420" r:id="rId12"/>
    <p:sldId id="430" r:id="rId13"/>
    <p:sldId id="421" r:id="rId14"/>
    <p:sldId id="422" r:id="rId15"/>
    <p:sldId id="459" r:id="rId16"/>
    <p:sldId id="461" r:id="rId17"/>
    <p:sldId id="462" r:id="rId18"/>
    <p:sldId id="493" r:id="rId19"/>
    <p:sldId id="433" r:id="rId20"/>
    <p:sldId id="434" r:id="rId21"/>
    <p:sldId id="437" r:id="rId22"/>
    <p:sldId id="423" r:id="rId23"/>
    <p:sldId id="494" r:id="rId24"/>
    <p:sldId id="536" r:id="rId25"/>
    <p:sldId id="537" r:id="rId26"/>
    <p:sldId id="575" r:id="rId27"/>
    <p:sldId id="564" r:id="rId28"/>
    <p:sldId id="560" r:id="rId29"/>
    <p:sldId id="567" r:id="rId30"/>
    <p:sldId id="568" r:id="rId31"/>
    <p:sldId id="574" r:id="rId32"/>
    <p:sldId id="569" r:id="rId33"/>
    <p:sldId id="570" r:id="rId34"/>
    <p:sldId id="572" r:id="rId35"/>
    <p:sldId id="573" r:id="rId36"/>
    <p:sldId id="561" r:id="rId37"/>
    <p:sldId id="495" r:id="rId38"/>
    <p:sldId id="500" r:id="rId39"/>
    <p:sldId id="496" r:id="rId40"/>
    <p:sldId id="562" r:id="rId41"/>
    <p:sldId id="563" r:id="rId42"/>
    <p:sldId id="505" r:id="rId43"/>
    <p:sldId id="556" r:id="rId44"/>
    <p:sldId id="506" r:id="rId45"/>
    <p:sldId id="576" r:id="rId46"/>
    <p:sldId id="543" r:id="rId47"/>
    <p:sldId id="534" r:id="rId48"/>
    <p:sldId id="424" r:id="rId49"/>
    <p:sldId id="498" r:id="rId50"/>
    <p:sldId id="499" r:id="rId51"/>
    <p:sldId id="503" r:id="rId52"/>
    <p:sldId id="502" r:id="rId53"/>
    <p:sldId id="514" r:id="rId54"/>
    <p:sldId id="547" r:id="rId55"/>
    <p:sldId id="516" r:id="rId56"/>
    <p:sldId id="508" r:id="rId57"/>
    <p:sldId id="509" r:id="rId58"/>
    <p:sldId id="517" r:id="rId59"/>
    <p:sldId id="518" r:id="rId60"/>
    <p:sldId id="578" r:id="rId61"/>
    <p:sldId id="557" r:id="rId62"/>
    <p:sldId id="511" r:id="rId63"/>
    <p:sldId id="512" r:id="rId64"/>
    <p:sldId id="513" r:id="rId65"/>
    <p:sldId id="554" r:id="rId66"/>
    <p:sldId id="522" r:id="rId67"/>
    <p:sldId id="438" r:id="rId68"/>
    <p:sldId id="439" r:id="rId69"/>
    <p:sldId id="440" r:id="rId70"/>
    <p:sldId id="441" r:id="rId71"/>
    <p:sldId id="442" r:id="rId72"/>
    <p:sldId id="443" r:id="rId73"/>
    <p:sldId id="579" r:id="rId74"/>
    <p:sldId id="580" r:id="rId75"/>
    <p:sldId id="581" r:id="rId76"/>
    <p:sldId id="582" r:id="rId77"/>
    <p:sldId id="583" r:id="rId78"/>
    <p:sldId id="584" r:id="rId79"/>
    <p:sldId id="585" r:id="rId80"/>
    <p:sldId id="586" r:id="rId81"/>
    <p:sldId id="587" r:id="rId82"/>
    <p:sldId id="588" r:id="rId83"/>
    <p:sldId id="535" r:id="rId84"/>
    <p:sldId id="553" r:id="rId85"/>
    <p:sldId id="555" r:id="rId86"/>
    <p:sldId id="457" r:id="rId87"/>
    <p:sldId id="558" r:id="rId88"/>
    <p:sldId id="458" r:id="rId89"/>
    <p:sldId id="589" r:id="rId90"/>
    <p:sldId id="590" r:id="rId91"/>
    <p:sldId id="369" r:id="rId92"/>
    <p:sldId id="521" r:id="rId93"/>
    <p:sldId id="384" r:id="rId94"/>
    <p:sldId id="305" r:id="rId95"/>
    <p:sldId id="530" r:id="rId96"/>
    <p:sldId id="531" r:id="rId97"/>
    <p:sldId id="532" r:id="rId98"/>
    <p:sldId id="533" r:id="rId99"/>
    <p:sldId id="523" r:id="rId100"/>
    <p:sldId id="538" r:id="rId101"/>
    <p:sldId id="539" r:id="rId102"/>
    <p:sldId id="540" r:id="rId103"/>
    <p:sldId id="541" r:id="rId104"/>
    <p:sldId id="542" r:id="rId105"/>
    <p:sldId id="524" r:id="rId106"/>
    <p:sldId id="525" r:id="rId107"/>
    <p:sldId id="526" r:id="rId108"/>
    <p:sldId id="546" r:id="rId109"/>
    <p:sldId id="544" r:id="rId110"/>
    <p:sldId id="545" r:id="rId111"/>
    <p:sldId id="548"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116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slide" Target="slides/slide105.xml"/><Relationship Id="rId109" Type="http://schemas.openxmlformats.org/officeDocument/2006/relationships/slide" Target="slides/slide10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10" Type="http://schemas.openxmlformats.org/officeDocument/2006/relationships/slide" Target="slides/slide107.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notesMaster" Target="notesMasters/notesMaster1.xml"/><Relationship Id="rId114" Type="http://schemas.openxmlformats.org/officeDocument/2006/relationships/printerSettings" Target="printerSettings/printerSettings1.bin"/><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15-11-15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23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113946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701533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263654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1988741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55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1389482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46081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317573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007534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3.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5092787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227790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videogame.law.ubc.ca" TargetMode="External"/><Relationship Id="rId4" Type="http://schemas.openxmlformats.org/officeDocument/2006/relationships/hyperlink" Target="mailto:jon_festinger@thecdm.ca" TargetMode="External"/><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hyperlink" Target="http://remotedevice.net/ctcs-505/mia_2009.pdf"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s>
</file>

<file path=ppt/slides/_rels/slide103.xml.rels><?xml version="1.0" encoding="UTF-8" standalone="yes"?>
<Relationships xmlns="http://schemas.openxmlformats.org/package/2006/relationships"><Relationship Id="rId3" Type="http://schemas.openxmlformats.org/officeDocument/2006/relationships/hyperlink" Target="http://papers.ssrn.com/sol3/papers.cfm?abstract_id=555683" TargetMode="External"/><Relationship Id="rId4" Type="http://schemas.openxmlformats.org/officeDocument/2006/relationships/hyperlink" Target="http://papers.ssrn.com/sol3/papers.cfm?abstract_id=733486" TargetMode="External"/><Relationship Id="rId1" Type="http://schemas.openxmlformats.org/officeDocument/2006/relationships/slideLayout" Target="../slideLayouts/slideLayout2.xml"/><Relationship Id="rId2" Type="http://schemas.openxmlformats.org/officeDocument/2006/relationships/hyperlink" Target="http://papers.ssrn.com/sol3/papers.cfm?abstract_id=402860"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papers.ssrn.com/sol3/papers.cfm?abstract_id=868824" TargetMode="External"/><Relationship Id="rId4" Type="http://schemas.openxmlformats.org/officeDocument/2006/relationships/hyperlink" Target="http://papers.ssrn.com/sol3/papers.cfm?abstract_id=1304234" TargetMode="External"/><Relationship Id="rId1" Type="http://schemas.openxmlformats.org/officeDocument/2006/relationships/slideLayout" Target="../slideLayouts/slideLayout2.xml"/><Relationship Id="rId2" Type="http://schemas.openxmlformats.org/officeDocument/2006/relationships/hyperlink" Target="http://papers.ssrn.com/sol3/papers.cfm?abstract_id=807966"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papers.ssrn.com/sol3/papers.cfm?abstract_id=868824" TargetMode="External"/><Relationship Id="rId4" Type="http://schemas.openxmlformats.org/officeDocument/2006/relationships/hyperlink" Target="http://papers.ssrn.com/sol3/papers.cfm?abstract_id=1304234" TargetMode="External"/><Relationship Id="rId1" Type="http://schemas.openxmlformats.org/officeDocument/2006/relationships/slideLayout" Target="../slideLayouts/slideLayout2.xml"/><Relationship Id="rId2" Type="http://schemas.openxmlformats.org/officeDocument/2006/relationships/hyperlink" Target="http://papers.ssrn.com/sol3/papers.cfm?abstract_id=807966"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hyperlink" Target="http://arstechnica.com/tech-policy/2015/10/judge-losing-in-game-of-wars-virtual-casino-isnt-a-real-world-problem/"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hyperlink" Target="http://www.cnet.com/news/study-finds-online-gamers-arent-anti-social-basement-dwellers/"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exology.com/library/detail.aspx?g=34810a92-9fc4-41bb-8541-ca7ae2392dc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N1KfJHFWlhQ" TargetMode="Externa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ww.eff.org/press/releases/important-win-fair-use-dancing-baby-lawsuit" TargetMode="External"/><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s://www.techdirt.com/articles/20151016/08010632559/appeals-court-explains-yet-again-to-authors-guild-that-googles-book-scanning-is-fair-use.s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http://www.iposgoode.ca/2012/07/the-pentalogy-the-supreme-court-clarifies-canadas-copyright-law-in-five-major-decisio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videogame.law.ubc.ca/2013/01/25/buying-selling-and-stealing-virtual-property-does-the-current-law-protect-or-disrespect-by-michela-fiorid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cademia.edu/860340/" TargetMode="Externa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jpg"/></Relationships>
</file>

<file path=ppt/slides/_rels/slide42.xml.rels><?xml version="1.0" encoding="UTF-8" standalone="yes"?>
<Relationships xmlns="http://schemas.openxmlformats.org/package/2006/relationships"><Relationship Id="rId3" Type="http://schemas.openxmlformats.org/officeDocument/2006/relationships/hyperlink" Target="http://t.co/DFcF0mx0" TargetMode="External"/><Relationship Id="rId4" Type="http://schemas.openxmlformats.org/officeDocument/2006/relationships/hyperlink" Target="http://canlii.ca/en/bc/bcsc/doc/2011/2011bcsc1196/2011bcsc1196.html" TargetMode="External"/><Relationship Id="rId1" Type="http://schemas.openxmlformats.org/officeDocument/2006/relationships/slideLayout" Target="../slideLayouts/slideLayout2.xml"/><Relationship Id="rId2" Type="http://schemas.openxmlformats.org/officeDocument/2006/relationships/hyperlink" Target="http://www.techdirt.com/articles/20120420/10560418585/to-read-all-privacy-policies-you-encounter-youd-need-to-take-month-off-work-each-year.shtm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 Id="rId3" Type="http://schemas.openxmlformats.org/officeDocument/2006/relationships/hyperlink" Target="http://www.geekculture.com/joyoftech/joyarchives/2210.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pkitten.blogspot.ca/2012/09/should-we-allow-overleveraging-of-ip.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hyperlink" Target="https://www.techdirt.com/articles/20141013/11010528810/nintendo-bricks-wii-u-consoles-unless-owners-agree-to-new-eula.s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theverge.com/2013/1/16/3879194/apple-app-store-guidelines-tell-game-developers-to-avoid-serious-themes" TargetMode="External"/><Relationship Id="rId4" Type="http://schemas.openxmlformats.org/officeDocument/2006/relationships/hyperlink" Target="http://www.gamepolitics.com/2012/11/07/turns-out-sexist-talk-xbox-live-wont-earn-you-lifetime-ban%23.URsttVpAR3c" TargetMode="External"/><Relationship Id="rId5" Type="http://schemas.openxmlformats.org/officeDocument/2006/relationships/hyperlink" Target="http://gamepolitics.com/2012/12/19/blizzard-bans-several-thousand-diablo-iii-players-cheating%23.URswDFpAR3c" TargetMode="External"/><Relationship Id="rId1" Type="http://schemas.openxmlformats.org/officeDocument/2006/relationships/slideLayout" Target="../slideLayouts/slideLayout2.xml"/><Relationship Id="rId2" Type="http://schemas.openxmlformats.org/officeDocument/2006/relationships/hyperlink" Target="http://killscreendaily.com/articles/news/apple-rejects-game-based-syrian-civil-war/"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hyperlink" Target="http://www.gamepolitics.com/2014/10/07/report-wb-strong-arms-shadow-mordor-reviewers%23.VDxyXpRdX9Q"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pando.com/2014/06/28/facebooks-science-experiment-on-users-shows-the-company-is-more-even-powerful-and-unethical-than-we-though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hyperlink" Target="http://laboratorium.net/archive/2014/09/23/facebook_and_okcupids_experiments_were_illega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hyperlink" Target="https://www.privateinternetaccess.com/blog/2015/10/in-china-your-credit-score-is-now-affected-by-your-political-opinions-and-your-friends-political-opinion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artner.com/newsroom/id/3114217" TargetMode="Externa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hyperlink" Target="http://law.unh.edu/assets/images/uploads/publications/idea-vol52-no1-hutchison.pd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hyperlink" Target="http://mcir.usc.edu/cases/1970-1979/Pages/brightharrisongs.html"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hyperlink" Target="https://youtu.be/5pidokakU4I"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hyperlink" Target="http://www.billboard.com/articles/events/grammys-2015/6457978/sam-smith-tom-petty-grammy-medley-mashups" TargetMode="External"/><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 Id="rId3" Type="http://schemas.openxmlformats.org/officeDocument/2006/relationships/image" Target="../media/image8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eople.ischool.berkeley.edu/~jensg/research/usec.html" TargetMode="External"/><Relationship Id="rId3" Type="http://schemas.openxmlformats.org/officeDocument/2006/relationships/hyperlink" Target="http://techcrunch.com/2011/11/30/examination-of-privacy-policies-shows-a-few-troubling-trends/"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biggestlie.com" TargetMode="External"/><Relationship Id="rId4" Type="http://schemas.openxmlformats.org/officeDocument/2006/relationships/hyperlink" Target="http://lorrie.cranor.org/pubs/readingPolicyCost-authorDraft.pdf" TargetMode="External"/><Relationship Id="rId1" Type="http://schemas.openxmlformats.org/officeDocument/2006/relationships/slideLayout" Target="../slideLayouts/slideLayout2.xml"/><Relationship Id="rId2" Type="http://schemas.openxmlformats.org/officeDocument/2006/relationships/hyperlink" Target="http://papers.ssrn.com/sol3/papers.cfm?abstract_id=2126845%23%23"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ipblog.ca/wp-content/uploads/2013/01/cipr-28-2-click-and-copy-breach-of-online-license-agreements-and-copyright-infringement-c1380000.PDF" TargetMode="External"/><Relationship Id="rId4" Type="http://schemas.openxmlformats.org/officeDocument/2006/relationships/hyperlink" Target="http://www.pcworld.com/article/249396/top_eula_gotchas_website_fine_print_hall_of_shame.html" TargetMode="External"/><Relationship Id="rId5" Type="http://schemas.openxmlformats.org/officeDocument/2006/relationships/hyperlink" Target="http://lastowka.rutgers.edu/files/2013/10/Lastowka.pdf" TargetMode="External"/><Relationship Id="rId6" Type="http://schemas.openxmlformats.org/officeDocument/2006/relationships/hyperlink" Target="http://www.theverge.com/2013/10/17/4845828/digging-through-new-google-terms-of-service" TargetMode="External"/><Relationship Id="rId1" Type="http://schemas.openxmlformats.org/officeDocument/2006/relationships/slideLayout" Target="../slideLayouts/slideLayout2.xml"/><Relationship Id="rId2" Type="http://schemas.openxmlformats.org/officeDocument/2006/relationships/hyperlink" Target="http://www.academia.edu/2976765/Re-Mediating_Research_Ethics_End-User_License_Agreements_in_Online_Games"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488"/>
            <a:ext cx="8646081" cy="1706082"/>
          </a:xfrm>
        </p:spPr>
        <p:txBody>
          <a:bodyPr>
            <a:noAutofit/>
          </a:bodyPr>
          <a:lstStyle/>
          <a:p>
            <a:r>
              <a:rPr lang="en-US" sz="4800" b="1" dirty="0" smtClean="0">
                <a:solidFill>
                  <a:srgbClr val="FFFF00"/>
                </a:solidFill>
                <a:latin typeface="+mn-lt"/>
                <a:cs typeface="Times New Roman"/>
              </a:rPr>
              <a:t/>
            </a:r>
            <a:br>
              <a:rPr lang="en-US" sz="4800" b="1" dirty="0" smtClean="0">
                <a:solidFill>
                  <a:srgbClr val="FFFF00"/>
                </a:solidFill>
                <a:latin typeface="+mn-lt"/>
                <a:cs typeface="Times New Roman"/>
              </a:rPr>
            </a:br>
            <a:r>
              <a:rPr lang="en-US" sz="3200" b="1" dirty="0" smtClean="0">
                <a:solidFill>
                  <a:srgbClr val="FFFF00"/>
                </a:solidFill>
                <a:latin typeface="OCR A Std"/>
                <a:cs typeface="OCR A Std"/>
              </a:rPr>
              <a:t>Legal </a:t>
            </a:r>
            <a:r>
              <a:rPr lang="en-US" sz="3200" b="1" smtClean="0">
                <a:solidFill>
                  <a:srgbClr val="FFFF00"/>
                </a:solidFill>
                <a:latin typeface="OCR A Std"/>
                <a:cs typeface="OCR A Std"/>
              </a:rPr>
              <a:t>Contradictions Manifest </a:t>
            </a:r>
            <a:r>
              <a:rPr lang="en-US" sz="3200" b="1" dirty="0" smtClean="0">
                <a:solidFill>
                  <a:schemeClr val="bg1"/>
                </a:solidFill>
                <a:latin typeface="OCR A Std"/>
                <a:cs typeface="OCR A Std"/>
              </a:rPr>
              <a:t>in the </a:t>
            </a:r>
            <a:r>
              <a:rPr lang="en-US" sz="3200" b="1" dirty="0" smtClean="0">
                <a:solidFill>
                  <a:srgbClr val="FFFF00"/>
                </a:solidFill>
                <a:latin typeface="OCR A Std"/>
                <a:cs typeface="OCR A Std"/>
              </a:rPr>
              <a:t>Digital World*</a:t>
            </a:r>
            <a:r>
              <a:rPr lang="en-US" sz="4800" b="1" dirty="0" smtClean="0">
                <a:solidFill>
                  <a:srgbClr val="FFFF00"/>
                </a:solidFill>
                <a:latin typeface="+mn-lt"/>
                <a:cs typeface="Times New Roman"/>
              </a:rPr>
              <a:t/>
            </a:r>
            <a:br>
              <a:rPr lang="en-US" sz="4800" b="1" dirty="0" smtClean="0">
                <a:solidFill>
                  <a:srgbClr val="FFFF00"/>
                </a:solidFill>
                <a:latin typeface="+mn-lt"/>
                <a:cs typeface="Times New Roman"/>
              </a:rPr>
            </a:b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2061304"/>
            <a:ext cx="8229600" cy="4037978"/>
          </a:xfrm>
        </p:spPr>
        <p:txBody>
          <a:bodyPr>
            <a:normAutofit lnSpcReduction="10000"/>
          </a:bodyPr>
          <a:lstStyle/>
          <a:p>
            <a:pPr marL="0" indent="0">
              <a:buNone/>
            </a:pPr>
            <a:r>
              <a:rPr lang="en-US" sz="1800" b="1" dirty="0" smtClean="0">
                <a:solidFill>
                  <a:schemeClr val="bg1"/>
                </a:solidFill>
                <a:latin typeface="+mn-lt"/>
                <a:cs typeface="Lucida Console"/>
              </a:rPr>
              <a:t>2015 Isaac </a:t>
            </a:r>
            <a:r>
              <a:rPr lang="en-US" sz="1800" b="1" dirty="0" err="1" smtClean="0">
                <a:solidFill>
                  <a:schemeClr val="bg1"/>
                </a:solidFill>
                <a:latin typeface="+mn-lt"/>
                <a:cs typeface="Lucida Console"/>
              </a:rPr>
              <a:t>Pitblado</a:t>
            </a:r>
            <a:r>
              <a:rPr lang="en-US" sz="1800" b="1" dirty="0" smtClean="0">
                <a:solidFill>
                  <a:schemeClr val="bg1"/>
                </a:solidFill>
                <a:latin typeface="+mn-lt"/>
                <a:cs typeface="Lucida Console"/>
              </a:rPr>
              <a:t> Lectures</a:t>
            </a:r>
          </a:p>
          <a:p>
            <a:pPr marL="0" indent="0">
              <a:buNone/>
            </a:pPr>
            <a:r>
              <a:rPr lang="en-US" sz="1800" b="1" dirty="0" err="1" smtClean="0">
                <a:solidFill>
                  <a:schemeClr val="bg1"/>
                </a:solidFill>
                <a:latin typeface="+mn-lt"/>
                <a:cs typeface="Lucida Console"/>
              </a:rPr>
              <a:t>Blackacre</a:t>
            </a:r>
            <a:r>
              <a:rPr lang="en-US" sz="1800" b="1" dirty="0" smtClean="0">
                <a:solidFill>
                  <a:schemeClr val="bg1"/>
                </a:solidFill>
                <a:latin typeface="+mn-lt"/>
                <a:cs typeface="Lucida Console"/>
              </a:rPr>
              <a:t> to BlackBerry: </a:t>
            </a:r>
          </a:p>
          <a:p>
            <a:pPr marL="0" indent="0">
              <a:buNone/>
            </a:pPr>
            <a:r>
              <a:rPr lang="en-US" sz="1800" b="1" dirty="0" smtClean="0">
                <a:solidFill>
                  <a:schemeClr val="bg1"/>
                </a:solidFill>
                <a:latin typeface="+mn-lt"/>
                <a:cs typeface="Lucida Console"/>
              </a:rPr>
              <a:t>Redefining Property &amp; Ownership</a:t>
            </a:r>
          </a:p>
          <a:p>
            <a:pPr marL="0" indent="0">
              <a:buNone/>
            </a:pPr>
            <a:r>
              <a:rPr lang="en-US" sz="1800" b="1" dirty="0" smtClean="0">
                <a:solidFill>
                  <a:schemeClr val="bg1"/>
                </a:solidFill>
                <a:latin typeface="+mn-lt"/>
                <a:cs typeface="Lucida Console"/>
              </a:rPr>
              <a:t>Winnipeg, Manitoba</a:t>
            </a:r>
          </a:p>
          <a:p>
            <a:pPr marL="0" indent="0">
              <a:buNone/>
            </a:pPr>
            <a:r>
              <a:rPr lang="en-US" sz="1800" b="1" dirty="0" smtClean="0">
                <a:solidFill>
                  <a:schemeClr val="bg1"/>
                </a:solidFill>
                <a:latin typeface="+mn-lt"/>
                <a:cs typeface="Lucida Console"/>
              </a:rPr>
              <a:t>November 6, 2015 </a:t>
            </a:r>
            <a:endParaRPr lang="en-US" sz="1800" dirty="0" smtClean="0">
              <a:solidFill>
                <a:srgbClr val="FFFF00"/>
              </a:solidFill>
              <a:latin typeface="+mn-lt"/>
              <a:cs typeface="Lucida Console"/>
            </a:endParaRPr>
          </a:p>
          <a:p>
            <a:pPr marL="0" indent="0">
              <a:buNone/>
            </a:pPr>
            <a:endParaRPr lang="en-US" sz="1600" dirty="0" smtClean="0">
              <a:solidFill>
                <a:srgbClr val="FFFF00"/>
              </a:solidFill>
              <a:latin typeface="+mn-lt"/>
              <a:cs typeface="Lucida Console"/>
            </a:endParaRPr>
          </a:p>
          <a:p>
            <a:pPr marL="0" indent="0">
              <a:buNone/>
            </a:pPr>
            <a:endParaRPr lang="en-US" sz="1600" dirty="0" smtClean="0">
              <a:solidFill>
                <a:srgbClr val="FFFF00"/>
              </a:solidFill>
              <a:latin typeface="+mn-lt"/>
              <a:cs typeface="Lucida Console"/>
            </a:endParaRPr>
          </a:p>
          <a:p>
            <a:pPr marL="0" indent="0">
              <a:buNone/>
            </a:pPr>
            <a:endParaRPr lang="en-US" sz="1600" dirty="0" smtClean="0">
              <a:solidFill>
                <a:srgbClr val="FFFF00"/>
              </a:solidFill>
              <a:latin typeface="+mn-lt"/>
              <a:cs typeface="Lucida Console"/>
            </a:endParaRPr>
          </a:p>
          <a:p>
            <a:pPr marL="0" indent="0">
              <a:buNone/>
            </a:pPr>
            <a:endParaRPr lang="en-US" sz="1600" dirty="0">
              <a:solidFill>
                <a:srgbClr val="FFFF00"/>
              </a:solidFill>
              <a:latin typeface="+mn-lt"/>
              <a:cs typeface="Lucida Console"/>
            </a:endParaRPr>
          </a:p>
          <a:p>
            <a:pPr marL="0" indent="0">
              <a:buNone/>
            </a:pPr>
            <a:endParaRPr lang="en-US" sz="1600" dirty="0" smtClean="0">
              <a:solidFill>
                <a:srgbClr val="FFFF00"/>
              </a:solidFill>
              <a:latin typeface="+mn-lt"/>
              <a:cs typeface="Lucida Console"/>
            </a:endParaRPr>
          </a:p>
          <a:p>
            <a:pPr marL="0" indent="0">
              <a:buNone/>
            </a:pPr>
            <a:r>
              <a:rPr lang="en-US" sz="1600" b="1" dirty="0" smtClean="0">
                <a:solidFill>
                  <a:srgbClr val="FFFFFF"/>
                </a:solidFill>
                <a:latin typeface="+mn-lt"/>
                <a:cs typeface="Lucida Console"/>
              </a:rPr>
              <a:t>Jon Festinger Q.C.</a:t>
            </a:r>
          </a:p>
          <a:p>
            <a:pPr marL="0" indent="0">
              <a:buNone/>
            </a:pPr>
            <a:r>
              <a:rPr lang="en-US" sz="1600" b="1" dirty="0" smtClean="0">
                <a:solidFill>
                  <a:srgbClr val="FFFFFF"/>
                </a:solidFill>
                <a:latin typeface="+mn-lt"/>
                <a:cs typeface="Lucida Console"/>
              </a:rPr>
              <a:t>Centre for Digital Media</a:t>
            </a:r>
          </a:p>
          <a:p>
            <a:pPr marL="0" indent="0">
              <a:buNone/>
            </a:pPr>
            <a:r>
              <a:rPr lang="en-US" sz="1600" b="1" dirty="0" smtClean="0">
                <a:solidFill>
                  <a:srgbClr val="FFFFFF"/>
                </a:solidFill>
                <a:latin typeface="+mn-lt"/>
                <a:cs typeface="Lucida Console"/>
              </a:rPr>
              <a:t>Festinger Law &amp; Strategy </a:t>
            </a:r>
          </a:p>
          <a:p>
            <a:pPr marL="0" indent="0">
              <a:buNone/>
            </a:pPr>
            <a:r>
              <a:rPr lang="en-US" sz="1600" b="1" dirty="0" smtClean="0">
                <a:solidFill>
                  <a:srgbClr val="FFFF00"/>
                </a:solidFill>
                <a:latin typeface="+mn-lt"/>
                <a:cs typeface="Lucida Console"/>
                <a:hlinkClick r:id="rId3"/>
              </a:rPr>
              <a:t>http://videogame.law.ubc.ca</a:t>
            </a:r>
            <a:endParaRPr lang="en-US" sz="1600" b="1" dirty="0" smtClean="0">
              <a:solidFill>
                <a:srgbClr val="FFFF00"/>
              </a:solidFill>
              <a:latin typeface="+mn-lt"/>
              <a:cs typeface="Lucida Console"/>
            </a:endParaRPr>
          </a:p>
          <a:p>
            <a:pPr marL="0" indent="0">
              <a:buNone/>
            </a:pPr>
            <a:r>
              <a:rPr lang="en-US" sz="1600" b="1" dirty="0" smtClean="0">
                <a:solidFill>
                  <a:srgbClr val="FFFFFF"/>
                </a:solidFill>
                <a:latin typeface="+mn-lt"/>
                <a:cs typeface="Lucida Console"/>
              </a:rPr>
              <a:t>@</a:t>
            </a:r>
            <a:r>
              <a:rPr lang="en-US" sz="1600" b="1" dirty="0" err="1" smtClean="0">
                <a:solidFill>
                  <a:srgbClr val="FFFFFF"/>
                </a:solidFill>
                <a:latin typeface="+mn-lt"/>
                <a:cs typeface="Lucida Console"/>
              </a:rPr>
              <a:t>gamebizlaw</a:t>
            </a:r>
            <a:endParaRPr lang="en-US" sz="1600" b="1" dirty="0" smtClean="0">
              <a:solidFill>
                <a:srgbClr val="FFFFFF"/>
              </a:solidFill>
              <a:latin typeface="+mn-lt"/>
              <a:cs typeface="Lucida Console"/>
            </a:endParaRPr>
          </a:p>
          <a:p>
            <a:pPr marL="0" indent="0">
              <a:buNone/>
            </a:pPr>
            <a:r>
              <a:rPr lang="en-US" sz="1600" b="1" dirty="0" smtClean="0">
                <a:solidFill>
                  <a:srgbClr val="FFFF00"/>
                </a:solidFill>
                <a:latin typeface="+mn-lt"/>
                <a:cs typeface="Lucida Console"/>
                <a:hlinkClick r:id="rId4"/>
              </a:rPr>
              <a:t>jon_festinger@thecdm.ca</a:t>
            </a:r>
            <a:endParaRPr lang="en-US" sz="1600" dirty="0" smtClean="0">
              <a:latin typeface="+mn-lt"/>
            </a:endParaRPr>
          </a:p>
          <a:p>
            <a:pPr marL="0" indent="0">
              <a:buNone/>
            </a:pPr>
            <a:r>
              <a:rPr lang="en-US" sz="1400" dirty="0" smtClean="0">
                <a:solidFill>
                  <a:srgbClr val="FFFF00"/>
                </a:solidFill>
                <a:latin typeface="+mn-lt"/>
              </a:rPr>
              <a:t>*Originally titled “Practical Contradictions in Intellectual Property”</a:t>
            </a:r>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5" cstate="print">
            <a:extLst>
              <a:ext uri="{28A0092B-C50C-407E-A947-70E740481C1C}">
                <a14:useLocalDpi xmlns:a14="http://schemas.microsoft.com/office/drawing/2010/main"/>
              </a:ext>
            </a:extLst>
          </a:blip>
          <a:srcRect l="20968" t="29807" r="941" b="27147"/>
          <a:stretch/>
        </p:blipFill>
        <p:spPr>
          <a:xfrm>
            <a:off x="6178029" y="3985146"/>
            <a:ext cx="2384718" cy="1858747"/>
          </a:xfrm>
          <a:prstGeom prst="rect">
            <a:avLst/>
          </a:prstGeom>
        </p:spPr>
      </p:pic>
    </p:spTree>
    <p:extLst>
      <p:ext uri="{BB962C8B-B14F-4D97-AF65-F5344CB8AC3E}">
        <p14:creationId xmlns:p14="http://schemas.microsoft.com/office/powerpoint/2010/main" val="32057317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27856"/>
            <a:ext cx="5707483" cy="5033323"/>
          </a:xfrm>
        </p:spPr>
        <p:txBody>
          <a:bodyPr>
            <a:normAutofit/>
          </a:bodyPr>
          <a:lstStyle/>
          <a:p>
            <a:pPr marL="0" indent="0">
              <a:lnSpc>
                <a:spcPct val="100000"/>
              </a:lnSpc>
              <a:buNone/>
            </a:pPr>
            <a:r>
              <a:rPr lang="en-US" sz="4400" dirty="0" smtClean="0">
                <a:solidFill>
                  <a:schemeClr val="bg1"/>
                </a:solidFill>
                <a:latin typeface="+mn-lt"/>
              </a:rPr>
              <a:t>In fact the Statute of Anne (1709) can be interpreted as the apotheosis in a </a:t>
            </a:r>
            <a:r>
              <a:rPr lang="en-US" sz="4400" dirty="0" smtClean="0">
                <a:solidFill>
                  <a:srgbClr val="FFFF00"/>
                </a:solidFill>
                <a:latin typeface="+mn-lt"/>
              </a:rPr>
              <a:t>trajectory of authorial freedom</a:t>
            </a:r>
            <a:r>
              <a:rPr lang="en-US" sz="4400" dirty="0" smtClean="0">
                <a:solidFill>
                  <a:schemeClr val="bg1"/>
                </a:solidFill>
                <a:latin typeface="+mn-lt"/>
              </a:rPr>
              <a:t> from censorship.</a:t>
            </a:r>
            <a:endParaRPr lang="en-US" sz="4400" dirty="0">
              <a:solidFill>
                <a:schemeClr val="bg1"/>
              </a:solidFill>
              <a:latin typeface="+mn-lt"/>
            </a:endParaRPr>
          </a:p>
        </p:txBody>
      </p:sp>
      <p:pic>
        <p:nvPicPr>
          <p:cNvPr id="4" name="Picture 3" descr="200px-Areopagitica_bridwe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64683" y="962874"/>
            <a:ext cx="2979317" cy="4185941"/>
          </a:xfrm>
          <a:prstGeom prst="rect">
            <a:avLst/>
          </a:prstGeom>
        </p:spPr>
      </p:pic>
    </p:spTree>
    <p:extLst>
      <p:ext uri="{BB962C8B-B14F-4D97-AF65-F5344CB8AC3E}">
        <p14:creationId xmlns:p14="http://schemas.microsoft.com/office/powerpoint/2010/main" val="41113570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2-23 at 11.40.23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95" r="-429"/>
          <a:stretch/>
        </p:blipFill>
        <p:spPr>
          <a:xfrm>
            <a:off x="463422" y="257416"/>
            <a:ext cx="8146298" cy="5379045"/>
          </a:xfrm>
        </p:spPr>
      </p:pic>
      <p:sp>
        <p:nvSpPr>
          <p:cNvPr id="5" name="TextBox 4"/>
          <p:cNvSpPr txBox="1"/>
          <p:nvPr/>
        </p:nvSpPr>
        <p:spPr>
          <a:xfrm>
            <a:off x="2111144" y="5653622"/>
            <a:ext cx="4942379" cy="369332"/>
          </a:xfrm>
          <a:prstGeom prst="rect">
            <a:avLst/>
          </a:prstGeom>
          <a:noFill/>
        </p:spPr>
        <p:txBody>
          <a:bodyPr wrap="none" rtlCol="0">
            <a:spAutoFit/>
          </a:bodyPr>
          <a:lstStyle/>
          <a:p>
            <a:r>
              <a:rPr lang="en-US" dirty="0">
                <a:solidFill>
                  <a:prstClr val="black"/>
                </a:solidFill>
                <a:latin typeface="Arial"/>
                <a:hlinkClick r:id="rId3"/>
              </a:rPr>
              <a:t>http://remotedevice.net/ctcs-505/mia_2009.</a:t>
            </a:r>
            <a:r>
              <a:rPr lang="en-US" dirty="0" smtClean="0">
                <a:solidFill>
                  <a:prstClr val="black"/>
                </a:solidFill>
                <a:latin typeface="Arial"/>
                <a:hlinkClick r:id="rId3"/>
              </a:rPr>
              <a:t>pdf</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32068504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143"/>
            <a:ext cx="8686800" cy="1016000"/>
          </a:xfrm>
        </p:spPr>
        <p:txBody>
          <a:bodyPr>
            <a:normAutofit/>
          </a:bodyPr>
          <a:lstStyle/>
          <a:p>
            <a:r>
              <a:rPr lang="en-US" sz="4400" b="1" dirty="0" smtClean="0">
                <a:solidFill>
                  <a:srgbClr val="FFFF00"/>
                </a:solidFill>
                <a:latin typeface="+mn-lt"/>
              </a:rPr>
              <a:t>Why there is no “Magic Circle”</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88143"/>
            <a:ext cx="8229600" cy="4698110"/>
          </a:xfrm>
        </p:spPr>
        <p:txBody>
          <a:bodyPr>
            <a:normAutofit/>
          </a:bodyPr>
          <a:lstStyle/>
          <a:p>
            <a:pPr marL="0" indent="0">
              <a:buNone/>
            </a:pPr>
            <a:r>
              <a:rPr lang="en-US" sz="3200" dirty="0" smtClean="0">
                <a:solidFill>
                  <a:schemeClr val="bg1"/>
                </a:solidFill>
                <a:latin typeface="Arial"/>
                <a:cs typeface="Arial"/>
              </a:rPr>
              <a:t>There is no virtual…</a:t>
            </a:r>
          </a:p>
          <a:p>
            <a:pPr marL="0" indent="0">
              <a:buNone/>
            </a:pPr>
            <a:r>
              <a:rPr lang="en-US" sz="3200" dirty="0" smtClean="0">
                <a:solidFill>
                  <a:schemeClr val="bg1"/>
                </a:solidFill>
                <a:latin typeface="Arial"/>
                <a:cs typeface="Arial"/>
              </a:rPr>
              <a:t>It’s all real…</a:t>
            </a:r>
            <a:endParaRPr lang="en-US" sz="3200" dirty="0">
              <a:solidFill>
                <a:schemeClr val="bg1"/>
              </a:solidFill>
              <a:latin typeface="Arial"/>
              <a:cs typeface="Arial"/>
            </a:endParaRPr>
          </a:p>
        </p:txBody>
      </p:sp>
      <p:pic>
        <p:nvPicPr>
          <p:cNvPr id="4" name="Content Placeholder 3" descr="IMG_1462.PNG"/>
          <p:cNvPicPr>
            <a:picLocks noChangeAspect="1"/>
          </p:cNvPicPr>
          <p:nvPr/>
        </p:nvPicPr>
        <p:blipFill rotWithShape="1">
          <a:blip r:embed="rId2" cstate="print">
            <a:extLst>
              <a:ext uri="{28A0092B-C50C-407E-A947-70E740481C1C}">
                <a14:useLocalDpi xmlns:a14="http://schemas.microsoft.com/office/drawing/2010/main"/>
              </a:ext>
            </a:extLst>
          </a:blip>
          <a:srcRect l="-1212" r="-1212"/>
          <a:stretch/>
        </p:blipFill>
        <p:spPr>
          <a:xfrm>
            <a:off x="4700702" y="1188143"/>
            <a:ext cx="2326156" cy="1406753"/>
          </a:xfrm>
          <a:prstGeom prst="rect">
            <a:avLst/>
          </a:prstGeom>
        </p:spPr>
      </p:pic>
      <p:pic>
        <p:nvPicPr>
          <p:cNvPr id="5" name="Picture 4" descr="Anita_Sarkeesian_201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225669"/>
            <a:ext cx="3533468" cy="2360999"/>
          </a:xfrm>
          <a:prstGeom prst="rect">
            <a:avLst/>
          </a:prstGeo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7200" y="3810277"/>
            <a:ext cx="3949987" cy="2075976"/>
          </a:xfrm>
          <a:prstGeom prst="rect">
            <a:avLst/>
          </a:prstGeom>
        </p:spPr>
      </p:pic>
      <p:pic>
        <p:nvPicPr>
          <p:cNvPr id="8" name="Content Placeholder 3" descr="Screen Shot 2014-10-22 at 12.59.47 AM.png"/>
          <p:cNvPicPr>
            <a:picLocks noChangeAspect="1"/>
          </p:cNvPicPr>
          <p:nvPr/>
        </p:nvPicPr>
        <p:blipFill rotWithShape="1">
          <a:blip r:embed="rId5" cstate="print">
            <a:extLst>
              <a:ext uri="{28A0092B-C50C-407E-A947-70E740481C1C}">
                <a14:useLocalDpi xmlns:a14="http://schemas.microsoft.com/office/drawing/2010/main"/>
              </a:ext>
            </a:extLst>
          </a:blip>
          <a:srcRect l="-426" r="458"/>
          <a:stretch/>
        </p:blipFill>
        <p:spPr>
          <a:xfrm>
            <a:off x="4700702" y="2887858"/>
            <a:ext cx="4516437" cy="3324378"/>
          </a:xfrm>
          <a:prstGeom prst="rect">
            <a:avLst/>
          </a:prstGeom>
        </p:spPr>
      </p:pic>
    </p:spTree>
    <p:extLst>
      <p:ext uri="{BB962C8B-B14F-4D97-AF65-F5344CB8AC3E}">
        <p14:creationId xmlns:p14="http://schemas.microsoft.com/office/powerpoint/2010/main" val="19368011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061"/>
            <a:ext cx="8229600" cy="1035153"/>
          </a:xfrm>
        </p:spPr>
        <p:txBody>
          <a:bodyPr>
            <a:normAutofit/>
          </a:bodyPr>
          <a:lstStyle/>
          <a:p>
            <a:r>
              <a:rPr lang="en-US" sz="4800" b="1" dirty="0" smtClean="0">
                <a:solidFill>
                  <a:srgbClr val="FFFF00"/>
                </a:solidFill>
                <a:latin typeface="+mn-lt"/>
              </a:rPr>
              <a:t> Oops?...</a:t>
            </a:r>
            <a:endParaRPr lang="en-US" sz="4800" b="1" dirty="0">
              <a:solidFill>
                <a:srgbClr val="FFFF00"/>
              </a:solidFill>
              <a:latin typeface="+mn-lt"/>
            </a:endParaRPr>
          </a:p>
        </p:txBody>
      </p:sp>
      <p:pic>
        <p:nvPicPr>
          <p:cNvPr id="4" name="Content Placeholder 3" descr="Screen Shot 2015-11-01 at 3.03.2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631164" y="1783547"/>
            <a:ext cx="7597349" cy="4137972"/>
          </a:xfrm>
        </p:spPr>
      </p:pic>
      <p:pic>
        <p:nvPicPr>
          <p:cNvPr id="5" name="Picture 4" descr="Screen Shot 2015-11-02 at 11.40.4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1164" y="1118215"/>
            <a:ext cx="7597349" cy="665330"/>
          </a:xfrm>
          <a:prstGeom prst="rect">
            <a:avLst/>
          </a:prstGeom>
        </p:spPr>
      </p:pic>
    </p:spTree>
    <p:extLst>
      <p:ext uri="{BB962C8B-B14F-4D97-AF65-F5344CB8AC3E}">
        <p14:creationId xmlns:p14="http://schemas.microsoft.com/office/powerpoint/2010/main" val="33208553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01"/>
            <a:ext cx="9144000" cy="832726"/>
          </a:xfrm>
        </p:spPr>
        <p:txBody>
          <a:bodyPr>
            <a:normAutofit fontScale="90000"/>
          </a:bodyPr>
          <a:lstStyle/>
          <a:p>
            <a:r>
              <a:rPr lang="en-US" dirty="0" smtClean="0"/>
              <a:t> </a:t>
            </a:r>
            <a:r>
              <a:rPr lang="en-US" sz="4400" b="1" dirty="0" smtClean="0">
                <a:solidFill>
                  <a:srgbClr val="FFFF00"/>
                </a:solidFill>
                <a:latin typeface="+mn-lt"/>
                <a:cs typeface="Times New Roman"/>
              </a:rPr>
              <a:t>The legalities of the </a:t>
            </a:r>
            <a:r>
              <a:rPr lang="en-US" sz="4400" b="1" dirty="0">
                <a:solidFill>
                  <a:srgbClr val="FFFF00"/>
                </a:solidFill>
                <a:latin typeface="+mn-lt"/>
                <a:cs typeface="Times New Roman"/>
              </a:rPr>
              <a:t>“Magic Circle</a:t>
            </a:r>
            <a:r>
              <a:rPr lang="en-US" sz="4400" b="1" dirty="0" smtClean="0">
                <a:solidFill>
                  <a:srgbClr val="FFFF00"/>
                </a:solidFill>
                <a:latin typeface="+mn-lt"/>
                <a:cs typeface="Times New Roman"/>
              </a:rPr>
              <a:t>” </a:t>
            </a:r>
            <a:r>
              <a:rPr lang="en-US" sz="2400" dirty="0" smtClean="0">
                <a:solidFill>
                  <a:srgbClr val="000000"/>
                </a:solidFill>
              </a:rPr>
              <a:t>1</a:t>
            </a:r>
            <a:endParaRPr lang="en-US" sz="2400" dirty="0">
              <a:solidFill>
                <a:srgbClr val="000000"/>
              </a:solidFill>
            </a:endParaRPr>
          </a:p>
        </p:txBody>
      </p:sp>
      <p:sp>
        <p:nvSpPr>
          <p:cNvPr id="3" name="Content Placeholder 2"/>
          <p:cNvSpPr>
            <a:spLocks noGrp="1"/>
          </p:cNvSpPr>
          <p:nvPr>
            <p:ph sz="quarter" idx="10"/>
          </p:nvPr>
        </p:nvSpPr>
        <p:spPr>
          <a:xfrm>
            <a:off x="0" y="856927"/>
            <a:ext cx="9144000" cy="5471945"/>
          </a:xfrm>
        </p:spPr>
        <p:txBody>
          <a:bodyPr>
            <a:normAutofit fontScale="92500" lnSpcReduction="10000"/>
          </a:bodyPr>
          <a:lstStyle/>
          <a:p>
            <a:pPr marL="0" indent="0">
              <a:buNone/>
            </a:pPr>
            <a:r>
              <a:rPr lang="en-US" sz="1800" dirty="0" smtClean="0">
                <a:solidFill>
                  <a:schemeClr val="bg1"/>
                </a:solidFill>
                <a:latin typeface="+mn-lt"/>
              </a:rPr>
              <a:t>1. “The Laws of the Virtual Worlds” - Greg </a:t>
            </a:r>
            <a:r>
              <a:rPr lang="en-US" sz="1800" dirty="0" err="1" smtClean="0">
                <a:solidFill>
                  <a:schemeClr val="bg1"/>
                </a:solidFill>
                <a:latin typeface="+mn-lt"/>
              </a:rPr>
              <a:t>Lastowka</a:t>
            </a:r>
            <a:r>
              <a:rPr lang="en-US" sz="1800" dirty="0" smtClean="0">
                <a:solidFill>
                  <a:schemeClr val="bg1"/>
                </a:solidFill>
                <a:latin typeface="+mn-lt"/>
              </a:rPr>
              <a:t> &amp; Dan Hunter (2003)</a:t>
            </a:r>
          </a:p>
          <a:p>
            <a:pPr marL="0" indent="0">
              <a:buNone/>
            </a:pPr>
            <a:r>
              <a:rPr lang="en-US" sz="1400" dirty="0">
                <a:solidFill>
                  <a:schemeClr val="bg1"/>
                </a:solidFill>
                <a:latin typeface="+mn-lt"/>
                <a:hlinkClick r:id="rId2"/>
              </a:rPr>
              <a:t>http://papers.ssrn.com/sol3/papers.cfm?abstract_id=</a:t>
            </a:r>
            <a:r>
              <a:rPr lang="en-US" sz="1400" dirty="0" smtClean="0">
                <a:solidFill>
                  <a:schemeClr val="bg1"/>
                </a:solidFill>
                <a:latin typeface="+mn-lt"/>
                <a:hlinkClick r:id="rId2"/>
              </a:rPr>
              <a:t>402860</a:t>
            </a:r>
            <a:endParaRPr lang="en-US" sz="1400" dirty="0">
              <a:solidFill>
                <a:schemeClr val="bg1"/>
              </a:solidFill>
              <a:latin typeface="+mn-lt"/>
            </a:endParaRPr>
          </a:p>
          <a:p>
            <a:pPr marL="0" indent="0">
              <a:buNone/>
            </a:pPr>
            <a:r>
              <a:rPr lang="en-US" sz="1400" dirty="0" smtClean="0">
                <a:solidFill>
                  <a:schemeClr val="bg1"/>
                </a:solidFill>
                <a:latin typeface="+mn-lt"/>
              </a:rPr>
              <a:t>“No </a:t>
            </a:r>
            <a:r>
              <a:rPr lang="en-US" sz="1400" dirty="0">
                <a:solidFill>
                  <a:schemeClr val="bg1"/>
                </a:solidFill>
                <a:latin typeface="+mn-lt"/>
              </a:rPr>
              <a:t>doubt there will be time and litigation enough to soon </a:t>
            </a:r>
            <a:r>
              <a:rPr lang="en-US" sz="1400" dirty="0" smtClean="0">
                <a:solidFill>
                  <a:schemeClr val="bg1"/>
                </a:solidFill>
                <a:latin typeface="+mn-lt"/>
              </a:rPr>
              <a:t>make further </a:t>
            </a:r>
            <a:r>
              <a:rPr lang="en-US" sz="1400" dirty="0">
                <a:solidFill>
                  <a:schemeClr val="bg1"/>
                </a:solidFill>
                <a:latin typeface="+mn-lt"/>
              </a:rPr>
              <a:t>observations. However there is one </a:t>
            </a:r>
            <a:r>
              <a:rPr lang="en-US" sz="1400" dirty="0" smtClean="0">
                <a:solidFill>
                  <a:schemeClr val="bg1"/>
                </a:solidFill>
                <a:latin typeface="+mn-lt"/>
              </a:rPr>
              <a:t>point</a:t>
            </a:r>
          </a:p>
          <a:p>
            <a:pPr marL="0" indent="0">
              <a:buNone/>
            </a:pPr>
            <a:r>
              <a:rPr lang="en-US" sz="1400" dirty="0" smtClean="0">
                <a:solidFill>
                  <a:schemeClr val="bg1"/>
                </a:solidFill>
                <a:latin typeface="+mn-lt"/>
              </a:rPr>
              <a:t>that </a:t>
            </a:r>
            <a:r>
              <a:rPr lang="en-US" sz="1400" dirty="0">
                <a:solidFill>
                  <a:schemeClr val="bg1"/>
                </a:solidFill>
                <a:latin typeface="+mn-lt"/>
              </a:rPr>
              <a:t>is worth making </a:t>
            </a:r>
            <a:r>
              <a:rPr lang="en-US" sz="1400" dirty="0" smtClean="0">
                <a:solidFill>
                  <a:schemeClr val="bg1"/>
                </a:solidFill>
                <a:latin typeface="+mn-lt"/>
              </a:rPr>
              <a:t>in conclusion</a:t>
            </a:r>
            <a:r>
              <a:rPr lang="en-US" sz="1400" dirty="0">
                <a:solidFill>
                  <a:schemeClr val="bg1"/>
                </a:solidFill>
                <a:latin typeface="+mn-lt"/>
              </a:rPr>
              <a:t>. </a:t>
            </a:r>
            <a:r>
              <a:rPr lang="en-US" sz="1400" dirty="0">
                <a:solidFill>
                  <a:srgbClr val="FFFF00"/>
                </a:solidFill>
                <a:latin typeface="+mn-lt"/>
              </a:rPr>
              <a:t>It is not going to be a sufficient answer, either for property or </a:t>
            </a:r>
            <a:r>
              <a:rPr lang="en-US" sz="1400" dirty="0" smtClean="0">
                <a:solidFill>
                  <a:srgbClr val="FFFF00"/>
                </a:solidFill>
                <a:latin typeface="+mn-lt"/>
              </a:rPr>
              <a:t>avatar rights</a:t>
            </a:r>
            <a:r>
              <a:rPr lang="en-US" sz="1400" dirty="0">
                <a:solidFill>
                  <a:srgbClr val="FFFF00"/>
                </a:solidFill>
                <a:latin typeface="+mn-lt"/>
              </a:rPr>
              <a:t>, </a:t>
            </a:r>
            <a:r>
              <a:rPr lang="en-US" sz="1400" dirty="0" smtClean="0">
                <a:solidFill>
                  <a:srgbClr val="FFFF00"/>
                </a:solidFill>
                <a:latin typeface="+mn-lt"/>
              </a:rPr>
              <a:t>to</a:t>
            </a:r>
          </a:p>
          <a:p>
            <a:pPr marL="0" indent="0">
              <a:buNone/>
            </a:pPr>
            <a:r>
              <a:rPr lang="en-US" sz="1400" dirty="0" smtClean="0">
                <a:solidFill>
                  <a:srgbClr val="FFFF00"/>
                </a:solidFill>
                <a:latin typeface="+mn-lt"/>
              </a:rPr>
              <a:t>say</a:t>
            </a:r>
            <a:r>
              <a:rPr lang="en-US" sz="1400" dirty="0">
                <a:solidFill>
                  <a:srgbClr val="FFFF00"/>
                </a:solidFill>
                <a:latin typeface="+mn-lt"/>
              </a:rPr>
              <a:t>, “It’s just a game”. Nor can the company creating the world </a:t>
            </a:r>
            <a:r>
              <a:rPr lang="en-US" sz="1400" dirty="0" smtClean="0">
                <a:solidFill>
                  <a:srgbClr val="FFFF00"/>
                </a:solidFill>
                <a:latin typeface="+mn-lt"/>
              </a:rPr>
              <a:t>simply intone </a:t>
            </a:r>
            <a:r>
              <a:rPr lang="en-US" sz="1400" dirty="0">
                <a:solidFill>
                  <a:srgbClr val="FFFF00"/>
                </a:solidFill>
                <a:latin typeface="+mn-lt"/>
              </a:rPr>
              <a:t>that the world is theirs to do with </a:t>
            </a:r>
            <a:r>
              <a:rPr lang="en-US" sz="1400" dirty="0" smtClean="0">
                <a:solidFill>
                  <a:srgbClr val="FFFF00"/>
                </a:solidFill>
                <a:latin typeface="+mn-lt"/>
              </a:rPr>
              <a:t>as</a:t>
            </a:r>
          </a:p>
          <a:p>
            <a:pPr marL="0" indent="0">
              <a:buNone/>
            </a:pPr>
            <a:r>
              <a:rPr lang="en-US" sz="1400" dirty="0" smtClean="0">
                <a:solidFill>
                  <a:srgbClr val="FFFF00"/>
                </a:solidFill>
                <a:latin typeface="+mn-lt"/>
              </a:rPr>
              <a:t>they </a:t>
            </a:r>
            <a:r>
              <a:rPr lang="en-US" sz="1400" dirty="0">
                <a:solidFill>
                  <a:srgbClr val="FFFF00"/>
                </a:solidFill>
                <a:latin typeface="+mn-lt"/>
              </a:rPr>
              <a:t>wish. The issues are </a:t>
            </a:r>
            <a:r>
              <a:rPr lang="en-US" sz="1400" dirty="0" smtClean="0">
                <a:solidFill>
                  <a:srgbClr val="FFFF00"/>
                </a:solidFill>
                <a:latin typeface="+mn-lt"/>
              </a:rPr>
              <a:t>more complex </a:t>
            </a:r>
            <a:r>
              <a:rPr lang="en-US" sz="1400" dirty="0">
                <a:solidFill>
                  <a:srgbClr val="FFFF00"/>
                </a:solidFill>
                <a:latin typeface="+mn-lt"/>
              </a:rPr>
              <a:t>than that, and the users and community will have a say in the </a:t>
            </a:r>
            <a:r>
              <a:rPr lang="en-US" sz="1400" dirty="0" smtClean="0">
                <a:solidFill>
                  <a:srgbClr val="FFFF00"/>
                </a:solidFill>
                <a:latin typeface="+mn-lt"/>
              </a:rPr>
              <a:t>outcome</a:t>
            </a:r>
          </a:p>
          <a:p>
            <a:pPr marL="0" indent="0">
              <a:buNone/>
            </a:pPr>
            <a:r>
              <a:rPr lang="en-US" sz="1400" dirty="0" smtClean="0">
                <a:solidFill>
                  <a:srgbClr val="FFFF00"/>
                </a:solidFill>
                <a:latin typeface="+mn-lt"/>
              </a:rPr>
              <a:t>of </a:t>
            </a:r>
            <a:r>
              <a:rPr lang="en-US" sz="1400" dirty="0">
                <a:solidFill>
                  <a:srgbClr val="FFFF00"/>
                </a:solidFill>
                <a:latin typeface="+mn-lt"/>
              </a:rPr>
              <a:t>these </a:t>
            </a:r>
            <a:r>
              <a:rPr lang="en-US" sz="1400" dirty="0" smtClean="0">
                <a:solidFill>
                  <a:srgbClr val="FFFF00"/>
                </a:solidFill>
                <a:latin typeface="+mn-lt"/>
              </a:rPr>
              <a:t>questions</a:t>
            </a:r>
            <a:r>
              <a:rPr lang="en-US" sz="1400" dirty="0" smtClean="0">
                <a:solidFill>
                  <a:schemeClr val="bg1"/>
                </a:solidFill>
                <a:latin typeface="+mn-lt"/>
              </a:rPr>
              <a:t>…We will have </a:t>
            </a:r>
            <a:r>
              <a:rPr lang="en-US" sz="1400" dirty="0">
                <a:solidFill>
                  <a:schemeClr val="bg1"/>
                </a:solidFill>
                <a:latin typeface="+mn-lt"/>
              </a:rPr>
              <a:t>to recognize that these are separate places, with a separate </a:t>
            </a:r>
            <a:r>
              <a:rPr lang="en-US" sz="1400" dirty="0" smtClean="0">
                <a:solidFill>
                  <a:schemeClr val="bg1"/>
                </a:solidFill>
                <a:latin typeface="+mn-lt"/>
              </a:rPr>
              <a:t>community, separate </a:t>
            </a:r>
            <a:r>
              <a:rPr lang="en-US" sz="1400" dirty="0">
                <a:solidFill>
                  <a:schemeClr val="bg1"/>
                </a:solidFill>
                <a:latin typeface="+mn-lt"/>
              </a:rPr>
              <a:t>laws</a:t>
            </a:r>
            <a:r>
              <a:rPr lang="en-US" sz="1400" dirty="0" smtClean="0">
                <a:solidFill>
                  <a:schemeClr val="bg1"/>
                </a:solidFill>
                <a:latin typeface="+mn-lt"/>
              </a:rPr>
              <a:t>,</a:t>
            </a:r>
          </a:p>
          <a:p>
            <a:pPr marL="0" indent="0">
              <a:buNone/>
            </a:pPr>
            <a:r>
              <a:rPr lang="en-US" sz="1400" dirty="0" smtClean="0">
                <a:solidFill>
                  <a:schemeClr val="bg1"/>
                </a:solidFill>
                <a:latin typeface="+mn-lt"/>
              </a:rPr>
              <a:t>and </a:t>
            </a:r>
            <a:r>
              <a:rPr lang="en-US" sz="1400" dirty="0">
                <a:solidFill>
                  <a:schemeClr val="bg1"/>
                </a:solidFill>
                <a:latin typeface="+mn-lt"/>
              </a:rPr>
              <a:t>separate rights. Sometimes the inhabitants of these </a:t>
            </a:r>
            <a:r>
              <a:rPr lang="en-US" sz="1400" dirty="0" smtClean="0">
                <a:solidFill>
                  <a:schemeClr val="bg1"/>
                </a:solidFill>
                <a:latin typeface="+mn-lt"/>
              </a:rPr>
              <a:t>worlds will </a:t>
            </a:r>
            <a:r>
              <a:rPr lang="en-US" sz="1400" dirty="0">
                <a:solidFill>
                  <a:schemeClr val="bg1"/>
                </a:solidFill>
                <a:latin typeface="+mn-lt"/>
              </a:rPr>
              <a:t>come down to our world, to </a:t>
            </a:r>
            <a:r>
              <a:rPr lang="en-US" sz="1400" dirty="0" smtClean="0">
                <a:solidFill>
                  <a:schemeClr val="bg1"/>
                </a:solidFill>
                <a:latin typeface="+mn-lt"/>
              </a:rPr>
              <a:t>have</a:t>
            </a:r>
          </a:p>
          <a:p>
            <a:pPr marL="0" indent="0">
              <a:buNone/>
            </a:pPr>
            <a:r>
              <a:rPr lang="en-US" sz="1400" dirty="0" smtClean="0">
                <a:solidFill>
                  <a:schemeClr val="bg1"/>
                </a:solidFill>
                <a:latin typeface="+mn-lt"/>
              </a:rPr>
              <a:t>recourse </a:t>
            </a:r>
            <a:r>
              <a:rPr lang="en-US" sz="1400" dirty="0">
                <a:solidFill>
                  <a:schemeClr val="bg1"/>
                </a:solidFill>
                <a:latin typeface="+mn-lt"/>
              </a:rPr>
              <a:t>to our law, and gain </a:t>
            </a:r>
            <a:r>
              <a:rPr lang="en-US" sz="1400" dirty="0" smtClean="0">
                <a:solidFill>
                  <a:schemeClr val="bg1"/>
                </a:solidFill>
                <a:latin typeface="+mn-lt"/>
              </a:rPr>
              <a:t>protections against </a:t>
            </a:r>
            <a:r>
              <a:rPr lang="en-US" sz="1400" dirty="0">
                <a:solidFill>
                  <a:schemeClr val="bg1"/>
                </a:solidFill>
                <a:latin typeface="+mn-lt"/>
              </a:rPr>
              <a:t>their gods. But more and more they will live out their lives in a </a:t>
            </a:r>
            <a:r>
              <a:rPr lang="en-US" sz="1400" dirty="0" smtClean="0">
                <a:solidFill>
                  <a:schemeClr val="bg1"/>
                </a:solidFill>
                <a:latin typeface="+mn-lt"/>
              </a:rPr>
              <a:t>different</a:t>
            </a:r>
          </a:p>
          <a:p>
            <a:pPr marL="0" indent="0">
              <a:buNone/>
            </a:pPr>
            <a:r>
              <a:rPr lang="en-US" sz="1400" dirty="0" smtClean="0">
                <a:solidFill>
                  <a:schemeClr val="bg1"/>
                </a:solidFill>
                <a:latin typeface="+mn-lt"/>
              </a:rPr>
              <a:t>world</a:t>
            </a:r>
            <a:r>
              <a:rPr lang="en-US" sz="1400" dirty="0">
                <a:solidFill>
                  <a:schemeClr val="bg1"/>
                </a:solidFill>
                <a:latin typeface="+mn-lt"/>
              </a:rPr>
              <a:t>, and they will eventually come to create their own laws, just as they </a:t>
            </a:r>
            <a:r>
              <a:rPr lang="en-US" sz="1400" dirty="0" smtClean="0">
                <a:solidFill>
                  <a:schemeClr val="bg1"/>
                </a:solidFill>
                <a:latin typeface="+mn-lt"/>
              </a:rPr>
              <a:t>are building </a:t>
            </a:r>
            <a:r>
              <a:rPr lang="en-US" sz="1400" dirty="0">
                <a:solidFill>
                  <a:schemeClr val="bg1"/>
                </a:solidFill>
                <a:latin typeface="+mn-lt"/>
              </a:rPr>
              <a:t>their own community. </a:t>
            </a:r>
            <a:r>
              <a:rPr lang="en-US" sz="1400" dirty="0">
                <a:solidFill>
                  <a:srgbClr val="FFFF00"/>
                </a:solidFill>
                <a:latin typeface="+mn-lt"/>
              </a:rPr>
              <a:t>In </a:t>
            </a:r>
            <a:r>
              <a:rPr lang="en-US" sz="1400" dirty="0" smtClean="0">
                <a:solidFill>
                  <a:srgbClr val="FFFF00"/>
                </a:solidFill>
                <a:latin typeface="+mn-lt"/>
              </a:rPr>
              <a:t>time </a:t>
            </a:r>
            <a:r>
              <a:rPr lang="en-US" sz="1400" dirty="0">
                <a:solidFill>
                  <a:srgbClr val="FFFF00"/>
                </a:solidFill>
                <a:latin typeface="+mn-lt"/>
              </a:rPr>
              <a:t>perhaps they won’t care what we </a:t>
            </a:r>
            <a:r>
              <a:rPr lang="en-US" sz="1400" dirty="0" smtClean="0">
                <a:solidFill>
                  <a:srgbClr val="FFFF00"/>
                </a:solidFill>
                <a:latin typeface="+mn-lt"/>
              </a:rPr>
              <a:t>think or </a:t>
            </a:r>
            <a:r>
              <a:rPr lang="en-US" sz="1400" dirty="0">
                <a:solidFill>
                  <a:srgbClr val="FFFF00"/>
                </a:solidFill>
                <a:latin typeface="+mn-lt"/>
              </a:rPr>
              <a:t>what our laws say. They will live and love and law for themselves</a:t>
            </a:r>
            <a:r>
              <a:rPr lang="en-US" sz="1400" dirty="0" smtClean="0">
                <a:solidFill>
                  <a:srgbClr val="FFFF00"/>
                </a:solidFill>
                <a:latin typeface="+mn-lt"/>
              </a:rPr>
              <a:t>.</a:t>
            </a:r>
            <a:r>
              <a:rPr lang="en-US" sz="1400" dirty="0" smtClean="0">
                <a:solidFill>
                  <a:schemeClr val="bg1"/>
                </a:solidFill>
                <a:latin typeface="+mn-lt"/>
              </a:rPr>
              <a:t>”</a:t>
            </a:r>
            <a:endParaRPr lang="en-US" sz="1800" dirty="0">
              <a:solidFill>
                <a:schemeClr val="bg1"/>
              </a:solidFill>
              <a:latin typeface="+mn-lt"/>
            </a:endParaRPr>
          </a:p>
          <a:p>
            <a:pPr marL="0" indent="0">
              <a:buNone/>
            </a:pPr>
            <a:r>
              <a:rPr lang="en-US" sz="1800" dirty="0" smtClean="0">
                <a:solidFill>
                  <a:schemeClr val="bg1"/>
                </a:solidFill>
                <a:latin typeface="+mn-lt"/>
              </a:rPr>
              <a:t>2. “Virtual Liberty: Freedom to Design and Freedom to Play in Virtual Worlds” Jack </a:t>
            </a:r>
            <a:r>
              <a:rPr lang="en-US" sz="1800" dirty="0" err="1" smtClean="0">
                <a:solidFill>
                  <a:schemeClr val="bg1"/>
                </a:solidFill>
                <a:latin typeface="+mn-lt"/>
              </a:rPr>
              <a:t>Balkin</a:t>
            </a:r>
            <a:r>
              <a:rPr lang="en-US" sz="1800" dirty="0" smtClean="0">
                <a:solidFill>
                  <a:schemeClr val="bg1"/>
                </a:solidFill>
                <a:latin typeface="+mn-lt"/>
              </a:rPr>
              <a:t> (2004) </a:t>
            </a:r>
            <a:r>
              <a:rPr lang="en-US" sz="1400" dirty="0" smtClean="0">
                <a:solidFill>
                  <a:schemeClr val="bg1"/>
                </a:solidFill>
                <a:latin typeface="+mn-lt"/>
                <a:hlinkClick r:id="rId3"/>
              </a:rPr>
              <a:t>http</a:t>
            </a:r>
            <a:r>
              <a:rPr lang="en-US" sz="1400" dirty="0">
                <a:solidFill>
                  <a:schemeClr val="bg1"/>
                </a:solidFill>
                <a:latin typeface="+mn-lt"/>
                <a:hlinkClick r:id="rId3"/>
              </a:rPr>
              <a:t>://papers.ssrn.com/sol3/papers.cfm?abstract_id=</a:t>
            </a:r>
            <a:r>
              <a:rPr lang="en-US" sz="1400" dirty="0" smtClean="0">
                <a:solidFill>
                  <a:schemeClr val="bg1"/>
                </a:solidFill>
                <a:latin typeface="+mn-lt"/>
                <a:hlinkClick r:id="rId3"/>
              </a:rPr>
              <a:t>555683</a:t>
            </a:r>
            <a:endParaRPr lang="en-US" sz="1400" dirty="0" smtClean="0">
              <a:solidFill>
                <a:schemeClr val="bg1"/>
              </a:solidFill>
              <a:latin typeface="+mn-lt"/>
            </a:endParaRPr>
          </a:p>
          <a:p>
            <a:pPr marL="0" indent="0">
              <a:buNone/>
            </a:pPr>
            <a:r>
              <a:rPr lang="en-US" sz="1400" dirty="0" smtClean="0">
                <a:solidFill>
                  <a:schemeClr val="bg1"/>
                </a:solidFill>
                <a:latin typeface="+mn-lt"/>
              </a:rPr>
              <a:t>“</a:t>
            </a:r>
            <a:r>
              <a:rPr lang="en-US" sz="1400" dirty="0" smtClean="0">
                <a:solidFill>
                  <a:srgbClr val="B3A2C7"/>
                </a:solidFill>
                <a:latin typeface="+mn-lt"/>
              </a:rPr>
              <a:t>I</a:t>
            </a:r>
            <a:r>
              <a:rPr lang="en-US" sz="1400" dirty="0" smtClean="0">
                <a:solidFill>
                  <a:srgbClr val="FFFF00"/>
                </a:solidFill>
                <a:latin typeface="+mn-lt"/>
              </a:rPr>
              <a:t>n </a:t>
            </a:r>
            <a:r>
              <a:rPr lang="en-US" sz="1400" dirty="0">
                <a:solidFill>
                  <a:srgbClr val="FFFF00"/>
                </a:solidFill>
                <a:latin typeface="+mn-lt"/>
              </a:rPr>
              <a:t>the future, virtual worlds are likely to become important spaces for innovation and free expression. </a:t>
            </a:r>
            <a:r>
              <a:rPr lang="en-US" sz="1400" dirty="0" smtClean="0">
                <a:solidFill>
                  <a:srgbClr val="FFFF00"/>
                </a:solidFill>
                <a:latin typeface="+mn-lt"/>
              </a:rPr>
              <a:t>Properly</a:t>
            </a:r>
          </a:p>
          <a:p>
            <a:pPr marL="0" indent="0">
              <a:buNone/>
            </a:pPr>
            <a:r>
              <a:rPr lang="en-US" sz="1400" dirty="0" smtClean="0">
                <a:solidFill>
                  <a:srgbClr val="FFFF00"/>
                </a:solidFill>
                <a:latin typeface="+mn-lt"/>
              </a:rPr>
              <a:t>drafted </a:t>
            </a:r>
            <a:r>
              <a:rPr lang="en-US" sz="1400" dirty="0" err="1" smtClean="0">
                <a:solidFill>
                  <a:srgbClr val="FFFF00"/>
                </a:solidFill>
                <a:latin typeface="+mn-lt"/>
              </a:rPr>
              <a:t>interration</a:t>
            </a:r>
            <a:r>
              <a:rPr lang="en-US" sz="1400" dirty="0" smtClean="0">
                <a:solidFill>
                  <a:srgbClr val="FFFF00"/>
                </a:solidFill>
                <a:latin typeface="+mn-lt"/>
              </a:rPr>
              <a:t> </a:t>
            </a:r>
            <a:r>
              <a:rPr lang="en-US" sz="1400" dirty="0">
                <a:solidFill>
                  <a:srgbClr val="FFFF00"/>
                </a:solidFill>
                <a:latin typeface="+mn-lt"/>
              </a:rPr>
              <a:t>statutes can help promote these values. </a:t>
            </a:r>
            <a:r>
              <a:rPr lang="en-US" sz="1400" dirty="0">
                <a:solidFill>
                  <a:schemeClr val="bg1"/>
                </a:solidFill>
                <a:latin typeface="+mn-lt"/>
              </a:rPr>
              <a:t>To this end, </a:t>
            </a:r>
            <a:r>
              <a:rPr lang="en-US" sz="1400" dirty="0" smtClean="0">
                <a:solidFill>
                  <a:schemeClr val="bg1"/>
                </a:solidFill>
                <a:latin typeface="+mn-lt"/>
              </a:rPr>
              <a:t>legislatures </a:t>
            </a:r>
            <a:r>
              <a:rPr lang="en-US" sz="1400" dirty="0">
                <a:solidFill>
                  <a:schemeClr val="bg1"/>
                </a:solidFill>
                <a:latin typeface="+mn-lt"/>
              </a:rPr>
              <a:t>should prominently state </a:t>
            </a:r>
            <a:r>
              <a:rPr lang="en-US" sz="1400" dirty="0" smtClean="0">
                <a:solidFill>
                  <a:schemeClr val="bg1"/>
                </a:solidFill>
                <a:latin typeface="+mn-lt"/>
              </a:rPr>
              <a:t>the</a:t>
            </a:r>
          </a:p>
          <a:p>
            <a:pPr marL="0" indent="0">
              <a:buNone/>
            </a:pPr>
            <a:r>
              <a:rPr lang="en-US" sz="1400" dirty="0" smtClean="0">
                <a:solidFill>
                  <a:schemeClr val="bg1"/>
                </a:solidFill>
                <a:latin typeface="+mn-lt"/>
              </a:rPr>
              <a:t>public </a:t>
            </a:r>
            <a:r>
              <a:rPr lang="en-US" sz="1400" dirty="0">
                <a:solidFill>
                  <a:schemeClr val="bg1"/>
                </a:solidFill>
                <a:latin typeface="+mn-lt"/>
              </a:rPr>
              <a:t>values these statutes are designed to serve in the statutes themselves as guides to </a:t>
            </a:r>
            <a:r>
              <a:rPr lang="en-US" sz="1400" dirty="0" smtClean="0">
                <a:solidFill>
                  <a:schemeClr val="bg1"/>
                </a:solidFill>
                <a:latin typeface="+mn-lt"/>
              </a:rPr>
              <a:t>interpretation by</a:t>
            </a:r>
          </a:p>
          <a:p>
            <a:pPr marL="0" indent="0">
              <a:buNone/>
            </a:pPr>
            <a:r>
              <a:rPr lang="en-US" sz="1400" dirty="0" smtClean="0">
                <a:solidFill>
                  <a:schemeClr val="bg1"/>
                </a:solidFill>
                <a:latin typeface="+mn-lt"/>
              </a:rPr>
              <a:t>courts</a:t>
            </a:r>
            <a:r>
              <a:rPr lang="en-US" sz="1400" dirty="0">
                <a:solidFill>
                  <a:schemeClr val="bg1"/>
                </a:solidFill>
                <a:latin typeface="+mn-lt"/>
              </a:rPr>
              <a:t>, and courts, in turn, should interpret these statutes liberally to promote free speech values. We should </a:t>
            </a:r>
            <a:r>
              <a:rPr lang="en-US" sz="1400" dirty="0" smtClean="0">
                <a:solidFill>
                  <a:schemeClr val="bg1"/>
                </a:solidFill>
                <a:latin typeface="+mn-lt"/>
              </a:rPr>
              <a:t>view</a:t>
            </a:r>
          </a:p>
          <a:p>
            <a:pPr marL="0" indent="0">
              <a:buNone/>
            </a:pPr>
            <a:r>
              <a:rPr lang="en-US" sz="1400" dirty="0" err="1" smtClean="0">
                <a:solidFill>
                  <a:schemeClr val="bg1"/>
                </a:solidFill>
                <a:latin typeface="+mn-lt"/>
              </a:rPr>
              <a:t>interration</a:t>
            </a:r>
            <a:r>
              <a:rPr lang="en-US" sz="1400" dirty="0" smtClean="0">
                <a:solidFill>
                  <a:schemeClr val="bg1"/>
                </a:solidFill>
                <a:latin typeface="+mn-lt"/>
              </a:rPr>
              <a:t> </a:t>
            </a:r>
            <a:r>
              <a:rPr lang="en-US" sz="1400" dirty="0">
                <a:solidFill>
                  <a:schemeClr val="bg1"/>
                </a:solidFill>
                <a:latin typeface="+mn-lt"/>
              </a:rPr>
              <a:t>statutes as applications and extensions of the central values of </a:t>
            </a:r>
            <a:r>
              <a:rPr lang="en-US" sz="1400" dirty="0" smtClean="0">
                <a:solidFill>
                  <a:schemeClr val="bg1"/>
                </a:solidFill>
                <a:latin typeface="+mn-lt"/>
              </a:rPr>
              <a:t>individual </a:t>
            </a:r>
            <a:r>
              <a:rPr lang="en-US" sz="1400" dirty="0">
                <a:solidFill>
                  <a:schemeClr val="bg1"/>
                </a:solidFill>
                <a:latin typeface="+mn-lt"/>
              </a:rPr>
              <a:t>creativity and </a:t>
            </a:r>
            <a:r>
              <a:rPr lang="en-US" sz="1400" dirty="0" smtClean="0">
                <a:solidFill>
                  <a:schemeClr val="bg1"/>
                </a:solidFill>
                <a:latin typeface="+mn-lt"/>
              </a:rPr>
              <a:t>democratic</a:t>
            </a:r>
          </a:p>
          <a:p>
            <a:pPr marL="0" indent="0">
              <a:buNone/>
            </a:pPr>
            <a:r>
              <a:rPr lang="en-US" sz="1400" dirty="0" smtClean="0">
                <a:solidFill>
                  <a:schemeClr val="bg1"/>
                </a:solidFill>
                <a:latin typeface="+mn-lt"/>
              </a:rPr>
              <a:t>participation </a:t>
            </a:r>
            <a:r>
              <a:rPr lang="en-US" sz="1400" dirty="0">
                <a:solidFill>
                  <a:schemeClr val="bg1"/>
                </a:solidFill>
                <a:latin typeface="+mn-lt"/>
              </a:rPr>
              <a:t>that we associate with the First Amendment.</a:t>
            </a:r>
            <a:r>
              <a:rPr lang="en-US" sz="1400" baseline="30000" dirty="0">
                <a:solidFill>
                  <a:schemeClr val="bg1"/>
                </a:solidFill>
                <a:latin typeface="+mn-lt"/>
              </a:rPr>
              <a:t>96 </a:t>
            </a:r>
            <a:r>
              <a:rPr lang="en-US" sz="1400" dirty="0">
                <a:solidFill>
                  <a:schemeClr val="bg1"/>
                </a:solidFill>
                <a:latin typeface="+mn-lt"/>
              </a:rPr>
              <a:t>That is to say, we should view them as “</a:t>
            </a:r>
            <a:r>
              <a:rPr lang="en-US" sz="1400" dirty="0" smtClean="0">
                <a:solidFill>
                  <a:schemeClr val="bg1"/>
                </a:solidFill>
                <a:latin typeface="+mn-lt"/>
              </a:rPr>
              <a:t>First</a:t>
            </a:r>
          </a:p>
          <a:p>
            <a:pPr marL="0" indent="0">
              <a:buNone/>
            </a:pPr>
            <a:r>
              <a:rPr lang="en-US" sz="1400" dirty="0" smtClean="0">
                <a:solidFill>
                  <a:schemeClr val="bg1"/>
                </a:solidFill>
                <a:latin typeface="+mn-lt"/>
              </a:rPr>
              <a:t>Amendment </a:t>
            </a:r>
            <a:r>
              <a:rPr lang="en-US" sz="1400" dirty="0">
                <a:solidFill>
                  <a:schemeClr val="bg1"/>
                </a:solidFill>
                <a:latin typeface="+mn-lt"/>
              </a:rPr>
              <a:t>extension acts” appropriate for a digital world in which many of the most important spaces </a:t>
            </a:r>
            <a:r>
              <a:rPr lang="en-US" sz="1400" dirty="0" smtClean="0">
                <a:solidFill>
                  <a:schemeClr val="bg1"/>
                </a:solidFill>
                <a:latin typeface="+mn-lt"/>
              </a:rPr>
              <a:t>for</a:t>
            </a:r>
          </a:p>
          <a:p>
            <a:pPr marL="0" indent="0">
              <a:buNone/>
            </a:pPr>
            <a:r>
              <a:rPr lang="en-US" sz="1400" dirty="0" smtClean="0">
                <a:solidFill>
                  <a:schemeClr val="bg1"/>
                </a:solidFill>
                <a:latin typeface="+mn-lt"/>
              </a:rPr>
              <a:t>creative </a:t>
            </a:r>
            <a:r>
              <a:rPr lang="en-US" sz="1400" dirty="0">
                <a:solidFill>
                  <a:schemeClr val="bg1"/>
                </a:solidFill>
                <a:latin typeface="+mn-lt"/>
              </a:rPr>
              <a:t>expression are held in private hands</a:t>
            </a:r>
            <a:r>
              <a:rPr lang="en-US" sz="1400" dirty="0" smtClean="0">
                <a:solidFill>
                  <a:schemeClr val="bg1"/>
                </a:solidFill>
                <a:latin typeface="+mn-lt"/>
              </a:rPr>
              <a:t>.” </a:t>
            </a:r>
            <a:endParaRPr lang="en-US" sz="1400" dirty="0">
              <a:solidFill>
                <a:schemeClr val="bg1"/>
              </a:solidFill>
              <a:latin typeface="+mn-lt"/>
            </a:endParaRPr>
          </a:p>
          <a:p>
            <a:pPr marL="0" indent="0">
              <a:buNone/>
            </a:pPr>
            <a:r>
              <a:rPr lang="en-US" sz="1800" dirty="0" smtClean="0">
                <a:solidFill>
                  <a:schemeClr val="bg1"/>
                </a:solidFill>
                <a:latin typeface="+mn-lt"/>
              </a:rPr>
              <a:t>3. “The Right to Play” - Edward </a:t>
            </a:r>
            <a:r>
              <a:rPr lang="en-US" sz="1800" dirty="0" err="1" smtClean="0">
                <a:solidFill>
                  <a:schemeClr val="bg1"/>
                </a:solidFill>
                <a:latin typeface="+mn-lt"/>
              </a:rPr>
              <a:t>Castronova</a:t>
            </a:r>
            <a:r>
              <a:rPr lang="en-US" sz="1800" dirty="0" smtClean="0">
                <a:solidFill>
                  <a:schemeClr val="bg1"/>
                </a:solidFill>
                <a:latin typeface="+mn-lt"/>
              </a:rPr>
              <a:t> (2005)</a:t>
            </a:r>
          </a:p>
          <a:p>
            <a:pPr marL="0" indent="0">
              <a:buNone/>
            </a:pPr>
            <a:r>
              <a:rPr lang="en-US" sz="1400" dirty="0" smtClean="0">
                <a:solidFill>
                  <a:schemeClr val="bg1"/>
                </a:solidFill>
                <a:latin typeface="+mn-lt"/>
                <a:hlinkClick r:id="rId4"/>
              </a:rPr>
              <a:t>http</a:t>
            </a:r>
            <a:r>
              <a:rPr lang="en-US" sz="1400" dirty="0">
                <a:solidFill>
                  <a:schemeClr val="bg1"/>
                </a:solidFill>
                <a:latin typeface="+mn-lt"/>
                <a:hlinkClick r:id="rId4"/>
              </a:rPr>
              <a:t>://papers.ssrn.com/sol3/papers.cfm?abstract_id=</a:t>
            </a:r>
            <a:r>
              <a:rPr lang="en-US" sz="1400" dirty="0" smtClean="0">
                <a:solidFill>
                  <a:schemeClr val="bg1"/>
                </a:solidFill>
                <a:latin typeface="+mn-lt"/>
                <a:hlinkClick r:id="rId4"/>
              </a:rPr>
              <a:t>733486</a:t>
            </a:r>
            <a:endParaRPr lang="en-US" sz="1400" dirty="0" smtClean="0">
              <a:solidFill>
                <a:schemeClr val="bg1"/>
              </a:solidFill>
              <a:latin typeface="+mn-lt"/>
            </a:endParaRPr>
          </a:p>
          <a:p>
            <a:pPr marL="0" indent="0">
              <a:buNone/>
            </a:pPr>
            <a:r>
              <a:rPr lang="en-US" sz="1400" dirty="0" smtClean="0">
                <a:solidFill>
                  <a:srgbClr val="FFFF00"/>
                </a:solidFill>
                <a:latin typeface="+mn-lt"/>
              </a:rPr>
              <a:t>“A </a:t>
            </a:r>
            <a:r>
              <a:rPr lang="en-US" sz="1400" dirty="0">
                <a:solidFill>
                  <a:srgbClr val="FFFF00"/>
                </a:solidFill>
                <a:latin typeface="+mn-lt"/>
              </a:rPr>
              <a:t>legal framework for make-</a:t>
            </a:r>
            <a:r>
              <a:rPr lang="en-US" sz="1400" dirty="0" smtClean="0">
                <a:solidFill>
                  <a:srgbClr val="FFFF00"/>
                </a:solidFill>
                <a:latin typeface="+mn-lt"/>
              </a:rPr>
              <a:t>believe places </a:t>
            </a:r>
            <a:r>
              <a:rPr lang="en-US" sz="1400" dirty="0">
                <a:solidFill>
                  <a:srgbClr val="FFFF00"/>
                </a:solidFill>
                <a:latin typeface="+mn-lt"/>
              </a:rPr>
              <a:t>will not be very fun to create either. </a:t>
            </a:r>
            <a:r>
              <a:rPr lang="en-US" sz="1400" dirty="0">
                <a:solidFill>
                  <a:schemeClr val="bg1"/>
                </a:solidFill>
                <a:latin typeface="+mn-lt"/>
              </a:rPr>
              <a:t>It will require </a:t>
            </a:r>
            <a:r>
              <a:rPr lang="en-US" sz="1400" dirty="0" smtClean="0">
                <a:solidFill>
                  <a:schemeClr val="bg1"/>
                </a:solidFill>
                <a:latin typeface="+mn-lt"/>
              </a:rPr>
              <a:t>numerous creditors,</a:t>
            </a:r>
          </a:p>
          <a:p>
            <a:pPr marL="0" indent="0">
              <a:buNone/>
            </a:pPr>
            <a:r>
              <a:rPr lang="en-US" sz="1400" dirty="0" smtClean="0">
                <a:solidFill>
                  <a:schemeClr val="bg1"/>
                </a:solidFill>
                <a:latin typeface="+mn-lt"/>
              </a:rPr>
              <a:t>theft </a:t>
            </a:r>
            <a:r>
              <a:rPr lang="en-US" sz="1400" dirty="0">
                <a:solidFill>
                  <a:schemeClr val="bg1"/>
                </a:solidFill>
                <a:latin typeface="+mn-lt"/>
              </a:rPr>
              <a:t>victims, </a:t>
            </a:r>
            <a:r>
              <a:rPr lang="en-US" sz="1400" dirty="0" smtClean="0">
                <a:solidFill>
                  <a:schemeClr val="bg1"/>
                </a:solidFill>
                <a:latin typeface="+mn-lt"/>
              </a:rPr>
              <a:t>tax collectors</a:t>
            </a:r>
            <a:r>
              <a:rPr lang="en-US" sz="1400" dirty="0">
                <a:solidFill>
                  <a:schemeClr val="bg1"/>
                </a:solidFill>
                <a:latin typeface="+mn-lt"/>
              </a:rPr>
              <a:t>, protestors, defeated </a:t>
            </a:r>
            <a:r>
              <a:rPr lang="en-US" sz="1400" dirty="0" smtClean="0">
                <a:solidFill>
                  <a:schemeClr val="bg1"/>
                </a:solidFill>
                <a:latin typeface="+mn-lt"/>
              </a:rPr>
              <a:t>warriors and </a:t>
            </a:r>
            <a:r>
              <a:rPr lang="en-US" sz="1400" dirty="0">
                <a:solidFill>
                  <a:schemeClr val="bg1"/>
                </a:solidFill>
                <a:latin typeface="+mn-lt"/>
              </a:rPr>
              <a:t>impoverished wizards to simply go home </a:t>
            </a:r>
            <a:r>
              <a:rPr lang="en-US" sz="1400" dirty="0" smtClean="0">
                <a:solidFill>
                  <a:schemeClr val="bg1"/>
                </a:solidFill>
                <a:latin typeface="+mn-lt"/>
              </a:rPr>
              <a:t>empty</a:t>
            </a:r>
          </a:p>
          <a:p>
            <a:pPr marL="0" indent="0">
              <a:buNone/>
            </a:pPr>
            <a:r>
              <a:rPr lang="en-US" sz="1400" dirty="0" smtClean="0">
                <a:solidFill>
                  <a:schemeClr val="bg1"/>
                </a:solidFill>
                <a:latin typeface="+mn-lt"/>
              </a:rPr>
              <a:t>handed</a:t>
            </a:r>
            <a:r>
              <a:rPr lang="en-US" sz="1400" dirty="0">
                <a:solidFill>
                  <a:schemeClr val="bg1"/>
                </a:solidFill>
                <a:latin typeface="+mn-lt"/>
              </a:rPr>
              <a:t>, unsatisfied</a:t>
            </a:r>
            <a:r>
              <a:rPr lang="en-US" sz="1400" dirty="0" smtClean="0">
                <a:solidFill>
                  <a:schemeClr val="bg1"/>
                </a:solidFill>
                <a:latin typeface="+mn-lt"/>
              </a:rPr>
              <a:t>, perhaps </a:t>
            </a:r>
            <a:r>
              <a:rPr lang="en-US" sz="1400" dirty="0">
                <a:solidFill>
                  <a:schemeClr val="bg1"/>
                </a:solidFill>
                <a:latin typeface="+mn-lt"/>
              </a:rPr>
              <a:t>distraught. </a:t>
            </a:r>
            <a:r>
              <a:rPr lang="en-US" sz="1400" dirty="0">
                <a:solidFill>
                  <a:srgbClr val="FFFF00"/>
                </a:solidFill>
                <a:latin typeface="+mn-lt"/>
              </a:rPr>
              <a:t>But it will allow everyone, all of us, </a:t>
            </a:r>
            <a:r>
              <a:rPr lang="en-US" sz="1400" dirty="0" smtClean="0">
                <a:solidFill>
                  <a:srgbClr val="FFFF00"/>
                </a:solidFill>
                <a:latin typeface="+mn-lt"/>
              </a:rPr>
              <a:t>to spend </a:t>
            </a:r>
            <a:r>
              <a:rPr lang="en-US" sz="1400" dirty="0">
                <a:solidFill>
                  <a:srgbClr val="FFFF00"/>
                </a:solidFill>
                <a:latin typeface="+mn-lt"/>
              </a:rPr>
              <a:t>time in worlds where </a:t>
            </a:r>
            <a:r>
              <a:rPr lang="en-US" sz="1400" dirty="0" smtClean="0">
                <a:solidFill>
                  <a:srgbClr val="FFFF00"/>
                </a:solidFill>
                <a:latin typeface="+mn-lt"/>
              </a:rPr>
              <a:t>magic</a:t>
            </a:r>
          </a:p>
          <a:p>
            <a:pPr marL="0" indent="0">
              <a:buNone/>
            </a:pPr>
            <a:r>
              <a:rPr lang="en-US" sz="1400" dirty="0" smtClean="0">
                <a:solidFill>
                  <a:srgbClr val="FFFF00"/>
                </a:solidFill>
                <a:latin typeface="+mn-lt"/>
              </a:rPr>
              <a:t>is </a:t>
            </a:r>
            <a:r>
              <a:rPr lang="en-US" sz="1400" dirty="0">
                <a:solidFill>
                  <a:srgbClr val="FFFF00"/>
                </a:solidFill>
                <a:latin typeface="+mn-lt"/>
              </a:rPr>
              <a:t>real. </a:t>
            </a:r>
            <a:r>
              <a:rPr lang="en-US" sz="1400" dirty="0">
                <a:solidFill>
                  <a:schemeClr val="bg1"/>
                </a:solidFill>
                <a:latin typeface="+mn-lt"/>
              </a:rPr>
              <a:t>Goodness, we </a:t>
            </a:r>
            <a:r>
              <a:rPr lang="en-US" sz="1400" dirty="0" smtClean="0">
                <a:solidFill>
                  <a:schemeClr val="bg1"/>
                </a:solidFill>
                <a:latin typeface="+mn-lt"/>
              </a:rPr>
              <a:t>haven’t done </a:t>
            </a:r>
            <a:r>
              <a:rPr lang="en-US" sz="1400" dirty="0">
                <a:solidFill>
                  <a:schemeClr val="bg1"/>
                </a:solidFill>
                <a:latin typeface="+mn-lt"/>
              </a:rPr>
              <a:t>anything like that in hundreds of years. We miss it</a:t>
            </a:r>
            <a:r>
              <a:rPr lang="en-US" sz="1400" dirty="0" smtClean="0">
                <a:solidFill>
                  <a:schemeClr val="bg1"/>
                </a:solidFill>
                <a:latin typeface="+mn-lt"/>
              </a:rPr>
              <a:t>.”</a:t>
            </a:r>
          </a:p>
          <a:p>
            <a:endParaRPr lang="en-US" dirty="0"/>
          </a:p>
        </p:txBody>
      </p:sp>
    </p:spTree>
    <p:extLst>
      <p:ext uri="{BB962C8B-B14F-4D97-AF65-F5344CB8AC3E}">
        <p14:creationId xmlns:p14="http://schemas.microsoft.com/office/powerpoint/2010/main" val="5731638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60"/>
            <a:ext cx="9144000" cy="823201"/>
          </a:xfrm>
        </p:spPr>
        <p:txBody>
          <a:bodyPr>
            <a:normAutofit fontScale="90000"/>
          </a:bodyPr>
          <a:lstStyle/>
          <a:p>
            <a:r>
              <a:rPr lang="en-US" dirty="0" smtClean="0"/>
              <a:t> </a:t>
            </a:r>
            <a:r>
              <a:rPr lang="en-US" sz="4400" b="1" dirty="0" smtClean="0">
                <a:solidFill>
                  <a:srgbClr val="FFFF00"/>
                </a:solidFill>
                <a:latin typeface="+mn-lt"/>
                <a:cs typeface="Times New Roman"/>
              </a:rPr>
              <a:t>The </a:t>
            </a:r>
            <a:r>
              <a:rPr lang="en-US" sz="4400" b="1" dirty="0">
                <a:solidFill>
                  <a:srgbClr val="FFFF00"/>
                </a:solidFill>
                <a:latin typeface="+mn-lt"/>
                <a:cs typeface="Times New Roman"/>
              </a:rPr>
              <a:t>legalities of the “Magic Circle” </a:t>
            </a:r>
            <a:r>
              <a:rPr lang="en-US" sz="4400" b="1" dirty="0" smtClean="0">
                <a:solidFill>
                  <a:srgbClr val="FFFF00"/>
                </a:solidFill>
                <a:latin typeface="+mn-lt"/>
                <a:cs typeface="Times New Roman"/>
              </a:rPr>
              <a:t>2</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1" y="840061"/>
            <a:ext cx="9144000" cy="5302972"/>
          </a:xfrm>
        </p:spPr>
        <p:txBody>
          <a:bodyPr>
            <a:normAutofit fontScale="92500" lnSpcReduction="10000"/>
          </a:bodyPr>
          <a:lstStyle/>
          <a:p>
            <a:pPr marL="0" indent="0">
              <a:buNone/>
            </a:pPr>
            <a:r>
              <a:rPr lang="en-US" sz="2100" dirty="0" smtClean="0">
                <a:solidFill>
                  <a:schemeClr val="bg1"/>
                </a:solidFill>
                <a:latin typeface="+mn-lt"/>
              </a:rPr>
              <a:t>4. </a:t>
            </a:r>
            <a:r>
              <a:rPr lang="en-US" sz="2100" dirty="0">
                <a:solidFill>
                  <a:schemeClr val="bg1"/>
                </a:solidFill>
                <a:latin typeface="+mn-lt"/>
              </a:rPr>
              <a:t>“Virtual Property” - Joshua Fairfield (2005) </a:t>
            </a:r>
            <a:r>
              <a:rPr lang="en-US" sz="1600" dirty="0">
                <a:solidFill>
                  <a:schemeClr val="bg1"/>
                </a:solidFill>
                <a:latin typeface="+mn-lt"/>
                <a:hlinkClick r:id="rId2"/>
              </a:rPr>
              <a:t>http://papers.ssrn.com/sol3/papers.cfm?abstract_id=807966</a:t>
            </a:r>
            <a:endParaRPr lang="en-US" sz="1600" dirty="0">
              <a:solidFill>
                <a:schemeClr val="bg1"/>
              </a:solidFill>
              <a:latin typeface="+mn-lt"/>
            </a:endParaRPr>
          </a:p>
          <a:p>
            <a:pPr marL="0" indent="0">
              <a:buNone/>
            </a:pPr>
            <a:r>
              <a:rPr lang="en-US" sz="1600" dirty="0">
                <a:solidFill>
                  <a:srgbClr val="FFFF00"/>
                </a:solidFill>
                <a:latin typeface="+mn-lt"/>
              </a:rPr>
              <a:t>“I propose a different answer: cyberspace is neither a bad analogy nor a </a:t>
            </a:r>
            <a:r>
              <a:rPr lang="en-US" sz="1600" dirty="0" smtClean="0">
                <a:solidFill>
                  <a:srgbClr val="FFFF00"/>
                </a:solidFill>
                <a:latin typeface="+mn-lt"/>
              </a:rPr>
              <a:t>metaphor. Cyberspace </a:t>
            </a:r>
            <a:r>
              <a:rPr lang="en-US" sz="1600" dirty="0">
                <a:solidFill>
                  <a:srgbClr val="FFFF00"/>
                </a:solidFill>
                <a:latin typeface="+mn-lt"/>
              </a:rPr>
              <a:t>is a </a:t>
            </a:r>
            <a:endParaRPr lang="en-US" sz="1600" dirty="0" smtClean="0">
              <a:solidFill>
                <a:srgbClr val="FFFF00"/>
              </a:solidFill>
              <a:latin typeface="+mn-lt"/>
            </a:endParaRPr>
          </a:p>
          <a:p>
            <a:pPr marL="0" indent="0">
              <a:buNone/>
            </a:pPr>
            <a:r>
              <a:rPr lang="en-US" sz="1600" dirty="0" smtClean="0">
                <a:solidFill>
                  <a:srgbClr val="FFFF00"/>
                </a:solidFill>
                <a:latin typeface="+mn-lt"/>
              </a:rPr>
              <a:t>descriptive </a:t>
            </a:r>
            <a:r>
              <a:rPr lang="en-US" sz="1600" dirty="0">
                <a:solidFill>
                  <a:srgbClr val="FFFF00"/>
                </a:solidFill>
                <a:latin typeface="+mn-lt"/>
              </a:rPr>
              <a:t>term. </a:t>
            </a:r>
            <a:r>
              <a:rPr lang="en-US" sz="1600" dirty="0">
                <a:solidFill>
                  <a:schemeClr val="bg1"/>
                </a:solidFill>
                <a:latin typeface="+mn-lt"/>
              </a:rPr>
              <a:t>It describes the degree to which some kinds of </a:t>
            </a:r>
            <a:r>
              <a:rPr lang="en-US" sz="1600" dirty="0" smtClean="0">
                <a:solidFill>
                  <a:schemeClr val="bg1"/>
                </a:solidFill>
                <a:latin typeface="+mn-lt"/>
              </a:rPr>
              <a:t>code </a:t>
            </a:r>
            <a:r>
              <a:rPr lang="en-US" sz="1600" dirty="0">
                <a:solidFill>
                  <a:schemeClr val="bg1"/>
                </a:solidFill>
                <a:latin typeface="+mn-lt"/>
              </a:rPr>
              <a:t>act like spaces or objects…And </a:t>
            </a:r>
            <a:endParaRPr lang="en-US" sz="1600" dirty="0" smtClean="0">
              <a:solidFill>
                <a:schemeClr val="bg1"/>
              </a:solidFill>
              <a:latin typeface="+mn-lt"/>
            </a:endParaRPr>
          </a:p>
          <a:p>
            <a:pPr marL="0" indent="0">
              <a:buNone/>
            </a:pPr>
            <a:r>
              <a:rPr lang="en-US" sz="1600" dirty="0" smtClean="0">
                <a:solidFill>
                  <a:schemeClr val="bg1"/>
                </a:solidFill>
                <a:latin typeface="+mn-lt"/>
              </a:rPr>
              <a:t>while </a:t>
            </a:r>
            <a:r>
              <a:rPr lang="en-US" sz="1600" dirty="0">
                <a:solidFill>
                  <a:schemeClr val="bg1"/>
                </a:solidFill>
                <a:latin typeface="+mn-lt"/>
              </a:rPr>
              <a:t>the place and space language </a:t>
            </a:r>
            <a:r>
              <a:rPr lang="en-US" sz="1600" dirty="0" smtClean="0">
                <a:solidFill>
                  <a:schemeClr val="bg1"/>
                </a:solidFill>
                <a:latin typeface="+mn-lt"/>
              </a:rPr>
              <a:t>is routinely </a:t>
            </a:r>
            <a:r>
              <a:rPr lang="en-US" sz="1600" dirty="0">
                <a:solidFill>
                  <a:schemeClr val="bg1"/>
                </a:solidFill>
                <a:latin typeface="+mn-lt"/>
              </a:rPr>
              <a:t>used by the courts and lawyers, again, legal academics </a:t>
            </a:r>
            <a:endParaRPr lang="en-US" sz="1600" dirty="0" smtClean="0">
              <a:solidFill>
                <a:schemeClr val="bg1"/>
              </a:solidFill>
              <a:latin typeface="+mn-lt"/>
            </a:endParaRPr>
          </a:p>
          <a:p>
            <a:pPr marL="0" indent="0">
              <a:buNone/>
            </a:pPr>
            <a:r>
              <a:rPr lang="en-US" sz="1600" dirty="0" smtClean="0">
                <a:solidFill>
                  <a:schemeClr val="bg1"/>
                </a:solidFill>
                <a:latin typeface="+mn-lt"/>
              </a:rPr>
              <a:t>have either supported </a:t>
            </a:r>
            <a:r>
              <a:rPr lang="en-US" sz="1600" dirty="0">
                <a:solidFill>
                  <a:schemeClr val="bg1"/>
                </a:solidFill>
                <a:latin typeface="+mn-lt"/>
              </a:rPr>
              <a:t>the place metaphor as merely psychologically useful, or have </a:t>
            </a:r>
            <a:r>
              <a:rPr lang="en-US" sz="1600" dirty="0" smtClean="0">
                <a:solidFill>
                  <a:schemeClr val="bg1"/>
                </a:solidFill>
                <a:latin typeface="+mn-lt"/>
              </a:rPr>
              <a:t>completely</a:t>
            </a:r>
          </a:p>
          <a:p>
            <a:pPr marL="0" indent="0">
              <a:buNone/>
            </a:pPr>
            <a:r>
              <a:rPr lang="en-US" sz="1600" dirty="0" smtClean="0">
                <a:solidFill>
                  <a:schemeClr val="bg1"/>
                </a:solidFill>
                <a:latin typeface="+mn-lt"/>
              </a:rPr>
              <a:t>rejected </a:t>
            </a:r>
            <a:r>
              <a:rPr lang="en-US" sz="1600" dirty="0">
                <a:solidFill>
                  <a:schemeClr val="bg1"/>
                </a:solidFill>
                <a:latin typeface="+mn-lt"/>
              </a:rPr>
              <a:t>it as a bad analogy</a:t>
            </a:r>
            <a:r>
              <a:rPr lang="en-US" sz="1600" dirty="0" smtClean="0">
                <a:solidFill>
                  <a:schemeClr val="bg1"/>
                </a:solidFill>
                <a:latin typeface="+mn-lt"/>
              </a:rPr>
              <a:t>.”</a:t>
            </a:r>
          </a:p>
          <a:p>
            <a:pPr marL="0" indent="0">
              <a:buNone/>
            </a:pPr>
            <a:endParaRPr lang="en-US" sz="2200" dirty="0">
              <a:solidFill>
                <a:schemeClr val="bg1"/>
              </a:solidFill>
              <a:latin typeface="+mn-lt"/>
            </a:endParaRPr>
          </a:p>
          <a:p>
            <a:pPr marL="0" indent="0">
              <a:buNone/>
            </a:pPr>
            <a:r>
              <a:rPr lang="en-US" sz="2100" dirty="0">
                <a:solidFill>
                  <a:schemeClr val="bg1"/>
                </a:solidFill>
                <a:latin typeface="+mn-lt"/>
              </a:rPr>
              <a:t>5</a:t>
            </a:r>
            <a:r>
              <a:rPr lang="en-US" sz="2100" dirty="0" smtClean="0">
                <a:solidFill>
                  <a:schemeClr val="bg1"/>
                </a:solidFill>
                <a:latin typeface="+mn-lt"/>
              </a:rPr>
              <a:t>. </a:t>
            </a:r>
            <a:r>
              <a:rPr lang="en-US" sz="2100" dirty="0">
                <a:solidFill>
                  <a:schemeClr val="bg1"/>
                </a:solidFill>
                <a:latin typeface="+mn-lt"/>
              </a:rPr>
              <a:t>“Virtual Borders: The Interdependence of Real and Virtual worlds” </a:t>
            </a:r>
            <a:r>
              <a:rPr lang="en-US" sz="2100" dirty="0" smtClean="0">
                <a:solidFill>
                  <a:schemeClr val="bg1"/>
                </a:solidFill>
                <a:latin typeface="+mn-lt"/>
              </a:rPr>
              <a:t>– James</a:t>
            </a:r>
          </a:p>
          <a:p>
            <a:pPr marL="0" indent="0">
              <a:buNone/>
            </a:pPr>
            <a:r>
              <a:rPr lang="en-US" sz="2100" dirty="0" err="1" smtClean="0">
                <a:solidFill>
                  <a:schemeClr val="bg1"/>
                </a:solidFill>
                <a:latin typeface="+mn-lt"/>
              </a:rPr>
              <a:t>Grimmelmann</a:t>
            </a:r>
            <a:r>
              <a:rPr lang="en-US" sz="2100" dirty="0" smtClean="0">
                <a:solidFill>
                  <a:schemeClr val="bg1"/>
                </a:solidFill>
                <a:latin typeface="+mn-lt"/>
              </a:rPr>
              <a:t> </a:t>
            </a:r>
            <a:r>
              <a:rPr lang="en-US" sz="2100" dirty="0">
                <a:solidFill>
                  <a:schemeClr val="bg1"/>
                </a:solidFill>
                <a:latin typeface="+mn-lt"/>
              </a:rPr>
              <a:t>(2006) </a:t>
            </a:r>
            <a:r>
              <a:rPr lang="en-US" sz="1600" dirty="0">
                <a:solidFill>
                  <a:schemeClr val="bg1"/>
                </a:solidFill>
                <a:latin typeface="+mn-lt"/>
                <a:hlinkClick r:id="rId3"/>
              </a:rPr>
              <a:t>http://papers.ssrn.com/sol3/papers.cfm?abstract_id=</a:t>
            </a:r>
            <a:r>
              <a:rPr lang="en-US" sz="1600" dirty="0" smtClean="0">
                <a:solidFill>
                  <a:schemeClr val="bg1"/>
                </a:solidFill>
                <a:latin typeface="+mn-lt"/>
                <a:hlinkClick r:id="rId3"/>
              </a:rPr>
              <a:t>868824</a:t>
            </a:r>
            <a:endParaRPr lang="en-US" sz="1600" dirty="0" smtClean="0">
              <a:solidFill>
                <a:schemeClr val="bg1"/>
              </a:solidFill>
              <a:latin typeface="+mn-lt"/>
            </a:endParaRPr>
          </a:p>
          <a:p>
            <a:pPr marL="0" indent="0">
              <a:buNone/>
            </a:pPr>
            <a:r>
              <a:rPr lang="en-US" sz="1600" dirty="0" smtClean="0">
                <a:solidFill>
                  <a:srgbClr val="FFFF00"/>
                </a:solidFill>
                <a:latin typeface="+mn-lt"/>
              </a:rPr>
              <a:t>“</a:t>
            </a:r>
            <a:r>
              <a:rPr lang="en-US" sz="1600" dirty="0">
                <a:solidFill>
                  <a:srgbClr val="FFFF00"/>
                </a:solidFill>
                <a:latin typeface="+mn-lt"/>
              </a:rPr>
              <a:t>In the end, talking about the real-money trade points out the deep interdependence of </a:t>
            </a:r>
            <a:r>
              <a:rPr lang="en-US" sz="1600" dirty="0" smtClean="0">
                <a:solidFill>
                  <a:srgbClr val="FFFF00"/>
                </a:solidFill>
                <a:latin typeface="+mn-lt"/>
              </a:rPr>
              <a:t>the virtual </a:t>
            </a:r>
            <a:r>
              <a:rPr lang="en-US" sz="1600" dirty="0">
                <a:solidFill>
                  <a:srgbClr val="FFFF00"/>
                </a:solidFill>
                <a:latin typeface="+mn-lt"/>
              </a:rPr>
              <a:t>and the real. </a:t>
            </a:r>
            <a:r>
              <a:rPr lang="en-US" sz="1600" dirty="0">
                <a:solidFill>
                  <a:schemeClr val="bg1"/>
                </a:solidFill>
                <a:latin typeface="+mn-lt"/>
              </a:rPr>
              <a:t>It is possible only because of their interrelationship. If avatars in </a:t>
            </a:r>
            <a:r>
              <a:rPr lang="en-US" sz="1600" dirty="0" smtClean="0">
                <a:solidFill>
                  <a:schemeClr val="bg1"/>
                </a:solidFill>
                <a:latin typeface="+mn-lt"/>
              </a:rPr>
              <a:t>virtual worlds </a:t>
            </a:r>
            <a:r>
              <a:rPr lang="en-US" sz="1600" dirty="0">
                <a:solidFill>
                  <a:schemeClr val="bg1"/>
                </a:solidFill>
                <a:latin typeface="+mn-lt"/>
              </a:rPr>
              <a:t>were not so profoundly linked to people in the real one, there would be no real-</a:t>
            </a:r>
            <a:r>
              <a:rPr lang="en-US" sz="1600" dirty="0" smtClean="0">
                <a:solidFill>
                  <a:schemeClr val="bg1"/>
                </a:solidFill>
                <a:latin typeface="+mn-lt"/>
              </a:rPr>
              <a:t>money trade</a:t>
            </a:r>
            <a:r>
              <a:rPr lang="en-US" sz="1600" dirty="0">
                <a:solidFill>
                  <a:schemeClr val="bg1"/>
                </a:solidFill>
                <a:latin typeface="+mn-lt"/>
              </a:rPr>
              <a:t>. To the extent that the real-money trade is a problem, its solution also must </a:t>
            </a:r>
            <a:r>
              <a:rPr lang="en-US" sz="1600" dirty="0" smtClean="0">
                <a:solidFill>
                  <a:schemeClr val="bg1"/>
                </a:solidFill>
                <a:latin typeface="+mn-lt"/>
              </a:rPr>
              <a:t>recognize the </a:t>
            </a:r>
            <a:r>
              <a:rPr lang="en-US" sz="1600" dirty="0">
                <a:solidFill>
                  <a:schemeClr val="bg1"/>
                </a:solidFill>
                <a:latin typeface="+mn-lt"/>
              </a:rPr>
              <a:t>interdependence of the real and the virtual.</a:t>
            </a:r>
            <a:r>
              <a:rPr lang="en-US" sz="1600" dirty="0" smtClean="0">
                <a:solidFill>
                  <a:schemeClr val="bg1"/>
                </a:solidFill>
                <a:latin typeface="+mn-lt"/>
              </a:rPr>
              <a:t>”</a:t>
            </a:r>
          </a:p>
          <a:p>
            <a:pPr marL="0" indent="0">
              <a:buNone/>
            </a:pPr>
            <a:endParaRPr lang="en-US" sz="2100" dirty="0">
              <a:solidFill>
                <a:schemeClr val="bg1"/>
              </a:solidFill>
              <a:latin typeface="+mn-lt"/>
            </a:endParaRPr>
          </a:p>
          <a:p>
            <a:pPr marL="0" indent="0">
              <a:buNone/>
            </a:pPr>
            <a:r>
              <a:rPr lang="en-US" sz="2100" dirty="0">
                <a:solidFill>
                  <a:schemeClr val="bg1"/>
                </a:solidFill>
                <a:latin typeface="+mn-lt"/>
              </a:rPr>
              <a:t>6</a:t>
            </a:r>
            <a:r>
              <a:rPr lang="en-US" sz="2100" dirty="0" smtClean="0">
                <a:solidFill>
                  <a:schemeClr val="bg1"/>
                </a:solidFill>
                <a:latin typeface="+mn-lt"/>
              </a:rPr>
              <a:t>. </a:t>
            </a:r>
            <a:r>
              <a:rPr lang="en-US" sz="2100" dirty="0">
                <a:solidFill>
                  <a:schemeClr val="bg1"/>
                </a:solidFill>
                <a:latin typeface="+mn-lt"/>
              </a:rPr>
              <a:t>“The Magic Circle” - Joshua Fairfield (</a:t>
            </a:r>
            <a:r>
              <a:rPr lang="en-US" sz="2100" dirty="0" smtClean="0">
                <a:solidFill>
                  <a:schemeClr val="bg1"/>
                </a:solidFill>
                <a:latin typeface="+mn-lt"/>
              </a:rPr>
              <a:t>2008)</a:t>
            </a:r>
          </a:p>
          <a:p>
            <a:pPr marL="0" indent="0">
              <a:buNone/>
            </a:pPr>
            <a:r>
              <a:rPr lang="en-US" sz="1600" dirty="0" smtClean="0">
                <a:solidFill>
                  <a:schemeClr val="bg1"/>
                </a:solidFill>
                <a:latin typeface="+mn-lt"/>
                <a:hlinkClick r:id="rId4"/>
              </a:rPr>
              <a:t>http://papers.ssrn.com/sol3/papers.cfm?abstract_id=1304234</a:t>
            </a:r>
            <a:endParaRPr lang="en-US" sz="1600" dirty="0" smtClean="0">
              <a:solidFill>
                <a:schemeClr val="bg1"/>
              </a:solidFill>
              <a:latin typeface="+mn-lt"/>
            </a:endParaRPr>
          </a:p>
          <a:p>
            <a:pPr marL="0" indent="0">
              <a:buNone/>
            </a:pPr>
            <a:r>
              <a:rPr lang="en-US" sz="1600" dirty="0" smtClean="0">
                <a:solidFill>
                  <a:schemeClr val="bg1"/>
                </a:solidFill>
                <a:latin typeface="+mn-lt"/>
              </a:rPr>
              <a:t>“</a:t>
            </a:r>
            <a:r>
              <a:rPr lang="en-US" sz="1600" dirty="0">
                <a:solidFill>
                  <a:schemeClr val="bg1"/>
                </a:solidFill>
                <a:latin typeface="+mn-lt"/>
              </a:rPr>
              <a:t>The implications for the future of virtual worlds are complex. On one hand, denizens of virtual </a:t>
            </a:r>
            <a:r>
              <a:rPr lang="en-US" sz="1600" dirty="0" smtClean="0">
                <a:solidFill>
                  <a:schemeClr val="bg1"/>
                </a:solidFill>
                <a:latin typeface="+mn-lt"/>
              </a:rPr>
              <a:t>worlds </a:t>
            </a:r>
          </a:p>
          <a:p>
            <a:pPr marL="0" indent="0">
              <a:buNone/>
            </a:pPr>
            <a:r>
              <a:rPr lang="en-US" sz="1600" dirty="0" smtClean="0">
                <a:solidFill>
                  <a:schemeClr val="bg1"/>
                </a:solidFill>
                <a:latin typeface="+mn-lt"/>
              </a:rPr>
              <a:t>should </a:t>
            </a:r>
            <a:r>
              <a:rPr lang="en-US" sz="1600" dirty="0">
                <a:solidFill>
                  <a:schemeClr val="bg1"/>
                </a:solidFill>
                <a:latin typeface="+mn-lt"/>
              </a:rPr>
              <a:t>hope that the law that ultimately govern virtual worlds will not only take their interests into </a:t>
            </a:r>
            <a:r>
              <a:rPr lang="en-US" sz="1600" dirty="0" smtClean="0">
                <a:solidFill>
                  <a:schemeClr val="bg1"/>
                </a:solidFill>
                <a:latin typeface="+mn-lt"/>
              </a:rPr>
              <a:t>account</a:t>
            </a:r>
          </a:p>
          <a:p>
            <a:pPr marL="0" indent="0">
              <a:buNone/>
            </a:pPr>
            <a:r>
              <a:rPr lang="en-US" sz="1600" dirty="0" smtClean="0">
                <a:solidFill>
                  <a:schemeClr val="bg1"/>
                </a:solidFill>
                <a:latin typeface="+mn-lt"/>
              </a:rPr>
              <a:t>in </a:t>
            </a:r>
            <a:r>
              <a:rPr lang="en-US" sz="1600" dirty="0">
                <a:solidFill>
                  <a:schemeClr val="bg1"/>
                </a:solidFill>
                <a:latin typeface="+mn-lt"/>
              </a:rPr>
              <a:t>some sort of paternalistic fashion, but that courts will give the actual solutions worked out by online </a:t>
            </a:r>
            <a:endParaRPr lang="en-US" sz="1600" dirty="0" smtClean="0">
              <a:solidFill>
                <a:schemeClr val="bg1"/>
              </a:solidFill>
              <a:latin typeface="+mn-lt"/>
            </a:endParaRPr>
          </a:p>
          <a:p>
            <a:pPr marL="0" indent="0">
              <a:buNone/>
            </a:pPr>
            <a:r>
              <a:rPr lang="en-US" sz="1600" dirty="0" smtClean="0">
                <a:solidFill>
                  <a:schemeClr val="bg1"/>
                </a:solidFill>
                <a:latin typeface="+mn-lt"/>
              </a:rPr>
              <a:t>communities </a:t>
            </a:r>
            <a:r>
              <a:rPr lang="en-US" sz="1600" dirty="0">
                <a:solidFill>
                  <a:schemeClr val="bg1"/>
                </a:solidFill>
                <a:latin typeface="+mn-lt"/>
              </a:rPr>
              <a:t>the force of law. On the other hand, </a:t>
            </a:r>
            <a:r>
              <a:rPr lang="en-US" sz="1600" dirty="0">
                <a:solidFill>
                  <a:srgbClr val="FFFF00"/>
                </a:solidFill>
                <a:latin typeface="+mn-lt"/>
              </a:rPr>
              <a:t>players in virtual worlds should understand that their </a:t>
            </a:r>
            <a:endParaRPr lang="en-US" sz="1600" dirty="0" smtClean="0">
              <a:solidFill>
                <a:srgbClr val="FFFF00"/>
              </a:solidFill>
              <a:latin typeface="+mn-lt"/>
            </a:endParaRPr>
          </a:p>
          <a:p>
            <a:pPr marL="0" indent="0">
              <a:buNone/>
            </a:pPr>
            <a:r>
              <a:rPr lang="en-US" sz="1600" dirty="0" smtClean="0">
                <a:solidFill>
                  <a:srgbClr val="FFFF00"/>
                </a:solidFill>
                <a:latin typeface="+mn-lt"/>
              </a:rPr>
              <a:t>behavior </a:t>
            </a:r>
            <a:r>
              <a:rPr lang="en-US" sz="1600" dirty="0">
                <a:solidFill>
                  <a:srgbClr val="FFFF00"/>
                </a:solidFill>
                <a:latin typeface="+mn-lt"/>
              </a:rPr>
              <a:t>online is not entirely free from real-world scrutiny. This is a bit saddening. It was wonderful to </a:t>
            </a:r>
            <a:r>
              <a:rPr lang="en-US" sz="1600" dirty="0" smtClean="0">
                <a:solidFill>
                  <a:srgbClr val="FFFF00"/>
                </a:solidFill>
                <a:latin typeface="+mn-lt"/>
              </a:rPr>
              <a:t>live </a:t>
            </a:r>
          </a:p>
          <a:p>
            <a:pPr marL="0" indent="0">
              <a:buNone/>
            </a:pPr>
            <a:r>
              <a:rPr lang="en-US" sz="1600" dirty="0" smtClean="0">
                <a:solidFill>
                  <a:srgbClr val="FFFF00"/>
                </a:solidFill>
                <a:latin typeface="+mn-lt"/>
              </a:rPr>
              <a:t>in </a:t>
            </a:r>
            <a:r>
              <a:rPr lang="en-US" sz="1600" dirty="0">
                <a:solidFill>
                  <a:srgbClr val="FFFF00"/>
                </a:solidFill>
                <a:latin typeface="+mn-lt"/>
              </a:rPr>
              <a:t>the cyber Wild West. But every new frontier has its civilizing moments</a:t>
            </a:r>
            <a:r>
              <a:rPr lang="en-US" sz="1600" dirty="0">
                <a:solidFill>
                  <a:schemeClr val="bg1"/>
                </a:solidFill>
                <a:latin typeface="+mn-lt"/>
              </a:rPr>
              <a:t>. And virtual worlds are an </a:t>
            </a:r>
            <a:endParaRPr lang="en-US" sz="1600" dirty="0" smtClean="0">
              <a:solidFill>
                <a:schemeClr val="bg1"/>
              </a:solidFill>
              <a:latin typeface="+mn-lt"/>
            </a:endParaRPr>
          </a:p>
          <a:p>
            <a:pPr marL="0" indent="0">
              <a:buNone/>
            </a:pPr>
            <a:r>
              <a:rPr lang="en-US" sz="1600" dirty="0" smtClean="0">
                <a:solidFill>
                  <a:schemeClr val="bg1"/>
                </a:solidFill>
                <a:latin typeface="+mn-lt"/>
              </a:rPr>
              <a:t>enormous </a:t>
            </a:r>
            <a:r>
              <a:rPr lang="en-US" sz="1600" dirty="0">
                <a:solidFill>
                  <a:schemeClr val="bg1"/>
                </a:solidFill>
                <a:latin typeface="+mn-lt"/>
              </a:rPr>
              <a:t>phenomenon, one that law cannot afford to ignore.”</a:t>
            </a:r>
          </a:p>
          <a:p>
            <a:endParaRPr lang="en-US" dirty="0"/>
          </a:p>
        </p:txBody>
      </p:sp>
    </p:spTree>
    <p:extLst>
      <p:ext uri="{BB962C8B-B14F-4D97-AF65-F5344CB8AC3E}">
        <p14:creationId xmlns:p14="http://schemas.microsoft.com/office/powerpoint/2010/main" val="13082236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60"/>
            <a:ext cx="9144000" cy="823201"/>
          </a:xfrm>
        </p:spPr>
        <p:txBody>
          <a:bodyPr>
            <a:normAutofit fontScale="90000"/>
          </a:bodyPr>
          <a:lstStyle/>
          <a:p>
            <a:r>
              <a:rPr lang="en-US" dirty="0" smtClean="0"/>
              <a:t> </a:t>
            </a:r>
            <a:r>
              <a:rPr lang="en-US" sz="4400" b="1" dirty="0" smtClean="0">
                <a:solidFill>
                  <a:srgbClr val="FFFF00"/>
                </a:solidFill>
                <a:latin typeface="+mn-lt"/>
                <a:cs typeface="Times New Roman"/>
              </a:rPr>
              <a:t>The </a:t>
            </a:r>
            <a:r>
              <a:rPr lang="en-US" sz="4400" b="1" dirty="0">
                <a:solidFill>
                  <a:srgbClr val="FFFF00"/>
                </a:solidFill>
                <a:latin typeface="+mn-lt"/>
                <a:cs typeface="Times New Roman"/>
              </a:rPr>
              <a:t>legalities of the “Magic Circle” </a:t>
            </a:r>
            <a:r>
              <a:rPr lang="en-US" sz="4400" b="1" dirty="0" smtClean="0">
                <a:solidFill>
                  <a:srgbClr val="FFFF00"/>
                </a:solidFill>
                <a:latin typeface="+mn-lt"/>
                <a:cs typeface="Times New Roman"/>
              </a:rPr>
              <a:t>2</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1" y="840061"/>
            <a:ext cx="9144000" cy="5302972"/>
          </a:xfrm>
        </p:spPr>
        <p:txBody>
          <a:bodyPr>
            <a:normAutofit fontScale="92500" lnSpcReduction="10000"/>
          </a:bodyPr>
          <a:lstStyle/>
          <a:p>
            <a:pPr marL="0" indent="0">
              <a:buNone/>
            </a:pPr>
            <a:r>
              <a:rPr lang="en-US" sz="2100" dirty="0" smtClean="0">
                <a:solidFill>
                  <a:schemeClr val="bg1"/>
                </a:solidFill>
                <a:latin typeface="+mn-lt"/>
              </a:rPr>
              <a:t>4. </a:t>
            </a:r>
            <a:r>
              <a:rPr lang="en-US" sz="2100" dirty="0">
                <a:solidFill>
                  <a:schemeClr val="bg1"/>
                </a:solidFill>
                <a:latin typeface="+mn-lt"/>
              </a:rPr>
              <a:t>“Virtual Property” - Joshua Fairfield (2005) </a:t>
            </a:r>
            <a:r>
              <a:rPr lang="en-US" sz="1600" dirty="0">
                <a:solidFill>
                  <a:schemeClr val="bg1"/>
                </a:solidFill>
                <a:latin typeface="+mn-lt"/>
                <a:hlinkClick r:id="rId2"/>
              </a:rPr>
              <a:t>http://papers.ssrn.com/sol3/papers.cfm?abstract_id=807966</a:t>
            </a:r>
            <a:endParaRPr lang="en-US" sz="1600" dirty="0">
              <a:solidFill>
                <a:schemeClr val="bg1"/>
              </a:solidFill>
              <a:latin typeface="+mn-lt"/>
            </a:endParaRPr>
          </a:p>
          <a:p>
            <a:pPr marL="0" indent="0">
              <a:buNone/>
            </a:pPr>
            <a:r>
              <a:rPr lang="en-US" sz="1600" dirty="0">
                <a:solidFill>
                  <a:srgbClr val="FFFF00"/>
                </a:solidFill>
                <a:latin typeface="+mn-lt"/>
              </a:rPr>
              <a:t>“I propose a different answer: cyberspace is neither a bad analogy nor a </a:t>
            </a:r>
            <a:r>
              <a:rPr lang="en-US" sz="1600" dirty="0" smtClean="0">
                <a:solidFill>
                  <a:srgbClr val="FFFF00"/>
                </a:solidFill>
                <a:latin typeface="+mn-lt"/>
              </a:rPr>
              <a:t>metaphor. Cyberspace </a:t>
            </a:r>
            <a:r>
              <a:rPr lang="en-US" sz="1600" dirty="0">
                <a:solidFill>
                  <a:srgbClr val="FFFF00"/>
                </a:solidFill>
                <a:latin typeface="+mn-lt"/>
              </a:rPr>
              <a:t>is a </a:t>
            </a:r>
            <a:endParaRPr lang="en-US" sz="1600" dirty="0" smtClean="0">
              <a:solidFill>
                <a:srgbClr val="FFFF00"/>
              </a:solidFill>
              <a:latin typeface="+mn-lt"/>
            </a:endParaRPr>
          </a:p>
          <a:p>
            <a:pPr marL="0" indent="0">
              <a:buNone/>
            </a:pPr>
            <a:r>
              <a:rPr lang="en-US" sz="1600" dirty="0" smtClean="0">
                <a:solidFill>
                  <a:srgbClr val="FFFF00"/>
                </a:solidFill>
                <a:latin typeface="+mn-lt"/>
              </a:rPr>
              <a:t>descriptive </a:t>
            </a:r>
            <a:r>
              <a:rPr lang="en-US" sz="1600" dirty="0">
                <a:solidFill>
                  <a:srgbClr val="FFFF00"/>
                </a:solidFill>
                <a:latin typeface="+mn-lt"/>
              </a:rPr>
              <a:t>term. </a:t>
            </a:r>
            <a:r>
              <a:rPr lang="en-US" sz="1600" dirty="0">
                <a:solidFill>
                  <a:schemeClr val="bg1"/>
                </a:solidFill>
                <a:latin typeface="+mn-lt"/>
              </a:rPr>
              <a:t>It describes the degree to which some kinds of </a:t>
            </a:r>
            <a:r>
              <a:rPr lang="en-US" sz="1600" dirty="0" smtClean="0">
                <a:solidFill>
                  <a:schemeClr val="bg1"/>
                </a:solidFill>
                <a:latin typeface="+mn-lt"/>
              </a:rPr>
              <a:t>code </a:t>
            </a:r>
            <a:r>
              <a:rPr lang="en-US" sz="1600" dirty="0">
                <a:solidFill>
                  <a:schemeClr val="bg1"/>
                </a:solidFill>
                <a:latin typeface="+mn-lt"/>
              </a:rPr>
              <a:t>act like spaces or objects…And </a:t>
            </a:r>
            <a:endParaRPr lang="en-US" sz="1600" dirty="0" smtClean="0">
              <a:solidFill>
                <a:schemeClr val="bg1"/>
              </a:solidFill>
              <a:latin typeface="+mn-lt"/>
            </a:endParaRPr>
          </a:p>
          <a:p>
            <a:pPr marL="0" indent="0">
              <a:buNone/>
            </a:pPr>
            <a:r>
              <a:rPr lang="en-US" sz="1600" dirty="0" smtClean="0">
                <a:solidFill>
                  <a:schemeClr val="bg1"/>
                </a:solidFill>
                <a:latin typeface="+mn-lt"/>
              </a:rPr>
              <a:t>while </a:t>
            </a:r>
            <a:r>
              <a:rPr lang="en-US" sz="1600" dirty="0">
                <a:solidFill>
                  <a:schemeClr val="bg1"/>
                </a:solidFill>
                <a:latin typeface="+mn-lt"/>
              </a:rPr>
              <a:t>the place and space language </a:t>
            </a:r>
            <a:r>
              <a:rPr lang="en-US" sz="1600" dirty="0" smtClean="0">
                <a:solidFill>
                  <a:schemeClr val="bg1"/>
                </a:solidFill>
                <a:latin typeface="+mn-lt"/>
              </a:rPr>
              <a:t>is routinely </a:t>
            </a:r>
            <a:r>
              <a:rPr lang="en-US" sz="1600" dirty="0">
                <a:solidFill>
                  <a:schemeClr val="bg1"/>
                </a:solidFill>
                <a:latin typeface="+mn-lt"/>
              </a:rPr>
              <a:t>used by the courts and lawyers, again, legal academics </a:t>
            </a:r>
            <a:endParaRPr lang="en-US" sz="1600" dirty="0" smtClean="0">
              <a:solidFill>
                <a:schemeClr val="bg1"/>
              </a:solidFill>
              <a:latin typeface="+mn-lt"/>
            </a:endParaRPr>
          </a:p>
          <a:p>
            <a:pPr marL="0" indent="0">
              <a:buNone/>
            </a:pPr>
            <a:r>
              <a:rPr lang="en-US" sz="1600" dirty="0" smtClean="0">
                <a:solidFill>
                  <a:schemeClr val="bg1"/>
                </a:solidFill>
                <a:latin typeface="+mn-lt"/>
              </a:rPr>
              <a:t>have either supported </a:t>
            </a:r>
            <a:r>
              <a:rPr lang="en-US" sz="1600" dirty="0">
                <a:solidFill>
                  <a:schemeClr val="bg1"/>
                </a:solidFill>
                <a:latin typeface="+mn-lt"/>
              </a:rPr>
              <a:t>the place metaphor as merely psychologically useful, or have </a:t>
            </a:r>
            <a:r>
              <a:rPr lang="en-US" sz="1600" dirty="0" smtClean="0">
                <a:solidFill>
                  <a:schemeClr val="bg1"/>
                </a:solidFill>
                <a:latin typeface="+mn-lt"/>
              </a:rPr>
              <a:t>completely</a:t>
            </a:r>
          </a:p>
          <a:p>
            <a:pPr marL="0" indent="0">
              <a:buNone/>
            </a:pPr>
            <a:r>
              <a:rPr lang="en-US" sz="1600" dirty="0" smtClean="0">
                <a:solidFill>
                  <a:schemeClr val="bg1"/>
                </a:solidFill>
                <a:latin typeface="+mn-lt"/>
              </a:rPr>
              <a:t>rejected </a:t>
            </a:r>
            <a:r>
              <a:rPr lang="en-US" sz="1600" dirty="0">
                <a:solidFill>
                  <a:schemeClr val="bg1"/>
                </a:solidFill>
                <a:latin typeface="+mn-lt"/>
              </a:rPr>
              <a:t>it as a bad analogy</a:t>
            </a:r>
            <a:r>
              <a:rPr lang="en-US" sz="1600" dirty="0" smtClean="0">
                <a:solidFill>
                  <a:schemeClr val="bg1"/>
                </a:solidFill>
                <a:latin typeface="+mn-lt"/>
              </a:rPr>
              <a:t>.”</a:t>
            </a:r>
          </a:p>
          <a:p>
            <a:pPr marL="0" indent="0">
              <a:buNone/>
            </a:pPr>
            <a:endParaRPr lang="en-US" sz="2200" dirty="0">
              <a:solidFill>
                <a:schemeClr val="bg1"/>
              </a:solidFill>
              <a:latin typeface="+mn-lt"/>
            </a:endParaRPr>
          </a:p>
          <a:p>
            <a:pPr marL="0" indent="0">
              <a:buNone/>
            </a:pPr>
            <a:r>
              <a:rPr lang="en-US" sz="2100" dirty="0">
                <a:solidFill>
                  <a:schemeClr val="bg1"/>
                </a:solidFill>
                <a:latin typeface="+mn-lt"/>
              </a:rPr>
              <a:t>5</a:t>
            </a:r>
            <a:r>
              <a:rPr lang="en-US" sz="2100" dirty="0" smtClean="0">
                <a:solidFill>
                  <a:schemeClr val="bg1"/>
                </a:solidFill>
                <a:latin typeface="+mn-lt"/>
              </a:rPr>
              <a:t>. </a:t>
            </a:r>
            <a:r>
              <a:rPr lang="en-US" sz="2100" dirty="0">
                <a:solidFill>
                  <a:schemeClr val="bg1"/>
                </a:solidFill>
                <a:latin typeface="+mn-lt"/>
              </a:rPr>
              <a:t>“Virtual Borders: The Interdependence of Real and Virtual worlds” </a:t>
            </a:r>
            <a:r>
              <a:rPr lang="en-US" sz="2100" dirty="0" smtClean="0">
                <a:solidFill>
                  <a:schemeClr val="bg1"/>
                </a:solidFill>
                <a:latin typeface="+mn-lt"/>
              </a:rPr>
              <a:t>– James</a:t>
            </a:r>
          </a:p>
          <a:p>
            <a:pPr marL="0" indent="0">
              <a:buNone/>
            </a:pPr>
            <a:r>
              <a:rPr lang="en-US" sz="2100" dirty="0" err="1" smtClean="0">
                <a:solidFill>
                  <a:schemeClr val="bg1"/>
                </a:solidFill>
                <a:latin typeface="+mn-lt"/>
              </a:rPr>
              <a:t>Grimmelmann</a:t>
            </a:r>
            <a:r>
              <a:rPr lang="en-US" sz="2100" dirty="0" smtClean="0">
                <a:solidFill>
                  <a:schemeClr val="bg1"/>
                </a:solidFill>
                <a:latin typeface="+mn-lt"/>
              </a:rPr>
              <a:t> </a:t>
            </a:r>
            <a:r>
              <a:rPr lang="en-US" sz="2100" dirty="0">
                <a:solidFill>
                  <a:schemeClr val="bg1"/>
                </a:solidFill>
                <a:latin typeface="+mn-lt"/>
              </a:rPr>
              <a:t>(2006) </a:t>
            </a:r>
            <a:r>
              <a:rPr lang="en-US" sz="1600" dirty="0">
                <a:solidFill>
                  <a:schemeClr val="bg1"/>
                </a:solidFill>
                <a:latin typeface="+mn-lt"/>
                <a:hlinkClick r:id="rId3"/>
              </a:rPr>
              <a:t>http://papers.ssrn.com/sol3/papers.cfm?abstract_id=</a:t>
            </a:r>
            <a:r>
              <a:rPr lang="en-US" sz="1600" dirty="0" smtClean="0">
                <a:solidFill>
                  <a:schemeClr val="bg1"/>
                </a:solidFill>
                <a:latin typeface="+mn-lt"/>
                <a:hlinkClick r:id="rId3"/>
              </a:rPr>
              <a:t>868824</a:t>
            </a:r>
            <a:endParaRPr lang="en-US" sz="1600" dirty="0" smtClean="0">
              <a:solidFill>
                <a:schemeClr val="bg1"/>
              </a:solidFill>
              <a:latin typeface="+mn-lt"/>
            </a:endParaRPr>
          </a:p>
          <a:p>
            <a:pPr marL="0" indent="0">
              <a:buNone/>
            </a:pPr>
            <a:r>
              <a:rPr lang="en-US" sz="1600" dirty="0" smtClean="0">
                <a:solidFill>
                  <a:srgbClr val="FFFF00"/>
                </a:solidFill>
                <a:latin typeface="+mn-lt"/>
              </a:rPr>
              <a:t>“</a:t>
            </a:r>
            <a:r>
              <a:rPr lang="en-US" sz="1600" dirty="0">
                <a:solidFill>
                  <a:srgbClr val="FFFF00"/>
                </a:solidFill>
                <a:latin typeface="+mn-lt"/>
              </a:rPr>
              <a:t>In the end, talking about the real-money trade points out the deep interdependence of </a:t>
            </a:r>
            <a:r>
              <a:rPr lang="en-US" sz="1600" dirty="0" smtClean="0">
                <a:solidFill>
                  <a:srgbClr val="FFFF00"/>
                </a:solidFill>
                <a:latin typeface="+mn-lt"/>
              </a:rPr>
              <a:t>the virtual </a:t>
            </a:r>
            <a:r>
              <a:rPr lang="en-US" sz="1600" dirty="0">
                <a:solidFill>
                  <a:srgbClr val="FFFF00"/>
                </a:solidFill>
                <a:latin typeface="+mn-lt"/>
              </a:rPr>
              <a:t>and the real. </a:t>
            </a:r>
            <a:r>
              <a:rPr lang="en-US" sz="1600" dirty="0">
                <a:solidFill>
                  <a:schemeClr val="bg1"/>
                </a:solidFill>
                <a:latin typeface="+mn-lt"/>
              </a:rPr>
              <a:t>It is possible only because of their interrelationship. If avatars in </a:t>
            </a:r>
            <a:r>
              <a:rPr lang="en-US" sz="1600" dirty="0" smtClean="0">
                <a:solidFill>
                  <a:schemeClr val="bg1"/>
                </a:solidFill>
                <a:latin typeface="+mn-lt"/>
              </a:rPr>
              <a:t>virtual worlds </a:t>
            </a:r>
            <a:r>
              <a:rPr lang="en-US" sz="1600" dirty="0">
                <a:solidFill>
                  <a:schemeClr val="bg1"/>
                </a:solidFill>
                <a:latin typeface="+mn-lt"/>
              </a:rPr>
              <a:t>were not so profoundly linked to people in the real one, there would be no real-</a:t>
            </a:r>
            <a:r>
              <a:rPr lang="en-US" sz="1600" dirty="0" smtClean="0">
                <a:solidFill>
                  <a:schemeClr val="bg1"/>
                </a:solidFill>
                <a:latin typeface="+mn-lt"/>
              </a:rPr>
              <a:t>money trade</a:t>
            </a:r>
            <a:r>
              <a:rPr lang="en-US" sz="1600" dirty="0">
                <a:solidFill>
                  <a:schemeClr val="bg1"/>
                </a:solidFill>
                <a:latin typeface="+mn-lt"/>
              </a:rPr>
              <a:t>. To the extent that the real-money trade is a problem, its solution also must </a:t>
            </a:r>
            <a:r>
              <a:rPr lang="en-US" sz="1600" dirty="0" smtClean="0">
                <a:solidFill>
                  <a:schemeClr val="bg1"/>
                </a:solidFill>
                <a:latin typeface="+mn-lt"/>
              </a:rPr>
              <a:t>recognize the </a:t>
            </a:r>
            <a:r>
              <a:rPr lang="en-US" sz="1600" dirty="0">
                <a:solidFill>
                  <a:schemeClr val="bg1"/>
                </a:solidFill>
                <a:latin typeface="+mn-lt"/>
              </a:rPr>
              <a:t>interdependence of the real and the virtual.</a:t>
            </a:r>
            <a:r>
              <a:rPr lang="en-US" sz="1600" dirty="0" smtClean="0">
                <a:solidFill>
                  <a:schemeClr val="bg1"/>
                </a:solidFill>
                <a:latin typeface="+mn-lt"/>
              </a:rPr>
              <a:t>”</a:t>
            </a:r>
          </a:p>
          <a:p>
            <a:pPr marL="0" indent="0">
              <a:buNone/>
            </a:pPr>
            <a:endParaRPr lang="en-US" sz="2100" dirty="0">
              <a:solidFill>
                <a:schemeClr val="bg1"/>
              </a:solidFill>
              <a:latin typeface="+mn-lt"/>
            </a:endParaRPr>
          </a:p>
          <a:p>
            <a:pPr marL="0" indent="0">
              <a:buNone/>
            </a:pPr>
            <a:r>
              <a:rPr lang="en-US" sz="2100" dirty="0">
                <a:solidFill>
                  <a:schemeClr val="bg1"/>
                </a:solidFill>
                <a:latin typeface="+mn-lt"/>
              </a:rPr>
              <a:t>6</a:t>
            </a:r>
            <a:r>
              <a:rPr lang="en-US" sz="2100" dirty="0" smtClean="0">
                <a:solidFill>
                  <a:schemeClr val="bg1"/>
                </a:solidFill>
                <a:latin typeface="+mn-lt"/>
              </a:rPr>
              <a:t>. </a:t>
            </a:r>
            <a:r>
              <a:rPr lang="en-US" sz="2100" dirty="0">
                <a:solidFill>
                  <a:schemeClr val="bg1"/>
                </a:solidFill>
                <a:latin typeface="+mn-lt"/>
              </a:rPr>
              <a:t>“The Magic Circle” - Joshua Fairfield (</a:t>
            </a:r>
            <a:r>
              <a:rPr lang="en-US" sz="2100" dirty="0" smtClean="0">
                <a:solidFill>
                  <a:schemeClr val="bg1"/>
                </a:solidFill>
                <a:latin typeface="+mn-lt"/>
              </a:rPr>
              <a:t>2008)</a:t>
            </a:r>
          </a:p>
          <a:p>
            <a:pPr marL="0" indent="0">
              <a:buNone/>
            </a:pPr>
            <a:r>
              <a:rPr lang="en-US" sz="1600" dirty="0" smtClean="0">
                <a:solidFill>
                  <a:schemeClr val="bg1"/>
                </a:solidFill>
                <a:latin typeface="+mn-lt"/>
                <a:hlinkClick r:id="rId4"/>
              </a:rPr>
              <a:t>http://papers.ssrn.com/sol3/papers.cfm?abstract_id=1304234</a:t>
            </a:r>
            <a:endParaRPr lang="en-US" sz="1600" dirty="0" smtClean="0">
              <a:solidFill>
                <a:schemeClr val="bg1"/>
              </a:solidFill>
              <a:latin typeface="+mn-lt"/>
            </a:endParaRPr>
          </a:p>
          <a:p>
            <a:pPr marL="0" indent="0">
              <a:buNone/>
            </a:pPr>
            <a:r>
              <a:rPr lang="en-US" sz="1600" dirty="0" smtClean="0">
                <a:solidFill>
                  <a:schemeClr val="bg1"/>
                </a:solidFill>
                <a:latin typeface="+mn-lt"/>
              </a:rPr>
              <a:t>“</a:t>
            </a:r>
            <a:r>
              <a:rPr lang="en-US" sz="1600" dirty="0">
                <a:solidFill>
                  <a:schemeClr val="bg1"/>
                </a:solidFill>
                <a:latin typeface="+mn-lt"/>
              </a:rPr>
              <a:t>The implications for the future of virtual worlds are complex. On one hand, denizens of virtual </a:t>
            </a:r>
            <a:r>
              <a:rPr lang="en-US" sz="1600" dirty="0" smtClean="0">
                <a:solidFill>
                  <a:schemeClr val="bg1"/>
                </a:solidFill>
                <a:latin typeface="+mn-lt"/>
              </a:rPr>
              <a:t>worlds </a:t>
            </a:r>
          </a:p>
          <a:p>
            <a:pPr marL="0" indent="0">
              <a:buNone/>
            </a:pPr>
            <a:r>
              <a:rPr lang="en-US" sz="1600" dirty="0" smtClean="0">
                <a:solidFill>
                  <a:schemeClr val="bg1"/>
                </a:solidFill>
                <a:latin typeface="+mn-lt"/>
              </a:rPr>
              <a:t>should </a:t>
            </a:r>
            <a:r>
              <a:rPr lang="en-US" sz="1600" dirty="0">
                <a:solidFill>
                  <a:schemeClr val="bg1"/>
                </a:solidFill>
                <a:latin typeface="+mn-lt"/>
              </a:rPr>
              <a:t>hope that the law that ultimately govern virtual worlds will not only take their interests into </a:t>
            </a:r>
            <a:r>
              <a:rPr lang="en-US" sz="1600" dirty="0" smtClean="0">
                <a:solidFill>
                  <a:schemeClr val="bg1"/>
                </a:solidFill>
                <a:latin typeface="+mn-lt"/>
              </a:rPr>
              <a:t>account</a:t>
            </a:r>
          </a:p>
          <a:p>
            <a:pPr marL="0" indent="0">
              <a:buNone/>
            </a:pPr>
            <a:r>
              <a:rPr lang="en-US" sz="1600" dirty="0" smtClean="0">
                <a:solidFill>
                  <a:schemeClr val="bg1"/>
                </a:solidFill>
                <a:latin typeface="+mn-lt"/>
              </a:rPr>
              <a:t>in </a:t>
            </a:r>
            <a:r>
              <a:rPr lang="en-US" sz="1600" dirty="0">
                <a:solidFill>
                  <a:schemeClr val="bg1"/>
                </a:solidFill>
                <a:latin typeface="+mn-lt"/>
              </a:rPr>
              <a:t>some sort of paternalistic fashion, but that courts will give the actual solutions worked out by online </a:t>
            </a:r>
            <a:endParaRPr lang="en-US" sz="1600" dirty="0" smtClean="0">
              <a:solidFill>
                <a:schemeClr val="bg1"/>
              </a:solidFill>
              <a:latin typeface="+mn-lt"/>
            </a:endParaRPr>
          </a:p>
          <a:p>
            <a:pPr marL="0" indent="0">
              <a:buNone/>
            </a:pPr>
            <a:r>
              <a:rPr lang="en-US" sz="1600" dirty="0" smtClean="0">
                <a:solidFill>
                  <a:schemeClr val="bg1"/>
                </a:solidFill>
                <a:latin typeface="+mn-lt"/>
              </a:rPr>
              <a:t>communities </a:t>
            </a:r>
            <a:r>
              <a:rPr lang="en-US" sz="1600" dirty="0">
                <a:solidFill>
                  <a:schemeClr val="bg1"/>
                </a:solidFill>
                <a:latin typeface="+mn-lt"/>
              </a:rPr>
              <a:t>the force of law. On the other hand, </a:t>
            </a:r>
            <a:r>
              <a:rPr lang="en-US" sz="1600" dirty="0">
                <a:solidFill>
                  <a:srgbClr val="FFFF00"/>
                </a:solidFill>
                <a:latin typeface="+mn-lt"/>
              </a:rPr>
              <a:t>players in virtual worlds should understand that their </a:t>
            </a:r>
            <a:endParaRPr lang="en-US" sz="1600" dirty="0" smtClean="0">
              <a:solidFill>
                <a:srgbClr val="FFFF00"/>
              </a:solidFill>
              <a:latin typeface="+mn-lt"/>
            </a:endParaRPr>
          </a:p>
          <a:p>
            <a:pPr marL="0" indent="0">
              <a:buNone/>
            </a:pPr>
            <a:r>
              <a:rPr lang="en-US" sz="1600" dirty="0" smtClean="0">
                <a:solidFill>
                  <a:srgbClr val="FFFF00"/>
                </a:solidFill>
                <a:latin typeface="+mn-lt"/>
              </a:rPr>
              <a:t>behavior </a:t>
            </a:r>
            <a:r>
              <a:rPr lang="en-US" sz="1600" dirty="0">
                <a:solidFill>
                  <a:srgbClr val="FFFF00"/>
                </a:solidFill>
                <a:latin typeface="+mn-lt"/>
              </a:rPr>
              <a:t>online is not entirely free from real-world scrutiny. This is a bit saddening. It was wonderful to </a:t>
            </a:r>
            <a:r>
              <a:rPr lang="en-US" sz="1600" dirty="0" smtClean="0">
                <a:solidFill>
                  <a:srgbClr val="FFFF00"/>
                </a:solidFill>
                <a:latin typeface="+mn-lt"/>
              </a:rPr>
              <a:t>live </a:t>
            </a:r>
          </a:p>
          <a:p>
            <a:pPr marL="0" indent="0">
              <a:buNone/>
            </a:pPr>
            <a:r>
              <a:rPr lang="en-US" sz="1600" dirty="0" smtClean="0">
                <a:solidFill>
                  <a:srgbClr val="FFFF00"/>
                </a:solidFill>
                <a:latin typeface="+mn-lt"/>
              </a:rPr>
              <a:t>in </a:t>
            </a:r>
            <a:r>
              <a:rPr lang="en-US" sz="1600" dirty="0">
                <a:solidFill>
                  <a:srgbClr val="FFFF00"/>
                </a:solidFill>
                <a:latin typeface="+mn-lt"/>
              </a:rPr>
              <a:t>the cyber Wild West. But every new frontier has its civilizing moments</a:t>
            </a:r>
            <a:r>
              <a:rPr lang="en-US" sz="1600" dirty="0">
                <a:solidFill>
                  <a:schemeClr val="bg1"/>
                </a:solidFill>
                <a:latin typeface="+mn-lt"/>
              </a:rPr>
              <a:t>. And virtual worlds are an </a:t>
            </a:r>
            <a:endParaRPr lang="en-US" sz="1600" dirty="0" smtClean="0">
              <a:solidFill>
                <a:schemeClr val="bg1"/>
              </a:solidFill>
              <a:latin typeface="+mn-lt"/>
            </a:endParaRPr>
          </a:p>
          <a:p>
            <a:pPr marL="0" indent="0">
              <a:buNone/>
            </a:pPr>
            <a:r>
              <a:rPr lang="en-US" sz="1600" dirty="0" smtClean="0">
                <a:solidFill>
                  <a:schemeClr val="bg1"/>
                </a:solidFill>
                <a:latin typeface="+mn-lt"/>
              </a:rPr>
              <a:t>enormous </a:t>
            </a:r>
            <a:r>
              <a:rPr lang="en-US" sz="1600" dirty="0">
                <a:solidFill>
                  <a:schemeClr val="bg1"/>
                </a:solidFill>
                <a:latin typeface="+mn-lt"/>
              </a:rPr>
              <a:t>phenomenon, one that law cannot afford to ignore.”</a:t>
            </a:r>
          </a:p>
          <a:p>
            <a:endParaRPr lang="en-US" dirty="0"/>
          </a:p>
        </p:txBody>
      </p:sp>
    </p:spTree>
    <p:extLst>
      <p:ext uri="{BB962C8B-B14F-4D97-AF65-F5344CB8AC3E}">
        <p14:creationId xmlns:p14="http://schemas.microsoft.com/office/powerpoint/2010/main" val="25206559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576" y="0"/>
            <a:ext cx="8942424" cy="861453"/>
          </a:xfrm>
        </p:spPr>
        <p:txBody>
          <a:bodyPr>
            <a:normAutofit/>
          </a:bodyPr>
          <a:lstStyle/>
          <a:p>
            <a:r>
              <a:rPr lang="en-US" sz="4400" b="1" dirty="0" smtClean="0">
                <a:solidFill>
                  <a:srgbClr val="FFFF00"/>
                </a:solidFill>
                <a:latin typeface="+mn-lt"/>
              </a:rPr>
              <a:t> News: </a:t>
            </a:r>
            <a:r>
              <a:rPr lang="en-US" sz="4400" b="1" dirty="0" smtClean="0">
                <a:solidFill>
                  <a:srgbClr val="FFFFFF"/>
                </a:solidFill>
                <a:latin typeface="+mn-lt"/>
              </a:rPr>
              <a:t>There is a Magic Circle </a:t>
            </a:r>
            <a:r>
              <a:rPr lang="en-US" sz="4400" b="1" dirty="0" smtClean="0">
                <a:solidFill>
                  <a:srgbClr val="FFFF00"/>
                </a:solidFill>
                <a:latin typeface="+mn-lt"/>
              </a:rPr>
              <a:t>?</a:t>
            </a:r>
            <a:endParaRPr lang="en-US" sz="4400" b="1" dirty="0">
              <a:solidFill>
                <a:srgbClr val="FFFF00"/>
              </a:solidFill>
              <a:latin typeface="+mn-lt"/>
            </a:endParaRPr>
          </a:p>
        </p:txBody>
      </p:sp>
      <p:pic>
        <p:nvPicPr>
          <p:cNvPr id="7" name="Content Placeholder 6" descr="Screen Shot 2015-11-01 at 3.03.2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141" r="-1141"/>
          <a:stretch/>
        </p:blipFill>
        <p:spPr>
          <a:xfrm>
            <a:off x="2514071" y="846794"/>
            <a:ext cx="4178259" cy="4688500"/>
          </a:xfrm>
        </p:spPr>
      </p:pic>
      <p:sp>
        <p:nvSpPr>
          <p:cNvPr id="8" name="TextBox 7"/>
          <p:cNvSpPr txBox="1"/>
          <p:nvPr/>
        </p:nvSpPr>
        <p:spPr>
          <a:xfrm>
            <a:off x="0" y="5599224"/>
            <a:ext cx="9148658" cy="307777"/>
          </a:xfrm>
          <a:prstGeom prst="rect">
            <a:avLst/>
          </a:prstGeom>
          <a:noFill/>
        </p:spPr>
        <p:txBody>
          <a:bodyPr wrap="none" rtlCol="0">
            <a:spAutoFit/>
          </a:bodyPr>
          <a:lstStyle/>
          <a:p>
            <a:r>
              <a:rPr lang="en-US" sz="1400" dirty="0">
                <a:solidFill>
                  <a:prstClr val="black"/>
                </a:solidFill>
                <a:latin typeface="Arial"/>
                <a:hlinkClick r:id="rId3"/>
              </a:rPr>
              <a:t>http://arstechnica.com/tech-policy/2015/10/judge-losing-in-game-of-wars-virtual-casino-isnt-a-real-world-problem</a:t>
            </a:r>
            <a:r>
              <a:rPr lang="en-US" sz="1400" dirty="0" smtClean="0">
                <a:solidFill>
                  <a:prstClr val="black"/>
                </a:solidFill>
                <a:latin typeface="Arial"/>
                <a:hlinkClick r:id="rId3"/>
              </a:rPr>
              <a:t>/</a:t>
            </a:r>
            <a:r>
              <a:rPr lang="en-US" sz="1400" dirty="0" smtClean="0">
                <a:solidFill>
                  <a:prstClr val="black"/>
                </a:solidFill>
                <a:latin typeface="Arial"/>
              </a:rPr>
              <a:t> </a:t>
            </a:r>
            <a:endParaRPr lang="en-US" sz="1400" dirty="0">
              <a:solidFill>
                <a:prstClr val="black"/>
              </a:solidFill>
              <a:latin typeface="Arial"/>
            </a:endParaRPr>
          </a:p>
        </p:txBody>
      </p:sp>
    </p:spTree>
    <p:extLst>
      <p:ext uri="{BB962C8B-B14F-4D97-AF65-F5344CB8AC3E}">
        <p14:creationId xmlns:p14="http://schemas.microsoft.com/office/powerpoint/2010/main" val="25726301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
            <a:ext cx="8229600" cy="1016000"/>
          </a:xfrm>
        </p:spPr>
        <p:txBody>
          <a:bodyPr>
            <a:normAutofit fontScale="90000"/>
          </a:bodyPr>
          <a:lstStyle/>
          <a:p>
            <a:r>
              <a:rPr lang="en-US" sz="4400" b="1" dirty="0" smtClean="0">
                <a:solidFill>
                  <a:srgbClr val="FFFF00"/>
                </a:solidFill>
                <a:latin typeface="+mn-lt"/>
              </a:rPr>
              <a:t>     An issue that won’t go away…</a:t>
            </a:r>
            <a:endParaRPr lang="en-US" sz="4400" b="1" dirty="0">
              <a:solidFill>
                <a:srgbClr val="FFFF00"/>
              </a:solidFill>
              <a:latin typeface="+mn-lt"/>
            </a:endParaRPr>
          </a:p>
        </p:txBody>
      </p:sp>
      <p:pic>
        <p:nvPicPr>
          <p:cNvPr id="4" name="Content Placeholder 3" descr="Screen Shot 2014-09-09 at 11.39.41 P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14777" r="-14777"/>
          <a:stretch>
            <a:fillRect/>
          </a:stretch>
        </p:blipFill>
        <p:spPr>
          <a:xfrm>
            <a:off x="457200" y="1052513"/>
            <a:ext cx="8229600" cy="4886325"/>
          </a:xfrm>
        </p:spPr>
      </p:pic>
    </p:spTree>
    <p:extLst>
      <p:ext uri="{BB962C8B-B14F-4D97-AF65-F5344CB8AC3E}">
        <p14:creationId xmlns:p14="http://schemas.microsoft.com/office/powerpoint/2010/main" val="16802136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878" y="108120"/>
            <a:ext cx="8188122" cy="1016000"/>
          </a:xfrm>
        </p:spPr>
        <p:txBody>
          <a:bodyPr>
            <a:normAutofit/>
          </a:bodyPr>
          <a:lstStyle/>
          <a:p>
            <a:r>
              <a:rPr lang="en-US" sz="4400" b="1" dirty="0" smtClean="0">
                <a:solidFill>
                  <a:srgbClr val="FFFF00"/>
                </a:solidFill>
                <a:latin typeface="+mn-lt"/>
              </a:rPr>
              <a:t>And who can ever forget…</a:t>
            </a:r>
            <a:endParaRPr lang="en-US" sz="4400" b="1" dirty="0">
              <a:solidFill>
                <a:srgbClr val="FFFF00"/>
              </a:solidFill>
              <a:latin typeface="+mn-lt"/>
            </a:endParaRPr>
          </a:p>
        </p:txBody>
      </p:sp>
      <p:pic>
        <p:nvPicPr>
          <p:cNvPr id="4" name="Content Placeholder 3" descr="Screen Shot 2014-09-10 at 12.15.4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88" r="-188" b="6871"/>
          <a:stretch/>
        </p:blipFill>
        <p:spPr>
          <a:xfrm>
            <a:off x="955878" y="1123950"/>
            <a:ext cx="7223709" cy="4447108"/>
          </a:xfrm>
        </p:spPr>
      </p:pic>
      <p:sp>
        <p:nvSpPr>
          <p:cNvPr id="5" name="Rectangle 4"/>
          <p:cNvSpPr/>
          <p:nvPr/>
        </p:nvSpPr>
        <p:spPr>
          <a:xfrm>
            <a:off x="1106088" y="5571058"/>
            <a:ext cx="8297365" cy="307777"/>
          </a:xfrm>
          <a:prstGeom prst="rect">
            <a:avLst/>
          </a:prstGeom>
        </p:spPr>
        <p:txBody>
          <a:bodyPr wrap="square">
            <a:spAutoFit/>
          </a:bodyPr>
          <a:lstStyle/>
          <a:p>
            <a:r>
              <a:rPr lang="en-US" sz="1400" dirty="0">
                <a:hlinkClick r:id="rId3"/>
              </a:rPr>
              <a:t>http://www.cnet.com/news/study-finds-online-gamers-arent-anti-social-basement-dwellers</a:t>
            </a:r>
            <a:r>
              <a:rPr lang="en-US" sz="1400" dirty="0" smtClean="0">
                <a:hlinkClick r:id="rId3"/>
              </a:rPr>
              <a:t>/</a:t>
            </a:r>
            <a:r>
              <a:rPr lang="en-US" sz="1400" dirty="0" smtClean="0"/>
              <a:t> </a:t>
            </a:r>
            <a:endParaRPr lang="en-US" sz="1400" dirty="0"/>
          </a:p>
        </p:txBody>
      </p:sp>
    </p:spTree>
    <p:extLst>
      <p:ext uri="{BB962C8B-B14F-4D97-AF65-F5344CB8AC3E}">
        <p14:creationId xmlns:p14="http://schemas.microsoft.com/office/powerpoint/2010/main" val="7930556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055"/>
            <a:ext cx="9144000" cy="865503"/>
          </a:xfrm>
        </p:spPr>
        <p:txBody>
          <a:bodyPr>
            <a:noAutofit/>
          </a:bodyPr>
          <a:lstStyle/>
          <a:p>
            <a:r>
              <a:rPr lang="en-US" sz="5400" b="1" dirty="0" smtClean="0">
                <a:solidFill>
                  <a:srgbClr val="FFFF00"/>
                </a:solidFill>
                <a:latin typeface="Times New Roman"/>
                <a:cs typeface="Times New Roman"/>
              </a:rPr>
              <a:t>  </a:t>
            </a:r>
            <a:r>
              <a:rPr lang="en-US" sz="4400" b="1" dirty="0" smtClean="0">
                <a:solidFill>
                  <a:srgbClr val="FFFF00"/>
                </a:solidFill>
                <a:latin typeface="+mn-lt"/>
                <a:cs typeface="Times New Roman"/>
              </a:rPr>
              <a:t>All Made More Complex By..</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0" y="918559"/>
            <a:ext cx="9144000" cy="5216518"/>
          </a:xfrm>
        </p:spPr>
        <p:txBody>
          <a:bodyPr>
            <a:normAutofit/>
          </a:bodyPr>
          <a:lstStyle/>
          <a:p>
            <a:pPr>
              <a:lnSpc>
                <a:spcPct val="90000"/>
              </a:lnSpc>
            </a:pPr>
            <a:r>
              <a:rPr lang="en-US" sz="2600" b="1" dirty="0" smtClean="0">
                <a:solidFill>
                  <a:srgbClr val="FFFF00"/>
                </a:solidFill>
                <a:latin typeface="+mn-lt"/>
              </a:rPr>
              <a:t>The complexities of virtual goods: </a:t>
            </a:r>
            <a:r>
              <a:rPr lang="en-US" sz="2600" dirty="0" smtClean="0">
                <a:solidFill>
                  <a:srgbClr val="FFFFFF"/>
                </a:solidFill>
                <a:latin typeface="+mn-lt"/>
              </a:rPr>
              <a:t>“Can you actually own the Sword of </a:t>
            </a:r>
            <a:r>
              <a:rPr lang="en-US" sz="2600" dirty="0" err="1" smtClean="0">
                <a:solidFill>
                  <a:srgbClr val="FFFFFF"/>
                </a:solidFill>
                <a:latin typeface="+mn-lt"/>
              </a:rPr>
              <a:t>Azeroth</a:t>
            </a:r>
            <a:r>
              <a:rPr lang="en-US" sz="2600" dirty="0" smtClean="0">
                <a:solidFill>
                  <a:srgbClr val="FFFFFF"/>
                </a:solidFill>
                <a:latin typeface="+mn-lt"/>
              </a:rPr>
              <a:t>?” </a:t>
            </a:r>
            <a:r>
              <a:rPr lang="en-US" sz="1600" dirty="0" smtClean="0">
                <a:solidFill>
                  <a:srgbClr val="595959"/>
                </a:solidFill>
                <a:latin typeface="+mn-lt"/>
                <a:hlinkClick r:id="rId2"/>
              </a:rPr>
              <a:t>http://www.lexology.com/library/detail.aspx?g=34810a92-9fc4-41bb-8541-ca7ae2392dcf</a:t>
            </a:r>
            <a:endParaRPr lang="en-US" dirty="0" smtClean="0">
              <a:latin typeface="+mn-lt"/>
            </a:endParaRPr>
          </a:p>
          <a:p>
            <a:endParaRPr lang="en-US" dirty="0">
              <a:solidFill>
                <a:schemeClr val="tx1">
                  <a:lumMod val="65000"/>
                  <a:lumOff val="35000"/>
                </a:schemeClr>
              </a:solidFill>
            </a:endParaRPr>
          </a:p>
        </p:txBody>
      </p:sp>
    </p:spTree>
    <p:extLst>
      <p:ext uri="{BB962C8B-B14F-4D97-AF65-F5344CB8AC3E}">
        <p14:creationId xmlns:p14="http://schemas.microsoft.com/office/powerpoint/2010/main" val="2390309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70057" y="1121693"/>
            <a:ext cx="7416742" cy="4604441"/>
          </a:xfrm>
        </p:spPr>
        <p:txBody>
          <a:bodyPr>
            <a:normAutofit/>
          </a:bodyPr>
          <a:lstStyle/>
          <a:p>
            <a:pPr marL="0" indent="0">
              <a:buNone/>
            </a:pPr>
            <a:r>
              <a:rPr lang="en-US" sz="4400" dirty="0">
                <a:solidFill>
                  <a:schemeClr val="bg1"/>
                </a:solidFill>
                <a:latin typeface="+mn-lt"/>
              </a:rPr>
              <a:t>Perhaps the “</a:t>
            </a:r>
            <a:r>
              <a:rPr lang="en-US" sz="4400" dirty="0">
                <a:solidFill>
                  <a:srgbClr val="FFFF00"/>
                </a:solidFill>
                <a:latin typeface="+mn-lt"/>
              </a:rPr>
              <a:t>property</a:t>
            </a:r>
            <a:r>
              <a:rPr lang="en-US" sz="4400" dirty="0" smtClean="0">
                <a:solidFill>
                  <a:schemeClr val="bg1"/>
                </a:solidFill>
                <a:latin typeface="+mn-lt"/>
              </a:rPr>
              <a:t>” was </a:t>
            </a:r>
          </a:p>
          <a:p>
            <a:pPr marL="0" indent="0">
              <a:buNone/>
            </a:pPr>
            <a:r>
              <a:rPr lang="en-US" sz="4400" dirty="0" smtClean="0">
                <a:solidFill>
                  <a:schemeClr val="bg1"/>
                </a:solidFill>
                <a:latin typeface="+mn-lt"/>
              </a:rPr>
              <a:t>in fact a “</a:t>
            </a:r>
            <a:r>
              <a:rPr lang="en-US" sz="4400" dirty="0" smtClean="0">
                <a:solidFill>
                  <a:srgbClr val="CCFFCC"/>
                </a:solidFill>
                <a:latin typeface="+mn-lt"/>
              </a:rPr>
              <a:t>freedom</a:t>
            </a:r>
            <a:r>
              <a:rPr lang="en-US" sz="4400" dirty="0" smtClean="0">
                <a:solidFill>
                  <a:schemeClr val="bg1"/>
                </a:solidFill>
                <a:latin typeface="+mn-lt"/>
              </a:rPr>
              <a:t>”</a:t>
            </a:r>
            <a:r>
              <a:rPr lang="is-IS" sz="4400" dirty="0" smtClean="0">
                <a:solidFill>
                  <a:schemeClr val="bg1"/>
                </a:solidFill>
                <a:latin typeface="+mn-lt"/>
              </a:rPr>
              <a:t>…</a:t>
            </a:r>
            <a:endParaRPr lang="en-US" sz="4400" dirty="0">
              <a:solidFill>
                <a:schemeClr val="bg1"/>
              </a:solidFill>
              <a:latin typeface="+mn-lt"/>
            </a:endParaRPr>
          </a:p>
        </p:txBody>
      </p:sp>
      <p:pic>
        <p:nvPicPr>
          <p:cNvPr id="4" name="Picture 3" descr="Declaration_of_the_Rights_of_Man_and_of_the_Citizen_in_178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10867" y="2771242"/>
            <a:ext cx="2046811" cy="2688765"/>
          </a:xfrm>
          <a:prstGeom prst="rect">
            <a:avLst/>
          </a:prstGeom>
        </p:spPr>
      </p:pic>
      <p:sp>
        <p:nvSpPr>
          <p:cNvPr id="5" name="TextBox 4"/>
          <p:cNvSpPr txBox="1"/>
          <p:nvPr/>
        </p:nvSpPr>
        <p:spPr>
          <a:xfrm>
            <a:off x="1270057" y="5455775"/>
            <a:ext cx="7006596" cy="369332"/>
          </a:xfrm>
          <a:prstGeom prst="rect">
            <a:avLst/>
          </a:prstGeom>
          <a:noFill/>
        </p:spPr>
        <p:txBody>
          <a:bodyPr wrap="none" rtlCol="0">
            <a:spAutoFit/>
          </a:bodyPr>
          <a:lstStyle/>
          <a:p>
            <a:r>
              <a:rPr lang="en-US" dirty="0" smtClean="0">
                <a:solidFill>
                  <a:srgbClr val="FFFF00"/>
                </a:solidFill>
              </a:rPr>
              <a:t>Article 11 Declaration of the Rights of Man and of the Citizen, 1789  </a:t>
            </a:r>
            <a:endParaRPr lang="en-US" dirty="0">
              <a:solidFill>
                <a:srgbClr val="FFFF00"/>
              </a:solidFill>
            </a:endParaRPr>
          </a:p>
        </p:txBody>
      </p:sp>
    </p:spTree>
    <p:extLst>
      <p:ext uri="{BB962C8B-B14F-4D97-AF65-F5344CB8AC3E}">
        <p14:creationId xmlns:p14="http://schemas.microsoft.com/office/powerpoint/2010/main" val="135370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65"/>
            <a:ext cx="8686800" cy="1617740"/>
          </a:xfrm>
        </p:spPr>
        <p:txBody>
          <a:bodyPr>
            <a:noAutofit/>
          </a:bodyPr>
          <a:lstStyle/>
          <a:p>
            <a:r>
              <a:rPr lang="en-US" sz="4400" b="1" dirty="0" smtClean="0">
                <a:solidFill>
                  <a:srgbClr val="FFFF00"/>
                </a:solidFill>
                <a:latin typeface="+mn-lt"/>
              </a:rPr>
              <a:t>Does that make you look at “</a:t>
            </a:r>
            <a:r>
              <a:rPr lang="en-US" sz="4400" b="1" dirty="0" smtClean="0">
                <a:solidFill>
                  <a:schemeClr val="bg1"/>
                </a:solidFill>
                <a:latin typeface="+mn-lt"/>
              </a:rPr>
              <a:t>digital rights</a:t>
            </a:r>
            <a:r>
              <a:rPr lang="en-US" sz="4400" b="1" dirty="0" smtClean="0">
                <a:solidFill>
                  <a:srgbClr val="FFFF00"/>
                </a:solidFill>
                <a:latin typeface="+mn-lt"/>
              </a:rPr>
              <a:t>” any differently</a:t>
            </a:r>
            <a:r>
              <a:rPr lang="en-US" sz="4400" b="1" dirty="0" smtClean="0">
                <a:solidFill>
                  <a:srgbClr val="FFFFFF"/>
                </a:solidFill>
                <a:latin typeface="+mn-lt"/>
              </a:rPr>
              <a:t>?</a:t>
            </a:r>
            <a:endParaRPr lang="en-US" sz="4400" b="1" dirty="0">
              <a:solidFill>
                <a:srgbClr val="FFFFFF"/>
              </a:solidFill>
              <a:latin typeface="+mn-lt"/>
            </a:endParaRPr>
          </a:p>
        </p:txBody>
      </p:sp>
      <p:pic>
        <p:nvPicPr>
          <p:cNvPr id="4" name="Content Placeholder 3" descr="Wikipedia_in_binary.gif"/>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78919" b="-78919"/>
          <a:stretch>
            <a:fillRect/>
          </a:stretch>
        </p:blipFill>
        <p:spPr>
          <a:xfrm>
            <a:off x="457200" y="1739505"/>
            <a:ext cx="8229600" cy="4125913"/>
          </a:xfrm>
        </p:spPr>
      </p:pic>
    </p:spTree>
    <p:extLst>
      <p:ext uri="{BB962C8B-B14F-4D97-AF65-F5344CB8AC3E}">
        <p14:creationId xmlns:p14="http://schemas.microsoft.com/office/powerpoint/2010/main" val="1528937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015"/>
            <a:ext cx="8229600" cy="1016000"/>
          </a:xfrm>
        </p:spPr>
        <p:txBody>
          <a:bodyPr/>
          <a:lstStyle/>
          <a:p>
            <a:r>
              <a:rPr lang="en-US" b="1" dirty="0" smtClean="0">
                <a:solidFill>
                  <a:srgbClr val="FFFF00"/>
                </a:solidFill>
                <a:latin typeface="+mn-lt"/>
              </a:rPr>
              <a:t>           Question applies to…     </a:t>
            </a:r>
            <a:endParaRPr lang="en-US" b="1" dirty="0">
              <a:solidFill>
                <a:srgbClr val="FFFF00"/>
              </a:solidFill>
              <a:latin typeface="+mn-lt"/>
            </a:endParaRPr>
          </a:p>
        </p:txBody>
      </p:sp>
      <p:pic>
        <p:nvPicPr>
          <p:cNvPr id="4" name="Content Placeholder 3" descr="Spockanalia2.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681"/>
          <a:stretch/>
        </p:blipFill>
        <p:spPr>
          <a:xfrm>
            <a:off x="3014037" y="1191775"/>
            <a:ext cx="3148981" cy="4533494"/>
          </a:xfrm>
        </p:spPr>
      </p:pic>
      <p:sp>
        <p:nvSpPr>
          <p:cNvPr id="5" name="TextBox 4"/>
          <p:cNvSpPr txBox="1"/>
          <p:nvPr/>
        </p:nvSpPr>
        <p:spPr>
          <a:xfrm>
            <a:off x="6393592" y="5327154"/>
            <a:ext cx="1960743" cy="523220"/>
          </a:xfrm>
          <a:prstGeom prst="rect">
            <a:avLst/>
          </a:prstGeom>
          <a:noFill/>
        </p:spPr>
        <p:txBody>
          <a:bodyPr wrap="none" rtlCol="0">
            <a:spAutoFit/>
          </a:bodyPr>
          <a:lstStyle/>
          <a:p>
            <a:r>
              <a:rPr lang="en-US" sz="2800" dirty="0" smtClean="0">
                <a:solidFill>
                  <a:schemeClr val="bg1"/>
                </a:solidFill>
              </a:rPr>
              <a:t>Fan Fiction</a:t>
            </a:r>
            <a:endParaRPr lang="en-US" sz="2800" dirty="0">
              <a:solidFill>
                <a:schemeClr val="bg1"/>
              </a:solidFill>
            </a:endParaRPr>
          </a:p>
        </p:txBody>
      </p:sp>
    </p:spTree>
    <p:extLst>
      <p:ext uri="{BB962C8B-B14F-4D97-AF65-F5344CB8AC3E}">
        <p14:creationId xmlns:p14="http://schemas.microsoft.com/office/powerpoint/2010/main" val="1953814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chinima_sample_reindeer_full_size.ogg.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179" r="-179"/>
          <a:stretch>
            <a:fillRect/>
          </a:stretch>
        </p:blipFill>
        <p:spPr>
          <a:xfrm>
            <a:off x="457200" y="151551"/>
            <a:ext cx="8229600" cy="5630862"/>
          </a:xfrm>
        </p:spPr>
      </p:pic>
      <p:sp>
        <p:nvSpPr>
          <p:cNvPr id="5" name="TextBox 4"/>
          <p:cNvSpPr txBox="1"/>
          <p:nvPr/>
        </p:nvSpPr>
        <p:spPr>
          <a:xfrm>
            <a:off x="4568446" y="5839557"/>
            <a:ext cx="4169080" cy="461665"/>
          </a:xfrm>
          <a:prstGeom prst="rect">
            <a:avLst/>
          </a:prstGeom>
          <a:noFill/>
        </p:spPr>
        <p:txBody>
          <a:bodyPr wrap="none" rtlCol="0">
            <a:spAutoFit/>
          </a:bodyPr>
          <a:lstStyle/>
          <a:p>
            <a:r>
              <a:rPr lang="en-US" sz="2400" b="1" dirty="0" err="1" smtClean="0">
                <a:solidFill>
                  <a:srgbClr val="FFFF00"/>
                </a:solidFill>
              </a:rPr>
              <a:t>Machinima</a:t>
            </a:r>
            <a:r>
              <a:rPr lang="en-US" sz="2400" b="1" dirty="0" smtClean="0">
                <a:solidFill>
                  <a:srgbClr val="FFFF00"/>
                </a:solidFill>
              </a:rPr>
              <a:t> (</a:t>
            </a:r>
            <a:r>
              <a:rPr lang="en-US" sz="2400" dirty="0" smtClean="0">
                <a:solidFill>
                  <a:schemeClr val="bg1"/>
                </a:solidFill>
              </a:rPr>
              <a:t>in Second Life</a:t>
            </a:r>
            <a:r>
              <a:rPr lang="en-US" sz="2400" b="1" dirty="0" smtClean="0">
                <a:solidFill>
                  <a:srgbClr val="FFFF00"/>
                </a:solidFill>
              </a:rPr>
              <a:t>)</a:t>
            </a:r>
            <a:endParaRPr lang="en-US" sz="2400" b="1" dirty="0">
              <a:solidFill>
                <a:srgbClr val="FFFF00"/>
              </a:solidFill>
            </a:endParaRPr>
          </a:p>
        </p:txBody>
      </p:sp>
    </p:spTree>
    <p:extLst>
      <p:ext uri="{BB962C8B-B14F-4D97-AF65-F5344CB8AC3E}">
        <p14:creationId xmlns:p14="http://schemas.microsoft.com/office/powerpoint/2010/main" val="524205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J_Bliss_at_F1_AD.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1857708" y="436563"/>
            <a:ext cx="5421475" cy="5288706"/>
          </a:xfrm>
        </p:spPr>
      </p:pic>
      <p:sp>
        <p:nvSpPr>
          <p:cNvPr id="5" name="TextBox 4"/>
          <p:cNvSpPr txBox="1"/>
          <p:nvPr/>
        </p:nvSpPr>
        <p:spPr>
          <a:xfrm>
            <a:off x="5478339" y="5763185"/>
            <a:ext cx="1800844" cy="523220"/>
          </a:xfrm>
          <a:prstGeom prst="rect">
            <a:avLst/>
          </a:prstGeom>
          <a:noFill/>
        </p:spPr>
        <p:txBody>
          <a:bodyPr wrap="none" rtlCol="0">
            <a:spAutoFit/>
          </a:bodyPr>
          <a:lstStyle/>
          <a:p>
            <a:r>
              <a:rPr lang="en-US" sz="2800" b="1" dirty="0" smtClean="0">
                <a:solidFill>
                  <a:srgbClr val="FFFF00"/>
                </a:solidFill>
              </a:rPr>
              <a:t>Remixing</a:t>
            </a:r>
            <a:endParaRPr lang="en-US" sz="2800" b="1" dirty="0">
              <a:solidFill>
                <a:srgbClr val="FFFF00"/>
              </a:solidFill>
            </a:endParaRPr>
          </a:p>
        </p:txBody>
      </p:sp>
    </p:spTree>
    <p:extLst>
      <p:ext uri="{BB962C8B-B14F-4D97-AF65-F5344CB8AC3E}">
        <p14:creationId xmlns:p14="http://schemas.microsoft.com/office/powerpoint/2010/main" val="197588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latin typeface="+mn-lt"/>
              </a:rPr>
              <a:t>      Video Game Mods</a:t>
            </a:r>
            <a:endParaRPr lang="en-US" sz="4800" b="1" dirty="0">
              <a:solidFill>
                <a:srgbClr val="FFFF00"/>
              </a:solidFill>
              <a:latin typeface="+mn-lt"/>
            </a:endParaRPr>
          </a:p>
        </p:txBody>
      </p:sp>
      <p:pic>
        <p:nvPicPr>
          <p:cNvPr id="4" name="Content Placeholder 3" descr="250px-Grand_Prix_Legends_Coverart.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53" r="-1028"/>
          <a:stretch/>
        </p:blipFill>
        <p:spPr>
          <a:xfrm>
            <a:off x="457200" y="1181998"/>
            <a:ext cx="3792422" cy="4318000"/>
          </a:xfrm>
        </p:spPr>
      </p:pic>
      <p:pic>
        <p:nvPicPr>
          <p:cNvPr id="5" name="Picture 4"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2527" y="1016000"/>
            <a:ext cx="3400569" cy="2560274"/>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81166" y="3809517"/>
            <a:ext cx="4158661" cy="2336639"/>
          </a:xfrm>
          <a:prstGeom prst="rect">
            <a:avLst/>
          </a:prstGeom>
        </p:spPr>
      </p:pic>
    </p:spTree>
    <p:extLst>
      <p:ext uri="{BB962C8B-B14F-4D97-AF65-F5344CB8AC3E}">
        <p14:creationId xmlns:p14="http://schemas.microsoft.com/office/powerpoint/2010/main" val="200630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64" y="0"/>
            <a:ext cx="8833266" cy="1016000"/>
          </a:xfrm>
        </p:spPr>
        <p:txBody>
          <a:bodyPr>
            <a:normAutofit/>
          </a:bodyPr>
          <a:lstStyle/>
          <a:p>
            <a:r>
              <a:rPr lang="en-US" sz="5400" b="1" dirty="0" smtClean="0">
                <a:solidFill>
                  <a:srgbClr val="FFFF00"/>
                </a:solidFill>
                <a:latin typeface="+mn-lt"/>
              </a:rPr>
              <a:t>  Evolving copyright law…</a:t>
            </a:r>
            <a:endParaRPr lang="en-US" sz="5400" b="1" dirty="0">
              <a:solidFill>
                <a:srgbClr val="FFFF00"/>
              </a:solidFill>
              <a:latin typeface="+mn-lt"/>
            </a:endParaRPr>
          </a:p>
        </p:txBody>
      </p:sp>
      <p:sp>
        <p:nvSpPr>
          <p:cNvPr id="3" name="Content Placeholder 2"/>
          <p:cNvSpPr>
            <a:spLocks noGrp="1"/>
          </p:cNvSpPr>
          <p:nvPr>
            <p:ph sz="quarter" idx="10"/>
          </p:nvPr>
        </p:nvSpPr>
        <p:spPr>
          <a:xfrm>
            <a:off x="820615" y="1016000"/>
            <a:ext cx="8186615" cy="4710134"/>
          </a:xfrm>
        </p:spPr>
        <p:txBody>
          <a:bodyPr>
            <a:normAutofit/>
          </a:bodyPr>
          <a:lstStyle/>
          <a:p>
            <a:pPr marL="0" indent="0">
              <a:buNone/>
            </a:pPr>
            <a:r>
              <a:rPr lang="en-US" sz="2800" dirty="0" smtClean="0">
                <a:solidFill>
                  <a:schemeClr val="bg1"/>
                </a:solidFill>
                <a:latin typeface="+mn-lt"/>
              </a:rPr>
              <a:t>           Who can resist a dancing baby?</a:t>
            </a:r>
            <a:endParaRPr lang="en-US" sz="2800" dirty="0">
              <a:solidFill>
                <a:schemeClr val="bg1"/>
              </a:solidFill>
              <a:latin typeface="+mn-lt"/>
            </a:endParaRPr>
          </a:p>
        </p:txBody>
      </p:sp>
      <p:pic>
        <p:nvPicPr>
          <p:cNvPr id="5" name="Picture 4" descr="Screen Shot 2015-09-21 at 12.58.3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515" y="1621692"/>
            <a:ext cx="4814178" cy="4278616"/>
          </a:xfrm>
          <a:prstGeom prst="rect">
            <a:avLst/>
          </a:prstGeom>
        </p:spPr>
      </p:pic>
    </p:spTree>
    <p:extLst>
      <p:ext uri="{BB962C8B-B14F-4D97-AF65-F5344CB8AC3E}">
        <p14:creationId xmlns:p14="http://schemas.microsoft.com/office/powerpoint/2010/main" val="3727509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67691" y="5666154"/>
            <a:ext cx="7522307" cy="390768"/>
          </a:xfrm>
        </p:spPr>
        <p:txBody>
          <a:bodyPr>
            <a:normAutofit fontScale="92500" lnSpcReduction="10000"/>
          </a:bodyPr>
          <a:lstStyle/>
          <a:p>
            <a:pPr marL="0" indent="0">
              <a:buNone/>
            </a:pPr>
            <a:r>
              <a:rPr lang="en-US" dirty="0">
                <a:hlinkClick r:id="rId2"/>
              </a:rPr>
              <a:t>https://www.youtube.com/watch?v=</a:t>
            </a:r>
            <a:r>
              <a:rPr lang="en-US" dirty="0" smtClean="0">
                <a:hlinkClick r:id="rId2"/>
              </a:rPr>
              <a:t>N1KfJHFWlhQ</a:t>
            </a:r>
            <a:endParaRPr lang="en-US" dirty="0" smtClean="0"/>
          </a:p>
          <a:p>
            <a:endParaRPr lang="en-US" dirty="0"/>
          </a:p>
        </p:txBody>
      </p:sp>
      <p:pic>
        <p:nvPicPr>
          <p:cNvPr id="5" name="Picture 4" descr="Screen Shot 2015-09-21 at 1.05.4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301" y="136769"/>
            <a:ext cx="6848930" cy="5334001"/>
          </a:xfrm>
          <a:prstGeom prst="rect">
            <a:avLst/>
          </a:prstGeom>
        </p:spPr>
      </p:pic>
    </p:spTree>
    <p:extLst>
      <p:ext uri="{BB962C8B-B14F-4D97-AF65-F5344CB8AC3E}">
        <p14:creationId xmlns:p14="http://schemas.microsoft.com/office/powerpoint/2010/main" val="1967352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1 at 1.10.27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288" b="1171"/>
          <a:stretch/>
        </p:blipFill>
        <p:spPr>
          <a:xfrm>
            <a:off x="141666" y="1115330"/>
            <a:ext cx="8846026" cy="4366158"/>
          </a:xfrm>
        </p:spPr>
      </p:pic>
      <p:sp>
        <p:nvSpPr>
          <p:cNvPr id="5" name="TextBox 4"/>
          <p:cNvSpPr txBox="1"/>
          <p:nvPr/>
        </p:nvSpPr>
        <p:spPr>
          <a:xfrm>
            <a:off x="69055" y="5481488"/>
            <a:ext cx="9074945" cy="400110"/>
          </a:xfrm>
          <a:prstGeom prst="rect">
            <a:avLst/>
          </a:prstGeom>
          <a:noFill/>
        </p:spPr>
        <p:txBody>
          <a:bodyPr wrap="none" rtlCol="0">
            <a:spAutoFit/>
          </a:bodyPr>
          <a:lstStyle/>
          <a:p>
            <a:r>
              <a:rPr lang="en-US" sz="2000" dirty="0">
                <a:hlinkClick r:id="rId3"/>
              </a:rPr>
              <a:t>https://www.eff.org/press/releases/important-win-fair-use-dancing-baby-</a:t>
            </a:r>
            <a:r>
              <a:rPr lang="en-US" sz="2000" dirty="0" smtClean="0">
                <a:hlinkClick r:id="rId3"/>
              </a:rPr>
              <a:t>lawsuit</a:t>
            </a:r>
            <a:r>
              <a:rPr lang="en-US" sz="2000" dirty="0" smtClean="0"/>
              <a:t> </a:t>
            </a:r>
            <a:endParaRPr lang="en-US" sz="2000" dirty="0"/>
          </a:p>
        </p:txBody>
      </p:sp>
      <p:pic>
        <p:nvPicPr>
          <p:cNvPr id="2" name="Picture 1" descr="Screen Shot 2015-11-02 at 10.19.5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1666" y="162830"/>
            <a:ext cx="8846026" cy="952500"/>
          </a:xfrm>
          <a:prstGeom prst="rect">
            <a:avLst/>
          </a:prstGeom>
        </p:spPr>
      </p:pic>
    </p:spTree>
    <p:extLst>
      <p:ext uri="{BB962C8B-B14F-4D97-AF65-F5344CB8AC3E}">
        <p14:creationId xmlns:p14="http://schemas.microsoft.com/office/powerpoint/2010/main" val="325408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71"/>
            <a:ext cx="8686800" cy="1016000"/>
          </a:xfrm>
        </p:spPr>
        <p:txBody>
          <a:bodyPr>
            <a:noAutofit/>
          </a:bodyPr>
          <a:lstStyle/>
          <a:p>
            <a:r>
              <a:rPr lang="en-US" sz="4800" b="1" dirty="0" smtClean="0">
                <a:solidFill>
                  <a:srgbClr val="FFFF00"/>
                </a:solidFill>
              </a:rPr>
              <a:t>Think about playing a game</a:t>
            </a:r>
            <a:endParaRPr lang="en-US" sz="4800" b="1" dirty="0">
              <a:solidFill>
                <a:srgbClr val="FFFF00"/>
              </a:solidFill>
            </a:endParaRPr>
          </a:p>
        </p:txBody>
      </p:sp>
      <p:pic>
        <p:nvPicPr>
          <p:cNvPr id="4" name="Content Placeholder 3" descr="220px-Paul_Cézanne,_Les_joueurs_de_carte_(1892-95).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24" r="-869"/>
          <a:stretch/>
        </p:blipFill>
        <p:spPr>
          <a:xfrm>
            <a:off x="1774664" y="1204729"/>
            <a:ext cx="5489546" cy="4521405"/>
          </a:xfrm>
        </p:spPr>
      </p:pic>
      <p:sp>
        <p:nvSpPr>
          <p:cNvPr id="5" name="TextBox 4"/>
          <p:cNvSpPr txBox="1"/>
          <p:nvPr/>
        </p:nvSpPr>
        <p:spPr>
          <a:xfrm>
            <a:off x="4216864" y="5781202"/>
            <a:ext cx="3272613" cy="369332"/>
          </a:xfrm>
          <a:prstGeom prst="rect">
            <a:avLst/>
          </a:prstGeom>
          <a:noFill/>
        </p:spPr>
        <p:txBody>
          <a:bodyPr wrap="none" rtlCol="0">
            <a:spAutoFit/>
          </a:bodyPr>
          <a:lstStyle/>
          <a:p>
            <a:r>
              <a:rPr lang="en-US" dirty="0" smtClean="0">
                <a:solidFill>
                  <a:schemeClr val="bg1"/>
                </a:solidFill>
              </a:rPr>
              <a:t>Cezanne – The Card Players</a:t>
            </a:r>
            <a:endParaRPr lang="en-US" dirty="0">
              <a:solidFill>
                <a:schemeClr val="bg1"/>
              </a:solidFill>
            </a:endParaRPr>
          </a:p>
        </p:txBody>
      </p:sp>
    </p:spTree>
    <p:extLst>
      <p:ext uri="{BB962C8B-B14F-4D97-AF65-F5344CB8AC3E}">
        <p14:creationId xmlns:p14="http://schemas.microsoft.com/office/powerpoint/2010/main" val="2627337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666"/>
            <a:ext cx="8229600" cy="1015421"/>
          </a:xfrm>
        </p:spPr>
        <p:txBody>
          <a:bodyPr>
            <a:normAutofit/>
          </a:bodyPr>
          <a:lstStyle/>
          <a:p>
            <a:r>
              <a:rPr lang="en-US" sz="4800" b="1" dirty="0" smtClean="0">
                <a:solidFill>
                  <a:srgbClr val="FFFF00"/>
                </a:solidFill>
                <a:latin typeface="+mn-lt"/>
              </a:rPr>
              <a:t>   &amp; even more recently</a:t>
            </a:r>
            <a:r>
              <a:rPr lang="is-IS" sz="4800" b="1" dirty="0" smtClean="0">
                <a:solidFill>
                  <a:srgbClr val="FFFF00"/>
                </a:solidFill>
                <a:latin typeface="+mn-lt"/>
              </a:rPr>
              <a:t>…</a:t>
            </a:r>
            <a:endParaRPr lang="en-US" sz="4800" b="1" dirty="0">
              <a:solidFill>
                <a:srgbClr val="FFFF00"/>
              </a:solidFill>
              <a:latin typeface="+mn-lt"/>
            </a:endParaRPr>
          </a:p>
        </p:txBody>
      </p:sp>
      <p:pic>
        <p:nvPicPr>
          <p:cNvPr id="4" name="Content Placeholder 3" descr="Screen Shot 2015-11-02 at 10.25.47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28" r="136"/>
          <a:stretch/>
        </p:blipFill>
        <p:spPr>
          <a:xfrm>
            <a:off x="1043786" y="1081088"/>
            <a:ext cx="6975969" cy="4744905"/>
          </a:xfrm>
        </p:spPr>
      </p:pic>
      <p:sp>
        <p:nvSpPr>
          <p:cNvPr id="5" name="TextBox 4"/>
          <p:cNvSpPr txBox="1"/>
          <p:nvPr/>
        </p:nvSpPr>
        <p:spPr>
          <a:xfrm>
            <a:off x="4309423" y="5825993"/>
            <a:ext cx="4377377" cy="830997"/>
          </a:xfrm>
          <a:prstGeom prst="rect">
            <a:avLst/>
          </a:prstGeom>
          <a:noFill/>
        </p:spPr>
        <p:txBody>
          <a:bodyPr wrap="square" rtlCol="0">
            <a:spAutoFit/>
          </a:bodyPr>
          <a:lstStyle/>
          <a:p>
            <a:r>
              <a:rPr lang="en-US" sz="1000" dirty="0">
                <a:hlinkClick r:id="rId3"/>
              </a:rPr>
              <a:t>https://www.techdirt.com/articles/20151016/08010632559/appeals-court-explains-yet-again-to-authors-guild-that-googles-book-scanning-is-fair-</a:t>
            </a:r>
            <a:r>
              <a:rPr lang="en-US" sz="1000" dirty="0" smtClean="0">
                <a:hlinkClick r:id="rId3"/>
              </a:rPr>
              <a:t>use.shtml</a:t>
            </a:r>
            <a:endParaRPr lang="en-US" sz="1000" dirty="0" smtClean="0"/>
          </a:p>
          <a:p>
            <a:endParaRPr lang="en-US" dirty="0"/>
          </a:p>
        </p:txBody>
      </p:sp>
    </p:spTree>
    <p:extLst>
      <p:ext uri="{BB962C8B-B14F-4D97-AF65-F5344CB8AC3E}">
        <p14:creationId xmlns:p14="http://schemas.microsoft.com/office/powerpoint/2010/main" val="970305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633" y="0"/>
            <a:ext cx="8326368" cy="1342593"/>
          </a:xfrm>
        </p:spPr>
        <p:txBody>
          <a:bodyPr>
            <a:noAutofit/>
          </a:bodyPr>
          <a:lstStyle/>
          <a:p>
            <a:r>
              <a:rPr lang="en-US" sz="4800" b="1" dirty="0" smtClean="0">
                <a:solidFill>
                  <a:srgbClr val="FFFF00"/>
                </a:solidFill>
                <a:latin typeface="+mn-lt"/>
              </a:rPr>
              <a:t>In </a:t>
            </a:r>
            <a:r>
              <a:rPr lang="en-US" sz="4800" b="1" dirty="0" smtClean="0">
                <a:solidFill>
                  <a:srgbClr val="FF0000"/>
                </a:solidFill>
                <a:latin typeface="+mn-lt"/>
              </a:rPr>
              <a:t>Canada</a:t>
            </a:r>
            <a:r>
              <a:rPr lang="en-US" sz="4800" b="1" dirty="0" smtClean="0">
                <a:solidFill>
                  <a:srgbClr val="FFFF00"/>
                </a:solidFill>
                <a:latin typeface="+mn-lt"/>
              </a:rPr>
              <a:t>: </a:t>
            </a:r>
            <a:br>
              <a:rPr lang="en-US" sz="4800" b="1" dirty="0" smtClean="0">
                <a:solidFill>
                  <a:srgbClr val="FFFF00"/>
                </a:solidFill>
                <a:latin typeface="+mn-lt"/>
              </a:rPr>
            </a:br>
            <a:r>
              <a:rPr lang="en-US" sz="4800" b="1" dirty="0" smtClean="0">
                <a:solidFill>
                  <a:srgbClr val="FFFF00"/>
                </a:solidFill>
                <a:latin typeface="+mn-lt"/>
              </a:rPr>
              <a:t>Fair Dealing/Users rights</a:t>
            </a:r>
            <a:endParaRPr lang="en-US" sz="4800" b="1" dirty="0">
              <a:solidFill>
                <a:srgbClr val="FFFF00"/>
              </a:solidFill>
              <a:latin typeface="+mn-lt"/>
            </a:endParaRPr>
          </a:p>
        </p:txBody>
      </p:sp>
      <p:pic>
        <p:nvPicPr>
          <p:cNvPr id="4" name="Content Placeholder 3" descr="Screen Shot 2015-11-02 at 10.32.55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72" r="-281"/>
          <a:stretch/>
        </p:blipFill>
        <p:spPr>
          <a:xfrm>
            <a:off x="1704850" y="1565275"/>
            <a:ext cx="5723427" cy="4318000"/>
          </a:xfrm>
        </p:spPr>
      </p:pic>
      <p:sp>
        <p:nvSpPr>
          <p:cNvPr id="5" name="TextBox 4"/>
          <p:cNvSpPr txBox="1"/>
          <p:nvPr/>
        </p:nvSpPr>
        <p:spPr>
          <a:xfrm>
            <a:off x="4227333" y="5883275"/>
            <a:ext cx="4499153" cy="677108"/>
          </a:xfrm>
          <a:prstGeom prst="rect">
            <a:avLst/>
          </a:prstGeom>
          <a:noFill/>
        </p:spPr>
        <p:txBody>
          <a:bodyPr wrap="square" rtlCol="0">
            <a:spAutoFit/>
          </a:bodyPr>
          <a:lstStyle/>
          <a:p>
            <a:r>
              <a:rPr lang="en-US" sz="1000" dirty="0">
                <a:hlinkClick r:id="rId3"/>
              </a:rPr>
              <a:t>http://www.iposgoode.ca/2012/07/the-pentalogy-the-supreme-court-clarifies-canadas-copyright-law-in-five-major-decision</a:t>
            </a:r>
            <a:r>
              <a:rPr lang="en-US" sz="1000" dirty="0" smtClean="0">
                <a:hlinkClick r:id="rId3"/>
              </a:rPr>
              <a:t>/</a:t>
            </a:r>
            <a:endParaRPr lang="en-US" sz="1000" dirty="0" smtClean="0"/>
          </a:p>
          <a:p>
            <a:endParaRPr lang="en-US" dirty="0"/>
          </a:p>
        </p:txBody>
      </p:sp>
    </p:spTree>
    <p:extLst>
      <p:ext uri="{BB962C8B-B14F-4D97-AF65-F5344CB8AC3E}">
        <p14:creationId xmlns:p14="http://schemas.microsoft.com/office/powerpoint/2010/main" val="2210898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51212"/>
            <a:ext cx="8686800" cy="5274923"/>
          </a:xfrm>
        </p:spPr>
        <p:txBody>
          <a:bodyPr>
            <a:noAutofit/>
          </a:bodyPr>
          <a:lstStyle/>
          <a:p>
            <a:pPr marL="0" indent="0">
              <a:buNone/>
            </a:pPr>
            <a:r>
              <a:rPr lang="en-US" sz="4400" b="1" dirty="0" smtClean="0">
                <a:solidFill>
                  <a:srgbClr val="FFFF00"/>
                </a:solidFill>
                <a:latin typeface="+mn-lt"/>
              </a:rPr>
              <a:t>All clearly raising the question, if it’s “property”, </a:t>
            </a:r>
            <a:r>
              <a:rPr lang="en-US" sz="4400" b="1" dirty="0" smtClean="0">
                <a:solidFill>
                  <a:srgbClr val="CCFFCC"/>
                </a:solidFill>
                <a:latin typeface="+mn-lt"/>
              </a:rPr>
              <a:t>whose property is it </a:t>
            </a:r>
            <a:r>
              <a:rPr lang="en-US" sz="4400" b="1" dirty="0" smtClean="0">
                <a:solidFill>
                  <a:srgbClr val="FFFF00"/>
                </a:solidFill>
                <a:latin typeface="+mn-lt"/>
              </a:rPr>
              <a:t>???</a:t>
            </a:r>
          </a:p>
          <a:p>
            <a:pPr marL="0" indent="0">
              <a:buNone/>
            </a:pPr>
            <a:endParaRPr lang="en-US" sz="4400" dirty="0">
              <a:solidFill>
                <a:schemeClr val="bg1"/>
              </a:solidFill>
              <a:latin typeface="+mn-lt"/>
            </a:endParaRPr>
          </a:p>
          <a:p>
            <a:pPr marL="0" indent="0">
              <a:buNone/>
            </a:pPr>
            <a:r>
              <a:rPr lang="en-US" sz="4400" dirty="0">
                <a:solidFill>
                  <a:schemeClr val="bg1"/>
                </a:solidFill>
                <a:latin typeface="+mn-lt"/>
              </a:rPr>
              <a:t>T</a:t>
            </a:r>
            <a:r>
              <a:rPr lang="en-US" sz="4400" dirty="0" smtClean="0">
                <a:solidFill>
                  <a:schemeClr val="bg1"/>
                </a:solidFill>
                <a:latin typeface="+mn-lt"/>
              </a:rPr>
              <a:t>hink about games (&amp; Boyden)</a:t>
            </a:r>
            <a:r>
              <a:rPr lang="is-IS" sz="4400" dirty="0" smtClean="0">
                <a:solidFill>
                  <a:schemeClr val="bg1"/>
                </a:solidFill>
                <a:latin typeface="+mn-lt"/>
              </a:rPr>
              <a:t>….</a:t>
            </a:r>
            <a:endParaRPr lang="en-US" sz="4400" dirty="0">
              <a:solidFill>
                <a:schemeClr val="bg1"/>
              </a:solidFill>
              <a:latin typeface="+mn-lt"/>
            </a:endParaRPr>
          </a:p>
        </p:txBody>
      </p:sp>
      <p:pic>
        <p:nvPicPr>
          <p:cNvPr id="4" name="Content Placeholder 3" descr="220px-Paul_Cézanne,_Les_joueurs_de_carte_(1892-95).jpg"/>
          <p:cNvPicPr>
            <a:picLocks noChangeAspect="1"/>
          </p:cNvPicPr>
          <p:nvPr/>
        </p:nvPicPr>
        <p:blipFill rotWithShape="1">
          <a:blip r:embed="rId2" cstate="print">
            <a:extLst>
              <a:ext uri="{28A0092B-C50C-407E-A947-70E740481C1C}">
                <a14:useLocalDpi xmlns:a14="http://schemas.microsoft.com/office/drawing/2010/main"/>
              </a:ext>
            </a:extLst>
          </a:blip>
          <a:srcRect l="-124" r="-869"/>
          <a:stretch/>
        </p:blipFill>
        <p:spPr>
          <a:xfrm>
            <a:off x="4775565" y="3809548"/>
            <a:ext cx="2801359" cy="2307309"/>
          </a:xfrm>
          <a:prstGeom prst="rect">
            <a:avLst/>
          </a:prstGeom>
        </p:spPr>
      </p:pic>
    </p:spTree>
    <p:extLst>
      <p:ext uri="{BB962C8B-B14F-4D97-AF65-F5344CB8AC3E}">
        <p14:creationId xmlns:p14="http://schemas.microsoft.com/office/powerpoint/2010/main" val="3362670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120" y="0"/>
            <a:ext cx="7054679" cy="1342593"/>
          </a:xfrm>
        </p:spPr>
        <p:txBody>
          <a:bodyPr>
            <a:noAutofit/>
          </a:bodyPr>
          <a:lstStyle/>
          <a:p>
            <a:r>
              <a:rPr lang="en-US" sz="4400" b="1" dirty="0" smtClean="0">
                <a:solidFill>
                  <a:srgbClr val="FFFF00"/>
                </a:solidFill>
                <a:latin typeface="+mn-lt"/>
              </a:rPr>
              <a:t>No doubt it can really </a:t>
            </a:r>
            <a:br>
              <a:rPr lang="en-US" sz="4400" b="1" dirty="0" smtClean="0">
                <a:solidFill>
                  <a:srgbClr val="FFFF00"/>
                </a:solidFill>
                <a:latin typeface="+mn-lt"/>
              </a:rPr>
            </a:br>
            <a:r>
              <a:rPr lang="en-US" sz="4400" b="1" dirty="0" smtClean="0">
                <a:solidFill>
                  <a:srgbClr val="FFFF00"/>
                </a:solidFill>
                <a:latin typeface="+mn-lt"/>
              </a:rPr>
              <a:t>“</a:t>
            </a:r>
            <a:r>
              <a:rPr lang="en-US" sz="4400" b="1" dirty="0" smtClean="0">
                <a:solidFill>
                  <a:srgbClr val="FF0000"/>
                </a:solidFill>
                <a:latin typeface="+mn-lt"/>
              </a:rPr>
              <a:t>feel</a:t>
            </a:r>
            <a:r>
              <a:rPr lang="en-US" sz="4400" b="1" dirty="0" smtClean="0">
                <a:solidFill>
                  <a:srgbClr val="FFFF00"/>
                </a:solidFill>
                <a:latin typeface="+mn-lt"/>
              </a:rPr>
              <a:t>” like “</a:t>
            </a:r>
            <a:r>
              <a:rPr lang="en-US" sz="4400" b="1" dirty="0" smtClean="0">
                <a:solidFill>
                  <a:schemeClr val="bg1"/>
                </a:solidFill>
                <a:latin typeface="+mn-lt"/>
              </a:rPr>
              <a:t>property</a:t>
            </a:r>
            <a:r>
              <a:rPr lang="en-US" sz="4400" b="1" dirty="0" smtClean="0">
                <a:solidFill>
                  <a:srgbClr val="FFFF00"/>
                </a:solidFill>
                <a:latin typeface="+mn-lt"/>
              </a:rPr>
              <a:t>”</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408134"/>
            <a:ext cx="8686800" cy="4318000"/>
          </a:xfrm>
        </p:spPr>
        <p:txBody>
          <a:bodyPr>
            <a:normAutofit/>
          </a:bodyPr>
          <a:lstStyle/>
          <a:p>
            <a:pPr marL="0" indent="0">
              <a:buNone/>
            </a:pPr>
            <a:r>
              <a:rPr lang="en-US" sz="3600" dirty="0" smtClean="0">
                <a:solidFill>
                  <a:srgbClr val="FFFFFF"/>
                </a:solidFill>
                <a:latin typeface="+mn-lt"/>
              </a:rPr>
              <a:t>Compulsion Loops in “</a:t>
            </a:r>
            <a:r>
              <a:rPr lang="en-US" sz="3600" dirty="0" err="1" smtClean="0">
                <a:solidFill>
                  <a:srgbClr val="FFFFFF"/>
                </a:solidFill>
                <a:latin typeface="+mn-lt"/>
              </a:rPr>
              <a:t>freemium</a:t>
            </a:r>
            <a:r>
              <a:rPr lang="en-US" sz="3600" dirty="0" smtClean="0">
                <a:solidFill>
                  <a:srgbClr val="FFFFFF"/>
                </a:solidFill>
                <a:latin typeface="+mn-lt"/>
              </a:rPr>
              <a:t>” games</a:t>
            </a:r>
            <a:endParaRPr lang="en-US" sz="3600" dirty="0">
              <a:solidFill>
                <a:srgbClr val="FFFFFF"/>
              </a:solidFill>
              <a:latin typeface="+mn-lt"/>
            </a:endParaRPr>
          </a:p>
        </p:txBody>
      </p:sp>
      <p:pic>
        <p:nvPicPr>
          <p:cNvPr id="5" name="Picture 4" descr="IMG_201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2874" y="2324441"/>
            <a:ext cx="6234646" cy="3512477"/>
          </a:xfrm>
          <a:prstGeom prst="rect">
            <a:avLst/>
          </a:prstGeom>
        </p:spPr>
      </p:pic>
    </p:spTree>
    <p:extLst>
      <p:ext uri="{BB962C8B-B14F-4D97-AF65-F5344CB8AC3E}">
        <p14:creationId xmlns:p14="http://schemas.microsoft.com/office/powerpoint/2010/main" val="3648838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68" y="0"/>
            <a:ext cx="8434331" cy="1680654"/>
          </a:xfrm>
        </p:spPr>
        <p:txBody>
          <a:bodyPr>
            <a:noAutofit/>
          </a:bodyPr>
          <a:lstStyle/>
          <a:p>
            <a:r>
              <a:rPr lang="en-US" sz="4800" b="1" dirty="0" smtClean="0">
                <a:solidFill>
                  <a:srgbClr val="FFFF00"/>
                </a:solidFill>
                <a:latin typeface="+mn-lt"/>
              </a:rPr>
              <a:t>Very few cases </a:t>
            </a:r>
            <a:br>
              <a:rPr lang="en-US" sz="4800" b="1" dirty="0" smtClean="0">
                <a:solidFill>
                  <a:srgbClr val="FFFF00"/>
                </a:solidFill>
                <a:latin typeface="+mn-lt"/>
              </a:rPr>
            </a:br>
            <a:r>
              <a:rPr lang="en-US" sz="4800" b="1" dirty="0" smtClean="0">
                <a:solidFill>
                  <a:srgbClr val="FFFF00"/>
                </a:solidFill>
                <a:latin typeface="+mn-lt"/>
              </a:rPr>
              <a:t>(</a:t>
            </a:r>
            <a:r>
              <a:rPr lang="en-US" sz="4800" b="1" dirty="0" smtClean="0">
                <a:solidFill>
                  <a:srgbClr val="FFFFFF"/>
                </a:solidFill>
                <a:latin typeface="+mn-lt"/>
              </a:rPr>
              <a:t>&amp;</a:t>
            </a:r>
            <a:r>
              <a:rPr lang="en-US" sz="4800" b="1" dirty="0" smtClean="0">
                <a:solidFill>
                  <a:schemeClr val="bg1"/>
                </a:solidFill>
                <a:latin typeface="+mn-lt"/>
              </a:rPr>
              <a:t> all over the map</a:t>
            </a:r>
            <a:r>
              <a:rPr lang="en-US" sz="4800" b="1" dirty="0" smtClean="0">
                <a:solidFill>
                  <a:srgbClr val="FFFF00"/>
                </a:solidFill>
                <a:latin typeface="+mn-lt"/>
              </a:rPr>
              <a:t>)</a:t>
            </a:r>
            <a:endParaRPr lang="en-US" sz="4800" b="1" dirty="0">
              <a:solidFill>
                <a:srgbClr val="FFFF00"/>
              </a:solidFill>
              <a:latin typeface="+mn-lt"/>
            </a:endParaRPr>
          </a:p>
        </p:txBody>
      </p:sp>
      <p:pic>
        <p:nvPicPr>
          <p:cNvPr id="4" name="Content Placeholder 3" descr="Screen Shot 2015-11-06 at 6.42.0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709669" y="1849439"/>
            <a:ext cx="7780687" cy="4047456"/>
          </a:xfrm>
        </p:spPr>
      </p:pic>
    </p:spTree>
    <p:extLst>
      <p:ext uri="{BB962C8B-B14F-4D97-AF65-F5344CB8AC3E}">
        <p14:creationId xmlns:p14="http://schemas.microsoft.com/office/powerpoint/2010/main" val="2413048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USE-button_-_Macro_photography_of_a_remote_control.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76"/>
          <a:stretch/>
        </p:blipFill>
        <p:spPr>
          <a:xfrm>
            <a:off x="523550" y="167481"/>
            <a:ext cx="8091750" cy="5716388"/>
          </a:xfrm>
        </p:spPr>
      </p:pic>
    </p:spTree>
    <p:extLst>
      <p:ext uri="{BB962C8B-B14F-4D97-AF65-F5344CB8AC3E}">
        <p14:creationId xmlns:p14="http://schemas.microsoft.com/office/powerpoint/2010/main" val="2762323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614" y="-1"/>
            <a:ext cx="7782186" cy="1811867"/>
          </a:xfrm>
        </p:spPr>
        <p:txBody>
          <a:bodyPr>
            <a:noAutofit/>
          </a:bodyPr>
          <a:lstStyle/>
          <a:p>
            <a:r>
              <a:rPr lang="en-US" sz="4800" b="1" dirty="0" smtClean="0">
                <a:solidFill>
                  <a:schemeClr val="bg1"/>
                </a:solidFill>
                <a:latin typeface="+mn-lt"/>
              </a:rPr>
              <a:t>Why</a:t>
            </a:r>
            <a:r>
              <a:rPr lang="en-US" sz="4800" b="1" dirty="0" smtClean="0">
                <a:latin typeface="+mn-lt"/>
              </a:rPr>
              <a:t> </a:t>
            </a:r>
            <a:r>
              <a:rPr lang="en-US" sz="4800" b="1" dirty="0" smtClean="0">
                <a:solidFill>
                  <a:srgbClr val="FFFFFF"/>
                </a:solidFill>
                <a:latin typeface="+mn-lt"/>
              </a:rPr>
              <a:t>(</a:t>
            </a:r>
            <a:r>
              <a:rPr lang="en-US" sz="4800" b="1" dirty="0" smtClean="0">
                <a:solidFill>
                  <a:srgbClr val="CCFFCC"/>
                </a:solidFill>
                <a:latin typeface="+mn-lt"/>
              </a:rPr>
              <a:t>do I</a:t>
            </a:r>
            <a:r>
              <a:rPr lang="en-US" sz="4800" b="1" dirty="0" smtClean="0">
                <a:solidFill>
                  <a:schemeClr val="bg1"/>
                </a:solidFill>
                <a:latin typeface="+mn-lt"/>
              </a:rPr>
              <a:t>)</a:t>
            </a:r>
            <a:r>
              <a:rPr lang="en-US" sz="4800" b="1" dirty="0" smtClean="0">
                <a:solidFill>
                  <a:srgbClr val="CCFFCC"/>
                </a:solidFill>
                <a:latin typeface="+mn-lt"/>
              </a:rPr>
              <a:t> </a:t>
            </a:r>
            <a:r>
              <a:rPr lang="en-US" sz="4800" b="1" dirty="0" smtClean="0">
                <a:solidFill>
                  <a:srgbClr val="FFFFFF"/>
                </a:solidFill>
                <a:latin typeface="+mn-lt"/>
              </a:rPr>
              <a:t>resist</a:t>
            </a:r>
            <a:r>
              <a:rPr lang="en-US" sz="4800" b="1" dirty="0" smtClean="0">
                <a:latin typeface="+mn-lt"/>
              </a:rPr>
              <a:t> </a:t>
            </a:r>
            <a:r>
              <a:rPr lang="en-US" sz="4800" b="1" dirty="0" smtClean="0">
                <a:solidFill>
                  <a:srgbClr val="FFFF00"/>
                </a:solidFill>
                <a:latin typeface="+mn-lt"/>
              </a:rPr>
              <a:t>digital </a:t>
            </a:r>
            <a:br>
              <a:rPr lang="en-US" sz="4800" b="1" dirty="0" smtClean="0">
                <a:solidFill>
                  <a:srgbClr val="FFFF00"/>
                </a:solidFill>
                <a:latin typeface="+mn-lt"/>
              </a:rPr>
            </a:br>
            <a:r>
              <a:rPr lang="en-US" sz="4800" b="1" dirty="0" smtClean="0">
                <a:solidFill>
                  <a:srgbClr val="FFFF00"/>
                </a:solidFill>
                <a:latin typeface="+mn-lt"/>
              </a:rPr>
              <a:t>goods as property</a:t>
            </a:r>
            <a:r>
              <a:rPr lang="en-US" sz="4800" b="1" dirty="0" smtClean="0">
                <a:solidFill>
                  <a:srgbClr val="FFFFFF"/>
                </a:solidFill>
                <a:latin typeface="+mn-lt"/>
              </a:rPr>
              <a:t>???</a:t>
            </a:r>
            <a:endParaRPr lang="en-US" sz="4800" b="1" dirty="0">
              <a:solidFill>
                <a:srgbClr val="FFFFFF"/>
              </a:solidFill>
              <a:latin typeface="+mn-lt"/>
            </a:endParaRPr>
          </a:p>
        </p:txBody>
      </p:sp>
      <p:pic>
        <p:nvPicPr>
          <p:cNvPr id="5" name="Content Placeholder 4" descr="images.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389"/>
          <a:stretch/>
        </p:blipFill>
        <p:spPr>
          <a:xfrm>
            <a:off x="904614" y="1811338"/>
            <a:ext cx="7376087" cy="4048125"/>
          </a:xfrm>
        </p:spPr>
      </p:pic>
    </p:spTree>
    <p:extLst>
      <p:ext uri="{BB962C8B-B14F-4D97-AF65-F5344CB8AC3E}">
        <p14:creationId xmlns:p14="http://schemas.microsoft.com/office/powerpoint/2010/main" val="3501740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016000"/>
          </a:xfrm>
        </p:spPr>
        <p:txBody>
          <a:bodyPr/>
          <a:lstStyle/>
          <a:p>
            <a:r>
              <a:rPr lang="en-US" b="1" dirty="0">
                <a:solidFill>
                  <a:srgbClr val="FFFF00"/>
                </a:solidFill>
              </a:rPr>
              <a:t>Fear #1</a:t>
            </a:r>
            <a:endParaRPr lang="en-US" dirty="0"/>
          </a:p>
        </p:txBody>
      </p:sp>
      <p:sp>
        <p:nvSpPr>
          <p:cNvPr id="5" name="Content Placeholder 4"/>
          <p:cNvSpPr>
            <a:spLocks noGrp="1"/>
          </p:cNvSpPr>
          <p:nvPr>
            <p:ph sz="half" idx="1"/>
          </p:nvPr>
        </p:nvSpPr>
        <p:spPr>
          <a:xfrm>
            <a:off x="457200" y="1016000"/>
            <a:ext cx="4518180" cy="4846133"/>
          </a:xfrm>
        </p:spPr>
        <p:txBody>
          <a:bodyPr/>
          <a:lstStyle/>
          <a:p>
            <a:pPr marL="0" indent="0">
              <a:buNone/>
            </a:pPr>
            <a:r>
              <a:rPr lang="en-US" sz="3200" dirty="0">
                <a:solidFill>
                  <a:srgbClr val="FFFF00"/>
                </a:solidFill>
                <a:latin typeface="+mn-lt"/>
              </a:rPr>
              <a:t>All or nothing? </a:t>
            </a:r>
            <a:r>
              <a:rPr lang="en-US" sz="3200" dirty="0">
                <a:solidFill>
                  <a:schemeClr val="bg1"/>
                </a:solidFill>
                <a:latin typeface="+mn-lt"/>
              </a:rPr>
              <a:t>The exclusionary aspects of property law appear to be mostly binary, all or nothing, and not particularly accommodating of the interactive, often collaborative and always iterative post-structural nature of the Digital Media.</a:t>
            </a:r>
          </a:p>
          <a:p>
            <a:pPr marL="0" indent="0">
              <a:buNone/>
            </a:pPr>
            <a:endParaRPr lang="en-US" dirty="0"/>
          </a:p>
        </p:txBody>
      </p:sp>
      <p:pic>
        <p:nvPicPr>
          <p:cNvPr id="9" name="Content Placeholder 8" descr="IMG_2007.JPG"/>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a:stretch/>
        </p:blipFill>
        <p:spPr>
          <a:xfrm rot="5400000">
            <a:off x="4982502" y="1825352"/>
            <a:ext cx="4349892" cy="3204082"/>
          </a:xfrm>
        </p:spPr>
      </p:pic>
    </p:spTree>
    <p:extLst>
      <p:ext uri="{BB962C8B-B14F-4D97-AF65-F5344CB8AC3E}">
        <p14:creationId xmlns:p14="http://schemas.microsoft.com/office/powerpoint/2010/main" val="1747017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467"/>
            <a:ext cx="8686800" cy="1207126"/>
          </a:xfrm>
        </p:spPr>
        <p:txBody>
          <a:bodyPr>
            <a:normAutofit/>
          </a:bodyPr>
          <a:lstStyle/>
          <a:p>
            <a:r>
              <a:rPr lang="en-US" sz="4800" b="1" dirty="0">
                <a:solidFill>
                  <a:srgbClr val="FFFF00"/>
                </a:solidFill>
                <a:latin typeface="+mn-lt"/>
              </a:rPr>
              <a:t>Fear </a:t>
            </a:r>
            <a:r>
              <a:rPr lang="en-US" sz="4800" b="1" dirty="0" smtClean="0">
                <a:solidFill>
                  <a:srgbClr val="FFFF00"/>
                </a:solidFill>
                <a:latin typeface="+mn-lt"/>
              </a:rPr>
              <a:t>#2: Lessons Learned</a:t>
            </a:r>
            <a:endParaRPr lang="en-US" sz="4800" dirty="0">
              <a:latin typeface="+mn-lt"/>
            </a:endParaRPr>
          </a:p>
        </p:txBody>
      </p:sp>
      <p:pic>
        <p:nvPicPr>
          <p:cNvPr id="4" name="Content Placeholder 3" descr="vgl1.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939407" y="1342593"/>
            <a:ext cx="2835618" cy="4175678"/>
          </a:xfrm>
        </p:spPr>
      </p:pic>
      <p:sp>
        <p:nvSpPr>
          <p:cNvPr id="5" name="TextBox 4"/>
          <p:cNvSpPr txBox="1"/>
          <p:nvPr/>
        </p:nvSpPr>
        <p:spPr>
          <a:xfrm>
            <a:off x="5514669" y="2070012"/>
            <a:ext cx="1993680" cy="2585323"/>
          </a:xfrm>
          <a:prstGeom prst="rect">
            <a:avLst/>
          </a:prstGeom>
          <a:noFill/>
        </p:spPr>
        <p:txBody>
          <a:bodyPr wrap="none" rtlCol="0">
            <a:spAutoFit/>
          </a:bodyPr>
          <a:lstStyle/>
          <a:p>
            <a:r>
              <a:rPr lang="en-US" sz="5400" dirty="0" smtClean="0">
                <a:solidFill>
                  <a:schemeClr val="bg1"/>
                </a:solidFill>
              </a:rPr>
              <a:t>2005</a:t>
            </a:r>
          </a:p>
          <a:p>
            <a:r>
              <a:rPr lang="en-US" sz="5400" dirty="0" smtClean="0">
                <a:solidFill>
                  <a:schemeClr val="bg1"/>
                </a:solidFill>
              </a:rPr>
              <a:t>Book-</a:t>
            </a:r>
          </a:p>
          <a:p>
            <a:r>
              <a:rPr lang="en-US" sz="5400" dirty="0" smtClean="0">
                <a:solidFill>
                  <a:schemeClr val="bg1"/>
                </a:solidFill>
              </a:rPr>
              <a:t>Talk</a:t>
            </a:r>
            <a:endParaRPr lang="en-US" sz="5400" dirty="0">
              <a:solidFill>
                <a:schemeClr val="bg1"/>
              </a:solidFill>
            </a:endParaRPr>
          </a:p>
        </p:txBody>
      </p:sp>
    </p:spTree>
    <p:extLst>
      <p:ext uri="{BB962C8B-B14F-4D97-AF65-F5344CB8AC3E}">
        <p14:creationId xmlns:p14="http://schemas.microsoft.com/office/powerpoint/2010/main" val="822337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1-09 at 9.33.0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12" r="-299" b="475"/>
          <a:stretch/>
        </p:blipFill>
        <p:spPr>
          <a:xfrm>
            <a:off x="382723" y="155935"/>
            <a:ext cx="8403134" cy="5350071"/>
          </a:xfrm>
        </p:spPr>
      </p:pic>
      <p:sp>
        <p:nvSpPr>
          <p:cNvPr id="5" name="TextBox 4"/>
          <p:cNvSpPr txBox="1"/>
          <p:nvPr/>
        </p:nvSpPr>
        <p:spPr>
          <a:xfrm>
            <a:off x="382722" y="5560554"/>
            <a:ext cx="8761278" cy="530915"/>
          </a:xfrm>
          <a:prstGeom prst="rect">
            <a:avLst/>
          </a:prstGeom>
          <a:noFill/>
        </p:spPr>
        <p:txBody>
          <a:bodyPr wrap="square" rtlCol="0">
            <a:spAutoFit/>
          </a:bodyPr>
          <a:lstStyle/>
          <a:p>
            <a:r>
              <a:rPr lang="en-US" sz="1050" dirty="0">
                <a:hlinkClick r:id="rId3"/>
              </a:rPr>
              <a:t>http://videogame.law.ubc.ca/2013/01/25/buying-selling-and-stealing-virtual-property-does-the-current-law-protect-or-disrespect-by-michela-fiorido</a:t>
            </a:r>
            <a:r>
              <a:rPr lang="en-US" sz="1050" dirty="0" smtClean="0">
                <a:hlinkClick r:id="rId3"/>
              </a:rPr>
              <a:t>/</a:t>
            </a:r>
            <a:endParaRPr lang="en-US" sz="1050" dirty="0" smtClean="0"/>
          </a:p>
          <a:p>
            <a:endParaRPr lang="en-US" dirty="0"/>
          </a:p>
        </p:txBody>
      </p:sp>
    </p:spTree>
    <p:extLst>
      <p:ext uri="{BB962C8B-B14F-4D97-AF65-F5344CB8AC3E}">
        <p14:creationId xmlns:p14="http://schemas.microsoft.com/office/powerpoint/2010/main" val="199168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6251"/>
            <a:ext cx="8686800" cy="4318000"/>
          </a:xfrm>
        </p:spPr>
        <p:txBody>
          <a:bodyPr/>
          <a:lstStyle/>
          <a:p>
            <a:pPr marL="0" indent="0">
              <a:lnSpc>
                <a:spcPct val="90000"/>
              </a:lnSpc>
              <a:buNone/>
            </a:pPr>
            <a:r>
              <a:rPr lang="en-US" sz="4000" dirty="0" smtClean="0">
                <a:solidFill>
                  <a:srgbClr val="FFFF00"/>
                </a:solidFill>
                <a:latin typeface="+mn-lt"/>
              </a:rPr>
              <a:t>How important </a:t>
            </a:r>
            <a:r>
              <a:rPr lang="en-US" sz="4000" dirty="0" smtClean="0">
                <a:solidFill>
                  <a:srgbClr val="FFFFFF"/>
                </a:solidFill>
                <a:latin typeface="+mn-lt"/>
              </a:rPr>
              <a:t>to the game is the </a:t>
            </a:r>
            <a:r>
              <a:rPr lang="en-US" sz="4000" dirty="0" smtClean="0">
                <a:solidFill>
                  <a:srgbClr val="CCFFCC"/>
                </a:solidFill>
                <a:latin typeface="+mn-lt"/>
              </a:rPr>
              <a:t>game designer</a:t>
            </a:r>
            <a:r>
              <a:rPr lang="en-US" sz="4000" dirty="0" smtClean="0">
                <a:solidFill>
                  <a:srgbClr val="FFFFFF"/>
                </a:solidFill>
                <a:latin typeface="+mn-lt"/>
              </a:rPr>
              <a:t>?</a:t>
            </a:r>
          </a:p>
          <a:p>
            <a:pPr marL="0" indent="0">
              <a:lnSpc>
                <a:spcPct val="90000"/>
              </a:lnSpc>
              <a:buNone/>
            </a:pPr>
            <a:r>
              <a:rPr lang="en-US" sz="4000" dirty="0" smtClean="0">
                <a:solidFill>
                  <a:srgbClr val="FFFFFF"/>
                </a:solidFill>
                <a:latin typeface="+mn-lt"/>
              </a:rPr>
              <a:t>How </a:t>
            </a:r>
            <a:r>
              <a:rPr lang="en-US" sz="4000" dirty="0">
                <a:solidFill>
                  <a:srgbClr val="FFFFFF"/>
                </a:solidFill>
                <a:latin typeface="+mn-lt"/>
              </a:rPr>
              <a:t>important to the game </a:t>
            </a:r>
            <a:r>
              <a:rPr lang="en-US" sz="4000" dirty="0" smtClean="0">
                <a:solidFill>
                  <a:srgbClr val="FFFFFF"/>
                </a:solidFill>
                <a:latin typeface="+mn-lt"/>
              </a:rPr>
              <a:t>are </a:t>
            </a:r>
            <a:r>
              <a:rPr lang="en-US" sz="4000" dirty="0" smtClean="0">
                <a:solidFill>
                  <a:srgbClr val="CCFFCC"/>
                </a:solidFill>
                <a:latin typeface="+mn-lt"/>
              </a:rPr>
              <a:t>you</a:t>
            </a:r>
            <a:r>
              <a:rPr lang="en-US" sz="4000" dirty="0" smtClean="0">
                <a:solidFill>
                  <a:srgbClr val="FFFFFF"/>
                </a:solidFill>
                <a:latin typeface="+mn-lt"/>
              </a:rPr>
              <a:t>?</a:t>
            </a:r>
          </a:p>
          <a:p>
            <a:pPr marL="0" indent="0">
              <a:lnSpc>
                <a:spcPct val="90000"/>
              </a:lnSpc>
              <a:buNone/>
            </a:pPr>
            <a:r>
              <a:rPr lang="en-US" sz="4000" dirty="0">
                <a:solidFill>
                  <a:srgbClr val="FFFFFF"/>
                </a:solidFill>
                <a:latin typeface="+mn-lt"/>
              </a:rPr>
              <a:t>How important to the game are </a:t>
            </a:r>
            <a:r>
              <a:rPr lang="en-US" sz="4000" dirty="0" smtClean="0">
                <a:solidFill>
                  <a:srgbClr val="FFFFFF"/>
                </a:solidFill>
                <a:latin typeface="+mn-lt"/>
              </a:rPr>
              <a:t>the </a:t>
            </a:r>
            <a:r>
              <a:rPr lang="en-US" sz="4000" dirty="0" smtClean="0">
                <a:solidFill>
                  <a:srgbClr val="CCFFCC"/>
                </a:solidFill>
                <a:latin typeface="+mn-lt"/>
              </a:rPr>
              <a:t>other people </a:t>
            </a:r>
            <a:r>
              <a:rPr lang="en-US" sz="4000" dirty="0" smtClean="0">
                <a:solidFill>
                  <a:srgbClr val="FFFFFF"/>
                </a:solidFill>
                <a:latin typeface="+mn-lt"/>
              </a:rPr>
              <a:t>you are playing with?</a:t>
            </a:r>
            <a:endParaRPr lang="en-US" sz="4000" dirty="0">
              <a:solidFill>
                <a:srgbClr val="FFFFFF"/>
              </a:solidFill>
              <a:latin typeface="+mn-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49840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72"/>
            <a:ext cx="8229600" cy="1016000"/>
          </a:xfrm>
        </p:spPr>
        <p:txBody>
          <a:bodyPr>
            <a:normAutofit/>
          </a:bodyPr>
          <a:lstStyle/>
          <a:p>
            <a:r>
              <a:rPr lang="en-US" sz="4800" b="1" dirty="0" smtClean="0">
                <a:solidFill>
                  <a:srgbClr val="FFFF00"/>
                </a:solidFill>
              </a:rPr>
              <a:t>   Respect</a:t>
            </a:r>
            <a:r>
              <a:rPr lang="is-IS" sz="4800" b="1" dirty="0" smtClean="0">
                <a:solidFill>
                  <a:srgbClr val="FFFF00"/>
                </a:solidFill>
              </a:rPr>
              <a:t>…</a:t>
            </a:r>
            <a:endParaRPr lang="en-US" sz="4800" b="1" dirty="0">
              <a:solidFill>
                <a:srgbClr val="FFFF00"/>
              </a:solidFill>
            </a:endParaRPr>
          </a:p>
        </p:txBody>
      </p:sp>
      <p:sp>
        <p:nvSpPr>
          <p:cNvPr id="4" name="TextBox 3"/>
          <p:cNvSpPr txBox="1"/>
          <p:nvPr/>
        </p:nvSpPr>
        <p:spPr>
          <a:xfrm>
            <a:off x="4209937" y="5809264"/>
            <a:ext cx="4422615" cy="523220"/>
          </a:xfrm>
          <a:prstGeom prst="rect">
            <a:avLst/>
          </a:prstGeom>
          <a:noFill/>
        </p:spPr>
        <p:txBody>
          <a:bodyPr wrap="none" rtlCol="0">
            <a:spAutoFit/>
          </a:bodyPr>
          <a:lstStyle/>
          <a:p>
            <a:r>
              <a:rPr lang="en-US" sz="2800" i="1" dirty="0" smtClean="0">
                <a:solidFill>
                  <a:schemeClr val="bg1"/>
                </a:solidFill>
              </a:rPr>
              <a:t>Atari v. Oman </a:t>
            </a:r>
            <a:r>
              <a:rPr lang="en-US" sz="2800" dirty="0" smtClean="0">
                <a:solidFill>
                  <a:schemeClr val="bg1"/>
                </a:solidFill>
              </a:rPr>
              <a:t>1992 USCA</a:t>
            </a:r>
            <a:endParaRPr lang="en-US" sz="2800" dirty="0">
              <a:solidFill>
                <a:schemeClr val="bg1"/>
              </a:solidFill>
            </a:endParaRPr>
          </a:p>
        </p:txBody>
      </p:sp>
      <p:pic>
        <p:nvPicPr>
          <p:cNvPr id="5" name="Content Placeholder 4" descr="Breakout2600.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49" r="-495"/>
          <a:stretch/>
        </p:blipFill>
        <p:spPr>
          <a:xfrm>
            <a:off x="1113372" y="1200150"/>
            <a:ext cx="6941176" cy="4525963"/>
          </a:xfrm>
          <a:prstGeom prst="rect">
            <a:avLst/>
          </a:prstGeom>
        </p:spPr>
      </p:pic>
    </p:spTree>
    <p:extLst>
      <p:ext uri="{BB962C8B-B14F-4D97-AF65-F5344CB8AC3E}">
        <p14:creationId xmlns:p14="http://schemas.microsoft.com/office/powerpoint/2010/main" val="3118274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0000"/>
                </a:solidFill>
                <a:latin typeface="+mn-lt"/>
              </a:rPr>
              <a:t>Can Backfire</a:t>
            </a:r>
            <a:endParaRPr lang="en-US" sz="4800" b="1" dirty="0">
              <a:solidFill>
                <a:srgbClr val="FF0000"/>
              </a:solidFill>
              <a:latin typeface="+mn-lt"/>
            </a:endParaRPr>
          </a:p>
        </p:txBody>
      </p:sp>
      <p:sp>
        <p:nvSpPr>
          <p:cNvPr id="3" name="Content Placeholder 2"/>
          <p:cNvSpPr>
            <a:spLocks noGrp="1"/>
          </p:cNvSpPr>
          <p:nvPr>
            <p:ph sz="quarter" idx="10"/>
          </p:nvPr>
        </p:nvSpPr>
        <p:spPr>
          <a:xfrm>
            <a:off x="457200" y="1016000"/>
            <a:ext cx="8686800" cy="4898318"/>
          </a:xfrm>
        </p:spPr>
        <p:txBody>
          <a:bodyPr>
            <a:normAutofit/>
          </a:bodyPr>
          <a:lstStyle/>
          <a:p>
            <a:pPr marL="0" indent="0">
              <a:buNone/>
            </a:pPr>
            <a:r>
              <a:rPr lang="en-US" sz="4400" dirty="0">
                <a:solidFill>
                  <a:schemeClr val="bg1"/>
                </a:solidFill>
                <a:latin typeface="+mn-lt"/>
                <a:cs typeface="Apple Chancery"/>
              </a:rPr>
              <a:t>District court judge asked counsel for the </a:t>
            </a:r>
            <a:r>
              <a:rPr lang="en-US" sz="4400" dirty="0" smtClean="0">
                <a:solidFill>
                  <a:schemeClr val="bg1"/>
                </a:solidFill>
                <a:latin typeface="+mn-lt"/>
                <a:cs typeface="Apple Chancery"/>
              </a:rPr>
              <a:t>Register: </a:t>
            </a:r>
          </a:p>
          <a:p>
            <a:pPr marL="0" indent="0">
              <a:buNone/>
            </a:pPr>
            <a:r>
              <a:rPr lang="en-US" sz="4800" dirty="0" smtClean="0">
                <a:solidFill>
                  <a:srgbClr val="FFFF00"/>
                </a:solidFill>
                <a:latin typeface="Apple Chancery"/>
                <a:cs typeface="Apple Chancery"/>
              </a:rPr>
              <a:t>"</a:t>
            </a:r>
            <a:r>
              <a:rPr lang="en-US" sz="4800" i="1" dirty="0">
                <a:solidFill>
                  <a:srgbClr val="FFFF00"/>
                </a:solidFill>
                <a:latin typeface="Apple Chancery"/>
                <a:cs typeface="Apple Chancery"/>
              </a:rPr>
              <a:t>If Picasso had painted a round object on a canvas, would you say because it depicts a familiar subject--namely, something that's round--it can't be copyrighted?</a:t>
            </a:r>
            <a:r>
              <a:rPr lang="en-US" sz="4800" dirty="0">
                <a:solidFill>
                  <a:srgbClr val="FFFF00"/>
                </a:solidFill>
                <a:latin typeface="Apple Chancery"/>
                <a:cs typeface="Apple Chancery"/>
              </a:rPr>
              <a:t>”</a:t>
            </a:r>
          </a:p>
          <a:p>
            <a:pPr marL="0" indent="0">
              <a:buNone/>
            </a:pPr>
            <a:endParaRPr lang="en-US" dirty="0"/>
          </a:p>
        </p:txBody>
      </p:sp>
    </p:spTree>
    <p:extLst>
      <p:ext uri="{BB962C8B-B14F-4D97-AF65-F5344CB8AC3E}">
        <p14:creationId xmlns:p14="http://schemas.microsoft.com/office/powerpoint/2010/main" val="1821698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6428"/>
          </a:xfrm>
        </p:spPr>
        <p:txBody>
          <a:bodyPr>
            <a:normAutofit/>
          </a:bodyPr>
          <a:lstStyle/>
          <a:p>
            <a:r>
              <a:rPr lang="en-US" b="1" dirty="0" smtClean="0">
                <a:solidFill>
                  <a:schemeClr val="bg1"/>
                </a:solidFill>
                <a:latin typeface="+mn-lt"/>
              </a:rPr>
              <a:t>  </a:t>
            </a:r>
            <a:r>
              <a:rPr lang="en-US" b="1" dirty="0" smtClean="0">
                <a:solidFill>
                  <a:srgbClr val="FFFF00"/>
                </a:solidFill>
                <a:latin typeface="+mn-lt"/>
                <a:cs typeface="American Typewriter"/>
              </a:rPr>
              <a:t>Raise Thresholds for IP Protection</a:t>
            </a:r>
            <a:r>
              <a:rPr lang="en-US" b="1" dirty="0" smtClean="0">
                <a:solidFill>
                  <a:srgbClr val="FF0000"/>
                </a:solidFill>
                <a:latin typeface="+mn-lt"/>
                <a:cs typeface="American Typewriter"/>
              </a:rPr>
              <a:t>?</a:t>
            </a:r>
            <a:endParaRPr lang="en-US" b="1" dirty="0">
              <a:solidFill>
                <a:srgbClr val="FF0000"/>
              </a:solidFill>
              <a:latin typeface="+mn-lt"/>
              <a:cs typeface="American Typewriter"/>
            </a:endParaRPr>
          </a:p>
        </p:txBody>
      </p:sp>
      <p:sp>
        <p:nvSpPr>
          <p:cNvPr id="3" name="Content Placeholder 2"/>
          <p:cNvSpPr>
            <a:spLocks noGrp="1"/>
          </p:cNvSpPr>
          <p:nvPr>
            <p:ph sz="quarter" idx="10"/>
          </p:nvPr>
        </p:nvSpPr>
        <p:spPr>
          <a:xfrm>
            <a:off x="457200" y="1156428"/>
            <a:ext cx="8686800" cy="5701571"/>
          </a:xfrm>
        </p:spPr>
        <p:txBody>
          <a:bodyPr>
            <a:normAutofit/>
          </a:bodyPr>
          <a:lstStyle/>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2000" i="1" dirty="0" smtClean="0">
                <a:solidFill>
                  <a:schemeClr val="bg1"/>
                </a:solidFill>
                <a:latin typeface="+mn-lt"/>
              </a:rPr>
              <a:t>“</a:t>
            </a:r>
            <a:r>
              <a:rPr lang="en-US" sz="2000" i="1" dirty="0">
                <a:solidFill>
                  <a:schemeClr val="bg1"/>
                </a:solidFill>
                <a:latin typeface="+mn-lt"/>
              </a:rPr>
              <a:t>The Innovation Dilemma: Intellectual Property </a:t>
            </a:r>
            <a:r>
              <a:rPr lang="en-US" sz="2000" i="1" dirty="0" smtClean="0">
                <a:solidFill>
                  <a:schemeClr val="bg1"/>
                </a:solidFill>
                <a:latin typeface="+mn-lt"/>
              </a:rPr>
              <a:t>and the </a:t>
            </a:r>
            <a:r>
              <a:rPr lang="en-US" sz="2000" i="1" dirty="0">
                <a:solidFill>
                  <a:schemeClr val="bg1"/>
                </a:solidFill>
                <a:latin typeface="+mn-lt"/>
              </a:rPr>
              <a:t>Historical Legacy of Cumulative Creativity” </a:t>
            </a:r>
            <a:r>
              <a:rPr lang="en-US" sz="2000" i="1" dirty="0" smtClean="0">
                <a:solidFill>
                  <a:schemeClr val="bg1"/>
                </a:solidFill>
                <a:latin typeface="+mn-lt"/>
              </a:rPr>
              <a:t> </a:t>
            </a:r>
            <a:r>
              <a:rPr lang="en-US" sz="2000" dirty="0" smtClean="0">
                <a:solidFill>
                  <a:schemeClr val="bg1"/>
                </a:solidFill>
                <a:latin typeface="+mn-lt"/>
              </a:rPr>
              <a:t>Dutﬁeld </a:t>
            </a:r>
            <a:r>
              <a:rPr lang="en-US" sz="2000" dirty="0">
                <a:solidFill>
                  <a:schemeClr val="bg1"/>
                </a:solidFill>
                <a:latin typeface="+mn-lt"/>
              </a:rPr>
              <a:t>&amp; </a:t>
            </a:r>
            <a:r>
              <a:rPr lang="en-US" sz="2000" dirty="0" err="1">
                <a:solidFill>
                  <a:schemeClr val="bg1"/>
                </a:solidFill>
                <a:latin typeface="+mn-lt"/>
              </a:rPr>
              <a:t>Suthersanen</a:t>
            </a:r>
            <a:r>
              <a:rPr lang="en-US" sz="2000" dirty="0">
                <a:solidFill>
                  <a:schemeClr val="bg1"/>
                </a:solidFill>
                <a:latin typeface="+mn-lt"/>
              </a:rPr>
              <a:t> </a:t>
            </a:r>
            <a:r>
              <a:rPr lang="en-US" sz="2000" b="1" dirty="0">
                <a:solidFill>
                  <a:schemeClr val="bg1"/>
                </a:solidFill>
                <a:latin typeface="+mn-lt"/>
              </a:rPr>
              <a:t>(U.K.</a:t>
            </a:r>
            <a:r>
              <a:rPr lang="en-US" sz="2000" b="1" dirty="0" smtClean="0">
                <a:solidFill>
                  <a:schemeClr val="bg1"/>
                </a:solidFill>
                <a:latin typeface="+mn-lt"/>
              </a:rPr>
              <a:t>)  </a:t>
            </a:r>
          </a:p>
          <a:p>
            <a:pPr marL="0" indent="0">
              <a:buNone/>
            </a:pPr>
            <a:r>
              <a:rPr lang="en-US" sz="1400" dirty="0">
                <a:hlinkClick r:id="rId2"/>
              </a:rPr>
              <a:t>http://www.academia.edu/860340/</a:t>
            </a:r>
            <a:endParaRPr lang="en-US" sz="1400" dirty="0"/>
          </a:p>
          <a:p>
            <a:pPr marL="0" indent="0">
              <a:buNone/>
            </a:pPr>
            <a:endParaRPr lang="en-US" sz="2000" dirty="0"/>
          </a:p>
        </p:txBody>
      </p:sp>
      <p:pic>
        <p:nvPicPr>
          <p:cNvPr id="4" name="Content Placeholder 3" descr="Hurdles_Bislett_Games_200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7974" y="1156428"/>
            <a:ext cx="7447538" cy="3629665"/>
          </a:xfrm>
          <a:prstGeom prst="rect">
            <a:avLst/>
          </a:prstGeom>
        </p:spPr>
      </p:pic>
    </p:spTree>
    <p:extLst>
      <p:ext uri="{BB962C8B-B14F-4D97-AF65-F5344CB8AC3E}">
        <p14:creationId xmlns:p14="http://schemas.microsoft.com/office/powerpoint/2010/main" val="1927870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04457"/>
            <a:ext cx="8686800" cy="5566417"/>
          </a:xfrm>
        </p:spPr>
        <p:txBody>
          <a:bodyPr>
            <a:normAutofit/>
          </a:bodyPr>
          <a:lstStyle/>
          <a:p>
            <a:pPr marL="0" indent="0">
              <a:buNone/>
            </a:pPr>
            <a:r>
              <a:rPr lang="en-US" sz="4800" dirty="0" smtClean="0">
                <a:solidFill>
                  <a:srgbClr val="FFFF00"/>
                </a:solidFill>
                <a:latin typeface="OCR A Std"/>
                <a:cs typeface="OCR A Std"/>
              </a:rPr>
              <a:t>Equally, it may seem </a:t>
            </a:r>
            <a:r>
              <a:rPr lang="en-US" sz="4800" dirty="0">
                <a:solidFill>
                  <a:srgbClr val="FFFF00"/>
                </a:solidFill>
                <a:latin typeface="OCR A Std"/>
                <a:cs typeface="OCR A Std"/>
              </a:rPr>
              <a:t>tempting to have the </a:t>
            </a:r>
            <a:r>
              <a:rPr lang="en-US" sz="4800" dirty="0">
                <a:solidFill>
                  <a:schemeClr val="bg1"/>
                </a:solidFill>
                <a:latin typeface="OCR A Std"/>
                <a:cs typeface="OCR A Std"/>
              </a:rPr>
              <a:t>legitimacy </a:t>
            </a:r>
            <a:r>
              <a:rPr lang="en-US" sz="4800" dirty="0">
                <a:solidFill>
                  <a:srgbClr val="FFFFFF"/>
                </a:solidFill>
                <a:latin typeface="OCR A Std"/>
                <a:cs typeface="OCR A Std"/>
              </a:rPr>
              <a:t>of digital goods being property</a:t>
            </a:r>
            <a:r>
              <a:rPr lang="is-IS" sz="4800" dirty="0">
                <a:solidFill>
                  <a:srgbClr val="FFFF00"/>
                </a:solidFill>
                <a:latin typeface="OCR A Std"/>
                <a:cs typeface="OCR A Std"/>
              </a:rPr>
              <a:t>…</a:t>
            </a:r>
            <a:r>
              <a:rPr lang="is-IS" sz="4800" dirty="0">
                <a:solidFill>
                  <a:srgbClr val="FF0000"/>
                </a:solidFill>
                <a:latin typeface="OCR A Std"/>
                <a:cs typeface="OCR A Std"/>
              </a:rPr>
              <a:t>but</a:t>
            </a:r>
            <a:r>
              <a:rPr lang="is-IS" sz="4800" dirty="0">
                <a:solidFill>
                  <a:srgbClr val="3366FF"/>
                </a:solidFill>
                <a:latin typeface="OCR A Std"/>
                <a:cs typeface="OCR A Std"/>
              </a:rPr>
              <a:t> </a:t>
            </a:r>
            <a:r>
              <a:rPr lang="is-IS" sz="4800" dirty="0">
                <a:solidFill>
                  <a:srgbClr val="FFFF00"/>
                </a:solidFill>
                <a:latin typeface="OCR A Std"/>
                <a:cs typeface="OCR A Std"/>
              </a:rPr>
              <a:t>is that really </a:t>
            </a:r>
            <a:r>
              <a:rPr lang="is-IS" sz="4800" dirty="0">
                <a:solidFill>
                  <a:schemeClr val="bg1"/>
                </a:solidFill>
                <a:latin typeface="OCR A Std"/>
                <a:cs typeface="OCR A Std"/>
              </a:rPr>
              <a:t>correct in law and/or is that really a good idea</a:t>
            </a:r>
            <a:r>
              <a:rPr lang="is-IS" sz="4800" dirty="0">
                <a:solidFill>
                  <a:srgbClr val="FFFF00"/>
                </a:solidFill>
                <a:latin typeface="OCR A Std"/>
                <a:cs typeface="OCR A Std"/>
              </a:rPr>
              <a:t>?</a:t>
            </a:r>
            <a:endParaRPr lang="en-US" sz="4800" dirty="0">
              <a:solidFill>
                <a:srgbClr val="FFFF00"/>
              </a:solidFill>
              <a:latin typeface="OCR A Std"/>
              <a:cs typeface="OCR A Std"/>
            </a:endParaRPr>
          </a:p>
          <a:p>
            <a:pPr marL="0" indent="0">
              <a:buNone/>
            </a:pPr>
            <a:endParaRPr lang="en-US" dirty="0"/>
          </a:p>
        </p:txBody>
      </p:sp>
    </p:spTree>
    <p:extLst>
      <p:ext uri="{BB962C8B-B14F-4D97-AF65-F5344CB8AC3E}">
        <p14:creationId xmlns:p14="http://schemas.microsoft.com/office/powerpoint/2010/main" val="1868030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84300" y="246452"/>
            <a:ext cx="7959699" cy="5725269"/>
          </a:xfrm>
        </p:spPr>
        <p:txBody>
          <a:bodyPr>
            <a:normAutofit/>
          </a:bodyPr>
          <a:lstStyle/>
          <a:p>
            <a:pPr marL="0" indent="0">
              <a:buNone/>
            </a:pPr>
            <a:r>
              <a:rPr lang="en-US" sz="4400" dirty="0" smtClean="0">
                <a:solidFill>
                  <a:srgbClr val="FFFF00"/>
                </a:solidFill>
                <a:latin typeface="P22 Typewriter"/>
                <a:cs typeface="P22 Typewriter"/>
              </a:rPr>
              <a:t>Now Back to Our Regularly Scheduled Programming…</a:t>
            </a:r>
            <a:endParaRPr lang="en-US" sz="4400" dirty="0">
              <a:solidFill>
                <a:srgbClr val="FFFF00"/>
              </a:solidFill>
              <a:latin typeface="P22 Typewriter"/>
              <a:cs typeface="P22 Typewriter"/>
            </a:endParaRPr>
          </a:p>
        </p:txBody>
      </p:sp>
      <p:pic>
        <p:nvPicPr>
          <p:cNvPr id="4" name="Content Placeholder 3" descr="file7991274103168.jpg"/>
          <p:cNvPicPr>
            <a:picLocks noChangeAspect="1"/>
          </p:cNvPicPr>
          <p:nvPr/>
        </p:nvPicPr>
        <p:blipFill rotWithShape="1">
          <a:blip r:embed="rId2" cstate="print">
            <a:extLst>
              <a:ext uri="{28A0092B-C50C-407E-A947-70E740481C1C}">
                <a14:useLocalDpi xmlns:a14="http://schemas.microsoft.com/office/drawing/2010/main"/>
              </a:ext>
            </a:extLst>
          </a:blip>
          <a:srcRect l="-242" r="-124"/>
          <a:stretch/>
        </p:blipFill>
        <p:spPr>
          <a:xfrm>
            <a:off x="1554408" y="1535585"/>
            <a:ext cx="6122856" cy="4331411"/>
          </a:xfrm>
          <a:prstGeom prst="rect">
            <a:avLst/>
          </a:prstGeom>
        </p:spPr>
      </p:pic>
    </p:spTree>
    <p:extLst>
      <p:ext uri="{BB962C8B-B14F-4D97-AF65-F5344CB8AC3E}">
        <p14:creationId xmlns:p14="http://schemas.microsoft.com/office/powerpoint/2010/main" val="2825141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00424"/>
            <a:ext cx="8686800" cy="5957576"/>
          </a:xfrm>
        </p:spPr>
        <p:txBody>
          <a:bodyPr>
            <a:normAutofit/>
          </a:bodyPr>
          <a:lstStyle/>
          <a:p>
            <a:pPr marL="0" indent="0">
              <a:buNone/>
            </a:pPr>
            <a:r>
              <a:rPr lang="is-IS" sz="8800" dirty="0" smtClean="0">
                <a:solidFill>
                  <a:schemeClr val="bg1"/>
                </a:solidFill>
                <a:latin typeface="+mn-lt"/>
                <a:cs typeface="American Typewriter"/>
              </a:rPr>
              <a:t>…</a:t>
            </a:r>
            <a:r>
              <a:rPr lang="en-US" sz="8800" dirty="0" smtClean="0">
                <a:solidFill>
                  <a:schemeClr val="bg1"/>
                </a:solidFill>
                <a:latin typeface="+mn-lt"/>
                <a:cs typeface="American Typewriter"/>
              </a:rPr>
              <a:t>the </a:t>
            </a:r>
            <a:r>
              <a:rPr lang="en-US" sz="8800" dirty="0" smtClean="0">
                <a:solidFill>
                  <a:srgbClr val="FF0000"/>
                </a:solidFill>
                <a:latin typeface="+mn-lt"/>
                <a:cs typeface="American Typewriter"/>
              </a:rPr>
              <a:t>real</a:t>
            </a:r>
            <a:r>
              <a:rPr lang="en-US" sz="8800" dirty="0" smtClean="0">
                <a:solidFill>
                  <a:schemeClr val="bg1"/>
                </a:solidFill>
                <a:latin typeface="+mn-lt"/>
                <a:cs typeface="American Typewriter"/>
              </a:rPr>
              <a:t> </a:t>
            </a:r>
            <a:r>
              <a:rPr lang="en-US" sz="8800" dirty="0">
                <a:solidFill>
                  <a:schemeClr val="bg1"/>
                </a:solidFill>
                <a:latin typeface="+mn-lt"/>
                <a:cs typeface="American Typewriter"/>
              </a:rPr>
              <a:t>Legal Fly </a:t>
            </a:r>
            <a:r>
              <a:rPr lang="en-US" sz="8800" dirty="0" smtClean="0">
                <a:solidFill>
                  <a:schemeClr val="bg1"/>
                </a:solidFill>
                <a:latin typeface="+mn-lt"/>
                <a:cs typeface="American Typewriter"/>
              </a:rPr>
              <a:t>in the </a:t>
            </a:r>
            <a:r>
              <a:rPr lang="en-US" sz="8800" dirty="0" smtClean="0">
                <a:solidFill>
                  <a:srgbClr val="CCFFCC"/>
                </a:solidFill>
                <a:latin typeface="+mn-lt"/>
                <a:cs typeface="American Typewriter"/>
              </a:rPr>
              <a:t>Copyright</a:t>
            </a:r>
          </a:p>
          <a:p>
            <a:pPr marL="0" indent="0">
              <a:buNone/>
            </a:pPr>
            <a:r>
              <a:rPr lang="en-US" sz="8800" dirty="0" smtClean="0">
                <a:solidFill>
                  <a:schemeClr val="bg1"/>
                </a:solidFill>
                <a:latin typeface="+mn-lt"/>
                <a:cs typeface="American Typewriter"/>
              </a:rPr>
              <a:t>Ointment</a:t>
            </a:r>
            <a:endParaRPr lang="en-US" sz="8800" dirty="0">
              <a:solidFill>
                <a:schemeClr val="bg1"/>
              </a:solidFill>
              <a:latin typeface="+mn-lt"/>
              <a:cs typeface="American Typewriter"/>
            </a:endParaRPr>
          </a:p>
        </p:txBody>
      </p:sp>
      <p:sp>
        <p:nvSpPr>
          <p:cNvPr id="4" name="TextBox 3"/>
          <p:cNvSpPr txBox="1"/>
          <p:nvPr/>
        </p:nvSpPr>
        <p:spPr>
          <a:xfrm>
            <a:off x="8012545" y="531091"/>
            <a:ext cx="184666" cy="369332"/>
          </a:xfrm>
          <a:prstGeom prst="rect">
            <a:avLst/>
          </a:prstGeom>
          <a:noFill/>
        </p:spPr>
        <p:txBody>
          <a:bodyPr wrap="none" rtlCol="0">
            <a:spAutoFit/>
          </a:bodyPr>
          <a:lstStyle/>
          <a:p>
            <a:endParaRPr lang="en-US" dirty="0">
              <a:solidFill>
                <a:prstClr val="black"/>
              </a:solidFill>
              <a:latin typeface="Arial"/>
            </a:endParaRPr>
          </a:p>
        </p:txBody>
      </p:sp>
      <p:pic>
        <p:nvPicPr>
          <p:cNvPr id="5" name="Picture 4" descr="215px-Fly_pos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66536" y="3988923"/>
            <a:ext cx="1428989" cy="2259798"/>
          </a:xfrm>
          <a:prstGeom prst="rect">
            <a:avLst/>
          </a:prstGeom>
        </p:spPr>
      </p:pic>
    </p:spTree>
    <p:extLst>
      <p:ext uri="{BB962C8B-B14F-4D97-AF65-F5344CB8AC3E}">
        <p14:creationId xmlns:p14="http://schemas.microsoft.com/office/powerpoint/2010/main" val="2035960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8" r="-418"/>
          <a:stretch/>
        </p:blipFill>
        <p:spPr>
          <a:xfrm>
            <a:off x="812799" y="270934"/>
            <a:ext cx="7450031" cy="5555600"/>
          </a:xfrm>
        </p:spPr>
      </p:pic>
    </p:spTree>
    <p:extLst>
      <p:ext uri="{BB962C8B-B14F-4D97-AF65-F5344CB8AC3E}">
        <p14:creationId xmlns:p14="http://schemas.microsoft.com/office/powerpoint/2010/main" val="3664959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17715"/>
            <a:ext cx="8229600" cy="5508420"/>
          </a:xfrm>
        </p:spPr>
        <p:txBody>
          <a:bodyPr>
            <a:normAutofit/>
          </a:bodyPr>
          <a:lstStyle/>
          <a:p>
            <a:pPr marL="0" indent="0">
              <a:buNone/>
            </a:pPr>
            <a:r>
              <a:rPr lang="en-US" sz="8000" b="1" dirty="0" smtClean="0">
                <a:solidFill>
                  <a:srgbClr val="FFFF00"/>
                </a:solidFill>
                <a:latin typeface="Lucida Console"/>
                <a:cs typeface="Lucida Console"/>
              </a:rPr>
              <a:t>EULA’s, </a:t>
            </a:r>
            <a:r>
              <a:rPr lang="en-US" sz="8000" b="1" dirty="0" err="1" smtClean="0">
                <a:solidFill>
                  <a:srgbClr val="FFFF00"/>
                </a:solidFill>
                <a:latin typeface="Lucida Console"/>
                <a:cs typeface="Lucida Console"/>
              </a:rPr>
              <a:t>ToS</a:t>
            </a:r>
            <a:r>
              <a:rPr lang="en-US" sz="8000" b="1" dirty="0" smtClean="0">
                <a:solidFill>
                  <a:srgbClr val="FFFF00"/>
                </a:solidFill>
                <a:latin typeface="Lucida Console"/>
                <a:cs typeface="Lucida Console"/>
              </a:rPr>
              <a:t> &amp; the Post (apocalyptic) </a:t>
            </a:r>
            <a:r>
              <a:rPr lang="en-US" sz="8000" b="1" dirty="0" smtClean="0">
                <a:solidFill>
                  <a:schemeClr val="bg1"/>
                </a:solidFill>
                <a:latin typeface="Lucida Console"/>
                <a:cs typeface="Lucida Console"/>
              </a:rPr>
              <a:t>IP</a:t>
            </a:r>
            <a:r>
              <a:rPr lang="en-US" sz="8000" b="1" dirty="0" smtClean="0">
                <a:solidFill>
                  <a:srgbClr val="FFFF00"/>
                </a:solidFill>
                <a:latin typeface="Lucida Console"/>
                <a:cs typeface="Lucida Console"/>
              </a:rPr>
              <a:t> World</a:t>
            </a:r>
            <a:endParaRPr lang="en-US" sz="8000" b="1" dirty="0">
              <a:solidFill>
                <a:srgbClr val="FFFF00"/>
              </a:solidFill>
              <a:latin typeface="Lucida Console"/>
              <a:cs typeface="Lucida Console"/>
            </a:endParaRPr>
          </a:p>
        </p:txBody>
      </p:sp>
      <p:pic>
        <p:nvPicPr>
          <p:cNvPr id="2" name="Picture 1" descr="220px-Nagasakibom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7762" y="3580190"/>
            <a:ext cx="2165944" cy="2589288"/>
          </a:xfrm>
          <a:prstGeom prst="rect">
            <a:avLst/>
          </a:prstGeom>
        </p:spPr>
      </p:pic>
    </p:spTree>
    <p:extLst>
      <p:ext uri="{BB962C8B-B14F-4D97-AF65-F5344CB8AC3E}">
        <p14:creationId xmlns:p14="http://schemas.microsoft.com/office/powerpoint/2010/main" val="33521281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161"/>
            <a:ext cx="8229600" cy="1016000"/>
          </a:xfrm>
        </p:spPr>
        <p:txBody>
          <a:bodyPr>
            <a:normAutofit/>
          </a:bodyPr>
          <a:lstStyle/>
          <a:p>
            <a:r>
              <a:rPr lang="en-US" sz="4800" b="1" dirty="0" smtClean="0">
                <a:solidFill>
                  <a:srgbClr val="FFFF00"/>
                </a:solidFill>
                <a:latin typeface="+mn-lt"/>
              </a:rPr>
              <a:t>   Digital 1.0 &amp; 2.0</a:t>
            </a:r>
            <a:endParaRPr lang="en-US" sz="4800" b="1" dirty="0">
              <a:solidFill>
                <a:srgbClr val="FFFF00"/>
              </a:solidFill>
              <a:latin typeface="+mn-lt"/>
            </a:endParaRPr>
          </a:p>
        </p:txBody>
      </p:sp>
      <p:pic>
        <p:nvPicPr>
          <p:cNvPr id="6" name="Picture 5" descr="Imag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825" y="1354232"/>
            <a:ext cx="3230103" cy="4318000"/>
          </a:xfrm>
          <a:prstGeom prst="rect">
            <a:avLst/>
          </a:prstGeom>
        </p:spPr>
      </p:pic>
      <p:pic>
        <p:nvPicPr>
          <p:cNvPr id="10" name="Content Placeholder 3" descr="IMG_1018.JPG"/>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a:stretch/>
        </p:blipFill>
        <p:spPr>
          <a:xfrm>
            <a:off x="4783617" y="1408134"/>
            <a:ext cx="3623050" cy="4264098"/>
          </a:xfrm>
        </p:spPr>
      </p:pic>
    </p:spTree>
    <p:extLst>
      <p:ext uri="{BB962C8B-B14F-4D97-AF65-F5344CB8AC3E}">
        <p14:creationId xmlns:p14="http://schemas.microsoft.com/office/powerpoint/2010/main" val="3530232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161"/>
            <a:ext cx="8229600" cy="1016000"/>
          </a:xfrm>
        </p:spPr>
        <p:txBody>
          <a:bodyPr>
            <a:normAutofit/>
          </a:bodyPr>
          <a:lstStyle/>
          <a:p>
            <a:r>
              <a:rPr lang="en-US" sz="4800" b="1" dirty="0" smtClean="0">
                <a:solidFill>
                  <a:srgbClr val="FFFF00"/>
                </a:solidFill>
                <a:latin typeface="+mn-lt"/>
              </a:rPr>
              <a:t>    Digital 1.0 &amp; 2.0</a:t>
            </a:r>
            <a:endParaRPr lang="en-US" sz="4800" b="1" dirty="0">
              <a:solidFill>
                <a:srgbClr val="FFFF00"/>
              </a:solidFill>
              <a:latin typeface="+mn-lt"/>
            </a:endParaRPr>
          </a:p>
        </p:txBody>
      </p:sp>
      <p:pic>
        <p:nvPicPr>
          <p:cNvPr id="3" name="Picture 2" descr="Screen Shot 2015-11-02 at 3.11.3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3079" y="1301380"/>
            <a:ext cx="4136869" cy="4126207"/>
          </a:xfrm>
          <a:prstGeom prst="rect">
            <a:avLst/>
          </a:prstGeom>
        </p:spPr>
      </p:pic>
      <p:pic>
        <p:nvPicPr>
          <p:cNvPr id="5" name="Content Placeholder 4" descr="Screen Shot 2015-11-02 at 3.13.55 PM.png"/>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l="-1203" r="-1"/>
          <a:stretch/>
        </p:blipFill>
        <p:spPr>
          <a:xfrm>
            <a:off x="4378229" y="1301380"/>
            <a:ext cx="4476301" cy="4126207"/>
          </a:xfrm>
        </p:spPr>
      </p:pic>
    </p:spTree>
    <p:extLst>
      <p:ext uri="{BB962C8B-B14F-4D97-AF65-F5344CB8AC3E}">
        <p14:creationId xmlns:p14="http://schemas.microsoft.com/office/powerpoint/2010/main" val="3028208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2"/>
            <a:ext cx="8229600" cy="1115037"/>
          </a:xfrm>
        </p:spPr>
        <p:txBody>
          <a:bodyPr>
            <a:normAutofit fontScale="90000"/>
          </a:bodyPr>
          <a:lstStyle/>
          <a:p>
            <a:r>
              <a:rPr lang="en-US" b="1" dirty="0" smtClean="0">
                <a:solidFill>
                  <a:srgbClr val="FFFF00"/>
                </a:solidFill>
                <a:latin typeface="+mn-lt"/>
              </a:rPr>
              <a:t/>
            </a:r>
            <a:br>
              <a:rPr lang="en-US" b="1" dirty="0" smtClean="0">
                <a:solidFill>
                  <a:srgbClr val="FFFF00"/>
                </a:solidFill>
                <a:latin typeface="+mn-lt"/>
              </a:rPr>
            </a:br>
            <a:r>
              <a:rPr lang="en-US" b="1" dirty="0" smtClean="0">
                <a:solidFill>
                  <a:srgbClr val="FFFF00"/>
                </a:solidFill>
                <a:latin typeface="+mn-lt"/>
              </a:rPr>
              <a:t>Bruce Boyden: </a:t>
            </a:r>
            <a:r>
              <a:rPr lang="en-US" b="1" dirty="0" smtClean="0">
                <a:solidFill>
                  <a:schemeClr val="bg1"/>
                </a:solidFill>
                <a:latin typeface="+mn-lt"/>
              </a:rPr>
              <a:t>“</a:t>
            </a:r>
            <a:r>
              <a:rPr lang="en-CA" b="1" dirty="0" smtClean="0">
                <a:solidFill>
                  <a:schemeClr val="bg1"/>
                </a:solidFill>
              </a:rPr>
              <a:t>Games </a:t>
            </a:r>
            <a:r>
              <a:rPr lang="en-CA" b="1" dirty="0">
                <a:solidFill>
                  <a:schemeClr val="bg1"/>
                </a:solidFill>
              </a:rPr>
              <a:t>and Other </a:t>
            </a:r>
            <a:r>
              <a:rPr lang="en-CA" b="1" dirty="0" err="1">
                <a:solidFill>
                  <a:schemeClr val="bg1"/>
                </a:solidFill>
              </a:rPr>
              <a:t>Uncopyrightable</a:t>
            </a:r>
            <a:r>
              <a:rPr lang="en-CA" b="1" dirty="0">
                <a:solidFill>
                  <a:schemeClr val="bg1"/>
                </a:solidFill>
              </a:rPr>
              <a:t> </a:t>
            </a:r>
            <a:r>
              <a:rPr lang="en-CA" b="1" dirty="0" smtClean="0">
                <a:solidFill>
                  <a:schemeClr val="bg1"/>
                </a:solidFill>
              </a:rPr>
              <a:t>Systems”</a:t>
            </a:r>
            <a:r>
              <a:rPr lang="en-CA" dirty="0"/>
              <a:t/>
            </a:r>
            <a:br>
              <a:rPr lang="en-CA" dirty="0"/>
            </a:br>
            <a:endParaRPr lang="en-US" b="1" dirty="0">
              <a:solidFill>
                <a:srgbClr val="FFFF00"/>
              </a:solidFill>
              <a:latin typeface="+mn-lt"/>
            </a:endParaRPr>
          </a:p>
        </p:txBody>
      </p:sp>
      <p:sp>
        <p:nvSpPr>
          <p:cNvPr id="3" name="Content Placeholder 2"/>
          <p:cNvSpPr>
            <a:spLocks noGrp="1"/>
          </p:cNvSpPr>
          <p:nvPr>
            <p:ph sz="quarter" idx="10"/>
          </p:nvPr>
        </p:nvSpPr>
        <p:spPr>
          <a:xfrm>
            <a:off x="457200" y="1187630"/>
            <a:ext cx="8686800" cy="5200952"/>
          </a:xfrm>
        </p:spPr>
        <p:txBody>
          <a:bodyPr>
            <a:normAutofit/>
          </a:bodyPr>
          <a:lstStyle/>
          <a:p>
            <a:pPr marL="0" indent="0">
              <a:buNone/>
            </a:pPr>
            <a:r>
              <a:rPr lang="en-US" dirty="0" smtClean="0">
                <a:solidFill>
                  <a:schemeClr val="bg1"/>
                </a:solidFill>
                <a:latin typeface="+mn-lt"/>
              </a:rPr>
              <a:t>“In all of these situations, the owners of a copyright in a form, description, or set of instructions </a:t>
            </a:r>
            <a:r>
              <a:rPr lang="en-US" dirty="0" smtClean="0">
                <a:solidFill>
                  <a:srgbClr val="FFFF00"/>
                </a:solidFill>
                <a:latin typeface="+mn-lt"/>
              </a:rPr>
              <a:t>were attempting to extend their copyright to material for which the user of the work provided the essential content, not its author</a:t>
            </a:r>
            <a:r>
              <a:rPr lang="en-US" dirty="0" smtClean="0">
                <a:solidFill>
                  <a:schemeClr val="bg1"/>
                </a:solidFill>
                <a:latin typeface="+mn-lt"/>
              </a:rPr>
              <a:t>. That is what made them systems. </a:t>
            </a:r>
            <a:r>
              <a:rPr lang="en-US" dirty="0" smtClean="0">
                <a:solidFill>
                  <a:srgbClr val="FFFF00"/>
                </a:solidFill>
                <a:latin typeface="+mn-lt"/>
              </a:rPr>
              <a:t>They were, without that input, empty shells, waiting to be filled.</a:t>
            </a:r>
            <a:r>
              <a:rPr lang="en-US" dirty="0" smtClean="0">
                <a:solidFill>
                  <a:schemeClr val="bg1"/>
                </a:solidFill>
                <a:latin typeface="+mn-lt"/>
              </a:rPr>
              <a:t>”</a:t>
            </a:r>
          </a:p>
          <a:p>
            <a:pPr marL="0" indent="0">
              <a:buNone/>
            </a:pPr>
            <a:r>
              <a:rPr lang="en-US" dirty="0" smtClean="0">
                <a:solidFill>
                  <a:schemeClr val="bg1"/>
                </a:solidFill>
                <a:latin typeface="+mn-lt"/>
              </a:rPr>
              <a:t>“Games are systems in exactly the same way. </a:t>
            </a:r>
            <a:r>
              <a:rPr lang="en-US" dirty="0" smtClean="0">
                <a:solidFill>
                  <a:srgbClr val="FFFF00"/>
                </a:solidFill>
                <a:latin typeface="+mn-lt"/>
              </a:rPr>
              <a:t>A game, as sold, is only a game form; the content necessary for an instance of the game comes from the players. </a:t>
            </a:r>
            <a:r>
              <a:rPr lang="en-US" dirty="0" smtClean="0">
                <a:solidFill>
                  <a:schemeClr val="bg1"/>
                </a:solidFill>
                <a:latin typeface="+mn-lt"/>
              </a:rPr>
              <a:t>That is, the game form establishes the environment for play—the game space—and it defines permissible moves and the conditions for winning or drawing. </a:t>
            </a:r>
            <a:r>
              <a:rPr lang="en-US" dirty="0" smtClean="0">
                <a:solidFill>
                  <a:srgbClr val="FFFF00"/>
                </a:solidFill>
                <a:latin typeface="+mn-lt"/>
              </a:rPr>
              <a:t>But the game itself is supplied by the players.</a:t>
            </a:r>
            <a:r>
              <a:rPr lang="en-US" dirty="0" smtClean="0">
                <a:solidFill>
                  <a:schemeClr val="bg1"/>
                </a:solidFill>
                <a:latin typeface="+mn-lt"/>
              </a:rPr>
              <a:t>”</a:t>
            </a:r>
          </a:p>
          <a:p>
            <a:pPr marL="0" indent="0">
              <a:buNone/>
            </a:pPr>
            <a:r>
              <a:rPr lang="en-US" dirty="0" smtClean="0">
                <a:solidFill>
                  <a:schemeClr val="bg1"/>
                </a:solidFill>
                <a:latin typeface="+mn-lt"/>
              </a:rPr>
              <a:t>“</a:t>
            </a:r>
            <a:r>
              <a:rPr lang="en-US" dirty="0" smtClean="0">
                <a:solidFill>
                  <a:srgbClr val="FF0000"/>
                </a:solidFill>
                <a:latin typeface="+mn-lt"/>
              </a:rPr>
              <a:t>Systems </a:t>
            </a:r>
            <a:r>
              <a:rPr lang="en-US" dirty="0">
                <a:solidFill>
                  <a:srgbClr val="FF0000"/>
                </a:solidFill>
                <a:latin typeface="+mn-lt"/>
              </a:rPr>
              <a:t>are shells into which users pour</a:t>
            </a:r>
            <a:r>
              <a:rPr lang="en-US" dirty="0">
                <a:solidFill>
                  <a:srgbClr val="FFFF00"/>
                </a:solidFill>
                <a:latin typeface="+mn-lt"/>
              </a:rPr>
              <a:t> </a:t>
            </a:r>
            <a:r>
              <a:rPr lang="en-US" dirty="0">
                <a:solidFill>
                  <a:srgbClr val="FF0000"/>
                </a:solidFill>
                <a:latin typeface="+mn-lt"/>
              </a:rPr>
              <a:t>meaning</a:t>
            </a:r>
            <a:r>
              <a:rPr lang="en-US" dirty="0">
                <a:solidFill>
                  <a:srgbClr val="FFFF00"/>
                </a:solidFill>
                <a:latin typeface="+mn-lt"/>
              </a:rPr>
              <a:t>. </a:t>
            </a:r>
            <a:r>
              <a:rPr lang="en-US" dirty="0">
                <a:solidFill>
                  <a:schemeClr val="bg1"/>
                </a:solidFill>
                <a:latin typeface="+mn-lt"/>
              </a:rPr>
              <a:t>While they may contain expression themselves, that expression is there merely to facilitate the meaning added by the user</a:t>
            </a:r>
            <a:r>
              <a:rPr lang="en-US" dirty="0" smtClean="0">
                <a:solidFill>
                  <a:schemeClr val="bg1"/>
                </a:solidFill>
                <a:latin typeface="+mn-lt"/>
              </a:rPr>
              <a:t>.” </a:t>
            </a:r>
          </a:p>
          <a:p>
            <a:pPr marL="0" indent="0">
              <a:buNone/>
            </a:pPr>
            <a:endParaRPr lang="en-US" dirty="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a:p>
        </p:txBody>
      </p:sp>
    </p:spTree>
    <p:extLst>
      <p:ext uri="{BB962C8B-B14F-4D97-AF65-F5344CB8AC3E}">
        <p14:creationId xmlns:p14="http://schemas.microsoft.com/office/powerpoint/2010/main" val="4228108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42"/>
            <a:ext cx="8229600" cy="1016000"/>
          </a:xfrm>
        </p:spPr>
        <p:txBody>
          <a:bodyPr/>
          <a:lstStyle/>
          <a:p>
            <a:r>
              <a:rPr lang="en-US" sz="4800" b="1" dirty="0" smtClean="0">
                <a:solidFill>
                  <a:srgbClr val="FFFF00"/>
                </a:solidFill>
                <a:latin typeface="Arial"/>
                <a:cs typeface="Arial"/>
              </a:rPr>
              <a:t>Repeat After Me…….</a:t>
            </a:r>
            <a:endParaRPr lang="en-US" sz="4800" b="1" dirty="0">
              <a:solidFill>
                <a:srgbClr val="FFFF00"/>
              </a:solidFill>
              <a:latin typeface="Arial"/>
              <a:cs typeface="Arial"/>
            </a:endParaRPr>
          </a:p>
        </p:txBody>
      </p:sp>
      <p:sp>
        <p:nvSpPr>
          <p:cNvPr id="3" name="Content Placeholder 2"/>
          <p:cNvSpPr>
            <a:spLocks noGrp="1"/>
          </p:cNvSpPr>
          <p:nvPr>
            <p:ph sz="quarter" idx="10"/>
          </p:nvPr>
        </p:nvSpPr>
        <p:spPr>
          <a:xfrm>
            <a:off x="457200" y="1408999"/>
            <a:ext cx="8229600" cy="4317135"/>
          </a:xfrm>
        </p:spPr>
        <p:txBody>
          <a:bodyPr>
            <a:noAutofit/>
          </a:bodyPr>
          <a:lstStyle/>
          <a:p>
            <a:pPr marL="0" indent="0">
              <a:buNone/>
            </a:pPr>
            <a:r>
              <a:rPr lang="en-US" sz="4400" b="1" dirty="0" smtClean="0">
                <a:solidFill>
                  <a:srgbClr val="FF0000"/>
                </a:solidFill>
                <a:latin typeface="Times New Roman"/>
                <a:cs typeface="Times New Roman"/>
              </a:rPr>
              <a:t>“I am agreeing. I am not reading what I am agreeing to. I am doing this thousands of times. Each document I am agreeing to &amp; not reading is </a:t>
            </a:r>
            <a:r>
              <a:rPr lang="en-US" sz="4400" b="1" dirty="0" smtClean="0">
                <a:solidFill>
                  <a:srgbClr val="FFFF00"/>
                </a:solidFill>
                <a:latin typeface="Times New Roman"/>
                <a:cs typeface="Times New Roman"/>
              </a:rPr>
              <a:t>different, </a:t>
            </a:r>
            <a:r>
              <a:rPr lang="en-US" sz="4400" b="1" i="1" dirty="0" smtClean="0">
                <a:solidFill>
                  <a:srgbClr val="FFFF00"/>
                </a:solidFill>
                <a:latin typeface="Times New Roman"/>
                <a:cs typeface="Times New Roman"/>
              </a:rPr>
              <a:t>often quite different, </a:t>
            </a:r>
            <a:r>
              <a:rPr lang="en-US" sz="4400" b="1" dirty="0" smtClean="0">
                <a:solidFill>
                  <a:srgbClr val="FF0000"/>
                </a:solidFill>
                <a:latin typeface="Times New Roman"/>
                <a:cs typeface="Times New Roman"/>
              </a:rPr>
              <a:t>from every other document I am agreeing to and not reading.”</a:t>
            </a:r>
            <a:endParaRPr lang="en-US" sz="4400" b="1" dirty="0">
              <a:solidFill>
                <a:srgbClr val="FF0000"/>
              </a:solidFill>
              <a:latin typeface="Times New Roman"/>
              <a:cs typeface="Times New Roman"/>
            </a:endParaRPr>
          </a:p>
        </p:txBody>
      </p:sp>
    </p:spTree>
    <p:extLst>
      <p:ext uri="{BB962C8B-B14F-4D97-AF65-F5344CB8AC3E}">
        <p14:creationId xmlns:p14="http://schemas.microsoft.com/office/powerpoint/2010/main" val="59669375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7732" y="106460"/>
            <a:ext cx="7349067" cy="1756207"/>
          </a:xfrm>
        </p:spPr>
        <p:txBody>
          <a:bodyPr>
            <a:noAutofit/>
          </a:bodyPr>
          <a:lstStyle/>
          <a:p>
            <a:r>
              <a:rPr lang="en-US" sz="4800" b="1" dirty="0" smtClean="0">
                <a:solidFill>
                  <a:srgbClr val="FFFF00"/>
                </a:solidFill>
              </a:rPr>
              <a:t/>
            </a:r>
            <a:br>
              <a:rPr lang="en-US" sz="4800" b="1" dirty="0" smtClean="0">
                <a:solidFill>
                  <a:srgbClr val="FFFF00"/>
                </a:solidFill>
              </a:rPr>
            </a:br>
            <a:r>
              <a:rPr lang="en-US" sz="4800" b="1" dirty="0" smtClean="0">
                <a:solidFill>
                  <a:srgbClr val="FFFF00"/>
                </a:solidFill>
              </a:rPr>
              <a:t>The Transition Point:</a:t>
            </a:r>
            <a:br>
              <a:rPr lang="en-US" sz="4800" b="1" dirty="0" smtClean="0">
                <a:solidFill>
                  <a:srgbClr val="FFFF00"/>
                </a:solidFill>
              </a:rPr>
            </a:br>
            <a:r>
              <a:rPr lang="en-US" sz="4800" dirty="0" smtClean="0">
                <a:solidFill>
                  <a:schemeClr val="bg1"/>
                </a:solidFill>
              </a:rPr>
              <a:t>Networked </a:t>
            </a:r>
            <a:r>
              <a:rPr lang="en-US" sz="4800" dirty="0">
                <a:solidFill>
                  <a:schemeClr val="bg1"/>
                </a:solidFill>
              </a:rPr>
              <a:t>multiplayer</a:t>
            </a:r>
            <a:br>
              <a:rPr lang="en-US" sz="4800" dirty="0">
                <a:solidFill>
                  <a:schemeClr val="bg1"/>
                </a:solidFill>
              </a:rPr>
            </a:br>
            <a:endParaRPr lang="en-US" sz="4800" b="1" dirty="0">
              <a:solidFill>
                <a:schemeClr val="bg1"/>
              </a:solidFill>
            </a:endParaRPr>
          </a:p>
        </p:txBody>
      </p:sp>
      <p:pic>
        <p:nvPicPr>
          <p:cNvPr id="4" name="Content Placeholder 3" descr="EverQuest_Coverart.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174"/>
          <a:stretch/>
        </p:blipFill>
        <p:spPr>
          <a:xfrm>
            <a:off x="1087966" y="1862667"/>
            <a:ext cx="3420533" cy="4047596"/>
          </a:xfrm>
        </p:spPr>
      </p:pic>
      <p:pic>
        <p:nvPicPr>
          <p:cNvPr id="5" name="Picture 4" descr="250px-Counter-Strike_Box.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8499" y="1863197"/>
            <a:ext cx="3382434" cy="4072451"/>
          </a:xfrm>
          <a:prstGeom prst="rect">
            <a:avLst/>
          </a:prstGeom>
        </p:spPr>
      </p:pic>
      <p:sp>
        <p:nvSpPr>
          <p:cNvPr id="6" name="TextBox 5"/>
          <p:cNvSpPr txBox="1"/>
          <p:nvPr/>
        </p:nvSpPr>
        <p:spPr>
          <a:xfrm>
            <a:off x="4491566" y="5910263"/>
            <a:ext cx="1045633" cy="461665"/>
          </a:xfrm>
          <a:prstGeom prst="rect">
            <a:avLst/>
          </a:prstGeom>
          <a:noFill/>
        </p:spPr>
        <p:txBody>
          <a:bodyPr wrap="square" rtlCol="0">
            <a:spAutoFit/>
          </a:bodyPr>
          <a:lstStyle/>
          <a:p>
            <a:r>
              <a:rPr lang="en-US" sz="2400" dirty="0" smtClean="0">
                <a:solidFill>
                  <a:srgbClr val="FFFFFF"/>
                </a:solidFill>
              </a:rPr>
              <a:t>1999</a:t>
            </a:r>
            <a:endParaRPr lang="en-US" sz="2400" dirty="0">
              <a:solidFill>
                <a:srgbClr val="FFFFFF"/>
              </a:solidFill>
            </a:endParaRPr>
          </a:p>
        </p:txBody>
      </p:sp>
    </p:spTree>
    <p:extLst>
      <p:ext uri="{BB962C8B-B14F-4D97-AF65-F5344CB8AC3E}">
        <p14:creationId xmlns:p14="http://schemas.microsoft.com/office/powerpoint/2010/main" val="2332079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1273"/>
          </a:xfrm>
        </p:spPr>
        <p:txBody>
          <a:bodyPr>
            <a:noAutofit/>
          </a:bodyPr>
          <a:lstStyle/>
          <a:p>
            <a:r>
              <a:rPr lang="en-US" sz="4800" b="1" dirty="0">
                <a:solidFill>
                  <a:srgbClr val="FFFF00"/>
                </a:solidFill>
                <a:latin typeface="+mn-lt"/>
              </a:rPr>
              <a:t>  </a:t>
            </a:r>
            <a:r>
              <a:rPr lang="en-US" sz="4800" b="1" dirty="0" smtClean="0">
                <a:solidFill>
                  <a:srgbClr val="FFFF00"/>
                </a:solidFill>
                <a:latin typeface="+mn-lt"/>
              </a:rPr>
              <a:t>The </a:t>
            </a:r>
            <a:r>
              <a:rPr lang="en-US" sz="4800" b="1" dirty="0">
                <a:solidFill>
                  <a:srgbClr val="FFFF00"/>
                </a:solidFill>
                <a:latin typeface="+mn-lt"/>
              </a:rPr>
              <a:t>chasm of contracting out </a:t>
            </a:r>
          </a:p>
        </p:txBody>
      </p:sp>
      <p:sp>
        <p:nvSpPr>
          <p:cNvPr id="3" name="Content Placeholder 2"/>
          <p:cNvSpPr>
            <a:spLocks noGrp="1"/>
          </p:cNvSpPr>
          <p:nvPr>
            <p:ph sz="quarter" idx="10"/>
          </p:nvPr>
        </p:nvSpPr>
        <p:spPr>
          <a:xfrm>
            <a:off x="184727" y="1016000"/>
            <a:ext cx="8772661" cy="5468737"/>
          </a:xfrm>
        </p:spPr>
        <p:txBody>
          <a:bodyPr>
            <a:normAutofit/>
          </a:bodyPr>
          <a:lstStyle/>
          <a:p>
            <a:r>
              <a:rPr lang="en-US" b="1" dirty="0" smtClean="0">
                <a:solidFill>
                  <a:schemeClr val="bg1"/>
                </a:solidFill>
                <a:latin typeface="+mn-lt"/>
                <a:cs typeface="American Typewriter"/>
              </a:rPr>
              <a:t>No one reads EULA’s, ToS’s &amp; Privacy Policies:</a:t>
            </a:r>
          </a:p>
          <a:p>
            <a:pPr marL="0" indent="0">
              <a:buNone/>
            </a:pPr>
            <a:endParaRPr lang="en-US" b="1" dirty="0" smtClean="0">
              <a:solidFill>
                <a:schemeClr val="bg1"/>
              </a:solidFill>
              <a:latin typeface="+mn-lt"/>
              <a:cs typeface="American Typewriter"/>
            </a:endParaRPr>
          </a:p>
          <a:p>
            <a:r>
              <a:rPr lang="en-US" b="1" dirty="0" smtClean="0">
                <a:solidFill>
                  <a:schemeClr val="bg1"/>
                </a:solidFill>
                <a:latin typeface="+mn-lt"/>
                <a:cs typeface="American Typewriter"/>
              </a:rPr>
              <a:t>“To Read All Of </a:t>
            </a:r>
            <a:r>
              <a:rPr lang="en-US" b="1" dirty="0">
                <a:solidFill>
                  <a:schemeClr val="bg1"/>
                </a:solidFill>
                <a:latin typeface="+mn-lt"/>
                <a:cs typeface="American Typewriter"/>
              </a:rPr>
              <a:t>T</a:t>
            </a:r>
            <a:r>
              <a:rPr lang="en-US" b="1" dirty="0" smtClean="0">
                <a:solidFill>
                  <a:schemeClr val="bg1"/>
                </a:solidFill>
                <a:latin typeface="+mn-lt"/>
                <a:cs typeface="American Typewriter"/>
              </a:rPr>
              <a:t>he Privacy Policies You Encounter, You’d Need to Take A Month Off From Work Every Year”</a:t>
            </a:r>
            <a:r>
              <a:rPr lang="en-US" sz="1600" dirty="0" smtClean="0">
                <a:solidFill>
                  <a:schemeClr val="bg1"/>
                </a:solidFill>
                <a:latin typeface="+mn-lt"/>
                <a:cs typeface="American Typewriter"/>
                <a:hlinkClick r:id="rId2"/>
              </a:rPr>
              <a:t>http</a:t>
            </a:r>
            <a:r>
              <a:rPr lang="en-US" sz="1600" dirty="0">
                <a:solidFill>
                  <a:schemeClr val="bg1"/>
                </a:solidFill>
                <a:latin typeface="+mn-lt"/>
                <a:cs typeface="American Typewriter"/>
                <a:hlinkClick r:id="rId2"/>
              </a:rPr>
              <a:t>://www.techdirt.com/articles/20120420/10560418585/to-read-all-privacy-policies-you-encounter-youd-need-to-take-month-off-work-each-</a:t>
            </a:r>
            <a:r>
              <a:rPr lang="en-US" sz="1600" dirty="0" smtClean="0">
                <a:solidFill>
                  <a:schemeClr val="bg1"/>
                </a:solidFill>
                <a:latin typeface="+mn-lt"/>
                <a:cs typeface="American Typewriter"/>
                <a:hlinkClick r:id="rId2"/>
              </a:rPr>
              <a:t>year.shtml</a:t>
            </a:r>
            <a:endParaRPr lang="en-US" sz="1600" dirty="0" smtClean="0">
              <a:solidFill>
                <a:schemeClr val="bg1"/>
              </a:solidFill>
              <a:latin typeface="+mn-lt"/>
              <a:cs typeface="American Typewriter"/>
            </a:endParaRPr>
          </a:p>
          <a:p>
            <a:pPr marL="0" indent="0">
              <a:buNone/>
            </a:pPr>
            <a:endParaRPr lang="en-US" dirty="0" smtClean="0">
              <a:solidFill>
                <a:schemeClr val="bg1"/>
              </a:solidFill>
              <a:latin typeface="+mn-lt"/>
              <a:cs typeface="American Typewriter"/>
            </a:endParaRPr>
          </a:p>
          <a:p>
            <a:r>
              <a:rPr lang="en-US" dirty="0">
                <a:solidFill>
                  <a:schemeClr val="bg1"/>
                </a:solidFill>
                <a:latin typeface="+mn-lt"/>
                <a:cs typeface="American Typewriter"/>
              </a:rPr>
              <a:t>@gamerlaw: Amazing study by @nyulaw: "</a:t>
            </a:r>
            <a:r>
              <a:rPr lang="en-US" dirty="0" smtClean="0">
                <a:solidFill>
                  <a:schemeClr val="bg1"/>
                </a:solidFill>
                <a:latin typeface="+mn-lt"/>
                <a:cs typeface="American Typewriter"/>
              </a:rPr>
              <a:t>overall average </a:t>
            </a:r>
            <a:r>
              <a:rPr lang="en-US" dirty="0">
                <a:solidFill>
                  <a:schemeClr val="bg1"/>
                </a:solidFill>
                <a:latin typeface="+mn-lt"/>
                <a:cs typeface="American Typewriter"/>
              </a:rPr>
              <a:t>rate of readership of EULAs is on the order of 0.1 percent </a:t>
            </a:r>
            <a:r>
              <a:rPr lang="en-US" dirty="0" smtClean="0">
                <a:solidFill>
                  <a:schemeClr val="bg1"/>
                </a:solidFill>
                <a:latin typeface="+mn-lt"/>
                <a:cs typeface="American Typewriter"/>
              </a:rPr>
              <a:t>to1 percent” </a:t>
            </a:r>
            <a:r>
              <a:rPr lang="en-US" sz="1600" u="sng" dirty="0">
                <a:solidFill>
                  <a:schemeClr val="bg1"/>
                </a:solidFill>
                <a:latin typeface="+mn-lt"/>
                <a:cs typeface="American Typewriter"/>
                <a:hlinkClick r:id="rId3"/>
              </a:rPr>
              <a:t>http://t.co/</a:t>
            </a:r>
            <a:r>
              <a:rPr lang="en-US" sz="1600" u="sng" dirty="0" smtClean="0">
                <a:solidFill>
                  <a:schemeClr val="bg1"/>
                </a:solidFill>
                <a:latin typeface="+mn-lt"/>
                <a:cs typeface="American Typewriter"/>
                <a:hlinkClick r:id="rId3"/>
              </a:rPr>
              <a:t>DFcF0mx0</a:t>
            </a:r>
            <a:endParaRPr lang="en-US" sz="1600" u="sng" dirty="0" smtClean="0">
              <a:solidFill>
                <a:schemeClr val="bg1"/>
              </a:solidFill>
              <a:latin typeface="+mn-lt"/>
              <a:cs typeface="American Typewriter"/>
            </a:endParaRPr>
          </a:p>
          <a:p>
            <a:endParaRPr lang="en-US" u="sng" dirty="0" smtClean="0">
              <a:solidFill>
                <a:schemeClr val="bg1"/>
              </a:solidFill>
              <a:latin typeface="+mn-lt"/>
              <a:cs typeface="American Typewriter"/>
            </a:endParaRPr>
          </a:p>
          <a:p>
            <a:r>
              <a:rPr lang="en-US" b="1" dirty="0" smtClean="0">
                <a:solidFill>
                  <a:schemeClr val="bg1"/>
                </a:solidFill>
                <a:latin typeface="+mn-lt"/>
                <a:cs typeface="American Typewriter"/>
              </a:rPr>
              <a:t>For review of “</a:t>
            </a:r>
            <a:r>
              <a:rPr lang="en-US" b="1" dirty="0">
                <a:solidFill>
                  <a:schemeClr val="bg1"/>
                </a:solidFill>
                <a:latin typeface="+mn-lt"/>
                <a:cs typeface="American Typewriter"/>
              </a:rPr>
              <a:t>click-wrap” </a:t>
            </a:r>
            <a:r>
              <a:rPr lang="en-US" b="1" dirty="0" smtClean="0">
                <a:solidFill>
                  <a:schemeClr val="bg1"/>
                </a:solidFill>
                <a:latin typeface="+mn-lt"/>
                <a:cs typeface="American Typewriter"/>
              </a:rPr>
              <a:t>authorities see: </a:t>
            </a:r>
            <a:r>
              <a:rPr lang="en-US" i="1" dirty="0" smtClean="0">
                <a:solidFill>
                  <a:schemeClr val="bg1"/>
                </a:solidFill>
                <a:latin typeface="+mn-lt"/>
                <a:cs typeface="American Typewriter"/>
              </a:rPr>
              <a:t>Century 21 v. Rogers Communications</a:t>
            </a:r>
            <a:r>
              <a:rPr lang="en-US" dirty="0" smtClean="0">
                <a:solidFill>
                  <a:schemeClr val="bg1"/>
                </a:solidFill>
                <a:latin typeface="+mn-lt"/>
                <a:cs typeface="American Typewriter"/>
              </a:rPr>
              <a:t> 2011BCSC 1196 (upholding </a:t>
            </a:r>
            <a:r>
              <a:rPr lang="en-US" dirty="0" err="1" smtClean="0">
                <a:solidFill>
                  <a:schemeClr val="bg1"/>
                </a:solidFill>
                <a:latin typeface="+mn-lt"/>
                <a:cs typeface="American Typewriter"/>
              </a:rPr>
              <a:t>ToU</a:t>
            </a:r>
            <a:r>
              <a:rPr lang="en-US" dirty="0" smtClean="0">
                <a:solidFill>
                  <a:schemeClr val="bg1"/>
                </a:solidFill>
                <a:latin typeface="+mn-lt"/>
                <a:cs typeface="American Typewriter"/>
              </a:rPr>
              <a:t>) </a:t>
            </a:r>
            <a:r>
              <a:rPr lang="en-US" sz="1600" dirty="0" smtClean="0">
                <a:solidFill>
                  <a:schemeClr val="bg1"/>
                </a:solidFill>
                <a:latin typeface="+mn-lt"/>
                <a:hlinkClick r:id="rId4"/>
              </a:rPr>
              <a:t>http</a:t>
            </a:r>
            <a:r>
              <a:rPr lang="en-US" sz="1600" dirty="0">
                <a:solidFill>
                  <a:schemeClr val="bg1"/>
                </a:solidFill>
                <a:latin typeface="+mn-lt"/>
                <a:hlinkClick r:id="rId4"/>
              </a:rPr>
              <a:t>://canlii.ca/en/bc/bcsc/doc/2011/2011bcsc1196/2011bcsc1196.</a:t>
            </a:r>
            <a:r>
              <a:rPr lang="en-US" sz="1600" dirty="0" smtClean="0">
                <a:solidFill>
                  <a:schemeClr val="bg1"/>
                </a:solidFill>
                <a:latin typeface="+mn-lt"/>
                <a:hlinkClick r:id="rId4"/>
              </a:rPr>
              <a:t>html</a:t>
            </a:r>
            <a:endParaRPr lang="en-US" sz="1600" dirty="0" smtClean="0">
              <a:solidFill>
                <a:schemeClr val="bg1"/>
              </a:solidFill>
              <a:latin typeface="+mn-lt"/>
            </a:endParaRPr>
          </a:p>
          <a:p>
            <a:endParaRPr lang="en-US" sz="1600" dirty="0">
              <a:latin typeface="+mn-lt"/>
            </a:endParaRPr>
          </a:p>
        </p:txBody>
      </p:sp>
    </p:spTree>
    <p:extLst>
      <p:ext uri="{BB962C8B-B14F-4D97-AF65-F5344CB8AC3E}">
        <p14:creationId xmlns:p14="http://schemas.microsoft.com/office/powerpoint/2010/main" val="95985456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1-05 at 8.08.15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61" r="-255"/>
          <a:stretch/>
        </p:blipFill>
        <p:spPr>
          <a:xfrm>
            <a:off x="1022488" y="205413"/>
            <a:ext cx="7190549" cy="5732896"/>
          </a:xfrm>
        </p:spPr>
      </p:pic>
    </p:spTree>
    <p:extLst>
      <p:ext uri="{BB962C8B-B14F-4D97-AF65-F5344CB8AC3E}">
        <p14:creationId xmlns:p14="http://schemas.microsoft.com/office/powerpoint/2010/main" val="245356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1636"/>
            <a:ext cx="8229600" cy="5564498"/>
          </a:xfrm>
        </p:spPr>
        <p:txBody>
          <a:bodyPr>
            <a:normAutofit/>
          </a:bodyPr>
          <a:lstStyle/>
          <a:p>
            <a:pPr marL="0" indent="0">
              <a:buNone/>
            </a:pPr>
            <a:r>
              <a:rPr lang="en-US" sz="6000" dirty="0" smtClean="0">
                <a:solidFill>
                  <a:srgbClr val="FFFF00"/>
                </a:solidFill>
                <a:latin typeface="Lucida Blackletter"/>
                <a:cs typeface="Lucida Blackletter"/>
              </a:rPr>
              <a:t> But surely the Rule of  </a:t>
            </a:r>
          </a:p>
          <a:p>
            <a:pPr marL="0" indent="0">
              <a:buNone/>
            </a:pPr>
            <a:r>
              <a:rPr lang="en-US" sz="6000" dirty="0">
                <a:solidFill>
                  <a:srgbClr val="FFFF00"/>
                </a:solidFill>
                <a:latin typeface="Lucida Blackletter"/>
                <a:cs typeface="Lucida Blackletter"/>
              </a:rPr>
              <a:t> </a:t>
            </a:r>
            <a:r>
              <a:rPr lang="en-US" sz="6000" dirty="0" smtClean="0">
                <a:solidFill>
                  <a:srgbClr val="FFFF00"/>
                </a:solidFill>
                <a:latin typeface="Lucida Blackletter"/>
                <a:cs typeface="Lucida Blackletter"/>
              </a:rPr>
              <a:t>Law will save us </a:t>
            </a:r>
            <a:r>
              <a:rPr lang="en-US" sz="6000" dirty="0" smtClean="0">
                <a:solidFill>
                  <a:schemeClr val="bg1"/>
                </a:solidFill>
                <a:latin typeface="Lucida Blackletter"/>
                <a:cs typeface="Lucida Blackletter"/>
              </a:rPr>
              <a:t>?!!</a:t>
            </a:r>
            <a:endParaRPr lang="en-US" sz="6000" dirty="0">
              <a:solidFill>
                <a:schemeClr val="bg1"/>
              </a:solidFill>
              <a:latin typeface="Lucida Blackletter"/>
              <a:cs typeface="Lucida Blackletter"/>
            </a:endParaRPr>
          </a:p>
        </p:txBody>
      </p:sp>
      <p:pic>
        <p:nvPicPr>
          <p:cNvPr id="4" name="Picture 3" descr="220px-A_Chronicle_of_England_-_Page_226_-_John_Signs_the_Great_Char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5090" y="1870786"/>
            <a:ext cx="4964546" cy="3994198"/>
          </a:xfrm>
          <a:prstGeom prst="rect">
            <a:avLst/>
          </a:prstGeom>
        </p:spPr>
      </p:pic>
    </p:spTree>
    <p:extLst>
      <p:ext uri="{BB962C8B-B14F-4D97-AF65-F5344CB8AC3E}">
        <p14:creationId xmlns:p14="http://schemas.microsoft.com/office/powerpoint/2010/main" val="3977021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42"/>
            <a:ext cx="9144000" cy="1016000"/>
          </a:xfrm>
        </p:spPr>
        <p:txBody>
          <a:bodyPr>
            <a:normAutofit/>
          </a:bodyPr>
          <a:lstStyle/>
          <a:p>
            <a:r>
              <a:rPr lang="en-US" sz="4800" dirty="0" smtClean="0"/>
              <a:t>  </a:t>
            </a:r>
            <a:r>
              <a:rPr lang="en-US" sz="4800" b="1" dirty="0" smtClean="0">
                <a:solidFill>
                  <a:srgbClr val="FFFF00"/>
                </a:solidFill>
                <a:latin typeface="Apple Chancery"/>
                <a:cs typeface="Apple Chancery"/>
              </a:rPr>
              <a:t>The Common Law explains itself</a:t>
            </a:r>
            <a:endParaRPr lang="en-US" sz="4800" b="1" dirty="0">
              <a:solidFill>
                <a:srgbClr val="FFFF00"/>
              </a:solidFill>
              <a:latin typeface="Apple Chancery"/>
              <a:cs typeface="Apple Chancery"/>
            </a:endParaRPr>
          </a:p>
        </p:txBody>
      </p:sp>
      <p:sp>
        <p:nvSpPr>
          <p:cNvPr id="3" name="Content Placeholder 2"/>
          <p:cNvSpPr>
            <a:spLocks noGrp="1"/>
          </p:cNvSpPr>
          <p:nvPr>
            <p:ph sz="quarter" idx="10"/>
          </p:nvPr>
        </p:nvSpPr>
        <p:spPr>
          <a:xfrm>
            <a:off x="143395" y="1043742"/>
            <a:ext cx="9000605" cy="4682392"/>
          </a:xfrm>
        </p:spPr>
        <p:txBody>
          <a:bodyPr/>
          <a:lstStyle/>
          <a:p>
            <a:r>
              <a:rPr lang="en-US" sz="2800" dirty="0" smtClean="0">
                <a:solidFill>
                  <a:schemeClr val="bg1"/>
                </a:solidFill>
                <a:latin typeface="+mn-lt"/>
              </a:rPr>
              <a:t>“Every expression of a common intention arrived at by the parties is ultimately reducible to </a:t>
            </a:r>
            <a:r>
              <a:rPr lang="en-US" sz="2800" dirty="0" smtClean="0">
                <a:solidFill>
                  <a:srgbClr val="CCFFCC"/>
                </a:solidFill>
                <a:latin typeface="+mn-lt"/>
              </a:rPr>
              <a:t>question and answer</a:t>
            </a:r>
            <a:r>
              <a:rPr lang="en-US" sz="2800" dirty="0" smtClean="0">
                <a:solidFill>
                  <a:schemeClr val="bg1"/>
                </a:solidFill>
                <a:latin typeface="+mn-lt"/>
              </a:rPr>
              <a:t>.” Anson, Principles of the English Law of Contract, 2</a:t>
            </a:r>
            <a:r>
              <a:rPr lang="en-US" sz="2800" baseline="30000" dirty="0" smtClean="0">
                <a:solidFill>
                  <a:schemeClr val="bg1"/>
                </a:solidFill>
                <a:latin typeface="+mn-lt"/>
              </a:rPr>
              <a:t>nd</a:t>
            </a:r>
            <a:r>
              <a:rPr lang="en-US" sz="2800" dirty="0" smtClean="0">
                <a:solidFill>
                  <a:schemeClr val="bg1"/>
                </a:solidFill>
                <a:latin typeface="+mn-lt"/>
              </a:rPr>
              <a:t> </a:t>
            </a:r>
            <a:r>
              <a:rPr lang="en-US" sz="2800" dirty="0" err="1" smtClean="0">
                <a:solidFill>
                  <a:schemeClr val="bg1"/>
                </a:solidFill>
                <a:latin typeface="+mn-lt"/>
              </a:rPr>
              <a:t>Edn</a:t>
            </a:r>
            <a:r>
              <a:rPr lang="en-US" sz="2800" dirty="0" smtClean="0">
                <a:solidFill>
                  <a:schemeClr val="bg1"/>
                </a:solidFill>
                <a:latin typeface="+mn-lt"/>
              </a:rPr>
              <a:t>., p.15 (1882).</a:t>
            </a:r>
          </a:p>
          <a:p>
            <a:r>
              <a:rPr lang="en-US" sz="2800" dirty="0" smtClean="0">
                <a:solidFill>
                  <a:schemeClr val="bg1"/>
                </a:solidFill>
                <a:latin typeface="+mn-lt"/>
              </a:rPr>
              <a:t>Common Law is “concerned not with the presence of an inward and mental </a:t>
            </a:r>
            <a:r>
              <a:rPr lang="en-US" sz="2800" dirty="0" smtClean="0">
                <a:solidFill>
                  <a:srgbClr val="CCFFCC"/>
                </a:solidFill>
                <a:latin typeface="+mn-lt"/>
              </a:rPr>
              <a:t>assent</a:t>
            </a:r>
            <a:r>
              <a:rPr lang="en-US" sz="2800" dirty="0" smtClean="0">
                <a:solidFill>
                  <a:schemeClr val="bg1"/>
                </a:solidFill>
                <a:latin typeface="+mn-lt"/>
              </a:rPr>
              <a:t> but with </a:t>
            </a:r>
            <a:r>
              <a:rPr lang="en-US" sz="2800" dirty="0" smtClean="0">
                <a:solidFill>
                  <a:srgbClr val="CCFFCC"/>
                </a:solidFill>
                <a:latin typeface="+mn-lt"/>
              </a:rPr>
              <a:t>its outward and visible signs</a:t>
            </a:r>
            <a:r>
              <a:rPr lang="en-US" sz="2800" dirty="0" smtClean="0">
                <a:solidFill>
                  <a:schemeClr val="bg1"/>
                </a:solidFill>
                <a:latin typeface="+mn-lt"/>
              </a:rPr>
              <a:t>.” Cheshire and </a:t>
            </a:r>
            <a:r>
              <a:rPr lang="en-US" sz="2800" dirty="0" err="1" smtClean="0">
                <a:solidFill>
                  <a:schemeClr val="bg1"/>
                </a:solidFill>
                <a:latin typeface="+mn-lt"/>
              </a:rPr>
              <a:t>Fifoot’s</a:t>
            </a:r>
            <a:r>
              <a:rPr lang="en-US" sz="2800" dirty="0" smtClean="0">
                <a:solidFill>
                  <a:schemeClr val="bg1"/>
                </a:solidFill>
                <a:latin typeface="+mn-lt"/>
              </a:rPr>
              <a:t> Law of Contract, 9</a:t>
            </a:r>
            <a:r>
              <a:rPr lang="en-US" sz="2800" baseline="30000" dirty="0" smtClean="0">
                <a:solidFill>
                  <a:schemeClr val="bg1"/>
                </a:solidFill>
                <a:latin typeface="+mn-lt"/>
              </a:rPr>
              <a:t>th</a:t>
            </a:r>
            <a:r>
              <a:rPr lang="en-US" sz="2800" dirty="0" smtClean="0">
                <a:solidFill>
                  <a:schemeClr val="bg1"/>
                </a:solidFill>
                <a:latin typeface="+mn-lt"/>
              </a:rPr>
              <a:t> </a:t>
            </a:r>
            <a:r>
              <a:rPr lang="en-US" sz="2800" dirty="0" err="1" smtClean="0">
                <a:solidFill>
                  <a:schemeClr val="bg1"/>
                </a:solidFill>
                <a:latin typeface="+mn-lt"/>
              </a:rPr>
              <a:t>Edn</a:t>
            </a:r>
            <a:r>
              <a:rPr lang="en-US" sz="2800" dirty="0" smtClean="0">
                <a:solidFill>
                  <a:schemeClr val="bg1"/>
                </a:solidFill>
                <a:latin typeface="+mn-lt"/>
              </a:rPr>
              <a:t>. P.26 (1976).</a:t>
            </a:r>
          </a:p>
          <a:p>
            <a:pPr marL="0" indent="0">
              <a:buNone/>
            </a:pPr>
            <a:endParaRPr lang="en-US" b="1" dirty="0" smtClean="0">
              <a:solidFill>
                <a:schemeClr val="accent2">
                  <a:lumMod val="20000"/>
                  <a:lumOff val="80000"/>
                </a:schemeClr>
              </a:solidFill>
              <a:latin typeface="+mn-lt"/>
            </a:endParaRPr>
          </a:p>
        </p:txBody>
      </p:sp>
      <p:pic>
        <p:nvPicPr>
          <p:cNvPr id="5" name="Picture 4" descr="imag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53683" y="4265363"/>
            <a:ext cx="6429784" cy="1611176"/>
          </a:xfrm>
          <a:prstGeom prst="rect">
            <a:avLst/>
          </a:prstGeom>
        </p:spPr>
      </p:pic>
    </p:spTree>
    <p:extLst>
      <p:ext uri="{BB962C8B-B14F-4D97-AF65-F5344CB8AC3E}">
        <p14:creationId xmlns:p14="http://schemas.microsoft.com/office/powerpoint/2010/main" val="17064627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stedGraphic-1.tiff"/>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207" r="-594"/>
          <a:stretch/>
        </p:blipFill>
        <p:spPr>
          <a:xfrm>
            <a:off x="5454490" y="841269"/>
            <a:ext cx="3199626" cy="3284801"/>
          </a:xfrm>
        </p:spPr>
      </p:pic>
      <p:sp>
        <p:nvSpPr>
          <p:cNvPr id="5" name="TextBox 4"/>
          <p:cNvSpPr txBox="1"/>
          <p:nvPr/>
        </p:nvSpPr>
        <p:spPr>
          <a:xfrm>
            <a:off x="676265" y="841269"/>
            <a:ext cx="4778226" cy="5016757"/>
          </a:xfrm>
          <a:prstGeom prst="rect">
            <a:avLst/>
          </a:prstGeom>
          <a:noFill/>
        </p:spPr>
        <p:txBody>
          <a:bodyPr wrap="square" rtlCol="0">
            <a:spAutoFit/>
          </a:bodyPr>
          <a:lstStyle/>
          <a:p>
            <a:r>
              <a:rPr lang="en-US" sz="3200" dirty="0" smtClean="0">
                <a:solidFill>
                  <a:srgbClr val="FFFFFF"/>
                </a:solidFill>
              </a:rPr>
              <a:t>The Joy of Tech:</a:t>
            </a:r>
          </a:p>
          <a:p>
            <a:r>
              <a:rPr lang="en-US" sz="3200" dirty="0" smtClean="0">
                <a:solidFill>
                  <a:srgbClr val="FFFFFF"/>
                </a:solidFill>
              </a:rPr>
              <a:t>“Support group for writers of end-user</a:t>
            </a:r>
          </a:p>
          <a:p>
            <a:r>
              <a:rPr lang="en-US" sz="3200" dirty="0">
                <a:solidFill>
                  <a:srgbClr val="FFFFFF"/>
                </a:solidFill>
              </a:rPr>
              <a:t>l</a:t>
            </a:r>
            <a:r>
              <a:rPr lang="en-US" sz="3200" dirty="0" smtClean="0">
                <a:solidFill>
                  <a:srgbClr val="FFFFFF"/>
                </a:solidFill>
              </a:rPr>
              <a:t>icense agreements” by </a:t>
            </a:r>
            <a:r>
              <a:rPr lang="en-US" sz="3200" dirty="0" err="1" smtClean="0">
                <a:solidFill>
                  <a:srgbClr val="FFFFFF"/>
                </a:solidFill>
              </a:rPr>
              <a:t>Nitrozac</a:t>
            </a:r>
            <a:r>
              <a:rPr lang="en-US" sz="3200" dirty="0" smtClean="0">
                <a:solidFill>
                  <a:srgbClr val="FFFFFF"/>
                </a:solidFill>
              </a:rPr>
              <a:t> &amp; </a:t>
            </a:r>
            <a:r>
              <a:rPr lang="en-US" sz="3200" dirty="0" err="1" smtClean="0">
                <a:solidFill>
                  <a:srgbClr val="FFFFFF"/>
                </a:solidFill>
              </a:rPr>
              <a:t>Snaggy</a:t>
            </a:r>
            <a:endParaRPr lang="en-US" sz="3200" dirty="0" smtClean="0">
              <a:solidFill>
                <a:srgbClr val="FFFFFF"/>
              </a:solidFill>
            </a:endParaRPr>
          </a:p>
          <a:p>
            <a:r>
              <a:rPr lang="en-US" sz="3200" dirty="0">
                <a:solidFill>
                  <a:srgbClr val="FFFFFF"/>
                </a:solidFill>
                <a:hlinkClick r:id="rId3"/>
              </a:rPr>
              <a:t>http://www.geekculture.com/joyoftech/joyarchives/2210.</a:t>
            </a:r>
            <a:r>
              <a:rPr lang="en-US" sz="3200" dirty="0" smtClean="0">
                <a:solidFill>
                  <a:srgbClr val="FFFFFF"/>
                </a:solidFill>
                <a:hlinkClick r:id="rId3"/>
              </a:rPr>
              <a:t>html</a:t>
            </a:r>
            <a:endParaRPr lang="en-US" sz="3200" dirty="0" smtClean="0">
              <a:solidFill>
                <a:srgbClr val="FFFFFF"/>
              </a:solidFill>
            </a:endParaRPr>
          </a:p>
          <a:p>
            <a:endParaRPr lang="en-US" sz="3200" dirty="0">
              <a:solidFill>
                <a:srgbClr val="FFFFFF"/>
              </a:solidFill>
            </a:endParaRPr>
          </a:p>
        </p:txBody>
      </p:sp>
    </p:spTree>
    <p:extLst>
      <p:ext uri="{BB962C8B-B14F-4D97-AF65-F5344CB8AC3E}">
        <p14:creationId xmlns:p14="http://schemas.microsoft.com/office/powerpoint/2010/main" val="560835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88"/>
            <a:ext cx="8229600" cy="1016000"/>
          </a:xfrm>
        </p:spPr>
        <p:txBody>
          <a:bodyPr>
            <a:normAutofit/>
          </a:bodyPr>
          <a:lstStyle/>
          <a:p>
            <a:r>
              <a:rPr lang="en-US" sz="5400" b="1" dirty="0" smtClean="0">
                <a:solidFill>
                  <a:srgbClr val="FFFF00"/>
                </a:solidFill>
                <a:latin typeface="Times New Roman"/>
                <a:cs typeface="Times New Roman"/>
              </a:rPr>
              <a:t> Re EULA’s etc.</a:t>
            </a:r>
            <a:endParaRPr lang="en-US" sz="5400" dirty="0"/>
          </a:p>
        </p:txBody>
      </p:sp>
      <p:sp>
        <p:nvSpPr>
          <p:cNvPr id="3" name="Content Placeholder 2"/>
          <p:cNvSpPr>
            <a:spLocks noGrp="1"/>
          </p:cNvSpPr>
          <p:nvPr>
            <p:ph sz="quarter" idx="10"/>
          </p:nvPr>
        </p:nvSpPr>
        <p:spPr>
          <a:xfrm>
            <a:off x="457200" y="1150239"/>
            <a:ext cx="8686800" cy="4575895"/>
          </a:xfrm>
        </p:spPr>
        <p:txBody>
          <a:bodyPr/>
          <a:lstStyle/>
          <a:p>
            <a:pPr marL="0" indent="0">
              <a:buNone/>
            </a:pPr>
            <a:r>
              <a:rPr lang="en-US" sz="3200" b="1" dirty="0" smtClean="0">
                <a:solidFill>
                  <a:schemeClr val="bg1"/>
                </a:solidFill>
                <a:latin typeface="+mn-lt"/>
              </a:rPr>
              <a:t>“Boilerplate: The </a:t>
            </a:r>
            <a:r>
              <a:rPr lang="en-US" sz="3200" b="1" dirty="0">
                <a:solidFill>
                  <a:schemeClr val="bg1"/>
                </a:solidFill>
                <a:latin typeface="+mn-lt"/>
              </a:rPr>
              <a:t>Fine Print, Vanishing </a:t>
            </a:r>
            <a:r>
              <a:rPr lang="en-US" sz="3200" b="1" dirty="0" smtClean="0">
                <a:solidFill>
                  <a:schemeClr val="bg1"/>
                </a:solidFill>
                <a:latin typeface="+mn-lt"/>
              </a:rPr>
              <a:t> </a:t>
            </a:r>
          </a:p>
          <a:p>
            <a:pPr marL="0" indent="0">
              <a:buNone/>
            </a:pPr>
            <a:r>
              <a:rPr lang="en-US" sz="3200" b="1" dirty="0">
                <a:solidFill>
                  <a:schemeClr val="bg1"/>
                </a:solidFill>
                <a:latin typeface="+mn-lt"/>
              </a:rPr>
              <a:t> </a:t>
            </a:r>
            <a:r>
              <a:rPr lang="en-US" sz="3200" b="1" dirty="0" smtClean="0">
                <a:solidFill>
                  <a:schemeClr val="bg1"/>
                </a:solidFill>
                <a:latin typeface="+mn-lt"/>
              </a:rPr>
              <a:t> Rights</a:t>
            </a:r>
            <a:r>
              <a:rPr lang="en-US" sz="3200" b="1" dirty="0">
                <a:solidFill>
                  <a:schemeClr val="bg1"/>
                </a:solidFill>
                <a:latin typeface="+mn-lt"/>
              </a:rPr>
              <a:t>, and the Rule of </a:t>
            </a:r>
            <a:r>
              <a:rPr lang="en-US" sz="3200" b="1" dirty="0" smtClean="0">
                <a:solidFill>
                  <a:schemeClr val="bg1"/>
                </a:solidFill>
                <a:latin typeface="+mn-lt"/>
              </a:rPr>
              <a:t>Law”</a:t>
            </a:r>
          </a:p>
          <a:p>
            <a:pPr marL="0" indent="0">
              <a:buNone/>
            </a:pPr>
            <a:r>
              <a:rPr lang="en-US" dirty="0" smtClean="0">
                <a:solidFill>
                  <a:schemeClr val="bg1">
                    <a:lumMod val="75000"/>
                  </a:schemeClr>
                </a:solidFill>
                <a:latin typeface="+mn-lt"/>
              </a:rPr>
              <a:t>  Princeton University Press</a:t>
            </a:r>
          </a:p>
          <a:p>
            <a:pPr marL="0" indent="0">
              <a:buNone/>
            </a:pPr>
            <a:r>
              <a:rPr lang="en-US" i="1" dirty="0" smtClean="0">
                <a:solidFill>
                  <a:schemeClr val="bg1">
                    <a:lumMod val="75000"/>
                  </a:schemeClr>
                </a:solidFill>
                <a:latin typeface="+mn-lt"/>
              </a:rPr>
              <a:t>  Margaret </a:t>
            </a:r>
            <a:r>
              <a:rPr lang="en-US" i="1" dirty="0">
                <a:solidFill>
                  <a:schemeClr val="bg1">
                    <a:lumMod val="75000"/>
                  </a:schemeClr>
                </a:solidFill>
                <a:latin typeface="+mn-lt"/>
              </a:rPr>
              <a:t>Jane </a:t>
            </a:r>
            <a:r>
              <a:rPr lang="en-US" i="1" dirty="0" err="1" smtClean="0">
                <a:solidFill>
                  <a:schemeClr val="bg1">
                    <a:lumMod val="75000"/>
                  </a:schemeClr>
                </a:solidFill>
                <a:latin typeface="+mn-lt"/>
              </a:rPr>
              <a:t>Radin</a:t>
            </a:r>
            <a:r>
              <a:rPr lang="en-US" i="1" dirty="0" smtClean="0">
                <a:solidFill>
                  <a:schemeClr val="bg1">
                    <a:lumMod val="75000"/>
                  </a:schemeClr>
                </a:solidFill>
                <a:latin typeface="+mn-lt"/>
              </a:rPr>
              <a:t>, </a:t>
            </a:r>
            <a:r>
              <a:rPr lang="en-US" i="1" dirty="0">
                <a:solidFill>
                  <a:schemeClr val="bg1">
                    <a:lumMod val="75000"/>
                  </a:schemeClr>
                </a:solidFill>
                <a:latin typeface="+mn-lt"/>
              </a:rPr>
              <a:t>Henry King Ransom Professor </a:t>
            </a:r>
            <a:r>
              <a:rPr lang="en-US" i="1" dirty="0" smtClean="0">
                <a:solidFill>
                  <a:schemeClr val="bg1">
                    <a:lumMod val="75000"/>
                  </a:schemeClr>
                </a:solidFill>
                <a:latin typeface="+mn-lt"/>
              </a:rPr>
              <a:t>  </a:t>
            </a:r>
          </a:p>
          <a:p>
            <a:pPr marL="0" indent="0">
              <a:buNone/>
            </a:pPr>
            <a:r>
              <a:rPr lang="en-US" i="1" dirty="0">
                <a:solidFill>
                  <a:schemeClr val="bg1">
                    <a:lumMod val="75000"/>
                  </a:schemeClr>
                </a:solidFill>
                <a:latin typeface="+mn-lt"/>
              </a:rPr>
              <a:t> </a:t>
            </a:r>
            <a:r>
              <a:rPr lang="en-US" i="1" dirty="0" smtClean="0">
                <a:solidFill>
                  <a:schemeClr val="bg1">
                    <a:lumMod val="75000"/>
                  </a:schemeClr>
                </a:solidFill>
                <a:latin typeface="+mn-lt"/>
              </a:rPr>
              <a:t> of </a:t>
            </a:r>
            <a:r>
              <a:rPr lang="en-US" i="1" dirty="0">
                <a:solidFill>
                  <a:schemeClr val="bg1">
                    <a:lumMod val="75000"/>
                  </a:schemeClr>
                </a:solidFill>
                <a:latin typeface="+mn-lt"/>
              </a:rPr>
              <a:t>Law at the University of Michigan and the William </a:t>
            </a:r>
            <a:r>
              <a:rPr lang="en-US" i="1" dirty="0" smtClean="0">
                <a:solidFill>
                  <a:schemeClr val="bg1">
                    <a:lumMod val="75000"/>
                  </a:schemeClr>
                </a:solidFill>
                <a:latin typeface="+mn-lt"/>
              </a:rPr>
              <a:t> </a:t>
            </a:r>
          </a:p>
          <a:p>
            <a:pPr marL="0" indent="0">
              <a:buNone/>
            </a:pPr>
            <a:r>
              <a:rPr lang="en-US" i="1" dirty="0">
                <a:solidFill>
                  <a:schemeClr val="bg1">
                    <a:lumMod val="75000"/>
                  </a:schemeClr>
                </a:solidFill>
                <a:latin typeface="+mn-lt"/>
              </a:rPr>
              <a:t> </a:t>
            </a:r>
            <a:r>
              <a:rPr lang="en-US" i="1" dirty="0" smtClean="0">
                <a:solidFill>
                  <a:schemeClr val="bg1">
                    <a:lumMod val="75000"/>
                  </a:schemeClr>
                </a:solidFill>
                <a:latin typeface="+mn-lt"/>
              </a:rPr>
              <a:t> Benjamin </a:t>
            </a:r>
            <a:r>
              <a:rPr lang="en-US" i="1" dirty="0">
                <a:solidFill>
                  <a:schemeClr val="bg1">
                    <a:lumMod val="75000"/>
                  </a:schemeClr>
                </a:solidFill>
                <a:latin typeface="+mn-lt"/>
              </a:rPr>
              <a:t>Scott and Luna M. Scott Professor of Law, </a:t>
            </a:r>
            <a:r>
              <a:rPr lang="en-US" i="1" dirty="0" smtClean="0">
                <a:solidFill>
                  <a:schemeClr val="bg1">
                    <a:lumMod val="75000"/>
                  </a:schemeClr>
                </a:solidFill>
                <a:latin typeface="+mn-lt"/>
              </a:rPr>
              <a:t> </a:t>
            </a:r>
          </a:p>
          <a:p>
            <a:pPr marL="0" indent="0">
              <a:buNone/>
            </a:pPr>
            <a:r>
              <a:rPr lang="en-US" i="1" dirty="0">
                <a:solidFill>
                  <a:schemeClr val="bg1">
                    <a:lumMod val="75000"/>
                  </a:schemeClr>
                </a:solidFill>
                <a:latin typeface="+mn-lt"/>
              </a:rPr>
              <a:t> </a:t>
            </a:r>
            <a:r>
              <a:rPr lang="en-US" i="1" dirty="0" smtClean="0">
                <a:solidFill>
                  <a:schemeClr val="bg1">
                    <a:lumMod val="75000"/>
                  </a:schemeClr>
                </a:solidFill>
                <a:latin typeface="+mn-lt"/>
              </a:rPr>
              <a:t> emerita</a:t>
            </a:r>
            <a:r>
              <a:rPr lang="en-US" i="1" dirty="0">
                <a:solidFill>
                  <a:schemeClr val="bg1">
                    <a:lumMod val="75000"/>
                  </a:schemeClr>
                </a:solidFill>
                <a:latin typeface="+mn-lt"/>
              </a:rPr>
              <a:t>, at Stanford University</a:t>
            </a:r>
          </a:p>
          <a:p>
            <a:pPr marL="0" indent="0">
              <a:buNone/>
            </a:pPr>
            <a:endParaRPr lang="en-US" dirty="0"/>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l="891" r="497"/>
          <a:stretch/>
        </p:blipFill>
        <p:spPr>
          <a:xfrm>
            <a:off x="5007786" y="3876055"/>
            <a:ext cx="2863302" cy="2350801"/>
          </a:xfrm>
          <a:prstGeom prst="rect">
            <a:avLst/>
          </a:prstGeom>
        </p:spPr>
      </p:pic>
    </p:spTree>
    <p:extLst>
      <p:ext uri="{BB962C8B-B14F-4D97-AF65-F5344CB8AC3E}">
        <p14:creationId xmlns:p14="http://schemas.microsoft.com/office/powerpoint/2010/main" val="3853603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sz="5400" b="1" dirty="0" smtClean="0">
                <a:solidFill>
                  <a:srgbClr val="CCFFCC"/>
                </a:solidFill>
                <a:latin typeface="Arial"/>
                <a:cs typeface="Arial"/>
              </a:rPr>
              <a:t>The Issue Stated</a:t>
            </a:r>
            <a:endParaRPr lang="en-US" sz="5400" b="1" dirty="0">
              <a:solidFill>
                <a:srgbClr val="CCFFCC"/>
              </a:solidFill>
              <a:latin typeface="Arial"/>
              <a:cs typeface="Arial"/>
            </a:endParaRPr>
          </a:p>
        </p:txBody>
      </p:sp>
      <p:sp>
        <p:nvSpPr>
          <p:cNvPr id="3" name="Content Placeholder 2"/>
          <p:cNvSpPr>
            <a:spLocks noGrp="1"/>
          </p:cNvSpPr>
          <p:nvPr>
            <p:ph sz="quarter" idx="10"/>
          </p:nvPr>
        </p:nvSpPr>
        <p:spPr>
          <a:xfrm>
            <a:off x="457199" y="1105820"/>
            <a:ext cx="8443215" cy="5020618"/>
          </a:xfrm>
        </p:spPr>
        <p:txBody>
          <a:bodyPr>
            <a:normAutofit/>
          </a:bodyPr>
          <a:lstStyle/>
          <a:p>
            <a:pPr marL="0" indent="0">
              <a:buNone/>
            </a:pPr>
            <a:r>
              <a:rPr lang="en-US" sz="3600" dirty="0" smtClean="0">
                <a:solidFill>
                  <a:srgbClr val="FFFF00"/>
                </a:solidFill>
                <a:latin typeface="+mn-lt"/>
                <a:cs typeface="Times New Roman"/>
              </a:rPr>
              <a:t>“Should We Allow the Overleveraging of IP Rights By Contract?”</a:t>
            </a:r>
          </a:p>
          <a:p>
            <a:pPr marL="0" indent="0">
              <a:buNone/>
            </a:pPr>
            <a:r>
              <a:rPr lang="en-US" sz="1800" dirty="0">
                <a:solidFill>
                  <a:schemeClr val="bg1"/>
                </a:solidFill>
                <a:latin typeface="+mn-lt"/>
                <a:cs typeface="Times New Roman"/>
                <a:hlinkClick r:id="rId2"/>
              </a:rPr>
              <a:t>http://ipkitten.blogspot.ca/2012/09/should-we-allow-overleveraging-of-</a:t>
            </a:r>
            <a:r>
              <a:rPr lang="en-US" sz="1800" dirty="0" smtClean="0">
                <a:solidFill>
                  <a:schemeClr val="bg1"/>
                </a:solidFill>
                <a:latin typeface="+mn-lt"/>
                <a:cs typeface="Times New Roman"/>
                <a:hlinkClick r:id="rId2"/>
              </a:rPr>
              <a:t>ip.html</a:t>
            </a:r>
            <a:endParaRPr lang="en-US" sz="1800" dirty="0" smtClean="0">
              <a:solidFill>
                <a:schemeClr val="bg1"/>
              </a:solidFill>
              <a:latin typeface="+mn-lt"/>
              <a:cs typeface="Times New Roman"/>
            </a:endParaRPr>
          </a:p>
          <a:p>
            <a:pPr marL="0" indent="0">
              <a:lnSpc>
                <a:spcPct val="90000"/>
              </a:lnSpc>
              <a:buNone/>
            </a:pPr>
            <a:r>
              <a:rPr lang="en-US" sz="2800" dirty="0" smtClean="0">
                <a:solidFill>
                  <a:schemeClr val="bg1"/>
                </a:solidFill>
                <a:latin typeface="+mn-lt"/>
                <a:cs typeface="Times New Roman"/>
              </a:rPr>
              <a:t>“Less </a:t>
            </a:r>
            <a:r>
              <a:rPr lang="en-US" sz="2800" dirty="0">
                <a:solidFill>
                  <a:schemeClr val="bg1"/>
                </a:solidFill>
                <a:latin typeface="+mn-lt"/>
                <a:cs typeface="Times New Roman"/>
              </a:rPr>
              <a:t>appreciated, however, is the asymmetry that is created between the scope of the proprietary obligations that exist by virtue of the IP right and the potentially broader scope of contractual obligations that may be created under the </a:t>
            </a:r>
            <a:r>
              <a:rPr lang="en-US" sz="2800" dirty="0" err="1">
                <a:solidFill>
                  <a:schemeClr val="bg1"/>
                </a:solidFill>
                <a:latin typeface="+mn-lt"/>
                <a:cs typeface="Times New Roman"/>
              </a:rPr>
              <a:t>licence</a:t>
            </a:r>
            <a:r>
              <a:rPr lang="en-US" sz="2800" dirty="0">
                <a:solidFill>
                  <a:schemeClr val="bg1"/>
                </a:solidFill>
                <a:latin typeface="+mn-lt"/>
                <a:cs typeface="Times New Roman"/>
              </a:rPr>
              <a:t>, subject only to agreement by the two parties. Against that backdrop, an interesting question arises</a:t>
            </a:r>
            <a:r>
              <a:rPr lang="en-US" sz="2800" dirty="0">
                <a:solidFill>
                  <a:srgbClr val="FFFFFF"/>
                </a:solidFill>
                <a:latin typeface="+mn-lt"/>
                <a:cs typeface="Times New Roman"/>
              </a:rPr>
              <a:t>: </a:t>
            </a:r>
            <a:r>
              <a:rPr lang="en-US" sz="2800" dirty="0">
                <a:solidFill>
                  <a:srgbClr val="FFFF00"/>
                </a:solidFill>
                <a:latin typeface="+mn-lt"/>
                <a:cs typeface="Times New Roman"/>
              </a:rPr>
              <a:t>how do we treat a contractual obligation that exceeds the scope of the IP right being licensed?</a:t>
            </a:r>
            <a:r>
              <a:rPr lang="en-US" sz="2800" dirty="0">
                <a:solidFill>
                  <a:schemeClr val="bg1"/>
                </a:solidFill>
                <a:latin typeface="+mn-lt"/>
                <a:cs typeface="Times New Roman"/>
              </a:rPr>
              <a:t> </a:t>
            </a:r>
            <a:r>
              <a:rPr lang="en-US" sz="2800" dirty="0" smtClean="0">
                <a:solidFill>
                  <a:schemeClr val="bg1"/>
                </a:solidFill>
                <a:latin typeface="+mn-lt"/>
                <a:cs typeface="Times New Roman"/>
              </a:rPr>
              <a:t>”</a:t>
            </a:r>
            <a:endParaRPr lang="en-US" sz="2800" dirty="0">
              <a:solidFill>
                <a:schemeClr val="bg1"/>
              </a:solidFill>
              <a:latin typeface="+mn-lt"/>
              <a:cs typeface="Times New Roman"/>
            </a:endParaRPr>
          </a:p>
          <a:p>
            <a:pPr marL="0" indent="0">
              <a:buNone/>
            </a:pPr>
            <a:endParaRPr lang="en-US" dirty="0" smtClean="0">
              <a:latin typeface="Times New Roman"/>
              <a:cs typeface="Times New Roman"/>
            </a:endParaRPr>
          </a:p>
          <a:p>
            <a:pPr marL="0" indent="0">
              <a:buNone/>
            </a:pPr>
            <a:endParaRPr lang="en-US" dirty="0">
              <a:latin typeface="Times New Roman"/>
              <a:cs typeface="Times New Roman"/>
            </a:endParaRPr>
          </a:p>
        </p:txBody>
      </p:sp>
    </p:spTree>
    <p:extLst>
      <p:ext uri="{BB962C8B-B14F-4D97-AF65-F5344CB8AC3E}">
        <p14:creationId xmlns:p14="http://schemas.microsoft.com/office/powerpoint/2010/main" val="2704042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60"/>
            <a:ext cx="8686800" cy="996048"/>
          </a:xfrm>
        </p:spPr>
        <p:txBody>
          <a:bodyPr>
            <a:normAutofit fontScale="90000"/>
          </a:bodyPr>
          <a:lstStyle/>
          <a:p>
            <a:r>
              <a:rPr lang="en-CA" sz="2800" dirty="0" smtClean="0">
                <a:latin typeface="+mn-lt"/>
              </a:rPr>
              <a:t/>
            </a:r>
            <a:br>
              <a:rPr lang="en-CA" sz="2800" dirty="0" smtClean="0">
                <a:latin typeface="+mn-lt"/>
              </a:rPr>
            </a:br>
            <a:r>
              <a:rPr lang="en-CA" sz="2800" i="1" dirty="0" smtClean="0">
                <a:solidFill>
                  <a:srgbClr val="FFFF00"/>
                </a:solidFill>
                <a:latin typeface="+mn-lt"/>
              </a:rPr>
              <a:t>Davidson </a:t>
            </a:r>
            <a:r>
              <a:rPr lang="en-CA" sz="2800" i="1" dirty="0">
                <a:solidFill>
                  <a:srgbClr val="FFFF00"/>
                </a:solidFill>
                <a:latin typeface="+mn-lt"/>
              </a:rPr>
              <a:t>&amp; Assoc. </a:t>
            </a:r>
            <a:r>
              <a:rPr lang="en-CA" sz="2800" i="1" dirty="0" smtClean="0">
                <a:solidFill>
                  <a:srgbClr val="FFFF00"/>
                </a:solidFill>
                <a:latin typeface="+mn-lt"/>
              </a:rPr>
              <a:t>Inc. </a:t>
            </a:r>
            <a:r>
              <a:rPr lang="en-CA" sz="2800" i="1" dirty="0">
                <a:solidFill>
                  <a:srgbClr val="FFFF00"/>
                </a:solidFill>
                <a:latin typeface="+mn-lt"/>
              </a:rPr>
              <a:t>&amp; Blizzard Enter. V. Internet Gateway, </a:t>
            </a:r>
            <a:r>
              <a:rPr lang="en-CA" sz="2800" i="1" dirty="0" err="1">
                <a:solidFill>
                  <a:srgbClr val="FFFF00"/>
                </a:solidFill>
                <a:latin typeface="+mn-lt"/>
              </a:rPr>
              <a:t>Bnetd</a:t>
            </a:r>
            <a:r>
              <a:rPr lang="en-CA" sz="2800" dirty="0">
                <a:solidFill>
                  <a:srgbClr val="FFFF00"/>
                </a:solidFill>
                <a:latin typeface="+mn-lt"/>
              </a:rPr>
              <a:t> </a:t>
            </a:r>
            <a:r>
              <a:rPr lang="en-CA" sz="2800" dirty="0" smtClean="0">
                <a:solidFill>
                  <a:schemeClr val="bg1"/>
                </a:solidFill>
                <a:latin typeface="+mn-lt"/>
              </a:rPr>
              <a:t>334 </a:t>
            </a:r>
            <a:r>
              <a:rPr lang="en-CA" sz="2800" dirty="0">
                <a:solidFill>
                  <a:schemeClr val="bg1"/>
                </a:solidFill>
                <a:latin typeface="+mn-lt"/>
              </a:rPr>
              <a:t>F.Supp.2d 1164 (E.D. Mo. 2004)</a:t>
            </a:r>
            <a:br>
              <a:rPr lang="en-CA" sz="2800" dirty="0">
                <a:solidFill>
                  <a:schemeClr val="bg1"/>
                </a:solidFill>
                <a:latin typeface="+mn-lt"/>
              </a:rPr>
            </a:br>
            <a:endParaRPr lang="en-US" sz="2800" b="1" i="1" dirty="0">
              <a:solidFill>
                <a:schemeClr val="bg1"/>
              </a:solidFill>
              <a:latin typeface="+mn-lt"/>
              <a:cs typeface="Arial"/>
            </a:endParaRPr>
          </a:p>
        </p:txBody>
      </p:sp>
      <p:sp>
        <p:nvSpPr>
          <p:cNvPr id="3" name="Content Placeholder 2"/>
          <p:cNvSpPr>
            <a:spLocks noGrp="1"/>
          </p:cNvSpPr>
          <p:nvPr>
            <p:ph sz="quarter" idx="10"/>
          </p:nvPr>
        </p:nvSpPr>
        <p:spPr>
          <a:xfrm>
            <a:off x="0" y="1098445"/>
            <a:ext cx="9144000" cy="4943907"/>
          </a:xfrm>
        </p:spPr>
        <p:txBody>
          <a:bodyPr>
            <a:normAutofit/>
          </a:bodyPr>
          <a:lstStyle/>
          <a:p>
            <a:pPr>
              <a:lnSpc>
                <a:spcPct val="100000"/>
              </a:lnSpc>
            </a:pPr>
            <a:r>
              <a:rPr lang="en-US" dirty="0">
                <a:solidFill>
                  <a:srgbClr val="CCFFCC"/>
                </a:solidFill>
                <a:latin typeface="+mn-lt"/>
                <a:cs typeface="Times New Roman"/>
              </a:rPr>
              <a:t>“</a:t>
            </a:r>
            <a:r>
              <a:rPr lang="en-US" dirty="0" err="1">
                <a:solidFill>
                  <a:srgbClr val="CCFFCC"/>
                </a:solidFill>
                <a:latin typeface="+mn-lt"/>
                <a:cs typeface="Times New Roman"/>
              </a:rPr>
              <a:t>BnetD</a:t>
            </a:r>
            <a:r>
              <a:rPr lang="en-US" dirty="0">
                <a:solidFill>
                  <a:srgbClr val="CCFFCC"/>
                </a:solidFill>
                <a:latin typeface="+mn-lt"/>
                <a:cs typeface="Times New Roman"/>
              </a:rPr>
              <a:t>” versus Blizzard’s own “</a:t>
            </a:r>
            <a:r>
              <a:rPr lang="en-US" dirty="0" err="1">
                <a:solidFill>
                  <a:srgbClr val="CCFFCC"/>
                </a:solidFill>
                <a:latin typeface="+mn-lt"/>
                <a:cs typeface="Times New Roman"/>
              </a:rPr>
              <a:t>Battle.net</a:t>
            </a:r>
            <a:r>
              <a:rPr lang="en-US" dirty="0" smtClean="0">
                <a:solidFill>
                  <a:srgbClr val="CCFFCC"/>
                </a:solidFill>
                <a:latin typeface="+mn-lt"/>
                <a:cs typeface="Times New Roman"/>
              </a:rPr>
              <a:t>”</a:t>
            </a:r>
          </a:p>
          <a:p>
            <a:pPr>
              <a:lnSpc>
                <a:spcPct val="100000"/>
              </a:lnSpc>
            </a:pPr>
            <a:r>
              <a:rPr lang="en-US" dirty="0" smtClean="0">
                <a:solidFill>
                  <a:schemeClr val="bg1"/>
                </a:solidFill>
                <a:latin typeface="+mn-lt"/>
                <a:cs typeface="Times New Roman"/>
              </a:rPr>
              <a:t>Amici </a:t>
            </a:r>
            <a:r>
              <a:rPr lang="en-US" dirty="0">
                <a:solidFill>
                  <a:schemeClr val="bg1"/>
                </a:solidFill>
                <a:latin typeface="+mn-lt"/>
                <a:cs typeface="Times New Roman"/>
              </a:rPr>
              <a:t>Curiae Brief supporting defendants by teachers of IP Law in U.S. law </a:t>
            </a:r>
            <a:r>
              <a:rPr lang="en-US" dirty="0" smtClean="0">
                <a:solidFill>
                  <a:schemeClr val="bg1"/>
                </a:solidFill>
                <a:latin typeface="+mn-lt"/>
                <a:cs typeface="Times New Roman"/>
              </a:rPr>
              <a:t>schools</a:t>
            </a:r>
            <a:r>
              <a:rPr lang="en-US" dirty="0">
                <a:solidFill>
                  <a:srgbClr val="CCFFCC"/>
                </a:solidFill>
                <a:latin typeface="+mn-lt"/>
                <a:cs typeface="Times New Roman"/>
              </a:rPr>
              <a:t> </a:t>
            </a:r>
            <a:r>
              <a:rPr lang="en-US" dirty="0" smtClean="0">
                <a:solidFill>
                  <a:srgbClr val="CCFFCC"/>
                </a:solidFill>
                <a:latin typeface="+mn-lt"/>
                <a:cs typeface="Times New Roman"/>
              </a:rPr>
              <a:t>argued </a:t>
            </a:r>
            <a:r>
              <a:rPr lang="en-US" i="1" dirty="0" smtClean="0">
                <a:solidFill>
                  <a:srgbClr val="CCFFCC"/>
                </a:solidFill>
                <a:latin typeface="+mn-lt"/>
                <a:cs typeface="Times New Roman"/>
              </a:rPr>
              <a:t>unsuccessfully</a:t>
            </a:r>
            <a:r>
              <a:rPr lang="en-US" dirty="0" smtClean="0">
                <a:solidFill>
                  <a:srgbClr val="CCFFCC"/>
                </a:solidFill>
                <a:latin typeface="+mn-lt"/>
                <a:cs typeface="Times New Roman"/>
              </a:rPr>
              <a:t> </a:t>
            </a:r>
            <a:r>
              <a:rPr lang="en-US" dirty="0">
                <a:solidFill>
                  <a:srgbClr val="CCFFCC"/>
                </a:solidFill>
                <a:latin typeface="+mn-lt"/>
                <a:cs typeface="Times New Roman"/>
              </a:rPr>
              <a:t>that insofar as they prohibit permissible “reverse engineering” Blizzard’s EULA’s </a:t>
            </a:r>
            <a:r>
              <a:rPr lang="en-US" dirty="0" smtClean="0">
                <a:solidFill>
                  <a:srgbClr val="CCFFCC"/>
                </a:solidFill>
                <a:latin typeface="+mn-lt"/>
                <a:cs typeface="Times New Roman"/>
              </a:rPr>
              <a:t>should be </a:t>
            </a:r>
            <a:r>
              <a:rPr lang="en-US" dirty="0">
                <a:solidFill>
                  <a:srgbClr val="CCFFCC"/>
                </a:solidFill>
                <a:latin typeface="+mn-lt"/>
                <a:cs typeface="Times New Roman"/>
              </a:rPr>
              <a:t>preempted by copyright law. </a:t>
            </a:r>
            <a:r>
              <a:rPr lang="en-US" dirty="0">
                <a:solidFill>
                  <a:schemeClr val="bg1"/>
                </a:solidFill>
                <a:latin typeface="+mn-lt"/>
                <a:cs typeface="Times New Roman"/>
              </a:rPr>
              <a:t>Alternatively argued that enforcement of the EULA’s should be denied under the Doctrine of Copyright </a:t>
            </a:r>
            <a:r>
              <a:rPr lang="en-US" dirty="0" smtClean="0">
                <a:solidFill>
                  <a:schemeClr val="bg1"/>
                </a:solidFill>
                <a:latin typeface="+mn-lt"/>
                <a:cs typeface="Times New Roman"/>
              </a:rPr>
              <a:t>Misuse (related to concept of “Copyright </a:t>
            </a:r>
            <a:r>
              <a:rPr lang="en-US" dirty="0">
                <a:solidFill>
                  <a:schemeClr val="bg1"/>
                </a:solidFill>
                <a:latin typeface="+mn-lt"/>
                <a:cs typeface="Times New Roman"/>
              </a:rPr>
              <a:t>M</a:t>
            </a:r>
            <a:r>
              <a:rPr lang="en-US" dirty="0" smtClean="0">
                <a:solidFill>
                  <a:schemeClr val="bg1"/>
                </a:solidFill>
                <a:latin typeface="+mn-lt"/>
                <a:cs typeface="Times New Roman"/>
              </a:rPr>
              <a:t>onopoly”). </a:t>
            </a:r>
          </a:p>
          <a:p>
            <a:endParaRPr lang="en-US" sz="2800" dirty="0"/>
          </a:p>
        </p:txBody>
      </p:sp>
      <p:pic>
        <p:nvPicPr>
          <p:cNvPr id="4" name="Picture 3" descr="260px-BattleN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1600" y="4333060"/>
            <a:ext cx="6104487" cy="1408728"/>
          </a:xfrm>
          <a:prstGeom prst="rect">
            <a:avLst/>
          </a:prstGeom>
        </p:spPr>
      </p:pic>
    </p:spTree>
    <p:extLst>
      <p:ext uri="{BB962C8B-B14F-4D97-AF65-F5344CB8AC3E}">
        <p14:creationId xmlns:p14="http://schemas.microsoft.com/office/powerpoint/2010/main" val="23663756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3402"/>
            <a:ext cx="8686800" cy="1476176"/>
          </a:xfrm>
        </p:spPr>
        <p:txBody>
          <a:bodyPr>
            <a:noAutofit/>
          </a:bodyPr>
          <a:lstStyle/>
          <a:p>
            <a:r>
              <a:rPr lang="en-US" sz="4800" b="1" dirty="0" smtClean="0">
                <a:solidFill>
                  <a:srgbClr val="FFFF00"/>
                </a:solidFill>
              </a:rPr>
              <a:t>     Videogames as most  </a:t>
            </a:r>
            <a:br>
              <a:rPr lang="en-US" sz="4800" b="1" dirty="0" smtClean="0">
                <a:solidFill>
                  <a:srgbClr val="FFFF00"/>
                </a:solidFill>
              </a:rPr>
            </a:br>
            <a:r>
              <a:rPr lang="en-US" sz="4800" b="1" dirty="0">
                <a:solidFill>
                  <a:srgbClr val="FFFF00"/>
                </a:solidFill>
              </a:rPr>
              <a:t> </a:t>
            </a:r>
            <a:r>
              <a:rPr lang="en-US" sz="4800" b="1" dirty="0" smtClean="0">
                <a:solidFill>
                  <a:srgbClr val="FFFF00"/>
                </a:solidFill>
              </a:rPr>
              <a:t>      </a:t>
            </a:r>
            <a:r>
              <a:rPr lang="en-US" sz="4800" b="1" dirty="0" smtClean="0">
                <a:solidFill>
                  <a:srgbClr val="CCFFCC"/>
                </a:solidFill>
              </a:rPr>
              <a:t> useful</a:t>
            </a:r>
            <a:r>
              <a:rPr lang="en-US" sz="4800" b="1" dirty="0" smtClean="0">
                <a:solidFill>
                  <a:srgbClr val="FFFF00"/>
                </a:solidFill>
              </a:rPr>
              <a:t> </a:t>
            </a:r>
            <a:r>
              <a:rPr lang="en-US" sz="4800" b="1" dirty="0" smtClean="0">
                <a:solidFill>
                  <a:srgbClr val="FFFFFF"/>
                </a:solidFill>
              </a:rPr>
              <a:t>CONTEXT</a:t>
            </a:r>
            <a:r>
              <a:rPr lang="en-US" sz="4800" b="1" dirty="0" smtClean="0">
                <a:solidFill>
                  <a:srgbClr val="FFFF00"/>
                </a:solidFill>
              </a:rPr>
              <a:t>?</a:t>
            </a:r>
            <a:endParaRPr lang="en-US" sz="4800" b="1" dirty="0">
              <a:solidFill>
                <a:srgbClr val="FFFF00"/>
              </a:solidFill>
            </a:endParaRPr>
          </a:p>
        </p:txBody>
      </p:sp>
      <p:pic>
        <p:nvPicPr>
          <p:cNvPr id="4" name="Content Placeholder 3" descr="IMG_20140801_170515.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961" r="-2184"/>
          <a:stretch/>
        </p:blipFill>
        <p:spPr>
          <a:xfrm>
            <a:off x="2812228" y="1589088"/>
            <a:ext cx="3175099" cy="4351569"/>
          </a:xfrm>
        </p:spPr>
      </p:pic>
    </p:spTree>
    <p:extLst>
      <p:ext uri="{BB962C8B-B14F-4D97-AF65-F5344CB8AC3E}">
        <p14:creationId xmlns:p14="http://schemas.microsoft.com/office/powerpoint/2010/main" val="3119714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08757" y="1043702"/>
            <a:ext cx="8935243" cy="4505319"/>
          </a:xfrm>
        </p:spPr>
        <p:txBody>
          <a:bodyPr>
            <a:normAutofit/>
          </a:bodyPr>
          <a:lstStyle/>
          <a:p>
            <a:pPr marL="0" indent="0">
              <a:buNone/>
            </a:pPr>
            <a:r>
              <a:rPr lang="en-US" sz="7200" b="1" dirty="0" smtClean="0">
                <a:solidFill>
                  <a:srgbClr val="CCFFCC"/>
                </a:solidFill>
                <a:latin typeface="P22 Typewriter"/>
                <a:cs typeface="P22 Typewriter"/>
              </a:rPr>
              <a:t>It is Contracts that  </a:t>
            </a:r>
          </a:p>
          <a:p>
            <a:pPr marL="0" indent="0">
              <a:buNone/>
            </a:pPr>
            <a:r>
              <a:rPr lang="en-US" sz="7200" b="1" dirty="0" smtClean="0">
                <a:solidFill>
                  <a:srgbClr val="CCFFCC"/>
                </a:solidFill>
                <a:latin typeface="P22 Typewriter"/>
                <a:cs typeface="P22 Typewriter"/>
              </a:rPr>
              <a:t>curtail </a:t>
            </a:r>
            <a:r>
              <a:rPr lang="en-US" sz="7200" b="1" dirty="0" smtClean="0">
                <a:solidFill>
                  <a:srgbClr val="FFFFFF"/>
                </a:solidFill>
                <a:latin typeface="P22 Typewriter"/>
                <a:cs typeface="P22 Typewriter"/>
              </a:rPr>
              <a:t>“mods”</a:t>
            </a:r>
            <a:r>
              <a:rPr lang="en-US" sz="7200" b="1" dirty="0" smtClean="0">
                <a:solidFill>
                  <a:srgbClr val="CCFFCC"/>
                </a:solidFill>
                <a:latin typeface="P22 Typewriter"/>
                <a:cs typeface="P22 Typewriter"/>
              </a:rPr>
              <a:t>…</a:t>
            </a:r>
          </a:p>
          <a:p>
            <a:pPr marL="0" indent="0">
              <a:buNone/>
            </a:pPr>
            <a:r>
              <a:rPr lang="en-US" sz="7200" b="1" dirty="0" smtClean="0">
                <a:solidFill>
                  <a:srgbClr val="CCFFCC"/>
                </a:solidFill>
                <a:latin typeface="P22 Typewriter"/>
                <a:cs typeface="P22 Typewriter"/>
              </a:rPr>
              <a:t>Not Copyright Law</a:t>
            </a:r>
          </a:p>
          <a:p>
            <a:pPr marL="0" indent="0">
              <a:buNone/>
            </a:pPr>
            <a:endParaRPr lang="en-US" dirty="0"/>
          </a:p>
        </p:txBody>
      </p:sp>
    </p:spTree>
    <p:extLst>
      <p:ext uri="{BB962C8B-B14F-4D97-AF65-F5344CB8AC3E}">
        <p14:creationId xmlns:p14="http://schemas.microsoft.com/office/powerpoint/2010/main" val="42113574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92"/>
            <a:ext cx="8229600" cy="861951"/>
          </a:xfrm>
        </p:spPr>
        <p:txBody>
          <a:bodyPr>
            <a:normAutofit fontScale="90000"/>
          </a:bodyPr>
          <a:lstStyle/>
          <a:p>
            <a:r>
              <a:rPr lang="en-US" dirty="0" smtClean="0"/>
              <a:t>  </a:t>
            </a:r>
            <a:r>
              <a:rPr lang="en-US" sz="5400" b="1" dirty="0" smtClean="0">
                <a:solidFill>
                  <a:srgbClr val="FFFF00"/>
                </a:solidFill>
                <a:latin typeface="+mn-lt"/>
                <a:cs typeface="Times New Roman"/>
              </a:rPr>
              <a:t>Unfairness?</a:t>
            </a:r>
            <a:endParaRPr lang="en-US" sz="5400" b="1" dirty="0">
              <a:solidFill>
                <a:srgbClr val="FFFF00"/>
              </a:solidFill>
              <a:latin typeface="+mn-lt"/>
              <a:cs typeface="Times New Roman"/>
            </a:endParaRPr>
          </a:p>
        </p:txBody>
      </p:sp>
      <p:sp>
        <p:nvSpPr>
          <p:cNvPr id="3" name="Content Placeholder 2"/>
          <p:cNvSpPr>
            <a:spLocks noGrp="1"/>
          </p:cNvSpPr>
          <p:nvPr>
            <p:ph sz="quarter" idx="10"/>
          </p:nvPr>
        </p:nvSpPr>
        <p:spPr>
          <a:xfrm>
            <a:off x="457200" y="904543"/>
            <a:ext cx="8686800" cy="5545650"/>
          </a:xfrm>
        </p:spPr>
        <p:txBody>
          <a:bodyPr>
            <a:normAutofit/>
          </a:bodyPr>
          <a:lstStyle/>
          <a:p>
            <a:pPr marL="0" indent="0">
              <a:lnSpc>
                <a:spcPct val="90000"/>
              </a:lnSpc>
              <a:buNone/>
            </a:pPr>
            <a:r>
              <a:rPr lang="en-US" sz="2800" b="1" dirty="0" smtClean="0">
                <a:solidFill>
                  <a:srgbClr val="FFFF00"/>
                </a:solidFill>
                <a:latin typeface="+mn-lt"/>
              </a:rPr>
              <a:t>Un</a:t>
            </a:r>
            <a:r>
              <a:rPr lang="en-US" sz="2800" b="1" dirty="0">
                <a:solidFill>
                  <a:srgbClr val="FFFF00"/>
                </a:solidFill>
                <a:latin typeface="+mn-lt"/>
              </a:rPr>
              <a:t>-contract like </a:t>
            </a:r>
            <a:r>
              <a:rPr lang="en-US" sz="2800" b="1" dirty="0" smtClean="0">
                <a:solidFill>
                  <a:srgbClr val="FFFF00"/>
                </a:solidFill>
                <a:latin typeface="+mn-lt"/>
              </a:rPr>
              <a:t>uncertainty - Termination clauses that aren’t….</a:t>
            </a:r>
            <a:r>
              <a:rPr lang="en-US" sz="2800" b="1" dirty="0" err="1" smtClean="0">
                <a:solidFill>
                  <a:srgbClr val="FFFF00"/>
                </a:solidFill>
                <a:latin typeface="+mn-lt"/>
              </a:rPr>
              <a:t>eg</a:t>
            </a:r>
            <a:r>
              <a:rPr lang="en-US" sz="2800" b="1" dirty="0" smtClean="0">
                <a:solidFill>
                  <a:srgbClr val="FFFF00"/>
                </a:solidFill>
                <a:latin typeface="+mn-lt"/>
              </a:rPr>
              <a:t>. World of </a:t>
            </a:r>
            <a:r>
              <a:rPr lang="en-US" sz="2800" b="1" dirty="0" err="1" smtClean="0">
                <a:solidFill>
                  <a:srgbClr val="FFFF00"/>
                </a:solidFill>
                <a:latin typeface="+mn-lt"/>
              </a:rPr>
              <a:t>Warcraft</a:t>
            </a:r>
            <a:r>
              <a:rPr lang="en-US" sz="2800" b="1" dirty="0" smtClean="0">
                <a:solidFill>
                  <a:srgbClr val="FFFF00"/>
                </a:solidFill>
                <a:latin typeface="+mn-lt"/>
              </a:rPr>
              <a:t> EULA: </a:t>
            </a:r>
          </a:p>
          <a:p>
            <a:pPr marL="0" indent="0">
              <a:lnSpc>
                <a:spcPct val="90000"/>
              </a:lnSpc>
              <a:buNone/>
            </a:pPr>
            <a:r>
              <a:rPr lang="en-US" sz="2800" dirty="0" smtClean="0">
                <a:solidFill>
                  <a:schemeClr val="bg1"/>
                </a:solidFill>
                <a:latin typeface="+mn-lt"/>
              </a:rPr>
              <a:t>“This </a:t>
            </a:r>
            <a:r>
              <a:rPr lang="en-US" sz="2800" dirty="0">
                <a:solidFill>
                  <a:schemeClr val="bg1"/>
                </a:solidFill>
                <a:latin typeface="+mn-lt"/>
              </a:rPr>
              <a:t>License Agreement is effective until terminated. You may terminate the License Agreement at any time by (</a:t>
            </a:r>
            <a:r>
              <a:rPr lang="en-US" sz="2800" dirty="0" err="1">
                <a:solidFill>
                  <a:schemeClr val="bg1"/>
                </a:solidFill>
                <a:latin typeface="+mn-lt"/>
              </a:rPr>
              <a:t>i</a:t>
            </a:r>
            <a:r>
              <a:rPr lang="en-US" sz="2800" dirty="0">
                <a:solidFill>
                  <a:schemeClr val="bg1"/>
                </a:solidFill>
                <a:latin typeface="+mn-lt"/>
              </a:rPr>
              <a:t>) permanently destroying all copies of the Game in your possession or control; (ii) removing the Game Client from your hard drive; and (iii) </a:t>
            </a:r>
            <a:r>
              <a:rPr lang="en-US" sz="2800" dirty="0">
                <a:solidFill>
                  <a:srgbClr val="CCFFCC"/>
                </a:solidFill>
                <a:latin typeface="+mn-lt"/>
              </a:rPr>
              <a:t>notifying Blizzard of your intention to terminate this License Agreement</a:t>
            </a:r>
            <a:r>
              <a:rPr lang="en-US" sz="2800" dirty="0">
                <a:solidFill>
                  <a:schemeClr val="bg1"/>
                </a:solidFill>
                <a:latin typeface="+mn-lt"/>
              </a:rPr>
              <a:t>. Blizzard may terminate this Agreement at any time for any reason or no reason</a:t>
            </a:r>
            <a:r>
              <a:rPr lang="en-US" sz="2800" dirty="0" smtClean="0">
                <a:solidFill>
                  <a:schemeClr val="bg1"/>
                </a:solidFill>
                <a:latin typeface="+mn-lt"/>
              </a:rPr>
              <a:t>.”</a:t>
            </a:r>
            <a:endParaRPr lang="en-US" sz="2800" dirty="0" smtClean="0">
              <a:solidFill>
                <a:srgbClr val="FFFF00"/>
              </a:solidFill>
              <a:latin typeface="+mn-lt"/>
            </a:endParaRPr>
          </a:p>
          <a:p>
            <a:pPr marL="0" indent="0">
              <a:lnSpc>
                <a:spcPct val="90000"/>
              </a:lnSpc>
              <a:buNone/>
            </a:pPr>
            <a:r>
              <a:rPr lang="en-US" sz="3200" b="1" dirty="0" smtClean="0">
                <a:solidFill>
                  <a:srgbClr val="FFFF00"/>
                </a:solidFill>
                <a:latin typeface="+mn-lt"/>
              </a:rPr>
              <a:t>Are </a:t>
            </a:r>
            <a:r>
              <a:rPr lang="en-US" sz="3200" b="1" dirty="0">
                <a:solidFill>
                  <a:srgbClr val="FFFF00"/>
                </a:solidFill>
                <a:latin typeface="+mn-lt"/>
              </a:rPr>
              <a:t>we party to </a:t>
            </a:r>
            <a:r>
              <a:rPr lang="en-US" sz="3200" b="1" dirty="0" smtClean="0">
                <a:solidFill>
                  <a:srgbClr val="FFFF00"/>
                </a:solidFill>
                <a:latin typeface="+mn-lt"/>
              </a:rPr>
              <a:t>hundreds (</a:t>
            </a:r>
            <a:r>
              <a:rPr lang="en-US" sz="3200" dirty="0" smtClean="0">
                <a:solidFill>
                  <a:srgbClr val="FFFFFF"/>
                </a:solidFill>
                <a:latin typeface="+mn-lt"/>
              </a:rPr>
              <a:t>thousands</a:t>
            </a:r>
            <a:r>
              <a:rPr lang="en-US" sz="3200" b="1" dirty="0" smtClean="0">
                <a:solidFill>
                  <a:srgbClr val="FFFF00"/>
                </a:solidFill>
                <a:latin typeface="+mn-lt"/>
              </a:rPr>
              <a:t>)</a:t>
            </a:r>
          </a:p>
          <a:p>
            <a:pPr marL="0" indent="0">
              <a:lnSpc>
                <a:spcPct val="90000"/>
              </a:lnSpc>
              <a:buNone/>
            </a:pPr>
            <a:r>
              <a:rPr lang="en-US" sz="3200" b="1" dirty="0" smtClean="0">
                <a:solidFill>
                  <a:srgbClr val="FFFF00"/>
                </a:solidFill>
                <a:latin typeface="+mn-lt"/>
              </a:rPr>
              <a:t>of </a:t>
            </a:r>
            <a:r>
              <a:rPr lang="en-US" sz="3200" b="1" dirty="0">
                <a:solidFill>
                  <a:srgbClr val="FFFF00"/>
                </a:solidFill>
                <a:latin typeface="+mn-lt"/>
              </a:rPr>
              <a:t>contracts </a:t>
            </a:r>
            <a:r>
              <a:rPr lang="en-US" sz="3200" b="1" dirty="0" smtClean="0">
                <a:solidFill>
                  <a:srgbClr val="FFFF00"/>
                </a:solidFill>
                <a:latin typeface="+mn-lt"/>
              </a:rPr>
              <a:t>we </a:t>
            </a:r>
            <a:r>
              <a:rPr lang="en-US" sz="3200" b="1" dirty="0">
                <a:solidFill>
                  <a:srgbClr val="FFFF00"/>
                </a:solidFill>
                <a:latin typeface="+mn-lt"/>
              </a:rPr>
              <a:t>don’t use</a:t>
            </a:r>
            <a:r>
              <a:rPr lang="en-US" sz="3200" b="1" dirty="0" smtClean="0">
                <a:solidFill>
                  <a:srgbClr val="FFFF00"/>
                </a:solidFill>
                <a:latin typeface="+mn-lt"/>
              </a:rPr>
              <a:t>?</a:t>
            </a:r>
          </a:p>
          <a:p>
            <a:pPr marL="0" indent="0">
              <a:buNone/>
            </a:pPr>
            <a:endParaRPr lang="en-US" dirty="0">
              <a:solidFill>
                <a:schemeClr val="tx1">
                  <a:lumMod val="65000"/>
                  <a:lumOff val="35000"/>
                </a:schemeClr>
              </a:solidFill>
            </a:endParaRPr>
          </a:p>
          <a:p>
            <a:endParaRPr lang="en-US" dirty="0"/>
          </a:p>
        </p:txBody>
      </p:sp>
    </p:spTree>
    <p:extLst>
      <p:ext uri="{BB962C8B-B14F-4D97-AF65-F5344CB8AC3E}">
        <p14:creationId xmlns:p14="http://schemas.microsoft.com/office/powerpoint/2010/main" val="209435588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57" y="0"/>
            <a:ext cx="8875643" cy="834887"/>
          </a:xfrm>
        </p:spPr>
        <p:txBody>
          <a:bodyPr/>
          <a:lstStyle/>
          <a:p>
            <a:r>
              <a:rPr lang="en-US" b="1" dirty="0" smtClean="0">
                <a:solidFill>
                  <a:srgbClr val="FFFF00"/>
                </a:solidFill>
                <a:cs typeface="Times New Roman"/>
              </a:rPr>
              <a:t>    More Than Unfairness</a:t>
            </a:r>
            <a:r>
              <a:rPr lang="en-US" b="1" dirty="0">
                <a:solidFill>
                  <a:srgbClr val="FFFF00"/>
                </a:solidFill>
                <a:cs typeface="Times New Roman"/>
              </a:rPr>
              <a:t>?</a:t>
            </a:r>
            <a:endParaRPr lang="en-US" b="1" dirty="0">
              <a:solidFill>
                <a:srgbClr val="FFFF00"/>
              </a:solidFill>
              <a:latin typeface="+mn-lt"/>
            </a:endParaRPr>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843405" y="834886"/>
            <a:ext cx="7416012" cy="4806676"/>
          </a:xfrm>
        </p:spPr>
      </p:pic>
      <p:sp>
        <p:nvSpPr>
          <p:cNvPr id="5" name="Rectangle 4"/>
          <p:cNvSpPr/>
          <p:nvPr/>
        </p:nvSpPr>
        <p:spPr>
          <a:xfrm>
            <a:off x="268357" y="5733858"/>
            <a:ext cx="8984972" cy="276999"/>
          </a:xfrm>
          <a:prstGeom prst="rect">
            <a:avLst/>
          </a:prstGeom>
        </p:spPr>
        <p:txBody>
          <a:bodyPr wrap="square">
            <a:spAutoFit/>
          </a:bodyPr>
          <a:lstStyle/>
          <a:p>
            <a:r>
              <a:rPr lang="en-US" sz="1200" dirty="0">
                <a:hlinkClick r:id="rId3"/>
              </a:rPr>
              <a:t>https://</a:t>
            </a:r>
            <a:r>
              <a:rPr lang="en-US" sz="1200" dirty="0" smtClean="0">
                <a:hlinkClick r:id="rId3"/>
              </a:rPr>
              <a:t>www.techdirt.com/articles/20141013/11010528810/nintendo-bricks-wii-u-consoles-unless-owners-agree-to-new-eula.shtml</a:t>
            </a:r>
            <a:r>
              <a:rPr lang="en-US" sz="1200" dirty="0" smtClean="0"/>
              <a:t> </a:t>
            </a:r>
            <a:endParaRPr lang="en-US" sz="1200" dirty="0"/>
          </a:p>
        </p:txBody>
      </p:sp>
    </p:spTree>
    <p:extLst>
      <p:ext uri="{BB962C8B-B14F-4D97-AF65-F5344CB8AC3E}">
        <p14:creationId xmlns:p14="http://schemas.microsoft.com/office/powerpoint/2010/main" val="3087629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8"/>
            <a:ext cx="8686800" cy="903392"/>
          </a:xfrm>
        </p:spPr>
        <p:txBody>
          <a:bodyPr>
            <a:noAutofit/>
          </a:bodyPr>
          <a:lstStyle/>
          <a:p>
            <a:r>
              <a:rPr lang="en-US" sz="4400" b="1" dirty="0" smtClean="0">
                <a:latin typeface="+mn-lt"/>
              </a:rPr>
              <a:t/>
            </a:r>
            <a:br>
              <a:rPr lang="en-US" sz="4400" b="1" dirty="0" smtClean="0">
                <a:latin typeface="+mn-lt"/>
              </a:rPr>
            </a:br>
            <a:r>
              <a:rPr lang="en-US" sz="4400" b="1" dirty="0" smtClean="0">
                <a:solidFill>
                  <a:srgbClr val="FFFF00"/>
                </a:solidFill>
                <a:latin typeface="+mn-lt"/>
              </a:rPr>
              <a:t>EULA’s </a:t>
            </a:r>
            <a:r>
              <a:rPr lang="en-US" sz="4400" b="1" dirty="0">
                <a:solidFill>
                  <a:srgbClr val="FFFF00"/>
                </a:solidFill>
                <a:latin typeface="+mn-lt"/>
              </a:rPr>
              <a:t>equally impact speech</a:t>
            </a:r>
            <a:r>
              <a:rPr lang="en-CA" sz="4400" dirty="0">
                <a:latin typeface="+mn-lt"/>
              </a:rPr>
              <a:t/>
            </a:r>
            <a:br>
              <a:rPr lang="en-CA" sz="4400" dirty="0">
                <a:latin typeface="+mn-lt"/>
              </a:rPr>
            </a:b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457200" y="932350"/>
            <a:ext cx="8686800" cy="5437032"/>
          </a:xfrm>
        </p:spPr>
        <p:txBody>
          <a:bodyPr>
            <a:normAutofit/>
          </a:bodyPr>
          <a:lstStyle/>
          <a:p>
            <a:pPr marL="0" indent="0">
              <a:lnSpc>
                <a:spcPct val="100000"/>
              </a:lnSpc>
              <a:buNone/>
            </a:pPr>
            <a:r>
              <a:rPr lang="en-US" sz="2800" b="1" dirty="0" smtClean="0">
                <a:solidFill>
                  <a:srgbClr val="FF0000"/>
                </a:solidFill>
                <a:latin typeface="+mn-lt"/>
              </a:rPr>
              <a:t>Censorship controls</a:t>
            </a:r>
            <a:r>
              <a:rPr lang="en-US" sz="2800" dirty="0" smtClean="0">
                <a:solidFill>
                  <a:srgbClr val="FF0000"/>
                </a:solidFill>
                <a:latin typeface="+mn-lt"/>
              </a:rPr>
              <a:t> </a:t>
            </a:r>
            <a:r>
              <a:rPr lang="en-US" sz="2800" b="1" dirty="0" smtClean="0">
                <a:solidFill>
                  <a:srgbClr val="FF0000"/>
                </a:solidFill>
                <a:latin typeface="+mn-lt"/>
              </a:rPr>
              <a:t>effectively delegated </a:t>
            </a:r>
            <a:r>
              <a:rPr lang="en-US" sz="2800" dirty="0" smtClean="0">
                <a:solidFill>
                  <a:srgbClr val="FF0000"/>
                </a:solidFill>
                <a:latin typeface="+mn-lt"/>
              </a:rPr>
              <a:t>to private interests </a:t>
            </a:r>
            <a:r>
              <a:rPr lang="en-US" sz="2800" b="1" dirty="0" smtClean="0">
                <a:solidFill>
                  <a:srgbClr val="FF0000"/>
                </a:solidFill>
                <a:latin typeface="+mn-lt"/>
              </a:rPr>
              <a:t>(</a:t>
            </a:r>
            <a:r>
              <a:rPr lang="en-US" sz="2800" b="1" dirty="0" smtClean="0">
                <a:solidFill>
                  <a:srgbClr val="FFFF00"/>
                </a:solidFill>
                <a:latin typeface="+mn-lt"/>
              </a:rPr>
              <a:t>without free speech/expression overrides</a:t>
            </a:r>
            <a:r>
              <a:rPr lang="en-US" sz="2800" b="1" dirty="0" smtClean="0">
                <a:solidFill>
                  <a:srgbClr val="FF0000"/>
                </a:solidFill>
                <a:latin typeface="+mn-lt"/>
              </a:rPr>
              <a:t>)</a:t>
            </a:r>
            <a:r>
              <a:rPr lang="en-US" sz="2800" dirty="0" smtClean="0">
                <a:solidFill>
                  <a:srgbClr val="FF0000"/>
                </a:solidFill>
                <a:latin typeface="+mn-lt"/>
              </a:rPr>
              <a:t>.</a:t>
            </a:r>
          </a:p>
          <a:p>
            <a:pPr marL="0" indent="0">
              <a:lnSpc>
                <a:spcPct val="100000"/>
              </a:lnSpc>
              <a:buNone/>
            </a:pPr>
            <a:r>
              <a:rPr lang="en-US" b="1" dirty="0" smtClean="0">
                <a:solidFill>
                  <a:schemeClr val="bg1"/>
                </a:solidFill>
                <a:latin typeface="+mn-lt"/>
              </a:rPr>
              <a:t>* “Apple rejects game based on Syrian civil war” </a:t>
            </a:r>
            <a:r>
              <a:rPr lang="en-US" sz="1200" dirty="0" smtClean="0">
                <a:solidFill>
                  <a:schemeClr val="bg1"/>
                </a:solidFill>
                <a:latin typeface="+mn-lt"/>
                <a:hlinkClick r:id="rId2"/>
              </a:rPr>
              <a:t>http</a:t>
            </a:r>
            <a:r>
              <a:rPr lang="en-US" sz="1200" dirty="0">
                <a:solidFill>
                  <a:schemeClr val="bg1"/>
                </a:solidFill>
                <a:latin typeface="+mn-lt"/>
                <a:hlinkClick r:id="rId2"/>
              </a:rPr>
              <a:t>://killscreendaily.com/articles/news/apple-rejects-game-based-syrian-civil-war</a:t>
            </a:r>
            <a:r>
              <a:rPr lang="en-US" sz="1200" dirty="0" smtClean="0">
                <a:solidFill>
                  <a:schemeClr val="bg1"/>
                </a:solidFill>
                <a:latin typeface="+mn-lt"/>
                <a:hlinkClick r:id="rId2"/>
              </a:rPr>
              <a:t>/</a:t>
            </a:r>
            <a:endParaRPr lang="en-US" sz="1200" dirty="0" smtClean="0">
              <a:solidFill>
                <a:schemeClr val="bg1"/>
              </a:solidFill>
              <a:latin typeface="+mn-lt"/>
            </a:endParaRPr>
          </a:p>
          <a:p>
            <a:pPr marL="0" indent="0">
              <a:lnSpc>
                <a:spcPct val="100000"/>
              </a:lnSpc>
              <a:buNone/>
            </a:pPr>
            <a:r>
              <a:rPr lang="en-US" b="1" dirty="0" smtClean="0">
                <a:solidFill>
                  <a:schemeClr val="bg1"/>
                </a:solidFill>
                <a:latin typeface="+mn-lt"/>
              </a:rPr>
              <a:t>* “</a:t>
            </a:r>
            <a:r>
              <a:rPr lang="en-US" b="1" dirty="0" err="1" smtClean="0">
                <a:solidFill>
                  <a:schemeClr val="bg1"/>
                </a:solidFill>
                <a:latin typeface="+mn-lt"/>
              </a:rPr>
              <a:t>iOS</a:t>
            </a:r>
            <a:r>
              <a:rPr lang="en-US" sz="1200" b="1" dirty="0" smtClean="0">
                <a:solidFill>
                  <a:schemeClr val="bg1"/>
                </a:solidFill>
                <a:latin typeface="+mn-lt"/>
              </a:rPr>
              <a:t> </a:t>
            </a:r>
            <a:r>
              <a:rPr lang="en-US" b="1" dirty="0">
                <a:solidFill>
                  <a:schemeClr val="bg1"/>
                </a:solidFill>
                <a:latin typeface="+mn-lt"/>
              </a:rPr>
              <a:t>games chafe under Apple's directions: 'If you want to criticize a religion, write a </a:t>
            </a:r>
            <a:r>
              <a:rPr lang="en-US" b="1" dirty="0" smtClean="0">
                <a:solidFill>
                  <a:schemeClr val="bg1"/>
                </a:solidFill>
                <a:latin typeface="+mn-lt"/>
              </a:rPr>
              <a:t>book’” </a:t>
            </a:r>
            <a:r>
              <a:rPr lang="en-US" sz="1200" dirty="0" smtClean="0">
                <a:solidFill>
                  <a:schemeClr val="bg1"/>
                </a:solidFill>
                <a:latin typeface="+mn-lt"/>
                <a:hlinkClick r:id="rId3"/>
              </a:rPr>
              <a:t>http</a:t>
            </a:r>
            <a:r>
              <a:rPr lang="en-US" sz="1200" dirty="0">
                <a:solidFill>
                  <a:schemeClr val="bg1"/>
                </a:solidFill>
                <a:latin typeface="+mn-lt"/>
                <a:hlinkClick r:id="rId3"/>
              </a:rPr>
              <a:t>://www.theverge.com/2013/1/16/3879194/apple-app-store-guidelines-tell-game-developers-to-avoid-serious-</a:t>
            </a:r>
            <a:r>
              <a:rPr lang="en-US" sz="1200" dirty="0" smtClean="0">
                <a:solidFill>
                  <a:schemeClr val="bg1"/>
                </a:solidFill>
                <a:latin typeface="+mn-lt"/>
                <a:hlinkClick r:id="rId3"/>
              </a:rPr>
              <a:t>themes</a:t>
            </a:r>
            <a:endParaRPr lang="en-US" sz="1200" dirty="0" smtClean="0">
              <a:solidFill>
                <a:schemeClr val="bg1"/>
              </a:solidFill>
              <a:latin typeface="+mn-lt"/>
            </a:endParaRPr>
          </a:p>
          <a:p>
            <a:pPr marL="0" indent="0">
              <a:lnSpc>
                <a:spcPct val="100000"/>
              </a:lnSpc>
              <a:buNone/>
            </a:pPr>
            <a:r>
              <a:rPr lang="en-US" b="1" dirty="0" smtClean="0">
                <a:solidFill>
                  <a:schemeClr val="bg1"/>
                </a:solidFill>
                <a:latin typeface="+mn-lt"/>
              </a:rPr>
              <a:t>* “Turns </a:t>
            </a:r>
            <a:r>
              <a:rPr lang="en-US" b="1" dirty="0">
                <a:solidFill>
                  <a:schemeClr val="bg1"/>
                </a:solidFill>
                <a:latin typeface="+mn-lt"/>
              </a:rPr>
              <a:t>Out Sexist Talk on Xbox Live Won't Earn You a Lifetime </a:t>
            </a:r>
            <a:r>
              <a:rPr lang="en-US" b="1" dirty="0" smtClean="0">
                <a:solidFill>
                  <a:schemeClr val="bg1"/>
                </a:solidFill>
                <a:latin typeface="+mn-lt"/>
              </a:rPr>
              <a:t>Ban” – </a:t>
            </a:r>
            <a:r>
              <a:rPr lang="en-US" i="1" dirty="0" smtClean="0">
                <a:solidFill>
                  <a:schemeClr val="bg1"/>
                </a:solidFill>
                <a:latin typeface="+mn-lt"/>
              </a:rPr>
              <a:t>but racist talk will. </a:t>
            </a:r>
            <a:r>
              <a:rPr lang="en-US" sz="1200" i="1" dirty="0" smtClean="0">
                <a:solidFill>
                  <a:schemeClr val="bg1"/>
                </a:solidFill>
                <a:latin typeface="+mn-lt"/>
                <a:hlinkClick r:id="rId4"/>
              </a:rPr>
              <a:t>http</a:t>
            </a:r>
            <a:r>
              <a:rPr lang="en-US" sz="1200" dirty="0">
                <a:solidFill>
                  <a:schemeClr val="bg1"/>
                </a:solidFill>
                <a:latin typeface="+mn-lt"/>
                <a:hlinkClick r:id="rId4"/>
              </a:rPr>
              <a:t>://www.gamepolitics.com/2012/11/07/turns-out-sexist-talk-xbox-live-wont-earn-you-lifetime-ban#.</a:t>
            </a:r>
            <a:r>
              <a:rPr lang="en-US" sz="1200" dirty="0" smtClean="0">
                <a:solidFill>
                  <a:schemeClr val="bg1"/>
                </a:solidFill>
                <a:latin typeface="+mn-lt"/>
                <a:hlinkClick r:id="rId4"/>
              </a:rPr>
              <a:t>URsttVpAR3c</a:t>
            </a:r>
            <a:endParaRPr lang="en-US" sz="1200" dirty="0" smtClean="0">
              <a:solidFill>
                <a:schemeClr val="bg1"/>
              </a:solidFill>
              <a:latin typeface="+mn-lt"/>
            </a:endParaRPr>
          </a:p>
          <a:p>
            <a:pPr marL="0" indent="0">
              <a:lnSpc>
                <a:spcPct val="100000"/>
              </a:lnSpc>
              <a:buNone/>
            </a:pPr>
            <a:r>
              <a:rPr lang="en-US" dirty="0" smtClean="0">
                <a:solidFill>
                  <a:schemeClr val="bg1"/>
                </a:solidFill>
                <a:latin typeface="+mn-lt"/>
              </a:rPr>
              <a:t>* </a:t>
            </a:r>
            <a:r>
              <a:rPr lang="en-US" b="1" dirty="0" smtClean="0">
                <a:solidFill>
                  <a:schemeClr val="bg1"/>
                </a:solidFill>
                <a:latin typeface="+mn-lt"/>
              </a:rPr>
              <a:t>“Blizzard </a:t>
            </a:r>
            <a:r>
              <a:rPr lang="en-US" b="1" dirty="0">
                <a:solidFill>
                  <a:schemeClr val="bg1"/>
                </a:solidFill>
                <a:latin typeface="+mn-lt"/>
              </a:rPr>
              <a:t>Bans 'Several Thousand' Diablo III Players for </a:t>
            </a:r>
            <a:r>
              <a:rPr lang="en-US" b="1" dirty="0" smtClean="0">
                <a:solidFill>
                  <a:schemeClr val="bg1"/>
                </a:solidFill>
                <a:latin typeface="+mn-lt"/>
              </a:rPr>
              <a:t>Cheating” </a:t>
            </a:r>
            <a:r>
              <a:rPr lang="en-US" dirty="0" smtClean="0">
                <a:solidFill>
                  <a:schemeClr val="bg1"/>
                </a:solidFill>
                <a:latin typeface="+mn-lt"/>
              </a:rPr>
              <a:t>– using bots (would “</a:t>
            </a:r>
            <a:r>
              <a:rPr lang="en-US" b="1" dirty="0" smtClean="0">
                <a:solidFill>
                  <a:schemeClr val="bg1"/>
                </a:solidFill>
                <a:latin typeface="+mn-lt"/>
              </a:rPr>
              <a:t>Notice</a:t>
            </a:r>
            <a:r>
              <a:rPr lang="en-US" dirty="0" smtClean="0">
                <a:solidFill>
                  <a:schemeClr val="bg1"/>
                </a:solidFill>
                <a:latin typeface="+mn-lt"/>
              </a:rPr>
              <a:t>” do?)</a:t>
            </a:r>
          </a:p>
          <a:p>
            <a:pPr marL="0" indent="0">
              <a:lnSpc>
                <a:spcPct val="100000"/>
              </a:lnSpc>
              <a:buNone/>
            </a:pPr>
            <a:r>
              <a:rPr lang="en-US" sz="1200" dirty="0" smtClean="0">
                <a:solidFill>
                  <a:schemeClr val="bg1"/>
                </a:solidFill>
                <a:latin typeface="+mn-lt"/>
                <a:hlinkClick r:id="rId5"/>
              </a:rPr>
              <a:t>http</a:t>
            </a:r>
            <a:r>
              <a:rPr lang="en-US" sz="1200" dirty="0">
                <a:solidFill>
                  <a:schemeClr val="bg1"/>
                </a:solidFill>
                <a:latin typeface="+mn-lt"/>
                <a:hlinkClick r:id="rId5"/>
              </a:rPr>
              <a:t>://gamepolitics.com/2012/12/19/blizzard-bans-several-thousand-diablo-iii-players-cheating#.</a:t>
            </a:r>
            <a:r>
              <a:rPr lang="en-US" sz="1200" dirty="0" smtClean="0">
                <a:solidFill>
                  <a:schemeClr val="bg1"/>
                </a:solidFill>
                <a:latin typeface="+mn-lt"/>
                <a:hlinkClick r:id="rId5"/>
              </a:rPr>
              <a:t>URswDFpAR3c</a:t>
            </a:r>
            <a:endParaRPr lang="en-US" sz="1200" dirty="0" smtClean="0">
              <a:solidFill>
                <a:schemeClr val="bg1"/>
              </a:solidFill>
              <a:latin typeface="+mn-lt"/>
            </a:endParaRPr>
          </a:p>
          <a:p>
            <a:endParaRPr lang="en-US" sz="2000" dirty="0" smtClean="0"/>
          </a:p>
          <a:p>
            <a:endParaRPr lang="en-US" sz="20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7639955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12 at 3.19.3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24" r="-942"/>
          <a:stretch/>
        </p:blipFill>
        <p:spPr>
          <a:xfrm>
            <a:off x="82099" y="461769"/>
            <a:ext cx="9006003" cy="4990189"/>
          </a:xfrm>
        </p:spPr>
      </p:pic>
      <p:sp>
        <p:nvSpPr>
          <p:cNvPr id="5" name="Rectangle 4"/>
          <p:cNvSpPr/>
          <p:nvPr/>
        </p:nvSpPr>
        <p:spPr>
          <a:xfrm>
            <a:off x="346350" y="5629862"/>
            <a:ext cx="8659653" cy="307777"/>
          </a:xfrm>
          <a:prstGeom prst="rect">
            <a:avLst/>
          </a:prstGeom>
        </p:spPr>
        <p:txBody>
          <a:bodyPr wrap="square">
            <a:spAutoFit/>
          </a:bodyPr>
          <a:lstStyle/>
          <a:p>
            <a:r>
              <a:rPr lang="en-US" sz="1400" dirty="0">
                <a:solidFill>
                  <a:prstClr val="black"/>
                </a:solidFill>
                <a:latin typeface="Arial"/>
                <a:hlinkClick r:id="rId3"/>
              </a:rPr>
              <a:t>http://www.gamepolitics.com/2014/10/07/report-wb-strong-arms-shadow-mordor-reviewers#.</a:t>
            </a:r>
            <a:r>
              <a:rPr lang="en-US" sz="1400" dirty="0" smtClean="0">
                <a:solidFill>
                  <a:prstClr val="black"/>
                </a:solidFill>
                <a:latin typeface="Arial"/>
                <a:hlinkClick r:id="rId3"/>
              </a:rPr>
              <a:t>VDxyXpRdX9Q</a:t>
            </a:r>
            <a:r>
              <a:rPr lang="en-US" sz="1400" dirty="0" smtClean="0">
                <a:solidFill>
                  <a:prstClr val="black"/>
                </a:solidFill>
                <a:latin typeface="Arial"/>
              </a:rPr>
              <a:t> </a:t>
            </a:r>
            <a:endParaRPr lang="en-US" sz="1400" dirty="0">
              <a:solidFill>
                <a:prstClr val="black"/>
              </a:solidFill>
              <a:latin typeface="Arial"/>
            </a:endParaRPr>
          </a:p>
        </p:txBody>
      </p:sp>
    </p:spTree>
    <p:extLst>
      <p:ext uri="{BB962C8B-B14F-4D97-AF65-F5344CB8AC3E}">
        <p14:creationId xmlns:p14="http://schemas.microsoft.com/office/powerpoint/2010/main" val="2224506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18479"/>
            <a:ext cx="8686800" cy="5656677"/>
          </a:xfrm>
        </p:spPr>
        <p:txBody>
          <a:bodyPr>
            <a:normAutofit/>
          </a:bodyPr>
          <a:lstStyle/>
          <a:p>
            <a:pPr marL="0" indent="0">
              <a:buNone/>
            </a:pPr>
            <a:r>
              <a:rPr lang="en-CA" sz="2800" dirty="0" smtClean="0">
                <a:solidFill>
                  <a:srgbClr val="FFFF00"/>
                </a:solidFill>
                <a:latin typeface="+mn-lt"/>
              </a:rPr>
              <a:t>“</a:t>
            </a:r>
            <a:r>
              <a:rPr lang="en-CA" sz="2800" dirty="0" err="1" smtClean="0">
                <a:solidFill>
                  <a:srgbClr val="FFFF00"/>
                </a:solidFill>
                <a:latin typeface="+mn-lt"/>
              </a:rPr>
              <a:t>YouTubers</a:t>
            </a:r>
            <a:r>
              <a:rPr lang="en-CA" sz="2800" dirty="0" smtClean="0">
                <a:solidFill>
                  <a:srgbClr val="FFFF00"/>
                </a:solidFill>
                <a:latin typeface="+mn-lt"/>
              </a:rPr>
              <a:t> </a:t>
            </a:r>
            <a:r>
              <a:rPr lang="en-CA" sz="2800" dirty="0">
                <a:solidFill>
                  <a:srgbClr val="FFFF00"/>
                </a:solidFill>
                <a:latin typeface="+mn-lt"/>
              </a:rPr>
              <a:t>had </a:t>
            </a:r>
            <a:r>
              <a:rPr lang="en-CA" sz="2800" dirty="0" smtClean="0">
                <a:solidFill>
                  <a:srgbClr val="FFFF00"/>
                </a:solidFill>
                <a:latin typeface="+mn-lt"/>
              </a:rPr>
              <a:t>to </a:t>
            </a:r>
            <a:r>
              <a:rPr lang="en-CA" sz="2800" dirty="0">
                <a:solidFill>
                  <a:srgbClr val="FFFF00"/>
                </a:solidFill>
                <a:latin typeface="+mn-lt"/>
              </a:rPr>
              <a:t>agree to do the following</a:t>
            </a:r>
            <a:r>
              <a:rPr lang="en-CA" sz="2800" dirty="0" smtClean="0">
                <a:solidFill>
                  <a:srgbClr val="FFFF00"/>
                </a:solidFill>
                <a:latin typeface="+mn-lt"/>
              </a:rPr>
              <a:t>:</a:t>
            </a:r>
          </a:p>
          <a:p>
            <a:pPr marL="0" indent="0">
              <a:buNone/>
            </a:pPr>
            <a:r>
              <a:rPr lang="en-CA" sz="2800" dirty="0" smtClean="0">
                <a:solidFill>
                  <a:srgbClr val="FF0000"/>
                </a:solidFill>
                <a:latin typeface="+mn-lt"/>
              </a:rPr>
              <a:t>-</a:t>
            </a:r>
            <a:r>
              <a:rPr lang="en-CA" sz="2800" dirty="0" smtClean="0">
                <a:solidFill>
                  <a:schemeClr val="bg1"/>
                </a:solidFill>
                <a:latin typeface="+mn-lt"/>
              </a:rPr>
              <a:t> </a:t>
            </a:r>
            <a:r>
              <a:rPr lang="en-CA" sz="2800" dirty="0">
                <a:solidFill>
                  <a:srgbClr val="FF0000"/>
                </a:solidFill>
                <a:latin typeface="+mn-lt"/>
              </a:rPr>
              <a:t>Maximize awareness for the game</a:t>
            </a:r>
            <a:r>
              <a:rPr lang="en-CA" sz="2800" dirty="0">
                <a:solidFill>
                  <a:schemeClr val="bg1"/>
                </a:solidFill>
                <a:latin typeface="+mn-lt"/>
              </a:rPr>
              <a:t> during the ‘week of vengeance’</a:t>
            </a:r>
          </a:p>
          <a:p>
            <a:pPr>
              <a:buFontTx/>
              <a:buChar char="-"/>
            </a:pPr>
            <a:r>
              <a:rPr lang="en-CA" sz="2800" dirty="0" smtClean="0">
                <a:solidFill>
                  <a:srgbClr val="FF0000"/>
                </a:solidFill>
                <a:latin typeface="+mn-lt"/>
              </a:rPr>
              <a:t>Persuade </a:t>
            </a:r>
            <a:r>
              <a:rPr lang="en-CA" sz="2800" dirty="0">
                <a:solidFill>
                  <a:srgbClr val="FF0000"/>
                </a:solidFill>
                <a:latin typeface="+mn-lt"/>
              </a:rPr>
              <a:t>viewers to purchase game </a:t>
            </a:r>
            <a:endParaRPr lang="en-CA" sz="2800" dirty="0" smtClean="0">
              <a:solidFill>
                <a:schemeClr val="bg1"/>
              </a:solidFill>
              <a:latin typeface="+mn-lt"/>
            </a:endParaRPr>
          </a:p>
          <a:p>
            <a:pPr>
              <a:buFontTx/>
              <a:buChar char="-"/>
            </a:pPr>
            <a:r>
              <a:rPr lang="en-CA" sz="2800" dirty="0" smtClean="0">
                <a:solidFill>
                  <a:srgbClr val="FF0000"/>
                </a:solidFill>
                <a:latin typeface="+mn-lt"/>
              </a:rPr>
              <a:t>Not </a:t>
            </a:r>
            <a:r>
              <a:rPr lang="en-CA" sz="2800" dirty="0">
                <a:solidFill>
                  <a:srgbClr val="FF0000"/>
                </a:solidFill>
                <a:latin typeface="+mn-lt"/>
              </a:rPr>
              <a:t>show bugs or glitches </a:t>
            </a:r>
            <a:r>
              <a:rPr lang="en-CA" sz="2800" dirty="0">
                <a:solidFill>
                  <a:schemeClr val="bg1"/>
                </a:solidFill>
                <a:latin typeface="+mn-lt"/>
              </a:rPr>
              <a:t>that may </a:t>
            </a:r>
            <a:r>
              <a:rPr lang="en-CA" sz="2800" dirty="0" smtClean="0">
                <a:solidFill>
                  <a:schemeClr val="bg1"/>
                </a:solidFill>
                <a:latin typeface="+mn-lt"/>
              </a:rPr>
              <a:t>exist</a:t>
            </a:r>
          </a:p>
          <a:p>
            <a:pPr>
              <a:buFontTx/>
              <a:buChar char="-"/>
            </a:pPr>
            <a:endParaRPr lang="en-CA" sz="2800" dirty="0">
              <a:solidFill>
                <a:schemeClr val="bg1"/>
              </a:solidFill>
              <a:latin typeface="+mn-lt"/>
            </a:endParaRPr>
          </a:p>
          <a:p>
            <a:pPr marL="0" indent="0">
              <a:buNone/>
            </a:pPr>
            <a:r>
              <a:rPr lang="en-CA" sz="2800" dirty="0" smtClean="0">
                <a:solidFill>
                  <a:schemeClr val="bg1"/>
                </a:solidFill>
                <a:latin typeface="+mn-lt"/>
              </a:rPr>
              <a:t>The </a:t>
            </a:r>
            <a:r>
              <a:rPr lang="en-CA" sz="2800" dirty="0">
                <a:solidFill>
                  <a:schemeClr val="bg1"/>
                </a:solidFill>
                <a:latin typeface="+mn-lt"/>
              </a:rPr>
              <a:t>agreement also notes that "</a:t>
            </a:r>
            <a:r>
              <a:rPr lang="en-CA" sz="2800" dirty="0">
                <a:solidFill>
                  <a:schemeClr val="tx2">
                    <a:lumMod val="40000"/>
                    <a:lumOff val="60000"/>
                  </a:schemeClr>
                </a:solidFill>
                <a:latin typeface="+mn-lt"/>
              </a:rPr>
              <a:t>videos will promote positive sentiment about the game</a:t>
            </a:r>
            <a:r>
              <a:rPr lang="en-CA" sz="2800" dirty="0" smtClean="0">
                <a:solidFill>
                  <a:schemeClr val="bg1"/>
                </a:solidFill>
                <a:latin typeface="+mn-lt"/>
              </a:rPr>
              <a:t>.”</a:t>
            </a:r>
            <a:endParaRPr lang="en-CA" sz="2800" dirty="0">
              <a:solidFill>
                <a:schemeClr val="bg1"/>
              </a:solidFill>
              <a:latin typeface="+mn-lt"/>
            </a:endParaRPr>
          </a:p>
          <a:p>
            <a:pPr marL="0" indent="0">
              <a:buNone/>
            </a:pPr>
            <a:r>
              <a:rPr lang="en-CA" sz="2800" dirty="0" smtClean="0">
                <a:solidFill>
                  <a:schemeClr val="bg1"/>
                </a:solidFill>
                <a:latin typeface="+mn-lt"/>
              </a:rPr>
              <a:t>“…the </a:t>
            </a:r>
            <a:r>
              <a:rPr lang="en-CA" sz="2800" dirty="0">
                <a:solidFill>
                  <a:schemeClr val="bg1"/>
                </a:solidFill>
                <a:latin typeface="+mn-lt"/>
              </a:rPr>
              <a:t>company has final approval on the YouTube video at least 48 hours before any video goes live</a:t>
            </a:r>
            <a:r>
              <a:rPr lang="en-CA" sz="2800" dirty="0" smtClean="0">
                <a:solidFill>
                  <a:schemeClr val="bg1"/>
                </a:solidFill>
                <a:latin typeface="+mn-lt"/>
              </a:rPr>
              <a:t>,”</a:t>
            </a:r>
          </a:p>
          <a:p>
            <a:pPr marL="0" indent="0">
              <a:buNone/>
            </a:pPr>
            <a:endParaRPr lang="en-CA" sz="2800" dirty="0">
              <a:solidFill>
                <a:schemeClr val="bg1"/>
              </a:solidFill>
              <a:latin typeface="+mn-lt"/>
            </a:endParaRPr>
          </a:p>
          <a:p>
            <a:pPr marL="0" indent="0">
              <a:buNone/>
            </a:pPr>
            <a:r>
              <a:rPr lang="en-CA" sz="2800" dirty="0" smtClean="0">
                <a:solidFill>
                  <a:schemeClr val="bg1"/>
                </a:solidFill>
                <a:latin typeface="+mn-lt"/>
              </a:rPr>
              <a:t>Those </a:t>
            </a:r>
            <a:r>
              <a:rPr lang="en-CA" sz="2800" dirty="0">
                <a:solidFill>
                  <a:schemeClr val="bg1"/>
                </a:solidFill>
                <a:latin typeface="+mn-lt"/>
              </a:rPr>
              <a:t>who didn't sign the "branding agreement" and made their own </a:t>
            </a:r>
            <a:r>
              <a:rPr lang="en-CA" sz="2800" dirty="0">
                <a:solidFill>
                  <a:srgbClr val="FF0000"/>
                </a:solidFill>
                <a:latin typeface="+mn-lt"/>
              </a:rPr>
              <a:t>found their videos taken down </a:t>
            </a:r>
            <a:r>
              <a:rPr lang="en-CA" sz="2800" dirty="0">
                <a:solidFill>
                  <a:schemeClr val="bg1"/>
                </a:solidFill>
                <a:latin typeface="+mn-lt"/>
              </a:rPr>
              <a:t>by a YouTube </a:t>
            </a:r>
            <a:r>
              <a:rPr lang="en-CA" sz="2800" dirty="0" err="1">
                <a:solidFill>
                  <a:schemeClr val="bg1"/>
                </a:solidFill>
                <a:latin typeface="+mn-lt"/>
              </a:rPr>
              <a:t>ContentID</a:t>
            </a:r>
            <a:r>
              <a:rPr lang="en-CA" sz="2800" dirty="0">
                <a:solidFill>
                  <a:schemeClr val="bg1"/>
                </a:solidFill>
                <a:latin typeface="+mn-lt"/>
              </a:rPr>
              <a:t> </a:t>
            </a:r>
            <a:r>
              <a:rPr lang="en-CA" sz="2800" dirty="0" smtClean="0">
                <a:solidFill>
                  <a:schemeClr val="bg1"/>
                </a:solidFill>
                <a:latin typeface="+mn-lt"/>
              </a:rPr>
              <a:t>claim” </a:t>
            </a:r>
            <a:r>
              <a:rPr lang="en-CA" sz="2800" b="1" dirty="0" smtClean="0">
                <a:solidFill>
                  <a:srgbClr val="FFFF00"/>
                </a:solidFill>
                <a:latin typeface="+mn-lt"/>
              </a:rPr>
              <a:t>(Now contrary to “Lenz”)</a:t>
            </a:r>
            <a:endParaRPr lang="en-CA" sz="2800" b="1" dirty="0">
              <a:solidFill>
                <a:srgbClr val="FFFF00"/>
              </a:solidFill>
              <a:latin typeface="+mn-lt"/>
            </a:endParaRPr>
          </a:p>
          <a:p>
            <a:endParaRPr lang="en-US" dirty="0"/>
          </a:p>
        </p:txBody>
      </p:sp>
    </p:spTree>
    <p:extLst>
      <p:ext uri="{BB962C8B-B14F-4D97-AF65-F5344CB8AC3E}">
        <p14:creationId xmlns:p14="http://schemas.microsoft.com/office/powerpoint/2010/main" val="3159105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810"/>
            <a:ext cx="8229600" cy="1016000"/>
          </a:xfrm>
        </p:spPr>
        <p:txBody>
          <a:bodyPr>
            <a:normAutofit/>
          </a:bodyPr>
          <a:lstStyle/>
          <a:p>
            <a:r>
              <a:rPr lang="en-US" b="1" dirty="0">
                <a:solidFill>
                  <a:srgbClr val="FFFF00"/>
                </a:solidFill>
              </a:rPr>
              <a:t>And impact privacy too</a:t>
            </a:r>
            <a:r>
              <a:rPr lang="is-IS" b="1" dirty="0">
                <a:solidFill>
                  <a:srgbClr val="FFFF00"/>
                </a:solidFill>
              </a:rPr>
              <a:t>…</a:t>
            </a:r>
            <a:endParaRPr lang="en-US" b="1" dirty="0">
              <a:solidFill>
                <a:schemeClr val="tx2">
                  <a:lumMod val="60000"/>
                  <a:lumOff val="40000"/>
                </a:schemeClr>
              </a:solidFill>
              <a:latin typeface="+mn-lt"/>
            </a:endParaRPr>
          </a:p>
        </p:txBody>
      </p:sp>
      <p:pic>
        <p:nvPicPr>
          <p:cNvPr id="6" name="Content Placeholder 5" descr="Screen Shot 2014-08-09 at 3.57.1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91" b="-838"/>
          <a:stretch/>
        </p:blipFill>
        <p:spPr>
          <a:xfrm>
            <a:off x="457200" y="1917316"/>
            <a:ext cx="8229600" cy="3423478"/>
          </a:xfrm>
        </p:spPr>
      </p:pic>
      <p:sp>
        <p:nvSpPr>
          <p:cNvPr id="3" name="Rectangle 2"/>
          <p:cNvSpPr/>
          <p:nvPr/>
        </p:nvSpPr>
        <p:spPr>
          <a:xfrm>
            <a:off x="457200" y="5321634"/>
            <a:ext cx="8686800" cy="800219"/>
          </a:xfrm>
          <a:prstGeom prst="rect">
            <a:avLst/>
          </a:prstGeom>
        </p:spPr>
        <p:txBody>
          <a:bodyPr wrap="square">
            <a:spAutoFit/>
          </a:bodyPr>
          <a:lstStyle/>
          <a:p>
            <a:r>
              <a:rPr lang="en-US" sz="1400" dirty="0">
                <a:solidFill>
                  <a:prstClr val="black"/>
                </a:solidFill>
                <a:latin typeface="Arial"/>
                <a:hlinkClick r:id="rId3"/>
              </a:rPr>
              <a:t>http://pando.com/2014/06/28/facebooks-science-experiment-on-users-shows-the-company-is-more-even-powerful-and-unethical-than-we-thought</a:t>
            </a:r>
            <a:r>
              <a:rPr lang="en-US" sz="1400" dirty="0" smtClean="0">
                <a:solidFill>
                  <a:prstClr val="black"/>
                </a:solidFill>
                <a:latin typeface="Arial"/>
                <a:hlinkClick r:id="rId3"/>
              </a:rPr>
              <a:t>/</a:t>
            </a:r>
            <a:endParaRPr lang="en-US" sz="1400" dirty="0" smtClean="0">
              <a:solidFill>
                <a:prstClr val="black"/>
              </a:solidFill>
              <a:latin typeface="Arial"/>
            </a:endParaRPr>
          </a:p>
          <a:p>
            <a:endParaRPr lang="en-US" dirty="0">
              <a:solidFill>
                <a:prstClr val="black"/>
              </a:solidFill>
              <a:latin typeface="Arial"/>
            </a:endParaRPr>
          </a:p>
        </p:txBody>
      </p:sp>
    </p:spTree>
    <p:extLst>
      <p:ext uri="{BB962C8B-B14F-4D97-AF65-F5344CB8AC3E}">
        <p14:creationId xmlns:p14="http://schemas.microsoft.com/office/powerpoint/2010/main" val="3087256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08 at 12.55.0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59" r="-316"/>
          <a:stretch/>
        </p:blipFill>
        <p:spPr>
          <a:xfrm>
            <a:off x="195004" y="181877"/>
            <a:ext cx="8760150" cy="5291286"/>
          </a:xfrm>
        </p:spPr>
      </p:pic>
      <p:sp>
        <p:nvSpPr>
          <p:cNvPr id="5" name="Rectangle 4"/>
          <p:cNvSpPr/>
          <p:nvPr/>
        </p:nvSpPr>
        <p:spPr>
          <a:xfrm>
            <a:off x="342114" y="5506243"/>
            <a:ext cx="8703358" cy="338554"/>
          </a:xfrm>
          <a:prstGeom prst="rect">
            <a:avLst/>
          </a:prstGeom>
        </p:spPr>
        <p:txBody>
          <a:bodyPr wrap="square">
            <a:spAutoFit/>
          </a:bodyPr>
          <a:lstStyle/>
          <a:p>
            <a:r>
              <a:rPr lang="en-US" sz="1600" dirty="0">
                <a:solidFill>
                  <a:prstClr val="black"/>
                </a:solidFill>
                <a:latin typeface="Arial"/>
                <a:hlinkClick r:id="rId3"/>
              </a:rPr>
              <a:t>http://laboratorium.net/archive/2014/09/23/</a:t>
            </a:r>
            <a:r>
              <a:rPr lang="en-US" sz="1600" dirty="0" smtClean="0">
                <a:solidFill>
                  <a:prstClr val="black"/>
                </a:solidFill>
                <a:latin typeface="Arial"/>
                <a:hlinkClick r:id="rId3"/>
              </a:rPr>
              <a:t>facebook_and_okcupids_experiments_were_illegal</a:t>
            </a:r>
            <a:r>
              <a:rPr lang="en-US" sz="1600" dirty="0" smtClean="0">
                <a:solidFill>
                  <a:prstClr val="black"/>
                </a:solidFill>
                <a:latin typeface="Arial"/>
              </a:rPr>
              <a:t> </a:t>
            </a:r>
            <a:endParaRPr lang="en-US" sz="1600" dirty="0">
              <a:solidFill>
                <a:prstClr val="black"/>
              </a:solidFill>
              <a:latin typeface="Arial"/>
            </a:endParaRPr>
          </a:p>
        </p:txBody>
      </p:sp>
    </p:spTree>
    <p:extLst>
      <p:ext uri="{BB962C8B-B14F-4D97-AF65-F5344CB8AC3E}">
        <p14:creationId xmlns:p14="http://schemas.microsoft.com/office/powerpoint/2010/main" val="3994450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4854"/>
            <a:ext cx="8546123" cy="884281"/>
          </a:xfrm>
        </p:spPr>
        <p:txBody>
          <a:bodyPr>
            <a:normAutofit/>
          </a:bodyPr>
          <a:lstStyle/>
          <a:p>
            <a:r>
              <a:rPr lang="en-US" sz="4800" b="1" dirty="0" smtClean="0">
                <a:solidFill>
                  <a:srgbClr val="FFFF00"/>
                </a:solidFill>
                <a:latin typeface="+mn-lt"/>
              </a:rPr>
              <a:t>        The Greatest Fear</a:t>
            </a:r>
            <a:r>
              <a:rPr lang="en-US" sz="4800" b="1" dirty="0" smtClean="0">
                <a:solidFill>
                  <a:schemeClr val="bg1"/>
                </a:solidFill>
                <a:latin typeface="+mn-lt"/>
              </a:rPr>
              <a:t>?</a:t>
            </a:r>
            <a:endParaRPr lang="en-US" sz="4800" dirty="0">
              <a:solidFill>
                <a:schemeClr val="bg1"/>
              </a:solidFill>
              <a:latin typeface="+mn-lt"/>
            </a:endParaRPr>
          </a:p>
        </p:txBody>
      </p:sp>
      <p:pic>
        <p:nvPicPr>
          <p:cNvPr id="5" name="Content Placeholder 3" descr="Screen Shot 2015-10-19 at 4.32.20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75" r="-804"/>
          <a:stretch/>
        </p:blipFill>
        <p:spPr>
          <a:xfrm>
            <a:off x="1904087" y="900450"/>
            <a:ext cx="5378959" cy="4675280"/>
          </a:xfrm>
        </p:spPr>
      </p:pic>
      <p:sp>
        <p:nvSpPr>
          <p:cNvPr id="6" name="TextBox 5"/>
          <p:cNvSpPr txBox="1"/>
          <p:nvPr/>
        </p:nvSpPr>
        <p:spPr>
          <a:xfrm>
            <a:off x="133672" y="5621843"/>
            <a:ext cx="9010329" cy="523220"/>
          </a:xfrm>
          <a:prstGeom prst="rect">
            <a:avLst/>
          </a:prstGeom>
          <a:noFill/>
        </p:spPr>
        <p:txBody>
          <a:bodyPr wrap="square" rtlCol="0">
            <a:spAutoFit/>
          </a:bodyPr>
          <a:lstStyle/>
          <a:p>
            <a:r>
              <a:rPr lang="en-US" sz="1000" dirty="0">
                <a:hlinkClick r:id="rId3"/>
              </a:rPr>
              <a:t>https://www.privateinternetaccess.com/blog/2015/10/in-china-your-credit-score-is-now-affected-by-your-political-opinions-and-your-friends-political-opinions</a:t>
            </a:r>
            <a:r>
              <a:rPr lang="en-US" sz="1000" dirty="0" smtClean="0">
                <a:hlinkClick r:id="rId3"/>
              </a:rPr>
              <a:t>/</a:t>
            </a:r>
            <a:endParaRPr lang="en-US" sz="1000" dirty="0" smtClean="0"/>
          </a:p>
          <a:p>
            <a:endParaRPr lang="en-US" dirty="0"/>
          </a:p>
        </p:txBody>
      </p:sp>
    </p:spTree>
    <p:extLst>
      <p:ext uri="{BB962C8B-B14F-4D97-AF65-F5344CB8AC3E}">
        <p14:creationId xmlns:p14="http://schemas.microsoft.com/office/powerpoint/2010/main" val="1740830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FF"/>
                </a:solidFill>
                <a:latin typeface="Century Gothic"/>
                <a:cs typeface="Century Gothic"/>
              </a:rPr>
              <a:t>      Where</a:t>
            </a:r>
            <a:r>
              <a:rPr lang="en-US" b="1" dirty="0" smtClean="0">
                <a:solidFill>
                  <a:srgbClr val="FFFF00"/>
                </a:solidFill>
                <a:latin typeface="Century Gothic"/>
                <a:cs typeface="Century Gothic"/>
              </a:rPr>
              <a:t> are </a:t>
            </a:r>
            <a:r>
              <a:rPr lang="en-US" b="1" dirty="0" smtClean="0">
                <a:solidFill>
                  <a:srgbClr val="FFFFFF"/>
                </a:solidFill>
                <a:latin typeface="Century Gothic"/>
                <a:cs typeface="Century Gothic"/>
              </a:rPr>
              <a:t>the lawyers?</a:t>
            </a:r>
            <a:endParaRPr lang="en-US" b="1" dirty="0">
              <a:solidFill>
                <a:srgbClr val="FFFFFF"/>
              </a:solidFill>
              <a:latin typeface="Century Gothic"/>
              <a:cs typeface="Century Gothic"/>
            </a:endParaRPr>
          </a:p>
        </p:txBody>
      </p:sp>
      <p:pic>
        <p:nvPicPr>
          <p:cNvPr id="4" name="Content Placeholder 3" descr="Screen Shot 2015-11-06 at 6.39.2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08" r="208"/>
          <a:stretch/>
        </p:blipFill>
        <p:spPr>
          <a:xfrm>
            <a:off x="1405467" y="1408113"/>
            <a:ext cx="6333066" cy="4318000"/>
          </a:xfrm>
        </p:spPr>
      </p:pic>
    </p:spTree>
    <p:extLst>
      <p:ext uri="{BB962C8B-B14F-4D97-AF65-F5344CB8AC3E}">
        <p14:creationId xmlns:p14="http://schemas.microsoft.com/office/powerpoint/2010/main" val="2713205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3206" y="5900192"/>
            <a:ext cx="4850794" cy="646331"/>
          </a:xfrm>
          <a:prstGeom prst="rect">
            <a:avLst/>
          </a:prstGeom>
          <a:noFill/>
        </p:spPr>
        <p:txBody>
          <a:bodyPr wrap="none" rtlCol="0">
            <a:spAutoFit/>
          </a:bodyPr>
          <a:lstStyle/>
          <a:p>
            <a:r>
              <a:rPr lang="en-US" dirty="0">
                <a:hlinkClick r:id="rId2"/>
              </a:rPr>
              <a:t>http://www.gartner.com/newsroom/id/</a:t>
            </a:r>
            <a:r>
              <a:rPr lang="en-US" dirty="0" smtClean="0">
                <a:hlinkClick r:id="rId2"/>
              </a:rPr>
              <a:t>3114217</a:t>
            </a:r>
            <a:endParaRPr lang="en-US" dirty="0" smtClean="0"/>
          </a:p>
          <a:p>
            <a:endParaRPr lang="en-US" dirty="0"/>
          </a:p>
        </p:txBody>
      </p:sp>
      <p:pic>
        <p:nvPicPr>
          <p:cNvPr id="6" name="Content Placeholder 5" descr="emerging-tech-hc.png"/>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l="-209" r="-402" b="1480"/>
          <a:stretch/>
        </p:blipFill>
        <p:spPr>
          <a:xfrm>
            <a:off x="398442" y="167115"/>
            <a:ext cx="8417529" cy="5495111"/>
          </a:xfrm>
        </p:spPr>
      </p:pic>
      <p:sp>
        <p:nvSpPr>
          <p:cNvPr id="7" name="TextBox 6"/>
          <p:cNvSpPr txBox="1"/>
          <p:nvPr/>
        </p:nvSpPr>
        <p:spPr>
          <a:xfrm>
            <a:off x="1737967" y="5662226"/>
            <a:ext cx="5646310" cy="369332"/>
          </a:xfrm>
          <a:prstGeom prst="rect">
            <a:avLst/>
          </a:prstGeom>
          <a:noFill/>
        </p:spPr>
        <p:txBody>
          <a:bodyPr wrap="none" rtlCol="0">
            <a:spAutoFit/>
          </a:bodyPr>
          <a:lstStyle/>
          <a:p>
            <a:r>
              <a:rPr lang="en-US" dirty="0" smtClean="0">
                <a:solidFill>
                  <a:srgbClr val="FFFF00"/>
                </a:solidFill>
              </a:rPr>
              <a:t>Gartner  2015 Hype Cycle for Emerging Technologies</a:t>
            </a:r>
            <a:endParaRPr lang="en-US" dirty="0">
              <a:solidFill>
                <a:srgbClr val="FFFF00"/>
              </a:solidFill>
            </a:endParaRPr>
          </a:p>
        </p:txBody>
      </p:sp>
    </p:spTree>
    <p:extLst>
      <p:ext uri="{BB962C8B-B14F-4D97-AF65-F5344CB8AC3E}">
        <p14:creationId xmlns:p14="http://schemas.microsoft.com/office/powerpoint/2010/main" val="34291890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472" y="0"/>
            <a:ext cx="7260292" cy="1016000"/>
          </a:xfrm>
        </p:spPr>
        <p:txBody>
          <a:bodyPr>
            <a:noAutofit/>
          </a:bodyPr>
          <a:lstStyle/>
          <a:p>
            <a:r>
              <a:rPr 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Related Issue </a:t>
            </a:r>
            <a:endParaRPr lang="en-US" sz="6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Content Placeholder 2"/>
          <p:cNvSpPr>
            <a:spLocks noGrp="1"/>
          </p:cNvSpPr>
          <p:nvPr>
            <p:ph sz="quarter" idx="10"/>
          </p:nvPr>
        </p:nvSpPr>
        <p:spPr>
          <a:xfrm>
            <a:off x="230885" y="1200259"/>
            <a:ext cx="8913115" cy="4667121"/>
          </a:xfrm>
        </p:spPr>
        <p:txBody>
          <a:bodyPr>
            <a:normAutofit/>
          </a:bodyPr>
          <a:lstStyle/>
          <a:p>
            <a:pPr marL="0" indent="0">
              <a:buNone/>
            </a:pPr>
            <a:r>
              <a:rPr lang="en-US" sz="4000" b="1" i="1" dirty="0" smtClean="0">
                <a:solidFill>
                  <a:schemeClr val="bg1"/>
                </a:solidFill>
              </a:rPr>
              <a:t>     </a:t>
            </a:r>
            <a:r>
              <a:rPr lang="en-US" sz="4000" b="1" dirty="0" smtClean="0">
                <a:solidFill>
                  <a:srgbClr val="FFFF00"/>
                </a:solidFill>
              </a:rPr>
              <a:t>Contractual status of Minors</a:t>
            </a:r>
            <a:endParaRPr lang="en-US" sz="4000" b="1" dirty="0">
              <a:solidFill>
                <a:srgbClr val="FFFF00"/>
              </a:solidFill>
            </a:endParaRPr>
          </a:p>
        </p:txBody>
      </p:sp>
      <p:pic>
        <p:nvPicPr>
          <p:cNvPr id="4" name="Picture 3" descr="download.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98023" y="2139593"/>
            <a:ext cx="4932151" cy="3727788"/>
          </a:xfrm>
          <a:prstGeom prst="rect">
            <a:avLst/>
          </a:prstGeom>
        </p:spPr>
      </p:pic>
    </p:spTree>
    <p:extLst>
      <p:ext uri="{BB962C8B-B14F-4D97-AF65-F5344CB8AC3E}">
        <p14:creationId xmlns:p14="http://schemas.microsoft.com/office/powerpoint/2010/main" val="40139941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37969"/>
          </a:xfrm>
        </p:spPr>
        <p:txBody>
          <a:bodyPr>
            <a:normAutofit/>
          </a:bodyPr>
          <a:lstStyle/>
          <a:p>
            <a:r>
              <a:rPr lang="en-US" sz="4800" b="1" dirty="0" smtClean="0">
                <a:solidFill>
                  <a:srgbClr val="FFFF00"/>
                </a:solidFill>
                <a:latin typeface="+mn-lt"/>
              </a:rPr>
              <a:t>The Heretical Question…</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937969"/>
            <a:ext cx="8229600" cy="4788165"/>
          </a:xfrm>
        </p:spPr>
        <p:txBody>
          <a:bodyPr>
            <a:normAutofit/>
          </a:bodyPr>
          <a:lstStyle/>
          <a:p>
            <a:pPr marL="0" indent="0">
              <a:buNone/>
            </a:pPr>
            <a:r>
              <a:rPr lang="en-US" sz="4800" dirty="0" smtClean="0">
                <a:solidFill>
                  <a:schemeClr val="bg1"/>
                </a:solidFill>
                <a:latin typeface="Lucida Console"/>
                <a:cs typeface="Lucida Console"/>
              </a:rPr>
              <a:t>Are EULA’s &amp; </a:t>
            </a:r>
            <a:r>
              <a:rPr lang="en-US" sz="4800" dirty="0" err="1" smtClean="0">
                <a:solidFill>
                  <a:schemeClr val="bg1"/>
                </a:solidFill>
                <a:latin typeface="Lucida Console"/>
                <a:cs typeface="Lucida Console"/>
              </a:rPr>
              <a:t>ToS</a:t>
            </a:r>
            <a:r>
              <a:rPr lang="en-US" sz="4800" dirty="0" smtClean="0">
                <a:solidFill>
                  <a:schemeClr val="bg1"/>
                </a:solidFill>
                <a:latin typeface="Lucida Console"/>
                <a:cs typeface="Lucida Console"/>
              </a:rPr>
              <a:t>’ even necessary?</a:t>
            </a:r>
            <a:endParaRPr lang="en-US" sz="4800" dirty="0">
              <a:solidFill>
                <a:schemeClr val="bg1"/>
              </a:solidFill>
              <a:latin typeface="Lucida Console"/>
              <a:cs typeface="Lucida Console"/>
            </a:endParaRPr>
          </a:p>
        </p:txBody>
      </p:sp>
      <p:pic>
        <p:nvPicPr>
          <p:cNvPr id="4" name="Picture 3" descr="220px-Coolkidsfishcov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16924" y="2337568"/>
            <a:ext cx="3532825" cy="3532825"/>
          </a:xfrm>
          <a:prstGeom prst="rect">
            <a:avLst/>
          </a:prstGeom>
        </p:spPr>
      </p:pic>
    </p:spTree>
    <p:extLst>
      <p:ext uri="{BB962C8B-B14F-4D97-AF65-F5344CB8AC3E}">
        <p14:creationId xmlns:p14="http://schemas.microsoft.com/office/powerpoint/2010/main" val="1687317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7"/>
            <a:ext cx="8229600" cy="799962"/>
          </a:xfrm>
        </p:spPr>
        <p:txBody>
          <a:bodyPr>
            <a:normAutofit fontScale="90000"/>
          </a:bodyPr>
          <a:lstStyle/>
          <a:p>
            <a:r>
              <a:rPr lang="en-US" dirty="0" smtClean="0"/>
              <a:t>    </a:t>
            </a:r>
            <a:r>
              <a:rPr lang="en-US" sz="5300" b="1" dirty="0" smtClean="0">
                <a:solidFill>
                  <a:srgbClr val="FFFF00"/>
                </a:solidFill>
                <a:latin typeface="+mn-lt"/>
                <a:cs typeface="Times New Roman"/>
              </a:rPr>
              <a:t>Roads to explore…</a:t>
            </a:r>
            <a:endParaRPr lang="en-US" sz="5300" b="1" dirty="0">
              <a:solidFill>
                <a:srgbClr val="FFFF00"/>
              </a:solidFill>
              <a:latin typeface="+mn-lt"/>
              <a:cs typeface="Times New Roman"/>
            </a:endParaRPr>
          </a:p>
        </p:txBody>
      </p:sp>
      <p:sp>
        <p:nvSpPr>
          <p:cNvPr id="3" name="Content Placeholder 2"/>
          <p:cNvSpPr>
            <a:spLocks noGrp="1"/>
          </p:cNvSpPr>
          <p:nvPr>
            <p:ph sz="quarter" idx="10"/>
          </p:nvPr>
        </p:nvSpPr>
        <p:spPr>
          <a:xfrm>
            <a:off x="0" y="851389"/>
            <a:ext cx="9144000" cy="5435111"/>
          </a:xfrm>
        </p:spPr>
        <p:txBody>
          <a:bodyPr>
            <a:normAutofit/>
          </a:bodyPr>
          <a:lstStyle/>
          <a:p>
            <a:r>
              <a:rPr lang="en-US" sz="3200" b="1" dirty="0">
                <a:ln w="17780" cmpd="sng">
                  <a:solidFill>
                    <a:srgbClr val="FFFFFF"/>
                  </a:solidFill>
                  <a:prstDash val="solid"/>
                  <a:miter lim="800000"/>
                </a:ln>
                <a:solidFill>
                  <a:schemeClr val="accent4">
                    <a:lumMod val="40000"/>
                    <a:lumOff val="60000"/>
                  </a:schemeClr>
                </a:solidFill>
                <a:effectLst>
                  <a:outerShdw blurRad="50800" algn="tl" rotWithShape="0">
                    <a:srgbClr val="000000"/>
                  </a:outerShdw>
                </a:effectLst>
                <a:latin typeface="+mn-lt"/>
              </a:rPr>
              <a:t>A</a:t>
            </a:r>
            <a:r>
              <a:rPr lang="en-US" sz="3200" b="1" dirty="0" smtClean="0">
                <a:ln w="17780" cmpd="sng">
                  <a:solidFill>
                    <a:srgbClr val="FFFFFF"/>
                  </a:solidFill>
                  <a:prstDash val="solid"/>
                  <a:miter lim="800000"/>
                </a:ln>
                <a:solidFill>
                  <a:schemeClr val="accent4">
                    <a:lumMod val="40000"/>
                    <a:lumOff val="60000"/>
                  </a:schemeClr>
                </a:solidFill>
                <a:effectLst>
                  <a:outerShdw blurRad="50800" algn="tl" rotWithShape="0">
                    <a:srgbClr val="000000"/>
                  </a:outerShdw>
                </a:effectLst>
                <a:latin typeface="+mn-lt"/>
              </a:rPr>
              <a:t>sk the question: </a:t>
            </a:r>
            <a:r>
              <a:rPr lang="en-US" sz="2800" b="1" dirty="0" smtClean="0">
                <a:solidFill>
                  <a:srgbClr val="FFFFFF"/>
                </a:solidFill>
                <a:latin typeface="+mn-lt"/>
              </a:rPr>
              <a:t>Are consumer contracts/license agreements redundant </a:t>
            </a:r>
            <a:r>
              <a:rPr lang="en-US" sz="2800" b="1" dirty="0">
                <a:solidFill>
                  <a:srgbClr val="FFFFFF"/>
                </a:solidFill>
                <a:latin typeface="+mn-lt"/>
              </a:rPr>
              <a:t>&amp;/or unnecessary</a:t>
            </a:r>
            <a:r>
              <a:rPr lang="en-US" sz="2800" b="1" dirty="0" smtClean="0">
                <a:solidFill>
                  <a:srgbClr val="FFFFFF"/>
                </a:solidFill>
                <a:latin typeface="+mn-lt"/>
              </a:rPr>
              <a:t>?</a:t>
            </a:r>
          </a:p>
          <a:p>
            <a:r>
              <a:rPr lang="en-US" sz="2800" b="1" dirty="0" smtClean="0">
                <a:solidFill>
                  <a:srgbClr val="CCFFCC"/>
                </a:solidFill>
                <a:latin typeface="+mn-lt"/>
              </a:rPr>
              <a:t>If EULA’s, </a:t>
            </a:r>
            <a:r>
              <a:rPr lang="en-US" sz="2800" b="1" dirty="0" err="1" smtClean="0">
                <a:solidFill>
                  <a:srgbClr val="CCFFCC"/>
                </a:solidFill>
                <a:latin typeface="+mn-lt"/>
              </a:rPr>
              <a:t>ToS</a:t>
            </a:r>
            <a:r>
              <a:rPr lang="en-US" sz="2800" b="1" dirty="0" smtClean="0">
                <a:solidFill>
                  <a:srgbClr val="CCFFCC"/>
                </a:solidFill>
                <a:latin typeface="+mn-lt"/>
              </a:rPr>
              <a:t>, &amp; (non) Privacy Agreements disappeared suddenly would the gaps be filled by:</a:t>
            </a:r>
          </a:p>
          <a:p>
            <a:pPr marL="0" indent="0">
              <a:buNone/>
            </a:pPr>
            <a:r>
              <a:rPr lang="en-US" sz="2800" b="1" dirty="0">
                <a:solidFill>
                  <a:srgbClr val="660066"/>
                </a:solidFill>
                <a:latin typeface="+mn-lt"/>
              </a:rPr>
              <a:t> </a:t>
            </a:r>
            <a:r>
              <a:rPr lang="en-US" sz="2800" b="1" dirty="0" smtClean="0">
                <a:solidFill>
                  <a:srgbClr val="660066"/>
                </a:solidFill>
                <a:latin typeface="+mn-lt"/>
              </a:rPr>
              <a:t>          </a:t>
            </a:r>
            <a:r>
              <a:rPr lang="en-US" sz="2800" b="1" dirty="0">
                <a:solidFill>
                  <a:srgbClr val="660066"/>
                </a:solidFill>
                <a:latin typeface="+mn-lt"/>
              </a:rPr>
              <a:t> </a:t>
            </a:r>
            <a:r>
              <a:rPr lang="en-US" sz="2800" b="1" dirty="0" smtClean="0">
                <a:solidFill>
                  <a:srgbClr val="660066"/>
                </a:solidFill>
                <a:latin typeface="+mn-lt"/>
              </a:rPr>
              <a:t>   </a:t>
            </a:r>
            <a:r>
              <a:rPr lang="en-US" sz="2800" b="1" dirty="0" smtClean="0">
                <a:solidFill>
                  <a:srgbClr val="FF0000"/>
                </a:solidFill>
                <a:latin typeface="+mn-lt"/>
              </a:rPr>
              <a:t> </a:t>
            </a:r>
            <a:r>
              <a:rPr lang="en-US" b="1" dirty="0" smtClean="0">
                <a:solidFill>
                  <a:srgbClr val="FFFF00"/>
                </a:solidFill>
                <a:latin typeface="+mn-lt"/>
              </a:rPr>
              <a:t>* Copyright </a:t>
            </a:r>
          </a:p>
          <a:p>
            <a:pPr marL="0" indent="0">
              <a:buNone/>
            </a:pPr>
            <a:r>
              <a:rPr lang="en-US" b="1" dirty="0" smtClean="0">
                <a:solidFill>
                  <a:srgbClr val="FFFF00"/>
                </a:solidFill>
                <a:latin typeface="+mn-lt"/>
              </a:rPr>
              <a:t>                  </a:t>
            </a:r>
            <a:r>
              <a:rPr lang="en-US" b="1" dirty="0">
                <a:solidFill>
                  <a:srgbClr val="FFFF00"/>
                </a:solidFill>
                <a:latin typeface="+mn-lt"/>
              </a:rPr>
              <a:t> </a:t>
            </a:r>
            <a:r>
              <a:rPr lang="en-US" b="1" dirty="0" smtClean="0">
                <a:solidFill>
                  <a:srgbClr val="FFFF00"/>
                </a:solidFill>
                <a:latin typeface="+mn-lt"/>
              </a:rPr>
              <a:t>* Competition</a:t>
            </a:r>
            <a:r>
              <a:rPr lang="en-US" b="1" dirty="0">
                <a:solidFill>
                  <a:srgbClr val="FFFF00"/>
                </a:solidFill>
                <a:latin typeface="+mn-lt"/>
              </a:rPr>
              <a:t>-antitrust </a:t>
            </a:r>
            <a:r>
              <a:rPr lang="en-US" b="1" dirty="0" smtClean="0">
                <a:solidFill>
                  <a:srgbClr val="FFFF00"/>
                </a:solidFill>
                <a:latin typeface="+mn-lt"/>
              </a:rPr>
              <a:t>law</a:t>
            </a:r>
          </a:p>
          <a:p>
            <a:pPr marL="0" indent="0">
              <a:buNone/>
            </a:pPr>
            <a:r>
              <a:rPr lang="en-US" b="1" dirty="0" smtClean="0">
                <a:solidFill>
                  <a:srgbClr val="FFFF00"/>
                </a:solidFill>
                <a:latin typeface="+mn-lt"/>
              </a:rPr>
              <a:t>                   * Privacy law</a:t>
            </a:r>
          </a:p>
          <a:p>
            <a:pPr marL="0" indent="0">
              <a:buNone/>
            </a:pPr>
            <a:r>
              <a:rPr lang="en-US" b="1" dirty="0" smtClean="0">
                <a:solidFill>
                  <a:srgbClr val="FFFF00"/>
                </a:solidFill>
                <a:latin typeface="+mn-lt"/>
              </a:rPr>
              <a:t>                   * Consumer protection laws</a:t>
            </a:r>
          </a:p>
          <a:p>
            <a:pPr marL="0" indent="0">
              <a:buNone/>
            </a:pPr>
            <a:r>
              <a:rPr lang="en-US" b="1" dirty="0" smtClean="0">
                <a:solidFill>
                  <a:srgbClr val="FFFF00"/>
                </a:solidFill>
                <a:latin typeface="+mn-lt"/>
              </a:rPr>
              <a:t>                   * International law/treaties </a:t>
            </a:r>
          </a:p>
          <a:p>
            <a:pPr marL="0" indent="0">
              <a:buNone/>
            </a:pPr>
            <a:r>
              <a:rPr lang="en-US" b="1" dirty="0" smtClean="0">
                <a:solidFill>
                  <a:srgbClr val="FFFF00"/>
                </a:solidFill>
                <a:latin typeface="+mn-lt"/>
              </a:rPr>
              <a:t>                   * Legislation &amp; regulation</a:t>
            </a:r>
          </a:p>
          <a:p>
            <a:pPr marL="0" indent="0">
              <a:buNone/>
            </a:pPr>
            <a:endParaRPr lang="en-US" sz="2000" b="1" dirty="0" smtClean="0">
              <a:solidFill>
                <a:schemeClr val="bg1"/>
              </a:solidFill>
              <a:latin typeface="+mn-lt"/>
            </a:endParaRPr>
          </a:p>
          <a:p>
            <a:pPr marL="0" indent="0">
              <a:buNone/>
            </a:pPr>
            <a:r>
              <a:rPr lang="en-US" sz="1800" dirty="0" smtClean="0">
                <a:solidFill>
                  <a:srgbClr val="000000"/>
                </a:solidFill>
                <a:latin typeface="+mn-lt"/>
              </a:rPr>
              <a:t>)</a:t>
            </a:r>
          </a:p>
          <a:p>
            <a:pPr marL="0" indent="0">
              <a:buNone/>
            </a:pPr>
            <a:endParaRPr lang="en-US" b="1" dirty="0" smtClean="0">
              <a:solidFill>
                <a:srgbClr val="660066"/>
              </a:solidFill>
            </a:endParaRPr>
          </a:p>
          <a:p>
            <a:pPr marL="0" indent="0">
              <a:buNone/>
            </a:pPr>
            <a:endParaRPr lang="en-US" b="1" dirty="0">
              <a:solidFill>
                <a:srgbClr val="660066"/>
              </a:solidFill>
            </a:endParaRPr>
          </a:p>
          <a:p>
            <a:endParaRPr lang="en-US" b="1" dirty="0" smtClean="0">
              <a:solidFill>
                <a:srgbClr val="660066"/>
              </a:solidFill>
            </a:endParaRPr>
          </a:p>
          <a:p>
            <a:pPr marL="0" indent="0">
              <a:buNone/>
            </a:pPr>
            <a:endParaRPr lang="en-US" sz="2000" b="1" dirty="0">
              <a:solidFill>
                <a:schemeClr val="tx1"/>
              </a:solidFill>
            </a:endParaRPr>
          </a:p>
          <a:p>
            <a:endParaRPr lang="en-US" dirty="0"/>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94395" y="3197684"/>
            <a:ext cx="1426798" cy="2290270"/>
          </a:xfrm>
          <a:prstGeom prst="rect">
            <a:avLst/>
          </a:prstGeom>
        </p:spPr>
      </p:pic>
    </p:spTree>
    <p:extLst>
      <p:ext uri="{BB962C8B-B14F-4D97-AF65-F5344CB8AC3E}">
        <p14:creationId xmlns:p14="http://schemas.microsoft.com/office/powerpoint/2010/main" val="128151747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82"/>
            <a:ext cx="8686800" cy="1016000"/>
          </a:xfrm>
        </p:spPr>
        <p:txBody>
          <a:bodyPr>
            <a:normAutofit fontScale="90000"/>
          </a:bodyPr>
          <a:lstStyle/>
          <a:p>
            <a:r>
              <a:rPr lang="en-US" b="1" dirty="0">
                <a:solidFill>
                  <a:srgbClr val="FF0000"/>
                </a:solidFill>
                <a:latin typeface="Apple Chancery"/>
                <a:cs typeface="Apple Chancery"/>
              </a:rPr>
              <a:t> </a:t>
            </a:r>
            <a:r>
              <a:rPr lang="en-US" b="1" dirty="0" smtClean="0">
                <a:solidFill>
                  <a:srgbClr val="FF0000"/>
                </a:solidFill>
                <a:latin typeface="Apple Chancery"/>
                <a:cs typeface="Apple Chancery"/>
              </a:rPr>
              <a:t>Fin </a:t>
            </a:r>
            <a:r>
              <a:rPr lang="en-US" b="1" dirty="0" smtClean="0">
                <a:solidFill>
                  <a:srgbClr val="FFFF00"/>
                </a:solidFill>
                <a:cs typeface="Times New Roman"/>
              </a:rPr>
              <a:t>Practical Contradictions </a:t>
            </a:r>
            <a:r>
              <a:rPr lang="en-US" b="1" dirty="0" smtClean="0">
                <a:solidFill>
                  <a:schemeClr val="bg1"/>
                </a:solidFill>
                <a:cs typeface="Times New Roman"/>
              </a:rPr>
              <a:t>#1 </a:t>
            </a:r>
            <a:r>
              <a:rPr lang="en-US" b="1" dirty="0" smtClean="0">
                <a:solidFill>
                  <a:srgbClr val="FFFF00"/>
                </a:solidFill>
                <a:cs typeface="Times New Roman"/>
              </a:rPr>
              <a:t>+ </a:t>
            </a:r>
            <a:r>
              <a:rPr lang="en-US" b="1" dirty="0" smtClean="0">
                <a:solidFill>
                  <a:srgbClr val="FFFFFF"/>
                </a:solidFill>
                <a:cs typeface="Times New Roman"/>
              </a:rPr>
              <a:t>#2</a:t>
            </a:r>
            <a:endParaRPr lang="en-US" dirty="0">
              <a:solidFill>
                <a:srgbClr val="FFFFFF"/>
              </a:solidFill>
            </a:endParaRPr>
          </a:p>
        </p:txBody>
      </p:sp>
      <p:sp>
        <p:nvSpPr>
          <p:cNvPr id="3" name="Content Placeholder 2"/>
          <p:cNvSpPr>
            <a:spLocks noGrp="1"/>
          </p:cNvSpPr>
          <p:nvPr>
            <p:ph sz="quarter" idx="10"/>
          </p:nvPr>
        </p:nvSpPr>
        <p:spPr>
          <a:xfrm>
            <a:off x="457200" y="1182864"/>
            <a:ext cx="8229600" cy="4731454"/>
          </a:xfrm>
        </p:spPr>
        <p:txBody>
          <a:bodyPr>
            <a:normAutofit/>
          </a:bodyPr>
          <a:lstStyle/>
          <a:p>
            <a:pPr marL="0" indent="0">
              <a:buNone/>
            </a:pPr>
            <a:r>
              <a:rPr lang="en-US" sz="4400" dirty="0" smtClean="0">
                <a:solidFill>
                  <a:schemeClr val="bg1"/>
                </a:solidFill>
                <a:latin typeface="+mn-lt"/>
              </a:rPr>
              <a:t>There is no property in “intellectual property”, </a:t>
            </a:r>
            <a:r>
              <a:rPr lang="en-US" sz="4400" dirty="0" smtClean="0">
                <a:solidFill>
                  <a:srgbClr val="FFFF00"/>
                </a:solidFill>
                <a:latin typeface="+mn-lt"/>
              </a:rPr>
              <a:t>but</a:t>
            </a:r>
            <a:r>
              <a:rPr lang="en-US" sz="4400" dirty="0" smtClean="0">
                <a:solidFill>
                  <a:srgbClr val="CCFFCC"/>
                </a:solidFill>
                <a:latin typeface="+mn-lt"/>
              </a:rPr>
              <a:t> that doesn’t matter anymore because it’s all about contracts (licenses) anyways</a:t>
            </a:r>
            <a:r>
              <a:rPr lang="en-US" sz="4400" dirty="0" smtClean="0">
                <a:solidFill>
                  <a:schemeClr val="bg1"/>
                </a:solidFill>
                <a:latin typeface="+mn-lt"/>
              </a:rPr>
              <a:t>.</a:t>
            </a:r>
            <a:endParaRPr lang="en-US" sz="4400" dirty="0">
              <a:solidFill>
                <a:schemeClr val="bg1"/>
              </a:solidFill>
              <a:latin typeface="+mn-lt"/>
            </a:endParaRPr>
          </a:p>
        </p:txBody>
      </p:sp>
    </p:spTree>
    <p:extLst>
      <p:ext uri="{BB962C8B-B14F-4D97-AF65-F5344CB8AC3E}">
        <p14:creationId xmlns:p14="http://schemas.microsoft.com/office/powerpoint/2010/main" val="3022271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82"/>
            <a:ext cx="8229600" cy="1016000"/>
          </a:xfrm>
        </p:spPr>
        <p:txBody>
          <a:bodyPr/>
          <a:lstStyle/>
          <a:p>
            <a:r>
              <a:rPr lang="en-US" b="1" dirty="0">
                <a:solidFill>
                  <a:srgbClr val="FFFF00"/>
                </a:solidFill>
                <a:cs typeface="Times New Roman"/>
              </a:rPr>
              <a:t> Practical </a:t>
            </a:r>
            <a:r>
              <a:rPr lang="en-US" b="1" dirty="0" smtClean="0">
                <a:solidFill>
                  <a:srgbClr val="FFFF00"/>
                </a:solidFill>
                <a:cs typeface="Times New Roman"/>
              </a:rPr>
              <a:t>Contradiction </a:t>
            </a:r>
            <a:r>
              <a:rPr lang="en-US" b="1" dirty="0" smtClean="0">
                <a:solidFill>
                  <a:schemeClr val="bg1"/>
                </a:solidFill>
                <a:cs typeface="Times New Roman"/>
              </a:rPr>
              <a:t>#3</a:t>
            </a:r>
            <a:endParaRPr lang="en-US" dirty="0">
              <a:solidFill>
                <a:schemeClr val="bg1"/>
              </a:solidFill>
            </a:endParaRPr>
          </a:p>
        </p:txBody>
      </p:sp>
      <p:sp>
        <p:nvSpPr>
          <p:cNvPr id="3" name="Content Placeholder 2"/>
          <p:cNvSpPr>
            <a:spLocks noGrp="1"/>
          </p:cNvSpPr>
          <p:nvPr>
            <p:ph sz="quarter" idx="10"/>
          </p:nvPr>
        </p:nvSpPr>
        <p:spPr>
          <a:xfrm>
            <a:off x="457200" y="1182864"/>
            <a:ext cx="8229600" cy="4731454"/>
          </a:xfrm>
        </p:spPr>
        <p:txBody>
          <a:bodyPr>
            <a:normAutofit/>
          </a:bodyPr>
          <a:lstStyle/>
          <a:p>
            <a:pPr marL="0" indent="0">
              <a:lnSpc>
                <a:spcPct val="100000"/>
              </a:lnSpc>
              <a:buNone/>
            </a:pPr>
            <a:r>
              <a:rPr lang="en-US" sz="4000" dirty="0" smtClean="0">
                <a:solidFill>
                  <a:schemeClr val="bg1"/>
                </a:solidFill>
                <a:latin typeface="+mn-lt"/>
              </a:rPr>
              <a:t>Why is there a </a:t>
            </a:r>
            <a:r>
              <a:rPr lang="en-US" sz="4000" dirty="0" smtClean="0">
                <a:solidFill>
                  <a:srgbClr val="CCFFCC"/>
                </a:solidFill>
                <a:latin typeface="+mn-lt"/>
              </a:rPr>
              <a:t>double standard </a:t>
            </a:r>
            <a:r>
              <a:rPr lang="en-US" sz="4000" dirty="0" smtClean="0">
                <a:solidFill>
                  <a:schemeClr val="bg1"/>
                </a:solidFill>
                <a:latin typeface="+mn-lt"/>
              </a:rPr>
              <a:t>of behavioral freedoms </a:t>
            </a:r>
            <a:r>
              <a:rPr lang="en-US" sz="4000" dirty="0" smtClean="0">
                <a:solidFill>
                  <a:schemeClr val="tx2">
                    <a:lumMod val="40000"/>
                    <a:lumOff val="60000"/>
                  </a:schemeClr>
                </a:solidFill>
                <a:latin typeface="+mn-lt"/>
              </a:rPr>
              <a:t>favoring patents over copyright </a:t>
            </a:r>
            <a:r>
              <a:rPr lang="en-US" sz="4000" dirty="0" smtClean="0">
                <a:solidFill>
                  <a:schemeClr val="bg1"/>
                </a:solidFill>
                <a:latin typeface="+mn-lt"/>
              </a:rPr>
              <a:t>in analogous circumstances (e.g. “</a:t>
            </a:r>
            <a:r>
              <a:rPr lang="en-US" sz="4000" dirty="0" err="1" smtClean="0">
                <a:solidFill>
                  <a:schemeClr val="bg1"/>
                </a:solidFill>
                <a:latin typeface="+mn-lt"/>
              </a:rPr>
              <a:t>modding</a:t>
            </a:r>
            <a:r>
              <a:rPr lang="en-US" sz="4000" dirty="0" smtClean="0">
                <a:solidFill>
                  <a:schemeClr val="bg1"/>
                </a:solidFill>
                <a:latin typeface="+mn-lt"/>
              </a:rPr>
              <a:t>”) with no explanation?</a:t>
            </a:r>
            <a:endParaRPr lang="en-US" sz="4000" dirty="0">
              <a:solidFill>
                <a:schemeClr val="bg1"/>
              </a:solidFill>
              <a:latin typeface="+mn-lt"/>
            </a:endParaRPr>
          </a:p>
        </p:txBody>
      </p:sp>
    </p:spTree>
    <p:extLst>
      <p:ext uri="{BB962C8B-B14F-4D97-AF65-F5344CB8AC3E}">
        <p14:creationId xmlns:p14="http://schemas.microsoft.com/office/powerpoint/2010/main" val="1863978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668462"/>
            <a:ext cx="8214772" cy="5057672"/>
          </a:xfrm>
        </p:spPr>
        <p:txBody>
          <a:bodyPr>
            <a:normAutofit/>
          </a:bodyPr>
          <a:lstStyle/>
          <a:p>
            <a:pPr marL="0" indent="0">
              <a:buNone/>
            </a:pPr>
            <a:r>
              <a:rPr lang="en-US" sz="8800" b="1" dirty="0" smtClean="0">
                <a:solidFill>
                  <a:srgbClr val="CCFFCC"/>
                </a:solidFill>
                <a:latin typeface="+mn-lt"/>
              </a:rPr>
              <a:t>The Significance of </a:t>
            </a:r>
            <a:r>
              <a:rPr lang="en-US" sz="8800" b="1" dirty="0" smtClean="0">
                <a:solidFill>
                  <a:schemeClr val="accent4">
                    <a:lumMod val="60000"/>
                    <a:lumOff val="40000"/>
                  </a:schemeClr>
                </a:solidFill>
                <a:latin typeface="Chalkduster"/>
                <a:cs typeface="Chalkduster"/>
              </a:rPr>
              <a:t>Creativity</a:t>
            </a:r>
            <a:r>
              <a:rPr lang="en-US" sz="8800" b="1" dirty="0" smtClean="0">
                <a:latin typeface="+mn-lt"/>
              </a:rPr>
              <a:t> </a:t>
            </a:r>
            <a:r>
              <a:rPr lang="en-US" sz="8800" b="1" dirty="0" smtClean="0">
                <a:solidFill>
                  <a:schemeClr val="bg1"/>
                </a:solidFill>
                <a:latin typeface="+mn-lt"/>
              </a:rPr>
              <a:t>v. </a:t>
            </a:r>
            <a:r>
              <a:rPr lang="en-US" sz="8800" b="1" dirty="0" smtClean="0">
                <a:solidFill>
                  <a:schemeClr val="bg1">
                    <a:lumMod val="75000"/>
                  </a:schemeClr>
                </a:solidFill>
                <a:latin typeface="Desdemona"/>
                <a:cs typeface="Desdemona"/>
              </a:rPr>
              <a:t>Innovation</a:t>
            </a:r>
            <a:endParaRPr lang="en-US" sz="8800" b="1" dirty="0">
              <a:solidFill>
                <a:schemeClr val="bg1">
                  <a:lumMod val="75000"/>
                </a:schemeClr>
              </a:solidFill>
              <a:latin typeface="Desdemona"/>
              <a:cs typeface="Desdemona"/>
            </a:endParaRPr>
          </a:p>
        </p:txBody>
      </p:sp>
      <p:sp>
        <p:nvSpPr>
          <p:cNvPr id="4" name="TextBox 3"/>
          <p:cNvSpPr txBox="1"/>
          <p:nvPr/>
        </p:nvSpPr>
        <p:spPr>
          <a:xfrm>
            <a:off x="4067814" y="5895676"/>
            <a:ext cx="5163058" cy="461665"/>
          </a:xfrm>
          <a:prstGeom prst="rect">
            <a:avLst/>
          </a:prstGeom>
          <a:noFill/>
        </p:spPr>
        <p:txBody>
          <a:bodyPr wrap="square" rtlCol="0">
            <a:spAutoFit/>
          </a:bodyPr>
          <a:lstStyle/>
          <a:p>
            <a:r>
              <a:rPr lang="en-US" sz="2400" dirty="0" smtClean="0">
                <a:solidFill>
                  <a:srgbClr val="FFFF00"/>
                </a:solidFill>
                <a:latin typeface="Arial"/>
              </a:rPr>
              <a:t>* With thanks to Andrew Ming-</a:t>
            </a:r>
            <a:r>
              <a:rPr lang="en-US" sz="2400" dirty="0" err="1" smtClean="0">
                <a:solidFill>
                  <a:srgbClr val="FFFF00"/>
                </a:solidFill>
                <a:latin typeface="Arial"/>
              </a:rPr>
              <a:t>Lum</a:t>
            </a:r>
            <a:r>
              <a:rPr lang="en-US" sz="2400" dirty="0" smtClean="0">
                <a:solidFill>
                  <a:srgbClr val="FFFF00"/>
                </a:solidFill>
                <a:latin typeface="Arial"/>
              </a:rPr>
              <a:t> </a:t>
            </a:r>
            <a:endParaRPr lang="en-US" sz="2400" dirty="0">
              <a:solidFill>
                <a:srgbClr val="FFFF00"/>
              </a:solidFill>
              <a:latin typeface="Arial"/>
            </a:endParaRPr>
          </a:p>
        </p:txBody>
      </p:sp>
    </p:spTree>
    <p:extLst>
      <p:ext uri="{BB962C8B-B14F-4D97-AF65-F5344CB8AC3E}">
        <p14:creationId xmlns:p14="http://schemas.microsoft.com/office/powerpoint/2010/main" val="3999007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38" y="186739"/>
            <a:ext cx="7763261" cy="1811371"/>
          </a:xfrm>
        </p:spPr>
        <p:txBody>
          <a:bodyPr>
            <a:noAutofit/>
          </a:bodyPr>
          <a:lstStyle/>
          <a:p>
            <a:r>
              <a:rPr lang="en-US" sz="9600" b="1" dirty="0">
                <a:solidFill>
                  <a:schemeClr val="accent4">
                    <a:lumMod val="60000"/>
                    <a:lumOff val="40000"/>
                  </a:schemeClr>
                </a:solidFill>
                <a:latin typeface="Chalkduster"/>
                <a:cs typeface="Chalkduster"/>
              </a:rPr>
              <a:t>Creativity</a:t>
            </a:r>
            <a:endParaRPr lang="en-US" sz="9600" b="1" dirty="0">
              <a:solidFill>
                <a:srgbClr val="FFFF00"/>
              </a:solidFill>
              <a:latin typeface="+mn-lt"/>
            </a:endParaRPr>
          </a:p>
        </p:txBody>
      </p:sp>
      <p:pic>
        <p:nvPicPr>
          <p:cNvPr id="3" name="Picture 2" descr="300px-HenryMoore_RecliningFigure_195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6581" y="2352915"/>
            <a:ext cx="6525126" cy="3545319"/>
          </a:xfrm>
          <a:prstGeom prst="rect">
            <a:avLst/>
          </a:prstGeom>
        </p:spPr>
      </p:pic>
    </p:spTree>
    <p:extLst>
      <p:ext uri="{BB962C8B-B14F-4D97-AF65-F5344CB8AC3E}">
        <p14:creationId xmlns:p14="http://schemas.microsoft.com/office/powerpoint/2010/main" val="24546511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797" y="1"/>
            <a:ext cx="7006001" cy="2894458"/>
          </a:xfrm>
        </p:spPr>
        <p:txBody>
          <a:bodyPr>
            <a:normAutofit/>
          </a:bodyPr>
          <a:lstStyle/>
          <a:p>
            <a:r>
              <a:rPr lang="en-US" sz="9600" b="1" dirty="0" smtClean="0">
                <a:solidFill>
                  <a:schemeClr val="bg1">
                    <a:lumMod val="75000"/>
                  </a:schemeClr>
                </a:solidFill>
                <a:effectLst>
                  <a:reflection blurRad="6350" stA="55000" endA="50" endPos="85000" dist="60007" dir="5400000" sy="-100000" algn="bl" rotWithShape="0"/>
                </a:effectLst>
                <a:latin typeface="Desdemona"/>
                <a:cs typeface="Desdemona"/>
              </a:rPr>
              <a:t>Innovation</a:t>
            </a:r>
            <a:r>
              <a:rPr lang="en-US" sz="6000" b="1" dirty="0">
                <a:solidFill>
                  <a:schemeClr val="bg1">
                    <a:lumMod val="75000"/>
                  </a:schemeClr>
                </a:solidFill>
                <a:latin typeface="Desdemona"/>
                <a:cs typeface="Desdemona"/>
              </a:rPr>
              <a:t/>
            </a:r>
            <a:br>
              <a:rPr lang="en-US" sz="6000" b="1" dirty="0">
                <a:solidFill>
                  <a:schemeClr val="bg1">
                    <a:lumMod val="75000"/>
                  </a:schemeClr>
                </a:solidFill>
                <a:latin typeface="Desdemona"/>
                <a:cs typeface="Desdemona"/>
              </a:rPr>
            </a:br>
            <a:endParaRPr lang="en-US" sz="6000" b="1" dirty="0">
              <a:solidFill>
                <a:srgbClr val="FFFF00"/>
              </a:solidFill>
              <a:latin typeface="+mn-lt"/>
            </a:endParaRPr>
          </a:p>
        </p:txBody>
      </p:sp>
      <p:pic>
        <p:nvPicPr>
          <p:cNvPr id="3" name="Picture 2" descr="300px-NazcaFueg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4731" y="2894459"/>
            <a:ext cx="3983771" cy="2987828"/>
          </a:xfrm>
          <a:prstGeom prst="rect">
            <a:avLst/>
          </a:prstGeom>
        </p:spPr>
      </p:pic>
    </p:spTree>
    <p:extLst>
      <p:ext uri="{BB962C8B-B14F-4D97-AF65-F5344CB8AC3E}">
        <p14:creationId xmlns:p14="http://schemas.microsoft.com/office/powerpoint/2010/main" val="2854995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747"/>
            <a:ext cx="8229600" cy="1016000"/>
          </a:xfrm>
        </p:spPr>
        <p:txBody>
          <a:bodyPr>
            <a:normAutofit/>
          </a:bodyPr>
          <a:lstStyle/>
          <a:p>
            <a:r>
              <a:rPr lang="en-US" sz="4800" b="1" dirty="0" smtClean="0">
                <a:solidFill>
                  <a:srgbClr val="FFFF00"/>
                </a:solidFill>
                <a:latin typeface="+mn-lt"/>
              </a:rPr>
              <a:t>Significant that…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166747"/>
            <a:ext cx="8686800" cy="4559387"/>
          </a:xfrm>
        </p:spPr>
        <p:txBody>
          <a:bodyPr>
            <a:normAutofit/>
          </a:bodyPr>
          <a:lstStyle/>
          <a:p>
            <a:pPr marL="0" indent="0">
              <a:buNone/>
            </a:pPr>
            <a:r>
              <a:rPr lang="en-US" sz="4000" dirty="0" smtClean="0">
                <a:solidFill>
                  <a:schemeClr val="bg1"/>
                </a:solidFill>
                <a:latin typeface="+mn-lt"/>
              </a:rPr>
              <a:t>Creativity maps to </a:t>
            </a:r>
            <a:r>
              <a:rPr lang="en-US" sz="4000" i="1" dirty="0" smtClean="0">
                <a:solidFill>
                  <a:schemeClr val="bg1"/>
                </a:solidFill>
                <a:latin typeface="+mn-lt"/>
              </a:rPr>
              <a:t>Copyright Law</a:t>
            </a:r>
          </a:p>
          <a:p>
            <a:pPr marL="0" indent="0">
              <a:buNone/>
            </a:pPr>
            <a:r>
              <a:rPr lang="en-US" sz="4000" dirty="0" smtClean="0">
                <a:solidFill>
                  <a:schemeClr val="bg1"/>
                </a:solidFill>
                <a:latin typeface="+mn-lt"/>
              </a:rPr>
              <a:t>Innovation maps to </a:t>
            </a:r>
            <a:r>
              <a:rPr lang="en-US" sz="4000" i="1" dirty="0" smtClean="0">
                <a:solidFill>
                  <a:schemeClr val="bg1"/>
                </a:solidFill>
                <a:latin typeface="+mn-lt"/>
              </a:rPr>
              <a:t>Patent Law</a:t>
            </a:r>
            <a:endParaRPr lang="en-US" sz="4000" i="1" dirty="0">
              <a:solidFill>
                <a:schemeClr val="bg1"/>
              </a:solidFill>
              <a:latin typeface="+mn-lt"/>
            </a:endParaRPr>
          </a:p>
        </p:txBody>
      </p:sp>
      <p:pic>
        <p:nvPicPr>
          <p:cNvPr id="4" name="Picture 3" descr="Screen Shot 2015-09-20 at 8.53.4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2950308"/>
            <a:ext cx="4056977" cy="2775826"/>
          </a:xfrm>
          <a:prstGeom prst="rect">
            <a:avLst/>
          </a:prstGeom>
        </p:spPr>
      </p:pic>
      <p:pic>
        <p:nvPicPr>
          <p:cNvPr id="5" name="Picture 4" descr="Screen Shot 2015-09-20 at 8.54.5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0199" y="2950308"/>
            <a:ext cx="4002245" cy="2775826"/>
          </a:xfrm>
          <a:prstGeom prst="rect">
            <a:avLst/>
          </a:prstGeom>
        </p:spPr>
      </p:pic>
    </p:spTree>
    <p:extLst>
      <p:ext uri="{BB962C8B-B14F-4D97-AF65-F5344CB8AC3E}">
        <p14:creationId xmlns:p14="http://schemas.microsoft.com/office/powerpoint/2010/main" val="2054152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22" y="147708"/>
            <a:ext cx="7846178" cy="1016000"/>
          </a:xfrm>
        </p:spPr>
        <p:txBody>
          <a:bodyPr>
            <a:normAutofit/>
          </a:bodyPr>
          <a:lstStyle/>
          <a:p>
            <a:r>
              <a:rPr lang="en-US" sz="4400" b="1" dirty="0" smtClean="0">
                <a:solidFill>
                  <a:srgbClr val="FFFF00"/>
                </a:solidFill>
                <a:latin typeface="+mn-lt"/>
              </a:rPr>
              <a:t>But is the game rigged?</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408134"/>
            <a:ext cx="8229600" cy="4318000"/>
          </a:xfrm>
        </p:spPr>
        <p:txBody>
          <a:bodyPr/>
          <a:lstStyle/>
          <a:p>
            <a:pPr marL="0" indent="0">
              <a:buNone/>
            </a:pPr>
            <a:r>
              <a:rPr lang="en-US" sz="9600" dirty="0" smtClean="0">
                <a:solidFill>
                  <a:schemeClr val="bg1"/>
                </a:solidFill>
                <a:latin typeface="+mn-lt"/>
              </a:rPr>
              <a:t> Industry </a:t>
            </a:r>
            <a:r>
              <a:rPr lang="en-US" sz="9600" dirty="0" smtClean="0">
                <a:solidFill>
                  <a:srgbClr val="CCFFCC"/>
                </a:solidFill>
                <a:latin typeface="+mn-lt"/>
              </a:rPr>
              <a:t>&gt;</a:t>
            </a:r>
            <a:r>
              <a:rPr lang="en-US" sz="9600" dirty="0" smtClean="0">
                <a:solidFill>
                  <a:schemeClr val="bg1"/>
                </a:solidFill>
                <a:latin typeface="+mn-lt"/>
              </a:rPr>
              <a:t> Art</a:t>
            </a:r>
          </a:p>
          <a:p>
            <a:pPr marL="0" indent="0">
              <a:buNone/>
            </a:pPr>
            <a:endParaRPr lang="en-US" dirty="0"/>
          </a:p>
        </p:txBody>
      </p:sp>
      <p:pic>
        <p:nvPicPr>
          <p:cNvPr id="5" name="Content Placeholder 3" descr="imgres-1.jpg"/>
          <p:cNvPicPr>
            <a:picLocks noChangeAspect="1"/>
          </p:cNvPicPr>
          <p:nvPr/>
        </p:nvPicPr>
        <p:blipFill rotWithShape="1">
          <a:blip r:embed="rId2" cstate="print">
            <a:extLst>
              <a:ext uri="{28A0092B-C50C-407E-A947-70E740481C1C}">
                <a14:useLocalDpi xmlns:a14="http://schemas.microsoft.com/office/drawing/2010/main"/>
              </a:ext>
            </a:extLst>
          </a:blip>
          <a:srcRect r="-548"/>
          <a:stretch/>
        </p:blipFill>
        <p:spPr>
          <a:xfrm>
            <a:off x="5329901" y="2754827"/>
            <a:ext cx="2629179" cy="3506883"/>
          </a:xfrm>
          <a:prstGeom prst="rect">
            <a:avLst/>
          </a:prstGeom>
        </p:spPr>
      </p:pic>
    </p:spTree>
    <p:extLst>
      <p:ext uri="{BB962C8B-B14F-4D97-AF65-F5344CB8AC3E}">
        <p14:creationId xmlns:p14="http://schemas.microsoft.com/office/powerpoint/2010/main" val="1327910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82"/>
            <a:ext cx="8686800" cy="1016000"/>
          </a:xfrm>
        </p:spPr>
        <p:txBody>
          <a:bodyPr/>
          <a:lstStyle/>
          <a:p>
            <a:r>
              <a:rPr lang="en-US" b="1" dirty="0">
                <a:solidFill>
                  <a:srgbClr val="FFFF00"/>
                </a:solidFill>
                <a:cs typeface="Times New Roman"/>
              </a:rPr>
              <a:t> Practical </a:t>
            </a:r>
            <a:r>
              <a:rPr lang="en-US" b="1" dirty="0" smtClean="0">
                <a:solidFill>
                  <a:srgbClr val="FFFF00"/>
                </a:solidFill>
                <a:cs typeface="Times New Roman"/>
              </a:rPr>
              <a:t>Contradictions </a:t>
            </a:r>
            <a:r>
              <a:rPr lang="en-US" b="1" dirty="0" smtClean="0">
                <a:solidFill>
                  <a:schemeClr val="bg1"/>
                </a:solidFill>
                <a:cs typeface="Times New Roman"/>
              </a:rPr>
              <a:t>#1 </a:t>
            </a:r>
            <a:r>
              <a:rPr lang="en-US" b="1" dirty="0" smtClean="0">
                <a:solidFill>
                  <a:srgbClr val="FFFF00"/>
                </a:solidFill>
                <a:cs typeface="Times New Roman"/>
              </a:rPr>
              <a:t>+ </a:t>
            </a:r>
            <a:r>
              <a:rPr lang="en-US" b="1" dirty="0" smtClean="0">
                <a:solidFill>
                  <a:srgbClr val="FFFFFF"/>
                </a:solidFill>
                <a:cs typeface="Times New Roman"/>
              </a:rPr>
              <a:t>#</a:t>
            </a:r>
            <a:r>
              <a:rPr lang="en-US" b="1" dirty="0">
                <a:solidFill>
                  <a:srgbClr val="FFFFFF"/>
                </a:solidFill>
                <a:cs typeface="Times New Roman"/>
              </a:rPr>
              <a:t>2</a:t>
            </a:r>
            <a:endParaRPr lang="en-US" dirty="0">
              <a:solidFill>
                <a:srgbClr val="FFFFFF"/>
              </a:solidFill>
            </a:endParaRPr>
          </a:p>
        </p:txBody>
      </p:sp>
      <p:sp>
        <p:nvSpPr>
          <p:cNvPr id="3" name="Content Placeholder 2"/>
          <p:cNvSpPr>
            <a:spLocks noGrp="1"/>
          </p:cNvSpPr>
          <p:nvPr>
            <p:ph sz="quarter" idx="10"/>
          </p:nvPr>
        </p:nvSpPr>
        <p:spPr>
          <a:xfrm>
            <a:off x="457200" y="1182864"/>
            <a:ext cx="8686800" cy="4731454"/>
          </a:xfrm>
        </p:spPr>
        <p:txBody>
          <a:bodyPr>
            <a:normAutofit/>
          </a:bodyPr>
          <a:lstStyle/>
          <a:p>
            <a:pPr marL="0" indent="0">
              <a:buNone/>
            </a:pPr>
            <a:r>
              <a:rPr lang="en-US" sz="4400" dirty="0" smtClean="0">
                <a:solidFill>
                  <a:schemeClr val="bg1"/>
                </a:solidFill>
                <a:latin typeface="+mn-lt"/>
              </a:rPr>
              <a:t>There is no property in “intellectual property”, </a:t>
            </a:r>
            <a:r>
              <a:rPr lang="en-US" sz="4400" dirty="0" smtClean="0">
                <a:solidFill>
                  <a:srgbClr val="FFFF00"/>
                </a:solidFill>
                <a:latin typeface="+mn-lt"/>
              </a:rPr>
              <a:t>but</a:t>
            </a:r>
            <a:r>
              <a:rPr lang="en-US" sz="4400" dirty="0" smtClean="0">
                <a:solidFill>
                  <a:srgbClr val="CCFFCC"/>
                </a:solidFill>
                <a:latin typeface="+mn-lt"/>
              </a:rPr>
              <a:t> that doesn’t matter anymore because it’s all about contracts (licenses) anyways</a:t>
            </a:r>
            <a:r>
              <a:rPr lang="en-US" sz="4400" dirty="0" smtClean="0">
                <a:solidFill>
                  <a:schemeClr val="bg1"/>
                </a:solidFill>
                <a:latin typeface="+mn-lt"/>
              </a:rPr>
              <a:t>.</a:t>
            </a:r>
            <a:endParaRPr lang="en-US" sz="4400" dirty="0">
              <a:solidFill>
                <a:schemeClr val="bg1"/>
              </a:solidFill>
              <a:latin typeface="+mn-lt"/>
            </a:endParaRPr>
          </a:p>
        </p:txBody>
      </p:sp>
      <p:pic>
        <p:nvPicPr>
          <p:cNvPr id="5" name="Picture 4" descr="Screen Shot 2015-11-09 at 9.57.47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67416" y="3765320"/>
            <a:ext cx="4961864" cy="2055912"/>
          </a:xfrm>
          <a:prstGeom prst="rect">
            <a:avLst/>
          </a:prstGeom>
        </p:spPr>
      </p:pic>
    </p:spTree>
    <p:extLst>
      <p:ext uri="{BB962C8B-B14F-4D97-AF65-F5344CB8AC3E}">
        <p14:creationId xmlns:p14="http://schemas.microsoft.com/office/powerpoint/2010/main" val="1405721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04243"/>
          </a:xfrm>
        </p:spPr>
        <p:txBody>
          <a:bodyPr>
            <a:noAutofit/>
          </a:bodyPr>
          <a:lstStyle/>
          <a:p>
            <a:r>
              <a:rPr lang="en-US" sz="4400" b="1" dirty="0" smtClean="0">
                <a:solidFill>
                  <a:srgbClr val="FFFFFF"/>
                </a:solidFill>
                <a:latin typeface="+mn-lt"/>
              </a:rPr>
              <a:t>Explains </a:t>
            </a:r>
            <a:r>
              <a:rPr lang="en-US" sz="4400" i="1" dirty="0" smtClean="0">
                <a:solidFill>
                  <a:srgbClr val="FFFF00"/>
                </a:solidFill>
                <a:latin typeface="OCR A Std"/>
                <a:cs typeface="OCR A Std"/>
              </a:rPr>
              <a:t>Patent Law double standards </a:t>
            </a:r>
            <a:r>
              <a:rPr lang="en-US" sz="4400" b="1" dirty="0" smtClean="0">
                <a:solidFill>
                  <a:srgbClr val="FFFFFF"/>
                </a:solidFill>
                <a:latin typeface="+mn-lt"/>
                <a:cs typeface="OCR A Std"/>
              </a:rPr>
              <a:t>?</a:t>
            </a:r>
            <a:endParaRPr lang="en-US" sz="4400" b="1" dirty="0">
              <a:solidFill>
                <a:srgbClr val="FFFFFF"/>
              </a:solidFill>
              <a:latin typeface="+mn-lt"/>
              <a:cs typeface="OCR A Std"/>
            </a:endParaRPr>
          </a:p>
        </p:txBody>
      </p:sp>
      <p:sp>
        <p:nvSpPr>
          <p:cNvPr id="3" name="Content Placeholder 2"/>
          <p:cNvSpPr>
            <a:spLocks noGrp="1"/>
          </p:cNvSpPr>
          <p:nvPr>
            <p:ph sz="quarter" idx="10"/>
          </p:nvPr>
        </p:nvSpPr>
        <p:spPr>
          <a:xfrm>
            <a:off x="238151" y="1304243"/>
            <a:ext cx="8905849" cy="5362775"/>
          </a:xfrm>
        </p:spPr>
        <p:txBody>
          <a:bodyPr>
            <a:normAutofit fontScale="92500"/>
          </a:bodyPr>
          <a:lstStyle/>
          <a:p>
            <a:pPr>
              <a:lnSpc>
                <a:spcPct val="100000"/>
              </a:lnSpc>
            </a:pPr>
            <a:r>
              <a:rPr lang="en-US" sz="3500" dirty="0" smtClean="0">
                <a:solidFill>
                  <a:srgbClr val="FFFF00"/>
                </a:solidFill>
                <a:latin typeface="+mn-lt"/>
              </a:rPr>
              <a:t>Innovation in a patent law context effectively allows “mods”….So why doesn’t creativity in a copyright law context similarly allow mods.</a:t>
            </a:r>
          </a:p>
          <a:p>
            <a:pPr>
              <a:lnSpc>
                <a:spcPct val="100000"/>
              </a:lnSpc>
            </a:pPr>
            <a:r>
              <a:rPr lang="en-US" sz="3500" dirty="0" smtClean="0">
                <a:solidFill>
                  <a:schemeClr val="bg1"/>
                </a:solidFill>
                <a:latin typeface="+mn-lt"/>
              </a:rPr>
              <a:t>Patent law allows free riding on both ideas and expression (</a:t>
            </a:r>
            <a:r>
              <a:rPr lang="en-US" sz="3500" dirty="0" smtClean="0">
                <a:solidFill>
                  <a:srgbClr val="CCFFCC"/>
                </a:solidFill>
                <a:latin typeface="+mn-lt"/>
              </a:rPr>
              <a:t>through designing around</a:t>
            </a:r>
            <a:r>
              <a:rPr lang="en-US" sz="3500" dirty="0" smtClean="0">
                <a:solidFill>
                  <a:schemeClr val="bg1"/>
                </a:solidFill>
                <a:latin typeface="+mn-lt"/>
              </a:rPr>
              <a:t>). Copyright law allows free riding on ideas only. If free riding on ideas is ok, why is free riding on expression not ok?… (</a:t>
            </a:r>
            <a:r>
              <a:rPr lang="en-US" sz="3500" dirty="0" err="1" smtClean="0">
                <a:solidFill>
                  <a:schemeClr val="bg1"/>
                </a:solidFill>
                <a:latin typeface="+mn-lt"/>
              </a:rPr>
              <a:t>Tushnet</a:t>
            </a:r>
            <a:r>
              <a:rPr lang="en-US" sz="3500" dirty="0" smtClean="0">
                <a:solidFill>
                  <a:schemeClr val="bg1"/>
                </a:solidFill>
                <a:latin typeface="+mn-lt"/>
              </a:rPr>
              <a:t>)</a:t>
            </a:r>
          </a:p>
          <a:p>
            <a:pPr marL="0" indent="0">
              <a:buNone/>
            </a:pP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3681355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Autofit/>
          </a:bodyPr>
          <a:lstStyle/>
          <a:p>
            <a:r>
              <a:rPr lang="en-US" b="1" dirty="0" smtClean="0">
                <a:solidFill>
                  <a:schemeClr val="bg1"/>
                </a:solidFill>
                <a:latin typeface="+mn-lt"/>
              </a:rPr>
              <a:t>Moreover</a:t>
            </a:r>
            <a:r>
              <a:rPr lang="is-IS" b="1" dirty="0" smtClean="0">
                <a:solidFill>
                  <a:schemeClr val="bg1"/>
                </a:solidFill>
                <a:latin typeface="+mn-lt"/>
              </a:rPr>
              <a:t>…</a:t>
            </a:r>
            <a:r>
              <a:rPr lang="is-IS" dirty="0" smtClean="0">
                <a:solidFill>
                  <a:srgbClr val="FFFF00"/>
                </a:solidFill>
                <a:latin typeface="+mn-lt"/>
              </a:rPr>
              <a:t>one more contradiction</a:t>
            </a:r>
            <a:endParaRPr lang="en-US" dirty="0">
              <a:solidFill>
                <a:srgbClr val="FFFF00"/>
              </a:solidFill>
              <a:latin typeface="+mn-lt"/>
            </a:endParaRPr>
          </a:p>
        </p:txBody>
      </p:sp>
      <p:sp>
        <p:nvSpPr>
          <p:cNvPr id="3" name="Content Placeholder 2"/>
          <p:cNvSpPr>
            <a:spLocks noGrp="1"/>
          </p:cNvSpPr>
          <p:nvPr>
            <p:ph sz="quarter" idx="10"/>
          </p:nvPr>
        </p:nvSpPr>
        <p:spPr>
          <a:xfrm>
            <a:off x="457200" y="1016000"/>
            <a:ext cx="8229600" cy="4710134"/>
          </a:xfrm>
        </p:spPr>
        <p:txBody>
          <a:bodyPr>
            <a:noAutofit/>
          </a:bodyPr>
          <a:lstStyle/>
          <a:p>
            <a:pPr marL="0" indent="0">
              <a:buNone/>
            </a:pPr>
            <a:r>
              <a:rPr lang="en-US" sz="2800" dirty="0" smtClean="0">
                <a:solidFill>
                  <a:schemeClr val="bg1"/>
                </a:solidFill>
                <a:latin typeface="OCR A Std"/>
                <a:cs typeface="OCR A Std"/>
              </a:rPr>
              <a:t>Patent law recognizes “prior art” as a reason to invalidate a patent claim.</a:t>
            </a:r>
          </a:p>
          <a:p>
            <a:pPr marL="0" indent="0">
              <a:buNone/>
            </a:pPr>
            <a:endParaRPr lang="en-US" sz="2800" dirty="0" smtClean="0">
              <a:solidFill>
                <a:srgbClr val="3366FF"/>
              </a:solidFill>
              <a:latin typeface="OCR A Std"/>
              <a:cs typeface="OCR A Std"/>
            </a:endParaRPr>
          </a:p>
          <a:p>
            <a:pPr marL="0" indent="0">
              <a:buNone/>
            </a:pPr>
            <a:r>
              <a:rPr lang="en-US" sz="2800" dirty="0" smtClean="0">
                <a:solidFill>
                  <a:srgbClr val="FFFF00"/>
                </a:solidFill>
                <a:latin typeface="OCR A Std"/>
                <a:cs typeface="OCR A Std"/>
              </a:rPr>
              <a:t>Copyright law, though recognizing “genre” in fair dealing/fair use terms, does not actually examine “prior art” per se. If it did almost no copyrights of creative works would be valid.</a:t>
            </a:r>
            <a:endParaRPr lang="en-US" sz="2800" dirty="0">
              <a:solidFill>
                <a:srgbClr val="FFFF00"/>
              </a:solidFill>
              <a:latin typeface="OCR A Std"/>
              <a:cs typeface="OCR A Std"/>
            </a:endParaRPr>
          </a:p>
        </p:txBody>
      </p:sp>
    </p:spTree>
    <p:extLst>
      <p:ext uri="{BB962C8B-B14F-4D97-AF65-F5344CB8AC3E}">
        <p14:creationId xmlns:p14="http://schemas.microsoft.com/office/powerpoint/2010/main" val="835335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451"/>
            <a:ext cx="8686800" cy="1372886"/>
          </a:xfrm>
        </p:spPr>
        <p:txBody>
          <a:bodyPr>
            <a:normAutofit fontScale="90000"/>
          </a:bodyPr>
          <a:lstStyle/>
          <a:p>
            <a:r>
              <a:rPr lang="en-US" b="1" dirty="0" smtClean="0">
                <a:solidFill>
                  <a:srgbClr val="FFFF00"/>
                </a:solidFill>
                <a:latin typeface="+mn-lt"/>
              </a:rPr>
              <a:t/>
            </a:r>
            <a:br>
              <a:rPr lang="en-US" b="1" dirty="0" smtClean="0">
                <a:solidFill>
                  <a:srgbClr val="FFFF00"/>
                </a:solidFill>
                <a:latin typeface="+mn-lt"/>
              </a:rPr>
            </a:br>
            <a:r>
              <a:rPr lang="en-US" b="1" dirty="0" smtClean="0">
                <a:solidFill>
                  <a:srgbClr val="FFFF00"/>
                </a:solidFill>
                <a:latin typeface="+mn-lt"/>
              </a:rPr>
              <a:t>Preston </a:t>
            </a:r>
            <a:r>
              <a:rPr lang="en-US" b="1" dirty="0">
                <a:solidFill>
                  <a:srgbClr val="FFFF00"/>
                </a:solidFill>
                <a:latin typeface="+mn-lt"/>
              </a:rPr>
              <a:t>v. 20</a:t>
            </a:r>
            <a:r>
              <a:rPr lang="en-US" b="1" baseline="30000" dirty="0">
                <a:solidFill>
                  <a:srgbClr val="FFFF00"/>
                </a:solidFill>
                <a:latin typeface="+mn-lt"/>
              </a:rPr>
              <a:t>th</a:t>
            </a:r>
            <a:r>
              <a:rPr lang="en-US" b="1" dirty="0">
                <a:solidFill>
                  <a:srgbClr val="FFFF00"/>
                </a:solidFill>
                <a:latin typeface="+mn-lt"/>
              </a:rPr>
              <a:t> Century Fox Canada Ltd. (1991), 33 C.P.R. (3d) 242 (F.C.T.D.)</a:t>
            </a:r>
            <a:br>
              <a:rPr lang="en-US" b="1" dirty="0">
                <a:solidFill>
                  <a:srgbClr val="FFFF00"/>
                </a:solidFill>
                <a:latin typeface="+mn-lt"/>
              </a:rPr>
            </a:br>
            <a:endParaRPr lang="en-US" b="1" dirty="0">
              <a:solidFill>
                <a:srgbClr val="FFFF00"/>
              </a:solidFill>
              <a:latin typeface="+mn-lt"/>
            </a:endParaRPr>
          </a:p>
        </p:txBody>
      </p:sp>
      <p:pic>
        <p:nvPicPr>
          <p:cNvPr id="4" name="Content Placeholder 3" descr="250px-Ewok_SWExhibition.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10"/>
          <a:stretch/>
        </p:blipFill>
        <p:spPr>
          <a:xfrm>
            <a:off x="669387" y="1681163"/>
            <a:ext cx="4376762" cy="4205287"/>
          </a:xfrm>
        </p:spPr>
      </p:pic>
      <p:pic>
        <p:nvPicPr>
          <p:cNvPr id="5" name="Picture 4" descr="220px-ReturnOfTheJediPoster198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29718" y="1681163"/>
            <a:ext cx="2794000" cy="4394200"/>
          </a:xfrm>
          <a:prstGeom prst="rect">
            <a:avLst/>
          </a:prstGeom>
        </p:spPr>
      </p:pic>
    </p:spTree>
    <p:extLst>
      <p:ext uri="{BB962C8B-B14F-4D97-AF65-F5344CB8AC3E}">
        <p14:creationId xmlns:p14="http://schemas.microsoft.com/office/powerpoint/2010/main" val="2339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2-23 at 11.00.40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122" t="-1" r="-1189" b="-2913"/>
          <a:stretch/>
        </p:blipFill>
        <p:spPr>
          <a:xfrm>
            <a:off x="635060" y="181413"/>
            <a:ext cx="7953958" cy="5550740"/>
          </a:xfrm>
        </p:spPr>
      </p:pic>
      <p:sp>
        <p:nvSpPr>
          <p:cNvPr id="5" name="TextBox 4"/>
          <p:cNvSpPr txBox="1"/>
          <p:nvPr/>
        </p:nvSpPr>
        <p:spPr>
          <a:xfrm>
            <a:off x="405710" y="5585567"/>
            <a:ext cx="8738290" cy="369332"/>
          </a:xfrm>
          <a:prstGeom prst="rect">
            <a:avLst/>
          </a:prstGeom>
          <a:noFill/>
        </p:spPr>
        <p:txBody>
          <a:bodyPr wrap="none" rtlCol="0">
            <a:spAutoFit/>
          </a:bodyPr>
          <a:lstStyle/>
          <a:p>
            <a:r>
              <a:rPr lang="en-US" dirty="0">
                <a:hlinkClick r:id="rId3"/>
              </a:rPr>
              <a:t>http://law.unh.edu/assets/images/uploads/publications/idea-vol52-no1-</a:t>
            </a:r>
            <a:r>
              <a:rPr lang="en-US" dirty="0" smtClean="0">
                <a:hlinkClick r:id="rId3"/>
              </a:rPr>
              <a:t>hutchison.pdf</a:t>
            </a:r>
            <a:r>
              <a:rPr lang="en-US" dirty="0" smtClean="0"/>
              <a:t> </a:t>
            </a:r>
            <a:endParaRPr lang="en-US" dirty="0"/>
          </a:p>
        </p:txBody>
      </p:sp>
    </p:spTree>
    <p:extLst>
      <p:ext uri="{BB962C8B-B14F-4D97-AF65-F5344CB8AC3E}">
        <p14:creationId xmlns:p14="http://schemas.microsoft.com/office/powerpoint/2010/main" val="22500384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189"/>
            <a:ext cx="8686800" cy="1390048"/>
          </a:xfrm>
        </p:spPr>
        <p:txBody>
          <a:bodyPr>
            <a:noAutofit/>
          </a:bodyPr>
          <a:lstStyle/>
          <a:p>
            <a:r>
              <a:rPr lang="en-US" b="1" dirty="0" smtClean="0">
                <a:solidFill>
                  <a:srgbClr val="FFFF00"/>
                </a:solidFill>
                <a:latin typeface="+mn-lt"/>
              </a:rPr>
              <a:t>   “common store of folklore”</a:t>
            </a:r>
            <a:br>
              <a:rPr lang="en-US" b="1" dirty="0" smtClean="0">
                <a:solidFill>
                  <a:srgbClr val="FFFF00"/>
                </a:solidFill>
                <a:latin typeface="+mn-lt"/>
              </a:rPr>
            </a:br>
            <a:r>
              <a:rPr lang="en-US" b="1" dirty="0" smtClean="0">
                <a:solidFill>
                  <a:srgbClr val="FFFF00"/>
                </a:solidFill>
                <a:latin typeface="+mn-lt"/>
              </a:rPr>
              <a:t> </a:t>
            </a:r>
            <a:r>
              <a:rPr lang="en-US" b="1" dirty="0" smtClean="0">
                <a:solidFill>
                  <a:schemeClr val="bg1"/>
                </a:solidFill>
                <a:latin typeface="+mn-lt"/>
              </a:rPr>
              <a:t>  = </a:t>
            </a:r>
            <a:r>
              <a:rPr lang="en-US" b="1" dirty="0" smtClean="0">
                <a:solidFill>
                  <a:srgbClr val="FFFF00"/>
                </a:solidFill>
                <a:latin typeface="+mn-lt"/>
              </a:rPr>
              <a:t>the “collective unconscious”</a:t>
            </a:r>
            <a:endParaRPr lang="en-US" b="1" dirty="0">
              <a:solidFill>
                <a:srgbClr val="FFFF00"/>
              </a:solidFill>
              <a:latin typeface="+mn-lt"/>
            </a:endParaRPr>
          </a:p>
        </p:txBody>
      </p:sp>
      <p:pic>
        <p:nvPicPr>
          <p:cNvPr id="4" name="Content Placeholder 3" descr="Screen Shot 2015-02-23 at 10.58.1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13" b="-324"/>
          <a:stretch/>
        </p:blipFill>
        <p:spPr>
          <a:xfrm>
            <a:off x="240293" y="2162296"/>
            <a:ext cx="8734762" cy="3449379"/>
          </a:xfrm>
        </p:spPr>
      </p:pic>
    </p:spTree>
    <p:extLst>
      <p:ext uri="{BB962C8B-B14F-4D97-AF65-F5344CB8AC3E}">
        <p14:creationId xmlns:p14="http://schemas.microsoft.com/office/powerpoint/2010/main" val="32858303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03" y="34323"/>
            <a:ext cx="8633377" cy="823732"/>
          </a:xfrm>
        </p:spPr>
        <p:txBody>
          <a:bodyPr>
            <a:noAutofit/>
          </a:bodyPr>
          <a:lstStyle/>
          <a:p>
            <a:r>
              <a:rPr lang="en-US" b="1" dirty="0" smtClean="0">
                <a:solidFill>
                  <a:srgbClr val="FFFF00"/>
                </a:solidFill>
                <a:latin typeface="+mn-lt"/>
              </a:rPr>
              <a:t>      “Subconscious plagiarism”</a:t>
            </a:r>
            <a:endParaRPr lang="en-US" b="1" dirty="0">
              <a:solidFill>
                <a:srgbClr val="FFFF00"/>
              </a:solidFill>
              <a:latin typeface="+mn-lt"/>
            </a:endParaRPr>
          </a:p>
        </p:txBody>
      </p:sp>
      <p:pic>
        <p:nvPicPr>
          <p:cNvPr id="4" name="Content Placeholder 3" descr="Screen Shot 2015-02-24 at 12.22.4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42"/>
          <a:stretch/>
        </p:blipFill>
        <p:spPr>
          <a:xfrm>
            <a:off x="1441756" y="858056"/>
            <a:ext cx="6272485" cy="4783630"/>
          </a:xfrm>
        </p:spPr>
      </p:pic>
      <p:sp>
        <p:nvSpPr>
          <p:cNvPr id="5" name="TextBox 4"/>
          <p:cNvSpPr txBox="1"/>
          <p:nvPr/>
        </p:nvSpPr>
        <p:spPr>
          <a:xfrm>
            <a:off x="1441756" y="5663483"/>
            <a:ext cx="6831130" cy="369332"/>
          </a:xfrm>
          <a:prstGeom prst="rect">
            <a:avLst/>
          </a:prstGeom>
          <a:noFill/>
        </p:spPr>
        <p:txBody>
          <a:bodyPr wrap="none" rtlCol="0">
            <a:spAutoFit/>
          </a:bodyPr>
          <a:lstStyle/>
          <a:p>
            <a:r>
              <a:rPr lang="en-US" dirty="0">
                <a:hlinkClick r:id="rId3"/>
              </a:rPr>
              <a:t>http://mcir.usc.edu/cases/1970-1979/Pages/</a:t>
            </a:r>
            <a:r>
              <a:rPr lang="en-US" dirty="0" smtClean="0">
                <a:hlinkClick r:id="rId3"/>
              </a:rPr>
              <a:t>brightharrisongs.html</a:t>
            </a:r>
            <a:r>
              <a:rPr lang="en-US" dirty="0" smtClean="0"/>
              <a:t> </a:t>
            </a:r>
            <a:endParaRPr lang="en-US" dirty="0"/>
          </a:p>
        </p:txBody>
      </p:sp>
    </p:spTree>
    <p:extLst>
      <p:ext uri="{BB962C8B-B14F-4D97-AF65-F5344CB8AC3E}">
        <p14:creationId xmlns:p14="http://schemas.microsoft.com/office/powerpoint/2010/main" val="7243482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821"/>
            <a:ext cx="8229600" cy="1016000"/>
          </a:xfrm>
        </p:spPr>
        <p:txBody>
          <a:bodyPr>
            <a:normAutofit/>
          </a:bodyPr>
          <a:lstStyle/>
          <a:p>
            <a:r>
              <a:rPr lang="en-US" sz="4400" b="1" dirty="0" smtClean="0">
                <a:solidFill>
                  <a:srgbClr val="FFFF00"/>
                </a:solidFill>
                <a:latin typeface="Arial"/>
                <a:cs typeface="Arial"/>
              </a:rPr>
              <a:t> Conscious homage?</a:t>
            </a:r>
            <a:endParaRPr lang="en-US" sz="4400" b="1" dirty="0">
              <a:solidFill>
                <a:srgbClr val="FFFF00"/>
              </a:solidFill>
              <a:latin typeface="Arial"/>
              <a:cs typeface="Arial"/>
            </a:endParaRPr>
          </a:p>
        </p:txBody>
      </p:sp>
      <p:pic>
        <p:nvPicPr>
          <p:cNvPr id="4" name="Content Placeholder 3" descr="Screen Shot 2015-02-24 at 12.32.31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l="-654" r="-654"/>
          <a:stretch>
            <a:fillRect/>
          </a:stretch>
        </p:blipFill>
        <p:spPr>
          <a:xfrm>
            <a:off x="457200" y="1154113"/>
            <a:ext cx="8229600" cy="4572000"/>
          </a:xfrm>
        </p:spPr>
      </p:pic>
      <p:sp>
        <p:nvSpPr>
          <p:cNvPr id="3" name="TextBox 2"/>
          <p:cNvSpPr txBox="1"/>
          <p:nvPr/>
        </p:nvSpPr>
        <p:spPr>
          <a:xfrm>
            <a:off x="5096524" y="5811312"/>
            <a:ext cx="2032528" cy="461665"/>
          </a:xfrm>
          <a:prstGeom prst="rect">
            <a:avLst/>
          </a:prstGeom>
          <a:noFill/>
        </p:spPr>
        <p:txBody>
          <a:bodyPr wrap="none" rtlCol="0">
            <a:spAutoFit/>
          </a:bodyPr>
          <a:lstStyle/>
          <a:p>
            <a:r>
              <a:rPr lang="en-US" sz="2400" b="1" dirty="0" smtClean="0">
                <a:solidFill>
                  <a:schemeClr val="bg1"/>
                </a:solidFill>
              </a:rPr>
              <a:t>23:15 - 30:16</a:t>
            </a:r>
            <a:endParaRPr lang="en-US" sz="2400" b="1" dirty="0">
              <a:solidFill>
                <a:schemeClr val="bg1"/>
              </a:solidFill>
            </a:endParaRPr>
          </a:p>
        </p:txBody>
      </p:sp>
    </p:spTree>
    <p:extLst>
      <p:ext uri="{BB962C8B-B14F-4D97-AF65-F5344CB8AC3E}">
        <p14:creationId xmlns:p14="http://schemas.microsoft.com/office/powerpoint/2010/main" val="2554028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0-23 at 5.28.38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927" r="-20"/>
          <a:stretch/>
        </p:blipFill>
        <p:spPr>
          <a:xfrm>
            <a:off x="1527349" y="281511"/>
            <a:ext cx="6026736" cy="5127928"/>
          </a:xfrm>
        </p:spPr>
      </p:pic>
      <p:sp>
        <p:nvSpPr>
          <p:cNvPr id="5" name="TextBox 4"/>
          <p:cNvSpPr txBox="1"/>
          <p:nvPr/>
        </p:nvSpPr>
        <p:spPr>
          <a:xfrm>
            <a:off x="2331218" y="5409439"/>
            <a:ext cx="4735842" cy="523220"/>
          </a:xfrm>
          <a:prstGeom prst="rect">
            <a:avLst/>
          </a:prstGeom>
          <a:noFill/>
        </p:spPr>
        <p:txBody>
          <a:bodyPr wrap="none" rtlCol="0">
            <a:spAutoFit/>
          </a:bodyPr>
          <a:lstStyle/>
          <a:p>
            <a:r>
              <a:rPr lang="en-US" sz="2800" dirty="0">
                <a:hlinkClick r:id="rId3"/>
              </a:rPr>
              <a:t>https://youtu.be/</a:t>
            </a:r>
            <a:r>
              <a:rPr lang="en-US" sz="2800" dirty="0" smtClean="0">
                <a:hlinkClick r:id="rId3"/>
              </a:rPr>
              <a:t>5pidokakU4I</a:t>
            </a:r>
            <a:r>
              <a:rPr lang="en-US" sz="2800" dirty="0" smtClean="0"/>
              <a:t> </a:t>
            </a:r>
            <a:endParaRPr lang="en-US" sz="2800" dirty="0"/>
          </a:p>
        </p:txBody>
      </p:sp>
    </p:spTree>
    <p:extLst>
      <p:ext uri="{BB962C8B-B14F-4D97-AF65-F5344CB8AC3E}">
        <p14:creationId xmlns:p14="http://schemas.microsoft.com/office/powerpoint/2010/main" val="822876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0-20 at 9.41.39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8" r="-1247"/>
          <a:stretch/>
        </p:blipFill>
        <p:spPr>
          <a:xfrm>
            <a:off x="257458" y="403860"/>
            <a:ext cx="8745668" cy="5459563"/>
          </a:xfrm>
        </p:spPr>
      </p:pic>
    </p:spTree>
    <p:extLst>
      <p:ext uri="{BB962C8B-B14F-4D97-AF65-F5344CB8AC3E}">
        <p14:creationId xmlns:p14="http://schemas.microsoft.com/office/powerpoint/2010/main" val="37914656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5-02-24 at 12.04.53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521" b="-521"/>
          <a:stretch>
            <a:fillRect/>
          </a:stretch>
        </p:blipFill>
        <p:spPr>
          <a:xfrm>
            <a:off x="-2" y="0"/>
            <a:ext cx="2855408" cy="1498208"/>
          </a:xfrm>
        </p:spPr>
      </p:pic>
      <p:pic>
        <p:nvPicPr>
          <p:cNvPr id="6" name="Picture 5" descr="Screen Shot 2015-02-24 at 12.05.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498208"/>
            <a:ext cx="9144000" cy="1793624"/>
          </a:xfrm>
          <a:prstGeom prst="rect">
            <a:avLst/>
          </a:prstGeom>
        </p:spPr>
      </p:pic>
      <p:pic>
        <p:nvPicPr>
          <p:cNvPr id="7" name="Picture 6" descr="Screen Shot 2015-02-24 at 12.05.21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291832"/>
            <a:ext cx="9144000" cy="2334265"/>
          </a:xfrm>
          <a:prstGeom prst="rect">
            <a:avLst/>
          </a:prstGeom>
        </p:spPr>
      </p:pic>
      <p:sp>
        <p:nvSpPr>
          <p:cNvPr id="8" name="Rectangle 7"/>
          <p:cNvSpPr/>
          <p:nvPr/>
        </p:nvSpPr>
        <p:spPr>
          <a:xfrm>
            <a:off x="0" y="5702053"/>
            <a:ext cx="9143998" cy="307777"/>
          </a:xfrm>
          <a:prstGeom prst="rect">
            <a:avLst/>
          </a:prstGeom>
        </p:spPr>
        <p:txBody>
          <a:bodyPr wrap="square">
            <a:spAutoFit/>
          </a:bodyPr>
          <a:lstStyle/>
          <a:p>
            <a:r>
              <a:rPr lang="en-US" sz="1400" dirty="0">
                <a:hlinkClick r:id="rId5"/>
              </a:rPr>
              <a:t>http://www.billboard.com/articles/events/grammys-2015/6457978/sam-smith-tom-petty-grammy-medley-</a:t>
            </a:r>
            <a:r>
              <a:rPr lang="en-US" sz="1400" dirty="0" smtClean="0">
                <a:hlinkClick r:id="rId5"/>
              </a:rPr>
              <a:t>mashups</a:t>
            </a:r>
            <a:r>
              <a:rPr lang="en-US" sz="1400" dirty="0" smtClean="0"/>
              <a:t> </a:t>
            </a:r>
            <a:endParaRPr lang="en-US" sz="1400" dirty="0"/>
          </a:p>
        </p:txBody>
      </p:sp>
    </p:spTree>
    <p:extLst>
      <p:ext uri="{BB962C8B-B14F-4D97-AF65-F5344CB8AC3E}">
        <p14:creationId xmlns:p14="http://schemas.microsoft.com/office/powerpoint/2010/main" val="17922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08" y="178133"/>
            <a:ext cx="8880092" cy="1016000"/>
          </a:xfrm>
        </p:spPr>
        <p:txBody>
          <a:bodyPr>
            <a:noAutofit/>
          </a:bodyPr>
          <a:lstStyle/>
          <a:p>
            <a:r>
              <a:rPr lang="en-US" sz="4800" b="1" dirty="0" smtClean="0">
                <a:solidFill>
                  <a:srgbClr val="FFFF00"/>
                </a:solidFill>
                <a:latin typeface="+mn-lt"/>
              </a:rPr>
              <a:t>But lets start at the beginning</a:t>
            </a:r>
            <a:endParaRPr lang="en-US" sz="4800" b="1" dirty="0">
              <a:solidFill>
                <a:srgbClr val="FFFF00"/>
              </a:solidFill>
              <a:latin typeface="+mn-lt"/>
            </a:endParaRPr>
          </a:p>
        </p:txBody>
      </p:sp>
      <p:sp>
        <p:nvSpPr>
          <p:cNvPr id="3" name="Content Placeholder 2"/>
          <p:cNvSpPr>
            <a:spLocks noGrp="1"/>
          </p:cNvSpPr>
          <p:nvPr>
            <p:ph sz="quarter" idx="10"/>
          </p:nvPr>
        </p:nvSpPr>
        <p:spPr>
          <a:xfrm>
            <a:off x="1319540" y="1408134"/>
            <a:ext cx="7367260" cy="4318000"/>
          </a:xfrm>
        </p:spPr>
        <p:txBody>
          <a:bodyPr>
            <a:normAutofit/>
          </a:bodyPr>
          <a:lstStyle/>
          <a:p>
            <a:pPr marL="0" indent="0">
              <a:lnSpc>
                <a:spcPct val="100000"/>
              </a:lnSpc>
              <a:buNone/>
            </a:pPr>
            <a:r>
              <a:rPr lang="en-US" sz="9600" dirty="0" smtClean="0">
                <a:solidFill>
                  <a:schemeClr val="bg1"/>
                </a:solidFill>
                <a:latin typeface="Apple Chancery"/>
                <a:cs typeface="Apple Chancery"/>
              </a:rPr>
              <a:t>“Once upon </a:t>
            </a:r>
          </a:p>
          <a:p>
            <a:pPr marL="0" indent="0">
              <a:lnSpc>
                <a:spcPct val="100000"/>
              </a:lnSpc>
              <a:buNone/>
            </a:pPr>
            <a:r>
              <a:rPr lang="en-US" sz="9600" dirty="0">
                <a:solidFill>
                  <a:schemeClr val="bg1"/>
                </a:solidFill>
                <a:latin typeface="Apple Chancery"/>
                <a:cs typeface="Apple Chancery"/>
              </a:rPr>
              <a:t> </a:t>
            </a:r>
            <a:r>
              <a:rPr lang="en-US" sz="9600" dirty="0" smtClean="0">
                <a:solidFill>
                  <a:schemeClr val="bg1"/>
                </a:solidFill>
                <a:latin typeface="Apple Chancery"/>
                <a:cs typeface="Apple Chancery"/>
              </a:rPr>
              <a:t> a time</a:t>
            </a:r>
            <a:r>
              <a:rPr lang="is-IS" sz="9600" dirty="0" smtClean="0">
                <a:solidFill>
                  <a:schemeClr val="bg1"/>
                </a:solidFill>
                <a:latin typeface="Apple Chancery"/>
                <a:cs typeface="Apple Chancery"/>
              </a:rPr>
              <a:t>…”</a:t>
            </a:r>
            <a:endParaRPr lang="en-US" sz="9600" dirty="0">
              <a:solidFill>
                <a:schemeClr val="bg1"/>
              </a:solidFill>
              <a:latin typeface="Apple Chancery"/>
              <a:cs typeface="Apple Chancery"/>
            </a:endParaRPr>
          </a:p>
        </p:txBody>
      </p:sp>
    </p:spTree>
    <p:extLst>
      <p:ext uri="{BB962C8B-B14F-4D97-AF65-F5344CB8AC3E}">
        <p14:creationId xmlns:p14="http://schemas.microsoft.com/office/powerpoint/2010/main" val="42839735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2-24 at 12.10.54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304" b="-431"/>
          <a:stretch/>
        </p:blipFill>
        <p:spPr>
          <a:xfrm>
            <a:off x="0" y="840894"/>
            <a:ext cx="9132909" cy="4151755"/>
          </a:xfrm>
        </p:spPr>
      </p:pic>
    </p:spTree>
    <p:extLst>
      <p:ext uri="{BB962C8B-B14F-4D97-AF65-F5344CB8AC3E}">
        <p14:creationId xmlns:p14="http://schemas.microsoft.com/office/powerpoint/2010/main" val="30227238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670899" y="1738000"/>
            <a:ext cx="7015899" cy="3988133"/>
          </a:xfrm>
        </p:spPr>
        <p:txBody>
          <a:bodyPr>
            <a:normAutofit/>
          </a:bodyPr>
          <a:lstStyle/>
          <a:p>
            <a:pPr marL="0" indent="0">
              <a:buNone/>
            </a:pPr>
            <a:r>
              <a:rPr lang="en-US" sz="9600" dirty="0">
                <a:solidFill>
                  <a:srgbClr val="FFFF00"/>
                </a:solidFill>
                <a:latin typeface="Apple Chancery"/>
                <a:cs typeface="Apple Chancery"/>
              </a:rPr>
              <a:t>Conclusion</a:t>
            </a:r>
            <a:endParaRPr lang="en-US" sz="9600" dirty="0">
              <a:latin typeface="Apple Chancery"/>
              <a:cs typeface="Apple Chancery"/>
            </a:endParaRPr>
          </a:p>
        </p:txBody>
      </p:sp>
    </p:spTree>
    <p:extLst>
      <p:ext uri="{BB962C8B-B14F-4D97-AF65-F5344CB8AC3E}">
        <p14:creationId xmlns:p14="http://schemas.microsoft.com/office/powerpoint/2010/main" val="20650627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417"/>
            <a:ext cx="8229600" cy="1016000"/>
          </a:xfrm>
        </p:spPr>
        <p:txBody>
          <a:bodyPr>
            <a:normAutofit/>
          </a:bodyPr>
          <a:lstStyle/>
          <a:p>
            <a:r>
              <a:rPr lang="en-US" b="1" dirty="0" smtClean="0">
                <a:solidFill>
                  <a:srgbClr val="FFFF00"/>
                </a:solidFill>
                <a:latin typeface="+mn-lt"/>
              </a:rPr>
              <a:t> </a:t>
            </a:r>
            <a:r>
              <a:rPr lang="en-US" sz="4800" b="1" dirty="0" smtClean="0">
                <a:solidFill>
                  <a:srgbClr val="FFFF00"/>
                </a:solidFill>
                <a:latin typeface="+mn-lt"/>
              </a:rPr>
              <a:t>  Nasty Questions:</a:t>
            </a:r>
            <a:endParaRPr lang="en-US" sz="4800" b="1" dirty="0">
              <a:solidFill>
                <a:srgbClr val="FFFF00"/>
              </a:solidFill>
              <a:latin typeface="+mn-lt"/>
            </a:endParaRPr>
          </a:p>
        </p:txBody>
      </p:sp>
      <p:sp>
        <p:nvSpPr>
          <p:cNvPr id="3" name="Content Placeholder 2"/>
          <p:cNvSpPr>
            <a:spLocks noGrp="1"/>
          </p:cNvSpPr>
          <p:nvPr>
            <p:ph sz="quarter" idx="10"/>
          </p:nvPr>
        </p:nvSpPr>
        <p:spPr>
          <a:xfrm>
            <a:off x="457199" y="1255436"/>
            <a:ext cx="8519037" cy="4470698"/>
          </a:xfrm>
        </p:spPr>
        <p:txBody>
          <a:bodyPr>
            <a:normAutofit/>
          </a:bodyPr>
          <a:lstStyle/>
          <a:p>
            <a:pPr marL="457200" indent="-457200">
              <a:buAutoNum type="arabicPeriod"/>
            </a:pPr>
            <a:r>
              <a:rPr lang="en-US" sz="3600" dirty="0" smtClean="0">
                <a:solidFill>
                  <a:schemeClr val="bg1"/>
                </a:solidFill>
                <a:latin typeface="+mn-lt"/>
              </a:rPr>
              <a:t>Has the trajectory of copyright freedoms/uncertainties led to a contractual backlash?</a:t>
            </a:r>
          </a:p>
          <a:p>
            <a:pPr marL="457200" indent="-457200">
              <a:buAutoNum type="arabicPeriod"/>
            </a:pPr>
            <a:r>
              <a:rPr lang="en-US" sz="3600" dirty="0" smtClean="0">
                <a:solidFill>
                  <a:schemeClr val="bg1"/>
                </a:solidFill>
                <a:latin typeface="+mn-lt"/>
              </a:rPr>
              <a:t>Does copyright matter in a “Post IP World”?</a:t>
            </a:r>
          </a:p>
          <a:p>
            <a:pPr marL="457200" indent="-457200">
              <a:buFont typeface="Arial"/>
              <a:buAutoNum type="arabicPeriod"/>
            </a:pPr>
            <a:r>
              <a:rPr lang="en-US" sz="3600" dirty="0" smtClean="0">
                <a:solidFill>
                  <a:schemeClr val="bg1"/>
                </a:solidFill>
                <a:latin typeface="+mn-lt"/>
              </a:rPr>
              <a:t>Do freedoms exist outside of contract in a “</a:t>
            </a:r>
            <a:r>
              <a:rPr lang="en-US" sz="3600" dirty="0">
                <a:solidFill>
                  <a:schemeClr val="bg1"/>
                </a:solidFill>
                <a:latin typeface="+mn-lt"/>
              </a:rPr>
              <a:t>Post IP World”</a:t>
            </a:r>
            <a:r>
              <a:rPr lang="en-US" sz="3600" dirty="0" smtClean="0">
                <a:solidFill>
                  <a:schemeClr val="bg1"/>
                </a:solidFill>
                <a:latin typeface="+mn-lt"/>
              </a:rPr>
              <a:t>?</a:t>
            </a:r>
            <a:endParaRPr lang="en-US" sz="3600" dirty="0">
              <a:solidFill>
                <a:schemeClr val="bg1"/>
              </a:solidFill>
              <a:latin typeface="+mn-lt"/>
            </a:endParaRPr>
          </a:p>
        </p:txBody>
      </p:sp>
      <p:pic>
        <p:nvPicPr>
          <p:cNvPr id="6" name="Content Placeholder 3" descr="1024px-Донецкая_библиотека_имени_Крупской_09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1" y="4941545"/>
            <a:ext cx="8229600" cy="784589"/>
          </a:xfrm>
          <a:prstGeom prst="rect">
            <a:avLst/>
          </a:prstGeom>
        </p:spPr>
      </p:pic>
    </p:spTree>
    <p:extLst>
      <p:ext uri="{BB962C8B-B14F-4D97-AF65-F5344CB8AC3E}">
        <p14:creationId xmlns:p14="http://schemas.microsoft.com/office/powerpoint/2010/main" val="29710921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61824" y="341882"/>
            <a:ext cx="8686800" cy="4733047"/>
          </a:xfrm>
        </p:spPr>
        <p:txBody>
          <a:bodyPr>
            <a:normAutofit/>
          </a:bodyPr>
          <a:lstStyle/>
          <a:p>
            <a:pPr marL="0" indent="0">
              <a:buNone/>
            </a:pPr>
            <a:r>
              <a:rPr lang="en-US" sz="4400" dirty="0" smtClean="0">
                <a:solidFill>
                  <a:schemeClr val="bg1"/>
                </a:solidFill>
                <a:latin typeface="+mn-lt"/>
              </a:rPr>
              <a:t>Is it </a:t>
            </a:r>
            <a:r>
              <a:rPr lang="en-US" sz="4400" dirty="0" smtClean="0">
                <a:solidFill>
                  <a:srgbClr val="CCFFCC"/>
                </a:solidFill>
                <a:latin typeface="+mn-lt"/>
              </a:rPr>
              <a:t>property</a:t>
            </a:r>
            <a:r>
              <a:rPr lang="en-US" sz="4400" dirty="0" smtClean="0">
                <a:solidFill>
                  <a:schemeClr val="bg1"/>
                </a:solidFill>
                <a:latin typeface="+mn-lt"/>
              </a:rPr>
              <a:t> we are favoring?</a:t>
            </a:r>
          </a:p>
          <a:p>
            <a:pPr marL="0" indent="0">
              <a:buNone/>
            </a:pPr>
            <a:r>
              <a:rPr lang="en-US" sz="4400" dirty="0" smtClean="0">
                <a:solidFill>
                  <a:srgbClr val="FFFF00"/>
                </a:solidFill>
                <a:latin typeface="+mn-lt"/>
              </a:rPr>
              <a:t>Or</a:t>
            </a:r>
            <a:r>
              <a:rPr lang="en-US" sz="4400" dirty="0" smtClean="0">
                <a:solidFill>
                  <a:schemeClr val="bg1"/>
                </a:solidFill>
                <a:latin typeface="+mn-lt"/>
              </a:rPr>
              <a:t> is it </a:t>
            </a:r>
            <a:r>
              <a:rPr lang="en-US" sz="4400" dirty="0" smtClean="0">
                <a:solidFill>
                  <a:srgbClr val="CCFFCC"/>
                </a:solidFill>
                <a:latin typeface="+mn-lt"/>
              </a:rPr>
              <a:t>commercialization</a:t>
            </a:r>
            <a:r>
              <a:rPr lang="en-US" sz="4400" dirty="0" smtClean="0">
                <a:solidFill>
                  <a:schemeClr val="bg1"/>
                </a:solidFill>
                <a:latin typeface="+mn-lt"/>
              </a:rPr>
              <a:t>?</a:t>
            </a:r>
          </a:p>
          <a:p>
            <a:pPr marL="0" indent="0">
              <a:buNone/>
            </a:pPr>
            <a:r>
              <a:rPr lang="en-US" sz="4400" dirty="0" smtClean="0">
                <a:solidFill>
                  <a:srgbClr val="FF0000"/>
                </a:solidFill>
                <a:latin typeface="+mn-lt"/>
              </a:rPr>
              <a:t>To the detriment of creativity</a:t>
            </a:r>
            <a:r>
              <a:rPr lang="is-IS" sz="4400" dirty="0" smtClean="0">
                <a:solidFill>
                  <a:srgbClr val="FF0000"/>
                </a:solidFill>
                <a:latin typeface="+mn-lt"/>
              </a:rPr>
              <a:t>…</a:t>
            </a:r>
          </a:p>
          <a:p>
            <a:pPr marL="0" indent="0">
              <a:buNone/>
            </a:pPr>
            <a:r>
              <a:rPr lang="is-IS" sz="4400" dirty="0" smtClean="0">
                <a:solidFill>
                  <a:srgbClr val="FF0000"/>
                </a:solidFill>
                <a:latin typeface="+mn-lt"/>
              </a:rPr>
              <a:t>To the detriment of collaboration...</a:t>
            </a:r>
            <a:endParaRPr lang="en-US" sz="4400" dirty="0">
              <a:solidFill>
                <a:srgbClr val="FF0000"/>
              </a:solidFill>
              <a:latin typeface="+mn-lt"/>
            </a:endParaRPr>
          </a:p>
        </p:txBody>
      </p:sp>
      <p:pic>
        <p:nvPicPr>
          <p:cNvPr id="4" name="Picture 3" descr="250px-Strip_Mall_Tro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2698" y="3426526"/>
            <a:ext cx="3614455" cy="2414456"/>
          </a:xfrm>
          <a:prstGeom prst="rect">
            <a:avLst/>
          </a:prstGeom>
        </p:spPr>
      </p:pic>
    </p:spTree>
    <p:extLst>
      <p:ext uri="{BB962C8B-B14F-4D97-AF65-F5344CB8AC3E}">
        <p14:creationId xmlns:p14="http://schemas.microsoft.com/office/powerpoint/2010/main" val="39733594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32190" y="483810"/>
            <a:ext cx="8212667" cy="5242324"/>
          </a:xfrm>
        </p:spPr>
        <p:txBody>
          <a:bodyPr>
            <a:normAutofit/>
          </a:bodyPr>
          <a:lstStyle/>
          <a:p>
            <a:pPr marL="0" indent="0">
              <a:buNone/>
            </a:pPr>
            <a:r>
              <a:rPr lang="en-US" sz="3200" dirty="0" smtClean="0">
                <a:solidFill>
                  <a:srgbClr val="FFFFFF"/>
                </a:solidFill>
                <a:latin typeface="+mn-lt"/>
              </a:rPr>
              <a:t>“We cannot know how we would have acted, but we now know how we should have.”</a:t>
            </a:r>
            <a:endParaRPr lang="en-US" sz="3200" dirty="0">
              <a:solidFill>
                <a:srgbClr val="FFFFFF"/>
              </a:solidFill>
              <a:latin typeface="+mn-lt"/>
            </a:endParaRPr>
          </a:p>
        </p:txBody>
      </p:sp>
      <p:pic>
        <p:nvPicPr>
          <p:cNvPr id="4" name="Picture 3"/>
          <p:cNvPicPr>
            <a:picLocks noChangeAspect="1"/>
          </p:cNvPicPr>
          <p:nvPr/>
        </p:nvPicPr>
        <p:blipFill>
          <a:blip r:embed="rId2"/>
          <a:stretch>
            <a:fillRect/>
          </a:stretch>
        </p:blipFill>
        <p:spPr>
          <a:xfrm>
            <a:off x="1596572" y="2005454"/>
            <a:ext cx="5817809" cy="3271749"/>
          </a:xfrm>
          <a:prstGeom prst="rect">
            <a:avLst/>
          </a:prstGeom>
        </p:spPr>
      </p:pic>
    </p:spTree>
    <p:extLst>
      <p:ext uri="{BB962C8B-B14F-4D97-AF65-F5344CB8AC3E}">
        <p14:creationId xmlns:p14="http://schemas.microsoft.com/office/powerpoint/2010/main" val="1019236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686801" cy="1574800"/>
          </a:xfrm>
        </p:spPr>
        <p:txBody>
          <a:bodyPr>
            <a:noAutofit/>
          </a:bodyPr>
          <a:lstStyle/>
          <a:p>
            <a:r>
              <a:rPr lang="en-US" b="1" dirty="0" smtClean="0">
                <a:solidFill>
                  <a:schemeClr val="bg1"/>
                </a:solidFill>
                <a:latin typeface="+mn-lt"/>
              </a:rPr>
              <a:t>Common Denominator of</a:t>
            </a:r>
            <a:br>
              <a:rPr lang="en-US" b="1" dirty="0" smtClean="0">
                <a:solidFill>
                  <a:schemeClr val="bg1"/>
                </a:solidFill>
                <a:latin typeface="+mn-lt"/>
              </a:rPr>
            </a:br>
            <a:r>
              <a:rPr lang="en-US" b="1" dirty="0" smtClean="0">
                <a:solidFill>
                  <a:schemeClr val="bg1"/>
                </a:solidFill>
                <a:latin typeface="+mn-lt"/>
              </a:rPr>
              <a:t>Practical Contradictions 1, 1.5 &amp; 2</a:t>
            </a:r>
            <a:endParaRPr lang="en-US" b="1" dirty="0">
              <a:solidFill>
                <a:schemeClr val="bg1"/>
              </a:solidFill>
              <a:latin typeface="+mn-lt"/>
            </a:endParaRPr>
          </a:p>
        </p:txBody>
      </p:sp>
      <p:sp>
        <p:nvSpPr>
          <p:cNvPr id="3" name="Content Placeholder 2"/>
          <p:cNvSpPr>
            <a:spLocks noGrp="1"/>
          </p:cNvSpPr>
          <p:nvPr>
            <p:ph sz="quarter" idx="10"/>
          </p:nvPr>
        </p:nvSpPr>
        <p:spPr>
          <a:xfrm>
            <a:off x="457200" y="1744132"/>
            <a:ext cx="8686800" cy="4182535"/>
          </a:xfrm>
        </p:spPr>
        <p:txBody>
          <a:bodyPr>
            <a:noAutofit/>
          </a:bodyPr>
          <a:lstStyle/>
          <a:p>
            <a:pPr marL="0" indent="0">
              <a:buNone/>
            </a:pPr>
            <a:r>
              <a:rPr lang="en-US" sz="8000" dirty="0" smtClean="0">
                <a:solidFill>
                  <a:srgbClr val="FFFF00"/>
                </a:solidFill>
                <a:latin typeface="Century Gothic"/>
                <a:cs typeface="Century Gothic"/>
              </a:rPr>
              <a:t>Points to the question</a:t>
            </a:r>
            <a:r>
              <a:rPr lang="en-US" sz="8000" dirty="0" smtClean="0">
                <a:solidFill>
                  <a:schemeClr val="bg1"/>
                </a:solidFill>
                <a:latin typeface="Century Gothic"/>
                <a:cs typeface="Century Gothic"/>
              </a:rPr>
              <a:t>:</a:t>
            </a:r>
            <a:r>
              <a:rPr lang="en-US" sz="8000" dirty="0" smtClean="0">
                <a:solidFill>
                  <a:srgbClr val="FFFF00"/>
                </a:solidFill>
                <a:latin typeface="Century Gothic"/>
                <a:cs typeface="Century Gothic"/>
              </a:rPr>
              <a:t> </a:t>
            </a:r>
            <a:r>
              <a:rPr lang="en-US" sz="8000" b="1" dirty="0" smtClean="0">
                <a:solidFill>
                  <a:srgbClr val="FFFF00"/>
                </a:solidFill>
                <a:latin typeface="Century Gothic"/>
                <a:cs typeface="Century Gothic"/>
              </a:rPr>
              <a:t>Have we got our values reversed</a:t>
            </a:r>
            <a:r>
              <a:rPr lang="en-US" sz="8000" dirty="0" smtClean="0">
                <a:solidFill>
                  <a:srgbClr val="FFFFFF"/>
                </a:solidFill>
                <a:latin typeface="Century Gothic"/>
                <a:cs typeface="Century Gothic"/>
              </a:rPr>
              <a:t>?</a:t>
            </a:r>
            <a:endParaRPr lang="en-US" sz="8000" dirty="0">
              <a:solidFill>
                <a:srgbClr val="FFFFFF"/>
              </a:solidFill>
              <a:latin typeface="Century Gothic"/>
              <a:cs typeface="Century Gothic"/>
            </a:endParaRPr>
          </a:p>
        </p:txBody>
      </p:sp>
    </p:spTree>
    <p:extLst>
      <p:ext uri="{BB962C8B-B14F-4D97-AF65-F5344CB8AC3E}">
        <p14:creationId xmlns:p14="http://schemas.microsoft.com/office/powerpoint/2010/main" val="40949389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32492" y="229923"/>
            <a:ext cx="8811508" cy="5496211"/>
          </a:xfrm>
        </p:spPr>
        <p:txBody>
          <a:bodyPr/>
          <a:lstStyle/>
          <a:p>
            <a:pPr marL="0" indent="0">
              <a:buNone/>
            </a:pPr>
            <a:r>
              <a:rPr lang="en-US" sz="6600" b="1" dirty="0" smtClean="0">
                <a:solidFill>
                  <a:schemeClr val="bg1"/>
                </a:solidFill>
                <a:latin typeface="+mn-lt"/>
                <a:cs typeface="Lucida Console"/>
              </a:rPr>
              <a:t>Shouldn’t</a:t>
            </a:r>
            <a:r>
              <a:rPr lang="en-US" sz="6600" b="1" dirty="0" smtClean="0">
                <a:solidFill>
                  <a:srgbClr val="FFFF00"/>
                </a:solidFill>
                <a:latin typeface="+mn-lt"/>
                <a:cs typeface="Lucida Console"/>
              </a:rPr>
              <a:t> Creativity</a:t>
            </a:r>
            <a:r>
              <a:rPr lang="en-US" sz="6600" b="1" dirty="0" smtClean="0">
                <a:solidFill>
                  <a:schemeClr val="bg1"/>
                </a:solidFill>
                <a:latin typeface="+mn-lt"/>
                <a:cs typeface="Lucida Console"/>
              </a:rPr>
              <a:t> </a:t>
            </a:r>
            <a:r>
              <a:rPr lang="en-US" sz="6600" b="1" dirty="0">
                <a:solidFill>
                  <a:srgbClr val="FFFF00"/>
                </a:solidFill>
                <a:latin typeface="+mn-lt"/>
                <a:cs typeface="Lucida Console"/>
              </a:rPr>
              <a:t>B</a:t>
            </a:r>
            <a:r>
              <a:rPr lang="en-US" sz="6600" b="1" dirty="0" smtClean="0">
                <a:solidFill>
                  <a:srgbClr val="FFFF00"/>
                </a:solidFill>
                <a:latin typeface="+mn-lt"/>
                <a:cs typeface="Lucida Console"/>
              </a:rPr>
              <a:t>e More Important Than Property </a:t>
            </a:r>
            <a:r>
              <a:rPr lang="en-US" sz="6600" b="1" dirty="0" smtClean="0">
                <a:solidFill>
                  <a:srgbClr val="FF0000"/>
                </a:solidFill>
                <a:latin typeface="+mn-lt"/>
                <a:cs typeface="Lucida Console"/>
              </a:rPr>
              <a:t>?</a:t>
            </a:r>
          </a:p>
          <a:p>
            <a:pPr marL="0" indent="0">
              <a:buNone/>
            </a:pPr>
            <a:endParaRPr lang="en-US" sz="4800" dirty="0">
              <a:solidFill>
                <a:schemeClr val="accent1">
                  <a:lumMod val="20000"/>
                  <a:lumOff val="80000"/>
                </a:schemeClr>
              </a:solidFill>
            </a:endParaRPr>
          </a:p>
        </p:txBody>
      </p:sp>
      <p:pic>
        <p:nvPicPr>
          <p:cNvPr id="6" name="Content Placeholder 5" descr="pho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2492" y="3281685"/>
            <a:ext cx="3523781" cy="2597774"/>
          </a:xfrm>
          <a:prstGeom prst="rect">
            <a:avLst/>
          </a:prstGeom>
        </p:spPr>
      </p:pic>
      <p:pic>
        <p:nvPicPr>
          <p:cNvPr id="7" name="Content Placeholder 8" descr="file871126557376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54144" y="3281686"/>
            <a:ext cx="3436318" cy="2600386"/>
          </a:xfrm>
          <a:prstGeom prst="rect">
            <a:avLst/>
          </a:prstGeom>
        </p:spPr>
      </p:pic>
      <p:pic>
        <p:nvPicPr>
          <p:cNvPr id="8" name="Content Placeholder 3" descr="IMG-20130402-0065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56274" y="3281685"/>
            <a:ext cx="1597869" cy="2597773"/>
          </a:xfrm>
          <a:prstGeom prst="rect">
            <a:avLst/>
          </a:prstGeom>
        </p:spPr>
      </p:pic>
    </p:spTree>
    <p:extLst>
      <p:ext uri="{BB962C8B-B14F-4D97-AF65-F5344CB8AC3E}">
        <p14:creationId xmlns:p14="http://schemas.microsoft.com/office/powerpoint/2010/main" val="428387780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1-10 at 3.16.28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85" r="-100"/>
          <a:stretch/>
        </p:blipFill>
        <p:spPr>
          <a:xfrm>
            <a:off x="1202317" y="289349"/>
            <a:ext cx="6787290" cy="5626253"/>
          </a:xfrm>
        </p:spPr>
      </p:pic>
    </p:spTree>
    <p:extLst>
      <p:ext uri="{BB962C8B-B14F-4D97-AF65-F5344CB8AC3E}">
        <p14:creationId xmlns:p14="http://schemas.microsoft.com/office/powerpoint/2010/main" val="25002066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latin typeface="+mn-lt"/>
              </a:rPr>
              <a:t>Radical </a:t>
            </a:r>
            <a:r>
              <a:rPr lang="en-US" sz="4800" b="1" dirty="0">
                <a:solidFill>
                  <a:srgbClr val="FFFF00"/>
                </a:solidFill>
                <a:latin typeface="+mn-lt"/>
              </a:rPr>
              <a:t>r</a:t>
            </a:r>
            <a:r>
              <a:rPr lang="en-US" sz="4800" b="1" dirty="0" smtClean="0">
                <a:solidFill>
                  <a:srgbClr val="FFFF00"/>
                </a:solidFill>
                <a:latin typeface="+mn-lt"/>
              </a:rPr>
              <a:t>eflections then</a:t>
            </a:r>
            <a:r>
              <a:rPr lang="is-IS" sz="4800" b="1" dirty="0" smtClean="0">
                <a:solidFill>
                  <a:srgbClr val="FFFF00"/>
                </a:solidFill>
                <a:latin typeface="+mn-lt"/>
              </a:rPr>
              <a: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334226"/>
            <a:ext cx="8686800" cy="4581376"/>
          </a:xfrm>
        </p:spPr>
        <p:txBody>
          <a:bodyPr/>
          <a:lstStyle/>
          <a:p>
            <a:pPr marL="0" indent="0">
              <a:buNone/>
            </a:pPr>
            <a:r>
              <a:rPr lang="en-US" sz="3200" b="1" dirty="0" smtClean="0">
                <a:solidFill>
                  <a:schemeClr val="bg1"/>
                </a:solidFill>
                <a:latin typeface="+mn-lt"/>
              </a:rPr>
              <a:t>Consider the cultural effects of these biases against creativity and storytelling:</a:t>
            </a:r>
          </a:p>
          <a:p>
            <a:pPr marL="0" indent="0">
              <a:buNone/>
            </a:pPr>
            <a:endParaRPr lang="en-US" sz="2800" b="1" dirty="0" smtClean="0">
              <a:solidFill>
                <a:schemeClr val="bg1"/>
              </a:solidFill>
              <a:latin typeface="+mn-lt"/>
            </a:endParaRPr>
          </a:p>
          <a:p>
            <a:pPr marL="0" indent="0">
              <a:buNone/>
            </a:pPr>
            <a:r>
              <a:rPr lang="en-US" sz="2800" dirty="0">
                <a:solidFill>
                  <a:schemeClr val="accent5"/>
                </a:solidFill>
                <a:latin typeface="+mn-lt"/>
              </a:rPr>
              <a:t>Is it anti storytelling and expression? </a:t>
            </a:r>
            <a:endParaRPr lang="en-US" sz="2800" dirty="0" smtClean="0">
              <a:solidFill>
                <a:schemeClr val="accent5"/>
              </a:solidFill>
              <a:latin typeface="+mn-lt"/>
            </a:endParaRPr>
          </a:p>
          <a:p>
            <a:pPr marL="0" indent="0">
              <a:buNone/>
            </a:pPr>
            <a:r>
              <a:rPr lang="en-US" sz="2800" dirty="0" smtClean="0">
                <a:solidFill>
                  <a:schemeClr val="accent5"/>
                </a:solidFill>
                <a:latin typeface="+mn-lt"/>
              </a:rPr>
              <a:t>Is it therefore inherently anti indigenous peoples?</a:t>
            </a:r>
          </a:p>
          <a:p>
            <a:pPr marL="0" indent="0">
              <a:buNone/>
            </a:pPr>
            <a:r>
              <a:rPr lang="en-US" sz="2800" dirty="0" smtClean="0">
                <a:solidFill>
                  <a:schemeClr val="accent5"/>
                </a:solidFill>
                <a:latin typeface="+mn-lt"/>
              </a:rPr>
              <a:t>Is it anti cultural diversity?</a:t>
            </a:r>
          </a:p>
          <a:p>
            <a:pPr marL="0" indent="0">
              <a:buNone/>
            </a:pPr>
            <a:r>
              <a:rPr lang="en-US" sz="2800" dirty="0" smtClean="0">
                <a:solidFill>
                  <a:schemeClr val="accent5"/>
                </a:solidFill>
                <a:latin typeface="+mn-lt"/>
              </a:rPr>
              <a:t>Is it cultural colonialism?</a:t>
            </a:r>
          </a:p>
          <a:p>
            <a:pPr marL="0" indent="0">
              <a:buNone/>
            </a:pPr>
            <a:r>
              <a:rPr lang="en-US" sz="2800" dirty="0" smtClean="0">
                <a:solidFill>
                  <a:schemeClr val="accent5"/>
                </a:solidFill>
                <a:latin typeface="+mn-lt"/>
              </a:rPr>
              <a:t>Is this why we are so pro-science where the message is that of uniform standards and cultural equality through assimilation rather then diversity (the “universal language of science”)?</a:t>
            </a:r>
          </a:p>
          <a:p>
            <a:pPr marL="0" indent="0">
              <a:buNone/>
            </a:pPr>
            <a:endParaRPr lang="en-US" dirty="0"/>
          </a:p>
        </p:txBody>
      </p:sp>
    </p:spTree>
    <p:extLst>
      <p:ext uri="{BB962C8B-B14F-4D97-AF65-F5344CB8AC3E}">
        <p14:creationId xmlns:p14="http://schemas.microsoft.com/office/powerpoint/2010/main" val="42081929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smtClean="0"/>
              <a:t> </a:t>
            </a:r>
            <a:r>
              <a:rPr lang="en-US" b="1" dirty="0" smtClean="0">
                <a:solidFill>
                  <a:srgbClr val="FFFF00"/>
                </a:solidFill>
                <a:latin typeface="+mn-lt"/>
              </a:rPr>
              <a:t>A MATTER OF PERSPECTIVE</a:t>
            </a:r>
            <a:endParaRPr lang="en-US"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372474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latin typeface="+mn-lt"/>
              </a:rPr>
              <a:t> IP is not “Property”?</a:t>
            </a:r>
            <a:endParaRPr lang="en-US" sz="4800" b="1" dirty="0">
              <a:solidFill>
                <a:srgbClr val="FFFF00"/>
              </a:solidFill>
              <a:latin typeface="+mn-lt"/>
            </a:endParaRPr>
          </a:p>
        </p:txBody>
      </p:sp>
      <p:sp>
        <p:nvSpPr>
          <p:cNvPr id="3" name="Content Placeholder 2"/>
          <p:cNvSpPr>
            <a:spLocks noGrp="1"/>
          </p:cNvSpPr>
          <p:nvPr>
            <p:ph sz="quarter" idx="10"/>
          </p:nvPr>
        </p:nvSpPr>
        <p:spPr>
          <a:xfrm>
            <a:off x="131954" y="1015999"/>
            <a:ext cx="9012046" cy="5219295"/>
          </a:xfrm>
        </p:spPr>
        <p:txBody>
          <a:bodyPr>
            <a:normAutofit fontScale="92500" lnSpcReduction="10000"/>
          </a:bodyPr>
          <a:lstStyle/>
          <a:p>
            <a:pPr marL="457200" indent="-457200">
              <a:lnSpc>
                <a:spcPct val="90000"/>
              </a:lnSpc>
              <a:buFont typeface="+mj-lt"/>
              <a:buAutoNum type="arabicPeriod"/>
            </a:pPr>
            <a:r>
              <a:rPr lang="en-CA" sz="3200" dirty="0" smtClean="0">
                <a:solidFill>
                  <a:schemeClr val="bg1"/>
                </a:solidFill>
                <a:latin typeface="+mn-lt"/>
              </a:rPr>
              <a:t>Copyright</a:t>
            </a:r>
            <a:r>
              <a:rPr lang="en-CA" sz="3200" dirty="0">
                <a:solidFill>
                  <a:schemeClr val="bg1"/>
                </a:solidFill>
                <a:latin typeface="+mn-lt"/>
              </a:rPr>
              <a:t>, trademark and patent law </a:t>
            </a:r>
            <a:r>
              <a:rPr lang="en-CA" sz="3200" dirty="0" smtClean="0">
                <a:solidFill>
                  <a:schemeClr val="bg1"/>
                </a:solidFill>
                <a:latin typeface="+mn-lt"/>
              </a:rPr>
              <a:t>are </a:t>
            </a:r>
            <a:r>
              <a:rPr lang="en-CA" sz="3200" dirty="0" smtClean="0">
                <a:solidFill>
                  <a:srgbClr val="CCFFCC"/>
                </a:solidFill>
                <a:latin typeface="+mn-lt"/>
              </a:rPr>
              <a:t>very </a:t>
            </a:r>
            <a:r>
              <a:rPr lang="en-CA" sz="3200" dirty="0">
                <a:solidFill>
                  <a:srgbClr val="CCFFCC"/>
                </a:solidFill>
                <a:latin typeface="+mn-lt"/>
              </a:rPr>
              <a:t>distinct</a:t>
            </a:r>
            <a:r>
              <a:rPr lang="en-CA" sz="3200" dirty="0">
                <a:solidFill>
                  <a:schemeClr val="bg1"/>
                </a:solidFill>
                <a:latin typeface="+mn-lt"/>
              </a:rPr>
              <a:t> </a:t>
            </a:r>
            <a:r>
              <a:rPr lang="en-CA" sz="3200" dirty="0" smtClean="0">
                <a:solidFill>
                  <a:schemeClr val="bg1"/>
                </a:solidFill>
                <a:latin typeface="+mn-lt"/>
              </a:rPr>
              <a:t>disciplines. </a:t>
            </a:r>
          </a:p>
          <a:p>
            <a:pPr marL="457200" indent="-457200">
              <a:lnSpc>
                <a:spcPct val="90000"/>
              </a:lnSpc>
              <a:buFont typeface="+mj-lt"/>
              <a:buAutoNum type="arabicPeriod"/>
            </a:pPr>
            <a:r>
              <a:rPr lang="en-CA" sz="3200" dirty="0" smtClean="0">
                <a:solidFill>
                  <a:schemeClr val="bg1"/>
                </a:solidFill>
                <a:latin typeface="+mn-lt"/>
              </a:rPr>
              <a:t>Meme of </a:t>
            </a:r>
            <a:r>
              <a:rPr lang="en-CA" sz="3200" dirty="0" smtClean="0">
                <a:solidFill>
                  <a:srgbClr val="CCFFCC"/>
                </a:solidFill>
                <a:latin typeface="+mn-lt"/>
              </a:rPr>
              <a:t>WIPO</a:t>
            </a:r>
            <a:r>
              <a:rPr lang="en-CA" sz="3200" dirty="0" smtClean="0">
                <a:solidFill>
                  <a:schemeClr val="bg1"/>
                </a:solidFill>
                <a:latin typeface="+mn-lt"/>
              </a:rPr>
              <a:t>?</a:t>
            </a:r>
          </a:p>
          <a:p>
            <a:pPr marL="457200" indent="-457200">
              <a:lnSpc>
                <a:spcPct val="90000"/>
              </a:lnSpc>
              <a:buFont typeface="+mj-lt"/>
              <a:buAutoNum type="arabicPeriod"/>
            </a:pPr>
            <a:r>
              <a:rPr lang="en-CA" sz="3200" dirty="0">
                <a:solidFill>
                  <a:schemeClr val="bg1"/>
                </a:solidFill>
                <a:latin typeface="+mn-lt"/>
              </a:rPr>
              <a:t>Statute of </a:t>
            </a:r>
            <a:r>
              <a:rPr lang="en-CA" sz="3200" dirty="0" smtClean="0">
                <a:solidFill>
                  <a:schemeClr val="bg1"/>
                </a:solidFill>
                <a:latin typeface="+mn-lt"/>
              </a:rPr>
              <a:t>Anne (aka </a:t>
            </a:r>
            <a:r>
              <a:rPr lang="en-CA" sz="3200" dirty="0">
                <a:solidFill>
                  <a:schemeClr val="bg1"/>
                </a:solidFill>
                <a:latin typeface="+mn-lt"/>
              </a:rPr>
              <a:t>the “Copyright Act 1709</a:t>
            </a:r>
            <a:r>
              <a:rPr lang="en-CA" sz="3200" dirty="0" smtClean="0">
                <a:solidFill>
                  <a:schemeClr val="bg1"/>
                </a:solidFill>
                <a:latin typeface="+mn-lt"/>
              </a:rPr>
              <a:t>”) formally </a:t>
            </a:r>
            <a:r>
              <a:rPr lang="en-CA" sz="3200" dirty="0">
                <a:solidFill>
                  <a:schemeClr val="bg1"/>
                </a:solidFill>
                <a:latin typeface="+mn-lt"/>
              </a:rPr>
              <a:t>titled "An Act for the Encouragement of Learning, by </a:t>
            </a:r>
            <a:r>
              <a:rPr lang="en-CA" sz="3200" dirty="0">
                <a:solidFill>
                  <a:srgbClr val="CCFFCC"/>
                </a:solidFill>
                <a:latin typeface="+mn-lt"/>
              </a:rPr>
              <a:t>Vesting the Copies </a:t>
            </a:r>
            <a:r>
              <a:rPr lang="en-CA" sz="3200" dirty="0">
                <a:solidFill>
                  <a:schemeClr val="bg1"/>
                </a:solidFill>
                <a:latin typeface="+mn-lt"/>
              </a:rPr>
              <a:t>of Printed Books in the Authors or Purchasers of Copies, </a:t>
            </a:r>
            <a:r>
              <a:rPr lang="en-CA" sz="3200" dirty="0">
                <a:solidFill>
                  <a:srgbClr val="CCFFCC"/>
                </a:solidFill>
                <a:latin typeface="+mn-lt"/>
              </a:rPr>
              <a:t>during the Times therein mentioned</a:t>
            </a:r>
            <a:r>
              <a:rPr lang="en-CA" sz="3200" dirty="0">
                <a:solidFill>
                  <a:schemeClr val="bg1"/>
                </a:solidFill>
                <a:latin typeface="+mn-lt"/>
              </a:rPr>
              <a:t>"</a:t>
            </a:r>
            <a:r>
              <a:rPr lang="en-CA" sz="3200" dirty="0" smtClean="0">
                <a:solidFill>
                  <a:schemeClr val="bg1"/>
                </a:solidFill>
                <a:latin typeface="+mn-lt"/>
              </a:rPr>
              <a:t>.</a:t>
            </a:r>
          </a:p>
          <a:p>
            <a:pPr marL="457200" indent="-457200">
              <a:lnSpc>
                <a:spcPct val="90000"/>
              </a:lnSpc>
              <a:buFont typeface="+mj-lt"/>
              <a:buAutoNum type="arabicPeriod"/>
            </a:pPr>
            <a:r>
              <a:rPr lang="en-CA" sz="3200" dirty="0" smtClean="0">
                <a:solidFill>
                  <a:schemeClr val="bg1"/>
                </a:solidFill>
                <a:latin typeface="+mn-lt"/>
              </a:rPr>
              <a:t>In </a:t>
            </a:r>
            <a:r>
              <a:rPr lang="en-CA" sz="3200" dirty="0">
                <a:solidFill>
                  <a:schemeClr val="bg1"/>
                </a:solidFill>
                <a:latin typeface="+mn-lt"/>
              </a:rPr>
              <a:t>the Patent Act “a  “patentee” means the person </a:t>
            </a:r>
            <a:r>
              <a:rPr lang="en-CA" sz="3200" dirty="0">
                <a:solidFill>
                  <a:srgbClr val="CCFFCC"/>
                </a:solidFill>
                <a:latin typeface="+mn-lt"/>
              </a:rPr>
              <a:t>for the time being entitled </a:t>
            </a:r>
            <a:r>
              <a:rPr lang="en-CA" sz="3200" dirty="0">
                <a:solidFill>
                  <a:schemeClr val="bg1"/>
                </a:solidFill>
                <a:latin typeface="+mn-lt"/>
              </a:rPr>
              <a:t>to the benefit of a patent” </a:t>
            </a:r>
            <a:endParaRPr lang="en-CA" sz="3200" dirty="0" smtClean="0">
              <a:solidFill>
                <a:schemeClr val="bg1"/>
              </a:solidFill>
              <a:latin typeface="+mn-lt"/>
            </a:endParaRPr>
          </a:p>
          <a:p>
            <a:pPr marL="457200" indent="-457200">
              <a:lnSpc>
                <a:spcPct val="90000"/>
              </a:lnSpc>
              <a:buFont typeface="+mj-lt"/>
              <a:buAutoNum type="arabicPeriod"/>
            </a:pPr>
            <a:r>
              <a:rPr lang="en-CA" sz="3200" dirty="0" smtClean="0">
                <a:solidFill>
                  <a:schemeClr val="bg1"/>
                </a:solidFill>
                <a:latin typeface="+mn-lt"/>
              </a:rPr>
              <a:t>Property is “scarce” – digital good are not.</a:t>
            </a:r>
            <a:endParaRPr lang="en-CA" sz="32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29047976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0" indent="0">
              <a:buNone/>
            </a:pPr>
            <a:r>
              <a:rPr lang="en-US" sz="8800" dirty="0" smtClean="0">
                <a:solidFill>
                  <a:srgbClr val="FFFFFF"/>
                </a:solidFill>
              </a:rPr>
              <a:t>QUESTIONS? DISCUSSION?</a:t>
            </a:r>
            <a:endParaRPr lang="en-US" sz="8800" dirty="0">
              <a:solidFill>
                <a:srgbClr val="FFFFFF"/>
              </a:solidFill>
            </a:endParaRPr>
          </a:p>
        </p:txBody>
      </p:sp>
    </p:spTree>
    <p:extLst>
      <p:ext uri="{BB962C8B-B14F-4D97-AF65-F5344CB8AC3E}">
        <p14:creationId xmlns:p14="http://schemas.microsoft.com/office/powerpoint/2010/main" val="7214631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smtClean="0">
                <a:solidFill>
                  <a:srgbClr val="FFFF00"/>
                </a:solidFill>
                <a:latin typeface="+mn-lt"/>
                <a:cs typeface="Times New Roman"/>
              </a:rPr>
              <a:t>  </a:t>
            </a:r>
            <a:r>
              <a:rPr lang="en-US" b="1" dirty="0" smtClean="0">
                <a:solidFill>
                  <a:srgbClr val="FFFF00"/>
                </a:solidFill>
                <a:latin typeface="+mn-lt"/>
                <a:cs typeface="Times New Roman"/>
              </a:rPr>
              <a:t>Always </a:t>
            </a:r>
            <a:r>
              <a:rPr lang="en-US" b="1" dirty="0">
                <a:solidFill>
                  <a:srgbClr val="FFFF00"/>
                </a:solidFill>
                <a:latin typeface="+mn-lt"/>
                <a:cs typeface="Times New Roman"/>
              </a:rPr>
              <a:t>include a cat </a:t>
            </a:r>
            <a:r>
              <a:rPr lang="en-US" b="1" dirty="0" smtClean="0">
                <a:solidFill>
                  <a:srgbClr val="FFFF00"/>
                </a:solidFill>
                <a:latin typeface="+mn-lt"/>
                <a:cs typeface="Times New Roman"/>
              </a:rPr>
              <a:t>picture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2816849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smtClean="0">
                <a:solidFill>
                  <a:srgbClr val="FFFFFF"/>
                </a:solidFill>
                <a:latin typeface="Arial"/>
                <a:cs typeface="Arial"/>
              </a:rPr>
              <a:t> </a:t>
            </a:r>
            <a:r>
              <a:rPr lang="en-US" b="1" dirty="0" smtClean="0">
                <a:solidFill>
                  <a:srgbClr val="FFFF00"/>
                </a:solidFill>
                <a:latin typeface="+mn-lt"/>
                <a:cs typeface="Arial"/>
              </a:rPr>
              <a:t>Our Academic Partners</a:t>
            </a:r>
            <a:r>
              <a:rPr lang="en-US" b="1" dirty="0" smtClean="0">
                <a:solidFill>
                  <a:srgbClr val="FFFF00"/>
                </a:solidFill>
                <a:latin typeface="Arial"/>
                <a:cs typeface="Arial"/>
              </a:rPr>
              <a:t> </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231300158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Appendix 1</a:t>
            </a:r>
            <a:endParaRPr lang="en-US" sz="48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7200" b="1" dirty="0" smtClean="0">
                <a:solidFill>
                  <a:schemeClr val="bg1"/>
                </a:solidFill>
                <a:latin typeface="+mn-lt"/>
                <a:cs typeface="Times New Roman"/>
              </a:rPr>
              <a:t>Views on EULA’s, </a:t>
            </a:r>
            <a:r>
              <a:rPr lang="en-US" sz="7200" b="1" dirty="0" err="1" smtClean="0">
                <a:solidFill>
                  <a:schemeClr val="bg1"/>
                </a:solidFill>
                <a:latin typeface="+mn-lt"/>
                <a:cs typeface="Times New Roman"/>
              </a:rPr>
              <a:t>ToS</a:t>
            </a:r>
            <a:r>
              <a:rPr lang="en-US" sz="7200" b="1" dirty="0" smtClean="0">
                <a:solidFill>
                  <a:schemeClr val="bg1"/>
                </a:solidFill>
                <a:latin typeface="+mn-lt"/>
                <a:cs typeface="Times New Roman"/>
              </a:rPr>
              <a:t>’ &amp; Privacy Policies </a:t>
            </a:r>
            <a:endParaRPr lang="en-US" sz="7200" dirty="0">
              <a:solidFill>
                <a:schemeClr val="bg1"/>
              </a:solidFill>
              <a:latin typeface="+mn-lt"/>
            </a:endParaRPr>
          </a:p>
        </p:txBody>
      </p:sp>
    </p:spTree>
    <p:extLst>
      <p:ext uri="{BB962C8B-B14F-4D97-AF65-F5344CB8AC3E}">
        <p14:creationId xmlns:p14="http://schemas.microsoft.com/office/powerpoint/2010/main" val="19033908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45820" y="608827"/>
            <a:ext cx="8898179" cy="5592323"/>
          </a:xfrm>
        </p:spPr>
        <p:txBody>
          <a:bodyPr>
            <a:normAutofit/>
          </a:bodyPr>
          <a:lstStyle/>
          <a:p>
            <a:pPr marL="0" indent="0">
              <a:buNone/>
            </a:pPr>
            <a:r>
              <a:rPr lang="en-US" b="1" dirty="0" smtClean="0">
                <a:solidFill>
                  <a:schemeClr val="bg1"/>
                </a:solidFill>
                <a:latin typeface="+mn-lt"/>
              </a:rPr>
              <a:t>1.</a:t>
            </a:r>
            <a:r>
              <a:rPr lang="en-US" b="1" dirty="0" smtClean="0">
                <a:solidFill>
                  <a:schemeClr val="tx2">
                    <a:lumMod val="20000"/>
                    <a:lumOff val="80000"/>
                  </a:schemeClr>
                </a:solidFill>
                <a:latin typeface="+mn-lt"/>
              </a:rPr>
              <a:t> “Empirical </a:t>
            </a:r>
            <a:r>
              <a:rPr lang="en-US" b="1" dirty="0">
                <a:solidFill>
                  <a:schemeClr val="tx2">
                    <a:lumMod val="20000"/>
                    <a:lumOff val="80000"/>
                  </a:schemeClr>
                </a:solidFill>
                <a:latin typeface="+mn-lt"/>
              </a:rPr>
              <a:t>studies on software notices to inform policy makers </a:t>
            </a:r>
            <a:r>
              <a:rPr lang="en-US" b="1" dirty="0" smtClean="0">
                <a:solidFill>
                  <a:schemeClr val="tx2">
                    <a:lumMod val="20000"/>
                    <a:lumOff val="80000"/>
                  </a:schemeClr>
                </a:solidFill>
                <a:latin typeface="+mn-lt"/>
              </a:rPr>
              <a:t>and usability designers”</a:t>
            </a:r>
            <a:r>
              <a:rPr lang="en-US" b="1" dirty="0" smtClean="0">
                <a:solidFill>
                  <a:schemeClr val="bg1"/>
                </a:solidFill>
                <a:latin typeface="+mn-lt"/>
              </a:rPr>
              <a:t>; </a:t>
            </a:r>
            <a:r>
              <a:rPr lang="en-US" dirty="0" smtClean="0">
                <a:solidFill>
                  <a:schemeClr val="bg1"/>
                </a:solidFill>
                <a:latin typeface="+mn-lt"/>
              </a:rPr>
              <a:t>Jens </a:t>
            </a:r>
            <a:r>
              <a:rPr lang="en-US" dirty="0" err="1">
                <a:solidFill>
                  <a:schemeClr val="bg1"/>
                </a:solidFill>
                <a:latin typeface="+mn-lt"/>
              </a:rPr>
              <a:t>Grossklags</a:t>
            </a:r>
            <a:r>
              <a:rPr lang="en-US" dirty="0">
                <a:solidFill>
                  <a:schemeClr val="bg1"/>
                </a:solidFill>
                <a:latin typeface="+mn-lt"/>
              </a:rPr>
              <a:t>, Nathan </a:t>
            </a:r>
            <a:r>
              <a:rPr lang="en-US" dirty="0" smtClean="0">
                <a:solidFill>
                  <a:schemeClr val="bg1"/>
                </a:solidFill>
                <a:latin typeface="+mn-lt"/>
              </a:rPr>
              <a:t>Good (University </a:t>
            </a:r>
            <a:r>
              <a:rPr lang="en-US" dirty="0">
                <a:solidFill>
                  <a:schemeClr val="bg1"/>
                </a:solidFill>
                <a:latin typeface="+mn-lt"/>
              </a:rPr>
              <a:t>of California </a:t>
            </a:r>
            <a:r>
              <a:rPr lang="en-US" dirty="0" smtClean="0">
                <a:solidFill>
                  <a:schemeClr val="bg1"/>
                </a:solidFill>
                <a:latin typeface="+mn-lt"/>
              </a:rPr>
              <a:t>Berkeley, 2007)</a:t>
            </a:r>
          </a:p>
          <a:p>
            <a:pPr marL="0" indent="0">
              <a:buNone/>
            </a:pPr>
            <a:r>
              <a:rPr lang="en-US" b="1" dirty="0" smtClean="0">
                <a:solidFill>
                  <a:schemeClr val="bg1"/>
                </a:solidFill>
                <a:latin typeface="+mn-lt"/>
              </a:rPr>
              <a:t>“Abstract</a:t>
            </a:r>
            <a:r>
              <a:rPr lang="en-US" b="1" dirty="0">
                <a:solidFill>
                  <a:schemeClr val="bg1"/>
                </a:solidFill>
                <a:latin typeface="+mn-lt"/>
              </a:rPr>
              <a:t>: </a:t>
            </a:r>
            <a:r>
              <a:rPr lang="en-US" dirty="0">
                <a:solidFill>
                  <a:schemeClr val="bg1"/>
                </a:solidFill>
                <a:latin typeface="+mn-lt"/>
              </a:rPr>
              <a:t>We evaluate the usability of End User License Agreements (EULAs</a:t>
            </a:r>
            <a:r>
              <a:rPr lang="en-US" dirty="0" smtClean="0">
                <a:solidFill>
                  <a:schemeClr val="bg1"/>
                </a:solidFill>
                <a:latin typeface="+mn-lt"/>
              </a:rPr>
              <a:t>) of </a:t>
            </a:r>
            <a:r>
              <a:rPr lang="en-US" dirty="0">
                <a:solidFill>
                  <a:schemeClr val="bg1"/>
                </a:solidFill>
                <a:latin typeface="+mn-lt"/>
              </a:rPr>
              <a:t>popular consumer programs. Results from an empirical evaluation of </a:t>
            </a:r>
            <a:r>
              <a:rPr lang="en-US" dirty="0" smtClean="0">
                <a:solidFill>
                  <a:schemeClr val="bg1"/>
                </a:solidFill>
                <a:latin typeface="+mn-lt"/>
              </a:rPr>
              <a:t>50 popular </a:t>
            </a:r>
            <a:r>
              <a:rPr lang="en-US" dirty="0">
                <a:solidFill>
                  <a:schemeClr val="bg1"/>
                </a:solidFill>
                <a:latin typeface="+mn-lt"/>
              </a:rPr>
              <a:t>programs show the lack of accessibility and readability of notices. </a:t>
            </a:r>
            <a:r>
              <a:rPr lang="en-US" dirty="0" smtClean="0">
                <a:solidFill>
                  <a:srgbClr val="FF0000"/>
                </a:solidFill>
                <a:latin typeface="+mn-lt"/>
              </a:rPr>
              <a:t>Our data </a:t>
            </a:r>
            <a:r>
              <a:rPr lang="en-US" dirty="0">
                <a:solidFill>
                  <a:srgbClr val="FF0000"/>
                </a:solidFill>
                <a:latin typeface="+mn-lt"/>
              </a:rPr>
              <a:t>from a recent study with 64 users involved in installation tasks </a:t>
            </a:r>
            <a:r>
              <a:rPr lang="en-US" dirty="0" smtClean="0">
                <a:solidFill>
                  <a:srgbClr val="FF0000"/>
                </a:solidFill>
                <a:latin typeface="+mn-lt"/>
              </a:rPr>
              <a:t>confirms the </a:t>
            </a:r>
            <a:r>
              <a:rPr lang="en-US" dirty="0">
                <a:solidFill>
                  <a:srgbClr val="FF0000"/>
                </a:solidFill>
                <a:latin typeface="+mn-lt"/>
              </a:rPr>
              <a:t>public perception that notice to and consent by the user is not achieved</a:t>
            </a:r>
            <a:r>
              <a:rPr lang="en-US" dirty="0" smtClean="0">
                <a:solidFill>
                  <a:schemeClr val="bg1"/>
                </a:solidFill>
                <a:latin typeface="+mn-lt"/>
              </a:rPr>
              <a:t>.</a:t>
            </a:r>
            <a:r>
              <a:rPr lang="en-US" b="1" dirty="0" smtClean="0">
                <a:solidFill>
                  <a:schemeClr val="bg1"/>
                </a:solidFill>
                <a:latin typeface="+mn-lt"/>
              </a:rPr>
              <a:t>”</a:t>
            </a:r>
          </a:p>
          <a:p>
            <a:pPr marL="0" indent="0">
              <a:buNone/>
            </a:pPr>
            <a:r>
              <a:rPr lang="en-US" sz="1600" dirty="0">
                <a:solidFill>
                  <a:schemeClr val="bg1"/>
                </a:solidFill>
                <a:hlinkClick r:id="rId2"/>
              </a:rPr>
              <a:t>http://people.ischool.berkeley.edu/~jensg/research/</a:t>
            </a:r>
            <a:r>
              <a:rPr lang="en-US" sz="1600" dirty="0" smtClean="0">
                <a:solidFill>
                  <a:schemeClr val="bg1"/>
                </a:solidFill>
                <a:hlinkClick r:id="rId2"/>
              </a:rPr>
              <a:t>usec.html</a:t>
            </a:r>
            <a:endParaRPr lang="en-US" sz="1600" dirty="0" smtClean="0">
              <a:solidFill>
                <a:schemeClr val="bg1"/>
              </a:solidFill>
            </a:endParaRPr>
          </a:p>
          <a:p>
            <a:pPr marL="0" indent="0">
              <a:buNone/>
            </a:pPr>
            <a:endParaRPr lang="en-US" dirty="0" smtClean="0">
              <a:solidFill>
                <a:schemeClr val="bg1"/>
              </a:solidFill>
            </a:endParaRPr>
          </a:p>
          <a:p>
            <a:pPr marL="0" indent="0">
              <a:buNone/>
            </a:pPr>
            <a:r>
              <a:rPr lang="en-US" b="1" dirty="0" smtClean="0">
                <a:solidFill>
                  <a:schemeClr val="bg1"/>
                </a:solidFill>
              </a:rPr>
              <a:t>2. </a:t>
            </a:r>
            <a:r>
              <a:rPr lang="en-US" b="1" dirty="0" smtClean="0">
                <a:solidFill>
                  <a:srgbClr val="C6D9F1"/>
                </a:solidFill>
                <a:latin typeface="+mn-lt"/>
              </a:rPr>
              <a:t>“Examination </a:t>
            </a:r>
            <a:r>
              <a:rPr lang="en-US" b="1" dirty="0">
                <a:solidFill>
                  <a:srgbClr val="C6D9F1"/>
                </a:solidFill>
                <a:latin typeface="+mn-lt"/>
              </a:rPr>
              <a:t>Of Privacy Policies Shows A Few Troubling </a:t>
            </a:r>
            <a:r>
              <a:rPr lang="en-US" b="1" dirty="0" smtClean="0">
                <a:solidFill>
                  <a:srgbClr val="C6D9F1"/>
                </a:solidFill>
                <a:latin typeface="+mn-lt"/>
              </a:rPr>
              <a:t>Trends”</a:t>
            </a:r>
            <a:r>
              <a:rPr lang="en-US" b="1" dirty="0" smtClean="0">
                <a:solidFill>
                  <a:schemeClr val="bg1"/>
                </a:solidFill>
                <a:latin typeface="+mn-lt"/>
              </a:rPr>
              <a:t> </a:t>
            </a:r>
            <a:r>
              <a:rPr lang="en-US" dirty="0" smtClean="0">
                <a:solidFill>
                  <a:schemeClr val="bg1"/>
                </a:solidFill>
                <a:latin typeface="+mn-lt"/>
              </a:rPr>
              <a:t>(2011)</a:t>
            </a:r>
            <a:endParaRPr lang="en-US" dirty="0">
              <a:solidFill>
                <a:schemeClr val="bg1"/>
              </a:solidFill>
              <a:latin typeface="+mn-lt"/>
            </a:endParaRPr>
          </a:p>
          <a:p>
            <a:pPr marL="0" indent="0">
              <a:buNone/>
            </a:pPr>
            <a:r>
              <a:rPr lang="en-US" sz="1600" dirty="0">
                <a:solidFill>
                  <a:schemeClr val="bg1"/>
                </a:solidFill>
                <a:hlinkClick r:id="rId3"/>
              </a:rPr>
              <a:t>http://techcrunch.com/2011/11/30/examination-of-privacy-policies-shows-a-few-troubling-trends</a:t>
            </a:r>
            <a:r>
              <a:rPr lang="en-US" sz="1600" dirty="0" smtClean="0">
                <a:solidFill>
                  <a:schemeClr val="bg1"/>
                </a:solidFill>
                <a:hlinkClick r:id="rId3"/>
              </a:rPr>
              <a:t>/</a:t>
            </a:r>
            <a:endParaRPr lang="en-US" sz="1600" dirty="0" smtClean="0">
              <a:solidFill>
                <a:schemeClr val="bg1"/>
              </a:solidFill>
            </a:endParaRPr>
          </a:p>
          <a:p>
            <a:pPr marL="0" indent="0">
              <a:buNone/>
            </a:pPr>
            <a:endParaRPr lang="en-US" sz="2000" dirty="0">
              <a:solidFill>
                <a:srgbClr val="000000"/>
              </a:solidFill>
            </a:endParaRPr>
          </a:p>
        </p:txBody>
      </p:sp>
    </p:spTree>
    <p:extLst>
      <p:ext uri="{BB962C8B-B14F-4D97-AF65-F5344CB8AC3E}">
        <p14:creationId xmlns:p14="http://schemas.microsoft.com/office/powerpoint/2010/main" val="141008857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04851" y="626222"/>
            <a:ext cx="8939150" cy="5202040"/>
          </a:xfrm>
        </p:spPr>
        <p:txBody>
          <a:bodyPr>
            <a:normAutofit/>
          </a:bodyPr>
          <a:lstStyle/>
          <a:p>
            <a:pPr marL="0" indent="0">
              <a:buNone/>
            </a:pPr>
            <a:r>
              <a:rPr lang="en-US" b="1" dirty="0">
                <a:solidFill>
                  <a:schemeClr val="bg1"/>
                </a:solidFill>
                <a:latin typeface="+mn-lt"/>
              </a:rPr>
              <a:t>3. </a:t>
            </a:r>
            <a:r>
              <a:rPr lang="en-US" b="1" dirty="0" smtClean="0">
                <a:solidFill>
                  <a:schemeClr val="tx2">
                    <a:lumMod val="20000"/>
                    <a:lumOff val="80000"/>
                  </a:schemeClr>
                </a:solidFill>
                <a:latin typeface="+mn-lt"/>
              </a:rPr>
              <a:t>“Intellectual Property and </a:t>
            </a:r>
            <a:r>
              <a:rPr lang="en-US" b="1" dirty="0" err="1" smtClean="0">
                <a:solidFill>
                  <a:schemeClr val="tx2">
                    <a:lumMod val="20000"/>
                    <a:lumOff val="80000"/>
                  </a:schemeClr>
                </a:solidFill>
                <a:latin typeface="+mn-lt"/>
              </a:rPr>
              <a:t>Shrinkwrap</a:t>
            </a:r>
            <a:r>
              <a:rPr lang="en-US" b="1" dirty="0" smtClean="0">
                <a:solidFill>
                  <a:schemeClr val="tx2">
                    <a:lumMod val="20000"/>
                    <a:lumOff val="80000"/>
                  </a:schemeClr>
                </a:solidFill>
                <a:latin typeface="+mn-lt"/>
              </a:rPr>
              <a:t> Licenses”</a:t>
            </a:r>
            <a:r>
              <a:rPr lang="en-US" b="1" dirty="0" smtClean="0">
                <a:solidFill>
                  <a:schemeClr val="bg1"/>
                </a:solidFill>
                <a:latin typeface="+mn-lt"/>
              </a:rPr>
              <a:t>; </a:t>
            </a:r>
            <a:r>
              <a:rPr lang="en-US" dirty="0" smtClean="0">
                <a:solidFill>
                  <a:schemeClr val="bg1"/>
                </a:solidFill>
                <a:latin typeface="+mn-lt"/>
              </a:rPr>
              <a:t>Mark </a:t>
            </a:r>
            <a:r>
              <a:rPr lang="en-US" dirty="0" err="1" smtClean="0">
                <a:solidFill>
                  <a:schemeClr val="bg1"/>
                </a:solidFill>
                <a:latin typeface="+mn-lt"/>
              </a:rPr>
              <a:t>Lemley</a:t>
            </a:r>
            <a:r>
              <a:rPr lang="en-US" b="1" dirty="0" smtClean="0">
                <a:solidFill>
                  <a:schemeClr val="bg1"/>
                </a:solidFill>
                <a:latin typeface="+mn-lt"/>
              </a:rPr>
              <a:t> </a:t>
            </a:r>
            <a:r>
              <a:rPr lang="en-US" dirty="0" smtClean="0">
                <a:solidFill>
                  <a:schemeClr val="bg1"/>
                </a:solidFill>
                <a:latin typeface="+mn-lt"/>
              </a:rPr>
              <a:t>(1995)</a:t>
            </a:r>
          </a:p>
          <a:p>
            <a:pPr marL="0" indent="0">
              <a:buNone/>
            </a:pPr>
            <a:r>
              <a:rPr lang="en-US" sz="1600" dirty="0">
                <a:solidFill>
                  <a:schemeClr val="bg1"/>
                </a:solidFill>
                <a:latin typeface="+mn-lt"/>
                <a:hlinkClick r:id="rId2"/>
              </a:rPr>
              <a:t>http://papers.ssrn.com/sol3/papers.cfm?abstract_id=2126845#</a:t>
            </a:r>
            <a:r>
              <a:rPr lang="en-US" sz="1600" dirty="0" smtClean="0">
                <a:solidFill>
                  <a:schemeClr val="bg1"/>
                </a:solidFill>
                <a:latin typeface="+mn-lt"/>
                <a:hlinkClick r:id="rId2"/>
              </a:rPr>
              <a:t>#</a:t>
            </a:r>
            <a:endParaRPr lang="en-US" sz="1600" dirty="0" smtClean="0">
              <a:solidFill>
                <a:schemeClr val="bg1"/>
              </a:solidFill>
              <a:latin typeface="+mn-lt"/>
            </a:endParaRPr>
          </a:p>
          <a:p>
            <a:pPr marL="0" indent="0">
              <a:buNone/>
            </a:pPr>
            <a:endParaRPr lang="en-US" sz="2000" b="1" dirty="0" smtClean="0">
              <a:solidFill>
                <a:schemeClr val="bg1"/>
              </a:solidFill>
              <a:latin typeface="+mn-lt"/>
            </a:endParaRPr>
          </a:p>
          <a:p>
            <a:pPr marL="0" indent="0">
              <a:buNone/>
            </a:pPr>
            <a:r>
              <a:rPr lang="en-US" b="1" dirty="0" smtClean="0">
                <a:solidFill>
                  <a:schemeClr val="bg1"/>
                </a:solidFill>
                <a:latin typeface="+mn-lt"/>
              </a:rPr>
              <a:t>4. </a:t>
            </a:r>
            <a:r>
              <a:rPr lang="en-US" b="1" dirty="0" smtClean="0">
                <a:solidFill>
                  <a:srgbClr val="C6D9F1"/>
                </a:solidFill>
                <a:latin typeface="+mn-lt"/>
              </a:rPr>
              <a:t>“</a:t>
            </a:r>
            <a:r>
              <a:rPr lang="en-US" b="1" dirty="0">
                <a:solidFill>
                  <a:srgbClr val="C6D9F1"/>
                </a:solidFill>
                <a:latin typeface="+mn-lt"/>
              </a:rPr>
              <a:t>Terms Of Service, Terms Of Play In Children’s Online </a:t>
            </a:r>
            <a:endParaRPr lang="en-US" b="1" dirty="0" smtClean="0">
              <a:solidFill>
                <a:srgbClr val="C6D9F1"/>
              </a:solidFill>
              <a:latin typeface="+mn-lt"/>
            </a:endParaRPr>
          </a:p>
          <a:p>
            <a:pPr marL="0" indent="0">
              <a:buNone/>
            </a:pPr>
            <a:r>
              <a:rPr lang="en-US" b="1" dirty="0" smtClean="0">
                <a:solidFill>
                  <a:srgbClr val="C6D9F1"/>
                </a:solidFill>
                <a:latin typeface="+mn-lt"/>
              </a:rPr>
              <a:t>Gaming</a:t>
            </a:r>
            <a:r>
              <a:rPr lang="en-US" b="1" dirty="0">
                <a:solidFill>
                  <a:srgbClr val="C6D9F1"/>
                </a:solidFill>
                <a:latin typeface="+mn-lt"/>
              </a:rPr>
              <a:t>”</a:t>
            </a:r>
            <a:r>
              <a:rPr lang="en-US" b="1" dirty="0">
                <a:solidFill>
                  <a:schemeClr val="bg1"/>
                </a:solidFill>
                <a:latin typeface="+mn-lt"/>
              </a:rPr>
              <a:t>; </a:t>
            </a:r>
            <a:r>
              <a:rPr lang="en-US" dirty="0">
                <a:solidFill>
                  <a:schemeClr val="bg1"/>
                </a:solidFill>
                <a:latin typeface="+mn-lt"/>
              </a:rPr>
              <a:t>Sara </a:t>
            </a:r>
            <a:r>
              <a:rPr lang="en-US" dirty="0" smtClean="0">
                <a:solidFill>
                  <a:schemeClr val="bg1"/>
                </a:solidFill>
                <a:latin typeface="+mn-lt"/>
              </a:rPr>
              <a:t>Grimes (2007)</a:t>
            </a:r>
          </a:p>
          <a:p>
            <a:pPr marL="0" indent="0">
              <a:buNone/>
            </a:pPr>
            <a:r>
              <a:rPr lang="en-US" sz="1600" dirty="0" smtClean="0">
                <a:solidFill>
                  <a:schemeClr val="bg1"/>
                </a:solidFill>
                <a:latin typeface="+mn-lt"/>
                <a:hlinkClick r:id=""/>
              </a:rPr>
              <a:t>http://www.academia.edu/183319/</a:t>
            </a:r>
          </a:p>
          <a:p>
            <a:pPr marL="0" indent="0">
              <a:buNone/>
            </a:pPr>
            <a:r>
              <a:rPr lang="en-US" sz="1600" dirty="0" smtClean="0">
                <a:solidFill>
                  <a:schemeClr val="bg1"/>
                </a:solidFill>
                <a:latin typeface="+mn-lt"/>
                <a:hlinkClick r:id=""/>
              </a:rPr>
              <a:t>Terms_Of_Service_Terms_Of_Play_In_Childrens_Online_Gaming</a:t>
            </a:r>
            <a:endParaRPr lang="en-US" sz="1600" dirty="0" smtClean="0">
              <a:solidFill>
                <a:schemeClr val="bg1"/>
              </a:solidFill>
              <a:latin typeface="+mn-lt"/>
            </a:endParaRPr>
          </a:p>
          <a:p>
            <a:pPr marL="0" indent="0">
              <a:buNone/>
            </a:pPr>
            <a:endParaRPr lang="en-US" sz="2000" b="1" dirty="0">
              <a:solidFill>
                <a:schemeClr val="bg1"/>
              </a:solidFill>
              <a:latin typeface="+mn-lt"/>
            </a:endParaRPr>
          </a:p>
          <a:p>
            <a:pPr marL="0" indent="0">
              <a:buNone/>
            </a:pPr>
            <a:r>
              <a:rPr lang="en-US" b="1" dirty="0">
                <a:solidFill>
                  <a:schemeClr val="bg1"/>
                </a:solidFill>
                <a:latin typeface="+mn-lt"/>
              </a:rPr>
              <a:t>5</a:t>
            </a:r>
            <a:r>
              <a:rPr lang="en-US" b="1" dirty="0" smtClean="0">
                <a:solidFill>
                  <a:schemeClr val="bg1"/>
                </a:solidFill>
                <a:latin typeface="+mn-lt"/>
              </a:rPr>
              <a:t>. </a:t>
            </a:r>
            <a:r>
              <a:rPr lang="en-US" b="1" dirty="0" smtClean="0">
                <a:solidFill>
                  <a:srgbClr val="C6D9F1"/>
                </a:solidFill>
                <a:latin typeface="+mn-lt"/>
              </a:rPr>
              <a:t>“Confess </a:t>
            </a:r>
            <a:r>
              <a:rPr lang="en-US" b="1" dirty="0">
                <a:solidFill>
                  <a:srgbClr val="C6D9F1"/>
                </a:solidFill>
                <a:latin typeface="+mn-lt"/>
              </a:rPr>
              <a:t>and protest against the </a:t>
            </a:r>
            <a:r>
              <a:rPr lang="en-US" b="1" u="sng" dirty="0">
                <a:solidFill>
                  <a:srgbClr val="C6D9F1"/>
                </a:solidFill>
                <a:latin typeface="+mn-lt"/>
              </a:rPr>
              <a:t>Biggest Lie</a:t>
            </a:r>
            <a:r>
              <a:rPr lang="en-US" b="1" u="sng" dirty="0" smtClean="0">
                <a:solidFill>
                  <a:srgbClr val="C6D9F1"/>
                </a:solidFill>
                <a:latin typeface="+mn-lt"/>
              </a:rPr>
              <a:t>!</a:t>
            </a:r>
            <a:r>
              <a:rPr lang="en-US" b="1" dirty="0" smtClean="0">
                <a:solidFill>
                  <a:srgbClr val="C6D9F1"/>
                </a:solidFill>
                <a:latin typeface="+mn-lt"/>
              </a:rPr>
              <a:t>”</a:t>
            </a:r>
            <a:endParaRPr lang="en-US" b="1" dirty="0" smtClean="0">
              <a:solidFill>
                <a:schemeClr val="bg1"/>
              </a:solidFill>
              <a:latin typeface="+mn-lt"/>
            </a:endParaRPr>
          </a:p>
          <a:p>
            <a:pPr marL="0" indent="0">
              <a:buNone/>
            </a:pPr>
            <a:r>
              <a:rPr lang="en-US" sz="1600" dirty="0" smtClean="0">
                <a:solidFill>
                  <a:schemeClr val="bg1"/>
                </a:solidFill>
                <a:latin typeface="+mn-lt"/>
                <a:hlinkClick r:id="rId3"/>
              </a:rPr>
              <a:t>http</a:t>
            </a:r>
            <a:r>
              <a:rPr lang="en-US" sz="1600" dirty="0">
                <a:solidFill>
                  <a:schemeClr val="bg1"/>
                </a:solidFill>
                <a:latin typeface="+mn-lt"/>
                <a:hlinkClick r:id="rId3"/>
              </a:rPr>
              <a:t>://</a:t>
            </a:r>
            <a:r>
              <a:rPr lang="en-US" sz="1600" dirty="0" smtClean="0">
                <a:solidFill>
                  <a:schemeClr val="bg1"/>
                </a:solidFill>
                <a:latin typeface="+mn-lt"/>
                <a:hlinkClick r:id="rId3"/>
              </a:rPr>
              <a:t>www.biggestlie.com</a:t>
            </a:r>
            <a:endParaRPr lang="en-US" sz="1600" dirty="0" smtClean="0">
              <a:solidFill>
                <a:schemeClr val="bg1"/>
              </a:solidFill>
              <a:latin typeface="+mn-lt"/>
            </a:endParaRPr>
          </a:p>
          <a:p>
            <a:pPr marL="0" indent="0">
              <a:buNone/>
            </a:pPr>
            <a:endParaRPr lang="en-US" sz="2000" dirty="0" smtClean="0">
              <a:solidFill>
                <a:schemeClr val="bg1"/>
              </a:solidFill>
              <a:latin typeface="+mn-lt"/>
            </a:endParaRPr>
          </a:p>
          <a:p>
            <a:pPr marL="0" indent="0">
              <a:buNone/>
            </a:pPr>
            <a:r>
              <a:rPr lang="en-US" b="1" dirty="0">
                <a:solidFill>
                  <a:schemeClr val="bg1"/>
                </a:solidFill>
                <a:latin typeface="+mn-lt"/>
              </a:rPr>
              <a:t>6</a:t>
            </a:r>
            <a:r>
              <a:rPr lang="en-US" b="1" dirty="0" smtClean="0">
                <a:solidFill>
                  <a:schemeClr val="bg1"/>
                </a:solidFill>
                <a:latin typeface="+mn-lt"/>
              </a:rPr>
              <a:t>. </a:t>
            </a:r>
            <a:r>
              <a:rPr lang="en-US" b="1" dirty="0" smtClean="0">
                <a:solidFill>
                  <a:srgbClr val="C6D9F1"/>
                </a:solidFill>
                <a:latin typeface="+mn-lt"/>
              </a:rPr>
              <a:t>“The Cost </a:t>
            </a:r>
            <a:r>
              <a:rPr lang="en-US" b="1" dirty="0">
                <a:solidFill>
                  <a:srgbClr val="C6D9F1"/>
                </a:solidFill>
                <a:latin typeface="+mn-lt"/>
              </a:rPr>
              <a:t>of Reading Privacy </a:t>
            </a:r>
            <a:r>
              <a:rPr lang="en-US" b="1" dirty="0" smtClean="0">
                <a:solidFill>
                  <a:srgbClr val="C6D9F1"/>
                </a:solidFill>
                <a:latin typeface="+mn-lt"/>
              </a:rPr>
              <a:t>Policies”</a:t>
            </a:r>
            <a:r>
              <a:rPr lang="en-US" b="1" dirty="0" smtClean="0">
                <a:solidFill>
                  <a:schemeClr val="bg1"/>
                </a:solidFill>
                <a:latin typeface="+mn-lt"/>
              </a:rPr>
              <a:t>;</a:t>
            </a:r>
            <a:r>
              <a:rPr lang="en-US" dirty="0" smtClean="0">
                <a:solidFill>
                  <a:schemeClr val="bg1"/>
                </a:solidFill>
                <a:latin typeface="+mn-lt"/>
              </a:rPr>
              <a:t> </a:t>
            </a:r>
            <a:r>
              <a:rPr lang="en-US" dirty="0">
                <a:solidFill>
                  <a:schemeClr val="bg1"/>
                </a:solidFill>
                <a:latin typeface="+mn-lt"/>
              </a:rPr>
              <a:t>A</a:t>
            </a:r>
            <a:r>
              <a:rPr lang="en-US" dirty="0" smtClean="0">
                <a:solidFill>
                  <a:schemeClr val="bg1"/>
                </a:solidFill>
                <a:latin typeface="+mn-lt"/>
              </a:rPr>
              <a:t>. McDonald, L.</a:t>
            </a:r>
          </a:p>
          <a:p>
            <a:pPr marL="0" indent="0">
              <a:buNone/>
            </a:pPr>
            <a:r>
              <a:rPr lang="en-US" dirty="0" err="1" smtClean="0">
                <a:solidFill>
                  <a:schemeClr val="bg1"/>
                </a:solidFill>
                <a:latin typeface="+mn-lt"/>
              </a:rPr>
              <a:t>Cranor</a:t>
            </a:r>
            <a:r>
              <a:rPr lang="en-US" dirty="0" smtClean="0">
                <a:solidFill>
                  <a:schemeClr val="bg1"/>
                </a:solidFill>
                <a:latin typeface="+mn-lt"/>
              </a:rPr>
              <a:t>. 4 ISJLP </a:t>
            </a:r>
            <a:r>
              <a:rPr lang="en-US" dirty="0">
                <a:solidFill>
                  <a:schemeClr val="bg1"/>
                </a:solidFill>
                <a:latin typeface="+mn-lt"/>
              </a:rPr>
              <a:t>543 (2008-</a:t>
            </a:r>
            <a:r>
              <a:rPr lang="en-US" dirty="0" smtClean="0">
                <a:solidFill>
                  <a:schemeClr val="bg1"/>
                </a:solidFill>
                <a:latin typeface="+mn-lt"/>
              </a:rPr>
              <a:t>2009) </a:t>
            </a:r>
          </a:p>
          <a:p>
            <a:pPr marL="0" indent="0">
              <a:buNone/>
            </a:pPr>
            <a:r>
              <a:rPr lang="en-US" sz="1600" dirty="0" smtClean="0">
                <a:solidFill>
                  <a:schemeClr val="bg1"/>
                </a:solidFill>
                <a:latin typeface="+mn-lt"/>
                <a:hlinkClick r:id="rId4"/>
              </a:rPr>
              <a:t>http</a:t>
            </a:r>
            <a:r>
              <a:rPr lang="en-US" sz="1600" dirty="0">
                <a:solidFill>
                  <a:schemeClr val="bg1"/>
                </a:solidFill>
                <a:latin typeface="+mn-lt"/>
                <a:hlinkClick r:id="rId4"/>
              </a:rPr>
              <a:t>://lorrie.cranor.org/pubs/readingPolicyCost-</a:t>
            </a:r>
            <a:r>
              <a:rPr lang="en-US" sz="1600" dirty="0" smtClean="0">
                <a:solidFill>
                  <a:schemeClr val="bg1"/>
                </a:solidFill>
                <a:latin typeface="+mn-lt"/>
                <a:hlinkClick r:id="rId4"/>
              </a:rPr>
              <a:t>authorDraft.pdf</a:t>
            </a:r>
            <a:endParaRPr lang="en-US" sz="1600" dirty="0" smtClean="0">
              <a:solidFill>
                <a:schemeClr val="bg1"/>
              </a:solidFill>
              <a:latin typeface="+mn-lt"/>
            </a:endParaRPr>
          </a:p>
          <a:p>
            <a:pPr marL="0" indent="0">
              <a:buNone/>
            </a:pPr>
            <a:endParaRPr lang="en-US" sz="2000" dirty="0">
              <a:solidFill>
                <a:schemeClr val="bg1"/>
              </a:solidFill>
              <a:latin typeface="+mn-lt"/>
            </a:endParaRPr>
          </a:p>
          <a:p>
            <a:pPr marL="0" indent="0">
              <a:buNone/>
            </a:pPr>
            <a:endParaRPr lang="en-US" sz="2000" dirty="0" smtClean="0">
              <a:latin typeface="+mn-lt"/>
            </a:endParaRPr>
          </a:p>
          <a:p>
            <a:pPr marL="0" indent="0">
              <a:buNone/>
            </a:pPr>
            <a:endParaRPr lang="en-US" sz="2000" dirty="0">
              <a:latin typeface="+mn-lt"/>
            </a:endParaRPr>
          </a:p>
          <a:p>
            <a:pPr marL="0" indent="0">
              <a:buNone/>
            </a:pPr>
            <a:endParaRPr lang="en-US" sz="2000" b="1" dirty="0">
              <a:latin typeface="+mn-lt"/>
            </a:endParaRPr>
          </a:p>
          <a:p>
            <a:pPr marL="0" indent="0">
              <a:buNone/>
            </a:pPr>
            <a:endParaRPr lang="en-US" sz="2000" b="1" dirty="0" smtClean="0">
              <a:latin typeface="+mn-lt"/>
            </a:endParaRPr>
          </a:p>
          <a:p>
            <a:pPr marL="0" indent="0">
              <a:buNone/>
            </a:pPr>
            <a:endParaRPr lang="en-US" sz="2000" b="1" dirty="0" smtClean="0">
              <a:latin typeface="+mn-lt"/>
            </a:endParaRPr>
          </a:p>
          <a:p>
            <a:pPr marL="0" indent="0">
              <a:buNone/>
            </a:pPr>
            <a:endParaRPr lang="en-US" sz="2000" dirty="0" smtClean="0">
              <a:latin typeface="+mn-lt"/>
            </a:endParaRPr>
          </a:p>
          <a:p>
            <a:endParaRPr lang="en-US" sz="2000" dirty="0">
              <a:latin typeface="+mn-lt"/>
            </a:endParaRPr>
          </a:p>
          <a:p>
            <a:pPr marL="0" indent="0">
              <a:buNone/>
            </a:pPr>
            <a:endParaRPr lang="en-US" sz="2000" dirty="0" smtClean="0">
              <a:latin typeface="+mn-lt"/>
            </a:endParaRPr>
          </a:p>
        </p:txBody>
      </p:sp>
    </p:spTree>
    <p:extLst>
      <p:ext uri="{BB962C8B-B14F-4D97-AF65-F5344CB8AC3E}">
        <p14:creationId xmlns:p14="http://schemas.microsoft.com/office/powerpoint/2010/main" val="25588781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565" y="661012"/>
            <a:ext cx="9013435" cy="5380913"/>
          </a:xfrm>
        </p:spPr>
        <p:txBody>
          <a:bodyPr>
            <a:normAutofit lnSpcReduction="10000"/>
          </a:bodyPr>
          <a:lstStyle/>
          <a:p>
            <a:pPr marL="0" indent="0">
              <a:buNone/>
            </a:pPr>
            <a:r>
              <a:rPr lang="en-US" sz="2000" b="1" dirty="0">
                <a:solidFill>
                  <a:schemeClr val="bg1"/>
                </a:solidFill>
                <a:latin typeface="+mn-lt"/>
              </a:rPr>
              <a:t>7</a:t>
            </a:r>
            <a:r>
              <a:rPr lang="en-US" sz="2000" b="1" dirty="0" smtClean="0">
                <a:solidFill>
                  <a:schemeClr val="bg1"/>
                </a:solidFill>
                <a:latin typeface="+mn-lt"/>
              </a:rPr>
              <a:t>. </a:t>
            </a:r>
            <a:r>
              <a:rPr lang="en-US" sz="2000" b="1" dirty="0" smtClean="0">
                <a:solidFill>
                  <a:schemeClr val="tx2">
                    <a:lumMod val="20000"/>
                    <a:lumOff val="80000"/>
                  </a:schemeClr>
                </a:solidFill>
                <a:latin typeface="+mn-lt"/>
              </a:rPr>
              <a:t>“Re-Mediating Research </a:t>
            </a:r>
            <a:r>
              <a:rPr lang="en-US" sz="2000" b="1" dirty="0">
                <a:solidFill>
                  <a:schemeClr val="tx2">
                    <a:lumMod val="20000"/>
                    <a:lumOff val="80000"/>
                  </a:schemeClr>
                </a:solidFill>
                <a:latin typeface="+mn-lt"/>
              </a:rPr>
              <a:t>E</a:t>
            </a:r>
            <a:r>
              <a:rPr lang="en-US" sz="2000" b="1" dirty="0" smtClean="0">
                <a:solidFill>
                  <a:schemeClr val="tx2">
                    <a:lumMod val="20000"/>
                    <a:lumOff val="80000"/>
                  </a:schemeClr>
                </a:solidFill>
                <a:latin typeface="+mn-lt"/>
              </a:rPr>
              <a:t>thics: End-User License Agreements in Online Games”</a:t>
            </a:r>
            <a:r>
              <a:rPr lang="en-US" sz="2000" b="1" dirty="0" smtClean="0">
                <a:solidFill>
                  <a:schemeClr val="bg1"/>
                </a:solidFill>
                <a:latin typeface="+mn-lt"/>
              </a:rPr>
              <a:t>; </a:t>
            </a:r>
            <a:r>
              <a:rPr lang="en-US" sz="2000" dirty="0" smtClean="0">
                <a:solidFill>
                  <a:schemeClr val="bg1"/>
                </a:solidFill>
                <a:latin typeface="+mn-lt"/>
              </a:rPr>
              <a:t>Florence </a:t>
            </a:r>
            <a:r>
              <a:rPr lang="en-US" sz="2000" dirty="0" err="1" smtClean="0">
                <a:solidFill>
                  <a:schemeClr val="bg1"/>
                </a:solidFill>
                <a:latin typeface="+mn-lt"/>
              </a:rPr>
              <a:t>Chee</a:t>
            </a:r>
            <a:r>
              <a:rPr lang="en-US" sz="2000" dirty="0" smtClean="0">
                <a:solidFill>
                  <a:schemeClr val="bg1"/>
                </a:solidFill>
                <a:latin typeface="+mn-lt"/>
              </a:rPr>
              <a:t>, Nicholas Taylor, and Suzanne de Castell (</a:t>
            </a:r>
            <a:r>
              <a:rPr lang="en-US" sz="2000" dirty="0">
                <a:solidFill>
                  <a:schemeClr val="bg1"/>
                </a:solidFill>
                <a:latin typeface="+mn-lt"/>
              </a:rPr>
              <a:t>2012) </a:t>
            </a:r>
            <a:r>
              <a:rPr lang="en-US" sz="1600" dirty="0">
                <a:solidFill>
                  <a:schemeClr val="bg1"/>
                </a:solidFill>
                <a:latin typeface="+mn-lt"/>
                <a:hlinkClick r:id="rId2"/>
              </a:rPr>
              <a:t>http://www.academia.edu/2976765/Re-Mediating_Research_Ethics_End-</a:t>
            </a:r>
            <a:r>
              <a:rPr lang="en-US" sz="1600" dirty="0" smtClean="0">
                <a:solidFill>
                  <a:schemeClr val="bg1"/>
                </a:solidFill>
                <a:latin typeface="+mn-lt"/>
                <a:hlinkClick r:id="rId2"/>
              </a:rPr>
              <a:t>User_License_Agreements_in_Online_Games</a:t>
            </a:r>
            <a:endParaRPr lang="en-US" sz="1600" dirty="0" smtClean="0">
              <a:solidFill>
                <a:schemeClr val="bg1"/>
              </a:solidFill>
              <a:latin typeface="+mn-lt"/>
            </a:endParaRPr>
          </a:p>
          <a:p>
            <a:pPr marL="0" indent="0">
              <a:buNone/>
            </a:pPr>
            <a:endParaRPr lang="en-US" sz="2000" b="1" dirty="0">
              <a:solidFill>
                <a:schemeClr val="bg1"/>
              </a:solidFill>
              <a:latin typeface="+mn-lt"/>
            </a:endParaRPr>
          </a:p>
          <a:p>
            <a:pPr marL="0" indent="0">
              <a:buNone/>
            </a:pPr>
            <a:r>
              <a:rPr lang="en-US" sz="2000" b="1" dirty="0" smtClean="0">
                <a:solidFill>
                  <a:schemeClr val="bg1"/>
                </a:solidFill>
                <a:latin typeface="+mn-lt"/>
              </a:rPr>
              <a:t>8. </a:t>
            </a:r>
            <a:r>
              <a:rPr lang="en-US" sz="2000" b="1" dirty="0">
                <a:solidFill>
                  <a:srgbClr val="C6D9F1"/>
                </a:solidFill>
                <a:latin typeface="+mn-lt"/>
              </a:rPr>
              <a:t>“CLICK AND COPY: BREACH OF ONLINE </a:t>
            </a:r>
            <a:r>
              <a:rPr lang="en-US" sz="2000" b="1" dirty="0" smtClean="0">
                <a:solidFill>
                  <a:srgbClr val="C6D9F1"/>
                </a:solidFill>
                <a:latin typeface="+mn-lt"/>
              </a:rPr>
              <a:t>LICENCE AGREEMENTS </a:t>
            </a:r>
            <a:r>
              <a:rPr lang="en-US" sz="2000" b="1" dirty="0">
                <a:solidFill>
                  <a:srgbClr val="C6D9F1"/>
                </a:solidFill>
                <a:latin typeface="+mn-lt"/>
              </a:rPr>
              <a:t>AND COPYRIGHT INFRINGEMENT”</a:t>
            </a:r>
            <a:r>
              <a:rPr lang="en-US" sz="2000" b="1" dirty="0">
                <a:solidFill>
                  <a:schemeClr val="bg1"/>
                </a:solidFill>
                <a:latin typeface="+mn-lt"/>
              </a:rPr>
              <a:t>; </a:t>
            </a:r>
            <a:r>
              <a:rPr lang="en-US" sz="2000" dirty="0" smtClean="0">
                <a:solidFill>
                  <a:schemeClr val="bg1"/>
                </a:solidFill>
                <a:latin typeface="+mn-lt"/>
              </a:rPr>
              <a:t>Richard </a:t>
            </a:r>
            <a:r>
              <a:rPr lang="en-US" sz="2000" dirty="0" err="1" smtClean="0">
                <a:solidFill>
                  <a:schemeClr val="bg1"/>
                </a:solidFill>
                <a:latin typeface="+mn-lt"/>
              </a:rPr>
              <a:t>Stobbe</a:t>
            </a:r>
            <a:r>
              <a:rPr lang="en-US" sz="2000" dirty="0" smtClean="0">
                <a:solidFill>
                  <a:schemeClr val="bg1"/>
                </a:solidFill>
                <a:latin typeface="+mn-lt"/>
              </a:rPr>
              <a:t> </a:t>
            </a:r>
            <a:r>
              <a:rPr lang="en-US" sz="2000" dirty="0">
                <a:solidFill>
                  <a:schemeClr val="bg1"/>
                </a:solidFill>
                <a:latin typeface="+mn-lt"/>
              </a:rPr>
              <a:t>(2012) 28 C.I.P.R. 227</a:t>
            </a:r>
          </a:p>
          <a:p>
            <a:pPr marL="0" indent="0">
              <a:buNone/>
            </a:pPr>
            <a:r>
              <a:rPr lang="en-US" sz="1600" dirty="0">
                <a:solidFill>
                  <a:schemeClr val="bg1"/>
                </a:solidFill>
                <a:latin typeface="+mn-lt"/>
                <a:hlinkClick r:id=""/>
              </a:rPr>
              <a:t>http://www.ipblog.ca/wp-content/uploads/2013/01/cipr-28-2-click-and-copy-breach-of-</a:t>
            </a:r>
          </a:p>
          <a:p>
            <a:pPr marL="0" indent="0">
              <a:buNone/>
            </a:pPr>
            <a:r>
              <a:rPr lang="en-US" sz="1600" dirty="0">
                <a:solidFill>
                  <a:schemeClr val="bg1"/>
                </a:solidFill>
                <a:latin typeface="+mn-lt"/>
                <a:hlinkClick r:id=""/>
              </a:rPr>
              <a:t>online-license-agreements-and-copyright-infringement-c1380000.</a:t>
            </a:r>
            <a:r>
              <a:rPr lang="en-US" sz="1600" dirty="0" smtClean="0">
                <a:solidFill>
                  <a:schemeClr val="bg1"/>
                </a:solidFill>
                <a:latin typeface="+mn-lt"/>
                <a:hlinkClick r:id="rId3"/>
              </a:rPr>
              <a:t>PDF</a:t>
            </a:r>
            <a:endParaRPr lang="en-US" sz="1600" dirty="0" smtClean="0">
              <a:solidFill>
                <a:schemeClr val="bg1"/>
              </a:solidFill>
              <a:latin typeface="+mn-lt"/>
            </a:endParaRPr>
          </a:p>
          <a:p>
            <a:pPr marL="0" indent="0">
              <a:buNone/>
            </a:pPr>
            <a:endParaRPr lang="en-US" sz="2000" dirty="0">
              <a:solidFill>
                <a:schemeClr val="bg1"/>
              </a:solidFill>
              <a:latin typeface="+mn-lt"/>
            </a:endParaRPr>
          </a:p>
          <a:p>
            <a:pPr marL="0" indent="0">
              <a:buNone/>
            </a:pPr>
            <a:r>
              <a:rPr lang="en-US" sz="2000" dirty="0" smtClean="0">
                <a:solidFill>
                  <a:schemeClr val="bg1"/>
                </a:solidFill>
                <a:latin typeface="+mn-lt"/>
              </a:rPr>
              <a:t>9. </a:t>
            </a:r>
            <a:r>
              <a:rPr lang="en-US" sz="2000" b="1" dirty="0" smtClean="0">
                <a:solidFill>
                  <a:schemeClr val="tx2">
                    <a:lumMod val="20000"/>
                    <a:lumOff val="80000"/>
                  </a:schemeClr>
                </a:solidFill>
                <a:latin typeface="+mn-lt"/>
              </a:rPr>
              <a:t>“Top EULA Gotchas: Website Fine-Print Hall of Shame” </a:t>
            </a:r>
            <a:r>
              <a:rPr lang="en-US" sz="2000" dirty="0" smtClean="0">
                <a:solidFill>
                  <a:schemeClr val="bg1"/>
                </a:solidFill>
                <a:latin typeface="+mn-lt"/>
              </a:rPr>
              <a:t>(</a:t>
            </a:r>
            <a:r>
              <a:rPr lang="en-US" sz="2000" dirty="0">
                <a:solidFill>
                  <a:schemeClr val="bg1"/>
                </a:solidFill>
                <a:latin typeface="+mn-lt"/>
              </a:rPr>
              <a:t>2012) </a:t>
            </a:r>
            <a:r>
              <a:rPr lang="en-US" sz="1600" dirty="0">
                <a:solidFill>
                  <a:schemeClr val="bg1"/>
                </a:solidFill>
                <a:latin typeface="+mn-lt"/>
                <a:hlinkClick r:id="rId4"/>
              </a:rPr>
              <a:t>http://www.pcworld.com/article/249396/</a:t>
            </a:r>
            <a:r>
              <a:rPr lang="en-US" sz="1600" dirty="0" smtClean="0">
                <a:solidFill>
                  <a:schemeClr val="bg1"/>
                </a:solidFill>
                <a:latin typeface="+mn-lt"/>
                <a:hlinkClick r:id="rId4"/>
              </a:rPr>
              <a:t>top_eula_gotchas_website_fine_print_hall_of_shame.html</a:t>
            </a:r>
            <a:endParaRPr lang="en-US" sz="1600" dirty="0" smtClean="0">
              <a:solidFill>
                <a:schemeClr val="bg1"/>
              </a:solidFill>
              <a:latin typeface="+mn-lt"/>
            </a:endParaRPr>
          </a:p>
          <a:p>
            <a:pPr marL="0" indent="0">
              <a:buNone/>
            </a:pPr>
            <a:endParaRPr lang="en-US" sz="1600" dirty="0" smtClean="0">
              <a:solidFill>
                <a:schemeClr val="bg1"/>
              </a:solidFill>
              <a:latin typeface="+mn-lt"/>
            </a:endParaRPr>
          </a:p>
          <a:p>
            <a:pPr marL="0" indent="0">
              <a:buNone/>
            </a:pPr>
            <a:r>
              <a:rPr lang="en-US" sz="2000" dirty="0" smtClean="0">
                <a:solidFill>
                  <a:schemeClr val="bg1"/>
                </a:solidFill>
                <a:latin typeface="+mn-lt"/>
              </a:rPr>
              <a:t>10. </a:t>
            </a:r>
            <a:r>
              <a:rPr lang="en-US" sz="2000" b="1" dirty="0" smtClean="0">
                <a:solidFill>
                  <a:srgbClr val="C6D9F1"/>
                </a:solidFill>
                <a:latin typeface="+mn-lt"/>
              </a:rPr>
              <a:t>“Living and Dying in a Virtual World: Estate Planning or Digital Assets”</a:t>
            </a:r>
            <a:r>
              <a:rPr lang="en-US" sz="2000" dirty="0" smtClean="0">
                <a:solidFill>
                  <a:schemeClr val="bg1"/>
                </a:solidFill>
                <a:latin typeface="+mn-lt"/>
              </a:rPr>
              <a:t>; Greg </a:t>
            </a:r>
            <a:r>
              <a:rPr lang="en-US" sz="2000" dirty="0" err="1" smtClean="0">
                <a:solidFill>
                  <a:schemeClr val="bg1"/>
                </a:solidFill>
                <a:latin typeface="+mn-lt"/>
              </a:rPr>
              <a:t>Lastowka</a:t>
            </a:r>
            <a:r>
              <a:rPr lang="en-US" sz="2000" dirty="0" smtClean="0">
                <a:solidFill>
                  <a:schemeClr val="bg1"/>
                </a:solidFill>
                <a:latin typeface="+mn-lt"/>
              </a:rPr>
              <a:t> &amp; Trisha Hall (</a:t>
            </a:r>
            <a:r>
              <a:rPr lang="en-US" sz="2000" dirty="0">
                <a:solidFill>
                  <a:schemeClr val="bg1"/>
                </a:solidFill>
                <a:latin typeface="+mn-lt"/>
              </a:rPr>
              <a:t>2013) </a:t>
            </a:r>
            <a:r>
              <a:rPr lang="en-US" sz="1600" dirty="0">
                <a:solidFill>
                  <a:schemeClr val="bg1"/>
                </a:solidFill>
                <a:latin typeface="+mn-lt"/>
                <a:hlinkClick r:id="rId5"/>
              </a:rPr>
              <a:t>http://lastowka.rutgers.edu/files/2013/10/</a:t>
            </a:r>
            <a:r>
              <a:rPr lang="en-US" sz="1600" dirty="0" smtClean="0">
                <a:solidFill>
                  <a:schemeClr val="bg1"/>
                </a:solidFill>
                <a:latin typeface="+mn-lt"/>
                <a:hlinkClick r:id="rId5"/>
              </a:rPr>
              <a:t>Lastowka.pdf</a:t>
            </a:r>
            <a:endParaRPr lang="en-US" sz="1600" dirty="0" smtClean="0">
              <a:solidFill>
                <a:schemeClr val="bg1"/>
              </a:solidFill>
              <a:latin typeface="+mn-lt"/>
            </a:endParaRPr>
          </a:p>
          <a:p>
            <a:pPr marL="0" indent="0">
              <a:buNone/>
            </a:pPr>
            <a:endParaRPr lang="en-US" sz="1600" dirty="0">
              <a:solidFill>
                <a:schemeClr val="bg1"/>
              </a:solidFill>
              <a:latin typeface="+mn-lt"/>
            </a:endParaRPr>
          </a:p>
          <a:p>
            <a:pPr marL="0" indent="0">
              <a:buNone/>
            </a:pPr>
            <a:r>
              <a:rPr lang="en-US" sz="2000" dirty="0" smtClean="0">
                <a:solidFill>
                  <a:schemeClr val="bg1"/>
                </a:solidFill>
                <a:latin typeface="+mn-lt"/>
              </a:rPr>
              <a:t>11. </a:t>
            </a:r>
            <a:r>
              <a:rPr lang="en-US" sz="2000" b="1" dirty="0" smtClean="0">
                <a:solidFill>
                  <a:srgbClr val="C6D9F1"/>
                </a:solidFill>
                <a:latin typeface="+mn-lt"/>
              </a:rPr>
              <a:t>“Face value: digging through Google’s clumsy new terms of service” </a:t>
            </a:r>
            <a:r>
              <a:rPr lang="en-US" sz="2000" dirty="0" smtClean="0">
                <a:solidFill>
                  <a:schemeClr val="bg1"/>
                </a:solidFill>
                <a:latin typeface="+mn-lt"/>
              </a:rPr>
              <a:t>(2013</a:t>
            </a:r>
            <a:r>
              <a:rPr lang="en-US" sz="2000" dirty="0">
                <a:solidFill>
                  <a:schemeClr val="bg1"/>
                </a:solidFill>
                <a:latin typeface="+mn-lt"/>
              </a:rPr>
              <a:t>) </a:t>
            </a:r>
            <a:r>
              <a:rPr lang="en-US" sz="1700" dirty="0">
                <a:solidFill>
                  <a:schemeClr val="bg1"/>
                </a:solidFill>
                <a:latin typeface="+mn-lt"/>
                <a:hlinkClick r:id="rId6"/>
              </a:rPr>
              <a:t>http://www.theverge.com/2013/10/17/4845828/digging-through-new-google-terms-of-</a:t>
            </a:r>
            <a:r>
              <a:rPr lang="en-US" sz="1700" dirty="0" smtClean="0">
                <a:solidFill>
                  <a:schemeClr val="bg1"/>
                </a:solidFill>
                <a:latin typeface="+mn-lt"/>
                <a:hlinkClick r:id="rId6"/>
              </a:rPr>
              <a:t>service</a:t>
            </a:r>
            <a:endParaRPr lang="en-US" sz="1700" dirty="0" smtClean="0">
              <a:solidFill>
                <a:schemeClr val="bg1"/>
              </a:solidFill>
              <a:latin typeface="+mn-lt"/>
            </a:endParaRPr>
          </a:p>
          <a:p>
            <a:pPr marL="0" indent="0">
              <a:buNone/>
            </a:pPr>
            <a:endParaRPr lang="en-US" dirty="0">
              <a:solidFill>
                <a:schemeClr val="bg1"/>
              </a:solidFill>
            </a:endParaRPr>
          </a:p>
        </p:txBody>
      </p:sp>
    </p:spTree>
    <p:extLst>
      <p:ext uri="{BB962C8B-B14F-4D97-AF65-F5344CB8AC3E}">
        <p14:creationId xmlns:p14="http://schemas.microsoft.com/office/powerpoint/2010/main" val="106663006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Appendix 2</a:t>
            </a:r>
            <a:endParaRPr lang="en-US" sz="48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7200" b="1" dirty="0" smtClean="0">
                <a:solidFill>
                  <a:schemeClr val="bg1"/>
                </a:solidFill>
                <a:latin typeface="+mn-lt"/>
                <a:cs typeface="Times New Roman"/>
              </a:rPr>
              <a:t>The </a:t>
            </a:r>
            <a:r>
              <a:rPr lang="en-US" sz="7200" b="1" dirty="0">
                <a:solidFill>
                  <a:schemeClr val="bg1"/>
                </a:solidFill>
                <a:latin typeface="+mn-lt"/>
                <a:cs typeface="Times New Roman"/>
              </a:rPr>
              <a:t>legalities of the “Magic Circle” </a:t>
            </a:r>
            <a:endParaRPr lang="en-US" sz="7200" dirty="0">
              <a:solidFill>
                <a:schemeClr val="bg1"/>
              </a:solidFill>
              <a:latin typeface="+mn-lt"/>
            </a:endParaRPr>
          </a:p>
        </p:txBody>
      </p:sp>
    </p:spTree>
    <p:extLst>
      <p:ext uri="{BB962C8B-B14F-4D97-AF65-F5344CB8AC3E}">
        <p14:creationId xmlns:p14="http://schemas.microsoft.com/office/powerpoint/2010/main" val="4660550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sz="4800" b="1" dirty="0" smtClean="0">
                <a:solidFill>
                  <a:srgbClr val="FFFF00"/>
                </a:solidFill>
                <a:latin typeface="+mn-lt"/>
                <a:cs typeface="Times New Roman"/>
              </a:rPr>
              <a:t>Consider the “Magic Circle”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0" y="1016000"/>
            <a:ext cx="9144000" cy="4710134"/>
          </a:xfrm>
        </p:spPr>
        <p:txBody>
          <a:bodyPr>
            <a:normAutofit/>
          </a:bodyPr>
          <a:lstStyle/>
          <a:p>
            <a:pPr marL="0" indent="0">
              <a:buNone/>
            </a:pPr>
            <a:r>
              <a:rPr lang="en-US" sz="2000" dirty="0" smtClean="0">
                <a:solidFill>
                  <a:srgbClr val="FFFFFF"/>
                </a:solidFill>
                <a:latin typeface="+mn-lt"/>
              </a:rPr>
              <a:t>“All </a:t>
            </a:r>
            <a:r>
              <a:rPr lang="en-US" sz="2000" dirty="0">
                <a:solidFill>
                  <a:srgbClr val="FFFFFF"/>
                </a:solidFill>
                <a:latin typeface="+mn-lt"/>
              </a:rPr>
              <a:t>play moves and has its being within a play-ground marked off beforehand either materially or ideally, deliberately or as a matter of course. Just as there is no formal difference between play and ritual, so the ‘consecrated spot’ cannot be formally distinguished from the play-ground</a:t>
            </a:r>
            <a:r>
              <a:rPr lang="en-US" sz="2000" dirty="0">
                <a:latin typeface="+mn-lt"/>
              </a:rPr>
              <a:t>. </a:t>
            </a:r>
            <a:r>
              <a:rPr lang="en-US" sz="2000" dirty="0">
                <a:solidFill>
                  <a:schemeClr val="tx2">
                    <a:lumMod val="20000"/>
                    <a:lumOff val="80000"/>
                  </a:schemeClr>
                </a:solidFill>
                <a:latin typeface="+mn-lt"/>
              </a:rPr>
              <a:t>The arena, the card-table, the magic circle, the temple, the stage, the screen, the tennis court, the court of justice, </a:t>
            </a:r>
            <a:r>
              <a:rPr lang="en-US" sz="2000" dirty="0" smtClean="0">
                <a:solidFill>
                  <a:schemeClr val="tx2">
                    <a:lumMod val="20000"/>
                    <a:lumOff val="80000"/>
                  </a:schemeClr>
                </a:solidFill>
                <a:latin typeface="+mn-lt"/>
              </a:rPr>
              <a:t>etc</a:t>
            </a:r>
            <a:r>
              <a:rPr lang="en-US" sz="2000" dirty="0">
                <a:solidFill>
                  <a:schemeClr val="tx2">
                    <a:lumMod val="20000"/>
                    <a:lumOff val="80000"/>
                  </a:schemeClr>
                </a:solidFill>
                <a:latin typeface="+mn-lt"/>
              </a:rPr>
              <a:t>.</a:t>
            </a:r>
            <a:r>
              <a:rPr lang="en-US" sz="2000" dirty="0" smtClean="0">
                <a:solidFill>
                  <a:schemeClr val="tx2">
                    <a:lumMod val="20000"/>
                    <a:lumOff val="80000"/>
                  </a:schemeClr>
                </a:solidFill>
                <a:latin typeface="+mn-lt"/>
              </a:rPr>
              <a:t> </a:t>
            </a:r>
            <a:r>
              <a:rPr lang="en-US" sz="2000" dirty="0">
                <a:solidFill>
                  <a:schemeClr val="tx2">
                    <a:lumMod val="20000"/>
                    <a:lumOff val="80000"/>
                  </a:schemeClr>
                </a:solidFill>
                <a:latin typeface="+mn-lt"/>
              </a:rPr>
              <a:t>are all in form and function play-grounds, i.e. forbidden spots, isolated, hedged round, hallowed, within which special rules obtain. </a:t>
            </a:r>
            <a:r>
              <a:rPr lang="en-US" sz="2000" dirty="0">
                <a:solidFill>
                  <a:srgbClr val="FFFF00"/>
                </a:solidFill>
                <a:latin typeface="+mn-lt"/>
              </a:rPr>
              <a:t>All are temporary worlds within the ordinary world, dedicated to the performance of an act apart</a:t>
            </a:r>
            <a:r>
              <a:rPr lang="en-US" sz="2000" dirty="0" smtClean="0">
                <a:solidFill>
                  <a:srgbClr val="FFFF00"/>
                </a:solidFill>
                <a:latin typeface="+mn-lt"/>
              </a:rPr>
              <a:t>.”</a:t>
            </a:r>
          </a:p>
          <a:p>
            <a:pPr marL="0" indent="0">
              <a:buNone/>
            </a:pPr>
            <a:r>
              <a:rPr lang="en-US" sz="2000" dirty="0" smtClean="0">
                <a:solidFill>
                  <a:schemeClr val="bg1"/>
                </a:solidFill>
                <a:latin typeface="+mn-lt"/>
              </a:rPr>
              <a:t>Johan Huizinga (1872-1945) in “Homo Ludens: </a:t>
            </a:r>
            <a:r>
              <a:rPr lang="en-US" sz="2000" i="1" dirty="0" smtClean="0">
                <a:solidFill>
                  <a:schemeClr val="bg1"/>
                </a:solidFill>
                <a:latin typeface="+mn-lt"/>
              </a:rPr>
              <a:t>A Study of the Play-Element in Culture</a:t>
            </a:r>
            <a:r>
              <a:rPr lang="en-US" sz="2000" dirty="0" smtClean="0">
                <a:solidFill>
                  <a:schemeClr val="bg1"/>
                </a:solidFill>
                <a:latin typeface="+mn-lt"/>
              </a:rPr>
              <a:t>”. Applied to video games by Katie </a:t>
            </a:r>
            <a:r>
              <a:rPr lang="en-US" sz="2000" dirty="0" err="1" smtClean="0">
                <a:solidFill>
                  <a:schemeClr val="bg1"/>
                </a:solidFill>
                <a:latin typeface="+mn-lt"/>
              </a:rPr>
              <a:t>Salen</a:t>
            </a:r>
            <a:r>
              <a:rPr lang="en-US" sz="2000" dirty="0" smtClean="0">
                <a:solidFill>
                  <a:schemeClr val="bg1"/>
                </a:solidFill>
                <a:latin typeface="+mn-lt"/>
              </a:rPr>
              <a:t> &amp; Eric Zimmerman in “Rules of Play: Game Design Fundamentals” (2003)</a:t>
            </a:r>
          </a:p>
          <a:p>
            <a:pPr marL="0" indent="0">
              <a:buNone/>
            </a:pPr>
            <a:endParaRPr lang="en-US" sz="2000" baseline="30000" dirty="0"/>
          </a:p>
          <a:p>
            <a:pPr marL="0" indent="0">
              <a:buNone/>
            </a:pPr>
            <a:endParaRPr lang="en-US" sz="2000" baseline="30000" dirty="0" smtClean="0"/>
          </a:p>
        </p:txBody>
      </p:sp>
      <p:pic>
        <p:nvPicPr>
          <p:cNvPr id="6" name="Content Placeholder 5" descr="220px-CIRCLE_1.png"/>
          <p:cNvPicPr>
            <a:picLocks noChangeAspect="1"/>
          </p:cNvPicPr>
          <p:nvPr/>
        </p:nvPicPr>
        <p:blipFill rotWithShape="1">
          <a:blip r:embed="rId2" cstate="print">
            <a:extLst>
              <a:ext uri="{28A0092B-C50C-407E-A947-70E740481C1C}">
                <a14:useLocalDpi xmlns:a14="http://schemas.microsoft.com/office/drawing/2010/main"/>
              </a:ext>
            </a:extLst>
          </a:blip>
          <a:srcRect l="-625" r="-3610"/>
          <a:stretch/>
        </p:blipFill>
        <p:spPr>
          <a:xfrm>
            <a:off x="5207219" y="3908680"/>
            <a:ext cx="2474352" cy="2351735"/>
          </a:xfrm>
          <a:prstGeom prst="rect">
            <a:avLst/>
          </a:prstGeom>
        </p:spPr>
      </p:pic>
    </p:spTree>
    <p:extLst>
      <p:ext uri="{BB962C8B-B14F-4D97-AF65-F5344CB8AC3E}">
        <p14:creationId xmlns:p14="http://schemas.microsoft.com/office/powerpoint/2010/main" val="5478420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45440"/>
            <a:ext cx="8529806" cy="5380694"/>
          </a:xfrm>
        </p:spPr>
        <p:txBody>
          <a:bodyPr>
            <a:normAutofit/>
          </a:bodyPr>
          <a:lstStyle/>
          <a:p>
            <a:pPr marL="0" indent="0">
              <a:buNone/>
            </a:pPr>
            <a:r>
              <a:rPr lang="en-US" sz="3600" b="1" dirty="0" smtClean="0">
                <a:solidFill>
                  <a:schemeClr val="bg1"/>
                </a:solidFill>
                <a:latin typeface="+mn-lt"/>
              </a:rPr>
              <a:t>The </a:t>
            </a:r>
            <a:r>
              <a:rPr lang="en-US" sz="3600" b="1" dirty="0" smtClean="0">
                <a:solidFill>
                  <a:schemeClr val="accent4">
                    <a:lumMod val="40000"/>
                    <a:lumOff val="60000"/>
                  </a:schemeClr>
                </a:solidFill>
                <a:latin typeface="+mn-lt"/>
              </a:rPr>
              <a:t>“Magic Circle”</a:t>
            </a:r>
            <a:r>
              <a:rPr lang="en-US" sz="3600" b="1" dirty="0" smtClean="0">
                <a:solidFill>
                  <a:schemeClr val="bg1"/>
                </a:solidFill>
                <a:latin typeface="+mn-lt"/>
              </a:rPr>
              <a:t> </a:t>
            </a:r>
          </a:p>
          <a:p>
            <a:pPr marL="0" indent="0">
              <a:buNone/>
            </a:pPr>
            <a:r>
              <a:rPr lang="en-US" sz="3600" b="1" dirty="0" smtClean="0">
                <a:solidFill>
                  <a:schemeClr val="bg1"/>
                </a:solidFill>
                <a:latin typeface="+mn-lt"/>
              </a:rPr>
              <a:t>as a (theoretical) fence </a:t>
            </a:r>
          </a:p>
          <a:p>
            <a:pPr marL="0" indent="0">
              <a:buNone/>
            </a:pPr>
            <a:r>
              <a:rPr lang="en-US" sz="3600" b="1" dirty="0" smtClean="0">
                <a:solidFill>
                  <a:schemeClr val="bg1"/>
                </a:solidFill>
                <a:latin typeface="+mn-lt"/>
              </a:rPr>
              <a:t>keeping out real world laws </a:t>
            </a:r>
          </a:p>
          <a:p>
            <a:pPr marL="0" indent="0">
              <a:buNone/>
            </a:pPr>
            <a:r>
              <a:rPr lang="en-US" sz="3600" b="1" dirty="0">
                <a:solidFill>
                  <a:srgbClr val="FFFF00"/>
                </a:solidFill>
                <a:latin typeface="+mn-lt"/>
              </a:rPr>
              <a:t>i</a:t>
            </a:r>
            <a:r>
              <a:rPr lang="en-US" sz="3600" b="1" dirty="0" smtClean="0">
                <a:solidFill>
                  <a:srgbClr val="FFFF00"/>
                </a:solidFill>
                <a:latin typeface="+mn-lt"/>
              </a:rPr>
              <a:t>s probably untenable</a:t>
            </a:r>
            <a:r>
              <a:rPr lang="en-US" sz="3600" b="1" dirty="0" smtClean="0">
                <a:solidFill>
                  <a:schemeClr val="bg1"/>
                </a:solidFill>
                <a:latin typeface="+mn-lt"/>
              </a:rPr>
              <a:t> </a:t>
            </a:r>
            <a:endParaRPr lang="en-US" sz="3600" b="1" dirty="0">
              <a:solidFill>
                <a:schemeClr val="bg1"/>
              </a:solidFill>
              <a:latin typeface="+mn-lt"/>
            </a:endParaRPr>
          </a:p>
        </p:txBody>
      </p:sp>
      <p:pic>
        <p:nvPicPr>
          <p:cNvPr id="4" name="Picture 3" descr="1407256259e4wg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2219" y="2688820"/>
            <a:ext cx="4866806" cy="3186973"/>
          </a:xfrm>
          <a:prstGeom prst="rect">
            <a:avLst/>
          </a:prstGeom>
        </p:spPr>
      </p:pic>
    </p:spTree>
    <p:extLst>
      <p:ext uri="{BB962C8B-B14F-4D97-AF65-F5344CB8AC3E}">
        <p14:creationId xmlns:p14="http://schemas.microsoft.com/office/powerpoint/2010/main" val="387714010"/>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5485</TotalTime>
  <Words>4910</Words>
  <Application>Microsoft Macintosh PowerPoint</Application>
  <PresentationFormat>On-screen Show (4:3)</PresentationFormat>
  <Paragraphs>387</Paragraphs>
  <Slides>109</Slides>
  <Notes>1</Notes>
  <HiddenSlides>0</HiddenSlides>
  <MMClips>0</MMClips>
  <ScaleCrop>false</ScaleCrop>
  <HeadingPairs>
    <vt:vector size="4" baseType="variant">
      <vt:variant>
        <vt:lpstr>Theme</vt:lpstr>
      </vt:variant>
      <vt:variant>
        <vt:i4>3</vt:i4>
      </vt:variant>
      <vt:variant>
        <vt:lpstr>Slide Titles</vt:lpstr>
      </vt:variant>
      <vt:variant>
        <vt:i4>109</vt:i4>
      </vt:variant>
    </vt:vector>
  </HeadingPairs>
  <TitlesOfParts>
    <vt:vector size="112" baseType="lpstr">
      <vt:lpstr>CDM_PPT_Template </vt:lpstr>
      <vt:lpstr>1_CDM_PPT_Template </vt:lpstr>
      <vt:lpstr>2_CDM_PPT_Template </vt:lpstr>
      <vt:lpstr> Legal Contradictions Manifest in the Digital World* </vt:lpstr>
      <vt:lpstr>Think about playing a game</vt:lpstr>
      <vt:lpstr>PowerPoint Presentation</vt:lpstr>
      <vt:lpstr> Bruce Boyden: “Games and Other Uncopyrightable Systems” </vt:lpstr>
      <vt:lpstr>     Videogames as most           useful CONTEXT?</vt:lpstr>
      <vt:lpstr>PowerPoint Presentation</vt:lpstr>
      <vt:lpstr> Practical Contradictions #1 + #2</vt:lpstr>
      <vt:lpstr>But lets start at the beginning</vt:lpstr>
      <vt:lpstr> IP is not “Property”?</vt:lpstr>
      <vt:lpstr>PowerPoint Presentation</vt:lpstr>
      <vt:lpstr>PowerPoint Presentation</vt:lpstr>
      <vt:lpstr>Does that make you look at “digital rights” any differently?</vt:lpstr>
      <vt:lpstr>           Question applies to…     </vt:lpstr>
      <vt:lpstr>PowerPoint Presentation</vt:lpstr>
      <vt:lpstr>PowerPoint Presentation</vt:lpstr>
      <vt:lpstr>      Video Game Mods</vt:lpstr>
      <vt:lpstr>  Evolving copyright law…</vt:lpstr>
      <vt:lpstr>PowerPoint Presentation</vt:lpstr>
      <vt:lpstr>PowerPoint Presentation</vt:lpstr>
      <vt:lpstr>   &amp; even more recently…</vt:lpstr>
      <vt:lpstr>In Canada:  Fair Dealing/Users rights</vt:lpstr>
      <vt:lpstr>PowerPoint Presentation</vt:lpstr>
      <vt:lpstr>No doubt it can really  “feel” like “property”</vt:lpstr>
      <vt:lpstr>Very few cases  (&amp; all over the map)</vt:lpstr>
      <vt:lpstr>PowerPoint Presentation</vt:lpstr>
      <vt:lpstr>Why (do I) resist digital  goods as property???</vt:lpstr>
      <vt:lpstr>Fear #1</vt:lpstr>
      <vt:lpstr>Fear #2: Lessons Learned</vt:lpstr>
      <vt:lpstr>PowerPoint Presentation</vt:lpstr>
      <vt:lpstr>   Respect…</vt:lpstr>
      <vt:lpstr>Can Backfire</vt:lpstr>
      <vt:lpstr>  Raise Thresholds for IP Protection?</vt:lpstr>
      <vt:lpstr>PowerPoint Presentation</vt:lpstr>
      <vt:lpstr>PowerPoint Presentation</vt:lpstr>
      <vt:lpstr>PowerPoint Presentation</vt:lpstr>
      <vt:lpstr>PowerPoint Presentation</vt:lpstr>
      <vt:lpstr>PowerPoint Presentation</vt:lpstr>
      <vt:lpstr>   Digital 1.0 &amp; 2.0</vt:lpstr>
      <vt:lpstr>    Digital 1.0 &amp; 2.0</vt:lpstr>
      <vt:lpstr>Repeat After Me…….</vt:lpstr>
      <vt:lpstr> The Transition Point: Networked multiplayer </vt:lpstr>
      <vt:lpstr>  The chasm of contracting out </vt:lpstr>
      <vt:lpstr>PowerPoint Presentation</vt:lpstr>
      <vt:lpstr>PowerPoint Presentation</vt:lpstr>
      <vt:lpstr>  The Common Law explains itself</vt:lpstr>
      <vt:lpstr>PowerPoint Presentation</vt:lpstr>
      <vt:lpstr> Re EULA’s etc.</vt:lpstr>
      <vt:lpstr>The Issue Stated</vt:lpstr>
      <vt:lpstr> Davidson &amp; Assoc. Inc. &amp; Blizzard Enter. V. Internet Gateway, Bnetd 334 F.Supp.2d 1164 (E.D. Mo. 2004) </vt:lpstr>
      <vt:lpstr>PowerPoint Presentation</vt:lpstr>
      <vt:lpstr>  Unfairness?</vt:lpstr>
      <vt:lpstr>    More Than Unfairness?</vt:lpstr>
      <vt:lpstr> EULA’s equally impact speech </vt:lpstr>
      <vt:lpstr>PowerPoint Presentation</vt:lpstr>
      <vt:lpstr>PowerPoint Presentation</vt:lpstr>
      <vt:lpstr>And impact privacy too…</vt:lpstr>
      <vt:lpstr>PowerPoint Presentation</vt:lpstr>
      <vt:lpstr>        The Greatest Fear?</vt:lpstr>
      <vt:lpstr>      Where are the lawyers?</vt:lpstr>
      <vt:lpstr> Related Issue </vt:lpstr>
      <vt:lpstr>The Heretical Question…</vt:lpstr>
      <vt:lpstr>    Roads to explore…</vt:lpstr>
      <vt:lpstr> Fin Practical Contradictions #1 + #2</vt:lpstr>
      <vt:lpstr> Practical Contradiction #3</vt:lpstr>
      <vt:lpstr>PowerPoint Presentation</vt:lpstr>
      <vt:lpstr>Creativity</vt:lpstr>
      <vt:lpstr>Innovation </vt:lpstr>
      <vt:lpstr>Significant that…</vt:lpstr>
      <vt:lpstr>But is the game rigged?</vt:lpstr>
      <vt:lpstr>Explains Patent Law double standards ?</vt:lpstr>
      <vt:lpstr>Moreover…one more contradiction</vt:lpstr>
      <vt:lpstr> Preston v. 20th Century Fox Canada Ltd. (1991), 33 C.P.R. (3d) 242 (F.C.T.D.) </vt:lpstr>
      <vt:lpstr>PowerPoint Presentation</vt:lpstr>
      <vt:lpstr>   “common store of folklore”    = the “collective unconscious”</vt:lpstr>
      <vt:lpstr>      “Subconscious plagiarism”</vt:lpstr>
      <vt:lpstr> Conscious homage?</vt:lpstr>
      <vt:lpstr>PowerPoint Presentation</vt:lpstr>
      <vt:lpstr>PowerPoint Presentation</vt:lpstr>
      <vt:lpstr>PowerPoint Presentation</vt:lpstr>
      <vt:lpstr>PowerPoint Presentation</vt:lpstr>
      <vt:lpstr>PowerPoint Presentation</vt:lpstr>
      <vt:lpstr>   Nasty Questions:</vt:lpstr>
      <vt:lpstr>PowerPoint Presentation</vt:lpstr>
      <vt:lpstr>PowerPoint Presentation</vt:lpstr>
      <vt:lpstr>Common Denominator of Practical Contradictions 1, 1.5 &amp; 2</vt:lpstr>
      <vt:lpstr>PowerPoint Presentation</vt:lpstr>
      <vt:lpstr>PowerPoint Presentation</vt:lpstr>
      <vt:lpstr>Radical reflections then…</vt:lpstr>
      <vt:lpstr> A MATTER OF PERSPECTIVE</vt:lpstr>
      <vt:lpstr>PowerPoint Presentation</vt:lpstr>
      <vt:lpstr>  Always include a cat picture</vt:lpstr>
      <vt:lpstr> Our Academic Partners </vt:lpstr>
      <vt:lpstr>Appendix 1</vt:lpstr>
      <vt:lpstr>PowerPoint Presentation</vt:lpstr>
      <vt:lpstr>PowerPoint Presentation</vt:lpstr>
      <vt:lpstr>PowerPoint Presentation</vt:lpstr>
      <vt:lpstr>Appendix 2</vt:lpstr>
      <vt:lpstr>Consider the “Magic Circle”</vt:lpstr>
      <vt:lpstr>PowerPoint Presentation</vt:lpstr>
      <vt:lpstr>PowerPoint Presentation</vt:lpstr>
      <vt:lpstr>Why there is no “Magic Circle”</vt:lpstr>
      <vt:lpstr> Oops?...</vt:lpstr>
      <vt:lpstr> The legalities of the “Magic Circle” 1</vt:lpstr>
      <vt:lpstr> The legalities of the “Magic Circle” 2</vt:lpstr>
      <vt:lpstr> The legalities of the “Magic Circle” 2</vt:lpstr>
      <vt:lpstr> News: There is a Magic Circle ?</vt:lpstr>
      <vt:lpstr>     An issue that won’t go away…</vt:lpstr>
      <vt:lpstr>And who can ever forget…</vt:lpstr>
      <vt:lpstr>  All Made More Complex By..</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534</cp:revision>
  <cp:lastPrinted>2013-12-30T23:16:45Z</cp:lastPrinted>
  <dcterms:created xsi:type="dcterms:W3CDTF">2013-02-08T08:35:59Z</dcterms:created>
  <dcterms:modified xsi:type="dcterms:W3CDTF">2015-11-16T00:12:55Z</dcterms:modified>
</cp:coreProperties>
</file>