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99" r:id="rId2"/>
    <p:sldId id="354" r:id="rId3"/>
    <p:sldId id="256" r:id="rId4"/>
    <p:sldId id="313" r:id="rId5"/>
    <p:sldId id="284" r:id="rId6"/>
    <p:sldId id="319" r:id="rId7"/>
    <p:sldId id="298" r:id="rId8"/>
    <p:sldId id="320" r:id="rId9"/>
    <p:sldId id="321" r:id="rId10"/>
    <p:sldId id="337" r:id="rId11"/>
    <p:sldId id="338" r:id="rId12"/>
    <p:sldId id="339" r:id="rId13"/>
    <p:sldId id="340" r:id="rId14"/>
    <p:sldId id="341" r:id="rId15"/>
    <p:sldId id="342" r:id="rId16"/>
    <p:sldId id="322" r:id="rId17"/>
    <p:sldId id="323" r:id="rId18"/>
    <p:sldId id="343" r:id="rId19"/>
    <p:sldId id="344" r:id="rId20"/>
    <p:sldId id="257" r:id="rId21"/>
    <p:sldId id="258" r:id="rId22"/>
    <p:sldId id="285" r:id="rId23"/>
    <p:sldId id="274" r:id="rId24"/>
    <p:sldId id="292" r:id="rId25"/>
    <p:sldId id="286" r:id="rId26"/>
    <p:sldId id="324" r:id="rId27"/>
    <p:sldId id="260" r:id="rId28"/>
    <p:sldId id="294" r:id="rId29"/>
    <p:sldId id="261" r:id="rId30"/>
    <p:sldId id="357" r:id="rId31"/>
    <p:sldId id="356" r:id="rId32"/>
    <p:sldId id="262" r:id="rId33"/>
    <p:sldId id="325" r:id="rId34"/>
    <p:sldId id="290" r:id="rId35"/>
    <p:sldId id="291" r:id="rId36"/>
    <p:sldId id="287" r:id="rId37"/>
    <p:sldId id="259" r:id="rId38"/>
    <p:sldId id="355" r:id="rId39"/>
    <p:sldId id="288" r:id="rId40"/>
    <p:sldId id="266" r:id="rId41"/>
    <p:sldId id="264" r:id="rId42"/>
    <p:sldId id="269" r:id="rId43"/>
    <p:sldId id="312" r:id="rId44"/>
    <p:sldId id="345" r:id="rId45"/>
    <p:sldId id="346" r:id="rId46"/>
    <p:sldId id="300" r:id="rId47"/>
    <p:sldId id="296" r:id="rId48"/>
    <p:sldId id="330" r:id="rId49"/>
    <p:sldId id="332" r:id="rId50"/>
    <p:sldId id="331" r:id="rId51"/>
    <p:sldId id="328" r:id="rId52"/>
    <p:sldId id="349" r:id="rId53"/>
    <p:sldId id="350" r:id="rId54"/>
    <p:sldId id="351" r:id="rId55"/>
    <p:sldId id="352" r:id="rId56"/>
    <p:sldId id="353" r:id="rId57"/>
    <p:sldId id="361" r:id="rId58"/>
    <p:sldId id="358" r:id="rId59"/>
    <p:sldId id="359" r:id="rId60"/>
    <p:sldId id="333" r:id="rId61"/>
    <p:sldId id="30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4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15-11-01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arstechnica.com/gaming/2014/02/eu-takes-on-misleading-free-to-play-gam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gamesindustry.biz/articles/2014-05-06-valve-refunding-earth-year-2066-custom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www.techdirt.com/articles/20140702/07443127757/uk-advertising-regulator-nixes-eas-dungeon-keeper-advertisement-due-to-microtransactions.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gamesindustry.biz/articles/2014-08-07-big-fish-accused-of-unfair-of-deceptive-trade-practi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arstechnica.com/gaming/2014/08/california-man-sues-sony-over-killzones-1080p-graphics-claims/"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www.gamepolitics.com/2014/10/07/report-wb-strong-arms-shadow-mordor-reviewers%23.VDxyXpRdX9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arstechnica.com/business/2014/05/app-changes-its-privacy-policy-ten-days-after-facebook-acquisition/" TargetMode="Externa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www.gamespot.com/articles/max-payne-3-cheaters-getting-quarantined/1100-638231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mshardware.com/news/World-Warcraft-Blizzard-MMORPG-Microtransactions,9003.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theverge.com/2013/1/16/3879194/apple-app-store-guidelines-tell-game-developers-to-avoid-serious-themes" TargetMode="External"/><Relationship Id="rId4" Type="http://schemas.openxmlformats.org/officeDocument/2006/relationships/hyperlink" Target="http://gamepolitics.com/2012/12/19/blizzard-bans-several-thousand-diablo-iii-players-cheating%23.URswDFpAR3c" TargetMode="External"/><Relationship Id="rId1" Type="http://schemas.openxmlformats.org/officeDocument/2006/relationships/slideLayout" Target="../slideLayouts/slideLayout2.xml"/><Relationship Id="rId2" Type="http://schemas.openxmlformats.org/officeDocument/2006/relationships/hyperlink" Target="http://killscreendaily.com/articles/news/apple-rejects-game-based-syrian-civil-wa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bits.blogs.nytimes.com/2013/02/06/microsoft-attacks-google-on-gmail-privacy/" TargetMode="External"/><Relationship Id="rId4" Type="http://schemas.openxmlformats.org/officeDocument/2006/relationships/hyperlink" Target="http://tos-dr.info" TargetMode="External"/><Relationship Id="rId1" Type="http://schemas.openxmlformats.org/officeDocument/2006/relationships/slideLayout" Target="../slideLayouts/slideLayout2.xml"/><Relationship Id="rId2" Type="http://schemas.openxmlformats.org/officeDocument/2006/relationships/hyperlink" Target="http://techcrunch.com/2011/11/30/examination-of-privacy-policies-shows-a-few-troubling-trend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xology.com/library/detail.aspx?g=d3ce96bc-2b40-4c0c-8a36-c855e6f2207e" TargetMode="External"/><Relationship Id="rId3" Type="http://schemas.openxmlformats.org/officeDocument/2006/relationships/hyperlink" Target="http://arstechnica.com/gaming/2013/01/examining-sonys-internet-free-method-for-blocking-used-game-sal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info.ca.gov/pub/13-14/bill/asm/ab_0201-0250/ab_242_bill_20130206_introduced.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ople.ischool.berkeley.edu/~jensg/research/usec.html" TargetMode="External"/><Relationship Id="rId3" Type="http://schemas.openxmlformats.org/officeDocument/2006/relationships/hyperlink" Target="http://techcrunch.com/2011/11/30/examination-of-privacy-policies-shows-a-few-troubling-trend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cademia.edu/183319/Terms_Of_Service_Terms_Of_Play_In_Childrens_Online_Gaming" TargetMode="External"/><Relationship Id="rId4" Type="http://schemas.openxmlformats.org/officeDocument/2006/relationships/hyperlink" Target="http://www.biggestlie.com" TargetMode="External"/><Relationship Id="rId5" Type="http://schemas.openxmlformats.org/officeDocument/2006/relationships/hyperlink" Target="http://lorrie.cranor.org/pubs/readingPolicyCost-authorDraft.pdf" TargetMode="External"/><Relationship Id="rId1" Type="http://schemas.openxmlformats.org/officeDocument/2006/relationships/slideLayout" Target="../slideLayouts/slideLayout2.xml"/><Relationship Id="rId2" Type="http://schemas.openxmlformats.org/officeDocument/2006/relationships/hyperlink" Target="http://papers.ssrn.com/sol3/papers.cfm?abstract_id=2126845%23%23"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ipblog.ca/wp-content/uploads/2013/01/cipr-28-2-click-and-copy-breach-of-online-license-agreements-and-copyright-infringement-c1380000.PDF" TargetMode="External"/><Relationship Id="rId4" Type="http://schemas.openxmlformats.org/officeDocument/2006/relationships/hyperlink" Target="http://www.pcworld.com/article/249396/top_eula_gotchas_website_fine_print_hall_of_shame.html" TargetMode="External"/><Relationship Id="rId5" Type="http://schemas.openxmlformats.org/officeDocument/2006/relationships/hyperlink" Target="http://lastowka.rutgers.edu/files/2013/10/Lastowka.pdf" TargetMode="External"/><Relationship Id="rId6" Type="http://schemas.openxmlformats.org/officeDocument/2006/relationships/hyperlink" Target="http://www.theverge.com/2013/10/17/4845828/digging-through-new-google-terms-of-service" TargetMode="External"/><Relationship Id="rId1" Type="http://schemas.openxmlformats.org/officeDocument/2006/relationships/slideLayout" Target="../slideLayouts/slideLayout2.xml"/><Relationship Id="rId2" Type="http://schemas.openxmlformats.org/officeDocument/2006/relationships/hyperlink" Target="http://www.academia.edu/2976765/Re-Mediating_Research_Ethics_End-User_License_Agreements_in_Online_Gam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hyperlink" Target="http://www.law.berkeley.edu/files/Lobel_Orly_IPSC_paper_2014.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ustice.gov/usao/ma/news/2011/July/SwartzAaronPR.html" TargetMode="External"/><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gamerlaw.co.uk/2014/australia-steam-and-consumer-legal-rights-in-video-gam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61" y="390193"/>
            <a:ext cx="8980120" cy="1016000"/>
          </a:xfrm>
        </p:spPr>
        <p:txBody>
          <a:bodyPr>
            <a:normAutofit/>
          </a:bodyPr>
          <a:lstStyle/>
          <a:p>
            <a:r>
              <a:rPr lang="en-US" sz="5400" b="1" dirty="0" smtClean="0">
                <a:solidFill>
                  <a:srgbClr val="000000"/>
                </a:solidFill>
                <a:latin typeface="Times New Roman"/>
                <a:cs typeface="Times New Roman"/>
              </a:rPr>
              <a:t> </a:t>
            </a:r>
            <a:r>
              <a:rPr lang="en-US" sz="5400" b="1" dirty="0">
                <a:solidFill>
                  <a:srgbClr val="000000"/>
                </a:solidFill>
                <a:latin typeface="Times New Roman"/>
                <a:cs typeface="Times New Roman"/>
              </a:rPr>
              <a:t> </a:t>
            </a:r>
            <a:r>
              <a:rPr lang="en-US" sz="4800" b="1" dirty="0" smtClean="0">
                <a:solidFill>
                  <a:srgbClr val="000000"/>
                </a:solidFill>
                <a:latin typeface="+mn-lt"/>
                <a:cs typeface="Times New Roman"/>
              </a:rPr>
              <a:t>What’s it </a:t>
            </a:r>
            <a:r>
              <a:rPr lang="en-US" sz="4800" b="1" dirty="0">
                <a:solidFill>
                  <a:srgbClr val="000000"/>
                </a:solidFill>
                <a:latin typeface="+mn-lt"/>
                <a:cs typeface="Times New Roman"/>
              </a:rPr>
              <a:t>a</a:t>
            </a:r>
            <a:r>
              <a:rPr lang="en-US" sz="4800" b="1" dirty="0" smtClean="0">
                <a:solidFill>
                  <a:srgbClr val="000000"/>
                </a:solidFill>
                <a:latin typeface="+mn-lt"/>
                <a:cs typeface="Times New Roman"/>
              </a:rPr>
              <a:t>ll </a:t>
            </a:r>
            <a:r>
              <a:rPr lang="en-US" sz="4800" b="1" dirty="0">
                <a:solidFill>
                  <a:srgbClr val="000000"/>
                </a:solidFill>
                <a:latin typeface="+mn-lt"/>
                <a:cs typeface="Times New Roman"/>
              </a:rPr>
              <a:t>a</a:t>
            </a:r>
            <a:r>
              <a:rPr lang="en-US" sz="4800" b="1" dirty="0" smtClean="0">
                <a:solidFill>
                  <a:srgbClr val="000000"/>
                </a:solidFill>
                <a:latin typeface="+mn-lt"/>
                <a:cs typeface="Times New Roman"/>
              </a:rPr>
              <a:t>bout…</a:t>
            </a:r>
            <a:r>
              <a:rPr lang="en-US" sz="4800" b="1" i="1" dirty="0" smtClean="0">
                <a:solidFill>
                  <a:srgbClr val="FF6600"/>
                </a:solidFill>
                <a:latin typeface="+mn-lt"/>
                <a:cs typeface="Times New Roman"/>
              </a:rPr>
              <a:t>EULA</a:t>
            </a:r>
            <a:r>
              <a:rPr lang="en-US" sz="4800" b="1" dirty="0" smtClean="0">
                <a:solidFill>
                  <a:srgbClr val="000000"/>
                </a:solidFill>
                <a:latin typeface="+mn-lt"/>
                <a:cs typeface="Times New Roman"/>
              </a:rPr>
              <a:t>?</a:t>
            </a:r>
            <a:endParaRPr lang="en-US" sz="4800" b="1" dirty="0">
              <a:solidFill>
                <a:srgbClr val="000000"/>
              </a:solidFill>
              <a:latin typeface="+mn-lt"/>
              <a:cs typeface="Times New Roman"/>
            </a:endParaRPr>
          </a:p>
        </p:txBody>
      </p:sp>
      <p:sp>
        <p:nvSpPr>
          <p:cNvPr id="3" name="Content Placeholder 2"/>
          <p:cNvSpPr>
            <a:spLocks noGrp="1"/>
          </p:cNvSpPr>
          <p:nvPr>
            <p:ph sz="quarter" idx="10"/>
          </p:nvPr>
        </p:nvSpPr>
        <p:spPr>
          <a:xfrm>
            <a:off x="457200" y="1576300"/>
            <a:ext cx="8229600" cy="4522982"/>
          </a:xfrm>
        </p:spPr>
        <p:txBody>
          <a:bodyPr>
            <a:normAutofit/>
          </a:bodyPr>
          <a:lstStyle/>
          <a:p>
            <a:pPr marL="0" indent="0">
              <a:buNone/>
            </a:pPr>
            <a:r>
              <a:rPr lang="en-US" b="1" dirty="0" smtClean="0">
                <a:solidFill>
                  <a:srgbClr val="000000"/>
                </a:solidFill>
                <a:latin typeface="+mn-lt"/>
                <a:cs typeface="Lucida Console"/>
              </a:rPr>
              <a:t>Talk 7</a:t>
            </a:r>
          </a:p>
          <a:p>
            <a:pPr marL="0" indent="0">
              <a:buNone/>
            </a:pPr>
            <a:r>
              <a:rPr lang="en-US" b="1" dirty="0" smtClean="0">
                <a:solidFill>
                  <a:srgbClr val="000000"/>
                </a:solidFill>
                <a:latin typeface="+mn-lt"/>
                <a:cs typeface="Lucida Console"/>
              </a:rPr>
              <a:t>Part B </a:t>
            </a:r>
            <a:r>
              <a:rPr lang="en-US" b="1" dirty="0">
                <a:solidFill>
                  <a:srgbClr val="000000"/>
                </a:solidFill>
                <a:latin typeface="+mn-lt"/>
                <a:cs typeface="Lucida Console"/>
              </a:rPr>
              <a:t>“</a:t>
            </a:r>
            <a:r>
              <a:rPr lang="en-US" b="1" dirty="0" smtClean="0">
                <a:solidFill>
                  <a:srgbClr val="000000"/>
                </a:solidFill>
                <a:latin typeface="+mn-lt"/>
                <a:cs typeface="Lucida Console"/>
              </a:rPr>
              <a:t>Connecting”</a:t>
            </a:r>
            <a:endParaRPr lang="en-US" b="1" dirty="0">
              <a:solidFill>
                <a:srgbClr val="000000"/>
              </a:solidFill>
              <a:latin typeface="+mn-lt"/>
              <a:cs typeface="Lucida Console"/>
            </a:endParaRPr>
          </a:p>
          <a:p>
            <a:pPr marL="0" indent="0">
              <a:buNone/>
            </a:pPr>
            <a:r>
              <a:rPr lang="en-US" b="1" dirty="0">
                <a:solidFill>
                  <a:srgbClr val="000000"/>
                </a:solidFill>
                <a:latin typeface="+mn-lt"/>
                <a:cs typeface="Lucida Console"/>
              </a:rPr>
              <a:t>Video Game Law </a:t>
            </a:r>
            <a:r>
              <a:rPr lang="en-US" b="1" dirty="0" smtClean="0">
                <a:solidFill>
                  <a:srgbClr val="000000"/>
                </a:solidFill>
                <a:latin typeface="+mn-lt"/>
                <a:cs typeface="Lucida Console"/>
              </a:rPr>
              <a:t>2015</a:t>
            </a:r>
            <a:endParaRPr lang="en-US" b="1" dirty="0">
              <a:solidFill>
                <a:srgbClr val="000000"/>
              </a:solidFill>
              <a:latin typeface="+mn-lt"/>
              <a:cs typeface="Lucida Console"/>
            </a:endParaRPr>
          </a:p>
          <a:p>
            <a:pPr marL="0" indent="0">
              <a:buNone/>
            </a:pPr>
            <a:r>
              <a:rPr lang="en-US" b="1" dirty="0">
                <a:solidFill>
                  <a:srgbClr val="000000"/>
                </a:solidFill>
                <a:latin typeface="+mn-lt"/>
                <a:cs typeface="Lucida Console"/>
              </a:rPr>
              <a:t>UBC Law @ Allard Hall</a:t>
            </a:r>
          </a:p>
          <a:p>
            <a:endParaRPr lang="en-US" dirty="0"/>
          </a:p>
          <a:p>
            <a:endParaRPr lang="en-US" dirty="0"/>
          </a:p>
          <a:p>
            <a:pPr marL="0" indent="0">
              <a:buNone/>
            </a:pPr>
            <a:endParaRPr lang="en-US" dirty="0"/>
          </a:p>
          <a:p>
            <a:pPr marL="0" indent="0">
              <a:buNone/>
            </a:pPr>
            <a:endParaRPr lang="en-US" sz="1600" dirty="0" smtClean="0">
              <a:latin typeface="+mn-lt"/>
              <a:cs typeface="Lucida Console"/>
            </a:endParaRPr>
          </a:p>
          <a:p>
            <a:pPr marL="0" indent="0">
              <a:buNone/>
            </a:pPr>
            <a:r>
              <a:rPr lang="en-US" sz="1600" b="1" dirty="0" smtClean="0">
                <a:solidFill>
                  <a:srgbClr val="000000"/>
                </a:solidFill>
                <a:latin typeface="+mn-lt"/>
                <a:cs typeface="Lucida Console"/>
              </a:rPr>
              <a:t>Jon </a:t>
            </a:r>
            <a:r>
              <a:rPr lang="en-US" sz="1600" b="1" dirty="0">
                <a:solidFill>
                  <a:srgbClr val="000000"/>
                </a:solidFill>
                <a:latin typeface="+mn-lt"/>
                <a:cs typeface="Lucida Console"/>
              </a:rPr>
              <a:t>Festinger Q.C.</a:t>
            </a:r>
          </a:p>
          <a:p>
            <a:pPr marL="0" indent="0">
              <a:buNone/>
            </a:pPr>
            <a:r>
              <a:rPr lang="en-US" sz="1600" b="1" dirty="0">
                <a:solidFill>
                  <a:srgbClr val="000000"/>
                </a:solidFill>
                <a:latin typeface="+mn-lt"/>
                <a:cs typeface="Lucida Console"/>
              </a:rPr>
              <a:t>Centre for Digital Media</a:t>
            </a:r>
          </a:p>
          <a:p>
            <a:pPr marL="0" indent="0">
              <a:buNone/>
            </a:pPr>
            <a:r>
              <a:rPr lang="en-US" sz="1600" b="1" dirty="0">
                <a:solidFill>
                  <a:srgbClr val="000000"/>
                </a:solidFill>
                <a:latin typeface="+mn-lt"/>
                <a:cs typeface="Lucida Console"/>
              </a:rPr>
              <a:t>Festinger Law &amp; Strategy </a:t>
            </a:r>
          </a:p>
          <a:p>
            <a:pPr marL="0" indent="0">
              <a:buNone/>
            </a:pPr>
            <a:r>
              <a:rPr lang="en-US" sz="1600" b="1" dirty="0" smtClean="0">
                <a:latin typeface="+mn-lt"/>
                <a:cs typeface="Lucida Console"/>
                <a:hlinkClick r:id="rId4"/>
              </a:rPr>
              <a:t>http://videogame.law.ubc.ca</a:t>
            </a:r>
            <a:endParaRPr lang="en-US" sz="1600" b="1" dirty="0" smtClean="0">
              <a:latin typeface="+mn-lt"/>
              <a:cs typeface="Lucida Console"/>
            </a:endParaRPr>
          </a:p>
          <a:p>
            <a:pPr marL="0" indent="0">
              <a:buNone/>
            </a:pPr>
            <a:r>
              <a:rPr lang="en-US" sz="1600" b="1" dirty="0" smtClean="0">
                <a:solidFill>
                  <a:srgbClr val="000000"/>
                </a:solidFill>
                <a:latin typeface="+mn-lt"/>
                <a:cs typeface="Lucida Console"/>
              </a:rPr>
              <a:t>@</a:t>
            </a:r>
            <a:r>
              <a:rPr lang="en-US" sz="1600" b="1" dirty="0" err="1">
                <a:solidFill>
                  <a:srgbClr val="000000"/>
                </a:solidFill>
                <a:latin typeface="+mn-lt"/>
                <a:cs typeface="Lucida Console"/>
              </a:rPr>
              <a:t>gamebizlaw</a:t>
            </a:r>
            <a:endParaRPr lang="en-US" sz="1600" b="1" dirty="0">
              <a:solidFill>
                <a:srgbClr val="000000"/>
              </a:solidFill>
              <a:latin typeface="+mn-lt"/>
              <a:cs typeface="Lucida Console"/>
            </a:endParaRPr>
          </a:p>
          <a:p>
            <a:pPr marL="0" indent="0">
              <a:buNone/>
            </a:pPr>
            <a:r>
              <a:rPr lang="en-US" sz="1600" b="1" dirty="0">
                <a:latin typeface="+mn-lt"/>
                <a:cs typeface="Lucida Console"/>
                <a:hlinkClick r:id="rId5"/>
              </a:rPr>
              <a:t>jon_festinger@thecdm.ca</a:t>
            </a:r>
            <a:endParaRPr lang="en-US" sz="1600" b="1" dirty="0">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611321" y="2381118"/>
            <a:ext cx="1752761" cy="2857500"/>
          </a:xfrm>
          <a:prstGeom prst="rect">
            <a:avLst/>
          </a:prstGeom>
        </p:spPr>
      </p:pic>
    </p:spTree>
    <p:extLst>
      <p:ext uri="{BB962C8B-B14F-4D97-AF65-F5344CB8AC3E}">
        <p14:creationId xmlns:p14="http://schemas.microsoft.com/office/powerpoint/2010/main" val="21170459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15 at 1.19.58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213" r="213" b="484"/>
          <a:stretch/>
        </p:blipFill>
        <p:spPr>
          <a:xfrm>
            <a:off x="187333" y="254000"/>
            <a:ext cx="8804875" cy="5177694"/>
          </a:xfrm>
        </p:spPr>
      </p:pic>
      <p:sp>
        <p:nvSpPr>
          <p:cNvPr id="5" name="Rectangle 4"/>
          <p:cNvSpPr/>
          <p:nvPr/>
        </p:nvSpPr>
        <p:spPr>
          <a:xfrm>
            <a:off x="187332" y="5587220"/>
            <a:ext cx="8956667" cy="369332"/>
          </a:xfrm>
          <a:prstGeom prst="rect">
            <a:avLst/>
          </a:prstGeom>
        </p:spPr>
        <p:txBody>
          <a:bodyPr wrap="square">
            <a:spAutoFit/>
          </a:bodyPr>
          <a:lstStyle/>
          <a:p>
            <a:r>
              <a:rPr lang="en-US" dirty="0">
                <a:hlinkClick r:id="rId3"/>
              </a:rPr>
              <a:t>http://arstechnica.com/gaming/2014/02/eu-takes-on-misleading-free-to-play-games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54866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15 at 1.23.13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387" r="-77"/>
          <a:stretch/>
        </p:blipFill>
        <p:spPr>
          <a:xfrm>
            <a:off x="513455" y="0"/>
            <a:ext cx="8172533" cy="5557323"/>
          </a:xfrm>
        </p:spPr>
      </p:pic>
      <p:sp>
        <p:nvSpPr>
          <p:cNvPr id="5" name="Rectangle 4"/>
          <p:cNvSpPr/>
          <p:nvPr/>
        </p:nvSpPr>
        <p:spPr>
          <a:xfrm>
            <a:off x="513455" y="5634330"/>
            <a:ext cx="8538308" cy="307777"/>
          </a:xfrm>
          <a:prstGeom prst="rect">
            <a:avLst/>
          </a:prstGeom>
        </p:spPr>
        <p:txBody>
          <a:bodyPr wrap="square">
            <a:spAutoFit/>
          </a:bodyPr>
          <a:lstStyle/>
          <a:p>
            <a:r>
              <a:rPr lang="en-US" sz="1400" dirty="0">
                <a:hlinkClick r:id="rId3"/>
              </a:rPr>
              <a:t>http://www.gamesindustry.biz/articles/2014-05-06-valve-refunding-earth-year-2066-</a:t>
            </a:r>
            <a:r>
              <a:rPr lang="en-US" sz="1400" dirty="0" smtClean="0">
                <a:hlinkClick r:id="rId3"/>
              </a:rPr>
              <a:t>customers</a:t>
            </a:r>
            <a:r>
              <a:rPr lang="en-US" sz="1400" dirty="0" smtClean="0"/>
              <a:t> </a:t>
            </a:r>
            <a:endParaRPr lang="en-US" sz="1400" dirty="0"/>
          </a:p>
        </p:txBody>
      </p:sp>
    </p:spTree>
    <p:extLst>
      <p:ext uri="{BB962C8B-B14F-4D97-AF65-F5344CB8AC3E}">
        <p14:creationId xmlns:p14="http://schemas.microsoft.com/office/powerpoint/2010/main" val="146583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15 at 1.27.41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r="-198"/>
          <a:stretch/>
        </p:blipFill>
        <p:spPr>
          <a:xfrm>
            <a:off x="136769" y="235825"/>
            <a:ext cx="8858612" cy="5058793"/>
          </a:xfrm>
        </p:spPr>
      </p:pic>
      <p:sp>
        <p:nvSpPr>
          <p:cNvPr id="5" name="Rectangle 4"/>
          <p:cNvSpPr/>
          <p:nvPr/>
        </p:nvSpPr>
        <p:spPr>
          <a:xfrm>
            <a:off x="307310" y="5294618"/>
            <a:ext cx="8688071" cy="646331"/>
          </a:xfrm>
          <a:prstGeom prst="rect">
            <a:avLst/>
          </a:prstGeom>
        </p:spPr>
        <p:txBody>
          <a:bodyPr wrap="square">
            <a:spAutoFit/>
          </a:bodyPr>
          <a:lstStyle/>
          <a:p>
            <a:r>
              <a:rPr lang="en-US" dirty="0">
                <a:hlinkClick r:id="rId3"/>
              </a:rPr>
              <a:t>https://www.techdirt.com/articles/20140702/07443127757/uk-advertising-regulator-nixes-eas-dungeon-keeper-advertisement-due-to-</a:t>
            </a:r>
            <a:r>
              <a:rPr lang="en-US" dirty="0" smtClean="0">
                <a:hlinkClick r:id="rId3"/>
              </a:rPr>
              <a:t>microtransactions.shtml</a:t>
            </a:r>
            <a:r>
              <a:rPr lang="en-US" dirty="0" smtClean="0"/>
              <a:t> </a:t>
            </a:r>
            <a:endParaRPr lang="en-US" dirty="0"/>
          </a:p>
        </p:txBody>
      </p:sp>
    </p:spTree>
    <p:extLst>
      <p:ext uri="{BB962C8B-B14F-4D97-AF65-F5344CB8AC3E}">
        <p14:creationId xmlns:p14="http://schemas.microsoft.com/office/powerpoint/2010/main" val="71559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15 at 1.32.21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68" r="-388"/>
          <a:stretch/>
        </p:blipFill>
        <p:spPr>
          <a:xfrm>
            <a:off x="710013" y="136769"/>
            <a:ext cx="7750141" cy="5472145"/>
          </a:xfrm>
        </p:spPr>
      </p:pic>
      <p:sp>
        <p:nvSpPr>
          <p:cNvPr id="5" name="Rectangle 4"/>
          <p:cNvSpPr/>
          <p:nvPr/>
        </p:nvSpPr>
        <p:spPr>
          <a:xfrm>
            <a:off x="710013" y="5608914"/>
            <a:ext cx="8433987" cy="307777"/>
          </a:xfrm>
          <a:prstGeom prst="rect">
            <a:avLst/>
          </a:prstGeom>
        </p:spPr>
        <p:txBody>
          <a:bodyPr wrap="square">
            <a:spAutoFit/>
          </a:bodyPr>
          <a:lstStyle/>
          <a:p>
            <a:r>
              <a:rPr lang="en-US" sz="1400" dirty="0">
                <a:hlinkClick r:id="rId3"/>
              </a:rPr>
              <a:t>http://www.gamesindustry.biz/articles/2014-08-07-big-fish-accused-of-unfair-of-deceptive-trade-</a:t>
            </a:r>
            <a:r>
              <a:rPr lang="en-US" sz="1400" dirty="0" smtClean="0">
                <a:hlinkClick r:id="rId3"/>
              </a:rPr>
              <a:t>practices</a:t>
            </a:r>
            <a:r>
              <a:rPr lang="en-US" sz="1400" dirty="0" smtClean="0"/>
              <a:t> </a:t>
            </a:r>
            <a:endParaRPr lang="en-US" sz="1400" dirty="0"/>
          </a:p>
        </p:txBody>
      </p:sp>
    </p:spTree>
    <p:extLst>
      <p:ext uri="{BB962C8B-B14F-4D97-AF65-F5344CB8AC3E}">
        <p14:creationId xmlns:p14="http://schemas.microsoft.com/office/powerpoint/2010/main" val="54557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15 at 1.36.30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t="799" b="-270"/>
          <a:stretch/>
        </p:blipFill>
        <p:spPr>
          <a:xfrm>
            <a:off x="105072" y="1740593"/>
            <a:ext cx="8863082" cy="3640345"/>
          </a:xfrm>
        </p:spPr>
      </p:pic>
      <p:pic>
        <p:nvPicPr>
          <p:cNvPr id="5" name="Picture 4" descr="Screen Shot 2014-10-15 at 1.36.14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072" y="410307"/>
            <a:ext cx="3302000" cy="1282700"/>
          </a:xfrm>
          <a:prstGeom prst="rect">
            <a:avLst/>
          </a:prstGeom>
        </p:spPr>
      </p:pic>
      <p:sp>
        <p:nvSpPr>
          <p:cNvPr id="6" name="Rectangle 5"/>
          <p:cNvSpPr/>
          <p:nvPr/>
        </p:nvSpPr>
        <p:spPr>
          <a:xfrm>
            <a:off x="457200" y="5380938"/>
            <a:ext cx="8686800" cy="307777"/>
          </a:xfrm>
          <a:prstGeom prst="rect">
            <a:avLst/>
          </a:prstGeom>
        </p:spPr>
        <p:txBody>
          <a:bodyPr wrap="square">
            <a:spAutoFit/>
          </a:bodyPr>
          <a:lstStyle/>
          <a:p>
            <a:r>
              <a:rPr lang="en-US" sz="1400" dirty="0">
                <a:hlinkClick r:id="rId4"/>
              </a:rPr>
              <a:t>http://arstechnica.com/gaming/2014/08/california-man-sues-sony-over-killzones-1080p-graphics-claims</a:t>
            </a:r>
            <a:r>
              <a:rPr lang="en-US" sz="1400" dirty="0" smtClean="0">
                <a:hlinkClick r:id="rId4"/>
              </a:rPr>
              <a:t>/</a:t>
            </a:r>
            <a:r>
              <a:rPr lang="en-US" sz="1400" dirty="0" smtClean="0"/>
              <a:t> </a:t>
            </a:r>
            <a:endParaRPr lang="en-US" sz="1400" dirty="0"/>
          </a:p>
        </p:txBody>
      </p:sp>
    </p:spTree>
    <p:extLst>
      <p:ext uri="{BB962C8B-B14F-4D97-AF65-F5344CB8AC3E}">
        <p14:creationId xmlns:p14="http://schemas.microsoft.com/office/powerpoint/2010/main" val="57809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332154"/>
            <a:ext cx="8229600" cy="5003211"/>
          </a:xfrm>
        </p:spPr>
        <p:txBody>
          <a:bodyPr>
            <a:normAutofit/>
          </a:bodyPr>
          <a:lstStyle/>
          <a:p>
            <a:pPr marL="0" indent="0">
              <a:buNone/>
            </a:pPr>
            <a:r>
              <a:rPr lang="en-US" sz="6000" b="1" dirty="0">
                <a:solidFill>
                  <a:srgbClr val="FFFF00"/>
                </a:solidFill>
                <a:latin typeface="+mn-lt"/>
              </a:rPr>
              <a:t>To more contractual issues…</a:t>
            </a:r>
            <a:endParaRPr lang="en-US" sz="6000" dirty="0">
              <a:latin typeface="+mn-lt"/>
            </a:endParaRPr>
          </a:p>
        </p:txBody>
      </p:sp>
      <p:pic>
        <p:nvPicPr>
          <p:cNvPr id="4" name="Picture 3" descr="file104125322787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9815" y="2090615"/>
            <a:ext cx="5091724" cy="3818793"/>
          </a:xfrm>
          <a:prstGeom prst="rect">
            <a:avLst/>
          </a:prstGeom>
        </p:spPr>
      </p:pic>
    </p:spTree>
    <p:extLst>
      <p:ext uri="{BB962C8B-B14F-4D97-AF65-F5344CB8AC3E}">
        <p14:creationId xmlns:p14="http://schemas.microsoft.com/office/powerpoint/2010/main" val="171946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12 at 3.19.39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24" r="-942"/>
          <a:stretch/>
        </p:blipFill>
        <p:spPr>
          <a:xfrm>
            <a:off x="82099" y="461769"/>
            <a:ext cx="9006003" cy="4990189"/>
          </a:xfrm>
        </p:spPr>
      </p:pic>
      <p:sp>
        <p:nvSpPr>
          <p:cNvPr id="5" name="Rectangle 4"/>
          <p:cNvSpPr/>
          <p:nvPr/>
        </p:nvSpPr>
        <p:spPr>
          <a:xfrm>
            <a:off x="346350" y="5629862"/>
            <a:ext cx="8659653" cy="307777"/>
          </a:xfrm>
          <a:prstGeom prst="rect">
            <a:avLst/>
          </a:prstGeom>
        </p:spPr>
        <p:txBody>
          <a:bodyPr wrap="square">
            <a:spAutoFit/>
          </a:bodyPr>
          <a:lstStyle/>
          <a:p>
            <a:r>
              <a:rPr lang="en-US" sz="1400" dirty="0">
                <a:hlinkClick r:id="rId3"/>
              </a:rPr>
              <a:t>http://www.gamepolitics.com/2014/10/07/report-wb-strong-arms-shadow-mordor-reviewers#.</a:t>
            </a:r>
            <a:r>
              <a:rPr lang="en-US" sz="1400" dirty="0" smtClean="0">
                <a:hlinkClick r:id="rId3"/>
              </a:rPr>
              <a:t>VDxyXpRdX9Q</a:t>
            </a:r>
            <a:r>
              <a:rPr lang="en-US" sz="1400" dirty="0" smtClean="0"/>
              <a:t> </a:t>
            </a:r>
            <a:endParaRPr lang="en-US" sz="1400" dirty="0"/>
          </a:p>
        </p:txBody>
      </p:sp>
    </p:spTree>
    <p:extLst>
      <p:ext uri="{BB962C8B-B14F-4D97-AF65-F5344CB8AC3E}">
        <p14:creationId xmlns:p14="http://schemas.microsoft.com/office/powerpoint/2010/main" val="162703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18479"/>
            <a:ext cx="8686800" cy="5656677"/>
          </a:xfrm>
        </p:spPr>
        <p:txBody>
          <a:bodyPr>
            <a:normAutofit fontScale="92500"/>
          </a:bodyPr>
          <a:lstStyle/>
          <a:p>
            <a:pPr marL="0" indent="0">
              <a:buNone/>
            </a:pPr>
            <a:r>
              <a:rPr lang="en-CA" sz="2800" dirty="0" smtClean="0">
                <a:solidFill>
                  <a:srgbClr val="FFFF00"/>
                </a:solidFill>
                <a:latin typeface="+mn-lt"/>
              </a:rPr>
              <a:t>“</a:t>
            </a:r>
            <a:r>
              <a:rPr lang="en-CA" sz="2800" dirty="0" err="1" smtClean="0">
                <a:solidFill>
                  <a:srgbClr val="FFFF00"/>
                </a:solidFill>
                <a:latin typeface="+mn-lt"/>
              </a:rPr>
              <a:t>YouTubers</a:t>
            </a:r>
            <a:r>
              <a:rPr lang="en-CA" sz="2800" dirty="0" smtClean="0">
                <a:solidFill>
                  <a:srgbClr val="FFFF00"/>
                </a:solidFill>
                <a:latin typeface="+mn-lt"/>
              </a:rPr>
              <a:t> </a:t>
            </a:r>
            <a:r>
              <a:rPr lang="en-CA" sz="2800" dirty="0">
                <a:solidFill>
                  <a:srgbClr val="FFFF00"/>
                </a:solidFill>
                <a:latin typeface="+mn-lt"/>
              </a:rPr>
              <a:t>had </a:t>
            </a:r>
            <a:r>
              <a:rPr lang="en-CA" sz="2800" dirty="0" smtClean="0">
                <a:solidFill>
                  <a:srgbClr val="FFFF00"/>
                </a:solidFill>
                <a:latin typeface="+mn-lt"/>
              </a:rPr>
              <a:t>to </a:t>
            </a:r>
            <a:r>
              <a:rPr lang="en-CA" sz="2800" dirty="0">
                <a:solidFill>
                  <a:srgbClr val="FFFF00"/>
                </a:solidFill>
                <a:latin typeface="+mn-lt"/>
              </a:rPr>
              <a:t>agree to do the following</a:t>
            </a:r>
            <a:r>
              <a:rPr lang="en-CA" sz="2800" dirty="0" smtClean="0">
                <a:solidFill>
                  <a:srgbClr val="FFFF00"/>
                </a:solidFill>
                <a:latin typeface="+mn-lt"/>
              </a:rPr>
              <a:t>:</a:t>
            </a:r>
          </a:p>
          <a:p>
            <a:pPr marL="0" indent="0">
              <a:buNone/>
            </a:pPr>
            <a:r>
              <a:rPr lang="en-CA" sz="2800" dirty="0" smtClean="0">
                <a:solidFill>
                  <a:srgbClr val="FF0000"/>
                </a:solidFill>
                <a:latin typeface="+mn-lt"/>
              </a:rPr>
              <a:t>-</a:t>
            </a:r>
            <a:r>
              <a:rPr lang="en-CA" sz="2800" dirty="0" smtClean="0">
                <a:solidFill>
                  <a:schemeClr val="bg1"/>
                </a:solidFill>
                <a:latin typeface="+mn-lt"/>
              </a:rPr>
              <a:t> </a:t>
            </a:r>
            <a:r>
              <a:rPr lang="en-CA" sz="2800" dirty="0">
                <a:solidFill>
                  <a:srgbClr val="FF0000"/>
                </a:solidFill>
                <a:latin typeface="+mn-lt"/>
              </a:rPr>
              <a:t>Maximize awareness for the game</a:t>
            </a:r>
            <a:r>
              <a:rPr lang="en-CA" sz="2800" dirty="0">
                <a:solidFill>
                  <a:schemeClr val="bg1"/>
                </a:solidFill>
                <a:latin typeface="+mn-lt"/>
              </a:rPr>
              <a:t> during the ‘week of vengeance’</a:t>
            </a:r>
          </a:p>
          <a:p>
            <a:pPr>
              <a:buFontTx/>
              <a:buChar char="-"/>
            </a:pPr>
            <a:r>
              <a:rPr lang="en-CA" sz="2800" dirty="0" smtClean="0">
                <a:solidFill>
                  <a:srgbClr val="FF0000"/>
                </a:solidFill>
                <a:latin typeface="+mn-lt"/>
              </a:rPr>
              <a:t>Persuade </a:t>
            </a:r>
            <a:r>
              <a:rPr lang="en-CA" sz="2800" dirty="0">
                <a:solidFill>
                  <a:srgbClr val="FF0000"/>
                </a:solidFill>
                <a:latin typeface="+mn-lt"/>
              </a:rPr>
              <a:t>viewers to purchase game </a:t>
            </a:r>
            <a:endParaRPr lang="en-CA" sz="2800" dirty="0" smtClean="0">
              <a:solidFill>
                <a:schemeClr val="bg1"/>
              </a:solidFill>
              <a:latin typeface="+mn-lt"/>
            </a:endParaRPr>
          </a:p>
          <a:p>
            <a:pPr>
              <a:buFontTx/>
              <a:buChar char="-"/>
            </a:pPr>
            <a:r>
              <a:rPr lang="en-CA" sz="2800" dirty="0" smtClean="0">
                <a:solidFill>
                  <a:srgbClr val="FF0000"/>
                </a:solidFill>
                <a:latin typeface="+mn-lt"/>
              </a:rPr>
              <a:t>Not </a:t>
            </a:r>
            <a:r>
              <a:rPr lang="en-CA" sz="2800" dirty="0">
                <a:solidFill>
                  <a:srgbClr val="FF0000"/>
                </a:solidFill>
                <a:latin typeface="+mn-lt"/>
              </a:rPr>
              <a:t>show bugs or glitches </a:t>
            </a:r>
            <a:r>
              <a:rPr lang="en-CA" sz="2800" dirty="0">
                <a:solidFill>
                  <a:schemeClr val="bg1"/>
                </a:solidFill>
                <a:latin typeface="+mn-lt"/>
              </a:rPr>
              <a:t>that may </a:t>
            </a:r>
            <a:r>
              <a:rPr lang="en-CA" sz="2800" dirty="0" smtClean="0">
                <a:solidFill>
                  <a:schemeClr val="bg1"/>
                </a:solidFill>
                <a:latin typeface="+mn-lt"/>
              </a:rPr>
              <a:t>exist</a:t>
            </a:r>
          </a:p>
          <a:p>
            <a:pPr>
              <a:buFontTx/>
              <a:buChar char="-"/>
            </a:pPr>
            <a:endParaRPr lang="en-CA" sz="2800" dirty="0">
              <a:solidFill>
                <a:schemeClr val="bg1"/>
              </a:solidFill>
              <a:latin typeface="+mn-lt"/>
            </a:endParaRPr>
          </a:p>
          <a:p>
            <a:pPr marL="0" indent="0">
              <a:buNone/>
            </a:pPr>
            <a:r>
              <a:rPr lang="en-CA" sz="2800" dirty="0" smtClean="0">
                <a:solidFill>
                  <a:schemeClr val="bg1"/>
                </a:solidFill>
                <a:latin typeface="+mn-lt"/>
              </a:rPr>
              <a:t>The </a:t>
            </a:r>
            <a:r>
              <a:rPr lang="en-CA" sz="2800" dirty="0">
                <a:solidFill>
                  <a:schemeClr val="bg1"/>
                </a:solidFill>
                <a:latin typeface="+mn-lt"/>
              </a:rPr>
              <a:t>agreement also notes that "</a:t>
            </a:r>
            <a:r>
              <a:rPr lang="en-CA" sz="2800" dirty="0">
                <a:solidFill>
                  <a:schemeClr val="tx2">
                    <a:lumMod val="40000"/>
                    <a:lumOff val="60000"/>
                  </a:schemeClr>
                </a:solidFill>
                <a:latin typeface="+mn-lt"/>
              </a:rPr>
              <a:t>videos will promote positive sentiment about the game</a:t>
            </a:r>
            <a:r>
              <a:rPr lang="en-CA" sz="2800" dirty="0" smtClean="0">
                <a:solidFill>
                  <a:schemeClr val="bg1"/>
                </a:solidFill>
                <a:latin typeface="+mn-lt"/>
              </a:rPr>
              <a:t>.”</a:t>
            </a:r>
          </a:p>
          <a:p>
            <a:pPr marL="0" indent="0">
              <a:buNone/>
            </a:pPr>
            <a:endParaRPr lang="en-CA" sz="2800" dirty="0">
              <a:solidFill>
                <a:schemeClr val="bg1"/>
              </a:solidFill>
              <a:latin typeface="+mn-lt"/>
            </a:endParaRPr>
          </a:p>
          <a:p>
            <a:pPr marL="0" indent="0">
              <a:buNone/>
            </a:pPr>
            <a:r>
              <a:rPr lang="en-CA" sz="2800" dirty="0" smtClean="0">
                <a:solidFill>
                  <a:schemeClr val="bg1"/>
                </a:solidFill>
                <a:latin typeface="+mn-lt"/>
              </a:rPr>
              <a:t>”…the </a:t>
            </a:r>
            <a:r>
              <a:rPr lang="en-CA" sz="2800" dirty="0">
                <a:solidFill>
                  <a:schemeClr val="bg1"/>
                </a:solidFill>
                <a:latin typeface="+mn-lt"/>
              </a:rPr>
              <a:t>company has final approval on the YouTube video at least 48 hours before any video goes live</a:t>
            </a:r>
            <a:r>
              <a:rPr lang="en-CA" sz="2800" dirty="0" smtClean="0">
                <a:solidFill>
                  <a:schemeClr val="bg1"/>
                </a:solidFill>
                <a:latin typeface="+mn-lt"/>
              </a:rPr>
              <a:t>,”</a:t>
            </a:r>
          </a:p>
          <a:p>
            <a:pPr marL="0" indent="0">
              <a:buNone/>
            </a:pPr>
            <a:endParaRPr lang="en-CA" sz="2800" dirty="0">
              <a:solidFill>
                <a:schemeClr val="bg1"/>
              </a:solidFill>
              <a:latin typeface="+mn-lt"/>
            </a:endParaRPr>
          </a:p>
          <a:p>
            <a:pPr marL="0" indent="0">
              <a:buNone/>
            </a:pPr>
            <a:r>
              <a:rPr lang="en-CA" sz="2800" dirty="0" smtClean="0">
                <a:solidFill>
                  <a:schemeClr val="bg1"/>
                </a:solidFill>
                <a:latin typeface="+mn-lt"/>
              </a:rPr>
              <a:t>Those </a:t>
            </a:r>
            <a:r>
              <a:rPr lang="en-CA" sz="2800" dirty="0">
                <a:solidFill>
                  <a:schemeClr val="bg1"/>
                </a:solidFill>
                <a:latin typeface="+mn-lt"/>
              </a:rPr>
              <a:t>who didn't sign the "branding agreement" and made their own </a:t>
            </a:r>
            <a:r>
              <a:rPr lang="en-CA" sz="2800" dirty="0">
                <a:solidFill>
                  <a:srgbClr val="FF0000"/>
                </a:solidFill>
                <a:latin typeface="+mn-lt"/>
              </a:rPr>
              <a:t>found their videos taken down </a:t>
            </a:r>
            <a:r>
              <a:rPr lang="en-CA" sz="2800" dirty="0">
                <a:solidFill>
                  <a:schemeClr val="bg1"/>
                </a:solidFill>
                <a:latin typeface="+mn-lt"/>
              </a:rPr>
              <a:t>by a YouTube </a:t>
            </a:r>
            <a:r>
              <a:rPr lang="en-CA" sz="2800" dirty="0" err="1">
                <a:solidFill>
                  <a:schemeClr val="bg1"/>
                </a:solidFill>
                <a:latin typeface="+mn-lt"/>
              </a:rPr>
              <a:t>ContentID</a:t>
            </a:r>
            <a:r>
              <a:rPr lang="en-CA" sz="2800" dirty="0">
                <a:solidFill>
                  <a:schemeClr val="bg1"/>
                </a:solidFill>
                <a:latin typeface="+mn-lt"/>
              </a:rPr>
              <a:t> </a:t>
            </a:r>
            <a:r>
              <a:rPr lang="en-CA" sz="2800" dirty="0" smtClean="0">
                <a:solidFill>
                  <a:schemeClr val="bg1"/>
                </a:solidFill>
                <a:latin typeface="+mn-lt"/>
              </a:rPr>
              <a:t>claim” </a:t>
            </a:r>
            <a:r>
              <a:rPr lang="en-CA" sz="2800" b="1" dirty="0" smtClean="0">
                <a:solidFill>
                  <a:srgbClr val="FFFF00"/>
                </a:solidFill>
                <a:latin typeface="+mn-lt"/>
              </a:rPr>
              <a:t>(Abuse of copyright law?)</a:t>
            </a:r>
            <a:endParaRPr lang="en-CA" sz="2800" b="1" dirty="0">
              <a:solidFill>
                <a:srgbClr val="FFFF00"/>
              </a:solidFill>
              <a:latin typeface="+mn-lt"/>
            </a:endParaRPr>
          </a:p>
          <a:p>
            <a:endParaRPr lang="en-US" dirty="0"/>
          </a:p>
        </p:txBody>
      </p:sp>
    </p:spTree>
    <p:extLst>
      <p:ext uri="{BB962C8B-B14F-4D97-AF65-F5344CB8AC3E}">
        <p14:creationId xmlns:p14="http://schemas.microsoft.com/office/powerpoint/2010/main" val="282702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15 at 1.46.09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b="-1249"/>
          <a:stretch/>
        </p:blipFill>
        <p:spPr>
          <a:xfrm>
            <a:off x="156308" y="1431192"/>
            <a:ext cx="8884822" cy="3796932"/>
          </a:xfrm>
        </p:spPr>
      </p:pic>
      <p:pic>
        <p:nvPicPr>
          <p:cNvPr id="5" name="Picture 4" descr="Screen Shot 2014-10-15 at 1.45.55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308" y="288192"/>
            <a:ext cx="3251200" cy="1143000"/>
          </a:xfrm>
          <a:prstGeom prst="rect">
            <a:avLst/>
          </a:prstGeom>
        </p:spPr>
      </p:pic>
      <p:sp>
        <p:nvSpPr>
          <p:cNvPr id="6" name="Rectangle 5"/>
          <p:cNvSpPr/>
          <p:nvPr/>
        </p:nvSpPr>
        <p:spPr>
          <a:xfrm>
            <a:off x="156308" y="5258936"/>
            <a:ext cx="8884822" cy="646331"/>
          </a:xfrm>
          <a:prstGeom prst="rect">
            <a:avLst/>
          </a:prstGeom>
        </p:spPr>
        <p:txBody>
          <a:bodyPr wrap="square">
            <a:spAutoFit/>
          </a:bodyPr>
          <a:lstStyle/>
          <a:p>
            <a:r>
              <a:rPr lang="en-US" dirty="0">
                <a:hlinkClick r:id="rId4"/>
              </a:rPr>
              <a:t>http://arstechnica.com/business/2014/05/app-changes-its-privacy-policy-ten-days-after-facebook-acquisition</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44476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527538"/>
            <a:ext cx="8229600" cy="5198596"/>
          </a:xfrm>
        </p:spPr>
        <p:txBody>
          <a:bodyPr>
            <a:normAutofit/>
          </a:bodyPr>
          <a:lstStyle/>
          <a:p>
            <a:pPr marL="0" indent="0">
              <a:buNone/>
            </a:pPr>
            <a:r>
              <a:rPr lang="en-US" sz="5400" dirty="0" smtClean="0">
                <a:solidFill>
                  <a:srgbClr val="FFFF00"/>
                </a:solidFill>
                <a:latin typeface="Apple Chancery"/>
                <a:cs typeface="Apple Chancery"/>
              </a:rPr>
              <a:t>To understand EULA’s…</a:t>
            </a:r>
            <a:endParaRPr lang="en-US" sz="5400" dirty="0">
              <a:solidFill>
                <a:srgbClr val="FFFF00"/>
              </a:solidFill>
              <a:latin typeface="Apple Chancery"/>
              <a:cs typeface="Apple Chancery"/>
            </a:endParaRPr>
          </a:p>
        </p:txBody>
      </p:sp>
      <p:pic>
        <p:nvPicPr>
          <p:cNvPr id="4" name="Picture 3" descr="220px-PLoSBiol4.e126.Fig6fNeur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7693" y="1752422"/>
            <a:ext cx="3946769" cy="3444453"/>
          </a:xfrm>
          <a:prstGeom prst="rect">
            <a:avLst/>
          </a:prstGeom>
        </p:spPr>
      </p:pic>
    </p:spTree>
    <p:extLst>
      <p:ext uri="{BB962C8B-B14F-4D97-AF65-F5344CB8AC3E}">
        <p14:creationId xmlns:p14="http://schemas.microsoft.com/office/powerpoint/2010/main" val="382439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3"/>
            <a:ext cx="8229600" cy="1016000"/>
          </a:xfrm>
        </p:spPr>
        <p:txBody>
          <a:bodyPr/>
          <a:lstStyle/>
          <a:p>
            <a:r>
              <a:rPr lang="en-US" b="1" dirty="0" smtClean="0">
                <a:solidFill>
                  <a:srgbClr val="FFFF00"/>
                </a:solidFill>
                <a:latin typeface="+mn-lt"/>
              </a:rPr>
              <a:t>           News of the Week</a:t>
            </a:r>
            <a:endParaRPr lang="en-US" b="1" dirty="0">
              <a:solidFill>
                <a:srgbClr val="FFFF00"/>
              </a:solidFill>
              <a:latin typeface="+mn-lt"/>
            </a:endParaRPr>
          </a:p>
        </p:txBody>
      </p:sp>
      <p:pic>
        <p:nvPicPr>
          <p:cNvPr id="4" name="Content Placeholder 3" descr="Screen Shot 2015-10-22 at 4.12.15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678" r="-589"/>
          <a:stretch/>
        </p:blipFill>
        <p:spPr>
          <a:xfrm>
            <a:off x="2029889" y="1049493"/>
            <a:ext cx="5274247" cy="4856558"/>
          </a:xfrm>
        </p:spPr>
      </p:pic>
    </p:spTree>
    <p:extLst>
      <p:ext uri="{BB962C8B-B14F-4D97-AF65-F5344CB8AC3E}">
        <p14:creationId xmlns:p14="http://schemas.microsoft.com/office/powerpoint/2010/main" val="14119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fontScale="90000"/>
          </a:bodyPr>
          <a:lstStyle/>
          <a:p>
            <a:r>
              <a:rPr lang="en-US" dirty="0" smtClean="0"/>
              <a:t>  </a:t>
            </a:r>
            <a:r>
              <a:rPr lang="en-US" b="1" dirty="0" smtClean="0">
                <a:solidFill>
                  <a:schemeClr val="tx2">
                    <a:lumMod val="40000"/>
                    <a:lumOff val="60000"/>
                  </a:schemeClr>
                </a:solidFill>
              </a:rPr>
              <a:t> </a:t>
            </a:r>
            <a:r>
              <a:rPr lang="en-US" b="1" dirty="0" smtClean="0">
                <a:solidFill>
                  <a:srgbClr val="FFFF00"/>
                </a:solidFill>
              </a:rPr>
              <a:t>Constraint</a:t>
            </a:r>
            <a:r>
              <a:rPr lang="en-US" b="1" dirty="0" smtClean="0">
                <a:solidFill>
                  <a:srgbClr val="FFFFFF"/>
                </a:solidFill>
              </a:rPr>
              <a:t>/</a:t>
            </a:r>
            <a:r>
              <a:rPr lang="en-US" b="1" dirty="0" smtClean="0">
                <a:solidFill>
                  <a:srgbClr val="FF0000"/>
                </a:solidFill>
              </a:rPr>
              <a:t>Restraint</a:t>
            </a:r>
            <a:r>
              <a:rPr lang="en-US" dirty="0" smtClean="0"/>
              <a:t> </a:t>
            </a:r>
            <a:r>
              <a:rPr lang="en-US" dirty="0" smtClean="0">
                <a:solidFill>
                  <a:schemeClr val="bg1"/>
                </a:solidFill>
              </a:rPr>
              <a:t>-</a:t>
            </a:r>
            <a:r>
              <a:rPr lang="en-US" dirty="0" smtClean="0"/>
              <a:t> </a:t>
            </a:r>
            <a:r>
              <a:rPr lang="en-US" b="1" dirty="0">
                <a:solidFill>
                  <a:srgbClr val="FFFF00"/>
                </a:solidFill>
              </a:rPr>
              <a:t>Coercion</a:t>
            </a:r>
            <a:r>
              <a:rPr lang="en-US" b="1" dirty="0">
                <a:solidFill>
                  <a:schemeClr val="bg1"/>
                </a:solidFill>
              </a:rPr>
              <a:t>/</a:t>
            </a:r>
            <a:r>
              <a:rPr lang="en-US" b="1" dirty="0">
                <a:solidFill>
                  <a:srgbClr val="FF0000"/>
                </a:solidFill>
              </a:rPr>
              <a:t>Control </a:t>
            </a:r>
          </a:p>
        </p:txBody>
      </p:sp>
      <p:sp>
        <p:nvSpPr>
          <p:cNvPr id="3" name="Content Placeholder 2"/>
          <p:cNvSpPr>
            <a:spLocks noGrp="1"/>
          </p:cNvSpPr>
          <p:nvPr>
            <p:ph sz="quarter" idx="10"/>
          </p:nvPr>
        </p:nvSpPr>
        <p:spPr>
          <a:xfrm>
            <a:off x="1" y="1016000"/>
            <a:ext cx="9144000" cy="5356972"/>
          </a:xfrm>
        </p:spPr>
        <p:txBody>
          <a:bodyPr>
            <a:normAutofit fontScale="92500" lnSpcReduction="10000"/>
          </a:bodyPr>
          <a:lstStyle/>
          <a:p>
            <a:pPr marL="0" indent="0">
              <a:buNone/>
            </a:pPr>
            <a:endParaRPr lang="en-US" sz="2800" b="1" dirty="0" smtClean="0">
              <a:latin typeface="+mn-lt"/>
            </a:endParaRPr>
          </a:p>
          <a:p>
            <a:r>
              <a:rPr lang="en-US" sz="3000" b="1" dirty="0" err="1" smtClean="0">
                <a:solidFill>
                  <a:srgbClr val="FFFF00"/>
                </a:solidFill>
                <a:latin typeface="+mn-lt"/>
              </a:rPr>
              <a:t>con·strain</a:t>
            </a:r>
            <a:r>
              <a:rPr lang="en-US" sz="3000" dirty="0" smtClean="0">
                <a:solidFill>
                  <a:srgbClr val="FFFFFF"/>
                </a:solidFill>
                <a:latin typeface="+mn-lt"/>
              </a:rPr>
              <a:t>/</a:t>
            </a:r>
            <a:r>
              <a:rPr lang="en-US" sz="3000" dirty="0" err="1">
                <a:solidFill>
                  <a:srgbClr val="FFFFFF"/>
                </a:solidFill>
                <a:latin typeface="+mn-lt"/>
              </a:rPr>
              <a:t>kənˈstrān</a:t>
            </a:r>
            <a:r>
              <a:rPr lang="en-US" sz="3000" dirty="0" smtClean="0">
                <a:solidFill>
                  <a:srgbClr val="FFFFFF"/>
                </a:solidFill>
                <a:latin typeface="+mn-lt"/>
              </a:rPr>
              <a:t>/Verb</a:t>
            </a:r>
            <a:endParaRPr lang="en-US" sz="3000" dirty="0">
              <a:solidFill>
                <a:srgbClr val="FFFFFF"/>
              </a:solidFill>
              <a:latin typeface="+mn-lt"/>
            </a:endParaRPr>
          </a:p>
          <a:p>
            <a:pPr marL="0" lvl="0" indent="0">
              <a:buNone/>
            </a:pPr>
            <a:r>
              <a:rPr lang="en-US" sz="2800" dirty="0">
                <a:solidFill>
                  <a:srgbClr val="FFFFFF"/>
                </a:solidFill>
                <a:latin typeface="+mn-lt"/>
              </a:rPr>
              <a:t>Severely </a:t>
            </a:r>
            <a:r>
              <a:rPr lang="en-US" sz="2800" dirty="0">
                <a:solidFill>
                  <a:srgbClr val="FFFF00"/>
                </a:solidFill>
                <a:latin typeface="+mn-lt"/>
              </a:rPr>
              <a:t>restrict the scope, </a:t>
            </a:r>
            <a:r>
              <a:rPr lang="en-US" sz="2800" dirty="0">
                <a:solidFill>
                  <a:srgbClr val="FFFFFF"/>
                </a:solidFill>
                <a:latin typeface="+mn-lt"/>
              </a:rPr>
              <a:t>extent, or activity of.</a:t>
            </a:r>
          </a:p>
          <a:p>
            <a:pPr marL="0" lvl="0" indent="0">
              <a:buNone/>
            </a:pPr>
            <a:r>
              <a:rPr lang="en-US" sz="2800" dirty="0">
                <a:solidFill>
                  <a:srgbClr val="FFFF00"/>
                </a:solidFill>
                <a:latin typeface="+mn-lt"/>
              </a:rPr>
              <a:t>Compel</a:t>
            </a:r>
            <a:r>
              <a:rPr lang="en-US" sz="2800" dirty="0">
                <a:latin typeface="+mn-lt"/>
              </a:rPr>
              <a:t> </a:t>
            </a:r>
            <a:r>
              <a:rPr lang="en-US" sz="2800" dirty="0">
                <a:solidFill>
                  <a:srgbClr val="FFFFFF"/>
                </a:solidFill>
                <a:latin typeface="+mn-lt"/>
              </a:rPr>
              <a:t>or force (someone) </a:t>
            </a:r>
            <a:r>
              <a:rPr lang="en-US" sz="2800" dirty="0">
                <a:solidFill>
                  <a:srgbClr val="FFFF00"/>
                </a:solidFill>
                <a:latin typeface="+mn-lt"/>
              </a:rPr>
              <a:t>toward</a:t>
            </a:r>
            <a:r>
              <a:rPr lang="en-US" sz="2800" dirty="0">
                <a:solidFill>
                  <a:srgbClr val="8EB4E3"/>
                </a:solidFill>
                <a:latin typeface="+mn-lt"/>
              </a:rPr>
              <a:t> </a:t>
            </a:r>
            <a:r>
              <a:rPr lang="en-US" sz="2800" dirty="0">
                <a:solidFill>
                  <a:srgbClr val="FFFFFF"/>
                </a:solidFill>
                <a:latin typeface="+mn-lt"/>
              </a:rPr>
              <a:t>a particular course of action.</a:t>
            </a:r>
          </a:p>
          <a:p>
            <a:pPr marL="0" indent="0">
              <a:buNone/>
            </a:pPr>
            <a:r>
              <a:rPr lang="en-US" sz="2800" dirty="0" smtClean="0">
                <a:solidFill>
                  <a:srgbClr val="FFFFFF"/>
                </a:solidFill>
                <a:latin typeface="+mn-lt"/>
              </a:rPr>
              <a:t>Synonyms: force </a:t>
            </a:r>
            <a:r>
              <a:rPr lang="en-US" sz="2800" dirty="0">
                <a:solidFill>
                  <a:srgbClr val="FFFFFF"/>
                </a:solidFill>
                <a:latin typeface="+mn-lt"/>
              </a:rPr>
              <a:t>- </a:t>
            </a:r>
            <a:r>
              <a:rPr lang="en-US" sz="2800" dirty="0">
                <a:solidFill>
                  <a:srgbClr val="CCFFCC"/>
                </a:solidFill>
                <a:latin typeface="+mn-lt"/>
              </a:rPr>
              <a:t>compel </a:t>
            </a:r>
            <a:r>
              <a:rPr lang="en-US" sz="2800" dirty="0">
                <a:solidFill>
                  <a:schemeClr val="bg1"/>
                </a:solidFill>
                <a:latin typeface="+mn-lt"/>
              </a:rPr>
              <a:t>- </a:t>
            </a:r>
            <a:r>
              <a:rPr lang="en-US" sz="2800" dirty="0">
                <a:solidFill>
                  <a:srgbClr val="CCFFCC"/>
                </a:solidFill>
                <a:latin typeface="+mn-lt"/>
              </a:rPr>
              <a:t>coerce </a:t>
            </a:r>
            <a:r>
              <a:rPr lang="en-US" sz="2800" dirty="0">
                <a:solidFill>
                  <a:srgbClr val="FFFFFF"/>
                </a:solidFill>
                <a:latin typeface="+mn-lt"/>
              </a:rPr>
              <a:t>- oblige - necessitate</a:t>
            </a:r>
          </a:p>
          <a:p>
            <a:pPr marL="0" indent="0">
              <a:buNone/>
            </a:pPr>
            <a:r>
              <a:rPr lang="en-US" sz="2800" dirty="0">
                <a:latin typeface="+mn-lt"/>
              </a:rPr>
              <a:t> </a:t>
            </a:r>
            <a:endParaRPr lang="en-US" sz="3000" dirty="0" smtClean="0">
              <a:latin typeface="+mn-lt"/>
            </a:endParaRPr>
          </a:p>
          <a:p>
            <a:r>
              <a:rPr lang="en-US" sz="3000" b="1" dirty="0" err="1" smtClean="0">
                <a:solidFill>
                  <a:srgbClr val="FF0000"/>
                </a:solidFill>
                <a:latin typeface="+mn-lt"/>
              </a:rPr>
              <a:t>re·strain</a:t>
            </a:r>
            <a:r>
              <a:rPr lang="en-US" sz="3000" dirty="0" smtClean="0">
                <a:solidFill>
                  <a:srgbClr val="FFFFFF"/>
                </a:solidFill>
                <a:latin typeface="+mn-lt"/>
              </a:rPr>
              <a:t>/</a:t>
            </a:r>
            <a:r>
              <a:rPr lang="en-US" sz="3000" dirty="0" err="1">
                <a:solidFill>
                  <a:srgbClr val="FFFFFF"/>
                </a:solidFill>
                <a:latin typeface="+mn-lt"/>
              </a:rPr>
              <a:t>riˈstrān</a:t>
            </a:r>
            <a:r>
              <a:rPr lang="en-US" sz="3000" dirty="0" smtClean="0">
                <a:solidFill>
                  <a:srgbClr val="FFFFFF"/>
                </a:solidFill>
                <a:latin typeface="+mn-lt"/>
              </a:rPr>
              <a:t>/Verb</a:t>
            </a:r>
            <a:endParaRPr lang="en-US" sz="3000" dirty="0">
              <a:solidFill>
                <a:srgbClr val="FFFFFF"/>
              </a:solidFill>
              <a:latin typeface="+mn-lt"/>
            </a:endParaRPr>
          </a:p>
          <a:p>
            <a:pPr marL="0" lvl="0" indent="0">
              <a:buNone/>
            </a:pPr>
            <a:r>
              <a:rPr lang="en-US" sz="2800" dirty="0" smtClean="0">
                <a:solidFill>
                  <a:srgbClr val="FF0000"/>
                </a:solidFill>
                <a:latin typeface="+mn-lt"/>
              </a:rPr>
              <a:t>Prevent</a:t>
            </a:r>
            <a:r>
              <a:rPr lang="en-US" sz="2800" dirty="0" smtClean="0">
                <a:latin typeface="+mn-lt"/>
              </a:rPr>
              <a:t> </a:t>
            </a:r>
            <a:r>
              <a:rPr lang="en-US" sz="2800" dirty="0">
                <a:solidFill>
                  <a:srgbClr val="CCFFCC"/>
                </a:solidFill>
                <a:latin typeface="+mn-lt"/>
              </a:rPr>
              <a:t>(someone or something) </a:t>
            </a:r>
            <a:r>
              <a:rPr lang="en-US" sz="2800" dirty="0">
                <a:solidFill>
                  <a:srgbClr val="FFFFFF"/>
                </a:solidFill>
                <a:latin typeface="+mn-lt"/>
              </a:rPr>
              <a:t>from doing something;</a:t>
            </a:r>
            <a:r>
              <a:rPr lang="en-US" sz="2800" dirty="0">
                <a:solidFill>
                  <a:srgbClr val="FF0000"/>
                </a:solidFill>
                <a:latin typeface="+mn-lt"/>
              </a:rPr>
              <a:t> keep </a:t>
            </a:r>
            <a:r>
              <a:rPr lang="en-US" sz="2800" dirty="0" smtClean="0">
                <a:solidFill>
                  <a:srgbClr val="FF0000"/>
                </a:solidFill>
                <a:latin typeface="+mn-lt"/>
              </a:rPr>
              <a:t> </a:t>
            </a:r>
          </a:p>
          <a:p>
            <a:pPr marL="0" lvl="0" indent="0">
              <a:buNone/>
            </a:pPr>
            <a:r>
              <a:rPr lang="en-US" sz="2800" dirty="0" smtClean="0">
                <a:solidFill>
                  <a:srgbClr val="FF0000"/>
                </a:solidFill>
                <a:latin typeface="+mn-lt"/>
              </a:rPr>
              <a:t>under </a:t>
            </a:r>
            <a:r>
              <a:rPr lang="en-US" sz="2800" dirty="0">
                <a:solidFill>
                  <a:srgbClr val="FF0000"/>
                </a:solidFill>
                <a:latin typeface="+mn-lt"/>
              </a:rPr>
              <a:t>control</a:t>
            </a:r>
            <a:r>
              <a:rPr lang="en-US" sz="2800" dirty="0">
                <a:solidFill>
                  <a:srgbClr val="FFFFFF"/>
                </a:solidFill>
                <a:latin typeface="+mn-lt"/>
              </a:rPr>
              <a:t>.</a:t>
            </a:r>
          </a:p>
          <a:p>
            <a:pPr marL="0" lvl="0" indent="0">
              <a:buNone/>
            </a:pPr>
            <a:r>
              <a:rPr lang="en-US" sz="2800" dirty="0" smtClean="0">
                <a:solidFill>
                  <a:srgbClr val="FFFFFF"/>
                </a:solidFill>
                <a:latin typeface="+mn-lt"/>
              </a:rPr>
              <a:t>Prevent </a:t>
            </a:r>
            <a:r>
              <a:rPr lang="en-US" sz="2800" dirty="0">
                <a:solidFill>
                  <a:srgbClr val="FFFFFF"/>
                </a:solidFill>
                <a:latin typeface="+mn-lt"/>
              </a:rPr>
              <a:t>oneself from displaying or giving way </a:t>
            </a:r>
            <a:r>
              <a:rPr lang="en-US" sz="2800" dirty="0" smtClean="0">
                <a:solidFill>
                  <a:srgbClr val="FFFFFF"/>
                </a:solidFill>
                <a:latin typeface="+mn-lt"/>
              </a:rPr>
              <a:t>to a strong  </a:t>
            </a:r>
          </a:p>
          <a:p>
            <a:pPr marL="0" lvl="0" indent="0">
              <a:buNone/>
            </a:pPr>
            <a:r>
              <a:rPr lang="en-US" sz="2800" dirty="0" smtClean="0">
                <a:solidFill>
                  <a:srgbClr val="FFFFFF"/>
                </a:solidFill>
                <a:latin typeface="+mn-lt"/>
              </a:rPr>
              <a:t>urge </a:t>
            </a:r>
            <a:r>
              <a:rPr lang="en-US" sz="2800" dirty="0">
                <a:solidFill>
                  <a:srgbClr val="FFFFFF"/>
                </a:solidFill>
                <a:latin typeface="+mn-lt"/>
              </a:rPr>
              <a:t>or </a:t>
            </a:r>
            <a:r>
              <a:rPr lang="en-US" sz="2800" dirty="0" smtClean="0">
                <a:solidFill>
                  <a:srgbClr val="FFFFFF"/>
                </a:solidFill>
                <a:latin typeface="+mn-lt"/>
              </a:rPr>
              <a:t>emotion.</a:t>
            </a:r>
            <a:endParaRPr lang="en-US" sz="2800" dirty="0">
              <a:solidFill>
                <a:srgbClr val="FFFFFF"/>
              </a:solidFill>
              <a:latin typeface="+mn-lt"/>
            </a:endParaRPr>
          </a:p>
          <a:p>
            <a:pPr marL="0" indent="0">
              <a:buNone/>
            </a:pPr>
            <a:r>
              <a:rPr lang="en-US" sz="2800" dirty="0" smtClean="0">
                <a:solidFill>
                  <a:srgbClr val="FFFFFF"/>
                </a:solidFill>
                <a:latin typeface="+mn-lt"/>
              </a:rPr>
              <a:t>Synonyms: curb </a:t>
            </a:r>
            <a:r>
              <a:rPr lang="en-US" sz="2800" dirty="0">
                <a:solidFill>
                  <a:srgbClr val="FFFFFF"/>
                </a:solidFill>
                <a:latin typeface="+mn-lt"/>
              </a:rPr>
              <a:t>- check - hold - </a:t>
            </a:r>
            <a:r>
              <a:rPr lang="en-US" sz="2800" dirty="0">
                <a:solidFill>
                  <a:srgbClr val="FF0000"/>
                </a:solidFill>
                <a:latin typeface="+mn-lt"/>
              </a:rPr>
              <a:t>repress </a:t>
            </a:r>
            <a:r>
              <a:rPr lang="en-US" sz="2800" dirty="0">
                <a:solidFill>
                  <a:schemeClr val="bg1"/>
                </a:solidFill>
                <a:latin typeface="+mn-lt"/>
              </a:rPr>
              <a:t>- </a:t>
            </a:r>
            <a:r>
              <a:rPr lang="en-US" sz="2800" dirty="0">
                <a:solidFill>
                  <a:srgbClr val="FF0000"/>
                </a:solidFill>
                <a:latin typeface="+mn-lt"/>
              </a:rPr>
              <a:t>control</a:t>
            </a:r>
            <a:r>
              <a:rPr lang="en-US" sz="2800" dirty="0">
                <a:solidFill>
                  <a:srgbClr val="FFFFFF"/>
                </a:solidFill>
                <a:latin typeface="+mn-lt"/>
              </a:rPr>
              <a:t> - contain</a:t>
            </a:r>
          </a:p>
          <a:p>
            <a:pPr marL="0" indent="0">
              <a:buNone/>
            </a:pPr>
            <a:r>
              <a:rPr lang="en-US" dirty="0"/>
              <a:t> </a:t>
            </a:r>
          </a:p>
          <a:p>
            <a:endParaRPr lang="en-US" dirty="0"/>
          </a:p>
        </p:txBody>
      </p:sp>
    </p:spTree>
    <p:extLst>
      <p:ext uri="{BB962C8B-B14F-4D97-AF65-F5344CB8AC3E}">
        <p14:creationId xmlns:p14="http://schemas.microsoft.com/office/powerpoint/2010/main" val="445700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sz="5400" b="1" dirty="0" smtClean="0">
                <a:latin typeface="+mn-lt"/>
                <a:cs typeface="Times New Roman"/>
              </a:rPr>
              <a:t> </a:t>
            </a:r>
            <a:r>
              <a:rPr lang="en-US" sz="5400" b="1" dirty="0" smtClean="0">
                <a:solidFill>
                  <a:srgbClr val="FFFF00"/>
                </a:solidFill>
                <a:latin typeface="+mn-lt"/>
                <a:cs typeface="Times New Roman"/>
              </a:rPr>
              <a:t> A Pattern?</a:t>
            </a:r>
            <a:endParaRPr lang="en-US" sz="5400" b="1" dirty="0">
              <a:solidFill>
                <a:srgbClr val="FFFF00"/>
              </a:solidFill>
              <a:latin typeface="+mn-lt"/>
              <a:cs typeface="Times New Roman"/>
            </a:endParaRPr>
          </a:p>
        </p:txBody>
      </p:sp>
      <p:sp>
        <p:nvSpPr>
          <p:cNvPr id="3" name="Content Placeholder 2"/>
          <p:cNvSpPr>
            <a:spLocks noGrp="1"/>
          </p:cNvSpPr>
          <p:nvPr>
            <p:ph sz="quarter" idx="10"/>
          </p:nvPr>
        </p:nvSpPr>
        <p:spPr>
          <a:xfrm>
            <a:off x="0" y="1167755"/>
            <a:ext cx="9144000" cy="4752968"/>
          </a:xfrm>
        </p:spPr>
        <p:txBody>
          <a:bodyPr/>
          <a:lstStyle/>
          <a:p>
            <a:pPr marL="0" indent="0">
              <a:buNone/>
            </a:pPr>
            <a:r>
              <a:rPr lang="en-US" b="1" i="1" dirty="0" smtClean="0">
                <a:solidFill>
                  <a:srgbClr val="0000FF"/>
                </a:solidFill>
              </a:rPr>
              <a:t>      </a:t>
            </a:r>
            <a:r>
              <a:rPr lang="en-US" sz="2800" b="1" i="1" dirty="0" smtClean="0">
                <a:solidFill>
                  <a:srgbClr val="0000FF"/>
                </a:solidFill>
                <a:latin typeface="+mn-lt"/>
              </a:rPr>
              <a:t> </a:t>
            </a:r>
            <a:r>
              <a:rPr lang="en-US" sz="2800" b="1" dirty="0" smtClean="0">
                <a:solidFill>
                  <a:srgbClr val="8EB4E3"/>
                </a:solidFill>
                <a:latin typeface="+mn-lt"/>
              </a:rPr>
              <a:t> CREATION</a:t>
            </a:r>
            <a:r>
              <a:rPr lang="en-US" sz="2800" dirty="0" smtClean="0">
                <a:solidFill>
                  <a:srgbClr val="8EB4E3"/>
                </a:solidFill>
                <a:latin typeface="+mn-lt"/>
              </a:rPr>
              <a:t> </a:t>
            </a:r>
            <a:r>
              <a:rPr lang="en-US" sz="2800" dirty="0">
                <a:solidFill>
                  <a:schemeClr val="bg1"/>
                </a:solidFill>
                <a:latin typeface="+mn-lt"/>
                <a:cs typeface="Apple Chancery"/>
              </a:rPr>
              <a:t>goes with </a:t>
            </a:r>
            <a:r>
              <a:rPr lang="en-US" sz="2800" b="1" dirty="0">
                <a:solidFill>
                  <a:srgbClr val="CCC1DA"/>
                </a:solidFill>
                <a:latin typeface="+mn-lt"/>
              </a:rPr>
              <a:t>COPYRIGHT/IP </a:t>
            </a:r>
            <a:r>
              <a:rPr lang="en-US" sz="2800" b="1" dirty="0" smtClean="0">
                <a:solidFill>
                  <a:srgbClr val="CCC1DA"/>
                </a:solidFill>
                <a:latin typeface="+mn-lt"/>
              </a:rPr>
              <a:t>LAW</a:t>
            </a:r>
            <a:r>
              <a:rPr lang="en-US" sz="2800" dirty="0" smtClean="0">
                <a:solidFill>
                  <a:srgbClr val="CCC1DA"/>
                </a:solidFill>
                <a:latin typeface="+mn-lt"/>
              </a:rPr>
              <a:t> </a:t>
            </a:r>
            <a:endParaRPr lang="en-US" sz="2800" b="1" dirty="0">
              <a:solidFill>
                <a:srgbClr val="CCC1DA"/>
              </a:solidFill>
              <a:latin typeface="+mn-lt"/>
            </a:endParaRPr>
          </a:p>
          <a:p>
            <a:endParaRPr lang="en-US" sz="2800" b="1" dirty="0">
              <a:solidFill>
                <a:srgbClr val="FF0000"/>
              </a:solidFill>
              <a:latin typeface="+mn-lt"/>
            </a:endParaRPr>
          </a:p>
          <a:p>
            <a:pPr marL="0" indent="0">
              <a:buNone/>
            </a:pPr>
            <a:r>
              <a:rPr lang="en-US" sz="2800" b="1" dirty="0" smtClean="0">
                <a:solidFill>
                  <a:srgbClr val="0000FF"/>
                </a:solidFill>
                <a:latin typeface="+mn-lt"/>
              </a:rPr>
              <a:t>       </a:t>
            </a:r>
            <a:r>
              <a:rPr lang="en-US" sz="2800" b="1" dirty="0" smtClean="0">
                <a:solidFill>
                  <a:srgbClr val="8EB4E3"/>
                </a:solidFill>
                <a:latin typeface="+mn-lt"/>
              </a:rPr>
              <a:t>CONNECTING</a:t>
            </a:r>
            <a:r>
              <a:rPr lang="en-US" sz="2800" b="1" dirty="0" smtClean="0">
                <a:solidFill>
                  <a:srgbClr val="FF0000"/>
                </a:solidFill>
                <a:latin typeface="+mn-lt"/>
              </a:rPr>
              <a:t> </a:t>
            </a:r>
            <a:r>
              <a:rPr lang="en-US" sz="2800" dirty="0">
                <a:solidFill>
                  <a:srgbClr val="FFFFFF"/>
                </a:solidFill>
                <a:latin typeface="+mn-lt"/>
                <a:cs typeface="Apple Chancery"/>
              </a:rPr>
              <a:t>goes with </a:t>
            </a:r>
            <a:r>
              <a:rPr lang="en-US" sz="2800" b="1" dirty="0">
                <a:solidFill>
                  <a:srgbClr val="CCC1DA"/>
                </a:solidFill>
                <a:latin typeface="+mn-lt"/>
              </a:rPr>
              <a:t>CONTRACT LAW </a:t>
            </a:r>
            <a:endParaRPr lang="en-US" sz="2800" b="1" dirty="0" smtClean="0">
              <a:solidFill>
                <a:srgbClr val="CCC1DA"/>
              </a:solidFill>
              <a:latin typeface="+mn-lt"/>
            </a:endParaRPr>
          </a:p>
          <a:p>
            <a:endParaRPr lang="en-US" sz="2800" b="1" dirty="0">
              <a:solidFill>
                <a:srgbClr val="FF0000"/>
              </a:solidFill>
              <a:latin typeface="+mn-lt"/>
            </a:endParaRPr>
          </a:p>
          <a:p>
            <a:pPr marL="0" indent="0">
              <a:buNone/>
            </a:pPr>
            <a:r>
              <a:rPr lang="en-US" sz="2800" b="1" dirty="0" smtClean="0">
                <a:solidFill>
                  <a:schemeClr val="tx1"/>
                </a:solidFill>
                <a:latin typeface="+mn-lt"/>
              </a:rPr>
              <a:t>                                   </a:t>
            </a:r>
            <a:r>
              <a:rPr lang="en-US" sz="2800" b="1" dirty="0" smtClean="0">
                <a:solidFill>
                  <a:srgbClr val="FF0000"/>
                </a:solidFill>
                <a:latin typeface="+mn-lt"/>
              </a:rPr>
              <a:t>BECOMES</a:t>
            </a:r>
          </a:p>
          <a:p>
            <a:endParaRPr lang="en-US" sz="2800" b="1" dirty="0">
              <a:solidFill>
                <a:schemeClr val="tx1"/>
              </a:solidFill>
              <a:latin typeface="+mn-lt"/>
            </a:endParaRPr>
          </a:p>
          <a:p>
            <a:pPr marL="0" indent="0">
              <a:buNone/>
            </a:pPr>
            <a:r>
              <a:rPr lang="en-US" b="1" dirty="0" smtClean="0">
                <a:solidFill>
                  <a:srgbClr val="CCC1DA"/>
                </a:solidFill>
              </a:rPr>
              <a:t>  COPYRIGHT</a:t>
            </a:r>
            <a:r>
              <a:rPr lang="en-US" b="1" dirty="0">
                <a:solidFill>
                  <a:srgbClr val="CCC1DA"/>
                </a:solidFill>
              </a:rPr>
              <a:t>/IP </a:t>
            </a:r>
            <a:r>
              <a:rPr lang="en-US" b="1" dirty="0" smtClean="0">
                <a:solidFill>
                  <a:srgbClr val="CCC1DA"/>
                </a:solidFill>
              </a:rPr>
              <a:t>LAW </a:t>
            </a:r>
            <a:r>
              <a:rPr lang="en-US" b="1" u="sng" dirty="0" smtClean="0">
                <a:solidFill>
                  <a:srgbClr val="FFFF00"/>
                </a:solidFill>
                <a:cs typeface="Apple Chancery"/>
              </a:rPr>
              <a:t>CONSTRAINS/COERCES</a:t>
            </a:r>
            <a:r>
              <a:rPr lang="en-US" b="1" dirty="0" smtClean="0">
                <a:solidFill>
                  <a:srgbClr val="FFFF00"/>
                </a:solidFill>
                <a:cs typeface="Apple Chancery"/>
              </a:rPr>
              <a:t> </a:t>
            </a:r>
            <a:r>
              <a:rPr lang="en-US" b="1" dirty="0">
                <a:solidFill>
                  <a:srgbClr val="8EB4E3"/>
                </a:solidFill>
              </a:rPr>
              <a:t>CREATION</a:t>
            </a:r>
            <a:endParaRPr lang="en-US" b="1" dirty="0">
              <a:solidFill>
                <a:srgbClr val="0000FF"/>
              </a:solidFill>
            </a:endParaRPr>
          </a:p>
          <a:p>
            <a:pPr marL="0" indent="0">
              <a:buNone/>
            </a:pPr>
            <a:endParaRPr lang="en-US" sz="2800" b="1" dirty="0">
              <a:solidFill>
                <a:srgbClr val="CCC1DA"/>
              </a:solidFill>
            </a:endParaRPr>
          </a:p>
          <a:p>
            <a:pPr marL="0" indent="0">
              <a:buNone/>
            </a:pPr>
            <a:r>
              <a:rPr lang="en-US" b="1" dirty="0" smtClean="0">
                <a:solidFill>
                  <a:schemeClr val="accent4">
                    <a:lumMod val="40000"/>
                    <a:lumOff val="60000"/>
                  </a:schemeClr>
                </a:solidFill>
                <a:latin typeface="+mn-lt"/>
              </a:rPr>
              <a:t>  CONTRACT LAW </a:t>
            </a:r>
            <a:r>
              <a:rPr lang="en-US" b="1" u="sng" dirty="0" smtClean="0">
                <a:solidFill>
                  <a:srgbClr val="FFFF00"/>
                </a:solidFill>
                <a:cs typeface="Apple Chancery"/>
              </a:rPr>
              <a:t>RESTRAINS/CONTROLS</a:t>
            </a:r>
            <a:r>
              <a:rPr lang="en-US" b="1" dirty="0" smtClean="0">
                <a:solidFill>
                  <a:srgbClr val="FFFF00"/>
                </a:solidFill>
                <a:cs typeface="Apple Chancery"/>
              </a:rPr>
              <a:t> </a:t>
            </a:r>
            <a:r>
              <a:rPr lang="en-US" b="1" dirty="0" smtClean="0">
                <a:solidFill>
                  <a:schemeClr val="tx2">
                    <a:lumMod val="40000"/>
                    <a:lumOff val="60000"/>
                  </a:schemeClr>
                </a:solidFill>
              </a:rPr>
              <a:t>CONNECTING</a:t>
            </a:r>
            <a:endParaRPr lang="en-US" dirty="0">
              <a:solidFill>
                <a:schemeClr val="accent4">
                  <a:lumMod val="40000"/>
                  <a:lumOff val="60000"/>
                </a:schemeClr>
              </a:solidFill>
              <a:latin typeface="+mn-lt"/>
            </a:endParaRPr>
          </a:p>
        </p:txBody>
      </p:sp>
    </p:spTree>
    <p:extLst>
      <p:ext uri="{BB962C8B-B14F-4D97-AF65-F5344CB8AC3E}">
        <p14:creationId xmlns:p14="http://schemas.microsoft.com/office/powerpoint/2010/main" val="10534514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055"/>
            <a:ext cx="9144000" cy="1016000"/>
          </a:xfrm>
        </p:spPr>
        <p:txBody>
          <a:bodyPr>
            <a:noAutofit/>
          </a:bodyPr>
          <a:lstStyle/>
          <a:p>
            <a:r>
              <a:rPr lang="en-US" b="1" dirty="0" smtClean="0">
                <a:solidFill>
                  <a:srgbClr val="FFFF00"/>
                </a:solidFill>
                <a:latin typeface="+mn-lt"/>
                <a:cs typeface="Times New Roman"/>
              </a:rPr>
              <a:t>  Emerging from Talk 6 </a:t>
            </a:r>
            <a:r>
              <a:rPr lang="en-US" dirty="0" smtClean="0">
                <a:solidFill>
                  <a:srgbClr val="FFFF00"/>
                </a:solidFill>
                <a:latin typeface="+mn-lt"/>
                <a:cs typeface="Times New Roman"/>
              </a:rPr>
              <a:t>(“10 Cases -..”)</a:t>
            </a:r>
            <a:endParaRPr lang="en-US" dirty="0">
              <a:solidFill>
                <a:srgbClr val="FFFF00"/>
              </a:solidFill>
              <a:latin typeface="+mn-lt"/>
              <a:cs typeface="Times New Roman"/>
            </a:endParaRPr>
          </a:p>
        </p:txBody>
      </p:sp>
      <p:sp>
        <p:nvSpPr>
          <p:cNvPr id="3" name="Content Placeholder 2"/>
          <p:cNvSpPr>
            <a:spLocks noGrp="1"/>
          </p:cNvSpPr>
          <p:nvPr>
            <p:ph sz="quarter" idx="10"/>
          </p:nvPr>
        </p:nvSpPr>
        <p:spPr>
          <a:xfrm>
            <a:off x="0" y="1069055"/>
            <a:ext cx="9144000" cy="5044447"/>
          </a:xfrm>
        </p:spPr>
        <p:txBody>
          <a:bodyPr>
            <a:noAutofit/>
          </a:bodyPr>
          <a:lstStyle/>
          <a:p>
            <a:pPr marL="0" indent="0">
              <a:buNone/>
            </a:pPr>
            <a:endParaRPr lang="en-US" sz="2000" u="sng" dirty="0">
              <a:solidFill>
                <a:schemeClr val="bg1"/>
              </a:solidFill>
              <a:latin typeface="+mn-lt"/>
            </a:endParaRPr>
          </a:p>
          <a:p>
            <a:pPr marL="0" indent="0">
              <a:buNone/>
            </a:pPr>
            <a:r>
              <a:rPr lang="en-US" sz="2000" dirty="0">
                <a:solidFill>
                  <a:schemeClr val="bg1"/>
                </a:solidFill>
                <a:latin typeface="+mn-lt"/>
              </a:rPr>
              <a:t> </a:t>
            </a:r>
            <a:r>
              <a:rPr lang="en-US" sz="2000" dirty="0" smtClean="0">
                <a:solidFill>
                  <a:schemeClr val="bg1"/>
                </a:solidFill>
                <a:latin typeface="+mn-lt"/>
              </a:rPr>
              <a:t> </a:t>
            </a:r>
            <a:r>
              <a:rPr lang="en-US" sz="2000" dirty="0" smtClean="0">
                <a:solidFill>
                  <a:srgbClr val="FFFF00"/>
                </a:solidFill>
                <a:latin typeface="+mn-lt"/>
              </a:rPr>
              <a:t> </a:t>
            </a:r>
            <a:r>
              <a:rPr lang="en-US" dirty="0">
                <a:solidFill>
                  <a:srgbClr val="FFFF00"/>
                </a:solidFill>
                <a:latin typeface="+mn-lt"/>
              </a:rPr>
              <a:t>C</a:t>
            </a:r>
            <a:r>
              <a:rPr lang="en-US" dirty="0" smtClean="0">
                <a:solidFill>
                  <a:srgbClr val="FFFF00"/>
                </a:solidFill>
                <a:latin typeface="+mn-lt"/>
              </a:rPr>
              <a:t>onsidering: </a:t>
            </a:r>
          </a:p>
          <a:p>
            <a:pPr marL="0" indent="0">
              <a:buNone/>
            </a:pPr>
            <a:r>
              <a:rPr lang="en-US" dirty="0" smtClean="0">
                <a:solidFill>
                  <a:schemeClr val="bg1"/>
                </a:solidFill>
                <a:latin typeface="+mn-lt"/>
              </a:rPr>
              <a:t>    1. Companies draft; consumers don’t</a:t>
            </a:r>
          </a:p>
          <a:p>
            <a:pPr marL="0" indent="0">
              <a:buNone/>
            </a:pPr>
            <a:r>
              <a:rPr lang="en-US" dirty="0" smtClean="0">
                <a:solidFill>
                  <a:schemeClr val="bg1"/>
                </a:solidFill>
                <a:latin typeface="+mn-lt"/>
              </a:rPr>
              <a:t>    2. Click-wrap “fiction” </a:t>
            </a:r>
          </a:p>
          <a:p>
            <a:pPr marL="0" indent="0">
              <a:buNone/>
            </a:pPr>
            <a:r>
              <a:rPr lang="en-US" dirty="0" smtClean="0">
                <a:solidFill>
                  <a:schemeClr val="bg1"/>
                </a:solidFill>
                <a:latin typeface="+mn-lt"/>
              </a:rPr>
              <a:t>    3. Lack of standardization (Industry Assoc./Treaty/Consumer Protection)</a:t>
            </a:r>
          </a:p>
          <a:p>
            <a:pPr marL="0" indent="0">
              <a:buNone/>
            </a:pPr>
            <a:r>
              <a:rPr lang="en-US" dirty="0" smtClean="0">
                <a:solidFill>
                  <a:schemeClr val="bg1"/>
                </a:solidFill>
                <a:latin typeface="+mn-lt"/>
              </a:rPr>
              <a:t>    4. </a:t>
            </a:r>
            <a:r>
              <a:rPr lang="en-US" i="1" dirty="0" smtClean="0">
                <a:solidFill>
                  <a:srgbClr val="FFFF00"/>
                </a:solidFill>
                <a:latin typeface="+mn-lt"/>
              </a:rPr>
              <a:t>All cases </a:t>
            </a:r>
            <a:r>
              <a:rPr lang="en-US" dirty="0" smtClean="0">
                <a:solidFill>
                  <a:schemeClr val="bg1"/>
                </a:solidFill>
                <a:latin typeface="+mn-lt"/>
              </a:rPr>
              <a:t>had multiple causes of action, not just contract</a:t>
            </a:r>
          </a:p>
          <a:p>
            <a:pPr marL="0" indent="0">
              <a:buNone/>
            </a:pPr>
            <a:r>
              <a:rPr lang="en-US" dirty="0" smtClean="0">
                <a:solidFill>
                  <a:schemeClr val="bg1"/>
                </a:solidFill>
                <a:latin typeface="+mn-lt"/>
              </a:rPr>
              <a:t> </a:t>
            </a:r>
          </a:p>
          <a:p>
            <a:pPr marL="0" indent="0">
              <a:buNone/>
            </a:pPr>
            <a:r>
              <a:rPr lang="en-US" dirty="0">
                <a:solidFill>
                  <a:srgbClr val="BFBFBF"/>
                </a:solidFill>
                <a:latin typeface="+mn-lt"/>
              </a:rPr>
              <a:t> </a:t>
            </a:r>
            <a:r>
              <a:rPr lang="en-US" dirty="0" smtClean="0">
                <a:solidFill>
                  <a:srgbClr val="BFBFBF"/>
                </a:solidFill>
                <a:latin typeface="+mn-lt"/>
              </a:rPr>
              <a:t> </a:t>
            </a:r>
            <a:r>
              <a:rPr lang="en-US" dirty="0" smtClean="0">
                <a:solidFill>
                  <a:srgbClr val="FFFF00"/>
                </a:solidFill>
                <a:latin typeface="+mn-lt"/>
              </a:rPr>
              <a:t> Query: </a:t>
            </a:r>
            <a:r>
              <a:rPr lang="en-US" dirty="0" smtClean="0">
                <a:solidFill>
                  <a:schemeClr val="bg1"/>
                </a:solidFill>
                <a:latin typeface="+mn-lt"/>
              </a:rPr>
              <a:t>Morality of </a:t>
            </a:r>
            <a:r>
              <a:rPr lang="en-US" i="1" dirty="0" smtClean="0">
                <a:solidFill>
                  <a:srgbClr val="FF6600"/>
                </a:solidFill>
                <a:latin typeface="+mn-lt"/>
              </a:rPr>
              <a:t>contracting out</a:t>
            </a:r>
            <a:r>
              <a:rPr lang="en-US" dirty="0" smtClean="0">
                <a:solidFill>
                  <a:srgbClr val="FF6600"/>
                </a:solidFill>
                <a:latin typeface="+mn-lt"/>
              </a:rPr>
              <a:t> </a:t>
            </a:r>
            <a:r>
              <a:rPr lang="en-US" dirty="0" smtClean="0">
                <a:solidFill>
                  <a:schemeClr val="bg1"/>
                </a:solidFill>
                <a:latin typeface="+mn-lt"/>
              </a:rPr>
              <a:t>of: </a:t>
            </a:r>
          </a:p>
          <a:p>
            <a:pPr marL="0" indent="0">
              <a:buNone/>
            </a:pPr>
            <a:r>
              <a:rPr lang="en-US" dirty="0" smtClean="0">
                <a:solidFill>
                  <a:schemeClr val="bg1"/>
                </a:solidFill>
                <a:latin typeface="+mn-lt"/>
              </a:rPr>
              <a:t>     a.) free </a:t>
            </a:r>
            <a:r>
              <a:rPr lang="en-US" dirty="0">
                <a:solidFill>
                  <a:schemeClr val="bg1"/>
                </a:solidFill>
                <a:latin typeface="+mn-lt"/>
              </a:rPr>
              <a:t>s</a:t>
            </a:r>
            <a:r>
              <a:rPr lang="en-US" dirty="0" smtClean="0">
                <a:solidFill>
                  <a:schemeClr val="bg1"/>
                </a:solidFill>
                <a:latin typeface="+mn-lt"/>
              </a:rPr>
              <a:t>peech/expression rights</a:t>
            </a:r>
          </a:p>
          <a:p>
            <a:pPr marL="0" indent="0">
              <a:buNone/>
            </a:pPr>
            <a:r>
              <a:rPr lang="en-US" dirty="0" smtClean="0">
                <a:solidFill>
                  <a:schemeClr val="bg1"/>
                </a:solidFill>
                <a:latin typeface="+mn-lt"/>
              </a:rPr>
              <a:t>     b.) prevailing statutory copyright laws/rights</a:t>
            </a:r>
          </a:p>
          <a:p>
            <a:pPr marL="0" indent="0">
              <a:buNone/>
            </a:pPr>
            <a:r>
              <a:rPr lang="en-US" dirty="0" smtClean="0">
                <a:solidFill>
                  <a:srgbClr val="FFFFFF"/>
                </a:solidFill>
                <a:latin typeface="+mn-lt"/>
              </a:rPr>
              <a:t>     c.)</a:t>
            </a:r>
            <a:r>
              <a:rPr lang="en-US" i="1" dirty="0" smtClean="0">
                <a:solidFill>
                  <a:srgbClr val="8EB4E3"/>
                </a:solidFill>
                <a:latin typeface="+mn-lt"/>
              </a:rPr>
              <a:t> privacy &amp; surveillance protections</a:t>
            </a:r>
            <a:endParaRPr lang="en-US" i="1" dirty="0">
              <a:solidFill>
                <a:srgbClr val="8EB4E3"/>
              </a:solidFill>
              <a:latin typeface="+mn-lt"/>
            </a:endParaRPr>
          </a:p>
        </p:txBody>
      </p:sp>
    </p:spTree>
    <p:extLst>
      <p:ext uri="{BB962C8B-B14F-4D97-AF65-F5344CB8AC3E}">
        <p14:creationId xmlns:p14="http://schemas.microsoft.com/office/powerpoint/2010/main" val="24950201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827746"/>
          </a:xfrm>
        </p:spPr>
        <p:txBody>
          <a:bodyPr>
            <a:normAutofit/>
          </a:bodyPr>
          <a:lstStyle/>
          <a:p>
            <a:r>
              <a:rPr lang="en-US" b="1" dirty="0" smtClean="0">
                <a:solidFill>
                  <a:srgbClr val="FFFF00"/>
                </a:solidFill>
                <a:latin typeface="Times New Roman"/>
                <a:cs typeface="Times New Roman"/>
              </a:rPr>
              <a:t>         T</a:t>
            </a:r>
            <a:r>
              <a:rPr lang="en-US" b="1" dirty="0" smtClean="0">
                <a:solidFill>
                  <a:srgbClr val="FFFF00"/>
                </a:solidFill>
                <a:latin typeface="+mn-lt"/>
              </a:rPr>
              <a:t>he </a:t>
            </a:r>
            <a:r>
              <a:rPr lang="en-US" b="1" dirty="0">
                <a:solidFill>
                  <a:srgbClr val="FFFF00"/>
                </a:solidFill>
                <a:latin typeface="+mn-lt"/>
              </a:rPr>
              <a:t>p</a:t>
            </a:r>
            <a:r>
              <a:rPr lang="en-US" b="1" dirty="0" smtClean="0">
                <a:solidFill>
                  <a:srgbClr val="FFFF00"/>
                </a:solidFill>
                <a:latin typeface="+mn-lt"/>
              </a:rPr>
              <a:t>roblem with drafting…</a:t>
            </a:r>
            <a:r>
              <a:rPr lang="en-US" b="1" dirty="0">
                <a:solidFill>
                  <a:srgbClr val="FFFF00"/>
                </a:solidFill>
              </a:rPr>
              <a:t/>
            </a:r>
            <a:br>
              <a:rPr lang="en-US" b="1" dirty="0">
                <a:solidFill>
                  <a:srgbClr val="FFFF00"/>
                </a:solidFill>
              </a:rPr>
            </a:br>
            <a:r>
              <a:rPr lang="en-US" dirty="0" smtClean="0">
                <a:solidFill>
                  <a:srgbClr val="FFFF00"/>
                </a:solidFill>
              </a:rPr>
              <a:t>          </a:t>
            </a:r>
            <a:r>
              <a:rPr lang="en-US" dirty="0" smtClean="0">
                <a:solidFill>
                  <a:srgbClr val="FFFF00"/>
                </a:solidFill>
                <a:latin typeface="+mn-lt"/>
              </a:rPr>
              <a:t>   </a:t>
            </a:r>
            <a:r>
              <a:rPr lang="en-US" sz="3200" dirty="0" smtClean="0">
                <a:solidFill>
                  <a:schemeClr val="bg1"/>
                </a:solidFill>
                <a:latin typeface="+mn-lt"/>
              </a:rPr>
              <a:t>(Where do the humans go?)</a:t>
            </a:r>
            <a:endParaRPr lang="en-US" sz="3200" dirty="0">
              <a:solidFill>
                <a:schemeClr val="bg1"/>
              </a:solidFill>
              <a:latin typeface="+mn-lt"/>
            </a:endParaRPr>
          </a:p>
        </p:txBody>
      </p:sp>
      <p:pic>
        <p:nvPicPr>
          <p:cNvPr id="4" name="Content Placeholder 3" descr="IMG_0998.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a:stretch/>
        </p:blipFill>
        <p:spPr>
          <a:xfrm>
            <a:off x="1946076" y="1827746"/>
            <a:ext cx="5312096" cy="3800802"/>
          </a:xfrm>
        </p:spPr>
      </p:pic>
    </p:spTree>
    <p:extLst>
      <p:ext uri="{BB962C8B-B14F-4D97-AF65-F5344CB8AC3E}">
        <p14:creationId xmlns:p14="http://schemas.microsoft.com/office/powerpoint/2010/main" val="31154739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485"/>
            <a:ext cx="8229600" cy="1016000"/>
          </a:xfrm>
        </p:spPr>
        <p:txBody>
          <a:bodyPr/>
          <a:lstStyle/>
          <a:p>
            <a:r>
              <a:rPr lang="en-US" dirty="0" smtClean="0"/>
              <a:t>            </a:t>
            </a:r>
            <a:r>
              <a:rPr lang="en-US" sz="4400" b="1" dirty="0" smtClean="0">
                <a:solidFill>
                  <a:srgbClr val="FFFF00"/>
                </a:solidFill>
                <a:latin typeface="Times New Roman"/>
                <a:cs typeface="Times New Roman"/>
              </a:rPr>
              <a:t>Trends in the Cases?</a:t>
            </a:r>
            <a:endParaRPr lang="en-US" sz="4400" b="1" dirty="0">
              <a:solidFill>
                <a:srgbClr val="FFFF00"/>
              </a:solidFill>
              <a:latin typeface="Times New Roman"/>
              <a:cs typeface="Times New Roman"/>
            </a:endParaRPr>
          </a:p>
        </p:txBody>
      </p:sp>
      <p:sp>
        <p:nvSpPr>
          <p:cNvPr id="3" name="Content Placeholder 2"/>
          <p:cNvSpPr>
            <a:spLocks noGrp="1"/>
          </p:cNvSpPr>
          <p:nvPr>
            <p:ph sz="quarter" idx="10"/>
          </p:nvPr>
        </p:nvSpPr>
        <p:spPr>
          <a:xfrm>
            <a:off x="0" y="952431"/>
            <a:ext cx="9144000" cy="5178844"/>
          </a:xfrm>
        </p:spPr>
        <p:txBody>
          <a:bodyPr>
            <a:normAutofit lnSpcReduction="10000"/>
          </a:bodyPr>
          <a:lstStyle/>
          <a:p>
            <a:pPr marL="0" indent="0">
              <a:buNone/>
            </a:pPr>
            <a:r>
              <a:rPr lang="en-US" dirty="0" smtClean="0"/>
              <a:t>          </a:t>
            </a:r>
            <a:r>
              <a:rPr lang="en-US" dirty="0" smtClean="0">
                <a:latin typeface="+mn-lt"/>
              </a:rPr>
              <a:t>                  </a:t>
            </a:r>
            <a:r>
              <a:rPr lang="en-US" dirty="0" smtClean="0">
                <a:solidFill>
                  <a:schemeClr val="bg1"/>
                </a:solidFill>
                <a:latin typeface="+mn-lt"/>
              </a:rPr>
              <a:t>      </a:t>
            </a:r>
            <a:r>
              <a:rPr lang="en-US" b="1" dirty="0" smtClean="0">
                <a:solidFill>
                  <a:schemeClr val="tx2">
                    <a:lumMod val="20000"/>
                    <a:lumOff val="80000"/>
                  </a:schemeClr>
                </a:solidFill>
                <a:latin typeface="+mn-lt"/>
              </a:rPr>
              <a:t>COPYRIGHT</a:t>
            </a:r>
            <a:r>
              <a:rPr lang="en-US" dirty="0" smtClean="0">
                <a:solidFill>
                  <a:schemeClr val="tx2">
                    <a:lumMod val="20000"/>
                    <a:lumOff val="80000"/>
                  </a:schemeClr>
                </a:solidFill>
                <a:latin typeface="+mn-lt"/>
              </a:rPr>
              <a:t> (constraint) </a:t>
            </a:r>
          </a:p>
          <a:p>
            <a:pPr marL="0" indent="0">
              <a:buNone/>
            </a:pPr>
            <a:r>
              <a:rPr lang="en-US" dirty="0">
                <a:solidFill>
                  <a:schemeClr val="bg1"/>
                </a:solidFill>
                <a:latin typeface="+mn-lt"/>
              </a:rPr>
              <a:t> </a:t>
            </a:r>
            <a:r>
              <a:rPr lang="en-US" dirty="0" smtClean="0">
                <a:solidFill>
                  <a:schemeClr val="bg1"/>
                </a:solidFill>
                <a:latin typeface="+mn-lt"/>
              </a:rPr>
              <a:t>                                             </a:t>
            </a:r>
            <a:r>
              <a:rPr lang="en-US" i="1" dirty="0" smtClean="0">
                <a:solidFill>
                  <a:srgbClr val="CCFFCC"/>
                </a:solidFill>
                <a:latin typeface="+mn-lt"/>
              </a:rPr>
              <a:t>  </a:t>
            </a:r>
            <a:r>
              <a:rPr lang="en-US" b="1" i="1" dirty="0" smtClean="0">
                <a:solidFill>
                  <a:srgbClr val="CCFFCC"/>
                </a:solidFill>
                <a:latin typeface="+mn-lt"/>
              </a:rPr>
              <a:t>to</a:t>
            </a:r>
            <a:r>
              <a:rPr lang="en-US" dirty="0" smtClean="0">
                <a:solidFill>
                  <a:schemeClr val="bg1"/>
                </a:solidFill>
                <a:latin typeface="+mn-lt"/>
              </a:rPr>
              <a:t>      </a:t>
            </a:r>
          </a:p>
          <a:p>
            <a:pPr marL="0" indent="0">
              <a:buNone/>
            </a:pPr>
            <a:r>
              <a:rPr lang="en-US" dirty="0" smtClean="0">
                <a:solidFill>
                  <a:schemeClr val="bg1"/>
                </a:solidFill>
                <a:latin typeface="+mn-lt"/>
              </a:rPr>
              <a:t>                                   </a:t>
            </a:r>
            <a:r>
              <a:rPr lang="en-US" b="1" dirty="0" smtClean="0">
                <a:solidFill>
                  <a:schemeClr val="accent4">
                    <a:lumMod val="40000"/>
                    <a:lumOff val="60000"/>
                  </a:schemeClr>
                </a:solidFill>
                <a:latin typeface="+mn-lt"/>
              </a:rPr>
              <a:t>USER (COPY) RIGHTS </a:t>
            </a:r>
          </a:p>
          <a:p>
            <a:pPr marL="0" indent="0">
              <a:buNone/>
            </a:pPr>
            <a:r>
              <a:rPr lang="en-US" dirty="0" smtClean="0">
                <a:solidFill>
                  <a:schemeClr val="bg1"/>
                </a:solidFill>
                <a:latin typeface="+mn-lt"/>
              </a:rPr>
              <a:t>             (e.g. reverse engineering, fair use, right to create {?})</a:t>
            </a:r>
          </a:p>
          <a:p>
            <a:pPr marL="0" indent="0">
              <a:buNone/>
            </a:pPr>
            <a:r>
              <a:rPr lang="en-US" dirty="0" smtClean="0">
                <a:solidFill>
                  <a:schemeClr val="bg1"/>
                </a:solidFill>
                <a:latin typeface="+mn-lt"/>
              </a:rPr>
              <a:t>                                               </a:t>
            </a:r>
            <a:r>
              <a:rPr lang="en-US" dirty="0" smtClean="0">
                <a:solidFill>
                  <a:srgbClr val="CCFFCC"/>
                </a:solidFill>
                <a:latin typeface="+mn-lt"/>
              </a:rPr>
              <a:t> </a:t>
            </a:r>
            <a:r>
              <a:rPr lang="en-US" b="1" i="1" dirty="0" smtClean="0">
                <a:solidFill>
                  <a:srgbClr val="CCFFCC"/>
                </a:solidFill>
                <a:latin typeface="+mn-lt"/>
              </a:rPr>
              <a:t>to</a:t>
            </a:r>
          </a:p>
          <a:p>
            <a:pPr marL="0" indent="0">
              <a:buNone/>
            </a:pPr>
            <a:r>
              <a:rPr lang="en-US" dirty="0" smtClean="0">
                <a:solidFill>
                  <a:schemeClr val="bg1"/>
                </a:solidFill>
                <a:latin typeface="+mn-lt"/>
              </a:rPr>
              <a:t>                                 </a:t>
            </a:r>
            <a:r>
              <a:rPr lang="en-US" b="1" dirty="0" smtClean="0">
                <a:solidFill>
                  <a:schemeClr val="accent2">
                    <a:lumMod val="60000"/>
                    <a:lumOff val="40000"/>
                  </a:schemeClr>
                </a:solidFill>
                <a:latin typeface="+mn-lt"/>
              </a:rPr>
              <a:t>CONTRACTING</a:t>
            </a:r>
            <a:r>
              <a:rPr lang="en-US" dirty="0" smtClean="0">
                <a:solidFill>
                  <a:schemeClr val="accent2">
                    <a:lumMod val="60000"/>
                    <a:lumOff val="40000"/>
                  </a:schemeClr>
                </a:solidFill>
                <a:latin typeface="+mn-lt"/>
              </a:rPr>
              <a:t> (restraint) </a:t>
            </a:r>
          </a:p>
          <a:p>
            <a:pPr marL="0" indent="0">
              <a:buNone/>
            </a:pPr>
            <a:r>
              <a:rPr lang="en-US" dirty="0" smtClean="0">
                <a:solidFill>
                  <a:schemeClr val="bg1"/>
                </a:solidFill>
                <a:latin typeface="+mn-lt"/>
              </a:rPr>
              <a:t>                                            </a:t>
            </a:r>
            <a:r>
              <a:rPr lang="en-US" dirty="0" smtClean="0">
                <a:solidFill>
                  <a:srgbClr val="CCFFCC"/>
                </a:solidFill>
                <a:latin typeface="+mn-lt"/>
              </a:rPr>
              <a:t>    </a:t>
            </a:r>
            <a:r>
              <a:rPr lang="en-US" b="1" i="1" dirty="0" smtClean="0">
                <a:solidFill>
                  <a:srgbClr val="CCFFCC"/>
                </a:solidFill>
                <a:latin typeface="+mn-lt"/>
              </a:rPr>
              <a:t>to</a:t>
            </a:r>
            <a:endParaRPr lang="en-US" b="1" i="1" dirty="0">
              <a:solidFill>
                <a:srgbClr val="CCFFCC"/>
              </a:solidFill>
              <a:latin typeface="+mn-lt"/>
            </a:endParaRPr>
          </a:p>
          <a:p>
            <a:pPr marL="0" indent="0">
              <a:buNone/>
            </a:pPr>
            <a:r>
              <a:rPr lang="en-US" dirty="0" smtClean="0">
                <a:solidFill>
                  <a:schemeClr val="bg1"/>
                </a:solidFill>
                <a:latin typeface="+mn-lt"/>
              </a:rPr>
              <a:t>                            </a:t>
            </a:r>
            <a:r>
              <a:rPr lang="en-US" b="1" dirty="0" smtClean="0">
                <a:solidFill>
                  <a:srgbClr val="D99694"/>
                </a:solidFill>
                <a:latin typeface="+mn-lt"/>
              </a:rPr>
              <a:t>REMOVING</a:t>
            </a:r>
            <a:r>
              <a:rPr lang="en-US" dirty="0" smtClean="0">
                <a:solidFill>
                  <a:schemeClr val="bg1"/>
                </a:solidFill>
                <a:latin typeface="+mn-lt"/>
              </a:rPr>
              <a:t> </a:t>
            </a:r>
            <a:r>
              <a:rPr lang="en-US" b="1" i="1" dirty="0">
                <a:solidFill>
                  <a:schemeClr val="accent4">
                    <a:lumMod val="40000"/>
                    <a:lumOff val="60000"/>
                  </a:schemeClr>
                </a:solidFill>
                <a:latin typeface="+mn-lt"/>
              </a:rPr>
              <a:t>USER </a:t>
            </a:r>
            <a:r>
              <a:rPr lang="en-US" b="1" i="1" dirty="0" smtClean="0">
                <a:solidFill>
                  <a:schemeClr val="accent4">
                    <a:lumMod val="40000"/>
                    <a:lumOff val="60000"/>
                  </a:schemeClr>
                </a:solidFill>
                <a:latin typeface="+mn-lt"/>
              </a:rPr>
              <a:t>RIGHTS </a:t>
            </a:r>
          </a:p>
          <a:p>
            <a:pPr marL="0" indent="0">
              <a:buNone/>
            </a:pPr>
            <a:r>
              <a:rPr lang="en-US" dirty="0">
                <a:solidFill>
                  <a:schemeClr val="bg1"/>
                </a:solidFill>
                <a:latin typeface="+mn-lt"/>
              </a:rPr>
              <a:t> </a:t>
            </a:r>
            <a:r>
              <a:rPr lang="en-US" dirty="0" smtClean="0">
                <a:solidFill>
                  <a:schemeClr val="bg1"/>
                </a:solidFill>
                <a:latin typeface="+mn-lt"/>
              </a:rPr>
              <a:t>               (</a:t>
            </a:r>
            <a:r>
              <a:rPr lang="en-US" dirty="0" smtClean="0">
                <a:solidFill>
                  <a:srgbClr val="FF0000"/>
                </a:solidFill>
                <a:latin typeface="+mn-lt"/>
              </a:rPr>
              <a:t>no reverse engineering, no mods, no privacy?</a:t>
            </a:r>
            <a:r>
              <a:rPr lang="en-US" dirty="0" smtClean="0">
                <a:solidFill>
                  <a:schemeClr val="bg1"/>
                </a:solidFill>
                <a:latin typeface="+mn-lt"/>
              </a:rPr>
              <a:t>)</a:t>
            </a:r>
          </a:p>
          <a:p>
            <a:pPr marL="0" indent="0">
              <a:buNone/>
            </a:pPr>
            <a:r>
              <a:rPr lang="en-US" dirty="0" smtClean="0">
                <a:solidFill>
                  <a:schemeClr val="bg1"/>
                </a:solidFill>
                <a:latin typeface="+mn-lt"/>
              </a:rPr>
              <a:t>                                              </a:t>
            </a:r>
            <a:r>
              <a:rPr lang="en-US" b="1" dirty="0" smtClean="0">
                <a:solidFill>
                  <a:schemeClr val="bg1"/>
                </a:solidFill>
                <a:latin typeface="+mn-lt"/>
              </a:rPr>
              <a:t> </a:t>
            </a:r>
            <a:r>
              <a:rPr lang="en-US" b="1" dirty="0" smtClean="0">
                <a:solidFill>
                  <a:srgbClr val="CCFFCC"/>
                </a:solidFill>
                <a:latin typeface="+mn-lt"/>
              </a:rPr>
              <a:t> </a:t>
            </a:r>
            <a:r>
              <a:rPr lang="en-US" b="1" i="1" dirty="0" smtClean="0">
                <a:solidFill>
                  <a:srgbClr val="CCFFCC"/>
                </a:solidFill>
                <a:latin typeface="+mn-lt"/>
              </a:rPr>
              <a:t>to</a:t>
            </a:r>
          </a:p>
          <a:p>
            <a:pPr marL="0" indent="0">
              <a:buNone/>
            </a:pPr>
            <a:r>
              <a:rPr lang="en-US" dirty="0" smtClean="0">
                <a:solidFill>
                  <a:schemeClr val="bg1"/>
                </a:solidFill>
                <a:latin typeface="+mn-lt"/>
              </a:rPr>
              <a:t>                </a:t>
            </a:r>
            <a:r>
              <a:rPr lang="en-US" b="1" dirty="0" smtClean="0">
                <a:solidFill>
                  <a:schemeClr val="tx2">
                    <a:lumMod val="40000"/>
                    <a:lumOff val="60000"/>
                  </a:schemeClr>
                </a:solidFill>
                <a:latin typeface="+mn-lt"/>
              </a:rPr>
              <a:t>CONSUMER/GAMER PROTECTIONS</a:t>
            </a:r>
            <a:r>
              <a:rPr lang="en-US" b="1" i="1" dirty="0" smtClean="0">
                <a:solidFill>
                  <a:schemeClr val="accent4">
                    <a:lumMod val="40000"/>
                    <a:lumOff val="60000"/>
                  </a:schemeClr>
                </a:solidFill>
                <a:latin typeface="+mn-lt"/>
              </a:rPr>
              <a:t> </a:t>
            </a:r>
            <a:r>
              <a:rPr lang="en-US" b="1" dirty="0" smtClean="0">
                <a:solidFill>
                  <a:schemeClr val="bg1"/>
                </a:solidFill>
                <a:latin typeface="+mn-lt"/>
              </a:rPr>
              <a:t>???</a:t>
            </a:r>
          </a:p>
          <a:p>
            <a:pPr marL="0" indent="0">
              <a:buNone/>
            </a:pPr>
            <a:r>
              <a:rPr lang="en-US" dirty="0" smtClean="0">
                <a:solidFill>
                  <a:schemeClr val="bg1"/>
                </a:solidFill>
                <a:latin typeface="+mn-lt"/>
              </a:rPr>
              <a:t>               </a:t>
            </a:r>
            <a:endParaRPr lang="en-US" dirty="0">
              <a:solidFill>
                <a:schemeClr val="bg1"/>
              </a:solidFill>
              <a:latin typeface="+mn-lt"/>
            </a:endParaRPr>
          </a:p>
          <a:p>
            <a:pPr marL="0" indent="0">
              <a:buNone/>
            </a:pPr>
            <a:r>
              <a:rPr lang="en-US" dirty="0" smtClean="0">
                <a:solidFill>
                  <a:schemeClr val="bg1"/>
                </a:solidFill>
                <a:latin typeface="+mn-lt"/>
              </a:rPr>
              <a:t>      </a:t>
            </a:r>
            <a:r>
              <a:rPr lang="en-US" b="1" dirty="0" smtClean="0">
                <a:solidFill>
                  <a:srgbClr val="FFFF00"/>
                </a:solidFill>
                <a:latin typeface="+mn-lt"/>
              </a:rPr>
              <a:t> *Fairness </a:t>
            </a:r>
            <a:r>
              <a:rPr lang="en-US" b="1" dirty="0">
                <a:solidFill>
                  <a:srgbClr val="FFFF00"/>
                </a:solidFill>
                <a:latin typeface="+mn-lt"/>
              </a:rPr>
              <a:t>of </a:t>
            </a:r>
            <a:r>
              <a:rPr lang="en-US" b="1" dirty="0" smtClean="0">
                <a:solidFill>
                  <a:srgbClr val="FFFF00"/>
                </a:solidFill>
                <a:latin typeface="+mn-lt"/>
              </a:rPr>
              <a:t>this process of moving from constraints to</a:t>
            </a:r>
          </a:p>
          <a:p>
            <a:pPr marL="0" indent="0">
              <a:buNone/>
            </a:pPr>
            <a:r>
              <a:rPr lang="en-US" b="1" dirty="0">
                <a:solidFill>
                  <a:srgbClr val="FFFF00"/>
                </a:solidFill>
                <a:latin typeface="+mn-lt"/>
              </a:rPr>
              <a:t> </a:t>
            </a:r>
            <a:r>
              <a:rPr lang="en-US" b="1" dirty="0" smtClean="0">
                <a:solidFill>
                  <a:srgbClr val="FFFF00"/>
                </a:solidFill>
                <a:latin typeface="+mn-lt"/>
              </a:rPr>
              <a:t>          </a:t>
            </a:r>
            <a:r>
              <a:rPr lang="en-US" b="1" u="sng" dirty="0" smtClean="0">
                <a:solidFill>
                  <a:srgbClr val="FFFF00"/>
                </a:solidFill>
                <a:latin typeface="+mn-lt"/>
              </a:rPr>
              <a:t>additional </a:t>
            </a:r>
            <a:r>
              <a:rPr lang="en-US" b="1" dirty="0" smtClean="0">
                <a:solidFill>
                  <a:srgbClr val="FFFF00"/>
                </a:solidFill>
                <a:latin typeface="+mn-lt"/>
              </a:rPr>
              <a:t>restraints </a:t>
            </a:r>
            <a:r>
              <a:rPr lang="en-US" b="1" i="1" u="sng" dirty="0">
                <a:solidFill>
                  <a:srgbClr val="FFFF00"/>
                </a:solidFill>
                <a:latin typeface="+mn-lt"/>
              </a:rPr>
              <a:t>without user </a:t>
            </a:r>
            <a:r>
              <a:rPr lang="en-US" b="1" i="1" u="sng" dirty="0" smtClean="0">
                <a:solidFill>
                  <a:srgbClr val="FFFF00"/>
                </a:solidFill>
                <a:latin typeface="+mn-lt"/>
              </a:rPr>
              <a:t>understanding</a:t>
            </a:r>
            <a:r>
              <a:rPr lang="en-US" b="1" dirty="0" smtClean="0">
                <a:solidFill>
                  <a:srgbClr val="FFFF00"/>
                </a:solidFill>
                <a:latin typeface="+mn-lt"/>
              </a:rPr>
              <a:t>?</a:t>
            </a:r>
            <a:endParaRPr lang="en-US" b="1" dirty="0">
              <a:solidFill>
                <a:srgbClr val="FFFF00"/>
              </a:solidFill>
              <a:latin typeface="+mn-lt"/>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378886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781" y="-100978"/>
            <a:ext cx="8229600" cy="806430"/>
          </a:xfrm>
        </p:spPr>
        <p:txBody>
          <a:bodyPr>
            <a:normAutofit fontScale="90000"/>
          </a:bodyPr>
          <a:lstStyle/>
          <a:p>
            <a:r>
              <a:rPr lang="en-US" dirty="0" smtClean="0"/>
              <a:t>     </a:t>
            </a:r>
            <a:r>
              <a:rPr lang="en-US" sz="5300" b="1" dirty="0" smtClean="0">
                <a:solidFill>
                  <a:srgbClr val="FFFF00"/>
                </a:solidFill>
                <a:latin typeface="+mn-lt"/>
                <a:cs typeface="Times New Roman"/>
              </a:rPr>
              <a:t>Double Standard Tests</a:t>
            </a:r>
            <a:endParaRPr lang="en-US" sz="5300" b="1" dirty="0">
              <a:solidFill>
                <a:srgbClr val="FFFF00"/>
              </a:solidFill>
              <a:latin typeface="+mn-lt"/>
              <a:cs typeface="Times New Roman"/>
            </a:endParaRPr>
          </a:p>
        </p:txBody>
      </p:sp>
      <p:sp>
        <p:nvSpPr>
          <p:cNvPr id="3" name="Content Placeholder 2"/>
          <p:cNvSpPr>
            <a:spLocks noGrp="1"/>
          </p:cNvSpPr>
          <p:nvPr>
            <p:ph sz="quarter" idx="10"/>
          </p:nvPr>
        </p:nvSpPr>
        <p:spPr>
          <a:xfrm>
            <a:off x="0" y="705452"/>
            <a:ext cx="9144000" cy="5583149"/>
          </a:xfrm>
        </p:spPr>
        <p:txBody>
          <a:bodyPr>
            <a:normAutofit/>
          </a:bodyPr>
          <a:lstStyle/>
          <a:p>
            <a:pPr marL="0" indent="0">
              <a:buNone/>
            </a:pPr>
            <a:r>
              <a:rPr lang="en-US" b="1" dirty="0" smtClean="0">
                <a:solidFill>
                  <a:srgbClr val="FFFFFF"/>
                </a:solidFill>
                <a:latin typeface="+mn-lt"/>
              </a:rPr>
              <a:t>Core problem: EULA’s, </a:t>
            </a:r>
            <a:r>
              <a:rPr lang="en-US" b="1" dirty="0" err="1" smtClean="0">
                <a:solidFill>
                  <a:srgbClr val="FFFFFF"/>
                </a:solidFill>
                <a:latin typeface="+mn-lt"/>
              </a:rPr>
              <a:t>ToS</a:t>
            </a:r>
            <a:r>
              <a:rPr lang="en-US" b="1" dirty="0" smtClean="0">
                <a:solidFill>
                  <a:srgbClr val="FFFFFF"/>
                </a:solidFill>
                <a:latin typeface="+mn-lt"/>
              </a:rPr>
              <a:t>’ etc. </a:t>
            </a:r>
            <a:r>
              <a:rPr lang="en-US" dirty="0" smtClean="0">
                <a:solidFill>
                  <a:srgbClr val="FFFFFF"/>
                </a:solidFill>
                <a:latin typeface="+mn-lt"/>
              </a:rPr>
              <a:t>we</a:t>
            </a:r>
            <a:r>
              <a:rPr lang="en-US" b="1" dirty="0" smtClean="0">
                <a:solidFill>
                  <a:srgbClr val="FFFFFF"/>
                </a:solidFill>
                <a:latin typeface="+mn-lt"/>
              </a:rPr>
              <a:t> “agree to” </a:t>
            </a:r>
            <a:r>
              <a:rPr lang="en-US" dirty="0" smtClean="0">
                <a:solidFill>
                  <a:srgbClr val="FFFFFF"/>
                </a:solidFill>
                <a:latin typeface="+mn-lt"/>
              </a:rPr>
              <a:t>are</a:t>
            </a:r>
            <a:r>
              <a:rPr lang="en-US" b="1" dirty="0" smtClean="0">
                <a:solidFill>
                  <a:srgbClr val="FFFFFF"/>
                </a:solidFill>
                <a:latin typeface="+mn-lt"/>
              </a:rPr>
              <a:t> all different</a:t>
            </a:r>
            <a:r>
              <a:rPr lang="en-US" b="1" dirty="0">
                <a:solidFill>
                  <a:srgbClr val="FFFFFF"/>
                </a:solidFill>
                <a:latin typeface="+mn-lt"/>
              </a:rPr>
              <a:t> </a:t>
            </a:r>
            <a:r>
              <a:rPr lang="en-US" dirty="0" smtClean="0">
                <a:solidFill>
                  <a:srgbClr val="FFFFFF"/>
                </a:solidFill>
                <a:latin typeface="+mn-lt"/>
              </a:rPr>
              <a:t>in specifics; yet apply to </a:t>
            </a:r>
            <a:r>
              <a:rPr lang="en-US" b="1" dirty="0" smtClean="0">
                <a:solidFill>
                  <a:srgbClr val="FFFFFF"/>
                </a:solidFill>
                <a:latin typeface="+mn-lt"/>
              </a:rPr>
              <a:t>billions of people</a:t>
            </a:r>
            <a:r>
              <a:rPr lang="en-US" dirty="0" smtClean="0">
                <a:solidFill>
                  <a:srgbClr val="FFFFFF"/>
                </a:solidFill>
                <a:latin typeface="+mn-lt"/>
              </a:rPr>
              <a:t>.</a:t>
            </a:r>
          </a:p>
          <a:p>
            <a:pPr marL="0" indent="0">
              <a:buNone/>
            </a:pPr>
            <a:endParaRPr lang="en-US" dirty="0">
              <a:solidFill>
                <a:srgbClr val="FFFFFF"/>
              </a:solidFill>
              <a:latin typeface="+mn-lt"/>
            </a:endParaRPr>
          </a:p>
          <a:p>
            <a:pPr marL="0" indent="0">
              <a:buNone/>
            </a:pPr>
            <a:r>
              <a:rPr lang="en-US" sz="2800" b="1" i="1" cap="all" dirty="0" smtClean="0">
                <a:ln w="9000" cmpd="sng">
                  <a:solidFill>
                    <a:schemeClr val="accent4">
                      <a:shade val="50000"/>
                      <a:satMod val="120000"/>
                    </a:schemeClr>
                  </a:solidFill>
                  <a:prstDash val="solid"/>
                </a:ln>
                <a:solidFill>
                  <a:srgbClr val="C6D9F1"/>
                </a:solidFill>
                <a:effectLst>
                  <a:reflection blurRad="12700" stA="28000" endPos="45000" dist="1000" dir="5400000" sy="-100000" algn="bl" rotWithShape="0"/>
                </a:effectLst>
                <a:latin typeface="+mn-lt"/>
              </a:rPr>
              <a:t>DOUBLE STANDARD Test #1</a:t>
            </a:r>
            <a:r>
              <a:rPr lang="en-US" b="1" i="1" cap="all" dirty="0" smtClean="0">
                <a:ln w="9000" cmpd="sng">
                  <a:solidFill>
                    <a:schemeClr val="accent4">
                      <a:shade val="50000"/>
                      <a:satMod val="120000"/>
                    </a:schemeClr>
                  </a:solidFill>
                  <a:prstDash val="solid"/>
                </a:ln>
                <a:solidFill>
                  <a:srgbClr val="C6D9F1"/>
                </a:solidFill>
                <a:effectLst>
                  <a:reflection blurRad="12700" stA="28000" endPos="45000" dist="1000" dir="5400000" sy="-100000" algn="bl" rotWithShape="0"/>
                </a:effectLst>
                <a:latin typeface="+mn-lt"/>
              </a:rPr>
              <a:t>: </a:t>
            </a:r>
            <a:r>
              <a:rPr lang="en-US"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since digital developers Can (&amp; do) customize </a:t>
            </a:r>
            <a:r>
              <a:rPr lang="en-US" cap="all" dirty="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your </a:t>
            </a:r>
            <a:r>
              <a:rPr lang="en-US"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content,</a:t>
            </a:r>
            <a:r>
              <a:rPr lang="en-US" b="1" i="1"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 </a:t>
            </a:r>
            <a:r>
              <a:rPr lang="en-US" b="1"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Why not </a:t>
            </a:r>
            <a:r>
              <a:rPr lang="en-US" b="1" cap="all" dirty="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YOUR EULA, TOS &amp; Privacy agreements</a:t>
            </a:r>
            <a:r>
              <a:rPr lang="en-US" b="1"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a:t>
            </a:r>
          </a:p>
          <a:p>
            <a:pPr marL="0" indent="0">
              <a:buNone/>
            </a:pPr>
            <a:endParaRPr lang="en-US" b="1"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endParaRPr>
          </a:p>
          <a:p>
            <a:pPr marL="0" indent="0">
              <a:buNone/>
            </a:pPr>
            <a:r>
              <a:rPr lang="en-US" sz="2800" b="1" i="1" cap="all" dirty="0">
                <a:ln w="9000" cmpd="sng">
                  <a:solidFill>
                    <a:schemeClr val="accent4">
                      <a:shade val="50000"/>
                      <a:satMod val="120000"/>
                    </a:schemeClr>
                  </a:solidFill>
                  <a:prstDash val="solid"/>
                </a:ln>
                <a:solidFill>
                  <a:schemeClr val="tx2">
                    <a:lumMod val="20000"/>
                    <a:lumOff val="80000"/>
                  </a:schemeClr>
                </a:solidFill>
                <a:effectLst>
                  <a:reflection blurRad="12700" stA="28000" endPos="45000" dist="1000" dir="5400000" sy="-100000" algn="bl" rotWithShape="0"/>
                </a:effectLst>
                <a:latin typeface="+mn-lt"/>
              </a:rPr>
              <a:t>DOUBLE STANDARD Test #</a:t>
            </a:r>
            <a:r>
              <a:rPr lang="en-US" sz="2800" b="1" i="1" cap="all" dirty="0" smtClean="0">
                <a:ln w="9000" cmpd="sng">
                  <a:solidFill>
                    <a:schemeClr val="accent4">
                      <a:shade val="50000"/>
                      <a:satMod val="120000"/>
                    </a:schemeClr>
                  </a:solidFill>
                  <a:prstDash val="solid"/>
                </a:ln>
                <a:solidFill>
                  <a:schemeClr val="tx2">
                    <a:lumMod val="20000"/>
                    <a:lumOff val="80000"/>
                  </a:schemeClr>
                </a:solidFill>
                <a:effectLst>
                  <a:reflection blurRad="12700" stA="28000" endPos="45000" dist="1000" dir="5400000" sy="-100000" algn="bl" rotWithShape="0"/>
                </a:effectLst>
                <a:latin typeface="+mn-lt"/>
              </a:rPr>
              <a:t>2</a:t>
            </a:r>
            <a:r>
              <a:rPr lang="en-US" sz="2800" b="1" i="1" cap="all" dirty="0">
                <a:ln w="9000" cmpd="sng">
                  <a:solidFill>
                    <a:schemeClr val="accent4">
                      <a:shade val="50000"/>
                      <a:satMod val="120000"/>
                    </a:schemeClr>
                  </a:solidFill>
                  <a:prstDash val="solid"/>
                </a:ln>
                <a:solidFill>
                  <a:schemeClr val="tx2">
                    <a:lumMod val="20000"/>
                    <a:lumOff val="80000"/>
                  </a:schemeClr>
                </a:solidFill>
                <a:effectLst>
                  <a:reflection blurRad="12700" stA="28000" endPos="45000" dist="1000" dir="5400000" sy="-100000" algn="bl" rotWithShape="0"/>
                </a:effectLst>
                <a:latin typeface="+mn-lt"/>
              </a:rPr>
              <a:t>: </a:t>
            </a:r>
            <a:r>
              <a:rPr lang="en-US"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How many developers </a:t>
            </a:r>
            <a:r>
              <a:rPr lang="en-US" b="1"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could survive </a:t>
            </a:r>
            <a:r>
              <a:rPr lang="en-US"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mn-lt"/>
              </a:rPr>
              <a:t>the terms they impose on Consumers?</a:t>
            </a:r>
            <a:endParaRPr lang="en-US" b="1" dirty="0">
              <a:solidFill>
                <a:srgbClr val="FFFFFF"/>
              </a:solidFill>
              <a:latin typeface="+mn-lt"/>
            </a:endParaRPr>
          </a:p>
          <a:p>
            <a:pPr marL="0" indent="0">
              <a:buNone/>
            </a:pPr>
            <a:endParaRPr lang="en-US" i="1" dirty="0" smtClean="0">
              <a:solidFill>
                <a:srgbClr val="FFFFFF"/>
              </a:solidFill>
              <a:latin typeface="+mn-lt"/>
            </a:endParaRPr>
          </a:p>
          <a:p>
            <a:pPr marL="0" indent="0">
              <a:buNone/>
            </a:pPr>
            <a:r>
              <a:rPr lang="en-US" b="1" dirty="0" smtClean="0">
                <a:solidFill>
                  <a:srgbClr val="FFFFFF"/>
                </a:solidFill>
                <a:latin typeface="+mn-lt"/>
              </a:rPr>
              <a:t>                 </a:t>
            </a:r>
            <a:r>
              <a:rPr lang="en-US" b="1" dirty="0" smtClean="0">
                <a:solidFill>
                  <a:schemeClr val="tx2">
                    <a:lumMod val="20000"/>
                    <a:lumOff val="80000"/>
                  </a:schemeClr>
                </a:solidFill>
                <a:latin typeface="+mn-lt"/>
              </a:rPr>
              <a:t>  ETHICAL SOLUTION?: </a:t>
            </a:r>
            <a:r>
              <a:rPr lang="en-US" dirty="0" smtClean="0">
                <a:solidFill>
                  <a:schemeClr val="tx2">
                    <a:lumMod val="20000"/>
                    <a:lumOff val="80000"/>
                  </a:schemeClr>
                </a:solidFill>
                <a:latin typeface="+mn-lt"/>
              </a:rPr>
              <a:t>Embedding a </a:t>
            </a:r>
            <a:r>
              <a:rPr lang="en-US" b="1" dirty="0" smtClean="0">
                <a:solidFill>
                  <a:schemeClr val="tx2">
                    <a:lumMod val="20000"/>
                    <a:lumOff val="80000"/>
                  </a:schemeClr>
                </a:solidFill>
                <a:latin typeface="+mn-lt"/>
              </a:rPr>
              <a:t>“Do Unto       </a:t>
            </a:r>
          </a:p>
          <a:p>
            <a:pPr marL="0" indent="0">
              <a:buNone/>
            </a:pPr>
            <a:r>
              <a:rPr lang="en-US" b="1" dirty="0">
                <a:solidFill>
                  <a:schemeClr val="tx2">
                    <a:lumMod val="20000"/>
                    <a:lumOff val="80000"/>
                  </a:schemeClr>
                </a:solidFill>
                <a:latin typeface="+mn-lt"/>
              </a:rPr>
              <a:t> </a:t>
            </a:r>
            <a:r>
              <a:rPr lang="en-US" b="1" dirty="0" smtClean="0">
                <a:solidFill>
                  <a:schemeClr val="tx2">
                    <a:lumMod val="20000"/>
                    <a:lumOff val="80000"/>
                  </a:schemeClr>
                </a:solidFill>
                <a:latin typeface="+mn-lt"/>
              </a:rPr>
              <a:t>                  Others” </a:t>
            </a:r>
            <a:r>
              <a:rPr lang="en-US" dirty="0" smtClean="0">
                <a:solidFill>
                  <a:schemeClr val="tx2">
                    <a:lumMod val="20000"/>
                    <a:lumOff val="80000"/>
                  </a:schemeClr>
                </a:solidFill>
                <a:latin typeface="+mn-lt"/>
              </a:rPr>
              <a:t>algorithm rule-set which permits us to use the</a:t>
            </a:r>
          </a:p>
          <a:p>
            <a:pPr marL="0" indent="0">
              <a:buNone/>
            </a:pPr>
            <a:r>
              <a:rPr lang="en-US" dirty="0">
                <a:solidFill>
                  <a:schemeClr val="tx2">
                    <a:lumMod val="20000"/>
                    <a:lumOff val="80000"/>
                  </a:schemeClr>
                </a:solidFill>
                <a:latin typeface="+mn-lt"/>
              </a:rPr>
              <a:t> </a:t>
            </a:r>
            <a:r>
              <a:rPr lang="en-US" dirty="0" smtClean="0">
                <a:solidFill>
                  <a:schemeClr val="tx2">
                    <a:lumMod val="20000"/>
                    <a:lumOff val="80000"/>
                  </a:schemeClr>
                </a:solidFill>
                <a:latin typeface="+mn-lt"/>
              </a:rPr>
              <a:t>                  digital bits of others </a:t>
            </a:r>
            <a:r>
              <a:rPr lang="en-US" b="1" dirty="0" smtClean="0">
                <a:solidFill>
                  <a:schemeClr val="tx2">
                    <a:lumMod val="20000"/>
                    <a:lumOff val="80000"/>
                  </a:schemeClr>
                </a:solidFill>
                <a:latin typeface="+mn-lt"/>
              </a:rPr>
              <a:t>if we share ours to the same</a:t>
            </a:r>
          </a:p>
          <a:p>
            <a:pPr marL="0" indent="0">
              <a:buNone/>
            </a:pPr>
            <a:r>
              <a:rPr lang="en-US" b="1" dirty="0">
                <a:solidFill>
                  <a:schemeClr val="tx2">
                    <a:lumMod val="20000"/>
                    <a:lumOff val="80000"/>
                  </a:schemeClr>
                </a:solidFill>
                <a:latin typeface="+mn-lt"/>
              </a:rPr>
              <a:t> </a:t>
            </a:r>
            <a:r>
              <a:rPr lang="en-US" b="1" dirty="0" smtClean="0">
                <a:solidFill>
                  <a:schemeClr val="tx2">
                    <a:lumMod val="20000"/>
                    <a:lumOff val="80000"/>
                  </a:schemeClr>
                </a:solidFill>
                <a:latin typeface="+mn-lt"/>
              </a:rPr>
              <a:t>                  standard. </a:t>
            </a:r>
            <a:r>
              <a:rPr lang="en-US" sz="2800" b="1" dirty="0" smtClean="0">
                <a:solidFill>
                  <a:srgbClr val="FFFF00"/>
                </a:solidFill>
                <a:effectLst>
                  <a:reflection blurRad="6350" stA="55000" endA="50" endPos="85000" dist="60007" dir="5400000" sy="-100000" algn="bl" rotWithShape="0"/>
                </a:effectLst>
                <a:latin typeface="+mn-lt"/>
              </a:rPr>
              <a:t>Barter </a:t>
            </a:r>
            <a:r>
              <a:rPr lang="en-US" sz="2800" b="1" u="sng" dirty="0" smtClean="0">
                <a:solidFill>
                  <a:srgbClr val="FFFF00"/>
                </a:solidFill>
                <a:effectLst>
                  <a:reflection blurRad="6350" stA="55000" endA="50" endPos="85000" dist="60007" dir="5400000" sy="-100000" algn="bl" rotWithShape="0"/>
                </a:effectLst>
                <a:latin typeface="+mn-lt"/>
              </a:rPr>
              <a:t>not </a:t>
            </a:r>
            <a:r>
              <a:rPr lang="en-US" sz="2800" b="1" dirty="0">
                <a:solidFill>
                  <a:srgbClr val="FFFF00"/>
                </a:solidFill>
                <a:effectLst>
                  <a:reflection blurRad="6350" stA="55000" endA="50" endPos="85000" dist="60007" dir="5400000" sy="-100000" algn="bl" rotWithShape="0"/>
                </a:effectLst>
                <a:latin typeface="+mn-lt"/>
              </a:rPr>
              <a:t> </a:t>
            </a:r>
            <a:r>
              <a:rPr lang="en-US" sz="2800" b="1" dirty="0" smtClean="0">
                <a:solidFill>
                  <a:srgbClr val="FFFF00"/>
                </a:solidFill>
                <a:effectLst>
                  <a:reflection blurRad="6350" stA="55000" endA="50" endPos="85000" dist="60007" dir="5400000" sy="-100000" algn="bl" rotWithShape="0"/>
                </a:effectLst>
                <a:latin typeface="+mn-lt"/>
              </a:rPr>
              <a:t>infringement.</a:t>
            </a:r>
          </a:p>
          <a:p>
            <a:endParaRPr lang="en-US" dirty="0"/>
          </a:p>
          <a:p>
            <a:endParaRPr lang="en-US" dirty="0"/>
          </a:p>
          <a:p>
            <a:endParaRPr lang="en-US" dirty="0"/>
          </a:p>
        </p:txBody>
      </p:sp>
      <p:pic>
        <p:nvPicPr>
          <p:cNvPr id="4" name="Content Placeholder 3" descr="file0002046329908.jpg"/>
          <p:cNvPicPr>
            <a:picLocks noChangeAspect="1"/>
          </p:cNvPicPr>
          <p:nvPr/>
        </p:nvPicPr>
        <p:blipFill rotWithShape="1">
          <a:blip r:embed="rId2" cstate="print">
            <a:extLst>
              <a:ext uri="{28A0092B-C50C-407E-A947-70E740481C1C}">
                <a14:useLocalDpi xmlns:a14="http://schemas.microsoft.com/office/drawing/2010/main"/>
              </a:ext>
            </a:extLst>
          </a:blip>
          <a:srcRect t="-1632"/>
          <a:stretch/>
        </p:blipFill>
        <p:spPr>
          <a:xfrm>
            <a:off x="135028" y="4559975"/>
            <a:ext cx="896764" cy="1385978"/>
          </a:xfrm>
          <a:prstGeom prst="rect">
            <a:avLst/>
          </a:prstGeom>
        </p:spPr>
      </p:pic>
    </p:spTree>
    <p:extLst>
      <p:ext uri="{BB962C8B-B14F-4D97-AF65-F5344CB8AC3E}">
        <p14:creationId xmlns:p14="http://schemas.microsoft.com/office/powerpoint/2010/main" val="11227448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670" y="0"/>
            <a:ext cx="8562330" cy="1342593"/>
          </a:xfrm>
        </p:spPr>
        <p:txBody>
          <a:bodyPr>
            <a:normAutofit fontScale="90000"/>
          </a:bodyPr>
          <a:lstStyle/>
          <a:p>
            <a:r>
              <a:rPr lang="en-US" dirty="0" smtClean="0"/>
              <a:t/>
            </a:r>
            <a:br>
              <a:rPr lang="en-US" dirty="0" smtClean="0"/>
            </a:br>
            <a:r>
              <a:rPr lang="en-US" b="1" dirty="0" smtClean="0">
                <a:solidFill>
                  <a:srgbClr val="FFFF00"/>
                </a:solidFill>
                <a:latin typeface="+mn-lt"/>
              </a:rPr>
              <a:t>Why </a:t>
            </a:r>
            <a:r>
              <a:rPr lang="en-US" b="1" dirty="0">
                <a:solidFill>
                  <a:srgbClr val="FFFF00"/>
                </a:solidFill>
                <a:latin typeface="+mn-lt"/>
              </a:rPr>
              <a:t>not tailor our rights in terms of how we deal with the rights of others?</a:t>
            </a:r>
            <a:r>
              <a:rPr lang="en-US" dirty="0"/>
              <a:t/>
            </a:r>
            <a:br>
              <a:rPr lang="en-US" dirty="0"/>
            </a:br>
            <a:endParaRPr lang="en-US" dirty="0"/>
          </a:p>
        </p:txBody>
      </p:sp>
      <p:pic>
        <p:nvPicPr>
          <p:cNvPr id="4" name="Content Placeholder 3" descr="Screen Shot 2014-10-13 at 6.12.48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330" r="-21"/>
          <a:stretch/>
        </p:blipFill>
        <p:spPr>
          <a:xfrm>
            <a:off x="692700" y="1500188"/>
            <a:ext cx="7778444" cy="4074729"/>
          </a:xfrm>
        </p:spPr>
      </p:pic>
      <p:sp>
        <p:nvSpPr>
          <p:cNvPr id="5" name="Rectangle 4"/>
          <p:cNvSpPr/>
          <p:nvPr/>
        </p:nvSpPr>
        <p:spPr>
          <a:xfrm>
            <a:off x="254351" y="5572224"/>
            <a:ext cx="8904080" cy="338554"/>
          </a:xfrm>
          <a:prstGeom prst="rect">
            <a:avLst/>
          </a:prstGeom>
        </p:spPr>
        <p:txBody>
          <a:bodyPr wrap="square">
            <a:spAutoFit/>
          </a:bodyPr>
          <a:lstStyle/>
          <a:p>
            <a:r>
              <a:rPr lang="en-US" sz="1600" dirty="0">
                <a:hlinkClick r:id="rId3"/>
              </a:rPr>
              <a:t>http://www.gamespot.com/articles/max-payne-3-cheaters-getting-quarantined/1100-6382313</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2623046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3092"/>
          </a:xfrm>
        </p:spPr>
        <p:txBody>
          <a:bodyPr>
            <a:normAutofit/>
          </a:bodyPr>
          <a:lstStyle/>
          <a:p>
            <a:r>
              <a:rPr lang="en-US" sz="3600" dirty="0" smtClean="0"/>
              <a:t> </a:t>
            </a:r>
            <a:r>
              <a:rPr lang="en-US" sz="3600" dirty="0">
                <a:solidFill>
                  <a:schemeClr val="bg1"/>
                </a:solidFill>
              </a:rPr>
              <a:t> </a:t>
            </a:r>
            <a:r>
              <a:rPr lang="en-US" sz="3600" dirty="0" smtClean="0">
                <a:solidFill>
                  <a:schemeClr val="bg1"/>
                </a:solidFill>
              </a:rPr>
              <a:t> </a:t>
            </a:r>
            <a:r>
              <a:rPr lang="en-US" sz="3100" b="1" dirty="0" smtClean="0">
                <a:solidFill>
                  <a:schemeClr val="bg1"/>
                </a:solidFill>
                <a:latin typeface="+mn-lt"/>
                <a:cs typeface="Times New Roman"/>
              </a:rPr>
              <a:t>Query: </a:t>
            </a:r>
            <a:r>
              <a:rPr lang="en-US" sz="3100" b="1" dirty="0" smtClean="0">
                <a:solidFill>
                  <a:srgbClr val="FFFF00"/>
                </a:solidFill>
                <a:latin typeface="+mn-lt"/>
                <a:cs typeface="Times New Roman"/>
              </a:rPr>
              <a:t>Developer’s Liability - </a:t>
            </a:r>
            <a:r>
              <a:rPr lang="en-US" sz="3100" dirty="0">
                <a:solidFill>
                  <a:srgbClr val="FFFF00"/>
                </a:solidFill>
                <a:latin typeface="+mn-lt"/>
                <a:cs typeface="Times New Roman"/>
              </a:rPr>
              <a:t> </a:t>
            </a:r>
            <a:r>
              <a:rPr lang="en-US" sz="3100" dirty="0" smtClean="0">
                <a:solidFill>
                  <a:srgbClr val="FFFF00"/>
                </a:solidFill>
                <a:latin typeface="+mn-lt"/>
                <a:cs typeface="Times New Roman"/>
              </a:rPr>
              <a:t>Are not EULA/ </a:t>
            </a:r>
            <a:br>
              <a:rPr lang="en-US" sz="3100" dirty="0" smtClean="0">
                <a:solidFill>
                  <a:srgbClr val="FFFF00"/>
                </a:solidFill>
                <a:latin typeface="+mn-lt"/>
                <a:cs typeface="Times New Roman"/>
              </a:rPr>
            </a:br>
            <a:r>
              <a:rPr lang="en-US" sz="3100" dirty="0">
                <a:solidFill>
                  <a:srgbClr val="FFFF00"/>
                </a:solidFill>
                <a:latin typeface="+mn-lt"/>
                <a:cs typeface="Times New Roman"/>
              </a:rPr>
              <a:t> </a:t>
            </a:r>
            <a:r>
              <a:rPr lang="en-US" sz="3100" dirty="0" smtClean="0">
                <a:solidFill>
                  <a:srgbClr val="FFFF00"/>
                </a:solidFill>
                <a:latin typeface="+mn-lt"/>
                <a:cs typeface="Times New Roman"/>
              </a:rPr>
              <a:t>   </a:t>
            </a:r>
            <a:r>
              <a:rPr lang="en-US" sz="3100" dirty="0" err="1" smtClean="0">
                <a:solidFill>
                  <a:srgbClr val="FFFF00"/>
                </a:solidFill>
                <a:latin typeface="+mn-lt"/>
                <a:cs typeface="Times New Roman"/>
              </a:rPr>
              <a:t>ToS</a:t>
            </a:r>
            <a:r>
              <a:rPr lang="en-US" sz="3100" dirty="0" smtClean="0">
                <a:solidFill>
                  <a:srgbClr val="FFFF00"/>
                </a:solidFill>
                <a:latin typeface="+mn-lt"/>
                <a:cs typeface="Times New Roman"/>
              </a:rPr>
              <a:t>’ needed for the “really bad” stuff?</a:t>
            </a:r>
            <a:endParaRPr lang="en-US" sz="3100" dirty="0">
              <a:solidFill>
                <a:srgbClr val="FFFF00"/>
              </a:solidFill>
              <a:latin typeface="+mn-lt"/>
              <a:cs typeface="Times New Roman"/>
            </a:endParaRPr>
          </a:p>
        </p:txBody>
      </p:sp>
      <p:sp>
        <p:nvSpPr>
          <p:cNvPr id="3" name="Content Placeholder 2"/>
          <p:cNvSpPr>
            <a:spLocks noGrp="1"/>
          </p:cNvSpPr>
          <p:nvPr>
            <p:ph sz="quarter" idx="10"/>
          </p:nvPr>
        </p:nvSpPr>
        <p:spPr>
          <a:xfrm>
            <a:off x="317486" y="1213093"/>
            <a:ext cx="8826513" cy="5236753"/>
          </a:xfrm>
        </p:spPr>
        <p:txBody>
          <a:bodyPr>
            <a:normAutofit fontScale="85000" lnSpcReduction="20000"/>
          </a:bodyPr>
          <a:lstStyle/>
          <a:p>
            <a:pPr marL="0" indent="0">
              <a:lnSpc>
                <a:spcPct val="100000"/>
              </a:lnSpc>
              <a:buNone/>
            </a:pPr>
            <a:r>
              <a:rPr lang="en-US" dirty="0" smtClean="0">
                <a:solidFill>
                  <a:schemeClr val="bg1"/>
                </a:solidFill>
                <a:latin typeface="+mn-lt"/>
              </a:rPr>
              <a:t>* Would a short </a:t>
            </a:r>
            <a:r>
              <a:rPr lang="en-US" dirty="0" smtClean="0">
                <a:solidFill>
                  <a:schemeClr val="accent2">
                    <a:lumMod val="20000"/>
                    <a:lumOff val="80000"/>
                  </a:schemeClr>
                </a:solidFill>
                <a:latin typeface="+mn-lt"/>
              </a:rPr>
              <a:t>legal notice</a:t>
            </a:r>
            <a:r>
              <a:rPr lang="en-US" dirty="0" smtClean="0">
                <a:solidFill>
                  <a:schemeClr val="bg1"/>
                </a:solidFill>
                <a:latin typeface="+mn-lt"/>
              </a:rPr>
              <a:t> would be as effective as EULA/</a:t>
            </a:r>
            <a:r>
              <a:rPr lang="en-US" dirty="0" err="1" smtClean="0">
                <a:solidFill>
                  <a:schemeClr val="bg1"/>
                </a:solidFill>
                <a:latin typeface="+mn-lt"/>
              </a:rPr>
              <a:t>ToS</a:t>
            </a:r>
            <a:r>
              <a:rPr lang="en-US" dirty="0">
                <a:solidFill>
                  <a:schemeClr val="bg1"/>
                </a:solidFill>
                <a:latin typeface="+mn-lt"/>
              </a:rPr>
              <a:t>?</a:t>
            </a:r>
            <a:r>
              <a:rPr lang="en-US" dirty="0" smtClean="0">
                <a:solidFill>
                  <a:schemeClr val="bg1"/>
                </a:solidFill>
                <a:latin typeface="+mn-lt"/>
              </a:rPr>
              <a:t> </a:t>
            </a:r>
          </a:p>
          <a:p>
            <a:pPr marL="0" indent="0">
              <a:lnSpc>
                <a:spcPct val="100000"/>
              </a:lnSpc>
              <a:buNone/>
            </a:pPr>
            <a:r>
              <a:rPr lang="en-US" dirty="0" smtClean="0">
                <a:solidFill>
                  <a:schemeClr val="bg1"/>
                </a:solidFill>
                <a:latin typeface="+mn-lt"/>
              </a:rPr>
              <a:t>“Cheating, </a:t>
            </a:r>
            <a:r>
              <a:rPr lang="en-US" i="1" dirty="0">
                <a:solidFill>
                  <a:schemeClr val="bg1"/>
                </a:solidFill>
                <a:latin typeface="+mn-lt"/>
              </a:rPr>
              <a:t>i</a:t>
            </a:r>
            <a:r>
              <a:rPr lang="en-US" i="1" dirty="0" smtClean="0">
                <a:solidFill>
                  <a:schemeClr val="bg1"/>
                </a:solidFill>
                <a:latin typeface="+mn-lt"/>
              </a:rPr>
              <a:t>llegal </a:t>
            </a:r>
            <a:r>
              <a:rPr lang="en-US" i="1" dirty="0">
                <a:solidFill>
                  <a:schemeClr val="bg1"/>
                </a:solidFill>
                <a:latin typeface="+mn-lt"/>
              </a:rPr>
              <a:t>&amp;/or intolerant </a:t>
            </a:r>
            <a:r>
              <a:rPr lang="en-US" i="1" dirty="0" smtClean="0">
                <a:solidFill>
                  <a:schemeClr val="bg1"/>
                </a:solidFill>
                <a:latin typeface="+mn-lt"/>
              </a:rPr>
              <a:t>behavior is not acceptable. In such event we may take such legal or other actions </a:t>
            </a:r>
            <a:r>
              <a:rPr lang="en-US" i="1" dirty="0">
                <a:solidFill>
                  <a:schemeClr val="bg1"/>
                </a:solidFill>
                <a:latin typeface="+mn-lt"/>
              </a:rPr>
              <a:t>we </a:t>
            </a:r>
            <a:r>
              <a:rPr lang="en-US" i="1" dirty="0" smtClean="0">
                <a:solidFill>
                  <a:schemeClr val="bg1"/>
                </a:solidFill>
                <a:latin typeface="+mn-lt"/>
              </a:rPr>
              <a:t>deem appropriate in our sole discretion</a:t>
            </a:r>
            <a:r>
              <a:rPr lang="en-US" dirty="0" smtClean="0">
                <a:solidFill>
                  <a:schemeClr val="bg1"/>
                </a:solidFill>
                <a:latin typeface="+mn-lt"/>
              </a:rPr>
              <a:t>.”</a:t>
            </a:r>
          </a:p>
          <a:p>
            <a:pPr marL="0" indent="0">
              <a:lnSpc>
                <a:spcPct val="100000"/>
              </a:lnSpc>
              <a:buNone/>
            </a:pPr>
            <a:endParaRPr lang="en-US" dirty="0">
              <a:solidFill>
                <a:schemeClr val="bg1"/>
              </a:solidFill>
              <a:latin typeface="+mn-lt"/>
            </a:endParaRPr>
          </a:p>
          <a:p>
            <a:pPr marL="0" indent="0">
              <a:lnSpc>
                <a:spcPct val="100000"/>
              </a:lnSpc>
              <a:buNone/>
            </a:pPr>
            <a:r>
              <a:rPr lang="en-US" dirty="0" smtClean="0">
                <a:solidFill>
                  <a:srgbClr val="F2DCDB"/>
                </a:solidFill>
                <a:latin typeface="+mn-lt"/>
              </a:rPr>
              <a:t>* EULA </a:t>
            </a:r>
            <a:r>
              <a:rPr lang="en-US" dirty="0">
                <a:solidFill>
                  <a:srgbClr val="F2DCDB"/>
                </a:solidFill>
                <a:latin typeface="+mn-lt"/>
              </a:rPr>
              <a:t>cases </a:t>
            </a:r>
            <a:r>
              <a:rPr lang="en-US" dirty="0" smtClean="0">
                <a:solidFill>
                  <a:srgbClr val="F2DCDB"/>
                </a:solidFill>
                <a:latin typeface="+mn-lt"/>
              </a:rPr>
              <a:t>do tend to relate to commercial threats</a:t>
            </a:r>
            <a:r>
              <a:rPr lang="en-US" dirty="0" smtClean="0">
                <a:solidFill>
                  <a:schemeClr val="bg1"/>
                </a:solidFill>
                <a:latin typeface="+mn-lt"/>
              </a:rPr>
              <a:t>, not “really bad” stuff.  See </a:t>
            </a:r>
            <a:r>
              <a:rPr lang="en-US" b="1" i="1" dirty="0">
                <a:solidFill>
                  <a:srgbClr val="C6D9F1"/>
                </a:solidFill>
                <a:latin typeface="+mn-lt"/>
              </a:rPr>
              <a:t>Davidson</a:t>
            </a:r>
            <a:r>
              <a:rPr lang="en-US" dirty="0">
                <a:solidFill>
                  <a:srgbClr val="C6D9F1"/>
                </a:solidFill>
                <a:latin typeface="+mn-lt"/>
              </a:rPr>
              <a:t> &amp;</a:t>
            </a:r>
            <a:r>
              <a:rPr lang="en-US" b="1" i="1" dirty="0">
                <a:solidFill>
                  <a:srgbClr val="C6D9F1"/>
                </a:solidFill>
                <a:latin typeface="+mn-lt"/>
              </a:rPr>
              <a:t> </a:t>
            </a:r>
            <a:r>
              <a:rPr lang="en-US" b="1" i="1" dirty="0" smtClean="0">
                <a:solidFill>
                  <a:srgbClr val="C6D9F1"/>
                </a:solidFill>
                <a:latin typeface="+mn-lt"/>
              </a:rPr>
              <a:t>iRacing </a:t>
            </a:r>
            <a:r>
              <a:rPr lang="en-US" dirty="0" smtClean="0">
                <a:solidFill>
                  <a:schemeClr val="bg1"/>
                </a:solidFill>
                <a:latin typeface="+mn-lt"/>
              </a:rPr>
              <a:t>for example. </a:t>
            </a:r>
          </a:p>
          <a:p>
            <a:pPr marL="0" indent="0">
              <a:lnSpc>
                <a:spcPct val="100000"/>
              </a:lnSpc>
              <a:buNone/>
            </a:pPr>
            <a:endParaRPr lang="en-US" dirty="0">
              <a:solidFill>
                <a:schemeClr val="bg1"/>
              </a:solidFill>
              <a:latin typeface="+mn-lt"/>
            </a:endParaRPr>
          </a:p>
          <a:p>
            <a:pPr marL="0" indent="0">
              <a:lnSpc>
                <a:spcPct val="100000"/>
              </a:lnSpc>
              <a:buNone/>
            </a:pPr>
            <a:r>
              <a:rPr lang="en-US" b="1" dirty="0" smtClean="0">
                <a:solidFill>
                  <a:schemeClr val="bg1"/>
                </a:solidFill>
                <a:latin typeface="+mn-lt"/>
              </a:rPr>
              <a:t>*</a:t>
            </a:r>
            <a:r>
              <a:rPr lang="en-US" dirty="0" smtClean="0">
                <a:solidFill>
                  <a:schemeClr val="bg1"/>
                </a:solidFill>
                <a:latin typeface="+mn-lt"/>
              </a:rPr>
              <a:t> </a:t>
            </a:r>
            <a:r>
              <a:rPr lang="en-US" dirty="0" smtClean="0">
                <a:solidFill>
                  <a:srgbClr val="F2DCDB"/>
                </a:solidFill>
                <a:latin typeface="+mn-lt"/>
              </a:rPr>
              <a:t>Bot</a:t>
            </a:r>
            <a:r>
              <a:rPr lang="en-US" dirty="0">
                <a:solidFill>
                  <a:srgbClr val="F2DCDB"/>
                </a:solidFill>
                <a:latin typeface="+mn-lt"/>
              </a:rPr>
              <a:t>/gold-mining </a:t>
            </a:r>
            <a:r>
              <a:rPr lang="en-US" dirty="0" smtClean="0">
                <a:solidFill>
                  <a:srgbClr val="F2DCDB"/>
                </a:solidFill>
                <a:latin typeface="+mn-lt"/>
              </a:rPr>
              <a:t>cases </a:t>
            </a:r>
            <a:r>
              <a:rPr lang="en-US" dirty="0">
                <a:solidFill>
                  <a:srgbClr val="F2DCDB"/>
                </a:solidFill>
                <a:latin typeface="+mn-lt"/>
              </a:rPr>
              <a:t>more </a:t>
            </a:r>
            <a:r>
              <a:rPr lang="en-US" dirty="0" smtClean="0">
                <a:solidFill>
                  <a:srgbClr val="F2DCDB"/>
                </a:solidFill>
                <a:latin typeface="+mn-lt"/>
              </a:rPr>
              <a:t>ambiguous</a:t>
            </a:r>
            <a:r>
              <a:rPr lang="en-US" dirty="0" smtClean="0">
                <a:solidFill>
                  <a:schemeClr val="bg1"/>
                </a:solidFill>
                <a:latin typeface="+mn-lt"/>
              </a:rPr>
              <a:t>, being about both; </a:t>
            </a:r>
          </a:p>
          <a:p>
            <a:pPr marL="0" indent="0">
              <a:lnSpc>
                <a:spcPct val="100000"/>
              </a:lnSpc>
              <a:buNone/>
            </a:pPr>
            <a:r>
              <a:rPr lang="en-US" dirty="0" smtClean="0">
                <a:solidFill>
                  <a:schemeClr val="bg1"/>
                </a:solidFill>
                <a:latin typeface="+mn-lt"/>
              </a:rPr>
              <a:t>a) gamer's </a:t>
            </a:r>
            <a:r>
              <a:rPr lang="en-US" dirty="0">
                <a:solidFill>
                  <a:schemeClr val="bg1"/>
                </a:solidFill>
                <a:latin typeface="+mn-lt"/>
              </a:rPr>
              <a:t>experience</a:t>
            </a:r>
            <a:r>
              <a:rPr lang="en-US" dirty="0" smtClean="0">
                <a:solidFill>
                  <a:schemeClr val="bg1"/>
                </a:solidFill>
                <a:latin typeface="+mn-lt"/>
              </a:rPr>
              <a:t>; &amp; </a:t>
            </a:r>
          </a:p>
          <a:p>
            <a:pPr marL="0" indent="0">
              <a:lnSpc>
                <a:spcPct val="100000"/>
              </a:lnSpc>
              <a:buNone/>
            </a:pPr>
            <a:r>
              <a:rPr lang="en-US" dirty="0" smtClean="0">
                <a:solidFill>
                  <a:schemeClr val="bg1"/>
                </a:solidFill>
                <a:latin typeface="+mn-lt"/>
              </a:rPr>
              <a:t>b)</a:t>
            </a:r>
            <a:r>
              <a:rPr lang="en-US" dirty="0">
                <a:solidFill>
                  <a:schemeClr val="bg1"/>
                </a:solidFill>
                <a:latin typeface="+mn-lt"/>
              </a:rPr>
              <a:t> </a:t>
            </a:r>
            <a:r>
              <a:rPr lang="en-US" dirty="0" smtClean="0">
                <a:solidFill>
                  <a:schemeClr val="bg1"/>
                </a:solidFill>
                <a:latin typeface="+mn-lt"/>
              </a:rPr>
              <a:t>company possibly offering gamer </a:t>
            </a:r>
            <a:r>
              <a:rPr lang="en-US" dirty="0">
                <a:solidFill>
                  <a:schemeClr val="bg1"/>
                </a:solidFill>
                <a:latin typeface="+mn-lt"/>
              </a:rPr>
              <a:t>same features. </a:t>
            </a:r>
            <a:endParaRPr lang="en-US" dirty="0" smtClean="0">
              <a:solidFill>
                <a:schemeClr val="bg1"/>
              </a:solidFill>
              <a:latin typeface="+mn-lt"/>
            </a:endParaRPr>
          </a:p>
          <a:p>
            <a:pPr marL="0" lvl="0" indent="0">
              <a:lnSpc>
                <a:spcPct val="100000"/>
              </a:lnSpc>
              <a:buNone/>
            </a:pPr>
            <a:endParaRPr lang="en-US" dirty="0" smtClean="0">
              <a:solidFill>
                <a:schemeClr val="bg1"/>
              </a:solidFill>
              <a:latin typeface="+mn-lt"/>
            </a:endParaRPr>
          </a:p>
          <a:p>
            <a:pPr marL="0" lvl="0" indent="0">
              <a:lnSpc>
                <a:spcPct val="100000"/>
              </a:lnSpc>
              <a:buNone/>
            </a:pPr>
            <a:r>
              <a:rPr lang="en-US" sz="2200" b="1" dirty="0" smtClean="0">
                <a:solidFill>
                  <a:schemeClr val="bg1"/>
                </a:solidFill>
                <a:latin typeface="+mn-lt"/>
              </a:rPr>
              <a:t>*  Consider: </a:t>
            </a:r>
            <a:r>
              <a:rPr lang="en-CA" sz="2200" b="1" i="1" dirty="0">
                <a:solidFill>
                  <a:srgbClr val="C6D9F1"/>
                </a:solidFill>
                <a:latin typeface="+mn-lt"/>
              </a:rPr>
              <a:t>Blizzard Entertainment, Inc. v. In Game Dollar, LLC,</a:t>
            </a:r>
          </a:p>
          <a:p>
            <a:pPr marL="0" lvl="0" indent="0">
              <a:lnSpc>
                <a:spcPct val="100000"/>
              </a:lnSpc>
              <a:buNone/>
            </a:pPr>
            <a:r>
              <a:rPr lang="en-CA" sz="2200" dirty="0" smtClean="0">
                <a:solidFill>
                  <a:schemeClr val="bg1"/>
                </a:solidFill>
                <a:latin typeface="+mn-lt"/>
              </a:rPr>
              <a:t>USDC Cal.2007 (</a:t>
            </a:r>
            <a:r>
              <a:rPr lang="en-US" sz="2000" b="1" dirty="0" smtClean="0">
                <a:solidFill>
                  <a:schemeClr val="bg1"/>
                </a:solidFill>
                <a:latin typeface="+mn-lt"/>
              </a:rPr>
              <a:t>gold</a:t>
            </a:r>
            <a:r>
              <a:rPr lang="en-US" sz="2000" b="1" dirty="0">
                <a:solidFill>
                  <a:schemeClr val="bg1"/>
                </a:solidFill>
                <a:latin typeface="+mn-lt"/>
              </a:rPr>
              <a:t>-</a:t>
            </a:r>
            <a:r>
              <a:rPr lang="en-US" sz="2000" b="1" dirty="0" smtClean="0">
                <a:solidFill>
                  <a:schemeClr val="bg1"/>
                </a:solidFill>
                <a:latin typeface="+mn-lt"/>
              </a:rPr>
              <a:t>farming</a:t>
            </a:r>
            <a:r>
              <a:rPr lang="en-US" sz="2000" dirty="0" smtClean="0">
                <a:solidFill>
                  <a:schemeClr val="bg1"/>
                </a:solidFill>
                <a:latin typeface="+mn-lt"/>
              </a:rPr>
              <a:t>) </a:t>
            </a:r>
            <a:r>
              <a:rPr lang="en-CA" sz="2200" dirty="0" smtClean="0">
                <a:solidFill>
                  <a:schemeClr val="bg1"/>
                </a:solidFill>
                <a:latin typeface="+mn-lt"/>
              </a:rPr>
              <a:t>followed by</a:t>
            </a:r>
            <a:r>
              <a:rPr lang="en-US" sz="2200" dirty="0" smtClean="0">
                <a:solidFill>
                  <a:schemeClr val="bg1"/>
                </a:solidFill>
                <a:latin typeface="+mn-lt"/>
              </a:rPr>
              <a:t> </a:t>
            </a:r>
            <a:r>
              <a:rPr lang="en-US" sz="2200" b="1" i="1" dirty="0" smtClean="0">
                <a:solidFill>
                  <a:schemeClr val="accent3">
                    <a:lumMod val="20000"/>
                    <a:lumOff val="80000"/>
                  </a:schemeClr>
                </a:solidFill>
                <a:latin typeface="+mn-lt"/>
              </a:rPr>
              <a:t>“Blizzard </a:t>
            </a:r>
            <a:r>
              <a:rPr lang="en-US" sz="2200" b="1" i="1" dirty="0">
                <a:solidFill>
                  <a:schemeClr val="accent3">
                    <a:lumMod val="20000"/>
                    <a:lumOff val="80000"/>
                  </a:schemeClr>
                </a:solidFill>
                <a:latin typeface="+mn-lt"/>
              </a:rPr>
              <a:t>Introduces Buying in-Game WoW </a:t>
            </a:r>
            <a:r>
              <a:rPr lang="en-US" sz="2200" b="1" i="1" dirty="0" smtClean="0">
                <a:solidFill>
                  <a:schemeClr val="accent3">
                    <a:lumMod val="20000"/>
                    <a:lumOff val="80000"/>
                  </a:schemeClr>
                </a:solidFill>
                <a:latin typeface="+mn-lt"/>
              </a:rPr>
              <a:t>Items”</a:t>
            </a:r>
            <a:r>
              <a:rPr lang="en-US" sz="2200" i="1" dirty="0" smtClean="0">
                <a:solidFill>
                  <a:schemeClr val="accent3">
                    <a:lumMod val="20000"/>
                    <a:lumOff val="80000"/>
                  </a:schemeClr>
                </a:solidFill>
                <a:latin typeface="+mn-lt"/>
              </a:rPr>
              <a:t> </a:t>
            </a:r>
            <a:r>
              <a:rPr lang="en-US" sz="2200" dirty="0" smtClean="0">
                <a:solidFill>
                  <a:schemeClr val="bg1"/>
                </a:solidFill>
                <a:latin typeface="+mn-lt"/>
              </a:rPr>
              <a:t>(Nov/09)</a:t>
            </a:r>
            <a:r>
              <a:rPr lang="en-US" sz="1700" u="sng" dirty="0" smtClean="0">
                <a:solidFill>
                  <a:schemeClr val="bg1"/>
                </a:solidFill>
                <a:latin typeface="+mn-lt"/>
                <a:hlinkClick r:id="rId2"/>
              </a:rPr>
              <a:t>http</a:t>
            </a:r>
            <a:r>
              <a:rPr lang="en-US" sz="1700" u="sng" dirty="0">
                <a:solidFill>
                  <a:schemeClr val="bg1"/>
                </a:solidFill>
                <a:latin typeface="+mn-lt"/>
                <a:hlinkClick r:id="rId2"/>
              </a:rPr>
              <a:t>://www.tomshardware.com/news/World-Warcraft-Blizzard-MMORPG-Microtransactions,9003.html</a:t>
            </a:r>
            <a:endParaRPr lang="en-US" sz="1700" dirty="0">
              <a:solidFill>
                <a:schemeClr val="bg1"/>
              </a:solidFill>
              <a:latin typeface="+mn-lt"/>
            </a:endParaRPr>
          </a:p>
          <a:p>
            <a:pPr marL="0" indent="0">
              <a:buNone/>
            </a:pPr>
            <a:r>
              <a:rPr lang="en-US" dirty="0"/>
              <a:t> </a:t>
            </a:r>
          </a:p>
          <a:p>
            <a:pPr marL="0" indent="0">
              <a:buNone/>
            </a:pPr>
            <a:endParaRPr lang="en-US" dirty="0" smtClean="0"/>
          </a:p>
        </p:txBody>
      </p:sp>
    </p:spTree>
    <p:extLst>
      <p:ext uri="{BB962C8B-B14F-4D97-AF65-F5344CB8AC3E}">
        <p14:creationId xmlns:p14="http://schemas.microsoft.com/office/powerpoint/2010/main" val="15727473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8"/>
            <a:ext cx="8229600" cy="1016000"/>
          </a:xfrm>
        </p:spPr>
        <p:txBody>
          <a:bodyPr>
            <a:normAutofit/>
          </a:bodyPr>
          <a:lstStyle/>
          <a:p>
            <a:r>
              <a:rPr lang="en-US" dirty="0" smtClean="0"/>
              <a:t> </a:t>
            </a:r>
            <a:r>
              <a:rPr lang="en-US" dirty="0" smtClean="0">
                <a:solidFill>
                  <a:srgbClr val="FF0000"/>
                </a:solidFill>
                <a:latin typeface="+mn-lt"/>
              </a:rPr>
              <a:t> </a:t>
            </a:r>
            <a:r>
              <a:rPr lang="en-US" sz="4800" b="1" dirty="0" smtClean="0">
                <a:solidFill>
                  <a:srgbClr val="FFFF00"/>
                </a:solidFill>
                <a:latin typeface="+mn-lt"/>
                <a:cs typeface="Times New Roman"/>
              </a:rPr>
              <a:t>A More Insidious Result?</a:t>
            </a:r>
            <a:endParaRPr lang="en-US" sz="4800" b="1" dirty="0">
              <a:solidFill>
                <a:srgbClr val="FFFF00"/>
              </a:solidFill>
              <a:latin typeface="+mn-lt"/>
              <a:cs typeface="Times New Roman"/>
            </a:endParaRPr>
          </a:p>
        </p:txBody>
      </p:sp>
      <p:sp>
        <p:nvSpPr>
          <p:cNvPr id="3" name="Content Placeholder 2"/>
          <p:cNvSpPr>
            <a:spLocks noGrp="1"/>
          </p:cNvSpPr>
          <p:nvPr>
            <p:ph sz="quarter" idx="10"/>
          </p:nvPr>
        </p:nvSpPr>
        <p:spPr>
          <a:xfrm>
            <a:off x="0" y="1044957"/>
            <a:ext cx="9144000" cy="5324425"/>
          </a:xfrm>
        </p:spPr>
        <p:txBody>
          <a:bodyPr>
            <a:normAutofit/>
          </a:bodyPr>
          <a:lstStyle/>
          <a:p>
            <a:pPr marL="0" indent="0">
              <a:buNone/>
            </a:pPr>
            <a:r>
              <a:rPr lang="en-US" sz="2800" b="1" dirty="0" smtClean="0">
                <a:solidFill>
                  <a:srgbClr val="FF0000"/>
                </a:solidFill>
                <a:latin typeface="+mn-lt"/>
              </a:rPr>
              <a:t>Censorship controls</a:t>
            </a:r>
            <a:r>
              <a:rPr lang="en-US" sz="2800" dirty="0" smtClean="0">
                <a:solidFill>
                  <a:srgbClr val="FF0000"/>
                </a:solidFill>
                <a:latin typeface="+mn-lt"/>
              </a:rPr>
              <a:t> </a:t>
            </a:r>
            <a:r>
              <a:rPr lang="en-US" sz="2800" b="1" dirty="0" smtClean="0">
                <a:solidFill>
                  <a:srgbClr val="FF0000"/>
                </a:solidFill>
                <a:latin typeface="+mn-lt"/>
              </a:rPr>
              <a:t>effectively delegated </a:t>
            </a:r>
            <a:r>
              <a:rPr lang="en-US" sz="2800" dirty="0" smtClean="0">
                <a:solidFill>
                  <a:srgbClr val="FF0000"/>
                </a:solidFill>
                <a:latin typeface="+mn-lt"/>
              </a:rPr>
              <a:t>to private interests </a:t>
            </a:r>
            <a:r>
              <a:rPr lang="en-US" sz="2800" b="1" dirty="0" smtClean="0">
                <a:solidFill>
                  <a:srgbClr val="FF0000"/>
                </a:solidFill>
                <a:latin typeface="+mn-lt"/>
              </a:rPr>
              <a:t>(without free speech/expression overrides)</a:t>
            </a:r>
            <a:r>
              <a:rPr lang="en-US" sz="2800" dirty="0" smtClean="0">
                <a:solidFill>
                  <a:srgbClr val="FF0000"/>
                </a:solidFill>
                <a:latin typeface="+mn-lt"/>
              </a:rPr>
              <a:t>.</a:t>
            </a:r>
          </a:p>
          <a:p>
            <a:r>
              <a:rPr lang="en-US" sz="3200" b="1" dirty="0" smtClean="0">
                <a:solidFill>
                  <a:schemeClr val="bg1"/>
                </a:solidFill>
                <a:latin typeface="+mn-lt"/>
              </a:rPr>
              <a:t>“Apple rejects game based on Syrian civil </a:t>
            </a:r>
            <a:r>
              <a:rPr lang="en-US" sz="3200" b="1" dirty="0" err="1" smtClean="0">
                <a:solidFill>
                  <a:schemeClr val="bg1"/>
                </a:solidFill>
                <a:latin typeface="+mn-lt"/>
              </a:rPr>
              <a:t>war”</a:t>
            </a:r>
            <a:r>
              <a:rPr lang="en-US" sz="1600" dirty="0" err="1" smtClean="0">
                <a:solidFill>
                  <a:schemeClr val="bg1"/>
                </a:solidFill>
                <a:latin typeface="+mn-lt"/>
                <a:hlinkClick r:id="rId2"/>
              </a:rPr>
              <a:t>http</a:t>
            </a:r>
            <a:r>
              <a:rPr lang="en-US" sz="1600" dirty="0">
                <a:solidFill>
                  <a:schemeClr val="bg1"/>
                </a:solidFill>
                <a:latin typeface="+mn-lt"/>
                <a:hlinkClick r:id="rId2"/>
              </a:rPr>
              <a:t>://killscreendaily.com/articles/news/apple-rejects-game-based-syrian-civil-war</a:t>
            </a:r>
            <a:r>
              <a:rPr lang="en-US" sz="1600" dirty="0" smtClean="0">
                <a:solidFill>
                  <a:schemeClr val="bg1"/>
                </a:solidFill>
                <a:latin typeface="+mn-lt"/>
                <a:hlinkClick r:id="rId2"/>
              </a:rPr>
              <a:t>/</a:t>
            </a:r>
            <a:endParaRPr lang="en-US" sz="1600" dirty="0" smtClean="0">
              <a:solidFill>
                <a:schemeClr val="bg1"/>
              </a:solidFill>
              <a:latin typeface="+mn-lt"/>
            </a:endParaRPr>
          </a:p>
          <a:p>
            <a:r>
              <a:rPr lang="en-US" sz="3200" b="1" dirty="0" smtClean="0">
                <a:solidFill>
                  <a:schemeClr val="bg1"/>
                </a:solidFill>
                <a:latin typeface="+mn-lt"/>
              </a:rPr>
              <a:t>“</a:t>
            </a:r>
            <a:r>
              <a:rPr lang="en-US" sz="3200" b="1" dirty="0" err="1" smtClean="0">
                <a:solidFill>
                  <a:schemeClr val="bg1"/>
                </a:solidFill>
                <a:latin typeface="+mn-lt"/>
              </a:rPr>
              <a:t>iOS</a:t>
            </a:r>
            <a:r>
              <a:rPr lang="en-US" sz="3200" b="1" dirty="0" smtClean="0">
                <a:solidFill>
                  <a:schemeClr val="bg1"/>
                </a:solidFill>
                <a:latin typeface="+mn-lt"/>
              </a:rPr>
              <a:t> </a:t>
            </a:r>
            <a:r>
              <a:rPr lang="en-US" sz="3200" b="1" dirty="0">
                <a:solidFill>
                  <a:schemeClr val="bg1"/>
                </a:solidFill>
                <a:latin typeface="+mn-lt"/>
              </a:rPr>
              <a:t>games chafe under Apple's directions: 'If you want to criticize a religion, write a </a:t>
            </a:r>
            <a:r>
              <a:rPr lang="en-US" sz="3200" b="1" dirty="0" err="1" smtClean="0">
                <a:solidFill>
                  <a:schemeClr val="bg1"/>
                </a:solidFill>
                <a:latin typeface="+mn-lt"/>
              </a:rPr>
              <a:t>book’”</a:t>
            </a:r>
            <a:r>
              <a:rPr lang="en-US" sz="1600" dirty="0" err="1" smtClean="0">
                <a:solidFill>
                  <a:schemeClr val="bg1"/>
                </a:solidFill>
                <a:latin typeface="+mn-lt"/>
                <a:hlinkClick r:id="rId3"/>
              </a:rPr>
              <a:t>http</a:t>
            </a:r>
            <a:r>
              <a:rPr lang="en-US" sz="1600" dirty="0">
                <a:solidFill>
                  <a:schemeClr val="bg1"/>
                </a:solidFill>
                <a:latin typeface="+mn-lt"/>
                <a:hlinkClick r:id="rId3"/>
              </a:rPr>
              <a:t>://www.theverge.com/2013/1/16/3879194/apple-app-store-guidelines-tell-game-developers-to-avoid-serious-</a:t>
            </a:r>
            <a:r>
              <a:rPr lang="en-US" sz="1600" dirty="0" smtClean="0">
                <a:solidFill>
                  <a:schemeClr val="bg1"/>
                </a:solidFill>
                <a:latin typeface="+mn-lt"/>
                <a:hlinkClick r:id="rId3"/>
              </a:rPr>
              <a:t>themes</a:t>
            </a:r>
            <a:endParaRPr lang="en-US" sz="1600" dirty="0" smtClean="0">
              <a:solidFill>
                <a:schemeClr val="bg1"/>
              </a:solidFill>
              <a:latin typeface="+mn-lt"/>
            </a:endParaRPr>
          </a:p>
          <a:p>
            <a:r>
              <a:rPr lang="en-US" sz="3200" dirty="0" smtClean="0">
                <a:solidFill>
                  <a:schemeClr val="bg1"/>
                </a:solidFill>
                <a:latin typeface="+mn-lt"/>
              </a:rPr>
              <a:t>&amp; less insidiously: </a:t>
            </a:r>
            <a:r>
              <a:rPr lang="en-US" sz="3200" b="1" dirty="0" smtClean="0">
                <a:solidFill>
                  <a:schemeClr val="bg1"/>
                </a:solidFill>
                <a:latin typeface="+mn-lt"/>
              </a:rPr>
              <a:t>“Blizzard </a:t>
            </a:r>
            <a:r>
              <a:rPr lang="en-US" sz="3200" b="1" dirty="0">
                <a:solidFill>
                  <a:schemeClr val="bg1"/>
                </a:solidFill>
                <a:latin typeface="+mn-lt"/>
              </a:rPr>
              <a:t>Bans 'Several Thousand' Diablo III Players for </a:t>
            </a:r>
            <a:r>
              <a:rPr lang="en-US" sz="3200" b="1" dirty="0" smtClean="0">
                <a:solidFill>
                  <a:schemeClr val="bg1"/>
                </a:solidFill>
                <a:latin typeface="+mn-lt"/>
              </a:rPr>
              <a:t>Cheating” </a:t>
            </a:r>
            <a:r>
              <a:rPr lang="en-US" sz="3200" dirty="0" smtClean="0">
                <a:solidFill>
                  <a:schemeClr val="bg1"/>
                </a:solidFill>
                <a:latin typeface="+mn-lt"/>
              </a:rPr>
              <a:t>– using bots (</a:t>
            </a:r>
            <a:r>
              <a:rPr lang="en-US" sz="3200" b="1" dirty="0" smtClean="0">
                <a:solidFill>
                  <a:schemeClr val="bg1"/>
                </a:solidFill>
                <a:latin typeface="+mn-lt"/>
              </a:rPr>
              <a:t>Would “Notice” do?</a:t>
            </a:r>
            <a:r>
              <a:rPr lang="en-US" sz="3200" dirty="0" smtClean="0">
                <a:solidFill>
                  <a:schemeClr val="bg1"/>
                </a:solidFill>
                <a:latin typeface="+mn-lt"/>
              </a:rPr>
              <a:t>)</a:t>
            </a:r>
            <a:r>
              <a:rPr lang="en-US" sz="1600" dirty="0" smtClean="0">
                <a:solidFill>
                  <a:schemeClr val="bg1"/>
                </a:solidFill>
                <a:latin typeface="+mn-lt"/>
                <a:hlinkClick r:id="rId4"/>
              </a:rPr>
              <a:t>http</a:t>
            </a:r>
            <a:r>
              <a:rPr lang="en-US" sz="1600" dirty="0">
                <a:solidFill>
                  <a:schemeClr val="bg1"/>
                </a:solidFill>
                <a:latin typeface="+mn-lt"/>
                <a:hlinkClick r:id="rId4"/>
              </a:rPr>
              <a:t>://gamepolitics.com/2012/12/19/blizzard-bans-several-thousand-diablo-iii-players-cheating#.</a:t>
            </a:r>
            <a:r>
              <a:rPr lang="en-US" sz="1600" dirty="0" smtClean="0">
                <a:solidFill>
                  <a:schemeClr val="bg1"/>
                </a:solidFill>
                <a:latin typeface="+mn-lt"/>
                <a:hlinkClick r:id="rId4"/>
              </a:rPr>
              <a:t>URswDFpAR3c</a:t>
            </a:r>
            <a:endParaRPr lang="en-US" sz="1600" dirty="0" smtClean="0">
              <a:solidFill>
                <a:schemeClr val="bg1"/>
              </a:solidFill>
              <a:latin typeface="+mn-lt"/>
            </a:endParaRPr>
          </a:p>
          <a:p>
            <a:endParaRPr lang="en-US" sz="2000" dirty="0" smtClean="0"/>
          </a:p>
          <a:p>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457547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0342"/>
          </a:xfrm>
        </p:spPr>
        <p:txBody>
          <a:bodyPr>
            <a:noAutofit/>
          </a:bodyPr>
          <a:lstStyle/>
          <a:p>
            <a:r>
              <a:rPr lang="en-US" b="1" i="1" dirty="0" smtClean="0">
                <a:solidFill>
                  <a:srgbClr val="FFFF00"/>
                </a:solidFill>
                <a:latin typeface="Times New Roman"/>
                <a:cs typeface="Times New Roman"/>
              </a:rPr>
              <a:t>  …but the “functional” answer may be…</a:t>
            </a:r>
            <a:endParaRPr lang="en-US" b="1" i="1" dirty="0">
              <a:solidFill>
                <a:srgbClr val="FFFF00"/>
              </a:solidFill>
              <a:latin typeface="Times New Roman"/>
              <a:cs typeface="Times New Roman"/>
            </a:endParaRPr>
          </a:p>
        </p:txBody>
      </p:sp>
      <p:sp>
        <p:nvSpPr>
          <p:cNvPr id="3" name="Content Placeholder 2"/>
          <p:cNvSpPr>
            <a:spLocks noGrp="1"/>
          </p:cNvSpPr>
          <p:nvPr>
            <p:ph sz="quarter" idx="10"/>
          </p:nvPr>
        </p:nvSpPr>
        <p:spPr>
          <a:xfrm>
            <a:off x="457200" y="1042501"/>
            <a:ext cx="8229600" cy="5136688"/>
          </a:xfrm>
        </p:spPr>
        <p:txBody>
          <a:bodyPr>
            <a:normAutofit lnSpcReduction="10000"/>
          </a:bodyPr>
          <a:lstStyle/>
          <a:p>
            <a:pPr marL="0" indent="0">
              <a:buNone/>
            </a:pPr>
            <a:r>
              <a:rPr lang="en-US" sz="2800" b="1" dirty="0">
                <a:solidFill>
                  <a:srgbClr val="CCFFCC"/>
                </a:solidFill>
                <a:latin typeface="+mn-lt"/>
              </a:rPr>
              <a:t>C</a:t>
            </a:r>
            <a:r>
              <a:rPr lang="en-US" sz="2800" b="1" dirty="0" smtClean="0">
                <a:solidFill>
                  <a:srgbClr val="CCFFCC"/>
                </a:solidFill>
                <a:latin typeface="+mn-lt"/>
              </a:rPr>
              <a:t>auses </a:t>
            </a:r>
            <a:r>
              <a:rPr lang="en-US" sz="2800" b="1" dirty="0">
                <a:solidFill>
                  <a:srgbClr val="CCFFCC"/>
                </a:solidFill>
                <a:latin typeface="+mn-lt"/>
              </a:rPr>
              <a:t>of </a:t>
            </a:r>
            <a:r>
              <a:rPr lang="en-US" sz="2800" b="1" dirty="0" smtClean="0">
                <a:solidFill>
                  <a:srgbClr val="CCFFCC"/>
                </a:solidFill>
                <a:latin typeface="+mn-lt"/>
              </a:rPr>
              <a:t>action </a:t>
            </a:r>
            <a:r>
              <a:rPr lang="en-US" sz="2800" b="1" dirty="0" smtClean="0">
                <a:solidFill>
                  <a:srgbClr val="FF0000"/>
                </a:solidFill>
                <a:latin typeface="+mn-lt"/>
              </a:rPr>
              <a:t>other then violation of EULA </a:t>
            </a:r>
          </a:p>
          <a:p>
            <a:pPr marL="0" indent="0">
              <a:buNone/>
            </a:pPr>
            <a:r>
              <a:rPr lang="en-US" sz="2800" b="1" dirty="0" smtClean="0">
                <a:solidFill>
                  <a:srgbClr val="FF0000"/>
                </a:solidFill>
                <a:latin typeface="+mn-lt"/>
              </a:rPr>
              <a:t>     &amp; </a:t>
            </a:r>
            <a:r>
              <a:rPr lang="en-US" sz="2800" b="1" dirty="0" err="1" smtClean="0">
                <a:solidFill>
                  <a:srgbClr val="FF0000"/>
                </a:solidFill>
                <a:latin typeface="+mn-lt"/>
              </a:rPr>
              <a:t>ToU</a:t>
            </a:r>
            <a:r>
              <a:rPr lang="en-US" sz="2800" b="1" dirty="0" smtClean="0">
                <a:solidFill>
                  <a:srgbClr val="CCFFCC"/>
                </a:solidFill>
                <a:latin typeface="+mn-lt"/>
              </a:rPr>
              <a:t> available </a:t>
            </a:r>
            <a:r>
              <a:rPr lang="en-US" sz="2800" b="1" dirty="0">
                <a:solidFill>
                  <a:srgbClr val="CCFFCC"/>
                </a:solidFill>
                <a:latin typeface="+mn-lt"/>
              </a:rPr>
              <a:t>in </a:t>
            </a:r>
            <a:r>
              <a:rPr lang="en-US" sz="2800" b="1" dirty="0" smtClean="0">
                <a:solidFill>
                  <a:srgbClr val="CCFFCC"/>
                </a:solidFill>
                <a:latin typeface="+mn-lt"/>
              </a:rPr>
              <a:t>ALL relevant cases…</a:t>
            </a:r>
            <a:endParaRPr lang="en-US" sz="2800" b="1" dirty="0">
              <a:solidFill>
                <a:srgbClr val="CCFFCC"/>
              </a:solidFill>
              <a:latin typeface="+mn-lt"/>
            </a:endParaRPr>
          </a:p>
          <a:p>
            <a:pPr marL="0" indent="0">
              <a:buNone/>
            </a:pPr>
            <a:r>
              <a:rPr lang="en-CA" b="1" dirty="0" smtClean="0">
                <a:solidFill>
                  <a:schemeClr val="bg1"/>
                </a:solidFill>
                <a:latin typeface="+mn-lt"/>
              </a:rPr>
              <a:t>1</a:t>
            </a:r>
            <a:r>
              <a:rPr lang="en-CA" b="1" i="1" dirty="0" smtClean="0">
                <a:solidFill>
                  <a:schemeClr val="bg1"/>
                </a:solidFill>
                <a:latin typeface="+mn-lt"/>
              </a:rPr>
              <a:t>. </a:t>
            </a:r>
            <a:r>
              <a:rPr lang="en-CA" b="1" i="1" dirty="0" smtClean="0">
                <a:solidFill>
                  <a:srgbClr val="FFFF00"/>
                </a:solidFill>
                <a:latin typeface="+mn-lt"/>
              </a:rPr>
              <a:t>Davidson </a:t>
            </a:r>
            <a:r>
              <a:rPr lang="en-CA" b="1" i="1" dirty="0">
                <a:solidFill>
                  <a:srgbClr val="FFFF00"/>
                </a:solidFill>
                <a:latin typeface="+mn-lt"/>
              </a:rPr>
              <a:t>&amp; Associates, Inc. v. Internet </a:t>
            </a:r>
            <a:r>
              <a:rPr lang="en-CA" b="1" i="1" dirty="0" smtClean="0">
                <a:solidFill>
                  <a:srgbClr val="FFFF00"/>
                </a:solidFill>
                <a:latin typeface="+mn-lt"/>
              </a:rPr>
              <a:t>Gateway</a:t>
            </a:r>
            <a:r>
              <a:rPr lang="en-CA" b="1" dirty="0" smtClean="0">
                <a:solidFill>
                  <a:schemeClr val="bg1"/>
                </a:solidFill>
                <a:latin typeface="+mn-lt"/>
              </a:rPr>
              <a:t>:</a:t>
            </a:r>
          </a:p>
          <a:p>
            <a:pPr marL="0" indent="0">
              <a:buNone/>
            </a:pPr>
            <a:r>
              <a:rPr lang="en-CA" dirty="0" smtClean="0">
                <a:solidFill>
                  <a:schemeClr val="bg1"/>
                </a:solidFill>
                <a:latin typeface="+mn-lt"/>
              </a:rPr>
              <a:t>Breach of Digital Millennium Copyright Act </a:t>
            </a:r>
            <a:r>
              <a:rPr lang="en-CA" dirty="0" smtClean="0">
                <a:solidFill>
                  <a:schemeClr val="accent4">
                    <a:lumMod val="60000"/>
                    <a:lumOff val="40000"/>
                  </a:schemeClr>
                </a:solidFill>
                <a:latin typeface="+mn-lt"/>
              </a:rPr>
              <a:t>(DMCA) </a:t>
            </a:r>
            <a:r>
              <a:rPr lang="en-CA" dirty="0" smtClean="0">
                <a:solidFill>
                  <a:schemeClr val="bg1"/>
                </a:solidFill>
                <a:latin typeface="+mn-lt"/>
              </a:rPr>
              <a:t>found.</a:t>
            </a:r>
          </a:p>
          <a:p>
            <a:pPr marL="0" lvl="0" indent="0">
              <a:buNone/>
            </a:pPr>
            <a:r>
              <a:rPr lang="en-CA" b="1" dirty="0" smtClean="0">
                <a:solidFill>
                  <a:schemeClr val="bg1"/>
                </a:solidFill>
                <a:latin typeface="+mn-lt"/>
              </a:rPr>
              <a:t>2. </a:t>
            </a:r>
            <a:r>
              <a:rPr lang="en-CA" b="1" i="1" dirty="0" smtClean="0">
                <a:solidFill>
                  <a:srgbClr val="FFFF00"/>
                </a:solidFill>
                <a:latin typeface="+mn-lt"/>
              </a:rPr>
              <a:t>Blizzard </a:t>
            </a:r>
            <a:r>
              <a:rPr lang="en-CA" b="1" i="1" dirty="0">
                <a:solidFill>
                  <a:srgbClr val="FFFF00"/>
                </a:solidFill>
                <a:latin typeface="+mn-lt"/>
              </a:rPr>
              <a:t>Entertainment, Inc. v. In Game Dollar, </a:t>
            </a:r>
            <a:r>
              <a:rPr lang="en-CA" b="1" i="1" dirty="0" smtClean="0">
                <a:solidFill>
                  <a:srgbClr val="FFFF00"/>
                </a:solidFill>
                <a:latin typeface="+mn-lt"/>
              </a:rPr>
              <a:t>LLC</a:t>
            </a:r>
            <a:r>
              <a:rPr lang="en-CA" b="1" dirty="0">
                <a:solidFill>
                  <a:schemeClr val="bg1"/>
                </a:solidFill>
                <a:latin typeface="+mn-lt"/>
              </a:rPr>
              <a:t>:</a:t>
            </a:r>
            <a:endParaRPr lang="en-CA" b="1" dirty="0" smtClean="0">
              <a:solidFill>
                <a:schemeClr val="bg1"/>
              </a:solidFill>
              <a:latin typeface="+mn-lt"/>
            </a:endParaRPr>
          </a:p>
          <a:p>
            <a:pPr marL="0" indent="0">
              <a:buNone/>
            </a:pPr>
            <a:r>
              <a:rPr lang="en-US" dirty="0" smtClean="0">
                <a:solidFill>
                  <a:schemeClr val="bg1"/>
                </a:solidFill>
                <a:latin typeface="+mn-lt"/>
              </a:rPr>
              <a:t>Claims of </a:t>
            </a:r>
            <a:r>
              <a:rPr lang="en-US" dirty="0" smtClean="0">
                <a:solidFill>
                  <a:srgbClr val="B3A2C7"/>
                </a:solidFill>
                <a:latin typeface="+mn-lt"/>
              </a:rPr>
              <a:t>intentional </a:t>
            </a:r>
            <a:r>
              <a:rPr lang="en-US" dirty="0">
                <a:solidFill>
                  <a:srgbClr val="B3A2C7"/>
                </a:solidFill>
                <a:latin typeface="+mn-lt"/>
              </a:rPr>
              <a:t>interference with contract; unfair competition &amp; unjust enrichment</a:t>
            </a:r>
            <a:r>
              <a:rPr lang="en-US" dirty="0" smtClean="0">
                <a:solidFill>
                  <a:schemeClr val="bg1"/>
                </a:solidFill>
                <a:latin typeface="+mn-lt"/>
              </a:rPr>
              <a:t>. Case settled.</a:t>
            </a:r>
          </a:p>
          <a:p>
            <a:pPr marL="0" lvl="0" indent="0">
              <a:buNone/>
            </a:pPr>
            <a:r>
              <a:rPr lang="en-US" b="1" dirty="0" smtClean="0">
                <a:solidFill>
                  <a:schemeClr val="bg1"/>
                </a:solidFill>
                <a:latin typeface="+mn-lt"/>
              </a:rPr>
              <a:t>3. </a:t>
            </a:r>
            <a:r>
              <a:rPr lang="en-CA" b="1" i="1" dirty="0">
                <a:solidFill>
                  <a:srgbClr val="FFFF00"/>
                </a:solidFill>
                <a:latin typeface="+mn-lt"/>
              </a:rPr>
              <a:t>MDY Industries, LLC v. Blizzard Entertainment, Inc</a:t>
            </a:r>
            <a:r>
              <a:rPr lang="en-CA" b="1" i="1" dirty="0" smtClean="0">
                <a:solidFill>
                  <a:srgbClr val="FFFF00"/>
                </a:solidFill>
                <a:latin typeface="+mn-lt"/>
              </a:rPr>
              <a:t>.</a:t>
            </a:r>
            <a:r>
              <a:rPr lang="en-CA" b="1" dirty="0" smtClean="0">
                <a:solidFill>
                  <a:schemeClr val="bg1"/>
                </a:solidFill>
                <a:latin typeface="+mn-lt"/>
              </a:rPr>
              <a:t>:</a:t>
            </a:r>
          </a:p>
          <a:p>
            <a:pPr marL="0" lvl="0" indent="0">
              <a:buNone/>
            </a:pPr>
            <a:r>
              <a:rPr lang="en-CA" dirty="0" smtClean="0">
                <a:solidFill>
                  <a:schemeClr val="bg1"/>
                </a:solidFill>
                <a:latin typeface="+mn-lt"/>
              </a:rPr>
              <a:t>Breach of </a:t>
            </a:r>
            <a:r>
              <a:rPr lang="en-CA" dirty="0" smtClean="0">
                <a:solidFill>
                  <a:srgbClr val="B3A2C7"/>
                </a:solidFill>
                <a:latin typeface="+mn-lt"/>
              </a:rPr>
              <a:t>DMCA</a:t>
            </a:r>
            <a:r>
              <a:rPr lang="en-CA" dirty="0" smtClean="0">
                <a:solidFill>
                  <a:schemeClr val="bg1"/>
                </a:solidFill>
                <a:latin typeface="+mn-lt"/>
              </a:rPr>
              <a:t> found.</a:t>
            </a:r>
          </a:p>
          <a:p>
            <a:pPr marL="0" indent="0">
              <a:buNone/>
            </a:pPr>
            <a:r>
              <a:rPr lang="en-CA" b="1" dirty="0" smtClean="0">
                <a:solidFill>
                  <a:schemeClr val="bg1"/>
                </a:solidFill>
                <a:latin typeface="+mn-lt"/>
              </a:rPr>
              <a:t>4</a:t>
            </a:r>
            <a:r>
              <a:rPr lang="en-CA" b="1" i="1" dirty="0" smtClean="0">
                <a:solidFill>
                  <a:schemeClr val="bg1"/>
                </a:solidFill>
                <a:latin typeface="+mn-lt"/>
              </a:rPr>
              <a:t>. </a:t>
            </a:r>
            <a:r>
              <a:rPr lang="en-CA" b="1" i="1" dirty="0">
                <a:solidFill>
                  <a:srgbClr val="FFFF00"/>
                </a:solidFill>
                <a:latin typeface="+mn-lt"/>
                <a:cs typeface="Arial"/>
              </a:rPr>
              <a:t>Blizzard Entertainment, Inc. v. </a:t>
            </a:r>
            <a:r>
              <a:rPr lang="en-CA" b="1" i="1" dirty="0" smtClean="0">
                <a:solidFill>
                  <a:srgbClr val="FFFF00"/>
                </a:solidFill>
                <a:latin typeface="+mn-lt"/>
                <a:cs typeface="Arial"/>
              </a:rPr>
              <a:t>Marshall</a:t>
            </a:r>
            <a:r>
              <a:rPr lang="en-CA" b="1" dirty="0" smtClean="0">
                <a:solidFill>
                  <a:schemeClr val="bg1"/>
                </a:solidFill>
                <a:latin typeface="+mn-lt"/>
              </a:rPr>
              <a:t>:</a:t>
            </a:r>
          </a:p>
          <a:p>
            <a:pPr marL="0" lvl="0" indent="0">
              <a:buNone/>
            </a:pPr>
            <a:r>
              <a:rPr lang="en-US" dirty="0" smtClean="0">
                <a:solidFill>
                  <a:schemeClr val="bg1"/>
                </a:solidFill>
                <a:latin typeface="+mn-lt"/>
              </a:rPr>
              <a:t>Claims of </a:t>
            </a:r>
            <a:r>
              <a:rPr lang="en-US" dirty="0" smtClean="0">
                <a:solidFill>
                  <a:srgbClr val="B3A2C7"/>
                </a:solidFill>
                <a:latin typeface="+mn-lt"/>
              </a:rPr>
              <a:t>copyright </a:t>
            </a:r>
            <a:r>
              <a:rPr lang="en-US" dirty="0">
                <a:solidFill>
                  <a:srgbClr val="B3A2C7"/>
                </a:solidFill>
                <a:latin typeface="+mn-lt"/>
              </a:rPr>
              <a:t>infringement</a:t>
            </a:r>
            <a:r>
              <a:rPr lang="en-US" dirty="0">
                <a:solidFill>
                  <a:schemeClr val="bg1"/>
                </a:solidFill>
                <a:latin typeface="+mn-lt"/>
              </a:rPr>
              <a:t>, </a:t>
            </a:r>
            <a:r>
              <a:rPr lang="en-US" dirty="0">
                <a:solidFill>
                  <a:srgbClr val="B3A2C7"/>
                </a:solidFill>
                <a:latin typeface="+mn-lt"/>
              </a:rPr>
              <a:t>circumvention</a:t>
            </a:r>
            <a:r>
              <a:rPr lang="en-US" dirty="0">
                <a:solidFill>
                  <a:schemeClr val="bg1"/>
                </a:solidFill>
                <a:latin typeface="+mn-lt"/>
              </a:rPr>
              <a:t> of copyright protection systems in violation of the </a:t>
            </a:r>
            <a:r>
              <a:rPr lang="en-US" dirty="0">
                <a:solidFill>
                  <a:srgbClr val="B3A2C7"/>
                </a:solidFill>
                <a:latin typeface="+mn-lt"/>
              </a:rPr>
              <a:t>DMCA</a:t>
            </a:r>
            <a:r>
              <a:rPr lang="en-US" dirty="0">
                <a:solidFill>
                  <a:schemeClr val="bg1"/>
                </a:solidFill>
                <a:latin typeface="+mn-lt"/>
              </a:rPr>
              <a:t> &amp;</a:t>
            </a:r>
            <a:r>
              <a:rPr lang="en-US" dirty="0" smtClean="0">
                <a:solidFill>
                  <a:schemeClr val="bg1"/>
                </a:solidFill>
                <a:latin typeface="+mn-lt"/>
              </a:rPr>
              <a:t> </a:t>
            </a:r>
            <a:r>
              <a:rPr lang="en-US" dirty="0">
                <a:solidFill>
                  <a:srgbClr val="B3A2C7"/>
                </a:solidFill>
                <a:latin typeface="+mn-lt"/>
              </a:rPr>
              <a:t>tortious interference</a:t>
            </a:r>
            <a:r>
              <a:rPr lang="en-US" dirty="0">
                <a:solidFill>
                  <a:schemeClr val="bg1"/>
                </a:solidFill>
                <a:latin typeface="+mn-lt"/>
              </a:rPr>
              <a:t> with </a:t>
            </a:r>
            <a:r>
              <a:rPr lang="en-US" dirty="0" smtClean="0">
                <a:solidFill>
                  <a:schemeClr val="bg1"/>
                </a:solidFill>
                <a:latin typeface="+mn-lt"/>
              </a:rPr>
              <a:t>contract. Case dropped (settled).</a:t>
            </a:r>
          </a:p>
          <a:p>
            <a:pPr marL="0" indent="0">
              <a:buNone/>
            </a:pPr>
            <a:r>
              <a:rPr lang="en-US" b="1" dirty="0" smtClean="0">
                <a:solidFill>
                  <a:schemeClr val="bg1"/>
                </a:solidFill>
                <a:latin typeface="+mn-lt"/>
              </a:rPr>
              <a:t>5. </a:t>
            </a:r>
            <a:r>
              <a:rPr lang="en-US" b="1" i="1" dirty="0">
                <a:solidFill>
                  <a:srgbClr val="FFFF00"/>
                </a:solidFill>
                <a:latin typeface="+mn-lt"/>
              </a:rPr>
              <a:t>iRacing Motorsports Simulations, LLC v. Tim </a:t>
            </a:r>
            <a:r>
              <a:rPr lang="en-US" b="1" i="1" dirty="0" smtClean="0">
                <a:solidFill>
                  <a:srgbClr val="FFFF00"/>
                </a:solidFill>
                <a:latin typeface="+mn-lt"/>
              </a:rPr>
              <a:t>Robinson</a:t>
            </a:r>
            <a:r>
              <a:rPr lang="en-US" b="1" dirty="0" smtClean="0">
                <a:solidFill>
                  <a:schemeClr val="bg1"/>
                </a:solidFill>
                <a:latin typeface="+mn-lt"/>
              </a:rPr>
              <a:t>:</a:t>
            </a:r>
            <a:r>
              <a:rPr lang="en-US" dirty="0" smtClean="0">
                <a:solidFill>
                  <a:schemeClr val="bg1"/>
                </a:solidFill>
                <a:latin typeface="+mn-lt"/>
              </a:rPr>
              <a:t> Copyright infringement claim. </a:t>
            </a:r>
            <a:endParaRPr lang="en-US" dirty="0">
              <a:solidFill>
                <a:schemeClr val="bg1"/>
              </a:solidFill>
              <a:latin typeface="+mn-lt"/>
            </a:endParaRPr>
          </a:p>
          <a:p>
            <a:pPr marL="0" lvl="0" indent="0">
              <a:buNone/>
            </a:pPr>
            <a:endParaRPr lang="en-US" dirty="0"/>
          </a:p>
          <a:p>
            <a:pPr marL="0" indent="0">
              <a:buNone/>
            </a:pPr>
            <a:endParaRPr lang="en-US" dirty="0">
              <a:solidFill>
                <a:schemeClr val="tx1"/>
              </a:solidFill>
            </a:endParaRPr>
          </a:p>
          <a:p>
            <a:pPr marL="0" lvl="0" indent="0">
              <a:buNone/>
            </a:pPr>
            <a:endParaRPr lang="en-CA" b="1" i="1" dirty="0">
              <a:solidFill>
                <a:srgbClr val="000000"/>
              </a:solidFill>
            </a:endParaRPr>
          </a:p>
        </p:txBody>
      </p:sp>
    </p:spTree>
    <p:extLst>
      <p:ext uri="{BB962C8B-B14F-4D97-AF65-F5344CB8AC3E}">
        <p14:creationId xmlns:p14="http://schemas.microsoft.com/office/powerpoint/2010/main" val="33397573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3055"/>
            <a:ext cx="9144000" cy="1016000"/>
          </a:xfrm>
        </p:spPr>
        <p:txBody>
          <a:bodyPr>
            <a:normAutofit fontScale="90000"/>
          </a:bodyPr>
          <a:lstStyle/>
          <a:p>
            <a:r>
              <a:rPr lang="en-US" dirty="0" smtClean="0"/>
              <a:t>      </a:t>
            </a:r>
            <a:r>
              <a:rPr lang="en-US" sz="4800" b="1" dirty="0" smtClean="0">
                <a:solidFill>
                  <a:srgbClr val="FFFF00"/>
                </a:solidFill>
                <a:latin typeface="+mn-lt"/>
                <a:cs typeface="Times New Roman"/>
              </a:rPr>
              <a:t>Taking Stock: Where Are We?</a:t>
            </a:r>
            <a:endParaRPr lang="en-US" sz="4800" b="1" dirty="0">
              <a:solidFill>
                <a:srgbClr val="FFFF00"/>
              </a:solidFill>
              <a:latin typeface="+mn-lt"/>
              <a:cs typeface="Times New Roman"/>
            </a:endParaRPr>
          </a:p>
        </p:txBody>
      </p:sp>
      <p:sp>
        <p:nvSpPr>
          <p:cNvPr id="5" name="Content Placeholder 4"/>
          <p:cNvSpPr>
            <a:spLocks noGrp="1"/>
          </p:cNvSpPr>
          <p:nvPr>
            <p:ph sz="quarter" idx="10"/>
          </p:nvPr>
        </p:nvSpPr>
        <p:spPr>
          <a:xfrm>
            <a:off x="457200" y="1069056"/>
            <a:ext cx="8686800" cy="5204414"/>
          </a:xfrm>
        </p:spPr>
        <p:txBody>
          <a:bodyPr>
            <a:normAutofit/>
          </a:bodyPr>
          <a:lstStyle/>
          <a:p>
            <a:pPr marL="0" indent="0">
              <a:buNone/>
            </a:pPr>
            <a:r>
              <a:rPr lang="en-US" sz="3600" dirty="0" smtClean="0">
                <a:latin typeface="+mn-lt"/>
              </a:rPr>
              <a:t> </a:t>
            </a:r>
            <a:r>
              <a:rPr lang="en-US" sz="3600" dirty="0" smtClean="0">
                <a:solidFill>
                  <a:srgbClr val="FFFFFF"/>
                </a:solidFill>
                <a:latin typeface="+mn-lt"/>
              </a:rPr>
              <a:t>           </a:t>
            </a:r>
            <a:r>
              <a:rPr lang="en-US" sz="3600" b="1" dirty="0" smtClean="0">
                <a:solidFill>
                  <a:srgbClr val="D7E4BD"/>
                </a:solidFill>
                <a:latin typeface="+mn-lt"/>
              </a:rPr>
              <a:t>Part A: Memes of “Creating”</a:t>
            </a:r>
          </a:p>
          <a:p>
            <a:r>
              <a:rPr lang="en-US" sz="3600" dirty="0" smtClean="0">
                <a:solidFill>
                  <a:srgbClr val="FFFFFF"/>
                </a:solidFill>
                <a:latin typeface="+mn-lt"/>
              </a:rPr>
              <a:t>Meaning &amp; purpose of creating (in a video game context)</a:t>
            </a:r>
          </a:p>
          <a:p>
            <a:pPr>
              <a:buFontTx/>
              <a:buChar char="•"/>
            </a:pPr>
            <a:r>
              <a:rPr lang="en-US" sz="3600" dirty="0" smtClean="0">
                <a:solidFill>
                  <a:srgbClr val="FFFFFF"/>
                </a:solidFill>
                <a:latin typeface="+mn-lt"/>
              </a:rPr>
              <a:t>Right to </a:t>
            </a:r>
            <a:r>
              <a:rPr lang="en-US" sz="3600" dirty="0" err="1" smtClean="0">
                <a:solidFill>
                  <a:schemeClr val="tx2">
                    <a:lumMod val="40000"/>
                    <a:lumOff val="60000"/>
                  </a:schemeClr>
                </a:solidFill>
                <a:latin typeface="+mn-lt"/>
              </a:rPr>
              <a:t>CREAte</a:t>
            </a:r>
            <a:r>
              <a:rPr lang="en-US" sz="3600" dirty="0" smtClean="0">
                <a:solidFill>
                  <a:srgbClr val="FFFFFF"/>
                </a:solidFill>
                <a:latin typeface="+mn-lt"/>
              </a:rPr>
              <a:t> (mod)</a:t>
            </a:r>
          </a:p>
          <a:p>
            <a:pPr>
              <a:buFontTx/>
              <a:buChar char="•"/>
            </a:pPr>
            <a:r>
              <a:rPr lang="en-US" sz="3600" dirty="0" smtClean="0">
                <a:solidFill>
                  <a:srgbClr val="FFFFFF"/>
                </a:solidFill>
                <a:latin typeface="+mn-lt"/>
              </a:rPr>
              <a:t>Games as social reaction (McLuhan)</a:t>
            </a:r>
          </a:p>
          <a:p>
            <a:pPr>
              <a:buFontTx/>
              <a:buChar char="•"/>
            </a:pPr>
            <a:r>
              <a:rPr lang="en-US" sz="3600" dirty="0" smtClean="0">
                <a:solidFill>
                  <a:srgbClr val="FFFFFF"/>
                </a:solidFill>
                <a:latin typeface="+mn-lt"/>
              </a:rPr>
              <a:t>Games as empty vessels (Boyden)</a:t>
            </a:r>
          </a:p>
          <a:p>
            <a:pPr>
              <a:buFontTx/>
              <a:buChar char="•"/>
            </a:pPr>
            <a:r>
              <a:rPr lang="en-US" sz="3600" dirty="0" smtClean="0">
                <a:solidFill>
                  <a:srgbClr val="FFFFFF"/>
                </a:solidFill>
                <a:latin typeface="+mn-lt"/>
              </a:rPr>
              <a:t>Role of the “Magic Circle”?</a:t>
            </a:r>
            <a:endParaRPr lang="en-US" sz="3600" dirty="0">
              <a:solidFill>
                <a:srgbClr val="FFFFFF"/>
              </a:solidFill>
              <a:latin typeface="+mn-lt"/>
            </a:endParaRPr>
          </a:p>
          <a:p>
            <a:pPr>
              <a:buFontTx/>
              <a:buChar char="•"/>
            </a:pPr>
            <a:r>
              <a:rPr lang="en-US" sz="3600" dirty="0" smtClean="0">
                <a:solidFill>
                  <a:srgbClr val="FFFF00"/>
                </a:solidFill>
                <a:latin typeface="+mn-lt"/>
              </a:rPr>
              <a:t>Copyright as </a:t>
            </a:r>
            <a:r>
              <a:rPr lang="en-US" sz="3600" b="1" dirty="0" smtClean="0">
                <a:solidFill>
                  <a:srgbClr val="FFFF00"/>
                </a:solidFill>
                <a:latin typeface="+mn-lt"/>
              </a:rPr>
              <a:t>power</a:t>
            </a:r>
            <a:r>
              <a:rPr lang="en-US" sz="3600" dirty="0" smtClean="0">
                <a:solidFill>
                  <a:srgbClr val="FFFF00"/>
                </a:solidFill>
                <a:latin typeface="+mn-lt"/>
              </a:rPr>
              <a:t> &amp; </a:t>
            </a:r>
            <a:r>
              <a:rPr lang="en-US" sz="3600" b="1" dirty="0" smtClean="0">
                <a:solidFill>
                  <a:srgbClr val="FFFF00"/>
                </a:solidFill>
                <a:latin typeface="+mn-lt"/>
              </a:rPr>
              <a:t>constraint</a:t>
            </a:r>
            <a:endParaRPr lang="en-US" sz="3600" b="1" dirty="0" smtClean="0">
              <a:solidFill>
                <a:srgbClr val="D7E4BD"/>
              </a:solidFill>
              <a:latin typeface="+mn-lt"/>
            </a:endParaRPr>
          </a:p>
          <a:p>
            <a:pPr marL="0" indent="0">
              <a:buNone/>
            </a:pPr>
            <a:r>
              <a:rPr lang="en-US" b="1" dirty="0">
                <a:solidFill>
                  <a:srgbClr val="D7E4BD"/>
                </a:solidFill>
                <a:latin typeface="+mn-lt"/>
              </a:rPr>
              <a:t> </a:t>
            </a:r>
            <a:r>
              <a:rPr lang="en-US" b="1" dirty="0" smtClean="0">
                <a:solidFill>
                  <a:srgbClr val="D7E4BD"/>
                </a:solidFill>
                <a:latin typeface="+mn-lt"/>
              </a:rPr>
              <a:t>               </a:t>
            </a:r>
            <a:endParaRPr lang="en-US" dirty="0"/>
          </a:p>
        </p:txBody>
      </p:sp>
    </p:spTree>
    <p:extLst>
      <p:ext uri="{BB962C8B-B14F-4D97-AF65-F5344CB8AC3E}">
        <p14:creationId xmlns:p14="http://schemas.microsoft.com/office/powerpoint/2010/main" val="40008738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00"/>
                </a:solidFill>
                <a:latin typeface="Arial"/>
                <a:cs typeface="Arial"/>
              </a:rPr>
              <a:t> </a:t>
            </a:r>
            <a:r>
              <a:rPr lang="en-US" sz="4400" b="1" dirty="0" err="1" smtClean="0">
                <a:solidFill>
                  <a:srgbClr val="FFFF00"/>
                </a:solidFill>
                <a:latin typeface="Arial"/>
                <a:cs typeface="Arial"/>
              </a:rPr>
              <a:t>iRacing</a:t>
            </a:r>
            <a:r>
              <a:rPr lang="en-US" sz="4400" b="1" dirty="0" smtClean="0">
                <a:solidFill>
                  <a:srgbClr val="FFFF00"/>
                </a:solidFill>
                <a:latin typeface="Arial"/>
                <a:cs typeface="Arial"/>
              </a:rPr>
              <a:t> </a:t>
            </a:r>
            <a:r>
              <a:rPr lang="en-US" sz="4400" dirty="0" err="1" smtClean="0">
                <a:solidFill>
                  <a:schemeClr val="bg1"/>
                </a:solidFill>
                <a:latin typeface="Arial"/>
                <a:cs typeface="Arial"/>
              </a:rPr>
              <a:t>redux</a:t>
            </a:r>
            <a:endParaRPr lang="en-US" sz="4400" dirty="0">
              <a:solidFill>
                <a:schemeClr val="bg1"/>
              </a:solidFill>
              <a:latin typeface="Arial"/>
              <a:cs typeface="Arial"/>
            </a:endParaRPr>
          </a:p>
        </p:txBody>
      </p:sp>
      <p:sp>
        <p:nvSpPr>
          <p:cNvPr id="3" name="Content Placeholder 2"/>
          <p:cNvSpPr>
            <a:spLocks noGrp="1"/>
          </p:cNvSpPr>
          <p:nvPr>
            <p:ph sz="quarter" idx="10"/>
          </p:nvPr>
        </p:nvSpPr>
        <p:spPr>
          <a:xfrm>
            <a:off x="0" y="1016000"/>
            <a:ext cx="9144000" cy="4710134"/>
          </a:xfrm>
        </p:spPr>
        <p:txBody>
          <a:bodyPr/>
          <a:lstStyle/>
          <a:p>
            <a:pPr lvl="0"/>
            <a:r>
              <a:rPr lang="en-CA" b="1" i="1" dirty="0" err="1">
                <a:solidFill>
                  <a:srgbClr val="FFFF00"/>
                </a:solidFill>
                <a:latin typeface="+mn-lt"/>
                <a:cs typeface="Times New Roman"/>
              </a:rPr>
              <a:t>iRacing</a:t>
            </a:r>
            <a:r>
              <a:rPr lang="en-CA" b="1" i="1" dirty="0">
                <a:solidFill>
                  <a:srgbClr val="FFFF00"/>
                </a:solidFill>
                <a:latin typeface="+mn-lt"/>
                <a:cs typeface="Times New Roman"/>
              </a:rPr>
              <a:t> Motorsports Simulations, LLC v. Tim Robinson</a:t>
            </a:r>
            <a:r>
              <a:rPr lang="en-CA" b="1" dirty="0">
                <a:solidFill>
                  <a:schemeClr val="bg1"/>
                </a:solidFill>
                <a:latin typeface="+mn-lt"/>
                <a:cs typeface="Times New Roman"/>
              </a:rPr>
              <a:t>, </a:t>
            </a:r>
            <a:r>
              <a:rPr lang="en-CA" sz="2000" b="1" dirty="0">
                <a:solidFill>
                  <a:schemeClr val="bg1"/>
                </a:solidFill>
                <a:latin typeface="+mn-lt"/>
                <a:cs typeface="Times New Roman"/>
              </a:rPr>
              <a:t>District Court for the District of Massachusetts, Civil Action No. 05cv11639-</a:t>
            </a:r>
            <a:r>
              <a:rPr lang="en-CA" sz="2000" b="1" dirty="0" smtClean="0">
                <a:solidFill>
                  <a:schemeClr val="bg1"/>
                </a:solidFill>
                <a:latin typeface="+mn-lt"/>
                <a:cs typeface="Times New Roman"/>
              </a:rPr>
              <a:t>NG (</a:t>
            </a:r>
            <a:r>
              <a:rPr lang="en-US" sz="2000" dirty="0">
                <a:solidFill>
                  <a:schemeClr val="bg1"/>
                </a:solidFill>
                <a:latin typeface="+mn-lt"/>
                <a:cs typeface="Times New Roman"/>
              </a:rPr>
              <a:t>May, </a:t>
            </a:r>
            <a:r>
              <a:rPr lang="en-US" sz="2000" dirty="0" smtClean="0">
                <a:solidFill>
                  <a:schemeClr val="bg1"/>
                </a:solidFill>
                <a:latin typeface="+mn-lt"/>
                <a:cs typeface="Times New Roman"/>
              </a:rPr>
              <a:t>2009)</a:t>
            </a:r>
            <a:endParaRPr lang="en-US" sz="2000" dirty="0">
              <a:solidFill>
                <a:schemeClr val="bg1"/>
              </a:solidFill>
              <a:latin typeface="+mn-lt"/>
              <a:cs typeface="Times New Roman"/>
            </a:endParaRPr>
          </a:p>
          <a:p>
            <a:r>
              <a:rPr lang="en-CA" b="1" dirty="0">
                <a:solidFill>
                  <a:srgbClr val="FFFF00"/>
                </a:solidFill>
                <a:latin typeface="Times New Roman"/>
                <a:cs typeface="Times New Roman"/>
              </a:rPr>
              <a:t>EULA</a:t>
            </a:r>
            <a:r>
              <a:rPr lang="en-CA" b="1" dirty="0" smtClean="0">
                <a:solidFill>
                  <a:srgbClr val="FFFF00"/>
                </a:solidFill>
                <a:latin typeface="Times New Roman"/>
                <a:cs typeface="Times New Roman"/>
              </a:rPr>
              <a:t>:</a:t>
            </a:r>
            <a:r>
              <a:rPr lang="en-US" b="1" dirty="0">
                <a:solidFill>
                  <a:srgbClr val="FFFF00"/>
                </a:solidFill>
                <a:latin typeface="Times New Roman"/>
                <a:cs typeface="Times New Roman"/>
              </a:rPr>
              <a:t> </a:t>
            </a:r>
            <a:r>
              <a:rPr lang="en-CA" sz="2000" i="1" dirty="0" smtClean="0">
                <a:solidFill>
                  <a:schemeClr val="bg1"/>
                </a:solidFill>
                <a:latin typeface="Times New Roman"/>
                <a:cs typeface="Times New Roman"/>
              </a:rPr>
              <a:t>“</a:t>
            </a:r>
            <a:r>
              <a:rPr lang="en-CA" sz="2000" i="1" dirty="0">
                <a:solidFill>
                  <a:srgbClr val="FFFF00"/>
                </a:solidFill>
                <a:latin typeface="Times New Roman"/>
                <a:cs typeface="Times New Roman"/>
              </a:rPr>
              <a:t>You may not</a:t>
            </a:r>
            <a:r>
              <a:rPr lang="en-CA" sz="2000" i="1" dirty="0">
                <a:solidFill>
                  <a:schemeClr val="bg1"/>
                </a:solidFill>
                <a:latin typeface="Times New Roman"/>
                <a:cs typeface="Times New Roman"/>
              </a:rPr>
              <a:t>, in whole or in part, copy, photocopy, reproduce, translate, </a:t>
            </a:r>
            <a:r>
              <a:rPr lang="en-CA" sz="2000" i="1" dirty="0">
                <a:solidFill>
                  <a:srgbClr val="FFFF00"/>
                </a:solidFill>
                <a:latin typeface="Times New Roman"/>
                <a:cs typeface="Times New Roman"/>
              </a:rPr>
              <a:t>reverse engineer, derive source code, modify, disassemble, decompile, create derivative works based on [NASCAR 2003]</a:t>
            </a:r>
            <a:r>
              <a:rPr lang="en-CA" sz="2000" i="1" dirty="0">
                <a:solidFill>
                  <a:schemeClr val="bg1"/>
                </a:solidFill>
                <a:latin typeface="Times New Roman"/>
                <a:cs typeface="Times New Roman"/>
              </a:rPr>
              <a:t>, or remove any </a:t>
            </a:r>
            <a:r>
              <a:rPr lang="en-CA" sz="2000" i="1" dirty="0" smtClean="0">
                <a:solidFill>
                  <a:schemeClr val="bg1"/>
                </a:solidFill>
                <a:latin typeface="Times New Roman"/>
                <a:cs typeface="Times New Roman"/>
              </a:rPr>
              <a:t>proprietary </a:t>
            </a:r>
            <a:r>
              <a:rPr lang="en-CA" sz="2000" i="1" dirty="0">
                <a:solidFill>
                  <a:schemeClr val="bg1"/>
                </a:solidFill>
                <a:latin typeface="Times New Roman"/>
                <a:cs typeface="Times New Roman"/>
              </a:rPr>
              <a:t>notices or labels on [NASCAR 2003] without the prior consent, in writing, of [</a:t>
            </a:r>
            <a:r>
              <a:rPr lang="en-CA" sz="2000" i="1" dirty="0" err="1">
                <a:solidFill>
                  <a:schemeClr val="bg1"/>
                </a:solidFill>
                <a:latin typeface="Times New Roman"/>
                <a:cs typeface="Times New Roman"/>
              </a:rPr>
              <a:t>iRacing</a:t>
            </a:r>
            <a:r>
              <a:rPr lang="en-CA" sz="2000" i="1" dirty="0">
                <a:solidFill>
                  <a:schemeClr val="bg1"/>
                </a:solidFill>
                <a:latin typeface="Times New Roman"/>
                <a:cs typeface="Times New Roman"/>
              </a:rPr>
              <a:t>].</a:t>
            </a:r>
            <a:r>
              <a:rPr lang="en-CA" sz="2000" i="1" dirty="0" smtClean="0">
                <a:solidFill>
                  <a:schemeClr val="bg1"/>
                </a:solidFill>
                <a:latin typeface="Times New Roman"/>
                <a:cs typeface="Times New Roman"/>
              </a:rPr>
              <a:t>”</a:t>
            </a:r>
            <a:endParaRPr lang="en-US" sz="2000" dirty="0" smtClean="0">
              <a:solidFill>
                <a:schemeClr val="bg1"/>
              </a:solidFill>
              <a:latin typeface="Times New Roman"/>
              <a:cs typeface="Times New Roman"/>
            </a:endParaRPr>
          </a:p>
          <a:p>
            <a:r>
              <a:rPr lang="en-US" dirty="0" smtClean="0">
                <a:solidFill>
                  <a:srgbClr val="FF6600"/>
                </a:solidFill>
                <a:latin typeface="+mn-lt"/>
                <a:cs typeface="Times New Roman"/>
              </a:rPr>
              <a:t>Mod community encouraged in past </a:t>
            </a:r>
            <a:r>
              <a:rPr lang="en-US" i="1" dirty="0" smtClean="0">
                <a:solidFill>
                  <a:srgbClr val="FF6600"/>
                </a:solidFill>
                <a:latin typeface="+mn-lt"/>
                <a:cs typeface="Times New Roman"/>
              </a:rPr>
              <a:t>but line drawn?</a:t>
            </a:r>
            <a:r>
              <a:rPr lang="en-US" dirty="0" smtClean="0">
                <a:solidFill>
                  <a:srgbClr val="FF6600"/>
                </a:solidFill>
                <a:latin typeface="+mn-lt"/>
                <a:cs typeface="Times New Roman"/>
              </a:rPr>
              <a:t>…</a:t>
            </a:r>
            <a:endParaRPr lang="en-US" dirty="0">
              <a:solidFill>
                <a:srgbClr val="FF6600"/>
              </a:solidFill>
              <a:latin typeface="+mn-lt"/>
              <a:cs typeface="Times New Roman"/>
            </a:endParaRPr>
          </a:p>
        </p:txBody>
      </p:sp>
      <p:pic>
        <p:nvPicPr>
          <p:cNvPr id="5" name="Content Placeholder 3" descr="IRacing_Custom_Paint_Scheme.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353663" y="3779133"/>
            <a:ext cx="4166260" cy="2186001"/>
          </a:xfrm>
          <a:prstGeom prst="rect">
            <a:avLst/>
          </a:prstGeom>
        </p:spPr>
      </p:pic>
    </p:spTree>
    <p:extLst>
      <p:ext uri="{BB962C8B-B14F-4D97-AF65-F5344CB8AC3E}">
        <p14:creationId xmlns:p14="http://schemas.microsoft.com/office/powerpoint/2010/main" val="33951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                  </a:t>
            </a:r>
            <a:r>
              <a:rPr lang="en-US" sz="4800" b="1" dirty="0" err="1" smtClean="0">
                <a:solidFill>
                  <a:srgbClr val="FFFF00"/>
                </a:solidFill>
                <a:latin typeface="Arial"/>
                <a:cs typeface="Arial"/>
              </a:rPr>
              <a:t>iRacing</a:t>
            </a:r>
            <a:endParaRPr lang="en-US" sz="4800" b="1" dirty="0">
              <a:solidFill>
                <a:srgbClr val="FFFF00"/>
              </a:solidFill>
              <a:latin typeface="Arial"/>
              <a:cs typeface="Arial"/>
            </a:endParaRPr>
          </a:p>
        </p:txBody>
      </p:sp>
      <p:pic>
        <p:nvPicPr>
          <p:cNvPr id="4" name="Content Placeholder 3"/>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647" r="-647"/>
          <a:stretch/>
        </p:blipFill>
        <p:spPr>
          <a:xfrm>
            <a:off x="0" y="1738801"/>
            <a:ext cx="9144000" cy="3752850"/>
          </a:xfrm>
          <a:prstGeom prst="rect">
            <a:avLst/>
          </a:prstGeom>
        </p:spPr>
      </p:pic>
    </p:spTree>
    <p:extLst>
      <p:ext uri="{BB962C8B-B14F-4D97-AF65-F5344CB8AC3E}">
        <p14:creationId xmlns:p14="http://schemas.microsoft.com/office/powerpoint/2010/main" val="366091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752"/>
            <a:ext cx="9144000" cy="839113"/>
          </a:xfrm>
        </p:spPr>
        <p:txBody>
          <a:bodyPr>
            <a:noAutofit/>
          </a:bodyPr>
          <a:lstStyle/>
          <a:p>
            <a:r>
              <a:rPr lang="en-US" sz="3600" b="1" dirty="0" smtClean="0">
                <a:solidFill>
                  <a:srgbClr val="FFFF00"/>
                </a:solidFill>
                <a:latin typeface="Times New Roman"/>
                <a:cs typeface="Times New Roman"/>
              </a:rPr>
              <a:t> Proof of non</a:t>
            </a:r>
            <a:r>
              <a:rPr lang="en-US" sz="3600" b="1" dirty="0">
                <a:solidFill>
                  <a:srgbClr val="FFFF00"/>
                </a:solidFill>
                <a:latin typeface="Times New Roman"/>
                <a:cs typeface="Times New Roman"/>
              </a:rPr>
              <a:t>-</a:t>
            </a:r>
            <a:r>
              <a:rPr lang="en-US" sz="3600" b="1" dirty="0" smtClean="0">
                <a:solidFill>
                  <a:srgbClr val="FFFF00"/>
                </a:solidFill>
                <a:latin typeface="Times New Roman"/>
                <a:cs typeface="Times New Roman"/>
              </a:rPr>
              <a:t>EULA claims in EULA cases </a:t>
            </a:r>
            <a:r>
              <a:rPr lang="en-US" sz="3600" b="1" dirty="0">
                <a:solidFill>
                  <a:srgbClr val="FFFF00"/>
                </a:solidFill>
                <a:latin typeface="Times New Roman"/>
                <a:cs typeface="Times New Roman"/>
              </a:rPr>
              <a:t>2</a:t>
            </a:r>
            <a:endParaRPr lang="en-US" sz="3600" dirty="0">
              <a:solidFill>
                <a:srgbClr val="FFFF00"/>
              </a:solidFill>
              <a:latin typeface="Times New Roman"/>
              <a:cs typeface="Times New Roman"/>
            </a:endParaRPr>
          </a:p>
        </p:txBody>
      </p:sp>
      <p:sp>
        <p:nvSpPr>
          <p:cNvPr id="3" name="Content Placeholder 2"/>
          <p:cNvSpPr>
            <a:spLocks noGrp="1"/>
          </p:cNvSpPr>
          <p:nvPr>
            <p:ph sz="quarter" idx="10"/>
          </p:nvPr>
        </p:nvSpPr>
        <p:spPr>
          <a:xfrm>
            <a:off x="225335" y="1070933"/>
            <a:ext cx="8918665" cy="5127211"/>
          </a:xfrm>
        </p:spPr>
        <p:txBody>
          <a:bodyPr>
            <a:normAutofit fontScale="70000" lnSpcReduction="20000"/>
          </a:bodyPr>
          <a:lstStyle/>
          <a:p>
            <a:pPr marL="0" lvl="0" indent="0">
              <a:buNone/>
            </a:pPr>
            <a:r>
              <a:rPr lang="en-CA" sz="3400" b="1" dirty="0" smtClean="0">
                <a:solidFill>
                  <a:schemeClr val="bg1"/>
                </a:solidFill>
                <a:latin typeface="+mn-lt"/>
              </a:rPr>
              <a:t>6.</a:t>
            </a:r>
            <a:r>
              <a:rPr lang="en-CA" sz="3400" b="1" i="1" dirty="0" smtClean="0">
                <a:solidFill>
                  <a:schemeClr val="bg1"/>
                </a:solidFill>
                <a:latin typeface="+mn-lt"/>
              </a:rPr>
              <a:t> </a:t>
            </a:r>
            <a:r>
              <a:rPr lang="en-CA" sz="3400" b="1" i="1" dirty="0">
                <a:solidFill>
                  <a:srgbClr val="FFFF00"/>
                </a:solidFill>
                <a:latin typeface="+mn-lt"/>
              </a:rPr>
              <a:t>Zynga Game Network, Inc. v. </a:t>
            </a:r>
            <a:r>
              <a:rPr lang="en-CA" sz="3400" b="1" i="1" dirty="0" err="1" smtClean="0">
                <a:solidFill>
                  <a:srgbClr val="FFFF00"/>
                </a:solidFill>
                <a:latin typeface="+mn-lt"/>
              </a:rPr>
              <a:t>Labrasca</a:t>
            </a:r>
            <a:r>
              <a:rPr lang="en-CA" sz="3400" b="1" dirty="0" smtClean="0">
                <a:solidFill>
                  <a:schemeClr val="bg1"/>
                </a:solidFill>
                <a:latin typeface="+mn-lt"/>
              </a:rPr>
              <a:t>: </a:t>
            </a:r>
            <a:r>
              <a:rPr lang="en-CA" sz="3400" dirty="0" smtClean="0">
                <a:solidFill>
                  <a:schemeClr val="bg1"/>
                </a:solidFill>
                <a:latin typeface="+mn-lt"/>
              </a:rPr>
              <a:t>Claims of </a:t>
            </a:r>
            <a:endParaRPr lang="en-CA" sz="3400" dirty="0">
              <a:solidFill>
                <a:schemeClr val="bg1"/>
              </a:solidFill>
              <a:latin typeface="+mn-lt"/>
            </a:endParaRPr>
          </a:p>
          <a:p>
            <a:pPr marL="0" lvl="0" indent="0">
              <a:buNone/>
            </a:pPr>
            <a:r>
              <a:rPr lang="en-CA" sz="3400" dirty="0" smtClean="0">
                <a:solidFill>
                  <a:schemeClr val="accent4">
                    <a:lumMod val="40000"/>
                    <a:lumOff val="60000"/>
                  </a:schemeClr>
                </a:solidFill>
                <a:latin typeface="+mn-lt"/>
              </a:rPr>
              <a:t>trademark infringement, unfair competition, passing off, and</a:t>
            </a:r>
            <a:endParaRPr lang="en-CA" sz="3400" dirty="0">
              <a:solidFill>
                <a:schemeClr val="accent4">
                  <a:lumMod val="40000"/>
                  <a:lumOff val="60000"/>
                </a:schemeClr>
              </a:solidFill>
              <a:latin typeface="+mn-lt"/>
            </a:endParaRPr>
          </a:p>
          <a:p>
            <a:pPr marL="0" lvl="0" indent="0">
              <a:buNone/>
            </a:pPr>
            <a:r>
              <a:rPr lang="en-CA" sz="3400" dirty="0" smtClean="0">
                <a:solidFill>
                  <a:schemeClr val="accent4">
                    <a:lumMod val="40000"/>
                    <a:lumOff val="60000"/>
                  </a:schemeClr>
                </a:solidFill>
                <a:latin typeface="+mn-lt"/>
              </a:rPr>
              <a:t>intentional interference with contractual relations</a:t>
            </a:r>
            <a:r>
              <a:rPr lang="en-CA" sz="3400" dirty="0" smtClean="0">
                <a:solidFill>
                  <a:schemeClr val="bg1"/>
                </a:solidFill>
                <a:latin typeface="+mn-lt"/>
              </a:rPr>
              <a:t>. Consent</a:t>
            </a:r>
          </a:p>
          <a:p>
            <a:pPr marL="0" lvl="0" indent="0">
              <a:buNone/>
            </a:pPr>
            <a:r>
              <a:rPr lang="en-CA" sz="3400" dirty="0" smtClean="0">
                <a:solidFill>
                  <a:schemeClr val="bg1"/>
                </a:solidFill>
                <a:latin typeface="+mn-lt"/>
              </a:rPr>
              <a:t>judgment.</a:t>
            </a:r>
            <a:r>
              <a:rPr lang="en-CA" sz="3400" dirty="0">
                <a:solidFill>
                  <a:schemeClr val="bg1"/>
                </a:solidFill>
                <a:latin typeface="+mn-lt"/>
              </a:rPr>
              <a:t> </a:t>
            </a:r>
            <a:endParaRPr lang="en-CA" sz="3400" dirty="0" smtClean="0">
              <a:solidFill>
                <a:schemeClr val="bg1"/>
              </a:solidFill>
              <a:latin typeface="+mn-lt"/>
            </a:endParaRPr>
          </a:p>
          <a:p>
            <a:pPr marL="0" lvl="0" indent="0">
              <a:buNone/>
            </a:pPr>
            <a:endParaRPr lang="en-CA" sz="2800" dirty="0">
              <a:solidFill>
                <a:schemeClr val="bg1"/>
              </a:solidFill>
              <a:latin typeface="+mn-lt"/>
            </a:endParaRPr>
          </a:p>
          <a:p>
            <a:pPr marL="0" lvl="0" indent="0">
              <a:buNone/>
            </a:pPr>
            <a:r>
              <a:rPr lang="en-CA" sz="3400" b="1" dirty="0" smtClean="0">
                <a:solidFill>
                  <a:schemeClr val="bg1"/>
                </a:solidFill>
                <a:latin typeface="+mn-lt"/>
              </a:rPr>
              <a:t>7.</a:t>
            </a:r>
            <a:r>
              <a:rPr lang="en-US" sz="3400" b="1" dirty="0" smtClean="0">
                <a:solidFill>
                  <a:schemeClr val="bg1"/>
                </a:solidFill>
                <a:latin typeface="+mn-lt"/>
              </a:rPr>
              <a:t> </a:t>
            </a:r>
            <a:r>
              <a:rPr lang="en-CA" sz="3400" b="1" i="1" dirty="0" err="1">
                <a:solidFill>
                  <a:srgbClr val="FFFF00"/>
                </a:solidFill>
                <a:latin typeface="+mn-lt"/>
              </a:rPr>
              <a:t>Evony</a:t>
            </a:r>
            <a:r>
              <a:rPr lang="en-CA" sz="3400" b="1" i="1" dirty="0">
                <a:solidFill>
                  <a:srgbClr val="FFFF00"/>
                </a:solidFill>
                <a:latin typeface="+mn-lt"/>
              </a:rPr>
              <a:t>, LLC et. al. v. </a:t>
            </a:r>
            <a:r>
              <a:rPr lang="en-CA" sz="3400" b="1" i="1" dirty="0" smtClean="0">
                <a:solidFill>
                  <a:srgbClr val="FFFF00"/>
                </a:solidFill>
                <a:latin typeface="+mn-lt"/>
              </a:rPr>
              <a:t>Holland</a:t>
            </a:r>
            <a:r>
              <a:rPr lang="en-CA" sz="3400" b="1" dirty="0" smtClean="0">
                <a:solidFill>
                  <a:schemeClr val="bg1"/>
                </a:solidFill>
                <a:latin typeface="+mn-lt"/>
              </a:rPr>
              <a:t>:</a:t>
            </a:r>
          </a:p>
          <a:p>
            <a:pPr marL="0" lvl="0" indent="0">
              <a:buNone/>
            </a:pPr>
            <a:r>
              <a:rPr lang="en-CA" sz="3400" dirty="0" smtClean="0">
                <a:solidFill>
                  <a:schemeClr val="bg1"/>
                </a:solidFill>
                <a:latin typeface="+mn-lt"/>
              </a:rPr>
              <a:t>Default </a:t>
            </a:r>
            <a:r>
              <a:rPr lang="en-CA" sz="3400" dirty="0">
                <a:solidFill>
                  <a:schemeClr val="bg1"/>
                </a:solidFill>
                <a:latin typeface="+mn-lt"/>
              </a:rPr>
              <a:t>judgment based on </a:t>
            </a:r>
            <a:r>
              <a:rPr lang="en-CA" sz="3400" dirty="0">
                <a:solidFill>
                  <a:srgbClr val="CCC1DA"/>
                </a:solidFill>
                <a:latin typeface="+mn-lt"/>
              </a:rPr>
              <a:t>copyright </a:t>
            </a:r>
            <a:r>
              <a:rPr lang="en-CA" sz="3400" dirty="0" smtClean="0">
                <a:solidFill>
                  <a:srgbClr val="CCC1DA"/>
                </a:solidFill>
                <a:latin typeface="+mn-lt"/>
              </a:rPr>
              <a:t>infringement</a:t>
            </a:r>
          </a:p>
          <a:p>
            <a:pPr marL="0" lvl="0" indent="0">
              <a:buNone/>
            </a:pPr>
            <a:r>
              <a:rPr lang="en-CA" sz="3400" dirty="0" smtClean="0">
                <a:solidFill>
                  <a:srgbClr val="CCC1DA"/>
                </a:solidFill>
                <a:latin typeface="+mn-lt"/>
              </a:rPr>
              <a:t>(Copyright </a:t>
            </a:r>
            <a:r>
              <a:rPr lang="en-CA" sz="3400" dirty="0">
                <a:solidFill>
                  <a:srgbClr val="CCC1DA"/>
                </a:solidFill>
                <a:latin typeface="+mn-lt"/>
              </a:rPr>
              <a:t>Act &amp; DMCA), trademark &amp; trade </a:t>
            </a:r>
            <a:r>
              <a:rPr lang="en-CA" sz="3400" dirty="0" smtClean="0">
                <a:solidFill>
                  <a:srgbClr val="CCC1DA"/>
                </a:solidFill>
                <a:latin typeface="+mn-lt"/>
              </a:rPr>
              <a:t>dress</a:t>
            </a:r>
          </a:p>
          <a:p>
            <a:pPr marL="0" lvl="0" indent="0">
              <a:buNone/>
            </a:pPr>
            <a:r>
              <a:rPr lang="en-CA" sz="3400" dirty="0" smtClean="0">
                <a:solidFill>
                  <a:srgbClr val="CCC1DA"/>
                </a:solidFill>
                <a:latin typeface="+mn-lt"/>
              </a:rPr>
              <a:t>infringements,</a:t>
            </a:r>
            <a:r>
              <a:rPr lang="en-CA" sz="3400" b="1" dirty="0" smtClean="0">
                <a:solidFill>
                  <a:srgbClr val="CCC1DA"/>
                </a:solidFill>
                <a:latin typeface="+mn-lt"/>
              </a:rPr>
              <a:t> </a:t>
            </a:r>
            <a:r>
              <a:rPr lang="en-US" sz="3400" dirty="0">
                <a:solidFill>
                  <a:srgbClr val="CCC1DA"/>
                </a:solidFill>
                <a:latin typeface="+mn-lt"/>
              </a:rPr>
              <a:t>tortious interference with </a:t>
            </a:r>
            <a:r>
              <a:rPr lang="en-US" sz="3400" dirty="0" smtClean="0">
                <a:solidFill>
                  <a:srgbClr val="CCC1DA"/>
                </a:solidFill>
                <a:latin typeface="+mn-lt"/>
              </a:rPr>
              <a:t>contractual</a:t>
            </a:r>
          </a:p>
          <a:p>
            <a:pPr marL="0" lvl="0" indent="0">
              <a:buNone/>
            </a:pPr>
            <a:r>
              <a:rPr lang="en-US" sz="3400" dirty="0" smtClean="0">
                <a:solidFill>
                  <a:srgbClr val="CCC1DA"/>
                </a:solidFill>
                <a:latin typeface="+mn-lt"/>
              </a:rPr>
              <a:t>relations</a:t>
            </a:r>
            <a:r>
              <a:rPr lang="en-US" sz="3400" dirty="0" smtClean="0">
                <a:solidFill>
                  <a:schemeClr val="bg1"/>
                </a:solidFill>
                <a:latin typeface="+mn-lt"/>
              </a:rPr>
              <a:t> </a:t>
            </a:r>
            <a:r>
              <a:rPr lang="en-US" sz="3400" dirty="0">
                <a:solidFill>
                  <a:schemeClr val="bg1"/>
                </a:solidFill>
                <a:latin typeface="+mn-lt"/>
              </a:rPr>
              <a:t>&amp; prospective </a:t>
            </a:r>
            <a:r>
              <a:rPr lang="en-US" sz="3400" dirty="0" smtClean="0">
                <a:solidFill>
                  <a:schemeClr val="bg1"/>
                </a:solidFill>
                <a:latin typeface="+mn-lt"/>
              </a:rPr>
              <a:t>economic </a:t>
            </a:r>
            <a:r>
              <a:rPr lang="en-US" sz="3400" dirty="0">
                <a:solidFill>
                  <a:schemeClr val="bg1"/>
                </a:solidFill>
                <a:latin typeface="+mn-lt"/>
              </a:rPr>
              <a:t>advantage.</a:t>
            </a:r>
          </a:p>
          <a:p>
            <a:pPr marL="0" lvl="0" indent="0">
              <a:buNone/>
            </a:pPr>
            <a:r>
              <a:rPr lang="en-US" sz="3400" dirty="0" smtClean="0">
                <a:solidFill>
                  <a:schemeClr val="bg1"/>
                </a:solidFill>
                <a:latin typeface="+mn-lt"/>
              </a:rPr>
              <a:t> </a:t>
            </a:r>
            <a:endParaRPr lang="en-US" sz="3000" b="1" dirty="0">
              <a:solidFill>
                <a:schemeClr val="bg1"/>
              </a:solidFill>
              <a:latin typeface="+mn-lt"/>
            </a:endParaRPr>
          </a:p>
          <a:p>
            <a:pPr marL="0" indent="0">
              <a:buNone/>
            </a:pPr>
            <a:r>
              <a:rPr lang="en-US" sz="3000" b="1" dirty="0" smtClean="0">
                <a:solidFill>
                  <a:srgbClr val="FF0000"/>
                </a:solidFill>
                <a:latin typeface="+mn-lt"/>
              </a:rPr>
              <a:t>Footnotes </a:t>
            </a:r>
            <a:r>
              <a:rPr lang="en-US" sz="3000" b="1" dirty="0">
                <a:solidFill>
                  <a:srgbClr val="FF0000"/>
                </a:solidFill>
                <a:latin typeface="+mn-lt"/>
              </a:rPr>
              <a:t>- other cases not on-</a:t>
            </a:r>
            <a:r>
              <a:rPr lang="en-US" sz="3000" b="1" dirty="0" smtClean="0">
                <a:solidFill>
                  <a:srgbClr val="FF0000"/>
                </a:solidFill>
                <a:latin typeface="+mn-lt"/>
              </a:rPr>
              <a:t>point</a:t>
            </a:r>
            <a:endParaRPr lang="en-US" dirty="0">
              <a:solidFill>
                <a:srgbClr val="FF0000"/>
              </a:solidFill>
              <a:latin typeface="+mn-lt"/>
            </a:endParaRPr>
          </a:p>
          <a:p>
            <a:pPr marL="0" indent="0">
              <a:buNone/>
            </a:pPr>
            <a:r>
              <a:rPr lang="en-US" dirty="0" smtClean="0">
                <a:solidFill>
                  <a:schemeClr val="bg1"/>
                </a:solidFill>
                <a:latin typeface="+mn-lt"/>
              </a:rPr>
              <a:t>8. </a:t>
            </a:r>
            <a:r>
              <a:rPr lang="en-CA" b="1" i="1" dirty="0" smtClean="0">
                <a:solidFill>
                  <a:schemeClr val="bg1"/>
                </a:solidFill>
                <a:latin typeface="+mn-lt"/>
              </a:rPr>
              <a:t>Vernor </a:t>
            </a:r>
            <a:r>
              <a:rPr lang="en-CA" b="1" i="1" dirty="0">
                <a:solidFill>
                  <a:schemeClr val="bg1"/>
                </a:solidFill>
                <a:latin typeface="+mn-lt"/>
              </a:rPr>
              <a:t>v. Autodesk, Inc</a:t>
            </a:r>
            <a:r>
              <a:rPr lang="en-CA" b="1" i="1" dirty="0" smtClean="0">
                <a:solidFill>
                  <a:schemeClr val="bg1"/>
                </a:solidFill>
                <a:latin typeface="+mn-lt"/>
              </a:rPr>
              <a:t>.</a:t>
            </a:r>
            <a:r>
              <a:rPr lang="en-CA" b="1" dirty="0" smtClean="0">
                <a:solidFill>
                  <a:schemeClr val="bg1"/>
                </a:solidFill>
                <a:latin typeface="+mn-lt"/>
              </a:rPr>
              <a:t>:</a:t>
            </a:r>
            <a:r>
              <a:rPr lang="en-US" b="1" dirty="0" smtClean="0">
                <a:solidFill>
                  <a:schemeClr val="bg1"/>
                </a:solidFill>
                <a:latin typeface="+mn-lt"/>
              </a:rPr>
              <a:t> </a:t>
            </a:r>
            <a:r>
              <a:rPr lang="en-US" dirty="0" smtClean="0">
                <a:solidFill>
                  <a:schemeClr val="bg1"/>
                </a:solidFill>
                <a:latin typeface="+mn-lt"/>
              </a:rPr>
              <a:t>Judgment for copyright infringement (non-game case).</a:t>
            </a:r>
          </a:p>
          <a:p>
            <a:pPr marL="0" indent="0">
              <a:buNone/>
            </a:pPr>
            <a:r>
              <a:rPr lang="en-US" dirty="0" smtClean="0">
                <a:solidFill>
                  <a:schemeClr val="bg1"/>
                </a:solidFill>
                <a:latin typeface="+mn-lt"/>
              </a:rPr>
              <a:t>9. </a:t>
            </a:r>
            <a:r>
              <a:rPr lang="en-CA" b="1" i="1" dirty="0">
                <a:solidFill>
                  <a:schemeClr val="bg1"/>
                </a:solidFill>
                <a:latin typeface="+mn-lt"/>
              </a:rPr>
              <a:t>Smallwood v. </a:t>
            </a:r>
            <a:r>
              <a:rPr lang="en-CA" b="1" i="1" dirty="0" smtClean="0">
                <a:solidFill>
                  <a:schemeClr val="bg1"/>
                </a:solidFill>
                <a:latin typeface="+mn-lt"/>
              </a:rPr>
              <a:t>NCSOFT</a:t>
            </a:r>
            <a:r>
              <a:rPr lang="en-CA" b="1" dirty="0" smtClean="0">
                <a:solidFill>
                  <a:schemeClr val="bg1"/>
                </a:solidFill>
                <a:latin typeface="+mn-lt"/>
              </a:rPr>
              <a:t>:</a:t>
            </a:r>
            <a:r>
              <a:rPr lang="en-US" b="1" i="1" dirty="0" smtClean="0">
                <a:solidFill>
                  <a:schemeClr val="bg1"/>
                </a:solidFill>
                <a:latin typeface="+mn-lt"/>
              </a:rPr>
              <a:t> </a:t>
            </a:r>
            <a:r>
              <a:rPr lang="en-US" dirty="0" smtClean="0">
                <a:solidFill>
                  <a:schemeClr val="bg1"/>
                </a:solidFill>
                <a:latin typeface="+mn-lt"/>
              </a:rPr>
              <a:t>EULA as defense in gaming addiction case not fully upheld</a:t>
            </a:r>
          </a:p>
          <a:p>
            <a:pPr marL="0" indent="0">
              <a:buNone/>
            </a:pPr>
            <a:r>
              <a:rPr lang="en-US" dirty="0" smtClean="0">
                <a:solidFill>
                  <a:schemeClr val="bg1"/>
                </a:solidFill>
                <a:latin typeface="+mn-lt"/>
              </a:rPr>
              <a:t>10. </a:t>
            </a:r>
            <a:r>
              <a:rPr lang="en-CA" b="1" i="1" dirty="0">
                <a:solidFill>
                  <a:schemeClr val="bg1"/>
                </a:solidFill>
                <a:latin typeface="+mn-lt"/>
              </a:rPr>
              <a:t>Hernandez v. Internet Gaming Entertainment, </a:t>
            </a:r>
            <a:r>
              <a:rPr lang="en-CA" b="1" i="1" dirty="0" smtClean="0">
                <a:solidFill>
                  <a:schemeClr val="bg1"/>
                </a:solidFill>
                <a:latin typeface="+mn-lt"/>
              </a:rPr>
              <a:t>Ltd</a:t>
            </a:r>
            <a:r>
              <a:rPr lang="en-CA" b="1" dirty="0" smtClean="0">
                <a:solidFill>
                  <a:schemeClr val="bg1"/>
                </a:solidFill>
                <a:latin typeface="+mn-lt"/>
              </a:rPr>
              <a:t>:</a:t>
            </a:r>
            <a:r>
              <a:rPr lang="en-CA" b="1" i="1" dirty="0">
                <a:solidFill>
                  <a:schemeClr val="bg1"/>
                </a:solidFill>
                <a:latin typeface="+mn-lt"/>
              </a:rPr>
              <a:t> </a:t>
            </a:r>
            <a:r>
              <a:rPr lang="en-CA" dirty="0" smtClean="0">
                <a:solidFill>
                  <a:schemeClr val="bg1"/>
                </a:solidFill>
                <a:latin typeface="+mn-lt"/>
              </a:rPr>
              <a:t>Action by gamer against</a:t>
            </a:r>
          </a:p>
          <a:p>
            <a:pPr marL="0" indent="0">
              <a:buNone/>
            </a:pPr>
            <a:r>
              <a:rPr lang="en-CA" dirty="0" smtClean="0">
                <a:solidFill>
                  <a:schemeClr val="bg1"/>
                </a:solidFill>
                <a:latin typeface="+mn-lt"/>
              </a:rPr>
              <a:t>gold farming company seeking to use </a:t>
            </a:r>
            <a:r>
              <a:rPr lang="en-CA" dirty="0" err="1" smtClean="0">
                <a:solidFill>
                  <a:schemeClr val="bg1"/>
                </a:solidFill>
                <a:latin typeface="+mn-lt"/>
              </a:rPr>
              <a:t>ToU</a:t>
            </a:r>
            <a:r>
              <a:rPr lang="en-CA" dirty="0" smtClean="0">
                <a:solidFill>
                  <a:schemeClr val="bg1"/>
                </a:solidFill>
                <a:latin typeface="+mn-lt"/>
              </a:rPr>
              <a:t> &amp; EULA gold farming company must have</a:t>
            </a:r>
          </a:p>
          <a:p>
            <a:pPr marL="0" indent="0">
              <a:buNone/>
            </a:pPr>
            <a:r>
              <a:rPr lang="en-CA" dirty="0" smtClean="0">
                <a:solidFill>
                  <a:schemeClr val="bg1"/>
                </a:solidFill>
                <a:latin typeface="+mn-lt"/>
              </a:rPr>
              <a:t>agreed to. Settled.</a:t>
            </a:r>
          </a:p>
          <a:p>
            <a:pPr marL="0" indent="0">
              <a:buNone/>
            </a:pPr>
            <a:endParaRPr lang="en-US" dirty="0"/>
          </a:p>
        </p:txBody>
      </p:sp>
    </p:spTree>
    <p:extLst>
      <p:ext uri="{BB962C8B-B14F-4D97-AF65-F5344CB8AC3E}">
        <p14:creationId xmlns:p14="http://schemas.microsoft.com/office/powerpoint/2010/main" val="16510070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7969"/>
          </a:xfrm>
        </p:spPr>
        <p:txBody>
          <a:bodyPr>
            <a:normAutofit/>
          </a:bodyPr>
          <a:lstStyle/>
          <a:p>
            <a:r>
              <a:rPr lang="en-US" sz="4800" b="1" dirty="0" smtClean="0">
                <a:solidFill>
                  <a:srgbClr val="FFFF00"/>
                </a:solidFill>
                <a:latin typeface="+mn-lt"/>
              </a:rPr>
              <a:t>The Heretical Question…</a:t>
            </a:r>
            <a:endParaRPr lang="en-US" sz="4800" b="1" dirty="0">
              <a:solidFill>
                <a:srgbClr val="FFFF00"/>
              </a:solidFill>
              <a:latin typeface="+mn-lt"/>
            </a:endParaRPr>
          </a:p>
        </p:txBody>
      </p:sp>
      <p:sp>
        <p:nvSpPr>
          <p:cNvPr id="3" name="Content Placeholder 2"/>
          <p:cNvSpPr>
            <a:spLocks noGrp="1"/>
          </p:cNvSpPr>
          <p:nvPr>
            <p:ph sz="quarter" idx="10"/>
          </p:nvPr>
        </p:nvSpPr>
        <p:spPr>
          <a:xfrm>
            <a:off x="457200" y="937969"/>
            <a:ext cx="8229600" cy="4788165"/>
          </a:xfrm>
        </p:spPr>
        <p:txBody>
          <a:bodyPr>
            <a:normAutofit/>
          </a:bodyPr>
          <a:lstStyle/>
          <a:p>
            <a:pPr marL="0" indent="0">
              <a:buNone/>
            </a:pPr>
            <a:r>
              <a:rPr lang="en-US" sz="4800" dirty="0" smtClean="0">
                <a:solidFill>
                  <a:schemeClr val="bg1"/>
                </a:solidFill>
                <a:latin typeface="Lucida Console"/>
                <a:cs typeface="Lucida Console"/>
              </a:rPr>
              <a:t>Are EULA’s &amp; </a:t>
            </a:r>
            <a:r>
              <a:rPr lang="en-US" sz="4800" dirty="0" err="1" smtClean="0">
                <a:solidFill>
                  <a:schemeClr val="bg1"/>
                </a:solidFill>
                <a:latin typeface="Lucida Console"/>
                <a:cs typeface="Lucida Console"/>
              </a:rPr>
              <a:t>ToS</a:t>
            </a:r>
            <a:r>
              <a:rPr lang="en-US" sz="4800" dirty="0" smtClean="0">
                <a:solidFill>
                  <a:schemeClr val="bg1"/>
                </a:solidFill>
                <a:latin typeface="Lucida Console"/>
                <a:cs typeface="Lucida Console"/>
              </a:rPr>
              <a:t>’ even necessary?</a:t>
            </a:r>
            <a:endParaRPr lang="en-US" sz="4800" dirty="0">
              <a:solidFill>
                <a:schemeClr val="bg1"/>
              </a:solidFill>
              <a:latin typeface="Lucida Console"/>
              <a:cs typeface="Lucida Console"/>
            </a:endParaRPr>
          </a:p>
        </p:txBody>
      </p:sp>
      <p:pic>
        <p:nvPicPr>
          <p:cNvPr id="4" name="Picture 3" descr="220px-Coolkidsfish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6924" y="2337568"/>
            <a:ext cx="3532825" cy="3532825"/>
          </a:xfrm>
          <a:prstGeom prst="rect">
            <a:avLst/>
          </a:prstGeom>
        </p:spPr>
      </p:pic>
    </p:spTree>
    <p:extLst>
      <p:ext uri="{BB962C8B-B14F-4D97-AF65-F5344CB8AC3E}">
        <p14:creationId xmlns:p14="http://schemas.microsoft.com/office/powerpoint/2010/main" val="2232981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592"/>
            <a:ext cx="8229600" cy="1016000"/>
          </a:xfrm>
        </p:spPr>
        <p:txBody>
          <a:bodyPr/>
          <a:lstStyle/>
          <a:p>
            <a:r>
              <a:rPr lang="en-US" dirty="0" smtClean="0"/>
              <a:t>  </a:t>
            </a:r>
            <a:r>
              <a:rPr lang="en-US" sz="5400" b="1" dirty="0" smtClean="0">
                <a:solidFill>
                  <a:srgbClr val="FFFF00"/>
                </a:solidFill>
                <a:latin typeface="+mn-lt"/>
                <a:cs typeface="Times New Roman"/>
              </a:rPr>
              <a:t>Unfairness?</a:t>
            </a:r>
            <a:endParaRPr lang="en-US" sz="5400" b="1" dirty="0">
              <a:solidFill>
                <a:srgbClr val="FFFF00"/>
              </a:solidFill>
              <a:latin typeface="+mn-lt"/>
              <a:cs typeface="Times New Roman"/>
            </a:endParaRPr>
          </a:p>
        </p:txBody>
      </p:sp>
      <p:sp>
        <p:nvSpPr>
          <p:cNvPr id="3" name="Content Placeholder 2"/>
          <p:cNvSpPr>
            <a:spLocks noGrp="1"/>
          </p:cNvSpPr>
          <p:nvPr>
            <p:ph sz="quarter" idx="10"/>
          </p:nvPr>
        </p:nvSpPr>
        <p:spPr>
          <a:xfrm>
            <a:off x="457200" y="1058593"/>
            <a:ext cx="8686800" cy="5391600"/>
          </a:xfrm>
        </p:spPr>
        <p:txBody>
          <a:bodyPr>
            <a:normAutofit/>
          </a:bodyPr>
          <a:lstStyle/>
          <a:p>
            <a:pPr marL="0" indent="0">
              <a:buNone/>
            </a:pPr>
            <a:r>
              <a:rPr lang="en-US" sz="2800" b="1" dirty="0" smtClean="0">
                <a:solidFill>
                  <a:schemeClr val="bg1"/>
                </a:solidFill>
                <a:latin typeface="+mn-lt"/>
              </a:rPr>
              <a:t>1. Un</a:t>
            </a:r>
            <a:r>
              <a:rPr lang="en-US" sz="2800" b="1" dirty="0">
                <a:solidFill>
                  <a:schemeClr val="bg1"/>
                </a:solidFill>
                <a:latin typeface="+mn-lt"/>
              </a:rPr>
              <a:t>-contract like </a:t>
            </a:r>
            <a:r>
              <a:rPr lang="en-US" sz="2800" b="1" dirty="0" smtClean="0">
                <a:solidFill>
                  <a:schemeClr val="bg1"/>
                </a:solidFill>
                <a:latin typeface="+mn-lt"/>
              </a:rPr>
              <a:t>uncertainty: </a:t>
            </a:r>
            <a:r>
              <a:rPr lang="en-US" sz="2800" dirty="0" smtClean="0">
                <a:solidFill>
                  <a:srgbClr val="FF0000"/>
                </a:solidFill>
                <a:latin typeface="+mn-lt"/>
              </a:rPr>
              <a:t>Termination clauses that aren’t</a:t>
            </a:r>
            <a:r>
              <a:rPr lang="en-US" sz="2800" dirty="0" smtClean="0">
                <a:solidFill>
                  <a:schemeClr val="bg1"/>
                </a:solidFill>
                <a:latin typeface="+mn-lt"/>
              </a:rPr>
              <a:t>….</a:t>
            </a:r>
            <a:r>
              <a:rPr lang="en-US" sz="2800" b="1" dirty="0" err="1" smtClean="0">
                <a:solidFill>
                  <a:schemeClr val="tx2">
                    <a:lumMod val="20000"/>
                    <a:lumOff val="80000"/>
                  </a:schemeClr>
                </a:solidFill>
                <a:latin typeface="+mn-lt"/>
              </a:rPr>
              <a:t>eg</a:t>
            </a:r>
            <a:r>
              <a:rPr lang="en-US" sz="2800" b="1" dirty="0" smtClean="0">
                <a:solidFill>
                  <a:schemeClr val="tx2">
                    <a:lumMod val="20000"/>
                    <a:lumOff val="80000"/>
                  </a:schemeClr>
                </a:solidFill>
                <a:latin typeface="+mn-lt"/>
              </a:rPr>
              <a:t>. WoW EULA</a:t>
            </a:r>
            <a:r>
              <a:rPr lang="en-US" sz="2800" dirty="0" smtClean="0">
                <a:solidFill>
                  <a:schemeClr val="bg1"/>
                </a:solidFill>
                <a:latin typeface="+mn-lt"/>
              </a:rPr>
              <a:t>: </a:t>
            </a:r>
          </a:p>
          <a:p>
            <a:pPr marL="0" indent="0">
              <a:buNone/>
            </a:pPr>
            <a:r>
              <a:rPr lang="en-US" sz="2800" dirty="0" smtClean="0">
                <a:solidFill>
                  <a:schemeClr val="bg1"/>
                </a:solidFill>
                <a:latin typeface="+mn-lt"/>
              </a:rPr>
              <a:t>“This </a:t>
            </a:r>
            <a:r>
              <a:rPr lang="en-US" sz="2800" dirty="0">
                <a:solidFill>
                  <a:schemeClr val="bg1"/>
                </a:solidFill>
                <a:latin typeface="+mn-lt"/>
              </a:rPr>
              <a:t>License Agreement is effective until terminated. You may terminate the License Agreement at any time by (</a:t>
            </a:r>
            <a:r>
              <a:rPr lang="en-US" sz="2800" dirty="0" err="1">
                <a:solidFill>
                  <a:schemeClr val="bg1"/>
                </a:solidFill>
                <a:latin typeface="+mn-lt"/>
              </a:rPr>
              <a:t>i</a:t>
            </a:r>
            <a:r>
              <a:rPr lang="en-US" sz="2800" dirty="0">
                <a:solidFill>
                  <a:schemeClr val="bg1"/>
                </a:solidFill>
                <a:latin typeface="+mn-lt"/>
              </a:rPr>
              <a:t>) permanently </a:t>
            </a:r>
            <a:r>
              <a:rPr lang="en-US" sz="2800" dirty="0">
                <a:solidFill>
                  <a:srgbClr val="E6B9B8"/>
                </a:solidFill>
                <a:latin typeface="+mn-lt"/>
              </a:rPr>
              <a:t>destroying all copies </a:t>
            </a:r>
            <a:r>
              <a:rPr lang="en-US" sz="2800" dirty="0">
                <a:solidFill>
                  <a:schemeClr val="bg1"/>
                </a:solidFill>
                <a:latin typeface="+mn-lt"/>
              </a:rPr>
              <a:t>of the Game in your possession or control; (ii) </a:t>
            </a:r>
            <a:r>
              <a:rPr lang="en-US" sz="2800" dirty="0">
                <a:solidFill>
                  <a:srgbClr val="E6B9B8"/>
                </a:solidFill>
                <a:latin typeface="+mn-lt"/>
              </a:rPr>
              <a:t>removing</a:t>
            </a:r>
            <a:r>
              <a:rPr lang="en-US" sz="2800" dirty="0">
                <a:solidFill>
                  <a:schemeClr val="bg1"/>
                </a:solidFill>
                <a:latin typeface="+mn-lt"/>
              </a:rPr>
              <a:t> the </a:t>
            </a:r>
            <a:r>
              <a:rPr lang="en-US" sz="2800" dirty="0">
                <a:solidFill>
                  <a:srgbClr val="E6B9B8"/>
                </a:solidFill>
                <a:latin typeface="+mn-lt"/>
              </a:rPr>
              <a:t>Game</a:t>
            </a:r>
            <a:r>
              <a:rPr lang="en-US" sz="2800" dirty="0">
                <a:solidFill>
                  <a:schemeClr val="bg1"/>
                </a:solidFill>
                <a:latin typeface="+mn-lt"/>
              </a:rPr>
              <a:t> Client from your hard drive; </a:t>
            </a:r>
            <a:r>
              <a:rPr lang="en-US" sz="2800" b="1" dirty="0">
                <a:solidFill>
                  <a:schemeClr val="bg1"/>
                </a:solidFill>
                <a:latin typeface="+mn-lt"/>
              </a:rPr>
              <a:t>and (iii) </a:t>
            </a:r>
            <a:r>
              <a:rPr lang="en-US" sz="2800" b="1" dirty="0">
                <a:solidFill>
                  <a:schemeClr val="accent2">
                    <a:lumMod val="40000"/>
                    <a:lumOff val="60000"/>
                  </a:schemeClr>
                </a:solidFill>
                <a:latin typeface="+mn-lt"/>
              </a:rPr>
              <a:t>notifying Blizzard of your intention to terminate this License Agreement</a:t>
            </a:r>
            <a:r>
              <a:rPr lang="en-US" sz="2800" dirty="0">
                <a:solidFill>
                  <a:schemeClr val="bg1"/>
                </a:solidFill>
                <a:latin typeface="+mn-lt"/>
              </a:rPr>
              <a:t>. Blizzard may terminate this Agreement at any time for any reason or no reason</a:t>
            </a:r>
            <a:r>
              <a:rPr lang="en-US" sz="2800" dirty="0" smtClean="0">
                <a:solidFill>
                  <a:schemeClr val="bg1"/>
                </a:solidFill>
                <a:latin typeface="+mn-lt"/>
              </a:rPr>
              <a:t>.”</a:t>
            </a:r>
          </a:p>
          <a:p>
            <a:pPr marL="0" indent="0">
              <a:buNone/>
            </a:pPr>
            <a:endParaRPr lang="en-US" sz="2800" b="1" dirty="0" smtClean="0">
              <a:solidFill>
                <a:srgbClr val="FFFF00"/>
              </a:solidFill>
              <a:latin typeface="+mn-lt"/>
            </a:endParaRPr>
          </a:p>
          <a:p>
            <a:pPr marL="0" indent="0">
              <a:buNone/>
            </a:pPr>
            <a:r>
              <a:rPr lang="en-US" sz="2800" b="1" dirty="0" smtClean="0">
                <a:solidFill>
                  <a:srgbClr val="FFFF00"/>
                </a:solidFill>
                <a:latin typeface="+mn-lt"/>
              </a:rPr>
              <a:t>Are </a:t>
            </a:r>
            <a:r>
              <a:rPr lang="en-US" sz="2800" b="1" dirty="0">
                <a:solidFill>
                  <a:srgbClr val="FFFF00"/>
                </a:solidFill>
                <a:latin typeface="+mn-lt"/>
              </a:rPr>
              <a:t>we party to hundreds of contracts (or more) we don’t use</a:t>
            </a:r>
            <a:r>
              <a:rPr lang="en-US" sz="2800" b="1" dirty="0" smtClean="0">
                <a:solidFill>
                  <a:srgbClr val="FFFF00"/>
                </a:solidFill>
                <a:latin typeface="+mn-lt"/>
              </a:rPr>
              <a:t>?</a:t>
            </a:r>
            <a:endParaRPr lang="en-US" sz="2800" dirty="0" smtClean="0">
              <a:solidFill>
                <a:srgbClr val="FFFF00"/>
              </a:solidFill>
              <a:latin typeface="+mn-lt"/>
            </a:endParaRPr>
          </a:p>
          <a:p>
            <a:pPr marL="0" indent="0">
              <a:buNone/>
            </a:pPr>
            <a:endParaRPr lang="en-US"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26219120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643"/>
            <a:ext cx="8229600" cy="753884"/>
          </a:xfrm>
        </p:spPr>
        <p:txBody>
          <a:bodyPr>
            <a:normAutofit fontScale="90000"/>
          </a:bodyPr>
          <a:lstStyle/>
          <a:p>
            <a:r>
              <a:rPr lang="en-US" dirty="0" smtClean="0"/>
              <a:t> </a:t>
            </a:r>
            <a:r>
              <a:rPr lang="en-US" sz="5300" b="1" dirty="0" smtClean="0">
                <a:solidFill>
                  <a:srgbClr val="FFFF00"/>
                </a:solidFill>
                <a:latin typeface="+mn-lt"/>
                <a:cs typeface="Times New Roman"/>
              </a:rPr>
              <a:t>Unfairness? (</a:t>
            </a:r>
            <a:r>
              <a:rPr lang="en-US" sz="5300" b="1" dirty="0" err="1" smtClean="0">
                <a:solidFill>
                  <a:srgbClr val="FFFF00"/>
                </a:solidFill>
                <a:latin typeface="+mn-lt"/>
                <a:cs typeface="Times New Roman"/>
              </a:rPr>
              <a:t>con’d</a:t>
            </a:r>
            <a:r>
              <a:rPr lang="en-US" sz="5300" b="1" dirty="0" smtClean="0">
                <a:solidFill>
                  <a:srgbClr val="FFFF00"/>
                </a:solidFill>
                <a:latin typeface="+mn-lt"/>
                <a:cs typeface="Times New Roman"/>
              </a:rPr>
              <a:t>)</a:t>
            </a:r>
            <a:endParaRPr lang="en-US" sz="5300" b="1" dirty="0">
              <a:solidFill>
                <a:srgbClr val="FFFF00"/>
              </a:solidFill>
              <a:latin typeface="+mn-lt"/>
              <a:cs typeface="Times New Roman"/>
            </a:endParaRPr>
          </a:p>
        </p:txBody>
      </p:sp>
      <p:sp>
        <p:nvSpPr>
          <p:cNvPr id="3" name="Content Placeholder 2"/>
          <p:cNvSpPr>
            <a:spLocks noGrp="1"/>
          </p:cNvSpPr>
          <p:nvPr>
            <p:ph sz="quarter" idx="10"/>
          </p:nvPr>
        </p:nvSpPr>
        <p:spPr>
          <a:xfrm>
            <a:off x="331919" y="932589"/>
            <a:ext cx="8631565" cy="5297898"/>
          </a:xfrm>
        </p:spPr>
        <p:txBody>
          <a:bodyPr>
            <a:normAutofit/>
          </a:bodyPr>
          <a:lstStyle/>
          <a:p>
            <a:pPr marL="0" indent="0">
              <a:buNone/>
            </a:pPr>
            <a:r>
              <a:rPr lang="en-US" b="1" dirty="0">
                <a:solidFill>
                  <a:srgbClr val="FFFFFF"/>
                </a:solidFill>
                <a:latin typeface="+mn-lt"/>
              </a:rPr>
              <a:t>2. Average Privacy Policy Reading Level </a:t>
            </a:r>
            <a:r>
              <a:rPr lang="en-US" dirty="0">
                <a:solidFill>
                  <a:srgbClr val="FFFFFF"/>
                </a:solidFill>
                <a:latin typeface="+mn-lt"/>
              </a:rPr>
              <a:t>is that of a </a:t>
            </a:r>
            <a:r>
              <a:rPr lang="en-US" dirty="0">
                <a:solidFill>
                  <a:schemeClr val="tx2">
                    <a:lumMod val="20000"/>
                    <a:lumOff val="80000"/>
                  </a:schemeClr>
                </a:solidFill>
                <a:latin typeface="+mn-lt"/>
              </a:rPr>
              <a:t>College</a:t>
            </a:r>
          </a:p>
          <a:p>
            <a:pPr marL="0" indent="0">
              <a:buNone/>
            </a:pPr>
            <a:r>
              <a:rPr lang="en-US" dirty="0">
                <a:solidFill>
                  <a:schemeClr val="tx2">
                    <a:lumMod val="20000"/>
                    <a:lumOff val="80000"/>
                  </a:schemeClr>
                </a:solidFill>
                <a:latin typeface="+mn-lt"/>
              </a:rPr>
              <a:t>Sophomore</a:t>
            </a:r>
            <a:r>
              <a:rPr lang="en-US" dirty="0">
                <a:solidFill>
                  <a:srgbClr val="0000FF"/>
                </a:solidFill>
                <a:latin typeface="+mn-lt"/>
              </a:rPr>
              <a:t> </a:t>
            </a:r>
            <a:r>
              <a:rPr lang="en-US" dirty="0">
                <a:solidFill>
                  <a:srgbClr val="FFFFFF"/>
                </a:solidFill>
                <a:latin typeface="+mn-lt"/>
              </a:rPr>
              <a:t>while  Average U.S. Reading Level is </a:t>
            </a:r>
            <a:r>
              <a:rPr lang="en-US" dirty="0">
                <a:solidFill>
                  <a:schemeClr val="accent2">
                    <a:lumMod val="40000"/>
                    <a:lumOff val="60000"/>
                  </a:schemeClr>
                </a:solidFill>
                <a:latin typeface="+mn-lt"/>
              </a:rPr>
              <a:t>8</a:t>
            </a:r>
            <a:r>
              <a:rPr lang="en-US" baseline="30000" dirty="0">
                <a:solidFill>
                  <a:schemeClr val="accent2">
                    <a:lumMod val="40000"/>
                    <a:lumOff val="60000"/>
                  </a:schemeClr>
                </a:solidFill>
                <a:latin typeface="+mn-lt"/>
              </a:rPr>
              <a:t>th</a:t>
            </a:r>
            <a:r>
              <a:rPr lang="en-US" dirty="0">
                <a:solidFill>
                  <a:schemeClr val="accent2">
                    <a:lumMod val="40000"/>
                    <a:lumOff val="60000"/>
                  </a:schemeClr>
                </a:solidFill>
                <a:latin typeface="+mn-lt"/>
              </a:rPr>
              <a:t> Grade.</a:t>
            </a:r>
          </a:p>
          <a:p>
            <a:pPr marL="0" indent="0">
              <a:buNone/>
            </a:pPr>
            <a:r>
              <a:rPr lang="en-US" b="1" dirty="0">
                <a:solidFill>
                  <a:srgbClr val="FFFF00"/>
                </a:solidFill>
                <a:latin typeface="+mn-lt"/>
              </a:rPr>
              <a:t>“Examination Of Privacy Policies Shows A Few Troubling </a:t>
            </a:r>
            <a:r>
              <a:rPr lang="en-US" b="1" dirty="0" smtClean="0">
                <a:solidFill>
                  <a:srgbClr val="FFFF00"/>
                </a:solidFill>
                <a:latin typeface="+mn-lt"/>
              </a:rPr>
              <a:t>Trends”</a:t>
            </a:r>
          </a:p>
          <a:p>
            <a:pPr marL="0" indent="0">
              <a:buNone/>
            </a:pPr>
            <a:r>
              <a:rPr lang="en-US" sz="1600" dirty="0" smtClean="0">
                <a:solidFill>
                  <a:srgbClr val="FFFFFF"/>
                </a:solidFill>
                <a:latin typeface="+mn-lt"/>
                <a:hlinkClick r:id="rId2"/>
              </a:rPr>
              <a:t>http</a:t>
            </a:r>
            <a:r>
              <a:rPr lang="en-US" sz="1600" dirty="0">
                <a:solidFill>
                  <a:srgbClr val="FFFFFF"/>
                </a:solidFill>
                <a:latin typeface="+mn-lt"/>
                <a:hlinkClick r:id="rId2"/>
              </a:rPr>
              <a:t>://techcrunch.com/2011/11/30/examination-of-privacy-policies-shows-a-few-troubling-trends</a:t>
            </a:r>
            <a:r>
              <a:rPr lang="en-US" sz="1600" dirty="0" smtClean="0">
                <a:solidFill>
                  <a:srgbClr val="FFFFFF"/>
                </a:solidFill>
                <a:latin typeface="+mn-lt"/>
                <a:hlinkClick r:id="rId2"/>
              </a:rPr>
              <a:t>/</a:t>
            </a:r>
            <a:endParaRPr lang="en-US" sz="1600" b="1" dirty="0">
              <a:solidFill>
                <a:srgbClr val="FFFFFF"/>
              </a:solidFill>
              <a:latin typeface="+mn-lt"/>
            </a:endParaRPr>
          </a:p>
          <a:p>
            <a:pPr marL="0" indent="0">
              <a:buNone/>
            </a:pPr>
            <a:r>
              <a:rPr lang="en-US" b="1" dirty="0" smtClean="0">
                <a:solidFill>
                  <a:srgbClr val="FFFFFF"/>
                </a:solidFill>
                <a:latin typeface="+mn-lt"/>
              </a:rPr>
              <a:t>3. </a:t>
            </a:r>
            <a:r>
              <a:rPr lang="en-US" b="1" dirty="0" smtClean="0">
                <a:solidFill>
                  <a:srgbClr val="FF0000"/>
                </a:solidFill>
                <a:latin typeface="+mn-lt"/>
              </a:rPr>
              <a:t>“Microsoft </a:t>
            </a:r>
            <a:r>
              <a:rPr lang="en-US" b="1" dirty="0">
                <a:solidFill>
                  <a:srgbClr val="FF0000"/>
                </a:solidFill>
                <a:latin typeface="+mn-lt"/>
              </a:rPr>
              <a:t>Attacks Google on Gmail </a:t>
            </a:r>
            <a:r>
              <a:rPr lang="en-US" b="1" dirty="0" smtClean="0">
                <a:solidFill>
                  <a:srgbClr val="FF0000"/>
                </a:solidFill>
                <a:latin typeface="+mn-lt"/>
              </a:rPr>
              <a:t>Privacy”</a:t>
            </a:r>
            <a:r>
              <a:rPr lang="en-US" b="1" dirty="0" smtClean="0">
                <a:solidFill>
                  <a:schemeClr val="tx1"/>
                </a:solidFill>
                <a:latin typeface="+mn-lt"/>
              </a:rPr>
              <a:t> </a:t>
            </a:r>
            <a:r>
              <a:rPr lang="en-US" dirty="0" smtClean="0">
                <a:solidFill>
                  <a:schemeClr val="bg1"/>
                </a:solidFill>
                <a:latin typeface="+mn-lt"/>
              </a:rPr>
              <a:t>| NY Times</a:t>
            </a:r>
          </a:p>
          <a:p>
            <a:pPr marL="0" indent="0">
              <a:buNone/>
            </a:pPr>
            <a:r>
              <a:rPr lang="en-US" dirty="0" smtClean="0">
                <a:solidFill>
                  <a:schemeClr val="bg1"/>
                </a:solidFill>
                <a:latin typeface="+mn-lt"/>
              </a:rPr>
              <a:t>“The </a:t>
            </a:r>
            <a:r>
              <a:rPr lang="en-US" dirty="0">
                <a:solidFill>
                  <a:schemeClr val="bg1"/>
                </a:solidFill>
                <a:latin typeface="+mn-lt"/>
              </a:rPr>
              <a:t>ads will </a:t>
            </a:r>
            <a:r>
              <a:rPr lang="en-US" b="1" dirty="0">
                <a:solidFill>
                  <a:schemeClr val="bg1"/>
                </a:solidFill>
                <a:latin typeface="+mn-lt"/>
              </a:rPr>
              <a:t>showcase research that shows most people don’t know</a:t>
            </a:r>
            <a:r>
              <a:rPr lang="en-US" dirty="0">
                <a:solidFill>
                  <a:schemeClr val="bg1"/>
                </a:solidFill>
                <a:latin typeface="+mn-lt"/>
              </a:rPr>
              <a:t> that Web e-mail providers like </a:t>
            </a:r>
            <a:r>
              <a:rPr lang="en-US" b="1" dirty="0">
                <a:solidFill>
                  <a:schemeClr val="bg1"/>
                </a:solidFill>
                <a:latin typeface="+mn-lt"/>
              </a:rPr>
              <a:t>Google scan the contents of their e-mail messages to deliver personalized ads to them</a:t>
            </a:r>
            <a:r>
              <a:rPr lang="en-US" dirty="0">
                <a:solidFill>
                  <a:schemeClr val="bg1"/>
                </a:solidFill>
                <a:latin typeface="+mn-lt"/>
              </a:rPr>
              <a:t> — and when they do find out, they don’t like it</a:t>
            </a:r>
            <a:r>
              <a:rPr lang="en-US" dirty="0" smtClean="0">
                <a:solidFill>
                  <a:schemeClr val="bg1"/>
                </a:solidFill>
                <a:latin typeface="+mn-lt"/>
              </a:rPr>
              <a:t>.”</a:t>
            </a:r>
          </a:p>
          <a:p>
            <a:pPr marL="0" indent="0">
              <a:buNone/>
            </a:pPr>
            <a:r>
              <a:rPr lang="en-US" sz="1600" dirty="0">
                <a:solidFill>
                  <a:schemeClr val="bg1"/>
                </a:solidFill>
                <a:latin typeface="+mn-lt"/>
                <a:hlinkClick r:id="rId3"/>
              </a:rPr>
              <a:t>http://bits.blogs.nytimes.com/2013/02/06/microsoft-attacks-google-on-gmail-privacy</a:t>
            </a:r>
            <a:r>
              <a:rPr lang="en-US" sz="1600" dirty="0" smtClean="0">
                <a:solidFill>
                  <a:schemeClr val="bg1"/>
                </a:solidFill>
                <a:latin typeface="+mn-lt"/>
                <a:hlinkClick r:id="rId3"/>
              </a:rPr>
              <a:t>/</a:t>
            </a:r>
            <a:endParaRPr lang="en-US" sz="1600" dirty="0" smtClean="0">
              <a:solidFill>
                <a:schemeClr val="bg1"/>
              </a:solidFill>
              <a:latin typeface="+mn-lt"/>
            </a:endParaRPr>
          </a:p>
          <a:p>
            <a:pPr marL="0" indent="0">
              <a:buNone/>
            </a:pPr>
            <a:r>
              <a:rPr lang="en-US" b="1" dirty="0" smtClean="0">
                <a:solidFill>
                  <a:schemeClr val="bg1"/>
                </a:solidFill>
                <a:latin typeface="+mn-lt"/>
              </a:rPr>
              <a:t>4. </a:t>
            </a:r>
            <a:r>
              <a:rPr lang="en-US" b="1" dirty="0" smtClean="0">
                <a:solidFill>
                  <a:srgbClr val="FFFF00"/>
                </a:solidFill>
                <a:latin typeface="+mn-lt"/>
              </a:rPr>
              <a:t>“Terms of Service: Didn’t Read” (website)</a:t>
            </a:r>
            <a:r>
              <a:rPr lang="en-US" b="1" dirty="0">
                <a:solidFill>
                  <a:srgbClr val="FFFF00"/>
                </a:solidFill>
                <a:latin typeface="+mn-lt"/>
              </a:rPr>
              <a:t> </a:t>
            </a:r>
            <a:r>
              <a:rPr lang="en-US" b="1" dirty="0" smtClean="0">
                <a:solidFill>
                  <a:schemeClr val="tx2">
                    <a:lumMod val="20000"/>
                    <a:lumOff val="80000"/>
                  </a:schemeClr>
                </a:solidFill>
                <a:latin typeface="+mn-lt"/>
              </a:rPr>
              <a:t>“</a:t>
            </a:r>
            <a:r>
              <a:rPr lang="en-US" b="1" dirty="0">
                <a:solidFill>
                  <a:schemeClr val="tx2">
                    <a:lumMod val="20000"/>
                    <a:lumOff val="80000"/>
                  </a:schemeClr>
                </a:solidFill>
                <a:latin typeface="+mn-lt"/>
              </a:rPr>
              <a:t>I have read and agree to the Terms” is the biggest lie on the web.  We aim to fix that</a:t>
            </a:r>
            <a:r>
              <a:rPr lang="en-US" b="1" dirty="0" smtClean="0">
                <a:solidFill>
                  <a:schemeClr val="tx2">
                    <a:lumMod val="20000"/>
                    <a:lumOff val="80000"/>
                  </a:schemeClr>
                </a:solidFill>
                <a:latin typeface="+mn-lt"/>
              </a:rPr>
              <a:t>.” </a:t>
            </a:r>
            <a:r>
              <a:rPr lang="en-US" sz="1600" dirty="0" smtClean="0">
                <a:solidFill>
                  <a:srgbClr val="0000FF"/>
                </a:solidFill>
                <a:latin typeface="+mn-lt"/>
                <a:hlinkClick r:id="rId4"/>
              </a:rPr>
              <a:t>http</a:t>
            </a:r>
            <a:r>
              <a:rPr lang="en-US" sz="1600" dirty="0">
                <a:solidFill>
                  <a:srgbClr val="0000FF"/>
                </a:solidFill>
                <a:latin typeface="+mn-lt"/>
                <a:hlinkClick r:id="rId4"/>
              </a:rPr>
              <a:t>://tos-</a:t>
            </a:r>
            <a:r>
              <a:rPr lang="en-US" sz="1600" dirty="0" smtClean="0">
                <a:solidFill>
                  <a:srgbClr val="0000FF"/>
                </a:solidFill>
                <a:latin typeface="+mn-lt"/>
                <a:hlinkClick r:id="rId4"/>
              </a:rPr>
              <a:t>dr.info</a:t>
            </a:r>
            <a:endParaRPr lang="en-US" sz="1600" dirty="0" smtClean="0">
              <a:solidFill>
                <a:srgbClr val="0000FF"/>
              </a:solidFill>
              <a:latin typeface="+mn-lt"/>
            </a:endParaRPr>
          </a:p>
          <a:p>
            <a:pPr marL="0" indent="0">
              <a:buNone/>
            </a:pPr>
            <a:endParaRPr lang="en-US" b="1" dirty="0">
              <a:solidFill>
                <a:srgbClr val="0000FF"/>
              </a:solidFill>
            </a:endParaRPr>
          </a:p>
        </p:txBody>
      </p:sp>
    </p:spTree>
    <p:extLst>
      <p:ext uri="{BB962C8B-B14F-4D97-AF65-F5344CB8AC3E}">
        <p14:creationId xmlns:p14="http://schemas.microsoft.com/office/powerpoint/2010/main" val="17244712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742"/>
            <a:ext cx="9144000" cy="1016000"/>
          </a:xfrm>
        </p:spPr>
        <p:txBody>
          <a:bodyPr>
            <a:normAutofit/>
          </a:bodyPr>
          <a:lstStyle/>
          <a:p>
            <a:r>
              <a:rPr lang="en-US" sz="4800" dirty="0" smtClean="0"/>
              <a:t>  </a:t>
            </a:r>
            <a:r>
              <a:rPr lang="en-US" sz="4800" b="1" dirty="0" smtClean="0">
                <a:solidFill>
                  <a:srgbClr val="FFFF00"/>
                </a:solidFill>
                <a:latin typeface="Apple Chancery"/>
                <a:cs typeface="Apple Chancery"/>
              </a:rPr>
              <a:t>The Common Law explains itself</a:t>
            </a:r>
            <a:endParaRPr lang="en-US" sz="4800" b="1" dirty="0">
              <a:solidFill>
                <a:srgbClr val="FFFF00"/>
              </a:solidFill>
              <a:latin typeface="Apple Chancery"/>
              <a:cs typeface="Apple Chancery"/>
            </a:endParaRPr>
          </a:p>
        </p:txBody>
      </p:sp>
      <p:sp>
        <p:nvSpPr>
          <p:cNvPr id="3" name="Content Placeholder 2"/>
          <p:cNvSpPr>
            <a:spLocks noGrp="1"/>
          </p:cNvSpPr>
          <p:nvPr>
            <p:ph sz="quarter" idx="10"/>
          </p:nvPr>
        </p:nvSpPr>
        <p:spPr>
          <a:xfrm>
            <a:off x="143395" y="1043742"/>
            <a:ext cx="9000605" cy="4682392"/>
          </a:xfrm>
        </p:spPr>
        <p:txBody>
          <a:bodyPr/>
          <a:lstStyle/>
          <a:p>
            <a:r>
              <a:rPr lang="en-US" dirty="0" smtClean="0">
                <a:solidFill>
                  <a:schemeClr val="bg1"/>
                </a:solidFill>
                <a:latin typeface="+mn-lt"/>
              </a:rPr>
              <a:t>“Every expression of a common intention arrived at by the parties is ultimately reducible to question and answer.” Anson, Principles of the English Law of Contract, 2</a:t>
            </a:r>
            <a:r>
              <a:rPr lang="en-US" baseline="30000" dirty="0" smtClean="0">
                <a:solidFill>
                  <a:schemeClr val="bg1"/>
                </a:solidFill>
                <a:latin typeface="+mn-lt"/>
              </a:rPr>
              <a:t>nd</a:t>
            </a:r>
            <a:r>
              <a:rPr lang="en-US" dirty="0" smtClean="0">
                <a:solidFill>
                  <a:schemeClr val="bg1"/>
                </a:solidFill>
                <a:latin typeface="+mn-lt"/>
              </a:rPr>
              <a:t> </a:t>
            </a:r>
            <a:r>
              <a:rPr lang="en-US" dirty="0" err="1" smtClean="0">
                <a:solidFill>
                  <a:schemeClr val="bg1"/>
                </a:solidFill>
                <a:latin typeface="+mn-lt"/>
              </a:rPr>
              <a:t>Edn</a:t>
            </a:r>
            <a:r>
              <a:rPr lang="en-US" dirty="0" smtClean="0">
                <a:solidFill>
                  <a:schemeClr val="bg1"/>
                </a:solidFill>
                <a:latin typeface="+mn-lt"/>
              </a:rPr>
              <a:t>., p.15 (1882).</a:t>
            </a:r>
          </a:p>
          <a:p>
            <a:r>
              <a:rPr lang="en-US" dirty="0" smtClean="0">
                <a:solidFill>
                  <a:schemeClr val="bg1"/>
                </a:solidFill>
                <a:latin typeface="+mn-lt"/>
              </a:rPr>
              <a:t>Common Law is ‘concerned not with the presence of an inward and mental assent but with its outward and visible signs.” Cheshire and </a:t>
            </a:r>
            <a:r>
              <a:rPr lang="en-US" dirty="0" err="1" smtClean="0">
                <a:solidFill>
                  <a:schemeClr val="bg1"/>
                </a:solidFill>
                <a:latin typeface="+mn-lt"/>
              </a:rPr>
              <a:t>Fifoot’s</a:t>
            </a:r>
            <a:r>
              <a:rPr lang="en-US" dirty="0" smtClean="0">
                <a:solidFill>
                  <a:schemeClr val="bg1"/>
                </a:solidFill>
                <a:latin typeface="+mn-lt"/>
              </a:rPr>
              <a:t> Law of Contract, 9</a:t>
            </a:r>
            <a:r>
              <a:rPr lang="en-US" baseline="30000" dirty="0" smtClean="0">
                <a:solidFill>
                  <a:schemeClr val="bg1"/>
                </a:solidFill>
                <a:latin typeface="+mn-lt"/>
              </a:rPr>
              <a:t>th</a:t>
            </a:r>
            <a:r>
              <a:rPr lang="en-US" dirty="0" smtClean="0">
                <a:solidFill>
                  <a:schemeClr val="bg1"/>
                </a:solidFill>
                <a:latin typeface="+mn-lt"/>
              </a:rPr>
              <a:t> </a:t>
            </a:r>
            <a:r>
              <a:rPr lang="en-US" dirty="0" err="1" smtClean="0">
                <a:solidFill>
                  <a:schemeClr val="bg1"/>
                </a:solidFill>
                <a:latin typeface="+mn-lt"/>
              </a:rPr>
              <a:t>Edn</a:t>
            </a:r>
            <a:r>
              <a:rPr lang="en-US" dirty="0" smtClean="0">
                <a:solidFill>
                  <a:schemeClr val="bg1"/>
                </a:solidFill>
                <a:latin typeface="+mn-lt"/>
              </a:rPr>
              <a:t>. P.26 (1976).</a:t>
            </a:r>
          </a:p>
          <a:p>
            <a:r>
              <a:rPr lang="en-US" dirty="0" smtClean="0">
                <a:solidFill>
                  <a:schemeClr val="accent2">
                    <a:lumMod val="20000"/>
                    <a:lumOff val="80000"/>
                  </a:schemeClr>
                </a:solidFill>
                <a:latin typeface="+mn-lt"/>
              </a:rPr>
              <a:t>…</a:t>
            </a:r>
            <a:r>
              <a:rPr lang="en-US" b="1" dirty="0" smtClean="0">
                <a:solidFill>
                  <a:schemeClr val="accent2">
                    <a:lumMod val="20000"/>
                    <a:lumOff val="80000"/>
                  </a:schemeClr>
                </a:solidFill>
                <a:latin typeface="+mn-lt"/>
              </a:rPr>
              <a:t>not much comfort…</a:t>
            </a:r>
          </a:p>
          <a:p>
            <a:pPr marL="0" indent="0">
              <a:buNone/>
            </a:pPr>
            <a:r>
              <a:rPr lang="en-US" b="1" dirty="0" smtClean="0">
                <a:solidFill>
                  <a:schemeClr val="accent2">
                    <a:lumMod val="20000"/>
                    <a:lumOff val="80000"/>
                  </a:schemeClr>
                </a:solidFill>
                <a:latin typeface="+mn-lt"/>
              </a:rPr>
              <a:t>    …when there is an </a:t>
            </a:r>
          </a:p>
          <a:p>
            <a:pPr marL="0" indent="0">
              <a:buNone/>
            </a:pPr>
            <a:r>
              <a:rPr lang="en-US" b="1" dirty="0" smtClean="0">
                <a:solidFill>
                  <a:schemeClr val="accent2">
                    <a:lumMod val="20000"/>
                    <a:lumOff val="80000"/>
                  </a:schemeClr>
                </a:solidFill>
                <a:latin typeface="+mn-lt"/>
              </a:rPr>
              <a:t>    obvious issue?</a:t>
            </a:r>
            <a:endParaRPr lang="en-US" b="1" dirty="0">
              <a:solidFill>
                <a:schemeClr val="accent2">
                  <a:lumMod val="20000"/>
                  <a:lumOff val="80000"/>
                </a:schemeClr>
              </a:solidFill>
              <a:latin typeface="+mn-lt"/>
            </a:endParaRPr>
          </a:p>
        </p:txBody>
      </p:sp>
      <p:pic>
        <p:nvPicPr>
          <p:cNvPr id="4" name="Content Placeholder 3" descr="300px-London-Inns-of-Court.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92225" y="3600295"/>
            <a:ext cx="3219156" cy="2526143"/>
          </a:xfrm>
          <a:prstGeom prst="rect">
            <a:avLst/>
          </a:prstGeom>
        </p:spPr>
      </p:pic>
    </p:spTree>
    <p:extLst>
      <p:ext uri="{BB962C8B-B14F-4D97-AF65-F5344CB8AC3E}">
        <p14:creationId xmlns:p14="http://schemas.microsoft.com/office/powerpoint/2010/main" val="37743301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27"/>
            <a:ext cx="8229600" cy="799962"/>
          </a:xfrm>
        </p:spPr>
        <p:txBody>
          <a:bodyPr>
            <a:normAutofit fontScale="90000"/>
          </a:bodyPr>
          <a:lstStyle/>
          <a:p>
            <a:r>
              <a:rPr lang="en-US" dirty="0" smtClean="0"/>
              <a:t>    </a:t>
            </a:r>
            <a:r>
              <a:rPr lang="en-US" sz="5300" b="1" dirty="0" smtClean="0">
                <a:solidFill>
                  <a:srgbClr val="FFFF00"/>
                </a:solidFill>
                <a:latin typeface="+mn-lt"/>
                <a:cs typeface="Times New Roman"/>
              </a:rPr>
              <a:t>Roads to explore…</a:t>
            </a:r>
            <a:endParaRPr lang="en-US" sz="5300" b="1" dirty="0">
              <a:solidFill>
                <a:srgbClr val="FFFF00"/>
              </a:solidFill>
              <a:latin typeface="+mn-lt"/>
              <a:cs typeface="Times New Roman"/>
            </a:endParaRPr>
          </a:p>
        </p:txBody>
      </p:sp>
      <p:sp>
        <p:nvSpPr>
          <p:cNvPr id="3" name="Content Placeholder 2"/>
          <p:cNvSpPr>
            <a:spLocks noGrp="1"/>
          </p:cNvSpPr>
          <p:nvPr>
            <p:ph sz="quarter" idx="10"/>
          </p:nvPr>
        </p:nvSpPr>
        <p:spPr>
          <a:xfrm>
            <a:off x="0" y="851389"/>
            <a:ext cx="9144000" cy="5435111"/>
          </a:xfrm>
        </p:spPr>
        <p:txBody>
          <a:bodyPr>
            <a:normAutofit/>
          </a:bodyPr>
          <a:lstStyle/>
          <a:p>
            <a:r>
              <a:rPr lang="en-US" sz="3200" b="1" dirty="0" smtClean="0">
                <a:ln w="17780" cmpd="sng">
                  <a:solidFill>
                    <a:srgbClr val="FFFFFF"/>
                  </a:solidFill>
                  <a:prstDash val="solid"/>
                  <a:miter lim="800000"/>
                </a:ln>
                <a:solidFill>
                  <a:schemeClr val="accent4">
                    <a:lumMod val="40000"/>
                    <a:lumOff val="60000"/>
                  </a:schemeClr>
                </a:solidFill>
                <a:effectLst>
                  <a:outerShdw blurRad="50800" algn="tl" rotWithShape="0">
                    <a:srgbClr val="000000"/>
                  </a:outerShdw>
                </a:effectLst>
                <a:latin typeface="+mn-lt"/>
              </a:rPr>
              <a:t>To Re-ask the question: </a:t>
            </a:r>
            <a:r>
              <a:rPr lang="en-US" sz="2800" b="1" dirty="0" smtClean="0">
                <a:solidFill>
                  <a:srgbClr val="FFFFFF"/>
                </a:solidFill>
                <a:latin typeface="+mn-lt"/>
              </a:rPr>
              <a:t>Are consumer contracts/license agreements redundant </a:t>
            </a:r>
            <a:r>
              <a:rPr lang="en-US" sz="2800" b="1" dirty="0">
                <a:solidFill>
                  <a:srgbClr val="FFFFFF"/>
                </a:solidFill>
                <a:latin typeface="+mn-lt"/>
              </a:rPr>
              <a:t>&amp;/or unnecessary</a:t>
            </a:r>
            <a:r>
              <a:rPr lang="en-US" sz="2800" b="1" dirty="0" smtClean="0">
                <a:solidFill>
                  <a:srgbClr val="FFFFFF"/>
                </a:solidFill>
                <a:latin typeface="+mn-lt"/>
              </a:rPr>
              <a:t>?</a:t>
            </a:r>
          </a:p>
          <a:p>
            <a:r>
              <a:rPr lang="en-US" sz="2800" b="1" dirty="0" smtClean="0">
                <a:solidFill>
                  <a:srgbClr val="CCFFCC"/>
                </a:solidFill>
                <a:latin typeface="+mn-lt"/>
              </a:rPr>
              <a:t>If EULA’s, </a:t>
            </a:r>
            <a:r>
              <a:rPr lang="en-US" sz="2800" b="1" dirty="0" err="1" smtClean="0">
                <a:solidFill>
                  <a:srgbClr val="CCFFCC"/>
                </a:solidFill>
                <a:latin typeface="+mn-lt"/>
              </a:rPr>
              <a:t>ToS</a:t>
            </a:r>
            <a:r>
              <a:rPr lang="en-US" sz="2800" b="1" dirty="0" smtClean="0">
                <a:solidFill>
                  <a:srgbClr val="CCFFCC"/>
                </a:solidFill>
                <a:latin typeface="+mn-lt"/>
              </a:rPr>
              <a:t>, &amp; (non) Privacy Agreements disappeared suddenly would the gaps be filled by:</a:t>
            </a:r>
          </a:p>
          <a:p>
            <a:pPr marL="0" indent="0">
              <a:buNone/>
            </a:pPr>
            <a:r>
              <a:rPr lang="en-US" sz="2800" b="1" dirty="0">
                <a:solidFill>
                  <a:srgbClr val="660066"/>
                </a:solidFill>
                <a:latin typeface="+mn-lt"/>
              </a:rPr>
              <a:t> </a:t>
            </a:r>
            <a:r>
              <a:rPr lang="en-US" sz="2800" b="1" dirty="0" smtClean="0">
                <a:solidFill>
                  <a:srgbClr val="660066"/>
                </a:solidFill>
                <a:latin typeface="+mn-lt"/>
              </a:rPr>
              <a:t>          </a:t>
            </a:r>
            <a:r>
              <a:rPr lang="en-US" sz="2800" b="1" dirty="0">
                <a:solidFill>
                  <a:srgbClr val="660066"/>
                </a:solidFill>
                <a:latin typeface="+mn-lt"/>
              </a:rPr>
              <a:t> </a:t>
            </a:r>
            <a:r>
              <a:rPr lang="en-US" sz="2800" b="1" dirty="0" smtClean="0">
                <a:solidFill>
                  <a:srgbClr val="660066"/>
                </a:solidFill>
                <a:latin typeface="+mn-lt"/>
              </a:rPr>
              <a:t>   </a:t>
            </a:r>
            <a:r>
              <a:rPr lang="en-US" sz="2800" b="1" dirty="0" smtClean="0">
                <a:solidFill>
                  <a:srgbClr val="FF0000"/>
                </a:solidFill>
                <a:latin typeface="+mn-lt"/>
              </a:rPr>
              <a:t> </a:t>
            </a:r>
            <a:r>
              <a:rPr lang="en-US" b="1" dirty="0" smtClean="0">
                <a:solidFill>
                  <a:srgbClr val="FFFF00"/>
                </a:solidFill>
                <a:latin typeface="+mn-lt"/>
              </a:rPr>
              <a:t>* Copyright </a:t>
            </a:r>
          </a:p>
          <a:p>
            <a:pPr marL="0" indent="0">
              <a:buNone/>
            </a:pPr>
            <a:r>
              <a:rPr lang="en-US" b="1" dirty="0" smtClean="0">
                <a:solidFill>
                  <a:srgbClr val="FFFF00"/>
                </a:solidFill>
                <a:latin typeface="+mn-lt"/>
              </a:rPr>
              <a:t>                  </a:t>
            </a:r>
            <a:r>
              <a:rPr lang="en-US" b="1" dirty="0">
                <a:solidFill>
                  <a:srgbClr val="FFFF00"/>
                </a:solidFill>
                <a:latin typeface="+mn-lt"/>
              </a:rPr>
              <a:t> </a:t>
            </a:r>
            <a:r>
              <a:rPr lang="en-US" b="1" dirty="0" smtClean="0">
                <a:solidFill>
                  <a:srgbClr val="FFFF00"/>
                </a:solidFill>
                <a:latin typeface="+mn-lt"/>
              </a:rPr>
              <a:t>* Competition</a:t>
            </a:r>
            <a:r>
              <a:rPr lang="en-US" b="1" dirty="0">
                <a:solidFill>
                  <a:srgbClr val="FFFF00"/>
                </a:solidFill>
                <a:latin typeface="+mn-lt"/>
              </a:rPr>
              <a:t>-antitrust </a:t>
            </a:r>
            <a:r>
              <a:rPr lang="en-US" b="1" dirty="0" smtClean="0">
                <a:solidFill>
                  <a:srgbClr val="FFFF00"/>
                </a:solidFill>
                <a:latin typeface="+mn-lt"/>
              </a:rPr>
              <a:t>law</a:t>
            </a:r>
          </a:p>
          <a:p>
            <a:pPr marL="0" indent="0">
              <a:buNone/>
            </a:pPr>
            <a:r>
              <a:rPr lang="en-US" b="1" dirty="0" smtClean="0">
                <a:solidFill>
                  <a:srgbClr val="FFFF00"/>
                </a:solidFill>
                <a:latin typeface="+mn-lt"/>
              </a:rPr>
              <a:t>                   * Privacy law</a:t>
            </a:r>
          </a:p>
          <a:p>
            <a:pPr marL="0" indent="0">
              <a:buNone/>
            </a:pPr>
            <a:r>
              <a:rPr lang="en-US" b="1" dirty="0" smtClean="0">
                <a:solidFill>
                  <a:srgbClr val="FFFF00"/>
                </a:solidFill>
                <a:latin typeface="+mn-lt"/>
              </a:rPr>
              <a:t>                   * Consumer protection laws</a:t>
            </a:r>
          </a:p>
          <a:p>
            <a:pPr marL="0" indent="0">
              <a:buNone/>
            </a:pPr>
            <a:r>
              <a:rPr lang="en-US" b="1" dirty="0" smtClean="0">
                <a:solidFill>
                  <a:srgbClr val="FFFF00"/>
                </a:solidFill>
                <a:latin typeface="+mn-lt"/>
              </a:rPr>
              <a:t>                   * International law/treaties </a:t>
            </a:r>
          </a:p>
          <a:p>
            <a:pPr marL="0" indent="0">
              <a:buNone/>
            </a:pPr>
            <a:r>
              <a:rPr lang="en-US" b="1" dirty="0" smtClean="0">
                <a:solidFill>
                  <a:srgbClr val="FFFF00"/>
                </a:solidFill>
                <a:latin typeface="+mn-lt"/>
              </a:rPr>
              <a:t>                   * Legislation &amp; regulation</a:t>
            </a:r>
          </a:p>
          <a:p>
            <a:pPr marL="0" indent="0">
              <a:buNone/>
            </a:pPr>
            <a:endParaRPr lang="en-US" sz="2000" b="1" dirty="0" smtClean="0">
              <a:solidFill>
                <a:schemeClr val="bg1"/>
              </a:solidFill>
              <a:latin typeface="+mn-lt"/>
            </a:endParaRPr>
          </a:p>
          <a:p>
            <a:pPr marL="0" indent="0">
              <a:buNone/>
            </a:pPr>
            <a:r>
              <a:rPr lang="en-US" sz="1800" dirty="0" smtClean="0">
                <a:solidFill>
                  <a:srgbClr val="000000"/>
                </a:solidFill>
                <a:latin typeface="+mn-lt"/>
              </a:rPr>
              <a:t>)</a:t>
            </a:r>
          </a:p>
          <a:p>
            <a:pPr marL="0" indent="0">
              <a:buNone/>
            </a:pPr>
            <a:endParaRPr lang="en-US" b="1" dirty="0" smtClean="0">
              <a:solidFill>
                <a:srgbClr val="660066"/>
              </a:solidFill>
            </a:endParaRPr>
          </a:p>
          <a:p>
            <a:pPr marL="0" indent="0">
              <a:buNone/>
            </a:pPr>
            <a:endParaRPr lang="en-US" b="1" dirty="0">
              <a:solidFill>
                <a:srgbClr val="660066"/>
              </a:solidFill>
            </a:endParaRPr>
          </a:p>
          <a:p>
            <a:endParaRPr lang="en-US" b="1" dirty="0" smtClean="0">
              <a:solidFill>
                <a:srgbClr val="660066"/>
              </a:solidFill>
            </a:endParaRPr>
          </a:p>
          <a:p>
            <a:pPr marL="0" indent="0">
              <a:buNone/>
            </a:pPr>
            <a:endParaRPr lang="en-US" sz="2000" b="1" dirty="0">
              <a:solidFill>
                <a:schemeClr val="tx1"/>
              </a:solidFill>
            </a:endParaRPr>
          </a:p>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094395" y="3197684"/>
            <a:ext cx="1426798" cy="2290270"/>
          </a:xfrm>
          <a:prstGeom prst="rect">
            <a:avLst/>
          </a:prstGeom>
        </p:spPr>
      </p:pic>
    </p:spTree>
    <p:extLst>
      <p:ext uri="{BB962C8B-B14F-4D97-AF65-F5344CB8AC3E}">
        <p14:creationId xmlns:p14="http://schemas.microsoft.com/office/powerpoint/2010/main" val="7540109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42593"/>
          </a:xfrm>
        </p:spPr>
        <p:txBody>
          <a:bodyPr>
            <a:noAutofit/>
          </a:bodyPr>
          <a:lstStyle/>
          <a:p>
            <a:r>
              <a:rPr lang="en-US" sz="4400" b="1" dirty="0" smtClean="0">
                <a:solidFill>
                  <a:srgbClr val="FFFF00"/>
                </a:solidFill>
              </a:rPr>
              <a:t>Industry Association</a:t>
            </a:r>
            <a:br>
              <a:rPr lang="en-US" sz="4400" b="1" dirty="0" smtClean="0">
                <a:solidFill>
                  <a:srgbClr val="FFFF00"/>
                </a:solidFill>
              </a:rPr>
            </a:br>
            <a:r>
              <a:rPr lang="en-US" sz="4400" b="1" dirty="0" smtClean="0">
                <a:solidFill>
                  <a:srgbClr val="FFFF00"/>
                </a:solidFill>
              </a:rPr>
              <a:t>Standard Form EULA?</a:t>
            </a:r>
            <a:endParaRPr lang="en-US" sz="4400" b="1" dirty="0">
              <a:solidFill>
                <a:srgbClr val="FFFF00"/>
              </a:solidFill>
            </a:endParaRPr>
          </a:p>
        </p:txBody>
      </p:sp>
      <p:pic>
        <p:nvPicPr>
          <p:cNvPr id="4" name="Content Placeholder 3" descr="200px-Entertainment_Software_Association_logo.jpg"/>
          <p:cNvPicPr>
            <a:picLocks noGrp="1" noChangeAspect="1"/>
          </p:cNvPicPr>
          <p:nvPr>
            <p:ph sz="quarter" idx="10"/>
          </p:nvPr>
        </p:nvPicPr>
        <p:blipFill>
          <a:blip r:embed="rId2" cstate="print">
            <a:extLst>
              <a:ext uri="{28A0092B-C50C-407E-A947-70E740481C1C}">
                <a14:useLocalDpi xmlns:a14="http://schemas.microsoft.com/office/drawing/2010/main"/>
              </a:ext>
            </a:extLst>
          </a:blip>
          <a:srcRect t="-451" b="-451"/>
          <a:stretch>
            <a:fillRect/>
          </a:stretch>
        </p:blipFill>
        <p:spPr/>
      </p:pic>
    </p:spTree>
    <p:extLst>
      <p:ext uri="{BB962C8B-B14F-4D97-AF65-F5344CB8AC3E}">
        <p14:creationId xmlns:p14="http://schemas.microsoft.com/office/powerpoint/2010/main" val="3623692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7794"/>
          </a:xfrm>
        </p:spPr>
        <p:txBody>
          <a:bodyPr>
            <a:normAutofit/>
          </a:bodyPr>
          <a:lstStyle/>
          <a:p>
            <a:r>
              <a:rPr lang="en-US" sz="4400" b="1" dirty="0" smtClean="0">
                <a:solidFill>
                  <a:srgbClr val="FFFF00"/>
                </a:solidFill>
                <a:latin typeface="+mn-lt"/>
                <a:cs typeface="Times New Roman"/>
              </a:rPr>
              <a:t>Other Alternatives </a:t>
            </a:r>
            <a:endParaRPr lang="en-US" sz="4400" b="1" dirty="0">
              <a:solidFill>
                <a:srgbClr val="FFFF00"/>
              </a:solidFill>
              <a:latin typeface="+mn-lt"/>
              <a:cs typeface="Times New Roman"/>
            </a:endParaRPr>
          </a:p>
        </p:txBody>
      </p:sp>
      <p:sp>
        <p:nvSpPr>
          <p:cNvPr id="3" name="Content Placeholder 2"/>
          <p:cNvSpPr>
            <a:spLocks noGrp="1"/>
          </p:cNvSpPr>
          <p:nvPr>
            <p:ph sz="quarter" idx="10"/>
          </p:nvPr>
        </p:nvSpPr>
        <p:spPr>
          <a:xfrm>
            <a:off x="0" y="897794"/>
            <a:ext cx="9144000" cy="5193796"/>
          </a:xfrm>
        </p:spPr>
        <p:txBody>
          <a:bodyPr>
            <a:normAutofit fontScale="92500"/>
          </a:bodyPr>
          <a:lstStyle/>
          <a:p>
            <a:pPr marL="0" indent="0">
              <a:lnSpc>
                <a:spcPct val="100000"/>
              </a:lnSpc>
              <a:buNone/>
            </a:pPr>
            <a:r>
              <a:rPr lang="en-US" sz="3200" b="1" dirty="0" smtClean="0">
                <a:solidFill>
                  <a:schemeClr val="bg1"/>
                </a:solidFill>
                <a:latin typeface="+mn-lt"/>
              </a:rPr>
              <a:t>1. </a:t>
            </a:r>
            <a:r>
              <a:rPr lang="en-US" sz="3200" b="1" dirty="0" smtClean="0">
                <a:solidFill>
                  <a:schemeClr val="tx2">
                    <a:lumMod val="20000"/>
                    <a:lumOff val="80000"/>
                  </a:schemeClr>
                </a:solidFill>
                <a:latin typeface="+mn-lt"/>
              </a:rPr>
              <a:t>Market uprising</a:t>
            </a:r>
            <a:r>
              <a:rPr lang="en-US" sz="3200" b="1" dirty="0" smtClean="0">
                <a:solidFill>
                  <a:schemeClr val="bg1"/>
                </a:solidFill>
                <a:latin typeface="+mn-lt"/>
              </a:rPr>
              <a:t>: </a:t>
            </a:r>
            <a:r>
              <a:rPr lang="en-US" sz="3200" dirty="0" smtClean="0">
                <a:solidFill>
                  <a:schemeClr val="bg1"/>
                </a:solidFill>
                <a:latin typeface="+mn-lt"/>
              </a:rPr>
              <a:t>e.g. </a:t>
            </a:r>
            <a:r>
              <a:rPr lang="en-US" sz="3200" dirty="0" smtClean="0">
                <a:solidFill>
                  <a:srgbClr val="E6B9B8"/>
                </a:solidFill>
                <a:latin typeface="+mn-lt"/>
              </a:rPr>
              <a:t>“</a:t>
            </a:r>
            <a:r>
              <a:rPr lang="en-US" sz="3200" b="1" dirty="0" smtClean="0">
                <a:solidFill>
                  <a:srgbClr val="E6B9B8"/>
                </a:solidFill>
                <a:latin typeface="+mn-lt"/>
              </a:rPr>
              <a:t>Instagram’s </a:t>
            </a:r>
            <a:r>
              <a:rPr lang="en-US" sz="3200" b="1" dirty="0">
                <a:solidFill>
                  <a:srgbClr val="E6B9B8"/>
                </a:solidFill>
                <a:latin typeface="+mn-lt"/>
              </a:rPr>
              <a:t>revised terms of use: Will the Facebook generation fight </a:t>
            </a:r>
            <a:r>
              <a:rPr lang="en-US" sz="3200" b="1" dirty="0" smtClean="0">
                <a:solidFill>
                  <a:srgbClr val="E6B9B8"/>
                </a:solidFill>
                <a:latin typeface="+mn-lt"/>
              </a:rPr>
              <a:t> back?” </a:t>
            </a:r>
            <a:r>
              <a:rPr lang="en-US" sz="1600" dirty="0" smtClean="0">
                <a:solidFill>
                  <a:schemeClr val="bg1"/>
                </a:solidFill>
                <a:latin typeface="+mn-lt"/>
                <a:hlinkClick r:id="rId2"/>
              </a:rPr>
              <a:t>http</a:t>
            </a:r>
            <a:r>
              <a:rPr lang="en-US" sz="1600" dirty="0">
                <a:solidFill>
                  <a:schemeClr val="bg1"/>
                </a:solidFill>
                <a:latin typeface="+mn-lt"/>
                <a:hlinkClick r:id="rId2"/>
              </a:rPr>
              <a:t>://www.lexology.com/library/detail.aspx?g=d3ce96bc-2b40-4c0c-8a36-</a:t>
            </a:r>
            <a:r>
              <a:rPr lang="en-US" sz="1600" dirty="0" smtClean="0">
                <a:solidFill>
                  <a:schemeClr val="bg1"/>
                </a:solidFill>
                <a:latin typeface="+mn-lt"/>
                <a:hlinkClick r:id="rId2"/>
              </a:rPr>
              <a:t>c855e6f2207e</a:t>
            </a:r>
            <a:endParaRPr lang="en-US" sz="1600" dirty="0" smtClean="0">
              <a:solidFill>
                <a:schemeClr val="bg1"/>
              </a:solidFill>
              <a:latin typeface="+mn-lt"/>
            </a:endParaRPr>
          </a:p>
          <a:p>
            <a:pPr marL="0" indent="0">
              <a:buNone/>
            </a:pPr>
            <a:endParaRPr lang="en-US" sz="2800" dirty="0" smtClean="0">
              <a:solidFill>
                <a:schemeClr val="bg1"/>
              </a:solidFill>
              <a:latin typeface="+mn-lt"/>
            </a:endParaRPr>
          </a:p>
          <a:p>
            <a:pPr marL="0" indent="0">
              <a:lnSpc>
                <a:spcPct val="100000"/>
              </a:lnSpc>
              <a:buNone/>
            </a:pPr>
            <a:r>
              <a:rPr lang="en-US" sz="3200" b="1" dirty="0" smtClean="0">
                <a:solidFill>
                  <a:schemeClr val="bg1"/>
                </a:solidFill>
                <a:latin typeface="+mn-lt"/>
              </a:rPr>
              <a:t>2. </a:t>
            </a:r>
            <a:r>
              <a:rPr lang="en-US" sz="3200" b="1" dirty="0" smtClean="0">
                <a:solidFill>
                  <a:srgbClr val="C6D9F1"/>
                </a:solidFill>
                <a:latin typeface="+mn-lt"/>
              </a:rPr>
              <a:t>Technology (DRM+)</a:t>
            </a:r>
            <a:r>
              <a:rPr lang="en-US" sz="3200" b="1" dirty="0" smtClean="0">
                <a:solidFill>
                  <a:schemeClr val="bg1"/>
                </a:solidFill>
                <a:latin typeface="+mn-lt"/>
              </a:rPr>
              <a:t>: </a:t>
            </a:r>
            <a:r>
              <a:rPr lang="en-US" sz="3200" dirty="0" smtClean="0">
                <a:solidFill>
                  <a:schemeClr val="bg1"/>
                </a:solidFill>
                <a:latin typeface="+mn-lt"/>
              </a:rPr>
              <a:t>e.g. </a:t>
            </a:r>
            <a:r>
              <a:rPr lang="en-US" sz="3200" b="1" dirty="0" smtClean="0">
                <a:solidFill>
                  <a:schemeClr val="accent2">
                    <a:lumMod val="40000"/>
                    <a:lumOff val="60000"/>
                  </a:schemeClr>
                </a:solidFill>
                <a:latin typeface="+mn-lt"/>
              </a:rPr>
              <a:t>“Examining </a:t>
            </a:r>
            <a:r>
              <a:rPr lang="en-US" sz="3200" b="1" dirty="0">
                <a:solidFill>
                  <a:schemeClr val="accent2">
                    <a:lumMod val="40000"/>
                    <a:lumOff val="60000"/>
                  </a:schemeClr>
                </a:solidFill>
                <a:latin typeface="+mn-lt"/>
              </a:rPr>
              <a:t>Sony's Internet-free method for blocking used game </a:t>
            </a:r>
            <a:r>
              <a:rPr lang="en-US" sz="3200" b="1" dirty="0" smtClean="0">
                <a:solidFill>
                  <a:schemeClr val="accent2">
                    <a:lumMod val="40000"/>
                    <a:lumOff val="60000"/>
                  </a:schemeClr>
                </a:solidFill>
                <a:latin typeface="+mn-lt"/>
              </a:rPr>
              <a:t>sales”</a:t>
            </a:r>
            <a:r>
              <a:rPr lang="en-US" sz="3200" b="1" dirty="0" smtClean="0">
                <a:solidFill>
                  <a:schemeClr val="bg1"/>
                </a:solidFill>
                <a:latin typeface="+mn-lt"/>
              </a:rPr>
              <a:t>:</a:t>
            </a:r>
            <a:r>
              <a:rPr lang="en-US" sz="3200" dirty="0" smtClean="0">
                <a:solidFill>
                  <a:schemeClr val="bg1"/>
                </a:solidFill>
                <a:latin typeface="+mn-lt"/>
              </a:rPr>
              <a:t> </a:t>
            </a:r>
            <a:r>
              <a:rPr lang="en-US" sz="2800" dirty="0" smtClean="0">
                <a:solidFill>
                  <a:schemeClr val="bg1"/>
                </a:solidFill>
                <a:latin typeface="+mn-lt"/>
              </a:rPr>
              <a:t>“…patent application…outlines a content </a:t>
            </a:r>
            <a:r>
              <a:rPr lang="en-US" sz="2800" dirty="0">
                <a:solidFill>
                  <a:schemeClr val="bg1"/>
                </a:solidFill>
                <a:latin typeface="+mn-lt"/>
              </a:rPr>
              <a:t>protection system that would use small </a:t>
            </a:r>
            <a:r>
              <a:rPr lang="en-US" sz="2800" dirty="0">
                <a:solidFill>
                  <a:schemeClr val="bg2">
                    <a:lumMod val="75000"/>
                  </a:schemeClr>
                </a:solidFill>
                <a:latin typeface="+mn-lt"/>
              </a:rPr>
              <a:t>RFID chips </a:t>
            </a:r>
            <a:r>
              <a:rPr lang="en-US" sz="2800" dirty="0">
                <a:solidFill>
                  <a:schemeClr val="bg1"/>
                </a:solidFill>
                <a:latin typeface="+mn-lt"/>
              </a:rPr>
              <a:t>embedded on game discs to </a:t>
            </a:r>
            <a:r>
              <a:rPr lang="en-US" sz="2800" dirty="0">
                <a:solidFill>
                  <a:srgbClr val="C4BD97"/>
                </a:solidFill>
                <a:latin typeface="+mn-lt"/>
              </a:rPr>
              <a:t>prevent used games from being played </a:t>
            </a:r>
            <a:r>
              <a:rPr lang="en-US" sz="2800" dirty="0">
                <a:solidFill>
                  <a:schemeClr val="bg1"/>
                </a:solidFill>
                <a:latin typeface="+mn-lt"/>
              </a:rPr>
              <a:t>on its systems, all without requiring an </a:t>
            </a:r>
            <a:r>
              <a:rPr lang="en-US" sz="2800" dirty="0" smtClean="0">
                <a:solidFill>
                  <a:schemeClr val="bg1"/>
                </a:solidFill>
                <a:latin typeface="+mn-lt"/>
              </a:rPr>
              <a:t>online connection.” </a:t>
            </a:r>
            <a:r>
              <a:rPr lang="en-US" sz="1600" dirty="0" smtClean="0">
                <a:solidFill>
                  <a:schemeClr val="bg1"/>
                </a:solidFill>
                <a:latin typeface="+mn-lt"/>
                <a:hlinkClick r:id="rId3"/>
              </a:rPr>
              <a:t>http</a:t>
            </a:r>
            <a:r>
              <a:rPr lang="en-US" sz="1600" dirty="0">
                <a:solidFill>
                  <a:schemeClr val="bg1"/>
                </a:solidFill>
                <a:latin typeface="+mn-lt"/>
                <a:hlinkClick r:id="rId3"/>
              </a:rPr>
              <a:t>://arstechnica.com/gaming/2013/01/examining-sonys-internet-free-method-for-blocking-used-game-sales</a:t>
            </a:r>
            <a:r>
              <a:rPr lang="en-US" sz="1600" dirty="0" smtClean="0">
                <a:solidFill>
                  <a:schemeClr val="bg1"/>
                </a:solidFill>
                <a:latin typeface="+mn-lt"/>
                <a:hlinkClick r:id="rId3"/>
              </a:rPr>
              <a:t>/</a:t>
            </a:r>
            <a:endParaRPr lang="en-US" sz="1600" dirty="0" smtClean="0">
              <a:solidFill>
                <a:schemeClr val="bg1"/>
              </a:solidFill>
              <a:latin typeface="+mn-lt"/>
            </a:endParaRPr>
          </a:p>
          <a:p>
            <a:endParaRPr lang="en-US" dirty="0"/>
          </a:p>
        </p:txBody>
      </p:sp>
    </p:spTree>
    <p:extLst>
      <p:ext uri="{BB962C8B-B14F-4D97-AF65-F5344CB8AC3E}">
        <p14:creationId xmlns:p14="http://schemas.microsoft.com/office/powerpoint/2010/main" val="39222436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936"/>
            <a:ext cx="8686800" cy="1016000"/>
          </a:xfrm>
        </p:spPr>
        <p:txBody>
          <a:bodyPr/>
          <a:lstStyle/>
          <a:p>
            <a:r>
              <a:rPr lang="en-US" dirty="0"/>
              <a:t> </a:t>
            </a:r>
            <a:r>
              <a:rPr lang="en-US" b="1" dirty="0">
                <a:solidFill>
                  <a:srgbClr val="FFFF00"/>
                </a:solidFill>
                <a:cs typeface="Times New Roman"/>
              </a:rPr>
              <a:t>Taking Stock: Where Are We</a:t>
            </a:r>
            <a:r>
              <a:rPr lang="en-US" b="1" dirty="0" smtClean="0">
                <a:solidFill>
                  <a:srgbClr val="FFFF00"/>
                </a:solidFill>
                <a:cs typeface="Times New Roman"/>
              </a:rPr>
              <a:t>? (2)</a:t>
            </a:r>
            <a:endParaRPr lang="en-US" dirty="0"/>
          </a:p>
        </p:txBody>
      </p:sp>
      <p:sp>
        <p:nvSpPr>
          <p:cNvPr id="3" name="Content Placeholder 2"/>
          <p:cNvSpPr>
            <a:spLocks noGrp="1"/>
          </p:cNvSpPr>
          <p:nvPr>
            <p:ph sz="quarter" idx="10"/>
          </p:nvPr>
        </p:nvSpPr>
        <p:spPr>
          <a:xfrm>
            <a:off x="457200" y="1053936"/>
            <a:ext cx="8686800" cy="4892390"/>
          </a:xfrm>
        </p:spPr>
        <p:txBody>
          <a:bodyPr/>
          <a:lstStyle/>
          <a:p>
            <a:pPr marL="0" indent="0">
              <a:buNone/>
            </a:pPr>
            <a:r>
              <a:rPr lang="en-US" sz="2800" b="1" dirty="0">
                <a:solidFill>
                  <a:srgbClr val="D7E4BD"/>
                </a:solidFill>
                <a:latin typeface="+mn-lt"/>
              </a:rPr>
              <a:t> Part B</a:t>
            </a:r>
            <a:r>
              <a:rPr lang="en-US" sz="2800" dirty="0">
                <a:solidFill>
                  <a:srgbClr val="D7E4BD"/>
                </a:solidFill>
                <a:latin typeface="+mn-lt"/>
              </a:rPr>
              <a:t>:  </a:t>
            </a:r>
            <a:r>
              <a:rPr lang="en-US" sz="2800" b="1" dirty="0">
                <a:solidFill>
                  <a:srgbClr val="D7E4BD"/>
                </a:solidFill>
                <a:latin typeface="+mn-lt"/>
              </a:rPr>
              <a:t>Memes of “Connecting”</a:t>
            </a:r>
          </a:p>
          <a:p>
            <a:r>
              <a:rPr lang="en-US" sz="2800" dirty="0">
                <a:solidFill>
                  <a:schemeClr val="bg1"/>
                </a:solidFill>
                <a:latin typeface="+mn-lt"/>
              </a:rPr>
              <a:t>How connecting creativity</a:t>
            </a:r>
            <a:r>
              <a:rPr lang="en-US" sz="2800" b="1" dirty="0">
                <a:solidFill>
                  <a:schemeClr val="bg1"/>
                </a:solidFill>
                <a:latin typeface="+mn-lt"/>
              </a:rPr>
              <a:t> transforms</a:t>
            </a:r>
            <a:r>
              <a:rPr lang="en-US" sz="2800" dirty="0">
                <a:solidFill>
                  <a:schemeClr val="bg1"/>
                </a:solidFill>
                <a:latin typeface="+mn-lt"/>
              </a:rPr>
              <a:t> and </a:t>
            </a:r>
            <a:r>
              <a:rPr lang="en-US" sz="2800" b="1" dirty="0">
                <a:solidFill>
                  <a:srgbClr val="FF0000"/>
                </a:solidFill>
                <a:latin typeface="+mn-lt"/>
              </a:rPr>
              <a:t>restrains</a:t>
            </a:r>
            <a:r>
              <a:rPr lang="en-US" sz="2800" dirty="0">
                <a:solidFill>
                  <a:schemeClr val="bg1"/>
                </a:solidFill>
                <a:latin typeface="+mn-lt"/>
              </a:rPr>
              <a:t> it</a:t>
            </a:r>
          </a:p>
          <a:p>
            <a:r>
              <a:rPr lang="en-US" sz="2800" dirty="0">
                <a:solidFill>
                  <a:schemeClr val="bg1"/>
                </a:solidFill>
                <a:latin typeface="+mn-lt"/>
              </a:rPr>
              <a:t>Creation as Connection: Connection as both the cause &amp; the purpose of Creation </a:t>
            </a:r>
            <a:r>
              <a:rPr lang="en-US" sz="2800" dirty="0">
                <a:solidFill>
                  <a:srgbClr val="FFFF00"/>
                </a:solidFill>
                <a:latin typeface="+mn-lt"/>
              </a:rPr>
              <a:t>=</a:t>
            </a:r>
            <a:r>
              <a:rPr lang="en-US" sz="2800" dirty="0">
                <a:solidFill>
                  <a:schemeClr val="bg1"/>
                </a:solidFill>
                <a:latin typeface="+mn-lt"/>
              </a:rPr>
              <a:t> Games are post-</a:t>
            </a:r>
            <a:r>
              <a:rPr lang="en-US" sz="2800" dirty="0" err="1">
                <a:solidFill>
                  <a:schemeClr val="bg1"/>
                </a:solidFill>
                <a:latin typeface="+mn-lt"/>
              </a:rPr>
              <a:t>structuralist</a:t>
            </a:r>
            <a:endParaRPr lang="en-US" sz="2800" dirty="0">
              <a:solidFill>
                <a:schemeClr val="bg1"/>
              </a:solidFill>
              <a:latin typeface="+mn-lt"/>
            </a:endParaRPr>
          </a:p>
          <a:p>
            <a:r>
              <a:rPr lang="en-US" sz="2800" dirty="0">
                <a:solidFill>
                  <a:schemeClr val="bg1"/>
                </a:solidFill>
                <a:latin typeface="+mn-lt"/>
              </a:rPr>
              <a:t>Video-games (like all creative works) as merger of Creativity &amp; Connection of both Developer/Creator &amp; Player/Creator</a:t>
            </a:r>
          </a:p>
          <a:p>
            <a:pPr>
              <a:buFontTx/>
              <a:buChar char="•"/>
            </a:pPr>
            <a:r>
              <a:rPr lang="en-US" sz="2800" b="1" dirty="0" err="1">
                <a:solidFill>
                  <a:schemeClr val="accent1">
                    <a:lumMod val="20000"/>
                    <a:lumOff val="80000"/>
                  </a:schemeClr>
                </a:solidFill>
                <a:latin typeface="+mn-lt"/>
              </a:rPr>
              <a:t>Connections</a:t>
            </a:r>
            <a:r>
              <a:rPr lang="en-US" sz="2800" b="1" dirty="0" err="1">
                <a:solidFill>
                  <a:srgbClr val="FF0000"/>
                </a:solidFill>
                <a:latin typeface="+mn-lt"/>
                <a:sym typeface="Wingdings"/>
              </a:rPr>
              <a:t></a:t>
            </a:r>
            <a:r>
              <a:rPr lang="en-US" sz="2800" b="1" dirty="0" err="1">
                <a:solidFill>
                  <a:schemeClr val="accent3">
                    <a:lumMod val="40000"/>
                    <a:lumOff val="60000"/>
                  </a:schemeClr>
                </a:solidFill>
                <a:latin typeface="+mn-lt"/>
              </a:rPr>
              <a:t>Creation</a:t>
            </a:r>
            <a:r>
              <a:rPr lang="en-US" sz="2800" b="1" dirty="0" err="1">
                <a:solidFill>
                  <a:srgbClr val="FF0000"/>
                </a:solidFill>
                <a:latin typeface="+mn-lt"/>
                <a:sym typeface="Wingdings"/>
              </a:rPr>
              <a:t></a:t>
            </a:r>
            <a:r>
              <a:rPr lang="en-US" sz="2800" b="1" dirty="0" err="1">
                <a:solidFill>
                  <a:schemeClr val="tx2">
                    <a:lumMod val="40000"/>
                    <a:lumOff val="60000"/>
                  </a:schemeClr>
                </a:solidFill>
                <a:latin typeface="+mn-lt"/>
              </a:rPr>
              <a:t>Greater</a:t>
            </a:r>
            <a:r>
              <a:rPr lang="en-US" sz="2800" b="1" dirty="0">
                <a:solidFill>
                  <a:schemeClr val="tx2">
                    <a:lumMod val="40000"/>
                    <a:lumOff val="60000"/>
                  </a:schemeClr>
                </a:solidFill>
                <a:latin typeface="+mn-lt"/>
              </a:rPr>
              <a:t> </a:t>
            </a:r>
            <a:r>
              <a:rPr lang="en-US" sz="2800" b="1" dirty="0" err="1">
                <a:solidFill>
                  <a:schemeClr val="tx2">
                    <a:lumMod val="40000"/>
                    <a:lumOff val="60000"/>
                  </a:schemeClr>
                </a:solidFill>
                <a:latin typeface="+mn-lt"/>
              </a:rPr>
              <a:t>Connections</a:t>
            </a:r>
            <a:r>
              <a:rPr lang="en-US" sz="2800" b="1" dirty="0" err="1">
                <a:solidFill>
                  <a:srgbClr val="FF0000"/>
                </a:solidFill>
                <a:latin typeface="+mn-lt"/>
                <a:sym typeface="Wingdings"/>
              </a:rPr>
              <a:t></a:t>
            </a:r>
            <a:r>
              <a:rPr lang="en-US" sz="2800" b="1" dirty="0" err="1">
                <a:solidFill>
                  <a:srgbClr val="FFFF00"/>
                </a:solidFill>
                <a:latin typeface="+mn-lt"/>
                <a:sym typeface="Wingdings"/>
              </a:rPr>
              <a:t>Legal</a:t>
            </a:r>
            <a:r>
              <a:rPr lang="en-US" sz="2800" b="1" dirty="0">
                <a:solidFill>
                  <a:srgbClr val="FFFF00"/>
                </a:solidFill>
                <a:latin typeface="+mn-lt"/>
                <a:sym typeface="Wingdings"/>
              </a:rPr>
              <a:t> implications of post-</a:t>
            </a:r>
            <a:r>
              <a:rPr lang="en-US" sz="2800" b="1" dirty="0" err="1">
                <a:solidFill>
                  <a:srgbClr val="FFFF00"/>
                </a:solidFill>
                <a:latin typeface="+mn-lt"/>
                <a:sym typeface="Wingdings"/>
              </a:rPr>
              <a:t>structuralist</a:t>
            </a:r>
            <a:r>
              <a:rPr lang="en-US" sz="2800" b="1" dirty="0">
                <a:solidFill>
                  <a:srgbClr val="FFFF00"/>
                </a:solidFill>
                <a:latin typeface="+mn-lt"/>
                <a:sym typeface="Wingdings"/>
              </a:rPr>
              <a:t> nature of games</a:t>
            </a:r>
          </a:p>
          <a:p>
            <a:endParaRPr lang="en-US" dirty="0"/>
          </a:p>
        </p:txBody>
      </p:sp>
    </p:spTree>
    <p:extLst>
      <p:ext uri="{BB962C8B-B14F-4D97-AF65-F5344CB8AC3E}">
        <p14:creationId xmlns:p14="http://schemas.microsoft.com/office/powerpoint/2010/main" val="3529842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724"/>
            <a:ext cx="8229600" cy="856865"/>
          </a:xfrm>
        </p:spPr>
        <p:txBody>
          <a:bodyPr>
            <a:normAutofit/>
          </a:bodyPr>
          <a:lstStyle/>
          <a:p>
            <a:r>
              <a:rPr lang="en-US" sz="4400" b="1" dirty="0" smtClean="0">
                <a:solidFill>
                  <a:srgbClr val="FFFF00"/>
                </a:solidFill>
                <a:latin typeface="+mn-lt"/>
                <a:cs typeface="Times New Roman"/>
              </a:rPr>
              <a:t>The </a:t>
            </a:r>
            <a:r>
              <a:rPr lang="en-US" sz="4400" b="1" dirty="0">
                <a:solidFill>
                  <a:srgbClr val="FFFF00"/>
                </a:solidFill>
                <a:latin typeface="+mn-lt"/>
                <a:cs typeface="Times New Roman"/>
              </a:rPr>
              <a:t>F</a:t>
            </a:r>
            <a:r>
              <a:rPr lang="en-US" sz="4400" b="1" dirty="0" smtClean="0">
                <a:solidFill>
                  <a:srgbClr val="FFFF00"/>
                </a:solidFill>
                <a:latin typeface="+mn-lt"/>
                <a:cs typeface="Times New Roman"/>
              </a:rPr>
              <a:t>uture?</a:t>
            </a:r>
            <a:endParaRPr lang="en-US" sz="4400" b="1" dirty="0">
              <a:solidFill>
                <a:srgbClr val="FFFF00"/>
              </a:solidFill>
              <a:latin typeface="+mn-lt"/>
              <a:cs typeface="Times New Roman"/>
            </a:endParaRPr>
          </a:p>
        </p:txBody>
      </p:sp>
      <p:sp>
        <p:nvSpPr>
          <p:cNvPr id="3" name="Content Placeholder 2"/>
          <p:cNvSpPr>
            <a:spLocks noGrp="1"/>
          </p:cNvSpPr>
          <p:nvPr>
            <p:ph sz="quarter" idx="10"/>
          </p:nvPr>
        </p:nvSpPr>
        <p:spPr>
          <a:xfrm>
            <a:off x="0" y="941589"/>
            <a:ext cx="9144000" cy="5165609"/>
          </a:xfrm>
        </p:spPr>
        <p:txBody>
          <a:bodyPr>
            <a:normAutofit lnSpcReduction="10000"/>
          </a:bodyPr>
          <a:lstStyle/>
          <a:p>
            <a:r>
              <a:rPr lang="en-US" i="1" dirty="0" smtClean="0">
                <a:solidFill>
                  <a:schemeClr val="bg1"/>
                </a:solidFill>
                <a:latin typeface="+mn-lt"/>
              </a:rPr>
              <a:t>“</a:t>
            </a:r>
            <a:r>
              <a:rPr lang="en-US" i="1" dirty="0">
                <a:solidFill>
                  <a:srgbClr val="FF0000"/>
                </a:solidFill>
                <a:latin typeface="+mn-lt"/>
              </a:rPr>
              <a:t>The privacy policy required by this section shall be </a:t>
            </a:r>
            <a:r>
              <a:rPr lang="en-US" b="1" i="1" dirty="0">
                <a:solidFill>
                  <a:srgbClr val="FF0000"/>
                </a:solidFill>
                <a:latin typeface="+mn-lt"/>
              </a:rPr>
              <a:t>no more than 100 words</a:t>
            </a:r>
            <a:r>
              <a:rPr lang="en-US" b="1" i="1" dirty="0">
                <a:solidFill>
                  <a:schemeClr val="bg1"/>
                </a:solidFill>
                <a:latin typeface="+mn-lt"/>
              </a:rPr>
              <a:t> </a:t>
            </a:r>
            <a:r>
              <a:rPr lang="en-US" i="1" dirty="0">
                <a:solidFill>
                  <a:schemeClr val="bg1"/>
                </a:solidFill>
                <a:latin typeface="+mn-lt"/>
              </a:rPr>
              <a:t>and shall be written in clear and concise language at no greater than an eighth grade reading level. The privacy policy shall include a statement indicating whether the personally identifiable information may be sold or shared with others, and if line so, how and with whom the information may be shared.</a:t>
            </a:r>
            <a:r>
              <a:rPr lang="en-US" i="1" dirty="0" smtClean="0">
                <a:solidFill>
                  <a:schemeClr val="bg1"/>
                </a:solidFill>
                <a:latin typeface="+mn-lt"/>
              </a:rPr>
              <a:t>”</a:t>
            </a:r>
          </a:p>
          <a:p>
            <a:pPr marL="0" indent="0">
              <a:buNone/>
            </a:pPr>
            <a:r>
              <a:rPr lang="en-US" i="1" dirty="0" smtClean="0">
                <a:solidFill>
                  <a:schemeClr val="bg1"/>
                </a:solidFill>
                <a:latin typeface="+mn-lt"/>
              </a:rPr>
              <a:t> </a:t>
            </a:r>
          </a:p>
          <a:p>
            <a:r>
              <a:rPr lang="en-US" b="1" dirty="0">
                <a:solidFill>
                  <a:schemeClr val="bg1"/>
                </a:solidFill>
                <a:latin typeface="+mn-lt"/>
              </a:rPr>
              <a:t>Context:  </a:t>
            </a:r>
            <a:r>
              <a:rPr lang="en-US" dirty="0">
                <a:solidFill>
                  <a:schemeClr val="bg1"/>
                </a:solidFill>
                <a:latin typeface="+mn-lt"/>
              </a:rPr>
              <a:t>Act amends Section 22575 of the Business and Professions Code, which requires that an operator of a commercial Web site or online service operators collecting personal information about consumers to make its privacy policy available. </a:t>
            </a:r>
          </a:p>
          <a:p>
            <a:pPr marL="0" indent="0">
              <a:buNone/>
            </a:pPr>
            <a:endParaRPr lang="en-US" dirty="0" smtClean="0">
              <a:solidFill>
                <a:schemeClr val="bg1"/>
              </a:solidFill>
              <a:latin typeface="+mn-lt"/>
            </a:endParaRPr>
          </a:p>
          <a:p>
            <a:r>
              <a:rPr lang="en-US" b="1" dirty="0" smtClean="0">
                <a:solidFill>
                  <a:srgbClr val="CCFFCC"/>
                </a:solidFill>
                <a:latin typeface="+mn-lt"/>
              </a:rPr>
              <a:t>California </a:t>
            </a:r>
            <a:r>
              <a:rPr lang="en-US" b="1" dirty="0">
                <a:solidFill>
                  <a:srgbClr val="CCFFCC"/>
                </a:solidFill>
                <a:latin typeface="+mn-lt"/>
              </a:rPr>
              <a:t>BILL No. </a:t>
            </a:r>
            <a:r>
              <a:rPr lang="en-US" b="1" dirty="0" smtClean="0">
                <a:solidFill>
                  <a:srgbClr val="CCFFCC"/>
                </a:solidFill>
                <a:latin typeface="+mn-lt"/>
              </a:rPr>
              <a:t>242; Assembly </a:t>
            </a:r>
            <a:r>
              <a:rPr lang="en-US" b="1" dirty="0">
                <a:solidFill>
                  <a:srgbClr val="CCFFCC"/>
                </a:solidFill>
                <a:latin typeface="+mn-lt"/>
              </a:rPr>
              <a:t>Member </a:t>
            </a:r>
            <a:r>
              <a:rPr lang="en-US" b="1" dirty="0" smtClean="0">
                <a:solidFill>
                  <a:srgbClr val="CCFFCC"/>
                </a:solidFill>
                <a:latin typeface="+mn-lt"/>
              </a:rPr>
              <a:t>Ed </a:t>
            </a:r>
            <a:r>
              <a:rPr lang="en-US" b="1" dirty="0" err="1" smtClean="0">
                <a:solidFill>
                  <a:srgbClr val="CCFFCC"/>
                </a:solidFill>
                <a:latin typeface="+mn-lt"/>
              </a:rPr>
              <a:t>Chau</a:t>
            </a:r>
            <a:r>
              <a:rPr lang="en-US" b="1" dirty="0" smtClean="0">
                <a:solidFill>
                  <a:srgbClr val="CCFFCC"/>
                </a:solidFill>
                <a:latin typeface="+mn-lt"/>
              </a:rPr>
              <a:t> - </a:t>
            </a:r>
            <a:r>
              <a:rPr lang="en-US" dirty="0" smtClean="0">
                <a:solidFill>
                  <a:srgbClr val="CCFFCC"/>
                </a:solidFill>
                <a:latin typeface="+mn-lt"/>
              </a:rPr>
              <a:t>February </a:t>
            </a:r>
            <a:r>
              <a:rPr lang="en-US" dirty="0">
                <a:solidFill>
                  <a:srgbClr val="CCFFCC"/>
                </a:solidFill>
                <a:latin typeface="+mn-lt"/>
              </a:rPr>
              <a:t>6, 2013 </a:t>
            </a:r>
            <a:r>
              <a:rPr lang="en-US" dirty="0" smtClean="0">
                <a:solidFill>
                  <a:srgbClr val="CCFFCC"/>
                </a:solidFill>
                <a:latin typeface="+mn-lt"/>
              </a:rPr>
              <a:t>(BILL No. 242 was 336 words per </a:t>
            </a:r>
            <a:r>
              <a:rPr lang="en-US" dirty="0" err="1" smtClean="0">
                <a:solidFill>
                  <a:srgbClr val="CCFFCC"/>
                </a:solidFill>
                <a:latin typeface="+mn-lt"/>
              </a:rPr>
              <a:t>Techdirt</a:t>
            </a:r>
            <a:r>
              <a:rPr lang="en-US" dirty="0" smtClean="0">
                <a:solidFill>
                  <a:srgbClr val="CCFFCC"/>
                </a:solidFill>
                <a:latin typeface="+mn-lt"/>
              </a:rPr>
              <a:t>) </a:t>
            </a:r>
            <a:r>
              <a:rPr lang="en-US" sz="1700" dirty="0" smtClean="0">
                <a:solidFill>
                  <a:schemeClr val="bg1"/>
                </a:solidFill>
                <a:latin typeface="+mn-lt"/>
                <a:hlinkClick r:id="rId2"/>
              </a:rPr>
              <a:t>http</a:t>
            </a:r>
            <a:r>
              <a:rPr lang="en-US" sz="1700" dirty="0">
                <a:solidFill>
                  <a:schemeClr val="bg1"/>
                </a:solidFill>
                <a:latin typeface="+mn-lt"/>
                <a:hlinkClick r:id="rId2"/>
              </a:rPr>
              <a:t>://www.leginfo.ca.gov/pub/13-14/bill/asm/ab_0201-0250/</a:t>
            </a:r>
            <a:r>
              <a:rPr lang="en-US" sz="1700" dirty="0" smtClean="0">
                <a:solidFill>
                  <a:schemeClr val="bg1"/>
                </a:solidFill>
                <a:latin typeface="+mn-lt"/>
                <a:hlinkClick r:id="rId2"/>
              </a:rPr>
              <a:t>ab_242_bill_20130206_introduced.pdf</a:t>
            </a:r>
            <a:endParaRPr lang="en-US" sz="1700" dirty="0">
              <a:solidFill>
                <a:schemeClr val="bg1"/>
              </a:solidFill>
              <a:latin typeface="+mn-lt"/>
            </a:endParaRPr>
          </a:p>
        </p:txBody>
      </p:sp>
    </p:spTree>
    <p:extLst>
      <p:ext uri="{BB962C8B-B14F-4D97-AF65-F5344CB8AC3E}">
        <p14:creationId xmlns:p14="http://schemas.microsoft.com/office/powerpoint/2010/main" val="2872941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2050"/>
            <a:ext cx="8229600" cy="1016000"/>
          </a:xfrm>
        </p:spPr>
        <p:txBody>
          <a:bodyPr>
            <a:normAutofit/>
          </a:bodyPr>
          <a:lstStyle/>
          <a:p>
            <a:r>
              <a:rPr lang="en-US" sz="4900" b="1" dirty="0" smtClean="0">
                <a:solidFill>
                  <a:srgbClr val="FFFF00"/>
                </a:solidFill>
                <a:latin typeface="+mn-lt"/>
                <a:cs typeface="Times New Roman"/>
              </a:rPr>
              <a:t>Further Reading</a:t>
            </a:r>
            <a:endParaRPr lang="en-US" sz="4900" b="1" dirty="0">
              <a:solidFill>
                <a:srgbClr val="FFFF00"/>
              </a:solidFill>
              <a:latin typeface="+mn-lt"/>
              <a:cs typeface="Times New Roman"/>
            </a:endParaRPr>
          </a:p>
        </p:txBody>
      </p:sp>
      <p:sp>
        <p:nvSpPr>
          <p:cNvPr id="3" name="Content Placeholder 2"/>
          <p:cNvSpPr>
            <a:spLocks noGrp="1"/>
          </p:cNvSpPr>
          <p:nvPr>
            <p:ph sz="quarter" idx="10"/>
          </p:nvPr>
        </p:nvSpPr>
        <p:spPr>
          <a:xfrm>
            <a:off x="245820" y="1067751"/>
            <a:ext cx="8898179" cy="5133399"/>
          </a:xfrm>
        </p:spPr>
        <p:txBody>
          <a:bodyPr>
            <a:normAutofit/>
          </a:bodyPr>
          <a:lstStyle/>
          <a:p>
            <a:pPr marL="0" indent="0">
              <a:buNone/>
            </a:pPr>
            <a:r>
              <a:rPr lang="en-US" b="1" dirty="0" smtClean="0">
                <a:solidFill>
                  <a:schemeClr val="bg1"/>
                </a:solidFill>
                <a:latin typeface="+mn-lt"/>
              </a:rPr>
              <a:t>1.</a:t>
            </a:r>
            <a:r>
              <a:rPr lang="en-US" b="1" dirty="0" smtClean="0">
                <a:solidFill>
                  <a:schemeClr val="tx2">
                    <a:lumMod val="20000"/>
                    <a:lumOff val="80000"/>
                  </a:schemeClr>
                </a:solidFill>
                <a:latin typeface="+mn-lt"/>
              </a:rPr>
              <a:t> “Empirical </a:t>
            </a:r>
            <a:r>
              <a:rPr lang="en-US" b="1" dirty="0">
                <a:solidFill>
                  <a:schemeClr val="tx2">
                    <a:lumMod val="20000"/>
                    <a:lumOff val="80000"/>
                  </a:schemeClr>
                </a:solidFill>
                <a:latin typeface="+mn-lt"/>
              </a:rPr>
              <a:t>studies on software notices to inform policy makers </a:t>
            </a:r>
            <a:r>
              <a:rPr lang="en-US" b="1" dirty="0" smtClean="0">
                <a:solidFill>
                  <a:schemeClr val="tx2">
                    <a:lumMod val="20000"/>
                    <a:lumOff val="80000"/>
                  </a:schemeClr>
                </a:solidFill>
                <a:latin typeface="+mn-lt"/>
              </a:rPr>
              <a:t>and usability designers”</a:t>
            </a:r>
            <a:r>
              <a:rPr lang="en-US" b="1" dirty="0" smtClean="0">
                <a:solidFill>
                  <a:schemeClr val="bg1"/>
                </a:solidFill>
                <a:latin typeface="+mn-lt"/>
              </a:rPr>
              <a:t>; </a:t>
            </a:r>
            <a:r>
              <a:rPr lang="en-US" dirty="0" smtClean="0">
                <a:solidFill>
                  <a:schemeClr val="bg1"/>
                </a:solidFill>
                <a:latin typeface="+mn-lt"/>
              </a:rPr>
              <a:t>Jens </a:t>
            </a:r>
            <a:r>
              <a:rPr lang="en-US" dirty="0" err="1">
                <a:solidFill>
                  <a:schemeClr val="bg1"/>
                </a:solidFill>
                <a:latin typeface="+mn-lt"/>
              </a:rPr>
              <a:t>Grossklags</a:t>
            </a:r>
            <a:r>
              <a:rPr lang="en-US" dirty="0">
                <a:solidFill>
                  <a:schemeClr val="bg1"/>
                </a:solidFill>
                <a:latin typeface="+mn-lt"/>
              </a:rPr>
              <a:t>, Nathan </a:t>
            </a:r>
            <a:r>
              <a:rPr lang="en-US" dirty="0" smtClean="0">
                <a:solidFill>
                  <a:schemeClr val="bg1"/>
                </a:solidFill>
                <a:latin typeface="+mn-lt"/>
              </a:rPr>
              <a:t>Good (University </a:t>
            </a:r>
            <a:r>
              <a:rPr lang="en-US" dirty="0">
                <a:solidFill>
                  <a:schemeClr val="bg1"/>
                </a:solidFill>
                <a:latin typeface="+mn-lt"/>
              </a:rPr>
              <a:t>of California </a:t>
            </a:r>
            <a:r>
              <a:rPr lang="en-US" dirty="0" smtClean="0">
                <a:solidFill>
                  <a:schemeClr val="bg1"/>
                </a:solidFill>
                <a:latin typeface="+mn-lt"/>
              </a:rPr>
              <a:t>Berkeley, 2007)</a:t>
            </a:r>
          </a:p>
          <a:p>
            <a:pPr marL="0" indent="0">
              <a:buNone/>
            </a:pPr>
            <a:r>
              <a:rPr lang="en-US" b="1" dirty="0" smtClean="0">
                <a:solidFill>
                  <a:schemeClr val="bg1"/>
                </a:solidFill>
                <a:latin typeface="+mn-lt"/>
              </a:rPr>
              <a:t>“Abstract</a:t>
            </a:r>
            <a:r>
              <a:rPr lang="en-US" b="1" dirty="0">
                <a:solidFill>
                  <a:schemeClr val="bg1"/>
                </a:solidFill>
                <a:latin typeface="+mn-lt"/>
              </a:rPr>
              <a:t>: </a:t>
            </a:r>
            <a:r>
              <a:rPr lang="en-US" dirty="0">
                <a:solidFill>
                  <a:schemeClr val="bg1"/>
                </a:solidFill>
                <a:latin typeface="+mn-lt"/>
              </a:rPr>
              <a:t>We evaluate the usability of End User License Agreements (EULAs</a:t>
            </a:r>
            <a:r>
              <a:rPr lang="en-US" dirty="0" smtClean="0">
                <a:solidFill>
                  <a:schemeClr val="bg1"/>
                </a:solidFill>
                <a:latin typeface="+mn-lt"/>
              </a:rPr>
              <a:t>) of </a:t>
            </a:r>
            <a:r>
              <a:rPr lang="en-US" dirty="0">
                <a:solidFill>
                  <a:schemeClr val="bg1"/>
                </a:solidFill>
                <a:latin typeface="+mn-lt"/>
              </a:rPr>
              <a:t>popular consumer programs. Results from an empirical evaluation of </a:t>
            </a:r>
            <a:r>
              <a:rPr lang="en-US" dirty="0" smtClean="0">
                <a:solidFill>
                  <a:schemeClr val="bg1"/>
                </a:solidFill>
                <a:latin typeface="+mn-lt"/>
              </a:rPr>
              <a:t>50 popular </a:t>
            </a:r>
            <a:r>
              <a:rPr lang="en-US" dirty="0">
                <a:solidFill>
                  <a:schemeClr val="bg1"/>
                </a:solidFill>
                <a:latin typeface="+mn-lt"/>
              </a:rPr>
              <a:t>programs show the lack of accessibility and readability of notices. </a:t>
            </a:r>
            <a:r>
              <a:rPr lang="en-US" dirty="0" smtClean="0">
                <a:solidFill>
                  <a:srgbClr val="FF0000"/>
                </a:solidFill>
                <a:latin typeface="+mn-lt"/>
              </a:rPr>
              <a:t>Our data </a:t>
            </a:r>
            <a:r>
              <a:rPr lang="en-US" dirty="0">
                <a:solidFill>
                  <a:srgbClr val="FF0000"/>
                </a:solidFill>
                <a:latin typeface="+mn-lt"/>
              </a:rPr>
              <a:t>from a recent study with 64 users involved in installation tasks </a:t>
            </a:r>
            <a:r>
              <a:rPr lang="en-US" dirty="0" smtClean="0">
                <a:solidFill>
                  <a:srgbClr val="FF0000"/>
                </a:solidFill>
                <a:latin typeface="+mn-lt"/>
              </a:rPr>
              <a:t>confirms the </a:t>
            </a:r>
            <a:r>
              <a:rPr lang="en-US" dirty="0">
                <a:solidFill>
                  <a:srgbClr val="FF0000"/>
                </a:solidFill>
                <a:latin typeface="+mn-lt"/>
              </a:rPr>
              <a:t>public perception that notice to and consent by the user is not achieved</a:t>
            </a:r>
            <a:r>
              <a:rPr lang="en-US" dirty="0" smtClean="0">
                <a:solidFill>
                  <a:schemeClr val="bg1"/>
                </a:solidFill>
                <a:latin typeface="+mn-lt"/>
              </a:rPr>
              <a:t>.</a:t>
            </a:r>
            <a:r>
              <a:rPr lang="en-US" b="1" dirty="0" smtClean="0">
                <a:solidFill>
                  <a:schemeClr val="bg1"/>
                </a:solidFill>
                <a:latin typeface="+mn-lt"/>
              </a:rPr>
              <a:t>”</a:t>
            </a:r>
          </a:p>
          <a:p>
            <a:pPr marL="0" indent="0">
              <a:buNone/>
            </a:pPr>
            <a:r>
              <a:rPr lang="en-US" sz="1600" dirty="0">
                <a:solidFill>
                  <a:schemeClr val="bg1"/>
                </a:solidFill>
                <a:hlinkClick r:id="rId2"/>
              </a:rPr>
              <a:t>http://people.ischool.berkeley.edu/~jensg/research/</a:t>
            </a:r>
            <a:r>
              <a:rPr lang="en-US" sz="1600" dirty="0" smtClean="0">
                <a:solidFill>
                  <a:schemeClr val="bg1"/>
                </a:solidFill>
                <a:hlinkClick r:id="rId2"/>
              </a:rPr>
              <a:t>usec.html</a:t>
            </a:r>
            <a:endParaRPr lang="en-US" sz="1600" dirty="0" smtClean="0">
              <a:solidFill>
                <a:schemeClr val="bg1"/>
              </a:solidFill>
            </a:endParaRPr>
          </a:p>
          <a:p>
            <a:pPr marL="0" indent="0">
              <a:buNone/>
            </a:pPr>
            <a:endParaRPr lang="en-US" dirty="0" smtClean="0">
              <a:solidFill>
                <a:schemeClr val="bg1"/>
              </a:solidFill>
            </a:endParaRPr>
          </a:p>
          <a:p>
            <a:pPr marL="0" indent="0">
              <a:buNone/>
            </a:pPr>
            <a:r>
              <a:rPr lang="en-US" b="1" dirty="0" smtClean="0">
                <a:solidFill>
                  <a:schemeClr val="bg1"/>
                </a:solidFill>
              </a:rPr>
              <a:t>2. </a:t>
            </a:r>
            <a:r>
              <a:rPr lang="en-US" b="1" dirty="0" smtClean="0">
                <a:solidFill>
                  <a:srgbClr val="C6D9F1"/>
                </a:solidFill>
                <a:latin typeface="+mn-lt"/>
              </a:rPr>
              <a:t>“Examination </a:t>
            </a:r>
            <a:r>
              <a:rPr lang="en-US" b="1" dirty="0">
                <a:solidFill>
                  <a:srgbClr val="C6D9F1"/>
                </a:solidFill>
                <a:latin typeface="+mn-lt"/>
              </a:rPr>
              <a:t>Of Privacy Policies Shows A Few Troubling </a:t>
            </a:r>
            <a:r>
              <a:rPr lang="en-US" b="1" dirty="0" smtClean="0">
                <a:solidFill>
                  <a:srgbClr val="C6D9F1"/>
                </a:solidFill>
                <a:latin typeface="+mn-lt"/>
              </a:rPr>
              <a:t>Trends”</a:t>
            </a:r>
            <a:r>
              <a:rPr lang="en-US" b="1" dirty="0" smtClean="0">
                <a:solidFill>
                  <a:schemeClr val="bg1"/>
                </a:solidFill>
                <a:latin typeface="+mn-lt"/>
              </a:rPr>
              <a:t> </a:t>
            </a:r>
            <a:r>
              <a:rPr lang="en-US" dirty="0" smtClean="0">
                <a:solidFill>
                  <a:schemeClr val="bg1"/>
                </a:solidFill>
                <a:latin typeface="+mn-lt"/>
              </a:rPr>
              <a:t>(2011)</a:t>
            </a:r>
            <a:endParaRPr lang="en-US" dirty="0">
              <a:solidFill>
                <a:schemeClr val="bg1"/>
              </a:solidFill>
              <a:latin typeface="+mn-lt"/>
            </a:endParaRPr>
          </a:p>
          <a:p>
            <a:pPr marL="0" indent="0">
              <a:buNone/>
            </a:pPr>
            <a:r>
              <a:rPr lang="en-US" sz="1600" dirty="0">
                <a:solidFill>
                  <a:schemeClr val="bg1"/>
                </a:solidFill>
                <a:hlinkClick r:id="rId3"/>
              </a:rPr>
              <a:t>http://techcrunch.com/2011/11/30/examination-of-privacy-policies-shows-a-few-troubling-trends</a:t>
            </a:r>
            <a:r>
              <a:rPr lang="en-US" sz="1600" dirty="0" smtClean="0">
                <a:solidFill>
                  <a:schemeClr val="bg1"/>
                </a:solidFill>
                <a:hlinkClick r:id="rId3"/>
              </a:rPr>
              <a:t>/</a:t>
            </a:r>
            <a:endParaRPr lang="en-US" sz="1600" dirty="0" smtClean="0">
              <a:solidFill>
                <a:schemeClr val="bg1"/>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31113216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0865"/>
          </a:xfrm>
        </p:spPr>
        <p:txBody>
          <a:bodyPr>
            <a:normAutofit fontScale="90000"/>
          </a:bodyPr>
          <a:lstStyle/>
          <a:p>
            <a:r>
              <a:rPr lang="en-US" dirty="0" smtClean="0"/>
              <a:t>  </a:t>
            </a:r>
            <a:r>
              <a:rPr lang="en-US" sz="4900" b="1" dirty="0" smtClean="0">
                <a:solidFill>
                  <a:srgbClr val="FFFF00"/>
                </a:solidFill>
                <a:latin typeface="+mn-lt"/>
                <a:cs typeface="Times New Roman"/>
              </a:rPr>
              <a:t>Further Reading 2</a:t>
            </a:r>
            <a:endParaRPr lang="en-US" sz="4900" b="1" dirty="0">
              <a:solidFill>
                <a:srgbClr val="FFFF00"/>
              </a:solidFill>
              <a:latin typeface="+mn-lt"/>
              <a:cs typeface="Times New Roman"/>
            </a:endParaRPr>
          </a:p>
        </p:txBody>
      </p:sp>
      <p:sp>
        <p:nvSpPr>
          <p:cNvPr id="3" name="Content Placeholder 2"/>
          <p:cNvSpPr>
            <a:spLocks noGrp="1"/>
          </p:cNvSpPr>
          <p:nvPr>
            <p:ph sz="quarter" idx="10"/>
          </p:nvPr>
        </p:nvSpPr>
        <p:spPr>
          <a:xfrm>
            <a:off x="204851" y="890866"/>
            <a:ext cx="8939150" cy="4937396"/>
          </a:xfrm>
        </p:spPr>
        <p:txBody>
          <a:bodyPr>
            <a:normAutofit/>
          </a:bodyPr>
          <a:lstStyle/>
          <a:p>
            <a:pPr marL="0" indent="0">
              <a:buNone/>
            </a:pPr>
            <a:r>
              <a:rPr lang="en-US" b="1" dirty="0">
                <a:solidFill>
                  <a:schemeClr val="bg1"/>
                </a:solidFill>
                <a:latin typeface="+mn-lt"/>
              </a:rPr>
              <a:t>3. </a:t>
            </a:r>
            <a:r>
              <a:rPr lang="en-US" b="1" dirty="0" smtClean="0">
                <a:solidFill>
                  <a:schemeClr val="tx2">
                    <a:lumMod val="20000"/>
                    <a:lumOff val="80000"/>
                  </a:schemeClr>
                </a:solidFill>
                <a:latin typeface="+mn-lt"/>
              </a:rPr>
              <a:t>“Intellectual Property and </a:t>
            </a:r>
            <a:r>
              <a:rPr lang="en-US" b="1" dirty="0" err="1" smtClean="0">
                <a:solidFill>
                  <a:schemeClr val="tx2">
                    <a:lumMod val="20000"/>
                    <a:lumOff val="80000"/>
                  </a:schemeClr>
                </a:solidFill>
                <a:latin typeface="+mn-lt"/>
              </a:rPr>
              <a:t>Shrinkwrap</a:t>
            </a:r>
            <a:r>
              <a:rPr lang="en-US" b="1" dirty="0" smtClean="0">
                <a:solidFill>
                  <a:schemeClr val="tx2">
                    <a:lumMod val="20000"/>
                    <a:lumOff val="80000"/>
                  </a:schemeClr>
                </a:solidFill>
                <a:latin typeface="+mn-lt"/>
              </a:rPr>
              <a:t> Licenses”</a:t>
            </a:r>
            <a:r>
              <a:rPr lang="en-US" b="1" dirty="0" smtClean="0">
                <a:solidFill>
                  <a:schemeClr val="bg1"/>
                </a:solidFill>
                <a:latin typeface="+mn-lt"/>
              </a:rPr>
              <a:t>; </a:t>
            </a:r>
            <a:r>
              <a:rPr lang="en-US" dirty="0" smtClean="0">
                <a:solidFill>
                  <a:schemeClr val="bg1"/>
                </a:solidFill>
                <a:latin typeface="+mn-lt"/>
              </a:rPr>
              <a:t>Mark </a:t>
            </a:r>
            <a:r>
              <a:rPr lang="en-US" dirty="0" err="1" smtClean="0">
                <a:solidFill>
                  <a:schemeClr val="bg1"/>
                </a:solidFill>
                <a:latin typeface="+mn-lt"/>
              </a:rPr>
              <a:t>Lemley</a:t>
            </a:r>
            <a:r>
              <a:rPr lang="en-US" b="1" dirty="0" smtClean="0">
                <a:solidFill>
                  <a:schemeClr val="bg1"/>
                </a:solidFill>
                <a:latin typeface="+mn-lt"/>
              </a:rPr>
              <a:t> </a:t>
            </a:r>
            <a:r>
              <a:rPr lang="en-US" dirty="0" smtClean="0">
                <a:solidFill>
                  <a:schemeClr val="bg1"/>
                </a:solidFill>
                <a:latin typeface="+mn-lt"/>
              </a:rPr>
              <a:t>(1995)</a:t>
            </a:r>
          </a:p>
          <a:p>
            <a:pPr marL="0" indent="0">
              <a:buNone/>
            </a:pPr>
            <a:r>
              <a:rPr lang="en-US" sz="1600" dirty="0">
                <a:solidFill>
                  <a:schemeClr val="bg1"/>
                </a:solidFill>
                <a:latin typeface="+mn-lt"/>
                <a:hlinkClick r:id="rId2"/>
              </a:rPr>
              <a:t>http://papers.ssrn.com/sol3/papers.cfm?abstract_id=2126845#</a:t>
            </a:r>
            <a:r>
              <a:rPr lang="en-US" sz="1600" dirty="0" smtClean="0">
                <a:solidFill>
                  <a:schemeClr val="bg1"/>
                </a:solidFill>
                <a:latin typeface="+mn-lt"/>
                <a:hlinkClick r:id="rId2"/>
              </a:rPr>
              <a:t>#</a:t>
            </a:r>
            <a:endParaRPr lang="en-US" sz="1600" dirty="0" smtClean="0">
              <a:solidFill>
                <a:schemeClr val="bg1"/>
              </a:solidFill>
              <a:latin typeface="+mn-lt"/>
            </a:endParaRPr>
          </a:p>
          <a:p>
            <a:pPr marL="0" indent="0">
              <a:buNone/>
            </a:pPr>
            <a:endParaRPr lang="en-US" sz="2000" b="1" dirty="0" smtClean="0">
              <a:solidFill>
                <a:schemeClr val="bg1"/>
              </a:solidFill>
              <a:latin typeface="+mn-lt"/>
            </a:endParaRPr>
          </a:p>
          <a:p>
            <a:pPr marL="0" indent="0">
              <a:buNone/>
            </a:pPr>
            <a:r>
              <a:rPr lang="en-US" b="1" dirty="0" smtClean="0">
                <a:solidFill>
                  <a:schemeClr val="bg1"/>
                </a:solidFill>
                <a:latin typeface="+mn-lt"/>
              </a:rPr>
              <a:t>4. </a:t>
            </a:r>
            <a:r>
              <a:rPr lang="en-US" b="1" dirty="0" smtClean="0">
                <a:solidFill>
                  <a:srgbClr val="C6D9F1"/>
                </a:solidFill>
                <a:latin typeface="+mn-lt"/>
              </a:rPr>
              <a:t>“</a:t>
            </a:r>
            <a:r>
              <a:rPr lang="en-US" b="1" dirty="0">
                <a:solidFill>
                  <a:srgbClr val="C6D9F1"/>
                </a:solidFill>
                <a:latin typeface="+mn-lt"/>
              </a:rPr>
              <a:t>Terms Of Service, Terms Of Play In Children’s Online </a:t>
            </a:r>
            <a:endParaRPr lang="en-US" b="1" dirty="0" smtClean="0">
              <a:solidFill>
                <a:srgbClr val="C6D9F1"/>
              </a:solidFill>
              <a:latin typeface="+mn-lt"/>
            </a:endParaRPr>
          </a:p>
          <a:p>
            <a:pPr marL="0" indent="0">
              <a:buNone/>
            </a:pPr>
            <a:r>
              <a:rPr lang="en-US" b="1" dirty="0" smtClean="0">
                <a:solidFill>
                  <a:srgbClr val="C6D9F1"/>
                </a:solidFill>
                <a:latin typeface="+mn-lt"/>
              </a:rPr>
              <a:t>Gaming</a:t>
            </a:r>
            <a:r>
              <a:rPr lang="en-US" b="1" dirty="0">
                <a:solidFill>
                  <a:srgbClr val="C6D9F1"/>
                </a:solidFill>
                <a:latin typeface="+mn-lt"/>
              </a:rPr>
              <a:t>”</a:t>
            </a:r>
            <a:r>
              <a:rPr lang="en-US" b="1" dirty="0">
                <a:solidFill>
                  <a:schemeClr val="bg1"/>
                </a:solidFill>
                <a:latin typeface="+mn-lt"/>
              </a:rPr>
              <a:t>; </a:t>
            </a:r>
            <a:r>
              <a:rPr lang="en-US" dirty="0">
                <a:solidFill>
                  <a:schemeClr val="bg1"/>
                </a:solidFill>
                <a:latin typeface="+mn-lt"/>
              </a:rPr>
              <a:t>Sara </a:t>
            </a:r>
            <a:r>
              <a:rPr lang="en-US" dirty="0" smtClean="0">
                <a:solidFill>
                  <a:schemeClr val="bg1"/>
                </a:solidFill>
                <a:latin typeface="+mn-lt"/>
              </a:rPr>
              <a:t>Grimes (2007)</a:t>
            </a:r>
          </a:p>
          <a:p>
            <a:pPr marL="0" indent="0">
              <a:buNone/>
            </a:pPr>
            <a:r>
              <a:rPr lang="en-US" sz="1600" dirty="0" smtClean="0">
                <a:solidFill>
                  <a:schemeClr val="bg1"/>
                </a:solidFill>
                <a:latin typeface="+mn-lt"/>
                <a:hlinkClick r:id="rId3"/>
              </a:rPr>
              <a:t>http://www.academia.edu/183319/</a:t>
            </a:r>
          </a:p>
          <a:p>
            <a:pPr marL="0" indent="0">
              <a:buNone/>
            </a:pPr>
            <a:r>
              <a:rPr lang="en-US" sz="1600" dirty="0" smtClean="0">
                <a:solidFill>
                  <a:schemeClr val="bg1"/>
                </a:solidFill>
                <a:latin typeface="+mn-lt"/>
                <a:hlinkClick r:id="rId3"/>
              </a:rPr>
              <a:t>Terms_Of_Service_Terms_Of_Play_In_Childrens_Online_Gaming</a:t>
            </a:r>
            <a:endParaRPr lang="en-US" sz="1600" dirty="0" smtClean="0">
              <a:solidFill>
                <a:schemeClr val="bg1"/>
              </a:solidFill>
              <a:latin typeface="+mn-lt"/>
            </a:endParaRPr>
          </a:p>
          <a:p>
            <a:pPr marL="0" indent="0">
              <a:buNone/>
            </a:pPr>
            <a:endParaRPr lang="en-US" sz="2000" b="1" dirty="0">
              <a:solidFill>
                <a:schemeClr val="bg1"/>
              </a:solidFill>
              <a:latin typeface="+mn-lt"/>
            </a:endParaRPr>
          </a:p>
          <a:p>
            <a:pPr marL="0" indent="0">
              <a:buNone/>
            </a:pPr>
            <a:r>
              <a:rPr lang="en-US" b="1" dirty="0">
                <a:solidFill>
                  <a:schemeClr val="bg1"/>
                </a:solidFill>
                <a:latin typeface="+mn-lt"/>
              </a:rPr>
              <a:t>5</a:t>
            </a:r>
            <a:r>
              <a:rPr lang="en-US" b="1" dirty="0" smtClean="0">
                <a:solidFill>
                  <a:schemeClr val="bg1"/>
                </a:solidFill>
                <a:latin typeface="+mn-lt"/>
              </a:rPr>
              <a:t>. </a:t>
            </a:r>
            <a:r>
              <a:rPr lang="en-US" b="1" dirty="0" smtClean="0">
                <a:solidFill>
                  <a:srgbClr val="C6D9F1"/>
                </a:solidFill>
                <a:latin typeface="+mn-lt"/>
              </a:rPr>
              <a:t>“Confess </a:t>
            </a:r>
            <a:r>
              <a:rPr lang="en-US" b="1" dirty="0">
                <a:solidFill>
                  <a:srgbClr val="C6D9F1"/>
                </a:solidFill>
                <a:latin typeface="+mn-lt"/>
              </a:rPr>
              <a:t>and protest against the </a:t>
            </a:r>
            <a:r>
              <a:rPr lang="en-US" b="1" u="sng" dirty="0">
                <a:solidFill>
                  <a:srgbClr val="C6D9F1"/>
                </a:solidFill>
                <a:latin typeface="+mn-lt"/>
              </a:rPr>
              <a:t>Biggest Lie</a:t>
            </a:r>
            <a:r>
              <a:rPr lang="en-US" b="1" u="sng" dirty="0" smtClean="0">
                <a:solidFill>
                  <a:srgbClr val="C6D9F1"/>
                </a:solidFill>
                <a:latin typeface="+mn-lt"/>
              </a:rPr>
              <a:t>!</a:t>
            </a:r>
            <a:r>
              <a:rPr lang="en-US" b="1" dirty="0" smtClean="0">
                <a:solidFill>
                  <a:srgbClr val="C6D9F1"/>
                </a:solidFill>
                <a:latin typeface="+mn-lt"/>
              </a:rPr>
              <a:t>”</a:t>
            </a:r>
            <a:endParaRPr lang="en-US" b="1" dirty="0" smtClean="0">
              <a:solidFill>
                <a:schemeClr val="bg1"/>
              </a:solidFill>
              <a:latin typeface="+mn-lt"/>
            </a:endParaRPr>
          </a:p>
          <a:p>
            <a:pPr marL="0" indent="0">
              <a:buNone/>
            </a:pPr>
            <a:r>
              <a:rPr lang="en-US" sz="1600" dirty="0" smtClean="0">
                <a:solidFill>
                  <a:schemeClr val="bg1"/>
                </a:solidFill>
                <a:latin typeface="+mn-lt"/>
                <a:hlinkClick r:id="rId4"/>
              </a:rPr>
              <a:t>http</a:t>
            </a:r>
            <a:r>
              <a:rPr lang="en-US" sz="1600" dirty="0">
                <a:solidFill>
                  <a:schemeClr val="bg1"/>
                </a:solidFill>
                <a:latin typeface="+mn-lt"/>
                <a:hlinkClick r:id="rId4"/>
              </a:rPr>
              <a:t>://</a:t>
            </a:r>
            <a:r>
              <a:rPr lang="en-US" sz="1600" dirty="0" smtClean="0">
                <a:solidFill>
                  <a:schemeClr val="bg1"/>
                </a:solidFill>
                <a:latin typeface="+mn-lt"/>
                <a:hlinkClick r:id="rId4"/>
              </a:rPr>
              <a:t>www.biggestlie.com</a:t>
            </a:r>
            <a:endParaRPr lang="en-US" sz="1600" dirty="0" smtClean="0">
              <a:solidFill>
                <a:schemeClr val="bg1"/>
              </a:solidFill>
              <a:latin typeface="+mn-lt"/>
            </a:endParaRPr>
          </a:p>
          <a:p>
            <a:pPr marL="0" indent="0">
              <a:buNone/>
            </a:pPr>
            <a:endParaRPr lang="en-US" sz="2000" dirty="0" smtClean="0">
              <a:solidFill>
                <a:schemeClr val="bg1"/>
              </a:solidFill>
              <a:latin typeface="+mn-lt"/>
            </a:endParaRPr>
          </a:p>
          <a:p>
            <a:pPr marL="0" indent="0">
              <a:buNone/>
            </a:pPr>
            <a:r>
              <a:rPr lang="en-US" b="1" dirty="0">
                <a:solidFill>
                  <a:schemeClr val="bg1"/>
                </a:solidFill>
                <a:latin typeface="+mn-lt"/>
              </a:rPr>
              <a:t>6</a:t>
            </a:r>
            <a:r>
              <a:rPr lang="en-US" b="1" dirty="0" smtClean="0">
                <a:solidFill>
                  <a:schemeClr val="bg1"/>
                </a:solidFill>
                <a:latin typeface="+mn-lt"/>
              </a:rPr>
              <a:t>. </a:t>
            </a:r>
            <a:r>
              <a:rPr lang="en-US" b="1" dirty="0" smtClean="0">
                <a:solidFill>
                  <a:srgbClr val="C6D9F1"/>
                </a:solidFill>
                <a:latin typeface="+mn-lt"/>
              </a:rPr>
              <a:t>“The Cost </a:t>
            </a:r>
            <a:r>
              <a:rPr lang="en-US" b="1" dirty="0">
                <a:solidFill>
                  <a:srgbClr val="C6D9F1"/>
                </a:solidFill>
                <a:latin typeface="+mn-lt"/>
              </a:rPr>
              <a:t>of Reading Privacy </a:t>
            </a:r>
            <a:r>
              <a:rPr lang="en-US" b="1" dirty="0" smtClean="0">
                <a:solidFill>
                  <a:srgbClr val="C6D9F1"/>
                </a:solidFill>
                <a:latin typeface="+mn-lt"/>
              </a:rPr>
              <a:t>Policies”</a:t>
            </a:r>
            <a:r>
              <a:rPr lang="en-US" b="1" dirty="0" smtClean="0">
                <a:solidFill>
                  <a:schemeClr val="bg1"/>
                </a:solidFill>
                <a:latin typeface="+mn-lt"/>
              </a:rPr>
              <a:t>;</a:t>
            </a:r>
            <a:r>
              <a:rPr lang="en-US" dirty="0" smtClean="0">
                <a:solidFill>
                  <a:schemeClr val="bg1"/>
                </a:solidFill>
                <a:latin typeface="+mn-lt"/>
              </a:rPr>
              <a:t> </a:t>
            </a:r>
            <a:r>
              <a:rPr lang="en-US" dirty="0">
                <a:solidFill>
                  <a:schemeClr val="bg1"/>
                </a:solidFill>
                <a:latin typeface="+mn-lt"/>
              </a:rPr>
              <a:t>A</a:t>
            </a:r>
            <a:r>
              <a:rPr lang="en-US" dirty="0" smtClean="0">
                <a:solidFill>
                  <a:schemeClr val="bg1"/>
                </a:solidFill>
                <a:latin typeface="+mn-lt"/>
              </a:rPr>
              <a:t>. McDonald, L.</a:t>
            </a:r>
          </a:p>
          <a:p>
            <a:pPr marL="0" indent="0">
              <a:buNone/>
            </a:pPr>
            <a:r>
              <a:rPr lang="en-US" dirty="0" err="1" smtClean="0">
                <a:solidFill>
                  <a:schemeClr val="bg1"/>
                </a:solidFill>
                <a:latin typeface="+mn-lt"/>
              </a:rPr>
              <a:t>Cranor</a:t>
            </a:r>
            <a:r>
              <a:rPr lang="en-US" dirty="0" smtClean="0">
                <a:solidFill>
                  <a:schemeClr val="bg1"/>
                </a:solidFill>
                <a:latin typeface="+mn-lt"/>
              </a:rPr>
              <a:t>. 4 ISJLP </a:t>
            </a:r>
            <a:r>
              <a:rPr lang="en-US" dirty="0">
                <a:solidFill>
                  <a:schemeClr val="bg1"/>
                </a:solidFill>
                <a:latin typeface="+mn-lt"/>
              </a:rPr>
              <a:t>543 (2008-</a:t>
            </a:r>
            <a:r>
              <a:rPr lang="en-US" dirty="0" smtClean="0">
                <a:solidFill>
                  <a:schemeClr val="bg1"/>
                </a:solidFill>
                <a:latin typeface="+mn-lt"/>
              </a:rPr>
              <a:t>2009) </a:t>
            </a:r>
          </a:p>
          <a:p>
            <a:pPr marL="0" indent="0">
              <a:buNone/>
            </a:pPr>
            <a:r>
              <a:rPr lang="en-US" sz="1600" dirty="0" smtClean="0">
                <a:solidFill>
                  <a:schemeClr val="bg1"/>
                </a:solidFill>
                <a:latin typeface="+mn-lt"/>
                <a:hlinkClick r:id="rId5"/>
              </a:rPr>
              <a:t>http</a:t>
            </a:r>
            <a:r>
              <a:rPr lang="en-US" sz="1600" dirty="0">
                <a:solidFill>
                  <a:schemeClr val="bg1"/>
                </a:solidFill>
                <a:latin typeface="+mn-lt"/>
                <a:hlinkClick r:id="rId5"/>
              </a:rPr>
              <a:t>://lorrie.cranor.org/pubs/readingPolicyCost-</a:t>
            </a:r>
            <a:r>
              <a:rPr lang="en-US" sz="1600" dirty="0" smtClean="0">
                <a:solidFill>
                  <a:schemeClr val="bg1"/>
                </a:solidFill>
                <a:latin typeface="+mn-lt"/>
                <a:hlinkClick r:id="rId5"/>
              </a:rPr>
              <a:t>authorDraft.pdf</a:t>
            </a:r>
            <a:endParaRPr lang="en-US" sz="1600" dirty="0" smtClean="0">
              <a:solidFill>
                <a:schemeClr val="bg1"/>
              </a:solidFill>
              <a:latin typeface="+mn-lt"/>
            </a:endParaRPr>
          </a:p>
          <a:p>
            <a:pPr marL="0" indent="0">
              <a:buNone/>
            </a:pPr>
            <a:endParaRPr lang="en-US" sz="2000" dirty="0">
              <a:solidFill>
                <a:schemeClr val="bg1"/>
              </a:solidFill>
              <a:latin typeface="+mn-lt"/>
            </a:endParaRPr>
          </a:p>
          <a:p>
            <a:pPr marL="0" indent="0">
              <a:buNone/>
            </a:pPr>
            <a:endParaRPr lang="en-US" sz="2000" dirty="0" smtClean="0">
              <a:latin typeface="+mn-lt"/>
            </a:endParaRPr>
          </a:p>
          <a:p>
            <a:pPr marL="0" indent="0">
              <a:buNone/>
            </a:pPr>
            <a:endParaRPr lang="en-US" sz="2000" dirty="0">
              <a:latin typeface="+mn-lt"/>
            </a:endParaRPr>
          </a:p>
          <a:p>
            <a:pPr marL="0" indent="0">
              <a:buNone/>
            </a:pPr>
            <a:endParaRPr lang="en-US" sz="2000" b="1" dirty="0">
              <a:latin typeface="+mn-lt"/>
            </a:endParaRPr>
          </a:p>
          <a:p>
            <a:pPr marL="0" indent="0">
              <a:buNone/>
            </a:pPr>
            <a:endParaRPr lang="en-US" sz="2000" b="1" dirty="0" smtClean="0">
              <a:latin typeface="+mn-lt"/>
            </a:endParaRPr>
          </a:p>
          <a:p>
            <a:pPr marL="0" indent="0">
              <a:buNone/>
            </a:pPr>
            <a:endParaRPr lang="en-US" sz="2000" b="1" dirty="0" smtClean="0">
              <a:latin typeface="+mn-lt"/>
            </a:endParaRPr>
          </a:p>
          <a:p>
            <a:pPr marL="0" indent="0">
              <a:buNone/>
            </a:pPr>
            <a:endParaRPr lang="en-US" sz="2000" dirty="0" smtClean="0">
              <a:latin typeface="+mn-lt"/>
            </a:endParaRPr>
          </a:p>
          <a:p>
            <a:endParaRPr lang="en-US" sz="2000" dirty="0">
              <a:latin typeface="+mn-lt"/>
            </a:endParaRPr>
          </a:p>
          <a:p>
            <a:pPr marL="0" indent="0">
              <a:buNone/>
            </a:pPr>
            <a:endParaRPr lang="en-US" sz="2000" dirty="0" smtClean="0">
              <a:latin typeface="+mn-lt"/>
            </a:endParaRPr>
          </a:p>
        </p:txBody>
      </p:sp>
    </p:spTree>
    <p:extLst>
      <p:ext uri="{BB962C8B-B14F-4D97-AF65-F5344CB8AC3E}">
        <p14:creationId xmlns:p14="http://schemas.microsoft.com/office/powerpoint/2010/main" val="37287997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190"/>
            <a:ext cx="8229600" cy="907906"/>
          </a:xfrm>
        </p:spPr>
        <p:txBody>
          <a:bodyPr>
            <a:normAutofit/>
          </a:bodyPr>
          <a:lstStyle/>
          <a:p>
            <a:r>
              <a:rPr lang="en-US" sz="4900" b="1" dirty="0" smtClean="0">
                <a:solidFill>
                  <a:srgbClr val="FFFF00"/>
                </a:solidFill>
                <a:latin typeface="+mn-lt"/>
                <a:cs typeface="Times New Roman"/>
              </a:rPr>
              <a:t>Further </a:t>
            </a:r>
            <a:r>
              <a:rPr lang="en-US" sz="4900" b="1" dirty="0">
                <a:solidFill>
                  <a:srgbClr val="FFFF00"/>
                </a:solidFill>
                <a:latin typeface="+mn-lt"/>
                <a:cs typeface="Times New Roman"/>
              </a:rPr>
              <a:t>Reading </a:t>
            </a:r>
            <a:r>
              <a:rPr lang="en-US" sz="4900" b="1" dirty="0" smtClean="0">
                <a:solidFill>
                  <a:srgbClr val="FFFF00"/>
                </a:solidFill>
                <a:latin typeface="+mn-lt"/>
                <a:cs typeface="Times New Roman"/>
              </a:rPr>
              <a:t>3</a:t>
            </a:r>
            <a:endParaRPr lang="en-US" sz="4900" dirty="0">
              <a:latin typeface="+mn-lt"/>
            </a:endParaRPr>
          </a:p>
        </p:txBody>
      </p:sp>
      <p:sp>
        <p:nvSpPr>
          <p:cNvPr id="3" name="Content Placeholder 2"/>
          <p:cNvSpPr>
            <a:spLocks noGrp="1"/>
          </p:cNvSpPr>
          <p:nvPr>
            <p:ph sz="quarter" idx="10"/>
          </p:nvPr>
        </p:nvSpPr>
        <p:spPr>
          <a:xfrm>
            <a:off x="130565" y="997097"/>
            <a:ext cx="9013435" cy="5044828"/>
          </a:xfrm>
        </p:spPr>
        <p:txBody>
          <a:bodyPr>
            <a:normAutofit lnSpcReduction="10000"/>
          </a:bodyPr>
          <a:lstStyle/>
          <a:p>
            <a:pPr marL="0" indent="0">
              <a:buNone/>
            </a:pPr>
            <a:r>
              <a:rPr lang="en-US" sz="2000" b="1" dirty="0">
                <a:solidFill>
                  <a:schemeClr val="bg1"/>
                </a:solidFill>
                <a:latin typeface="+mn-lt"/>
              </a:rPr>
              <a:t>7</a:t>
            </a:r>
            <a:r>
              <a:rPr lang="en-US" sz="2000" b="1" dirty="0" smtClean="0">
                <a:solidFill>
                  <a:schemeClr val="bg1"/>
                </a:solidFill>
                <a:latin typeface="+mn-lt"/>
              </a:rPr>
              <a:t>. </a:t>
            </a:r>
            <a:r>
              <a:rPr lang="en-US" sz="2000" b="1" dirty="0" smtClean="0">
                <a:solidFill>
                  <a:schemeClr val="tx2">
                    <a:lumMod val="20000"/>
                    <a:lumOff val="80000"/>
                  </a:schemeClr>
                </a:solidFill>
                <a:latin typeface="+mn-lt"/>
              </a:rPr>
              <a:t>“Re-Mediating Research </a:t>
            </a:r>
            <a:r>
              <a:rPr lang="en-US" sz="2000" b="1" dirty="0">
                <a:solidFill>
                  <a:schemeClr val="tx2">
                    <a:lumMod val="20000"/>
                    <a:lumOff val="80000"/>
                  </a:schemeClr>
                </a:solidFill>
                <a:latin typeface="+mn-lt"/>
              </a:rPr>
              <a:t>E</a:t>
            </a:r>
            <a:r>
              <a:rPr lang="en-US" sz="2000" b="1" dirty="0" smtClean="0">
                <a:solidFill>
                  <a:schemeClr val="tx2">
                    <a:lumMod val="20000"/>
                    <a:lumOff val="80000"/>
                  </a:schemeClr>
                </a:solidFill>
                <a:latin typeface="+mn-lt"/>
              </a:rPr>
              <a:t>thics: End-User License Agreements in Online Games”</a:t>
            </a:r>
            <a:r>
              <a:rPr lang="en-US" sz="2000" b="1" dirty="0" smtClean="0">
                <a:solidFill>
                  <a:schemeClr val="bg1"/>
                </a:solidFill>
                <a:latin typeface="+mn-lt"/>
              </a:rPr>
              <a:t>; </a:t>
            </a:r>
            <a:r>
              <a:rPr lang="en-US" sz="2000" dirty="0" smtClean="0">
                <a:solidFill>
                  <a:schemeClr val="bg1"/>
                </a:solidFill>
                <a:latin typeface="+mn-lt"/>
              </a:rPr>
              <a:t>Florence </a:t>
            </a:r>
            <a:r>
              <a:rPr lang="en-US" sz="2000" dirty="0" err="1" smtClean="0">
                <a:solidFill>
                  <a:schemeClr val="bg1"/>
                </a:solidFill>
                <a:latin typeface="+mn-lt"/>
              </a:rPr>
              <a:t>Chee</a:t>
            </a:r>
            <a:r>
              <a:rPr lang="en-US" sz="2000" dirty="0" smtClean="0">
                <a:solidFill>
                  <a:schemeClr val="bg1"/>
                </a:solidFill>
                <a:latin typeface="+mn-lt"/>
              </a:rPr>
              <a:t>, Nicholas Taylor, and Suzanne de Castell (</a:t>
            </a:r>
            <a:r>
              <a:rPr lang="en-US" sz="2000" dirty="0">
                <a:solidFill>
                  <a:schemeClr val="bg1"/>
                </a:solidFill>
                <a:latin typeface="+mn-lt"/>
              </a:rPr>
              <a:t>2012) </a:t>
            </a:r>
            <a:r>
              <a:rPr lang="en-US" sz="1600" dirty="0">
                <a:solidFill>
                  <a:schemeClr val="bg1"/>
                </a:solidFill>
                <a:latin typeface="+mn-lt"/>
                <a:hlinkClick r:id="rId2"/>
              </a:rPr>
              <a:t>http://www.academia.edu/2976765/Re-Mediating_Research_Ethics_End-</a:t>
            </a:r>
            <a:r>
              <a:rPr lang="en-US" sz="1600" dirty="0" smtClean="0">
                <a:solidFill>
                  <a:schemeClr val="bg1"/>
                </a:solidFill>
                <a:latin typeface="+mn-lt"/>
                <a:hlinkClick r:id="rId2"/>
              </a:rPr>
              <a:t>User_License_Agreements_in_Online_Games</a:t>
            </a:r>
            <a:endParaRPr lang="en-US" sz="1600" dirty="0" smtClean="0">
              <a:solidFill>
                <a:schemeClr val="bg1"/>
              </a:solidFill>
              <a:latin typeface="+mn-lt"/>
            </a:endParaRPr>
          </a:p>
          <a:p>
            <a:pPr marL="0" indent="0">
              <a:buNone/>
            </a:pPr>
            <a:endParaRPr lang="en-US" sz="2000" b="1" dirty="0">
              <a:solidFill>
                <a:schemeClr val="bg1"/>
              </a:solidFill>
              <a:latin typeface="+mn-lt"/>
            </a:endParaRPr>
          </a:p>
          <a:p>
            <a:pPr marL="0" indent="0">
              <a:buNone/>
            </a:pPr>
            <a:r>
              <a:rPr lang="en-US" sz="2000" b="1" dirty="0" smtClean="0">
                <a:solidFill>
                  <a:schemeClr val="bg1"/>
                </a:solidFill>
                <a:latin typeface="+mn-lt"/>
              </a:rPr>
              <a:t>8. </a:t>
            </a:r>
            <a:r>
              <a:rPr lang="en-US" sz="2000" b="1" dirty="0">
                <a:solidFill>
                  <a:srgbClr val="C6D9F1"/>
                </a:solidFill>
                <a:latin typeface="+mn-lt"/>
              </a:rPr>
              <a:t>“CLICK AND COPY: BREACH OF ONLINE </a:t>
            </a:r>
            <a:r>
              <a:rPr lang="en-US" sz="2000" b="1" dirty="0" smtClean="0">
                <a:solidFill>
                  <a:srgbClr val="C6D9F1"/>
                </a:solidFill>
                <a:latin typeface="+mn-lt"/>
              </a:rPr>
              <a:t>LICENCE AGREEMENTS </a:t>
            </a:r>
            <a:r>
              <a:rPr lang="en-US" sz="2000" b="1" dirty="0">
                <a:solidFill>
                  <a:srgbClr val="C6D9F1"/>
                </a:solidFill>
                <a:latin typeface="+mn-lt"/>
              </a:rPr>
              <a:t>AND COPYRIGHT INFRINGEMENT”</a:t>
            </a:r>
            <a:r>
              <a:rPr lang="en-US" sz="2000" b="1" dirty="0">
                <a:solidFill>
                  <a:schemeClr val="bg1"/>
                </a:solidFill>
                <a:latin typeface="+mn-lt"/>
              </a:rPr>
              <a:t>; </a:t>
            </a:r>
            <a:r>
              <a:rPr lang="en-US" sz="2000" dirty="0" smtClean="0">
                <a:solidFill>
                  <a:schemeClr val="bg1"/>
                </a:solidFill>
                <a:latin typeface="+mn-lt"/>
              </a:rPr>
              <a:t>Richard </a:t>
            </a:r>
            <a:r>
              <a:rPr lang="en-US" sz="2000" dirty="0" err="1" smtClean="0">
                <a:solidFill>
                  <a:schemeClr val="bg1"/>
                </a:solidFill>
                <a:latin typeface="+mn-lt"/>
              </a:rPr>
              <a:t>Stobbe</a:t>
            </a:r>
            <a:r>
              <a:rPr lang="en-US" sz="2000" dirty="0" smtClean="0">
                <a:solidFill>
                  <a:schemeClr val="bg1"/>
                </a:solidFill>
                <a:latin typeface="+mn-lt"/>
              </a:rPr>
              <a:t> </a:t>
            </a:r>
            <a:r>
              <a:rPr lang="en-US" sz="2000" dirty="0">
                <a:solidFill>
                  <a:schemeClr val="bg1"/>
                </a:solidFill>
                <a:latin typeface="+mn-lt"/>
              </a:rPr>
              <a:t>(2012) 28 C.I.P.R. 227</a:t>
            </a:r>
          </a:p>
          <a:p>
            <a:pPr marL="0" indent="0">
              <a:buNone/>
            </a:pPr>
            <a:r>
              <a:rPr lang="en-US" sz="1600" dirty="0">
                <a:solidFill>
                  <a:schemeClr val="bg1"/>
                </a:solidFill>
                <a:latin typeface="+mn-lt"/>
                <a:hlinkClick r:id="rId3"/>
              </a:rPr>
              <a:t>http://www.ipblog.ca/wp-content/uploads/2013/01/cipr-28-2-click-and-copy-breach-of-</a:t>
            </a:r>
          </a:p>
          <a:p>
            <a:pPr marL="0" indent="0">
              <a:buNone/>
            </a:pPr>
            <a:r>
              <a:rPr lang="en-US" sz="1600" dirty="0">
                <a:solidFill>
                  <a:schemeClr val="bg1"/>
                </a:solidFill>
                <a:latin typeface="+mn-lt"/>
                <a:hlinkClick r:id="rId3"/>
              </a:rPr>
              <a:t>online-license-agreements-and-copyright-infringement-c1380000.</a:t>
            </a:r>
            <a:r>
              <a:rPr lang="en-US" sz="1600" dirty="0" smtClean="0">
                <a:solidFill>
                  <a:schemeClr val="bg1"/>
                </a:solidFill>
                <a:latin typeface="+mn-lt"/>
                <a:hlinkClick r:id="rId3"/>
              </a:rPr>
              <a:t>PDF</a:t>
            </a:r>
            <a:endParaRPr lang="en-US" sz="1600" dirty="0" smtClean="0">
              <a:solidFill>
                <a:schemeClr val="bg1"/>
              </a:solidFill>
              <a:latin typeface="+mn-lt"/>
            </a:endParaRPr>
          </a:p>
          <a:p>
            <a:pPr marL="0" indent="0">
              <a:buNone/>
            </a:pPr>
            <a:endParaRPr lang="en-US" sz="2000" dirty="0">
              <a:solidFill>
                <a:schemeClr val="bg1"/>
              </a:solidFill>
              <a:latin typeface="+mn-lt"/>
            </a:endParaRPr>
          </a:p>
          <a:p>
            <a:pPr marL="0" indent="0">
              <a:buNone/>
            </a:pPr>
            <a:r>
              <a:rPr lang="en-US" sz="2000" dirty="0" smtClean="0">
                <a:solidFill>
                  <a:schemeClr val="bg1"/>
                </a:solidFill>
                <a:latin typeface="+mn-lt"/>
              </a:rPr>
              <a:t>9. </a:t>
            </a:r>
            <a:r>
              <a:rPr lang="en-US" sz="2000" b="1" dirty="0" smtClean="0">
                <a:solidFill>
                  <a:schemeClr val="tx2">
                    <a:lumMod val="20000"/>
                    <a:lumOff val="80000"/>
                  </a:schemeClr>
                </a:solidFill>
                <a:latin typeface="+mn-lt"/>
              </a:rPr>
              <a:t>“Top EULA Gotchas: Website Fine-Print Hall of Shame” </a:t>
            </a:r>
            <a:r>
              <a:rPr lang="en-US" sz="2000" dirty="0" smtClean="0">
                <a:solidFill>
                  <a:schemeClr val="bg1"/>
                </a:solidFill>
                <a:latin typeface="+mn-lt"/>
              </a:rPr>
              <a:t>(</a:t>
            </a:r>
            <a:r>
              <a:rPr lang="en-US" sz="2000" dirty="0">
                <a:solidFill>
                  <a:schemeClr val="bg1"/>
                </a:solidFill>
                <a:latin typeface="+mn-lt"/>
              </a:rPr>
              <a:t>2012) </a:t>
            </a:r>
            <a:r>
              <a:rPr lang="en-US" sz="1600" dirty="0">
                <a:solidFill>
                  <a:schemeClr val="bg1"/>
                </a:solidFill>
                <a:latin typeface="+mn-lt"/>
                <a:hlinkClick r:id="rId4"/>
              </a:rPr>
              <a:t>http://www.pcworld.com/article/249396/</a:t>
            </a:r>
            <a:r>
              <a:rPr lang="en-US" sz="1600" dirty="0" smtClean="0">
                <a:solidFill>
                  <a:schemeClr val="bg1"/>
                </a:solidFill>
                <a:latin typeface="+mn-lt"/>
                <a:hlinkClick r:id="rId4"/>
              </a:rPr>
              <a:t>top_eula_gotchas_website_fine_print_hall_of_shame.html</a:t>
            </a:r>
            <a:endParaRPr lang="en-US" sz="1600" dirty="0" smtClean="0">
              <a:solidFill>
                <a:schemeClr val="bg1"/>
              </a:solidFill>
              <a:latin typeface="+mn-lt"/>
            </a:endParaRPr>
          </a:p>
          <a:p>
            <a:pPr marL="0" indent="0">
              <a:buNone/>
            </a:pPr>
            <a:endParaRPr lang="en-US" sz="1600" dirty="0" smtClean="0">
              <a:solidFill>
                <a:schemeClr val="bg1"/>
              </a:solidFill>
              <a:latin typeface="+mn-lt"/>
            </a:endParaRPr>
          </a:p>
          <a:p>
            <a:pPr marL="0" indent="0">
              <a:buNone/>
            </a:pPr>
            <a:r>
              <a:rPr lang="en-US" sz="2000" dirty="0" smtClean="0">
                <a:solidFill>
                  <a:schemeClr val="bg1"/>
                </a:solidFill>
                <a:latin typeface="+mn-lt"/>
              </a:rPr>
              <a:t>10. </a:t>
            </a:r>
            <a:r>
              <a:rPr lang="en-US" sz="2000" b="1" dirty="0" smtClean="0">
                <a:solidFill>
                  <a:srgbClr val="C6D9F1"/>
                </a:solidFill>
                <a:latin typeface="+mn-lt"/>
              </a:rPr>
              <a:t>“Living and Dying in a Virtual World: Estate Planning or Digital Assets”</a:t>
            </a:r>
            <a:r>
              <a:rPr lang="en-US" sz="2000" dirty="0" smtClean="0">
                <a:solidFill>
                  <a:schemeClr val="bg1"/>
                </a:solidFill>
                <a:latin typeface="+mn-lt"/>
              </a:rPr>
              <a:t>; Greg </a:t>
            </a:r>
            <a:r>
              <a:rPr lang="en-US" sz="2000" dirty="0" err="1" smtClean="0">
                <a:solidFill>
                  <a:schemeClr val="bg1"/>
                </a:solidFill>
                <a:latin typeface="+mn-lt"/>
              </a:rPr>
              <a:t>Lastowka</a:t>
            </a:r>
            <a:r>
              <a:rPr lang="en-US" sz="2000" dirty="0" smtClean="0">
                <a:solidFill>
                  <a:schemeClr val="bg1"/>
                </a:solidFill>
                <a:latin typeface="+mn-lt"/>
              </a:rPr>
              <a:t> &amp; Trisha Hall (</a:t>
            </a:r>
            <a:r>
              <a:rPr lang="en-US" sz="2000" dirty="0">
                <a:solidFill>
                  <a:schemeClr val="bg1"/>
                </a:solidFill>
                <a:latin typeface="+mn-lt"/>
              </a:rPr>
              <a:t>2013) </a:t>
            </a:r>
            <a:r>
              <a:rPr lang="en-US" sz="1600" dirty="0">
                <a:solidFill>
                  <a:schemeClr val="bg1"/>
                </a:solidFill>
                <a:latin typeface="+mn-lt"/>
                <a:hlinkClick r:id="rId5"/>
              </a:rPr>
              <a:t>http://lastowka.rutgers.edu/files/2013/10/</a:t>
            </a:r>
            <a:r>
              <a:rPr lang="en-US" sz="1600" dirty="0" smtClean="0">
                <a:solidFill>
                  <a:schemeClr val="bg1"/>
                </a:solidFill>
                <a:latin typeface="+mn-lt"/>
                <a:hlinkClick r:id="rId5"/>
              </a:rPr>
              <a:t>Lastowka.pdf</a:t>
            </a:r>
            <a:endParaRPr lang="en-US" sz="1600" dirty="0" smtClean="0">
              <a:solidFill>
                <a:schemeClr val="bg1"/>
              </a:solidFill>
              <a:latin typeface="+mn-lt"/>
            </a:endParaRPr>
          </a:p>
          <a:p>
            <a:pPr marL="0" indent="0">
              <a:buNone/>
            </a:pPr>
            <a:endParaRPr lang="en-US" sz="1600" dirty="0">
              <a:solidFill>
                <a:schemeClr val="bg1"/>
              </a:solidFill>
              <a:latin typeface="+mn-lt"/>
            </a:endParaRPr>
          </a:p>
          <a:p>
            <a:pPr marL="0" indent="0">
              <a:buNone/>
            </a:pPr>
            <a:r>
              <a:rPr lang="en-US" sz="2000" dirty="0" smtClean="0">
                <a:solidFill>
                  <a:schemeClr val="bg1"/>
                </a:solidFill>
                <a:latin typeface="+mn-lt"/>
              </a:rPr>
              <a:t>11. </a:t>
            </a:r>
            <a:r>
              <a:rPr lang="en-US" sz="2000" b="1" dirty="0" smtClean="0">
                <a:solidFill>
                  <a:srgbClr val="C6D9F1"/>
                </a:solidFill>
                <a:latin typeface="+mn-lt"/>
              </a:rPr>
              <a:t>“Face value: digging through Google’s clumsy new terms of service” </a:t>
            </a:r>
            <a:r>
              <a:rPr lang="en-US" sz="2000" dirty="0" smtClean="0">
                <a:solidFill>
                  <a:schemeClr val="bg1"/>
                </a:solidFill>
                <a:latin typeface="+mn-lt"/>
              </a:rPr>
              <a:t>(2013</a:t>
            </a:r>
            <a:r>
              <a:rPr lang="en-US" sz="2000" dirty="0">
                <a:solidFill>
                  <a:schemeClr val="bg1"/>
                </a:solidFill>
                <a:latin typeface="+mn-lt"/>
              </a:rPr>
              <a:t>) </a:t>
            </a:r>
            <a:r>
              <a:rPr lang="en-US" sz="1700" dirty="0">
                <a:solidFill>
                  <a:schemeClr val="bg1"/>
                </a:solidFill>
                <a:latin typeface="+mn-lt"/>
                <a:hlinkClick r:id="rId6"/>
              </a:rPr>
              <a:t>http://www.theverge.com/2013/10/17/4845828/digging-through-new-google-terms-of-</a:t>
            </a:r>
            <a:r>
              <a:rPr lang="en-US" sz="1700" dirty="0" smtClean="0">
                <a:solidFill>
                  <a:schemeClr val="bg1"/>
                </a:solidFill>
                <a:latin typeface="+mn-lt"/>
                <a:hlinkClick r:id="rId6"/>
              </a:rPr>
              <a:t>service</a:t>
            </a:r>
            <a:endParaRPr lang="en-US" sz="1700" dirty="0" smtClean="0">
              <a:solidFill>
                <a:schemeClr val="bg1"/>
              </a:solidFill>
              <a:latin typeface="+mn-lt"/>
            </a:endParaRPr>
          </a:p>
          <a:p>
            <a:pPr marL="0" indent="0">
              <a:buNone/>
            </a:pPr>
            <a:endParaRPr lang="en-US" dirty="0">
              <a:solidFill>
                <a:schemeClr val="bg1"/>
              </a:solidFill>
            </a:endParaRPr>
          </a:p>
        </p:txBody>
      </p:sp>
    </p:spTree>
    <p:extLst>
      <p:ext uri="{BB962C8B-B14F-4D97-AF65-F5344CB8AC3E}">
        <p14:creationId xmlns:p14="http://schemas.microsoft.com/office/powerpoint/2010/main" val="5435982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516"/>
            <a:ext cx="8229600" cy="1016000"/>
          </a:xfrm>
        </p:spPr>
        <p:txBody>
          <a:bodyPr>
            <a:normAutofit fontScale="90000"/>
          </a:bodyPr>
          <a:lstStyle/>
          <a:p>
            <a:r>
              <a:rPr lang="en-US" b="1" dirty="0" smtClean="0">
                <a:solidFill>
                  <a:srgbClr val="FFFF00"/>
                </a:solidFill>
                <a:latin typeface="+mn-lt"/>
              </a:rPr>
              <a:t>One last thought on contracts</a:t>
            </a:r>
            <a:br>
              <a:rPr lang="en-US" b="1" dirty="0" smtClean="0">
                <a:solidFill>
                  <a:srgbClr val="FFFF00"/>
                </a:solidFill>
                <a:latin typeface="+mn-lt"/>
              </a:rPr>
            </a:br>
            <a:r>
              <a:rPr lang="en-US" b="1" dirty="0" smtClean="0">
                <a:solidFill>
                  <a:srgbClr val="FFFF00"/>
                </a:solidFill>
                <a:latin typeface="+mn-lt"/>
              </a:rPr>
              <a:t>as restraints…</a:t>
            </a:r>
            <a:endParaRPr lang="en-US" b="1" dirty="0">
              <a:solidFill>
                <a:srgbClr val="FFFF00"/>
              </a:solidFill>
              <a:latin typeface="+mn-lt"/>
            </a:endParaRPr>
          </a:p>
        </p:txBody>
      </p:sp>
      <p:pic>
        <p:nvPicPr>
          <p:cNvPr id="4" name="Content Placeholder 3" descr="Screen Shot 2014-10-15 at 1.59.33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270" r="-270"/>
          <a:stretch/>
        </p:blipFill>
        <p:spPr>
          <a:xfrm>
            <a:off x="2286000" y="1049338"/>
            <a:ext cx="4572000" cy="4440237"/>
          </a:xfrm>
        </p:spPr>
      </p:pic>
      <p:sp>
        <p:nvSpPr>
          <p:cNvPr id="5" name="Rectangle 4"/>
          <p:cNvSpPr/>
          <p:nvPr/>
        </p:nvSpPr>
        <p:spPr>
          <a:xfrm>
            <a:off x="457200" y="5527872"/>
            <a:ext cx="8686800" cy="369332"/>
          </a:xfrm>
          <a:prstGeom prst="rect">
            <a:avLst/>
          </a:prstGeom>
        </p:spPr>
        <p:txBody>
          <a:bodyPr wrap="square">
            <a:spAutoFit/>
          </a:bodyPr>
          <a:lstStyle/>
          <a:p>
            <a:r>
              <a:rPr lang="en-US" dirty="0">
                <a:hlinkClick r:id="rId3"/>
              </a:rPr>
              <a:t>http://www.law.berkeley.edu/files/Lobel_Orly_IPSC_paper_2014.</a:t>
            </a:r>
            <a:r>
              <a:rPr lang="en-US" dirty="0" smtClean="0">
                <a:hlinkClick r:id="rId3"/>
              </a:rPr>
              <a:t>pdf</a:t>
            </a:r>
            <a:r>
              <a:rPr lang="en-US" dirty="0" smtClean="0"/>
              <a:t> </a:t>
            </a:r>
            <a:endParaRPr lang="en-US" dirty="0"/>
          </a:p>
        </p:txBody>
      </p:sp>
    </p:spTree>
    <p:extLst>
      <p:ext uri="{BB962C8B-B14F-4D97-AF65-F5344CB8AC3E}">
        <p14:creationId xmlns:p14="http://schemas.microsoft.com/office/powerpoint/2010/main" val="2573895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97538"/>
          </a:xfrm>
        </p:spPr>
        <p:txBody>
          <a:bodyPr>
            <a:normAutofit/>
          </a:bodyPr>
          <a:lstStyle/>
          <a:p>
            <a:r>
              <a:rPr lang="en-US" sz="4400" b="1" dirty="0" smtClean="0">
                <a:solidFill>
                  <a:srgbClr val="FFFF00"/>
                </a:solidFill>
                <a:latin typeface="+mn-lt"/>
              </a:rPr>
              <a:t>Silicon Valley, Boston &amp;</a:t>
            </a:r>
            <a:br>
              <a:rPr lang="en-US" sz="4400" b="1" dirty="0" smtClean="0">
                <a:solidFill>
                  <a:srgbClr val="FFFF00"/>
                </a:solidFill>
                <a:latin typeface="+mn-lt"/>
              </a:rPr>
            </a:br>
            <a:r>
              <a:rPr lang="en-US" sz="4400" b="1" dirty="0" smtClean="0">
                <a:solidFill>
                  <a:srgbClr val="FFFF00"/>
                </a:solidFill>
                <a:latin typeface="+mn-lt"/>
              </a:rPr>
              <a:t>Restrictive Covenants</a:t>
            </a:r>
            <a:endParaRPr lang="en-US" sz="4400" b="1" dirty="0">
              <a:solidFill>
                <a:srgbClr val="FFFF00"/>
              </a:solidFill>
              <a:latin typeface="+mn-lt"/>
            </a:endParaRPr>
          </a:p>
        </p:txBody>
      </p:sp>
      <p:pic>
        <p:nvPicPr>
          <p:cNvPr id="4" name="Content Placeholder 3" descr="300px-Stanford_Campus_Aerial_Photo.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227" r="-227"/>
          <a:stretch/>
        </p:blipFill>
        <p:spPr>
          <a:xfrm>
            <a:off x="161362" y="2052902"/>
            <a:ext cx="4342252" cy="3242020"/>
          </a:xfrm>
        </p:spPr>
      </p:pic>
      <p:pic>
        <p:nvPicPr>
          <p:cNvPr id="5" name="Picture 4" descr="220px-MIT_Main_Campus_Aeri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0383" y="2052902"/>
            <a:ext cx="4322694" cy="3242021"/>
          </a:xfrm>
          <a:prstGeom prst="rect">
            <a:avLst/>
          </a:prstGeom>
        </p:spPr>
      </p:pic>
    </p:spTree>
    <p:extLst>
      <p:ext uri="{BB962C8B-B14F-4D97-AF65-F5344CB8AC3E}">
        <p14:creationId xmlns:p14="http://schemas.microsoft.com/office/powerpoint/2010/main" val="1873079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5715"/>
          </a:xfrm>
        </p:spPr>
        <p:txBody>
          <a:bodyPr>
            <a:normAutofit/>
          </a:bodyPr>
          <a:lstStyle/>
          <a:p>
            <a:r>
              <a:rPr lang="en-US" sz="4400" b="1" dirty="0" smtClean="0">
                <a:solidFill>
                  <a:srgbClr val="FFFF00"/>
                </a:solidFill>
                <a:latin typeface="+mn-lt"/>
                <a:cs typeface="Times New Roman"/>
              </a:rPr>
              <a:t>The </a:t>
            </a:r>
            <a:r>
              <a:rPr lang="en-US" sz="4400" b="1" dirty="0">
                <a:solidFill>
                  <a:srgbClr val="FFFF00"/>
                </a:solidFill>
                <a:latin typeface="+mn-lt"/>
                <a:cs typeface="Times New Roman"/>
              </a:rPr>
              <a:t>Post IP </a:t>
            </a:r>
            <a:r>
              <a:rPr lang="en-US" sz="4400" b="1" dirty="0" smtClean="0">
                <a:solidFill>
                  <a:srgbClr val="FFFF00"/>
                </a:solidFill>
                <a:latin typeface="+mn-lt"/>
                <a:cs typeface="Times New Roman"/>
              </a:rPr>
              <a:t>World Considered</a:t>
            </a:r>
            <a:endParaRPr lang="en-US" sz="4400" b="1" dirty="0">
              <a:solidFill>
                <a:srgbClr val="FFFF00"/>
              </a:solidFill>
              <a:latin typeface="+mn-lt"/>
              <a:cs typeface="Times New Roman"/>
            </a:endParaRPr>
          </a:p>
        </p:txBody>
      </p:sp>
      <p:sp>
        <p:nvSpPr>
          <p:cNvPr id="4" name="Content Placeholder 3"/>
          <p:cNvSpPr>
            <a:spLocks noGrp="1"/>
          </p:cNvSpPr>
          <p:nvPr>
            <p:ph sz="half" idx="1"/>
          </p:nvPr>
        </p:nvSpPr>
        <p:spPr>
          <a:xfrm>
            <a:off x="0" y="1055078"/>
            <a:ext cx="5016500" cy="5470768"/>
          </a:xfrm>
        </p:spPr>
        <p:txBody>
          <a:bodyPr>
            <a:normAutofit/>
          </a:bodyPr>
          <a:lstStyle/>
          <a:p>
            <a:pPr marL="0" indent="0">
              <a:buNone/>
            </a:pPr>
            <a:r>
              <a:rPr lang="en-US" sz="2800" b="1" dirty="0" smtClean="0">
                <a:solidFill>
                  <a:schemeClr val="bg1"/>
                </a:solidFill>
                <a:latin typeface="Arial"/>
                <a:cs typeface="Arial"/>
              </a:rPr>
              <a:t>Two </a:t>
            </a:r>
            <a:r>
              <a:rPr lang="en-US" sz="2800" b="1" dirty="0">
                <a:solidFill>
                  <a:schemeClr val="bg1"/>
                </a:solidFill>
                <a:latin typeface="Arial"/>
                <a:cs typeface="Arial"/>
              </a:rPr>
              <a:t>vastly different </a:t>
            </a:r>
            <a:r>
              <a:rPr lang="en-US" sz="2800" b="1" dirty="0" smtClean="0">
                <a:solidFill>
                  <a:schemeClr val="bg1"/>
                </a:solidFill>
                <a:latin typeface="Arial"/>
                <a:cs typeface="Arial"/>
              </a:rPr>
              <a:t>versions:</a:t>
            </a:r>
          </a:p>
          <a:p>
            <a:pPr marL="0" indent="0">
              <a:buNone/>
            </a:pPr>
            <a:endParaRPr lang="en-US" sz="2800" b="1" dirty="0" smtClean="0">
              <a:solidFill>
                <a:schemeClr val="bg1"/>
              </a:solidFill>
              <a:latin typeface="Arial"/>
              <a:cs typeface="Arial"/>
            </a:endParaRPr>
          </a:p>
          <a:p>
            <a:pPr marL="0" indent="0">
              <a:buNone/>
            </a:pPr>
            <a:r>
              <a:rPr lang="en-US" sz="2800" dirty="0" smtClean="0">
                <a:solidFill>
                  <a:srgbClr val="FFFF00"/>
                </a:solidFill>
                <a:latin typeface="Arial"/>
                <a:cs typeface="Arial"/>
              </a:rPr>
              <a:t>Post IP World A</a:t>
            </a:r>
            <a:r>
              <a:rPr lang="en-US" sz="2800" dirty="0" smtClean="0">
                <a:solidFill>
                  <a:schemeClr val="bg1"/>
                </a:solidFill>
                <a:latin typeface="Arial"/>
                <a:cs typeface="Arial"/>
              </a:rPr>
              <a:t> = </a:t>
            </a:r>
          </a:p>
          <a:p>
            <a:pPr marL="0" indent="0">
              <a:buNone/>
            </a:pPr>
            <a:r>
              <a:rPr lang="en-US" sz="2800" b="1" dirty="0" smtClean="0">
                <a:solidFill>
                  <a:srgbClr val="FF6600"/>
                </a:solidFill>
                <a:latin typeface="Arial"/>
                <a:cs typeface="Arial"/>
              </a:rPr>
              <a:t>Contracts that </a:t>
            </a:r>
            <a:r>
              <a:rPr lang="en-US" sz="2800" b="1" dirty="0" smtClean="0">
                <a:solidFill>
                  <a:srgbClr val="FF0000"/>
                </a:solidFill>
                <a:latin typeface="Arial"/>
                <a:cs typeface="Arial"/>
              </a:rPr>
              <a:t>super-cede</a:t>
            </a:r>
            <a:r>
              <a:rPr lang="en-US" sz="2800" b="1" dirty="0" smtClean="0">
                <a:solidFill>
                  <a:srgbClr val="FF6600"/>
                </a:solidFill>
                <a:latin typeface="Arial"/>
                <a:cs typeface="Arial"/>
              </a:rPr>
              <a:t> </a:t>
            </a:r>
            <a:r>
              <a:rPr lang="en-US" sz="2800" dirty="0" smtClean="0">
                <a:solidFill>
                  <a:srgbClr val="FF6600"/>
                </a:solidFill>
                <a:latin typeface="Arial"/>
                <a:cs typeface="Arial"/>
              </a:rPr>
              <a:t>rendering IP all but irrelevant</a:t>
            </a:r>
            <a:r>
              <a:rPr lang="en-US" sz="2800" dirty="0" smtClean="0">
                <a:solidFill>
                  <a:schemeClr val="bg1"/>
                </a:solidFill>
                <a:latin typeface="Arial"/>
                <a:cs typeface="Arial"/>
              </a:rPr>
              <a:t> </a:t>
            </a:r>
            <a:r>
              <a:rPr lang="en-US" sz="2800" dirty="0" smtClean="0">
                <a:solidFill>
                  <a:srgbClr val="FFFF00"/>
                </a:solidFill>
                <a:latin typeface="Arial"/>
                <a:cs typeface="Arial"/>
              </a:rPr>
              <a:t>{where we are?}</a:t>
            </a:r>
          </a:p>
          <a:p>
            <a:pPr marL="0" indent="0">
              <a:buNone/>
            </a:pPr>
            <a:r>
              <a:rPr lang="en-US" sz="2800" dirty="0" smtClean="0">
                <a:solidFill>
                  <a:schemeClr val="bg1"/>
                </a:solidFill>
                <a:latin typeface="Arial"/>
                <a:cs typeface="Arial"/>
              </a:rPr>
              <a:t> </a:t>
            </a:r>
          </a:p>
          <a:p>
            <a:pPr marL="0" indent="0">
              <a:buNone/>
            </a:pPr>
            <a:r>
              <a:rPr lang="en-US" sz="2800" dirty="0" smtClean="0">
                <a:solidFill>
                  <a:srgbClr val="FFFF00"/>
                </a:solidFill>
                <a:latin typeface="Arial"/>
                <a:cs typeface="Arial"/>
              </a:rPr>
              <a:t>Post IP World B </a:t>
            </a:r>
            <a:r>
              <a:rPr lang="en-US" sz="2800" dirty="0">
                <a:solidFill>
                  <a:schemeClr val="bg1"/>
                </a:solidFill>
                <a:latin typeface="Arial"/>
                <a:cs typeface="Arial"/>
              </a:rPr>
              <a:t>= </a:t>
            </a:r>
            <a:r>
              <a:rPr lang="en-US" sz="2800" b="1" dirty="0">
                <a:solidFill>
                  <a:schemeClr val="bg1"/>
                </a:solidFill>
                <a:latin typeface="Arial"/>
                <a:cs typeface="Arial"/>
              </a:rPr>
              <a:t>U</a:t>
            </a:r>
            <a:r>
              <a:rPr lang="en-US" sz="2800" b="1" dirty="0" smtClean="0">
                <a:solidFill>
                  <a:schemeClr val="bg1"/>
                </a:solidFill>
                <a:latin typeface="Arial"/>
                <a:cs typeface="Arial"/>
              </a:rPr>
              <a:t>ser Rights + </a:t>
            </a:r>
            <a:r>
              <a:rPr lang="en-US" sz="2800" dirty="0" smtClean="0">
                <a:solidFill>
                  <a:schemeClr val="bg1"/>
                </a:solidFill>
                <a:latin typeface="Arial"/>
                <a:cs typeface="Arial"/>
              </a:rPr>
              <a:t>standard formatted, treaty based and/or consumer protected minimalist contracts </a:t>
            </a:r>
            <a:r>
              <a:rPr lang="en-US" sz="2800" dirty="0" smtClean="0">
                <a:solidFill>
                  <a:srgbClr val="FFFF00"/>
                </a:solidFill>
                <a:latin typeface="Arial"/>
                <a:cs typeface="Arial"/>
              </a:rPr>
              <a:t>{where we are not}</a:t>
            </a:r>
            <a:endParaRPr lang="en-US" sz="2800" dirty="0">
              <a:solidFill>
                <a:srgbClr val="FFFF00"/>
              </a:solidFill>
              <a:latin typeface="Arial"/>
              <a:cs typeface="Arial"/>
            </a:endParaRPr>
          </a:p>
        </p:txBody>
      </p:sp>
      <p:pic>
        <p:nvPicPr>
          <p:cNvPr id="5" name="Content Placeholder 4" descr="350px-Schroedingers_cat_film.svg.png"/>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872359" y="1410066"/>
            <a:ext cx="2951403" cy="1974005"/>
          </a:xfrm>
        </p:spPr>
      </p:pic>
      <p:pic>
        <p:nvPicPr>
          <p:cNvPr id="7" name="Picture 6" descr="Multiverse_-_level_II.sv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9421" y="3384071"/>
            <a:ext cx="3044341" cy="2407797"/>
          </a:xfrm>
          <a:prstGeom prst="rect">
            <a:avLst/>
          </a:prstGeom>
        </p:spPr>
      </p:pic>
    </p:spTree>
    <p:extLst>
      <p:ext uri="{BB962C8B-B14F-4D97-AF65-F5344CB8AC3E}">
        <p14:creationId xmlns:p14="http://schemas.microsoft.com/office/powerpoint/2010/main" val="20251658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65"/>
            <a:ext cx="8229600" cy="1016000"/>
          </a:xfrm>
        </p:spPr>
        <p:txBody>
          <a:bodyPr/>
          <a:lstStyle/>
          <a:p>
            <a:r>
              <a:rPr lang="en-US" sz="4800" b="1" dirty="0" smtClean="0">
                <a:solidFill>
                  <a:srgbClr val="FFFF00"/>
                </a:solidFill>
                <a:latin typeface="+mn-lt"/>
                <a:cs typeface="Times New Roman"/>
              </a:rPr>
              <a:t>NEXT TIME….</a:t>
            </a:r>
            <a:endParaRPr lang="en-US" sz="48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80999"/>
            <a:ext cx="8686800" cy="4445135"/>
          </a:xfrm>
        </p:spPr>
        <p:txBody>
          <a:bodyPr/>
          <a:lstStyle/>
          <a:p>
            <a:pPr marL="0" indent="0">
              <a:buNone/>
            </a:pPr>
            <a:r>
              <a:rPr lang="en-US" sz="2800" b="1" dirty="0" smtClean="0">
                <a:solidFill>
                  <a:schemeClr val="accent1">
                    <a:lumMod val="40000"/>
                    <a:lumOff val="60000"/>
                  </a:schemeClr>
                </a:solidFill>
                <a:latin typeface="+mn-lt"/>
              </a:rPr>
              <a:t>FROM WHEELBARROWS TO HOLODECKS:</a:t>
            </a:r>
            <a:r>
              <a:rPr lang="en-US" sz="2800" dirty="0" smtClean="0">
                <a:solidFill>
                  <a:schemeClr val="accent1">
                    <a:lumMod val="40000"/>
                    <a:lumOff val="60000"/>
                  </a:schemeClr>
                </a:solidFill>
                <a:latin typeface="+mn-lt"/>
              </a:rPr>
              <a:t> </a:t>
            </a:r>
            <a:r>
              <a:rPr lang="en-US" sz="2800" dirty="0" smtClean="0">
                <a:solidFill>
                  <a:schemeClr val="bg1"/>
                </a:solidFill>
                <a:latin typeface="+mn-lt"/>
              </a:rPr>
              <a:t>“CONNECTING” LIVING </a:t>
            </a:r>
            <a:r>
              <a:rPr lang="en-US" sz="2800" dirty="0">
                <a:solidFill>
                  <a:schemeClr val="bg1"/>
                </a:solidFill>
                <a:latin typeface="+mn-lt"/>
              </a:rPr>
              <a:t>ROOMS</a:t>
            </a:r>
            <a:r>
              <a:rPr lang="en-US" sz="2800" dirty="0" smtClean="0">
                <a:solidFill>
                  <a:schemeClr val="bg1"/>
                </a:solidFill>
                <a:latin typeface="+mn-lt"/>
              </a:rPr>
              <a:t>…THINGS…MOBILE DEVICES…EACH OTHER…AND WAY </a:t>
            </a:r>
            <a:r>
              <a:rPr lang="en-US" sz="2800" dirty="0">
                <a:solidFill>
                  <a:schemeClr val="bg1"/>
                </a:solidFill>
                <a:latin typeface="+mn-lt"/>
              </a:rPr>
              <a:t>BEYOND</a:t>
            </a:r>
            <a:r>
              <a:rPr lang="en-US" sz="2800" dirty="0" smtClean="0">
                <a:solidFill>
                  <a:schemeClr val="bg1"/>
                </a:solidFill>
                <a:latin typeface="+mn-lt"/>
              </a:rPr>
              <a:t>…ON THE LEGAL IMPLICATIONS OF </a:t>
            </a:r>
            <a:r>
              <a:rPr lang="en-US" sz="2800" b="1" dirty="0" smtClean="0">
                <a:solidFill>
                  <a:srgbClr val="FFFF00"/>
                </a:solidFill>
                <a:latin typeface="+mn-lt"/>
              </a:rPr>
              <a:t>CONVERGEANCE</a:t>
            </a:r>
            <a:r>
              <a:rPr lang="en-US" sz="2800" dirty="0" smtClean="0">
                <a:solidFill>
                  <a:schemeClr val="bg1"/>
                </a:solidFill>
                <a:latin typeface="+mn-lt"/>
              </a:rPr>
              <a:t>…</a:t>
            </a:r>
            <a:endParaRPr lang="en-US" sz="2800" dirty="0">
              <a:solidFill>
                <a:schemeClr val="bg1"/>
              </a:solidFill>
              <a:latin typeface="+mn-lt"/>
            </a:endParaRPr>
          </a:p>
          <a:p>
            <a:pPr marL="0" indent="0">
              <a:buNone/>
            </a:pPr>
            <a:r>
              <a:rPr lang="en-US" dirty="0" smtClean="0"/>
              <a:t> </a:t>
            </a:r>
            <a:endParaRPr lang="en-US" dirty="0"/>
          </a:p>
        </p:txBody>
      </p:sp>
      <p:pic>
        <p:nvPicPr>
          <p:cNvPr id="5" name="Content Placeholder 3" descr="stream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4365" y="3717636"/>
            <a:ext cx="2559300" cy="2008498"/>
          </a:xfrm>
          <a:prstGeom prst="rect">
            <a:avLst/>
          </a:prstGeom>
        </p:spPr>
      </p:pic>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r="-79"/>
          <a:stretch/>
        </p:blipFill>
        <p:spPr>
          <a:xfrm>
            <a:off x="2743665" y="3717636"/>
            <a:ext cx="2993853" cy="2257450"/>
          </a:xfrm>
          <a:prstGeom prst="rect">
            <a:avLst/>
          </a:prstGeom>
        </p:spPr>
      </p:pic>
      <p:pic>
        <p:nvPicPr>
          <p:cNvPr id="9" name="Content Placeholder 5" descr="file000283972546.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23877" y="3717636"/>
            <a:ext cx="3174627" cy="2398684"/>
          </a:xfrm>
          <a:prstGeom prst="rect">
            <a:avLst/>
          </a:prstGeom>
        </p:spPr>
      </p:pic>
    </p:spTree>
    <p:extLst>
      <p:ext uri="{BB962C8B-B14F-4D97-AF65-F5344CB8AC3E}">
        <p14:creationId xmlns:p14="http://schemas.microsoft.com/office/powerpoint/2010/main" val="235697634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rmAutofit fontScale="90000"/>
          </a:bodyPr>
          <a:lstStyle/>
          <a:p>
            <a:r>
              <a:rPr lang="en-US" b="1" dirty="0" smtClean="0">
                <a:solidFill>
                  <a:schemeClr val="bg1"/>
                </a:solidFill>
                <a:cs typeface="Times New Roman"/>
              </a:rPr>
              <a:t/>
            </a:r>
            <a:br>
              <a:rPr lang="en-US" b="1" dirty="0" smtClean="0">
                <a:solidFill>
                  <a:schemeClr val="bg1"/>
                </a:solidFill>
                <a:cs typeface="Times New Roman"/>
              </a:rPr>
            </a:br>
            <a:r>
              <a:rPr lang="en-US" sz="4400" b="1" dirty="0" smtClean="0">
                <a:solidFill>
                  <a:schemeClr val="bg1"/>
                </a:solidFill>
                <a:latin typeface="+mn-lt"/>
                <a:cs typeface="Times New Roman"/>
              </a:rPr>
              <a:t>In </a:t>
            </a:r>
            <a:r>
              <a:rPr lang="en-US" sz="4400" b="1" dirty="0">
                <a:solidFill>
                  <a:schemeClr val="bg1"/>
                </a:solidFill>
                <a:latin typeface="+mn-lt"/>
                <a:cs typeface="Times New Roman"/>
              </a:rPr>
              <a:t>anticipation</a:t>
            </a:r>
            <a:r>
              <a:rPr lang="en-US" sz="4400" b="1" dirty="0">
                <a:solidFill>
                  <a:srgbClr val="FFFF00"/>
                </a:solidFill>
                <a:latin typeface="+mn-lt"/>
                <a:cs typeface="Times New Roman"/>
              </a:rPr>
              <a:t> </a:t>
            </a:r>
            <a:r>
              <a:rPr lang="en-US" sz="4400" b="1" dirty="0">
                <a:solidFill>
                  <a:srgbClr val="FF0000"/>
                </a:solidFill>
                <a:latin typeface="+mn-lt"/>
                <a:cs typeface="Times New Roman"/>
              </a:rPr>
              <a:t>(1</a:t>
            </a:r>
            <a:r>
              <a:rPr lang="en-US" sz="4400" b="1" dirty="0" smtClean="0">
                <a:solidFill>
                  <a:srgbClr val="FF0000"/>
                </a:solidFill>
                <a:latin typeface="+mn-lt"/>
                <a:cs typeface="Times New Roman"/>
              </a:rPr>
              <a:t>)</a:t>
            </a:r>
            <a:r>
              <a:rPr lang="en-US" sz="4400" b="1" dirty="0" smtClean="0">
                <a:solidFill>
                  <a:schemeClr val="bg1"/>
                </a:solidFill>
                <a:latin typeface="+mn-lt"/>
                <a:cs typeface="Times New Roman"/>
              </a:rPr>
              <a:t>:</a:t>
            </a:r>
            <a:r>
              <a:rPr lang="en-US" sz="4400" b="1" dirty="0" smtClean="0">
                <a:solidFill>
                  <a:srgbClr val="FF0000"/>
                </a:solidFill>
                <a:latin typeface="+mn-lt"/>
                <a:cs typeface="Times New Roman"/>
              </a:rPr>
              <a:t> </a:t>
            </a:r>
            <a:br>
              <a:rPr lang="en-US" sz="4400" b="1" dirty="0" smtClean="0">
                <a:solidFill>
                  <a:srgbClr val="FF0000"/>
                </a:solidFill>
                <a:latin typeface="+mn-lt"/>
                <a:cs typeface="Times New Roman"/>
              </a:rPr>
            </a:br>
            <a:r>
              <a:rPr lang="en-US" sz="4400" b="1" dirty="0" smtClean="0">
                <a:solidFill>
                  <a:srgbClr val="FFFF00"/>
                </a:solidFill>
                <a:latin typeface="+mn-lt"/>
                <a:cs typeface="Times New Roman"/>
              </a:rPr>
              <a:t>Consider the Question</a:t>
            </a:r>
            <a:r>
              <a:rPr lang="en-US" sz="4400" b="1" dirty="0">
                <a:solidFill>
                  <a:srgbClr val="FFFF00"/>
                </a:solidFill>
                <a:latin typeface="+mn-lt"/>
                <a:cs typeface="Times New Roman"/>
              </a:rPr>
              <a:t/>
            </a:r>
            <a:br>
              <a:rPr lang="en-US" sz="4400" b="1" dirty="0">
                <a:solidFill>
                  <a:srgbClr val="FFFF00"/>
                </a:solidFill>
                <a:latin typeface="+mn-lt"/>
                <a:cs typeface="Times New Roman"/>
              </a:rPr>
            </a:br>
            <a:endParaRPr lang="en-US" sz="4400" dirty="0">
              <a:solidFill>
                <a:srgbClr val="FFFF00"/>
              </a:solidFill>
              <a:latin typeface="+mn-lt"/>
            </a:endParaRPr>
          </a:p>
        </p:txBody>
      </p:sp>
      <p:sp>
        <p:nvSpPr>
          <p:cNvPr id="3" name="Content Placeholder 2"/>
          <p:cNvSpPr>
            <a:spLocks noGrp="1"/>
          </p:cNvSpPr>
          <p:nvPr>
            <p:ph sz="quarter" idx="10"/>
          </p:nvPr>
        </p:nvSpPr>
        <p:spPr/>
        <p:txBody>
          <a:bodyPr>
            <a:normAutofit/>
          </a:bodyPr>
          <a:lstStyle/>
          <a:p>
            <a:pPr marL="0" indent="0">
              <a:buNone/>
            </a:pPr>
            <a:r>
              <a:rPr lang="en-US" sz="3600" dirty="0" smtClean="0">
                <a:solidFill>
                  <a:schemeClr val="bg1"/>
                </a:solidFill>
                <a:latin typeface="+mn-lt"/>
              </a:rPr>
              <a:t>WHY DOES LAW SEEM  TO RESPOND SO SLOWLY TO TECHNOLOGICAL CHANGE</a:t>
            </a:r>
            <a:r>
              <a:rPr lang="en-US" sz="3600" dirty="0" smtClean="0">
                <a:solidFill>
                  <a:srgbClr val="FFFF00"/>
                </a:solidFill>
                <a:latin typeface="+mn-lt"/>
              </a:rPr>
              <a:t>?</a:t>
            </a:r>
            <a:endParaRPr lang="en-US" sz="3600" dirty="0">
              <a:solidFill>
                <a:srgbClr val="FFFF00"/>
              </a:solidFill>
              <a:latin typeface="+mn-lt"/>
            </a:endParaRPr>
          </a:p>
        </p:txBody>
      </p:sp>
    </p:spTree>
    <p:extLst>
      <p:ext uri="{BB962C8B-B14F-4D97-AF65-F5344CB8AC3E}">
        <p14:creationId xmlns:p14="http://schemas.microsoft.com/office/powerpoint/2010/main" val="2458044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37949"/>
            <a:ext cx="8686800" cy="5510898"/>
          </a:xfrm>
        </p:spPr>
        <p:txBody>
          <a:bodyPr>
            <a:normAutofit/>
          </a:bodyPr>
          <a:lstStyle/>
          <a:p>
            <a:pPr marL="0" indent="0">
              <a:buNone/>
            </a:pPr>
            <a:r>
              <a:rPr lang="en-US" sz="3600" dirty="0" smtClean="0">
                <a:solidFill>
                  <a:schemeClr val="bg1"/>
                </a:solidFill>
                <a:latin typeface="Lucida Console" panose="020B0609040504020204" pitchFamily="49" charset="0"/>
              </a:rPr>
              <a:t>“</a:t>
            </a:r>
            <a:r>
              <a:rPr lang="en-US" sz="3600" b="1" dirty="0">
                <a:solidFill>
                  <a:schemeClr val="bg1"/>
                </a:solidFill>
                <a:latin typeface="Lucida Console" panose="020B0609040504020204" pitchFamily="49" charset="0"/>
              </a:rPr>
              <a:t>When Does Technology Change Enough That the Law Should Too?</a:t>
            </a:r>
            <a:endParaRPr lang="en-US" sz="3600" dirty="0">
              <a:solidFill>
                <a:schemeClr val="bg1"/>
              </a:solidFill>
              <a:latin typeface="Lucida Console" panose="020B0609040504020204" pitchFamily="49" charset="0"/>
            </a:endParaRPr>
          </a:p>
          <a:p>
            <a:pPr marL="0" indent="0">
              <a:buNone/>
            </a:pPr>
            <a:endParaRPr lang="en-US" dirty="0" smtClean="0">
              <a:solidFill>
                <a:schemeClr val="bg1"/>
              </a:solidFill>
            </a:endParaRPr>
          </a:p>
          <a:p>
            <a:pPr marL="0" indent="0">
              <a:buNone/>
            </a:pPr>
            <a:r>
              <a:rPr lang="en-US" dirty="0" smtClean="0">
                <a:solidFill>
                  <a:schemeClr val="bg1"/>
                </a:solidFill>
              </a:rPr>
              <a:t>Today's </a:t>
            </a:r>
            <a:r>
              <a:rPr lang="en-US" dirty="0">
                <a:solidFill>
                  <a:schemeClr val="bg1"/>
                </a:solidFill>
              </a:rPr>
              <a:t>lower court ruling deferred to the Supreme Court's 1979 decision, </a:t>
            </a:r>
            <a:r>
              <a:rPr lang="en-US" i="1" dirty="0">
                <a:solidFill>
                  <a:schemeClr val="bg1"/>
                </a:solidFill>
              </a:rPr>
              <a:t>Smith v. Maryland</a:t>
            </a:r>
            <a:r>
              <a:rPr lang="en-US" dirty="0">
                <a:solidFill>
                  <a:schemeClr val="bg1"/>
                </a:solidFill>
              </a:rPr>
              <a:t>. Should that case still matter</a:t>
            </a:r>
            <a:r>
              <a:rPr lang="en-US" dirty="0" smtClean="0">
                <a:solidFill>
                  <a:schemeClr val="bg1"/>
                </a:solidFill>
              </a:rPr>
              <a:t>? </a:t>
            </a:r>
          </a:p>
          <a:p>
            <a:pPr marL="0" indent="0">
              <a:buNone/>
            </a:pPr>
            <a:r>
              <a:rPr lang="en-US" sz="2000" dirty="0" smtClean="0">
                <a:solidFill>
                  <a:schemeClr val="bg1"/>
                </a:solidFill>
                <a:latin typeface="Lucida Console" panose="020B0609040504020204" pitchFamily="49" charset="0"/>
              </a:rPr>
              <a:t>REBECCA J. ROSEN</a:t>
            </a:r>
            <a:endParaRPr lang="en-US" sz="2000" dirty="0">
              <a:solidFill>
                <a:schemeClr val="bg1"/>
              </a:solidFill>
              <a:latin typeface="Lucida Console" panose="020B0609040504020204" pitchFamily="49" charset="0"/>
            </a:endParaRPr>
          </a:p>
          <a:p>
            <a:pPr marL="0" indent="0">
              <a:buNone/>
            </a:pPr>
            <a:r>
              <a:rPr lang="en-US" sz="2000" dirty="0" smtClean="0">
                <a:solidFill>
                  <a:schemeClr val="bg1"/>
                </a:solidFill>
                <a:latin typeface="Lucida Console" panose="020B0609040504020204" pitchFamily="49" charset="0"/>
              </a:rPr>
              <a:t>DEC </a:t>
            </a:r>
            <a:r>
              <a:rPr lang="en-US" sz="2000" dirty="0">
                <a:solidFill>
                  <a:schemeClr val="bg1"/>
                </a:solidFill>
                <a:latin typeface="Lucida Console" panose="020B0609040504020204" pitchFamily="49" charset="0"/>
              </a:rPr>
              <a:t>27 2013, 5:39 PM </a:t>
            </a:r>
            <a:r>
              <a:rPr lang="en-US" sz="2000" dirty="0" smtClean="0">
                <a:solidFill>
                  <a:schemeClr val="bg1"/>
                </a:solidFill>
                <a:latin typeface="Lucida Console" panose="020B0609040504020204" pitchFamily="49" charset="0"/>
              </a:rPr>
              <a:t>ET”</a:t>
            </a:r>
            <a:endParaRPr lang="en-US" sz="2000" dirty="0">
              <a:solidFill>
                <a:schemeClr val="bg1"/>
              </a:solidFill>
              <a:latin typeface="Lucida Console" panose="020B0609040504020204" pitchFamily="49" charset="0"/>
            </a:endParaRPr>
          </a:p>
          <a:p>
            <a:pPr marL="0" indent="0">
              <a:buNone/>
            </a:pPr>
            <a:endParaRPr lang="en-US" sz="3200" dirty="0" smtClean="0">
              <a:solidFill>
                <a:srgbClr val="FFFF00"/>
              </a:solidFill>
              <a:latin typeface="Lucida Console"/>
              <a:cs typeface="Lucida Console"/>
            </a:endParaRPr>
          </a:p>
          <a:p>
            <a:pPr marL="0" indent="0">
              <a:buNone/>
            </a:pPr>
            <a:r>
              <a:rPr lang="en-US" sz="3200" dirty="0" smtClean="0">
                <a:solidFill>
                  <a:srgbClr val="FFFF00"/>
                </a:solidFill>
                <a:latin typeface="Lucida Console"/>
                <a:cs typeface="Lucida Console"/>
              </a:rPr>
              <a:t>“The Atlantic” on the </a:t>
            </a:r>
          </a:p>
          <a:p>
            <a:pPr marL="0" indent="0">
              <a:buNone/>
            </a:pPr>
            <a:r>
              <a:rPr lang="en-US" sz="3200" dirty="0" smtClean="0">
                <a:solidFill>
                  <a:srgbClr val="FFFF00"/>
                </a:solidFill>
                <a:latin typeface="Lucida Console"/>
                <a:cs typeface="Lucida Console"/>
              </a:rPr>
              <a:t>constitutionality of </a:t>
            </a:r>
          </a:p>
          <a:p>
            <a:pPr marL="0" indent="0">
              <a:buNone/>
            </a:pPr>
            <a:r>
              <a:rPr lang="en-US" sz="3200" dirty="0" smtClean="0">
                <a:solidFill>
                  <a:srgbClr val="FFFF00"/>
                </a:solidFill>
                <a:latin typeface="Lucida Console"/>
                <a:cs typeface="Lucida Console"/>
              </a:rPr>
              <a:t>NSA surveillance</a:t>
            </a:r>
            <a:endParaRPr lang="en-US" sz="3200" dirty="0">
              <a:solidFill>
                <a:srgbClr val="FFFF00"/>
              </a:solidFill>
              <a:latin typeface="Lucida Console"/>
              <a:cs typeface="Lucida Console"/>
            </a:endParaRPr>
          </a:p>
        </p:txBody>
      </p:sp>
      <p:pic>
        <p:nvPicPr>
          <p:cNvPr id="4" name="Content Placeholder 3" descr="220px-HAL9000.png"/>
          <p:cNvPicPr>
            <a:picLocks noChangeAspect="1"/>
          </p:cNvPicPr>
          <p:nvPr/>
        </p:nvPicPr>
        <p:blipFill rotWithShape="1">
          <a:blip r:embed="rId2" cstate="print">
            <a:extLst>
              <a:ext uri="{28A0092B-C50C-407E-A947-70E740481C1C}">
                <a14:useLocalDpi xmlns:a14="http://schemas.microsoft.com/office/drawing/2010/main"/>
              </a:ext>
            </a:extLst>
          </a:blip>
          <a:srcRect l="-326" t="-1519" r="-73"/>
          <a:stretch/>
        </p:blipFill>
        <p:spPr>
          <a:xfrm>
            <a:off x="6142253" y="3753671"/>
            <a:ext cx="2287541" cy="2310264"/>
          </a:xfrm>
          <a:prstGeom prst="rect">
            <a:avLst/>
          </a:prstGeom>
        </p:spPr>
      </p:pic>
      <p:pic>
        <p:nvPicPr>
          <p:cNvPr id="5" name="Content Placeholder 3" descr="385px-Battle_Hymn_of_the_Republic.jpg"/>
          <p:cNvPicPr>
            <a:picLocks noChangeAspect="1"/>
          </p:cNvPicPr>
          <p:nvPr/>
        </p:nvPicPr>
        <p:blipFill rotWithShape="1">
          <a:blip r:embed="rId3" cstate="print">
            <a:extLst>
              <a:ext uri="{28A0092B-C50C-407E-A947-70E740481C1C}">
                <a14:useLocalDpi xmlns:a14="http://schemas.microsoft.com/office/drawing/2010/main"/>
              </a:ext>
            </a:extLst>
          </a:blip>
          <a:srcRect l="-528"/>
          <a:stretch/>
        </p:blipFill>
        <p:spPr>
          <a:xfrm>
            <a:off x="6414045" y="2846163"/>
            <a:ext cx="2015749" cy="700327"/>
          </a:xfrm>
          <a:prstGeom prst="rect">
            <a:avLst/>
          </a:prstGeom>
        </p:spPr>
      </p:pic>
    </p:spTree>
    <p:extLst>
      <p:ext uri="{BB962C8B-B14F-4D97-AF65-F5344CB8AC3E}">
        <p14:creationId xmlns:p14="http://schemas.microsoft.com/office/powerpoint/2010/main" val="41600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rmAutofit fontScale="90000"/>
          </a:bodyPr>
          <a:lstStyle/>
          <a:p>
            <a:r>
              <a:rPr lang="en-US" sz="4400" b="1" dirty="0" smtClean="0">
                <a:solidFill>
                  <a:srgbClr val="FFFF00"/>
                </a:solidFill>
                <a:latin typeface="+mn-lt"/>
                <a:cs typeface="Times New Roman"/>
              </a:rPr>
              <a:t> Leading to </a:t>
            </a:r>
            <a:r>
              <a:rPr lang="en-US" sz="4400" dirty="0" smtClean="0">
                <a:solidFill>
                  <a:srgbClr val="FFFF00"/>
                </a:solidFill>
                <a:latin typeface="Times New Roman"/>
                <a:cs typeface="Times New Roman"/>
              </a:rPr>
              <a:t>“</a:t>
            </a:r>
            <a:r>
              <a:rPr lang="en-US" sz="4400" b="1" dirty="0" smtClean="0">
                <a:solidFill>
                  <a:srgbClr val="FFFF00"/>
                </a:solidFill>
                <a:latin typeface="Times New Roman"/>
                <a:cs typeface="Times New Roman"/>
              </a:rPr>
              <a:t>THE POST IP WORLD</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sz="quarter" idx="10"/>
          </p:nvPr>
        </p:nvSpPr>
        <p:spPr>
          <a:xfrm>
            <a:off x="0" y="1016000"/>
            <a:ext cx="9144000" cy="5490308"/>
          </a:xfrm>
        </p:spPr>
        <p:txBody>
          <a:bodyPr>
            <a:normAutofit/>
          </a:bodyPr>
          <a:lstStyle/>
          <a:p>
            <a:pPr marL="0" indent="0">
              <a:buNone/>
            </a:pPr>
            <a:r>
              <a:rPr lang="en-US" sz="3200" dirty="0" smtClean="0">
                <a:solidFill>
                  <a:schemeClr val="bg1"/>
                </a:solidFill>
                <a:latin typeface="+mn-lt"/>
              </a:rPr>
              <a:t>* Talks 5 &amp; 6: Does the </a:t>
            </a:r>
            <a:r>
              <a:rPr lang="en-US" sz="3200" dirty="0" smtClean="0">
                <a:solidFill>
                  <a:srgbClr val="FF0000"/>
                </a:solidFill>
                <a:latin typeface="+mn-lt"/>
              </a:rPr>
              <a:t>dominance of contracts</a:t>
            </a:r>
            <a:r>
              <a:rPr lang="en-US" sz="3200" dirty="0" smtClean="0">
                <a:solidFill>
                  <a:schemeClr val="bg1"/>
                </a:solidFill>
                <a:latin typeface="+mn-lt"/>
              </a:rPr>
              <a:t> mean we are already in a </a:t>
            </a:r>
            <a:r>
              <a:rPr lang="en-US" sz="3200" b="1" dirty="0" smtClean="0">
                <a:solidFill>
                  <a:schemeClr val="bg1"/>
                </a:solidFill>
                <a:latin typeface="+mn-lt"/>
              </a:rPr>
              <a:t>“</a:t>
            </a:r>
            <a:r>
              <a:rPr lang="en-US" sz="3200" b="1" dirty="0" smtClean="0">
                <a:solidFill>
                  <a:srgbClr val="FF0000"/>
                </a:solidFill>
                <a:latin typeface="+mn-lt"/>
              </a:rPr>
              <a:t>The Post </a:t>
            </a:r>
            <a:r>
              <a:rPr lang="en-US" sz="3200" b="1" dirty="0">
                <a:solidFill>
                  <a:srgbClr val="FF0000"/>
                </a:solidFill>
                <a:latin typeface="+mn-lt"/>
              </a:rPr>
              <a:t>IP </a:t>
            </a:r>
            <a:r>
              <a:rPr lang="en-US" sz="3200" b="1" dirty="0" smtClean="0">
                <a:solidFill>
                  <a:srgbClr val="FF0000"/>
                </a:solidFill>
                <a:latin typeface="+mn-lt"/>
              </a:rPr>
              <a:t>World</a:t>
            </a:r>
            <a:r>
              <a:rPr lang="en-US" sz="3200" b="1" dirty="0" smtClean="0">
                <a:solidFill>
                  <a:schemeClr val="bg1"/>
                </a:solidFill>
                <a:latin typeface="+mn-lt"/>
              </a:rPr>
              <a:t>”</a:t>
            </a:r>
            <a:r>
              <a:rPr lang="en-US" sz="3200" dirty="0" smtClean="0">
                <a:solidFill>
                  <a:schemeClr val="bg1"/>
                </a:solidFill>
                <a:latin typeface="+mn-lt"/>
              </a:rPr>
              <a:t>??</a:t>
            </a:r>
          </a:p>
          <a:p>
            <a:pPr marL="0" indent="0">
              <a:buNone/>
            </a:pPr>
            <a:endParaRPr lang="en-US" sz="3200" dirty="0" smtClean="0">
              <a:solidFill>
                <a:schemeClr val="bg1"/>
              </a:solidFill>
              <a:latin typeface="+mn-lt"/>
            </a:endParaRPr>
          </a:p>
          <a:p>
            <a:pPr marL="0" indent="0">
              <a:buNone/>
            </a:pPr>
            <a:r>
              <a:rPr lang="en-US" sz="3200" dirty="0" smtClean="0">
                <a:solidFill>
                  <a:schemeClr val="bg1"/>
                </a:solidFill>
                <a:latin typeface="+mn-lt"/>
              </a:rPr>
              <a:t>* Focus on </a:t>
            </a:r>
            <a:r>
              <a:rPr lang="en-US" sz="3200" dirty="0" smtClean="0">
                <a:solidFill>
                  <a:srgbClr val="FF0000"/>
                </a:solidFill>
                <a:latin typeface="+mn-lt"/>
              </a:rPr>
              <a:t>contractual</a:t>
            </a:r>
            <a:r>
              <a:rPr lang="en-US" sz="3200" i="1" dirty="0" smtClean="0">
                <a:solidFill>
                  <a:srgbClr val="FF0000"/>
                </a:solidFill>
                <a:latin typeface="+mn-lt"/>
              </a:rPr>
              <a:t> restraints </a:t>
            </a:r>
            <a:r>
              <a:rPr lang="en-US" sz="3200" dirty="0" smtClean="0">
                <a:solidFill>
                  <a:schemeClr val="bg1"/>
                </a:solidFill>
                <a:latin typeface="+mn-lt"/>
              </a:rPr>
              <a:t>(digital re-sale; transferability by will, contracting out of IP law permissions e.g. </a:t>
            </a:r>
            <a:r>
              <a:rPr lang="en-US" sz="3200" dirty="0" err="1" smtClean="0">
                <a:solidFill>
                  <a:schemeClr val="bg1"/>
                </a:solidFill>
                <a:latin typeface="+mn-lt"/>
              </a:rPr>
              <a:t>ToS</a:t>
            </a:r>
            <a:r>
              <a:rPr lang="en-US" sz="3200" dirty="0" smtClean="0">
                <a:solidFill>
                  <a:schemeClr val="bg1"/>
                </a:solidFill>
                <a:latin typeface="+mn-lt"/>
              </a:rPr>
              <a:t> prohibitions of reverse engineering)</a:t>
            </a:r>
            <a:endParaRPr lang="en-US" sz="3200" b="1" i="1" dirty="0">
              <a:solidFill>
                <a:schemeClr val="bg1"/>
              </a:solidFill>
              <a:latin typeface="+mn-lt"/>
            </a:endParaRPr>
          </a:p>
          <a:p>
            <a:pPr marL="0" indent="0">
              <a:buNone/>
            </a:pPr>
            <a:r>
              <a:rPr lang="en-US" sz="2800" b="1" i="1" dirty="0" smtClean="0">
                <a:solidFill>
                  <a:srgbClr val="0000FF"/>
                </a:solidFill>
              </a:rPr>
              <a:t>       </a:t>
            </a:r>
            <a:endParaRPr lang="en-US" sz="2800" b="1" i="1" dirty="0">
              <a:solidFill>
                <a:srgbClr val="0000FF"/>
              </a:solidFill>
            </a:endParaRPr>
          </a:p>
          <a:p>
            <a:pPr marL="0" indent="0">
              <a:buNone/>
            </a:pPr>
            <a:r>
              <a:rPr lang="en-US" sz="2800" b="1" i="1" dirty="0" smtClean="0">
                <a:solidFill>
                  <a:srgbClr val="0000FF"/>
                </a:solidFill>
              </a:rPr>
              <a:t>     </a:t>
            </a:r>
            <a:r>
              <a:rPr lang="en-US" sz="2800" b="1" dirty="0" smtClean="0">
                <a:solidFill>
                  <a:srgbClr val="0000FF"/>
                </a:solidFill>
                <a:latin typeface="+mn-lt"/>
              </a:rPr>
              <a:t>  </a:t>
            </a:r>
            <a:r>
              <a:rPr lang="en-US" sz="3200" b="1" dirty="0" smtClean="0">
                <a:solidFill>
                  <a:schemeClr val="tx2">
                    <a:lumMod val="60000"/>
                    <a:lumOff val="40000"/>
                  </a:schemeClr>
                </a:solidFill>
                <a:latin typeface="+mn-lt"/>
              </a:rPr>
              <a:t>CREATION</a:t>
            </a:r>
            <a:r>
              <a:rPr lang="en-US" sz="3200" dirty="0" smtClean="0">
                <a:solidFill>
                  <a:schemeClr val="tx2">
                    <a:lumMod val="60000"/>
                    <a:lumOff val="40000"/>
                  </a:schemeClr>
                </a:solidFill>
                <a:latin typeface="+mn-lt"/>
              </a:rPr>
              <a:t> </a:t>
            </a:r>
            <a:r>
              <a:rPr lang="en-US" sz="3200" dirty="0">
                <a:solidFill>
                  <a:srgbClr val="FFFF00"/>
                </a:solidFill>
                <a:latin typeface="+mn-lt"/>
                <a:cs typeface="Apple Chancery"/>
              </a:rPr>
              <a:t>goes with</a:t>
            </a:r>
            <a:r>
              <a:rPr lang="en-US" sz="3200" dirty="0">
                <a:solidFill>
                  <a:schemeClr val="bg1">
                    <a:lumMod val="85000"/>
                  </a:schemeClr>
                </a:solidFill>
                <a:latin typeface="+mn-lt"/>
                <a:cs typeface="Apple Chancery"/>
              </a:rPr>
              <a:t> </a:t>
            </a:r>
            <a:r>
              <a:rPr lang="en-US" sz="3200" b="1" dirty="0">
                <a:solidFill>
                  <a:schemeClr val="accent4">
                    <a:lumMod val="60000"/>
                    <a:lumOff val="40000"/>
                  </a:schemeClr>
                </a:solidFill>
                <a:latin typeface="+mn-lt"/>
              </a:rPr>
              <a:t>COPYRIGHT/IP </a:t>
            </a:r>
            <a:r>
              <a:rPr lang="en-US" sz="3200" b="1" dirty="0" smtClean="0">
                <a:solidFill>
                  <a:schemeClr val="accent4">
                    <a:lumMod val="60000"/>
                    <a:lumOff val="40000"/>
                  </a:schemeClr>
                </a:solidFill>
                <a:latin typeface="+mn-lt"/>
              </a:rPr>
              <a:t>LAW</a:t>
            </a:r>
          </a:p>
          <a:p>
            <a:pPr marL="0" indent="0">
              <a:buNone/>
            </a:pPr>
            <a:r>
              <a:rPr lang="en-US" sz="3200" dirty="0" smtClean="0">
                <a:solidFill>
                  <a:srgbClr val="FF0000"/>
                </a:solidFill>
                <a:latin typeface="+mn-lt"/>
              </a:rPr>
              <a:t>      </a:t>
            </a:r>
            <a:r>
              <a:rPr lang="en-US" sz="3200" b="1" dirty="0" smtClean="0">
                <a:solidFill>
                  <a:srgbClr val="558ED5"/>
                </a:solidFill>
                <a:latin typeface="+mn-lt"/>
              </a:rPr>
              <a:t>CONNECTING</a:t>
            </a:r>
            <a:r>
              <a:rPr lang="en-US" sz="3200" b="1" dirty="0" smtClean="0">
                <a:solidFill>
                  <a:srgbClr val="FF0000"/>
                </a:solidFill>
                <a:latin typeface="+mn-lt"/>
              </a:rPr>
              <a:t> </a:t>
            </a:r>
            <a:r>
              <a:rPr lang="en-US" sz="3200" dirty="0">
                <a:solidFill>
                  <a:srgbClr val="FFFF00"/>
                </a:solidFill>
                <a:latin typeface="+mn-lt"/>
                <a:cs typeface="Apple Chancery"/>
              </a:rPr>
              <a:t>goes with </a:t>
            </a:r>
            <a:r>
              <a:rPr lang="en-US" sz="3200" b="1" dirty="0">
                <a:solidFill>
                  <a:srgbClr val="B3A2C7"/>
                </a:solidFill>
                <a:latin typeface="+mn-lt"/>
              </a:rPr>
              <a:t>CONTRACT LAW </a:t>
            </a:r>
          </a:p>
          <a:p>
            <a:endParaRPr lang="en-US" sz="2800" b="1" dirty="0"/>
          </a:p>
          <a:p>
            <a:endParaRPr lang="en-US" dirty="0"/>
          </a:p>
        </p:txBody>
      </p:sp>
    </p:spTree>
    <p:extLst>
      <p:ext uri="{BB962C8B-B14F-4D97-AF65-F5344CB8AC3E}">
        <p14:creationId xmlns:p14="http://schemas.microsoft.com/office/powerpoint/2010/main" val="40257218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5464" y="320693"/>
            <a:ext cx="8836032" cy="5562750"/>
          </a:xfrm>
        </p:spPr>
        <p:txBody>
          <a:bodyPr>
            <a:normAutofit fontScale="32500" lnSpcReduction="20000"/>
          </a:bodyPr>
          <a:lstStyle/>
          <a:p>
            <a:pPr marL="0" indent="0">
              <a:buNone/>
            </a:pPr>
            <a:r>
              <a:rPr lang="en-US" sz="8400" b="1" dirty="0" smtClean="0">
                <a:solidFill>
                  <a:srgbClr val="FFFFFF"/>
                </a:solidFill>
                <a:latin typeface="Lucida Console"/>
                <a:cs typeface="Lucida Console"/>
              </a:rPr>
              <a:t>In the coming of the Digital world </a:t>
            </a:r>
          </a:p>
          <a:p>
            <a:pPr marL="0" indent="0">
              <a:buNone/>
            </a:pPr>
            <a:r>
              <a:rPr lang="en-US" sz="8400" b="1" dirty="0" smtClean="0">
                <a:solidFill>
                  <a:srgbClr val="FFFFFF"/>
                </a:solidFill>
                <a:latin typeface="Lucida Console"/>
                <a:cs typeface="Lucida Console"/>
              </a:rPr>
              <a:t>the Law often seems </a:t>
            </a:r>
            <a:r>
              <a:rPr lang="en-US" sz="8400" b="1" dirty="0" smtClean="0">
                <a:solidFill>
                  <a:srgbClr val="FFFF00"/>
                </a:solidFill>
                <a:latin typeface="Lucida Console"/>
                <a:cs typeface="Lucida Console"/>
              </a:rPr>
              <a:t>behind,  </a:t>
            </a:r>
          </a:p>
          <a:p>
            <a:pPr marL="0" indent="0">
              <a:buNone/>
            </a:pPr>
            <a:r>
              <a:rPr lang="en-US" sz="8400" b="1" dirty="0" smtClean="0">
                <a:solidFill>
                  <a:srgbClr val="FFFF00"/>
                </a:solidFill>
                <a:latin typeface="Lucida Console"/>
                <a:cs typeface="Lucida Console"/>
              </a:rPr>
              <a:t>disconnected and confused</a:t>
            </a:r>
            <a:r>
              <a:rPr lang="en-US" sz="8400" b="1" dirty="0" smtClean="0">
                <a:solidFill>
                  <a:srgbClr val="FFFFFF"/>
                </a:solidFill>
                <a:latin typeface="Lucida Console"/>
                <a:cs typeface="Lucida Console"/>
              </a:rPr>
              <a:t>, </a:t>
            </a:r>
          </a:p>
          <a:p>
            <a:pPr marL="0" indent="0">
              <a:buNone/>
            </a:pPr>
            <a:r>
              <a:rPr lang="en-US" sz="8400" b="1" dirty="0" smtClean="0">
                <a:solidFill>
                  <a:srgbClr val="FFFFFF"/>
                </a:solidFill>
                <a:latin typeface="Lucida Console"/>
                <a:cs typeface="Lucida Console"/>
              </a:rPr>
              <a:t>incapable or too slow to do  </a:t>
            </a:r>
          </a:p>
          <a:p>
            <a:pPr marL="0" indent="0">
              <a:buNone/>
            </a:pPr>
            <a:r>
              <a:rPr lang="en-US" sz="8400" b="1" dirty="0" smtClean="0">
                <a:solidFill>
                  <a:srgbClr val="FFFFFF"/>
                </a:solidFill>
                <a:latin typeface="Lucida Console"/>
                <a:cs typeface="Lucida Console"/>
              </a:rPr>
              <a:t>Justice..</a:t>
            </a:r>
          </a:p>
          <a:p>
            <a:pPr marL="0" indent="0">
              <a:buNone/>
            </a:pPr>
            <a:endParaRPr lang="en-US" sz="4000" b="1" dirty="0" smtClean="0">
              <a:solidFill>
                <a:srgbClr val="FFFFFF"/>
              </a:solidFill>
              <a:latin typeface="Lucida Console"/>
              <a:cs typeface="Lucida Console"/>
            </a:endParaRPr>
          </a:p>
          <a:p>
            <a:pPr marL="0" indent="0">
              <a:buNone/>
            </a:pPr>
            <a:endParaRPr lang="en-US" sz="4000" b="1" dirty="0">
              <a:solidFill>
                <a:srgbClr val="FFFFFF"/>
              </a:solidFill>
              <a:latin typeface="Lucida Console"/>
              <a:cs typeface="Lucida Console"/>
            </a:endParaRPr>
          </a:p>
          <a:p>
            <a:pPr marL="0" indent="0">
              <a:buNone/>
            </a:pPr>
            <a:r>
              <a:rPr lang="en-US" sz="5100" dirty="0">
                <a:solidFill>
                  <a:schemeClr val="bg1"/>
                </a:solidFill>
                <a:latin typeface="Lucida Console"/>
                <a:cs typeface="Lucida Console"/>
              </a:rPr>
              <a:t>“[s]</a:t>
            </a:r>
            <a:r>
              <a:rPr lang="en-US" sz="5100" dirty="0" err="1">
                <a:solidFill>
                  <a:schemeClr val="bg1"/>
                </a:solidFill>
                <a:latin typeface="Lucida Console"/>
                <a:cs typeface="Lucida Console"/>
              </a:rPr>
              <a:t>tealing</a:t>
            </a:r>
            <a:r>
              <a:rPr lang="en-US" sz="5100" dirty="0">
                <a:solidFill>
                  <a:schemeClr val="bg1"/>
                </a:solidFill>
                <a:latin typeface="Lucida Console"/>
                <a:cs typeface="Lucida Console"/>
              </a:rPr>
              <a:t> is stealing whether you use a computer command </a:t>
            </a:r>
            <a:endParaRPr lang="en-US" sz="5100" dirty="0" smtClean="0">
              <a:solidFill>
                <a:schemeClr val="bg1"/>
              </a:solidFill>
              <a:latin typeface="Lucida Console"/>
              <a:cs typeface="Lucida Console"/>
            </a:endParaRPr>
          </a:p>
          <a:p>
            <a:pPr marL="0" indent="0">
              <a:buNone/>
            </a:pPr>
            <a:r>
              <a:rPr lang="en-US" sz="5100" dirty="0" smtClean="0">
                <a:solidFill>
                  <a:schemeClr val="bg1"/>
                </a:solidFill>
                <a:latin typeface="Lucida Console"/>
                <a:cs typeface="Lucida Console"/>
              </a:rPr>
              <a:t>or </a:t>
            </a:r>
            <a:r>
              <a:rPr lang="en-US" sz="5100" dirty="0">
                <a:solidFill>
                  <a:schemeClr val="bg1"/>
                </a:solidFill>
                <a:latin typeface="Lucida Console"/>
                <a:cs typeface="Lucida Console"/>
              </a:rPr>
              <a:t>a </a:t>
            </a:r>
            <a:r>
              <a:rPr lang="en-US" sz="5100" dirty="0" smtClean="0">
                <a:solidFill>
                  <a:schemeClr val="bg1"/>
                </a:solidFill>
                <a:latin typeface="Lucida Console"/>
                <a:cs typeface="Lucida Console"/>
              </a:rPr>
              <a:t>crowbar</a:t>
            </a:r>
            <a:r>
              <a:rPr lang="en-US" sz="5100" dirty="0">
                <a:solidFill>
                  <a:schemeClr val="bg1"/>
                </a:solidFill>
                <a:latin typeface="Lucida Console"/>
                <a:cs typeface="Lucida Console"/>
              </a:rPr>
              <a:t>, and whether you take documents, data or </a:t>
            </a:r>
            <a:endParaRPr lang="en-US" sz="5100" dirty="0" smtClean="0">
              <a:solidFill>
                <a:schemeClr val="bg1"/>
              </a:solidFill>
              <a:latin typeface="Lucida Console"/>
              <a:cs typeface="Lucida Console"/>
            </a:endParaRPr>
          </a:p>
          <a:p>
            <a:pPr marL="0" indent="0">
              <a:buNone/>
            </a:pPr>
            <a:r>
              <a:rPr lang="en-US" sz="5100" dirty="0" smtClean="0">
                <a:solidFill>
                  <a:schemeClr val="bg1"/>
                </a:solidFill>
                <a:latin typeface="Lucida Console"/>
                <a:cs typeface="Lucida Console"/>
              </a:rPr>
              <a:t>dollars</a:t>
            </a:r>
            <a:r>
              <a:rPr lang="en-US" sz="5100" dirty="0">
                <a:solidFill>
                  <a:schemeClr val="bg1"/>
                </a:solidFill>
                <a:latin typeface="Lucida Console"/>
                <a:cs typeface="Lucida Console"/>
              </a:rPr>
              <a:t>. It is </a:t>
            </a:r>
            <a:r>
              <a:rPr lang="en-US" sz="5100" dirty="0" smtClean="0">
                <a:solidFill>
                  <a:schemeClr val="bg1"/>
                </a:solidFill>
                <a:latin typeface="Lucida Console"/>
                <a:cs typeface="Lucida Console"/>
              </a:rPr>
              <a:t>equally </a:t>
            </a:r>
            <a:r>
              <a:rPr lang="en-US" sz="5100" dirty="0">
                <a:solidFill>
                  <a:schemeClr val="bg1"/>
                </a:solidFill>
                <a:latin typeface="Lucida Console"/>
                <a:cs typeface="Lucida Console"/>
              </a:rPr>
              <a:t>harmful to the victim whether you </a:t>
            </a:r>
            <a:endParaRPr lang="en-US" sz="5100" dirty="0" smtClean="0">
              <a:solidFill>
                <a:schemeClr val="bg1"/>
              </a:solidFill>
              <a:latin typeface="Lucida Console"/>
              <a:cs typeface="Lucida Console"/>
            </a:endParaRPr>
          </a:p>
          <a:p>
            <a:pPr marL="0" indent="0">
              <a:buNone/>
            </a:pPr>
            <a:r>
              <a:rPr lang="en-US" sz="5100" dirty="0" smtClean="0">
                <a:solidFill>
                  <a:schemeClr val="bg1"/>
                </a:solidFill>
                <a:latin typeface="Lucida Console"/>
                <a:cs typeface="Lucida Console"/>
              </a:rPr>
              <a:t>sell </a:t>
            </a:r>
            <a:r>
              <a:rPr lang="en-US" sz="5100" dirty="0">
                <a:solidFill>
                  <a:schemeClr val="bg1"/>
                </a:solidFill>
                <a:latin typeface="Lucida Console"/>
                <a:cs typeface="Lucida Console"/>
              </a:rPr>
              <a:t>what you have </a:t>
            </a:r>
            <a:r>
              <a:rPr lang="en-US" sz="5100" dirty="0" smtClean="0">
                <a:solidFill>
                  <a:schemeClr val="bg1"/>
                </a:solidFill>
                <a:latin typeface="Lucida Console"/>
                <a:cs typeface="Lucida Console"/>
              </a:rPr>
              <a:t>stolen </a:t>
            </a:r>
            <a:r>
              <a:rPr lang="en-US" sz="5100" dirty="0">
                <a:solidFill>
                  <a:schemeClr val="bg1"/>
                </a:solidFill>
                <a:latin typeface="Lucida Console"/>
                <a:cs typeface="Lucida Console"/>
              </a:rPr>
              <a:t>or give it away.”*</a:t>
            </a:r>
            <a:r>
              <a:rPr lang="en-US" sz="5100" b="1" dirty="0">
                <a:solidFill>
                  <a:schemeClr val="bg1"/>
                </a:solidFill>
                <a:latin typeface="Lucida Console"/>
                <a:cs typeface="Lucida Console"/>
              </a:rPr>
              <a:t> </a:t>
            </a:r>
            <a:endParaRPr lang="en-US" sz="5100" dirty="0">
              <a:solidFill>
                <a:schemeClr val="bg1"/>
              </a:solidFill>
              <a:latin typeface="Lucida Console"/>
              <a:cs typeface="Lucida Console"/>
            </a:endParaRPr>
          </a:p>
          <a:p>
            <a:pPr marL="0" indent="0">
              <a:buNone/>
            </a:pPr>
            <a:endParaRPr lang="en-US" sz="4000" dirty="0">
              <a:solidFill>
                <a:schemeClr val="bg1"/>
              </a:solidFill>
              <a:latin typeface="Lucida Console"/>
              <a:cs typeface="Lucida Console"/>
            </a:endParaRPr>
          </a:p>
          <a:p>
            <a:pPr marL="0" indent="0">
              <a:buNone/>
            </a:pPr>
            <a:endParaRPr lang="en-US" sz="4000" dirty="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a:solidFill>
                <a:schemeClr val="bg1"/>
              </a:solidFill>
              <a:latin typeface="Lucida Console"/>
              <a:cs typeface="Lucida Console"/>
            </a:endParaRPr>
          </a:p>
          <a:p>
            <a:pPr marL="0" indent="0">
              <a:buNone/>
            </a:pPr>
            <a:endParaRPr lang="en-US" sz="2900" dirty="0" smtClean="0">
              <a:solidFill>
                <a:schemeClr val="bg1"/>
              </a:solidFill>
              <a:latin typeface="Lucida Console"/>
              <a:cs typeface="Lucida Console"/>
            </a:endParaRPr>
          </a:p>
          <a:p>
            <a:pPr marL="0" indent="0">
              <a:buNone/>
            </a:pPr>
            <a:r>
              <a:rPr lang="en-US" sz="2900" dirty="0" smtClean="0">
                <a:solidFill>
                  <a:schemeClr val="bg1"/>
                </a:solidFill>
                <a:latin typeface="Lucida Console"/>
                <a:cs typeface="Lucida Console"/>
              </a:rPr>
              <a:t>        *</a:t>
            </a:r>
            <a:r>
              <a:rPr lang="en-US" sz="2900" dirty="0">
                <a:solidFill>
                  <a:schemeClr val="bg1"/>
                </a:solidFill>
                <a:latin typeface="Lucida Console"/>
                <a:cs typeface="Lucida Console"/>
              </a:rPr>
              <a:t>The United States Attorney’s Office, District of Massachusetts, Press Release, “Alleged Hacker Charged with </a:t>
            </a:r>
            <a:endParaRPr lang="en-US" sz="2900" dirty="0" smtClean="0">
              <a:solidFill>
                <a:schemeClr val="bg1"/>
              </a:solidFill>
              <a:latin typeface="Lucida Console"/>
              <a:cs typeface="Lucida Console"/>
            </a:endParaRPr>
          </a:p>
          <a:p>
            <a:pPr marL="0" indent="0">
              <a:buNone/>
            </a:pPr>
            <a:r>
              <a:rPr lang="en-US" sz="2900" dirty="0" smtClean="0">
                <a:solidFill>
                  <a:schemeClr val="bg1"/>
                </a:solidFill>
                <a:latin typeface="Lucida Console"/>
                <a:cs typeface="Lucida Console"/>
              </a:rPr>
              <a:t>          Stealing </a:t>
            </a:r>
            <a:r>
              <a:rPr lang="en-US" sz="2900" dirty="0">
                <a:solidFill>
                  <a:schemeClr val="bg1"/>
                </a:solidFill>
                <a:latin typeface="Lucida Console"/>
                <a:cs typeface="Lucida Console"/>
              </a:rPr>
              <a:t>over Four Million Documents from MIT Network” (19 July 2011), online: </a:t>
            </a:r>
            <a:endParaRPr lang="en-US" sz="2900" dirty="0" smtClean="0">
              <a:solidFill>
                <a:schemeClr val="bg1"/>
              </a:solidFill>
              <a:latin typeface="Lucida Console"/>
              <a:cs typeface="Lucida Console"/>
            </a:endParaRPr>
          </a:p>
          <a:p>
            <a:pPr marL="0" indent="0">
              <a:buNone/>
            </a:pPr>
            <a:r>
              <a:rPr lang="en-US" sz="2900" dirty="0">
                <a:solidFill>
                  <a:schemeClr val="bg1"/>
                </a:solidFill>
                <a:latin typeface="Lucida Console"/>
                <a:cs typeface="Lucida Console"/>
                <a:hlinkClick r:id="rId2"/>
              </a:rPr>
              <a:t> </a:t>
            </a:r>
            <a:r>
              <a:rPr lang="en-US" sz="2900" dirty="0" smtClean="0">
                <a:solidFill>
                  <a:schemeClr val="bg1"/>
                </a:solidFill>
                <a:latin typeface="Lucida Console"/>
                <a:cs typeface="Lucida Console"/>
                <a:hlinkClick r:id="rId2"/>
              </a:rPr>
              <a:t>                         http</a:t>
            </a:r>
            <a:r>
              <a:rPr lang="en-US" sz="2900" dirty="0">
                <a:solidFill>
                  <a:schemeClr val="bg1"/>
                </a:solidFill>
                <a:latin typeface="Lucida Console"/>
                <a:cs typeface="Lucida Console"/>
                <a:hlinkClick r:id="rId2"/>
              </a:rPr>
              <a:t>://www.justice.gov/usao/ma/news/2011/July/SwartzAaronPR.html</a:t>
            </a:r>
            <a:r>
              <a:rPr lang="en-US" sz="2900" dirty="0">
                <a:solidFill>
                  <a:schemeClr val="bg1"/>
                </a:solidFill>
                <a:latin typeface="Lucida Console"/>
                <a:cs typeface="Lucida Console"/>
              </a:rPr>
              <a:t>&gt;</a:t>
            </a:r>
          </a:p>
          <a:p>
            <a:pPr marL="0" indent="0">
              <a:buNone/>
            </a:pPr>
            <a:endParaRPr lang="en-US" sz="4000" b="1" dirty="0">
              <a:solidFill>
                <a:srgbClr val="FFFFFF"/>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3989" y="3161121"/>
            <a:ext cx="3307519" cy="1729154"/>
          </a:xfrm>
          <a:prstGeom prst="rect">
            <a:avLst/>
          </a:prstGeom>
        </p:spPr>
      </p:pic>
    </p:spTree>
    <p:extLst>
      <p:ext uri="{BB962C8B-B14F-4D97-AF65-F5344CB8AC3E}">
        <p14:creationId xmlns:p14="http://schemas.microsoft.com/office/powerpoint/2010/main" val="7782687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5751"/>
            <a:ext cx="9143999" cy="903302"/>
          </a:xfrm>
        </p:spPr>
        <p:txBody>
          <a:bodyPr>
            <a:noAutofit/>
          </a:bodyPr>
          <a:lstStyle/>
          <a:p>
            <a:r>
              <a:rPr lang="en-US" sz="5400" b="1" dirty="0">
                <a:solidFill>
                  <a:srgbClr val="FFFF00"/>
                </a:solidFill>
                <a:latin typeface="Times New Roman"/>
                <a:cs typeface="Times New Roman"/>
              </a:rPr>
              <a:t> </a:t>
            </a:r>
            <a:r>
              <a:rPr lang="en-US" sz="5400" b="1" dirty="0" smtClean="0">
                <a:solidFill>
                  <a:srgbClr val="FFFF00"/>
                </a:solidFill>
                <a:latin typeface="Times New Roman"/>
                <a:cs typeface="Times New Roman"/>
              </a:rPr>
              <a:t>    </a:t>
            </a:r>
            <a:r>
              <a:rPr lang="en-US" b="1" dirty="0" smtClean="0">
                <a:solidFill>
                  <a:srgbClr val="FFFF00"/>
                </a:solidFill>
                <a:latin typeface="+mn-lt"/>
                <a:cs typeface="Times New Roman"/>
              </a:rPr>
              <a:t>Consider the possibility...</a:t>
            </a:r>
            <a:endParaRPr lang="en-US" b="1" dirty="0">
              <a:solidFill>
                <a:srgbClr val="FFFF00"/>
              </a:solidFill>
              <a:latin typeface="+mn-lt"/>
              <a:cs typeface="Times New Roman"/>
            </a:endParaRPr>
          </a:p>
        </p:txBody>
      </p:sp>
      <p:sp>
        <p:nvSpPr>
          <p:cNvPr id="3" name="Content Placeholder 2"/>
          <p:cNvSpPr>
            <a:spLocks noGrp="1"/>
          </p:cNvSpPr>
          <p:nvPr>
            <p:ph sz="quarter" idx="10"/>
          </p:nvPr>
        </p:nvSpPr>
        <p:spPr>
          <a:xfrm>
            <a:off x="228599" y="1029369"/>
            <a:ext cx="8915401" cy="4697663"/>
          </a:xfrm>
        </p:spPr>
        <p:txBody>
          <a:bodyPr>
            <a:normAutofit fontScale="92500" lnSpcReduction="20000"/>
          </a:bodyPr>
          <a:lstStyle/>
          <a:p>
            <a:pPr marL="0" indent="0">
              <a:buNone/>
            </a:pPr>
            <a:r>
              <a:rPr lang="en-US" sz="4800" b="1" dirty="0" smtClean="0">
                <a:solidFill>
                  <a:schemeClr val="bg1"/>
                </a:solidFill>
                <a:latin typeface="+mn-lt"/>
                <a:cs typeface="Lucida Console"/>
              </a:rPr>
              <a:t> </a:t>
            </a:r>
            <a:r>
              <a:rPr lang="en-US" sz="4700" dirty="0" smtClean="0">
                <a:solidFill>
                  <a:schemeClr val="bg1"/>
                </a:solidFill>
                <a:latin typeface="+mn-lt"/>
                <a:cs typeface="Lucida Console"/>
              </a:rPr>
              <a:t>…that concepts of Law &amp; Justice  </a:t>
            </a:r>
          </a:p>
          <a:p>
            <a:pPr marL="0" indent="0">
              <a:buNone/>
            </a:pPr>
            <a:r>
              <a:rPr lang="en-US" sz="4700" dirty="0">
                <a:solidFill>
                  <a:schemeClr val="bg1"/>
                </a:solidFill>
                <a:latin typeface="+mn-lt"/>
                <a:cs typeface="Lucida Console"/>
              </a:rPr>
              <a:t> </a:t>
            </a:r>
            <a:r>
              <a:rPr lang="en-US" sz="4700" dirty="0" smtClean="0">
                <a:solidFill>
                  <a:schemeClr val="bg1"/>
                </a:solidFill>
                <a:latin typeface="+mn-lt"/>
                <a:cs typeface="Lucida Console"/>
              </a:rPr>
              <a:t>can never adequately resolve  </a:t>
            </a:r>
          </a:p>
          <a:p>
            <a:pPr marL="0" indent="0">
              <a:buNone/>
            </a:pPr>
            <a:r>
              <a:rPr lang="en-US" sz="4700" dirty="0" smtClean="0">
                <a:solidFill>
                  <a:schemeClr val="bg1"/>
                </a:solidFill>
                <a:latin typeface="+mn-lt"/>
                <a:cs typeface="Lucida Console"/>
              </a:rPr>
              <a:t> issues related to communications  </a:t>
            </a:r>
          </a:p>
          <a:p>
            <a:pPr marL="0" indent="0">
              <a:buNone/>
            </a:pPr>
            <a:r>
              <a:rPr lang="en-US" sz="4700" dirty="0" smtClean="0">
                <a:solidFill>
                  <a:srgbClr val="CCFFCC"/>
                </a:solidFill>
                <a:latin typeface="+mn-lt"/>
                <a:cs typeface="Lucida Console"/>
              </a:rPr>
              <a:t> because…</a:t>
            </a:r>
          </a:p>
          <a:p>
            <a:pPr marL="0" indent="0">
              <a:buNone/>
            </a:pPr>
            <a:r>
              <a:rPr lang="en-US" sz="4700" dirty="0" smtClean="0">
                <a:solidFill>
                  <a:schemeClr val="bg1"/>
                </a:solidFill>
                <a:latin typeface="+mn-lt"/>
                <a:cs typeface="Lucida Console"/>
              </a:rPr>
              <a:t> </a:t>
            </a:r>
            <a:r>
              <a:rPr lang="en-US" sz="4700" dirty="0" smtClean="0">
                <a:solidFill>
                  <a:srgbClr val="FFFF00"/>
                </a:solidFill>
                <a:latin typeface="+mn-lt"/>
                <a:cs typeface="Lucida Console"/>
              </a:rPr>
              <a:t>communications memes  </a:t>
            </a:r>
          </a:p>
          <a:p>
            <a:pPr marL="0" indent="0">
              <a:buNone/>
            </a:pPr>
            <a:r>
              <a:rPr lang="en-US" sz="4700" dirty="0" smtClean="0">
                <a:solidFill>
                  <a:srgbClr val="FFFF00"/>
                </a:solidFill>
                <a:latin typeface="+mn-lt"/>
                <a:cs typeface="Lucida Console"/>
              </a:rPr>
              <a:t> proactively define the future  </a:t>
            </a:r>
          </a:p>
          <a:p>
            <a:pPr marL="0" indent="0">
              <a:buNone/>
            </a:pPr>
            <a:r>
              <a:rPr lang="en-US" sz="4700" dirty="0">
                <a:solidFill>
                  <a:srgbClr val="FFFF00"/>
                </a:solidFill>
                <a:latin typeface="+mn-lt"/>
                <a:cs typeface="Lucida Console"/>
              </a:rPr>
              <a:t> </a:t>
            </a:r>
            <a:r>
              <a:rPr lang="en-US" sz="4700" dirty="0" smtClean="0">
                <a:solidFill>
                  <a:srgbClr val="FFFF00"/>
                </a:solidFill>
                <a:latin typeface="+mn-lt"/>
                <a:cs typeface="Lucida Console"/>
              </a:rPr>
              <a:t>meanings of Justice &amp; the forms  </a:t>
            </a:r>
          </a:p>
          <a:p>
            <a:pPr marL="0" indent="0">
              <a:buNone/>
            </a:pPr>
            <a:r>
              <a:rPr lang="en-US" sz="4700" dirty="0">
                <a:solidFill>
                  <a:srgbClr val="FFFF00"/>
                </a:solidFill>
                <a:latin typeface="+mn-lt"/>
                <a:cs typeface="Lucida Console"/>
              </a:rPr>
              <a:t> </a:t>
            </a:r>
            <a:r>
              <a:rPr lang="en-US" sz="4700" dirty="0" smtClean="0">
                <a:solidFill>
                  <a:srgbClr val="FFFF00"/>
                </a:solidFill>
                <a:latin typeface="+mn-lt"/>
                <a:cs typeface="Lucida Console"/>
              </a:rPr>
              <a:t>Law will take.</a:t>
            </a:r>
          </a:p>
          <a:p>
            <a:pPr marL="0" indent="0">
              <a:buNone/>
            </a:pPr>
            <a:endParaRPr lang="en-US" sz="3000" dirty="0" smtClean="0">
              <a:solidFill>
                <a:schemeClr val="bg1">
                  <a:lumMod val="75000"/>
                </a:schemeClr>
              </a:solidFill>
              <a:latin typeface="Lucida Console"/>
              <a:cs typeface="Lucida Console"/>
            </a:endParaRPr>
          </a:p>
          <a:p>
            <a:pPr marL="0" indent="0">
              <a:buNone/>
            </a:pPr>
            <a:endParaRPr lang="en-US" sz="3000" dirty="0" smtClean="0">
              <a:solidFill>
                <a:schemeClr val="bg1">
                  <a:lumMod val="75000"/>
                </a:schemeClr>
              </a:solidFill>
              <a:latin typeface="Lucida Console"/>
              <a:cs typeface="Lucida Console"/>
            </a:endParaRPr>
          </a:p>
          <a:p>
            <a:pPr marL="0" indent="0">
              <a:buNone/>
            </a:pPr>
            <a:endParaRPr lang="en-US" dirty="0" smtClean="0">
              <a:latin typeface="+mn-lt"/>
            </a:endParaRPr>
          </a:p>
          <a:p>
            <a:pPr marL="0" indent="0">
              <a:buNone/>
            </a:pPr>
            <a:endParaRPr lang="en-US" dirty="0"/>
          </a:p>
        </p:txBody>
      </p:sp>
    </p:spTree>
    <p:extLst>
      <p:ext uri="{BB962C8B-B14F-4D97-AF65-F5344CB8AC3E}">
        <p14:creationId xmlns:p14="http://schemas.microsoft.com/office/powerpoint/2010/main" val="794940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464274"/>
            <a:ext cx="8229600" cy="5301852"/>
          </a:xfrm>
        </p:spPr>
        <p:txBody>
          <a:bodyPr>
            <a:noAutofit/>
          </a:bodyPr>
          <a:lstStyle/>
          <a:p>
            <a:pPr marL="0" indent="0">
              <a:buNone/>
            </a:pPr>
            <a:r>
              <a:rPr lang="en-CA" sz="8000" b="1" dirty="0">
                <a:solidFill>
                  <a:srgbClr val="FFFF00"/>
                </a:solidFill>
                <a:latin typeface="+mn-lt"/>
              </a:rPr>
              <a:t>Quest De </a:t>
            </a:r>
            <a:r>
              <a:rPr lang="en-CA" sz="8000" b="1" dirty="0" err="1">
                <a:solidFill>
                  <a:srgbClr val="FFFF00"/>
                </a:solidFill>
                <a:latin typeface="+mn-lt"/>
              </a:rPr>
              <a:t>Integro</a:t>
            </a:r>
            <a:r>
              <a:rPr lang="en-CA" sz="8000" b="1" dirty="0">
                <a:solidFill>
                  <a:srgbClr val="FFFF00"/>
                </a:solidFill>
                <a:latin typeface="+mn-lt"/>
              </a:rPr>
              <a:t> </a:t>
            </a:r>
            <a:r>
              <a:rPr lang="en-CA" sz="8000" b="1" dirty="0" err="1">
                <a:solidFill>
                  <a:srgbClr val="FFFF00"/>
                </a:solidFill>
                <a:latin typeface="+mn-lt"/>
              </a:rPr>
              <a:t>Ludus</a:t>
            </a:r>
            <a:r>
              <a:rPr lang="en-CA" sz="8000" b="1" dirty="0">
                <a:solidFill>
                  <a:srgbClr val="FFFF00"/>
                </a:solidFill>
                <a:latin typeface="+mn-lt"/>
              </a:rPr>
              <a:t> (</a:t>
            </a:r>
            <a:r>
              <a:rPr lang="en-CA" sz="8000" b="1" dirty="0" err="1">
                <a:solidFill>
                  <a:srgbClr val="FFFF00"/>
                </a:solidFill>
                <a:latin typeface="+mn-lt"/>
              </a:rPr>
              <a:t>latin</a:t>
            </a:r>
            <a:r>
              <a:rPr lang="en-CA" sz="8000" b="1" dirty="0">
                <a:solidFill>
                  <a:srgbClr val="FFFF00"/>
                </a:solidFill>
                <a:latin typeface="+mn-lt"/>
              </a:rPr>
              <a:t> for “concerning the whole</a:t>
            </a:r>
            <a:r>
              <a:rPr lang="en-CA" sz="8000" b="1" dirty="0" smtClean="0">
                <a:solidFill>
                  <a:srgbClr val="FFFF00"/>
                </a:solidFill>
                <a:latin typeface="+mn-lt"/>
              </a:rPr>
              <a:t>” Game)</a:t>
            </a:r>
            <a:r>
              <a:rPr lang="en-CA" sz="8000" dirty="0" smtClean="0">
                <a:solidFill>
                  <a:srgbClr val="FFFF00"/>
                </a:solidFill>
                <a:latin typeface="+mn-lt"/>
              </a:rPr>
              <a:t> </a:t>
            </a:r>
            <a:endParaRPr lang="en-US" sz="8000" dirty="0">
              <a:solidFill>
                <a:srgbClr val="FFFF00"/>
              </a:solidFill>
              <a:latin typeface="+mn-lt"/>
            </a:endParaRPr>
          </a:p>
        </p:txBody>
      </p:sp>
    </p:spTree>
    <p:extLst>
      <p:ext uri="{BB962C8B-B14F-4D97-AF65-F5344CB8AC3E}">
        <p14:creationId xmlns:p14="http://schemas.microsoft.com/office/powerpoint/2010/main" val="147346680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Video Game Law Badge Pathway - Quest - New Page.jpe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32" r="-506"/>
          <a:stretch/>
        </p:blipFill>
        <p:spPr>
          <a:xfrm>
            <a:off x="1579068" y="190652"/>
            <a:ext cx="6004000" cy="5678440"/>
          </a:xfrm>
        </p:spPr>
      </p:pic>
    </p:spTree>
    <p:extLst>
      <p:ext uri="{BB962C8B-B14F-4D97-AF65-F5344CB8AC3E}">
        <p14:creationId xmlns:p14="http://schemas.microsoft.com/office/powerpoint/2010/main" val="18674862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5-09-15 at 11.00.43 P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843" r="-346"/>
          <a:stretch/>
        </p:blipFill>
        <p:spPr>
          <a:xfrm>
            <a:off x="686550" y="393861"/>
            <a:ext cx="7678856" cy="5441743"/>
          </a:xfrm>
        </p:spPr>
      </p:pic>
    </p:spTree>
    <p:extLst>
      <p:ext uri="{BB962C8B-B14F-4D97-AF65-F5344CB8AC3E}">
        <p14:creationId xmlns:p14="http://schemas.microsoft.com/office/powerpoint/2010/main" val="270122064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46826"/>
          </a:xfrm>
        </p:spPr>
        <p:txBody>
          <a:bodyPr>
            <a:noAutofit/>
          </a:bodyPr>
          <a:lstStyle/>
          <a:p>
            <a:r>
              <a:rPr lang="en-CA" sz="3200" b="1" dirty="0">
                <a:latin typeface="+mn-lt"/>
              </a:rPr>
              <a:t/>
            </a:r>
            <a:br>
              <a:rPr lang="en-CA" sz="3200" b="1" dirty="0">
                <a:latin typeface="+mn-lt"/>
              </a:rPr>
            </a:br>
            <a:r>
              <a:rPr lang="en-CA" sz="3200" b="1" dirty="0" smtClean="0">
                <a:latin typeface="+mn-lt"/>
              </a:rPr>
              <a:t>   </a:t>
            </a:r>
            <a:r>
              <a:rPr lang="en-CA" sz="3200" b="1" dirty="0" smtClean="0">
                <a:solidFill>
                  <a:srgbClr val="FFFF00"/>
                </a:solidFill>
                <a:latin typeface="+mn-lt"/>
              </a:rPr>
              <a:t>Topics </a:t>
            </a:r>
            <a:r>
              <a:rPr lang="en-CA" sz="3200" b="1" dirty="0">
                <a:solidFill>
                  <a:srgbClr val="FFFF00"/>
                </a:solidFill>
                <a:latin typeface="+mn-lt"/>
              </a:rPr>
              <a:t>(+Legal Aspects of  + Video games)</a:t>
            </a:r>
            <a:br>
              <a:rPr lang="en-CA" sz="3200" b="1" dirty="0">
                <a:solidFill>
                  <a:srgbClr val="FFFF00"/>
                </a:solidFill>
                <a:latin typeface="+mn-lt"/>
              </a:rPr>
            </a:br>
            <a:endParaRPr lang="en-US" sz="3200" b="1" dirty="0">
              <a:solidFill>
                <a:srgbClr val="FFFF00"/>
              </a:solidFill>
              <a:latin typeface="+mn-lt"/>
            </a:endParaRPr>
          </a:p>
        </p:txBody>
      </p:sp>
      <p:sp>
        <p:nvSpPr>
          <p:cNvPr id="3" name="Content Placeholder 2"/>
          <p:cNvSpPr>
            <a:spLocks noGrp="1"/>
          </p:cNvSpPr>
          <p:nvPr>
            <p:ph sz="quarter" idx="10"/>
          </p:nvPr>
        </p:nvSpPr>
        <p:spPr>
          <a:xfrm>
            <a:off x="457199" y="1046826"/>
            <a:ext cx="8553781" cy="5131165"/>
          </a:xfrm>
        </p:spPr>
        <p:txBody>
          <a:bodyPr>
            <a:normAutofit fontScale="70000" lnSpcReduction="20000"/>
          </a:bodyPr>
          <a:lstStyle/>
          <a:p>
            <a:pPr marL="0" indent="0">
              <a:buNone/>
            </a:pPr>
            <a:r>
              <a:rPr lang="en-CA" sz="2800" dirty="0" smtClean="0">
                <a:solidFill>
                  <a:schemeClr val="bg1"/>
                </a:solidFill>
                <a:latin typeface="+mn-lt"/>
              </a:rPr>
              <a:t>Topic </a:t>
            </a:r>
            <a:r>
              <a:rPr lang="en-CA" sz="2800" dirty="0">
                <a:solidFill>
                  <a:schemeClr val="bg1"/>
                </a:solidFill>
                <a:latin typeface="+mn-lt"/>
              </a:rPr>
              <a:t>1 (Class 2): Freedom of Expression</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2 (Class 3): Copyright</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3 (Classes 4 &amp; 9): </a:t>
            </a:r>
            <a:r>
              <a:rPr lang="en-CA" sz="2800" dirty="0" err="1">
                <a:solidFill>
                  <a:schemeClr val="bg1"/>
                </a:solidFill>
                <a:latin typeface="+mn-lt"/>
              </a:rPr>
              <a:t>Modding</a:t>
            </a:r>
            <a:r>
              <a:rPr lang="en-CA" sz="2800" dirty="0">
                <a:solidFill>
                  <a:schemeClr val="bg1"/>
                </a:solidFill>
                <a:latin typeface="+mn-lt"/>
              </a:rPr>
              <a:t> &amp; Content Originality </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4 (Class 5): Consumer Rights</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5 (Class 6): Contract Law</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6 (Class 7): EULA’s - Good &amp; Evil</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7 (Class 8): Technology &amp; Change</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8 (Class 10): Violence, Misogyny &amp; Social Issues</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9 (Class 11):  Privacy &amp; Surveillance</a:t>
            </a:r>
          </a:p>
          <a:p>
            <a:pPr marL="0" indent="0">
              <a:buNone/>
            </a:pPr>
            <a:r>
              <a:rPr lang="en-CA" sz="2800" dirty="0">
                <a:solidFill>
                  <a:schemeClr val="bg1"/>
                </a:solidFill>
                <a:latin typeface="+mn-lt"/>
              </a:rPr>
              <a:t> </a:t>
            </a:r>
          </a:p>
          <a:p>
            <a:pPr marL="0" indent="0">
              <a:buNone/>
            </a:pPr>
            <a:r>
              <a:rPr lang="en-CA" sz="2800" dirty="0">
                <a:solidFill>
                  <a:schemeClr val="bg1"/>
                </a:solidFill>
                <a:latin typeface="+mn-lt"/>
              </a:rPr>
              <a:t>Topic 10 (Class 11, 12 &amp; 13): Government Regulation &amp; Control</a:t>
            </a:r>
          </a:p>
          <a:p>
            <a:pPr marL="0" indent="0">
              <a:buNone/>
            </a:pPr>
            <a:endParaRPr lang="en-CA" dirty="0"/>
          </a:p>
        </p:txBody>
      </p:sp>
    </p:spTree>
    <p:extLst>
      <p:ext uri="{BB962C8B-B14F-4D97-AF65-F5344CB8AC3E}">
        <p14:creationId xmlns:p14="http://schemas.microsoft.com/office/powerpoint/2010/main" val="126734283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6"/>
            <a:ext cx="8229600" cy="651589"/>
          </a:xfrm>
        </p:spPr>
        <p:txBody>
          <a:bodyPr>
            <a:normAutofit fontScale="90000"/>
          </a:bodyPr>
          <a:lstStyle/>
          <a:p>
            <a:r>
              <a:rPr lang="en-CA" b="1" dirty="0" smtClean="0"/>
              <a:t/>
            </a:r>
            <a:br>
              <a:rPr lang="en-CA" b="1" dirty="0" smtClean="0"/>
            </a:br>
            <a:r>
              <a:rPr lang="en-CA" sz="5300" b="1" dirty="0" smtClean="0">
                <a:solidFill>
                  <a:srgbClr val="FFFF00"/>
                </a:solidFill>
                <a:latin typeface="+mn-lt"/>
              </a:rPr>
              <a:t>Class </a:t>
            </a:r>
            <a:r>
              <a:rPr lang="en-CA" sz="5300" b="1" dirty="0">
                <a:solidFill>
                  <a:srgbClr val="FFFF00"/>
                </a:solidFill>
                <a:latin typeface="+mn-lt"/>
              </a:rPr>
              <a:t>Activities</a:t>
            </a:r>
            <a:r>
              <a:rPr lang="en-CA" dirty="0"/>
              <a:t/>
            </a:r>
            <a:br>
              <a:rPr lang="en-CA" dirty="0"/>
            </a:br>
            <a:endParaRPr lang="en-US" dirty="0"/>
          </a:p>
        </p:txBody>
      </p:sp>
      <p:sp>
        <p:nvSpPr>
          <p:cNvPr id="3" name="Content Placeholder 2"/>
          <p:cNvSpPr>
            <a:spLocks noGrp="1"/>
          </p:cNvSpPr>
          <p:nvPr>
            <p:ph sz="quarter" idx="10"/>
          </p:nvPr>
        </p:nvSpPr>
        <p:spPr>
          <a:xfrm>
            <a:off x="457200" y="703605"/>
            <a:ext cx="8686800" cy="5886253"/>
          </a:xfrm>
        </p:spPr>
        <p:txBody>
          <a:bodyPr>
            <a:normAutofit fontScale="40000" lnSpcReduction="20000"/>
          </a:bodyPr>
          <a:lstStyle/>
          <a:p>
            <a:pPr marL="0" indent="0">
              <a:buNone/>
            </a:pPr>
            <a:r>
              <a:rPr lang="en-CA" sz="4000" dirty="0">
                <a:solidFill>
                  <a:schemeClr val="bg1"/>
                </a:solidFill>
                <a:latin typeface="+mn-lt"/>
              </a:rPr>
              <a:t>C</a:t>
            </a:r>
            <a:r>
              <a:rPr lang="en-CA" sz="4000" dirty="0" smtClean="0">
                <a:solidFill>
                  <a:schemeClr val="bg1"/>
                </a:solidFill>
                <a:latin typeface="+mn-lt"/>
              </a:rPr>
              <a:t>lass </a:t>
            </a:r>
            <a:r>
              <a:rPr lang="en-CA" sz="4000" dirty="0">
                <a:solidFill>
                  <a:schemeClr val="bg1"/>
                </a:solidFill>
                <a:latin typeface="+mn-lt"/>
              </a:rPr>
              <a:t>1 Rules Explained:  *Guilds of up to 4 per group; *All CC licensed and in Wiki.</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2 Guilds Formation Based on Topics (no redundancies though Topics are potentially sub-dividable into distinct sub-topics). Guild picks a relevant name and creates an “origin story”.</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3 </a:t>
            </a:r>
            <a:r>
              <a:rPr lang="en-CA" sz="4000" dirty="0" err="1">
                <a:solidFill>
                  <a:schemeClr val="bg1"/>
                </a:solidFill>
                <a:latin typeface="+mn-lt"/>
              </a:rPr>
              <a:t>Ludology</a:t>
            </a:r>
            <a:r>
              <a:rPr lang="en-CA" sz="4000" dirty="0">
                <a:solidFill>
                  <a:schemeClr val="bg1"/>
                </a:solidFill>
                <a:latin typeface="+mn-lt"/>
              </a:rPr>
              <a:t> Research 1 – Find &amp; Briefly Describe at least 7 relevant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4 </a:t>
            </a:r>
            <a:r>
              <a:rPr lang="en-CA" sz="4000" dirty="0" err="1">
                <a:solidFill>
                  <a:schemeClr val="bg1"/>
                </a:solidFill>
                <a:latin typeface="+mn-lt"/>
              </a:rPr>
              <a:t>Ludology</a:t>
            </a:r>
            <a:r>
              <a:rPr lang="en-CA" sz="4000" dirty="0">
                <a:solidFill>
                  <a:schemeClr val="bg1"/>
                </a:solidFill>
                <a:latin typeface="+mn-lt"/>
              </a:rPr>
              <a:t> Research 2 – Discuss &amp; Brief Synopsis of at least the 2 most important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5 Legal Research 1 – Find &amp; Briefly Describe at least 7 relevant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6 Legal Research 2  – Discuss &amp; Brief Synopsis of at least 2 most important papers</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7 </a:t>
            </a:r>
            <a:r>
              <a:rPr lang="en-CA" sz="4000" b="1" dirty="0">
                <a:solidFill>
                  <a:schemeClr val="bg1"/>
                </a:solidFill>
                <a:latin typeface="+mn-lt"/>
              </a:rPr>
              <a:t>Mid- Term Oral Reports: </a:t>
            </a:r>
            <a:r>
              <a:rPr lang="en-CA" sz="4000" dirty="0">
                <a:solidFill>
                  <a:schemeClr val="bg1"/>
                </a:solidFill>
                <a:latin typeface="+mn-lt"/>
              </a:rPr>
              <a:t> Provide a synopsis to the class of the current state of the law and </a:t>
            </a:r>
            <a:r>
              <a:rPr lang="en-CA" sz="4000" dirty="0" err="1">
                <a:solidFill>
                  <a:schemeClr val="bg1"/>
                </a:solidFill>
                <a:latin typeface="+mn-lt"/>
              </a:rPr>
              <a:t>Ludological</a:t>
            </a:r>
            <a:r>
              <a:rPr lang="en-CA" sz="4000" dirty="0">
                <a:solidFill>
                  <a:schemeClr val="bg1"/>
                </a:solidFill>
                <a:latin typeface="+mn-lt"/>
              </a:rPr>
              <a:t> research in the area your Guild has chosen + a brief written report. In-class presentation of up to 5 slides/5 minutes per group.</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8 Collaboratively define and describe how the law could change in the future</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9 Create a Pro &amp; Con list re changes to the law</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10 Recommendations for Law Reform/Change</a:t>
            </a:r>
          </a:p>
          <a:p>
            <a:pPr marL="0" indent="0">
              <a:buNone/>
            </a:pPr>
            <a:r>
              <a:rPr lang="en-CA" sz="4000" dirty="0">
                <a:solidFill>
                  <a:schemeClr val="bg1"/>
                </a:solidFill>
                <a:latin typeface="+mn-lt"/>
              </a:rPr>
              <a:t> </a:t>
            </a:r>
          </a:p>
          <a:p>
            <a:pPr marL="0" indent="0">
              <a:buNone/>
            </a:pPr>
            <a:r>
              <a:rPr lang="en-CA" sz="4000" dirty="0">
                <a:solidFill>
                  <a:schemeClr val="bg1"/>
                </a:solidFill>
                <a:latin typeface="+mn-lt"/>
              </a:rPr>
              <a:t>Class 11 &amp; 12 </a:t>
            </a:r>
            <a:r>
              <a:rPr lang="en-CA" sz="4000" b="1" dirty="0">
                <a:solidFill>
                  <a:schemeClr val="bg1"/>
                </a:solidFill>
                <a:latin typeface="+mn-lt"/>
              </a:rPr>
              <a:t>Oral Opinions/Presentation:</a:t>
            </a:r>
            <a:r>
              <a:rPr lang="en-CA" sz="4000" dirty="0">
                <a:solidFill>
                  <a:schemeClr val="bg1"/>
                </a:solidFill>
                <a:latin typeface="+mn-lt"/>
              </a:rPr>
              <a:t> 2 sub-groups of the same Guild present up to10 slides of alternating but responsible views on critical aspects of their legal quest in up to 10 minutes. This is not intended as a debate but rather as a technique to fairly illuminate different perspectives on a particular issue. </a:t>
            </a:r>
          </a:p>
          <a:p>
            <a:pPr marL="0" indent="0">
              <a:buNone/>
            </a:pPr>
            <a:r>
              <a:rPr lang="en-CA" sz="4000" dirty="0">
                <a:latin typeface="+mn-lt"/>
              </a:rPr>
              <a:t> </a:t>
            </a:r>
          </a:p>
          <a:p>
            <a:endParaRPr lang="en-US" dirty="0"/>
          </a:p>
        </p:txBody>
      </p:sp>
    </p:spTree>
    <p:extLst>
      <p:ext uri="{BB962C8B-B14F-4D97-AF65-F5344CB8AC3E}">
        <p14:creationId xmlns:p14="http://schemas.microsoft.com/office/powerpoint/2010/main" val="162395629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096"/>
            <a:ext cx="8229600" cy="1016000"/>
          </a:xfrm>
        </p:spPr>
        <p:txBody>
          <a:bodyPr>
            <a:normAutofit/>
          </a:bodyPr>
          <a:lstStyle/>
          <a:p>
            <a:r>
              <a:rPr lang="en-US" sz="4800" b="1" dirty="0" smtClean="0">
                <a:solidFill>
                  <a:srgbClr val="FFFF00"/>
                </a:solidFill>
                <a:latin typeface="+mn-lt"/>
              </a:rPr>
              <a:t>Today</a:t>
            </a:r>
            <a:r>
              <a:rPr lang="is-IS" sz="4800" b="1" dirty="0" smtClean="0">
                <a:solidFill>
                  <a:srgbClr val="FFFF00"/>
                </a:solidFill>
                <a:latin typeface="+mn-lt"/>
              </a:rPr>
              <a:t>…</a:t>
            </a:r>
            <a:endParaRPr lang="en-US" sz="4800" b="1" dirty="0">
              <a:solidFill>
                <a:srgbClr val="FFFF00"/>
              </a:solidFill>
              <a:latin typeface="+mn-lt"/>
            </a:endParaRPr>
          </a:p>
        </p:txBody>
      </p:sp>
      <p:sp>
        <p:nvSpPr>
          <p:cNvPr id="3" name="Content Placeholder 2"/>
          <p:cNvSpPr>
            <a:spLocks noGrp="1"/>
          </p:cNvSpPr>
          <p:nvPr>
            <p:ph sz="quarter" idx="10"/>
          </p:nvPr>
        </p:nvSpPr>
        <p:spPr>
          <a:xfrm>
            <a:off x="457199" y="1341652"/>
            <a:ext cx="8480139" cy="4623910"/>
          </a:xfrm>
        </p:spPr>
        <p:txBody>
          <a:bodyPr/>
          <a:lstStyle/>
          <a:p>
            <a:pPr marL="0" indent="0">
              <a:buNone/>
            </a:pPr>
            <a:r>
              <a:rPr lang="en-CA" sz="3600" dirty="0" smtClean="0">
                <a:solidFill>
                  <a:schemeClr val="bg1"/>
                </a:solidFill>
                <a:latin typeface="+mn-lt"/>
              </a:rPr>
              <a:t>Class </a:t>
            </a:r>
            <a:r>
              <a:rPr lang="en-CA" sz="3600" dirty="0">
                <a:solidFill>
                  <a:schemeClr val="bg1"/>
                </a:solidFill>
                <a:latin typeface="+mn-lt"/>
              </a:rPr>
              <a:t>7 </a:t>
            </a:r>
            <a:r>
              <a:rPr lang="en-CA" sz="3600" b="1" dirty="0">
                <a:solidFill>
                  <a:schemeClr val="bg1"/>
                </a:solidFill>
                <a:latin typeface="+mn-lt"/>
              </a:rPr>
              <a:t>Mid- Term Oral Reports: </a:t>
            </a:r>
            <a:r>
              <a:rPr lang="en-CA" sz="3600" dirty="0">
                <a:solidFill>
                  <a:schemeClr val="bg1"/>
                </a:solidFill>
                <a:latin typeface="+mn-lt"/>
              </a:rPr>
              <a:t> Provide a synopsis to the class of the current state of the law and </a:t>
            </a:r>
            <a:r>
              <a:rPr lang="en-CA" sz="3600" dirty="0" err="1">
                <a:solidFill>
                  <a:schemeClr val="bg1"/>
                </a:solidFill>
                <a:latin typeface="+mn-lt"/>
              </a:rPr>
              <a:t>Ludological</a:t>
            </a:r>
            <a:r>
              <a:rPr lang="en-CA" sz="3600" dirty="0">
                <a:solidFill>
                  <a:schemeClr val="bg1"/>
                </a:solidFill>
                <a:latin typeface="+mn-lt"/>
              </a:rPr>
              <a:t> research in the area your Guild has chosen + a brief written report. In-class presentation of up to 5 slides/5 minutes per group.</a:t>
            </a:r>
          </a:p>
          <a:p>
            <a:pPr marL="0" indent="0">
              <a:buNone/>
            </a:pPr>
            <a:r>
              <a:rPr lang="en-US" sz="3600" dirty="0" smtClean="0">
                <a:solidFill>
                  <a:srgbClr val="FFFF00"/>
                </a:solidFill>
                <a:latin typeface="+mn-lt"/>
              </a:rPr>
              <a:t>All </a:t>
            </a:r>
            <a:r>
              <a:rPr lang="en-US" sz="3600" dirty="0">
                <a:solidFill>
                  <a:srgbClr val="FFFF00"/>
                </a:solidFill>
                <a:latin typeface="+mn-lt"/>
              </a:rPr>
              <a:t>in class (as originally advertised</a:t>
            </a:r>
            <a:r>
              <a:rPr lang="en-US" sz="3600" dirty="0" smtClean="0">
                <a:solidFill>
                  <a:srgbClr val="FFFF00"/>
                </a:solidFill>
                <a:latin typeface="+mn-lt"/>
              </a:rPr>
              <a:t>): Half </a:t>
            </a:r>
            <a:r>
              <a:rPr lang="en-US" sz="3600" dirty="0">
                <a:solidFill>
                  <a:srgbClr val="FFFF00"/>
                </a:solidFill>
                <a:latin typeface="+mn-lt"/>
              </a:rPr>
              <a:t>hour prep + 5 groups x 5 minutes.</a:t>
            </a:r>
            <a:endParaRPr lang="en-US" sz="3600" dirty="0" smtClean="0">
              <a:solidFill>
                <a:srgbClr val="FFFF00"/>
              </a:solidFill>
              <a:latin typeface="+mn-lt"/>
            </a:endParaRPr>
          </a:p>
          <a:p>
            <a:pPr marL="0" indent="0">
              <a:buNone/>
            </a:pPr>
            <a:endParaRPr lang="en-US" dirty="0"/>
          </a:p>
        </p:txBody>
      </p:sp>
    </p:spTree>
    <p:extLst>
      <p:ext uri="{BB962C8B-B14F-4D97-AF65-F5344CB8AC3E}">
        <p14:creationId xmlns:p14="http://schemas.microsoft.com/office/powerpoint/2010/main" val="2997789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2593"/>
          </a:xfrm>
        </p:spPr>
        <p:txBody>
          <a:bodyPr>
            <a:noAutofit/>
          </a:bodyPr>
          <a:lstStyle/>
          <a:p>
            <a:r>
              <a:rPr lang="en-US" sz="9600" dirty="0" smtClean="0">
                <a:solidFill>
                  <a:schemeClr val="bg1"/>
                </a:solidFill>
              </a:rPr>
              <a:t>+</a:t>
            </a:r>
            <a:endParaRPr lang="en-US" sz="9600" dirty="0">
              <a:solidFill>
                <a:schemeClr val="bg1"/>
              </a:solidFill>
            </a:endParaRPr>
          </a:p>
        </p:txBody>
      </p:sp>
      <p:sp>
        <p:nvSpPr>
          <p:cNvPr id="3" name="Content Placeholder 2"/>
          <p:cNvSpPr>
            <a:spLocks noGrp="1"/>
          </p:cNvSpPr>
          <p:nvPr>
            <p:ph sz="quarter" idx="10"/>
          </p:nvPr>
        </p:nvSpPr>
        <p:spPr>
          <a:xfrm>
            <a:off x="457200" y="1342593"/>
            <a:ext cx="5273176" cy="4025110"/>
          </a:xfrm>
        </p:spPr>
        <p:txBody>
          <a:bodyPr>
            <a:normAutofit fontScale="92500"/>
          </a:bodyPr>
          <a:lstStyle/>
          <a:p>
            <a:pPr marL="0" indent="0">
              <a:buNone/>
            </a:pPr>
            <a:r>
              <a:rPr lang="en-US" sz="4800" dirty="0">
                <a:solidFill>
                  <a:srgbClr val="FFFF00"/>
                </a:solidFill>
                <a:latin typeface="+mn-lt"/>
              </a:rPr>
              <a:t>Short really means short. Will require collaboration…remember Patrick’s ball exercise…This is meant to be that with words.</a:t>
            </a:r>
          </a:p>
        </p:txBody>
      </p:sp>
      <p:pic>
        <p:nvPicPr>
          <p:cNvPr id="4" name="Picture 3" descr="Screen Shot 2015-10-28 at 12.44.27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25260" y="1592020"/>
            <a:ext cx="2861540" cy="3319386"/>
          </a:xfrm>
          <a:prstGeom prst="rect">
            <a:avLst/>
          </a:prstGeom>
        </p:spPr>
      </p:pic>
    </p:spTree>
    <p:extLst>
      <p:ext uri="{BB962C8B-B14F-4D97-AF65-F5344CB8AC3E}">
        <p14:creationId xmlns:p14="http://schemas.microsoft.com/office/powerpoint/2010/main" val="2244948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568" y="-32778"/>
            <a:ext cx="8423232" cy="1016000"/>
          </a:xfrm>
        </p:spPr>
        <p:txBody>
          <a:bodyPr>
            <a:normAutofit/>
          </a:bodyPr>
          <a:lstStyle/>
          <a:p>
            <a:r>
              <a:rPr lang="en-US" sz="4800" b="1" dirty="0" smtClean="0">
                <a:solidFill>
                  <a:srgbClr val="FFFF00"/>
                </a:solidFill>
              </a:rPr>
              <a:t>    Side Quests?</a:t>
            </a:r>
            <a:endParaRPr lang="en-US" sz="4800" b="1" dirty="0">
              <a:solidFill>
                <a:srgbClr val="FFFF00"/>
              </a:solidFill>
            </a:endParaRPr>
          </a:p>
        </p:txBody>
      </p:sp>
      <p:sp>
        <p:nvSpPr>
          <p:cNvPr id="3" name="Content Placeholder 2"/>
          <p:cNvSpPr>
            <a:spLocks noGrp="1"/>
          </p:cNvSpPr>
          <p:nvPr>
            <p:ph sz="quarter" idx="10"/>
          </p:nvPr>
        </p:nvSpPr>
        <p:spPr>
          <a:xfrm>
            <a:off x="457200" y="983222"/>
            <a:ext cx="8229600" cy="4742912"/>
          </a:xfrm>
        </p:spPr>
        <p:txBody>
          <a:bodyPr>
            <a:normAutofit/>
          </a:bodyPr>
          <a:lstStyle/>
          <a:p>
            <a:pPr marL="0" indent="0">
              <a:buNone/>
            </a:pPr>
            <a:r>
              <a:rPr lang="en-US" sz="4400" dirty="0" smtClean="0">
                <a:solidFill>
                  <a:schemeClr val="bg1"/>
                </a:solidFill>
                <a:latin typeface="+mn-lt"/>
              </a:rPr>
              <a:t>   The website post conundrum</a:t>
            </a:r>
            <a:endParaRPr lang="en-US" sz="4400" dirty="0">
              <a:solidFill>
                <a:schemeClr val="bg1"/>
              </a:solidFill>
              <a:latin typeface="+mn-lt"/>
            </a:endParaRPr>
          </a:p>
        </p:txBody>
      </p:sp>
      <p:pic>
        <p:nvPicPr>
          <p:cNvPr id="4" name="Picture 3" descr="Screen Shot 2015-10-28 at 12.48.15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5043" y="1957472"/>
            <a:ext cx="7073672" cy="3768662"/>
          </a:xfrm>
          <a:prstGeom prst="rect">
            <a:avLst/>
          </a:prstGeom>
        </p:spPr>
      </p:pic>
    </p:spTree>
    <p:extLst>
      <p:ext uri="{BB962C8B-B14F-4D97-AF65-F5344CB8AC3E}">
        <p14:creationId xmlns:p14="http://schemas.microsoft.com/office/powerpoint/2010/main" val="78452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417"/>
            <a:ext cx="8229600" cy="1016000"/>
          </a:xfrm>
        </p:spPr>
        <p:txBody>
          <a:bodyPr>
            <a:normAutofit/>
          </a:bodyPr>
          <a:lstStyle/>
          <a:p>
            <a:r>
              <a:rPr lang="en-US" b="1" dirty="0" smtClean="0">
                <a:solidFill>
                  <a:srgbClr val="FFFF00"/>
                </a:solidFill>
                <a:latin typeface="+mn-lt"/>
              </a:rPr>
              <a:t> </a:t>
            </a:r>
            <a:r>
              <a:rPr lang="en-US" sz="4800" b="1" dirty="0" smtClean="0">
                <a:solidFill>
                  <a:srgbClr val="FFFF00"/>
                </a:solidFill>
                <a:latin typeface="+mn-lt"/>
              </a:rPr>
              <a:t>  Nasty Questions:</a:t>
            </a:r>
            <a:endParaRPr lang="en-US" sz="4800" b="1" dirty="0">
              <a:solidFill>
                <a:srgbClr val="FFFF00"/>
              </a:solidFill>
              <a:latin typeface="+mn-lt"/>
            </a:endParaRPr>
          </a:p>
        </p:txBody>
      </p:sp>
      <p:sp>
        <p:nvSpPr>
          <p:cNvPr id="3" name="Content Placeholder 2"/>
          <p:cNvSpPr>
            <a:spLocks noGrp="1"/>
          </p:cNvSpPr>
          <p:nvPr>
            <p:ph sz="quarter" idx="10"/>
          </p:nvPr>
        </p:nvSpPr>
        <p:spPr>
          <a:xfrm>
            <a:off x="457199" y="1255436"/>
            <a:ext cx="8519037" cy="4470698"/>
          </a:xfrm>
        </p:spPr>
        <p:txBody>
          <a:bodyPr>
            <a:normAutofit/>
          </a:bodyPr>
          <a:lstStyle/>
          <a:p>
            <a:pPr marL="457200" indent="-457200">
              <a:buAutoNum type="arabicPeriod"/>
            </a:pPr>
            <a:r>
              <a:rPr lang="en-US" sz="3600" dirty="0" smtClean="0">
                <a:solidFill>
                  <a:schemeClr val="bg1"/>
                </a:solidFill>
                <a:latin typeface="+mn-lt"/>
              </a:rPr>
              <a:t>Has the trajectory of copyright freedoms/uncertainties led to a contractual backlash?</a:t>
            </a:r>
          </a:p>
          <a:p>
            <a:pPr marL="457200" indent="-457200">
              <a:buAutoNum type="arabicPeriod"/>
            </a:pPr>
            <a:r>
              <a:rPr lang="en-US" sz="3600" dirty="0" smtClean="0">
                <a:solidFill>
                  <a:schemeClr val="bg1"/>
                </a:solidFill>
                <a:latin typeface="+mn-lt"/>
              </a:rPr>
              <a:t>Does copyright matter in a “Post IP World”?</a:t>
            </a:r>
          </a:p>
          <a:p>
            <a:pPr marL="457200" indent="-457200">
              <a:buFont typeface="Arial"/>
              <a:buAutoNum type="arabicPeriod"/>
            </a:pPr>
            <a:r>
              <a:rPr lang="en-US" sz="3600" dirty="0" smtClean="0">
                <a:solidFill>
                  <a:schemeClr val="bg1"/>
                </a:solidFill>
                <a:latin typeface="+mn-lt"/>
              </a:rPr>
              <a:t>Do freedoms exist outside of contract in a “</a:t>
            </a:r>
            <a:r>
              <a:rPr lang="en-US" sz="3600" dirty="0">
                <a:solidFill>
                  <a:schemeClr val="bg1"/>
                </a:solidFill>
                <a:latin typeface="+mn-lt"/>
              </a:rPr>
              <a:t>Post IP World”</a:t>
            </a:r>
            <a:r>
              <a:rPr lang="en-US" sz="3600" dirty="0" smtClean="0">
                <a:solidFill>
                  <a:schemeClr val="bg1"/>
                </a:solidFill>
                <a:latin typeface="+mn-lt"/>
              </a:rPr>
              <a:t>?</a:t>
            </a:r>
            <a:endParaRPr lang="en-US" sz="3600" dirty="0">
              <a:solidFill>
                <a:schemeClr val="bg1"/>
              </a:solidFill>
              <a:latin typeface="+mn-lt"/>
            </a:endParaRPr>
          </a:p>
        </p:txBody>
      </p:sp>
      <p:pic>
        <p:nvPicPr>
          <p:cNvPr id="6" name="Content Placeholder 3" descr="1024px-Донецкая_библиотека_имени_Крупской_093.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1" y="4941545"/>
            <a:ext cx="8229600" cy="784589"/>
          </a:xfrm>
          <a:prstGeom prst="rect">
            <a:avLst/>
          </a:prstGeom>
        </p:spPr>
      </p:pic>
    </p:spTree>
    <p:extLst>
      <p:ext uri="{BB962C8B-B14F-4D97-AF65-F5344CB8AC3E}">
        <p14:creationId xmlns:p14="http://schemas.microsoft.com/office/powerpoint/2010/main" val="3834166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r>
              <a:rPr lang="en-US" sz="4800" b="1" dirty="0" smtClean="0">
                <a:solidFill>
                  <a:srgbClr val="FFFF00"/>
                </a:solidFill>
                <a:latin typeface="+mn-lt"/>
                <a:cs typeface="Times New Roman"/>
              </a:rPr>
              <a:t>  Always </a:t>
            </a:r>
            <a:r>
              <a:rPr lang="en-US" sz="4800" b="1" dirty="0">
                <a:solidFill>
                  <a:srgbClr val="FFFF00"/>
                </a:solidFill>
                <a:latin typeface="+mn-lt"/>
                <a:cs typeface="Times New Roman"/>
              </a:rPr>
              <a:t>include a cat </a:t>
            </a:r>
            <a:r>
              <a:rPr lang="en-US" sz="4800" b="1" dirty="0" smtClean="0">
                <a:solidFill>
                  <a:srgbClr val="FFFF00"/>
                </a:solidFill>
                <a:latin typeface="+mn-lt"/>
                <a:cs typeface="Times New Roman"/>
              </a:rPr>
              <a:t>picture</a:t>
            </a:r>
            <a:endParaRPr lang="en-US" sz="48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cstate="print">
            <a:extLst>
              <a:ext uri="{28A0092B-C50C-407E-A947-70E740481C1C}">
                <a14:useLocalDpi xmlns:a14="http://schemas.microsoft.com/office/drawing/2010/main"/>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2758670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6078"/>
            <a:ext cx="9144000" cy="1016000"/>
          </a:xfrm>
        </p:spPr>
        <p:txBody>
          <a:bodyPr>
            <a:normAutofit fontScale="90000"/>
          </a:bodyPr>
          <a:lstStyle/>
          <a:p>
            <a:r>
              <a:rPr lang="en-US" sz="5400" b="1" dirty="0" smtClean="0">
                <a:solidFill>
                  <a:srgbClr val="FFFFFF"/>
                </a:solidFill>
                <a:latin typeface="Arial"/>
                <a:cs typeface="Arial"/>
              </a:rPr>
              <a:t>    </a:t>
            </a:r>
            <a:r>
              <a:rPr lang="en-US" sz="6000" b="1" dirty="0" smtClean="0">
                <a:solidFill>
                  <a:srgbClr val="FFFF00"/>
                </a:solidFill>
                <a:latin typeface="+mn-lt"/>
                <a:cs typeface="Times New Roman"/>
              </a:rPr>
              <a:t>Our Academic Partners </a:t>
            </a:r>
            <a:endParaRPr lang="en-US" sz="6000" b="1" dirty="0">
              <a:solidFill>
                <a:srgbClr val="FFFF00"/>
              </a:solidFill>
              <a:latin typeface="+mn-lt"/>
              <a:cs typeface="Times New Roman"/>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2313001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69"/>
            <a:ext cx="8229600" cy="1016000"/>
          </a:xfrm>
        </p:spPr>
        <p:txBody>
          <a:bodyPr>
            <a:noAutofit/>
          </a:bodyPr>
          <a:lstStyle/>
          <a:p>
            <a:r>
              <a:rPr lang="en-US" sz="6000" b="1" dirty="0" smtClean="0">
                <a:solidFill>
                  <a:srgbClr val="FFFF00"/>
                </a:solidFill>
                <a:latin typeface="+mn-lt"/>
                <a:cs typeface="Times New Roman"/>
              </a:rPr>
              <a:t> Today</a:t>
            </a:r>
            <a:endParaRPr lang="en-US" sz="6000" b="1" dirty="0">
              <a:solidFill>
                <a:srgbClr val="FFFF00"/>
              </a:solidFill>
              <a:latin typeface="+mn-lt"/>
              <a:cs typeface="Times New Roman"/>
            </a:endParaRPr>
          </a:p>
        </p:txBody>
      </p:sp>
      <p:sp>
        <p:nvSpPr>
          <p:cNvPr id="3" name="Content Placeholder 2"/>
          <p:cNvSpPr>
            <a:spLocks noGrp="1"/>
          </p:cNvSpPr>
          <p:nvPr>
            <p:ph sz="quarter" idx="10"/>
          </p:nvPr>
        </p:nvSpPr>
        <p:spPr/>
        <p:txBody>
          <a:bodyPr>
            <a:normAutofit/>
          </a:bodyPr>
          <a:lstStyle/>
          <a:p>
            <a:pPr marL="0" indent="0">
              <a:buNone/>
            </a:pPr>
            <a:r>
              <a:rPr lang="en-US" sz="4400" b="1" dirty="0" smtClean="0">
                <a:solidFill>
                  <a:schemeClr val="bg1"/>
                </a:solidFill>
                <a:latin typeface="+mn-lt"/>
              </a:rPr>
              <a:t> An </a:t>
            </a:r>
            <a:r>
              <a:rPr lang="en-US" sz="4400" b="1" dirty="0">
                <a:solidFill>
                  <a:schemeClr val="bg1"/>
                </a:solidFill>
                <a:latin typeface="+mn-lt"/>
              </a:rPr>
              <a:t>assessment of the utility </a:t>
            </a:r>
            <a:r>
              <a:rPr lang="en-US" sz="4400" b="1" dirty="0" smtClean="0">
                <a:solidFill>
                  <a:schemeClr val="bg1"/>
                </a:solidFill>
                <a:latin typeface="+mn-lt"/>
              </a:rPr>
              <a:t> </a:t>
            </a:r>
          </a:p>
          <a:p>
            <a:pPr marL="0" indent="0">
              <a:buNone/>
            </a:pPr>
            <a:r>
              <a:rPr lang="en-US" sz="4400" b="1" dirty="0">
                <a:solidFill>
                  <a:schemeClr val="bg1"/>
                </a:solidFill>
                <a:latin typeface="+mn-lt"/>
              </a:rPr>
              <a:t> </a:t>
            </a:r>
            <a:r>
              <a:rPr lang="en-US" sz="4400" b="1" dirty="0" smtClean="0">
                <a:solidFill>
                  <a:schemeClr val="bg1"/>
                </a:solidFill>
                <a:latin typeface="+mn-lt"/>
              </a:rPr>
              <a:t>of </a:t>
            </a:r>
            <a:r>
              <a:rPr lang="en-US" sz="4400" b="1" dirty="0">
                <a:solidFill>
                  <a:schemeClr val="bg1"/>
                </a:solidFill>
                <a:latin typeface="+mn-lt"/>
              </a:rPr>
              <a:t>EULA’s (etc.) </a:t>
            </a:r>
            <a:endParaRPr lang="en-US" sz="4400" dirty="0">
              <a:solidFill>
                <a:schemeClr val="bg1"/>
              </a:solidFill>
              <a:latin typeface="+mn-lt"/>
            </a:endParaRPr>
          </a:p>
        </p:txBody>
      </p:sp>
      <p:pic>
        <p:nvPicPr>
          <p:cNvPr id="4" name="Content Placeholder 3" descr="file8841261948414.jpg"/>
          <p:cNvPicPr>
            <a:picLocks noChangeAspect="1"/>
          </p:cNvPicPr>
          <p:nvPr/>
        </p:nvPicPr>
        <p:blipFill rotWithShape="1">
          <a:blip r:embed="rId2" cstate="print">
            <a:extLst>
              <a:ext uri="{28A0092B-C50C-407E-A947-70E740481C1C}">
                <a14:useLocalDpi xmlns:a14="http://schemas.microsoft.com/office/drawing/2010/main"/>
              </a:ext>
            </a:extLst>
          </a:blip>
          <a:srcRect r="-77"/>
          <a:stretch/>
        </p:blipFill>
        <p:spPr>
          <a:xfrm>
            <a:off x="2266462" y="2754924"/>
            <a:ext cx="4584799" cy="3108100"/>
          </a:xfrm>
          <a:prstGeom prst="rect">
            <a:avLst/>
          </a:prstGeom>
        </p:spPr>
      </p:pic>
    </p:spTree>
    <p:extLst>
      <p:ext uri="{BB962C8B-B14F-4D97-AF65-F5344CB8AC3E}">
        <p14:creationId xmlns:p14="http://schemas.microsoft.com/office/powerpoint/2010/main" val="4294526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Shot 2014-10-09 at 11.22.21 AM.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4" r="148"/>
          <a:stretch/>
        </p:blipFill>
        <p:spPr>
          <a:xfrm>
            <a:off x="1036814" y="782442"/>
            <a:ext cx="6918428" cy="4758794"/>
          </a:xfrm>
        </p:spPr>
      </p:pic>
      <p:sp>
        <p:nvSpPr>
          <p:cNvPr id="5" name="Rectangle 4"/>
          <p:cNvSpPr/>
          <p:nvPr/>
        </p:nvSpPr>
        <p:spPr>
          <a:xfrm>
            <a:off x="533957" y="5541236"/>
            <a:ext cx="9144000" cy="338554"/>
          </a:xfrm>
          <a:prstGeom prst="rect">
            <a:avLst/>
          </a:prstGeom>
        </p:spPr>
        <p:txBody>
          <a:bodyPr wrap="square">
            <a:spAutoFit/>
          </a:bodyPr>
          <a:lstStyle/>
          <a:p>
            <a:r>
              <a:rPr lang="en-US" sz="1600" dirty="0" smtClean="0">
                <a:hlinkClick r:id="rId3"/>
              </a:rPr>
              <a:t>http</a:t>
            </a:r>
            <a:r>
              <a:rPr lang="en-US" sz="1600" dirty="0">
                <a:hlinkClick r:id="rId3"/>
              </a:rPr>
              <a:t>://www.gamerlaw.co.uk/2014/australia-steam-and-consumer-legal-rights-in-video-games</a:t>
            </a:r>
            <a:r>
              <a:rPr lang="en-US" sz="1600" dirty="0" smtClean="0">
                <a:hlinkClick r:id="rId3"/>
              </a:rPr>
              <a:t>/</a:t>
            </a:r>
            <a:r>
              <a:rPr lang="en-US" sz="1600" dirty="0" smtClean="0"/>
              <a:t> </a:t>
            </a:r>
            <a:endParaRPr lang="en-US" sz="1600" dirty="0"/>
          </a:p>
        </p:txBody>
      </p:sp>
      <p:sp>
        <p:nvSpPr>
          <p:cNvPr id="6" name="TextBox 5"/>
          <p:cNvSpPr txBox="1"/>
          <p:nvPr/>
        </p:nvSpPr>
        <p:spPr>
          <a:xfrm>
            <a:off x="750425" y="74555"/>
            <a:ext cx="7062300" cy="707886"/>
          </a:xfrm>
          <a:prstGeom prst="rect">
            <a:avLst/>
          </a:prstGeom>
          <a:noFill/>
        </p:spPr>
        <p:txBody>
          <a:bodyPr wrap="none" rtlCol="0">
            <a:spAutoFit/>
          </a:bodyPr>
          <a:lstStyle/>
          <a:p>
            <a:r>
              <a:rPr lang="en-US" sz="4000" b="1" dirty="0" smtClean="0">
                <a:solidFill>
                  <a:srgbClr val="FFFF00"/>
                </a:solidFill>
              </a:rPr>
              <a:t> </a:t>
            </a:r>
            <a:r>
              <a:rPr lang="en-US" sz="4000" b="1" dirty="0">
                <a:solidFill>
                  <a:srgbClr val="FFFF00"/>
                </a:solidFill>
              </a:rPr>
              <a:t> </a:t>
            </a:r>
            <a:r>
              <a:rPr lang="en-US" sz="4000" b="1" dirty="0" smtClean="0">
                <a:solidFill>
                  <a:srgbClr val="FFFF00"/>
                </a:solidFill>
              </a:rPr>
              <a:t>THINGS ARE CHANGING…</a:t>
            </a:r>
            <a:endParaRPr lang="en-US" sz="4000" b="1" dirty="0">
              <a:solidFill>
                <a:srgbClr val="FFFF00"/>
              </a:solidFill>
            </a:endParaRPr>
          </a:p>
        </p:txBody>
      </p:sp>
    </p:spTree>
    <p:extLst>
      <p:ext uri="{BB962C8B-B14F-4D97-AF65-F5344CB8AC3E}">
        <p14:creationId xmlns:p14="http://schemas.microsoft.com/office/powerpoint/2010/main" val="328610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9407"/>
            <a:ext cx="8686800" cy="4318000"/>
          </a:xfrm>
        </p:spPr>
        <p:txBody>
          <a:bodyPr/>
          <a:lstStyle/>
          <a:p>
            <a:pPr marL="0" indent="0">
              <a:buNone/>
            </a:pPr>
            <a:r>
              <a:rPr lang="en-US" sz="2800" b="1" dirty="0" smtClean="0">
                <a:solidFill>
                  <a:srgbClr val="FFFF00"/>
                </a:solidFill>
                <a:latin typeface="+mn-lt"/>
              </a:rPr>
              <a:t>Jas </a:t>
            </a:r>
            <a:r>
              <a:rPr lang="en-US" sz="2800" b="1" dirty="0" err="1" smtClean="0">
                <a:solidFill>
                  <a:srgbClr val="FFFF00"/>
                </a:solidFill>
                <a:latin typeface="+mn-lt"/>
              </a:rPr>
              <a:t>Purewal</a:t>
            </a:r>
            <a:r>
              <a:rPr lang="en-US" sz="2800" b="1" dirty="0" smtClean="0">
                <a:solidFill>
                  <a:srgbClr val="FFFF00"/>
                </a:solidFill>
                <a:latin typeface="+mn-lt"/>
              </a:rPr>
              <a:t>:</a:t>
            </a:r>
            <a:r>
              <a:rPr lang="en-US" sz="2800" dirty="0" smtClean="0">
                <a:solidFill>
                  <a:srgbClr val="FFFFFF"/>
                </a:solidFill>
                <a:latin typeface="+mn-lt"/>
              </a:rPr>
              <a:t> “</a:t>
            </a:r>
            <a:r>
              <a:rPr lang="en-CA" sz="2800" dirty="0">
                <a:solidFill>
                  <a:srgbClr val="FFFFFF"/>
                </a:solidFill>
                <a:latin typeface="+mn-lt"/>
              </a:rPr>
              <a:t>This is a really interesting development to me for a few </a:t>
            </a:r>
            <a:r>
              <a:rPr lang="en-CA" sz="2800" dirty="0" smtClean="0">
                <a:solidFill>
                  <a:srgbClr val="FFFFFF"/>
                </a:solidFill>
                <a:latin typeface="+mn-lt"/>
              </a:rPr>
              <a:t>reasons: </a:t>
            </a:r>
            <a:r>
              <a:rPr lang="en-CA" sz="2800" dirty="0" smtClean="0">
                <a:solidFill>
                  <a:srgbClr val="FFFF00"/>
                </a:solidFill>
                <a:latin typeface="+mn-lt"/>
              </a:rPr>
              <a:t>This </a:t>
            </a:r>
            <a:r>
              <a:rPr lang="en-CA" sz="2800" dirty="0">
                <a:solidFill>
                  <a:srgbClr val="FFFF00"/>
                </a:solidFill>
                <a:latin typeface="+mn-lt"/>
              </a:rPr>
              <a:t>is the first regulator</a:t>
            </a:r>
            <a:r>
              <a:rPr lang="en-CA" sz="2800" dirty="0">
                <a:solidFill>
                  <a:srgbClr val="FFFFFF"/>
                </a:solidFill>
                <a:latin typeface="+mn-lt"/>
              </a:rPr>
              <a:t> to my knowledge </a:t>
            </a:r>
            <a:r>
              <a:rPr lang="en-CA" sz="2800" dirty="0">
                <a:solidFill>
                  <a:srgbClr val="FFFF00"/>
                </a:solidFill>
                <a:latin typeface="+mn-lt"/>
              </a:rPr>
              <a:t>which is specifically investigating the topic of digital distribution platforms’ compliance with consumer protection law, particularly regarding issues like refund rights </a:t>
            </a:r>
            <a:r>
              <a:rPr lang="en-CA" sz="2800" dirty="0">
                <a:solidFill>
                  <a:srgbClr val="FFFFFF"/>
                </a:solidFill>
                <a:latin typeface="+mn-lt"/>
              </a:rPr>
              <a:t>and the extent to which platforms are bound by legal rules that products must always meet minimum quality standards (</a:t>
            </a:r>
            <a:r>
              <a:rPr lang="en-CA" sz="2800" dirty="0" err="1">
                <a:solidFill>
                  <a:srgbClr val="FFFFFF"/>
                </a:solidFill>
                <a:latin typeface="+mn-lt"/>
              </a:rPr>
              <a:t>eg</a:t>
            </a:r>
            <a:r>
              <a:rPr lang="en-CA" sz="2800" dirty="0">
                <a:solidFill>
                  <a:srgbClr val="FFFFFF"/>
                </a:solidFill>
                <a:latin typeface="+mn-lt"/>
              </a:rPr>
              <a:t> a requirement called called ‘satisfactory quality’ or ‘acceptable quality’ in the UK and Commonwealth countries or ‘merchantable quality’ in the US, among other requirements)</a:t>
            </a:r>
            <a:r>
              <a:rPr lang="en-CA" sz="2800" dirty="0" smtClean="0">
                <a:solidFill>
                  <a:srgbClr val="FFFFFF"/>
                </a:solidFill>
                <a:latin typeface="+mn-lt"/>
              </a:rPr>
              <a:t>.”</a:t>
            </a:r>
            <a:endParaRPr lang="en-CA" sz="2800" dirty="0">
              <a:solidFill>
                <a:srgbClr val="FFFFFF"/>
              </a:solidFill>
              <a:latin typeface="+mn-lt"/>
            </a:endParaRPr>
          </a:p>
          <a:p>
            <a:pPr marL="0" indent="0">
              <a:buNone/>
            </a:pPr>
            <a:endParaRPr lang="en-US" dirty="0"/>
          </a:p>
        </p:txBody>
      </p:sp>
      <p:pic>
        <p:nvPicPr>
          <p:cNvPr id="4" name="Picture 3" descr="Steam_Store_Selected_Oct_2014.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8965" y="4199217"/>
            <a:ext cx="3032773" cy="1836249"/>
          </a:xfrm>
          <a:prstGeom prst="rect">
            <a:avLst/>
          </a:prstGeom>
        </p:spPr>
      </p:pic>
    </p:spTree>
    <p:extLst>
      <p:ext uri="{BB962C8B-B14F-4D97-AF65-F5344CB8AC3E}">
        <p14:creationId xmlns:p14="http://schemas.microsoft.com/office/powerpoint/2010/main" val="152586047"/>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2602</TotalTime>
  <Words>3523</Words>
  <Application>Microsoft Macintosh PowerPoint</Application>
  <PresentationFormat>On-screen Show (4:3)</PresentationFormat>
  <Paragraphs>405</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CDM_PPT_Template </vt:lpstr>
      <vt:lpstr>  What’s it all about…EULA?</vt:lpstr>
      <vt:lpstr>           News of the Week</vt:lpstr>
      <vt:lpstr>      Taking Stock: Where Are We?</vt:lpstr>
      <vt:lpstr> Taking Stock: Where Are We? (2)</vt:lpstr>
      <vt:lpstr> Leading to “THE POST IP WORLD”?</vt:lpstr>
      <vt:lpstr>   Nasty Questions:</vt:lpstr>
      <vt:lpst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Constraint/Restraint - Coercion/Control </vt:lpstr>
      <vt:lpstr>               A Pattern?</vt:lpstr>
      <vt:lpstr>  Emerging from Talk 6 (“10 Cases -..”)</vt:lpstr>
      <vt:lpstr>         The problem with drafting…              (Where do the humans go?)</vt:lpstr>
      <vt:lpstr>            Trends in the Cases?</vt:lpstr>
      <vt:lpstr>     Double Standard Tests</vt:lpstr>
      <vt:lpstr> Why not tailor our rights in terms of how we deal with the rights of others? </vt:lpstr>
      <vt:lpstr>   Query: Developer’s Liability -  Are not EULA/      ToS’ needed for the “really bad” stuff?</vt:lpstr>
      <vt:lpstr>  A More Insidious Result?</vt:lpstr>
      <vt:lpstr>  …but the “functional” answer may be…</vt:lpstr>
      <vt:lpstr> iRacing redux</vt:lpstr>
      <vt:lpstr>                  iRacing</vt:lpstr>
      <vt:lpstr> Proof of non-EULA claims in EULA cases 2</vt:lpstr>
      <vt:lpstr>The Heretical Question…</vt:lpstr>
      <vt:lpstr>  Unfairness?</vt:lpstr>
      <vt:lpstr> Unfairness? (con’d)</vt:lpstr>
      <vt:lpstr>  The Common Law explains itself</vt:lpstr>
      <vt:lpstr>    Roads to explore…</vt:lpstr>
      <vt:lpstr>Industry Association Standard Form EULA?</vt:lpstr>
      <vt:lpstr>Other Alternatives </vt:lpstr>
      <vt:lpstr>The Future?</vt:lpstr>
      <vt:lpstr>Further Reading</vt:lpstr>
      <vt:lpstr>  Further Reading 2</vt:lpstr>
      <vt:lpstr>Further Reading 3</vt:lpstr>
      <vt:lpstr>One last thought on contracts as restraints…</vt:lpstr>
      <vt:lpstr>Silicon Valley, Boston &amp; Restrictive Covenants</vt:lpstr>
      <vt:lpstr>The Post IP World Considered</vt:lpstr>
      <vt:lpstr>NEXT TIME….</vt:lpstr>
      <vt:lpstr> In anticipation (1):  Consider the Question </vt:lpstr>
      <vt:lpstr>PowerPoint Presentation</vt:lpstr>
      <vt:lpstr>PowerPoint Presentation</vt:lpstr>
      <vt:lpstr>     Consider the possibility...</vt:lpstr>
      <vt:lpstr>PowerPoint Presentation</vt:lpstr>
      <vt:lpstr>PowerPoint Presentation</vt:lpstr>
      <vt:lpstr>PowerPoint Presentation</vt:lpstr>
      <vt:lpstr>    Topics (+Legal Aspects of  + Video games) </vt:lpstr>
      <vt:lpstr> Class Activities </vt:lpstr>
      <vt:lpstr>Today…</vt:lpstr>
      <vt:lpstr>+</vt:lpstr>
      <vt:lpstr>    Side Quests?</vt:lpstr>
      <vt:lpstr>  Always include a cat picture</vt:lpstr>
      <vt:lpstr>    Our Academic Partners </vt:lpstr>
    </vt:vector>
  </TitlesOfParts>
  <Manager/>
  <Company>Festinger Bahniwal Law &amp; Strategy LLP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it all about Beta</dc:title>
  <dc:subject/>
  <dc:creator>Jon Festinger</dc:creator>
  <cp:keywords/>
  <dc:description/>
  <cp:lastModifiedBy>Jon Festinger</cp:lastModifiedBy>
  <cp:revision>297</cp:revision>
  <cp:lastPrinted>2013-10-23T04:51:36Z</cp:lastPrinted>
  <dcterms:created xsi:type="dcterms:W3CDTF">2013-02-08T08:35:59Z</dcterms:created>
  <dcterms:modified xsi:type="dcterms:W3CDTF">2015-11-02T00:02:14Z</dcterms:modified>
  <cp:category/>
</cp:coreProperties>
</file>