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58" r:id="rId3"/>
    <p:sldId id="262" r:id="rId4"/>
    <p:sldId id="263" r:id="rId5"/>
    <p:sldId id="264" r:id="rId6"/>
    <p:sldId id="266" r:id="rId7"/>
    <p:sldId id="267" r:id="rId8"/>
    <p:sldId id="273" r:id="rId9"/>
    <p:sldId id="268" r:id="rId10"/>
    <p:sldId id="270" r:id="rId11"/>
    <p:sldId id="271" r:id="rId12"/>
    <p:sldId id="272" r:id="rId13"/>
    <p:sldId id="269" r:id="rId14"/>
    <p:sldId id="274" r:id="rId15"/>
    <p:sldId id="278" r:id="rId16"/>
    <p:sldId id="276" r:id="rId17"/>
    <p:sldId id="279" r:id="rId18"/>
    <p:sldId id="277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6291"/>
  </p:normalViewPr>
  <p:slideViewPr>
    <p:cSldViewPr snapToGrid="0" snapToObjects="1">
      <p:cViewPr varScale="1">
        <p:scale>
          <a:sx n="92" d="100"/>
          <a:sy n="92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588C-8447-314E-A29A-65DCA3E4301A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C1B5-7906-9D48-9D7E-2143005E4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64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3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5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7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82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Termination – with Agile: 1. Customer has a working system each iteration, and 2: both parties</a:t>
            </a:r>
            <a:r>
              <a:rPr lang="en-US" baseline="0" dirty="0" smtClean="0"/>
              <a:t> will have a clear and up to date view on the state of the project.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C1B5-7906-9D48-9D7E-2143005E4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7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Ideally, Termination would be allowed without penalty</a:t>
            </a:r>
            <a:r>
              <a:rPr lang="en-US" baseline="0" dirty="0" smtClean="0"/>
              <a:t> after each sprint – but difficult if Developer has dedicated staff on project. Lower penalty as time goes on or X amount of days, allowing for staff reallocation.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C1B5-7906-9D48-9D7E-2143005E40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Acceptance</a:t>
            </a:r>
            <a:r>
              <a:rPr lang="en-US" baseline="0" dirty="0" smtClean="0"/>
              <a:t> becomes a culmination of a number of acceptances along the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C1B5-7906-9D48-9D7E-2143005E4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2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21279-ECDD-4490-AC18-78E4C5EA426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67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2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7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1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BB56-B9F3-A648-8F0A-156FE656A460}" type="datetimeFigureOut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BC49-9C0C-0E49-86C9-8F90507DE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1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10515600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ROADHOUSE HOLDINGS LIMITED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CA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1254301"/>
            <a:ext cx="6510528" cy="287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182" y="168674"/>
            <a:ext cx="1088747" cy="14059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117" y="3139397"/>
            <a:ext cx="1277829" cy="1479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8133" y="1658620"/>
            <a:ext cx="1091796" cy="1418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887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5767989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Business Models: Modified Work for Hire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054" y="1773381"/>
            <a:ext cx="94349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Publisher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Provides $ for Development (IP either developed or acquired)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Incurs 100% of Publishing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Complete discretion in Publishing decisions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Developer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Conducts Development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Charges Fees sufficient to cover costs, with a bit of cushion for the inevitable hiccup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Charges Royalty to provide share in upside (usually post-Publisher recoup)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Outcome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All risk lies with Publisher, except that Developer’s Royalty is subject to Publisher’s success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Roboto Regular"/>
                <a:cs typeface="Roboto Regular"/>
              </a:rPr>
              <a:t>U</a:t>
            </a:r>
            <a:r>
              <a:rPr lang="en-US" dirty="0" smtClean="0">
                <a:latin typeface="Roboto Regular"/>
                <a:cs typeface="Roboto Regular"/>
              </a:rPr>
              <a:t>pside from product is shared between Publisher &amp; Developer</a:t>
            </a:r>
          </a:p>
        </p:txBody>
      </p:sp>
    </p:spTree>
    <p:extLst>
      <p:ext uri="{BB962C8B-B14F-4D97-AF65-F5344CB8AC3E}">
        <p14:creationId xmlns:p14="http://schemas.microsoft.com/office/powerpoint/2010/main" val="21366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5466625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Business Models: Hybrid Work for Hire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8364" y="1605906"/>
            <a:ext cx="9670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Publisher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Provides pre-agreed base $ for Development (IP either developed or acquired)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Additional Development costs are by mutual agreement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Expected to cover 100% of Publishing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Complete discretion in Publishing decisions</a:t>
            </a:r>
          </a:p>
          <a:p>
            <a:endParaRPr lang="en-US" sz="2400" dirty="0" smtClean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Developer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Conducts Development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Charges Fees sufficient to cover costs, with a bit of cushion for the inevitable hiccup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May contribute to Development &amp; Publishing costs, if pre-agreed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Charges Royalty to provide share in upside</a:t>
            </a:r>
          </a:p>
          <a:p>
            <a:endParaRPr lang="en-US" dirty="0" smtClean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Outcome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Risks are shared based on relative investment into Development &amp; Publishing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Both Parties recoup based on pro-rata investment, balance shared on agreed Royalty split</a:t>
            </a:r>
          </a:p>
        </p:txBody>
      </p:sp>
    </p:spTree>
    <p:extLst>
      <p:ext uri="{BB962C8B-B14F-4D97-AF65-F5344CB8AC3E}">
        <p14:creationId xmlns:p14="http://schemas.microsoft.com/office/powerpoint/2010/main" val="2224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9498241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Funding Models – If Developer wants to Blend in Non-Work for Hire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8364" y="1605906"/>
            <a:ext cx="9670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$ Needed To: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Develop; possibly acquire IP; </a:t>
            </a:r>
            <a:r>
              <a:rPr lang="en-US" dirty="0">
                <a:latin typeface="Roboto Regular"/>
                <a:cs typeface="Roboto Regular"/>
              </a:rPr>
              <a:t>p</a:t>
            </a:r>
            <a:r>
              <a:rPr lang="en-US" dirty="0" smtClean="0">
                <a:latin typeface="Roboto Regular"/>
                <a:cs typeface="Roboto Regular"/>
              </a:rPr>
              <a:t>ublish the Game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$1-2M for development; Big IP can be similar; Publishing will scale but should budget same as Dev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How?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Raise Equity/Debt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Raise Project-based finance via SPV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Challenges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If little success so far, you may be too early and will be hugely diluted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Need a lot of sophistication beyond building games to convince investors (finance, modelling, etc…)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1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5730030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721" y="1779326"/>
            <a:ext cx="97844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Creative Products vs Traditional Software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There is no script: you never know the details of where you’ll end up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Framework from which you learn as you go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Market environment can change markedly over a 12 month development period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So…</a:t>
            </a:r>
          </a:p>
          <a:p>
            <a:pPr marL="285750" indent="-285750">
              <a:buFont typeface="Arial" charset="0"/>
              <a:buChar char="•"/>
            </a:pPr>
            <a:r>
              <a:rPr lang="en-US" smtClean="0">
                <a:latin typeface="Roboto Regular"/>
                <a:cs typeface="Roboto Regular"/>
              </a:rPr>
              <a:t>Many </a:t>
            </a:r>
            <a:r>
              <a:rPr lang="en-US" dirty="0" smtClean="0">
                <a:latin typeface="Roboto Regular"/>
                <a:cs typeface="Roboto Regular"/>
              </a:rPr>
              <a:t>Developers recognize this and create products using Agile methodology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Problem: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Most Development contracts are structured to reflect Waterfall-style production (construction style)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Concern with long delay with product delivery, weak feedback cycles, big cost with stopping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Large companies (&amp; their lawyers) tend to freak out about change</a:t>
            </a:r>
            <a:endParaRPr lang="en-US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4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5730030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721" y="1779326"/>
            <a:ext cx="97844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Possible Solutions: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There must be agreement that Agile is the method to create a better outcome for all parties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Product Success is primary priority: so enable rapid incrementally deployable deliverables and collaborative decision making to relive pressure on liability, warranty and similar issues.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Transparency &amp; active collaboration must be built into the contract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Approvals process needs to be occur often (2-3 weeks) and issues fixed in subsequent Sprint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Termination Provisions need to accommodate a different way of working together while limiting risk for both sides</a:t>
            </a:r>
            <a:endParaRPr lang="en-US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317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7632795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 – Milestones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7" y="1898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315" y="1974715"/>
            <a:ext cx="1026075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</a:t>
            </a:r>
          </a:p>
          <a:p>
            <a:endParaRPr lang="en-US" dirty="0" smtClean="0"/>
          </a:p>
          <a:p>
            <a:r>
              <a:rPr lang="en-US" dirty="0" smtClean="0"/>
              <a:t>Milestone 1: UI, Environments and gameplay confirmed. Prioritized features determined.</a:t>
            </a:r>
          </a:p>
          <a:p>
            <a:endParaRPr lang="en-US" dirty="0"/>
          </a:p>
          <a:p>
            <a:r>
              <a:rPr lang="en-US" dirty="0" smtClean="0"/>
              <a:t>Milestone 3: 1</a:t>
            </a:r>
            <a:r>
              <a:rPr lang="en-US" baseline="30000" dirty="0" smtClean="0"/>
              <a:t>st</a:t>
            </a:r>
            <a:r>
              <a:rPr lang="en-US" dirty="0" smtClean="0"/>
              <a:t> playable of core game play with operating environment, including multiplayer functionality.</a:t>
            </a:r>
          </a:p>
          <a:p>
            <a:endParaRPr lang="en-US" dirty="0" smtClean="0"/>
          </a:p>
          <a:p>
            <a:r>
              <a:rPr lang="en-US" dirty="0" smtClean="0"/>
              <a:t>Milestone 5: Testing and debugging have started and no major bugs (as defined) are in the deliverable.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7743402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 – Acceptance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7" y="1898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6721" y="1898073"/>
            <a:ext cx="1116600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Milestone details locked in during contract negotiation form the basis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Developer delivers build when due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Client has x days to review &amp; either provide an Acceptance Certificate or a Defaults Notice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Default Notice, need to spell out ways the build has fallen short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Developer has x period of time to fix, repeat Acceptance process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fails again, Client has option to provide another Defects notice &amp; repeat process or exercise Termination option</a:t>
            </a:r>
          </a:p>
          <a:p>
            <a:endParaRPr lang="en-US" dirty="0"/>
          </a:p>
          <a:p>
            <a:r>
              <a:rPr lang="en-US" dirty="0" smtClean="0"/>
              <a:t>Challenge for Developer is that what happens with the development while all these approval processes are going on?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7626383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 – Milestone?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7" y="1898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6502" y="1974715"/>
            <a:ext cx="1017009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Implementation Plan (with Anticipated Timelines):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Business Framework (Target Audience; Target Platforms) –  1 month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Pre-Production (Concept, Vision, Game Design, Technical Design, Strategic Plan) – 2 months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Production Phase – 9 months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Release Phase (Alpha, Beta, Soft Launch) – 6 months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Live Operations (Commercial Launch) – Ongoing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Sprints: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Short development cycles (2-4 weeks) by a cross-functional team, repeatedly throughout the development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Plan – implement agreed </a:t>
            </a:r>
            <a:r>
              <a:rPr lang="en-US" dirty="0" smtClean="0"/>
              <a:t>targets/</a:t>
            </a:r>
            <a:r>
              <a:rPr lang="en-US" dirty="0" err="1" smtClean="0"/>
              <a:t>defs</a:t>
            </a:r>
            <a:r>
              <a:rPr lang="en-US" dirty="0" smtClean="0"/>
              <a:t> </a:t>
            </a:r>
            <a:r>
              <a:rPr lang="en-US" dirty="0" smtClean="0"/>
              <a:t>in Sprint Cycle – Review/Feedback – Approval – Plan Next Sprint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7743402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Selected Legal Issues: Agile vs Waterfall – Acceptance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327" y="1898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9499" y="2071991"/>
            <a:ext cx="10612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 Condensed" charset="0"/>
                <a:ea typeface="Roboto Condensed" charset="0"/>
                <a:cs typeface="Roboto Condensed" charset="0"/>
              </a:rPr>
              <a:t>Definition:</a:t>
            </a:r>
          </a:p>
          <a:p>
            <a:pPr marL="0" lvl="1"/>
            <a:r>
              <a:rPr lang="en-US" dirty="0"/>
              <a:t>Acceptance tests for each Sprint Cycle will be incrementally defined collaboratively by </a:t>
            </a:r>
            <a:r>
              <a:rPr lang="en-US" dirty="0" smtClean="0"/>
              <a:t>Client </a:t>
            </a:r>
            <a:r>
              <a:rPr lang="en-US" dirty="0"/>
              <a:t>and </a:t>
            </a:r>
            <a:r>
              <a:rPr lang="en-US" dirty="0" smtClean="0"/>
              <a:t>Developer</a:t>
            </a:r>
            <a:r>
              <a:rPr lang="en-US" dirty="0"/>
              <a:t>, both acting reasonably, and in the context of the overall development plan.</a:t>
            </a:r>
          </a:p>
          <a:p>
            <a:endParaRPr lang="en-US" dirty="0" smtClean="0"/>
          </a:p>
          <a:p>
            <a:r>
              <a:rPr lang="en-US" dirty="0" smtClean="0"/>
              <a:t>Process:</a:t>
            </a:r>
          </a:p>
          <a:p>
            <a:r>
              <a:rPr lang="en-US" dirty="0" smtClean="0"/>
              <a:t>Deliverable </a:t>
            </a:r>
            <a:r>
              <a:rPr lang="en-US" dirty="0"/>
              <a:t>passes all tests that were defined before the most recent Sprint Cycle and form part of the Specification for such Sprint </a:t>
            </a:r>
            <a:r>
              <a:rPr lang="en-US" dirty="0" smtClean="0"/>
              <a:t>Cycle;</a:t>
            </a:r>
          </a:p>
          <a:p>
            <a:r>
              <a:rPr lang="en-US" dirty="0" smtClean="0"/>
              <a:t>Deliverable </a:t>
            </a:r>
            <a:r>
              <a:rPr lang="en-US" dirty="0"/>
              <a:t>passes all prior tests, verifying that no regression has occurred;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Deliverable </a:t>
            </a:r>
            <a:r>
              <a:rPr lang="en-US" dirty="0"/>
              <a:t>conforms to the definition of “complete” that was defined before the most recent Sprint Cycle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Then, the usual time periods for Acceptance (since changes are incremental, these are quick); if it fails, must be fixed by end of next Sprint Cycle; if fails again, Client can repeat cycle or </a:t>
            </a:r>
            <a:r>
              <a:rPr lang="en-US" dirty="0" smtClean="0"/>
              <a:t>exercise </a:t>
            </a:r>
            <a:r>
              <a:rPr lang="en-US" dirty="0" smtClean="0"/>
              <a:t>termination options.</a:t>
            </a:r>
            <a:endParaRPr lang="en-US" dirty="0"/>
          </a:p>
          <a:p>
            <a:endParaRPr lang="en-US" dirty="0" smtClean="0"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4055982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And….Finally….We’re Done….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721" y="1779326"/>
            <a:ext cx="9784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Roboto Regular"/>
              <a:cs typeface="Roboto Regular"/>
            </a:endParaRPr>
          </a:p>
          <a:p>
            <a:endParaRPr lang="en-US" sz="2400" dirty="0" smtClean="0">
              <a:latin typeface="Roboto Regular"/>
              <a:cs typeface="Roboto Regular"/>
            </a:endParaRPr>
          </a:p>
          <a:p>
            <a:endParaRPr lang="en-US" sz="2400" dirty="0">
              <a:latin typeface="Roboto Regular"/>
              <a:cs typeface="Roboto Regular"/>
            </a:endParaRPr>
          </a:p>
          <a:p>
            <a:pPr algn="ctr"/>
            <a:r>
              <a:rPr lang="en-US" sz="2400" dirty="0" smtClean="0">
                <a:latin typeface="Roboto Regular"/>
                <a:cs typeface="Roboto Regular"/>
              </a:rPr>
              <a:t>Any wonderfully softball questions…..?</a:t>
            </a:r>
          </a:p>
        </p:txBody>
      </p:sp>
    </p:spTree>
    <p:extLst>
      <p:ext uri="{BB962C8B-B14F-4D97-AF65-F5344CB8AC3E}">
        <p14:creationId xmlns:p14="http://schemas.microsoft.com/office/powerpoint/2010/main" val="21249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1151918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Agenda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6721" y="177932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Intro</a:t>
            </a:r>
          </a:p>
          <a:p>
            <a:r>
              <a:rPr lang="en-US" sz="2400" dirty="0" smtClean="0">
                <a:latin typeface="Roboto Regular"/>
                <a:cs typeface="Roboto Regular"/>
              </a:rPr>
              <a:t>Roadhouse</a:t>
            </a:r>
            <a:endParaRPr lang="en-US" sz="2400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Product</a:t>
            </a:r>
          </a:p>
          <a:p>
            <a:r>
              <a:rPr lang="en-US" sz="2400" dirty="0" smtClean="0">
                <a:latin typeface="Roboto Regular"/>
                <a:cs typeface="Roboto Regular"/>
              </a:rPr>
              <a:t>Business Models</a:t>
            </a:r>
            <a:endParaRPr lang="en-US" sz="2400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Selected Legal Issues</a:t>
            </a:r>
            <a:endParaRPr lang="en-US" sz="2400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Your </a:t>
            </a:r>
            <a:r>
              <a:rPr lang="en-US" sz="2400" dirty="0">
                <a:latin typeface="Roboto Regular"/>
                <a:cs typeface="Roboto Regular"/>
              </a:rPr>
              <a:t>QA</a:t>
            </a:r>
          </a:p>
        </p:txBody>
      </p:sp>
    </p:spTree>
    <p:extLst>
      <p:ext uri="{BB962C8B-B14F-4D97-AF65-F5344CB8AC3E}">
        <p14:creationId xmlns:p14="http://schemas.microsoft.com/office/powerpoint/2010/main" val="1117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3595254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ROADHOUS</a:t>
            </a:r>
          </a:p>
          <a:p>
            <a:pPr algn="l"/>
            <a:r>
              <a:rPr lang="en-US" sz="9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charset="0"/>
              </a:rPr>
              <a:t>	</a:t>
            </a:r>
            <a:r>
              <a:rPr lang="en-CA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</a:t>
            </a:r>
            <a:r>
              <a:rPr lang="en-CA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2015 Roadhouse Interactive Limited - CONFIDENTIAL </a:t>
            </a:r>
          </a:p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HOLDINGS LIMITED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fld>
            <a:endParaRPr lang="en-CA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464" r="6160"/>
          <a:stretch/>
        </p:blipFill>
        <p:spPr>
          <a:xfrm>
            <a:off x="0" y="830129"/>
            <a:ext cx="12192000" cy="553741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99408" y="5681509"/>
            <a:ext cx="2968256" cy="485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b="0" i="0" kern="1200" baseline="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oboto Medium" charset="0"/>
                <a:ea typeface="Roboto Medium" charset="0"/>
                <a:cs typeface="Roboto Medium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Mark Devereux, CSO</a:t>
            </a:r>
          </a:p>
          <a:p>
            <a:pPr marL="0" indent="0">
              <a:buFont typeface="Arial" charset="0"/>
              <a:buNone/>
            </a:pPr>
            <a:r>
              <a:rPr lang="en-US" sz="1400" b="1" dirty="0" err="1" smtClean="0">
                <a:solidFill>
                  <a:schemeClr val="bg1"/>
                </a:solidFill>
              </a:rPr>
              <a:t>mark@roadhouseinteractive.com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0" y="6398314"/>
            <a:ext cx="415826" cy="4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10515600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ROADHOUSE HOLDINGS LIMITED</a:t>
            </a:r>
            <a:endParaRPr lang="en-US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z="100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CA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0613" y="1570307"/>
            <a:ext cx="3307629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150 people with 10+ years average industry experience.</a:t>
            </a:r>
            <a:b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</a:br>
            <a:endParaRPr lang="en-US" sz="1600" dirty="0" smtClean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We 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come from companies 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including Apple, </a:t>
            </a:r>
            <a:r>
              <a:rPr lang="en-CA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DeNA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, EA, Gameloft, </a:t>
            </a:r>
            <a:r>
              <a:rPr lang="en-CA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Gree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, 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Hothead, </a:t>
            </a:r>
            <a:r>
              <a:rPr lang="en-CA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Kabam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!, 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Microsoft, 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Namco Bandai, </a:t>
            </a:r>
            <a:r>
              <a:rPr lang="en-CA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Ubisoft</a:t>
            </a:r>
            <a:r>
              <a:rPr lang="en-CA" sz="16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, Zynga, </a:t>
            </a: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and others.</a:t>
            </a:r>
            <a:b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</a:br>
            <a:endParaRPr lang="en-CA" sz="1600" dirty="0" smtClean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Developing and publishing mobile games since 2013.</a:t>
            </a:r>
            <a:endParaRPr lang="en-US" sz="1600" dirty="0" smtClean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5582" y="436648"/>
            <a:ext cx="9580418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 Light"/>
              </a:rPr>
              <a:t>ROADHOUSE IS THE LARGEST INDEPENDENT MOBILE GAMES COMPANY IN VANCOUVER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802"/>
          <a:stretch/>
        </p:blipFill>
        <p:spPr>
          <a:xfrm>
            <a:off x="-8878" y="1433931"/>
            <a:ext cx="8310915" cy="3825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2411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0"/>
          <a:stretch/>
        </p:blipFill>
        <p:spPr>
          <a:xfrm>
            <a:off x="796098" y="1230683"/>
            <a:ext cx="6261649" cy="2364382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10515600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ROADHOUSE HOLDINGS LIMITED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fld>
            <a:endParaRPr lang="en-CA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582" y="261659"/>
            <a:ext cx="2985754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Roboto Light"/>
                <a:cs typeface="Roboto Light"/>
              </a:rPr>
              <a:t>OUR </a:t>
            </a:r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LEADERSHIP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4"/>
          <a:stretch/>
        </p:blipFill>
        <p:spPr>
          <a:xfrm>
            <a:off x="718151" y="3553328"/>
            <a:ext cx="6417542" cy="26763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733868" y="2394995"/>
            <a:ext cx="378934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$4B in collective game sales.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dirty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A century of industry experience.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dirty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Business, creative and publishing.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610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10515600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RADHOUSE HOLDINGS LIMITED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CA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582" y="261659"/>
            <a:ext cx="1669688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TIMELINE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7" y="784879"/>
            <a:ext cx="11788329" cy="4829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6283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60" y="807634"/>
            <a:ext cx="2625862" cy="1610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259" y="2474159"/>
            <a:ext cx="2614173" cy="1713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578" y="4285571"/>
            <a:ext cx="2634234" cy="1639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465" y="4285572"/>
            <a:ext cx="2729602" cy="1639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2" descr="iPhone Screenshot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9" y="814264"/>
            <a:ext cx="5559028" cy="3373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30" y="4285573"/>
            <a:ext cx="2720233" cy="16398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600096" y="3486048"/>
            <a:ext cx="3363718" cy="24599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325582" y="6229692"/>
            <a:ext cx="10515600" cy="76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© 2015 ROADHOUSE HOLDINGS LIMITED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311936" y="6430209"/>
            <a:ext cx="2743200" cy="365125"/>
          </a:xfrm>
        </p:spPr>
        <p:txBody>
          <a:bodyPr/>
          <a:lstStyle/>
          <a:p>
            <a:fld id="{1CA86F92-E2C7-4B84-B74D-CD85FA57581B}" type="slidenum">
              <a:rPr lang="en-CA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CA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691" y="261659"/>
            <a:ext cx="2176237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  <a:cs typeface="Roboto Light"/>
              </a:rPr>
              <a:t>BIKE: UNCHAINED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00096" y="814264"/>
            <a:ext cx="328710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Shred sweet trails, get the coolest bikes, build your crew and travel the world’s mountains riding against your ultimate rival - Team </a:t>
            </a:r>
            <a:r>
              <a:rPr lang="en-CA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Praedor</a:t>
            </a: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 - as you battle for a top spot on the </a:t>
            </a:r>
            <a:r>
              <a:rPr lang="en-CA" sz="12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podium. Fearlessly </a:t>
            </a: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ride your way through epic trails that combine </a:t>
            </a:r>
            <a:r>
              <a:rPr lang="en-CA" sz="1200" dirty="0" err="1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Enduro</a:t>
            </a: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, Downhill and Slopestyle Mountain </a:t>
            </a:r>
            <a:r>
              <a:rPr lang="en-CA" sz="12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Biking! Full </a:t>
            </a:r>
            <a:r>
              <a:rPr lang="en-CA" sz="1200" dirty="0">
                <a:latin typeface="Roboto Light" panose="02000000000000000000" pitchFamily="2" charset="0"/>
                <a:ea typeface="Roboto Light" panose="02000000000000000000" pitchFamily="2" charset="0"/>
                <a:cs typeface="Roboto Medium" charset="0"/>
              </a:rPr>
              <a:t>of killer tricks, awesome freestyle action and insane stunts, Bike Unchained is a high paced racing adventure - it’s the evolution of mountain biking on mobile!</a:t>
            </a:r>
            <a:endParaRPr lang="en-US" sz="1200" dirty="0" smtClean="0">
              <a:latin typeface="Roboto Light" panose="02000000000000000000" pitchFamily="2" charset="0"/>
              <a:ea typeface="Roboto Light" panose="02000000000000000000" pitchFamily="2" charset="0"/>
              <a:cs typeface="Roboto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18398" y="3595563"/>
            <a:ext cx="325757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Development: </a:t>
            </a:r>
            <a:r>
              <a:rPr lang="en-US" sz="13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Roadhouse Interactive</a:t>
            </a:r>
          </a:p>
          <a:p>
            <a:pPr>
              <a:lnSpc>
                <a:spcPct val="120000"/>
              </a:lnSpc>
            </a:pPr>
            <a:r>
              <a:rPr lang="en-US" sz="13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Publishing: 	</a:t>
            </a:r>
            <a:r>
              <a:rPr lang="en-US" sz="13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Red Bull Media House</a:t>
            </a:r>
          </a:p>
          <a:p>
            <a:pPr>
              <a:lnSpc>
                <a:spcPct val="120000"/>
              </a:lnSpc>
            </a:pPr>
            <a:r>
              <a:rPr lang="en-US" sz="13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Wide Launch</a:t>
            </a:r>
            <a:r>
              <a:rPr lang="en-US" sz="13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: </a:t>
            </a:r>
            <a:r>
              <a:rPr lang="en-US" sz="13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	</a:t>
            </a:r>
            <a:r>
              <a:rPr lang="en-US" sz="13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November 2, 2015</a:t>
            </a:r>
          </a:p>
          <a:p>
            <a:pPr>
              <a:lnSpc>
                <a:spcPct val="120000"/>
              </a:lnSpc>
            </a:pPr>
            <a:r>
              <a:rPr lang="en-US" sz="13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Medium" charset="0"/>
              </a:rPr>
              <a:t>Downloads:	2,000,000+ (So far…)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Medium" charset="0"/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Medium" charset="0"/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Medium" charset="0"/>
            </a:endParaRPr>
          </a:p>
          <a:p>
            <a:pPr>
              <a:lnSpc>
                <a:spcPct val="120000"/>
              </a:lnSpc>
            </a:pPr>
            <a:endParaRPr lang="en-US" sz="1000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Medium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275" y="301010"/>
            <a:ext cx="813775" cy="321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1209" y="319727"/>
            <a:ext cx="1323975" cy="247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5364" y="280189"/>
            <a:ext cx="445845" cy="32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984" y="4285572"/>
            <a:ext cx="2712655" cy="16603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7" y="5999849"/>
            <a:ext cx="415826" cy="4596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5582" y="6505267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1348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1196802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Product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4" name="Hexagon 3"/>
          <p:cNvSpPr/>
          <p:nvPr/>
        </p:nvSpPr>
        <p:spPr>
          <a:xfrm>
            <a:off x="4987310" y="2969883"/>
            <a:ext cx="1679191" cy="1457179"/>
          </a:xfrm>
          <a:prstGeom prst="hexagon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</a:rPr>
              <a:t>Product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8825345" y="2969884"/>
            <a:ext cx="1427017" cy="14571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88727" y="3706299"/>
            <a:ext cx="1897787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evel 9"/>
          <p:cNvSpPr/>
          <p:nvPr/>
        </p:nvSpPr>
        <p:spPr>
          <a:xfrm>
            <a:off x="7003472" y="2428693"/>
            <a:ext cx="1441730" cy="86831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Publisher</a:t>
            </a:r>
            <a:endParaRPr lang="en-US" dirty="0"/>
          </a:p>
        </p:txBody>
      </p:sp>
      <p:sp>
        <p:nvSpPr>
          <p:cNvPr id="15" name="Bevel 14"/>
          <p:cNvSpPr/>
          <p:nvPr/>
        </p:nvSpPr>
        <p:spPr>
          <a:xfrm>
            <a:off x="1534757" y="3267480"/>
            <a:ext cx="1441730" cy="86831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Developer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29890" y="2299973"/>
            <a:ext cx="948548" cy="508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29890" y="3121329"/>
            <a:ext cx="979703" cy="47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48962" y="3837659"/>
            <a:ext cx="959452" cy="44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29890" y="4613818"/>
            <a:ext cx="979703" cy="434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6243056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Two Big Challenges For Aspiring Developers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9927" y="2133599"/>
            <a:ext cx="9518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Roboto Regular"/>
                <a:cs typeface="Roboto Regular"/>
              </a:rPr>
              <a:t>Survive long enough to have a hit game</a:t>
            </a:r>
            <a:r>
              <a:rPr lang="en-US" sz="2400" dirty="0">
                <a:latin typeface="Roboto Regular"/>
                <a:cs typeface="Roboto Regular"/>
              </a:rPr>
              <a:t> </a:t>
            </a:r>
            <a:r>
              <a:rPr lang="en-US" sz="2400" dirty="0" smtClean="0">
                <a:latin typeface="Roboto Regular"/>
                <a:cs typeface="Roboto Regular"/>
              </a:rPr>
              <a:t>(rinse, repeat)</a:t>
            </a:r>
          </a:p>
          <a:p>
            <a:endParaRPr lang="en-US" sz="2400" dirty="0">
              <a:latin typeface="Roboto Regular"/>
              <a:cs typeface="Roboto Regular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Roboto Regular"/>
                <a:cs typeface="Roboto Regular"/>
              </a:rPr>
              <a:t>Hiring model is mismatched to the Project model (Movie industry)</a:t>
            </a:r>
          </a:p>
          <a:p>
            <a:endParaRPr lang="en-US" sz="2400" dirty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The longer you survive, the more opportunity to evolve away from chasing the next client</a:t>
            </a:r>
          </a:p>
        </p:txBody>
      </p:sp>
    </p:spTree>
    <p:extLst>
      <p:ext uri="{BB962C8B-B14F-4D97-AF65-F5344CB8AC3E}">
        <p14:creationId xmlns:p14="http://schemas.microsoft.com/office/powerpoint/2010/main" val="4912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721" y="1036954"/>
            <a:ext cx="5189306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boto Light"/>
                <a:cs typeface="Roboto Light"/>
              </a:rPr>
              <a:t>Business Models: Pure Work for Hire</a:t>
            </a:r>
            <a:endParaRPr lang="en-US" sz="2800" dirty="0">
              <a:solidFill>
                <a:srgbClr val="FF0000"/>
              </a:solidFill>
              <a:latin typeface="Roboto Light"/>
              <a:cs typeface="Roboto Ligh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48852" y="6301661"/>
            <a:ext cx="819150" cy="204788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rPr>
              <a:t>6</a:t>
            </a:r>
            <a:endParaRPr lang="en-US" sz="1000" dirty="0">
              <a:solidFill>
                <a:schemeClr val="tx1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5" y="5787621"/>
            <a:ext cx="415826" cy="459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1020" y="6293039"/>
            <a:ext cx="2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charset="0"/>
                <a:ea typeface="Roboto Condensed" charset="0"/>
                <a:cs typeface="Roboto Condensed" charset="0"/>
              </a:rPr>
              <a:t>©2015 Roadhouse Interactive Limited - CONFIDENTIAL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054" y="1773381"/>
            <a:ext cx="9434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boto Regular"/>
                <a:cs typeface="Roboto Regular"/>
              </a:rPr>
              <a:t>Publisher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Provides $ for Development (IP either developed or acquired)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Incurs 100% of Publishing Costs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Complete discretion in Publishing decisions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Developer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Conducts Development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Charges Fees sufficient to generate profit margin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Roboto Regular"/>
              <a:cs typeface="Roboto Regular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Outcome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All risk lies with Publisher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Roboto Regular"/>
                <a:cs typeface="Roboto Regular"/>
              </a:rPr>
              <a:t>All upside from product lies with Publisher</a:t>
            </a:r>
          </a:p>
        </p:txBody>
      </p:sp>
    </p:spTree>
    <p:extLst>
      <p:ext uri="{BB962C8B-B14F-4D97-AF65-F5344CB8AC3E}">
        <p14:creationId xmlns:p14="http://schemas.microsoft.com/office/powerpoint/2010/main" val="4576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1446</Words>
  <Application>Microsoft Macintosh PowerPoint</Application>
  <PresentationFormat>Widescreen</PresentationFormat>
  <Paragraphs>222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Roboto</vt:lpstr>
      <vt:lpstr>Roboto Condensed</vt:lpstr>
      <vt:lpstr>Roboto Light</vt:lpstr>
      <vt:lpstr>Roboto Medium</vt:lpstr>
      <vt:lpstr>Roboto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Devereux</dc:creator>
  <cp:lastModifiedBy>Mark Devereux</cp:lastModifiedBy>
  <cp:revision>41</cp:revision>
  <dcterms:created xsi:type="dcterms:W3CDTF">2015-11-22T20:38:38Z</dcterms:created>
  <dcterms:modified xsi:type="dcterms:W3CDTF">2015-12-02T18:35:22Z</dcterms:modified>
</cp:coreProperties>
</file>