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55"/>
  </p:notesMasterIdLst>
  <p:sldIdLst>
    <p:sldId id="1352" r:id="rId3"/>
    <p:sldId id="1462" r:id="rId4"/>
    <p:sldId id="1370" r:id="rId5"/>
    <p:sldId id="1420" r:id="rId6"/>
    <p:sldId id="1436" r:id="rId7"/>
    <p:sldId id="1437" r:id="rId8"/>
    <p:sldId id="1438" r:id="rId9"/>
    <p:sldId id="1439" r:id="rId10"/>
    <p:sldId id="1440" r:id="rId11"/>
    <p:sldId id="1441" r:id="rId12"/>
    <p:sldId id="1442" r:id="rId13"/>
    <p:sldId id="1443" r:id="rId14"/>
    <p:sldId id="1444" r:id="rId15"/>
    <p:sldId id="1445" r:id="rId16"/>
    <p:sldId id="1446" r:id="rId17"/>
    <p:sldId id="1447" r:id="rId18"/>
    <p:sldId id="1453" r:id="rId19"/>
    <p:sldId id="1421" r:id="rId20"/>
    <p:sldId id="1404" r:id="rId21"/>
    <p:sldId id="1405" r:id="rId22"/>
    <p:sldId id="1433" r:id="rId23"/>
    <p:sldId id="1406" r:id="rId24"/>
    <p:sldId id="1422" r:id="rId25"/>
    <p:sldId id="1455" r:id="rId26"/>
    <p:sldId id="1423" r:id="rId27"/>
    <p:sldId id="1424" r:id="rId28"/>
    <p:sldId id="1430" r:id="rId29"/>
    <p:sldId id="1456" r:id="rId30"/>
    <p:sldId id="1425" r:id="rId31"/>
    <p:sldId id="1426" r:id="rId32"/>
    <p:sldId id="1407" r:id="rId33"/>
    <p:sldId id="1427" r:id="rId34"/>
    <p:sldId id="1428" r:id="rId35"/>
    <p:sldId id="1408" r:id="rId36"/>
    <p:sldId id="1431" r:id="rId37"/>
    <p:sldId id="1461" r:id="rId38"/>
    <p:sldId id="1409" r:id="rId39"/>
    <p:sldId id="1410" r:id="rId40"/>
    <p:sldId id="1429" r:id="rId41"/>
    <p:sldId id="1432" r:id="rId42"/>
    <p:sldId id="1411" r:id="rId43"/>
    <p:sldId id="1412" r:id="rId44"/>
    <p:sldId id="1413" r:id="rId45"/>
    <p:sldId id="1454" r:id="rId46"/>
    <p:sldId id="1457" r:id="rId47"/>
    <p:sldId id="1458" r:id="rId48"/>
    <p:sldId id="1459" r:id="rId49"/>
    <p:sldId id="1434" r:id="rId50"/>
    <p:sldId id="906" r:id="rId51"/>
    <p:sldId id="1007" r:id="rId52"/>
    <p:sldId id="907" r:id="rId53"/>
    <p:sldId id="908"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515"/>
  </p:normalViewPr>
  <p:slideViewPr>
    <p:cSldViewPr snapToGrid="0" snapToObjects="1">
      <p:cViewPr>
        <p:scale>
          <a:sx n="82" d="100"/>
          <a:sy n="82" d="100"/>
        </p:scale>
        <p:origin x="1376" y="512"/>
      </p:cViewPr>
      <p:guideLst>
        <p:guide orient="horz" pos="2160"/>
        <p:guide pos="2880"/>
      </p:guideLst>
    </p:cSldViewPr>
  </p:slideViewPr>
  <p:notesTextViewPr>
    <p:cViewPr>
      <p:scale>
        <a:sx n="100" d="100"/>
        <a:sy n="100" d="100"/>
      </p:scale>
      <p:origin x="0" y="0"/>
    </p:cViewPr>
  </p:notesTextViewPr>
  <p:sorterViewPr>
    <p:cViewPr>
      <p:scale>
        <a:sx n="7881" d="5000"/>
        <a:sy n="7881" d="5000"/>
      </p:scale>
      <p:origin x="0" y="-40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pPr/>
              <a:t>9/10/17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pPr/>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cft.vanderbilt.edu/2013/09/students-as-producers-an-introductio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7938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1450" indent="-171450">
              <a:buFont typeface="Arial" charset="0"/>
              <a:buChar char="•"/>
            </a:pPr>
            <a:r>
              <a:rPr lang="en-US" sz="1200" kern="1200" dirty="0" smtClean="0">
                <a:solidFill>
                  <a:schemeClr val="tx1"/>
                </a:solidFill>
                <a:effectLst/>
                <a:latin typeface="+mn-lt"/>
                <a:ea typeface="+mn-ea"/>
                <a:cs typeface="+mn-cs"/>
              </a:rPr>
              <a:t>online learning goes back decades and research proves it can be very effective;</a:t>
            </a:r>
          </a:p>
          <a:p>
            <a:pPr marL="171450" indent="-171450">
              <a:buFont typeface="Arial" charset="0"/>
              <a:buChar char="•"/>
            </a:pPr>
            <a:r>
              <a:rPr lang="en-US" sz="1200" kern="1200" dirty="0" smtClean="0">
                <a:solidFill>
                  <a:schemeClr val="tx1"/>
                </a:solidFill>
                <a:effectLst/>
                <a:latin typeface="+mn-lt"/>
                <a:ea typeface="+mn-ea"/>
                <a:cs typeface="+mn-cs"/>
              </a:rPr>
              <a:t>Cheapness of in technology and internet make is easier to create online learning</a:t>
            </a:r>
          </a:p>
          <a:p>
            <a:pPr marL="171450" indent="-171450">
              <a:buFont typeface="Arial" charset="0"/>
              <a:buChar char="•"/>
            </a:pPr>
            <a:r>
              <a:rPr lang="en-US" sz="1200" kern="1200" dirty="0" smtClean="0">
                <a:solidFill>
                  <a:schemeClr val="tx1"/>
                </a:solidFill>
                <a:effectLst/>
                <a:latin typeface="+mn-lt"/>
                <a:ea typeface="+mn-ea"/>
                <a:cs typeface="+mn-cs"/>
              </a:rPr>
              <a:t>Metaphor</a:t>
            </a:r>
            <a:r>
              <a:rPr lang="en-US" sz="1200" kern="1200" baseline="0" dirty="0" smtClean="0">
                <a:solidFill>
                  <a:schemeClr val="tx1"/>
                </a:solidFill>
                <a:effectLst/>
                <a:latin typeface="+mn-lt"/>
                <a:ea typeface="+mn-ea"/>
                <a:cs typeface="+mn-cs"/>
              </a:rPr>
              <a:t> of the MOOC: Sebastien </a:t>
            </a:r>
            <a:r>
              <a:rPr lang="en-US" sz="1200" kern="1200" baseline="0" dirty="0" err="1" smtClean="0">
                <a:solidFill>
                  <a:schemeClr val="tx1"/>
                </a:solidFill>
                <a:effectLst/>
                <a:latin typeface="+mn-lt"/>
                <a:ea typeface="+mn-ea"/>
                <a:cs typeface="+mn-cs"/>
              </a:rPr>
              <a:t>Thrun’s</a:t>
            </a:r>
            <a:r>
              <a:rPr lang="en-US" sz="1200" kern="1200" baseline="0" dirty="0" smtClean="0">
                <a:solidFill>
                  <a:schemeClr val="tx1"/>
                </a:solidFill>
                <a:effectLst/>
                <a:latin typeface="+mn-lt"/>
                <a:ea typeface="+mn-ea"/>
                <a:cs typeface="+mn-cs"/>
              </a:rPr>
              <a:t> 2011 course </a:t>
            </a:r>
            <a:r>
              <a:rPr lang="en-US" sz="1200" b="0" i="0" kern="1200" dirty="0" smtClean="0">
                <a:solidFill>
                  <a:schemeClr val="tx1"/>
                </a:solidFill>
                <a:effectLst/>
                <a:latin typeface="+mn-lt"/>
                <a:ea typeface="+mn-ea"/>
                <a:cs typeface="+mn-cs"/>
              </a:rPr>
              <a:t>Some 160,000 in more than 190 countries.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5632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en-US" sz="1200" b="1" kern="1200" dirty="0" smtClean="0">
                <a:solidFill>
                  <a:schemeClr val="tx1"/>
                </a:solidFill>
                <a:effectLst/>
                <a:latin typeface="+mn-lt"/>
                <a:ea typeface="+mn-ea"/>
                <a:cs typeface="+mn-cs"/>
              </a:rPr>
              <a:t>MOOCs:</a:t>
            </a:r>
            <a:endParaRPr lang="en-US" sz="1200" kern="1200" dirty="0" smtClean="0">
              <a:solidFill>
                <a:schemeClr val="tx1"/>
              </a:solidFill>
              <a:effectLst/>
              <a:latin typeface="+mn-lt"/>
              <a:ea typeface="+mn-ea"/>
              <a:cs typeface="+mn-cs"/>
            </a:endParaRPr>
          </a:p>
          <a:p>
            <a:pPr marL="171450" indent="-171450">
              <a:buFont typeface="Arial" charset="0"/>
              <a:buChar char="•"/>
            </a:pPr>
            <a:r>
              <a:rPr lang="en-US" sz="1200" kern="1200" dirty="0" smtClean="0">
                <a:solidFill>
                  <a:schemeClr val="tx1"/>
                </a:solidFill>
                <a:effectLst/>
                <a:latin typeface="+mn-lt"/>
                <a:ea typeface="+mn-ea"/>
                <a:cs typeface="+mn-cs"/>
              </a:rPr>
              <a:t>2012 </a:t>
            </a:r>
            <a:r>
              <a:rPr lang="en-US" sz="1200" kern="1200" dirty="0" err="1" smtClean="0">
                <a:solidFill>
                  <a:schemeClr val="tx1"/>
                </a:solidFill>
                <a:effectLst/>
                <a:latin typeface="+mn-lt"/>
                <a:ea typeface="+mn-ea"/>
                <a:cs typeface="+mn-cs"/>
              </a:rPr>
              <a:t>NYTimes</a:t>
            </a:r>
            <a:r>
              <a:rPr lang="en-US" sz="1200" kern="1200" dirty="0" smtClean="0">
                <a:solidFill>
                  <a:schemeClr val="tx1"/>
                </a:solidFill>
                <a:effectLst/>
                <a:latin typeface="+mn-lt"/>
                <a:ea typeface="+mn-ea"/>
                <a:cs typeface="+mn-cs"/>
              </a:rPr>
              <a:t> “Year of the MOOC”</a:t>
            </a:r>
          </a:p>
          <a:p>
            <a:pPr marL="171450" indent="-171450">
              <a:buFont typeface="Arial" charset="0"/>
              <a:buChar char="•"/>
            </a:pPr>
            <a:r>
              <a:rPr lang="en-US" sz="1200" kern="1200" dirty="0" smtClean="0">
                <a:solidFill>
                  <a:schemeClr val="tx1"/>
                </a:solidFill>
                <a:effectLst/>
                <a:latin typeface="+mn-lt"/>
                <a:ea typeface="+mn-ea"/>
                <a:cs typeface="+mn-cs"/>
              </a:rPr>
              <a:t>UBC ran it’s first MOOC in 2013 (Game theory with Kevin </a:t>
            </a:r>
            <a:r>
              <a:rPr lang="en-US" sz="1200" kern="1200" dirty="0" err="1" smtClean="0">
                <a:solidFill>
                  <a:schemeClr val="tx1"/>
                </a:solidFill>
                <a:effectLst/>
                <a:latin typeface="+mn-lt"/>
                <a:ea typeface="+mn-ea"/>
                <a:cs typeface="+mn-cs"/>
              </a:rPr>
              <a:t>Leyton</a:t>
            </a:r>
            <a:r>
              <a:rPr lang="en-US" sz="1200" kern="1200" dirty="0" smtClean="0">
                <a:solidFill>
                  <a:schemeClr val="tx1"/>
                </a:solidFill>
                <a:effectLst/>
                <a:latin typeface="+mn-lt"/>
                <a:ea typeface="+mn-ea"/>
                <a:cs typeface="+mn-cs"/>
              </a:rPr>
              <a:t> Brown,) had over 100,000 people sign up to take it. (10,000 people completed it)</a:t>
            </a:r>
          </a:p>
          <a:p>
            <a:pPr marL="171450" indent="-171450">
              <a:buFont typeface="Arial" charset="0"/>
              <a:buChar char="•"/>
            </a:pPr>
            <a:r>
              <a:rPr lang="en-US" sz="1200" kern="1200" dirty="0" smtClean="0">
                <a:solidFill>
                  <a:schemeClr val="tx1"/>
                </a:solidFill>
                <a:effectLst/>
                <a:latin typeface="+mn-lt"/>
                <a:ea typeface="+mn-ea"/>
                <a:cs typeface="+mn-cs"/>
              </a:rPr>
              <a:t>Today: a quick search indicates around over 200 open courses that touch upon law in a freemium model.</a:t>
            </a:r>
            <a:endParaRPr lang="en-US" dirty="0" smtClean="0"/>
          </a:p>
          <a:p>
            <a:pPr marL="171450" lvl="0" indent="-171450">
              <a:spcBef>
                <a:spcPts val="0"/>
              </a:spcBef>
              <a:buFont typeface="Arial" charset="0"/>
              <a:buChar char="•"/>
            </a:pPr>
            <a:r>
              <a:rPr lang="en" dirty="0" smtClean="0"/>
              <a:t>89</a:t>
            </a:r>
            <a:r>
              <a:rPr lang="en" dirty="0"/>
              <a:t>% of Coursera learners are over the age of </a:t>
            </a:r>
            <a:r>
              <a:rPr lang="en" dirty="0" smtClean="0"/>
              <a:t>22</a:t>
            </a:r>
            <a:r>
              <a:rPr lang="en-US" dirty="0" smtClean="0"/>
              <a:t>; lifelong and</a:t>
            </a:r>
            <a:r>
              <a:rPr lang="en-US" baseline="0" dirty="0" smtClean="0"/>
              <a:t> professional learning</a:t>
            </a:r>
            <a:endParaRPr lang="en" dirty="0"/>
          </a:p>
        </p:txBody>
      </p:sp>
    </p:spTree>
    <p:extLst>
      <p:ext uri="{BB962C8B-B14F-4D97-AF65-F5344CB8AC3E}">
        <p14:creationId xmlns:p14="http://schemas.microsoft.com/office/powerpoint/2010/main" val="145237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1450" indent="-171450">
              <a:buFont typeface="Arial" charset="0"/>
              <a:buChar char="•"/>
            </a:pPr>
            <a:r>
              <a:rPr lang="en-US" sz="1200" kern="1200" dirty="0" smtClean="0">
                <a:solidFill>
                  <a:schemeClr val="tx1"/>
                </a:solidFill>
                <a:effectLst/>
                <a:latin typeface="+mn-lt"/>
                <a:ea typeface="+mn-ea"/>
                <a:cs typeface="+mn-cs"/>
              </a:rPr>
              <a:t>Today: a quick search indicates around over 200 open courses that touch upon law in a freemium model.</a:t>
            </a:r>
          </a:p>
          <a:p>
            <a:pPr marL="171450" indent="-171450">
              <a:buFont typeface="Arial" charset="0"/>
              <a:buChar char="•"/>
            </a:pPr>
            <a:r>
              <a:rPr lang="en-US" sz="1200" kern="1200" dirty="0"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Harvard’s Contract Law Course to University of North Carolina’s Environmental law course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192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en-US" sz="1200" kern="1200" dirty="0" smtClean="0">
                <a:solidFill>
                  <a:schemeClr val="tx1"/>
                </a:solidFill>
                <a:effectLst/>
                <a:latin typeface="+mn-lt"/>
                <a:ea typeface="+mn-ea"/>
                <a:cs typeface="+mn-cs"/>
              </a:rPr>
              <a:t>2015 was </a:t>
            </a:r>
            <a:r>
              <a:rPr lang="en-US" sz="1200" u="sng" kern="1200" dirty="0" smtClean="0">
                <a:solidFill>
                  <a:schemeClr val="tx1"/>
                </a:solidFill>
                <a:effectLst/>
                <a:latin typeface="+mn-lt"/>
                <a:ea typeface="+mn-ea"/>
                <a:cs typeface="+mn-cs"/>
              </a:rPr>
              <a:t>a record-setting year</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-tech investment, here were 225 funding deals </a:t>
            </a:r>
            <a:r>
              <a:rPr lang="en-US" sz="1200" kern="1200" dirty="0" err="1" smtClean="0">
                <a:solidFill>
                  <a:schemeClr val="tx1"/>
                </a:solidFill>
                <a:effectLst/>
                <a:latin typeface="+mn-lt"/>
                <a:ea typeface="+mn-ea"/>
                <a:cs typeface="+mn-cs"/>
              </a:rPr>
              <a:t>totalling</a:t>
            </a:r>
            <a:r>
              <a:rPr lang="en-US" sz="1200" kern="1200" dirty="0" smtClean="0">
                <a:solidFill>
                  <a:schemeClr val="tx1"/>
                </a:solidFill>
                <a:effectLst/>
                <a:latin typeface="+mn-lt"/>
                <a:ea typeface="+mn-ea"/>
                <a:cs typeface="+mn-cs"/>
              </a:rPr>
              <a:t> $4 billion.</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2877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en-US" sz="1200" kern="1200" dirty="0" smtClean="0">
                <a:solidFill>
                  <a:schemeClr val="tx1"/>
                </a:solidFill>
                <a:effectLst/>
                <a:latin typeface="+mn-lt"/>
                <a:ea typeface="+mn-ea"/>
                <a:cs typeface="+mn-cs"/>
              </a:rPr>
              <a:t>“Those building educational apps, those offering online tutoring or test prep, those promising “skills” training, and those offering student loans were the most well funded and most frequently funded types of </a:t>
            </a:r>
            <a:r>
              <a:rPr lang="en-US" sz="1200"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-tech companies.” - Audrey Watters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9984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Clr>
                <a:schemeClr val="dk1"/>
              </a:buClr>
              <a:buSzPct val="36666"/>
            </a:pPr>
            <a:r>
              <a:rPr lang="en" sz="1200" dirty="0" smtClean="0">
                <a:solidFill>
                  <a:srgbClr val="FFFF00"/>
                </a:solidFill>
              </a:rPr>
              <a:t>What we’re teaching and the tools we are teaching with are in dialogue</a:t>
            </a:r>
            <a:r>
              <a:rPr lang="en" sz="1200" dirty="0" smtClean="0">
                <a:solidFill>
                  <a:srgbClr val="FFFFFF"/>
                </a:solidFill>
              </a:rPr>
              <a:t>; how we teach can be an example of of what we are teaching.</a:t>
            </a:r>
          </a:p>
          <a:p>
            <a:pPr>
              <a:buClr>
                <a:schemeClr val="dk1"/>
              </a:buClr>
            </a:pPr>
            <a:endParaRPr lang="en" sz="1200" dirty="0" smtClean="0">
              <a:solidFill>
                <a:srgbClr val="FFFFFF"/>
              </a:solidFill>
            </a:endParaRPr>
          </a:p>
          <a:p>
            <a:pPr>
              <a:buClr>
                <a:schemeClr val="dk1"/>
              </a:buClr>
              <a:buSzPct val="36666"/>
            </a:pPr>
            <a:r>
              <a:rPr lang="en" sz="1200" dirty="0" smtClean="0">
                <a:solidFill>
                  <a:srgbClr val="FFFFFF"/>
                </a:solidFill>
              </a:rPr>
              <a:t>Difference between teachers, technologists, and students is less than you think it is. </a:t>
            </a:r>
          </a:p>
          <a:p>
            <a:pPr lvl="0">
              <a:spcBef>
                <a:spcPts val="0"/>
              </a:spcBef>
              <a:buNone/>
            </a:pPr>
            <a:endParaRPr dirty="0"/>
          </a:p>
        </p:txBody>
      </p:sp>
    </p:spTree>
    <p:extLst>
      <p:ext uri="{BB962C8B-B14F-4D97-AF65-F5344CB8AC3E}">
        <p14:creationId xmlns:p14="http://schemas.microsoft.com/office/powerpoint/2010/main" val="815947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2012 </a:t>
            </a:r>
            <a:r>
              <a:rPr lang="mr-IN" dirty="0" smtClean="0"/>
              <a:t>–</a:t>
            </a:r>
            <a:r>
              <a:rPr lang="en-US" dirty="0" smtClean="0"/>
              <a:t> MOOCs will disrupt</a:t>
            </a:r>
            <a:r>
              <a:rPr lang="en-US" baseline="0" dirty="0" smtClean="0"/>
              <a:t> higher </a:t>
            </a:r>
            <a:r>
              <a:rPr lang="en-US" baseline="0" dirty="0" err="1" smtClean="0"/>
              <a:t>ed</a:t>
            </a:r>
            <a:endParaRPr lang="en-US" baseline="0" dirty="0" smtClean="0"/>
          </a:p>
          <a:p>
            <a:pPr marL="171450" indent="-171450">
              <a:buFont typeface="Arial" charset="0"/>
              <a:buChar char="•"/>
            </a:pPr>
            <a:r>
              <a:rPr lang="en-US" baseline="0" dirty="0" smtClean="0"/>
              <a:t>2012 </a:t>
            </a:r>
            <a:r>
              <a:rPr lang="mr-IN" baseline="0" dirty="0" smtClean="0"/>
              <a:t>–</a:t>
            </a:r>
            <a:r>
              <a:rPr lang="en-US" baseline="0" dirty="0" smtClean="0"/>
              <a:t> year of the </a:t>
            </a:r>
            <a:r>
              <a:rPr lang="en-US" baseline="0" dirty="0" err="1" smtClean="0"/>
              <a:t>mooc</a:t>
            </a:r>
            <a:r>
              <a:rPr lang="en-US" baseline="0" dirty="0" smtClean="0"/>
              <a:t>; 2013 year of the anti </a:t>
            </a:r>
            <a:r>
              <a:rPr lang="en-US" baseline="0" dirty="0" err="1" smtClean="0"/>
              <a:t>mooc</a:t>
            </a:r>
            <a:endParaRPr lang="en-US" baseline="0" dirty="0" smtClean="0"/>
          </a:p>
          <a:p>
            <a:pPr marL="171450" indent="-171450">
              <a:buFont typeface="Arial" charset="0"/>
              <a:buChar char="•"/>
            </a:pPr>
            <a:r>
              <a:rPr lang="en-US" baseline="0" dirty="0" smtClean="0"/>
              <a:t>Started off full semester courses; mirrored the university</a:t>
            </a:r>
          </a:p>
          <a:p>
            <a:pPr marL="171450" indent="-171450">
              <a:buFont typeface="Arial" charset="0"/>
              <a:buChar char="•"/>
            </a:pPr>
            <a:r>
              <a:rPr lang="en-US" baseline="0" dirty="0" smtClean="0"/>
              <a:t>Became more </a:t>
            </a:r>
            <a:r>
              <a:rPr lang="en-US" baseline="0" dirty="0" err="1" smtClean="0"/>
              <a:t>modulular</a:t>
            </a:r>
            <a:r>
              <a:rPr lang="en-US" baseline="0" dirty="0" smtClean="0"/>
              <a:t>; shorter (6 weeks, 4 weeks)</a:t>
            </a:r>
          </a:p>
          <a:p>
            <a:pPr marL="171450" indent="-171450">
              <a:buFont typeface="Arial" charset="0"/>
              <a:buChar char="•"/>
            </a:pPr>
            <a:r>
              <a:rPr lang="en-US" baseline="0" dirty="0" smtClean="0"/>
              <a:t>From scheduled to open, self paced. </a:t>
            </a:r>
          </a:p>
        </p:txBody>
      </p:sp>
      <p:sp>
        <p:nvSpPr>
          <p:cNvPr id="4" name="Slide Number Placeholder 3"/>
          <p:cNvSpPr>
            <a:spLocks noGrp="1"/>
          </p:cNvSpPr>
          <p:nvPr>
            <p:ph type="sldNum" sz="quarter" idx="10"/>
          </p:nvPr>
        </p:nvSpPr>
        <p:spPr/>
        <p:txBody>
          <a:bodyPr/>
          <a:lstStyle/>
          <a:p>
            <a:fld id="{AFE3FEEC-81F5-9048-8408-13A7B5AB11F1}" type="slidenum">
              <a:rPr lang="en-US" smtClean="0"/>
              <a:pPr/>
              <a:t>24</a:t>
            </a:fld>
            <a:endParaRPr lang="en-US"/>
          </a:p>
        </p:txBody>
      </p:sp>
    </p:spTree>
    <p:extLst>
      <p:ext uri="{BB962C8B-B14F-4D97-AF65-F5344CB8AC3E}">
        <p14:creationId xmlns:p14="http://schemas.microsoft.com/office/powerpoint/2010/main" val="550314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pPr/>
              <a:t>28</a:t>
            </a:fld>
            <a:endParaRPr lang="en-US"/>
          </a:p>
        </p:txBody>
      </p:sp>
    </p:spTree>
    <p:extLst>
      <p:ext uri="{BB962C8B-B14F-4D97-AF65-F5344CB8AC3E}">
        <p14:creationId xmlns:p14="http://schemas.microsoft.com/office/powerpoint/2010/main" val="47139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chemeClr val="bg1"/>
                </a:solidFill>
                <a:latin typeface="Calibri" charset="0"/>
                <a:ea typeface="Calibri" charset="0"/>
                <a:cs typeface="Calibri" charset="0"/>
              </a:rPr>
              <a:t>“[Ed Tech that fuels maker culture] recognizes that </a:t>
            </a:r>
            <a:r>
              <a:rPr lang="en-US" sz="1200" dirty="0" smtClean="0">
                <a:solidFill>
                  <a:srgbClr val="FFFF00"/>
                </a:solidFill>
                <a:latin typeface="Calibri" charset="0"/>
                <a:ea typeface="Calibri" charset="0"/>
                <a:cs typeface="Calibri" charset="0"/>
              </a:rPr>
              <a:t>learning is messy</a:t>
            </a:r>
            <a:r>
              <a:rPr lang="en-US" sz="1200" dirty="0" smtClean="0">
                <a:solidFill>
                  <a:schemeClr val="bg1"/>
                </a:solidFill>
                <a:latin typeface="Calibri" charset="0"/>
                <a:ea typeface="Calibri" charset="0"/>
                <a:cs typeface="Calibri" charset="0"/>
              </a:rPr>
              <a:t>. It recognizes that small and local still matters</a:t>
            </a:r>
            <a:r>
              <a:rPr lang="en-US" sz="1200" dirty="0" smtClean="0">
                <a:solidFill>
                  <a:srgbClr val="FF0000"/>
                </a:solidFill>
                <a:latin typeface="Calibri" charset="0"/>
                <a:ea typeface="Calibri" charset="0"/>
                <a:cs typeface="Calibri" charset="0"/>
              </a:rPr>
              <a:t>…</a:t>
            </a:r>
            <a:r>
              <a:rPr lang="en-US" sz="1200" dirty="0" smtClean="0">
                <a:solidFill>
                  <a:schemeClr val="bg1"/>
                </a:solidFill>
                <a:latin typeface="Calibri" charset="0"/>
                <a:ea typeface="Calibri" charset="0"/>
                <a:cs typeface="Calibri" charset="0"/>
              </a:rPr>
              <a:t>[It] is </a:t>
            </a:r>
            <a:r>
              <a:rPr lang="en-US" sz="1200" dirty="0" smtClean="0">
                <a:solidFill>
                  <a:srgbClr val="92D050"/>
                </a:solidFill>
                <a:latin typeface="Calibri" charset="0"/>
                <a:ea typeface="Calibri" charset="0"/>
                <a:cs typeface="Calibri" charset="0"/>
              </a:rPr>
              <a:t>personal learning</a:t>
            </a:r>
            <a:r>
              <a:rPr lang="en-US" sz="1200" dirty="0" smtClean="0">
                <a:solidFill>
                  <a:schemeClr val="bg1"/>
                </a:solidFill>
                <a:latin typeface="Calibri" charset="0"/>
                <a:ea typeface="Calibri" charset="0"/>
                <a:cs typeface="Calibri" charset="0"/>
              </a:rPr>
              <a:t>.</a:t>
            </a:r>
          </a:p>
          <a:p>
            <a:pPr marL="0" indent="0">
              <a:buNone/>
            </a:pPr>
            <a:r>
              <a:rPr lang="mr-IN" sz="1200" dirty="0" smtClean="0">
                <a:solidFill>
                  <a:srgbClr val="FF0000"/>
                </a:solidFill>
                <a:latin typeface="Calibri" charset="0"/>
                <a:ea typeface="Calibri" charset="0"/>
                <a:cs typeface="Calibri" charset="0"/>
              </a:rPr>
              <a:t>…</a:t>
            </a:r>
            <a:r>
              <a:rPr lang="en-US" sz="1200" dirty="0" smtClean="0">
                <a:solidFill>
                  <a:srgbClr val="FF0000"/>
                </a:solidFill>
                <a:latin typeface="Calibri" charset="0"/>
                <a:ea typeface="Calibri" charset="0"/>
                <a:cs typeface="Calibri" charset="0"/>
              </a:rPr>
              <a:t>.</a:t>
            </a:r>
          </a:p>
          <a:p>
            <a:pPr marL="0" indent="0">
              <a:buNone/>
            </a:pPr>
            <a:r>
              <a:rPr lang="en-US" sz="1200" dirty="0" smtClean="0">
                <a:solidFill>
                  <a:srgbClr val="FFFF00"/>
                </a:solidFill>
                <a:latin typeface="Calibri" charset="0"/>
                <a:ea typeface="Calibri" charset="0"/>
                <a:cs typeface="Calibri" charset="0"/>
              </a:rPr>
              <a:t>Educational practices that we know work well</a:t>
            </a:r>
            <a:r>
              <a:rPr lang="en-US" sz="1200" dirty="0" smtClean="0">
                <a:solidFill>
                  <a:srgbClr val="92D050"/>
                </a:solidFill>
                <a:latin typeface="Calibri" charset="0"/>
                <a:ea typeface="Calibri" charset="0"/>
                <a:cs typeface="Calibri" charset="0"/>
              </a:rPr>
              <a:t>:</a:t>
            </a:r>
            <a:r>
              <a:rPr lang="en-US" sz="1200" dirty="0" smtClean="0">
                <a:solidFill>
                  <a:schemeClr val="accent5"/>
                </a:solidFill>
                <a:latin typeface="Calibri" charset="0"/>
                <a:ea typeface="Calibri" charset="0"/>
                <a:cs typeface="Calibri" charset="0"/>
              </a:rPr>
              <a:t> small group discussion, collaboration, participatory, project-based, and peer-to-peer learning, experimentation, inquiry, curiosity, play</a:t>
            </a:r>
            <a:r>
              <a:rPr lang="en-US" sz="1200" dirty="0" smtClean="0">
                <a:solidFill>
                  <a:schemeClr val="bg1"/>
                </a:solidFill>
                <a:latin typeface="Calibri" charset="0"/>
                <a:ea typeface="Calibri" charset="0"/>
                <a:cs typeface="Calibri" charset="0"/>
              </a:rPr>
              <a:t>. “</a:t>
            </a:r>
            <a:br>
              <a:rPr lang="en-US" sz="1200" dirty="0" smtClean="0">
                <a:solidFill>
                  <a:schemeClr val="bg1"/>
                </a:solidFill>
                <a:latin typeface="Calibri" charset="0"/>
                <a:ea typeface="Calibri" charset="0"/>
                <a:cs typeface="Calibri" charset="0"/>
              </a:rPr>
            </a:br>
            <a:endParaRPr lang="en-US" sz="1200" dirty="0" smtClean="0">
              <a:solidFill>
                <a:schemeClr val="bg1"/>
              </a:solidFill>
              <a:latin typeface="Calibri" charset="0"/>
              <a:ea typeface="Calibri" charset="0"/>
              <a:cs typeface="Calibri" charset="0"/>
            </a:endParaRPr>
          </a:p>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pPr/>
              <a:t>44</a:t>
            </a:fld>
            <a:endParaRPr lang="en-US"/>
          </a:p>
        </p:txBody>
      </p:sp>
    </p:spTree>
    <p:extLst>
      <p:ext uri="{BB962C8B-B14F-4D97-AF65-F5344CB8AC3E}">
        <p14:creationId xmlns:p14="http://schemas.microsoft.com/office/powerpoint/2010/main" val="91967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Student as Producer is a development of the University of Lincoln’s policy of research-informed teaching to research-engaged teaching. Research-engaged teaching involves more research and research-like activities at the core of the undergraduate curriculum… In this way students become part of the academic project of the University and collaborators with academics in the production of knowledge and meaning.</a:t>
            </a:r>
          </a:p>
          <a:p>
            <a:pPr lvl="0" rtl="0">
              <a:spcBef>
                <a:spcPts val="0"/>
              </a:spcBef>
              <a:buNone/>
            </a:pPr>
            <a:endParaRPr/>
          </a:p>
          <a:p>
            <a:pPr lvl="0" rtl="0">
              <a:spcBef>
                <a:spcPts val="0"/>
              </a:spcBef>
              <a:buNone/>
            </a:pPr>
            <a:r>
              <a:rPr lang="en"/>
              <a:t>Dean of Teaching and Learning, University of Nebraska</a:t>
            </a:r>
          </a:p>
        </p:txBody>
      </p:sp>
    </p:spTree>
    <p:extLst>
      <p:ext uri="{BB962C8B-B14F-4D97-AF65-F5344CB8AC3E}">
        <p14:creationId xmlns:p14="http://schemas.microsoft.com/office/powerpoint/2010/main" val="1712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effectLst/>
                <a:latin typeface="+mn-lt"/>
                <a:ea typeface="+mn-ea"/>
                <a:cs typeface="+mn-cs"/>
              </a:rPr>
              <a:t>Met Jon Working on this course in 2012</a:t>
            </a:r>
          </a:p>
          <a:p>
            <a:pPr marL="171450" indent="-171450">
              <a:buFont typeface="Arial" charset="0"/>
              <a:buChar char="•"/>
            </a:pPr>
            <a:r>
              <a:rPr lang="en-US" sz="1200" kern="1200" dirty="0" smtClean="0">
                <a:solidFill>
                  <a:schemeClr val="tx1"/>
                </a:solidFill>
                <a:effectLst/>
                <a:latin typeface="+mn-lt"/>
                <a:ea typeface="+mn-ea"/>
                <a:cs typeface="+mn-cs"/>
              </a:rPr>
              <a:t>Traditional course; lectures + closed online LMS space</a:t>
            </a:r>
          </a:p>
          <a:p>
            <a:pPr marL="171450" indent="-171450">
              <a:buFont typeface="Arial" charset="0"/>
              <a:buChar char="•"/>
            </a:pPr>
            <a:r>
              <a:rPr lang="en-US" sz="1200" kern="1200" dirty="0" smtClean="0">
                <a:solidFill>
                  <a:schemeClr val="tx1"/>
                </a:solidFill>
                <a:effectLst/>
                <a:latin typeface="+mn-lt"/>
                <a:ea typeface="+mn-ea"/>
                <a:cs typeface="+mn-cs"/>
              </a:rPr>
              <a:t>Several iterations; experiments: students doing public writing; open badges with potential industry endorsements, VR, live streaming, video blogging, </a:t>
            </a:r>
          </a:p>
          <a:p>
            <a:pPr marL="171450" indent="-171450">
              <a:buFont typeface="Arial" charset="0"/>
              <a:buChar char="•"/>
            </a:pPr>
            <a:r>
              <a:rPr lang="en-US" sz="1200" kern="1200" dirty="0" smtClean="0">
                <a:solidFill>
                  <a:schemeClr val="tx1"/>
                </a:solidFill>
                <a:effectLst/>
                <a:latin typeface="+mn-lt"/>
                <a:ea typeface="+mn-ea"/>
                <a:cs typeface="+mn-cs"/>
              </a:rPr>
              <a:t>Results: teaching improves, students are exposed; UBC &amp; Jon own video game law</a:t>
            </a:r>
          </a:p>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pPr/>
              <a:t>4</a:t>
            </a:fld>
            <a:endParaRPr lang="en-US"/>
          </a:p>
        </p:txBody>
      </p:sp>
    </p:spTree>
    <p:extLst>
      <p:ext uri="{BB962C8B-B14F-4D97-AF65-F5344CB8AC3E}">
        <p14:creationId xmlns:p14="http://schemas.microsoft.com/office/powerpoint/2010/main" val="1986187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200" i="1" dirty="0" smtClean="0">
                <a:solidFill>
                  <a:schemeClr val="bg1"/>
                </a:solidFill>
              </a:rPr>
              <a:t>According</a:t>
            </a:r>
            <a:r>
              <a:rPr lang="en-US" sz="1200" i="1" baseline="0" dirty="0" smtClean="0">
                <a:solidFill>
                  <a:schemeClr val="bg1"/>
                </a:solidFill>
              </a:rPr>
              <a:t> to Derek </a:t>
            </a:r>
            <a:r>
              <a:rPr lang="en-US" sz="1200" i="1" baseline="0" dirty="0" err="1" smtClean="0">
                <a:solidFill>
                  <a:schemeClr val="bg1"/>
                </a:solidFill>
              </a:rPr>
              <a:t>Bruff</a:t>
            </a:r>
            <a:r>
              <a:rPr lang="en-US" sz="1200" i="1" baseline="0" dirty="0" smtClean="0">
                <a:solidFill>
                  <a:schemeClr val="bg1"/>
                </a:solidFill>
              </a:rPr>
              <a:t>: </a:t>
            </a:r>
            <a:r>
              <a:rPr lang="en" sz="1200" i="1" dirty="0" smtClean="0">
                <a:solidFill>
                  <a:schemeClr val="bg1"/>
                </a:solidFill>
              </a:rPr>
              <a:t>(</a:t>
            </a:r>
            <a:r>
              <a:rPr lang="en" sz="1200" i="1" dirty="0" err="1" smtClean="0">
                <a:solidFill>
                  <a:schemeClr val="bg1"/>
                </a:solidFill>
              </a:rPr>
              <a:t>Neary</a:t>
            </a:r>
            <a:r>
              <a:rPr lang="en" sz="1200" i="1" dirty="0" smtClean="0">
                <a:solidFill>
                  <a:schemeClr val="bg1"/>
                </a:solidFill>
              </a:rPr>
              <a:t>) argues </a:t>
            </a:r>
            <a:r>
              <a:rPr lang="en" sz="1200" i="1" dirty="0" smtClean="0">
                <a:solidFill>
                  <a:srgbClr val="FFFF00"/>
                </a:solidFill>
              </a:rPr>
              <a:t>students should move from being the </a:t>
            </a:r>
            <a:r>
              <a:rPr lang="en" sz="1200" b="1" i="1" dirty="0" smtClean="0">
                <a:solidFill>
                  <a:srgbClr val="FFFF00"/>
                </a:solidFill>
              </a:rPr>
              <a:t>object</a:t>
            </a:r>
            <a:r>
              <a:rPr lang="en" sz="1200" i="1" dirty="0" smtClean="0">
                <a:solidFill>
                  <a:srgbClr val="FFFF00"/>
                </a:solidFill>
              </a:rPr>
              <a:t> of the educational process to its </a:t>
            </a:r>
            <a:r>
              <a:rPr lang="en" sz="1200" b="1" i="1" dirty="0" smtClean="0">
                <a:solidFill>
                  <a:srgbClr val="FFFF00"/>
                </a:solidFill>
              </a:rPr>
              <a:t>subject</a:t>
            </a:r>
            <a:r>
              <a:rPr lang="en" sz="1200" i="1" dirty="0" smtClean="0">
                <a:solidFill>
                  <a:schemeClr val="bg1"/>
                </a:solidFill>
              </a:rPr>
              <a:t>. Students should not be merely consumers of knowledge but producers, engaged in </a:t>
            </a:r>
            <a:r>
              <a:rPr lang="en" sz="1200" b="1" i="1" dirty="0" smtClean="0">
                <a:solidFill>
                  <a:schemeClr val="bg1"/>
                </a:solidFill>
              </a:rPr>
              <a:t>meaningful, generative work</a:t>
            </a:r>
            <a:r>
              <a:rPr lang="en-CA" sz="1200" b="1" i="1" dirty="0" smtClean="0">
                <a:solidFill>
                  <a:schemeClr val="bg1"/>
                </a:solidFill>
              </a:rPr>
              <a:t>..</a:t>
            </a:r>
            <a:r>
              <a:rPr lang="en" sz="1200" b="1" i="1" dirty="0" smtClean="0">
                <a:solidFill>
                  <a:schemeClr val="bg1"/>
                </a:solidFill>
              </a:rPr>
              <a:t>.</a:t>
            </a:r>
          </a:p>
          <a:p>
            <a:pPr>
              <a:buNone/>
            </a:pPr>
            <a:r>
              <a:rPr lang="en" b="1" dirty="0" smtClean="0">
                <a:solidFill>
                  <a:schemeClr val="bg1"/>
                </a:solidFill>
              </a:rPr>
              <a:t>	</a:t>
            </a:r>
            <a:endParaRPr lang="en-CA" b="1" dirty="0" smtClean="0">
              <a:solidFill>
                <a:schemeClr val="bg1"/>
              </a:solidFill>
            </a:endParaRPr>
          </a:p>
          <a:p>
            <a:pPr>
              <a:buNone/>
            </a:pPr>
            <a:r>
              <a:rPr lang="en" sz="1000" dirty="0" smtClean="0">
                <a:solidFill>
                  <a:schemeClr val="bg1"/>
                </a:solidFill>
                <a:hlinkClick r:id="rId3"/>
              </a:rPr>
              <a:t>http://cft.vanderbilt.edu/2013/09/students-as-producers-an-introduction/</a:t>
            </a:r>
            <a:endParaRPr lang="en-CA" sz="1000" dirty="0" smtClean="0">
              <a:solidFill>
                <a:schemeClr val="bg1"/>
              </a:solidFill>
            </a:endParaRPr>
          </a:p>
          <a:p>
            <a:pPr lvl="0">
              <a:spcBef>
                <a:spcPts val="0"/>
              </a:spcBef>
              <a:buNone/>
            </a:pPr>
            <a:endParaRPr dirty="0"/>
          </a:p>
        </p:txBody>
      </p:sp>
    </p:spTree>
    <p:extLst>
      <p:ext uri="{BB962C8B-B14F-4D97-AF65-F5344CB8AC3E}">
        <p14:creationId xmlns:p14="http://schemas.microsoft.com/office/powerpoint/2010/main" val="41955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buClr>
                <a:schemeClr val="dk1"/>
              </a:buClr>
              <a:buFont typeface="Arial" charset="0"/>
              <a:buChar char="•"/>
            </a:pPr>
            <a:r>
              <a:rPr lang="en" dirty="0">
                <a:solidFill>
                  <a:schemeClr val="dk1"/>
                </a:solidFill>
              </a:rPr>
              <a:t>1968, </a:t>
            </a:r>
            <a:r>
              <a:rPr lang="en" dirty="0" err="1" smtClean="0">
                <a:solidFill>
                  <a:schemeClr val="dk1"/>
                </a:solidFill>
              </a:rPr>
              <a:t>portugeuse</a:t>
            </a:r>
            <a:endParaRPr lang="en-US" dirty="0" smtClean="0">
              <a:solidFill>
                <a:schemeClr val="dk1"/>
              </a:solidFill>
            </a:endParaRPr>
          </a:p>
          <a:p>
            <a:pPr marL="171450" indent="-171450">
              <a:buFont typeface="Arial" charset="0"/>
              <a:buChar char="•"/>
            </a:pPr>
            <a:r>
              <a:rPr lang="en-US" sz="1200" i="1" kern="1200" dirty="0" smtClean="0">
                <a:solidFill>
                  <a:schemeClr val="tx1"/>
                </a:solidFill>
                <a:effectLst/>
                <a:latin typeface="+mn-lt"/>
                <a:ea typeface="+mn-ea"/>
                <a:cs typeface="+mn-cs"/>
              </a:rPr>
              <a:t>Into the logic of the present system and bring about conformity or it becomes the practice of freedom</a:t>
            </a:r>
            <a:endParaRPr lang="en-US" sz="1200" kern="1200" dirty="0" smtClean="0">
              <a:solidFill>
                <a:schemeClr val="tx1"/>
              </a:solidFill>
              <a:effectLst/>
              <a:latin typeface="+mn-lt"/>
              <a:ea typeface="+mn-ea"/>
              <a:cs typeface="+mn-cs"/>
            </a:endParaRPr>
          </a:p>
          <a:p>
            <a:pPr marL="171450" indent="-171450">
              <a:buFont typeface="Arial" charset="0"/>
              <a:buChar char="•"/>
            </a:pPr>
            <a:r>
              <a:rPr lang="en-US" sz="1200" kern="1200" dirty="0" smtClean="0">
                <a:solidFill>
                  <a:schemeClr val="tx1"/>
                </a:solidFill>
                <a:effectLst/>
                <a:latin typeface="+mn-lt"/>
                <a:ea typeface="+mn-ea"/>
                <a:cs typeface="+mn-cs"/>
              </a:rPr>
              <a:t>Critical pedagogy, with theorists like Paulo </a:t>
            </a:r>
            <a:r>
              <a:rPr lang="en-US" sz="1200" kern="1200" dirty="0" err="1" smtClean="0">
                <a:solidFill>
                  <a:schemeClr val="tx1"/>
                </a:solidFill>
                <a:effectLst/>
                <a:latin typeface="+mn-lt"/>
                <a:ea typeface="+mn-ea"/>
                <a:cs typeface="+mn-cs"/>
              </a:rPr>
              <a:t>Frerie</a:t>
            </a:r>
            <a:r>
              <a:rPr lang="en-US" sz="1200" kern="1200" dirty="0" smtClean="0">
                <a:solidFill>
                  <a:schemeClr val="tx1"/>
                </a:solidFill>
                <a:effectLst/>
                <a:latin typeface="+mn-lt"/>
                <a:ea typeface="+mn-ea"/>
                <a:cs typeface="+mn-cs"/>
              </a:rPr>
              <a:t>, build off of this notion by expanding the idea that education should be meaningful but also that curriculum should connect to the local culture</a:t>
            </a:r>
          </a:p>
          <a:p>
            <a:pPr marL="171450" indent="-171450">
              <a:buFont typeface="Arial" charset="0"/>
              <a:buChar char="•"/>
            </a:pPr>
            <a:r>
              <a:rPr lang="en-US" sz="1200" kern="1200" dirty="0" smtClean="0">
                <a:solidFill>
                  <a:schemeClr val="tx1"/>
                </a:solidFill>
                <a:effectLst/>
                <a:latin typeface="+mn-lt"/>
                <a:ea typeface="+mn-ea"/>
                <a:cs typeface="+mn-cs"/>
              </a:rPr>
              <a:t>Further to this is the idea that education should empower learners to move from what is real or known to what is possible (thinking outside of predefined answers) </a:t>
            </a:r>
          </a:p>
          <a:p>
            <a:pPr marL="171450" indent="-171450">
              <a:buFont typeface="Arial" charset="0"/>
              <a:buChar char="•"/>
            </a:pPr>
            <a:r>
              <a:rPr lang="en-US" sz="1200" kern="1200" dirty="0" smtClean="0">
                <a:solidFill>
                  <a:schemeClr val="tx1"/>
                </a:solidFill>
                <a:effectLst/>
                <a:latin typeface="+mn-lt"/>
                <a:ea typeface="+mn-ea"/>
                <a:cs typeface="+mn-cs"/>
              </a:rPr>
              <a:t>and to support the development of alternatives to a variety of “problems” and that these problems should be meaningful to the community itself</a:t>
            </a:r>
          </a:p>
          <a:p>
            <a:pPr marL="457200" lvl="0" indent="-228600" rtl="0">
              <a:spcBef>
                <a:spcPts val="0"/>
              </a:spcBef>
              <a:buClr>
                <a:schemeClr val="dk1"/>
              </a:buClr>
            </a:pPr>
            <a:endParaRPr dirty="0"/>
          </a:p>
        </p:txBody>
      </p:sp>
    </p:spTree>
    <p:extLst>
      <p:ext uri="{BB962C8B-B14F-4D97-AF65-F5344CB8AC3E}">
        <p14:creationId xmlns:p14="http://schemas.microsoft.com/office/powerpoint/2010/main" val="191313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lvl="0">
              <a:spcBef>
                <a:spcPts val="0"/>
              </a:spcBef>
              <a:buNone/>
            </a:pPr>
            <a:r>
              <a:rPr lang="en" sz="1800" dirty="0"/>
              <a:t>This is a question that a lot of people have been trying to answer for a very long time</a:t>
            </a:r>
            <a:r>
              <a:rPr lang="en" sz="1800" dirty="0" smtClean="0"/>
              <a:t>:</a:t>
            </a:r>
            <a:endParaRPr lang="en" sz="1800" dirty="0"/>
          </a:p>
        </p:txBody>
      </p:sp>
      <p:sp>
        <p:nvSpPr>
          <p:cNvPr id="143" name="Shape 14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r>
              <a:rPr lang="en"/>
              <a:t> </a:t>
            </a:r>
          </a:p>
        </p:txBody>
      </p:sp>
    </p:spTree>
    <p:extLst>
      <p:ext uri="{BB962C8B-B14F-4D97-AF65-F5344CB8AC3E}">
        <p14:creationId xmlns:p14="http://schemas.microsoft.com/office/powerpoint/2010/main" val="142642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dirty="0" err="1"/>
              <a:t>Villemard</a:t>
            </a:r>
            <a:r>
              <a:rPr lang="en" dirty="0"/>
              <a:t>, </a:t>
            </a:r>
            <a:r>
              <a:rPr lang="en-US" dirty="0" smtClean="0"/>
              <a:t>19</a:t>
            </a:r>
            <a:r>
              <a:rPr lang="en" dirty="0" smtClean="0"/>
              <a:t>10</a:t>
            </a:r>
            <a:endParaRPr lang="en-US" dirty="0" smtClean="0"/>
          </a:p>
          <a:p>
            <a:pPr marL="171450" indent="-171450">
              <a:buFont typeface="Arial" charset="0"/>
              <a:buChar char="•"/>
            </a:pPr>
            <a:r>
              <a:rPr lang="en-US" sz="1200" kern="1200" dirty="0" err="1" smtClean="0">
                <a:solidFill>
                  <a:schemeClr val="tx1"/>
                </a:solidFill>
                <a:effectLst/>
                <a:latin typeface="+mn-lt"/>
                <a:ea typeface="+mn-ea"/>
                <a:cs typeface="+mn-cs"/>
              </a:rPr>
              <a:t>Villemard</a:t>
            </a:r>
            <a:r>
              <a:rPr lang="en-US" sz="1200" kern="1200" dirty="0" smtClean="0">
                <a:solidFill>
                  <a:schemeClr val="tx1"/>
                </a:solidFill>
                <a:effectLst/>
                <a:latin typeface="+mn-lt"/>
                <a:ea typeface="+mn-ea"/>
                <a:cs typeface="+mn-cs"/>
              </a:rPr>
              <a:t> postcards about the future from 1910</a:t>
            </a:r>
          </a:p>
          <a:p>
            <a:pPr marL="171450" indent="-171450">
              <a:buFont typeface="Arial" charset="0"/>
              <a:buChar char="•"/>
            </a:pPr>
            <a:r>
              <a:rPr lang="en-US" sz="1200" kern="1200" dirty="0" smtClean="0">
                <a:solidFill>
                  <a:schemeClr val="tx1"/>
                </a:solidFill>
                <a:effectLst/>
                <a:latin typeface="+mn-lt"/>
                <a:ea typeface="+mn-ea"/>
                <a:cs typeface="+mn-cs"/>
              </a:rPr>
              <a:t>Books go into a machine; go straight into brains</a:t>
            </a:r>
          </a:p>
          <a:p>
            <a:pPr lvl="0">
              <a:spcBef>
                <a:spcPts val="0"/>
              </a:spcBef>
              <a:buNone/>
            </a:pPr>
            <a:endParaRPr lang="en" dirty="0"/>
          </a:p>
        </p:txBody>
      </p:sp>
    </p:spTree>
    <p:extLst>
      <p:ext uri="{BB962C8B-B14F-4D97-AF65-F5344CB8AC3E}">
        <p14:creationId xmlns:p14="http://schemas.microsoft.com/office/powerpoint/2010/main" val="82577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lnSpc>
                <a:spcPct val="115000"/>
              </a:lnSpc>
              <a:spcBef>
                <a:spcPts val="0"/>
              </a:spcBef>
              <a:buClr>
                <a:schemeClr val="dk1"/>
              </a:buClr>
              <a:buSzPct val="91666"/>
              <a:buFont typeface="Arial"/>
              <a:buNone/>
            </a:pPr>
            <a:r>
              <a:rPr lang="en" sz="1200" dirty="0">
                <a:solidFill>
                  <a:schemeClr val="dk1"/>
                </a:solidFill>
                <a:latin typeface="Calibri"/>
                <a:ea typeface="Calibri"/>
                <a:cs typeface="Calibri"/>
                <a:sym typeface="Calibri"/>
              </a:rPr>
              <a:t>“In 30 years…we’re going to be able to literally ingest information. Once information is in your bloodstream, some kind of mechanism could deposit the information in the brain. </a:t>
            </a:r>
            <a:r>
              <a:rPr lang="en" sz="1200" b="1" dirty="0">
                <a:solidFill>
                  <a:schemeClr val="dk1"/>
                </a:solidFill>
                <a:latin typeface="Calibri"/>
                <a:ea typeface="Calibri"/>
                <a:cs typeface="Calibri"/>
                <a:sym typeface="Calibri"/>
              </a:rPr>
              <a:t>You could take a pill and learn English or the works of Shakespeare</a:t>
            </a:r>
            <a:r>
              <a:rPr lang="en" sz="1200" dirty="0">
                <a:solidFill>
                  <a:schemeClr val="dk1"/>
                </a:solidFill>
                <a:latin typeface="Calibri"/>
                <a:ea typeface="Calibri"/>
                <a:cs typeface="Calibri"/>
                <a:sym typeface="Calibri"/>
              </a:rPr>
              <a:t>.”</a:t>
            </a:r>
          </a:p>
          <a:p>
            <a:pPr lvl="0" algn="r" rtl="0">
              <a:lnSpc>
                <a:spcPct val="115000"/>
              </a:lnSpc>
              <a:spcBef>
                <a:spcPts val="0"/>
              </a:spcBef>
              <a:buClr>
                <a:schemeClr val="dk1"/>
              </a:buClr>
              <a:buSzPct val="137500"/>
              <a:buFont typeface="Arial"/>
              <a:buNone/>
            </a:pPr>
            <a:r>
              <a:rPr lang="en" sz="800" dirty="0">
                <a:solidFill>
                  <a:schemeClr val="dk1"/>
                </a:solidFill>
                <a:latin typeface="Calibri"/>
                <a:ea typeface="Calibri"/>
                <a:cs typeface="Calibri"/>
                <a:sym typeface="Calibri"/>
              </a:rPr>
              <a:t>-MIT Media Lab co-founder Nicholas Negroponte,</a:t>
            </a:r>
          </a:p>
          <a:p>
            <a:pPr lvl="0" algn="r" rtl="0">
              <a:lnSpc>
                <a:spcPct val="115000"/>
              </a:lnSpc>
              <a:spcBef>
                <a:spcPts val="0"/>
              </a:spcBef>
              <a:buClr>
                <a:schemeClr val="dk1"/>
              </a:buClr>
              <a:buSzPct val="137500"/>
              <a:buFont typeface="Arial"/>
              <a:buNone/>
            </a:pPr>
            <a:r>
              <a:rPr lang="en" sz="800" dirty="0">
                <a:solidFill>
                  <a:schemeClr val="dk1"/>
                </a:solidFill>
                <a:latin typeface="Calibri"/>
                <a:ea typeface="Calibri"/>
                <a:cs typeface="Calibri"/>
                <a:sym typeface="Calibri"/>
              </a:rPr>
              <a:t>TED Vancouver, March 2014</a:t>
            </a:r>
          </a:p>
          <a:p>
            <a:pPr lvl="0" rtl="0">
              <a:lnSpc>
                <a:spcPct val="115000"/>
              </a:lnSpc>
              <a:spcBef>
                <a:spcPts val="0"/>
              </a:spcBef>
              <a:buClr>
                <a:schemeClr val="dk1"/>
              </a:buClr>
              <a:buSzPct val="91666"/>
              <a:buFont typeface="Arial"/>
              <a:buNone/>
            </a:pPr>
            <a:r>
              <a:rPr lang="en" sz="1200" dirty="0">
                <a:solidFill>
                  <a:schemeClr val="dk1"/>
                </a:solidFill>
                <a:latin typeface="Calibri"/>
                <a:ea typeface="Calibri"/>
                <a:cs typeface="Calibri"/>
                <a:sym typeface="Calibri"/>
              </a:rPr>
              <a:t>Negroponte has been criticized as an extreme apologist for the “teachers don’t matter, kids + tech = MAGIC” view of </a:t>
            </a:r>
            <a:r>
              <a:rPr lang="en" sz="1200" dirty="0" err="1">
                <a:solidFill>
                  <a:schemeClr val="dk1"/>
                </a:solidFill>
                <a:latin typeface="Calibri"/>
                <a:ea typeface="Calibri"/>
                <a:cs typeface="Calibri"/>
                <a:sym typeface="Calibri"/>
              </a:rPr>
              <a:t>ed</a:t>
            </a:r>
            <a:r>
              <a:rPr lang="en" sz="1200" dirty="0">
                <a:solidFill>
                  <a:schemeClr val="dk1"/>
                </a:solidFill>
                <a:latin typeface="Calibri"/>
                <a:ea typeface="Calibri"/>
                <a:cs typeface="Calibri"/>
                <a:sym typeface="Calibri"/>
              </a:rPr>
              <a:t> tech.</a:t>
            </a:r>
          </a:p>
          <a:p>
            <a:pPr lvl="0">
              <a:spcBef>
                <a:spcPts val="0"/>
              </a:spcBef>
              <a:buNone/>
            </a:pPr>
            <a:endParaRPr dirty="0"/>
          </a:p>
        </p:txBody>
      </p:sp>
    </p:spTree>
    <p:extLst>
      <p:ext uri="{BB962C8B-B14F-4D97-AF65-F5344CB8AC3E}">
        <p14:creationId xmlns:p14="http://schemas.microsoft.com/office/powerpoint/2010/main" val="121962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171450" indent="-171450">
              <a:buFont typeface="Arial" charset="0"/>
              <a:buChar char="•"/>
            </a:pPr>
            <a:r>
              <a:rPr lang="en-US" sz="1200" u="sng" kern="1200" dirty="0" smtClean="0">
                <a:solidFill>
                  <a:schemeClr val="tx1"/>
                </a:solidFill>
                <a:effectLst/>
                <a:latin typeface="+mn-lt"/>
                <a:ea typeface="+mn-ea"/>
                <a:cs typeface="+mn-cs"/>
              </a:rPr>
              <a:t>Tony Bates</a:t>
            </a:r>
            <a:r>
              <a:rPr lang="en-US" sz="1200" kern="1200" dirty="0" smtClean="0">
                <a:solidFill>
                  <a:schemeClr val="tx1"/>
                </a:solidFill>
                <a:effectLst/>
                <a:latin typeface="+mn-lt"/>
                <a:ea typeface="+mn-ea"/>
                <a:cs typeface="+mn-cs"/>
              </a:rPr>
              <a:t> was Director of Distance Education and Technology in Continuing Studies at UBC from 1995 to 2003, where he was responsible for many of the early developments in online learning at UBC. Prior to that, he was Professor of Educational Media Research at the Open University, where he worked for 20 years as one of the founding members of the staff.</a:t>
            </a:r>
          </a:p>
          <a:p>
            <a:pPr marL="171450" indent="-171450">
              <a:buFont typeface="Arial" charset="0"/>
              <a:buChar char="•"/>
            </a:pPr>
            <a:r>
              <a:rPr lang="en-US" sz="1200" kern="1200" dirty="0" smtClean="0">
                <a:solidFill>
                  <a:schemeClr val="tx1"/>
                </a:solidFill>
                <a:effectLst/>
                <a:latin typeface="+mn-lt"/>
                <a:ea typeface="+mn-ea"/>
                <a:cs typeface="+mn-cs"/>
              </a:rPr>
              <a:t>All content can be easily digitalized and made available on demand at very low cost. Second, institutions will be making greater use of dynamic video (not talking heads) for demonstration, simulations, animations, etc. Thus most content modules will be multi-media. Third, open textbooks incorporating multi media components and student activities will provide the content, organization and interpretation that are the rationale for most lectures. Lastly, and most significantly, the priority for teaching will have changed from information transmission and organization to knowledge management, where students have the responsibility for finding, analyzing, evaluating, sharing and applying knowledge, under the direction of a skilled subject expert.</a:t>
            </a:r>
          </a:p>
          <a:p>
            <a:pPr lvl="0" rtl="0">
              <a:spcBef>
                <a:spcPts val="0"/>
              </a:spcBef>
              <a:buNone/>
            </a:pPr>
            <a:endParaRPr sz="1800" dirty="0"/>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r>
              <a:rPr lang="en"/>
              <a:t> </a:t>
            </a:r>
          </a:p>
        </p:txBody>
      </p:sp>
    </p:spTree>
    <p:extLst>
      <p:ext uri="{BB962C8B-B14F-4D97-AF65-F5344CB8AC3E}">
        <p14:creationId xmlns:p14="http://schemas.microsoft.com/office/powerpoint/2010/main" val="1769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4547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It’s becoming easier than ever to learn from the internet; YouTube is the largest University</a:t>
            </a:r>
          </a:p>
          <a:p>
            <a:pPr lvl="0">
              <a:spcBef>
                <a:spcPts val="0"/>
              </a:spcBef>
              <a:buNone/>
            </a:pPr>
            <a:endParaRPr dirty="0"/>
          </a:p>
        </p:txBody>
      </p:sp>
    </p:spTree>
    <p:extLst>
      <p:ext uri="{BB962C8B-B14F-4D97-AF65-F5344CB8AC3E}">
        <p14:creationId xmlns:p14="http://schemas.microsoft.com/office/powerpoint/2010/main" val="68687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171450" indent="-171450">
              <a:buFont typeface="Arial" charset="0"/>
              <a:buChar char="•"/>
            </a:pPr>
            <a:r>
              <a:rPr lang="en-US" sz="1200" kern="1200" dirty="0" smtClean="0">
                <a:solidFill>
                  <a:schemeClr val="tx1"/>
                </a:solidFill>
                <a:effectLst/>
                <a:latin typeface="+mn-lt"/>
                <a:ea typeface="+mn-ea"/>
                <a:cs typeface="+mn-cs"/>
              </a:rPr>
              <a:t>Openly licensed works (CC) - works other people can reuse</a:t>
            </a:r>
          </a:p>
          <a:p>
            <a:pPr marL="171450" indent="-171450">
              <a:buFont typeface="Arial" charset="0"/>
              <a:buChar char="•"/>
            </a:pPr>
            <a:r>
              <a:rPr lang="en-US" sz="1200" kern="1200" dirty="0" smtClean="0">
                <a:solidFill>
                  <a:schemeClr val="tx1"/>
                </a:solidFill>
                <a:effectLst/>
                <a:latin typeface="+mn-lt"/>
                <a:ea typeface="+mn-ea"/>
                <a:cs typeface="+mn-cs"/>
              </a:rPr>
              <a:t>in 2010 it was 400 Million greatly increasing’</a:t>
            </a:r>
          </a:p>
          <a:p>
            <a:pPr marL="171450" indent="-171450">
              <a:buFont typeface="Arial" charset="0"/>
              <a:buChar char="•"/>
            </a:pPr>
            <a:r>
              <a:rPr lang="en-US" sz="1200" kern="1200" dirty="0" smtClean="0">
                <a:solidFill>
                  <a:schemeClr val="tx1"/>
                </a:solidFill>
                <a:effectLst/>
                <a:latin typeface="+mn-lt"/>
                <a:ea typeface="+mn-ea"/>
                <a:cs typeface="+mn-cs"/>
              </a:rPr>
              <a:t>Live in a time of overabundance; changing from a time when learners took classes to get access to scarce knowledge to a time of the experts managing, evaluating, contextualizing the overabundance of knowledge.</a:t>
            </a:r>
          </a:p>
          <a:p>
            <a:pPr lvl="0" rtl="0">
              <a:spcBef>
                <a:spcPts val="0"/>
              </a:spcBef>
              <a:buNone/>
            </a:pPr>
            <a:endParaRPr lang="en" sz="1800" dirty="0"/>
          </a:p>
        </p:txBody>
      </p:sp>
      <p:sp>
        <p:nvSpPr>
          <p:cNvPr id="189" name="Shape 189"/>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r>
              <a:rPr lang="en"/>
              <a:t> </a:t>
            </a:r>
          </a:p>
        </p:txBody>
      </p:sp>
    </p:spTree>
    <p:extLst>
      <p:ext uri="{BB962C8B-B14F-4D97-AF65-F5344CB8AC3E}">
        <p14:creationId xmlns:p14="http://schemas.microsoft.com/office/powerpoint/2010/main" val="141349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body" idx="1"/>
          </p:nvPr>
        </p:nvSpPr>
        <p:spPr>
          <a:xfrm>
            <a:off x="457201" y="1600200"/>
            <a:ext cx="3994525" cy="4967573"/>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2"/>
          </p:nvPr>
        </p:nvSpPr>
        <p:spPr>
          <a:xfrm>
            <a:off x="4692274" y="1600200"/>
            <a:ext cx="3994525" cy="4967573"/>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3346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2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txBox="1">
            <a:spLocks noGrp="1"/>
          </p:cNvSpPr>
          <p:nvPr>
            <p:ph type="body" idx="1"/>
          </p:nvPr>
        </p:nvSpPr>
        <p:spPr>
          <a:xfrm>
            <a:off x="457200" y="1600200"/>
            <a:ext cx="8229600" cy="4967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756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2.xml"/><Relationship Id="rId9" Type="http://schemas.openxmlformats.org/officeDocument/2006/relationships/image" Target="../media/image1.emf"/><Relationship Id="rId10"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10"/>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208326354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commlaw.allard.ubc/" TargetMode="External"/><Relationship Id="rId5" Type="http://schemas.openxmlformats.org/officeDocument/2006/relationships/hyperlink" Target="mailto:jon_festinger@thecdm.ca" TargetMode="External"/><Relationship Id="rId6" Type="http://schemas.openxmlformats.org/officeDocument/2006/relationships/hyperlink" Target="http://ctlt.ubc.ca/" TargetMode="External"/><Relationship Id="rId7" Type="http://schemas.openxmlformats.org/officeDocument/2006/relationships/hyperlink" Target="mailto:will.engle@ubc.ca" TargetMode="External"/><Relationship Id="rId8"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funding.hackeducation.com/2017/09/01/august.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hyperlink" Target="http://videogamelaw.allard.ubc.ca/2014/11/12/oculus-alternate-classroom-is-114/" TargetMode="External"/><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hyperlink" Target="https://vimeo.com/11221500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commons.wikimedia.org/wiki/File:Medication_potofen(Ibuprofen).JPG"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3280" cy="1999281"/>
          </a:xfrm>
        </p:spPr>
        <p:txBody>
          <a:bodyPr>
            <a:noAutofit/>
          </a:bodyPr>
          <a:lstStyle/>
          <a:p>
            <a:pPr algn="ctr"/>
            <a:r>
              <a:rPr lang="en-US" sz="3600" b="1" dirty="0" smtClean="0">
                <a:solidFill>
                  <a:srgbClr val="FF0000"/>
                </a:solidFill>
                <a:latin typeface="+mn-lt"/>
                <a:cs typeface="Times New Roman"/>
              </a:rPr>
              <a:t/>
            </a:r>
            <a:br>
              <a:rPr lang="en-US" sz="3600" b="1" dirty="0" smtClean="0">
                <a:solidFill>
                  <a:srgbClr val="FF0000"/>
                </a:solidFill>
                <a:latin typeface="+mn-lt"/>
                <a:cs typeface="Times New Roman"/>
              </a:rPr>
            </a:br>
            <a:r>
              <a:rPr lang="en-US" sz="3600" b="1" dirty="0" smtClean="0">
                <a:solidFill>
                  <a:schemeClr val="accent5"/>
                </a:solidFill>
                <a:latin typeface="+mn-lt"/>
                <a:cs typeface="Times New Roman"/>
              </a:rPr>
              <a:t>Acceleration to Authenticity</a:t>
            </a:r>
            <a:r>
              <a:rPr lang="en-US" sz="3600" b="1" dirty="0" smtClean="0">
                <a:solidFill>
                  <a:srgbClr val="FF0000"/>
                </a:solidFill>
                <a:latin typeface="+mn-lt"/>
                <a:cs typeface="Times New Roman"/>
              </a:rPr>
              <a:t>:</a:t>
            </a:r>
            <a:br>
              <a:rPr lang="en-US" sz="3600" b="1" dirty="0" smtClean="0">
                <a:solidFill>
                  <a:srgbClr val="FF0000"/>
                </a:solidFill>
                <a:latin typeface="+mn-lt"/>
                <a:cs typeface="Times New Roman"/>
              </a:rPr>
            </a:br>
            <a:r>
              <a:rPr lang="en-US" sz="3600" b="1" dirty="0" smtClean="0">
                <a:solidFill>
                  <a:srgbClr val="FFFF00"/>
                </a:solidFill>
                <a:latin typeface="+mn-lt"/>
                <a:cs typeface="Times New Roman"/>
              </a:rPr>
              <a:t>Emerging Trends in Online Legal Education</a:t>
            </a:r>
            <a:r>
              <a:rPr lang="en-US" sz="3600" b="1" dirty="0" smtClean="0">
                <a:solidFill>
                  <a:srgbClr val="FF0000"/>
                </a:solidFill>
                <a:latin typeface="+mn-lt"/>
                <a:cs typeface="Times New Roman"/>
              </a:rPr>
              <a:t/>
            </a:r>
            <a:br>
              <a:rPr lang="en-US" sz="3600" b="1" dirty="0" smtClean="0">
                <a:solidFill>
                  <a:srgbClr val="FF0000"/>
                </a:solidFill>
                <a:latin typeface="+mn-lt"/>
                <a:cs typeface="Times New Roman"/>
              </a:rPr>
            </a:br>
            <a:endParaRPr lang="en-US" sz="3600" b="1" dirty="0">
              <a:solidFill>
                <a:srgbClr val="FF0000"/>
              </a:solidFill>
              <a:latin typeface="+mn-lt"/>
              <a:cs typeface="Times New Roman"/>
            </a:endParaRPr>
          </a:p>
        </p:txBody>
      </p:sp>
      <p:sp>
        <p:nvSpPr>
          <p:cNvPr id="3" name="Content Placeholder 2"/>
          <p:cNvSpPr>
            <a:spLocks noGrp="1"/>
          </p:cNvSpPr>
          <p:nvPr>
            <p:ph sz="quarter" idx="10"/>
          </p:nvPr>
        </p:nvSpPr>
        <p:spPr>
          <a:xfrm>
            <a:off x="457200" y="1999281"/>
            <a:ext cx="8221852" cy="1788708"/>
          </a:xfrm>
        </p:spPr>
        <p:txBody>
          <a:bodyPr>
            <a:normAutofit/>
          </a:bodyPr>
          <a:lstStyle/>
          <a:p>
            <a:pPr marL="0" indent="0">
              <a:buNone/>
            </a:pPr>
            <a:r>
              <a:rPr lang="en-US" sz="2600" b="1" dirty="0" smtClean="0">
                <a:solidFill>
                  <a:schemeClr val="bg1"/>
                </a:solidFill>
                <a:cs typeface="Lucida Console"/>
              </a:rPr>
              <a:t>Association of Canadian Legal Education Directors</a:t>
            </a:r>
          </a:p>
          <a:p>
            <a:pPr marL="0" indent="0">
              <a:buNone/>
            </a:pPr>
            <a:r>
              <a:rPr lang="en-US" sz="2600" b="1" dirty="0" smtClean="0">
                <a:solidFill>
                  <a:schemeClr val="bg1"/>
                </a:solidFill>
                <a:cs typeface="Lucida Console"/>
              </a:rPr>
              <a:t>2017 Annual Meeting</a:t>
            </a:r>
            <a:endParaRPr lang="en-US" sz="2600" b="1" dirty="0">
              <a:solidFill>
                <a:schemeClr val="bg1"/>
              </a:solidFill>
              <a:cs typeface="Lucida Console"/>
            </a:endParaRPr>
          </a:p>
          <a:p>
            <a:pPr marL="0" indent="0">
              <a:buNone/>
            </a:pPr>
            <a:r>
              <a:rPr lang="en-US" sz="2600" b="1" dirty="0" smtClean="0">
                <a:solidFill>
                  <a:schemeClr val="bg1"/>
                </a:solidFill>
                <a:cs typeface="Lucida Console"/>
              </a:rPr>
              <a:t>September </a:t>
            </a:r>
            <a:r>
              <a:rPr lang="en-US" sz="2600" b="1" dirty="0">
                <a:solidFill>
                  <a:schemeClr val="bg1"/>
                </a:solidFill>
                <a:cs typeface="Lucida Console"/>
              </a:rPr>
              <a:t>7</a:t>
            </a:r>
            <a:r>
              <a:rPr lang="en-US" sz="2600" b="1" dirty="0" smtClean="0">
                <a:solidFill>
                  <a:schemeClr val="bg1"/>
                </a:solidFill>
                <a:cs typeface="Lucida Console"/>
              </a:rPr>
              <a:t>, </a:t>
            </a:r>
            <a:r>
              <a:rPr lang="en-US" sz="2600" b="1" dirty="0">
                <a:solidFill>
                  <a:schemeClr val="bg1"/>
                </a:solidFill>
                <a:cs typeface="Lucida Console"/>
              </a:rPr>
              <a:t>2017</a:t>
            </a:r>
          </a:p>
          <a:p>
            <a:pPr marL="0" indent="0">
              <a:buNone/>
            </a:pPr>
            <a:r>
              <a:rPr lang="en-US" sz="2600" b="1" dirty="0" smtClean="0">
                <a:solidFill>
                  <a:schemeClr val="bg1"/>
                </a:solidFill>
                <a:cs typeface="Lucida Console"/>
              </a:rPr>
              <a:t>Vancouver, </a:t>
            </a:r>
            <a:r>
              <a:rPr lang="en-US" sz="2600" b="1" dirty="0">
                <a:solidFill>
                  <a:schemeClr val="bg1"/>
                </a:solidFill>
                <a:cs typeface="Lucida Console"/>
              </a:rPr>
              <a:t>B</a:t>
            </a:r>
            <a:r>
              <a:rPr lang="en-US" sz="2600" b="1" dirty="0" smtClean="0">
                <a:solidFill>
                  <a:schemeClr val="bg1"/>
                </a:solidFill>
                <a:cs typeface="Lucida Console"/>
              </a:rPr>
              <a:t>.C.</a:t>
            </a:r>
            <a:endParaRPr lang="en-US" sz="2600" b="1" dirty="0">
              <a:solidFill>
                <a:schemeClr val="bg1"/>
              </a:solidFill>
              <a:cs typeface="Lucida Console"/>
            </a:endParaRPr>
          </a:p>
          <a:p>
            <a:pPr marL="0" indent="0">
              <a:buNone/>
            </a:pPr>
            <a:endParaRPr lang="en-US" sz="1800" b="1" dirty="0">
              <a:solidFill>
                <a:srgbClr val="FFFFFF"/>
              </a:solidFill>
              <a:latin typeface="+mn-lt"/>
              <a:cs typeface="Lucida Console"/>
            </a:endParaRPr>
          </a:p>
          <a:p>
            <a:pPr marL="0" indent="0">
              <a:buNone/>
            </a:pPr>
            <a:endParaRPr lang="en-US" sz="1800" b="1" dirty="0" smtClean="0">
              <a:solidFill>
                <a:srgbClr val="FFFFFF"/>
              </a:solidFill>
              <a:latin typeface="+mn-lt"/>
              <a:cs typeface="Lucida Console"/>
            </a:endParaRPr>
          </a:p>
          <a:p>
            <a:pPr marL="0" indent="0">
              <a:buNone/>
            </a:pPr>
            <a:endParaRPr lang="en-US" sz="1800" b="1" dirty="0" smtClean="0">
              <a:solidFill>
                <a:srgbClr val="FFFFFF"/>
              </a:solidFill>
              <a:latin typeface="+mn-lt"/>
              <a:cs typeface="Lucida Console"/>
            </a:endParaRPr>
          </a:p>
          <a:p>
            <a:pPr marL="0" indent="0">
              <a:buNone/>
            </a:pPr>
            <a:endParaRPr lang="en-US" sz="1800" b="1" dirty="0">
              <a:solidFill>
                <a:srgbClr val="FFFFFF"/>
              </a:solidFill>
              <a:latin typeface="+mn-lt"/>
              <a:cs typeface="Lucida Console"/>
            </a:endParaRPr>
          </a:p>
          <a:p>
            <a:pPr marL="0" indent="0">
              <a:buNone/>
            </a:pPr>
            <a:endParaRPr lang="en-US" dirty="0"/>
          </a:p>
          <a:p>
            <a:pPr marL="0" indent="0">
              <a:buNone/>
            </a:pPr>
            <a:endParaRPr lang="en-US" sz="1600" dirty="0"/>
          </a:p>
          <a:p>
            <a:pPr marL="0" indent="0">
              <a:buNone/>
            </a:pPr>
            <a:endParaRPr lang="en-US" dirty="0"/>
          </a:p>
          <a:p>
            <a:endParaRPr lang="en-US" dirty="0"/>
          </a:p>
        </p:txBody>
      </p:sp>
      <p:sp>
        <p:nvSpPr>
          <p:cNvPr id="6" name="Content Placeholder 2"/>
          <p:cNvSpPr txBox="1">
            <a:spLocks/>
          </p:cNvSpPr>
          <p:nvPr/>
        </p:nvSpPr>
        <p:spPr>
          <a:xfrm>
            <a:off x="4494506" y="4144689"/>
            <a:ext cx="3107411" cy="2178377"/>
          </a:xfrm>
          <a:prstGeom prst="rect">
            <a:avLst/>
          </a:prstGeom>
        </p:spPr>
        <p:txBody>
          <a:bodyPr vert="horz" lIns="76200" tIns="76200" rIns="76200" bIns="76200" rtlCol="0">
            <a:normAutofit/>
          </a:bodyPr>
          <a:lstStyle>
            <a:lvl1pPr marL="342900" indent="-3429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smtClean="0">
                <a:solidFill>
                  <a:schemeClr val="bg1"/>
                </a:solidFill>
              </a:rPr>
              <a:t>Jon Festinger Q.C.</a:t>
            </a:r>
          </a:p>
          <a:p>
            <a:pPr marL="0" indent="0">
              <a:buFont typeface="Arial"/>
              <a:buNone/>
            </a:pPr>
            <a:r>
              <a:rPr lang="en-US" sz="1600" dirty="0" smtClean="0">
                <a:solidFill>
                  <a:schemeClr val="bg1"/>
                </a:solidFill>
              </a:rPr>
              <a:t>Centre for Digital Media</a:t>
            </a:r>
          </a:p>
          <a:p>
            <a:pPr marL="0" indent="0">
              <a:buFont typeface="Arial"/>
              <a:buNone/>
            </a:pPr>
            <a:r>
              <a:rPr lang="en-US" sz="1600" dirty="0" smtClean="0">
                <a:solidFill>
                  <a:schemeClr val="bg1"/>
                </a:solidFill>
              </a:rPr>
              <a:t>Allard Law of Law, UBC</a:t>
            </a:r>
          </a:p>
          <a:p>
            <a:pPr marL="0" indent="0">
              <a:buFont typeface="Arial"/>
              <a:buNone/>
            </a:pPr>
            <a:r>
              <a:rPr lang="en-US" sz="1600" dirty="0" smtClean="0">
                <a:solidFill>
                  <a:schemeClr val="bg1"/>
                </a:solidFill>
              </a:rPr>
              <a:t>QMUL School of Law (CCLS)</a:t>
            </a:r>
          </a:p>
          <a:p>
            <a:pPr marL="0" indent="0">
              <a:buFont typeface="Arial"/>
              <a:buNone/>
            </a:pPr>
            <a:r>
              <a:rPr lang="en-US" sz="1600" dirty="0" smtClean="0">
                <a:solidFill>
                  <a:schemeClr val="bg1"/>
                </a:solidFill>
              </a:rPr>
              <a:t>Festinger Law &amp; Strategy </a:t>
            </a:r>
          </a:p>
          <a:p>
            <a:pPr marL="0" indent="0">
              <a:buFont typeface="Arial"/>
              <a:buNone/>
            </a:pPr>
            <a:r>
              <a:rPr lang="en-US" sz="1600" dirty="0" smtClean="0">
                <a:hlinkClick r:id="rId4"/>
              </a:rPr>
              <a:t>http://commlaw.allard.ubc</a:t>
            </a:r>
            <a:r>
              <a:rPr lang="en-US" sz="1600" dirty="0" smtClean="0"/>
              <a:t> </a:t>
            </a:r>
          </a:p>
          <a:p>
            <a:pPr marL="0" indent="0">
              <a:buFont typeface="Arial"/>
              <a:buNone/>
            </a:pPr>
            <a:r>
              <a:rPr lang="en-US" sz="1600" dirty="0" smtClean="0">
                <a:solidFill>
                  <a:schemeClr val="bg1"/>
                </a:solidFill>
              </a:rPr>
              <a:t>Twitter: @</a:t>
            </a:r>
            <a:r>
              <a:rPr lang="en-US" sz="1600" dirty="0" err="1" smtClean="0">
                <a:solidFill>
                  <a:schemeClr val="bg1"/>
                </a:solidFill>
              </a:rPr>
              <a:t>jonfestinger</a:t>
            </a:r>
            <a:endParaRPr lang="en-US" sz="1600" dirty="0" smtClean="0">
              <a:solidFill>
                <a:schemeClr val="bg1"/>
              </a:solidFill>
            </a:endParaRPr>
          </a:p>
          <a:p>
            <a:pPr marL="0" indent="0">
              <a:buFont typeface="Arial"/>
              <a:buNone/>
            </a:pPr>
            <a:r>
              <a:rPr lang="en-US" sz="1600" dirty="0" smtClean="0">
                <a:hlinkClick r:id="rId5"/>
              </a:rPr>
              <a:t>jon_festinger@thecdm.ca</a:t>
            </a:r>
            <a:endParaRPr lang="en-US" sz="1600" dirty="0" smtClean="0"/>
          </a:p>
          <a:p>
            <a:pPr marL="0" indent="0" defTabSz="914400">
              <a:lnSpc>
                <a:spcPct val="100000"/>
              </a:lnSpc>
              <a:spcBef>
                <a:spcPts val="0"/>
              </a:spcBef>
              <a:buFontTx/>
              <a:buNone/>
            </a:pPr>
            <a:endParaRPr lang="en-US" dirty="0"/>
          </a:p>
        </p:txBody>
      </p:sp>
      <p:sp>
        <p:nvSpPr>
          <p:cNvPr id="7" name="Content Placeholder 2"/>
          <p:cNvSpPr txBox="1">
            <a:spLocks/>
          </p:cNvSpPr>
          <p:nvPr/>
        </p:nvSpPr>
        <p:spPr>
          <a:xfrm>
            <a:off x="457200" y="4122547"/>
            <a:ext cx="4037306" cy="1831012"/>
          </a:xfrm>
          <a:prstGeom prst="rect">
            <a:avLst/>
          </a:prstGeom>
        </p:spPr>
        <p:txBody>
          <a:bodyPr vert="horz" lIns="76200" tIns="76200" rIns="76200" bIns="76200" rtlCol="0">
            <a:normAutofit/>
          </a:bodyPr>
          <a:lstStyle>
            <a:lvl1pPr marL="342900" indent="-3429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CA" sz="1600" dirty="0" smtClean="0">
                <a:solidFill>
                  <a:schemeClr val="bg1"/>
                </a:solidFill>
              </a:rPr>
              <a:t>Will Engle, MLIS</a:t>
            </a:r>
            <a:endParaRPr lang="en-US" sz="1600" dirty="0" smtClean="0">
              <a:solidFill>
                <a:schemeClr val="bg1"/>
              </a:solidFill>
            </a:endParaRPr>
          </a:p>
          <a:p>
            <a:pPr marL="0" indent="0">
              <a:buFont typeface="Arial"/>
              <a:buNone/>
            </a:pPr>
            <a:r>
              <a:rPr lang="en-CA" sz="1600" dirty="0" smtClean="0">
                <a:solidFill>
                  <a:schemeClr val="bg1"/>
                </a:solidFill>
              </a:rPr>
              <a:t>Strategist, Open Education Initiatives</a:t>
            </a:r>
            <a:endParaRPr lang="en-US" sz="1600" dirty="0" smtClean="0">
              <a:solidFill>
                <a:schemeClr val="bg1"/>
              </a:solidFill>
            </a:endParaRPr>
          </a:p>
          <a:p>
            <a:pPr marL="0" indent="0">
              <a:buFont typeface="Arial"/>
              <a:buNone/>
            </a:pPr>
            <a:r>
              <a:rPr lang="en-CA" sz="1600" dirty="0" smtClean="0">
                <a:solidFill>
                  <a:schemeClr val="bg1"/>
                </a:solidFill>
              </a:rPr>
              <a:t>Centre for Teaching, Learning and Technology</a:t>
            </a:r>
            <a:endParaRPr lang="en-US" sz="1600" dirty="0" smtClean="0">
              <a:solidFill>
                <a:schemeClr val="bg1"/>
              </a:solidFill>
            </a:endParaRPr>
          </a:p>
          <a:p>
            <a:pPr marL="0" indent="0">
              <a:buFont typeface="Arial"/>
              <a:buNone/>
            </a:pPr>
            <a:r>
              <a:rPr lang="en-CA" sz="1600" dirty="0" smtClean="0">
                <a:solidFill>
                  <a:schemeClr val="bg1"/>
                </a:solidFill>
              </a:rPr>
              <a:t>The University of British Columbia</a:t>
            </a:r>
            <a:endParaRPr lang="en-US" sz="1600" dirty="0" smtClean="0">
              <a:solidFill>
                <a:schemeClr val="bg1"/>
              </a:solidFill>
            </a:endParaRPr>
          </a:p>
          <a:p>
            <a:pPr marL="0" indent="0">
              <a:buFont typeface="Arial"/>
              <a:buNone/>
            </a:pPr>
            <a:r>
              <a:rPr lang="en-CA" sz="1600" dirty="0" smtClean="0">
                <a:hlinkClick r:id="rId6"/>
              </a:rPr>
              <a:t>http://ctlt.ubc.ca/</a:t>
            </a:r>
            <a:endParaRPr lang="en-US" sz="1600" dirty="0" smtClean="0"/>
          </a:p>
          <a:p>
            <a:pPr marL="0" indent="0">
              <a:buFont typeface="Arial"/>
              <a:buNone/>
            </a:pPr>
            <a:r>
              <a:rPr lang="en-CA" sz="1600" dirty="0" smtClean="0">
                <a:solidFill>
                  <a:schemeClr val="bg1"/>
                </a:solidFill>
              </a:rPr>
              <a:t>Twitter: @</a:t>
            </a:r>
            <a:r>
              <a:rPr lang="en-CA" sz="1600" dirty="0" err="1" smtClean="0">
                <a:solidFill>
                  <a:schemeClr val="bg1"/>
                </a:solidFill>
              </a:rPr>
              <a:t>infology</a:t>
            </a:r>
            <a:endParaRPr lang="en-US" sz="1600" dirty="0" smtClean="0">
              <a:solidFill>
                <a:schemeClr val="bg1"/>
              </a:solidFill>
            </a:endParaRPr>
          </a:p>
          <a:p>
            <a:pPr marL="0" indent="0">
              <a:buFont typeface="Arial"/>
              <a:buNone/>
            </a:pPr>
            <a:r>
              <a:rPr lang="en-CA" sz="1600" dirty="0" smtClean="0">
                <a:hlinkClick r:id="rId7"/>
              </a:rPr>
              <a:t>will.engle@ubc.ca</a:t>
            </a:r>
            <a:endParaRPr lang="en-CA" sz="1600" dirty="0" smtClean="0"/>
          </a:p>
          <a:p>
            <a:pPr marL="0" indent="0">
              <a:buFont typeface="Arial"/>
              <a:buNone/>
            </a:pPr>
            <a:endParaRPr lang="en-US" sz="1600" dirty="0" smtClean="0"/>
          </a:p>
          <a:p>
            <a:pPr marL="0" indent="0" defTabSz="914400">
              <a:lnSpc>
                <a:spcPct val="100000"/>
              </a:lnSpc>
              <a:spcBef>
                <a:spcPts val="0"/>
              </a:spcBef>
              <a:buFontTx/>
              <a:buNone/>
            </a:pPr>
            <a:endParaRPr lang="en-US" dirty="0"/>
          </a:p>
        </p:txBody>
      </p:sp>
      <p:pic>
        <p:nvPicPr>
          <p:cNvPr id="14" name="Picture 1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40666" y="4352330"/>
            <a:ext cx="1038386" cy="1425844"/>
          </a:xfrm>
          <a:prstGeom prst="rect">
            <a:avLst/>
          </a:prstGeom>
        </p:spPr>
      </p:pic>
    </p:spTree>
    <p:extLst>
      <p:ext uri="{BB962C8B-B14F-4D97-AF65-F5344CB8AC3E}">
        <p14:creationId xmlns:p14="http://schemas.microsoft.com/office/powerpoint/2010/main" val="83702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1484017" y="1596325"/>
            <a:ext cx="6063658" cy="2727702"/>
          </a:xfrm>
          <a:prstGeom prst="rect">
            <a:avLst/>
          </a:prstGeom>
          <a:noFill/>
          <a:ln>
            <a:noFill/>
          </a:ln>
        </p:spPr>
        <p:txBody>
          <a:bodyPr wrap="square" lIns="91425" tIns="91425" rIns="91425" bIns="91425" anchor="t" anchorCtr="0">
            <a:noAutofit/>
          </a:bodyPr>
          <a:lstStyle/>
          <a:p>
            <a:r>
              <a:rPr lang="en-US" sz="3200" dirty="0" smtClean="0">
                <a:solidFill>
                  <a:srgbClr val="FFFF00"/>
                </a:solidFill>
              </a:rPr>
              <a:t>Pressure Point </a:t>
            </a:r>
            <a:r>
              <a:rPr lang="en-US" sz="3200" dirty="0" smtClean="0">
                <a:solidFill>
                  <a:schemeClr val="accent5"/>
                </a:solidFill>
              </a:rPr>
              <a:t>1</a:t>
            </a:r>
            <a:r>
              <a:rPr lang="en" sz="3200" dirty="0" smtClean="0">
                <a:solidFill>
                  <a:srgbClr val="92D050"/>
                </a:solidFill>
              </a:rPr>
              <a:t>: </a:t>
            </a:r>
            <a:endParaRPr lang="en" sz="3200" dirty="0">
              <a:solidFill>
                <a:srgbClr val="92D050"/>
              </a:solidFill>
            </a:endParaRPr>
          </a:p>
          <a:p>
            <a:endParaRPr dirty="0">
              <a:solidFill>
                <a:srgbClr val="FFFFFF"/>
              </a:solidFill>
            </a:endParaRPr>
          </a:p>
          <a:p>
            <a:r>
              <a:rPr lang="en" sz="5400" dirty="0">
                <a:solidFill>
                  <a:srgbClr val="FFFFFF"/>
                </a:solidFill>
                <a:latin typeface="Calibri"/>
                <a:ea typeface="Calibri"/>
                <a:cs typeface="Calibri"/>
                <a:sym typeface="Calibri"/>
              </a:rPr>
              <a:t>Educational Content is </a:t>
            </a:r>
            <a:r>
              <a:rPr lang="en" sz="5400" dirty="0">
                <a:solidFill>
                  <a:srgbClr val="FF0000"/>
                </a:solidFill>
                <a:latin typeface="Calibri"/>
                <a:ea typeface="Calibri"/>
                <a:cs typeface="Calibri"/>
                <a:sym typeface="Calibri"/>
              </a:rPr>
              <a:t>Ubiquitous</a:t>
            </a:r>
          </a:p>
          <a:p>
            <a:endParaRPr sz="3600" dirty="0">
              <a:solidFill>
                <a:srgbClr val="FFFFFF"/>
              </a:solidFill>
              <a:latin typeface="Calibri"/>
              <a:ea typeface="Calibri"/>
              <a:cs typeface="Calibri"/>
              <a:sym typeface="Calibri"/>
            </a:endParaRPr>
          </a:p>
          <a:p>
            <a:endParaRPr sz="36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53068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p:nvPr/>
        </p:nvSpPr>
        <p:spPr>
          <a:xfrm>
            <a:off x="1259072" y="5101549"/>
            <a:ext cx="6981900" cy="310800"/>
          </a:xfrm>
          <a:prstGeom prst="rect">
            <a:avLst/>
          </a:prstGeom>
          <a:noFill/>
          <a:ln>
            <a:noFill/>
          </a:ln>
        </p:spPr>
        <p:txBody>
          <a:bodyPr wrap="square" lIns="91425" tIns="91425" rIns="91425" bIns="91425" anchor="t" anchorCtr="0">
            <a:noAutofit/>
          </a:bodyPr>
          <a:lstStyle/>
          <a:p>
            <a:r>
              <a:rPr lang="en">
                <a:solidFill>
                  <a:srgbClr val="FFFFFF"/>
                </a:solidFill>
              </a:rPr>
              <a:t>- 2016 State of the Commons: https://</a:t>
            </a:r>
            <a:r>
              <a:rPr lang="en" dirty="0" err="1">
                <a:solidFill>
                  <a:srgbClr val="FFFFFF"/>
                </a:solidFill>
              </a:rPr>
              <a:t>stateof.creativecommons.org</a:t>
            </a:r>
            <a:r>
              <a:rPr lang="en" dirty="0">
                <a:solidFill>
                  <a:srgbClr val="FFFFFF"/>
                </a:solidFill>
              </a:rPr>
              <a:t>/ CC-</a:t>
            </a:r>
            <a:r>
              <a:rPr lang="en" dirty="0" err="1">
                <a:solidFill>
                  <a:srgbClr val="FFFFFF"/>
                </a:solidFill>
              </a:rPr>
              <a:t>BY</a:t>
            </a:r>
            <a:r>
              <a:rPr lang="en" dirty="0" err="1"/>
              <a:t>rg</a:t>
            </a:r>
            <a:endParaRPr lang="en" dirty="0"/>
          </a:p>
        </p:txBody>
      </p:sp>
      <p:pic>
        <p:nvPicPr>
          <p:cNvPr id="192" name="Shape 19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 y="0"/>
            <a:ext cx="9143998" cy="4913809"/>
          </a:xfrm>
          <a:prstGeom prst="rect">
            <a:avLst/>
          </a:prstGeom>
          <a:noFill/>
          <a:ln>
            <a:noFill/>
          </a:ln>
        </p:spPr>
      </p:pic>
    </p:spTree>
    <p:extLst>
      <p:ext uri="{BB962C8B-B14F-4D97-AF65-F5344CB8AC3E}">
        <p14:creationId xmlns:p14="http://schemas.microsoft.com/office/powerpoint/2010/main" val="1697295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2541722" y="1704814"/>
            <a:ext cx="6090834" cy="3068664"/>
          </a:xfrm>
          <a:prstGeom prst="rect">
            <a:avLst/>
          </a:prstGeom>
          <a:noFill/>
          <a:ln>
            <a:noFill/>
          </a:ln>
        </p:spPr>
        <p:txBody>
          <a:bodyPr wrap="square" lIns="91425" tIns="91425" rIns="91425" bIns="91425" anchor="t" anchorCtr="0">
            <a:noAutofit/>
          </a:bodyPr>
          <a:lstStyle/>
          <a:p>
            <a:r>
              <a:rPr lang="en-US" sz="3200" dirty="0">
                <a:solidFill>
                  <a:srgbClr val="FFFF00"/>
                </a:solidFill>
              </a:rPr>
              <a:t>Pressure Point </a:t>
            </a:r>
            <a:r>
              <a:rPr lang="en-US" sz="3200" dirty="0" smtClean="0">
                <a:solidFill>
                  <a:schemeClr val="accent5"/>
                </a:solidFill>
              </a:rPr>
              <a:t>2</a:t>
            </a:r>
            <a:r>
              <a:rPr lang="en" sz="3200" dirty="0" smtClean="0">
                <a:solidFill>
                  <a:srgbClr val="92D050"/>
                </a:solidFill>
              </a:rPr>
              <a:t>: </a:t>
            </a:r>
            <a:endParaRPr lang="en" sz="3200" dirty="0">
              <a:solidFill>
                <a:srgbClr val="92D050"/>
              </a:solidFill>
            </a:endParaRPr>
          </a:p>
          <a:p>
            <a:endParaRPr dirty="0">
              <a:solidFill>
                <a:srgbClr val="FFFFFF"/>
              </a:solidFill>
            </a:endParaRPr>
          </a:p>
          <a:p>
            <a:r>
              <a:rPr lang="en-US" sz="5400" dirty="0" smtClean="0">
                <a:solidFill>
                  <a:srgbClr val="FFFFFF"/>
                </a:solidFill>
                <a:latin typeface="Calibri"/>
                <a:ea typeface="Calibri"/>
                <a:cs typeface="Calibri"/>
                <a:sym typeface="Calibri"/>
              </a:rPr>
              <a:t>Competition </a:t>
            </a:r>
            <a:r>
              <a:rPr lang="en-US" sz="5400" dirty="0">
                <a:solidFill>
                  <a:srgbClr val="FFFFFF"/>
                </a:solidFill>
                <a:latin typeface="Calibri"/>
                <a:ea typeface="Calibri"/>
                <a:cs typeface="Calibri"/>
                <a:sym typeface="Calibri"/>
              </a:rPr>
              <a:t>is  </a:t>
            </a:r>
            <a:r>
              <a:rPr lang="en-US" sz="5400" dirty="0" smtClean="0">
                <a:solidFill>
                  <a:srgbClr val="FFFFFF"/>
                </a:solidFill>
                <a:latin typeface="Calibri"/>
                <a:ea typeface="Calibri"/>
                <a:cs typeface="Calibri"/>
                <a:sym typeface="Calibri"/>
              </a:rPr>
              <a:t>Increasing</a:t>
            </a:r>
            <a:endParaRPr lang="en" sz="5400" dirty="0">
              <a:solidFill>
                <a:srgbClr val="FFFFFF"/>
              </a:solidFill>
              <a:latin typeface="Calibri"/>
              <a:ea typeface="Calibri"/>
              <a:cs typeface="Calibri"/>
              <a:sym typeface="Calibri"/>
            </a:endParaRPr>
          </a:p>
          <a:p>
            <a:endParaRPr sz="3600" dirty="0">
              <a:solidFill>
                <a:srgbClr val="FFFFFF"/>
              </a:solidFill>
              <a:latin typeface="Calibri"/>
              <a:ea typeface="Calibri"/>
              <a:cs typeface="Calibri"/>
              <a:sym typeface="Calibri"/>
            </a:endParaRPr>
          </a:p>
          <a:p>
            <a:endParaRPr sz="36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873514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a:blip r:embed="rId3">
            <a:alphaModFix/>
          </a:blip>
          <a:stretch>
            <a:fillRect/>
          </a:stretch>
        </p:blipFill>
        <p:spPr>
          <a:xfrm>
            <a:off x="760276" y="1122400"/>
            <a:ext cx="7739399" cy="4613200"/>
          </a:xfrm>
          <a:prstGeom prst="rect">
            <a:avLst/>
          </a:prstGeom>
          <a:noFill/>
          <a:ln>
            <a:noFill/>
          </a:ln>
        </p:spPr>
      </p:pic>
    </p:spTree>
    <p:extLst>
      <p:ext uri="{BB962C8B-B14F-4D97-AF65-F5344CB8AC3E}">
        <p14:creationId xmlns:p14="http://schemas.microsoft.com/office/powerpoint/2010/main" val="1057792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 y="-33572"/>
            <a:ext cx="3756499" cy="3034100"/>
          </a:xfrm>
          <a:prstGeom prst="rect">
            <a:avLst/>
          </a:prstGeom>
          <a:noFill/>
          <a:ln>
            <a:noFill/>
          </a:ln>
        </p:spPr>
      </p:pic>
      <p:pic>
        <p:nvPicPr>
          <p:cNvPr id="209" name="Shape 20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464072" y="-22622"/>
            <a:ext cx="2964975" cy="3091899"/>
          </a:xfrm>
          <a:prstGeom prst="rect">
            <a:avLst/>
          </a:prstGeom>
          <a:noFill/>
          <a:ln>
            <a:noFill/>
          </a:ln>
        </p:spPr>
      </p:pic>
      <p:pic>
        <p:nvPicPr>
          <p:cNvPr id="210" name="Shape 210"/>
          <p:cNvPicPr preferRelativeResize="0"/>
          <p:nvPr/>
        </p:nvPicPr>
        <p:blipFill>
          <a:blip r:embed="rId5">
            <a:alphaModFix/>
          </a:blip>
          <a:stretch>
            <a:fillRect/>
          </a:stretch>
        </p:blipFill>
        <p:spPr>
          <a:xfrm>
            <a:off x="0" y="5095609"/>
            <a:ext cx="4019550" cy="990600"/>
          </a:xfrm>
          <a:prstGeom prst="rect">
            <a:avLst/>
          </a:prstGeom>
          <a:noFill/>
          <a:ln>
            <a:noFill/>
          </a:ln>
        </p:spPr>
      </p:pic>
      <p:pic>
        <p:nvPicPr>
          <p:cNvPr id="211" name="Shape 21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985451" y="207150"/>
            <a:ext cx="3170649" cy="3170649"/>
          </a:xfrm>
          <a:prstGeom prst="rect">
            <a:avLst/>
          </a:prstGeom>
          <a:noFill/>
          <a:ln>
            <a:noFill/>
          </a:ln>
        </p:spPr>
      </p:pic>
      <p:pic>
        <p:nvPicPr>
          <p:cNvPr id="212" name="Shape 21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923" y="2778584"/>
            <a:ext cx="3481699" cy="1084249"/>
          </a:xfrm>
          <a:prstGeom prst="rect">
            <a:avLst/>
          </a:prstGeom>
          <a:noFill/>
          <a:ln>
            <a:noFill/>
          </a:ln>
        </p:spPr>
      </p:pic>
      <p:pic>
        <p:nvPicPr>
          <p:cNvPr id="213" name="Shape 21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337362" y="3072841"/>
            <a:ext cx="3322099" cy="1084248"/>
          </a:xfrm>
          <a:prstGeom prst="rect">
            <a:avLst/>
          </a:prstGeom>
          <a:noFill/>
          <a:ln>
            <a:noFill/>
          </a:ln>
        </p:spPr>
      </p:pic>
      <p:pic>
        <p:nvPicPr>
          <p:cNvPr id="214" name="Shape 214"/>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6018" y="3820939"/>
            <a:ext cx="2875425" cy="1294800"/>
          </a:xfrm>
          <a:prstGeom prst="rect">
            <a:avLst/>
          </a:prstGeom>
          <a:noFill/>
          <a:ln>
            <a:noFill/>
          </a:ln>
        </p:spPr>
      </p:pic>
      <p:pic>
        <p:nvPicPr>
          <p:cNvPr id="215" name="Shape 215"/>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7543523" y="1079423"/>
            <a:ext cx="1573225" cy="2318775"/>
          </a:xfrm>
          <a:prstGeom prst="rect">
            <a:avLst/>
          </a:prstGeom>
          <a:noFill/>
          <a:ln>
            <a:noFill/>
          </a:ln>
        </p:spPr>
      </p:pic>
      <p:pic>
        <p:nvPicPr>
          <p:cNvPr id="2" name="Picture 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463512" y="5527409"/>
            <a:ext cx="4525321" cy="558800"/>
          </a:xfrm>
          <a:prstGeom prst="rect">
            <a:avLst/>
          </a:prstGeom>
        </p:spPr>
      </p:pic>
      <p:pic>
        <p:nvPicPr>
          <p:cNvPr id="5" name="Picture 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784652" y="3869558"/>
            <a:ext cx="3793387" cy="1520307"/>
          </a:xfrm>
          <a:prstGeom prst="rect">
            <a:avLst/>
          </a:prstGeom>
        </p:spPr>
      </p:pic>
      <p:pic>
        <p:nvPicPr>
          <p:cNvPr id="208" name="Shape 208"/>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522379" y="3120388"/>
            <a:ext cx="2603769" cy="2295494"/>
          </a:xfrm>
          <a:prstGeom prst="rect">
            <a:avLst/>
          </a:prstGeom>
          <a:noFill/>
          <a:ln>
            <a:noFill/>
          </a:ln>
        </p:spPr>
      </p:pic>
    </p:spTree>
    <p:extLst>
      <p:ext uri="{BB962C8B-B14F-4D97-AF65-F5344CB8AC3E}">
        <p14:creationId xmlns:p14="http://schemas.microsoft.com/office/powerpoint/2010/main" val="929186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1999282" y="1766808"/>
            <a:ext cx="5669088" cy="3487118"/>
          </a:xfrm>
          <a:prstGeom prst="rect">
            <a:avLst/>
          </a:prstGeom>
          <a:noFill/>
          <a:ln>
            <a:noFill/>
          </a:ln>
        </p:spPr>
        <p:txBody>
          <a:bodyPr wrap="square" lIns="91425" tIns="91425" rIns="91425" bIns="91425" anchor="t" anchorCtr="0">
            <a:noAutofit/>
          </a:bodyPr>
          <a:lstStyle/>
          <a:p>
            <a:r>
              <a:rPr lang="en-US" sz="3200" dirty="0">
                <a:solidFill>
                  <a:srgbClr val="FFFF00"/>
                </a:solidFill>
              </a:rPr>
              <a:t>Pressure Point </a:t>
            </a:r>
            <a:r>
              <a:rPr lang="en-US" sz="3200" dirty="0" smtClean="0">
                <a:solidFill>
                  <a:schemeClr val="accent5"/>
                </a:solidFill>
              </a:rPr>
              <a:t>3</a:t>
            </a:r>
            <a:r>
              <a:rPr lang="en" sz="3200" dirty="0" smtClean="0">
                <a:solidFill>
                  <a:srgbClr val="92D050"/>
                </a:solidFill>
              </a:rPr>
              <a:t>: </a:t>
            </a:r>
            <a:endParaRPr lang="en-CA" sz="4800" dirty="0" smtClean="0">
              <a:solidFill>
                <a:srgbClr val="FFFFFF"/>
              </a:solidFill>
              <a:latin typeface="Calibri"/>
              <a:ea typeface="Calibri"/>
              <a:cs typeface="Calibri"/>
              <a:sym typeface="Calibri"/>
            </a:endParaRPr>
          </a:p>
          <a:p>
            <a:r>
              <a:rPr lang="en" sz="5400" dirty="0" smtClean="0">
                <a:solidFill>
                  <a:srgbClr val="FFFFFF"/>
                </a:solidFill>
                <a:latin typeface="Calibri"/>
                <a:ea typeface="Calibri"/>
                <a:cs typeface="Calibri"/>
                <a:sym typeface="Calibri"/>
              </a:rPr>
              <a:t>Education </a:t>
            </a:r>
            <a:r>
              <a:rPr lang="en-US" sz="5400" dirty="0" smtClean="0">
                <a:solidFill>
                  <a:srgbClr val="FFFFFF"/>
                </a:solidFill>
                <a:latin typeface="Calibri"/>
                <a:ea typeface="Calibri"/>
                <a:cs typeface="Calibri"/>
                <a:sym typeface="Calibri"/>
              </a:rPr>
              <a:t>is an investment</a:t>
            </a:r>
            <a:endParaRPr lang="en" sz="5400" dirty="0">
              <a:solidFill>
                <a:srgbClr val="FFFFFF"/>
              </a:solidFill>
              <a:latin typeface="Calibri"/>
              <a:ea typeface="Calibri"/>
              <a:cs typeface="Calibri"/>
              <a:sym typeface="Calibri"/>
            </a:endParaRPr>
          </a:p>
          <a:p>
            <a:endParaRPr sz="3600" dirty="0">
              <a:solidFill>
                <a:srgbClr val="FFFFFF"/>
              </a:solidFill>
              <a:latin typeface="Calibri"/>
              <a:ea typeface="Calibri"/>
              <a:cs typeface="Calibri"/>
              <a:sym typeface="Calibri"/>
            </a:endParaRPr>
          </a:p>
          <a:p>
            <a:endParaRPr sz="36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58761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85200" y="139485"/>
            <a:ext cx="9058800" cy="5734373"/>
          </a:xfrm>
          <a:prstGeom prst="rect">
            <a:avLst/>
          </a:prstGeom>
          <a:noFill/>
          <a:ln>
            <a:noFill/>
          </a:ln>
        </p:spPr>
        <p:txBody>
          <a:bodyPr wrap="square" lIns="91425" tIns="91425" rIns="91425" bIns="91425" anchor="ctr" anchorCtr="0">
            <a:noAutofit/>
          </a:bodyPr>
          <a:lstStyle/>
          <a:p>
            <a:pPr>
              <a:lnSpc>
                <a:spcPct val="136363"/>
              </a:lnSpc>
            </a:pPr>
            <a:r>
              <a:rPr lang="en" sz="2400" dirty="0">
                <a:solidFill>
                  <a:srgbClr val="FFFF00"/>
                </a:solidFill>
                <a:latin typeface="Calibri"/>
                <a:ea typeface="Calibri"/>
                <a:cs typeface="Calibri"/>
                <a:sym typeface="Calibri"/>
              </a:rPr>
              <a:t>As of August 2017</a:t>
            </a:r>
            <a:r>
              <a:rPr lang="en" sz="2400" dirty="0">
                <a:solidFill>
                  <a:schemeClr val="accent5"/>
                </a:solidFill>
                <a:latin typeface="Calibri"/>
                <a:ea typeface="Calibri"/>
                <a:cs typeface="Calibri"/>
                <a:sym typeface="Calibri"/>
              </a:rPr>
              <a:t>:</a:t>
            </a:r>
          </a:p>
          <a:p>
            <a:pPr marL="749300" indent="-381000">
              <a:lnSpc>
                <a:spcPct val="128571"/>
              </a:lnSpc>
              <a:spcAft>
                <a:spcPts val="900"/>
              </a:spcAft>
              <a:buClr>
                <a:srgbClr val="FFFFFF"/>
              </a:buClr>
              <a:buSzPct val="100000"/>
              <a:buFont typeface="Arial" charset="0"/>
              <a:buChar char="•"/>
            </a:pPr>
            <a:r>
              <a:rPr lang="en" sz="2400" b="1" dirty="0">
                <a:solidFill>
                  <a:srgbClr val="FFFFFF"/>
                </a:solidFill>
                <a:latin typeface="Calibri"/>
                <a:ea typeface="Calibri"/>
                <a:cs typeface="Calibri"/>
                <a:sym typeface="Calibri"/>
              </a:rPr>
              <a:t>Tutoring</a:t>
            </a:r>
            <a:r>
              <a:rPr lang="en" sz="2400" dirty="0">
                <a:solidFill>
                  <a:srgbClr val="FFFFFF"/>
                </a:solidFill>
                <a:latin typeface="Calibri"/>
                <a:ea typeface="Calibri"/>
                <a:cs typeface="Calibri"/>
                <a:sym typeface="Calibri"/>
              </a:rPr>
              <a:t> – $606.5 million raised so far this year</a:t>
            </a:r>
          </a:p>
          <a:p>
            <a:pPr marL="749300" indent="-381000">
              <a:lnSpc>
                <a:spcPct val="128571"/>
              </a:lnSpc>
              <a:spcAft>
                <a:spcPts val="900"/>
              </a:spcAft>
              <a:buClr>
                <a:srgbClr val="FFFFFF"/>
              </a:buClr>
              <a:buSzPct val="100000"/>
              <a:buFont typeface="Arial" charset="0"/>
              <a:buChar char="•"/>
            </a:pPr>
            <a:r>
              <a:rPr lang="en" sz="2400" b="1" dirty="0">
                <a:solidFill>
                  <a:srgbClr val="FFFFFF"/>
                </a:solidFill>
                <a:latin typeface="Calibri"/>
                <a:ea typeface="Calibri"/>
                <a:cs typeface="Calibri"/>
                <a:sym typeface="Calibri"/>
              </a:rPr>
              <a:t>Private student loans</a:t>
            </a:r>
            <a:r>
              <a:rPr lang="en" sz="2400" dirty="0">
                <a:solidFill>
                  <a:srgbClr val="FFFFFF"/>
                </a:solidFill>
                <a:latin typeface="Calibri"/>
                <a:ea typeface="Calibri"/>
                <a:cs typeface="Calibri"/>
                <a:sym typeface="Calibri"/>
              </a:rPr>
              <a:t> – $580.5 million raised so far this year</a:t>
            </a:r>
          </a:p>
          <a:p>
            <a:pPr marL="749300" indent="-381000">
              <a:lnSpc>
                <a:spcPct val="128571"/>
              </a:lnSpc>
              <a:spcAft>
                <a:spcPts val="900"/>
              </a:spcAft>
              <a:buClr>
                <a:srgbClr val="FFFFFF"/>
              </a:buClr>
              <a:buSzPct val="100000"/>
              <a:buFont typeface="Arial" charset="0"/>
              <a:buChar char="•"/>
            </a:pPr>
            <a:r>
              <a:rPr lang="en" sz="2400" b="1" dirty="0">
                <a:solidFill>
                  <a:srgbClr val="FFFFFF"/>
                </a:solidFill>
                <a:latin typeface="Calibri"/>
                <a:ea typeface="Calibri"/>
                <a:cs typeface="Calibri"/>
                <a:sym typeface="Calibri"/>
              </a:rPr>
              <a:t>Online education</a:t>
            </a:r>
            <a:r>
              <a:rPr lang="en" sz="2400" dirty="0">
                <a:solidFill>
                  <a:srgbClr val="FFFFFF"/>
                </a:solidFill>
                <a:latin typeface="Calibri"/>
                <a:ea typeface="Calibri"/>
                <a:cs typeface="Calibri"/>
                <a:sym typeface="Calibri"/>
              </a:rPr>
              <a:t> – $320.9 million raised so far this year</a:t>
            </a:r>
          </a:p>
          <a:p>
            <a:pPr marL="749300" indent="-381000">
              <a:lnSpc>
                <a:spcPct val="128571"/>
              </a:lnSpc>
              <a:spcAft>
                <a:spcPts val="900"/>
              </a:spcAft>
              <a:buClr>
                <a:srgbClr val="FFFFFF"/>
              </a:buClr>
              <a:buSzPct val="100000"/>
              <a:buFont typeface="Arial" charset="0"/>
              <a:buChar char="•"/>
            </a:pPr>
            <a:r>
              <a:rPr lang="en" sz="2400" b="1" dirty="0">
                <a:solidFill>
                  <a:srgbClr val="FFFFFF"/>
                </a:solidFill>
                <a:latin typeface="Calibri"/>
                <a:ea typeface="Calibri"/>
                <a:cs typeface="Calibri"/>
                <a:sym typeface="Calibri"/>
              </a:rPr>
              <a:t>Behavior management</a:t>
            </a:r>
            <a:r>
              <a:rPr lang="en" sz="2400" dirty="0">
                <a:solidFill>
                  <a:srgbClr val="FFFFFF"/>
                </a:solidFill>
                <a:latin typeface="Calibri"/>
                <a:ea typeface="Calibri"/>
                <a:cs typeface="Calibri"/>
                <a:sym typeface="Calibri"/>
              </a:rPr>
              <a:t> – $150 million raised so far this year</a:t>
            </a:r>
          </a:p>
          <a:p>
            <a:pPr marL="749300" indent="-381000">
              <a:lnSpc>
                <a:spcPct val="128571"/>
              </a:lnSpc>
              <a:spcAft>
                <a:spcPts val="900"/>
              </a:spcAft>
              <a:buClr>
                <a:srgbClr val="FFFFFF"/>
              </a:buClr>
              <a:buSzPct val="100000"/>
              <a:buFont typeface="Arial" charset="0"/>
              <a:buChar char="•"/>
            </a:pPr>
            <a:r>
              <a:rPr lang="en" sz="2400" b="1" dirty="0">
                <a:solidFill>
                  <a:srgbClr val="FFFFFF"/>
                </a:solidFill>
                <a:latin typeface="Calibri"/>
                <a:ea typeface="Calibri"/>
                <a:cs typeface="Calibri"/>
                <a:sym typeface="Calibri"/>
              </a:rPr>
              <a:t>Language learning</a:t>
            </a:r>
            <a:r>
              <a:rPr lang="en" sz="2400" dirty="0">
                <a:solidFill>
                  <a:srgbClr val="FFFFFF"/>
                </a:solidFill>
                <a:latin typeface="Calibri"/>
                <a:ea typeface="Calibri"/>
                <a:cs typeface="Calibri"/>
                <a:sym typeface="Calibri"/>
              </a:rPr>
              <a:t> – $148.2 million raised so far this year</a:t>
            </a:r>
          </a:p>
          <a:p>
            <a:pPr marL="749300" indent="-381000">
              <a:lnSpc>
                <a:spcPct val="128571"/>
              </a:lnSpc>
              <a:spcAft>
                <a:spcPts val="900"/>
              </a:spcAft>
              <a:buClr>
                <a:srgbClr val="FFFFFF"/>
              </a:buClr>
              <a:buSzPct val="100000"/>
              <a:buFont typeface="Arial" charset="0"/>
              <a:buChar char="•"/>
            </a:pPr>
            <a:r>
              <a:rPr lang="en" sz="2400" b="1" dirty="0">
                <a:solidFill>
                  <a:srgbClr val="FFFFFF"/>
                </a:solidFill>
                <a:latin typeface="Calibri"/>
                <a:ea typeface="Calibri"/>
                <a:cs typeface="Calibri"/>
                <a:sym typeface="Calibri"/>
              </a:rPr>
              <a:t>Test prep</a:t>
            </a:r>
            <a:r>
              <a:rPr lang="en" sz="2400" dirty="0">
                <a:solidFill>
                  <a:srgbClr val="FFFFFF"/>
                </a:solidFill>
                <a:latin typeface="Calibri"/>
                <a:ea typeface="Calibri"/>
                <a:cs typeface="Calibri"/>
                <a:sym typeface="Calibri"/>
              </a:rPr>
              <a:t> – $80 million raised so far this year</a:t>
            </a:r>
          </a:p>
          <a:p>
            <a:pPr marL="749300" indent="-381000">
              <a:lnSpc>
                <a:spcPct val="128571"/>
              </a:lnSpc>
              <a:spcAft>
                <a:spcPts val="900"/>
              </a:spcAft>
              <a:buClr>
                <a:srgbClr val="FFFFFF"/>
              </a:buClr>
              <a:buSzPct val="100000"/>
              <a:buFont typeface="Arial" charset="0"/>
              <a:buChar char="•"/>
            </a:pPr>
            <a:r>
              <a:rPr lang="en" sz="2400" b="1" dirty="0">
                <a:solidFill>
                  <a:srgbClr val="FFFFFF"/>
                </a:solidFill>
                <a:latin typeface="Calibri"/>
                <a:ea typeface="Calibri"/>
                <a:cs typeface="Calibri"/>
                <a:sym typeface="Calibri"/>
              </a:rPr>
              <a:t>Coding </a:t>
            </a:r>
            <a:r>
              <a:rPr lang="en" sz="2400" b="1" dirty="0" err="1">
                <a:solidFill>
                  <a:srgbClr val="FFFFFF"/>
                </a:solidFill>
                <a:latin typeface="Calibri"/>
                <a:ea typeface="Calibri"/>
                <a:cs typeface="Calibri"/>
                <a:sym typeface="Calibri"/>
              </a:rPr>
              <a:t>bootcamps</a:t>
            </a:r>
            <a:r>
              <a:rPr lang="en" sz="2400" dirty="0">
                <a:solidFill>
                  <a:srgbClr val="FFFFFF"/>
                </a:solidFill>
                <a:latin typeface="Calibri"/>
                <a:ea typeface="Calibri"/>
                <a:cs typeface="Calibri"/>
                <a:sym typeface="Calibri"/>
              </a:rPr>
              <a:t> – $40.6 million raised so far this year (In addition, learn-to-code apps have raised $6.8 million)</a:t>
            </a:r>
          </a:p>
          <a:p>
            <a:pPr>
              <a:lnSpc>
                <a:spcPct val="128571"/>
              </a:lnSpc>
              <a:spcAft>
                <a:spcPts val="900"/>
              </a:spcAft>
            </a:pPr>
            <a:r>
              <a:rPr lang="en" sz="2400" dirty="0">
                <a:solidFill>
                  <a:srgbClr val="FFFFFF"/>
                </a:solidFill>
                <a:latin typeface="Calibri"/>
                <a:ea typeface="Calibri"/>
                <a:cs typeface="Calibri"/>
                <a:sym typeface="Calibri"/>
              </a:rPr>
              <a:t>Source: </a:t>
            </a:r>
            <a:r>
              <a:rPr lang="en" sz="2400" dirty="0">
                <a:solidFill>
                  <a:srgbClr val="FFFFFF"/>
                </a:solidFill>
                <a:latin typeface="Calibri"/>
                <a:ea typeface="Calibri"/>
                <a:cs typeface="Calibri"/>
                <a:sym typeface="Calibri"/>
                <a:hlinkClick r:id="rId3"/>
              </a:rPr>
              <a:t>http://</a:t>
            </a:r>
            <a:r>
              <a:rPr lang="en" sz="2400" dirty="0" smtClean="0">
                <a:solidFill>
                  <a:srgbClr val="FFFFFF"/>
                </a:solidFill>
                <a:latin typeface="Calibri"/>
                <a:ea typeface="Calibri"/>
                <a:cs typeface="Calibri"/>
                <a:sym typeface="Calibri"/>
                <a:hlinkClick r:id="rId3"/>
              </a:rPr>
              <a:t>funding.hackeducation.com/2017/09/01/august.html</a:t>
            </a:r>
            <a:endParaRPr lang="en-CA" sz="2400" dirty="0" smtClea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60476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p:nvPr/>
        </p:nvSpPr>
        <p:spPr>
          <a:xfrm>
            <a:off x="809100" y="1492974"/>
            <a:ext cx="7512900" cy="4008923"/>
          </a:xfrm>
          <a:prstGeom prst="rect">
            <a:avLst/>
          </a:prstGeom>
          <a:noFill/>
          <a:ln>
            <a:noFill/>
          </a:ln>
        </p:spPr>
        <p:txBody>
          <a:bodyPr wrap="square" lIns="91425" tIns="91425" rIns="91425" bIns="91425" anchor="t" anchorCtr="0">
            <a:noAutofit/>
          </a:bodyPr>
          <a:lstStyle/>
          <a:p>
            <a:pPr>
              <a:buClr>
                <a:schemeClr val="dk1"/>
              </a:buClr>
              <a:buSzPct val="36666"/>
            </a:pPr>
            <a:r>
              <a:rPr lang="en" sz="3000" dirty="0">
                <a:solidFill>
                  <a:srgbClr val="FFFF00"/>
                </a:solidFill>
              </a:rPr>
              <a:t>What we’re teaching and the tools we are teaching with are in dialogue</a:t>
            </a:r>
            <a:r>
              <a:rPr lang="en" sz="3000" dirty="0">
                <a:solidFill>
                  <a:srgbClr val="FFFFFF"/>
                </a:solidFill>
              </a:rPr>
              <a:t>; </a:t>
            </a:r>
            <a:r>
              <a:rPr lang="en" sz="3000" dirty="0">
                <a:solidFill>
                  <a:srgbClr val="92D050"/>
                </a:solidFill>
              </a:rPr>
              <a:t>how we teach can be an example of of what we are </a:t>
            </a:r>
            <a:r>
              <a:rPr lang="en" sz="3000" dirty="0" smtClean="0">
                <a:solidFill>
                  <a:srgbClr val="92D050"/>
                </a:solidFill>
              </a:rPr>
              <a:t>teach</a:t>
            </a:r>
            <a:r>
              <a:rPr lang="en-US" sz="3000" dirty="0" err="1" smtClean="0">
                <a:solidFill>
                  <a:srgbClr val="92D050"/>
                </a:solidFill>
              </a:rPr>
              <a:t>ing</a:t>
            </a:r>
            <a:r>
              <a:rPr lang="en-US" sz="3000" dirty="0" smtClean="0">
                <a:solidFill>
                  <a:srgbClr val="FFFFFF"/>
                </a:solidFill>
              </a:rPr>
              <a:t>.</a:t>
            </a:r>
            <a:endParaRPr lang="en" sz="3000" dirty="0">
              <a:solidFill>
                <a:srgbClr val="FFFFFF"/>
              </a:solidFill>
            </a:endParaRPr>
          </a:p>
          <a:p>
            <a:pPr>
              <a:buClr>
                <a:schemeClr val="dk1"/>
              </a:buClr>
            </a:pPr>
            <a:endParaRPr sz="3000" dirty="0">
              <a:solidFill>
                <a:srgbClr val="FFFFFF"/>
              </a:solidFill>
            </a:endParaRPr>
          </a:p>
          <a:p>
            <a:pPr>
              <a:buClr>
                <a:schemeClr val="dk1"/>
              </a:buClr>
              <a:buSzPct val="36666"/>
            </a:pPr>
            <a:r>
              <a:rPr lang="en" sz="3000" dirty="0">
                <a:solidFill>
                  <a:srgbClr val="FFFFFF"/>
                </a:solidFill>
              </a:rPr>
              <a:t>Difference between </a:t>
            </a:r>
            <a:r>
              <a:rPr lang="en" sz="3000" dirty="0" smtClean="0">
                <a:solidFill>
                  <a:srgbClr val="FFFFFF"/>
                </a:solidFill>
              </a:rPr>
              <a:t>t</a:t>
            </a:r>
            <a:r>
              <a:rPr lang="en-CA" sz="3000" dirty="0" err="1" smtClean="0">
                <a:solidFill>
                  <a:srgbClr val="FFFFFF"/>
                </a:solidFill>
              </a:rPr>
              <a:t>eachers</a:t>
            </a:r>
            <a:r>
              <a:rPr lang="en" sz="3000" dirty="0" smtClean="0">
                <a:solidFill>
                  <a:srgbClr val="FFFFFF"/>
                </a:solidFill>
              </a:rPr>
              <a:t>, </a:t>
            </a:r>
            <a:r>
              <a:rPr lang="en" sz="3000" dirty="0">
                <a:solidFill>
                  <a:srgbClr val="FFFFFF"/>
                </a:solidFill>
              </a:rPr>
              <a:t>technologists, and students is less than </a:t>
            </a:r>
            <a:r>
              <a:rPr lang="en-CA" sz="3000" dirty="0" smtClean="0">
                <a:solidFill>
                  <a:srgbClr val="FFFFFF"/>
                </a:solidFill>
              </a:rPr>
              <a:t>you think it is.</a:t>
            </a:r>
            <a:r>
              <a:rPr lang="en" sz="3000" dirty="0" smtClean="0">
                <a:solidFill>
                  <a:srgbClr val="FFFFFF"/>
                </a:solidFill>
              </a:rPr>
              <a:t> </a:t>
            </a:r>
            <a:endParaRPr sz="3000" dirty="0">
              <a:solidFill>
                <a:srgbClr val="FFFFFF"/>
              </a:solidFill>
            </a:endParaRPr>
          </a:p>
        </p:txBody>
      </p:sp>
      <p:sp>
        <p:nvSpPr>
          <p:cNvPr id="2" name="TextBox 1"/>
          <p:cNvSpPr txBox="1"/>
          <p:nvPr/>
        </p:nvSpPr>
        <p:spPr>
          <a:xfrm>
            <a:off x="809100" y="604433"/>
            <a:ext cx="7512900" cy="584775"/>
          </a:xfrm>
          <a:prstGeom prst="rect">
            <a:avLst/>
          </a:prstGeom>
          <a:noFill/>
        </p:spPr>
        <p:txBody>
          <a:bodyPr wrap="square" rtlCol="0">
            <a:spAutoFit/>
          </a:bodyPr>
          <a:lstStyle/>
          <a:p>
            <a:r>
              <a:rPr lang="en-US" sz="3200" dirty="0" smtClean="0">
                <a:solidFill>
                  <a:schemeClr val="accent4"/>
                </a:solidFill>
              </a:rPr>
              <a:t>“</a:t>
            </a:r>
            <a:r>
              <a:rPr lang="en-US" sz="3200" dirty="0" smtClean="0">
                <a:solidFill>
                  <a:schemeClr val="bg1"/>
                </a:solidFill>
              </a:rPr>
              <a:t>Jon’s Law</a:t>
            </a:r>
            <a:r>
              <a:rPr lang="en-US" sz="3200" dirty="0" smtClean="0">
                <a:solidFill>
                  <a:schemeClr val="accent4"/>
                </a:solidFill>
              </a:rPr>
              <a:t>”</a:t>
            </a:r>
            <a:r>
              <a:rPr lang="en-US" sz="3200" dirty="0" smtClean="0">
                <a:solidFill>
                  <a:schemeClr val="bg1"/>
                </a:solidFill>
              </a:rPr>
              <a:t> </a:t>
            </a:r>
            <a:r>
              <a:rPr lang="en-US" sz="3200" dirty="0" smtClean="0">
                <a:solidFill>
                  <a:srgbClr val="FF0000"/>
                </a:solidFill>
              </a:rPr>
              <a:t>(</a:t>
            </a:r>
            <a:r>
              <a:rPr lang="en-US" sz="3200" dirty="0" smtClean="0">
                <a:solidFill>
                  <a:schemeClr val="accent5"/>
                </a:solidFill>
              </a:rPr>
              <a:t>Will’s version</a:t>
            </a:r>
            <a:r>
              <a:rPr lang="en-US" sz="3200" dirty="0" smtClean="0">
                <a:solidFill>
                  <a:srgbClr val="FF0000"/>
                </a:solidFill>
              </a:rPr>
              <a:t>)</a:t>
            </a:r>
            <a:r>
              <a:rPr lang="en-US" sz="3200" dirty="0" smtClean="0">
                <a:solidFill>
                  <a:srgbClr val="92D050"/>
                </a:solidFill>
              </a:rPr>
              <a:t>:</a:t>
            </a:r>
            <a:endParaRPr lang="en-US" sz="3200" dirty="0">
              <a:solidFill>
                <a:srgbClr val="92D050"/>
              </a:solidFill>
            </a:endParaRPr>
          </a:p>
        </p:txBody>
      </p:sp>
    </p:spTree>
    <p:extLst>
      <p:ext uri="{BB962C8B-B14F-4D97-AF65-F5344CB8AC3E}">
        <p14:creationId xmlns:p14="http://schemas.microsoft.com/office/powerpoint/2010/main" val="13778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980"/>
            <a:ext cx="9144000" cy="1016000"/>
          </a:xfrm>
        </p:spPr>
        <p:txBody>
          <a:bodyPr>
            <a:normAutofit/>
          </a:bodyPr>
          <a:lstStyle/>
          <a:p>
            <a:pPr algn="ctr"/>
            <a:r>
              <a:rPr lang="en-US" sz="4400" b="1" dirty="0" smtClean="0">
                <a:solidFill>
                  <a:srgbClr val="FFFF00"/>
                </a:solidFill>
              </a:rPr>
              <a:t>Coping with</a:t>
            </a:r>
            <a:r>
              <a:rPr lang="mr-IN" sz="4400" b="1" dirty="0" smtClean="0">
                <a:solidFill>
                  <a:srgbClr val="FF0000"/>
                </a:solidFill>
              </a:rPr>
              <a:t>…</a:t>
            </a:r>
            <a:endParaRPr lang="en-US" sz="4400" b="1" dirty="0">
              <a:solidFill>
                <a:srgbClr val="FF0000"/>
              </a:solidFill>
            </a:endParaRPr>
          </a:p>
        </p:txBody>
      </p:sp>
      <p:pic>
        <p:nvPicPr>
          <p:cNvPr id="4" name="Content Placeholder 3"/>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a:stretch/>
        </p:blipFill>
        <p:spPr>
          <a:xfrm>
            <a:off x="1763477" y="1346670"/>
            <a:ext cx="5617045" cy="4196410"/>
          </a:xfrm>
        </p:spPr>
      </p:pic>
    </p:spTree>
    <p:extLst>
      <p:ext uri="{BB962C8B-B14F-4D97-AF65-F5344CB8AC3E}">
        <p14:creationId xmlns:p14="http://schemas.microsoft.com/office/powerpoint/2010/main" val="950927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pPr algn="ctr"/>
            <a:r>
              <a:rPr lang="en-US" b="1" dirty="0" smtClean="0">
                <a:solidFill>
                  <a:schemeClr val="bg1"/>
                </a:solidFill>
              </a:rPr>
              <a:t>Today’s Educational Orthodoxies</a:t>
            </a:r>
            <a:endParaRPr lang="en-US" b="1" dirty="0">
              <a:solidFill>
                <a:schemeClr val="bg1"/>
              </a:solidFill>
            </a:endParaRPr>
          </a:p>
        </p:txBody>
      </p:sp>
      <p:sp>
        <p:nvSpPr>
          <p:cNvPr id="3" name="Content Placeholder 2"/>
          <p:cNvSpPr>
            <a:spLocks noGrp="1"/>
          </p:cNvSpPr>
          <p:nvPr>
            <p:ph sz="quarter" idx="10"/>
          </p:nvPr>
        </p:nvSpPr>
        <p:spPr>
          <a:xfrm>
            <a:off x="457200" y="1190030"/>
            <a:ext cx="8229600" cy="2107562"/>
          </a:xfrm>
        </p:spPr>
        <p:txBody>
          <a:bodyPr/>
          <a:lstStyle/>
          <a:p>
            <a:r>
              <a:rPr lang="en-US" sz="4000" dirty="0" smtClean="0">
                <a:solidFill>
                  <a:srgbClr val="FFFF00"/>
                </a:solidFill>
              </a:rPr>
              <a:t>Learning is increasingly </a:t>
            </a:r>
            <a:r>
              <a:rPr lang="en-US" sz="4000" dirty="0" smtClean="0">
                <a:solidFill>
                  <a:schemeClr val="accent5"/>
                </a:solidFill>
              </a:rPr>
              <a:t>personal</a:t>
            </a:r>
          </a:p>
          <a:p>
            <a:r>
              <a:rPr lang="en-US" sz="4000" dirty="0" smtClean="0">
                <a:solidFill>
                  <a:srgbClr val="FFFF00"/>
                </a:solidFill>
              </a:rPr>
              <a:t>On-line can be used to make it even </a:t>
            </a:r>
            <a:r>
              <a:rPr lang="en-US" sz="4000" dirty="0" smtClean="0">
                <a:solidFill>
                  <a:schemeClr val="accent5"/>
                </a:solidFill>
              </a:rPr>
              <a:t>more personal</a:t>
            </a:r>
          </a:p>
        </p:txBody>
      </p:sp>
      <p:sp>
        <p:nvSpPr>
          <p:cNvPr id="24" name="TextBox 23"/>
          <p:cNvSpPr txBox="1"/>
          <p:nvPr/>
        </p:nvSpPr>
        <p:spPr>
          <a:xfrm>
            <a:off x="1472339" y="5405154"/>
            <a:ext cx="6199321" cy="461665"/>
          </a:xfrm>
          <a:prstGeom prst="rect">
            <a:avLst/>
          </a:prstGeom>
          <a:noFill/>
        </p:spPr>
        <p:txBody>
          <a:bodyPr wrap="square" rtlCol="0">
            <a:spAutoFit/>
          </a:bodyPr>
          <a:lstStyle/>
          <a:p>
            <a:r>
              <a:rPr lang="pt-BR" sz="1200" dirty="0">
                <a:solidFill>
                  <a:schemeClr val="accent5"/>
                </a:solidFill>
                <a:hlinkClick r:id="rId2"/>
              </a:rPr>
              <a:t>https://vimeo.com/112215004</a:t>
            </a:r>
            <a:endParaRPr lang="en-US" sz="1200" dirty="0">
              <a:solidFill>
                <a:schemeClr val="accent5"/>
              </a:solidFill>
            </a:endParaRPr>
          </a:p>
          <a:p>
            <a:r>
              <a:rPr lang="en-US" sz="1200" dirty="0">
                <a:solidFill>
                  <a:schemeClr val="accent5"/>
                </a:solidFill>
                <a:hlinkClick r:id="rId3"/>
              </a:rPr>
              <a:t>http://</a:t>
            </a:r>
            <a:r>
              <a:rPr lang="en-US" sz="1200" dirty="0" smtClean="0">
                <a:solidFill>
                  <a:schemeClr val="accent5"/>
                </a:solidFill>
                <a:hlinkClick r:id="rId3"/>
              </a:rPr>
              <a:t>videogamelaw.allard.ubc.ca/2014/11/12/oculus-alternate-classroom-is-114</a:t>
            </a:r>
            <a:r>
              <a:rPr lang="en-US" sz="1200" dirty="0">
                <a:solidFill>
                  <a:schemeClr val="accent5"/>
                </a:solidFill>
                <a:hlinkClick r:id="rId3"/>
              </a:rPr>
              <a:t>/</a:t>
            </a:r>
            <a:r>
              <a:rPr lang="en-US" sz="1200" dirty="0">
                <a:solidFill>
                  <a:schemeClr val="accent5"/>
                </a:solidFill>
              </a:rPr>
              <a:t> </a:t>
            </a:r>
          </a:p>
        </p:txBody>
      </p:sp>
      <p:pic>
        <p:nvPicPr>
          <p:cNvPr id="25" name="Pictur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5550" y="3297592"/>
            <a:ext cx="3612900" cy="2023681"/>
          </a:xfrm>
          <a:prstGeom prst="rect">
            <a:avLst/>
          </a:prstGeom>
        </p:spPr>
      </p:pic>
    </p:spTree>
    <p:extLst>
      <p:ext uri="{BB962C8B-B14F-4D97-AF65-F5344CB8AC3E}">
        <p14:creationId xmlns:p14="http://schemas.microsoft.com/office/powerpoint/2010/main" val="316841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728419"/>
            <a:ext cx="8229600" cy="5703377"/>
          </a:xfrm>
        </p:spPr>
        <p:txBody>
          <a:bodyPr>
            <a:normAutofit/>
          </a:bodyPr>
          <a:lstStyle/>
          <a:p>
            <a:pPr marL="0" lvl="0" indent="0" defTabSz="914400">
              <a:lnSpc>
                <a:spcPct val="100000"/>
              </a:lnSpc>
              <a:spcBef>
                <a:spcPts val="0"/>
              </a:spcBef>
              <a:buNone/>
            </a:pPr>
            <a:r>
              <a:rPr lang="en-US" sz="4800" dirty="0">
                <a:solidFill>
                  <a:schemeClr val="bg1"/>
                </a:solidFill>
              </a:rPr>
              <a:t>The most </a:t>
            </a:r>
            <a:r>
              <a:rPr lang="en-US" sz="4800" dirty="0">
                <a:solidFill>
                  <a:schemeClr val="accent5"/>
                </a:solidFill>
              </a:rPr>
              <a:t>authentic</a:t>
            </a:r>
            <a:r>
              <a:rPr lang="en-US" sz="4800" dirty="0">
                <a:solidFill>
                  <a:schemeClr val="bg1"/>
                </a:solidFill>
              </a:rPr>
              <a:t> thing about us is our capacity </a:t>
            </a:r>
            <a:r>
              <a:rPr lang="en-US" sz="4800" dirty="0">
                <a:solidFill>
                  <a:srgbClr val="92D050"/>
                </a:solidFill>
              </a:rPr>
              <a:t>to create</a:t>
            </a:r>
            <a:r>
              <a:rPr lang="en-US" sz="4800" dirty="0">
                <a:solidFill>
                  <a:schemeClr val="bg1"/>
                </a:solidFill>
              </a:rPr>
              <a:t>, to overcome, to endure, </a:t>
            </a:r>
            <a:r>
              <a:rPr lang="en-US" sz="4800" dirty="0">
                <a:solidFill>
                  <a:srgbClr val="92D050"/>
                </a:solidFill>
              </a:rPr>
              <a:t>to transform</a:t>
            </a:r>
            <a:r>
              <a:rPr lang="en-US" sz="4800" dirty="0">
                <a:solidFill>
                  <a:schemeClr val="bg1"/>
                </a:solidFill>
              </a:rPr>
              <a:t>, to love and to be greater than our suffering</a:t>
            </a:r>
            <a:r>
              <a:rPr lang="en-US" sz="4800" dirty="0" smtClean="0">
                <a:solidFill>
                  <a:schemeClr val="bg1"/>
                </a:solidFill>
              </a:rPr>
              <a:t>.</a:t>
            </a:r>
            <a:endParaRPr lang="en-US" sz="4800" dirty="0" smtClean="0"/>
          </a:p>
          <a:p>
            <a:pPr marL="0" lvl="0" indent="0" defTabSz="914400">
              <a:lnSpc>
                <a:spcPct val="100000"/>
              </a:lnSpc>
              <a:spcBef>
                <a:spcPts val="0"/>
              </a:spcBef>
              <a:buNone/>
            </a:pPr>
            <a:endParaRPr lang="en-US" sz="4800" dirty="0" smtClean="0"/>
          </a:p>
          <a:p>
            <a:pPr marL="0" lvl="0" indent="0" defTabSz="914400">
              <a:lnSpc>
                <a:spcPct val="100000"/>
              </a:lnSpc>
              <a:spcBef>
                <a:spcPts val="0"/>
              </a:spcBef>
              <a:buNone/>
            </a:pPr>
            <a:r>
              <a:rPr lang="en-US" sz="4800" dirty="0" smtClean="0"/>
              <a:t>                                  </a:t>
            </a:r>
            <a:r>
              <a:rPr lang="en-US" sz="4800" dirty="0" smtClean="0">
                <a:solidFill>
                  <a:srgbClr val="FFFF00"/>
                </a:solidFill>
              </a:rPr>
              <a:t>Ben </a:t>
            </a:r>
            <a:r>
              <a:rPr lang="en-US" sz="4800" dirty="0" err="1" smtClean="0">
                <a:solidFill>
                  <a:srgbClr val="FFFF00"/>
                </a:solidFill>
              </a:rPr>
              <a:t>Okri</a:t>
            </a:r>
            <a:endParaRPr lang="en-US" sz="4800" dirty="0">
              <a:solidFill>
                <a:srgbClr val="FFFF00"/>
              </a:solidFill>
            </a:endParaRPr>
          </a:p>
        </p:txBody>
      </p:sp>
    </p:spTree>
    <p:extLst>
      <p:ext uri="{BB962C8B-B14F-4D97-AF65-F5344CB8AC3E}">
        <p14:creationId xmlns:p14="http://schemas.microsoft.com/office/powerpoint/2010/main" val="1804091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654" y="0"/>
            <a:ext cx="7184146" cy="1016000"/>
          </a:xfrm>
        </p:spPr>
        <p:txBody>
          <a:bodyPr>
            <a:normAutofit/>
          </a:bodyPr>
          <a:lstStyle/>
          <a:p>
            <a:r>
              <a:rPr lang="en-US" sz="4400" b="1" dirty="0" smtClean="0">
                <a:solidFill>
                  <a:schemeClr val="bg1"/>
                </a:solidFill>
              </a:rPr>
              <a:t>Why</a:t>
            </a:r>
            <a:r>
              <a:rPr lang="en-US" sz="4400" b="1" dirty="0" smtClean="0"/>
              <a:t> </a:t>
            </a:r>
            <a:r>
              <a:rPr lang="en-US" sz="4400" b="1" dirty="0" smtClean="0">
                <a:solidFill>
                  <a:schemeClr val="accent5"/>
                </a:solidFill>
              </a:rPr>
              <a:t>“</a:t>
            </a:r>
            <a:r>
              <a:rPr lang="en-US" sz="4400" b="1" dirty="0" smtClean="0">
                <a:solidFill>
                  <a:srgbClr val="FFFF00"/>
                </a:solidFill>
              </a:rPr>
              <a:t>Personal</a:t>
            </a:r>
            <a:r>
              <a:rPr lang="en-US" sz="4400" b="1" dirty="0" smtClean="0">
                <a:solidFill>
                  <a:schemeClr val="accent5"/>
                </a:solidFill>
              </a:rPr>
              <a:t>”</a:t>
            </a:r>
            <a:r>
              <a:rPr lang="en-US" sz="4400" b="1" dirty="0" smtClean="0">
                <a:solidFill>
                  <a:srgbClr val="FF0000"/>
                </a:solidFill>
              </a:rPr>
              <a:t>?</a:t>
            </a:r>
            <a:endParaRPr lang="en-US" sz="4400" b="1" dirty="0">
              <a:solidFill>
                <a:srgbClr val="FF0000"/>
              </a:solidFill>
            </a:endParaRPr>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1502654" y="1016000"/>
            <a:ext cx="6138691" cy="4827588"/>
          </a:xfrm>
        </p:spPr>
      </p:pic>
    </p:spTree>
    <p:extLst>
      <p:ext uri="{BB962C8B-B14F-4D97-AF65-F5344CB8AC3E}">
        <p14:creationId xmlns:p14="http://schemas.microsoft.com/office/powerpoint/2010/main" val="1537045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522" y="0"/>
            <a:ext cx="7418277" cy="1016000"/>
          </a:xfrm>
        </p:spPr>
        <p:txBody>
          <a:bodyPr>
            <a:normAutofit/>
          </a:bodyPr>
          <a:lstStyle/>
          <a:p>
            <a:r>
              <a:rPr lang="en-US" sz="4800" b="1" dirty="0" smtClean="0">
                <a:solidFill>
                  <a:srgbClr val="FFFF00"/>
                </a:solidFill>
              </a:rPr>
              <a:t>An </a:t>
            </a:r>
            <a:r>
              <a:rPr lang="en-US" sz="4800" b="1" dirty="0" smtClean="0">
                <a:solidFill>
                  <a:srgbClr val="00B0F0"/>
                </a:solidFill>
              </a:rPr>
              <a:t>AR</a:t>
            </a:r>
            <a:r>
              <a:rPr lang="en-US" sz="4800" b="1" dirty="0" smtClean="0">
                <a:solidFill>
                  <a:schemeClr val="bg1"/>
                </a:solidFill>
              </a:rPr>
              <a:t>/</a:t>
            </a:r>
            <a:r>
              <a:rPr lang="en-US" sz="4800" b="1" dirty="0" smtClean="0">
                <a:solidFill>
                  <a:srgbClr val="FF0000"/>
                </a:solidFill>
              </a:rPr>
              <a:t>VR</a:t>
            </a:r>
            <a:r>
              <a:rPr lang="en-US" sz="4800" b="1" dirty="0" smtClean="0">
                <a:solidFill>
                  <a:srgbClr val="FFFF00"/>
                </a:solidFill>
              </a:rPr>
              <a:t> Interlude</a:t>
            </a:r>
            <a:endParaRPr lang="en-US" sz="4800" b="1" dirty="0">
              <a:solidFill>
                <a:srgbClr val="FFFF00"/>
              </a:solidFill>
            </a:endParaRPr>
          </a:p>
        </p:txBody>
      </p:sp>
      <p:pic>
        <p:nvPicPr>
          <p:cNvPr id="4" name="Content Placeholder 5" descr="Orlovsky_and_Oculus_Rift.jp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a:stretch/>
        </p:blipFill>
        <p:spPr>
          <a:xfrm>
            <a:off x="1268523" y="1379349"/>
            <a:ext cx="6606954" cy="4308529"/>
          </a:xfrm>
        </p:spPr>
      </p:pic>
    </p:spTree>
    <p:extLst>
      <p:ext uri="{BB962C8B-B14F-4D97-AF65-F5344CB8AC3E}">
        <p14:creationId xmlns:p14="http://schemas.microsoft.com/office/powerpoint/2010/main" val="343691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24" y="0"/>
            <a:ext cx="8462075" cy="1016000"/>
          </a:xfrm>
        </p:spPr>
        <p:txBody>
          <a:bodyPr/>
          <a:lstStyle/>
          <a:p>
            <a:r>
              <a:rPr lang="en-US" b="1" dirty="0" smtClean="0">
                <a:solidFill>
                  <a:srgbClr val="FFFF00"/>
                </a:solidFill>
              </a:rPr>
              <a:t>On-line</a:t>
            </a:r>
            <a:r>
              <a:rPr lang="en-US" b="1" dirty="0" smtClean="0">
                <a:solidFill>
                  <a:srgbClr val="FF0000"/>
                </a:solidFill>
              </a:rPr>
              <a:t>/</a:t>
            </a:r>
            <a:r>
              <a:rPr lang="en-US" b="1" dirty="0" smtClean="0">
                <a:solidFill>
                  <a:srgbClr val="FFFF00"/>
                </a:solidFill>
              </a:rPr>
              <a:t>Digital serves </a:t>
            </a:r>
            <a:r>
              <a:rPr lang="en-US" b="1" dirty="0" smtClean="0">
                <a:solidFill>
                  <a:schemeClr val="accent5"/>
                </a:solidFill>
              </a:rPr>
              <a:t>“</a:t>
            </a:r>
            <a:r>
              <a:rPr lang="en-US" b="1" dirty="0" smtClean="0">
                <a:solidFill>
                  <a:schemeClr val="bg1"/>
                </a:solidFill>
              </a:rPr>
              <a:t>individuation</a:t>
            </a:r>
            <a:r>
              <a:rPr lang="en-US" b="1" dirty="0" smtClean="0">
                <a:solidFill>
                  <a:schemeClr val="accent5"/>
                </a:solidFill>
              </a:rPr>
              <a:t>”</a:t>
            </a:r>
            <a:endParaRPr lang="en-US" b="1" dirty="0">
              <a:solidFill>
                <a:schemeClr val="accent5"/>
              </a:solidFill>
            </a:endParaRPr>
          </a:p>
        </p:txBody>
      </p:sp>
      <p:sp>
        <p:nvSpPr>
          <p:cNvPr id="3" name="Content Placeholder 2"/>
          <p:cNvSpPr>
            <a:spLocks noGrp="1"/>
          </p:cNvSpPr>
          <p:nvPr>
            <p:ph sz="quarter" idx="10"/>
          </p:nvPr>
        </p:nvSpPr>
        <p:spPr>
          <a:xfrm>
            <a:off x="457200" y="1016000"/>
            <a:ext cx="8229600" cy="4888854"/>
          </a:xfrm>
        </p:spPr>
        <p:txBody>
          <a:bodyPr/>
          <a:lstStyle/>
          <a:p>
            <a:r>
              <a:rPr lang="en-US" sz="3600" dirty="0">
                <a:solidFill>
                  <a:srgbClr val="92D050"/>
                </a:solidFill>
              </a:rPr>
              <a:t>Future of learning is customized and automated; personal learning environments/platforms based on</a:t>
            </a:r>
            <a:r>
              <a:rPr lang="en-US" sz="3600" dirty="0">
                <a:solidFill>
                  <a:srgbClr val="FF0000"/>
                </a:solidFill>
              </a:rPr>
              <a:t>:</a:t>
            </a:r>
          </a:p>
          <a:p>
            <a:pPr lvl="1"/>
            <a:r>
              <a:rPr lang="en-US" sz="3600" dirty="0">
                <a:solidFill>
                  <a:schemeClr val="bg1"/>
                </a:solidFill>
              </a:rPr>
              <a:t>big data/learning analytics + AI</a:t>
            </a:r>
          </a:p>
          <a:p>
            <a:pPr lvl="1"/>
            <a:r>
              <a:rPr lang="en-US" sz="3600" dirty="0">
                <a:solidFill>
                  <a:schemeClr val="bg1"/>
                </a:solidFill>
              </a:rPr>
              <a:t>machine-readable tagged </a:t>
            </a:r>
            <a:r>
              <a:rPr lang="en-US" sz="3600" dirty="0" smtClean="0">
                <a:solidFill>
                  <a:schemeClr val="bg1"/>
                </a:solidFill>
              </a:rPr>
              <a:t>content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69231" y="3825929"/>
            <a:ext cx="3505200" cy="2324100"/>
          </a:xfrm>
          <a:prstGeom prst="rect">
            <a:avLst/>
          </a:prstGeom>
        </p:spPr>
      </p:pic>
    </p:spTree>
    <p:extLst>
      <p:ext uri="{BB962C8B-B14F-4D97-AF65-F5344CB8AC3E}">
        <p14:creationId xmlns:p14="http://schemas.microsoft.com/office/powerpoint/2010/main" val="1042138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881" y="0"/>
            <a:ext cx="7601919" cy="1016000"/>
          </a:xfrm>
        </p:spPr>
        <p:txBody>
          <a:bodyPr>
            <a:normAutofit/>
          </a:bodyPr>
          <a:lstStyle/>
          <a:p>
            <a:r>
              <a:rPr lang="en-US" sz="4400" b="1" dirty="0" smtClean="0">
                <a:solidFill>
                  <a:srgbClr val="FFFF00"/>
                </a:solidFill>
              </a:rPr>
              <a:t>Courses </a:t>
            </a:r>
            <a:r>
              <a:rPr lang="en-US" sz="4400" b="1" dirty="0" smtClean="0">
                <a:solidFill>
                  <a:srgbClr val="FF0000"/>
                </a:solidFill>
              </a:rPr>
              <a:t>not classes</a:t>
            </a:r>
            <a:endParaRPr lang="en-US" sz="4400" b="1" dirty="0">
              <a:solidFill>
                <a:srgbClr val="FF0000"/>
              </a:solidFill>
            </a:endParaRPr>
          </a:p>
        </p:txBody>
      </p:sp>
      <p:sp>
        <p:nvSpPr>
          <p:cNvPr id="3" name="Content Placeholder 2"/>
          <p:cNvSpPr>
            <a:spLocks noGrp="1"/>
          </p:cNvSpPr>
          <p:nvPr>
            <p:ph sz="quarter" idx="10"/>
          </p:nvPr>
        </p:nvSpPr>
        <p:spPr>
          <a:xfrm>
            <a:off x="457200" y="1146875"/>
            <a:ext cx="8229600" cy="4757979"/>
          </a:xfrm>
        </p:spPr>
        <p:txBody>
          <a:bodyPr/>
          <a:lstStyle/>
          <a:p>
            <a:pPr lvl="1"/>
            <a:r>
              <a:rPr lang="en-US" sz="3600" dirty="0" smtClean="0">
                <a:solidFill>
                  <a:schemeClr val="bg1"/>
                </a:solidFill>
              </a:rPr>
              <a:t>No </a:t>
            </a:r>
            <a:r>
              <a:rPr lang="en-US" sz="3600" dirty="0">
                <a:solidFill>
                  <a:schemeClr val="bg1"/>
                </a:solidFill>
              </a:rPr>
              <a:t>start (or end) date</a:t>
            </a:r>
          </a:p>
          <a:p>
            <a:pPr lvl="1"/>
            <a:r>
              <a:rPr lang="en-US" sz="3600" dirty="0">
                <a:solidFill>
                  <a:schemeClr val="bg1"/>
                </a:solidFill>
              </a:rPr>
              <a:t>No set class </a:t>
            </a:r>
            <a:r>
              <a:rPr lang="en-US" sz="3600" dirty="0" smtClean="0">
                <a:solidFill>
                  <a:schemeClr val="bg1"/>
                </a:solidFill>
              </a:rPr>
              <a:t>times</a:t>
            </a:r>
          </a:p>
          <a:p>
            <a:pPr lvl="1"/>
            <a:r>
              <a:rPr lang="en-US" sz="3600" dirty="0" smtClean="0">
                <a:solidFill>
                  <a:schemeClr val="bg1"/>
                </a:solidFill>
              </a:rPr>
              <a:t>Open ended self directed academic explorations</a:t>
            </a:r>
            <a:endParaRPr lang="en-US" sz="3600" dirty="0">
              <a:solidFill>
                <a:schemeClr val="bg1"/>
              </a:solidFill>
            </a:endParaRP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77962" y="3580108"/>
            <a:ext cx="3705716" cy="1379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40120" y="4955906"/>
            <a:ext cx="3581400" cy="952500"/>
          </a:xfrm>
          <a:prstGeom prst="rect">
            <a:avLst/>
          </a:prstGeom>
        </p:spPr>
      </p:pic>
    </p:spTree>
    <p:extLst>
      <p:ext uri="{BB962C8B-B14F-4D97-AF65-F5344CB8AC3E}">
        <p14:creationId xmlns:p14="http://schemas.microsoft.com/office/powerpoint/2010/main" val="1083107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000" y="0"/>
            <a:ext cx="7910799" cy="1016000"/>
          </a:xfrm>
        </p:spPr>
        <p:txBody>
          <a:bodyPr>
            <a:normAutofit/>
          </a:bodyPr>
          <a:lstStyle/>
          <a:p>
            <a:r>
              <a:rPr lang="en-US" sz="4400" b="1" dirty="0" smtClean="0">
                <a:solidFill>
                  <a:srgbClr val="FFFF00"/>
                </a:solidFill>
              </a:rPr>
              <a:t>History of the </a:t>
            </a:r>
            <a:r>
              <a:rPr lang="en-US" sz="4400" b="1" dirty="0" smtClean="0">
                <a:solidFill>
                  <a:srgbClr val="FF0000"/>
                </a:solidFill>
              </a:rPr>
              <a:t>MOOC</a:t>
            </a:r>
            <a:r>
              <a:rPr lang="mr-IN" sz="4400" b="1" dirty="0" smtClean="0">
                <a:solidFill>
                  <a:schemeClr val="bg1"/>
                </a:solidFill>
              </a:rPr>
              <a:t>…</a:t>
            </a:r>
            <a:endParaRPr lang="en-US" sz="4400" b="1" dirty="0">
              <a:solidFill>
                <a:schemeClr val="bg1"/>
              </a:solidFill>
            </a:endParaRPr>
          </a:p>
        </p:txBody>
      </p:sp>
      <p:pic>
        <p:nvPicPr>
          <p:cNvPr id="5" name="Content Placeholder 4"/>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776001" y="1016000"/>
            <a:ext cx="7591997" cy="4795838"/>
          </a:xfrm>
        </p:spPr>
      </p:pic>
    </p:spTree>
    <p:extLst>
      <p:ext uri="{BB962C8B-B14F-4D97-AF65-F5344CB8AC3E}">
        <p14:creationId xmlns:p14="http://schemas.microsoft.com/office/powerpoint/2010/main" val="457483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451"/>
            <a:ext cx="8423329" cy="1016000"/>
          </a:xfrm>
        </p:spPr>
        <p:txBody>
          <a:bodyPr>
            <a:noAutofit/>
          </a:bodyPr>
          <a:lstStyle/>
          <a:p>
            <a:r>
              <a:rPr lang="en-US" sz="4400" b="1" dirty="0" smtClean="0">
                <a:solidFill>
                  <a:schemeClr val="accent5"/>
                </a:solidFill>
              </a:rPr>
              <a:t>Horizontal </a:t>
            </a:r>
            <a:r>
              <a:rPr lang="en-US" sz="4400" b="1" dirty="0" smtClean="0">
                <a:solidFill>
                  <a:srgbClr val="FFFF00"/>
                </a:solidFill>
              </a:rPr>
              <a:t>as much </a:t>
            </a:r>
            <a:r>
              <a:rPr lang="en-US" sz="4400" b="1" dirty="0" smtClean="0">
                <a:solidFill>
                  <a:schemeClr val="bg1"/>
                </a:solidFill>
              </a:rPr>
              <a:t>(</a:t>
            </a:r>
            <a:r>
              <a:rPr lang="en-US" sz="4400" b="1" dirty="0" smtClean="0">
                <a:solidFill>
                  <a:srgbClr val="92D050"/>
                </a:solidFill>
              </a:rPr>
              <a:t>?</a:t>
            </a:r>
            <a:r>
              <a:rPr lang="en-US" sz="4400" b="1" dirty="0" smtClean="0">
                <a:solidFill>
                  <a:schemeClr val="bg1"/>
                </a:solidFill>
              </a:rPr>
              <a:t>)</a:t>
            </a:r>
            <a:r>
              <a:rPr lang="en-US" sz="4400" b="1" dirty="0" smtClean="0">
                <a:solidFill>
                  <a:srgbClr val="FFFF00"/>
                </a:solidFill>
              </a:rPr>
              <a:t> as </a:t>
            </a:r>
            <a:r>
              <a:rPr lang="en-US" sz="4400" b="1" dirty="0" smtClean="0">
                <a:solidFill>
                  <a:srgbClr val="FF0000"/>
                </a:solidFill>
              </a:rPr>
              <a:t>Vertical</a:t>
            </a:r>
            <a:endParaRPr lang="en-US" sz="4400" b="1" dirty="0">
              <a:solidFill>
                <a:srgbClr val="FF0000"/>
              </a:solidFill>
            </a:endParaRPr>
          </a:p>
        </p:txBody>
      </p:sp>
      <p:sp>
        <p:nvSpPr>
          <p:cNvPr id="3" name="Content Placeholder 2"/>
          <p:cNvSpPr>
            <a:spLocks noGrp="1"/>
          </p:cNvSpPr>
          <p:nvPr>
            <p:ph sz="quarter" idx="10"/>
          </p:nvPr>
        </p:nvSpPr>
        <p:spPr>
          <a:xfrm>
            <a:off x="457200" y="1904053"/>
            <a:ext cx="5806295" cy="3954305"/>
          </a:xfrm>
        </p:spPr>
        <p:txBody>
          <a:bodyPr>
            <a:normAutofit/>
          </a:bodyPr>
          <a:lstStyle/>
          <a:p>
            <a:pPr marL="0" indent="0">
              <a:buNone/>
            </a:pPr>
            <a:r>
              <a:rPr lang="en-US" sz="4000" dirty="0" smtClean="0">
                <a:solidFill>
                  <a:schemeClr val="accent5"/>
                </a:solidFill>
              </a:rPr>
              <a:t>Communities of learners </a:t>
            </a:r>
            <a:r>
              <a:rPr lang="en-US" sz="4000" dirty="0" smtClean="0">
                <a:solidFill>
                  <a:srgbClr val="92D050"/>
                </a:solidFill>
              </a:rPr>
              <a:t>(</a:t>
            </a:r>
            <a:r>
              <a:rPr lang="en-US" sz="4000" dirty="0" smtClean="0">
                <a:solidFill>
                  <a:schemeClr val="accent5"/>
                </a:solidFill>
              </a:rPr>
              <a:t>horizontal</a:t>
            </a:r>
            <a:r>
              <a:rPr lang="en-US" sz="4000" dirty="0" smtClean="0">
                <a:solidFill>
                  <a:srgbClr val="92D050"/>
                </a:solidFill>
              </a:rPr>
              <a:t>)</a:t>
            </a:r>
            <a:r>
              <a:rPr lang="en-US" sz="4000" dirty="0" smtClean="0">
                <a:solidFill>
                  <a:schemeClr val="bg1"/>
                </a:solidFill>
              </a:rPr>
              <a:t> are as, or more important, to learning than are </a:t>
            </a:r>
            <a:r>
              <a:rPr lang="en-US" sz="4000" dirty="0" smtClean="0">
                <a:solidFill>
                  <a:srgbClr val="FF0000"/>
                </a:solidFill>
              </a:rPr>
              <a:t>Professors</a:t>
            </a:r>
            <a:r>
              <a:rPr lang="en-US" sz="4000" dirty="0">
                <a:solidFill>
                  <a:schemeClr val="bg1"/>
                </a:solidFill>
              </a:rPr>
              <a:t> </a:t>
            </a:r>
            <a:r>
              <a:rPr lang="en-US" sz="4000" dirty="0">
                <a:solidFill>
                  <a:srgbClr val="92D050"/>
                </a:solidFill>
              </a:rPr>
              <a:t>(</a:t>
            </a:r>
            <a:r>
              <a:rPr lang="en-US" sz="4000" dirty="0">
                <a:solidFill>
                  <a:srgbClr val="FF0000"/>
                </a:solidFill>
              </a:rPr>
              <a:t>vertical</a:t>
            </a:r>
            <a:r>
              <a:rPr lang="en-US" sz="4000" dirty="0" smtClean="0">
                <a:solidFill>
                  <a:srgbClr val="92D050"/>
                </a:solidFill>
              </a:rPr>
              <a:t>)</a:t>
            </a:r>
            <a:r>
              <a:rPr lang="en-US" sz="4000" dirty="0" smtClean="0">
                <a:solidFill>
                  <a:srgbClr val="FF0000"/>
                </a:solidFill>
              </a:rPr>
              <a:t> </a:t>
            </a:r>
            <a:r>
              <a:rPr lang="en-US" sz="4000" dirty="0" smtClean="0">
                <a:solidFill>
                  <a:schemeClr val="bg1"/>
                </a:solidFill>
              </a:rPr>
              <a:t> in actualizing knowledge &amp; wisdom</a:t>
            </a:r>
            <a:r>
              <a:rPr lang="mr-IN" sz="4000" dirty="0" smtClean="0">
                <a:solidFill>
                  <a:srgbClr val="92D050"/>
                </a:solidFill>
              </a:rPr>
              <a:t>…</a:t>
            </a:r>
            <a:endParaRPr lang="en-US" sz="4000" dirty="0">
              <a:solidFill>
                <a:srgbClr val="92D050"/>
              </a:solidFill>
            </a:endParaRPr>
          </a:p>
        </p:txBody>
      </p:sp>
      <p:pic>
        <p:nvPicPr>
          <p:cNvPr id="5"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497996" y="2669553"/>
            <a:ext cx="3954304" cy="2423305"/>
          </a:xfrm>
          <a:prstGeom prst="rect">
            <a:avLst/>
          </a:prstGeom>
        </p:spPr>
      </p:pic>
    </p:spTree>
    <p:extLst>
      <p:ext uri="{BB962C8B-B14F-4D97-AF65-F5344CB8AC3E}">
        <p14:creationId xmlns:p14="http://schemas.microsoft.com/office/powerpoint/2010/main" val="406443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73" y="232475"/>
            <a:ext cx="7570725" cy="1016000"/>
          </a:xfrm>
        </p:spPr>
        <p:txBody>
          <a:bodyPr/>
          <a:lstStyle/>
          <a:p>
            <a:r>
              <a:rPr lang="en-US" b="1" dirty="0" smtClean="0">
                <a:solidFill>
                  <a:srgbClr val="FFFF00"/>
                </a:solidFill>
              </a:rPr>
              <a:t>Just like a Video Game </a:t>
            </a:r>
            <a:r>
              <a:rPr lang="en-US" b="1" dirty="0" smtClean="0">
                <a:solidFill>
                  <a:schemeClr val="accent5"/>
                </a:solidFill>
              </a:rPr>
              <a:t>1</a:t>
            </a:r>
            <a:endParaRPr lang="en-US" b="1" dirty="0">
              <a:solidFill>
                <a:schemeClr val="accent5"/>
              </a:solidFill>
            </a:endParaRPr>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a:ext>
            </a:extLst>
          </a:blip>
          <a:stretch>
            <a:fillRect/>
          </a:stretch>
        </p:blipFill>
        <p:spPr>
          <a:xfrm>
            <a:off x="1116074" y="1425843"/>
            <a:ext cx="6911851" cy="3874577"/>
          </a:xfrm>
        </p:spPr>
      </p:pic>
      <p:sp>
        <p:nvSpPr>
          <p:cNvPr id="7" name="TextBox 6"/>
          <p:cNvSpPr txBox="1"/>
          <p:nvPr/>
        </p:nvSpPr>
        <p:spPr>
          <a:xfrm>
            <a:off x="6940579" y="5484674"/>
            <a:ext cx="1133644" cy="369332"/>
          </a:xfrm>
          <a:prstGeom prst="rect">
            <a:avLst/>
          </a:prstGeom>
          <a:noFill/>
        </p:spPr>
        <p:txBody>
          <a:bodyPr wrap="none" rtlCol="0">
            <a:spAutoFit/>
          </a:bodyPr>
          <a:lstStyle/>
          <a:p>
            <a:r>
              <a:rPr lang="en-US" dirty="0" smtClean="0">
                <a:solidFill>
                  <a:schemeClr val="bg1"/>
                </a:solidFill>
              </a:rPr>
              <a:t>Minecraft</a:t>
            </a:r>
            <a:endParaRPr lang="en-US" dirty="0">
              <a:solidFill>
                <a:schemeClr val="bg1"/>
              </a:solidFill>
            </a:endParaRPr>
          </a:p>
        </p:txBody>
      </p:sp>
    </p:spTree>
    <p:extLst>
      <p:ext uri="{BB962C8B-B14F-4D97-AF65-F5344CB8AC3E}">
        <p14:creationId xmlns:p14="http://schemas.microsoft.com/office/powerpoint/2010/main" val="2041112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168" y="0"/>
            <a:ext cx="7380631" cy="1016000"/>
          </a:xfrm>
        </p:spPr>
        <p:txBody>
          <a:bodyPr/>
          <a:lstStyle/>
          <a:p>
            <a:r>
              <a:rPr lang="en-US" b="1" dirty="0" smtClean="0">
                <a:solidFill>
                  <a:srgbClr val="FFFF00"/>
                </a:solidFill>
              </a:rPr>
              <a:t>Just like a Video Game </a:t>
            </a:r>
            <a:r>
              <a:rPr lang="en-US" b="1" dirty="0" smtClean="0">
                <a:solidFill>
                  <a:schemeClr val="accent5"/>
                </a:solidFill>
              </a:rPr>
              <a:t>2</a:t>
            </a:r>
            <a:endParaRPr lang="en-US" b="1" dirty="0">
              <a:solidFill>
                <a:schemeClr val="accent5"/>
              </a:solidFill>
            </a:endParaRPr>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a:ext>
            </a:extLst>
          </a:blip>
          <a:stretch>
            <a:fillRect/>
          </a:stretch>
        </p:blipFill>
        <p:spPr>
          <a:xfrm>
            <a:off x="1306169" y="1016000"/>
            <a:ext cx="6427485" cy="4795892"/>
          </a:xfrm>
        </p:spPr>
      </p:pic>
    </p:spTree>
    <p:extLst>
      <p:ext uri="{BB962C8B-B14F-4D97-AF65-F5344CB8AC3E}">
        <p14:creationId xmlns:p14="http://schemas.microsoft.com/office/powerpoint/2010/main" val="358482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599" cy="1016000"/>
          </a:xfrm>
        </p:spPr>
        <p:txBody>
          <a:bodyPr/>
          <a:lstStyle/>
          <a:p>
            <a:pPr algn="ctr"/>
            <a:r>
              <a:rPr lang="en-US" b="1" dirty="0" smtClean="0">
                <a:solidFill>
                  <a:srgbClr val="FFFF00"/>
                </a:solidFill>
              </a:rPr>
              <a:t>Just like a Video Game </a:t>
            </a:r>
            <a:r>
              <a:rPr lang="en-US" b="1" dirty="0">
                <a:solidFill>
                  <a:schemeClr val="accent5"/>
                </a:solidFill>
              </a:rPr>
              <a:t>3</a:t>
            </a:r>
          </a:p>
        </p:txBody>
      </p:sp>
      <p:pic>
        <p:nvPicPr>
          <p:cNvPr id="7" name="Content Placeholder 6"/>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2265813" y="1016000"/>
            <a:ext cx="4612374" cy="4903788"/>
          </a:xfrm>
        </p:spPr>
      </p:pic>
    </p:spTree>
    <p:extLst>
      <p:ext uri="{BB962C8B-B14F-4D97-AF65-F5344CB8AC3E}">
        <p14:creationId xmlns:p14="http://schemas.microsoft.com/office/powerpoint/2010/main" val="346466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247973"/>
            <a:ext cx="8229600" cy="6106332"/>
          </a:xfrm>
        </p:spPr>
        <p:txBody>
          <a:bodyPr>
            <a:normAutofit/>
          </a:bodyPr>
          <a:lstStyle/>
          <a:p>
            <a:r>
              <a:rPr lang="en-US" sz="3600" dirty="0" smtClean="0">
                <a:solidFill>
                  <a:schemeClr val="bg1"/>
                </a:solidFill>
              </a:rPr>
              <a:t>“</a:t>
            </a:r>
            <a:r>
              <a:rPr lang="en-US" sz="3600" dirty="0" smtClean="0">
                <a:solidFill>
                  <a:srgbClr val="FFFF00"/>
                </a:solidFill>
              </a:rPr>
              <a:t>Sandbox</a:t>
            </a:r>
            <a:r>
              <a:rPr lang="en-US" sz="3600" dirty="0" smtClean="0">
                <a:solidFill>
                  <a:schemeClr val="bg1"/>
                </a:solidFill>
              </a:rPr>
              <a:t>” often is the most effective teaching/learning mode.</a:t>
            </a:r>
          </a:p>
          <a:p>
            <a:r>
              <a:rPr lang="en-US" sz="3600" dirty="0" smtClean="0">
                <a:solidFill>
                  <a:schemeClr val="bg1"/>
                </a:solidFill>
              </a:rPr>
              <a:t> Just </a:t>
            </a:r>
            <a:r>
              <a:rPr lang="en-US" sz="3600" dirty="0">
                <a:solidFill>
                  <a:schemeClr val="bg1"/>
                </a:solidFill>
              </a:rPr>
              <a:t>like a video game helps you learn how to play the game and adapts to your personal experiences to keep you in the game, online learning in the future will </a:t>
            </a:r>
            <a:r>
              <a:rPr lang="en-US" sz="3600" dirty="0">
                <a:solidFill>
                  <a:srgbClr val="FFFF00"/>
                </a:solidFill>
              </a:rPr>
              <a:t>adapt and be customized </a:t>
            </a:r>
            <a:r>
              <a:rPr lang="en-US" sz="3600" dirty="0" smtClean="0">
                <a:solidFill>
                  <a:srgbClr val="FFFF00"/>
                </a:solidFill>
              </a:rPr>
              <a:t>to </a:t>
            </a:r>
            <a:r>
              <a:rPr lang="en-US" sz="3600" dirty="0">
                <a:solidFill>
                  <a:srgbClr val="FFFF00"/>
                </a:solidFill>
              </a:rPr>
              <a:t>individual </a:t>
            </a:r>
            <a:r>
              <a:rPr lang="en-US" sz="3600" dirty="0" smtClean="0">
                <a:solidFill>
                  <a:srgbClr val="FFFF00"/>
                </a:solidFill>
              </a:rPr>
              <a:t>levels</a:t>
            </a:r>
            <a:r>
              <a:rPr lang="en-US" sz="3600" dirty="0" smtClean="0">
                <a:solidFill>
                  <a:schemeClr val="bg1"/>
                </a:solidFill>
              </a:rPr>
              <a:t>.</a:t>
            </a:r>
            <a:endParaRPr lang="en-US" sz="3600" dirty="0">
              <a:solidFill>
                <a:schemeClr val="bg1"/>
              </a:solidFill>
            </a:endParaRPr>
          </a:p>
          <a:p>
            <a:r>
              <a:rPr lang="en-US" sz="3600" dirty="0" smtClean="0">
                <a:solidFill>
                  <a:schemeClr val="accent5"/>
                </a:solidFill>
              </a:rPr>
              <a:t>Multi-player</a:t>
            </a:r>
            <a:r>
              <a:rPr lang="en-US" sz="3600" dirty="0" smtClean="0">
                <a:solidFill>
                  <a:schemeClr val="bg1"/>
                </a:solidFill>
              </a:rPr>
              <a:t> (</a:t>
            </a:r>
            <a:r>
              <a:rPr lang="en-US" sz="3600" dirty="0" smtClean="0">
                <a:solidFill>
                  <a:srgbClr val="FFFF00"/>
                </a:solidFill>
              </a:rPr>
              <a:t>multi-learner</a:t>
            </a:r>
            <a:r>
              <a:rPr lang="en-US" sz="3600" dirty="0" smtClean="0">
                <a:solidFill>
                  <a:schemeClr val="bg1"/>
                </a:solidFill>
              </a:rPr>
              <a:t>) is among the most </a:t>
            </a:r>
            <a:r>
              <a:rPr lang="en-US" sz="3600" dirty="0" smtClean="0">
                <a:solidFill>
                  <a:srgbClr val="92D050"/>
                </a:solidFill>
              </a:rPr>
              <a:t>effective</a:t>
            </a:r>
            <a:r>
              <a:rPr lang="en-US" sz="3600" dirty="0" smtClean="0">
                <a:solidFill>
                  <a:schemeClr val="bg1"/>
                </a:solidFill>
              </a:rPr>
              <a:t> methods of engagement. </a:t>
            </a:r>
            <a:r>
              <a:rPr lang="en-US" sz="3600" dirty="0" smtClean="0">
                <a:solidFill>
                  <a:schemeClr val="accent5"/>
                </a:solidFill>
              </a:rPr>
              <a:t>Peer to peer</a:t>
            </a:r>
            <a:r>
              <a:rPr lang="en-US" sz="3600" dirty="0" smtClean="0">
                <a:solidFill>
                  <a:srgbClr val="FF0000"/>
                </a:solidFill>
              </a:rPr>
              <a:t>: </a:t>
            </a:r>
            <a:r>
              <a:rPr lang="en-US" sz="3600" dirty="0" smtClean="0">
                <a:solidFill>
                  <a:srgbClr val="92D050"/>
                </a:solidFill>
              </a:rPr>
              <a:t>Curiosity</a:t>
            </a:r>
            <a:r>
              <a:rPr lang="en-US" sz="3600" dirty="0" smtClean="0">
                <a:solidFill>
                  <a:schemeClr val="bg1"/>
                </a:solidFill>
              </a:rPr>
              <a:t> </a:t>
            </a:r>
            <a:r>
              <a:rPr lang="en-US" sz="3600" dirty="0" smtClean="0">
                <a:solidFill>
                  <a:srgbClr val="FF0000"/>
                </a:solidFill>
                <a:sym typeface="Wingdings"/>
              </a:rPr>
              <a:t> </a:t>
            </a:r>
            <a:r>
              <a:rPr lang="en-US" sz="3600" dirty="0" smtClean="0">
                <a:solidFill>
                  <a:srgbClr val="92D050"/>
                </a:solidFill>
              </a:rPr>
              <a:t>Play </a:t>
            </a:r>
            <a:r>
              <a:rPr lang="en-US" sz="3600" dirty="0" smtClean="0">
                <a:solidFill>
                  <a:srgbClr val="FF0000"/>
                </a:solidFill>
                <a:sym typeface="Wingdings"/>
              </a:rPr>
              <a:t> </a:t>
            </a:r>
            <a:r>
              <a:rPr lang="en-US" sz="3600" dirty="0">
                <a:solidFill>
                  <a:srgbClr val="92D050"/>
                </a:solidFill>
                <a:sym typeface="Wingdings"/>
              </a:rPr>
              <a:t>E</a:t>
            </a:r>
            <a:r>
              <a:rPr lang="en-US" sz="3600" dirty="0" smtClean="0">
                <a:solidFill>
                  <a:srgbClr val="92D050"/>
                </a:solidFill>
              </a:rPr>
              <a:t>ngagement </a:t>
            </a:r>
            <a:r>
              <a:rPr lang="en-US" sz="3600" dirty="0" smtClean="0">
                <a:solidFill>
                  <a:srgbClr val="FF0000"/>
                </a:solidFill>
                <a:sym typeface="Wingdings"/>
              </a:rPr>
              <a:t></a:t>
            </a:r>
            <a:r>
              <a:rPr lang="en-US" sz="3600" dirty="0" smtClean="0">
                <a:solidFill>
                  <a:schemeClr val="bg1"/>
                </a:solidFill>
                <a:sym typeface="Wingdings"/>
              </a:rPr>
              <a:t> </a:t>
            </a:r>
            <a:r>
              <a:rPr lang="en-US" sz="3600" dirty="0" smtClean="0">
                <a:solidFill>
                  <a:srgbClr val="92D050"/>
                </a:solidFill>
                <a:sym typeface="Wingdings"/>
              </a:rPr>
              <a:t>L</a:t>
            </a:r>
            <a:r>
              <a:rPr lang="en-US" sz="3600" dirty="0" smtClean="0">
                <a:solidFill>
                  <a:srgbClr val="92D050"/>
                </a:solidFill>
              </a:rPr>
              <a:t>earning</a:t>
            </a:r>
            <a:r>
              <a:rPr lang="en-US"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332008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chemeClr val="bg1"/>
                </a:solidFill>
              </a:rPr>
              <a:t>Perspective</a:t>
            </a:r>
            <a:endParaRPr lang="en-US" sz="4400" b="1" dirty="0">
              <a:solidFill>
                <a:schemeClr val="bg1"/>
              </a:solidFill>
            </a:endParaRPr>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457200" y="1138781"/>
            <a:ext cx="8229600" cy="4628062"/>
          </a:xfrm>
          <a:prstGeom prst="rect">
            <a:avLst/>
          </a:prstGeom>
        </p:spPr>
      </p:pic>
    </p:spTree>
    <p:extLst>
      <p:ext uri="{BB962C8B-B14F-4D97-AF65-F5344CB8AC3E}">
        <p14:creationId xmlns:p14="http://schemas.microsoft.com/office/powerpoint/2010/main" val="327066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pPr algn="ctr"/>
            <a:r>
              <a:rPr lang="en-US" sz="4400" b="1" dirty="0" smtClean="0">
                <a:solidFill>
                  <a:schemeClr val="accent5"/>
                </a:solidFill>
              </a:rPr>
              <a:t>Law</a:t>
            </a:r>
            <a:r>
              <a:rPr lang="en-US" sz="4400" b="1" dirty="0" smtClean="0">
                <a:solidFill>
                  <a:srgbClr val="FFFF00"/>
                </a:solidFill>
              </a:rPr>
              <a:t> is different</a:t>
            </a:r>
            <a:r>
              <a:rPr lang="en-US" sz="4400" b="1" dirty="0" smtClean="0">
                <a:solidFill>
                  <a:srgbClr val="FF0000"/>
                </a:solidFill>
              </a:rPr>
              <a:t>?</a:t>
            </a:r>
            <a:endParaRPr lang="en-US" sz="4400" b="1" dirty="0">
              <a:solidFill>
                <a:srgbClr val="FF0000"/>
              </a:solidFill>
            </a:endParaRPr>
          </a:p>
        </p:txBody>
      </p:sp>
      <p:pic>
        <p:nvPicPr>
          <p:cNvPr id="4" name="Picture 3"/>
          <p:cNvPicPr>
            <a:picLocks noChangeAspect="1"/>
          </p:cNvPicPr>
          <p:nvPr/>
        </p:nvPicPr>
        <p:blipFill>
          <a:blip r:embed="rId2"/>
          <a:stretch>
            <a:fillRect/>
          </a:stretch>
        </p:blipFill>
        <p:spPr>
          <a:xfrm>
            <a:off x="2841675" y="1016000"/>
            <a:ext cx="3460650" cy="4888854"/>
          </a:xfrm>
          <a:prstGeom prst="rect">
            <a:avLst/>
          </a:prstGeom>
        </p:spPr>
      </p:pic>
    </p:spTree>
    <p:extLst>
      <p:ext uri="{BB962C8B-B14F-4D97-AF65-F5344CB8AC3E}">
        <p14:creationId xmlns:p14="http://schemas.microsoft.com/office/powerpoint/2010/main" val="1324468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004514" cy="2557219"/>
          </a:xfrm>
        </p:spPr>
        <p:txBody>
          <a:bodyPr>
            <a:noAutofit/>
          </a:bodyPr>
          <a:lstStyle/>
          <a:p>
            <a:pPr algn="ctr"/>
            <a:r>
              <a:rPr lang="en-US" sz="8000" b="1" dirty="0" smtClean="0">
                <a:solidFill>
                  <a:srgbClr val="FFFF00"/>
                </a:solidFill>
              </a:rPr>
              <a:t>Opposing Forces </a:t>
            </a:r>
            <a:r>
              <a:rPr lang="en-US" sz="8000" b="1" dirty="0" smtClean="0">
                <a:solidFill>
                  <a:schemeClr val="bg1"/>
                </a:solidFill>
              </a:rPr>
              <a:t>????????</a:t>
            </a:r>
            <a:endParaRPr lang="en-US" sz="8000" b="1" dirty="0">
              <a:solidFill>
                <a:schemeClr val="bg1"/>
              </a:solidFill>
            </a:endParaRPr>
          </a:p>
        </p:txBody>
      </p:sp>
      <p:sp>
        <p:nvSpPr>
          <p:cNvPr id="4" name="Content Placeholder 3"/>
          <p:cNvSpPr>
            <a:spLocks noGrp="1"/>
          </p:cNvSpPr>
          <p:nvPr>
            <p:ph sz="half" idx="1"/>
          </p:nvPr>
        </p:nvSpPr>
        <p:spPr>
          <a:xfrm>
            <a:off x="457200" y="2882685"/>
            <a:ext cx="4038600" cy="2847015"/>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dirty="0" smtClean="0">
                <a:solidFill>
                  <a:schemeClr val="accent5"/>
                </a:solidFill>
              </a:rPr>
              <a:t>Personal Learning</a:t>
            </a:r>
            <a:endParaRPr lang="en-US" sz="6000" dirty="0">
              <a:solidFill>
                <a:schemeClr val="accent5"/>
              </a:solidFill>
            </a:endParaRPr>
          </a:p>
        </p:txBody>
      </p:sp>
      <p:sp>
        <p:nvSpPr>
          <p:cNvPr id="5" name="Content Placeholder 4"/>
          <p:cNvSpPr>
            <a:spLocks noGrp="1"/>
          </p:cNvSpPr>
          <p:nvPr>
            <p:ph sz="half" idx="2"/>
          </p:nvPr>
        </p:nvSpPr>
        <p:spPr>
          <a:xfrm>
            <a:off x="4648200" y="2882685"/>
            <a:ext cx="4038600" cy="284701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dirty="0" smtClean="0">
                <a:solidFill>
                  <a:srgbClr val="FF0000"/>
                </a:solidFill>
              </a:rPr>
              <a:t>Professional Standards</a:t>
            </a:r>
            <a:endParaRPr lang="en-US" sz="6000" dirty="0">
              <a:solidFill>
                <a:srgbClr val="FF0000"/>
              </a:solidFill>
            </a:endParaRPr>
          </a:p>
        </p:txBody>
      </p:sp>
    </p:spTree>
    <p:extLst>
      <p:ext uri="{BB962C8B-B14F-4D97-AF65-F5344CB8AC3E}">
        <p14:creationId xmlns:p14="http://schemas.microsoft.com/office/powerpoint/2010/main" val="350321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16000"/>
          </a:xfrm>
        </p:spPr>
        <p:txBody>
          <a:bodyPr>
            <a:normAutofit/>
          </a:bodyPr>
          <a:lstStyle/>
          <a:p>
            <a:pPr algn="ctr"/>
            <a:r>
              <a:rPr lang="en-US" b="1" dirty="0" smtClean="0">
                <a:solidFill>
                  <a:srgbClr val="FFFF00"/>
                </a:solidFill>
              </a:rPr>
              <a:t>Learning to Think </a:t>
            </a:r>
            <a:r>
              <a:rPr lang="en-US" b="1" dirty="0" smtClean="0">
                <a:solidFill>
                  <a:srgbClr val="FF0000"/>
                </a:solidFill>
              </a:rPr>
              <a:t>v. </a:t>
            </a:r>
            <a:r>
              <a:rPr lang="en-US" b="1" dirty="0" smtClean="0">
                <a:solidFill>
                  <a:schemeClr val="accent5"/>
                </a:solidFill>
              </a:rPr>
              <a:t>Subject Knowledge</a:t>
            </a:r>
            <a:endParaRPr lang="en-US" b="1" dirty="0">
              <a:solidFill>
                <a:schemeClr val="accent5"/>
              </a:solidFill>
            </a:endParaRPr>
          </a:p>
        </p:txBody>
      </p:sp>
      <p:sp>
        <p:nvSpPr>
          <p:cNvPr id="6" name="Content Placeholder 5"/>
          <p:cNvSpPr>
            <a:spLocks noGrp="1"/>
          </p:cNvSpPr>
          <p:nvPr>
            <p:ph sz="quarter" idx="10"/>
          </p:nvPr>
        </p:nvSpPr>
        <p:spPr>
          <a:xfrm>
            <a:off x="457200" y="1016000"/>
            <a:ext cx="8686800" cy="4857858"/>
          </a:xfrm>
        </p:spPr>
        <p:txBody>
          <a:bodyPr>
            <a:noAutofit/>
          </a:bodyPr>
          <a:lstStyle/>
          <a:p>
            <a:r>
              <a:rPr lang="en-US" sz="2800" b="1" dirty="0" smtClean="0">
                <a:solidFill>
                  <a:schemeClr val="bg1"/>
                </a:solidFill>
              </a:rPr>
              <a:t>On-line does both </a:t>
            </a:r>
            <a:r>
              <a:rPr lang="en-US" sz="2800" b="1" dirty="0" smtClean="0">
                <a:solidFill>
                  <a:srgbClr val="FF0000"/>
                </a:solidFill>
              </a:rPr>
              <a:t>(</a:t>
            </a:r>
            <a:r>
              <a:rPr lang="en-US" sz="2800" b="1" dirty="0" smtClean="0">
                <a:solidFill>
                  <a:schemeClr val="bg1"/>
                </a:solidFill>
              </a:rPr>
              <a:t>but differently</a:t>
            </a:r>
            <a:r>
              <a:rPr lang="en-US" sz="2800" b="1" dirty="0" smtClean="0">
                <a:solidFill>
                  <a:srgbClr val="FF0000"/>
                </a:solidFill>
              </a:rPr>
              <a:t>)</a:t>
            </a:r>
          </a:p>
          <a:p>
            <a:r>
              <a:rPr lang="en-US" sz="2800" dirty="0" smtClean="0">
                <a:solidFill>
                  <a:srgbClr val="FFFF00"/>
                </a:solidFill>
              </a:rPr>
              <a:t>Learning to think requires</a:t>
            </a:r>
            <a:r>
              <a:rPr lang="en-US" sz="2800" dirty="0" smtClean="0">
                <a:solidFill>
                  <a:schemeClr val="accent4"/>
                </a:solidFill>
              </a:rPr>
              <a:t>:</a:t>
            </a:r>
            <a:r>
              <a:rPr lang="en-US" sz="2800" dirty="0" smtClean="0">
                <a:solidFill>
                  <a:schemeClr val="bg1"/>
                </a:solidFill>
              </a:rPr>
              <a:t> </a:t>
            </a:r>
            <a:r>
              <a:rPr lang="en-US" sz="2800" dirty="0" smtClean="0">
                <a:solidFill>
                  <a:srgbClr val="FF0000"/>
                </a:solidFill>
              </a:rPr>
              <a:t>1. </a:t>
            </a:r>
            <a:r>
              <a:rPr lang="en-US" sz="2800" dirty="0" smtClean="0">
                <a:solidFill>
                  <a:schemeClr val="bg1"/>
                </a:solidFill>
              </a:rPr>
              <a:t>community/collaboration</a:t>
            </a:r>
            <a:r>
              <a:rPr lang="en-US" sz="2800" dirty="0" smtClean="0">
                <a:solidFill>
                  <a:schemeClr val="accent4"/>
                </a:solidFill>
              </a:rPr>
              <a:t>;</a:t>
            </a:r>
            <a:r>
              <a:rPr lang="en-US" sz="2800" dirty="0" smtClean="0">
                <a:solidFill>
                  <a:schemeClr val="bg1"/>
                </a:solidFill>
              </a:rPr>
              <a:t> </a:t>
            </a:r>
            <a:r>
              <a:rPr lang="en-US" sz="2800" dirty="0" smtClean="0">
                <a:solidFill>
                  <a:srgbClr val="FF0000"/>
                </a:solidFill>
              </a:rPr>
              <a:t>2. </a:t>
            </a:r>
            <a:r>
              <a:rPr lang="en-US" sz="2800" dirty="0" smtClean="0">
                <a:solidFill>
                  <a:schemeClr val="bg1"/>
                </a:solidFill>
              </a:rPr>
              <a:t>personalized goal setting</a:t>
            </a:r>
            <a:r>
              <a:rPr lang="en-US" sz="2800" dirty="0" smtClean="0">
                <a:solidFill>
                  <a:schemeClr val="accent4"/>
                </a:solidFill>
              </a:rPr>
              <a:t>;</a:t>
            </a:r>
            <a:r>
              <a:rPr lang="en-US" sz="2800" dirty="0" smtClean="0">
                <a:solidFill>
                  <a:schemeClr val="bg1"/>
                </a:solidFill>
              </a:rPr>
              <a:t> </a:t>
            </a:r>
            <a:r>
              <a:rPr lang="en-US" sz="2800" dirty="0" smtClean="0">
                <a:solidFill>
                  <a:srgbClr val="FF0000"/>
                </a:solidFill>
              </a:rPr>
              <a:t>3. </a:t>
            </a:r>
            <a:r>
              <a:rPr lang="en-US" sz="2800" dirty="0">
                <a:solidFill>
                  <a:schemeClr val="bg1"/>
                </a:solidFill>
              </a:rPr>
              <a:t>i</a:t>
            </a:r>
            <a:r>
              <a:rPr lang="en-US" sz="2800" dirty="0" smtClean="0">
                <a:solidFill>
                  <a:schemeClr val="bg1"/>
                </a:solidFill>
              </a:rPr>
              <a:t>ndividualized follow-up</a:t>
            </a:r>
            <a:r>
              <a:rPr lang="en-US" sz="2800" dirty="0" smtClean="0">
                <a:solidFill>
                  <a:schemeClr val="accent4"/>
                </a:solidFill>
              </a:rPr>
              <a:t>;</a:t>
            </a:r>
            <a:r>
              <a:rPr lang="en-US" sz="2800" dirty="0" smtClean="0">
                <a:solidFill>
                  <a:schemeClr val="bg1"/>
                </a:solidFill>
              </a:rPr>
              <a:t> </a:t>
            </a:r>
            <a:r>
              <a:rPr lang="en-US" sz="2800" dirty="0" smtClean="0">
                <a:solidFill>
                  <a:srgbClr val="FF0000"/>
                </a:solidFill>
              </a:rPr>
              <a:t>4. </a:t>
            </a:r>
            <a:r>
              <a:rPr lang="en-US" sz="2800" dirty="0" smtClean="0">
                <a:solidFill>
                  <a:schemeClr val="bg1"/>
                </a:solidFill>
              </a:rPr>
              <a:t>personalized feedback</a:t>
            </a:r>
            <a:r>
              <a:rPr lang="en-US" sz="2800" dirty="0" smtClean="0">
                <a:solidFill>
                  <a:schemeClr val="accent4"/>
                </a:solidFill>
              </a:rPr>
              <a:t>; </a:t>
            </a:r>
            <a:r>
              <a:rPr lang="en-US" sz="2800" dirty="0" smtClean="0">
                <a:solidFill>
                  <a:srgbClr val="FF0000"/>
                </a:solidFill>
              </a:rPr>
              <a:t>5. </a:t>
            </a:r>
            <a:r>
              <a:rPr lang="en-US" sz="2800" dirty="0" smtClean="0">
                <a:solidFill>
                  <a:schemeClr val="bg1"/>
                </a:solidFill>
              </a:rPr>
              <a:t>open-ended materials</a:t>
            </a:r>
            <a:r>
              <a:rPr lang="en-US" sz="2800" dirty="0" smtClean="0">
                <a:solidFill>
                  <a:schemeClr val="accent4"/>
                </a:solidFill>
              </a:rPr>
              <a:t>; </a:t>
            </a:r>
            <a:r>
              <a:rPr lang="en-US" sz="2800" dirty="0" smtClean="0">
                <a:solidFill>
                  <a:schemeClr val="bg1"/>
                </a:solidFill>
              </a:rPr>
              <a:t>6. longer term investment</a:t>
            </a:r>
            <a:r>
              <a:rPr lang="en-US" sz="2800" dirty="0" smtClean="0">
                <a:solidFill>
                  <a:schemeClr val="accent4"/>
                </a:solidFill>
              </a:rPr>
              <a:t>.</a:t>
            </a:r>
          </a:p>
          <a:p>
            <a:r>
              <a:rPr lang="en-US" sz="2800" dirty="0" smtClean="0">
                <a:solidFill>
                  <a:schemeClr val="accent5"/>
                </a:solidFill>
              </a:rPr>
              <a:t>Knowledge requires</a:t>
            </a:r>
            <a:r>
              <a:rPr lang="en-US" sz="2800" dirty="0" smtClean="0">
                <a:solidFill>
                  <a:schemeClr val="accent4"/>
                </a:solidFill>
              </a:rPr>
              <a:t>:</a:t>
            </a:r>
            <a:r>
              <a:rPr lang="en-US" sz="2800" dirty="0" smtClean="0">
                <a:solidFill>
                  <a:schemeClr val="bg1"/>
                </a:solidFill>
              </a:rPr>
              <a:t> </a:t>
            </a:r>
            <a:r>
              <a:rPr lang="en-US" sz="2800" dirty="0" smtClean="0">
                <a:solidFill>
                  <a:srgbClr val="FF0000"/>
                </a:solidFill>
              </a:rPr>
              <a:t>1. </a:t>
            </a:r>
            <a:r>
              <a:rPr lang="en-US" sz="2800" dirty="0" smtClean="0">
                <a:solidFill>
                  <a:schemeClr val="bg1"/>
                </a:solidFill>
              </a:rPr>
              <a:t>Correct answers (to be measurable)</a:t>
            </a:r>
            <a:r>
              <a:rPr lang="en-US" sz="2800" dirty="0" smtClean="0">
                <a:solidFill>
                  <a:schemeClr val="accent4"/>
                </a:solidFill>
              </a:rPr>
              <a:t>;</a:t>
            </a:r>
            <a:r>
              <a:rPr lang="en-US" sz="2800" dirty="0" smtClean="0">
                <a:solidFill>
                  <a:schemeClr val="bg1"/>
                </a:solidFill>
              </a:rPr>
              <a:t> </a:t>
            </a:r>
            <a:r>
              <a:rPr lang="en-US" sz="2800" dirty="0" smtClean="0">
                <a:solidFill>
                  <a:srgbClr val="FF0000"/>
                </a:solidFill>
              </a:rPr>
              <a:t>2. </a:t>
            </a:r>
            <a:r>
              <a:rPr lang="en-US" sz="2800" dirty="0" smtClean="0">
                <a:solidFill>
                  <a:schemeClr val="bg1"/>
                </a:solidFill>
              </a:rPr>
              <a:t>Immediate feedback loops</a:t>
            </a:r>
            <a:r>
              <a:rPr lang="en-US" sz="2800" dirty="0" smtClean="0">
                <a:solidFill>
                  <a:schemeClr val="accent4"/>
                </a:solidFill>
              </a:rPr>
              <a:t>;</a:t>
            </a:r>
            <a:r>
              <a:rPr lang="en-US" sz="2800" dirty="0" smtClean="0">
                <a:solidFill>
                  <a:schemeClr val="bg1"/>
                </a:solidFill>
              </a:rPr>
              <a:t> </a:t>
            </a:r>
            <a:r>
              <a:rPr lang="en-US" sz="2800" dirty="0">
                <a:solidFill>
                  <a:srgbClr val="FF0000"/>
                </a:solidFill>
              </a:rPr>
              <a:t>3</a:t>
            </a:r>
            <a:r>
              <a:rPr lang="en-US" sz="2800" dirty="0" smtClean="0">
                <a:solidFill>
                  <a:srgbClr val="FF0000"/>
                </a:solidFill>
              </a:rPr>
              <a:t>. </a:t>
            </a:r>
            <a:r>
              <a:rPr lang="en-US" sz="2800" dirty="0" smtClean="0">
                <a:solidFill>
                  <a:schemeClr val="bg1"/>
                </a:solidFill>
              </a:rPr>
              <a:t>Ability to repeat, and repeat, and repeat</a:t>
            </a:r>
            <a:r>
              <a:rPr lang="mr-IN" sz="2800" dirty="0" smtClean="0">
                <a:solidFill>
                  <a:schemeClr val="accent4"/>
                </a:solidFill>
              </a:rPr>
              <a:t>…</a:t>
            </a:r>
            <a:r>
              <a:rPr lang="en-CA" sz="2800" dirty="0">
                <a:solidFill>
                  <a:schemeClr val="accent4"/>
                </a:solidFill>
              </a:rPr>
              <a:t>;</a:t>
            </a:r>
            <a:r>
              <a:rPr lang="en-US" sz="2800" dirty="0" smtClean="0">
                <a:solidFill>
                  <a:srgbClr val="FF0000"/>
                </a:solidFill>
              </a:rPr>
              <a:t> 4. </a:t>
            </a:r>
            <a:r>
              <a:rPr lang="en-US" sz="2800" dirty="0" smtClean="0">
                <a:solidFill>
                  <a:schemeClr val="bg1"/>
                </a:solidFill>
              </a:rPr>
              <a:t>Limitless numbers of exercises, quizzes, practice tests, corrective tests, final tests</a:t>
            </a:r>
            <a:r>
              <a:rPr lang="en-US" sz="2800" dirty="0" smtClean="0">
                <a:solidFill>
                  <a:schemeClr val="accent4"/>
                </a:solidFill>
              </a:rPr>
              <a:t>.</a:t>
            </a:r>
          </a:p>
          <a:p>
            <a:r>
              <a:rPr lang="en-US" sz="2800" dirty="0" smtClean="0">
                <a:solidFill>
                  <a:srgbClr val="92D050"/>
                </a:solidFill>
              </a:rPr>
              <a:t>Both require</a:t>
            </a:r>
            <a:r>
              <a:rPr lang="en-US" sz="2800" dirty="0" smtClean="0">
                <a:solidFill>
                  <a:schemeClr val="accent4"/>
                </a:solidFill>
              </a:rPr>
              <a:t>:</a:t>
            </a:r>
            <a:r>
              <a:rPr lang="en-US" sz="2800" dirty="0" smtClean="0">
                <a:solidFill>
                  <a:schemeClr val="bg1"/>
                </a:solidFill>
              </a:rPr>
              <a:t> </a:t>
            </a:r>
            <a:r>
              <a:rPr lang="en-US" sz="2800" dirty="0" smtClean="0">
                <a:solidFill>
                  <a:srgbClr val="FF0000"/>
                </a:solidFill>
              </a:rPr>
              <a:t>1. </a:t>
            </a:r>
            <a:r>
              <a:rPr lang="en-US" sz="2800" dirty="0" smtClean="0">
                <a:solidFill>
                  <a:schemeClr val="bg1"/>
                </a:solidFill>
              </a:rPr>
              <a:t>Materials </a:t>
            </a:r>
            <a:r>
              <a:rPr lang="en-US" sz="2800" dirty="0">
                <a:solidFill>
                  <a:schemeClr val="bg1"/>
                </a:solidFill>
              </a:rPr>
              <a:t>formatted and </a:t>
            </a:r>
            <a:r>
              <a:rPr lang="en-US" sz="2800" dirty="0" smtClean="0">
                <a:solidFill>
                  <a:schemeClr val="bg1"/>
                </a:solidFill>
              </a:rPr>
              <a:t>presented in multiple and redundant ways </a:t>
            </a:r>
            <a:r>
              <a:rPr lang="en-US" sz="2800" dirty="0">
                <a:solidFill>
                  <a:schemeClr val="bg1"/>
                </a:solidFill>
              </a:rPr>
              <a:t>(because people learn differently)</a:t>
            </a:r>
            <a:r>
              <a:rPr lang="en-US" sz="2800" dirty="0">
                <a:solidFill>
                  <a:schemeClr val="accent4"/>
                </a:solidFill>
              </a:rPr>
              <a:t>;</a:t>
            </a:r>
            <a:r>
              <a:rPr lang="en-US" sz="2800" dirty="0">
                <a:solidFill>
                  <a:schemeClr val="bg1"/>
                </a:solidFill>
              </a:rPr>
              <a:t> </a:t>
            </a:r>
            <a:r>
              <a:rPr lang="en-US" sz="2800" dirty="0" smtClean="0">
                <a:solidFill>
                  <a:srgbClr val="FF0000"/>
                </a:solidFill>
              </a:rPr>
              <a:t>2. </a:t>
            </a:r>
            <a:r>
              <a:rPr lang="en-US" sz="2800" dirty="0" smtClean="0">
                <a:solidFill>
                  <a:schemeClr val="bg1"/>
                </a:solidFill>
              </a:rPr>
              <a:t>challenge </a:t>
            </a:r>
            <a:r>
              <a:rPr lang="en-US" sz="2800" dirty="0">
                <a:solidFill>
                  <a:schemeClr val="bg1"/>
                </a:solidFill>
              </a:rPr>
              <a:t>and </a:t>
            </a:r>
            <a:r>
              <a:rPr lang="en-US" sz="2800" dirty="0" smtClean="0">
                <a:solidFill>
                  <a:schemeClr val="bg1"/>
                </a:solidFill>
              </a:rPr>
              <a:t>reward loops</a:t>
            </a:r>
            <a:r>
              <a:rPr lang="en-US" sz="2800" dirty="0" smtClean="0">
                <a:solidFill>
                  <a:schemeClr val="accent4"/>
                </a:solidFill>
              </a:rPr>
              <a:t>.</a:t>
            </a:r>
            <a:endParaRPr lang="en-US" sz="2800" dirty="0">
              <a:solidFill>
                <a:schemeClr val="accent4"/>
              </a:solidFill>
            </a:endParaRPr>
          </a:p>
        </p:txBody>
      </p:sp>
    </p:spTree>
    <p:extLst>
      <p:ext uri="{BB962C8B-B14F-4D97-AF65-F5344CB8AC3E}">
        <p14:creationId xmlns:p14="http://schemas.microsoft.com/office/powerpoint/2010/main" val="4000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617"/>
            <a:ext cx="9144000" cy="1016000"/>
          </a:xfrm>
        </p:spPr>
        <p:txBody>
          <a:bodyPr>
            <a:normAutofit fontScale="90000"/>
          </a:bodyPr>
          <a:lstStyle/>
          <a:p>
            <a:pPr algn="ctr"/>
            <a:r>
              <a:rPr lang="en-US" b="1" dirty="0" smtClean="0">
                <a:solidFill>
                  <a:srgbClr val="FFFF00"/>
                </a:solidFill>
              </a:rPr>
              <a:t>Challenges of  </a:t>
            </a:r>
            <a:r>
              <a:rPr lang="en-US" b="1" dirty="0" smtClean="0">
                <a:solidFill>
                  <a:srgbClr val="FF0000"/>
                </a:solidFill>
              </a:rPr>
              <a:t>“</a:t>
            </a:r>
            <a:r>
              <a:rPr lang="en-US" b="1" dirty="0">
                <a:solidFill>
                  <a:schemeClr val="accent5"/>
                </a:solidFill>
              </a:rPr>
              <a:t>S</a:t>
            </a:r>
            <a:r>
              <a:rPr lang="en-US" b="1" dirty="0" smtClean="0">
                <a:solidFill>
                  <a:schemeClr val="accent5"/>
                </a:solidFill>
              </a:rPr>
              <a:t>ubject </a:t>
            </a:r>
            <a:r>
              <a:rPr lang="en-US" b="1" dirty="0">
                <a:solidFill>
                  <a:schemeClr val="accent5"/>
                </a:solidFill>
              </a:rPr>
              <a:t>K</a:t>
            </a:r>
            <a:r>
              <a:rPr lang="en-US" b="1" dirty="0" smtClean="0">
                <a:solidFill>
                  <a:schemeClr val="accent5"/>
                </a:solidFill>
              </a:rPr>
              <a:t>nowledge</a:t>
            </a:r>
            <a:r>
              <a:rPr lang="en-US" b="1" dirty="0" smtClean="0">
                <a:solidFill>
                  <a:srgbClr val="FF0000"/>
                </a:solidFill>
              </a:rPr>
              <a:t>”</a:t>
            </a:r>
            <a:r>
              <a:rPr lang="en-US" b="1" dirty="0" smtClean="0">
                <a:solidFill>
                  <a:srgbClr val="FFFF00"/>
                </a:solidFill>
              </a:rPr>
              <a:t> in Law</a:t>
            </a:r>
            <a:endParaRPr lang="en-US" b="1" dirty="0">
              <a:solidFill>
                <a:srgbClr val="FFFF00"/>
              </a:solidFill>
            </a:endParaRPr>
          </a:p>
        </p:txBody>
      </p:sp>
      <p:sp>
        <p:nvSpPr>
          <p:cNvPr id="3" name="Content Placeholder 2"/>
          <p:cNvSpPr>
            <a:spLocks noGrp="1"/>
          </p:cNvSpPr>
          <p:nvPr>
            <p:ph sz="quarter" idx="10"/>
          </p:nvPr>
        </p:nvSpPr>
        <p:spPr>
          <a:xfrm>
            <a:off x="457200" y="1125617"/>
            <a:ext cx="8229600" cy="4600517"/>
          </a:xfrm>
        </p:spPr>
        <p:txBody>
          <a:bodyPr>
            <a:normAutofit/>
          </a:bodyPr>
          <a:lstStyle/>
          <a:p>
            <a:pPr marL="457200" indent="-457200">
              <a:buFont typeface="+mj-lt"/>
              <a:buAutoNum type="arabicPeriod"/>
            </a:pPr>
            <a:r>
              <a:rPr lang="en-US" sz="3200" dirty="0" smtClean="0">
                <a:solidFill>
                  <a:schemeClr val="bg1"/>
                </a:solidFill>
              </a:rPr>
              <a:t>The Internet &amp; Google are competition</a:t>
            </a:r>
          </a:p>
          <a:p>
            <a:pPr marL="457200" indent="-457200">
              <a:buFont typeface="+mj-lt"/>
              <a:buAutoNum type="arabicPeriod"/>
            </a:pPr>
            <a:r>
              <a:rPr lang="en-US" sz="3200" dirty="0" smtClean="0">
                <a:solidFill>
                  <a:schemeClr val="bg1"/>
                </a:solidFill>
              </a:rPr>
              <a:t>Not particularly valuable without learning to think</a:t>
            </a:r>
          </a:p>
          <a:p>
            <a:pPr marL="457200" indent="-457200">
              <a:buFont typeface="+mj-lt"/>
              <a:buAutoNum type="arabicPeriod"/>
            </a:pPr>
            <a:r>
              <a:rPr lang="en-US" sz="3200" dirty="0" smtClean="0">
                <a:solidFill>
                  <a:schemeClr val="bg1"/>
                </a:solidFill>
              </a:rPr>
              <a:t>Never “Reminds me of what I loved about law school”</a:t>
            </a:r>
          </a:p>
        </p:txBody>
      </p:sp>
      <p:pic>
        <p:nvPicPr>
          <p:cNvPr id="4" name="Picture 3"/>
          <p:cNvPicPr>
            <a:picLocks noChangeAspect="1"/>
          </p:cNvPicPr>
          <p:nvPr/>
        </p:nvPicPr>
        <p:blipFill>
          <a:blip r:embed="rId2"/>
          <a:stretch>
            <a:fillRect/>
          </a:stretch>
        </p:blipFill>
        <p:spPr>
          <a:xfrm>
            <a:off x="5501626" y="3177153"/>
            <a:ext cx="2205858" cy="2754579"/>
          </a:xfrm>
          <a:prstGeom prst="rect">
            <a:avLst/>
          </a:prstGeom>
        </p:spPr>
      </p:pic>
      <p:sp>
        <p:nvSpPr>
          <p:cNvPr id="5" name="TextBox 4"/>
          <p:cNvSpPr txBox="1"/>
          <p:nvPr/>
        </p:nvSpPr>
        <p:spPr>
          <a:xfrm>
            <a:off x="5672249" y="5931732"/>
            <a:ext cx="1864613" cy="369332"/>
          </a:xfrm>
          <a:prstGeom prst="rect">
            <a:avLst/>
          </a:prstGeom>
          <a:noFill/>
        </p:spPr>
        <p:txBody>
          <a:bodyPr wrap="none" rtlCol="0">
            <a:spAutoFit/>
          </a:bodyPr>
          <a:lstStyle/>
          <a:p>
            <a:r>
              <a:rPr lang="en-US" dirty="0" smtClean="0">
                <a:solidFill>
                  <a:srgbClr val="FF0000"/>
                </a:solidFill>
              </a:rPr>
              <a:t>Jacques Derrida</a:t>
            </a:r>
            <a:endParaRPr lang="en-US" dirty="0">
              <a:solidFill>
                <a:srgbClr val="FF0000"/>
              </a:solidFill>
            </a:endParaRPr>
          </a:p>
        </p:txBody>
      </p:sp>
    </p:spTree>
    <p:extLst>
      <p:ext uri="{BB962C8B-B14F-4D97-AF65-F5344CB8AC3E}">
        <p14:creationId xmlns:p14="http://schemas.microsoft.com/office/powerpoint/2010/main" val="1813617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800" b="1" dirty="0" smtClean="0">
                <a:solidFill>
                  <a:srgbClr val="FFFF00"/>
                </a:solidFill>
              </a:rPr>
              <a:t>Reconciliation</a:t>
            </a:r>
            <a:r>
              <a:rPr lang="en-US" sz="4800" b="1" dirty="0" smtClean="0">
                <a:solidFill>
                  <a:schemeClr val="accent5"/>
                </a:solidFill>
              </a:rPr>
              <a:t> 1</a:t>
            </a:r>
            <a:r>
              <a:rPr lang="en-US" sz="4800" b="1" dirty="0" smtClean="0">
                <a:solidFill>
                  <a:srgbClr val="FF0000"/>
                </a:solidFill>
              </a:rPr>
              <a:t>?</a:t>
            </a:r>
            <a:endParaRPr lang="en-US" sz="4800" b="1" dirty="0">
              <a:solidFill>
                <a:srgbClr val="FF0000"/>
              </a:solidFill>
            </a:endParaRPr>
          </a:p>
        </p:txBody>
      </p:sp>
      <p:sp>
        <p:nvSpPr>
          <p:cNvPr id="3" name="Content Placeholder 2"/>
          <p:cNvSpPr>
            <a:spLocks noGrp="1"/>
          </p:cNvSpPr>
          <p:nvPr>
            <p:ph sz="quarter" idx="10"/>
          </p:nvPr>
        </p:nvSpPr>
        <p:spPr>
          <a:xfrm>
            <a:off x="457200" y="1016000"/>
            <a:ext cx="8229600" cy="4710134"/>
          </a:xfrm>
        </p:spPr>
        <p:txBody>
          <a:bodyPr/>
          <a:lstStyle/>
          <a:p>
            <a:pPr marL="0" indent="0">
              <a:buNone/>
            </a:pPr>
            <a:r>
              <a:rPr lang="en-US" sz="3200" dirty="0" smtClean="0">
                <a:solidFill>
                  <a:srgbClr val="92D050"/>
                </a:solidFill>
              </a:rPr>
              <a:t>Minimum </a:t>
            </a:r>
            <a:r>
              <a:rPr lang="en-US" sz="3200" dirty="0">
                <a:solidFill>
                  <a:srgbClr val="92D050"/>
                </a:solidFill>
              </a:rPr>
              <a:t>Bar: </a:t>
            </a:r>
            <a:r>
              <a:rPr lang="en-US" sz="3200" dirty="0">
                <a:solidFill>
                  <a:schemeClr val="bg1"/>
                </a:solidFill>
              </a:rPr>
              <a:t>Learning outcomes of knowledge can to an  be standardized (i.e. what knowledge and competencies you need to practice law will still be standard) but pathway to master those competencies will be completely unique based on what works best for you, the learner</a:t>
            </a:r>
            <a:r>
              <a:rPr lang="en-US" sz="3200" dirty="0" smtClean="0">
                <a:solidFill>
                  <a:schemeClr val="bg1"/>
                </a:solidFill>
              </a:rPr>
              <a:t>.</a:t>
            </a:r>
          </a:p>
          <a:p>
            <a:endParaRPr lang="en-US" dirty="0" smtClean="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5125" y="4029560"/>
            <a:ext cx="3105472" cy="2070315"/>
          </a:xfrm>
          <a:prstGeom prst="rect">
            <a:avLst/>
          </a:prstGeom>
        </p:spPr>
      </p:pic>
    </p:spTree>
    <p:extLst>
      <p:ext uri="{BB962C8B-B14F-4D97-AF65-F5344CB8AC3E}">
        <p14:creationId xmlns:p14="http://schemas.microsoft.com/office/powerpoint/2010/main" val="1594454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5400" b="1" dirty="0" smtClean="0">
                <a:solidFill>
                  <a:srgbClr val="FFFF00"/>
                </a:solidFill>
              </a:rPr>
              <a:t>Reconciliation </a:t>
            </a:r>
            <a:r>
              <a:rPr lang="en-US" sz="5400" b="1" dirty="0" smtClean="0">
                <a:solidFill>
                  <a:schemeClr val="accent5"/>
                </a:solidFill>
              </a:rPr>
              <a:t>2</a:t>
            </a:r>
            <a:r>
              <a:rPr lang="en-US" sz="5400" b="1" dirty="0" smtClean="0">
                <a:solidFill>
                  <a:srgbClr val="FF0000"/>
                </a:solidFill>
              </a:rPr>
              <a:t>?</a:t>
            </a:r>
            <a:endParaRPr lang="en-US" sz="5400" b="1" dirty="0">
              <a:solidFill>
                <a:srgbClr val="FF0000"/>
              </a:solidFill>
            </a:endParaRPr>
          </a:p>
        </p:txBody>
      </p:sp>
      <p:sp>
        <p:nvSpPr>
          <p:cNvPr id="3" name="Content Placeholder 2"/>
          <p:cNvSpPr>
            <a:spLocks noGrp="1"/>
          </p:cNvSpPr>
          <p:nvPr>
            <p:ph sz="quarter" idx="10"/>
          </p:nvPr>
        </p:nvSpPr>
        <p:spPr>
          <a:xfrm>
            <a:off x="457200" y="1239864"/>
            <a:ext cx="8229600" cy="4486270"/>
          </a:xfrm>
        </p:spPr>
        <p:txBody>
          <a:bodyPr/>
          <a:lstStyle/>
          <a:p>
            <a:pPr marL="0" indent="0">
              <a:buNone/>
            </a:pPr>
            <a:r>
              <a:rPr lang="en-US" sz="4000" dirty="0" smtClean="0">
                <a:solidFill>
                  <a:schemeClr val="bg1"/>
                </a:solidFill>
              </a:rPr>
              <a:t>Ongoing communities of subject area learning and exploration can be constructed.</a:t>
            </a:r>
          </a:p>
          <a:p>
            <a:endParaRPr lang="en-US" dirty="0" smtClean="0"/>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0029" y="2970458"/>
            <a:ext cx="3977063" cy="3202664"/>
          </a:xfrm>
          <a:prstGeom prst="rect">
            <a:avLst/>
          </a:prstGeom>
        </p:spPr>
      </p:pic>
    </p:spTree>
    <p:extLst>
      <p:ext uri="{BB962C8B-B14F-4D97-AF65-F5344CB8AC3E}">
        <p14:creationId xmlns:p14="http://schemas.microsoft.com/office/powerpoint/2010/main" val="664846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700972" y="403225"/>
            <a:ext cx="7742055" cy="5440363"/>
          </a:xfrm>
        </p:spPr>
      </p:pic>
    </p:spTree>
    <p:extLst>
      <p:ext uri="{BB962C8B-B14F-4D97-AF65-F5344CB8AC3E}">
        <p14:creationId xmlns:p14="http://schemas.microsoft.com/office/powerpoint/2010/main" val="1722579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20" y="0"/>
            <a:ext cx="7958380" cy="1016000"/>
          </a:xfrm>
        </p:spPr>
        <p:txBody>
          <a:bodyPr>
            <a:normAutofit/>
          </a:bodyPr>
          <a:lstStyle/>
          <a:p>
            <a:r>
              <a:rPr lang="en-US" sz="4400" b="1" dirty="0" smtClean="0">
                <a:solidFill>
                  <a:schemeClr val="accent5"/>
                </a:solidFill>
              </a:rPr>
              <a:t>Making on-line </a:t>
            </a:r>
            <a:r>
              <a:rPr lang="en-US" sz="4400" b="1" dirty="0" smtClean="0">
                <a:solidFill>
                  <a:srgbClr val="FFFF00"/>
                </a:solidFill>
              </a:rPr>
              <a:t>personal</a:t>
            </a:r>
            <a:endParaRPr lang="en-US" sz="4400" b="1" dirty="0">
              <a:solidFill>
                <a:srgbClr val="FFFF00"/>
              </a:solidFill>
            </a:endParaRPr>
          </a:p>
        </p:txBody>
      </p:sp>
      <p:sp>
        <p:nvSpPr>
          <p:cNvPr id="3" name="Content Placeholder 2"/>
          <p:cNvSpPr>
            <a:spLocks noGrp="1"/>
          </p:cNvSpPr>
          <p:nvPr>
            <p:ph sz="quarter" idx="10"/>
          </p:nvPr>
        </p:nvSpPr>
        <p:spPr>
          <a:xfrm>
            <a:off x="457200" y="1177871"/>
            <a:ext cx="8229600" cy="4548263"/>
          </a:xfrm>
        </p:spPr>
        <p:txBody>
          <a:bodyPr>
            <a:normAutofit/>
          </a:bodyPr>
          <a:lstStyle/>
          <a:p>
            <a:r>
              <a:rPr lang="en-US" sz="3600" dirty="0" smtClean="0">
                <a:solidFill>
                  <a:schemeClr val="bg1"/>
                </a:solidFill>
              </a:rPr>
              <a:t>MOOC’s have limited success</a:t>
            </a:r>
          </a:p>
          <a:p>
            <a:r>
              <a:rPr lang="en-US" sz="3600" dirty="0" smtClean="0">
                <a:solidFill>
                  <a:schemeClr val="bg1"/>
                </a:solidFill>
              </a:rPr>
              <a:t>Yup, the key is community</a:t>
            </a:r>
          </a:p>
          <a:p>
            <a:r>
              <a:rPr lang="en-US" sz="3600" dirty="0" smtClean="0">
                <a:solidFill>
                  <a:schemeClr val="bg1"/>
                </a:solidFill>
              </a:rPr>
              <a:t>Again learn from gaming</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7932" y="3323525"/>
            <a:ext cx="4258868" cy="2564480"/>
          </a:xfrm>
          <a:prstGeom prst="rect">
            <a:avLst/>
          </a:prstGeom>
        </p:spPr>
      </p:pic>
    </p:spTree>
    <p:extLst>
      <p:ext uri="{BB962C8B-B14F-4D97-AF65-F5344CB8AC3E}">
        <p14:creationId xmlns:p14="http://schemas.microsoft.com/office/powerpoint/2010/main" val="1698204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pPr algn="ctr"/>
            <a:r>
              <a:rPr lang="en-US" sz="4800" b="1" dirty="0" smtClean="0">
                <a:solidFill>
                  <a:srgbClr val="FFFF00"/>
                </a:solidFill>
              </a:rPr>
              <a:t>Badging</a:t>
            </a:r>
            <a:r>
              <a:rPr lang="en-US" sz="4800" b="1" dirty="0" smtClean="0">
                <a:solidFill>
                  <a:srgbClr val="FF0000"/>
                </a:solidFill>
              </a:rPr>
              <a:t>/</a:t>
            </a:r>
            <a:r>
              <a:rPr lang="en-US" sz="4800" b="1" dirty="0" smtClean="0">
                <a:solidFill>
                  <a:schemeClr val="bg1"/>
                </a:solidFill>
              </a:rPr>
              <a:t>Certification</a:t>
            </a:r>
            <a:endParaRPr lang="en-US" sz="4800" b="1" dirty="0">
              <a:solidFill>
                <a:schemeClr val="bg1"/>
              </a:solidFill>
            </a:endParaRPr>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2947458" y="1016000"/>
            <a:ext cx="3249083" cy="4873625"/>
          </a:xfrm>
        </p:spPr>
      </p:pic>
    </p:spTree>
    <p:extLst>
      <p:ext uri="{BB962C8B-B14F-4D97-AF65-F5344CB8AC3E}">
        <p14:creationId xmlns:p14="http://schemas.microsoft.com/office/powerpoint/2010/main" val="1657312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a:bodyPr>
          <a:lstStyle/>
          <a:p>
            <a:pPr algn="ctr"/>
            <a:r>
              <a:rPr lang="en-US" b="1" dirty="0" smtClean="0">
                <a:solidFill>
                  <a:schemeClr val="bg1"/>
                </a:solidFill>
              </a:rPr>
              <a:t>Grounding learning in the </a:t>
            </a:r>
            <a:r>
              <a:rPr lang="en-US" b="1" dirty="0" smtClean="0">
                <a:solidFill>
                  <a:srgbClr val="FFFF00"/>
                </a:solidFill>
              </a:rPr>
              <a:t>Real World</a:t>
            </a:r>
            <a:endParaRPr lang="en-US" b="1" dirty="0">
              <a:solidFill>
                <a:srgbClr val="FFFF00"/>
              </a:solidFill>
            </a:endParaRPr>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1474863" y="1408113"/>
            <a:ext cx="6194273" cy="4318000"/>
          </a:xfrm>
        </p:spPr>
      </p:pic>
    </p:spTree>
    <p:extLst>
      <p:ext uri="{BB962C8B-B14F-4D97-AF65-F5344CB8AC3E}">
        <p14:creationId xmlns:p14="http://schemas.microsoft.com/office/powerpoint/2010/main" val="670318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042300" y="293688"/>
            <a:ext cx="7059399" cy="5580062"/>
          </a:xfrm>
        </p:spPr>
      </p:pic>
    </p:spTree>
    <p:extLst>
      <p:ext uri="{BB962C8B-B14F-4D97-AF65-F5344CB8AC3E}">
        <p14:creationId xmlns:p14="http://schemas.microsoft.com/office/powerpoint/2010/main" val="171102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1398389" y="201613"/>
            <a:ext cx="6347221" cy="5641975"/>
          </a:xfrm>
        </p:spPr>
      </p:pic>
    </p:spTree>
    <p:extLst>
      <p:ext uri="{BB962C8B-B14F-4D97-AF65-F5344CB8AC3E}">
        <p14:creationId xmlns:p14="http://schemas.microsoft.com/office/powerpoint/2010/main" val="315213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105"/>
            <a:ext cx="8229600" cy="1016000"/>
          </a:xfrm>
        </p:spPr>
        <p:txBody>
          <a:bodyPr/>
          <a:lstStyle/>
          <a:p>
            <a:r>
              <a:rPr lang="en-US" dirty="0" smtClean="0">
                <a:solidFill>
                  <a:schemeClr val="bg1"/>
                </a:solidFill>
              </a:rPr>
              <a:t>Law should be </a:t>
            </a:r>
            <a:r>
              <a:rPr lang="en-US" dirty="0" smtClean="0">
                <a:solidFill>
                  <a:schemeClr val="accent5"/>
                </a:solidFill>
              </a:rPr>
              <a:t>“</a:t>
            </a:r>
            <a:r>
              <a:rPr lang="en-US" dirty="0" smtClean="0">
                <a:solidFill>
                  <a:srgbClr val="92D050"/>
                </a:solidFill>
              </a:rPr>
              <a:t>Open</a:t>
            </a:r>
            <a:r>
              <a:rPr lang="en-US" dirty="0" smtClean="0">
                <a:solidFill>
                  <a:schemeClr val="accent5"/>
                </a:solidFill>
              </a:rPr>
              <a:t>”</a:t>
            </a:r>
            <a:r>
              <a:rPr lang="en-US" dirty="0" smtClean="0">
                <a:solidFill>
                  <a:srgbClr val="FF0000"/>
                </a:solidFill>
              </a:rPr>
              <a:t>:</a:t>
            </a:r>
            <a:r>
              <a:rPr lang="en-US" dirty="0" smtClean="0">
                <a:solidFill>
                  <a:schemeClr val="bg1"/>
                </a:solidFill>
              </a:rPr>
              <a:t> </a:t>
            </a:r>
            <a:r>
              <a:rPr lang="en-US" dirty="0" smtClean="0">
                <a:solidFill>
                  <a:srgbClr val="FFFF00"/>
                </a:solidFill>
              </a:rPr>
              <a:t>Three words</a:t>
            </a:r>
            <a:r>
              <a:rPr lang="mr-IN" dirty="0" smtClean="0">
                <a:solidFill>
                  <a:srgbClr val="FF0000"/>
                </a:solidFill>
              </a:rPr>
              <a:t>…</a:t>
            </a:r>
            <a:endParaRPr lang="en-US" dirty="0">
              <a:solidFill>
                <a:srgbClr val="FF0000"/>
              </a:solidFill>
            </a:endParaRPr>
          </a:p>
        </p:txBody>
      </p:sp>
      <p:sp>
        <p:nvSpPr>
          <p:cNvPr id="3" name="Content Placeholder 2"/>
          <p:cNvSpPr>
            <a:spLocks noGrp="1"/>
          </p:cNvSpPr>
          <p:nvPr>
            <p:ph sz="quarter" idx="10"/>
          </p:nvPr>
        </p:nvSpPr>
        <p:spPr>
          <a:xfrm>
            <a:off x="457200" y="1735810"/>
            <a:ext cx="8229600" cy="415354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b="1" dirty="0" smtClean="0">
                <a:solidFill>
                  <a:srgbClr val="00B0F0"/>
                </a:solidFill>
              </a:rPr>
              <a:t>ACCESS TO JUSTICE</a:t>
            </a:r>
            <a:endParaRPr lang="en-US" sz="9600" b="1" dirty="0">
              <a:solidFill>
                <a:srgbClr val="00B0F0"/>
              </a:solidFill>
            </a:endParaRPr>
          </a:p>
        </p:txBody>
      </p:sp>
    </p:spTree>
    <p:extLst>
      <p:ext uri="{BB962C8B-B14F-4D97-AF65-F5344CB8AC3E}">
        <p14:creationId xmlns:p14="http://schemas.microsoft.com/office/powerpoint/2010/main" val="1585210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676" y="0"/>
            <a:ext cx="6464798" cy="1016000"/>
          </a:xfrm>
        </p:spPr>
        <p:txBody>
          <a:bodyPr>
            <a:normAutofit/>
          </a:bodyPr>
          <a:lstStyle/>
          <a:p>
            <a:pPr algn="ctr"/>
            <a:r>
              <a:rPr lang="en-US" sz="4800" b="1" dirty="0" smtClean="0">
                <a:solidFill>
                  <a:srgbClr val="FFFF00"/>
                </a:solidFill>
              </a:rPr>
              <a:t>Tools to </a:t>
            </a:r>
            <a:r>
              <a:rPr lang="en-US" sz="4800" b="1" dirty="0" smtClean="0">
                <a:solidFill>
                  <a:srgbClr val="92D050"/>
                </a:solidFill>
              </a:rPr>
              <a:t>Consider</a:t>
            </a:r>
            <a:endParaRPr lang="en-US" sz="4800" b="1" dirty="0">
              <a:solidFill>
                <a:srgbClr val="92D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7676" y="1016000"/>
            <a:ext cx="6464798" cy="4842359"/>
          </a:xfrm>
          <a:prstGeom prst="rect">
            <a:avLst/>
          </a:prstGeom>
        </p:spPr>
      </p:pic>
    </p:spTree>
    <p:extLst>
      <p:ext uri="{BB962C8B-B14F-4D97-AF65-F5344CB8AC3E}">
        <p14:creationId xmlns:p14="http://schemas.microsoft.com/office/powerpoint/2010/main" val="946194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70481" y="263471"/>
            <a:ext cx="8973519" cy="6090834"/>
          </a:xfrm>
        </p:spPr>
        <p:txBody>
          <a:bodyPr>
            <a:normAutofit/>
          </a:bodyPr>
          <a:lstStyle/>
          <a:p>
            <a:r>
              <a:rPr lang="en-US" sz="3600" dirty="0">
                <a:solidFill>
                  <a:srgbClr val="FFFF00"/>
                </a:solidFill>
              </a:rPr>
              <a:t>Collaborative exercises </a:t>
            </a:r>
            <a:r>
              <a:rPr lang="en-US" sz="3600" dirty="0">
                <a:solidFill>
                  <a:schemeClr val="bg1"/>
                </a:solidFill>
              </a:rPr>
              <a:t>for learning to think</a:t>
            </a:r>
          </a:p>
          <a:p>
            <a:r>
              <a:rPr lang="en-US" sz="3600" dirty="0">
                <a:solidFill>
                  <a:srgbClr val="FFFF00"/>
                </a:solidFill>
              </a:rPr>
              <a:t>Test</a:t>
            </a:r>
            <a:r>
              <a:rPr lang="en-US" sz="3600" dirty="0">
                <a:solidFill>
                  <a:schemeClr val="bg1"/>
                </a:solidFill>
              </a:rPr>
              <a:t> writing </a:t>
            </a:r>
            <a:r>
              <a:rPr lang="en-US" sz="3600" dirty="0">
                <a:solidFill>
                  <a:srgbClr val="FFFF00"/>
                </a:solidFill>
              </a:rPr>
              <a:t>for “knowledge”</a:t>
            </a:r>
          </a:p>
          <a:p>
            <a:r>
              <a:rPr lang="en-US" sz="3600" dirty="0">
                <a:solidFill>
                  <a:srgbClr val="FFFF00"/>
                </a:solidFill>
              </a:rPr>
              <a:t>Self assessment </a:t>
            </a:r>
            <a:r>
              <a:rPr lang="en-US" sz="3600" dirty="0">
                <a:solidFill>
                  <a:schemeClr val="bg1"/>
                </a:solidFill>
              </a:rPr>
              <a:t>(path reflections for “learning to think”; effort/blockage reflections for “knowledge”)</a:t>
            </a:r>
          </a:p>
          <a:p>
            <a:r>
              <a:rPr lang="en-US" sz="3600" dirty="0">
                <a:solidFill>
                  <a:srgbClr val="FFFF00"/>
                </a:solidFill>
              </a:rPr>
              <a:t>Wikipedia</a:t>
            </a:r>
            <a:r>
              <a:rPr lang="en-US" sz="3600" dirty="0">
                <a:solidFill>
                  <a:schemeClr val="bg1"/>
                </a:solidFill>
              </a:rPr>
              <a:t> entry exercises (explicitly for “knowledge” but implicitly for “learning to think”)</a:t>
            </a:r>
          </a:p>
          <a:p>
            <a:r>
              <a:rPr lang="en-US" sz="3600" dirty="0">
                <a:solidFill>
                  <a:schemeClr val="bg1"/>
                </a:solidFill>
              </a:rPr>
              <a:t>Intentionally transformative </a:t>
            </a:r>
            <a:r>
              <a:rPr lang="en-US" sz="3600" dirty="0" smtClean="0">
                <a:solidFill>
                  <a:srgbClr val="FF0000"/>
                </a:solidFill>
              </a:rPr>
              <a:t>“EXPERIENCE”</a:t>
            </a:r>
            <a:endParaRPr lang="en-US" sz="3600" dirty="0">
              <a:solidFill>
                <a:srgbClr val="FF0000"/>
              </a:solidFill>
            </a:endParaRPr>
          </a:p>
          <a:p>
            <a:r>
              <a:rPr lang="en-US" sz="3600" dirty="0">
                <a:solidFill>
                  <a:srgbClr val="FFFF00"/>
                </a:solidFill>
              </a:rPr>
              <a:t>Simulations </a:t>
            </a:r>
            <a:r>
              <a:rPr lang="en-US" sz="3600" dirty="0">
                <a:solidFill>
                  <a:schemeClr val="bg1"/>
                </a:solidFill>
              </a:rPr>
              <a:t>(Virtual Reality)</a:t>
            </a:r>
          </a:p>
          <a:p>
            <a:r>
              <a:rPr lang="en-US" sz="3600" dirty="0">
                <a:solidFill>
                  <a:schemeClr val="bg1"/>
                </a:solidFill>
              </a:rPr>
              <a:t>Augmented Reality (</a:t>
            </a:r>
            <a:r>
              <a:rPr lang="en-US" sz="3600" dirty="0">
                <a:solidFill>
                  <a:srgbClr val="FFFF00"/>
                </a:solidFill>
              </a:rPr>
              <a:t>Clinical </a:t>
            </a:r>
            <a:r>
              <a:rPr lang="en-US" sz="3600" dirty="0" smtClean="0">
                <a:solidFill>
                  <a:srgbClr val="FFFF00"/>
                </a:solidFill>
              </a:rPr>
              <a:t>Work</a:t>
            </a:r>
            <a:r>
              <a:rPr lang="en-US" sz="3600" dirty="0">
                <a:solidFill>
                  <a:schemeClr val="bg1"/>
                </a:solidFill>
              </a:rPr>
              <a:t>)</a:t>
            </a:r>
          </a:p>
          <a:p>
            <a:endParaRPr lang="en-US" dirty="0"/>
          </a:p>
        </p:txBody>
      </p:sp>
    </p:spTree>
    <p:extLst>
      <p:ext uri="{BB962C8B-B14F-4D97-AF65-F5344CB8AC3E}">
        <p14:creationId xmlns:p14="http://schemas.microsoft.com/office/powerpoint/2010/main" val="568185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12183" y="573437"/>
            <a:ext cx="8229600" cy="5346916"/>
          </a:xfrm>
        </p:spPr>
        <p:txBody>
          <a:bodyPr>
            <a:normAutofit/>
          </a:bodyPr>
          <a:lstStyle/>
          <a:p>
            <a:pPr marL="0" indent="0">
              <a:buNone/>
            </a:pPr>
            <a:r>
              <a:rPr lang="en-US" sz="3200" dirty="0" smtClean="0">
                <a:solidFill>
                  <a:schemeClr val="bg1"/>
                </a:solidFill>
                <a:latin typeface="Calibri" charset="0"/>
                <a:ea typeface="Calibri" charset="0"/>
                <a:cs typeface="Calibri" charset="0"/>
              </a:rPr>
              <a:t>“[Ed Tech that fuels maker culture] </a:t>
            </a:r>
            <a:r>
              <a:rPr lang="en-US" sz="3200" dirty="0">
                <a:solidFill>
                  <a:schemeClr val="bg1"/>
                </a:solidFill>
                <a:latin typeface="Calibri" charset="0"/>
                <a:ea typeface="Calibri" charset="0"/>
                <a:cs typeface="Calibri" charset="0"/>
              </a:rPr>
              <a:t>recognizes that </a:t>
            </a:r>
            <a:r>
              <a:rPr lang="en-US" sz="3200" dirty="0">
                <a:solidFill>
                  <a:srgbClr val="FFFF00"/>
                </a:solidFill>
                <a:latin typeface="Calibri" charset="0"/>
                <a:ea typeface="Calibri" charset="0"/>
                <a:cs typeface="Calibri" charset="0"/>
              </a:rPr>
              <a:t>learning is messy</a:t>
            </a:r>
            <a:r>
              <a:rPr lang="en-US" sz="3200" dirty="0">
                <a:solidFill>
                  <a:schemeClr val="bg1"/>
                </a:solidFill>
                <a:latin typeface="Calibri" charset="0"/>
                <a:ea typeface="Calibri" charset="0"/>
                <a:cs typeface="Calibri" charset="0"/>
              </a:rPr>
              <a:t>. It recognizes that small and local still matters</a:t>
            </a:r>
            <a:r>
              <a:rPr lang="en-US" sz="3200" dirty="0">
                <a:solidFill>
                  <a:srgbClr val="FF0000"/>
                </a:solidFill>
                <a:latin typeface="Calibri" charset="0"/>
                <a:ea typeface="Calibri" charset="0"/>
                <a:cs typeface="Calibri" charset="0"/>
              </a:rPr>
              <a:t>…</a:t>
            </a:r>
            <a:r>
              <a:rPr lang="en-US" sz="3200" dirty="0">
                <a:solidFill>
                  <a:schemeClr val="bg1"/>
                </a:solidFill>
                <a:latin typeface="Calibri" charset="0"/>
                <a:ea typeface="Calibri" charset="0"/>
                <a:cs typeface="Calibri" charset="0"/>
              </a:rPr>
              <a:t>[It] is </a:t>
            </a:r>
            <a:r>
              <a:rPr lang="en-US" sz="3200" dirty="0">
                <a:solidFill>
                  <a:srgbClr val="92D050"/>
                </a:solidFill>
                <a:latin typeface="Calibri" charset="0"/>
                <a:ea typeface="Calibri" charset="0"/>
                <a:cs typeface="Calibri" charset="0"/>
              </a:rPr>
              <a:t>personal learning</a:t>
            </a:r>
            <a:r>
              <a:rPr lang="en-US" sz="3200" dirty="0" smtClean="0">
                <a:solidFill>
                  <a:schemeClr val="bg1"/>
                </a:solidFill>
                <a:latin typeface="Calibri" charset="0"/>
                <a:ea typeface="Calibri" charset="0"/>
                <a:cs typeface="Calibri" charset="0"/>
              </a:rPr>
              <a:t>.</a:t>
            </a:r>
          </a:p>
          <a:p>
            <a:pPr marL="0" indent="0">
              <a:buNone/>
            </a:pPr>
            <a:r>
              <a:rPr lang="mr-IN" sz="3200" dirty="0" smtClean="0">
                <a:solidFill>
                  <a:srgbClr val="FF0000"/>
                </a:solidFill>
                <a:latin typeface="Calibri" charset="0"/>
                <a:ea typeface="Calibri" charset="0"/>
                <a:cs typeface="Calibri" charset="0"/>
              </a:rPr>
              <a:t>…</a:t>
            </a:r>
            <a:r>
              <a:rPr lang="en-US" sz="3200" dirty="0" smtClean="0">
                <a:solidFill>
                  <a:srgbClr val="FF0000"/>
                </a:solidFill>
                <a:latin typeface="Calibri" charset="0"/>
                <a:ea typeface="Calibri" charset="0"/>
                <a:cs typeface="Calibri" charset="0"/>
              </a:rPr>
              <a:t>.</a:t>
            </a:r>
          </a:p>
          <a:p>
            <a:pPr marL="0" indent="0">
              <a:buNone/>
            </a:pPr>
            <a:r>
              <a:rPr lang="en-US" sz="3200" dirty="0">
                <a:solidFill>
                  <a:srgbClr val="FFFF00"/>
                </a:solidFill>
                <a:latin typeface="Calibri" charset="0"/>
                <a:ea typeface="Calibri" charset="0"/>
                <a:cs typeface="Calibri" charset="0"/>
              </a:rPr>
              <a:t>Educational practices that we know work well</a:t>
            </a:r>
            <a:r>
              <a:rPr lang="en-US" sz="3200" dirty="0">
                <a:solidFill>
                  <a:srgbClr val="92D050"/>
                </a:solidFill>
                <a:latin typeface="Calibri" charset="0"/>
                <a:ea typeface="Calibri" charset="0"/>
                <a:cs typeface="Calibri" charset="0"/>
              </a:rPr>
              <a:t>:</a:t>
            </a:r>
            <a:r>
              <a:rPr lang="en-US" sz="3200" dirty="0">
                <a:solidFill>
                  <a:schemeClr val="accent5"/>
                </a:solidFill>
                <a:latin typeface="Calibri" charset="0"/>
                <a:ea typeface="Calibri" charset="0"/>
                <a:cs typeface="Calibri" charset="0"/>
              </a:rPr>
              <a:t> small group discussion, collaboration, participatory, project-based, and peer-to-peer learning, experimentation, inquiry, curiosity, play</a:t>
            </a:r>
            <a:r>
              <a:rPr lang="en-US" sz="3200" dirty="0">
                <a:solidFill>
                  <a:schemeClr val="bg1"/>
                </a:solidFill>
                <a:latin typeface="Calibri" charset="0"/>
                <a:ea typeface="Calibri" charset="0"/>
                <a:cs typeface="Calibri" charset="0"/>
              </a:rPr>
              <a:t>. </a:t>
            </a:r>
            <a:r>
              <a:rPr lang="en-US" sz="3200" dirty="0" smtClean="0">
                <a:solidFill>
                  <a:schemeClr val="bg1"/>
                </a:solidFill>
                <a:latin typeface="Calibri" charset="0"/>
                <a:ea typeface="Calibri" charset="0"/>
                <a:cs typeface="Calibri" charset="0"/>
              </a:rPr>
              <a:t>“</a:t>
            </a:r>
            <a:r>
              <a:rPr lang="en-US" sz="3200" dirty="0">
                <a:solidFill>
                  <a:schemeClr val="bg1"/>
                </a:solidFill>
                <a:latin typeface="Calibri" charset="0"/>
                <a:ea typeface="Calibri" charset="0"/>
                <a:cs typeface="Calibri" charset="0"/>
              </a:rPr>
              <a:t/>
            </a:r>
            <a:br>
              <a:rPr lang="en-US" sz="3200" dirty="0">
                <a:solidFill>
                  <a:schemeClr val="bg1"/>
                </a:solidFill>
                <a:latin typeface="Calibri" charset="0"/>
                <a:ea typeface="Calibri" charset="0"/>
                <a:cs typeface="Calibri" charset="0"/>
              </a:rPr>
            </a:br>
            <a:endParaRPr lang="en-US" sz="3200" dirty="0" smtClean="0">
              <a:solidFill>
                <a:schemeClr val="bg1"/>
              </a:solidFill>
              <a:latin typeface="Calibri" charset="0"/>
              <a:ea typeface="Calibri" charset="0"/>
              <a:cs typeface="Calibri" charset="0"/>
            </a:endParaRPr>
          </a:p>
          <a:p>
            <a:pPr marL="0" indent="0" algn="r">
              <a:buNone/>
            </a:pPr>
            <a:r>
              <a:rPr lang="en-US" sz="3200" dirty="0">
                <a:solidFill>
                  <a:schemeClr val="bg1"/>
                </a:solidFill>
                <a:latin typeface="Calibri" charset="0"/>
                <a:ea typeface="Calibri" charset="0"/>
                <a:cs typeface="Calibri" charset="0"/>
              </a:rPr>
              <a:t>-Audrey </a:t>
            </a:r>
            <a:r>
              <a:rPr lang="en-US" sz="3200" dirty="0" smtClean="0">
                <a:solidFill>
                  <a:schemeClr val="bg1"/>
                </a:solidFill>
                <a:latin typeface="Calibri" charset="0"/>
                <a:ea typeface="Calibri" charset="0"/>
                <a:cs typeface="Calibri" charset="0"/>
              </a:rPr>
              <a:t>Watters</a:t>
            </a:r>
            <a:br>
              <a:rPr lang="en-US" sz="3200" dirty="0" smtClean="0">
                <a:solidFill>
                  <a:schemeClr val="bg1"/>
                </a:solidFill>
                <a:latin typeface="Calibri" charset="0"/>
                <a:ea typeface="Calibri" charset="0"/>
                <a:cs typeface="Calibri" charset="0"/>
              </a:rPr>
            </a:br>
            <a:r>
              <a:rPr lang="en-US" sz="1100" dirty="0" smtClean="0">
                <a:solidFill>
                  <a:schemeClr val="bg1"/>
                </a:solidFill>
                <a:latin typeface="Calibri" charset="0"/>
                <a:ea typeface="Calibri" charset="0"/>
                <a:cs typeface="Calibri" charset="0"/>
              </a:rPr>
              <a:t>http</a:t>
            </a:r>
            <a:r>
              <a:rPr lang="en-US" sz="1100" dirty="0">
                <a:solidFill>
                  <a:schemeClr val="bg1"/>
                </a:solidFill>
                <a:latin typeface="Calibri" charset="0"/>
                <a:ea typeface="Calibri" charset="0"/>
                <a:cs typeface="Calibri" charset="0"/>
              </a:rPr>
              <a:t>://</a:t>
            </a:r>
            <a:r>
              <a:rPr lang="en-US" sz="1100" dirty="0" err="1">
                <a:solidFill>
                  <a:schemeClr val="bg1"/>
                </a:solidFill>
                <a:latin typeface="Calibri" charset="0"/>
                <a:ea typeface="Calibri" charset="0"/>
                <a:cs typeface="Calibri" charset="0"/>
              </a:rPr>
              <a:t>hackeducation.com</a:t>
            </a:r>
            <a:r>
              <a:rPr lang="en-US" sz="1100" dirty="0">
                <a:solidFill>
                  <a:schemeClr val="bg1"/>
                </a:solidFill>
                <a:latin typeface="Calibri" charset="0"/>
                <a:ea typeface="Calibri" charset="0"/>
                <a:cs typeface="Calibri" charset="0"/>
              </a:rPr>
              <a:t>/2013/02/06/the-case-for-a-campus-makerspace</a:t>
            </a:r>
            <a:r>
              <a:rPr lang="en-US" sz="1100" dirty="0"/>
              <a:t/>
            </a:r>
            <a:br>
              <a:rPr lang="en-US" sz="1100" dirty="0"/>
            </a:br>
            <a:endParaRPr lang="en-US" sz="1100" dirty="0"/>
          </a:p>
        </p:txBody>
      </p:sp>
    </p:spTree>
    <p:extLst>
      <p:ext uri="{BB962C8B-B14F-4D97-AF65-F5344CB8AC3E}">
        <p14:creationId xmlns:p14="http://schemas.microsoft.com/office/powerpoint/2010/main" val="19142714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descr="Screen Shot 2014-11-20 at 5.42.28 PM.png"/>
          <p:cNvPicPr preferRelativeResize="0"/>
          <p:nvPr/>
        </p:nvPicPr>
        <p:blipFill>
          <a:blip r:embed="rId3">
            <a:alphaModFix/>
          </a:blip>
          <a:stretch>
            <a:fillRect/>
          </a:stretch>
        </p:blipFill>
        <p:spPr>
          <a:xfrm>
            <a:off x="0" y="0"/>
            <a:ext cx="9144000" cy="5780868"/>
          </a:xfrm>
          <a:prstGeom prst="rect">
            <a:avLst/>
          </a:prstGeom>
          <a:noFill/>
          <a:ln>
            <a:noFill/>
          </a:ln>
        </p:spPr>
      </p:pic>
    </p:spTree>
    <p:extLst>
      <p:ext uri="{BB962C8B-B14F-4D97-AF65-F5344CB8AC3E}">
        <p14:creationId xmlns:p14="http://schemas.microsoft.com/office/powerpoint/2010/main" val="4074696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505289"/>
            <a:ext cx="8229600" cy="857400"/>
          </a:xfrm>
          <a:prstGeom prst="rect">
            <a:avLst/>
          </a:prstGeom>
        </p:spPr>
        <p:txBody>
          <a:bodyPr vert="horz" wrap="square" lIns="91425" tIns="91425" rIns="91425" bIns="91425" rtlCol="0" anchor="b" anchorCtr="0">
            <a:noAutofit/>
          </a:bodyPr>
          <a:lstStyle/>
          <a:p>
            <a:r>
              <a:rPr lang="en" b="1" dirty="0">
                <a:solidFill>
                  <a:schemeClr val="bg1"/>
                </a:solidFill>
              </a:rPr>
              <a:t>Mike </a:t>
            </a:r>
            <a:r>
              <a:rPr lang="en" b="1" dirty="0" err="1">
                <a:solidFill>
                  <a:schemeClr val="bg1"/>
                </a:solidFill>
              </a:rPr>
              <a:t>Neary</a:t>
            </a:r>
            <a:r>
              <a:rPr lang="en" b="1" dirty="0">
                <a:solidFill>
                  <a:srgbClr val="FF0000"/>
                </a:solidFill>
              </a:rPr>
              <a:t>:</a:t>
            </a:r>
          </a:p>
        </p:txBody>
      </p:sp>
      <p:sp>
        <p:nvSpPr>
          <p:cNvPr id="249" name="Shape 249"/>
          <p:cNvSpPr txBox="1">
            <a:spLocks noGrp="1"/>
          </p:cNvSpPr>
          <p:nvPr>
            <p:ph type="body" idx="1"/>
          </p:nvPr>
        </p:nvSpPr>
        <p:spPr>
          <a:xfrm>
            <a:off x="457200" y="1751308"/>
            <a:ext cx="8229600" cy="4174667"/>
          </a:xfrm>
          <a:prstGeom prst="rect">
            <a:avLst/>
          </a:prstGeom>
        </p:spPr>
        <p:txBody>
          <a:bodyPr vert="horz" wrap="square" lIns="91425" tIns="91425" rIns="91425" bIns="91425" rtlCol="0" anchor="t" anchorCtr="0">
            <a:noAutofit/>
          </a:bodyPr>
          <a:lstStyle/>
          <a:p>
            <a:pPr>
              <a:buClr>
                <a:srgbClr val="000000"/>
              </a:buClr>
              <a:buSzPct val="36666"/>
              <a:buNone/>
            </a:pPr>
            <a:r>
              <a:rPr lang="en" sz="3600" dirty="0">
                <a:solidFill>
                  <a:schemeClr val="bg1"/>
                </a:solidFill>
              </a:rPr>
              <a:t>...</a:t>
            </a:r>
            <a:r>
              <a:rPr lang="en" sz="3600" dirty="0" err="1">
                <a:solidFill>
                  <a:schemeClr val="bg1"/>
                </a:solidFill>
              </a:rPr>
              <a:t>emphasises</a:t>
            </a:r>
            <a:r>
              <a:rPr lang="en" sz="3600" dirty="0">
                <a:solidFill>
                  <a:schemeClr val="bg1"/>
                </a:solidFill>
              </a:rPr>
              <a:t> the role of the </a:t>
            </a:r>
            <a:r>
              <a:rPr lang="en" sz="3600" b="1" dirty="0">
                <a:solidFill>
                  <a:srgbClr val="FFFF00"/>
                </a:solidFill>
              </a:rPr>
              <a:t>student as collaborators in the production of knowledge</a:t>
            </a:r>
            <a:r>
              <a:rPr lang="en" sz="3600" dirty="0">
                <a:solidFill>
                  <a:schemeClr val="bg1"/>
                </a:solidFill>
              </a:rPr>
              <a:t>. The capacity for Student as Producer is grounded in the human attributes of </a:t>
            </a:r>
            <a:r>
              <a:rPr lang="en" sz="3600" b="1" dirty="0">
                <a:solidFill>
                  <a:schemeClr val="bg1"/>
                </a:solidFill>
              </a:rPr>
              <a:t>creativity and desire</a:t>
            </a:r>
            <a:r>
              <a:rPr lang="en" sz="3600" dirty="0">
                <a:solidFill>
                  <a:schemeClr val="bg1"/>
                </a:solidFill>
              </a:rPr>
              <a:t>, so that students can </a:t>
            </a:r>
            <a:r>
              <a:rPr lang="en" sz="3600" b="1" dirty="0" smtClean="0">
                <a:solidFill>
                  <a:srgbClr val="92D050"/>
                </a:solidFill>
              </a:rPr>
              <a:t>recognize </a:t>
            </a:r>
            <a:r>
              <a:rPr lang="en" sz="3600" b="1" dirty="0">
                <a:solidFill>
                  <a:srgbClr val="92D050"/>
                </a:solidFill>
              </a:rPr>
              <a:t>themselves in a world of their own design</a:t>
            </a:r>
            <a:r>
              <a:rPr lang="en" sz="3600" dirty="0">
                <a:solidFill>
                  <a:schemeClr val="bg1"/>
                </a:solidFill>
              </a:rPr>
              <a:t>.</a:t>
            </a:r>
          </a:p>
          <a:p>
            <a:pPr>
              <a:buClr>
                <a:srgbClr val="000000"/>
              </a:buClr>
              <a:buSzPct val="36666"/>
              <a:buNone/>
            </a:pPr>
            <a:endParaRPr b="1" dirty="0">
              <a:solidFill>
                <a:schemeClr val="bg1"/>
              </a:solidFill>
            </a:endParaRPr>
          </a:p>
          <a:p>
            <a:pPr>
              <a:buNone/>
            </a:pPr>
            <a:endParaRPr dirty="0">
              <a:solidFill>
                <a:schemeClr val="bg1"/>
              </a:solidFill>
            </a:endParaRPr>
          </a:p>
        </p:txBody>
      </p:sp>
    </p:spTree>
    <p:extLst>
      <p:ext uri="{BB962C8B-B14F-4D97-AF65-F5344CB8AC3E}">
        <p14:creationId xmlns:p14="http://schemas.microsoft.com/office/powerpoint/2010/main" val="48578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2430475" y="759417"/>
            <a:ext cx="6530100" cy="4788976"/>
          </a:xfrm>
          <a:prstGeom prst="rect">
            <a:avLst/>
          </a:prstGeom>
        </p:spPr>
        <p:txBody>
          <a:bodyPr vert="horz" wrap="square" lIns="91425" tIns="91425" rIns="91425" bIns="91425" rtlCol="0" anchor="t" anchorCtr="0">
            <a:noAutofit/>
          </a:bodyPr>
          <a:lstStyle/>
          <a:p>
            <a:pPr>
              <a:buClr>
                <a:schemeClr val="dk1"/>
              </a:buClr>
              <a:buSzPct val="45833"/>
              <a:buNone/>
            </a:pPr>
            <a:r>
              <a:rPr lang="en" sz="3200" i="1" dirty="0">
                <a:solidFill>
                  <a:schemeClr val="bg1"/>
                </a:solidFill>
                <a:latin typeface="Open Sans"/>
                <a:ea typeface="Open Sans"/>
                <a:cs typeface="Open Sans"/>
                <a:sym typeface="Open Sans"/>
              </a:rPr>
              <a:t>Education either functions as an instrument which is used to facilitate integration of the younger generation into the logic of the present system and </a:t>
            </a:r>
            <a:r>
              <a:rPr lang="en" sz="3200" i="1" dirty="0">
                <a:solidFill>
                  <a:schemeClr val="accent5"/>
                </a:solidFill>
                <a:latin typeface="Open Sans"/>
                <a:ea typeface="Open Sans"/>
                <a:cs typeface="Open Sans"/>
                <a:sym typeface="Open Sans"/>
              </a:rPr>
              <a:t>bring about conformity </a:t>
            </a:r>
            <a:r>
              <a:rPr lang="en" sz="3200" i="1" dirty="0">
                <a:solidFill>
                  <a:srgbClr val="FF0000"/>
                </a:solidFill>
                <a:latin typeface="Open Sans"/>
                <a:ea typeface="Open Sans"/>
                <a:cs typeface="Open Sans"/>
                <a:sym typeface="Open Sans"/>
              </a:rPr>
              <a:t>or</a:t>
            </a:r>
            <a:r>
              <a:rPr lang="en" sz="3200" i="1" dirty="0">
                <a:solidFill>
                  <a:schemeClr val="bg1"/>
                </a:solidFill>
                <a:latin typeface="Open Sans"/>
                <a:ea typeface="Open Sans"/>
                <a:cs typeface="Open Sans"/>
                <a:sym typeface="Open Sans"/>
              </a:rPr>
              <a:t> it </a:t>
            </a:r>
            <a:r>
              <a:rPr lang="en" sz="3200" i="1" dirty="0">
                <a:solidFill>
                  <a:srgbClr val="92D050"/>
                </a:solidFill>
                <a:latin typeface="Open Sans"/>
                <a:ea typeface="Open Sans"/>
                <a:cs typeface="Open Sans"/>
                <a:sym typeface="Open Sans"/>
              </a:rPr>
              <a:t>becomes the practice of freedom</a:t>
            </a:r>
            <a:r>
              <a:rPr lang="en" sz="3200" i="1" dirty="0">
                <a:solidFill>
                  <a:schemeClr val="bg1"/>
                </a:solidFill>
                <a:latin typeface="Open Sans"/>
                <a:ea typeface="Open Sans"/>
                <a:cs typeface="Open Sans"/>
                <a:sym typeface="Open Sans"/>
              </a:rPr>
              <a:t>, the means by which men and women deal critically and creatively with reality and discover how to participate in the transformation of their world.</a:t>
            </a:r>
          </a:p>
          <a:p>
            <a:pPr>
              <a:buClr>
                <a:schemeClr val="dk1"/>
              </a:buClr>
              <a:buSzPct val="55000"/>
              <a:buNone/>
            </a:pPr>
            <a:endParaRPr dirty="0">
              <a:solidFill>
                <a:schemeClr val="bg1"/>
              </a:solidFill>
              <a:latin typeface="Open Sans"/>
              <a:ea typeface="Open Sans"/>
              <a:cs typeface="Open Sans"/>
              <a:sym typeface="Open Sans"/>
            </a:endParaRPr>
          </a:p>
          <a:p>
            <a:pPr algn="r">
              <a:buClr>
                <a:schemeClr val="dk1"/>
              </a:buClr>
              <a:buSzPct val="36666"/>
              <a:buNone/>
            </a:pPr>
            <a:endParaRPr dirty="0"/>
          </a:p>
        </p:txBody>
      </p:sp>
      <p:pic>
        <p:nvPicPr>
          <p:cNvPr id="255" name="Shape 255" descr="Screen Shot 2014-11-20 at 6.11.24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2276" y="1887100"/>
            <a:ext cx="1928275" cy="2476075"/>
          </a:xfrm>
          <a:prstGeom prst="rect">
            <a:avLst/>
          </a:prstGeom>
          <a:noFill/>
          <a:ln>
            <a:noFill/>
          </a:ln>
        </p:spPr>
      </p:pic>
    </p:spTree>
    <p:extLst>
      <p:ext uri="{BB962C8B-B14F-4D97-AF65-F5344CB8AC3E}">
        <p14:creationId xmlns:p14="http://schemas.microsoft.com/office/powerpoint/2010/main" val="1206675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859797"/>
            <a:ext cx="8229600" cy="3866337"/>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600" dirty="0" smtClean="0">
                <a:solidFill>
                  <a:srgbClr val="FFFF00"/>
                </a:solidFill>
              </a:rPr>
              <a:t>Questions</a:t>
            </a:r>
            <a:r>
              <a:rPr lang="en-US" sz="13600" dirty="0" smtClean="0">
                <a:solidFill>
                  <a:srgbClr val="FF0000"/>
                </a:solidFill>
              </a:rPr>
              <a:t>?</a:t>
            </a:r>
            <a:endParaRPr lang="en-US" sz="13600" dirty="0">
              <a:solidFill>
                <a:srgbClr val="FF0000"/>
              </a:solidFill>
            </a:endParaRPr>
          </a:p>
        </p:txBody>
      </p:sp>
    </p:spTree>
    <p:extLst>
      <p:ext uri="{BB962C8B-B14F-4D97-AF65-F5344CB8AC3E}">
        <p14:creationId xmlns:p14="http://schemas.microsoft.com/office/powerpoint/2010/main" val="1832807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3" y="326593"/>
            <a:ext cx="8990077" cy="1016000"/>
          </a:xfrm>
        </p:spPr>
        <p:txBody>
          <a:bodyPr/>
          <a:lstStyle/>
          <a:p>
            <a:pPr algn="ctr"/>
            <a:r>
              <a:rPr lang="en-US" dirty="0" smtClean="0"/>
              <a:t> </a:t>
            </a:r>
            <a:r>
              <a:rPr lang="en-US" b="1" dirty="0" smtClean="0">
                <a:solidFill>
                  <a:srgbClr val="FFFF00"/>
                </a:solidFill>
                <a:latin typeface="+mn-lt"/>
              </a:rPr>
              <a:t>A MATTER OF PERSPECTIVE</a:t>
            </a:r>
            <a:endParaRPr lang="en-US" b="1" dirty="0">
              <a:solidFill>
                <a:srgbClr val="FFFF00"/>
              </a:solidFill>
              <a:latin typeface="+mn-lt"/>
            </a:endParaRPr>
          </a:p>
        </p:txBody>
      </p:sp>
      <p:pic>
        <p:nvPicPr>
          <p:cNvPr id="4" name="Content Placeholder 3" descr="691px-M&amp;M's_Plain.jp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841" r="-745"/>
          <a:stretch/>
        </p:blipFill>
        <p:spPr>
          <a:xfrm>
            <a:off x="5467077" y="2234088"/>
            <a:ext cx="3676923" cy="3017934"/>
          </a:xfrm>
        </p:spPr>
      </p:pic>
      <p:pic>
        <p:nvPicPr>
          <p:cNvPr id="5" name="Content Placeholder 3" descr="800px-Smarties-UK-Candie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925334"/>
            <a:ext cx="5467078" cy="2326688"/>
          </a:xfrm>
          <a:prstGeom prst="rect">
            <a:avLst/>
          </a:prstGeom>
        </p:spPr>
      </p:pic>
    </p:spTree>
    <p:extLst>
      <p:ext uri="{BB962C8B-B14F-4D97-AF65-F5344CB8AC3E}">
        <p14:creationId xmlns:p14="http://schemas.microsoft.com/office/powerpoint/2010/main" val="199938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0" y="-154983"/>
            <a:ext cx="9144000" cy="6155768"/>
          </a:xfrm>
          <a:prstGeom prst="rect">
            <a:avLst/>
          </a:prstGeom>
          <a:solidFill>
            <a:srgbClr val="00B0F0"/>
          </a:solidFill>
          <a:ln>
            <a:solidFill>
              <a:schemeClr val="accent1"/>
            </a:solidFill>
          </a:ln>
        </p:spPr>
      </p:pic>
      <p:sp>
        <p:nvSpPr>
          <p:cNvPr id="146" name="Shape 146"/>
          <p:cNvSpPr txBox="1">
            <a:spLocks noGrp="1"/>
          </p:cNvSpPr>
          <p:nvPr>
            <p:ph type="title"/>
          </p:nvPr>
        </p:nvSpPr>
        <p:spPr>
          <a:xfrm>
            <a:off x="313284" y="0"/>
            <a:ext cx="8229600" cy="857400"/>
          </a:xfrm>
          <a:prstGeom prst="rect">
            <a:avLst/>
          </a:prstGeom>
          <a:solidFill>
            <a:srgbClr val="00B0F0"/>
          </a:solidFill>
          <a:ln>
            <a:noFill/>
          </a:ln>
        </p:spPr>
        <p:txBody>
          <a:bodyPr vert="horz" wrap="square" lIns="91425" tIns="45700" rIns="91425" bIns="45700" rtlCol="0" anchor="ctr" anchorCtr="0">
            <a:noAutofit/>
          </a:bodyPr>
          <a:lstStyle/>
          <a:p>
            <a:pPr algn="ctr">
              <a:spcBef>
                <a:spcPts val="0"/>
              </a:spcBef>
              <a:buClr>
                <a:srgbClr val="000000"/>
              </a:buClr>
              <a:buSzPct val="25000"/>
            </a:pPr>
            <a:r>
              <a:rPr lang="en" sz="4400" b="1" dirty="0">
                <a:solidFill>
                  <a:schemeClr val="bg1"/>
                </a:solidFill>
                <a:latin typeface="Calibri"/>
                <a:ea typeface="Calibri"/>
                <a:cs typeface="Calibri"/>
                <a:sym typeface="Calibri"/>
              </a:rPr>
              <a:t>The Future </a:t>
            </a:r>
            <a:r>
              <a:rPr lang="en" sz="4400" dirty="0">
                <a:solidFill>
                  <a:schemeClr val="bg1"/>
                </a:solidFill>
                <a:latin typeface="Calibri"/>
                <a:ea typeface="Calibri"/>
                <a:cs typeface="Calibri"/>
                <a:sym typeface="Calibri"/>
              </a:rPr>
              <a:t>of Education</a:t>
            </a:r>
            <a:r>
              <a:rPr lang="en" sz="4400" b="1" dirty="0">
                <a:solidFill>
                  <a:schemeClr val="bg1"/>
                </a:solidFill>
                <a:latin typeface="Calibri"/>
                <a:ea typeface="Calibri"/>
                <a:cs typeface="Calibri"/>
                <a:sym typeface="Calibri"/>
              </a:rPr>
              <a:t> is…</a:t>
            </a:r>
          </a:p>
        </p:txBody>
      </p:sp>
    </p:spTree>
    <p:extLst>
      <p:ext uri="{BB962C8B-B14F-4D97-AF65-F5344CB8AC3E}">
        <p14:creationId xmlns:p14="http://schemas.microsoft.com/office/powerpoint/2010/main" val="6338397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016000"/>
          </a:xfrm>
        </p:spPr>
        <p:txBody>
          <a:bodyPr>
            <a:normAutofit/>
          </a:bodyPr>
          <a:lstStyle/>
          <a:p>
            <a:pPr algn="ctr"/>
            <a:r>
              <a:rPr lang="en-US" sz="4800" b="1" dirty="0" smtClean="0">
                <a:solidFill>
                  <a:srgbClr val="FFFF00"/>
                </a:solidFill>
                <a:latin typeface="+mn-lt"/>
              </a:rPr>
              <a:t>Please come visit</a:t>
            </a:r>
            <a:r>
              <a:rPr lang="is-IS" sz="4800" b="1" dirty="0" smtClean="0">
                <a:solidFill>
                  <a:schemeClr val="accent5"/>
                </a:solidFill>
                <a:latin typeface="+mn-lt"/>
              </a:rPr>
              <a:t>…</a:t>
            </a:r>
            <a:endParaRPr lang="en-US" sz="4800" b="1" dirty="0">
              <a:solidFill>
                <a:schemeClr val="accent5"/>
              </a:solidFill>
              <a:latin typeface="+mn-lt"/>
            </a:endParaRPr>
          </a:p>
        </p:txBody>
      </p:sp>
      <p:pic>
        <p:nvPicPr>
          <p:cNvPr id="4" name="Content Placeholder 3" descr="Screen Shot 2016-04-08 at 6.04.08 A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589" r="-375"/>
          <a:stretch/>
        </p:blipFill>
        <p:spPr>
          <a:xfrm>
            <a:off x="2000590" y="1016000"/>
            <a:ext cx="5131947" cy="4318000"/>
          </a:xfrm>
        </p:spPr>
      </p:pic>
      <p:sp>
        <p:nvSpPr>
          <p:cNvPr id="5" name="TextBox 4"/>
          <p:cNvSpPr txBox="1"/>
          <p:nvPr/>
        </p:nvSpPr>
        <p:spPr>
          <a:xfrm>
            <a:off x="2000590" y="5318851"/>
            <a:ext cx="5248953" cy="584776"/>
          </a:xfrm>
          <a:prstGeom prst="rect">
            <a:avLst/>
          </a:prstGeom>
          <a:noFill/>
        </p:spPr>
        <p:txBody>
          <a:bodyPr wrap="none" rtlCol="0">
            <a:spAutoFit/>
          </a:bodyPr>
          <a:lstStyle/>
          <a:p>
            <a:r>
              <a:rPr lang="en-US" sz="3200" dirty="0" smtClean="0">
                <a:solidFill>
                  <a:schemeClr val="bg1"/>
                </a:solidFill>
              </a:rPr>
              <a:t>http://</a:t>
            </a:r>
            <a:r>
              <a:rPr lang="en-US" sz="3200" dirty="0" err="1" smtClean="0">
                <a:solidFill>
                  <a:schemeClr val="bg1"/>
                </a:solidFill>
              </a:rPr>
              <a:t>videogame.law.ubc.ca</a:t>
            </a:r>
            <a:endParaRPr lang="en-US" sz="3200" dirty="0">
              <a:solidFill>
                <a:schemeClr val="bg1"/>
              </a:solidFill>
            </a:endParaRPr>
          </a:p>
        </p:txBody>
      </p:sp>
    </p:spTree>
    <p:extLst>
      <p:ext uri="{BB962C8B-B14F-4D97-AF65-F5344CB8AC3E}">
        <p14:creationId xmlns:p14="http://schemas.microsoft.com/office/powerpoint/2010/main" val="3591245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smtClean="0">
                <a:solidFill>
                  <a:srgbClr val="FFFF00"/>
                </a:solidFill>
                <a:latin typeface="+mn-lt"/>
                <a:cs typeface="Times New Roman"/>
              </a:rPr>
              <a:t>  </a:t>
            </a:r>
            <a:r>
              <a:rPr lang="en-US" b="1" dirty="0" smtClean="0">
                <a:solidFill>
                  <a:srgbClr val="FFFF00"/>
                </a:solidFill>
                <a:latin typeface="+mn-lt"/>
                <a:cs typeface="Times New Roman"/>
              </a:rPr>
              <a:t>Always </a:t>
            </a:r>
            <a:r>
              <a:rPr lang="en-US" b="1" dirty="0">
                <a:solidFill>
                  <a:srgbClr val="FFFF00"/>
                </a:solidFill>
                <a:latin typeface="+mn-lt"/>
                <a:cs typeface="Times New Roman"/>
              </a:rPr>
              <a:t>include a cat </a:t>
            </a:r>
            <a:r>
              <a:rPr lang="en-US" b="1" dirty="0" smtClean="0">
                <a:solidFill>
                  <a:srgbClr val="FFFF00"/>
                </a:solidFill>
                <a:latin typeface="+mn-lt"/>
                <a:cs typeface="Times New Roman"/>
              </a:rPr>
              <a:t>picture</a:t>
            </a:r>
            <a:endParaRPr lang="en-US"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cstate="email">
            <a:extLst>
              <a:ext uri="{28A0092B-C50C-407E-A947-70E740481C1C}">
                <a14:useLocalDpi xmlns:a14="http://schemas.microsoft.com/office/drawing/2010/main"/>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1288998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78"/>
            <a:ext cx="8229600" cy="1016000"/>
          </a:xfrm>
        </p:spPr>
        <p:txBody>
          <a:bodyPr>
            <a:normAutofit/>
          </a:bodyPr>
          <a:lstStyle/>
          <a:p>
            <a:pPr algn="ctr"/>
            <a:r>
              <a:rPr lang="en-US" sz="5400" b="1" dirty="0" smtClean="0">
                <a:solidFill>
                  <a:srgbClr val="FFFFFF"/>
                </a:solidFill>
                <a:latin typeface="Arial"/>
                <a:cs typeface="Arial"/>
              </a:rPr>
              <a:t> </a:t>
            </a:r>
            <a:r>
              <a:rPr lang="en-US" b="1" dirty="0" smtClean="0">
                <a:solidFill>
                  <a:srgbClr val="FFFF00"/>
                </a:solidFill>
                <a:latin typeface="+mn-lt"/>
                <a:cs typeface="Arial"/>
              </a:rPr>
              <a:t>Our Academic Partners</a:t>
            </a:r>
            <a:r>
              <a:rPr lang="en-US" b="1" dirty="0" smtClean="0">
                <a:solidFill>
                  <a:srgbClr val="FFFF00"/>
                </a:solidFill>
                <a:latin typeface="Arial"/>
                <a:cs typeface="Arial"/>
              </a:rPr>
              <a:t> </a:t>
            </a:r>
            <a:endParaRPr lang="en-US" b="1" dirty="0">
              <a:solidFill>
                <a:srgbClr val="FFFF00"/>
              </a:solidFill>
              <a:latin typeface="Arial"/>
              <a:cs typeface="Arial"/>
            </a:endParaRPr>
          </a:p>
        </p:txBody>
      </p:sp>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3676158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descr="year-2000-04.JPG"/>
          <p:cNvPicPr preferRelativeResize="0"/>
          <p:nvPr/>
        </p:nvPicPr>
        <p:blipFill>
          <a:blip r:embed="rId3">
            <a:alphaModFix/>
          </a:blip>
          <a:stretch>
            <a:fillRect/>
          </a:stretch>
        </p:blipFill>
        <p:spPr>
          <a:xfrm>
            <a:off x="1099462" y="1602163"/>
            <a:ext cx="6945075" cy="4051274"/>
          </a:xfrm>
          <a:prstGeom prst="rect">
            <a:avLst/>
          </a:prstGeom>
          <a:noFill/>
          <a:ln>
            <a:noFill/>
          </a:ln>
        </p:spPr>
      </p:pic>
      <p:sp>
        <p:nvSpPr>
          <p:cNvPr id="152" name="Shape 152"/>
          <p:cNvSpPr txBox="1">
            <a:spLocks noGrp="1"/>
          </p:cNvSpPr>
          <p:nvPr>
            <p:ph type="title"/>
          </p:nvPr>
        </p:nvSpPr>
        <p:spPr>
          <a:xfrm>
            <a:off x="0" y="328195"/>
            <a:ext cx="9144000" cy="857400"/>
          </a:xfrm>
          <a:prstGeom prst="rect">
            <a:avLst/>
          </a:prstGeom>
        </p:spPr>
        <p:txBody>
          <a:bodyPr vert="horz" wrap="square" lIns="91425" tIns="91425" rIns="91425" bIns="91425" rtlCol="0" anchor="ctr" anchorCtr="0">
            <a:noAutofit/>
          </a:bodyPr>
          <a:lstStyle/>
          <a:p>
            <a:pPr algn="ctr">
              <a:lnSpc>
                <a:spcPct val="115000"/>
              </a:lnSpc>
              <a:spcBef>
                <a:spcPts val="0"/>
              </a:spcBef>
              <a:buClr>
                <a:schemeClr val="dk1"/>
              </a:buClr>
              <a:buSzPct val="27500"/>
            </a:pPr>
            <a:r>
              <a:rPr lang="en-CA" dirty="0" smtClean="0">
                <a:solidFill>
                  <a:srgbClr val="FFFFFF"/>
                </a:solidFill>
                <a:latin typeface="Calibri"/>
                <a:ea typeface="Calibri"/>
                <a:cs typeface="Calibri"/>
                <a:sym typeface="Calibri"/>
              </a:rPr>
              <a:t/>
            </a:r>
            <a:br>
              <a:rPr lang="en-CA" dirty="0" smtClean="0">
                <a:solidFill>
                  <a:srgbClr val="FFFFFF"/>
                </a:solidFill>
                <a:latin typeface="Calibri"/>
                <a:ea typeface="Calibri"/>
                <a:cs typeface="Calibri"/>
                <a:sym typeface="Calibri"/>
              </a:rPr>
            </a:br>
            <a:r>
              <a:rPr lang="en" sz="4400" dirty="0" smtClean="0">
                <a:solidFill>
                  <a:srgbClr val="FFFFFF"/>
                </a:solidFill>
                <a:latin typeface="Calibri"/>
                <a:ea typeface="Calibri"/>
                <a:cs typeface="Calibri"/>
                <a:sym typeface="Calibri"/>
              </a:rPr>
              <a:t>The </a:t>
            </a:r>
            <a:r>
              <a:rPr lang="en" sz="4400" dirty="0">
                <a:solidFill>
                  <a:srgbClr val="FFFFFF"/>
                </a:solidFill>
                <a:latin typeface="Calibri"/>
                <a:ea typeface="Calibri"/>
                <a:cs typeface="Calibri"/>
                <a:sym typeface="Calibri"/>
              </a:rPr>
              <a:t>Year </a:t>
            </a:r>
            <a:r>
              <a:rPr lang="en" sz="4400" dirty="0">
                <a:solidFill>
                  <a:srgbClr val="FFFF00"/>
                </a:solidFill>
                <a:latin typeface="Calibri"/>
                <a:ea typeface="Calibri"/>
                <a:cs typeface="Calibri"/>
                <a:sym typeface="Calibri"/>
              </a:rPr>
              <a:t>2000</a:t>
            </a:r>
            <a:r>
              <a:rPr lang="en" sz="4400" dirty="0">
                <a:solidFill>
                  <a:srgbClr val="FFFFFF"/>
                </a:solidFill>
                <a:latin typeface="Calibri"/>
                <a:ea typeface="Calibri"/>
                <a:cs typeface="Calibri"/>
                <a:sym typeface="Calibri"/>
              </a:rPr>
              <a:t> </a:t>
            </a:r>
            <a:r>
              <a:rPr lang="en" sz="4400" dirty="0">
                <a:solidFill>
                  <a:srgbClr val="FF0000"/>
                </a:solidFill>
                <a:latin typeface="Calibri"/>
                <a:ea typeface="Calibri"/>
                <a:cs typeface="Calibri"/>
                <a:sym typeface="Calibri"/>
              </a:rPr>
              <a:t>(</a:t>
            </a:r>
            <a:r>
              <a:rPr lang="en" sz="4400" dirty="0">
                <a:solidFill>
                  <a:srgbClr val="FFFFFF"/>
                </a:solidFill>
                <a:latin typeface="Calibri"/>
                <a:ea typeface="Calibri"/>
                <a:cs typeface="Calibri"/>
                <a:sym typeface="Calibri"/>
              </a:rPr>
              <a:t>as seen in </a:t>
            </a:r>
            <a:r>
              <a:rPr lang="en" sz="4400" dirty="0">
                <a:solidFill>
                  <a:schemeClr val="accent5"/>
                </a:solidFill>
                <a:latin typeface="Calibri"/>
                <a:ea typeface="Calibri"/>
                <a:cs typeface="Calibri"/>
                <a:sym typeface="Calibri"/>
              </a:rPr>
              <a:t>1910</a:t>
            </a:r>
            <a:r>
              <a:rPr lang="en" sz="4400" dirty="0">
                <a:solidFill>
                  <a:srgbClr val="FF0000"/>
                </a:solidFill>
                <a:latin typeface="Calibri"/>
                <a:ea typeface="Calibri"/>
                <a:cs typeface="Calibri"/>
                <a:sym typeface="Calibri"/>
              </a:rPr>
              <a:t>)</a:t>
            </a:r>
            <a:r>
              <a:rPr lang="en" sz="4400" dirty="0">
                <a:solidFill>
                  <a:srgbClr val="92D050"/>
                </a:solidFill>
                <a:latin typeface="Calibri"/>
                <a:ea typeface="Calibri"/>
                <a:cs typeface="Calibri"/>
                <a:sym typeface="Calibri"/>
              </a:rPr>
              <a:t>:</a:t>
            </a:r>
          </a:p>
          <a:p>
            <a:pPr>
              <a:spcBef>
                <a:spcPts val="0"/>
              </a:spcBef>
            </a:pPr>
            <a:endParaRPr dirty="0"/>
          </a:p>
        </p:txBody>
      </p:sp>
    </p:spTree>
    <p:extLst>
      <p:ext uri="{BB962C8B-B14F-4D97-AF65-F5344CB8AC3E}">
        <p14:creationId xmlns:p14="http://schemas.microsoft.com/office/powerpoint/2010/main" val="497725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503696" y="817732"/>
            <a:ext cx="8229600" cy="857400"/>
          </a:xfrm>
          <a:prstGeom prst="rect">
            <a:avLst/>
          </a:prstGeom>
        </p:spPr>
        <p:txBody>
          <a:bodyPr vert="horz" wrap="square" lIns="91425" tIns="91425" rIns="91425" bIns="91425" rtlCol="0" anchor="ctr" anchorCtr="0">
            <a:noAutofit/>
          </a:bodyPr>
          <a:lstStyle/>
          <a:p>
            <a:pPr algn="ctr">
              <a:lnSpc>
                <a:spcPct val="115000"/>
              </a:lnSpc>
              <a:spcBef>
                <a:spcPts val="0"/>
              </a:spcBef>
              <a:buClr>
                <a:schemeClr val="dk1"/>
              </a:buClr>
              <a:buSzPct val="27500"/>
            </a:pPr>
            <a:r>
              <a:rPr lang="en-CA" sz="4400" dirty="0" smtClean="0">
                <a:solidFill>
                  <a:srgbClr val="FFFFFF"/>
                </a:solidFill>
                <a:latin typeface="Calibri"/>
                <a:ea typeface="Calibri"/>
                <a:cs typeface="Calibri"/>
                <a:sym typeface="Calibri"/>
              </a:rPr>
              <a:t/>
            </a:r>
            <a:br>
              <a:rPr lang="en-CA" sz="4400" dirty="0" smtClean="0">
                <a:solidFill>
                  <a:srgbClr val="FFFFFF"/>
                </a:solidFill>
                <a:latin typeface="Calibri"/>
                <a:ea typeface="Calibri"/>
                <a:cs typeface="Calibri"/>
                <a:sym typeface="Calibri"/>
              </a:rPr>
            </a:br>
            <a:r>
              <a:rPr lang="en" sz="4400" dirty="0" smtClean="0">
                <a:solidFill>
                  <a:srgbClr val="FFFFFF"/>
                </a:solidFill>
                <a:latin typeface="Calibri"/>
                <a:ea typeface="Calibri"/>
                <a:cs typeface="Calibri"/>
                <a:sym typeface="Calibri"/>
              </a:rPr>
              <a:t>The </a:t>
            </a:r>
            <a:r>
              <a:rPr lang="en" sz="4400" dirty="0">
                <a:solidFill>
                  <a:srgbClr val="FFFFFF"/>
                </a:solidFill>
                <a:latin typeface="Calibri"/>
                <a:ea typeface="Calibri"/>
                <a:cs typeface="Calibri"/>
                <a:sym typeface="Calibri"/>
              </a:rPr>
              <a:t>year </a:t>
            </a:r>
            <a:r>
              <a:rPr lang="en" sz="4400" dirty="0">
                <a:solidFill>
                  <a:srgbClr val="FFFF00"/>
                </a:solidFill>
                <a:latin typeface="Calibri"/>
                <a:ea typeface="Calibri"/>
                <a:cs typeface="Calibri"/>
                <a:sym typeface="Calibri"/>
              </a:rPr>
              <a:t>2034</a:t>
            </a:r>
            <a:r>
              <a:rPr lang="en" sz="4400" dirty="0">
                <a:solidFill>
                  <a:srgbClr val="FFFFFF"/>
                </a:solidFill>
                <a:latin typeface="Calibri"/>
                <a:ea typeface="Calibri"/>
                <a:cs typeface="Calibri"/>
                <a:sym typeface="Calibri"/>
              </a:rPr>
              <a:t> </a:t>
            </a:r>
            <a:r>
              <a:rPr lang="en" sz="4400" dirty="0">
                <a:solidFill>
                  <a:srgbClr val="FF0000"/>
                </a:solidFill>
                <a:latin typeface="Calibri"/>
                <a:ea typeface="Calibri"/>
                <a:cs typeface="Calibri"/>
                <a:sym typeface="Calibri"/>
              </a:rPr>
              <a:t>(</a:t>
            </a:r>
            <a:r>
              <a:rPr lang="en" sz="4400" dirty="0">
                <a:solidFill>
                  <a:srgbClr val="FFFFFF"/>
                </a:solidFill>
                <a:latin typeface="Calibri"/>
                <a:ea typeface="Calibri"/>
                <a:cs typeface="Calibri"/>
                <a:sym typeface="Calibri"/>
              </a:rPr>
              <a:t>as seen in </a:t>
            </a:r>
            <a:r>
              <a:rPr lang="en" sz="4400" dirty="0">
                <a:solidFill>
                  <a:schemeClr val="accent5"/>
                </a:solidFill>
                <a:latin typeface="Calibri"/>
                <a:ea typeface="Calibri"/>
                <a:cs typeface="Calibri"/>
                <a:sym typeface="Calibri"/>
              </a:rPr>
              <a:t>2014</a:t>
            </a:r>
            <a:r>
              <a:rPr lang="en" sz="4400" dirty="0">
                <a:solidFill>
                  <a:srgbClr val="FF0000"/>
                </a:solidFill>
                <a:latin typeface="Calibri"/>
                <a:ea typeface="Calibri"/>
                <a:cs typeface="Calibri"/>
                <a:sym typeface="Calibri"/>
              </a:rPr>
              <a:t>)</a:t>
            </a:r>
            <a:r>
              <a:rPr lang="en" sz="4400" dirty="0">
                <a:solidFill>
                  <a:srgbClr val="92D050"/>
                </a:solidFill>
                <a:latin typeface="Calibri"/>
                <a:ea typeface="Calibri"/>
                <a:cs typeface="Calibri"/>
                <a:sym typeface="Calibri"/>
              </a:rPr>
              <a:t>:</a:t>
            </a:r>
          </a:p>
          <a:p>
            <a:pPr>
              <a:spcBef>
                <a:spcPts val="0"/>
              </a:spcBef>
            </a:pPr>
            <a:endParaRPr dirty="0"/>
          </a:p>
        </p:txBody>
      </p:sp>
      <p:pic>
        <p:nvPicPr>
          <p:cNvPr id="158" name="Shape 158"/>
          <p:cNvPicPr preferRelativeResize="0"/>
          <p:nvPr/>
        </p:nvPicPr>
        <p:blipFill>
          <a:blip r:embed="rId3">
            <a:alphaModFix/>
          </a:blip>
          <a:stretch>
            <a:fillRect/>
          </a:stretch>
        </p:blipFill>
        <p:spPr>
          <a:xfrm>
            <a:off x="2907876" y="1786451"/>
            <a:ext cx="4124325" cy="3095625"/>
          </a:xfrm>
          <a:prstGeom prst="rect">
            <a:avLst/>
          </a:prstGeom>
          <a:noFill/>
          <a:ln>
            <a:noFill/>
          </a:ln>
        </p:spPr>
      </p:pic>
      <p:sp>
        <p:nvSpPr>
          <p:cNvPr id="159" name="Shape 159"/>
          <p:cNvSpPr txBox="1"/>
          <p:nvPr/>
        </p:nvSpPr>
        <p:spPr>
          <a:xfrm>
            <a:off x="5202512" y="5223038"/>
            <a:ext cx="3316817" cy="725999"/>
          </a:xfrm>
          <a:prstGeom prst="rect">
            <a:avLst/>
          </a:prstGeom>
          <a:noFill/>
          <a:ln>
            <a:noFill/>
          </a:ln>
        </p:spPr>
        <p:txBody>
          <a:bodyPr wrap="square" lIns="91425" tIns="91425" rIns="91425" bIns="91425" anchor="ctr" anchorCtr="0">
            <a:noAutofit/>
          </a:bodyPr>
          <a:lstStyle/>
          <a:p>
            <a:pPr algn="r">
              <a:lnSpc>
                <a:spcPct val="115000"/>
              </a:lnSpc>
            </a:pPr>
            <a:r>
              <a:rPr lang="en" sz="1200" dirty="0">
                <a:solidFill>
                  <a:srgbClr val="FFFFFF"/>
                </a:solidFill>
                <a:latin typeface="Calibri"/>
                <a:ea typeface="Calibri"/>
                <a:cs typeface="Calibri"/>
                <a:sym typeface="Calibri"/>
              </a:rPr>
              <a:t>Image Source: Mk2010,</a:t>
            </a:r>
            <a:r>
              <a:rPr lang="en" sz="1200" dirty="0">
                <a:solidFill>
                  <a:srgbClr val="FFFFFF"/>
                </a:solidFill>
                <a:latin typeface="Calibri"/>
                <a:ea typeface="Calibri"/>
                <a:cs typeface="Calibri"/>
                <a:sym typeface="Calibri"/>
                <a:hlinkClick r:id="rId4"/>
              </a:rPr>
              <a:t> </a:t>
            </a:r>
            <a:r>
              <a:rPr lang="en" sz="1200" u="sng" dirty="0">
                <a:solidFill>
                  <a:schemeClr val="hlink"/>
                </a:solidFill>
                <a:latin typeface="Calibri"/>
                <a:ea typeface="Calibri"/>
                <a:cs typeface="Calibri"/>
                <a:sym typeface="Calibri"/>
                <a:hlinkClick r:id="rId4"/>
              </a:rPr>
              <a:t>http://commons.wikimedia.org/wiki/File%3AMedication_potofen(Ibuprofen).JPG</a:t>
            </a:r>
            <a:r>
              <a:rPr lang="en" sz="1200" dirty="0">
                <a:solidFill>
                  <a:srgbClr val="FFFFFF"/>
                </a:solidFill>
                <a:latin typeface="Calibri"/>
                <a:ea typeface="Calibri"/>
                <a:cs typeface="Calibri"/>
                <a:sym typeface="Calibri"/>
              </a:rPr>
              <a:t>, CC-BY-SA </a:t>
            </a:r>
          </a:p>
        </p:txBody>
      </p:sp>
    </p:spTree>
    <p:extLst>
      <p:ext uri="{BB962C8B-B14F-4D97-AF65-F5344CB8AC3E}">
        <p14:creationId xmlns:p14="http://schemas.microsoft.com/office/powerpoint/2010/main" val="521514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a:off x="501374" y="681925"/>
            <a:ext cx="8224172" cy="5155253"/>
          </a:xfrm>
          <a:prstGeom prst="rect">
            <a:avLst/>
          </a:prstGeom>
          <a:noFill/>
          <a:ln>
            <a:noFill/>
          </a:ln>
        </p:spPr>
        <p:txBody>
          <a:bodyPr wrap="square" lIns="91425" tIns="45700" rIns="91425" bIns="45700" anchor="t" anchorCtr="0">
            <a:noAutofit/>
          </a:bodyPr>
          <a:lstStyle/>
          <a:p>
            <a:pPr>
              <a:buSzPct val="25000"/>
            </a:pPr>
            <a:r>
              <a:rPr lang="en" sz="4000" b="1" dirty="0">
                <a:solidFill>
                  <a:srgbClr val="92D050"/>
                </a:solidFill>
                <a:latin typeface="Calibri"/>
                <a:ea typeface="Calibri"/>
                <a:cs typeface="Calibri"/>
                <a:sym typeface="Calibri"/>
              </a:rPr>
              <a:t>Another view of </a:t>
            </a:r>
            <a:r>
              <a:rPr lang="en" sz="4000" b="1" dirty="0">
                <a:solidFill>
                  <a:srgbClr val="FFFF00"/>
                </a:solidFill>
                <a:latin typeface="Calibri"/>
                <a:ea typeface="Calibri"/>
                <a:cs typeface="Calibri"/>
                <a:sym typeface="Calibri"/>
              </a:rPr>
              <a:t>2020</a:t>
            </a:r>
            <a:r>
              <a:rPr lang="en" sz="4000" b="1" dirty="0">
                <a:solidFill>
                  <a:srgbClr val="FF0000"/>
                </a:solidFill>
                <a:latin typeface="Calibri"/>
                <a:ea typeface="Calibri"/>
                <a:cs typeface="Calibri"/>
                <a:sym typeface="Calibri"/>
              </a:rPr>
              <a:t>: </a:t>
            </a:r>
          </a:p>
          <a:p>
            <a:pPr>
              <a:buSzPct val="25000"/>
            </a:pPr>
            <a:r>
              <a:rPr lang="en" sz="3600" b="1" dirty="0">
                <a:solidFill>
                  <a:srgbClr val="FFFFFF"/>
                </a:solidFill>
                <a:latin typeface="Calibri"/>
                <a:ea typeface="Calibri"/>
                <a:cs typeface="Calibri"/>
                <a:sym typeface="Calibri"/>
              </a:rPr>
              <a:t/>
            </a:r>
            <a:br>
              <a:rPr lang="en" sz="3600" b="1" dirty="0">
                <a:solidFill>
                  <a:srgbClr val="FFFFFF"/>
                </a:solidFill>
                <a:latin typeface="Calibri"/>
                <a:ea typeface="Calibri"/>
                <a:cs typeface="Calibri"/>
                <a:sym typeface="Calibri"/>
              </a:rPr>
            </a:br>
            <a:r>
              <a:rPr lang="en" sz="2800" i="1" dirty="0">
                <a:solidFill>
                  <a:srgbClr val="FFFFFF"/>
                </a:solidFill>
                <a:latin typeface="Calibri"/>
                <a:ea typeface="Calibri"/>
                <a:cs typeface="Calibri"/>
                <a:sym typeface="Calibri"/>
              </a:rPr>
              <a:t>“All content can be easily digitized and made available on demand at very low cost.…</a:t>
            </a:r>
            <a:r>
              <a:rPr lang="en" sz="2800" i="1" dirty="0">
                <a:solidFill>
                  <a:srgbClr val="92D050"/>
                </a:solidFill>
                <a:latin typeface="Calibri"/>
                <a:ea typeface="Calibri"/>
                <a:cs typeface="Calibri"/>
                <a:sym typeface="Calibri"/>
              </a:rPr>
              <a:t>the priority for teaching will have changed </a:t>
            </a:r>
            <a:r>
              <a:rPr lang="en" sz="2800" i="1" dirty="0">
                <a:solidFill>
                  <a:srgbClr val="FF0000"/>
                </a:solidFill>
                <a:latin typeface="Calibri"/>
                <a:ea typeface="Calibri"/>
                <a:cs typeface="Calibri"/>
                <a:sym typeface="Calibri"/>
              </a:rPr>
              <a:t>from information transmission </a:t>
            </a:r>
            <a:r>
              <a:rPr lang="en" sz="2800" i="1" dirty="0">
                <a:solidFill>
                  <a:schemeClr val="bg1"/>
                </a:solidFill>
                <a:latin typeface="Calibri"/>
                <a:ea typeface="Calibri"/>
                <a:cs typeface="Calibri"/>
                <a:sym typeface="Calibri"/>
              </a:rPr>
              <a:t>and organization </a:t>
            </a:r>
            <a:r>
              <a:rPr lang="en" sz="2800" i="1" dirty="0">
                <a:solidFill>
                  <a:schemeClr val="accent5"/>
                </a:solidFill>
                <a:latin typeface="Calibri"/>
                <a:ea typeface="Calibri"/>
                <a:cs typeface="Calibri"/>
                <a:sym typeface="Calibri"/>
              </a:rPr>
              <a:t>to knowledge management</a:t>
            </a:r>
            <a:r>
              <a:rPr lang="en" sz="2800" i="1" dirty="0">
                <a:solidFill>
                  <a:srgbClr val="FFFFFF"/>
                </a:solidFill>
                <a:latin typeface="Calibri"/>
                <a:ea typeface="Calibri"/>
                <a:cs typeface="Calibri"/>
                <a:sym typeface="Calibri"/>
              </a:rPr>
              <a:t>, where </a:t>
            </a:r>
            <a:r>
              <a:rPr lang="en" sz="2800" b="1" i="1" dirty="0">
                <a:solidFill>
                  <a:srgbClr val="FFFF00"/>
                </a:solidFill>
                <a:latin typeface="Calibri"/>
                <a:ea typeface="Calibri"/>
                <a:cs typeface="Calibri"/>
                <a:sym typeface="Calibri"/>
              </a:rPr>
              <a:t>students have the responsibility for finding, analyzing, evaluating, sharing and applying knowledge</a:t>
            </a:r>
            <a:r>
              <a:rPr lang="en" sz="2800" i="1" dirty="0">
                <a:solidFill>
                  <a:srgbClr val="FFFFFF"/>
                </a:solidFill>
                <a:latin typeface="Calibri"/>
                <a:ea typeface="Calibri"/>
                <a:cs typeface="Calibri"/>
                <a:sym typeface="Calibri"/>
              </a:rPr>
              <a:t>, under the direction of a skilled subject expert.”</a:t>
            </a:r>
          </a:p>
          <a:p>
            <a:pPr>
              <a:buSzPct val="25000"/>
            </a:pPr>
            <a:r>
              <a:rPr lang="en" sz="2400" dirty="0">
                <a:solidFill>
                  <a:srgbClr val="FFFFFF"/>
                </a:solidFill>
                <a:latin typeface="Calibri"/>
                <a:ea typeface="Calibri"/>
                <a:cs typeface="Calibri"/>
                <a:sym typeface="Calibri"/>
              </a:rPr>
              <a:t>										</a:t>
            </a:r>
            <a:endParaRPr lang="en-CA" sz="2400" dirty="0" smtClean="0">
              <a:solidFill>
                <a:srgbClr val="FFFFFF"/>
              </a:solidFill>
              <a:latin typeface="Calibri"/>
              <a:ea typeface="Calibri"/>
              <a:cs typeface="Calibri"/>
              <a:sym typeface="Calibri"/>
            </a:endParaRPr>
          </a:p>
          <a:p>
            <a:pPr>
              <a:buSzPct val="25000"/>
            </a:pPr>
            <a:r>
              <a:rPr lang="en-CA" sz="2400" dirty="0">
                <a:solidFill>
                  <a:srgbClr val="FFFFFF"/>
                </a:solidFill>
                <a:latin typeface="Calibri"/>
                <a:ea typeface="Calibri"/>
                <a:cs typeface="Calibri"/>
                <a:sym typeface="Calibri"/>
              </a:rPr>
              <a:t> </a:t>
            </a:r>
            <a:r>
              <a:rPr lang="en-CA" sz="2400" dirty="0" smtClean="0">
                <a:solidFill>
                  <a:srgbClr val="FFFFFF"/>
                </a:solidFill>
                <a:latin typeface="Calibri"/>
                <a:ea typeface="Calibri"/>
                <a:cs typeface="Calibri"/>
                <a:sym typeface="Calibri"/>
              </a:rPr>
              <a:t>                                                                     </a:t>
            </a:r>
            <a:r>
              <a:rPr lang="en" sz="2800" dirty="0" smtClean="0">
                <a:solidFill>
                  <a:srgbClr val="FFFFFF"/>
                </a:solidFill>
                <a:latin typeface="Calibri"/>
                <a:ea typeface="Calibri"/>
                <a:cs typeface="Calibri"/>
                <a:sym typeface="Calibri"/>
              </a:rPr>
              <a:t>-</a:t>
            </a:r>
            <a:r>
              <a:rPr lang="en-CA" sz="2800" dirty="0" smtClean="0">
                <a:solidFill>
                  <a:srgbClr val="FFFFFF"/>
                </a:solidFill>
                <a:latin typeface="Calibri"/>
                <a:ea typeface="Calibri"/>
                <a:cs typeface="Calibri"/>
                <a:sym typeface="Calibri"/>
              </a:rPr>
              <a:t> </a:t>
            </a:r>
            <a:r>
              <a:rPr lang="en" sz="2800" dirty="0" smtClean="0">
                <a:solidFill>
                  <a:srgbClr val="FFFFFF"/>
                </a:solidFill>
                <a:latin typeface="Calibri"/>
                <a:ea typeface="Calibri"/>
                <a:cs typeface="Calibri"/>
                <a:sym typeface="Calibri"/>
              </a:rPr>
              <a:t>Dr</a:t>
            </a:r>
            <a:r>
              <a:rPr lang="en" sz="2800" dirty="0">
                <a:solidFill>
                  <a:srgbClr val="FFFFFF"/>
                </a:solidFill>
                <a:latin typeface="Calibri"/>
                <a:ea typeface="Calibri"/>
                <a:cs typeface="Calibri"/>
                <a:sym typeface="Calibri"/>
              </a:rPr>
              <a:t>. Tony Bates</a:t>
            </a:r>
          </a:p>
          <a:p>
            <a:endParaRPr sz="24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85680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descr="Screen Shot 2014-11-20 at 11.52.31 PM.png"/>
          <p:cNvPicPr preferRelativeResize="0"/>
          <p:nvPr/>
        </p:nvPicPr>
        <p:blipFill>
          <a:blip r:embed="rId3">
            <a:alphaModFix/>
          </a:blip>
          <a:stretch>
            <a:fillRect/>
          </a:stretch>
        </p:blipFill>
        <p:spPr>
          <a:xfrm>
            <a:off x="2269000" y="790251"/>
            <a:ext cx="2977506" cy="4298200"/>
          </a:xfrm>
          <a:prstGeom prst="rect">
            <a:avLst/>
          </a:prstGeom>
          <a:noFill/>
          <a:ln>
            <a:noFill/>
          </a:ln>
        </p:spPr>
      </p:pic>
      <p:pic>
        <p:nvPicPr>
          <p:cNvPr id="171" name="Shape 171" descr="Screen Shot 2014-11-20 at 11.51.51 PM.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2110676"/>
            <a:ext cx="2747480" cy="3890075"/>
          </a:xfrm>
          <a:prstGeom prst="rect">
            <a:avLst/>
          </a:prstGeom>
          <a:noFill/>
          <a:ln>
            <a:noFill/>
          </a:ln>
        </p:spPr>
      </p:pic>
      <p:sp>
        <p:nvSpPr>
          <p:cNvPr id="172" name="Shape 172"/>
          <p:cNvSpPr txBox="1"/>
          <p:nvPr/>
        </p:nvSpPr>
        <p:spPr>
          <a:xfrm>
            <a:off x="3366076" y="5088451"/>
            <a:ext cx="9059999" cy="1056899"/>
          </a:xfrm>
          <a:prstGeom prst="rect">
            <a:avLst/>
          </a:prstGeom>
          <a:noFill/>
          <a:ln>
            <a:noFill/>
          </a:ln>
        </p:spPr>
        <p:txBody>
          <a:bodyPr wrap="square" lIns="91425" tIns="91425" rIns="91425" bIns="91425" anchor="t" anchorCtr="0">
            <a:noAutofit/>
          </a:bodyPr>
          <a:lstStyle/>
          <a:p>
            <a:endParaRPr/>
          </a:p>
        </p:txBody>
      </p:sp>
      <p:pic>
        <p:nvPicPr>
          <p:cNvPr id="173" name="Shape 173" descr="Screen Shot 2014-11-21 at 12.09.54 AM.png"/>
          <p:cNvPicPr preferRelativeResize="0"/>
          <p:nvPr/>
        </p:nvPicPr>
        <p:blipFill rotWithShape="1">
          <a:blip r:embed="rId5" cstate="email">
            <a:alphaModFix/>
            <a:extLst>
              <a:ext uri="{28A0092B-C50C-407E-A947-70E740481C1C}">
                <a14:useLocalDpi xmlns:a14="http://schemas.microsoft.com/office/drawing/2010/main"/>
              </a:ext>
            </a:extLst>
          </a:blip>
          <a:srcRect r="-18398"/>
          <a:stretch/>
        </p:blipFill>
        <p:spPr>
          <a:xfrm>
            <a:off x="5175301" y="857261"/>
            <a:ext cx="2630775" cy="3890062"/>
          </a:xfrm>
          <a:prstGeom prst="rect">
            <a:avLst/>
          </a:prstGeom>
          <a:noFill/>
          <a:ln>
            <a:noFill/>
          </a:ln>
        </p:spPr>
      </p:pic>
      <p:pic>
        <p:nvPicPr>
          <p:cNvPr id="174" name="Shape 174" descr="Screen Shot 2014-11-21 at 12.12.42 AM.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840350" y="2573626"/>
            <a:ext cx="2413774" cy="3427124"/>
          </a:xfrm>
          <a:prstGeom prst="rect">
            <a:avLst/>
          </a:prstGeom>
          <a:noFill/>
          <a:ln>
            <a:noFill/>
          </a:ln>
        </p:spPr>
      </p:pic>
      <p:pic>
        <p:nvPicPr>
          <p:cNvPr id="175" name="Shape 175" descr="Screen Shot 2014-11-21 at 12.15.21 AM.pn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0" y="857250"/>
            <a:ext cx="2630774" cy="3306664"/>
          </a:xfrm>
          <a:prstGeom prst="rect">
            <a:avLst/>
          </a:prstGeom>
          <a:noFill/>
          <a:ln>
            <a:noFill/>
          </a:ln>
        </p:spPr>
      </p:pic>
      <p:pic>
        <p:nvPicPr>
          <p:cNvPr id="176" name="Shape 176" descr="Screen Shot 2014-11-21 at 12.16.16 AM.pn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450703" y="857250"/>
            <a:ext cx="1693299" cy="2202100"/>
          </a:xfrm>
          <a:prstGeom prst="rect">
            <a:avLst/>
          </a:prstGeom>
          <a:noFill/>
          <a:ln>
            <a:noFill/>
          </a:ln>
        </p:spPr>
      </p:pic>
      <p:pic>
        <p:nvPicPr>
          <p:cNvPr id="177" name="Shape 177" descr="Screen Shot 2014-11-21 at 12.17.13 AM.pn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703076" y="2985400"/>
            <a:ext cx="2165525" cy="3015350"/>
          </a:xfrm>
          <a:prstGeom prst="rect">
            <a:avLst/>
          </a:prstGeom>
          <a:noFill/>
          <a:ln>
            <a:noFill/>
          </a:ln>
        </p:spPr>
      </p:pic>
      <p:pic>
        <p:nvPicPr>
          <p:cNvPr id="178" name="Shape 178" descr="Screen Shot 2014-11-21 at 12.31.45 AM.png"/>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819920" y="3957734"/>
            <a:ext cx="2630775" cy="2187615"/>
          </a:xfrm>
          <a:prstGeom prst="rect">
            <a:avLst/>
          </a:prstGeom>
          <a:noFill/>
          <a:ln>
            <a:noFill/>
          </a:ln>
        </p:spPr>
      </p:pic>
      <p:sp>
        <p:nvSpPr>
          <p:cNvPr id="179" name="Shape 179"/>
          <p:cNvSpPr txBox="1">
            <a:spLocks noGrp="1"/>
          </p:cNvSpPr>
          <p:nvPr>
            <p:ph type="body" idx="1"/>
          </p:nvPr>
        </p:nvSpPr>
        <p:spPr>
          <a:xfrm>
            <a:off x="346051" y="1480475"/>
            <a:ext cx="4031699" cy="4011000"/>
          </a:xfrm>
          <a:prstGeom prst="rect">
            <a:avLst/>
          </a:prstGeom>
          <a:solidFill>
            <a:srgbClr val="FFFFFF">
              <a:alpha val="85000"/>
            </a:srgbClr>
          </a:solidFill>
        </p:spPr>
        <p:txBody>
          <a:bodyPr vert="horz" wrap="square" lIns="91425" tIns="91425" rIns="91425" bIns="91425" rtlCol="0" anchor="t" anchorCtr="0">
            <a:noAutofit/>
          </a:bodyPr>
          <a:lstStyle/>
          <a:p>
            <a:pPr>
              <a:buClr>
                <a:schemeClr val="dk1"/>
              </a:buClr>
              <a:buSzPct val="45833"/>
              <a:buNone/>
            </a:pPr>
            <a:r>
              <a:rPr lang="en" sz="3200" dirty="0">
                <a:solidFill>
                  <a:srgbClr val="000000"/>
                </a:solidFill>
                <a:latin typeface="Calibri" charset="0"/>
                <a:ea typeface="Calibri" charset="0"/>
                <a:cs typeface="Calibri" charset="0"/>
              </a:rPr>
              <a:t>Competency Based Learning</a:t>
            </a:r>
          </a:p>
          <a:p>
            <a:pPr>
              <a:buClr>
                <a:schemeClr val="dk1"/>
              </a:buClr>
              <a:buSzPct val="45833"/>
              <a:buNone/>
            </a:pPr>
            <a:r>
              <a:rPr lang="en" sz="3200" dirty="0">
                <a:solidFill>
                  <a:srgbClr val="000000"/>
                </a:solidFill>
                <a:latin typeface="Calibri" charset="0"/>
                <a:ea typeface="Calibri" charset="0"/>
                <a:cs typeface="Calibri" charset="0"/>
              </a:rPr>
              <a:t>Learning Analytics</a:t>
            </a:r>
          </a:p>
          <a:p>
            <a:pPr>
              <a:buClr>
                <a:schemeClr val="dk1"/>
              </a:buClr>
              <a:buSzPct val="45833"/>
              <a:buNone/>
            </a:pPr>
            <a:r>
              <a:rPr lang="en" sz="3200" dirty="0">
                <a:solidFill>
                  <a:srgbClr val="000000"/>
                </a:solidFill>
                <a:latin typeface="Calibri" charset="0"/>
                <a:ea typeface="Calibri" charset="0"/>
                <a:cs typeface="Calibri" charset="0"/>
              </a:rPr>
              <a:t>Modularization</a:t>
            </a:r>
          </a:p>
          <a:p>
            <a:pPr>
              <a:buClr>
                <a:schemeClr val="dk1"/>
              </a:buClr>
              <a:buSzPct val="45833"/>
              <a:buNone/>
            </a:pPr>
            <a:r>
              <a:rPr lang="en" sz="3200" dirty="0">
                <a:solidFill>
                  <a:srgbClr val="000000"/>
                </a:solidFill>
                <a:latin typeface="Calibri" charset="0"/>
                <a:ea typeface="Calibri" charset="0"/>
                <a:cs typeface="Calibri" charset="0"/>
              </a:rPr>
              <a:t>Unbundling</a:t>
            </a:r>
          </a:p>
          <a:p>
            <a:pPr>
              <a:buClr>
                <a:schemeClr val="dk1"/>
              </a:buClr>
              <a:buSzPct val="45833"/>
              <a:buNone/>
            </a:pPr>
            <a:r>
              <a:rPr lang="en-US" sz="3200" dirty="0" smtClean="0">
                <a:solidFill>
                  <a:srgbClr val="000000"/>
                </a:solidFill>
                <a:latin typeface="Calibri" charset="0"/>
                <a:ea typeface="Calibri" charset="0"/>
                <a:cs typeface="Calibri" charset="0"/>
              </a:rPr>
              <a:t>Open Textbooks, OER</a:t>
            </a:r>
          </a:p>
          <a:p>
            <a:pPr>
              <a:buClr>
                <a:schemeClr val="dk1"/>
              </a:buClr>
              <a:buSzPct val="45833"/>
              <a:buNone/>
            </a:pPr>
            <a:r>
              <a:rPr lang="en-US" sz="3200" dirty="0" smtClean="0">
                <a:solidFill>
                  <a:srgbClr val="000000"/>
                </a:solidFill>
                <a:latin typeface="Calibri" charset="0"/>
                <a:ea typeface="Calibri" charset="0"/>
                <a:cs typeface="Calibri" charset="0"/>
              </a:rPr>
              <a:t>Digital Literacies</a:t>
            </a:r>
            <a:endParaRPr lang="en" sz="3200" dirty="0">
              <a:solidFill>
                <a:srgbClr val="000000"/>
              </a:solidFill>
              <a:latin typeface="Calibri" charset="0"/>
              <a:ea typeface="Calibri" charset="0"/>
              <a:cs typeface="Calibri" charset="0"/>
            </a:endParaRPr>
          </a:p>
          <a:p>
            <a:pPr>
              <a:buClr>
                <a:schemeClr val="dk1"/>
              </a:buClr>
              <a:buSzPct val="45833"/>
              <a:buNone/>
            </a:pPr>
            <a:r>
              <a:rPr lang="en" sz="3200" dirty="0">
                <a:solidFill>
                  <a:srgbClr val="000000"/>
                </a:solidFill>
                <a:latin typeface="Calibri" charset="0"/>
                <a:ea typeface="Calibri" charset="0"/>
                <a:cs typeface="Calibri" charset="0"/>
              </a:rPr>
              <a:t>Student as Producer</a:t>
            </a:r>
          </a:p>
          <a:p>
            <a:pPr>
              <a:buNone/>
            </a:pPr>
            <a:r>
              <a:rPr lang="en" sz="3200" dirty="0">
                <a:solidFill>
                  <a:srgbClr val="000000"/>
                </a:solidFill>
                <a:latin typeface="Calibri" charset="0"/>
                <a:ea typeface="Calibri" charset="0"/>
                <a:cs typeface="Calibri" charset="0"/>
              </a:rPr>
              <a:t>Flexible Learning</a:t>
            </a:r>
          </a:p>
          <a:p>
            <a:pPr>
              <a:buNone/>
            </a:pPr>
            <a:r>
              <a:rPr lang="en" sz="3200" dirty="0">
                <a:solidFill>
                  <a:srgbClr val="000000"/>
                </a:solidFill>
                <a:latin typeface="Calibri" charset="0"/>
                <a:ea typeface="Calibri" charset="0"/>
                <a:cs typeface="Calibri" charset="0"/>
              </a:rPr>
              <a:t>Adaptive Learning</a:t>
            </a:r>
          </a:p>
        </p:txBody>
      </p:sp>
      <p:sp>
        <p:nvSpPr>
          <p:cNvPr id="180" name="Shape 180"/>
          <p:cNvSpPr txBox="1">
            <a:spLocks noGrp="1"/>
          </p:cNvSpPr>
          <p:nvPr>
            <p:ph type="body" idx="1"/>
          </p:nvPr>
        </p:nvSpPr>
        <p:spPr>
          <a:xfrm>
            <a:off x="4377738" y="1462300"/>
            <a:ext cx="4356899" cy="4011000"/>
          </a:xfrm>
          <a:prstGeom prst="rect">
            <a:avLst/>
          </a:prstGeom>
          <a:solidFill>
            <a:srgbClr val="FFFFFF">
              <a:alpha val="85770"/>
            </a:srgbClr>
          </a:solidFill>
        </p:spPr>
        <p:txBody>
          <a:bodyPr vert="horz" wrap="square" lIns="91425" tIns="91425" rIns="91425" bIns="91425" rtlCol="0" anchor="t" anchorCtr="0">
            <a:noAutofit/>
          </a:bodyPr>
          <a:lstStyle/>
          <a:p>
            <a:pPr>
              <a:buClr>
                <a:schemeClr val="dk1"/>
              </a:buClr>
              <a:buSzPct val="45833"/>
              <a:buNone/>
            </a:pPr>
            <a:r>
              <a:rPr lang="en" sz="3200" dirty="0">
                <a:solidFill>
                  <a:srgbClr val="000000"/>
                </a:solidFill>
                <a:latin typeface="Calibri" charset="0"/>
                <a:ea typeface="Calibri" charset="0"/>
                <a:cs typeface="Calibri" charset="0"/>
              </a:rPr>
              <a:t>Flipped Classrooms</a:t>
            </a:r>
          </a:p>
          <a:p>
            <a:pPr>
              <a:buClr>
                <a:schemeClr val="dk1"/>
              </a:buClr>
              <a:buSzPct val="45833"/>
              <a:buNone/>
            </a:pPr>
            <a:r>
              <a:rPr lang="en" sz="3200" dirty="0">
                <a:solidFill>
                  <a:srgbClr val="000000"/>
                </a:solidFill>
                <a:latin typeface="Calibri" charset="0"/>
                <a:ea typeface="Calibri" charset="0"/>
                <a:cs typeface="Calibri" charset="0"/>
              </a:rPr>
              <a:t>Blended components</a:t>
            </a:r>
          </a:p>
          <a:p>
            <a:pPr>
              <a:buClr>
                <a:schemeClr val="dk1"/>
              </a:buClr>
              <a:buSzPct val="45833"/>
              <a:buNone/>
            </a:pPr>
            <a:r>
              <a:rPr lang="en" sz="3200" dirty="0">
                <a:solidFill>
                  <a:srgbClr val="000000"/>
                </a:solidFill>
                <a:latin typeface="Calibri" charset="0"/>
                <a:ea typeface="Calibri" charset="0"/>
                <a:cs typeface="Calibri" charset="0"/>
              </a:rPr>
              <a:t>Competition</a:t>
            </a:r>
          </a:p>
          <a:p>
            <a:pPr>
              <a:buClr>
                <a:schemeClr val="dk1"/>
              </a:buClr>
              <a:buSzPct val="45833"/>
              <a:buNone/>
            </a:pPr>
            <a:r>
              <a:rPr lang="en-US" sz="3200" dirty="0" smtClean="0">
                <a:solidFill>
                  <a:srgbClr val="000000"/>
                </a:solidFill>
                <a:latin typeface="Calibri" charset="0"/>
                <a:ea typeface="Calibri" charset="0"/>
                <a:cs typeface="Calibri" charset="0"/>
              </a:rPr>
              <a:t>NGDLE</a:t>
            </a:r>
            <a:endParaRPr lang="en" sz="3200" dirty="0">
              <a:solidFill>
                <a:srgbClr val="000000"/>
              </a:solidFill>
              <a:latin typeface="Calibri" charset="0"/>
              <a:ea typeface="Calibri" charset="0"/>
              <a:cs typeface="Calibri" charset="0"/>
            </a:endParaRPr>
          </a:p>
          <a:p>
            <a:pPr>
              <a:buClr>
                <a:schemeClr val="dk1"/>
              </a:buClr>
              <a:buSzPct val="45833"/>
              <a:buNone/>
            </a:pPr>
            <a:r>
              <a:rPr lang="en" sz="3200" dirty="0">
                <a:solidFill>
                  <a:srgbClr val="000000"/>
                </a:solidFill>
                <a:latin typeface="Calibri" charset="0"/>
                <a:ea typeface="Calibri" charset="0"/>
                <a:cs typeface="Calibri" charset="0"/>
              </a:rPr>
              <a:t>Badging</a:t>
            </a:r>
          </a:p>
          <a:p>
            <a:pPr>
              <a:buClr>
                <a:schemeClr val="dk1"/>
              </a:buClr>
              <a:buSzPct val="45833"/>
              <a:buNone/>
            </a:pPr>
            <a:r>
              <a:rPr lang="en" sz="3200" dirty="0">
                <a:solidFill>
                  <a:srgbClr val="000000"/>
                </a:solidFill>
                <a:latin typeface="Calibri" charset="0"/>
                <a:ea typeface="Calibri" charset="0"/>
                <a:cs typeface="Calibri" charset="0"/>
              </a:rPr>
              <a:t>Big Data/ Learning Analytics</a:t>
            </a:r>
          </a:p>
          <a:p>
            <a:pPr>
              <a:buNone/>
            </a:pPr>
            <a:r>
              <a:rPr lang="en" sz="3200" dirty="0">
                <a:solidFill>
                  <a:srgbClr val="000000"/>
                </a:solidFill>
                <a:latin typeface="Calibri" charset="0"/>
                <a:ea typeface="Calibri" charset="0"/>
                <a:cs typeface="Calibri" charset="0"/>
              </a:rPr>
              <a:t>Life Long Learning</a:t>
            </a:r>
          </a:p>
          <a:p>
            <a:pPr>
              <a:buNone/>
            </a:pPr>
            <a:r>
              <a:rPr lang="en" sz="3200" dirty="0">
                <a:solidFill>
                  <a:srgbClr val="000000"/>
                </a:solidFill>
                <a:latin typeface="Calibri" charset="0"/>
                <a:ea typeface="Calibri" charset="0"/>
                <a:cs typeface="Calibri" charset="0"/>
              </a:rPr>
              <a:t>MOOCs</a:t>
            </a:r>
          </a:p>
          <a:p>
            <a:pPr>
              <a:buNone/>
            </a:pPr>
            <a:r>
              <a:rPr lang="en" sz="3200" dirty="0">
                <a:solidFill>
                  <a:schemeClr val="dk1"/>
                </a:solidFill>
                <a:latin typeface="Calibri" charset="0"/>
                <a:ea typeface="Calibri" charset="0"/>
                <a:cs typeface="Calibri" charset="0"/>
              </a:rPr>
              <a:t>Makerspaces</a:t>
            </a:r>
          </a:p>
          <a:p>
            <a:pPr>
              <a:buNone/>
            </a:pPr>
            <a:endParaRPr sz="2400" dirty="0">
              <a:solidFill>
                <a:srgbClr val="000000"/>
              </a:solidFill>
            </a:endParaRPr>
          </a:p>
        </p:txBody>
      </p:sp>
      <p:sp>
        <p:nvSpPr>
          <p:cNvPr id="14" name="Shape 146"/>
          <p:cNvSpPr txBox="1">
            <a:spLocks noGrp="1"/>
          </p:cNvSpPr>
          <p:nvPr>
            <p:ph type="title"/>
          </p:nvPr>
        </p:nvSpPr>
        <p:spPr>
          <a:xfrm>
            <a:off x="313284" y="0"/>
            <a:ext cx="8229600" cy="857400"/>
          </a:xfrm>
          <a:prstGeom prst="rect">
            <a:avLst/>
          </a:prstGeom>
          <a:solidFill>
            <a:srgbClr val="00B0F0"/>
          </a:solidFill>
          <a:ln>
            <a:noFill/>
          </a:ln>
        </p:spPr>
        <p:txBody>
          <a:bodyPr vert="horz" wrap="square" lIns="91425" tIns="45700" rIns="91425" bIns="45700" rtlCol="0" anchor="ctr" anchorCtr="0">
            <a:noAutofit/>
          </a:bodyPr>
          <a:lstStyle/>
          <a:p>
            <a:pPr algn="ctr">
              <a:spcBef>
                <a:spcPts val="0"/>
              </a:spcBef>
              <a:buClr>
                <a:srgbClr val="000000"/>
              </a:buClr>
              <a:buSzPct val="25000"/>
            </a:pPr>
            <a:r>
              <a:rPr lang="en-US" sz="4400" b="1" dirty="0" smtClean="0">
                <a:solidFill>
                  <a:schemeClr val="bg1"/>
                </a:solidFill>
                <a:latin typeface="Calibri"/>
                <a:ea typeface="Calibri"/>
                <a:cs typeface="Calibri"/>
                <a:sym typeface="Calibri"/>
              </a:rPr>
              <a:t>A View of Today From Today</a:t>
            </a:r>
            <a:endParaRPr lang="en" sz="4400" b="1"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750646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11262</TotalTime>
  <Words>2114</Words>
  <Application>Microsoft Macintosh PowerPoint</Application>
  <PresentationFormat>On-screen Show (4:3)</PresentationFormat>
  <Paragraphs>214</Paragraphs>
  <Slides>52</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Calibri</vt:lpstr>
      <vt:lpstr>Klavika</vt:lpstr>
      <vt:lpstr>Lucida Console</vt:lpstr>
      <vt:lpstr>Mangal</vt:lpstr>
      <vt:lpstr>Open Sans</vt:lpstr>
      <vt:lpstr>Times New Roman</vt:lpstr>
      <vt:lpstr>Wingdings</vt:lpstr>
      <vt:lpstr>Arial</vt:lpstr>
      <vt:lpstr>CDM_PPT_Template </vt:lpstr>
      <vt:lpstr>1_CDM_PPT_Template </vt:lpstr>
      <vt:lpstr> Acceleration to Authenticity: Emerging Trends in Online Legal Education </vt:lpstr>
      <vt:lpstr>PowerPoint Presentation</vt:lpstr>
      <vt:lpstr>Perspective</vt:lpstr>
      <vt:lpstr>PowerPoint Presentation</vt:lpstr>
      <vt:lpstr>The Future of Education is…</vt:lpstr>
      <vt:lpstr> The Year 2000 (as seen in 1910): </vt:lpstr>
      <vt:lpstr> The year 2034 (as seen in 2014): </vt:lpstr>
      <vt:lpstr>PowerPoint Presentation</vt:lpstr>
      <vt:lpstr>A View of Today From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Coping with…</vt:lpstr>
      <vt:lpstr>Today’s Educational Orthodoxies</vt:lpstr>
      <vt:lpstr>Why “Personal”?</vt:lpstr>
      <vt:lpstr>An AR/VR Interlude</vt:lpstr>
      <vt:lpstr>On-line/Digital serves “individuation”</vt:lpstr>
      <vt:lpstr>Courses not classes</vt:lpstr>
      <vt:lpstr>History of the MOOC…</vt:lpstr>
      <vt:lpstr>Horizontal as much (?) as Vertical</vt:lpstr>
      <vt:lpstr>Just like a Video Game 1</vt:lpstr>
      <vt:lpstr>Just like a Video Game 2</vt:lpstr>
      <vt:lpstr>Just like a Video Game 3</vt:lpstr>
      <vt:lpstr>PowerPoint Presentation</vt:lpstr>
      <vt:lpstr>Law is different?</vt:lpstr>
      <vt:lpstr>Opposing Forces ????????</vt:lpstr>
      <vt:lpstr>Learning to Think v. Subject Knowledge</vt:lpstr>
      <vt:lpstr>Challenges of  “Subject Knowledge” in Law</vt:lpstr>
      <vt:lpstr>Reconciliation 1?</vt:lpstr>
      <vt:lpstr>Reconciliation 2?</vt:lpstr>
      <vt:lpstr>PowerPoint Presentation</vt:lpstr>
      <vt:lpstr>Making on-line personal</vt:lpstr>
      <vt:lpstr>Badging/Certification</vt:lpstr>
      <vt:lpstr>Grounding learning in the Real World</vt:lpstr>
      <vt:lpstr>PowerPoint Presentation</vt:lpstr>
      <vt:lpstr>Law should be “Open”: Three words…</vt:lpstr>
      <vt:lpstr>Tools to Consider</vt:lpstr>
      <vt:lpstr>PowerPoint Presentation</vt:lpstr>
      <vt:lpstr>PowerPoint Presentation</vt:lpstr>
      <vt:lpstr>PowerPoint Presentation</vt:lpstr>
      <vt:lpstr>Mike Neary:</vt:lpstr>
      <vt:lpstr>PowerPoint Presentation</vt:lpstr>
      <vt:lpstr>PowerPoint Presentation</vt:lpstr>
      <vt:lpstr> A MATTER OF PERSPECTIVE</vt:lpstr>
      <vt:lpstr>Please come visit…</vt:lpstr>
      <vt:lpstr>  Always include a cat picture</vt:lpstr>
      <vt:lpstr> Our Academic Partners </vt:lpstr>
    </vt:vector>
  </TitlesOfParts>
  <Company>Festinger Bahniwal Law &amp; Strategy LLP</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Microsoft Office User</cp:lastModifiedBy>
  <cp:revision>972</cp:revision>
  <cp:lastPrinted>2013-12-30T23:16:45Z</cp:lastPrinted>
  <dcterms:created xsi:type="dcterms:W3CDTF">2013-02-08T08:35:59Z</dcterms:created>
  <dcterms:modified xsi:type="dcterms:W3CDTF">2017-09-10T18:28:00Z</dcterms:modified>
</cp:coreProperties>
</file>