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64"/>
  </p:notesMasterIdLst>
  <p:sldIdLst>
    <p:sldId id="299" r:id="rId3"/>
    <p:sldId id="1451" r:id="rId4"/>
    <p:sldId id="1453" r:id="rId5"/>
    <p:sldId id="1367" r:id="rId6"/>
    <p:sldId id="1455" r:id="rId7"/>
    <p:sldId id="1434" r:id="rId8"/>
    <p:sldId id="1435" r:id="rId9"/>
    <p:sldId id="1436" r:id="rId10"/>
    <p:sldId id="1437" r:id="rId11"/>
    <p:sldId id="1389" r:id="rId12"/>
    <p:sldId id="1427" r:id="rId13"/>
    <p:sldId id="1461" r:id="rId14"/>
    <p:sldId id="1465" r:id="rId15"/>
    <p:sldId id="1474" r:id="rId16"/>
    <p:sldId id="1472" r:id="rId17"/>
    <p:sldId id="1478" r:id="rId18"/>
    <p:sldId id="1477" r:id="rId19"/>
    <p:sldId id="1504" r:id="rId20"/>
    <p:sldId id="1503" r:id="rId21"/>
    <p:sldId id="1481" r:id="rId22"/>
    <p:sldId id="1509" r:id="rId23"/>
    <p:sldId id="1496" r:id="rId24"/>
    <p:sldId id="1495" r:id="rId25"/>
    <p:sldId id="1497" r:id="rId26"/>
    <p:sldId id="2108" r:id="rId27"/>
    <p:sldId id="2100" r:id="rId28"/>
    <p:sldId id="2097" r:id="rId29"/>
    <p:sldId id="2106" r:id="rId30"/>
    <p:sldId id="2099" r:id="rId31"/>
    <p:sldId id="2131" r:id="rId32"/>
    <p:sldId id="2121" r:id="rId33"/>
    <p:sldId id="2103" r:id="rId34"/>
    <p:sldId id="2130" r:id="rId35"/>
    <p:sldId id="2104" r:id="rId36"/>
    <p:sldId id="2111" r:id="rId37"/>
    <p:sldId id="2135" r:id="rId38"/>
    <p:sldId id="2129" r:id="rId39"/>
    <p:sldId id="2123" r:id="rId40"/>
    <p:sldId id="2128" r:id="rId41"/>
    <p:sldId id="2137" r:id="rId42"/>
    <p:sldId id="2173" r:id="rId43"/>
    <p:sldId id="2256" r:id="rId44"/>
    <p:sldId id="2219" r:id="rId45"/>
    <p:sldId id="2175" r:id="rId46"/>
    <p:sldId id="2212" r:id="rId47"/>
    <p:sldId id="2169" r:id="rId48"/>
    <p:sldId id="2176" r:id="rId49"/>
    <p:sldId id="2177" r:id="rId50"/>
    <p:sldId id="2178" r:id="rId51"/>
    <p:sldId id="2179" r:id="rId52"/>
    <p:sldId id="2243" r:id="rId53"/>
    <p:sldId id="2242" r:id="rId54"/>
    <p:sldId id="2152" r:id="rId55"/>
    <p:sldId id="1319" r:id="rId56"/>
    <p:sldId id="1359" r:id="rId57"/>
    <p:sldId id="1353" r:id="rId58"/>
    <p:sldId id="2162" r:id="rId59"/>
    <p:sldId id="296" r:id="rId60"/>
    <p:sldId id="2580" r:id="rId61"/>
    <p:sldId id="333" r:id="rId62"/>
    <p:sldId id="30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00"/>
    <p:restoredTop sz="94467"/>
  </p:normalViewPr>
  <p:slideViewPr>
    <p:cSldViewPr snapToGrid="0" snapToObjects="1">
      <p:cViewPr varScale="1">
        <p:scale>
          <a:sx n="77" d="100"/>
          <a:sy n="77" d="100"/>
        </p:scale>
        <p:origin x="167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10/24/18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18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02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056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03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881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21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774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973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097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88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772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74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03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5551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502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448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2869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894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5322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268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98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854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2193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47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993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7710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416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45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E3FEEC-81F5-9048-8408-13A7B5AB11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93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640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059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99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35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93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9FE1F2-3CFF-BB4C-9FBE-E01204DF8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7391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48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73212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1492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415766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424300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24691204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jon_festinger@thecdm.ca" TargetMode="External"/><Relationship Id="rId4" Type="http://schemas.openxmlformats.org/officeDocument/2006/relationships/hyperlink" Target="http://videogamelaw.allard.ubc.ca/"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61" y="390193"/>
            <a:ext cx="8980120" cy="1016000"/>
          </a:xfrm>
        </p:spPr>
        <p:txBody>
          <a:bodyPr>
            <a:normAutofit/>
          </a:bodyPr>
          <a:lstStyle/>
          <a:p>
            <a:r>
              <a:rPr lang="en-US" sz="5400" b="1" dirty="0">
                <a:solidFill>
                  <a:srgbClr val="000000"/>
                </a:solidFill>
                <a:latin typeface="Times New Roman"/>
                <a:cs typeface="Times New Roman"/>
              </a:rPr>
              <a:t>  </a:t>
            </a:r>
            <a:r>
              <a:rPr lang="en-US" sz="4800" b="1" dirty="0">
                <a:solidFill>
                  <a:srgbClr val="000000"/>
                </a:solidFill>
                <a:latin typeface="+mn-lt"/>
                <a:cs typeface="Times New Roman"/>
              </a:rPr>
              <a:t>What’s it all about…</a:t>
            </a:r>
            <a:r>
              <a:rPr lang="en-US" sz="4800" b="1" i="1" dirty="0">
                <a:solidFill>
                  <a:srgbClr val="FF6600"/>
                </a:solidFill>
                <a:latin typeface="+mn-lt"/>
                <a:cs typeface="Times New Roman"/>
              </a:rPr>
              <a:t>EULA</a:t>
            </a:r>
            <a:r>
              <a:rPr lang="en-US" sz="4800" b="1" dirty="0">
                <a:solidFill>
                  <a:srgbClr val="000000"/>
                </a:solidFill>
                <a:latin typeface="+mn-lt"/>
                <a:cs typeface="Times New Roman"/>
              </a:rPr>
              <a:t>?</a:t>
            </a:r>
          </a:p>
        </p:txBody>
      </p:sp>
      <p:sp>
        <p:nvSpPr>
          <p:cNvPr id="3" name="Content Placeholder 2"/>
          <p:cNvSpPr>
            <a:spLocks noGrp="1"/>
          </p:cNvSpPr>
          <p:nvPr>
            <p:ph sz="quarter" idx="10"/>
          </p:nvPr>
        </p:nvSpPr>
        <p:spPr>
          <a:xfrm>
            <a:off x="457200" y="1576300"/>
            <a:ext cx="8229600" cy="4522982"/>
          </a:xfrm>
        </p:spPr>
        <p:txBody>
          <a:bodyPr>
            <a:normAutofit fontScale="92500" lnSpcReduction="20000"/>
          </a:bodyPr>
          <a:lstStyle/>
          <a:p>
            <a:pPr marL="0" indent="0">
              <a:lnSpc>
                <a:spcPct val="120000"/>
              </a:lnSpc>
              <a:buNone/>
            </a:pPr>
            <a:r>
              <a:rPr lang="en-US" sz="2600" b="1" dirty="0">
                <a:solidFill>
                  <a:srgbClr val="000000"/>
                </a:solidFill>
                <a:latin typeface="+mn-lt"/>
                <a:cs typeface="Lucida Console"/>
              </a:rPr>
              <a:t>Talk 7 Part 3</a:t>
            </a:r>
          </a:p>
          <a:p>
            <a:pPr marL="0" indent="0">
              <a:lnSpc>
                <a:spcPct val="120000"/>
              </a:lnSpc>
              <a:buNone/>
            </a:pPr>
            <a:r>
              <a:rPr lang="en-US" sz="2600" b="1" dirty="0">
                <a:solidFill>
                  <a:srgbClr val="000000"/>
                </a:solidFill>
                <a:latin typeface="+mn-lt"/>
                <a:cs typeface="Lucida Console"/>
              </a:rPr>
              <a:t>Part B “Connecting”</a:t>
            </a:r>
          </a:p>
          <a:p>
            <a:pPr marL="0" indent="0">
              <a:lnSpc>
                <a:spcPct val="120000"/>
              </a:lnSpc>
              <a:buNone/>
            </a:pPr>
            <a:r>
              <a:rPr lang="en-US" sz="2600" b="1" dirty="0">
                <a:solidFill>
                  <a:srgbClr val="000000"/>
                </a:solidFill>
                <a:latin typeface="+mn-lt"/>
                <a:cs typeface="Lucida Console"/>
              </a:rPr>
              <a:t>Video Game Law 2018</a:t>
            </a:r>
          </a:p>
          <a:p>
            <a:pPr marL="0" indent="0">
              <a:lnSpc>
                <a:spcPct val="120000"/>
              </a:lnSpc>
              <a:buNone/>
            </a:pPr>
            <a:r>
              <a:rPr lang="en-US" sz="2600" b="1" dirty="0">
                <a:solidFill>
                  <a:srgbClr val="000000"/>
                </a:solidFill>
                <a:latin typeface="+mn-lt"/>
                <a:cs typeface="Lucida Console"/>
              </a:rPr>
              <a:t>UBC Law @ Allard Hall</a:t>
            </a:r>
          </a:p>
          <a:p>
            <a:endParaRPr lang="en-US" dirty="0"/>
          </a:p>
          <a:p>
            <a:pPr marL="0" indent="0">
              <a:buNone/>
            </a:pPr>
            <a:endParaRPr lang="en-US" dirty="0"/>
          </a:p>
          <a:p>
            <a:pPr marL="0" indent="0">
              <a:buNone/>
            </a:pPr>
            <a:endParaRPr lang="en-US" dirty="0"/>
          </a:p>
          <a:p>
            <a:pPr marL="0" indent="0">
              <a:buNone/>
            </a:pPr>
            <a:endParaRPr lang="en-US" sz="1600" dirty="0">
              <a:latin typeface="+mn-lt"/>
              <a:cs typeface="Lucida Console"/>
            </a:endParaRPr>
          </a:p>
          <a:p>
            <a:pPr marL="0" indent="0">
              <a:buNone/>
            </a:pPr>
            <a:r>
              <a:rPr lang="en-US" sz="1800" dirty="0">
                <a:solidFill>
                  <a:schemeClr val="tx1"/>
                </a:solidFill>
              </a:rPr>
              <a:t>Jon Festinger Q.C.</a:t>
            </a:r>
          </a:p>
          <a:p>
            <a:pPr marL="0" indent="0">
              <a:buNone/>
            </a:pPr>
            <a:r>
              <a:rPr lang="en-US" sz="1800" dirty="0">
                <a:solidFill>
                  <a:schemeClr val="tx1"/>
                </a:solidFill>
              </a:rPr>
              <a:t>Centre for Digital Media</a:t>
            </a:r>
          </a:p>
          <a:p>
            <a:pPr marL="0" indent="0">
              <a:buNone/>
            </a:pPr>
            <a:r>
              <a:rPr lang="en-US" sz="1800" dirty="0">
                <a:solidFill>
                  <a:schemeClr val="tx1"/>
                </a:solidFill>
              </a:rPr>
              <a:t>Allard Law of Law, UBC</a:t>
            </a:r>
          </a:p>
          <a:p>
            <a:pPr marL="0" indent="0">
              <a:buNone/>
            </a:pPr>
            <a:r>
              <a:rPr lang="en-US" sz="1800" dirty="0">
                <a:solidFill>
                  <a:schemeClr val="tx1"/>
                </a:solidFill>
              </a:rPr>
              <a:t>QMUL School of Law (CCLS)</a:t>
            </a:r>
          </a:p>
          <a:p>
            <a:pPr marL="0" indent="0">
              <a:buNone/>
            </a:pPr>
            <a:r>
              <a:rPr lang="en-US" sz="1800" dirty="0">
                <a:solidFill>
                  <a:schemeClr val="tx1"/>
                </a:solidFill>
              </a:rPr>
              <a:t>Festinger Law &amp; Strategy </a:t>
            </a:r>
          </a:p>
          <a:p>
            <a:pPr marL="0" indent="0">
              <a:buNone/>
            </a:pPr>
            <a:r>
              <a:rPr lang="en-US" sz="1800" dirty="0">
                <a:hlinkClick r:id="rId4"/>
              </a:rPr>
              <a:t>http://videogamelaw.allard.ubc.ca/</a:t>
            </a:r>
            <a:r>
              <a:rPr lang="en-US" sz="1800" dirty="0"/>
              <a:t> </a:t>
            </a:r>
          </a:p>
          <a:p>
            <a:pPr marL="0" indent="0">
              <a:buNone/>
            </a:pPr>
            <a:r>
              <a:rPr lang="en-US" sz="1800" dirty="0">
                <a:solidFill>
                  <a:schemeClr val="tx1"/>
                </a:solidFill>
              </a:rPr>
              <a:t>Twitter: @</a:t>
            </a:r>
            <a:r>
              <a:rPr lang="en-US" sz="1800" dirty="0" err="1">
                <a:solidFill>
                  <a:schemeClr val="tx1"/>
                </a:solidFill>
              </a:rPr>
              <a:t>jonfestinger</a:t>
            </a:r>
            <a:endParaRPr lang="en-US" sz="1800" dirty="0">
              <a:solidFill>
                <a:schemeClr val="tx1"/>
              </a:solidFill>
            </a:endParaRPr>
          </a:p>
          <a:p>
            <a:pPr marL="0" indent="0">
              <a:buNone/>
            </a:pPr>
            <a:r>
              <a:rPr lang="en-US" sz="1800" dirty="0">
                <a:hlinkClick r:id="rId5"/>
              </a:rPr>
              <a:t>jon_festinger@thecdm.ca</a:t>
            </a:r>
            <a:endParaRPr lang="en-US" sz="1800" dirty="0"/>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611321" y="2381118"/>
            <a:ext cx="1752761" cy="2857500"/>
          </a:xfrm>
          <a:prstGeom prst="rect">
            <a:avLst/>
          </a:prstGeom>
        </p:spPr>
      </p:pic>
    </p:spTree>
    <p:extLst>
      <p:ext uri="{BB962C8B-B14F-4D97-AF65-F5344CB8AC3E}">
        <p14:creationId xmlns:p14="http://schemas.microsoft.com/office/powerpoint/2010/main" val="2117045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94096" y="268288"/>
            <a:ext cx="5155807" cy="5595937"/>
          </a:xfrm>
        </p:spPr>
      </p:pic>
    </p:spTree>
    <p:extLst>
      <p:ext uri="{BB962C8B-B14F-4D97-AF65-F5344CB8AC3E}">
        <p14:creationId xmlns:p14="http://schemas.microsoft.com/office/powerpoint/2010/main" val="3488130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382567" y="196850"/>
            <a:ext cx="4378866" cy="5624513"/>
          </a:xfrm>
        </p:spPr>
      </p:pic>
    </p:spTree>
    <p:extLst>
      <p:ext uri="{BB962C8B-B14F-4D97-AF65-F5344CB8AC3E}">
        <p14:creationId xmlns:p14="http://schemas.microsoft.com/office/powerpoint/2010/main" val="3886526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AF0AE3-7427-2E42-96A0-D858CCA09686}"/>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431163" y="373063"/>
            <a:ext cx="4281673" cy="5435600"/>
          </a:xfrm>
        </p:spPr>
      </p:pic>
    </p:spTree>
    <p:extLst>
      <p:ext uri="{BB962C8B-B14F-4D97-AF65-F5344CB8AC3E}">
        <p14:creationId xmlns:p14="http://schemas.microsoft.com/office/powerpoint/2010/main" val="1959659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7B6BD2-65CC-684F-BB74-D8F3EB2640DB}"/>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429934" y="198131"/>
            <a:ext cx="4284133" cy="5626696"/>
          </a:xfrm>
        </p:spPr>
      </p:pic>
    </p:spTree>
    <p:extLst>
      <p:ext uri="{BB962C8B-B14F-4D97-AF65-F5344CB8AC3E}">
        <p14:creationId xmlns:p14="http://schemas.microsoft.com/office/powerpoint/2010/main" val="3926952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404FF03-1EEC-1540-8036-60BBC3B16351}"/>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070801" y="238125"/>
            <a:ext cx="7002398" cy="5664200"/>
          </a:xfrm>
        </p:spPr>
      </p:pic>
    </p:spTree>
    <p:extLst>
      <p:ext uri="{BB962C8B-B14F-4D97-AF65-F5344CB8AC3E}">
        <p14:creationId xmlns:p14="http://schemas.microsoft.com/office/powerpoint/2010/main" val="2907134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7D3D99-0070-2D40-87F6-0C483C713F0A}"/>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828800" y="409810"/>
            <a:ext cx="5486400" cy="5189034"/>
          </a:xfrm>
        </p:spPr>
      </p:pic>
    </p:spTree>
    <p:extLst>
      <p:ext uri="{BB962C8B-B14F-4D97-AF65-F5344CB8AC3E}">
        <p14:creationId xmlns:p14="http://schemas.microsoft.com/office/powerpoint/2010/main" val="270004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54449E-D6BF-DA44-A539-EDE706ADF59C}"/>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703592" y="275573"/>
            <a:ext cx="5736815" cy="5566584"/>
          </a:xfrm>
        </p:spPr>
      </p:pic>
    </p:spTree>
    <p:extLst>
      <p:ext uri="{BB962C8B-B14F-4D97-AF65-F5344CB8AC3E}">
        <p14:creationId xmlns:p14="http://schemas.microsoft.com/office/powerpoint/2010/main" val="2942624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A7A41D-A73A-1743-99F8-268442198446}"/>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532467" y="372613"/>
            <a:ext cx="6079065" cy="5440690"/>
          </a:xfrm>
        </p:spPr>
      </p:pic>
    </p:spTree>
    <p:extLst>
      <p:ext uri="{BB962C8B-B14F-4D97-AF65-F5344CB8AC3E}">
        <p14:creationId xmlns:p14="http://schemas.microsoft.com/office/powerpoint/2010/main" val="3387106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DB3184-1429-ED4D-AC2B-C0176B2ADE00}"/>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888969" y="231596"/>
            <a:ext cx="5366061" cy="5674083"/>
          </a:xfrm>
        </p:spPr>
      </p:pic>
    </p:spTree>
    <p:extLst>
      <p:ext uri="{BB962C8B-B14F-4D97-AF65-F5344CB8AC3E}">
        <p14:creationId xmlns:p14="http://schemas.microsoft.com/office/powerpoint/2010/main" val="584727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D50780-489D-6244-8585-B6F8E66573DD}"/>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576102" y="238125"/>
            <a:ext cx="3991796" cy="5664200"/>
          </a:xfrm>
        </p:spPr>
      </p:pic>
    </p:spTree>
    <p:extLst>
      <p:ext uri="{BB962C8B-B14F-4D97-AF65-F5344CB8AC3E}">
        <p14:creationId xmlns:p14="http://schemas.microsoft.com/office/powerpoint/2010/main" val="712907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91976" y="196850"/>
            <a:ext cx="5560048" cy="5624513"/>
          </a:xfrm>
        </p:spPr>
      </p:pic>
    </p:spTree>
    <p:extLst>
      <p:ext uri="{BB962C8B-B14F-4D97-AF65-F5344CB8AC3E}">
        <p14:creationId xmlns:p14="http://schemas.microsoft.com/office/powerpoint/2010/main" val="214174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6D5068-D35F-8342-9708-710DD40B0CC5}"/>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000250" y="511175"/>
            <a:ext cx="5143500" cy="5118100"/>
          </a:xfrm>
        </p:spPr>
      </p:pic>
    </p:spTree>
    <p:extLst>
      <p:ext uri="{BB962C8B-B14F-4D97-AF65-F5344CB8AC3E}">
        <p14:creationId xmlns:p14="http://schemas.microsoft.com/office/powerpoint/2010/main" val="1145209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0070525-ACFE-BB4E-A6D8-D9CD44AAD5AF}"/>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572529" y="238125"/>
            <a:ext cx="5998942" cy="5664200"/>
          </a:xfrm>
        </p:spPr>
      </p:pic>
    </p:spTree>
    <p:extLst>
      <p:ext uri="{BB962C8B-B14F-4D97-AF65-F5344CB8AC3E}">
        <p14:creationId xmlns:p14="http://schemas.microsoft.com/office/powerpoint/2010/main" val="2816629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F3C2FD-8C83-BC43-982B-D9300FD2D7D3}"/>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419350" y="320675"/>
            <a:ext cx="4305300" cy="5499100"/>
          </a:xfrm>
        </p:spPr>
      </p:pic>
    </p:spTree>
    <p:extLst>
      <p:ext uri="{BB962C8B-B14F-4D97-AF65-F5344CB8AC3E}">
        <p14:creationId xmlns:p14="http://schemas.microsoft.com/office/powerpoint/2010/main" val="465752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44EF98-E9FF-6B4D-8509-1F636BBBC752}"/>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000481" y="182882"/>
            <a:ext cx="5143038" cy="5627424"/>
          </a:xfrm>
        </p:spPr>
      </p:pic>
    </p:spTree>
    <p:extLst>
      <p:ext uri="{BB962C8B-B14F-4D97-AF65-F5344CB8AC3E}">
        <p14:creationId xmlns:p14="http://schemas.microsoft.com/office/powerpoint/2010/main" val="532362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E9B2113-DC8E-7340-931F-C39062BFEF80}"/>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514600" y="600075"/>
            <a:ext cx="4114800" cy="4940300"/>
          </a:xfrm>
        </p:spPr>
      </p:pic>
    </p:spTree>
    <p:extLst>
      <p:ext uri="{BB962C8B-B14F-4D97-AF65-F5344CB8AC3E}">
        <p14:creationId xmlns:p14="http://schemas.microsoft.com/office/powerpoint/2010/main" val="128496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3B48759-B905-664B-B6E3-0DEBA265478F}"/>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821554" y="238125"/>
            <a:ext cx="5500892" cy="5664200"/>
          </a:xfrm>
        </p:spPr>
      </p:pic>
    </p:spTree>
    <p:extLst>
      <p:ext uri="{BB962C8B-B14F-4D97-AF65-F5344CB8AC3E}">
        <p14:creationId xmlns:p14="http://schemas.microsoft.com/office/powerpoint/2010/main" val="1890919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8E42BC-4FDE-0644-A71D-ACE52266AC67}"/>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3019945" y="238125"/>
            <a:ext cx="3104109" cy="5664200"/>
          </a:xfrm>
        </p:spPr>
      </p:pic>
    </p:spTree>
    <p:extLst>
      <p:ext uri="{BB962C8B-B14F-4D97-AF65-F5344CB8AC3E}">
        <p14:creationId xmlns:p14="http://schemas.microsoft.com/office/powerpoint/2010/main" val="2460219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CD7BAB8-D8B4-5E42-B29A-68BABBA6418F}"/>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291544" y="169863"/>
            <a:ext cx="4560911" cy="5705475"/>
          </a:xfrm>
        </p:spPr>
      </p:pic>
    </p:spTree>
    <p:extLst>
      <p:ext uri="{BB962C8B-B14F-4D97-AF65-F5344CB8AC3E}">
        <p14:creationId xmlns:p14="http://schemas.microsoft.com/office/powerpoint/2010/main" val="1931380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C1DC66-72DF-6D4C-806C-79A12E6EA87B}"/>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713514" y="238125"/>
            <a:ext cx="5716972" cy="5664200"/>
          </a:xfrm>
        </p:spPr>
      </p:pic>
    </p:spTree>
    <p:extLst>
      <p:ext uri="{BB962C8B-B14F-4D97-AF65-F5344CB8AC3E}">
        <p14:creationId xmlns:p14="http://schemas.microsoft.com/office/powerpoint/2010/main" val="4119592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3FDB0E-F425-F844-AA36-C98464949D40}"/>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663472" y="238125"/>
            <a:ext cx="5817056" cy="5664200"/>
          </a:xfrm>
        </p:spPr>
      </p:pic>
    </p:spTree>
    <p:extLst>
      <p:ext uri="{BB962C8B-B14F-4D97-AF65-F5344CB8AC3E}">
        <p14:creationId xmlns:p14="http://schemas.microsoft.com/office/powerpoint/2010/main" val="290150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55656" y="196850"/>
            <a:ext cx="5632688" cy="5624513"/>
          </a:xfrm>
        </p:spPr>
      </p:pic>
    </p:spTree>
    <p:extLst>
      <p:ext uri="{BB962C8B-B14F-4D97-AF65-F5344CB8AC3E}">
        <p14:creationId xmlns:p14="http://schemas.microsoft.com/office/powerpoint/2010/main" val="906751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73BA41-AB00-544F-8018-242DBBAC71C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11481" y="296863"/>
            <a:ext cx="5321038" cy="5549900"/>
          </a:xfrm>
        </p:spPr>
      </p:pic>
    </p:spTree>
    <p:extLst>
      <p:ext uri="{BB962C8B-B14F-4D97-AF65-F5344CB8AC3E}">
        <p14:creationId xmlns:p14="http://schemas.microsoft.com/office/powerpoint/2010/main" val="1801669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0793C22-D3DD-5240-9137-CA8924002219}"/>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722096" y="238125"/>
            <a:ext cx="3699807" cy="5664200"/>
          </a:xfrm>
        </p:spPr>
      </p:pic>
    </p:spTree>
    <p:extLst>
      <p:ext uri="{BB962C8B-B14F-4D97-AF65-F5344CB8AC3E}">
        <p14:creationId xmlns:p14="http://schemas.microsoft.com/office/powerpoint/2010/main" val="2446688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D01B2D4-AFF8-B94F-B567-EAAFB3BD313D}"/>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829505" y="222200"/>
            <a:ext cx="5484990" cy="5692876"/>
          </a:xfrm>
        </p:spPr>
      </p:pic>
    </p:spTree>
    <p:extLst>
      <p:ext uri="{BB962C8B-B14F-4D97-AF65-F5344CB8AC3E}">
        <p14:creationId xmlns:p14="http://schemas.microsoft.com/office/powerpoint/2010/main" val="2994726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5F4BF3-941F-B14D-BCF7-2E7A0F76035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757104" y="296863"/>
            <a:ext cx="3629792" cy="5549900"/>
          </a:xfrm>
        </p:spPr>
      </p:pic>
    </p:spTree>
    <p:extLst>
      <p:ext uri="{BB962C8B-B14F-4D97-AF65-F5344CB8AC3E}">
        <p14:creationId xmlns:p14="http://schemas.microsoft.com/office/powerpoint/2010/main" val="3199016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252F40-0337-2E47-827C-886F860AFAFB}"/>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400300" y="257175"/>
            <a:ext cx="4343400" cy="5626100"/>
          </a:xfrm>
        </p:spPr>
      </p:pic>
    </p:spTree>
    <p:extLst>
      <p:ext uri="{BB962C8B-B14F-4D97-AF65-F5344CB8AC3E}">
        <p14:creationId xmlns:p14="http://schemas.microsoft.com/office/powerpoint/2010/main" val="2103190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7E92EC-B6AB-9944-AE8E-98348FE137A5}"/>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419350" y="396875"/>
            <a:ext cx="4305300" cy="5346700"/>
          </a:xfrm>
        </p:spPr>
      </p:pic>
    </p:spTree>
    <p:extLst>
      <p:ext uri="{BB962C8B-B14F-4D97-AF65-F5344CB8AC3E}">
        <p14:creationId xmlns:p14="http://schemas.microsoft.com/office/powerpoint/2010/main" val="665594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04FDFE-4D54-7C42-96B8-961F698294A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17451" y="288925"/>
            <a:ext cx="5309098" cy="5602288"/>
          </a:xfrm>
        </p:spPr>
      </p:pic>
    </p:spTree>
    <p:extLst>
      <p:ext uri="{BB962C8B-B14F-4D97-AF65-F5344CB8AC3E}">
        <p14:creationId xmlns:p14="http://schemas.microsoft.com/office/powerpoint/2010/main" val="2851663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36A8C92-E725-754A-BEA2-9B2F7FAA4E3C}"/>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636435" y="238125"/>
            <a:ext cx="3871130" cy="5664200"/>
          </a:xfrm>
        </p:spPr>
      </p:pic>
    </p:spTree>
    <p:extLst>
      <p:ext uri="{BB962C8B-B14F-4D97-AF65-F5344CB8AC3E}">
        <p14:creationId xmlns:p14="http://schemas.microsoft.com/office/powerpoint/2010/main" val="4287467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FF2B00-1412-7D48-9DFF-E796F1ADA197}"/>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519928" y="238125"/>
            <a:ext cx="4104144" cy="5664200"/>
          </a:xfrm>
        </p:spPr>
      </p:pic>
    </p:spTree>
    <p:extLst>
      <p:ext uri="{BB962C8B-B14F-4D97-AF65-F5344CB8AC3E}">
        <p14:creationId xmlns:p14="http://schemas.microsoft.com/office/powerpoint/2010/main" val="3396272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F6ECA8C-F915-FC42-88F4-79E14AF92310}"/>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527300" y="288925"/>
            <a:ext cx="4089400" cy="5562600"/>
          </a:xfrm>
        </p:spPr>
      </p:pic>
    </p:spTree>
    <p:extLst>
      <p:ext uri="{BB962C8B-B14F-4D97-AF65-F5344CB8AC3E}">
        <p14:creationId xmlns:p14="http://schemas.microsoft.com/office/powerpoint/2010/main" val="2991600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19698" y="395288"/>
            <a:ext cx="6504604" cy="5402262"/>
          </a:xfrm>
        </p:spPr>
      </p:pic>
    </p:spTree>
    <p:extLst>
      <p:ext uri="{BB962C8B-B14F-4D97-AF65-F5344CB8AC3E}">
        <p14:creationId xmlns:p14="http://schemas.microsoft.com/office/powerpoint/2010/main" val="2805608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0443203-60F1-434E-BBB8-33A59D13A750}"/>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487771" y="238125"/>
            <a:ext cx="4168458" cy="5664200"/>
          </a:xfrm>
        </p:spPr>
      </p:pic>
    </p:spTree>
    <p:extLst>
      <p:ext uri="{BB962C8B-B14F-4D97-AF65-F5344CB8AC3E}">
        <p14:creationId xmlns:p14="http://schemas.microsoft.com/office/powerpoint/2010/main" val="460898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CE7C212-902C-1E4A-8AFF-9464FF11ED87}"/>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435612" y="238125"/>
            <a:ext cx="4272776" cy="5664200"/>
          </a:xfrm>
        </p:spPr>
      </p:pic>
    </p:spTree>
    <p:extLst>
      <p:ext uri="{BB962C8B-B14F-4D97-AF65-F5344CB8AC3E}">
        <p14:creationId xmlns:p14="http://schemas.microsoft.com/office/powerpoint/2010/main" val="4022768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781E79-ABE8-EE49-9B7E-D330195F8EBA}"/>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186336" y="236538"/>
            <a:ext cx="6771327" cy="5656262"/>
          </a:xfrm>
        </p:spPr>
      </p:pic>
    </p:spTree>
    <p:extLst>
      <p:ext uri="{BB962C8B-B14F-4D97-AF65-F5344CB8AC3E}">
        <p14:creationId xmlns:p14="http://schemas.microsoft.com/office/powerpoint/2010/main" val="3773181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2A929E-77FC-3045-8C8F-A586E06ADA35}"/>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3086100" y="182418"/>
            <a:ext cx="2992582" cy="5735782"/>
          </a:xfrm>
        </p:spPr>
      </p:pic>
    </p:spTree>
    <p:extLst>
      <p:ext uri="{BB962C8B-B14F-4D97-AF65-F5344CB8AC3E}">
        <p14:creationId xmlns:p14="http://schemas.microsoft.com/office/powerpoint/2010/main" val="3452407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7A42-E9BC-D14E-A738-F62371D8BBB2}"/>
              </a:ext>
            </a:extLst>
          </p:cNvPr>
          <p:cNvSpPr>
            <a:spLocks noGrp="1"/>
          </p:cNvSpPr>
          <p:nvPr>
            <p:ph type="title"/>
          </p:nvPr>
        </p:nvSpPr>
        <p:spPr>
          <a:xfrm>
            <a:off x="457200" y="0"/>
            <a:ext cx="8229600" cy="1016000"/>
          </a:xfrm>
        </p:spPr>
        <p:txBody>
          <a:bodyPr>
            <a:normAutofit/>
          </a:bodyPr>
          <a:lstStyle/>
          <a:p>
            <a:pPr algn="ctr"/>
            <a:r>
              <a:rPr lang="en-US" sz="4400" b="1" dirty="0">
                <a:solidFill>
                  <a:srgbClr val="FFFF00"/>
                </a:solidFill>
              </a:rPr>
              <a:t>Academic </a:t>
            </a:r>
            <a:r>
              <a:rPr lang="en-US" sz="4400" b="1">
                <a:solidFill>
                  <a:srgbClr val="FFFF00"/>
                </a:solidFill>
              </a:rPr>
              <a:t>&amp; Industry </a:t>
            </a:r>
            <a:r>
              <a:rPr lang="en-US" sz="4400" b="1" dirty="0">
                <a:solidFill>
                  <a:srgbClr val="FFFF00"/>
                </a:solidFill>
              </a:rPr>
              <a:t>Research</a:t>
            </a:r>
          </a:p>
        </p:txBody>
      </p:sp>
      <p:pic>
        <p:nvPicPr>
          <p:cNvPr id="6" name="Content Placeholder 5">
            <a:extLst>
              <a:ext uri="{FF2B5EF4-FFF2-40B4-BE49-F238E27FC236}">
                <a16:creationId xmlns:a16="http://schemas.microsoft.com/office/drawing/2014/main" id="{1E1D3F64-4EB6-7F4D-8FC3-6CF1BA193DE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54239" y="1016000"/>
            <a:ext cx="5435521" cy="4843463"/>
          </a:xfrm>
        </p:spPr>
      </p:pic>
    </p:spTree>
    <p:extLst>
      <p:ext uri="{BB962C8B-B14F-4D97-AF65-F5344CB8AC3E}">
        <p14:creationId xmlns:p14="http://schemas.microsoft.com/office/powerpoint/2010/main" val="488856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1EDA5511-4256-AC44-9655-139FD2398138}"/>
              </a:ext>
            </a:extLst>
          </p:cNvPr>
          <p:cNvPicPr>
            <a:picLocks noGrp="1" noChangeAspect="1"/>
          </p:cNvPicPr>
          <p:nvPr>
            <p:ph sz="quarter" idx="10"/>
          </p:nvPr>
        </p:nvPicPr>
        <p:blipFill>
          <a:blip r:embed="rId3"/>
          <a:stretch>
            <a:fillRect/>
          </a:stretch>
        </p:blipFill>
        <p:spPr>
          <a:xfrm>
            <a:off x="1473299" y="607576"/>
            <a:ext cx="6197401" cy="4922124"/>
          </a:xfrm>
        </p:spPr>
      </p:pic>
    </p:spTree>
    <p:extLst>
      <p:ext uri="{BB962C8B-B14F-4D97-AF65-F5344CB8AC3E}">
        <p14:creationId xmlns:p14="http://schemas.microsoft.com/office/powerpoint/2010/main" val="3116116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E0BC85E-E240-CF48-94CD-7E860DB32360}"/>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235200" y="312306"/>
            <a:ext cx="4673600" cy="5515838"/>
          </a:xfrm>
        </p:spPr>
      </p:pic>
    </p:spTree>
    <p:extLst>
      <p:ext uri="{BB962C8B-B14F-4D97-AF65-F5344CB8AC3E}">
        <p14:creationId xmlns:p14="http://schemas.microsoft.com/office/powerpoint/2010/main" val="3318142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8A8869-4012-EE46-BF0C-EE7735109036}"/>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620821" y="288758"/>
            <a:ext cx="3929693" cy="5601903"/>
          </a:xfrm>
        </p:spPr>
      </p:pic>
    </p:spTree>
    <p:extLst>
      <p:ext uri="{BB962C8B-B14F-4D97-AF65-F5344CB8AC3E}">
        <p14:creationId xmlns:p14="http://schemas.microsoft.com/office/powerpoint/2010/main" val="2084450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B1FB49-0FC1-C449-941F-871A09D95FF7}"/>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063750" y="454025"/>
            <a:ext cx="5016500" cy="5232400"/>
          </a:xfrm>
        </p:spPr>
      </p:pic>
    </p:spTree>
    <p:extLst>
      <p:ext uri="{BB962C8B-B14F-4D97-AF65-F5344CB8AC3E}">
        <p14:creationId xmlns:p14="http://schemas.microsoft.com/office/powerpoint/2010/main" val="574108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2724BCD-B3F8-CB49-B8A6-EE69E7C2C6C3}"/>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984263" y="238125"/>
            <a:ext cx="5175474" cy="5664200"/>
          </a:xfrm>
        </p:spPr>
      </p:pic>
    </p:spTree>
    <p:extLst>
      <p:ext uri="{BB962C8B-B14F-4D97-AF65-F5344CB8AC3E}">
        <p14:creationId xmlns:p14="http://schemas.microsoft.com/office/powerpoint/2010/main" val="201991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11532" y="296863"/>
            <a:ext cx="7320935" cy="5548312"/>
          </a:xfrm>
        </p:spPr>
      </p:pic>
      <p:sp>
        <p:nvSpPr>
          <p:cNvPr id="5" name="TextBox 4"/>
          <p:cNvSpPr txBox="1"/>
          <p:nvPr/>
        </p:nvSpPr>
        <p:spPr>
          <a:xfrm>
            <a:off x="8513805" y="388002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44023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663052-2ED6-1943-9DF1-8BDECA394853}"/>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751667" y="260756"/>
            <a:ext cx="3640666" cy="5615764"/>
          </a:xfrm>
        </p:spPr>
      </p:pic>
    </p:spTree>
    <p:extLst>
      <p:ext uri="{BB962C8B-B14F-4D97-AF65-F5344CB8AC3E}">
        <p14:creationId xmlns:p14="http://schemas.microsoft.com/office/powerpoint/2010/main" val="1000967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FF4724-562A-354B-990D-D9F3D689A143}"/>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176520" y="243200"/>
            <a:ext cx="4790959" cy="5650875"/>
          </a:xfrm>
        </p:spPr>
      </p:pic>
    </p:spTree>
    <p:extLst>
      <p:ext uri="{BB962C8B-B14F-4D97-AF65-F5344CB8AC3E}">
        <p14:creationId xmlns:p14="http://schemas.microsoft.com/office/powerpoint/2010/main" val="799834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3EA931-6B82-0F48-A237-934CB8B25976}"/>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863600" y="1101725"/>
            <a:ext cx="7416800" cy="3937000"/>
          </a:xfrm>
        </p:spPr>
      </p:pic>
    </p:spTree>
    <p:extLst>
      <p:ext uri="{BB962C8B-B14F-4D97-AF65-F5344CB8AC3E}">
        <p14:creationId xmlns:p14="http://schemas.microsoft.com/office/powerpoint/2010/main" val="3364583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925BA-DBD3-7D41-97D6-4D501E58CA47}"/>
              </a:ext>
            </a:extLst>
          </p:cNvPr>
          <p:cNvSpPr>
            <a:spLocks noGrp="1"/>
          </p:cNvSpPr>
          <p:nvPr>
            <p:ph type="title"/>
          </p:nvPr>
        </p:nvSpPr>
        <p:spPr/>
        <p:txBody>
          <a:bodyPr>
            <a:noAutofit/>
          </a:bodyPr>
          <a:lstStyle/>
          <a:p>
            <a:pPr algn="ctr"/>
            <a:r>
              <a:rPr lang="en-US" sz="6000" b="1" dirty="0">
                <a:solidFill>
                  <a:srgbClr val="FF0000"/>
                </a:solidFill>
              </a:rPr>
              <a:t>Canadian Analysis</a:t>
            </a:r>
          </a:p>
        </p:txBody>
      </p:sp>
      <p:pic>
        <p:nvPicPr>
          <p:cNvPr id="5" name="Content Placeholder 4">
            <a:extLst>
              <a:ext uri="{FF2B5EF4-FFF2-40B4-BE49-F238E27FC236}">
                <a16:creationId xmlns:a16="http://schemas.microsoft.com/office/drawing/2014/main" id="{DB992DA1-2792-B744-81FF-3361B8787EB3}"/>
              </a:ext>
            </a:extLst>
          </p:cNvPr>
          <p:cNvPicPr>
            <a:picLocks noGrp="1" noChangeAspect="1"/>
          </p:cNvPicPr>
          <p:nvPr>
            <p:ph sz="quarter" idx="10"/>
          </p:nvPr>
        </p:nvPicPr>
        <p:blipFill>
          <a:blip r:embed="rId2"/>
          <a:stretch>
            <a:fillRect/>
          </a:stretch>
        </p:blipFill>
        <p:spPr>
          <a:xfrm>
            <a:off x="1112778" y="1862667"/>
            <a:ext cx="6918444" cy="3437466"/>
          </a:xfrm>
        </p:spPr>
      </p:pic>
    </p:spTree>
    <p:extLst>
      <p:ext uri="{BB962C8B-B14F-4D97-AF65-F5344CB8AC3E}">
        <p14:creationId xmlns:p14="http://schemas.microsoft.com/office/powerpoint/2010/main" val="1606214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70293" y="358775"/>
            <a:ext cx="6003414" cy="5367338"/>
          </a:xfrm>
        </p:spPr>
      </p:pic>
      <p:sp>
        <p:nvSpPr>
          <p:cNvPr id="3" name="TextBox 2">
            <a:extLst>
              <a:ext uri="{FF2B5EF4-FFF2-40B4-BE49-F238E27FC236}">
                <a16:creationId xmlns:a16="http://schemas.microsoft.com/office/drawing/2014/main" id="{4A516E9B-425D-8C45-8D6E-2C315618329A}"/>
              </a:ext>
            </a:extLst>
          </p:cNvPr>
          <p:cNvSpPr txBox="1"/>
          <p:nvPr/>
        </p:nvSpPr>
        <p:spPr>
          <a:xfrm>
            <a:off x="4644700" y="5726113"/>
            <a:ext cx="2929007" cy="369332"/>
          </a:xfrm>
          <a:prstGeom prst="rect">
            <a:avLst/>
          </a:prstGeom>
          <a:noFill/>
        </p:spPr>
        <p:txBody>
          <a:bodyPr wrap="none" rtlCol="0">
            <a:spAutoFit/>
          </a:bodyPr>
          <a:lstStyle/>
          <a:p>
            <a:r>
              <a:rPr lang="en-US" b="1" dirty="0">
                <a:solidFill>
                  <a:srgbClr val="FF0000"/>
                </a:solidFill>
              </a:rPr>
              <a:t>Criminal</a:t>
            </a:r>
            <a:r>
              <a:rPr lang="en-US" b="1" dirty="0">
                <a:solidFill>
                  <a:schemeClr val="bg1"/>
                </a:solidFill>
              </a:rPr>
              <a:t> Code of </a:t>
            </a:r>
            <a:r>
              <a:rPr lang="en-US" b="1" dirty="0">
                <a:solidFill>
                  <a:srgbClr val="FF0000"/>
                </a:solidFill>
              </a:rPr>
              <a:t>Canada</a:t>
            </a:r>
          </a:p>
        </p:txBody>
      </p:sp>
    </p:spTree>
    <p:extLst>
      <p:ext uri="{BB962C8B-B14F-4D97-AF65-F5344CB8AC3E}">
        <p14:creationId xmlns:p14="http://schemas.microsoft.com/office/powerpoint/2010/main" val="1086751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127"/>
            <a:ext cx="9144000" cy="676893"/>
          </a:xfrm>
        </p:spPr>
        <p:txBody>
          <a:bodyPr>
            <a:normAutofit fontScale="90000"/>
          </a:bodyPr>
          <a:lstStyle/>
          <a:p>
            <a:pPr lvl="0" algn="ctr"/>
            <a:br>
              <a:rPr lang="en-US" sz="4400" dirty="0">
                <a:solidFill>
                  <a:srgbClr val="00B0F0"/>
                </a:solidFill>
              </a:rPr>
            </a:br>
            <a:r>
              <a:rPr lang="en-US" sz="4400" dirty="0">
                <a:solidFill>
                  <a:srgbClr val="00B0F0"/>
                </a:solidFill>
              </a:rPr>
              <a:t>COMPETION ACT R.S.C., 1985, c. C-34</a:t>
            </a:r>
            <a:br>
              <a:rPr lang="en-US" sz="4400" dirty="0">
                <a:solidFill>
                  <a:srgbClr val="00B0F0"/>
                </a:solidFill>
              </a:rPr>
            </a:br>
            <a:endParaRPr lang="en-US" sz="4400" b="1" dirty="0">
              <a:solidFill>
                <a:srgbClr val="FF0000"/>
              </a:solidFill>
            </a:endParaRPr>
          </a:p>
        </p:txBody>
      </p:sp>
      <p:sp>
        <p:nvSpPr>
          <p:cNvPr id="3" name="Content Placeholder 2"/>
          <p:cNvSpPr>
            <a:spLocks noGrp="1"/>
          </p:cNvSpPr>
          <p:nvPr>
            <p:ph sz="quarter" idx="10"/>
          </p:nvPr>
        </p:nvSpPr>
        <p:spPr>
          <a:xfrm>
            <a:off x="457200" y="1016000"/>
            <a:ext cx="8229600" cy="4886036"/>
          </a:xfrm>
        </p:spPr>
        <p:txBody>
          <a:bodyPr>
            <a:normAutofit/>
          </a:bodyPr>
          <a:lstStyle/>
          <a:p>
            <a:pPr marL="0" lvl="0" indent="0" defTabSz="914400">
              <a:lnSpc>
                <a:spcPct val="100000"/>
              </a:lnSpc>
              <a:spcBef>
                <a:spcPts val="0"/>
              </a:spcBef>
              <a:buNone/>
            </a:pPr>
            <a:r>
              <a:rPr lang="en-US" sz="2800" dirty="0">
                <a:solidFill>
                  <a:schemeClr val="bg1"/>
                </a:solidFill>
              </a:rPr>
              <a:t>53(1): “</a:t>
            </a:r>
            <a:r>
              <a:rPr lang="en-US" sz="2800" dirty="0">
                <a:solidFill>
                  <a:srgbClr val="FFFF00"/>
                </a:solidFill>
              </a:rPr>
              <a:t>No person shall</a:t>
            </a:r>
            <a:r>
              <a:rPr lang="en-US" sz="2800" dirty="0">
                <a:solidFill>
                  <a:schemeClr val="bg1"/>
                </a:solidFill>
              </a:rPr>
              <a:t>, </a:t>
            </a:r>
            <a:r>
              <a:rPr lang="en-US" sz="2800" dirty="0">
                <a:solidFill>
                  <a:srgbClr val="FFFF00"/>
                </a:solidFill>
              </a:rPr>
              <a:t>for </a:t>
            </a:r>
            <a:r>
              <a:rPr lang="en-US" sz="2800" dirty="0">
                <a:solidFill>
                  <a:schemeClr val="bg1"/>
                </a:solidFill>
              </a:rPr>
              <a:t>the purpose of promoting, directly or indirectly, </a:t>
            </a:r>
            <a:r>
              <a:rPr lang="en-US" sz="2800" dirty="0">
                <a:solidFill>
                  <a:srgbClr val="FFFF00"/>
                </a:solidFill>
              </a:rPr>
              <a:t>any business interest </a:t>
            </a:r>
            <a:r>
              <a:rPr lang="en-US" sz="2800" dirty="0">
                <a:solidFill>
                  <a:schemeClr val="bg1"/>
                </a:solidFill>
              </a:rPr>
              <a:t>or the supply or use of a product, </a:t>
            </a:r>
            <a:r>
              <a:rPr lang="en-US" sz="2800" dirty="0">
                <a:solidFill>
                  <a:srgbClr val="FFFF00"/>
                </a:solidFill>
              </a:rPr>
              <a:t>send</a:t>
            </a:r>
            <a:r>
              <a:rPr lang="en-US" sz="2800" dirty="0">
                <a:solidFill>
                  <a:schemeClr val="bg1"/>
                </a:solidFill>
              </a:rPr>
              <a:t> or cause to be sent by electronic or regular mail or </a:t>
            </a:r>
            <a:r>
              <a:rPr lang="en-US" sz="2800" dirty="0">
                <a:solidFill>
                  <a:srgbClr val="FFFF00"/>
                </a:solidFill>
              </a:rPr>
              <a:t>by any </a:t>
            </a:r>
            <a:r>
              <a:rPr lang="en-US" sz="2800" dirty="0">
                <a:solidFill>
                  <a:schemeClr val="bg1"/>
                </a:solidFill>
              </a:rPr>
              <a:t>other </a:t>
            </a:r>
            <a:r>
              <a:rPr lang="en-US" sz="2800" dirty="0">
                <a:solidFill>
                  <a:srgbClr val="FFFF00"/>
                </a:solidFill>
              </a:rPr>
              <a:t>means</a:t>
            </a:r>
            <a:r>
              <a:rPr lang="en-US" sz="2800" dirty="0">
                <a:solidFill>
                  <a:schemeClr val="bg1"/>
                </a:solidFill>
              </a:rPr>
              <a:t> a document or notice in any form, if the document or </a:t>
            </a:r>
            <a:r>
              <a:rPr lang="en-US" sz="2800" dirty="0">
                <a:solidFill>
                  <a:srgbClr val="FFFF00"/>
                </a:solidFill>
              </a:rPr>
              <a:t>notice gives the general impression that the recipient </a:t>
            </a:r>
            <a:r>
              <a:rPr lang="en-US" sz="2800" dirty="0">
                <a:solidFill>
                  <a:schemeClr val="bg1"/>
                </a:solidFill>
              </a:rPr>
              <a:t>has won, </a:t>
            </a:r>
            <a:r>
              <a:rPr lang="en-US" sz="2800" dirty="0">
                <a:solidFill>
                  <a:srgbClr val="FFFF00"/>
                </a:solidFill>
              </a:rPr>
              <a:t>will win</a:t>
            </a:r>
            <a:r>
              <a:rPr lang="en-US" sz="2800" dirty="0">
                <a:solidFill>
                  <a:schemeClr val="bg1"/>
                </a:solidFill>
              </a:rPr>
              <a:t>, or will on doing a particular act win, </a:t>
            </a:r>
            <a:r>
              <a:rPr lang="en-US" sz="2800" dirty="0">
                <a:solidFill>
                  <a:srgbClr val="FFFF00"/>
                </a:solidFill>
              </a:rPr>
              <a:t>a prize or other benefit</a:t>
            </a:r>
            <a:r>
              <a:rPr lang="en-US" sz="2800" dirty="0">
                <a:solidFill>
                  <a:schemeClr val="bg1"/>
                </a:solidFill>
              </a:rPr>
              <a:t>, and </a:t>
            </a:r>
            <a:r>
              <a:rPr lang="en-US" sz="2800" dirty="0">
                <a:solidFill>
                  <a:srgbClr val="FFFF00"/>
                </a:solidFill>
              </a:rPr>
              <a:t>if the recipient </a:t>
            </a:r>
            <a:r>
              <a:rPr lang="en-US" sz="2800" dirty="0">
                <a:solidFill>
                  <a:schemeClr val="bg1"/>
                </a:solidFill>
              </a:rPr>
              <a:t>is asked or given the option to pay money, incur a cost or do anything that </a:t>
            </a:r>
            <a:r>
              <a:rPr lang="en-US" sz="2800" dirty="0">
                <a:solidFill>
                  <a:srgbClr val="FFFF00"/>
                </a:solidFill>
              </a:rPr>
              <a:t>will incur a cost</a:t>
            </a:r>
            <a:r>
              <a:rPr lang="en-US" sz="2800" dirty="0">
                <a:solidFill>
                  <a:schemeClr val="bg1"/>
                </a:solidFill>
              </a:rPr>
              <a:t>.</a:t>
            </a:r>
          </a:p>
        </p:txBody>
      </p:sp>
    </p:spTree>
    <p:extLst>
      <p:ext uri="{BB962C8B-B14F-4D97-AF65-F5344CB8AC3E}">
        <p14:creationId xmlns:p14="http://schemas.microsoft.com/office/powerpoint/2010/main" val="4136843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07773"/>
            <a:ext cx="8229600" cy="5318361"/>
          </a:xfrm>
        </p:spPr>
        <p:txBody>
          <a:bodyPr/>
          <a:lstStyle/>
          <a:p>
            <a:pPr marL="0" indent="0">
              <a:buNone/>
            </a:pPr>
            <a:r>
              <a:rPr lang="en-US" sz="2800" dirty="0">
                <a:solidFill>
                  <a:schemeClr val="bg1"/>
                </a:solidFill>
              </a:rPr>
              <a:t>53(2) </a:t>
            </a:r>
            <a:r>
              <a:rPr lang="en-US" sz="2800" dirty="0">
                <a:solidFill>
                  <a:srgbClr val="FFFF00"/>
                </a:solidFill>
              </a:rPr>
              <a:t>Subsection (1) does not apply if </a:t>
            </a:r>
            <a:r>
              <a:rPr lang="en-US" sz="2800" dirty="0">
                <a:solidFill>
                  <a:schemeClr val="bg1"/>
                </a:solidFill>
              </a:rPr>
              <a:t>the recipient actually wins the prize or other benefit and the person who sends or causes the notice or document to be sent</a:t>
            </a:r>
          </a:p>
          <a:p>
            <a:pPr marL="0" indent="0">
              <a:buNone/>
            </a:pPr>
            <a:r>
              <a:rPr lang="en-US" sz="2800" dirty="0">
                <a:solidFill>
                  <a:schemeClr val="bg1"/>
                </a:solidFill>
              </a:rPr>
              <a:t>(a) makes </a:t>
            </a:r>
            <a:r>
              <a:rPr lang="en-US" sz="2800" dirty="0">
                <a:solidFill>
                  <a:srgbClr val="FFFF00"/>
                </a:solidFill>
              </a:rPr>
              <a:t>adequate and fair disclosure of the number and approximate value of the prizes or benefits, of the area or areas to which they have been allocated and of any fact within the person’s knowledge that materially affects the chances of winning</a:t>
            </a:r>
            <a:r>
              <a:rPr lang="en-US" sz="2800" dirty="0">
                <a:solidFill>
                  <a:schemeClr val="bg1"/>
                </a:solidFill>
              </a:rPr>
              <a:t>;</a:t>
            </a:r>
          </a:p>
          <a:p>
            <a:pPr marL="0" indent="0">
              <a:buNone/>
            </a:pPr>
            <a:r>
              <a:rPr lang="en-US" sz="2800" dirty="0">
                <a:solidFill>
                  <a:schemeClr val="bg1"/>
                </a:solidFill>
              </a:rPr>
              <a:t>(b) distributes the prizes or benefits without unreasonable delay; and</a:t>
            </a:r>
          </a:p>
          <a:p>
            <a:pPr marL="0" indent="0">
              <a:buNone/>
            </a:pPr>
            <a:r>
              <a:rPr lang="en-US" sz="2800" dirty="0">
                <a:solidFill>
                  <a:schemeClr val="bg1"/>
                </a:solidFill>
              </a:rPr>
              <a:t>(c) selects participants or distributes the prizes or benefits randomly, or on the basis of the participants’ skill, in any area to which the prizes or benefits have been allocated.</a:t>
            </a:r>
          </a:p>
          <a:p>
            <a:endParaRPr lang="en-US" dirty="0"/>
          </a:p>
        </p:txBody>
      </p:sp>
    </p:spTree>
    <p:extLst>
      <p:ext uri="{BB962C8B-B14F-4D97-AF65-F5344CB8AC3E}">
        <p14:creationId xmlns:p14="http://schemas.microsoft.com/office/powerpoint/2010/main" val="2959073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959428"/>
            <a:ext cx="8229600" cy="3766705"/>
          </a:xfrm>
        </p:spPr>
        <p:txBody>
          <a:bodyPr>
            <a:normAutofit/>
          </a:bodyPr>
          <a:lstStyle/>
          <a:p>
            <a:pPr marL="0" indent="0" algn="ctr">
              <a:buNone/>
            </a:pPr>
            <a:r>
              <a:rPr lang="en-US" sz="8800" dirty="0">
                <a:solidFill>
                  <a:srgbClr val="FFFFFF"/>
                </a:solidFill>
              </a:rPr>
              <a:t>QUESTIONS? DISCUSSION?</a:t>
            </a:r>
          </a:p>
        </p:txBody>
      </p:sp>
    </p:spTree>
    <p:extLst>
      <p:ext uri="{BB962C8B-B14F-4D97-AF65-F5344CB8AC3E}">
        <p14:creationId xmlns:p14="http://schemas.microsoft.com/office/powerpoint/2010/main" val="785269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0465"/>
            <a:ext cx="8229600" cy="1016000"/>
          </a:xfrm>
        </p:spPr>
        <p:txBody>
          <a:bodyPr/>
          <a:lstStyle/>
          <a:p>
            <a:r>
              <a:rPr lang="en-US" sz="4800" b="1" dirty="0">
                <a:solidFill>
                  <a:srgbClr val="FFFF00"/>
                </a:solidFill>
                <a:latin typeface="+mn-lt"/>
                <a:cs typeface="Times New Roman"/>
              </a:rPr>
              <a:t>NEXT TIME….</a:t>
            </a:r>
          </a:p>
        </p:txBody>
      </p:sp>
      <p:sp>
        <p:nvSpPr>
          <p:cNvPr id="3" name="Content Placeholder 2"/>
          <p:cNvSpPr>
            <a:spLocks noGrp="1"/>
          </p:cNvSpPr>
          <p:nvPr>
            <p:ph sz="quarter" idx="10"/>
          </p:nvPr>
        </p:nvSpPr>
        <p:spPr>
          <a:xfrm>
            <a:off x="457200" y="1280999"/>
            <a:ext cx="8686800" cy="4445135"/>
          </a:xfrm>
        </p:spPr>
        <p:txBody>
          <a:bodyPr/>
          <a:lstStyle/>
          <a:p>
            <a:pPr marL="0" indent="0">
              <a:buNone/>
            </a:pPr>
            <a:r>
              <a:rPr lang="en-US" sz="2800" b="1" dirty="0">
                <a:solidFill>
                  <a:schemeClr val="accent1">
                    <a:lumMod val="40000"/>
                    <a:lumOff val="60000"/>
                  </a:schemeClr>
                </a:solidFill>
                <a:latin typeface="+mn-lt"/>
              </a:rPr>
              <a:t>FROM WHEELBARROWS TO HOLODECKS:</a:t>
            </a:r>
            <a:r>
              <a:rPr lang="en-US" sz="2800" dirty="0">
                <a:solidFill>
                  <a:schemeClr val="accent1">
                    <a:lumMod val="40000"/>
                    <a:lumOff val="60000"/>
                  </a:schemeClr>
                </a:solidFill>
                <a:latin typeface="+mn-lt"/>
              </a:rPr>
              <a:t> </a:t>
            </a:r>
            <a:r>
              <a:rPr lang="en-US" sz="2800" dirty="0">
                <a:solidFill>
                  <a:schemeClr val="bg1"/>
                </a:solidFill>
                <a:latin typeface="+mn-lt"/>
              </a:rPr>
              <a:t>“CONNECTING” LIVING ROOMS…THINGS…MOBILE DEVICES…EACH OTHER…AND WAY BEYOND…ON THE LEGAL IMPLICATIONS OF </a:t>
            </a:r>
            <a:r>
              <a:rPr lang="en-US" sz="2800" b="1" dirty="0">
                <a:solidFill>
                  <a:srgbClr val="FFFF00"/>
                </a:solidFill>
                <a:latin typeface="+mn-lt"/>
              </a:rPr>
              <a:t>CONVERGEANCE</a:t>
            </a:r>
            <a:r>
              <a:rPr lang="en-US" sz="2800" dirty="0">
                <a:solidFill>
                  <a:schemeClr val="bg1"/>
                </a:solidFill>
                <a:latin typeface="+mn-lt"/>
              </a:rPr>
              <a:t>…</a:t>
            </a:r>
          </a:p>
          <a:p>
            <a:pPr marL="0" indent="0">
              <a:buNone/>
            </a:pPr>
            <a:r>
              <a:rPr lang="en-US" dirty="0"/>
              <a:t> </a:t>
            </a:r>
          </a:p>
        </p:txBody>
      </p:sp>
      <p:pic>
        <p:nvPicPr>
          <p:cNvPr id="5" name="Content Placeholder 3" descr="streaming.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4365" y="3717636"/>
            <a:ext cx="2559300" cy="2008498"/>
          </a:xfrm>
          <a:prstGeom prst="rect">
            <a:avLst/>
          </a:prstGeom>
        </p:spPr>
      </p:pic>
      <p:pic>
        <p:nvPicPr>
          <p:cNvPr id="8"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r="-79"/>
          <a:stretch/>
        </p:blipFill>
        <p:spPr>
          <a:xfrm>
            <a:off x="2743665" y="3717636"/>
            <a:ext cx="2993853" cy="2257450"/>
          </a:xfrm>
          <a:prstGeom prst="rect">
            <a:avLst/>
          </a:prstGeom>
        </p:spPr>
      </p:pic>
      <p:pic>
        <p:nvPicPr>
          <p:cNvPr id="9" name="Content Placeholder 5" descr="file000283972546.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23877" y="3717636"/>
            <a:ext cx="3174627" cy="2398684"/>
          </a:xfrm>
          <a:prstGeom prst="rect">
            <a:avLst/>
          </a:prstGeom>
        </p:spPr>
      </p:pic>
    </p:spTree>
    <p:extLst>
      <p:ext uri="{BB962C8B-B14F-4D97-AF65-F5344CB8AC3E}">
        <p14:creationId xmlns:p14="http://schemas.microsoft.com/office/powerpoint/2010/main" val="2356976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normAutofit/>
          </a:bodyPr>
          <a:lstStyle/>
          <a:p>
            <a:pPr algn="ctr"/>
            <a:r>
              <a:rPr lang="en-US" sz="4400" b="1" dirty="0">
                <a:solidFill>
                  <a:srgbClr val="FFFF00"/>
                </a:solidFill>
                <a:latin typeface="+mn-lt"/>
              </a:rPr>
              <a:t>All</a:t>
            </a:r>
            <a:r>
              <a:rPr lang="en-US" sz="4400" dirty="0">
                <a:latin typeface="+mn-lt"/>
              </a:rPr>
              <a:t> </a:t>
            </a:r>
            <a:r>
              <a:rPr lang="en-US" sz="4400"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4024466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15067" y="196850"/>
            <a:ext cx="4913865" cy="5624513"/>
          </a:xfrm>
        </p:spPr>
      </p:pic>
    </p:spTree>
    <p:extLst>
      <p:ext uri="{BB962C8B-B14F-4D97-AF65-F5344CB8AC3E}">
        <p14:creationId xmlns:p14="http://schemas.microsoft.com/office/powerpoint/2010/main" val="3812775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a:solidFill>
                  <a:srgbClr val="FFFF00"/>
                </a:solidFill>
                <a:latin typeface="+mn-lt"/>
                <a:cs typeface="Times New Roman"/>
              </a:rPr>
              <a:t>  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2758670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76078"/>
            <a:ext cx="9144000" cy="1016000"/>
          </a:xfrm>
        </p:spPr>
        <p:txBody>
          <a:bodyPr>
            <a:normAutofit fontScale="90000"/>
          </a:bodyPr>
          <a:lstStyle/>
          <a:p>
            <a:r>
              <a:rPr lang="en-US" sz="5400" b="1" dirty="0">
                <a:solidFill>
                  <a:srgbClr val="FFFFFF"/>
                </a:solidFill>
                <a:latin typeface="Arial"/>
                <a:cs typeface="Arial"/>
              </a:rPr>
              <a:t>    </a:t>
            </a:r>
            <a:r>
              <a:rPr lang="en-US" sz="6000" b="1" dirty="0">
                <a:solidFill>
                  <a:srgbClr val="FFFF00"/>
                </a:solidFill>
                <a:latin typeface="+mn-lt"/>
                <a:cs typeface="Times New Roman"/>
              </a:rPr>
              <a:t>Our Academic Partners </a:t>
            </a: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2313001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206348" y="196850"/>
            <a:ext cx="6731304" cy="5624513"/>
          </a:xfrm>
        </p:spPr>
      </p:pic>
    </p:spTree>
    <p:extLst>
      <p:ext uri="{BB962C8B-B14F-4D97-AF65-F5344CB8AC3E}">
        <p14:creationId xmlns:p14="http://schemas.microsoft.com/office/powerpoint/2010/main" val="1046406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71362" y="196850"/>
            <a:ext cx="6401276" cy="5624513"/>
          </a:xfrm>
        </p:spPr>
      </p:pic>
    </p:spTree>
    <p:extLst>
      <p:ext uri="{BB962C8B-B14F-4D97-AF65-F5344CB8AC3E}">
        <p14:creationId xmlns:p14="http://schemas.microsoft.com/office/powerpoint/2010/main" val="3972865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425387" y="196850"/>
            <a:ext cx="6293225" cy="5624513"/>
          </a:xfrm>
        </p:spPr>
      </p:pic>
    </p:spTree>
    <p:extLst>
      <p:ext uri="{BB962C8B-B14F-4D97-AF65-F5344CB8AC3E}">
        <p14:creationId xmlns:p14="http://schemas.microsoft.com/office/powerpoint/2010/main" val="793237581"/>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3349</TotalTime>
  <Words>289</Words>
  <Application>Microsoft Macintosh PowerPoint</Application>
  <PresentationFormat>On-screen Show (4:3)</PresentationFormat>
  <Paragraphs>75</Paragraphs>
  <Slides>61</Slides>
  <Notes>36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Calibri</vt:lpstr>
      <vt:lpstr>Klavika</vt:lpstr>
      <vt:lpstr>Lucida Console</vt:lpstr>
      <vt:lpstr>Times New Roman</vt:lpstr>
      <vt:lpstr>CDM_PPT_Template </vt:lpstr>
      <vt:lpstr>4_CDM_PPT_Template </vt:lpstr>
      <vt:lpstr>  What’s it all about…EULA?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&amp; Industry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Canadian Analysis</vt:lpstr>
      <vt:lpstr>PowerPoint Presentation</vt:lpstr>
      <vt:lpstr> COMPETION ACT R.S.C., 1985, c. C-34 </vt:lpstr>
      <vt:lpstr>PowerPoint Presentation</vt:lpstr>
      <vt:lpstr>PowerPoint Presentation</vt:lpstr>
      <vt:lpstr>NEXT TIME….</vt:lpstr>
      <vt:lpstr>All A MATTER OF PERSPECTIVE</vt:lpstr>
      <vt:lpstr>  Always include a cat picture</vt:lpstr>
      <vt:lpstr>    Our Academic Partners </vt:lpstr>
    </vt:vector>
  </TitlesOfParts>
  <Manager/>
  <Company>Festinger Bahniwal Law &amp; Strategy LLP</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it all about Beta</dc:title>
  <dc:subject/>
  <dc:creator>Jon Festinger</dc:creator>
  <cp:keywords/>
  <dc:description/>
  <cp:lastModifiedBy>Microsoft Office User</cp:lastModifiedBy>
  <cp:revision>341</cp:revision>
  <cp:lastPrinted>2013-10-23T04:51:36Z</cp:lastPrinted>
  <dcterms:created xsi:type="dcterms:W3CDTF">2013-02-08T08:35:59Z</dcterms:created>
  <dcterms:modified xsi:type="dcterms:W3CDTF">2018-10-25T01:16:03Z</dcterms:modified>
  <cp:category/>
</cp:coreProperties>
</file>