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2" r:id="rId3"/>
    <p:sldMasterId id="2147483674" r:id="rId4"/>
  </p:sldMasterIdLst>
  <p:notesMasterIdLst>
    <p:notesMasterId r:id="rId100"/>
  </p:notesMasterIdLst>
  <p:sldIdLst>
    <p:sldId id="299" r:id="rId5"/>
    <p:sldId id="1263" r:id="rId6"/>
    <p:sldId id="413" r:id="rId7"/>
    <p:sldId id="414" r:id="rId8"/>
    <p:sldId id="415" r:id="rId9"/>
    <p:sldId id="362" r:id="rId10"/>
    <p:sldId id="2331" r:id="rId11"/>
    <p:sldId id="2508" r:id="rId12"/>
    <p:sldId id="2372" r:id="rId13"/>
    <p:sldId id="2490" r:id="rId14"/>
    <p:sldId id="2540" r:id="rId15"/>
    <p:sldId id="2546" r:id="rId16"/>
    <p:sldId id="365" r:id="rId17"/>
    <p:sldId id="2322" r:id="rId18"/>
    <p:sldId id="2336" r:id="rId19"/>
    <p:sldId id="442" r:id="rId20"/>
    <p:sldId id="441" r:id="rId21"/>
    <p:sldId id="2548" r:id="rId22"/>
    <p:sldId id="2564" r:id="rId23"/>
    <p:sldId id="2566" r:id="rId24"/>
    <p:sldId id="366" r:id="rId25"/>
    <p:sldId id="367" r:id="rId26"/>
    <p:sldId id="2549" r:id="rId27"/>
    <p:sldId id="2565" r:id="rId28"/>
    <p:sldId id="2550" r:id="rId29"/>
    <p:sldId id="2576" r:id="rId30"/>
    <p:sldId id="373" r:id="rId31"/>
    <p:sldId id="2553" r:id="rId32"/>
    <p:sldId id="2568" r:id="rId33"/>
    <p:sldId id="2554" r:id="rId34"/>
    <p:sldId id="2555" r:id="rId35"/>
    <p:sldId id="2573" r:id="rId36"/>
    <p:sldId id="2552" r:id="rId37"/>
    <p:sldId id="2571" r:id="rId38"/>
    <p:sldId id="2567" r:id="rId39"/>
    <p:sldId id="2570" r:id="rId40"/>
    <p:sldId id="2551" r:id="rId41"/>
    <p:sldId id="2578" r:id="rId42"/>
    <p:sldId id="2577" r:id="rId43"/>
    <p:sldId id="334" r:id="rId44"/>
    <p:sldId id="353" r:id="rId45"/>
    <p:sldId id="256" r:id="rId46"/>
    <p:sldId id="313" r:id="rId47"/>
    <p:sldId id="284" r:id="rId48"/>
    <p:sldId id="319" r:id="rId49"/>
    <p:sldId id="298" r:id="rId50"/>
    <p:sldId id="410" r:id="rId51"/>
    <p:sldId id="320" r:id="rId52"/>
    <p:sldId id="321" r:id="rId53"/>
    <p:sldId id="411" r:id="rId54"/>
    <p:sldId id="337" r:id="rId55"/>
    <p:sldId id="338" r:id="rId56"/>
    <p:sldId id="339" r:id="rId57"/>
    <p:sldId id="340" r:id="rId58"/>
    <p:sldId id="341" r:id="rId59"/>
    <p:sldId id="396" r:id="rId60"/>
    <p:sldId id="397" r:id="rId61"/>
    <p:sldId id="399" r:id="rId62"/>
    <p:sldId id="400" r:id="rId63"/>
    <p:sldId id="342" r:id="rId64"/>
    <p:sldId id="322" r:id="rId65"/>
    <p:sldId id="323" r:id="rId66"/>
    <p:sldId id="392" r:id="rId67"/>
    <p:sldId id="393" r:id="rId68"/>
    <p:sldId id="385" r:id="rId69"/>
    <p:sldId id="394" r:id="rId70"/>
    <p:sldId id="395" r:id="rId71"/>
    <p:sldId id="344" r:id="rId72"/>
    <p:sldId id="257" r:id="rId73"/>
    <p:sldId id="258" r:id="rId74"/>
    <p:sldId id="285" r:id="rId75"/>
    <p:sldId id="274" r:id="rId76"/>
    <p:sldId id="292" r:id="rId77"/>
    <p:sldId id="286" r:id="rId78"/>
    <p:sldId id="324" r:id="rId79"/>
    <p:sldId id="391" r:id="rId80"/>
    <p:sldId id="260" r:id="rId81"/>
    <p:sldId id="294" r:id="rId82"/>
    <p:sldId id="261" r:id="rId83"/>
    <p:sldId id="357" r:id="rId84"/>
    <p:sldId id="356" r:id="rId85"/>
    <p:sldId id="262" r:id="rId86"/>
    <p:sldId id="325" r:id="rId87"/>
    <p:sldId id="290" r:id="rId88"/>
    <p:sldId id="291" r:id="rId89"/>
    <p:sldId id="287" r:id="rId90"/>
    <p:sldId id="259" r:id="rId91"/>
    <p:sldId id="355" r:id="rId92"/>
    <p:sldId id="288" r:id="rId93"/>
    <p:sldId id="266" r:id="rId94"/>
    <p:sldId id="345" r:id="rId95"/>
    <p:sldId id="346" r:id="rId96"/>
    <p:sldId id="2580" r:id="rId97"/>
    <p:sldId id="333" r:id="rId98"/>
    <p:sldId id="305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00"/>
    <p:restoredTop sz="94467"/>
  </p:normalViewPr>
  <p:slideViewPr>
    <p:cSldViewPr snapToGrid="0" snapToObjects="1">
      <p:cViewPr varScale="1">
        <p:scale>
          <a:sx n="77" d="100"/>
          <a:sy n="77" d="100"/>
        </p:scale>
        <p:origin x="16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20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6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63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00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48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5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2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videogamelaw.allard.ubc.ca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ekculture.com/joyoftech/joyarchives/2210.html" TargetMode="External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merlaw.co.uk/2014/australia-steam-and-consumer-legal-rights-in-video-games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dirt.com/articles/20141013/11010528810/nintendo-bricks-wii-u-consoles-unless-owners-agree-to-new-eula.s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arstechnica.com/gaming/2014/02/eu-takes-on-misleading-free-to-play-games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mesindustry.biz/articles/2014-05-06-valve-refunding-earth-year-2066-customers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dirt.com/articles/20140702/07443127757/uk-advertising-regulator-nixes-eas-dungeon-keeper-advertisement-due-to-microtransactions.shtml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mesindustry.biz/articles/2014-08-07-big-fish-accused-of-unfair-of-deceptive-trade-practices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stechnica.com/gaming/2014/08/california-man-sues-sony-over-killzones-1080p-graphics-claims/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mepolitics.com/2014/10/07/report-wb-strong-arms-shadow-mordor-reviewers#.VDxyXpRdX9Q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mespot.com/articles/max-payne-3-cheaters-getting-quarantined/1100-6382313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omshardware.com/news/World-Warcraft-Blizzard-MMORPG-Microtransactions,9003.html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verge.com/2013/1/16/3879194/apple-app-store-guidelines-tell-game-developers-to-avoid-serious-themes" TargetMode="External"/><Relationship Id="rId2" Type="http://schemas.openxmlformats.org/officeDocument/2006/relationships/hyperlink" Target="http://killscreendaily.com/articles/news/apple-rejects-game-based-syrian-civil-war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amepolitics.com/2012/12/19/blizzard-bans-several-thousand-diablo-iii-players-cheating#.URswDFpAR3c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bits.blogs.nytimes.com/2013/02/06/microsoft-attacks-google-on-gmail-privacy/" TargetMode="External"/><Relationship Id="rId2" Type="http://schemas.openxmlformats.org/officeDocument/2006/relationships/hyperlink" Target="http://techcrunch.com/2011/11/30/examination-of-privacy-policies-shows-a-few-troubling-trend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os-dr.info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arstechnica.com/gaming/2013/01/examining-sonys-internet-free-method-for-blocking-used-game-sale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ginfo.ca.gov/pub/13-14/bill/asm/ab_0201-0250/ab_242_bill_20130206_introduced.pdf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w.berkeley.edu/files/Lobel_Orly_IPSC_paper_2014.pdf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1" y="390193"/>
            <a:ext cx="8980120" cy="1016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US" sz="4800" b="1" dirty="0">
                <a:solidFill>
                  <a:srgbClr val="000000"/>
                </a:solidFill>
                <a:latin typeface="+mn-lt"/>
                <a:cs typeface="Times New Roman"/>
              </a:rPr>
              <a:t>What’s it all about…</a:t>
            </a:r>
            <a:r>
              <a:rPr lang="en-US" sz="4800" b="1" i="1" dirty="0">
                <a:solidFill>
                  <a:srgbClr val="FF6600"/>
                </a:solidFill>
                <a:latin typeface="+mn-lt"/>
                <a:cs typeface="Times New Roman"/>
              </a:rPr>
              <a:t>EULA</a:t>
            </a:r>
            <a:r>
              <a:rPr lang="en-US" sz="4800" b="1" dirty="0">
                <a:solidFill>
                  <a:srgbClr val="000000"/>
                </a:solidFill>
                <a:latin typeface="+mn-lt"/>
                <a:cs typeface="Times New Roman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76300"/>
            <a:ext cx="8229600" cy="452298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Talk </a:t>
            </a:r>
            <a:r>
              <a:rPr lang="en-US" sz="2600" b="1">
                <a:solidFill>
                  <a:srgbClr val="000000"/>
                </a:solidFill>
                <a:latin typeface="+mn-lt"/>
                <a:cs typeface="Lucida Console"/>
              </a:rPr>
              <a:t>7 Part 1</a:t>
            </a:r>
            <a:endParaRPr lang="en-US" sz="2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Part B “Connecting”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Video Game Law 2018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Lucida Console"/>
              </a:rPr>
              <a:t>UBC Law @ Allard Hall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Jon Festinger Q.C.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Centre for Digital Media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Allard Law of Law, UBC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QMUL School of Law (CCLS)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Festinger Law &amp; Strategy </a:t>
            </a:r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http://videogamelaw.allard.ubc.ca/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Twitter: @</a:t>
            </a:r>
            <a:r>
              <a:rPr lang="en-US" sz="1800" dirty="0" err="1">
                <a:solidFill>
                  <a:schemeClr val="tx1"/>
                </a:solidFill>
              </a:rPr>
              <a:t>jonfestinger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>
                <a:hlinkClick r:id="rId5"/>
              </a:rPr>
              <a:t>jon_festinger@thecdm.ca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1321" y="2381118"/>
            <a:ext cx="175276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45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F42B-58D8-064A-875D-CB2EF515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Embedded Self</a:t>
            </a:r>
            <a:r>
              <a:rPr lang="en-US" sz="4400" b="1" dirty="0">
                <a:solidFill>
                  <a:srgbClr val="FF0000"/>
                </a:solidFill>
              </a:rPr>
              <a:t>-</a:t>
            </a:r>
            <a:r>
              <a:rPr lang="en-US" sz="4400" b="1" dirty="0">
                <a:solidFill>
                  <a:srgbClr val="FFFF00"/>
                </a:solidFill>
              </a:rPr>
              <a:t>Socratic </a:t>
            </a:r>
            <a:r>
              <a:rPr lang="en-US" sz="4400" b="1" dirty="0">
                <a:solidFill>
                  <a:schemeClr val="bg1"/>
                </a:solidFill>
              </a:rPr>
              <a:t>A</a:t>
            </a:r>
            <a:r>
              <a:rPr lang="en-US" sz="4400" b="1" dirty="0">
                <a:solidFill>
                  <a:srgbClr val="FFFF00"/>
                </a:solidFill>
              </a:rPr>
              <a:t>.</a:t>
            </a:r>
            <a:r>
              <a:rPr lang="en-US" sz="4400" b="1" dirty="0">
                <a:solidFill>
                  <a:schemeClr val="bg1"/>
                </a:solidFill>
              </a:rPr>
              <a:t>I</a:t>
            </a:r>
            <a:r>
              <a:rPr lang="en-US" sz="4400" b="1" dirty="0">
                <a:solidFill>
                  <a:srgbClr val="FFFF00"/>
                </a:solidFill>
              </a:rPr>
              <a:t>.</a:t>
            </a: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ish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B57E4-95A1-9948-A0A2-8C6A34CAA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17" y="4089863"/>
            <a:ext cx="3549535" cy="1629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983A0-8C0D-0C41-9CA9-243365A4AA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" y="1623862"/>
            <a:ext cx="8578734" cy="20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1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B3A74-9F7A-CE45-880E-1608166662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140030"/>
            <a:ext cx="8229600" cy="45861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i="1" dirty="0">
                <a:solidFill>
                  <a:schemeClr val="bg1"/>
                </a:solidFill>
              </a:rPr>
              <a:t>Did you try</a:t>
            </a:r>
            <a:r>
              <a:rPr lang="en-US" sz="9600" i="1" dirty="0">
                <a:solidFill>
                  <a:schemeClr val="accent5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9600" i="1" dirty="0">
                <a:solidFill>
                  <a:schemeClr val="bg1"/>
                </a:solidFill>
              </a:rPr>
              <a:t>Reactions</a:t>
            </a:r>
            <a:r>
              <a:rPr lang="en-US" sz="9600" i="1" dirty="0">
                <a:solidFill>
                  <a:srgbClr val="FFFF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9600" i="1" dirty="0">
                <a:solidFill>
                  <a:schemeClr val="bg1"/>
                </a:solidFill>
              </a:rPr>
              <a:t>Thoughts</a:t>
            </a:r>
            <a:r>
              <a:rPr lang="en-US" sz="9600" i="1" dirty="0">
                <a:solidFill>
                  <a:srgbClr val="92D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921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745E-FAFB-0B42-A4FA-E15F3A0BC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Video edits are in </a:t>
            </a:r>
            <a:r>
              <a:rPr lang="en-US" sz="48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4AF857D-005A-7D4F-B6A8-F11BD8A036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76" y="1491970"/>
            <a:ext cx="2743084" cy="253931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72DEF99-1844-8047-8E70-F566C0D7B2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500" y="1491970"/>
            <a:ext cx="2790999" cy="374341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16A737-C307-3345-9BA4-A7E4E7C5A8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939" y="1491970"/>
            <a:ext cx="2723411" cy="262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342593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Arial"/>
                <a:cs typeface="Arial"/>
              </a:rPr>
              <a:t>Questions on..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819074"/>
            <a:ext cx="8229600" cy="3907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Papers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</a:rPr>
              <a:t>?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?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Class Presentations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?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470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3BD8-5713-AD47-B0DC-C77B137C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AC374-FDE3-104E-B9CC-D9ADA8F81A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015999"/>
            <a:ext cx="8229600" cy="5399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solidFill>
                  <a:srgbClr val="FFFF00"/>
                </a:solidFill>
              </a:rPr>
              <a:t>A. </a:t>
            </a:r>
            <a:r>
              <a:rPr lang="en-CA" sz="3200" dirty="0">
                <a:solidFill>
                  <a:srgbClr val="92D050"/>
                </a:solidFill>
              </a:rPr>
              <a:t>Participation = 25%</a:t>
            </a:r>
            <a:r>
              <a:rPr lang="en-CA" sz="3200" dirty="0">
                <a:solidFill>
                  <a:schemeClr val="bg1"/>
                </a:solidFill>
              </a:rPr>
              <a:t>  includes any or all of:</a:t>
            </a:r>
          </a:p>
          <a:p>
            <a:r>
              <a:rPr lang="en-CA" sz="3200" dirty="0">
                <a:solidFill>
                  <a:schemeClr val="bg1"/>
                </a:solidFill>
              </a:rPr>
              <a:t>attendance;</a:t>
            </a:r>
          </a:p>
          <a:p>
            <a:r>
              <a:rPr lang="en-CA" sz="3200" dirty="0">
                <a:solidFill>
                  <a:schemeClr val="bg1"/>
                </a:solidFill>
              </a:rPr>
              <a:t>class, website, forum contributions;</a:t>
            </a:r>
          </a:p>
          <a:p>
            <a:r>
              <a:rPr lang="en-CA" sz="3200" dirty="0">
                <a:solidFill>
                  <a:schemeClr val="bg1"/>
                </a:solidFill>
              </a:rPr>
              <a:t>following “Journey” and/or “Self-Socratic” protocols.</a:t>
            </a:r>
          </a:p>
          <a:p>
            <a:pPr marL="0" indent="0">
              <a:buNone/>
            </a:pPr>
            <a:r>
              <a:rPr lang="en-CA" sz="3200" dirty="0">
                <a:solidFill>
                  <a:srgbClr val="FFFF00"/>
                </a:solidFill>
              </a:rPr>
              <a:t>B. </a:t>
            </a:r>
            <a:r>
              <a:rPr lang="en-CA" sz="3200" dirty="0">
                <a:solidFill>
                  <a:srgbClr val="92D050"/>
                </a:solidFill>
              </a:rPr>
              <a:t>Group presentation </a:t>
            </a:r>
            <a:r>
              <a:rPr lang="en-CA" sz="3200" dirty="0">
                <a:solidFill>
                  <a:schemeClr val="bg1"/>
                </a:solidFill>
              </a:rPr>
              <a:t>during “Discussion Hour” </a:t>
            </a:r>
            <a:r>
              <a:rPr lang="en-CA" sz="3200" dirty="0">
                <a:solidFill>
                  <a:srgbClr val="92D050"/>
                </a:solidFill>
              </a:rPr>
              <a:t>= 25%. </a:t>
            </a:r>
            <a:r>
              <a:rPr lang="en-CA" sz="3200" dirty="0">
                <a:solidFill>
                  <a:schemeClr val="bg1"/>
                </a:solidFill>
              </a:rPr>
              <a:t>Grade will be based on group preparation of their presentation &amp; discussion outline.</a:t>
            </a:r>
          </a:p>
          <a:p>
            <a:pPr marL="0" indent="0">
              <a:buNone/>
            </a:pPr>
            <a:r>
              <a:rPr lang="en-CA" sz="3200" dirty="0">
                <a:solidFill>
                  <a:srgbClr val="FFFF00"/>
                </a:solidFill>
              </a:rPr>
              <a:t>C. </a:t>
            </a:r>
            <a:r>
              <a:rPr lang="en-CA" sz="3200" dirty="0">
                <a:solidFill>
                  <a:srgbClr val="92D050"/>
                </a:solidFill>
              </a:rPr>
              <a:t>Term Paper/Major Project </a:t>
            </a:r>
            <a:r>
              <a:rPr lang="en-CA" sz="3200" dirty="0">
                <a:solidFill>
                  <a:schemeClr val="bg1"/>
                </a:solidFill>
              </a:rPr>
              <a:t>(18 to 20 pages or equivalent – 5000 words – any font but comic sans) </a:t>
            </a:r>
            <a:r>
              <a:rPr lang="en-CA" sz="3200" dirty="0">
                <a:solidFill>
                  <a:srgbClr val="92D050"/>
                </a:solidFill>
              </a:rPr>
              <a:t>=</a:t>
            </a:r>
            <a:r>
              <a:rPr lang="en-CA" sz="3200" dirty="0">
                <a:solidFill>
                  <a:schemeClr val="bg1"/>
                </a:solidFill>
              </a:rPr>
              <a:t>  </a:t>
            </a:r>
            <a:r>
              <a:rPr lang="en-CA" sz="3200" dirty="0">
                <a:solidFill>
                  <a:srgbClr val="92D050"/>
                </a:solidFill>
              </a:rPr>
              <a:t>50%.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1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4040276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rgbClr val="FFFF00"/>
                </a:solidFill>
              </a:rPr>
            </a:br>
            <a:r>
              <a:rPr lang="en-US" sz="6000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241645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80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CB037-2FC7-754A-AE93-1E721B342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Happy to be home from speaking at </a:t>
            </a:r>
            <a:r>
              <a:rPr lang="en-US" sz="4400" b="1" dirty="0">
                <a:solidFill>
                  <a:srgbClr val="FF0000"/>
                </a:solidFill>
              </a:rPr>
              <a:t>MTJAG</a:t>
            </a:r>
            <a:r>
              <a:rPr lang="en-US" sz="4400" b="1" dirty="0">
                <a:solidFill>
                  <a:srgbClr val="FFFF00"/>
                </a:solidFill>
              </a:rPr>
              <a:t> </a:t>
            </a: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Frankfurt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5CC840-49E8-5244-9F96-DD4CD6C9E0A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633" y="2194329"/>
            <a:ext cx="6544734" cy="3681413"/>
          </a:xfrm>
        </p:spPr>
      </p:pic>
    </p:spTree>
    <p:extLst>
      <p:ext uri="{BB962C8B-B14F-4D97-AF65-F5344CB8AC3E}">
        <p14:creationId xmlns:p14="http://schemas.microsoft.com/office/powerpoint/2010/main" val="261211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E965-B151-C647-8A1A-4EE01DF5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What I learned</a:t>
            </a:r>
            <a:r>
              <a:rPr lang="en-US" sz="44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7C30EB-6805-154A-BDAD-C831EB95FF2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947" y="1408113"/>
            <a:ext cx="4958105" cy="4318000"/>
          </a:xfrm>
        </p:spPr>
      </p:pic>
    </p:spTree>
    <p:extLst>
      <p:ext uri="{BB962C8B-B14F-4D97-AF65-F5344CB8AC3E}">
        <p14:creationId xmlns:p14="http://schemas.microsoft.com/office/powerpoint/2010/main" val="405413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3" y="80141"/>
            <a:ext cx="794596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Another </a:t>
            </a:r>
            <a:r>
              <a:rPr lang="en-US" sz="4400" b="1" dirty="0">
                <a:solidFill>
                  <a:srgbClr val="FFFFFF"/>
                </a:solidFill>
              </a:rPr>
              <a:t>Wonderful Wednesday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41" y="1251217"/>
            <a:ext cx="6432394" cy="44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7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9E0708-B6EF-1D4D-8260-8C13C0652B1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750" y="634206"/>
            <a:ext cx="4254500" cy="4965700"/>
          </a:xfrm>
        </p:spPr>
      </p:pic>
    </p:spTree>
    <p:extLst>
      <p:ext uri="{BB962C8B-B14F-4D97-AF65-F5344CB8AC3E}">
        <p14:creationId xmlns:p14="http://schemas.microsoft.com/office/powerpoint/2010/main" val="1656342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104138" y="1659467"/>
            <a:ext cx="6582660" cy="3998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</a:p>
        </p:txBody>
      </p:sp>
    </p:spTree>
    <p:extLst>
      <p:ext uri="{BB962C8B-B14F-4D97-AF65-F5344CB8AC3E}">
        <p14:creationId xmlns:p14="http://schemas.microsoft.com/office/powerpoint/2010/main" val="45325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144684"/>
            <a:ext cx="8271165" cy="3581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1578753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BDB5-8717-764B-A79F-B64F1013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Last Year </a:t>
            </a: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>
                <a:solidFill>
                  <a:schemeClr val="bg1"/>
                </a:solidFill>
              </a:rPr>
              <a:t>roughly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r>
              <a:rPr lang="en-US" sz="4400" b="1" dirty="0">
                <a:solidFill>
                  <a:srgbClr val="FFFF00"/>
                </a:solidFill>
              </a:rPr>
              <a:t>this time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A8EAE97-4713-9C42-9580-EA9A9ADE22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9394" y="1408113"/>
            <a:ext cx="4785212" cy="4443412"/>
          </a:xfrm>
        </p:spPr>
      </p:pic>
    </p:spTree>
    <p:extLst>
      <p:ext uri="{BB962C8B-B14F-4D97-AF65-F5344CB8AC3E}">
        <p14:creationId xmlns:p14="http://schemas.microsoft.com/office/powerpoint/2010/main" val="3556737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2E965-B151-C647-8A1A-4EE01DF5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This year</a:t>
            </a:r>
            <a:r>
              <a:rPr lang="en-US" sz="4400" b="1" dirty="0">
                <a:solidFill>
                  <a:srgbClr val="FFFF00"/>
                </a:solidFill>
              </a:rPr>
              <a:t>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65BFE0-6843-0743-B799-167546A293E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669" y="1408113"/>
            <a:ext cx="4328661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5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D142E5-3207-014A-BEB4-1D5F84366F2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54" y="415636"/>
            <a:ext cx="7141892" cy="5320145"/>
          </a:xfrm>
        </p:spPr>
      </p:pic>
    </p:spTree>
    <p:extLst>
      <p:ext uri="{BB962C8B-B14F-4D97-AF65-F5344CB8AC3E}">
        <p14:creationId xmlns:p14="http://schemas.microsoft.com/office/powerpoint/2010/main" val="328987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4BC96555-36ED-D54F-A2E0-4EB7A00920D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706" y="448888"/>
            <a:ext cx="5138587" cy="5336770"/>
          </a:xfrm>
        </p:spPr>
      </p:pic>
    </p:spTree>
    <p:extLst>
      <p:ext uri="{BB962C8B-B14F-4D97-AF65-F5344CB8AC3E}">
        <p14:creationId xmlns:p14="http://schemas.microsoft.com/office/powerpoint/2010/main" val="11861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C1270A-8BF1-D74B-9FD2-F71F9251E71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264" y="331788"/>
            <a:ext cx="4993472" cy="5394325"/>
          </a:xfrm>
        </p:spPr>
      </p:pic>
    </p:spTree>
    <p:extLst>
      <p:ext uri="{BB962C8B-B14F-4D97-AF65-F5344CB8AC3E}">
        <p14:creationId xmlns:p14="http://schemas.microsoft.com/office/powerpoint/2010/main" val="1469542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09E5C24-75E9-804F-B578-32C3163E742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019" y="331788"/>
            <a:ext cx="5875961" cy="5394325"/>
          </a:xfrm>
        </p:spPr>
      </p:pic>
    </p:spTree>
    <p:extLst>
      <p:ext uri="{BB962C8B-B14F-4D97-AF65-F5344CB8AC3E}">
        <p14:creationId xmlns:p14="http://schemas.microsoft.com/office/powerpoint/2010/main" val="88036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BB173DE-5E2B-C745-A6F5-622E69E71FE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085" y="331788"/>
            <a:ext cx="6333830" cy="5394325"/>
          </a:xfrm>
        </p:spPr>
      </p:pic>
    </p:spTree>
    <p:extLst>
      <p:ext uri="{BB962C8B-B14F-4D97-AF65-F5344CB8AC3E}">
        <p14:creationId xmlns:p14="http://schemas.microsoft.com/office/powerpoint/2010/main" val="3276543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Happy Release Date</a:t>
            </a: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>
                <a:solidFill>
                  <a:schemeClr val="bg1"/>
                </a:solidFill>
              </a:rPr>
              <a:t>s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7BC10E-7281-4F42-B502-9B43B091595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900" y="1573213"/>
            <a:ext cx="3124200" cy="3987800"/>
          </a:xfrm>
        </p:spPr>
      </p:pic>
    </p:spTree>
    <p:extLst>
      <p:ext uri="{BB962C8B-B14F-4D97-AF65-F5344CB8AC3E}">
        <p14:creationId xmlns:p14="http://schemas.microsoft.com/office/powerpoint/2010/main" val="865790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0740378-5A54-3847-9A8F-77C1E4FF7AD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030" y="331788"/>
            <a:ext cx="4815940" cy="5394325"/>
          </a:xfrm>
        </p:spPr>
      </p:pic>
    </p:spTree>
    <p:extLst>
      <p:ext uri="{BB962C8B-B14F-4D97-AF65-F5344CB8AC3E}">
        <p14:creationId xmlns:p14="http://schemas.microsoft.com/office/powerpoint/2010/main" val="2633731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7CB07FA-D4EC-724D-81F1-DFFEF0F765A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887" y="331788"/>
            <a:ext cx="4750226" cy="5394325"/>
          </a:xfrm>
        </p:spPr>
      </p:pic>
    </p:spTree>
    <p:extLst>
      <p:ext uri="{BB962C8B-B14F-4D97-AF65-F5344CB8AC3E}">
        <p14:creationId xmlns:p14="http://schemas.microsoft.com/office/powerpoint/2010/main" val="37841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4AF400-AA09-334C-99F1-AC8FE969FDB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1047750"/>
            <a:ext cx="4648200" cy="39624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D198A0-D16C-8149-B17E-2EFFCF8C6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" y="2011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78CF17-8A45-E745-A8DE-1E05B3422A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883" y="242916"/>
            <a:ext cx="5052234" cy="554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07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EB2B9CE-8EA5-1242-9B1A-A90E33E352D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5200" y="698500"/>
            <a:ext cx="4673600" cy="4660900"/>
          </a:xfrm>
        </p:spPr>
      </p:pic>
    </p:spTree>
    <p:extLst>
      <p:ext uri="{BB962C8B-B14F-4D97-AF65-F5344CB8AC3E}">
        <p14:creationId xmlns:p14="http://schemas.microsoft.com/office/powerpoint/2010/main" val="1702059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4AF400-AA09-334C-99F1-AC8FE969FDB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1047750"/>
            <a:ext cx="4648200" cy="39624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D198A0-D16C-8149-B17E-2EFFCF8C6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" y="2011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08AA19-F841-1B4C-B4C7-8BF2B80D5D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821" y="277173"/>
            <a:ext cx="3766358" cy="550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08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473C14B-3384-6840-8682-1362DE71394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55" y="331788"/>
            <a:ext cx="6259890" cy="5394325"/>
          </a:xfrm>
        </p:spPr>
      </p:pic>
    </p:spTree>
    <p:extLst>
      <p:ext uri="{BB962C8B-B14F-4D97-AF65-F5344CB8AC3E}">
        <p14:creationId xmlns:p14="http://schemas.microsoft.com/office/powerpoint/2010/main" val="3934501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B207B63-FF8B-CD4D-AA27-E89F0EA1F99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450" y="342900"/>
            <a:ext cx="5245100" cy="5372100"/>
          </a:xfrm>
        </p:spPr>
      </p:pic>
    </p:spTree>
    <p:extLst>
      <p:ext uri="{BB962C8B-B14F-4D97-AF65-F5344CB8AC3E}">
        <p14:creationId xmlns:p14="http://schemas.microsoft.com/office/powerpoint/2010/main" val="1185889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4AF400-AA09-334C-99F1-AC8FE969FDB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900" y="1047750"/>
            <a:ext cx="4648200" cy="39624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D198A0-D16C-8149-B17E-2EFFCF8C6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" y="2011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A2C60-73DB-DE4E-B46C-58F7905E6C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790" y="515390"/>
            <a:ext cx="6104419" cy="52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11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ADAAC9-620F-BF4C-9770-42A5194E51A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093" y="215900"/>
            <a:ext cx="6635813" cy="5602288"/>
          </a:xfrm>
        </p:spPr>
      </p:pic>
    </p:spTree>
    <p:extLst>
      <p:ext uri="{BB962C8B-B14F-4D97-AF65-F5344CB8AC3E}">
        <p14:creationId xmlns:p14="http://schemas.microsoft.com/office/powerpoint/2010/main" val="2612219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CFA8-1AF5-1345-820A-7E929719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And most importantly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EC5A9C-1B20-9942-BA89-AB6FFC9B5FB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392" y="1408113"/>
            <a:ext cx="3577216" cy="4476750"/>
          </a:xfrm>
        </p:spPr>
      </p:pic>
    </p:spTree>
    <p:extLst>
      <p:ext uri="{BB962C8B-B14F-4D97-AF65-F5344CB8AC3E}">
        <p14:creationId xmlns:p14="http://schemas.microsoft.com/office/powerpoint/2010/main" val="318405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6C5AC-06DC-5F4E-AF4A-213B0C8D2EB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500" y="1081088"/>
            <a:ext cx="3175000" cy="3987800"/>
          </a:xfrm>
        </p:spPr>
      </p:pic>
    </p:spTree>
    <p:extLst>
      <p:ext uri="{BB962C8B-B14F-4D97-AF65-F5344CB8AC3E}">
        <p14:creationId xmlns:p14="http://schemas.microsoft.com/office/powerpoint/2010/main" val="3986825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02582" y="246452"/>
            <a:ext cx="8741418" cy="5725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  <a:latin typeface="P22 Typewriter"/>
                <a:cs typeface="P22 Typewriter"/>
              </a:rPr>
              <a:t>Now Back to Our Regularly Scheduled Programming</a:t>
            </a:r>
            <a:r>
              <a:rPr lang="en-US" sz="4400" dirty="0">
                <a:solidFill>
                  <a:srgbClr val="FF0000"/>
                </a:solidFill>
                <a:latin typeface="P22 Typewriter"/>
                <a:cs typeface="P22 Typewriter"/>
              </a:rPr>
              <a:t>…</a:t>
            </a:r>
          </a:p>
        </p:txBody>
      </p:sp>
      <p:pic>
        <p:nvPicPr>
          <p:cNvPr id="4" name="Content Placeholder 3" descr="file799127410316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 r="-124"/>
          <a:stretch/>
        </p:blipFill>
        <p:spPr>
          <a:xfrm>
            <a:off x="1554408" y="1535585"/>
            <a:ext cx="6122856" cy="43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1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7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Starting Point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F1_start_light_sequence_animation.gif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953" r="-319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7078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3055"/>
            <a:ext cx="9144000" cy="101600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</a:t>
            </a:r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Taking Stock</a:t>
            </a:r>
            <a:r>
              <a:rPr lang="en-US" sz="4800" b="1" dirty="0">
                <a:solidFill>
                  <a:srgbClr val="FF0000"/>
                </a:solidFill>
                <a:latin typeface="+mn-lt"/>
                <a:cs typeface="Times New Roman"/>
              </a:rPr>
              <a:t>:</a:t>
            </a:r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  <a:cs typeface="Times New Roman"/>
              </a:rPr>
              <a:t>Where Are We</a:t>
            </a:r>
            <a:r>
              <a:rPr lang="en-US" sz="4800" b="1" dirty="0">
                <a:solidFill>
                  <a:srgbClr val="FF0000"/>
                </a:solidFill>
                <a:latin typeface="+mn-lt"/>
                <a:cs typeface="Times New Roman"/>
              </a:rPr>
              <a:t>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069056"/>
            <a:ext cx="8686800" cy="5204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+mn-lt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           </a:t>
            </a:r>
            <a:r>
              <a:rPr lang="en-US" sz="3600" b="1" dirty="0">
                <a:solidFill>
                  <a:srgbClr val="D7E4BD"/>
                </a:solidFill>
                <a:latin typeface="+mn-lt"/>
              </a:rPr>
              <a:t>Part A: Memes of “Creating”</a:t>
            </a:r>
          </a:p>
          <a:p>
            <a:r>
              <a:rPr lang="en-US" sz="3600" dirty="0">
                <a:solidFill>
                  <a:srgbClr val="FFFFFF"/>
                </a:solidFill>
                <a:latin typeface="+mn-lt"/>
              </a:rPr>
              <a:t>Meaning &amp; purpose of creating (in a video game context)</a:t>
            </a:r>
          </a:p>
          <a:p>
            <a:pPr>
              <a:buFontTx/>
              <a:buChar char="•"/>
            </a:pPr>
            <a:r>
              <a:rPr lang="en-US" sz="3600" dirty="0">
                <a:solidFill>
                  <a:srgbClr val="FFFFFF"/>
                </a:solidFill>
                <a:latin typeface="+mn-lt"/>
              </a:rPr>
              <a:t>Right to </a:t>
            </a:r>
            <a:r>
              <a:rPr lang="en-US" sz="36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CREAte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 (mod)</a:t>
            </a:r>
          </a:p>
          <a:p>
            <a:pPr>
              <a:buFontTx/>
              <a:buChar char="•"/>
            </a:pPr>
            <a:r>
              <a:rPr lang="en-US" sz="3600" dirty="0">
                <a:solidFill>
                  <a:srgbClr val="FFFFFF"/>
                </a:solidFill>
                <a:latin typeface="+mn-lt"/>
              </a:rPr>
              <a:t>Games as social reaction (McLuhan)</a:t>
            </a:r>
          </a:p>
          <a:p>
            <a:pPr>
              <a:buFontTx/>
              <a:buChar char="•"/>
            </a:pPr>
            <a:r>
              <a:rPr lang="en-US" sz="3600" dirty="0">
                <a:solidFill>
                  <a:srgbClr val="FFFFFF"/>
                </a:solidFill>
                <a:latin typeface="+mn-lt"/>
              </a:rPr>
              <a:t>Games given meaning by the gamer (Boyden)</a:t>
            </a:r>
          </a:p>
          <a:p>
            <a:pPr>
              <a:buFontTx/>
              <a:buChar char="•"/>
            </a:pPr>
            <a:r>
              <a:rPr lang="en-US" sz="3600" dirty="0">
                <a:solidFill>
                  <a:srgbClr val="FFFF00"/>
                </a:solidFill>
                <a:latin typeface="+mn-lt"/>
              </a:rPr>
              <a:t>Games as Post-Structural </a:t>
            </a:r>
          </a:p>
          <a:p>
            <a:pPr>
              <a:buFontTx/>
              <a:buChar char="•"/>
            </a:pPr>
            <a:r>
              <a:rPr lang="en-US" sz="3600" dirty="0">
                <a:solidFill>
                  <a:srgbClr val="FFFF00"/>
                </a:solidFill>
                <a:latin typeface="+mn-lt"/>
              </a:rPr>
              <a:t>Copyright as constraint</a:t>
            </a:r>
            <a:endParaRPr lang="en-US" sz="3600" dirty="0">
              <a:solidFill>
                <a:srgbClr val="D7E4BD"/>
              </a:solidFill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D7E4BD"/>
                </a:solidFill>
                <a:latin typeface="+mn-lt"/>
              </a:rPr>
              <a:t>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73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36"/>
            <a:ext cx="8686800" cy="1016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cs typeface="Times New Roman"/>
              </a:rPr>
              <a:t>Taking Stock</a:t>
            </a:r>
            <a:r>
              <a:rPr lang="en-US" b="1" dirty="0">
                <a:solidFill>
                  <a:srgbClr val="FF0000"/>
                </a:solidFill>
                <a:cs typeface="Times New Roman"/>
              </a:rPr>
              <a:t>:</a:t>
            </a:r>
            <a:r>
              <a:rPr lang="en-US" b="1" dirty="0">
                <a:solidFill>
                  <a:srgbClr val="FFFF00"/>
                </a:solidFill>
                <a:cs typeface="Times New Roman"/>
              </a:rPr>
              <a:t> </a:t>
            </a:r>
            <a:r>
              <a:rPr lang="en-US" b="1" dirty="0">
                <a:solidFill>
                  <a:schemeClr val="bg1"/>
                </a:solidFill>
                <a:cs typeface="Times New Roman"/>
              </a:rPr>
              <a:t>Where Are We</a:t>
            </a:r>
            <a:r>
              <a:rPr lang="en-US" b="1" dirty="0">
                <a:solidFill>
                  <a:srgbClr val="FF0000"/>
                </a:solidFill>
                <a:cs typeface="Times New Roman"/>
              </a:rPr>
              <a:t>?</a:t>
            </a:r>
            <a:r>
              <a:rPr lang="en-US" b="1" dirty="0">
                <a:solidFill>
                  <a:srgbClr val="FFFF00"/>
                </a:solidFill>
                <a:cs typeface="Times New Roman"/>
              </a:rPr>
              <a:t> </a:t>
            </a:r>
            <a:r>
              <a:rPr lang="en-US" b="1" dirty="0">
                <a:solidFill>
                  <a:schemeClr val="bg1"/>
                </a:solidFill>
                <a:cs typeface="Times New Roman"/>
              </a:rPr>
              <a:t>(</a:t>
            </a:r>
            <a:r>
              <a:rPr lang="en-US" b="1" dirty="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b="1" dirty="0">
                <a:solidFill>
                  <a:schemeClr val="bg1"/>
                </a:solidFill>
                <a:cs typeface="Times New Roman"/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362634"/>
            <a:ext cx="8686800" cy="458369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D7E4BD"/>
                </a:solidFill>
                <a:latin typeface="+mn-lt"/>
              </a:rPr>
              <a:t> Part B</a:t>
            </a:r>
            <a:r>
              <a:rPr lang="en-US" sz="2800" dirty="0">
                <a:solidFill>
                  <a:srgbClr val="D7E4BD"/>
                </a:solidFill>
                <a:latin typeface="+mn-lt"/>
              </a:rPr>
              <a:t>:  </a:t>
            </a:r>
            <a:r>
              <a:rPr lang="en-US" sz="2800" b="1" dirty="0">
                <a:solidFill>
                  <a:srgbClr val="D7E4BD"/>
                </a:solidFill>
                <a:latin typeface="+mn-lt"/>
              </a:rPr>
              <a:t>Memes of “Connecting”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How connecting creativity transforms and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restrains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i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Creation as Connection: Connection as both the cause &amp; the purpose of Creation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=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Games are post-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structuralist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Video-games (like all creative works) as merger of Creativity &amp; Connection of both Developer/Creator &amp; Player/Creator</a:t>
            </a:r>
          </a:p>
          <a:p>
            <a:pPr>
              <a:buFontTx/>
              <a:buChar char="•"/>
            </a:pPr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Connections</a:t>
            </a:r>
            <a:r>
              <a:rPr lang="en-US" sz="2800" dirty="0" err="1">
                <a:solidFill>
                  <a:srgbClr val="FF0000"/>
                </a:solidFill>
                <a:latin typeface="+mn-lt"/>
                <a:sym typeface="Wingdings"/>
              </a:rPr>
              <a:t></a:t>
            </a:r>
            <a:r>
              <a:rPr lang="en-US" sz="2800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Creation</a:t>
            </a:r>
            <a:r>
              <a:rPr lang="en-US" sz="2800" dirty="0" err="1">
                <a:solidFill>
                  <a:srgbClr val="FF0000"/>
                </a:solidFill>
                <a:latin typeface="+mn-lt"/>
                <a:sym typeface="Wingdings"/>
              </a:rPr>
              <a:t>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Greater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Connections</a:t>
            </a:r>
            <a:r>
              <a:rPr lang="en-US" sz="2800" dirty="0" err="1">
                <a:solidFill>
                  <a:srgbClr val="FF0000"/>
                </a:solidFill>
                <a:latin typeface="+mn-lt"/>
                <a:sym typeface="Wingdings"/>
              </a:rPr>
              <a:t></a:t>
            </a:r>
            <a:r>
              <a:rPr lang="en-US" sz="2800" dirty="0" err="1">
                <a:solidFill>
                  <a:srgbClr val="FFFF00"/>
                </a:solidFill>
                <a:latin typeface="+mn-lt"/>
                <a:sym typeface="Wingdings"/>
              </a:rPr>
              <a:t>Legal</a:t>
            </a:r>
            <a:r>
              <a:rPr lang="en-US" sz="2800" dirty="0">
                <a:solidFill>
                  <a:srgbClr val="FFFF00"/>
                </a:solidFill>
                <a:latin typeface="+mn-lt"/>
                <a:sym typeface="Wingdings"/>
              </a:rPr>
              <a:t> implications of post-</a:t>
            </a:r>
            <a:r>
              <a:rPr lang="en-US" sz="2800" dirty="0" err="1">
                <a:solidFill>
                  <a:srgbClr val="FFFF00"/>
                </a:solidFill>
                <a:latin typeface="+mn-lt"/>
                <a:sym typeface="Wingdings"/>
              </a:rPr>
              <a:t>structuralist</a:t>
            </a:r>
            <a:r>
              <a:rPr lang="en-US" sz="2800" dirty="0">
                <a:solidFill>
                  <a:srgbClr val="FFFF00"/>
                </a:solidFill>
                <a:latin typeface="+mn-lt"/>
                <a:sym typeface="Wingdings"/>
              </a:rPr>
              <a:t> nature of games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2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+mn-lt"/>
                <a:cs typeface="Times New Roman"/>
              </a:rPr>
              <a:t>Leading to </a:t>
            </a:r>
            <a:r>
              <a:rPr lang="en-US" sz="4400" dirty="0">
                <a:solidFill>
                  <a:schemeClr val="bg1"/>
                </a:solidFill>
                <a:latin typeface="Times New Roman"/>
                <a:cs typeface="Times New Roman"/>
              </a:rPr>
              <a:t>“</a:t>
            </a:r>
            <a:r>
              <a:rPr lang="en-US" sz="4400" dirty="0">
                <a:solidFill>
                  <a:srgbClr val="FFFF00"/>
                </a:solidFill>
                <a:latin typeface="Times New Roman"/>
                <a:cs typeface="Times New Roman"/>
              </a:rPr>
              <a:t>THE POST IP WORLD</a:t>
            </a:r>
            <a:r>
              <a:rPr lang="en-US" dirty="0">
                <a:solidFill>
                  <a:schemeClr val="bg1"/>
                </a:solidFill>
              </a:rPr>
              <a:t>”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67553" y="1407458"/>
            <a:ext cx="8453718" cy="50988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* Does the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dominance of contracts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mean we are already in a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The Post IP World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”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??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* Focus on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contractual</a:t>
            </a:r>
            <a:r>
              <a:rPr lang="en-US" sz="2800" i="1" dirty="0">
                <a:solidFill>
                  <a:srgbClr val="FF0000"/>
                </a:solidFill>
                <a:latin typeface="+mn-lt"/>
              </a:rPr>
              <a:t> restraints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(digital re-sale; transferability by will, contracting out of IP law permissions e.g.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ToS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prohibitions of reverse engineering)</a:t>
            </a:r>
            <a:endParaRPr lang="en-US" sz="2800" b="1" i="1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800" b="1" i="1" dirty="0">
                <a:solidFill>
                  <a:srgbClr val="0000FF"/>
                </a:solidFill>
              </a:rPr>
              <a:t>       </a:t>
            </a:r>
          </a:p>
          <a:p>
            <a:pPr marL="0" indent="0" algn="ctr">
              <a:buNone/>
            </a:pPr>
            <a:r>
              <a:rPr lang="en-US" sz="2800" b="1" i="1" dirty="0">
                <a:solidFill>
                  <a:srgbClr val="0000FF"/>
                </a:solidFill>
              </a:rPr>
              <a:t>     </a:t>
            </a:r>
            <a:r>
              <a:rPr lang="en-US" sz="2800" b="1" dirty="0">
                <a:solidFill>
                  <a:srgbClr val="0000FF"/>
                </a:solidFill>
                <a:latin typeface="+mn-lt"/>
              </a:rPr>
              <a:t> 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CREATION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pple Chancery"/>
              </a:rPr>
              <a:t>goes with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+mn-lt"/>
                <a:cs typeface="Apple Chancery"/>
              </a:rPr>
              <a:t> 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COPYRIGHT/IP LAW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      </a:t>
            </a:r>
            <a:r>
              <a:rPr lang="en-US" sz="2800" b="1" dirty="0">
                <a:solidFill>
                  <a:srgbClr val="558ED5"/>
                </a:solidFill>
                <a:latin typeface="+mn-lt"/>
              </a:rPr>
              <a:t>CONNECTING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pple Chancery"/>
              </a:rPr>
              <a:t>goes with </a:t>
            </a:r>
            <a:r>
              <a:rPr lang="en-US" sz="2800" b="1" dirty="0">
                <a:solidFill>
                  <a:srgbClr val="B3A2C7"/>
                </a:solidFill>
                <a:latin typeface="+mn-lt"/>
              </a:rPr>
              <a:t>CONTRACT LAW </a:t>
            </a:r>
          </a:p>
          <a:p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21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417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+mn-lt"/>
              </a:rPr>
              <a:t>Nasty Questions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40541"/>
            <a:ext cx="8229600" cy="408559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Does copyright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even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matter in a “Post IP World”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?</a:t>
            </a:r>
          </a:p>
          <a:p>
            <a:pPr marL="457200" indent="-457200">
              <a:buFont typeface="Arial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Do freedoms (e.g. rights of free expression/speech/thought) exist outside of contract in a “Post IP World”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?</a:t>
            </a:r>
          </a:p>
        </p:txBody>
      </p:sp>
      <p:pic>
        <p:nvPicPr>
          <p:cNvPr id="6" name="Content Placeholder 3" descr="1024px-Донецкая_библиотека_имени_Крупской_09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5129804"/>
            <a:ext cx="8229600" cy="7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66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569"/>
            <a:ext cx="8229600" cy="1016000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+mn-lt"/>
                <a:cs typeface="Times New Roman"/>
              </a:rPr>
              <a:t>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 An assessment of the utility  </a:t>
            </a:r>
          </a:p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 of EULA’s (etc.) 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Content Placeholder 3" descr="file884126194841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7"/>
          <a:stretch/>
        </p:blipFill>
        <p:spPr>
          <a:xfrm>
            <a:off x="2266462" y="2754924"/>
            <a:ext cx="4584799" cy="31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26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stedGraphic-1.tiff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7" r="-594"/>
          <a:stretch/>
        </p:blipFill>
        <p:spPr>
          <a:xfrm>
            <a:off x="5454490" y="841269"/>
            <a:ext cx="3199626" cy="3284801"/>
          </a:xfrm>
        </p:spPr>
      </p:pic>
      <p:sp>
        <p:nvSpPr>
          <p:cNvPr id="5" name="TextBox 4"/>
          <p:cNvSpPr txBox="1"/>
          <p:nvPr/>
        </p:nvSpPr>
        <p:spPr>
          <a:xfrm>
            <a:off x="676265" y="841269"/>
            <a:ext cx="4778226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The Joy of Tech:</a:t>
            </a:r>
          </a:p>
          <a:p>
            <a:r>
              <a:rPr lang="en-US" sz="3200" dirty="0">
                <a:solidFill>
                  <a:srgbClr val="FFFFFF"/>
                </a:solidFill>
              </a:rPr>
              <a:t>“Support group for writers of end-user</a:t>
            </a:r>
          </a:p>
          <a:p>
            <a:r>
              <a:rPr lang="en-US" sz="3200" dirty="0">
                <a:solidFill>
                  <a:srgbClr val="FFFFFF"/>
                </a:solidFill>
              </a:rPr>
              <a:t>license agreements” by </a:t>
            </a:r>
            <a:r>
              <a:rPr lang="en-US" sz="3200" dirty="0" err="1">
                <a:solidFill>
                  <a:srgbClr val="FFFFFF"/>
                </a:solidFill>
              </a:rPr>
              <a:t>Nitrozac</a:t>
            </a:r>
            <a:r>
              <a:rPr lang="en-US" sz="3200" dirty="0">
                <a:solidFill>
                  <a:srgbClr val="FFFFFF"/>
                </a:solidFill>
              </a:rPr>
              <a:t> &amp; </a:t>
            </a:r>
            <a:r>
              <a:rPr lang="en-US" sz="3200" dirty="0" err="1">
                <a:solidFill>
                  <a:srgbClr val="FFFFFF"/>
                </a:solidFill>
              </a:rPr>
              <a:t>Snaggy</a:t>
            </a:r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  <a:hlinkClick r:id="rId3"/>
              </a:rPr>
              <a:t>http://www.geekculture.com/joyoftech/joyarchives/2210.html</a:t>
            </a:r>
            <a:endParaRPr lang="en-US" sz="3200" dirty="0">
              <a:solidFill>
                <a:srgbClr val="FFFFFF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8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09 at 11.22.21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814" y="782442"/>
            <a:ext cx="6918428" cy="4758794"/>
          </a:xfrm>
        </p:spPr>
      </p:pic>
      <p:sp>
        <p:nvSpPr>
          <p:cNvPr id="5" name="Rectangle 4"/>
          <p:cNvSpPr/>
          <p:nvPr/>
        </p:nvSpPr>
        <p:spPr>
          <a:xfrm>
            <a:off x="533957" y="554123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http://www.gamerlaw.co.uk/2014/australia-steam-and-consumer-legal-rights-in-video-games/</a:t>
            </a:r>
            <a:r>
              <a:rPr lang="en-US" sz="1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425" y="74555"/>
            <a:ext cx="7062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  THINGS ARE CHANGING…</a:t>
            </a:r>
          </a:p>
        </p:txBody>
      </p:sp>
    </p:spTree>
    <p:extLst>
      <p:ext uri="{BB962C8B-B14F-4D97-AF65-F5344CB8AC3E}">
        <p14:creationId xmlns:p14="http://schemas.microsoft.com/office/powerpoint/2010/main" val="3286108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9406"/>
            <a:ext cx="8229600" cy="4713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  <a:latin typeface="+mn-lt"/>
              </a:rPr>
              <a:t>Jas </a:t>
            </a:r>
            <a:r>
              <a:rPr lang="en-US" sz="2800" b="1" dirty="0" err="1">
                <a:solidFill>
                  <a:srgbClr val="FFFF00"/>
                </a:solidFill>
                <a:latin typeface="+mn-lt"/>
              </a:rPr>
              <a:t>Purewal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: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“</a:t>
            </a:r>
            <a:r>
              <a:rPr lang="en-CA" sz="2800" dirty="0">
                <a:solidFill>
                  <a:srgbClr val="FFFFFF"/>
                </a:solidFill>
                <a:latin typeface="+mn-lt"/>
              </a:rPr>
              <a:t>This is a really interesting development to me for a few reasons: </a:t>
            </a:r>
            <a:r>
              <a:rPr lang="en-CA" sz="2800" dirty="0">
                <a:solidFill>
                  <a:srgbClr val="FFFF00"/>
                </a:solidFill>
                <a:latin typeface="+mn-lt"/>
              </a:rPr>
              <a:t>This is the first regulator</a:t>
            </a:r>
            <a:r>
              <a:rPr lang="en-CA" sz="2800" dirty="0">
                <a:solidFill>
                  <a:srgbClr val="FFFFFF"/>
                </a:solidFill>
                <a:latin typeface="+mn-lt"/>
              </a:rPr>
              <a:t> to my knowledge </a:t>
            </a:r>
            <a:r>
              <a:rPr lang="en-CA" sz="2800" dirty="0">
                <a:solidFill>
                  <a:srgbClr val="FFFF00"/>
                </a:solidFill>
                <a:latin typeface="+mn-lt"/>
              </a:rPr>
              <a:t>which is specifically investigating the topic of digital distribution platforms’ compliance with consumer protection law, particularly regarding issues like refund rights </a:t>
            </a:r>
            <a:r>
              <a:rPr lang="en-CA" sz="2800" dirty="0">
                <a:solidFill>
                  <a:srgbClr val="FFFFFF"/>
                </a:solidFill>
                <a:latin typeface="+mn-lt"/>
              </a:rPr>
              <a:t>and the extent to which platforms are bound by legal rules that products must always meet minimum quality standards (</a:t>
            </a:r>
            <a:r>
              <a:rPr lang="en-CA" sz="2800" dirty="0" err="1">
                <a:solidFill>
                  <a:srgbClr val="FFFFFF"/>
                </a:solidFill>
                <a:latin typeface="+mn-lt"/>
              </a:rPr>
              <a:t>eg</a:t>
            </a:r>
            <a:r>
              <a:rPr lang="en-CA" sz="2800" dirty="0">
                <a:solidFill>
                  <a:srgbClr val="FFFFFF"/>
                </a:solidFill>
                <a:latin typeface="+mn-lt"/>
              </a:rPr>
              <a:t> a requirement called called ‘satisfactory quality’ or ‘acceptable quality’ in the UK and Commonwealth countries or ‘merchantable quality’ in the US, among other requirements).”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team_Store_Selected_Oct_20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319" y="4823012"/>
            <a:ext cx="2320162" cy="140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6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596338-5CE2-284B-AEE8-B5FB4B75C36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753" y="548640"/>
            <a:ext cx="4196494" cy="5022830"/>
          </a:xfrm>
        </p:spPr>
      </p:pic>
    </p:spTree>
    <p:extLst>
      <p:ext uri="{BB962C8B-B14F-4D97-AF65-F5344CB8AC3E}">
        <p14:creationId xmlns:p14="http://schemas.microsoft.com/office/powerpoint/2010/main" val="451272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57" y="0"/>
            <a:ext cx="8875643" cy="834887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    More EULA Unfairness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05" y="834886"/>
            <a:ext cx="7416012" cy="4806676"/>
          </a:xfrm>
        </p:spPr>
      </p:pic>
      <p:sp>
        <p:nvSpPr>
          <p:cNvPr id="5" name="Rectangle 4"/>
          <p:cNvSpPr/>
          <p:nvPr/>
        </p:nvSpPr>
        <p:spPr>
          <a:xfrm>
            <a:off x="268357" y="5733858"/>
            <a:ext cx="8984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hlinkClick r:id="rId3"/>
              </a:rPr>
              <a:t>https://www.techdirt.com/articles/20141013/11010528810/nintendo-bricks-wii-u-consoles-unless-owners-agree-to-new-eula.shtml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571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19.58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333" y="254000"/>
            <a:ext cx="8804875" cy="5177694"/>
          </a:xfrm>
        </p:spPr>
      </p:pic>
      <p:sp>
        <p:nvSpPr>
          <p:cNvPr id="5" name="Rectangle 4"/>
          <p:cNvSpPr/>
          <p:nvPr/>
        </p:nvSpPr>
        <p:spPr>
          <a:xfrm>
            <a:off x="187332" y="5587220"/>
            <a:ext cx="8956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http://arstechnica.com/gaming/2014/02/eu-takes-on-misleading-free-to-play-games/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6600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23.13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7" r="-77"/>
          <a:stretch/>
        </p:blipFill>
        <p:spPr>
          <a:xfrm>
            <a:off x="513455" y="0"/>
            <a:ext cx="8172533" cy="5557323"/>
          </a:xfrm>
        </p:spPr>
      </p:pic>
      <p:sp>
        <p:nvSpPr>
          <p:cNvPr id="5" name="Rectangle 4"/>
          <p:cNvSpPr/>
          <p:nvPr/>
        </p:nvSpPr>
        <p:spPr>
          <a:xfrm>
            <a:off x="513455" y="5634330"/>
            <a:ext cx="85383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http://www.gamesindustry.biz/articles/2014-05-06-valve-refunding-earth-year-2066-customers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5838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27.41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>
          <a:xfrm>
            <a:off x="136769" y="235825"/>
            <a:ext cx="8858612" cy="5058793"/>
          </a:xfrm>
        </p:spPr>
      </p:pic>
      <p:sp>
        <p:nvSpPr>
          <p:cNvPr id="5" name="Rectangle 4"/>
          <p:cNvSpPr/>
          <p:nvPr/>
        </p:nvSpPr>
        <p:spPr>
          <a:xfrm>
            <a:off x="307310" y="5294618"/>
            <a:ext cx="8688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https://www.techdirt.com/articles/20140702/07443127757/uk-advertising-regulator-nixes-eas-dungeon-keeper-advertisement-due-to-microtransactions.shtml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55915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32.21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" r="-388"/>
          <a:stretch/>
        </p:blipFill>
        <p:spPr>
          <a:xfrm>
            <a:off x="710013" y="136769"/>
            <a:ext cx="7750141" cy="5472145"/>
          </a:xfrm>
        </p:spPr>
      </p:pic>
      <p:sp>
        <p:nvSpPr>
          <p:cNvPr id="5" name="Rectangle 4"/>
          <p:cNvSpPr/>
          <p:nvPr/>
        </p:nvSpPr>
        <p:spPr>
          <a:xfrm>
            <a:off x="710013" y="5608914"/>
            <a:ext cx="84339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http://www.gamesindustry.biz/articles/2014-08-07-big-fish-accused-of-unfair-of-deceptive-trade-practices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5573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5 at 1.36.30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2"/>
          <a:stretch/>
        </p:blipFill>
        <p:spPr>
          <a:xfrm>
            <a:off x="105072" y="1740593"/>
            <a:ext cx="8863082" cy="3640345"/>
          </a:xfrm>
        </p:spPr>
      </p:pic>
      <p:pic>
        <p:nvPicPr>
          <p:cNvPr id="5" name="Picture 4" descr="Screen Shot 2014-10-15 at 1.36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2" y="410307"/>
            <a:ext cx="3302000" cy="1282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380938"/>
            <a:ext cx="868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http://arstechnica.com/gaming/2014/08/california-man-sues-sony-over-killzones-1080p-graphics-claims/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8092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278" y="173611"/>
            <a:ext cx="4305690" cy="569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111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968" y="371748"/>
            <a:ext cx="6453150" cy="546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6315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8" y="236270"/>
            <a:ext cx="6300516" cy="560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37236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762" y="341313"/>
            <a:ext cx="6150476" cy="5516562"/>
          </a:xfrm>
        </p:spPr>
      </p:pic>
    </p:spTree>
    <p:extLst>
      <p:ext uri="{BB962C8B-B14F-4D97-AF65-F5344CB8AC3E}">
        <p14:creationId xmlns:p14="http://schemas.microsoft.com/office/powerpoint/2010/main" val="407044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946468"/>
            <a:ext cx="8548661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55657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332154"/>
            <a:ext cx="8229600" cy="50032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FF0000"/>
                </a:solidFill>
                <a:latin typeface="+mn-lt"/>
              </a:rPr>
              <a:t>Weird</a:t>
            </a:r>
            <a:r>
              <a:rPr lang="en-US" sz="6000" b="1" dirty="0">
                <a:solidFill>
                  <a:srgbClr val="FFFF00"/>
                </a:solidFill>
                <a:latin typeface="+mn-lt"/>
              </a:rPr>
              <a:t> contractual issues</a:t>
            </a:r>
            <a:r>
              <a:rPr lang="en-US" sz="6000" b="1" dirty="0">
                <a:solidFill>
                  <a:srgbClr val="FF0000"/>
                </a:solidFill>
                <a:latin typeface="+mn-lt"/>
              </a:rPr>
              <a:t>…</a:t>
            </a:r>
            <a:endParaRPr lang="en-US" sz="6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 descr="file104125322787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15" y="2090615"/>
            <a:ext cx="5091724" cy="38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673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0-12 at 3.19.3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" r="-942"/>
          <a:stretch/>
        </p:blipFill>
        <p:spPr>
          <a:xfrm>
            <a:off x="82099" y="461769"/>
            <a:ext cx="9006003" cy="4990189"/>
          </a:xfrm>
        </p:spPr>
      </p:pic>
      <p:sp>
        <p:nvSpPr>
          <p:cNvPr id="5" name="Rectangle 4"/>
          <p:cNvSpPr/>
          <p:nvPr/>
        </p:nvSpPr>
        <p:spPr>
          <a:xfrm>
            <a:off x="346350" y="5629862"/>
            <a:ext cx="86596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http://www.gamepolitics.com/2014/10/07/report-wb-strong-arms-shadow-mordor-reviewers#.VDxyXpRdX9Q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034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418479"/>
            <a:ext cx="8686800" cy="56566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sz="2800" dirty="0">
                <a:solidFill>
                  <a:srgbClr val="FFFF00"/>
                </a:solidFill>
                <a:latin typeface="+mn-lt"/>
              </a:rPr>
              <a:t>“</a:t>
            </a:r>
            <a:r>
              <a:rPr lang="en-CA" sz="2800" dirty="0" err="1">
                <a:solidFill>
                  <a:srgbClr val="FFFF00"/>
                </a:solidFill>
                <a:latin typeface="+mn-lt"/>
              </a:rPr>
              <a:t>YouTubers</a:t>
            </a:r>
            <a:r>
              <a:rPr lang="en-CA" sz="2800" dirty="0">
                <a:solidFill>
                  <a:srgbClr val="FFFF00"/>
                </a:solidFill>
                <a:latin typeface="+mn-lt"/>
              </a:rPr>
              <a:t> had to agree to do the following: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CA" sz="2800" dirty="0">
                <a:solidFill>
                  <a:srgbClr val="FF0000"/>
                </a:solidFill>
                <a:latin typeface="+mn-lt"/>
              </a:rPr>
              <a:t>Maximize awareness for the game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 during the ‘week of vengeance’</a:t>
            </a:r>
          </a:p>
          <a:p>
            <a:pPr>
              <a:buFontTx/>
              <a:buChar char="-"/>
            </a:pPr>
            <a:r>
              <a:rPr lang="en-CA" sz="2800" dirty="0">
                <a:solidFill>
                  <a:srgbClr val="FF0000"/>
                </a:solidFill>
                <a:latin typeface="+mn-lt"/>
              </a:rPr>
              <a:t>Persuade viewers to purchase game </a:t>
            </a:r>
            <a:endParaRPr lang="en-CA" sz="2800" dirty="0">
              <a:solidFill>
                <a:schemeClr val="bg1"/>
              </a:solidFill>
              <a:latin typeface="+mn-lt"/>
            </a:endParaRPr>
          </a:p>
          <a:p>
            <a:pPr>
              <a:buFontTx/>
              <a:buChar char="-"/>
            </a:pPr>
            <a:r>
              <a:rPr lang="en-CA" sz="2800" dirty="0">
                <a:solidFill>
                  <a:srgbClr val="FF0000"/>
                </a:solidFill>
                <a:latin typeface="+mn-lt"/>
              </a:rPr>
              <a:t>Not show bugs or glitches 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that may exist</a:t>
            </a:r>
          </a:p>
          <a:p>
            <a:pPr>
              <a:buFontTx/>
              <a:buChar char="-"/>
            </a:pPr>
            <a:endParaRPr lang="en-CA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  <a:latin typeface="+mn-lt"/>
              </a:rPr>
              <a:t>The agreement also notes that "</a:t>
            </a:r>
            <a:r>
              <a:rPr lang="en-CA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videos will promote positive sentiment about the game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.”</a:t>
            </a:r>
          </a:p>
          <a:p>
            <a:pPr marL="0" indent="0">
              <a:buNone/>
            </a:pPr>
            <a:endParaRPr lang="en-CA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  <a:latin typeface="+mn-lt"/>
              </a:rPr>
              <a:t>”…the company has final approval on the YouTube video at least 48 hours before any video goes live,”</a:t>
            </a:r>
          </a:p>
          <a:p>
            <a:pPr marL="0" indent="0">
              <a:buNone/>
            </a:pPr>
            <a:endParaRPr lang="en-CA" sz="2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  <a:latin typeface="+mn-lt"/>
              </a:rPr>
              <a:t>Those who didn't sign the "branding agreement" and made their own </a:t>
            </a:r>
            <a:r>
              <a:rPr lang="en-CA" sz="2800" dirty="0">
                <a:solidFill>
                  <a:srgbClr val="FF0000"/>
                </a:solidFill>
                <a:latin typeface="+mn-lt"/>
              </a:rPr>
              <a:t>found their videos taken down 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by a YouTube </a:t>
            </a:r>
            <a:r>
              <a:rPr lang="en-CA" sz="2800" dirty="0" err="1">
                <a:solidFill>
                  <a:schemeClr val="bg1"/>
                </a:solidFill>
                <a:latin typeface="+mn-lt"/>
              </a:rPr>
              <a:t>ContentID</a:t>
            </a:r>
            <a:r>
              <a:rPr lang="en-CA" sz="2800" dirty="0">
                <a:solidFill>
                  <a:schemeClr val="bg1"/>
                </a:solidFill>
                <a:latin typeface="+mn-lt"/>
              </a:rPr>
              <a:t> claim” </a:t>
            </a:r>
            <a:r>
              <a:rPr lang="en-CA" sz="2800" b="1" dirty="0">
                <a:solidFill>
                  <a:srgbClr val="FFFF00"/>
                </a:solidFill>
                <a:latin typeface="+mn-lt"/>
              </a:rPr>
              <a:t>(Abuse of copyright law?)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297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71"/>
            <a:ext cx="9144000" cy="1016000"/>
          </a:xfrm>
        </p:spPr>
        <p:txBody>
          <a:bodyPr>
            <a:normAutofit/>
          </a:bodyPr>
          <a:lstStyle/>
          <a:p>
            <a:pPr algn="ctr"/>
            <a:r>
              <a:rPr lang="en-CA" sz="4800" b="1" dirty="0">
                <a:solidFill>
                  <a:srgbClr val="FFFF00"/>
                </a:solidFill>
              </a:rPr>
              <a:t>A Cautionary Tale</a:t>
            </a:r>
            <a:endParaRPr lang="en-US" sz="4800" dirty="0"/>
          </a:p>
        </p:txBody>
      </p:sp>
      <p:pic>
        <p:nvPicPr>
          <p:cNvPr id="5" name="Content Placeholder 3" descr="Screen Shot 2016-06-15 at 3.43.3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" r="-1"/>
          <a:stretch/>
        </p:blipFill>
        <p:spPr>
          <a:xfrm>
            <a:off x="2170857" y="1025525"/>
            <a:ext cx="4802286" cy="4770438"/>
          </a:xfrm>
        </p:spPr>
      </p:pic>
    </p:spTree>
    <p:extLst>
      <p:ext uri="{BB962C8B-B14F-4D97-AF65-F5344CB8AC3E}">
        <p14:creationId xmlns:p14="http://schemas.microsoft.com/office/powerpoint/2010/main" val="2007156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7-12 at 9.25.4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" r="-353"/>
          <a:stretch/>
        </p:blipFill>
        <p:spPr>
          <a:xfrm>
            <a:off x="1350460" y="464950"/>
            <a:ext cx="6626424" cy="5449466"/>
          </a:xfrm>
        </p:spPr>
      </p:pic>
    </p:spTree>
    <p:extLst>
      <p:ext uri="{BB962C8B-B14F-4D97-AF65-F5344CB8AC3E}">
        <p14:creationId xmlns:p14="http://schemas.microsoft.com/office/powerpoint/2010/main" val="18788726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65" y="136588"/>
            <a:ext cx="7518335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Led to</a:t>
            </a:r>
            <a:r>
              <a:rPr lang="mr-IN" sz="4800" b="1" dirty="0">
                <a:solidFill>
                  <a:srgbClr val="FFFF00"/>
                </a:solidFill>
              </a:rPr>
              <a:t>…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465" y="1408113"/>
            <a:ext cx="6566721" cy="4482048"/>
          </a:xfrm>
        </p:spPr>
      </p:pic>
    </p:spTree>
    <p:extLst>
      <p:ext uri="{BB962C8B-B14F-4D97-AF65-F5344CB8AC3E}">
        <p14:creationId xmlns:p14="http://schemas.microsoft.com/office/powerpoint/2010/main" val="15453308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390" y="293688"/>
            <a:ext cx="4427220" cy="5534025"/>
          </a:xfrm>
        </p:spPr>
      </p:pic>
    </p:spTree>
    <p:extLst>
      <p:ext uri="{BB962C8B-B14F-4D97-AF65-F5344CB8AC3E}">
        <p14:creationId xmlns:p14="http://schemas.microsoft.com/office/powerpoint/2010/main" val="16134528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680" y="0"/>
            <a:ext cx="652212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Canada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680" y="1016000"/>
            <a:ext cx="4814640" cy="4873625"/>
          </a:xfrm>
        </p:spPr>
      </p:pic>
    </p:spTree>
    <p:extLst>
      <p:ext uri="{BB962C8B-B14F-4D97-AF65-F5344CB8AC3E}">
        <p14:creationId xmlns:p14="http://schemas.microsoft.com/office/powerpoint/2010/main" val="10254678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527538"/>
            <a:ext cx="8229600" cy="5198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FFF00"/>
                </a:solidFill>
                <a:latin typeface="Apple Chancery"/>
                <a:cs typeface="Apple Chancery"/>
              </a:rPr>
              <a:t>To understand EULA’s…</a:t>
            </a:r>
          </a:p>
        </p:txBody>
      </p:sp>
      <p:pic>
        <p:nvPicPr>
          <p:cNvPr id="4" name="Picture 3" descr="220px-PLoSBiol4.e126.Fig6fNeur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7693" y="1752422"/>
            <a:ext cx="3946769" cy="34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911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078" y="0"/>
            <a:ext cx="8034192" cy="19908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Constraint</a:t>
            </a:r>
            <a:r>
              <a:rPr lang="en-US" b="1" dirty="0">
                <a:solidFill>
                  <a:srgbClr val="FFFFFF"/>
                </a:solidFill>
              </a:rPr>
              <a:t>              </a:t>
            </a:r>
            <a:r>
              <a:rPr lang="en-US" b="1" dirty="0">
                <a:solidFill>
                  <a:srgbClr val="FF0000"/>
                </a:solidFill>
              </a:rPr>
              <a:t>Restraint 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Coercion</a:t>
            </a:r>
            <a:r>
              <a:rPr lang="en-US" b="1" dirty="0">
                <a:solidFill>
                  <a:schemeClr val="bg1"/>
                </a:solidFill>
              </a:rPr>
              <a:t>                 </a:t>
            </a:r>
            <a:r>
              <a:rPr lang="en-US" b="1" dirty="0">
                <a:solidFill>
                  <a:srgbClr val="FF0000"/>
                </a:solidFill>
              </a:rPr>
              <a:t>Control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Statute </a:t>
            </a:r>
            <a:r>
              <a:rPr lang="en-US" b="1" dirty="0">
                <a:solidFill>
                  <a:schemeClr val="bg1"/>
                </a:solidFill>
              </a:rPr>
              <a:t>                   </a:t>
            </a:r>
            <a:r>
              <a:rPr lang="en-US" b="1" dirty="0">
                <a:solidFill>
                  <a:srgbClr val="FF0000"/>
                </a:solidFill>
              </a:rPr>
              <a:t>Contract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2730" y="2210764"/>
            <a:ext cx="8717098" cy="4790671"/>
          </a:xfrm>
        </p:spPr>
        <p:txBody>
          <a:bodyPr>
            <a:normAutofit/>
          </a:bodyPr>
          <a:lstStyle/>
          <a:p>
            <a:r>
              <a:rPr lang="en-US" sz="2200" b="1" dirty="0" err="1">
                <a:solidFill>
                  <a:srgbClr val="FFFF00"/>
                </a:solidFill>
                <a:latin typeface="+mn-lt"/>
              </a:rPr>
              <a:t>con·strain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/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kənˈstrān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/Verb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FFFF"/>
                </a:solidFill>
                <a:latin typeface="+mn-lt"/>
              </a:rPr>
              <a:t>Severely </a:t>
            </a:r>
            <a:r>
              <a:rPr lang="en-US" sz="2200" dirty="0">
                <a:solidFill>
                  <a:srgbClr val="FFFF00"/>
                </a:solidFill>
                <a:latin typeface="+mn-lt"/>
              </a:rPr>
              <a:t>restrict the scope, 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extent, or activity of.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FF00"/>
                </a:solidFill>
                <a:latin typeface="+mn-lt"/>
              </a:rPr>
              <a:t>Compel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or force (someone) </a:t>
            </a:r>
            <a:r>
              <a:rPr lang="en-US" sz="2200" dirty="0">
                <a:solidFill>
                  <a:srgbClr val="FFFF00"/>
                </a:solidFill>
                <a:latin typeface="+mn-lt"/>
              </a:rPr>
              <a:t>toward</a:t>
            </a:r>
            <a:r>
              <a:rPr lang="en-US" sz="2200" dirty="0">
                <a:solidFill>
                  <a:srgbClr val="8EB4E3"/>
                </a:solidFill>
                <a:latin typeface="+mn-lt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a particular course of action.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  <a:latin typeface="+mn-lt"/>
              </a:rPr>
              <a:t>Synonyms: force - </a:t>
            </a:r>
            <a:r>
              <a:rPr lang="en-US" sz="2200" dirty="0">
                <a:solidFill>
                  <a:srgbClr val="CCFFCC"/>
                </a:solidFill>
                <a:latin typeface="+mn-lt"/>
              </a:rPr>
              <a:t>compel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200" dirty="0">
                <a:solidFill>
                  <a:srgbClr val="CCFFCC"/>
                </a:solidFill>
                <a:latin typeface="+mn-lt"/>
              </a:rPr>
              <a:t>coerce 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- oblige - necessitate</a:t>
            </a:r>
            <a:endParaRPr lang="en-US" sz="2200" dirty="0">
              <a:latin typeface="+mn-lt"/>
            </a:endParaRPr>
          </a:p>
          <a:p>
            <a:r>
              <a:rPr lang="en-US" sz="2200" b="1" dirty="0" err="1">
                <a:solidFill>
                  <a:srgbClr val="FF0000"/>
                </a:solidFill>
                <a:latin typeface="+mn-lt"/>
              </a:rPr>
              <a:t>re·strain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/</a:t>
            </a:r>
            <a:r>
              <a:rPr lang="en-US" sz="2200" dirty="0" err="1">
                <a:solidFill>
                  <a:srgbClr val="FFFFFF"/>
                </a:solidFill>
                <a:latin typeface="+mn-lt"/>
              </a:rPr>
              <a:t>riˈstrān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/Verb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Prevent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>
                <a:solidFill>
                  <a:srgbClr val="CCFFCC"/>
                </a:solidFill>
                <a:latin typeface="+mn-lt"/>
              </a:rPr>
              <a:t>(someone or something) 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from doing something;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 keep  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under control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FFFF"/>
                </a:solidFill>
                <a:latin typeface="+mn-lt"/>
              </a:rPr>
              <a:t>Prevent oneself from displaying or giving way to a strong  </a:t>
            </a:r>
          </a:p>
          <a:p>
            <a:pPr marL="0" lvl="0" indent="0">
              <a:buNone/>
            </a:pPr>
            <a:r>
              <a:rPr lang="en-US" sz="2200" dirty="0">
                <a:solidFill>
                  <a:srgbClr val="FFFFFF"/>
                </a:solidFill>
                <a:latin typeface="+mn-lt"/>
              </a:rPr>
              <a:t>urge or emotion.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  <a:latin typeface="+mn-lt"/>
              </a:rPr>
              <a:t>Synonyms: curb - check - hold -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repress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control</a:t>
            </a:r>
            <a:r>
              <a:rPr lang="en-US" sz="2200" dirty="0">
                <a:solidFill>
                  <a:srgbClr val="FFFFFF"/>
                </a:solidFill>
                <a:latin typeface="+mn-lt"/>
              </a:rPr>
              <a:t> - contain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83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52" y="985838"/>
            <a:ext cx="7391295" cy="4471988"/>
          </a:xfrm>
        </p:spPr>
      </p:pic>
    </p:spTree>
    <p:extLst>
      <p:ext uri="{BB962C8B-B14F-4D97-AF65-F5344CB8AC3E}">
        <p14:creationId xmlns:p14="http://schemas.microsoft.com/office/powerpoint/2010/main" val="22379908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+mn-lt"/>
                <a:cs typeface="Times New Roman"/>
              </a:rPr>
              <a:t>A Pattern</a:t>
            </a:r>
            <a:r>
              <a:rPr lang="en-US" sz="5400" b="1" dirty="0">
                <a:solidFill>
                  <a:srgbClr val="FF0000"/>
                </a:solidFill>
                <a:latin typeface="+mn-lt"/>
                <a:cs typeface="Times New Roman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398493"/>
            <a:ext cx="9144000" cy="452222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8EB4E3"/>
                </a:solidFill>
                <a:latin typeface="+mn-lt"/>
              </a:rPr>
              <a:t>CREATION</a:t>
            </a:r>
            <a:r>
              <a:rPr lang="en-US" sz="2800" dirty="0">
                <a:solidFill>
                  <a:srgbClr val="8EB4E3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  <a:cs typeface="Apple Chancery"/>
              </a:rPr>
              <a:t>goes with </a:t>
            </a:r>
            <a:r>
              <a:rPr lang="en-US" sz="2800" b="1" dirty="0">
                <a:solidFill>
                  <a:srgbClr val="CCC1DA"/>
                </a:solidFill>
                <a:latin typeface="+mn-lt"/>
              </a:rPr>
              <a:t>COPYRIGHT/IP LAW</a:t>
            </a:r>
            <a:r>
              <a:rPr lang="en-US" sz="2800" dirty="0">
                <a:solidFill>
                  <a:srgbClr val="CCC1DA"/>
                </a:solidFill>
                <a:latin typeface="+mn-lt"/>
              </a:rPr>
              <a:t> </a:t>
            </a:r>
            <a:endParaRPr lang="en-US" sz="2800" b="1" dirty="0">
              <a:solidFill>
                <a:srgbClr val="CCC1DA"/>
              </a:solidFill>
              <a:latin typeface="+mn-lt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8EB4E3"/>
                </a:solidFill>
                <a:latin typeface="+mn-lt"/>
              </a:rPr>
              <a:t>CONNECTING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+mn-lt"/>
                <a:cs typeface="Apple Chancery"/>
              </a:rPr>
              <a:t>goes with </a:t>
            </a:r>
            <a:r>
              <a:rPr lang="en-US" sz="2800" b="1" dirty="0">
                <a:solidFill>
                  <a:srgbClr val="CCC1DA"/>
                </a:solidFill>
                <a:latin typeface="+mn-lt"/>
              </a:rPr>
              <a:t>CONTRACT LAW 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BECOMES</a:t>
            </a:r>
          </a:p>
          <a:p>
            <a:endParaRPr lang="en-US" sz="2800" b="1" dirty="0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CCC1DA"/>
                </a:solidFill>
                <a:latin typeface="+mn-lt"/>
              </a:rPr>
              <a:t>COPYRIGHT/IP LAW </a:t>
            </a:r>
            <a:r>
              <a:rPr lang="en-US" b="1" u="sng" dirty="0">
                <a:solidFill>
                  <a:srgbClr val="FFFF00"/>
                </a:solidFill>
                <a:latin typeface="+mn-lt"/>
                <a:cs typeface="Apple Chancery"/>
              </a:rPr>
              <a:t>CONSTRAINS/COERCES</a:t>
            </a:r>
            <a:r>
              <a:rPr lang="en-US" b="1" dirty="0">
                <a:solidFill>
                  <a:srgbClr val="FFFF00"/>
                </a:solidFill>
                <a:latin typeface="+mn-lt"/>
                <a:cs typeface="Apple Chancery"/>
              </a:rPr>
              <a:t> </a:t>
            </a:r>
            <a:r>
              <a:rPr lang="en-US" b="1" dirty="0">
                <a:solidFill>
                  <a:srgbClr val="8EB4E3"/>
                </a:solidFill>
                <a:latin typeface="+mn-lt"/>
              </a:rPr>
              <a:t>CREATION</a:t>
            </a:r>
            <a:endParaRPr lang="en-US" b="1" dirty="0">
              <a:solidFill>
                <a:srgbClr val="0000FF"/>
              </a:solidFill>
              <a:latin typeface="+mn-lt"/>
            </a:endParaRPr>
          </a:p>
          <a:p>
            <a:pPr marL="0" indent="0" algn="ctr">
              <a:buNone/>
            </a:pPr>
            <a:endParaRPr lang="en-US" sz="2800" b="1" dirty="0">
              <a:solidFill>
                <a:srgbClr val="CCC1DA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CONTRACT LAW </a:t>
            </a:r>
            <a:r>
              <a:rPr lang="en-US" b="1" u="sng" dirty="0">
                <a:solidFill>
                  <a:srgbClr val="FFFF00"/>
                </a:solidFill>
                <a:latin typeface="+mn-lt"/>
                <a:cs typeface="Apple Chancery"/>
              </a:rPr>
              <a:t>RESTRAINS/CONTROLS</a:t>
            </a:r>
            <a:r>
              <a:rPr lang="en-US" b="1" dirty="0">
                <a:solidFill>
                  <a:srgbClr val="FFFF00"/>
                </a:solidFill>
                <a:latin typeface="+mn-lt"/>
                <a:cs typeface="Apple Chancery"/>
              </a:rPr>
              <a:t> 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CONNECTING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34514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055"/>
            <a:ext cx="9144000" cy="1016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  Emerging from Talk </a:t>
            </a:r>
            <a:r>
              <a:rPr lang="en-US" dirty="0">
                <a:solidFill>
                  <a:srgbClr val="FF0000"/>
                </a:solidFill>
                <a:latin typeface="+mn-lt"/>
                <a:cs typeface="Times New Roman"/>
              </a:rPr>
              <a:t>(</a:t>
            </a:r>
            <a:r>
              <a:rPr lang="en-US" dirty="0">
                <a:solidFill>
                  <a:srgbClr val="92D050"/>
                </a:solidFill>
                <a:latin typeface="+mn-lt"/>
                <a:cs typeface="Times New Roman"/>
              </a:rPr>
              <a:t>“</a:t>
            </a:r>
            <a:r>
              <a:rPr lang="en-US" dirty="0">
                <a:solidFill>
                  <a:srgbClr val="FFFF00"/>
                </a:solidFill>
                <a:latin typeface="+mn-lt"/>
                <a:cs typeface="Times New Roman"/>
              </a:rPr>
              <a:t>10 Cases </a:t>
            </a:r>
            <a:r>
              <a:rPr lang="en-US" dirty="0">
                <a:solidFill>
                  <a:srgbClr val="92D050"/>
                </a:solidFill>
                <a:latin typeface="+mn-lt"/>
                <a:cs typeface="Times New Roman"/>
              </a:rPr>
              <a:t>-</a:t>
            </a:r>
            <a:r>
              <a:rPr lang="en-US" dirty="0">
                <a:solidFill>
                  <a:srgbClr val="FF0000"/>
                </a:solidFill>
                <a:latin typeface="+mn-lt"/>
                <a:cs typeface="Times New Roman"/>
              </a:rPr>
              <a:t>..</a:t>
            </a:r>
            <a:r>
              <a:rPr lang="en-US" dirty="0">
                <a:solidFill>
                  <a:srgbClr val="92D050"/>
                </a:solidFill>
                <a:latin typeface="+mn-lt"/>
                <a:cs typeface="Times New Roman"/>
              </a:rPr>
              <a:t>”</a:t>
            </a:r>
            <a:r>
              <a:rPr lang="en-US" dirty="0">
                <a:solidFill>
                  <a:srgbClr val="FF0000"/>
                </a:solidFill>
                <a:latin typeface="+mn-lt"/>
                <a:cs typeface="Times New Roman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069055"/>
            <a:ext cx="9144000" cy="504444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u="sng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Considering: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    1. Companies draft; consumers don’t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    2. Click-wrap “fiction”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    3. Lack of standardization (Industry Assoc./Treaty/Consumer Protection)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    4. </a:t>
            </a:r>
            <a:r>
              <a:rPr lang="en-US" i="1" dirty="0">
                <a:solidFill>
                  <a:srgbClr val="FFFF00"/>
                </a:solidFill>
                <a:latin typeface="+mn-lt"/>
              </a:rPr>
              <a:t>All cases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had multiple causes of action, not just contract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BFBFBF"/>
                </a:solidFill>
                <a:latin typeface="+mn-lt"/>
              </a:rPr>
              <a:t> 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 Query: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Morality of </a:t>
            </a:r>
            <a:r>
              <a:rPr lang="en-US" i="1" dirty="0">
                <a:solidFill>
                  <a:srgbClr val="FF6600"/>
                </a:solidFill>
                <a:latin typeface="+mn-lt"/>
              </a:rPr>
              <a:t>contracting out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of: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     a.) free speech/expression rights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     b.) prevailing statutory copyright laws/rights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+mn-lt"/>
              </a:rPr>
              <a:t>     c.)</a:t>
            </a:r>
            <a:r>
              <a:rPr lang="en-US" i="1" dirty="0">
                <a:solidFill>
                  <a:srgbClr val="8EB4E3"/>
                </a:solidFill>
                <a:latin typeface="+mn-lt"/>
              </a:rPr>
              <a:t> privacy &amp; surveillance protections</a:t>
            </a:r>
          </a:p>
        </p:txBody>
      </p:sp>
    </p:spTree>
    <p:extLst>
      <p:ext uri="{BB962C8B-B14F-4D97-AF65-F5344CB8AC3E}">
        <p14:creationId xmlns:p14="http://schemas.microsoft.com/office/powerpoint/2010/main" val="24950201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8277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  <a:t>         T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he problem with drafting…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        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(Where do the humans go?)</a:t>
            </a:r>
          </a:p>
        </p:txBody>
      </p:sp>
      <p:pic>
        <p:nvPicPr>
          <p:cNvPr id="4" name="Content Placeholder 3" descr="IMG_0998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6076" y="1827746"/>
            <a:ext cx="5312096" cy="3800802"/>
          </a:xfrm>
        </p:spPr>
      </p:pic>
    </p:spTree>
    <p:extLst>
      <p:ext uri="{BB962C8B-B14F-4D97-AF65-F5344CB8AC3E}">
        <p14:creationId xmlns:p14="http://schemas.microsoft.com/office/powerpoint/2010/main" val="3115473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485"/>
            <a:ext cx="8229600" cy="7721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/>
                <a:cs typeface="Times New Roman"/>
              </a:rPr>
              <a:t>Trends in the Cases</a:t>
            </a:r>
            <a:r>
              <a:rPr lang="en-US" sz="4400" b="1" dirty="0">
                <a:solidFill>
                  <a:schemeClr val="bg1"/>
                </a:solidFill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210235"/>
            <a:ext cx="8579224" cy="49210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COPYRIGHT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 (constraint)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CCFFCC"/>
                </a:solidFill>
                <a:latin typeface="+mn-lt"/>
              </a:rPr>
              <a:t>to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    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USER (COPY) RIGHTS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(e.g. reverse engineering, fair use, right to create {?})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CCFFCC"/>
                </a:solidFill>
                <a:latin typeface="+mn-lt"/>
              </a:rPr>
              <a:t>to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CONTRACTING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(restraint)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CCFFCC"/>
                </a:solidFill>
                <a:latin typeface="+mn-lt"/>
              </a:rPr>
              <a:t>to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D99694"/>
                </a:solidFill>
                <a:latin typeface="+mn-lt"/>
              </a:rPr>
              <a:t>REMOVING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USER RIGHTS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no reverse engineering, no mods, no privacy?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CCFFCC"/>
                </a:solidFill>
                <a:latin typeface="+mn-lt"/>
              </a:rPr>
              <a:t>to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CONSUMER/GAMER PROTECTIONS</a:t>
            </a:r>
            <a:r>
              <a:rPr lang="en-US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???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              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*Fairness of this process of moving from constraints to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rgbClr val="FFFF00"/>
                </a:solidFill>
                <a:latin typeface="+mn-lt"/>
              </a:rPr>
              <a:t>additional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restraints </a:t>
            </a:r>
            <a:r>
              <a:rPr lang="en-US" b="1" i="1" u="sng" dirty="0">
                <a:solidFill>
                  <a:srgbClr val="FFFF00"/>
                </a:solidFill>
                <a:latin typeface="+mn-lt"/>
              </a:rPr>
              <a:t>without user understanding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886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81" y="-100978"/>
            <a:ext cx="8229600" cy="80643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</a:t>
            </a:r>
            <a:r>
              <a:rPr lang="en-US" sz="5300" b="1" dirty="0">
                <a:solidFill>
                  <a:srgbClr val="FFFF00"/>
                </a:solidFill>
                <a:latin typeface="+mn-lt"/>
                <a:cs typeface="Times New Roman"/>
              </a:rPr>
              <a:t>Double Standard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705452"/>
            <a:ext cx="9144000" cy="5583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+mn-lt"/>
              </a:rPr>
              <a:t>Core problem: EULA’s, </a:t>
            </a:r>
            <a:r>
              <a:rPr lang="en-US" b="1" dirty="0" err="1">
                <a:solidFill>
                  <a:srgbClr val="FFFFFF"/>
                </a:solidFill>
                <a:latin typeface="+mn-lt"/>
              </a:rPr>
              <a:t>ToS</a:t>
            </a:r>
            <a:r>
              <a:rPr lang="en-US" b="1" dirty="0">
                <a:solidFill>
                  <a:srgbClr val="FFFFFF"/>
                </a:solidFill>
                <a:latin typeface="+mn-lt"/>
              </a:rPr>
              <a:t>’ etc.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we</a:t>
            </a:r>
            <a:r>
              <a:rPr lang="en-US" b="1" dirty="0">
                <a:solidFill>
                  <a:srgbClr val="FFFFFF"/>
                </a:solidFill>
                <a:latin typeface="+mn-lt"/>
              </a:rPr>
              <a:t> “agree to”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are</a:t>
            </a:r>
            <a:r>
              <a:rPr lang="en-US" b="1" dirty="0">
                <a:solidFill>
                  <a:srgbClr val="FFFFFF"/>
                </a:solidFill>
                <a:latin typeface="+mn-lt"/>
              </a:rPr>
              <a:t> all different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in specifics; yet apply to </a:t>
            </a:r>
            <a:r>
              <a:rPr lang="en-US" b="1" dirty="0">
                <a:solidFill>
                  <a:srgbClr val="FFFFFF"/>
                </a:solidFill>
                <a:latin typeface="+mn-lt"/>
              </a:rPr>
              <a:t>billions of people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6D9F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DOUBLE STANDARD Test #1</a:t>
            </a:r>
            <a:r>
              <a:rPr lang="en-US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6D9F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: </a:t>
            </a:r>
            <a:r>
              <a:rPr lang="en-US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since digital developers Can (&amp; do) customize your content,</a:t>
            </a:r>
            <a:r>
              <a:rPr lang="en-US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Why not YOUR EULA, TOS &amp; Privacy agreements?</a:t>
            </a:r>
          </a:p>
          <a:p>
            <a:pPr marL="0" indent="0">
              <a:buNone/>
            </a:pP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  <a:p>
            <a:pPr marL="0" indent="0">
              <a:buNone/>
            </a:pPr>
            <a:r>
              <a:rPr lang="en-US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DOUBLE STANDARD Test #2: </a:t>
            </a:r>
            <a:r>
              <a:rPr lang="en-US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How many developers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could survive </a:t>
            </a:r>
            <a:r>
              <a:rPr lang="en-US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the terms they impose on Consumers?</a:t>
            </a:r>
            <a:endParaRPr lang="en-US" b="1" dirty="0">
              <a:solidFill>
                <a:srgbClr val="FFFFFF"/>
              </a:solidFill>
              <a:latin typeface="+mn-lt"/>
            </a:endParaRPr>
          </a:p>
          <a:p>
            <a:pPr marL="0" indent="0">
              <a:buNone/>
            </a:pPr>
            <a:endParaRPr lang="en-US" i="1" dirty="0">
              <a:solidFill>
                <a:srgbClr val="FFFFFF"/>
              </a:solidFill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+mn-lt"/>
              </a:rPr>
              <a:t>                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  ETHICAL SOLUTION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?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: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Embedding a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“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Do Unto     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                   Others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”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algorithm rule-set which permits us to use the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                   digital bits of others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if we share ours to the same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                   standard. </a:t>
            </a:r>
            <a:r>
              <a:rPr lang="en-US" sz="2800" b="1" dirty="0">
                <a:solidFill>
                  <a:srgbClr val="FFFF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+mn-lt"/>
              </a:rPr>
              <a:t>Barter </a:t>
            </a:r>
            <a:r>
              <a:rPr lang="en-US" sz="2800" b="1" u="sng" dirty="0">
                <a:solidFill>
                  <a:srgbClr val="FFFF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+mn-lt"/>
              </a:rPr>
              <a:t>not </a:t>
            </a:r>
            <a:r>
              <a:rPr lang="en-US" sz="2800" b="1" dirty="0">
                <a:solidFill>
                  <a:srgbClr val="FFFF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+mn-lt"/>
              </a:rPr>
              <a:t> infringement.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 descr="file000204632990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2"/>
          <a:stretch/>
        </p:blipFill>
        <p:spPr>
          <a:xfrm>
            <a:off x="135028" y="4559975"/>
            <a:ext cx="671796" cy="1038283"/>
          </a:xfrm>
          <a:prstGeom prst="rect">
            <a:avLst/>
          </a:prstGeom>
        </p:spPr>
      </p:pic>
      <p:pic>
        <p:nvPicPr>
          <p:cNvPr id="5" name="Content Placeholder 3" descr="file0002046329908.jpg">
            <a:extLst>
              <a:ext uri="{FF2B5EF4-FFF2-40B4-BE49-F238E27FC236}">
                <a16:creationId xmlns:a16="http://schemas.microsoft.com/office/drawing/2014/main" id="{6B51DCA5-397E-F64F-B811-FDF671DF60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2"/>
          <a:stretch/>
        </p:blipFill>
        <p:spPr>
          <a:xfrm>
            <a:off x="135028" y="4667552"/>
            <a:ext cx="671796" cy="10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48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70" y="0"/>
            <a:ext cx="8562330" cy="134259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FFFF00"/>
                </a:solidFill>
                <a:latin typeface="+mn-lt"/>
              </a:rPr>
              <a:t>Why not tailor our rights in terms of how we deal with the rights of others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Screen Shot 2014-10-13 at 6.12.48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" r="-21"/>
          <a:stretch/>
        </p:blipFill>
        <p:spPr>
          <a:xfrm>
            <a:off x="692700" y="1500188"/>
            <a:ext cx="7778444" cy="4074729"/>
          </a:xfrm>
        </p:spPr>
      </p:pic>
      <p:sp>
        <p:nvSpPr>
          <p:cNvPr id="5" name="Rectangle 4"/>
          <p:cNvSpPr/>
          <p:nvPr/>
        </p:nvSpPr>
        <p:spPr>
          <a:xfrm>
            <a:off x="254351" y="5572224"/>
            <a:ext cx="8904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http://www.gamespot.com/articles/max-payne-3-cheaters-getting-quarantined/1100-6382313/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30461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19" y="225425"/>
            <a:ext cx="3927561" cy="5616575"/>
          </a:xfrm>
        </p:spPr>
      </p:pic>
    </p:spTree>
    <p:extLst>
      <p:ext uri="{BB962C8B-B14F-4D97-AF65-F5344CB8AC3E}">
        <p14:creationId xmlns:p14="http://schemas.microsoft.com/office/powerpoint/2010/main" val="8438363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13092"/>
          </a:xfrm>
        </p:spPr>
        <p:txBody>
          <a:bodyPr>
            <a:normAutofit/>
          </a:bodyPr>
          <a:lstStyle/>
          <a:p>
            <a:r>
              <a:rPr lang="en-US" sz="3600" dirty="0"/>
              <a:t> </a:t>
            </a:r>
            <a:r>
              <a:rPr lang="en-US" sz="3600" dirty="0">
                <a:solidFill>
                  <a:schemeClr val="bg1"/>
                </a:solidFill>
              </a:rPr>
              <a:t>  </a:t>
            </a:r>
            <a:r>
              <a:rPr lang="en-US" sz="3100" b="1" dirty="0">
                <a:solidFill>
                  <a:schemeClr val="bg1"/>
                </a:solidFill>
                <a:latin typeface="+mn-lt"/>
                <a:cs typeface="Times New Roman"/>
              </a:rPr>
              <a:t>Query: </a:t>
            </a:r>
            <a:r>
              <a:rPr lang="en-US" sz="3100" b="1" dirty="0">
                <a:solidFill>
                  <a:srgbClr val="FFFF00"/>
                </a:solidFill>
                <a:latin typeface="+mn-lt"/>
                <a:cs typeface="Times New Roman"/>
              </a:rPr>
              <a:t>Developer’s Liability - </a:t>
            </a:r>
            <a:r>
              <a:rPr lang="en-US" sz="3100" dirty="0">
                <a:solidFill>
                  <a:srgbClr val="FFFF00"/>
                </a:solidFill>
                <a:latin typeface="+mn-lt"/>
                <a:cs typeface="Times New Roman"/>
              </a:rPr>
              <a:t> Are not EULA/ </a:t>
            </a:r>
            <a:br>
              <a:rPr lang="en-US" sz="3100" dirty="0">
                <a:solidFill>
                  <a:srgbClr val="FFFF00"/>
                </a:solidFill>
                <a:latin typeface="+mn-lt"/>
                <a:cs typeface="Times New Roman"/>
              </a:rPr>
            </a:br>
            <a:r>
              <a:rPr lang="en-US" sz="3100" dirty="0">
                <a:solidFill>
                  <a:srgbClr val="FFFF00"/>
                </a:solidFill>
                <a:latin typeface="+mn-lt"/>
                <a:cs typeface="Times New Roman"/>
              </a:rPr>
              <a:t>    </a:t>
            </a:r>
            <a:r>
              <a:rPr lang="en-US" sz="3100" dirty="0" err="1">
                <a:solidFill>
                  <a:srgbClr val="FFFF00"/>
                </a:solidFill>
                <a:latin typeface="+mn-lt"/>
                <a:cs typeface="Times New Roman"/>
              </a:rPr>
              <a:t>ToS</a:t>
            </a:r>
            <a:r>
              <a:rPr lang="en-US" sz="3100" dirty="0">
                <a:solidFill>
                  <a:srgbClr val="FFFF00"/>
                </a:solidFill>
                <a:latin typeface="+mn-lt"/>
                <a:cs typeface="Times New Roman"/>
              </a:rPr>
              <a:t>’ needed for the “really bad” stuff?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17486" y="1213093"/>
            <a:ext cx="8826513" cy="523675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* Would a short </a:t>
            </a: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legal notice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would be as effective as EULA/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ToS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“Cheating,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illegal &amp;/or intolerant behavior is not acceptable. In such event we may take such legal or other actions we deem appropriate in our sole discretion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.”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F2DCDB"/>
                </a:solidFill>
                <a:latin typeface="+mn-lt"/>
              </a:rPr>
              <a:t>* EULA cases do tend to relate to commercial threats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not “really bad” stuff.  See </a:t>
            </a:r>
            <a:r>
              <a:rPr lang="en-US" b="1" i="1" dirty="0">
                <a:solidFill>
                  <a:srgbClr val="C6D9F1"/>
                </a:solidFill>
                <a:latin typeface="+mn-lt"/>
              </a:rPr>
              <a:t>Davidson</a:t>
            </a:r>
            <a:r>
              <a:rPr lang="en-US" dirty="0">
                <a:solidFill>
                  <a:srgbClr val="C6D9F1"/>
                </a:solidFill>
                <a:latin typeface="+mn-lt"/>
              </a:rPr>
              <a:t> &amp;</a:t>
            </a:r>
            <a:r>
              <a:rPr lang="en-US" b="1" i="1" dirty="0">
                <a:solidFill>
                  <a:srgbClr val="C6D9F1"/>
                </a:solidFill>
                <a:latin typeface="+mn-lt"/>
              </a:rPr>
              <a:t> iRacing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for example.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*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>
                <a:solidFill>
                  <a:srgbClr val="F2DCDB"/>
                </a:solidFill>
                <a:latin typeface="+mn-lt"/>
              </a:rPr>
              <a:t>Bot/gold-mining cases more ambiguous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being about both;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a) gamer's experience; &amp;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b) company possibly offering gamer same features. </a:t>
            </a:r>
          </a:p>
          <a:p>
            <a:pPr marL="0" lvl="0" indent="0">
              <a:lnSpc>
                <a:spcPct val="100000"/>
              </a:lnSpc>
              <a:buNone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*  Consider: </a:t>
            </a:r>
            <a:r>
              <a:rPr lang="en-CA" sz="2200" b="1" i="1" dirty="0">
                <a:solidFill>
                  <a:srgbClr val="C6D9F1"/>
                </a:solidFill>
                <a:latin typeface="+mn-lt"/>
              </a:rPr>
              <a:t>Blizzard Entertainment, Inc. v. In Game Dollar, LLC,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CA" sz="2200" dirty="0">
                <a:solidFill>
                  <a:schemeClr val="bg1"/>
                </a:solidFill>
                <a:latin typeface="+mn-lt"/>
              </a:rPr>
              <a:t>USDC Cal.2007 (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gold-farming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) </a:t>
            </a:r>
            <a:r>
              <a:rPr lang="en-CA" sz="2200" dirty="0">
                <a:solidFill>
                  <a:schemeClr val="bg1"/>
                </a:solidFill>
                <a:latin typeface="+mn-lt"/>
              </a:rPr>
              <a:t>followed by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“Blizzard Introduces Buying in-Game WoW Items”</a:t>
            </a:r>
            <a:r>
              <a:rPr lang="en-US" sz="22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(Nov/09)</a:t>
            </a:r>
            <a:r>
              <a:rPr lang="en-US" sz="1700" u="sng" dirty="0">
                <a:solidFill>
                  <a:schemeClr val="bg1"/>
                </a:solidFill>
                <a:latin typeface="+mn-lt"/>
                <a:hlinkClick r:id="rId2"/>
              </a:rPr>
              <a:t>http://www.tomshardware.com/news/World-Warcraft-Blizzard-MMORPG-Microtransactions,9003.html</a:t>
            </a:r>
            <a:endParaRPr lang="en-US" sz="17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473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8"/>
            <a:ext cx="8229600" cy="10160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A More Insidious Result?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044957"/>
            <a:ext cx="9144000" cy="53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Censorship controls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effectively delegated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to private interests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(without free speech/expression overrides)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.</a:t>
            </a:r>
          </a:p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“Apple rejects game based on Syrian civil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war”</a:t>
            </a:r>
            <a:r>
              <a:rPr lang="en-US" sz="1600" dirty="0" err="1">
                <a:solidFill>
                  <a:schemeClr val="bg1"/>
                </a:solidFill>
                <a:latin typeface="+mn-lt"/>
                <a:hlinkClick r:id="rId2"/>
              </a:rPr>
              <a:t>http</a:t>
            </a:r>
            <a:r>
              <a:rPr lang="en-US" sz="1600" dirty="0">
                <a:solidFill>
                  <a:schemeClr val="bg1"/>
                </a:solidFill>
                <a:latin typeface="+mn-lt"/>
                <a:hlinkClick r:id="rId2"/>
              </a:rPr>
              <a:t>://killscreendaily.com/articles/news/apple-rejects-game-based-syrian-civil-war/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iOS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games chafe under Apple's directions: 'If you want to criticize a religion, write a 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book’”</a:t>
            </a:r>
            <a:r>
              <a:rPr lang="en-US" sz="1600" dirty="0" err="1">
                <a:solidFill>
                  <a:schemeClr val="bg1"/>
                </a:solidFill>
                <a:latin typeface="+mn-lt"/>
                <a:hlinkClick r:id="rId3"/>
              </a:rPr>
              <a:t>http</a:t>
            </a:r>
            <a:r>
              <a:rPr lang="en-US" sz="1600" dirty="0">
                <a:solidFill>
                  <a:schemeClr val="bg1"/>
                </a:solidFill>
                <a:latin typeface="+mn-lt"/>
                <a:hlinkClick r:id="rId3"/>
              </a:rPr>
              <a:t>://www.theverge.com/2013/1/16/3879194/apple-app-store-guidelines-tell-game-developers-to-avoid-serious-themes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&amp; less insidiously: 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“Blizzard Bans 'Several Thousand' Diablo III Players for Cheating”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– using bots (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Would “Notice” do?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)</a:t>
            </a:r>
            <a:r>
              <a:rPr lang="en-US" sz="1600" dirty="0">
                <a:solidFill>
                  <a:schemeClr val="bg1"/>
                </a:solidFill>
                <a:latin typeface="+mn-lt"/>
                <a:hlinkClick r:id="rId4"/>
              </a:rPr>
              <a:t>http://gamepolitics.com/2012/12/19/blizzard-bans-several-thousand-diablo-iii-players-cheating#.URswDFpAR3c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547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0342"/>
          </a:xfrm>
        </p:spPr>
        <p:txBody>
          <a:bodyPr>
            <a:no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Times New Roman"/>
                <a:cs typeface="Times New Roman"/>
              </a:rPr>
              <a:t>  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…</a:t>
            </a:r>
            <a:r>
              <a:rPr lang="en-US" b="1" i="1" dirty="0">
                <a:solidFill>
                  <a:srgbClr val="FFFF00"/>
                </a:solidFill>
                <a:latin typeface="Times New Roman"/>
                <a:cs typeface="Times New Roman"/>
              </a:rPr>
              <a:t>but the 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“</a:t>
            </a:r>
            <a:r>
              <a:rPr lang="en-US" b="1" i="1" dirty="0">
                <a:solidFill>
                  <a:schemeClr val="bg1"/>
                </a:solidFill>
                <a:latin typeface="Times New Roman"/>
                <a:cs typeface="Times New Roman"/>
              </a:rPr>
              <a:t>functional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” </a:t>
            </a:r>
            <a:r>
              <a:rPr lang="en-US" b="1" i="1" dirty="0">
                <a:solidFill>
                  <a:srgbClr val="FFFF00"/>
                </a:solidFill>
                <a:latin typeface="Times New Roman"/>
                <a:cs typeface="Times New Roman"/>
              </a:rPr>
              <a:t>answer may be</a:t>
            </a:r>
            <a:r>
              <a:rPr lang="en-US" b="1" i="1" dirty="0">
                <a:solidFill>
                  <a:srgbClr val="FF0000"/>
                </a:solidFill>
                <a:latin typeface="Times New Roman"/>
                <a:cs typeface="Times New Roman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42501"/>
            <a:ext cx="8229600" cy="5136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CCFFCC"/>
                </a:solidFill>
                <a:latin typeface="+mn-lt"/>
              </a:rPr>
              <a:t>Causes of action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other then violation of EULA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     &amp; </a:t>
            </a:r>
            <a:r>
              <a:rPr lang="en-US" sz="2800" dirty="0" err="1">
                <a:solidFill>
                  <a:srgbClr val="FF0000"/>
                </a:solidFill>
                <a:latin typeface="+mn-lt"/>
              </a:rPr>
              <a:t>ToU</a:t>
            </a:r>
            <a:r>
              <a:rPr lang="en-US" sz="2800" dirty="0">
                <a:solidFill>
                  <a:srgbClr val="CCFFCC"/>
                </a:solidFill>
                <a:latin typeface="+mn-lt"/>
              </a:rPr>
              <a:t> available in ALL relevant cases…</a:t>
            </a:r>
          </a:p>
          <a:p>
            <a:pPr marL="0" indent="0">
              <a:buNone/>
            </a:pPr>
            <a:r>
              <a:rPr lang="en-CA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CA" b="1" i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CA" b="1" i="1" dirty="0">
                <a:solidFill>
                  <a:srgbClr val="FFFF00"/>
                </a:solidFill>
                <a:latin typeface="+mn-lt"/>
              </a:rPr>
              <a:t>Davidson &amp; Associates, Inc. v. Internet Gateway</a:t>
            </a:r>
            <a:r>
              <a:rPr lang="en-CA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  <a:latin typeface="+mn-lt"/>
              </a:rPr>
              <a:t>Breach of Digital Millennium Copyright Act </a:t>
            </a:r>
            <a:r>
              <a:rPr lang="en-CA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(DMCA) 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found.</a:t>
            </a:r>
          </a:p>
          <a:p>
            <a:pPr marL="0" lvl="0" indent="0">
              <a:buNone/>
            </a:pPr>
            <a:r>
              <a:rPr lang="en-CA" b="1" dirty="0">
                <a:solidFill>
                  <a:schemeClr val="bg1"/>
                </a:solidFill>
                <a:latin typeface="+mn-lt"/>
              </a:rPr>
              <a:t>2. </a:t>
            </a:r>
            <a:r>
              <a:rPr lang="en-CA" b="1" i="1" dirty="0">
                <a:solidFill>
                  <a:srgbClr val="FFFF00"/>
                </a:solidFill>
                <a:latin typeface="+mn-lt"/>
              </a:rPr>
              <a:t>Blizzard Entertainment, Inc. v. In Game Dollar, LLC</a:t>
            </a:r>
            <a:r>
              <a:rPr lang="en-CA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Claims of </a:t>
            </a:r>
            <a:r>
              <a:rPr lang="en-US" dirty="0">
                <a:solidFill>
                  <a:srgbClr val="B3A2C7"/>
                </a:solidFill>
                <a:latin typeface="+mn-lt"/>
              </a:rPr>
              <a:t>intentional interference with contract; unfair competition &amp; unjust enrichment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 Case settled.</a:t>
            </a:r>
          </a:p>
          <a:p>
            <a:pPr marL="0" lvl="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3. </a:t>
            </a:r>
            <a:r>
              <a:rPr lang="en-CA" b="1" i="1" dirty="0">
                <a:solidFill>
                  <a:srgbClr val="FFFF00"/>
                </a:solidFill>
                <a:latin typeface="+mn-lt"/>
              </a:rPr>
              <a:t>MDY Industries, LLC v. Blizzard Entertainment, Inc.</a:t>
            </a:r>
            <a:r>
              <a:rPr lang="en-CA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0" lvl="0" indent="0">
              <a:buNone/>
            </a:pPr>
            <a:r>
              <a:rPr lang="en-CA" dirty="0">
                <a:solidFill>
                  <a:schemeClr val="bg1"/>
                </a:solidFill>
                <a:latin typeface="+mn-lt"/>
              </a:rPr>
              <a:t>Breach of </a:t>
            </a:r>
            <a:r>
              <a:rPr lang="en-CA" dirty="0">
                <a:solidFill>
                  <a:srgbClr val="B3A2C7"/>
                </a:solidFill>
                <a:latin typeface="+mn-lt"/>
              </a:rPr>
              <a:t>DMCA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 found.</a:t>
            </a:r>
          </a:p>
          <a:p>
            <a:pPr marL="0" indent="0">
              <a:buNone/>
            </a:pPr>
            <a:r>
              <a:rPr lang="en-CA" b="1" dirty="0">
                <a:solidFill>
                  <a:schemeClr val="bg1"/>
                </a:solidFill>
                <a:latin typeface="+mn-lt"/>
              </a:rPr>
              <a:t>4</a:t>
            </a:r>
            <a:r>
              <a:rPr lang="en-CA" b="1" i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CA" b="1" i="1" dirty="0">
                <a:solidFill>
                  <a:srgbClr val="FFFF00"/>
                </a:solidFill>
                <a:latin typeface="+mn-lt"/>
                <a:cs typeface="Arial"/>
              </a:rPr>
              <a:t>Blizzard Entertainment, Inc. v. Marshall</a:t>
            </a:r>
            <a:r>
              <a:rPr lang="en-CA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Claims of </a:t>
            </a:r>
            <a:r>
              <a:rPr lang="en-US" dirty="0">
                <a:solidFill>
                  <a:srgbClr val="B3A2C7"/>
                </a:solidFill>
                <a:latin typeface="+mn-lt"/>
              </a:rPr>
              <a:t>copyright infringement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dirty="0">
                <a:solidFill>
                  <a:srgbClr val="B3A2C7"/>
                </a:solidFill>
                <a:latin typeface="+mn-lt"/>
              </a:rPr>
              <a:t>circumvention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copyright protection systems in violation of the </a:t>
            </a:r>
            <a:r>
              <a:rPr lang="en-US" dirty="0">
                <a:solidFill>
                  <a:srgbClr val="B3A2C7"/>
                </a:solidFill>
                <a:latin typeface="+mn-lt"/>
              </a:rPr>
              <a:t>DMCA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&amp; </a:t>
            </a:r>
            <a:r>
              <a:rPr lang="en-US" dirty="0">
                <a:solidFill>
                  <a:srgbClr val="B3A2C7"/>
                </a:solidFill>
                <a:latin typeface="+mn-lt"/>
              </a:rPr>
              <a:t>tortious interference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with contract. Case dropped (settled).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5. </a:t>
            </a:r>
            <a:r>
              <a:rPr lang="en-US" b="1" i="1" dirty="0">
                <a:solidFill>
                  <a:srgbClr val="FFFF00"/>
                </a:solidFill>
                <a:latin typeface="+mn-lt"/>
              </a:rPr>
              <a:t>iRacing Motorsports Simulations, LLC v. Tim Robinson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Copyright infringement claim. 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CA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5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B55315-1F66-1F4B-98F5-9BF83AA4C71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350" y="635794"/>
            <a:ext cx="4559300" cy="4851400"/>
          </a:xfrm>
        </p:spPr>
      </p:pic>
    </p:spTree>
    <p:extLst>
      <p:ext uri="{BB962C8B-B14F-4D97-AF65-F5344CB8AC3E}">
        <p14:creationId xmlns:p14="http://schemas.microsoft.com/office/powerpoint/2010/main" val="28966037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/>
                <a:cs typeface="Arial"/>
              </a:rPr>
              <a:t>iRacing</a:t>
            </a:r>
            <a:r>
              <a:rPr lang="en-US" sz="44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/>
                <a:cs typeface="Arial"/>
              </a:rPr>
              <a:t>redux</a:t>
            </a:r>
            <a:endParaRPr lang="en-US" sz="4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016000"/>
            <a:ext cx="9144000" cy="4710134"/>
          </a:xfrm>
        </p:spPr>
        <p:txBody>
          <a:bodyPr/>
          <a:lstStyle/>
          <a:p>
            <a:pPr lvl="0"/>
            <a:r>
              <a:rPr lang="en-CA" b="1" i="1" dirty="0" err="1">
                <a:solidFill>
                  <a:srgbClr val="FFFF00"/>
                </a:solidFill>
                <a:latin typeface="+mn-lt"/>
                <a:cs typeface="Times New Roman"/>
              </a:rPr>
              <a:t>iRacing</a:t>
            </a:r>
            <a:r>
              <a:rPr lang="en-CA" b="1" i="1" dirty="0">
                <a:solidFill>
                  <a:srgbClr val="FFFF00"/>
                </a:solidFill>
                <a:latin typeface="+mn-lt"/>
                <a:cs typeface="Times New Roman"/>
              </a:rPr>
              <a:t> Motorsports Simulations, LLC v. Tim Robinson</a:t>
            </a:r>
            <a:r>
              <a:rPr lang="en-CA" b="1" dirty="0">
                <a:solidFill>
                  <a:schemeClr val="bg1"/>
                </a:solidFill>
                <a:latin typeface="+mn-lt"/>
                <a:cs typeface="Times New Roman"/>
              </a:rPr>
              <a:t>, </a:t>
            </a:r>
            <a:r>
              <a:rPr lang="en-CA" sz="2000" b="1" dirty="0">
                <a:solidFill>
                  <a:schemeClr val="bg1"/>
                </a:solidFill>
                <a:latin typeface="+mn-lt"/>
                <a:cs typeface="Times New Roman"/>
              </a:rPr>
              <a:t>District Court for the District of Massachusetts, Civil Action No. 05cv11639-NG (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Times New Roman"/>
              </a:rPr>
              <a:t>May, 2009)</a:t>
            </a:r>
          </a:p>
          <a:p>
            <a:r>
              <a:rPr lang="en-CA" b="1" dirty="0">
                <a:solidFill>
                  <a:srgbClr val="FFFF00"/>
                </a:solidFill>
                <a:latin typeface="Times New Roman"/>
                <a:cs typeface="Times New Roman"/>
              </a:rPr>
              <a:t>EULA:</a:t>
            </a:r>
            <a:r>
              <a:rPr lang="en-US" b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CA" sz="2000" i="1" dirty="0">
                <a:solidFill>
                  <a:schemeClr val="bg1"/>
                </a:solidFill>
                <a:latin typeface="Times New Roman"/>
                <a:cs typeface="Times New Roman"/>
              </a:rPr>
              <a:t>“</a:t>
            </a:r>
            <a:r>
              <a:rPr lang="en-CA" sz="2000" i="1" dirty="0">
                <a:solidFill>
                  <a:srgbClr val="FFFF00"/>
                </a:solidFill>
                <a:latin typeface="Times New Roman"/>
                <a:cs typeface="Times New Roman"/>
              </a:rPr>
              <a:t>You may not</a:t>
            </a:r>
            <a:r>
              <a:rPr lang="en-CA" sz="2000" i="1" dirty="0">
                <a:solidFill>
                  <a:schemeClr val="bg1"/>
                </a:solidFill>
                <a:latin typeface="Times New Roman"/>
                <a:cs typeface="Times New Roman"/>
              </a:rPr>
              <a:t>, in whole or in part, copy, photocopy, reproduce, translate, </a:t>
            </a:r>
            <a:r>
              <a:rPr lang="en-CA" sz="2000" i="1" dirty="0">
                <a:solidFill>
                  <a:srgbClr val="FFFF00"/>
                </a:solidFill>
                <a:latin typeface="Times New Roman"/>
                <a:cs typeface="Times New Roman"/>
              </a:rPr>
              <a:t>reverse engineer, derive source code, modify, disassemble, decompile, create derivative works based on [NASCAR 2003]</a:t>
            </a:r>
            <a:r>
              <a:rPr lang="en-CA" sz="2000" i="1" dirty="0">
                <a:solidFill>
                  <a:schemeClr val="bg1"/>
                </a:solidFill>
                <a:latin typeface="Times New Roman"/>
                <a:cs typeface="Times New Roman"/>
              </a:rPr>
              <a:t>, or remove any proprietary notices or labels on [NASCAR 2003] without the prior consent, in writing, of [</a:t>
            </a:r>
            <a:r>
              <a:rPr lang="en-CA" sz="2000" i="1" dirty="0" err="1">
                <a:solidFill>
                  <a:schemeClr val="bg1"/>
                </a:solidFill>
                <a:latin typeface="Times New Roman"/>
                <a:cs typeface="Times New Roman"/>
              </a:rPr>
              <a:t>iRacing</a:t>
            </a:r>
            <a:r>
              <a:rPr lang="en-CA" sz="2000" i="1" dirty="0">
                <a:solidFill>
                  <a:schemeClr val="bg1"/>
                </a:solidFill>
                <a:latin typeface="Times New Roman"/>
                <a:cs typeface="Times New Roman"/>
              </a:rPr>
              <a:t>].”</a:t>
            </a:r>
            <a:endParaRPr lang="en-US" sz="2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rgbClr val="FF6600"/>
                </a:solidFill>
                <a:latin typeface="+mn-lt"/>
                <a:cs typeface="Times New Roman"/>
              </a:rPr>
              <a:t>Mod community encouraged in past </a:t>
            </a:r>
            <a:r>
              <a:rPr lang="en-US" i="1" dirty="0">
                <a:solidFill>
                  <a:srgbClr val="FF6600"/>
                </a:solidFill>
                <a:latin typeface="+mn-lt"/>
                <a:cs typeface="Times New Roman"/>
              </a:rPr>
              <a:t>but line drawn?</a:t>
            </a:r>
            <a:r>
              <a:rPr lang="en-US" dirty="0">
                <a:solidFill>
                  <a:srgbClr val="FF6600"/>
                </a:solidFill>
                <a:latin typeface="+mn-lt"/>
                <a:cs typeface="Times New Roman"/>
              </a:rPr>
              <a:t>…</a:t>
            </a:r>
          </a:p>
        </p:txBody>
      </p:sp>
      <p:pic>
        <p:nvPicPr>
          <p:cNvPr id="5" name="Content Placeholder 3" descr="IRacing_Custom_Paint_Schem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3663" y="3779133"/>
            <a:ext cx="4166260" cy="21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50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                  </a:t>
            </a:r>
            <a:r>
              <a:rPr lang="en-US" sz="4800" b="1" dirty="0" err="1">
                <a:solidFill>
                  <a:srgbClr val="FFFF00"/>
                </a:solidFill>
                <a:latin typeface="Arial"/>
                <a:cs typeface="Arial"/>
              </a:rPr>
              <a:t>iRacing</a:t>
            </a:r>
            <a:endParaRPr lang="en-US" sz="4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7" r="-647"/>
          <a:stretch/>
        </p:blipFill>
        <p:spPr>
          <a:xfrm>
            <a:off x="0" y="1738801"/>
            <a:ext cx="91440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148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752"/>
            <a:ext cx="9144000" cy="83911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/>
                <a:cs typeface="Times New Roman"/>
              </a:rPr>
              <a:t> Proof of non-EULA claims in EULA cases 2</a:t>
            </a:r>
            <a:endParaRPr lang="en-US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5335" y="1070933"/>
            <a:ext cx="8918665" cy="5127211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CA" sz="3400" b="1" dirty="0">
                <a:solidFill>
                  <a:schemeClr val="bg1"/>
                </a:solidFill>
                <a:latin typeface="+mn-lt"/>
              </a:rPr>
              <a:t>6.</a:t>
            </a:r>
            <a:r>
              <a:rPr lang="en-CA" sz="3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CA" sz="3400" b="1" i="1" dirty="0">
                <a:solidFill>
                  <a:srgbClr val="FFFF00"/>
                </a:solidFill>
                <a:latin typeface="+mn-lt"/>
              </a:rPr>
              <a:t>Zynga Game Network, Inc. v. </a:t>
            </a:r>
            <a:r>
              <a:rPr lang="en-CA" sz="3400" b="1" i="1" dirty="0" err="1">
                <a:solidFill>
                  <a:srgbClr val="FFFF00"/>
                </a:solidFill>
                <a:latin typeface="+mn-lt"/>
              </a:rPr>
              <a:t>Labrasca</a:t>
            </a:r>
            <a:r>
              <a:rPr lang="en-CA" sz="34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CA" sz="3400" dirty="0">
                <a:solidFill>
                  <a:schemeClr val="bg1"/>
                </a:solidFill>
                <a:latin typeface="+mn-lt"/>
              </a:rPr>
              <a:t>Claims of </a:t>
            </a:r>
          </a:p>
          <a:p>
            <a:pPr marL="0" lvl="0" indent="0">
              <a:buNone/>
            </a:pPr>
            <a:r>
              <a:rPr lang="en-CA" sz="34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trademark infringement, unfair competition, passing off, and</a:t>
            </a:r>
          </a:p>
          <a:p>
            <a:pPr marL="0" lvl="0" indent="0">
              <a:buNone/>
            </a:pPr>
            <a:r>
              <a:rPr lang="en-CA" sz="34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intentional interference with contractual relations</a:t>
            </a:r>
            <a:r>
              <a:rPr lang="en-CA" sz="3400" dirty="0">
                <a:solidFill>
                  <a:schemeClr val="bg1"/>
                </a:solidFill>
                <a:latin typeface="+mn-lt"/>
              </a:rPr>
              <a:t>. Consent</a:t>
            </a:r>
          </a:p>
          <a:p>
            <a:pPr marL="0" lvl="0" indent="0">
              <a:buNone/>
            </a:pPr>
            <a:r>
              <a:rPr lang="en-CA" sz="3400" dirty="0">
                <a:solidFill>
                  <a:schemeClr val="bg1"/>
                </a:solidFill>
                <a:latin typeface="+mn-lt"/>
              </a:rPr>
              <a:t>judgment. </a:t>
            </a:r>
          </a:p>
          <a:p>
            <a:pPr marL="0" lvl="0" indent="0">
              <a:buNone/>
            </a:pPr>
            <a:endParaRPr lang="en-CA" sz="2800" dirty="0">
              <a:solidFill>
                <a:schemeClr val="bg1"/>
              </a:solidFill>
              <a:latin typeface="+mn-lt"/>
            </a:endParaRPr>
          </a:p>
          <a:p>
            <a:pPr marL="0" lvl="0" indent="0">
              <a:buNone/>
            </a:pPr>
            <a:r>
              <a:rPr lang="en-CA" sz="3400" b="1" dirty="0">
                <a:solidFill>
                  <a:schemeClr val="bg1"/>
                </a:solidFill>
                <a:latin typeface="+mn-lt"/>
              </a:rPr>
              <a:t>7.</a:t>
            </a:r>
            <a:r>
              <a:rPr lang="en-US" sz="3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CA" sz="3400" b="1" i="1" dirty="0" err="1">
                <a:solidFill>
                  <a:srgbClr val="FFFF00"/>
                </a:solidFill>
                <a:latin typeface="+mn-lt"/>
              </a:rPr>
              <a:t>Evony</a:t>
            </a:r>
            <a:r>
              <a:rPr lang="en-CA" sz="3400" b="1" i="1" dirty="0">
                <a:solidFill>
                  <a:srgbClr val="FFFF00"/>
                </a:solidFill>
                <a:latin typeface="+mn-lt"/>
              </a:rPr>
              <a:t>, LLC et. al. v. Holland</a:t>
            </a:r>
            <a:r>
              <a:rPr lang="en-CA" sz="3400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0" lvl="0" indent="0">
              <a:buNone/>
            </a:pPr>
            <a:r>
              <a:rPr lang="en-CA" sz="3400" dirty="0">
                <a:solidFill>
                  <a:schemeClr val="bg1"/>
                </a:solidFill>
                <a:latin typeface="+mn-lt"/>
              </a:rPr>
              <a:t>Default judgment based on </a:t>
            </a:r>
            <a:r>
              <a:rPr lang="en-CA" sz="3400" dirty="0">
                <a:solidFill>
                  <a:srgbClr val="CCC1DA"/>
                </a:solidFill>
                <a:latin typeface="+mn-lt"/>
              </a:rPr>
              <a:t>copyright infringement</a:t>
            </a:r>
          </a:p>
          <a:p>
            <a:pPr marL="0" lvl="0" indent="0">
              <a:buNone/>
            </a:pPr>
            <a:r>
              <a:rPr lang="en-CA" sz="3400" dirty="0">
                <a:solidFill>
                  <a:srgbClr val="CCC1DA"/>
                </a:solidFill>
                <a:latin typeface="+mn-lt"/>
              </a:rPr>
              <a:t>(Copyright Act &amp; DMCA), trademark &amp; trade dress</a:t>
            </a:r>
          </a:p>
          <a:p>
            <a:pPr marL="0" lvl="0" indent="0">
              <a:buNone/>
            </a:pPr>
            <a:r>
              <a:rPr lang="en-CA" sz="3400" dirty="0">
                <a:solidFill>
                  <a:srgbClr val="CCC1DA"/>
                </a:solidFill>
                <a:latin typeface="+mn-lt"/>
              </a:rPr>
              <a:t>infringements,</a:t>
            </a:r>
            <a:r>
              <a:rPr lang="en-CA" sz="3400" b="1" dirty="0">
                <a:solidFill>
                  <a:srgbClr val="CCC1DA"/>
                </a:solidFill>
                <a:latin typeface="+mn-lt"/>
              </a:rPr>
              <a:t> </a:t>
            </a:r>
            <a:r>
              <a:rPr lang="en-US" sz="3400" dirty="0">
                <a:solidFill>
                  <a:srgbClr val="CCC1DA"/>
                </a:solidFill>
                <a:latin typeface="+mn-lt"/>
              </a:rPr>
              <a:t>tortious interference with contractual</a:t>
            </a:r>
          </a:p>
          <a:p>
            <a:pPr marL="0" lvl="0" indent="0">
              <a:buNone/>
            </a:pPr>
            <a:r>
              <a:rPr lang="en-US" sz="3400" dirty="0">
                <a:solidFill>
                  <a:srgbClr val="CCC1DA"/>
                </a:solidFill>
                <a:latin typeface="+mn-lt"/>
              </a:rPr>
              <a:t>relations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&amp; prospective economic advantage.</a:t>
            </a:r>
          </a:p>
          <a:p>
            <a:pPr marL="0" lvl="0" indent="0">
              <a:buNone/>
            </a:pP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endParaRPr lang="en-US" sz="3000" b="1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rgbClr val="FF0000"/>
                </a:solidFill>
                <a:latin typeface="+mn-lt"/>
              </a:rPr>
              <a:t>Footnotes - other cases not on-point</a:t>
            </a:r>
            <a:endParaRPr lang="en-US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8. </a:t>
            </a:r>
            <a:r>
              <a:rPr lang="en-CA" b="1" i="1" dirty="0">
                <a:solidFill>
                  <a:schemeClr val="bg1"/>
                </a:solidFill>
                <a:latin typeface="+mn-lt"/>
              </a:rPr>
              <a:t>Vernor v. Autodesk, Inc.</a:t>
            </a:r>
            <a:r>
              <a:rPr lang="en-CA" b="1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Judgment for copyright infringement (non-game case).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9. </a:t>
            </a:r>
            <a:r>
              <a:rPr lang="en-CA" b="1" i="1" dirty="0">
                <a:solidFill>
                  <a:schemeClr val="bg1"/>
                </a:solidFill>
                <a:latin typeface="+mn-lt"/>
              </a:rPr>
              <a:t>Smallwood v. NCSOFT</a:t>
            </a:r>
            <a:r>
              <a:rPr lang="en-CA" b="1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EULA as defense in gaming addiction case not fully upheld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10. </a:t>
            </a:r>
            <a:r>
              <a:rPr lang="en-CA" b="1" i="1" dirty="0">
                <a:solidFill>
                  <a:schemeClr val="bg1"/>
                </a:solidFill>
                <a:latin typeface="+mn-lt"/>
              </a:rPr>
              <a:t>Hernandez v. Internet Gaming Entertainment, Ltd</a:t>
            </a:r>
            <a:r>
              <a:rPr lang="en-CA" b="1" dirty="0">
                <a:solidFill>
                  <a:schemeClr val="bg1"/>
                </a:solidFill>
                <a:latin typeface="+mn-lt"/>
              </a:rPr>
              <a:t>:</a:t>
            </a:r>
            <a:r>
              <a:rPr lang="en-CA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Action by gamer against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  <a:latin typeface="+mn-lt"/>
              </a:rPr>
              <a:t>gold farming company seeking to use </a:t>
            </a:r>
            <a:r>
              <a:rPr lang="en-CA" dirty="0" err="1">
                <a:solidFill>
                  <a:schemeClr val="bg1"/>
                </a:solidFill>
                <a:latin typeface="+mn-lt"/>
              </a:rPr>
              <a:t>ToU</a:t>
            </a:r>
            <a:r>
              <a:rPr lang="en-CA" dirty="0">
                <a:solidFill>
                  <a:schemeClr val="bg1"/>
                </a:solidFill>
                <a:latin typeface="+mn-lt"/>
              </a:rPr>
              <a:t> &amp; EULA gold farming company must have</a:t>
            </a: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  <a:latin typeface="+mn-lt"/>
              </a:rPr>
              <a:t>agreed to. Settled.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070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796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+mn-lt"/>
              </a:rPr>
              <a:t>The Heretical Question…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7969"/>
            <a:ext cx="8229600" cy="4788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Lucida Console"/>
                <a:cs typeface="Lucida Console"/>
              </a:rPr>
              <a:t>Are EULA’s &amp; </a:t>
            </a:r>
            <a:r>
              <a:rPr lang="en-US" sz="4800" dirty="0" err="1">
                <a:solidFill>
                  <a:schemeClr val="bg1"/>
                </a:solidFill>
                <a:latin typeface="Lucida Console"/>
                <a:cs typeface="Lucida Console"/>
              </a:rPr>
              <a:t>ToS</a:t>
            </a:r>
            <a:r>
              <a:rPr lang="en-US" sz="4800" dirty="0">
                <a:solidFill>
                  <a:schemeClr val="bg1"/>
                </a:solidFill>
                <a:latin typeface="Lucida Console"/>
                <a:cs typeface="Lucida Console"/>
              </a:rPr>
              <a:t>’ even necessary?</a:t>
            </a:r>
          </a:p>
        </p:txBody>
      </p:sp>
      <p:pic>
        <p:nvPicPr>
          <p:cNvPr id="4" name="Picture 3" descr="220px-Coolkidsfish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924" y="2337568"/>
            <a:ext cx="3532825" cy="35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811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592"/>
            <a:ext cx="8229600" cy="1016000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5400" b="1" dirty="0">
                <a:solidFill>
                  <a:srgbClr val="FFFF00"/>
                </a:solidFill>
                <a:latin typeface="+mn-lt"/>
                <a:cs typeface="Times New Roman"/>
              </a:rPr>
              <a:t>Other unfairness</a:t>
            </a:r>
            <a:r>
              <a:rPr lang="en-US" sz="5400" b="1" dirty="0">
                <a:solidFill>
                  <a:srgbClr val="FF0000"/>
                </a:solidFill>
                <a:latin typeface="+mn-lt"/>
                <a:cs typeface="Times New Roman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81953"/>
            <a:ext cx="8686800" cy="5168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1. Un-contract like uncertainty: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Termination clauses that aren’t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….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eg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. WoW EULA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“This License Agreement is effective until terminated. You may terminate the License Agreement at any time by (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) permanently </a:t>
            </a:r>
            <a:r>
              <a:rPr lang="en-US" sz="2800" dirty="0">
                <a:solidFill>
                  <a:srgbClr val="E6B9B8"/>
                </a:solidFill>
                <a:latin typeface="+mn-lt"/>
              </a:rPr>
              <a:t>destroying all copies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of the Game in your possession or control; (ii) </a:t>
            </a:r>
            <a:r>
              <a:rPr lang="en-US" sz="2800" dirty="0">
                <a:solidFill>
                  <a:srgbClr val="E6B9B8"/>
                </a:solidFill>
                <a:latin typeface="+mn-lt"/>
              </a:rPr>
              <a:t>removing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the </a:t>
            </a:r>
            <a:r>
              <a:rPr lang="en-US" sz="2800" dirty="0">
                <a:solidFill>
                  <a:srgbClr val="E6B9B8"/>
                </a:solidFill>
                <a:latin typeface="+mn-lt"/>
              </a:rPr>
              <a:t>Game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Client from your hard drive; and (iii) </a:t>
            </a:r>
            <a:r>
              <a:rPr 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notifying Blizzard of your intention to terminate this License Agreement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 Blizzard may terminate this Agreement at any time for any reason or no reason.”</a:t>
            </a:r>
          </a:p>
          <a:p>
            <a:pPr marL="0" indent="0">
              <a:buNone/>
            </a:pPr>
            <a:endParaRPr lang="en-US" sz="2800" dirty="0">
              <a:solidFill>
                <a:srgbClr val="FFFF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+mn-lt"/>
              </a:rPr>
              <a:t>Are we party to hundreds of contracts (or more) we don’t use?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120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643"/>
            <a:ext cx="8229600" cy="753884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5300" b="1" dirty="0">
                <a:solidFill>
                  <a:srgbClr val="FFFF00"/>
                </a:solidFill>
                <a:latin typeface="+mn-lt"/>
                <a:cs typeface="Times New Roman"/>
              </a:rPr>
              <a:t>Unfairness? (</a:t>
            </a:r>
            <a:r>
              <a:rPr lang="en-US" sz="5300" b="1" dirty="0" err="1">
                <a:solidFill>
                  <a:srgbClr val="FFFF00"/>
                </a:solidFill>
                <a:latin typeface="+mn-lt"/>
                <a:cs typeface="Times New Roman"/>
              </a:rPr>
              <a:t>con’d</a:t>
            </a:r>
            <a:r>
              <a:rPr lang="en-US" sz="5300" b="1" dirty="0">
                <a:solidFill>
                  <a:srgbClr val="FFFF00"/>
                </a:solidFill>
                <a:latin typeface="+mn-lt"/>
                <a:cs typeface="Times New Roman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31919" y="932589"/>
            <a:ext cx="8631565" cy="5297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+mn-lt"/>
              </a:rPr>
              <a:t>2. Average Privacy Policy Reading Level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is that of a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College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Sophomore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while  Average U.S. Reading Level is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8</a:t>
            </a:r>
            <a:r>
              <a:rPr lang="en-US" baseline="300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th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Grade.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“Examination Of Privacy Policies Shows A Few Troubling Trends”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hlinkClick r:id="rId2"/>
              </a:rPr>
              <a:t>http://techcrunch.com/2011/11/30/examination-of-privacy-policies-shows-a-few-troubling-trends/</a:t>
            </a:r>
            <a:endParaRPr lang="en-US" sz="1600" b="1" dirty="0">
              <a:solidFill>
                <a:srgbClr val="FFFFFF"/>
              </a:solidFill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+mn-lt"/>
              </a:rPr>
              <a:t>3.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“Microsoft Attacks Google on Gmail Privacy”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| NY Times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“The ads will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showcase research that shows most people don’t know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that Web e-mail providers like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Google scan the contents of their e-mail messages to deliver personalized ads to them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— and when they do find out, they don’t like it.”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n-lt"/>
                <a:hlinkClick r:id="rId3"/>
              </a:rPr>
              <a:t>http://bits.blogs.nytimes.com/2013/02/06/microsoft-attacks-google-on-gmail-privacy/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4.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“Terms of Service: Didn’t Read” (website)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“I have read and agree to the Terms” is the biggest lie on the web.  We aim to fix that.” </a:t>
            </a:r>
            <a:r>
              <a:rPr lang="en-US" sz="1600" dirty="0">
                <a:solidFill>
                  <a:srgbClr val="0000FF"/>
                </a:solidFill>
                <a:latin typeface="+mn-lt"/>
                <a:hlinkClick r:id="rId4"/>
              </a:rPr>
              <a:t>http://tos-dr.info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  <a:p>
            <a:pPr marL="0" indent="0">
              <a:buNone/>
            </a:pP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712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42"/>
            <a:ext cx="9144000" cy="1016000"/>
          </a:xfrm>
        </p:spPr>
        <p:txBody>
          <a:bodyPr>
            <a:normAutofit/>
          </a:bodyPr>
          <a:lstStyle/>
          <a:p>
            <a:r>
              <a:rPr lang="en-US" sz="4800" dirty="0"/>
              <a:t>  </a:t>
            </a:r>
            <a:r>
              <a:rPr lang="en-US" sz="4800" b="1" dirty="0">
                <a:solidFill>
                  <a:srgbClr val="FFFF00"/>
                </a:solidFill>
                <a:latin typeface="Apple Chancery"/>
                <a:cs typeface="Apple Chancery"/>
              </a:rPr>
              <a:t>The Common Law explains itself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43395" y="1043742"/>
            <a:ext cx="9000605" cy="46823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“Every expression of a common intention arrived at by the parties is ultimately reducible to question and answer.” Anson, Principles of the English Law of Contract, 2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nd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Edn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., p.15 (1882).</a:t>
            </a:r>
          </a:p>
          <a:p>
            <a:r>
              <a:rPr lang="en-US" dirty="0">
                <a:solidFill>
                  <a:schemeClr val="bg1"/>
                </a:solidFill>
                <a:latin typeface="+mn-lt"/>
              </a:rPr>
              <a:t>Common Law is ‘concerned not with the presence of an inward and mental assent but with its outward and visible signs.” Cheshire and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Fifoot’s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Law of Contract, 9</a:t>
            </a:r>
            <a:r>
              <a:rPr lang="en-US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Edn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. P.26 (1976).</a:t>
            </a:r>
          </a:p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…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not much comfort…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    …when there is an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    obvious issue?</a:t>
            </a:r>
          </a:p>
        </p:txBody>
      </p:sp>
      <p:pic>
        <p:nvPicPr>
          <p:cNvPr id="4" name="Content Placeholder 3" descr="300px-London-Inns-of-Cour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2225" y="3600295"/>
            <a:ext cx="3219156" cy="25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01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27"/>
            <a:ext cx="8229600" cy="799962"/>
          </a:xfrm>
        </p:spPr>
        <p:txBody>
          <a:bodyPr>
            <a:normAutofit fontScale="90000"/>
          </a:bodyPr>
          <a:lstStyle/>
          <a:p>
            <a:r>
              <a:rPr lang="en-US" dirty="0"/>
              <a:t>    </a:t>
            </a:r>
            <a:r>
              <a:rPr lang="en-US" sz="5300" b="1" dirty="0">
                <a:solidFill>
                  <a:srgbClr val="FFFF00"/>
                </a:solidFill>
                <a:latin typeface="+mn-lt"/>
                <a:cs typeface="Times New Roman"/>
              </a:rPr>
              <a:t>Roads to explore…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851389"/>
            <a:ext cx="9144000" cy="5435111"/>
          </a:xfrm>
        </p:spPr>
        <p:txBody>
          <a:bodyPr>
            <a:normAutofit/>
          </a:bodyPr>
          <a:lstStyle/>
          <a:p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To Re-ask the question: </a:t>
            </a:r>
            <a:r>
              <a:rPr lang="en-US" sz="2800" b="1" dirty="0">
                <a:solidFill>
                  <a:srgbClr val="FFFFFF"/>
                </a:solidFill>
                <a:latin typeface="+mn-lt"/>
              </a:rPr>
              <a:t>Are consumer contracts/license agreements redundant &amp;/or unnecessary?</a:t>
            </a:r>
          </a:p>
          <a:p>
            <a:r>
              <a:rPr lang="en-US" sz="2800" b="1" dirty="0">
                <a:solidFill>
                  <a:srgbClr val="CCFFCC"/>
                </a:solidFill>
                <a:latin typeface="+mn-lt"/>
              </a:rPr>
              <a:t>If EULA’s, </a:t>
            </a:r>
            <a:r>
              <a:rPr lang="en-US" sz="2800" b="1" dirty="0" err="1">
                <a:solidFill>
                  <a:srgbClr val="CCFFCC"/>
                </a:solidFill>
                <a:latin typeface="+mn-lt"/>
              </a:rPr>
              <a:t>ToS</a:t>
            </a:r>
            <a:r>
              <a:rPr lang="en-US" sz="2800" b="1" dirty="0">
                <a:solidFill>
                  <a:srgbClr val="CCFFCC"/>
                </a:solidFill>
                <a:latin typeface="+mn-lt"/>
              </a:rPr>
              <a:t>, &amp; (non) Privacy Agreements disappeared suddenly would the gaps be filled by: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660066"/>
                </a:solidFill>
                <a:latin typeface="+mn-lt"/>
              </a:rPr>
              <a:t>              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* Copyright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                   * Competition-antitrust law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                   * Privacy law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                   * Consumer protection laws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                   * International law/treaties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  <a:latin typeface="+mn-lt"/>
              </a:rPr>
              <a:t>                   * Legislation &amp; regulation</a:t>
            </a:r>
          </a:p>
          <a:p>
            <a:pPr marL="0" indent="0">
              <a:buNone/>
            </a:pPr>
            <a:endParaRPr lang="en-US" sz="2000" b="1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marL="0" indent="0">
              <a:buNone/>
            </a:pPr>
            <a:endParaRPr lang="en-US" b="1" dirty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660066"/>
              </a:solidFill>
            </a:endParaRPr>
          </a:p>
          <a:p>
            <a:endParaRPr lang="en-US" b="1" dirty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395" y="3197684"/>
            <a:ext cx="1426798" cy="22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109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34259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Industry Association</a:t>
            </a:r>
            <a:br>
              <a:rPr lang="en-US" sz="4400" b="1" dirty="0">
                <a:solidFill>
                  <a:srgbClr val="FFFF00"/>
                </a:solidFill>
              </a:rPr>
            </a:br>
            <a:r>
              <a:rPr lang="en-US" sz="4400" b="1" dirty="0">
                <a:solidFill>
                  <a:srgbClr val="FFFF00"/>
                </a:solidFill>
              </a:rPr>
              <a:t>Standard Form EULA?</a:t>
            </a:r>
          </a:p>
        </p:txBody>
      </p:sp>
      <p:pic>
        <p:nvPicPr>
          <p:cNvPr id="4" name="Content Placeholder 3" descr="200px-Entertainment_Software_Association_logo.jpg"/>
          <p:cNvPicPr>
            <a:picLocks noGrp="1" noChangeAspect="1"/>
          </p:cNvPicPr>
          <p:nvPr>
            <p:ph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1" b="-4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36922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471"/>
            <a:ext cx="8229600" cy="8977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+mn-lt"/>
                <a:cs typeface="Times New Roman"/>
              </a:rPr>
              <a:t>Another alternative</a:t>
            </a:r>
            <a:r>
              <a:rPr lang="en-US" sz="4400" b="1" dirty="0">
                <a:solidFill>
                  <a:srgbClr val="FF0000"/>
                </a:solidFill>
                <a:latin typeface="+mn-lt"/>
                <a:cs typeface="Times New Roman"/>
              </a:rPr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62570"/>
            <a:ext cx="8229600" cy="519379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C6D9F1"/>
                </a:solidFill>
                <a:latin typeface="+mn-lt"/>
              </a:rPr>
              <a:t>Technology (DRM+)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e.g. </a:t>
            </a:r>
            <a:r>
              <a:rPr lang="en-US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“Examining Sony's Internet-free method for blocking used game sales”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: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“…patent application…outlines a content protection system that would use small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RFID chips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embedded on game discs to </a:t>
            </a:r>
            <a:r>
              <a:rPr lang="en-US" sz="2800" dirty="0">
                <a:solidFill>
                  <a:srgbClr val="C4BD97"/>
                </a:solidFill>
                <a:latin typeface="+mn-lt"/>
              </a:rPr>
              <a:t>prevent used games from being played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on its systems, all without requiring an online connection.” </a:t>
            </a:r>
            <a:r>
              <a:rPr lang="en-US" sz="1600" dirty="0">
                <a:solidFill>
                  <a:schemeClr val="bg1"/>
                </a:solidFill>
                <a:latin typeface="+mn-lt"/>
                <a:hlinkClick r:id="rId2"/>
              </a:rPr>
              <a:t>http://arstechnica.com/gaming/2013/01/examining-sonys-internet-free-method-for-blocking-used-game-sales/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4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066794"/>
            <a:ext cx="8686800" cy="3659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FFFFF"/>
                </a:solidFill>
                <a:latin typeface="+mn-lt"/>
              </a:rPr>
              <a:t>http://</a:t>
            </a:r>
            <a:r>
              <a:rPr lang="en-US" sz="5400" dirty="0" err="1">
                <a:solidFill>
                  <a:srgbClr val="FFFFFF"/>
                </a:solidFill>
                <a:latin typeface="+mn-lt"/>
              </a:rPr>
              <a:t>videogame.law.ubc.ca</a:t>
            </a:r>
            <a:endParaRPr lang="en-US" sz="54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38272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724"/>
            <a:ext cx="8229600" cy="856865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+mn-lt"/>
                <a:cs typeface="Times New Roman"/>
              </a:rPr>
              <a:t>The Future?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941589"/>
            <a:ext cx="9144000" cy="5165609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i="1" dirty="0">
                <a:solidFill>
                  <a:srgbClr val="FF0000"/>
                </a:solidFill>
                <a:latin typeface="+mn-lt"/>
              </a:rPr>
              <a:t>The privacy policy required by this section shall be </a:t>
            </a:r>
            <a:r>
              <a:rPr lang="en-US" b="1" i="1" dirty="0">
                <a:solidFill>
                  <a:srgbClr val="FF0000"/>
                </a:solidFill>
                <a:latin typeface="+mn-lt"/>
              </a:rPr>
              <a:t>no more than 100 words</a:t>
            </a:r>
            <a:r>
              <a:rPr lang="en-US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and shall be written in clear and concise language at no greater than an eighth grade reading level. The privacy policy shall include a statement indicating whether the personally identifiable information may be sold or shared with others, and if line so, how and with whom the information may be shared.”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  <a:latin typeface="+mn-lt"/>
              </a:rPr>
              <a:t>Context: 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Act amends Section 22575 of the Business and Professions Code, which requires that an operator of a commercial Web site or online service operators collecting personal information about consumers to make its privacy policy available.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en-US" b="1" dirty="0">
                <a:solidFill>
                  <a:srgbClr val="CCFFCC"/>
                </a:solidFill>
                <a:latin typeface="+mn-lt"/>
              </a:rPr>
              <a:t>California BILL No. 242; Assembly Member Ed </a:t>
            </a:r>
            <a:r>
              <a:rPr lang="en-US" b="1" dirty="0" err="1">
                <a:solidFill>
                  <a:srgbClr val="CCFFCC"/>
                </a:solidFill>
                <a:latin typeface="+mn-lt"/>
              </a:rPr>
              <a:t>Chau</a:t>
            </a:r>
            <a:r>
              <a:rPr lang="en-US" b="1" dirty="0">
                <a:solidFill>
                  <a:srgbClr val="CCFFCC"/>
                </a:solidFill>
                <a:latin typeface="+mn-lt"/>
              </a:rPr>
              <a:t> - </a:t>
            </a:r>
            <a:r>
              <a:rPr lang="en-US" dirty="0">
                <a:solidFill>
                  <a:srgbClr val="CCFFCC"/>
                </a:solidFill>
                <a:latin typeface="+mn-lt"/>
              </a:rPr>
              <a:t>February 6, 2013 (BILL No. 242 was 336 words per </a:t>
            </a:r>
            <a:r>
              <a:rPr lang="en-US" dirty="0" err="1">
                <a:solidFill>
                  <a:srgbClr val="CCFFCC"/>
                </a:solidFill>
                <a:latin typeface="+mn-lt"/>
              </a:rPr>
              <a:t>Techdirt</a:t>
            </a:r>
            <a:r>
              <a:rPr lang="en-US" dirty="0">
                <a:solidFill>
                  <a:srgbClr val="CCFFCC"/>
                </a:solidFill>
                <a:latin typeface="+mn-lt"/>
              </a:rPr>
              <a:t>) </a:t>
            </a:r>
            <a:r>
              <a:rPr lang="en-US" sz="1700" dirty="0">
                <a:solidFill>
                  <a:schemeClr val="bg1"/>
                </a:solidFill>
                <a:latin typeface="+mn-lt"/>
                <a:hlinkClick r:id="rId2"/>
              </a:rPr>
              <a:t>http://www.leginfo.ca.gov/pub/13-14/bill/asm/ab_0201-0250/ab_242_bill_20130206_introduced.pdf</a:t>
            </a:r>
            <a:endParaRPr lang="en-US" sz="17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2941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646"/>
            <a:ext cx="8229600" cy="1016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One last thought on </a:t>
            </a:r>
            <a:br>
              <a:rPr lang="en-US" b="1" dirty="0">
                <a:solidFill>
                  <a:srgbClr val="FFFF00"/>
                </a:solidFill>
                <a:latin typeface="+mn-lt"/>
              </a:rPr>
            </a:br>
            <a:r>
              <a:rPr lang="en-US" b="1" dirty="0">
                <a:solidFill>
                  <a:srgbClr val="FFFF00"/>
                </a:solidFill>
                <a:latin typeface="+mn-lt"/>
              </a:rPr>
              <a:t>contracts as restraints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pic>
        <p:nvPicPr>
          <p:cNvPr id="4" name="Content Placeholder 3" descr="Screen Shot 2014-10-15 at 1.59.33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0" r="-270"/>
          <a:stretch/>
        </p:blipFill>
        <p:spPr>
          <a:xfrm>
            <a:off x="2424400" y="1356458"/>
            <a:ext cx="4295200" cy="4171414"/>
          </a:xfrm>
        </p:spPr>
      </p:pic>
      <p:sp>
        <p:nvSpPr>
          <p:cNvPr id="5" name="Rectangle 4"/>
          <p:cNvSpPr/>
          <p:nvPr/>
        </p:nvSpPr>
        <p:spPr>
          <a:xfrm>
            <a:off x="457200" y="5527872"/>
            <a:ext cx="868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http://www.law.berkeley.edu/files/Lobel_Orly_IPSC_paper_2014.pdf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38953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9753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+mn-lt"/>
              </a:rPr>
              <a:t>Silicon Valley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,</a:t>
            </a:r>
            <a:r>
              <a:rPr lang="en-US" sz="4400" b="1" dirty="0">
                <a:solidFill>
                  <a:srgbClr val="FFFF00"/>
                </a:solidFill>
                <a:latin typeface="+mn-lt"/>
              </a:rPr>
              <a:t> Boston 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&amp;</a:t>
            </a:r>
            <a:br>
              <a:rPr lang="en-US" sz="4400" b="1" dirty="0">
                <a:solidFill>
                  <a:srgbClr val="FFFF00"/>
                </a:solidFill>
                <a:latin typeface="+mn-lt"/>
              </a:rPr>
            </a:br>
            <a:r>
              <a:rPr lang="en-US" sz="4400" b="1" dirty="0">
                <a:solidFill>
                  <a:srgbClr val="FFFF00"/>
                </a:solidFill>
                <a:latin typeface="+mn-lt"/>
              </a:rPr>
              <a:t>Restrictive Covenants</a:t>
            </a:r>
          </a:p>
        </p:txBody>
      </p:sp>
      <p:pic>
        <p:nvPicPr>
          <p:cNvPr id="4" name="Content Placeholder 3" descr="300px-Stanford_Campus_Aerial_Photo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7" r="-227"/>
          <a:stretch/>
        </p:blipFill>
        <p:spPr>
          <a:xfrm>
            <a:off x="161362" y="2052902"/>
            <a:ext cx="4342252" cy="3242020"/>
          </a:xfrm>
        </p:spPr>
      </p:pic>
      <p:pic>
        <p:nvPicPr>
          <p:cNvPr id="5" name="Picture 4" descr="220px-MIT_Main_Campus_Ae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383" y="2052902"/>
            <a:ext cx="4322694" cy="32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98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+mn-lt"/>
              </a:rPr>
              <a:t>All</a:t>
            </a:r>
            <a:r>
              <a:rPr lang="en-US" sz="4400" dirty="0">
                <a:latin typeface="+mn-lt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1" r="-745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664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700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6078"/>
            <a:ext cx="9144000" cy="101600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   </a:t>
            </a:r>
            <a:r>
              <a:rPr lang="en-US" sz="6000" b="1" dirty="0">
                <a:solidFill>
                  <a:srgbClr val="FFFF00"/>
                </a:solidFill>
                <a:latin typeface="+mn-lt"/>
                <a:cs typeface="Times New Roman"/>
              </a:rPr>
              <a:t>Our Academic Partners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91" y="2771403"/>
            <a:ext cx="6570518" cy="98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01587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3344</TotalTime>
  <Words>2588</Words>
  <Application>Microsoft Macintosh PowerPoint</Application>
  <PresentationFormat>On-screen Show (4:3)</PresentationFormat>
  <Paragraphs>298</Paragraphs>
  <Slides>95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95</vt:i4>
      </vt:variant>
    </vt:vector>
  </HeadingPairs>
  <TitlesOfParts>
    <vt:vector size="110" baseType="lpstr">
      <vt:lpstr>American Typewriter</vt:lpstr>
      <vt:lpstr>Apple Chancery</vt:lpstr>
      <vt:lpstr>Arial</vt:lpstr>
      <vt:lpstr>Calibri</vt:lpstr>
      <vt:lpstr>Klavika</vt:lpstr>
      <vt:lpstr>Lucida Console</vt:lpstr>
      <vt:lpstr>Mangal</vt:lpstr>
      <vt:lpstr>P22 Typewriter</vt:lpstr>
      <vt:lpstr>Times</vt:lpstr>
      <vt:lpstr>Times New Roman</vt:lpstr>
      <vt:lpstr>Wingdings</vt:lpstr>
      <vt:lpstr>CDM_PPT_Template </vt:lpstr>
      <vt:lpstr>2_CDM_PPT_Template </vt:lpstr>
      <vt:lpstr>1_CDM_PPT_Template </vt:lpstr>
      <vt:lpstr>4_CDM_PPT_Template </vt:lpstr>
      <vt:lpstr>  What’s it all about…EULA?</vt:lpstr>
      <vt:lpstr>Another Wonderful Wednesday</vt:lpstr>
      <vt:lpstr>Happy Release Date(s)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Embedded Self-Socratic A.I.(ish)</vt:lpstr>
      <vt:lpstr>PowerPoint Presentation</vt:lpstr>
      <vt:lpstr>Video edits are in !</vt:lpstr>
      <vt:lpstr>Questions on..</vt:lpstr>
      <vt:lpstr>Evaluation</vt:lpstr>
      <vt:lpstr>Evaluation Tips</vt:lpstr>
      <vt:lpstr> Paper Confessional  </vt:lpstr>
      <vt:lpstr>Grades (primarily)</vt:lpstr>
      <vt:lpstr>Happy to be home from speaking at MTJAG Frankfurt</vt:lpstr>
      <vt:lpstr>What I learned…</vt:lpstr>
      <vt:lpstr>PowerPoint Presentation</vt:lpstr>
      <vt:lpstr>PowerPoint Presentation</vt:lpstr>
      <vt:lpstr>PowerPoint Presentation</vt:lpstr>
      <vt:lpstr>Last Year (roughly)this time</vt:lpstr>
      <vt:lpstr>This year…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most importantly…</vt:lpstr>
      <vt:lpstr>PowerPoint Presentation</vt:lpstr>
      <vt:lpstr>Starting Point </vt:lpstr>
      <vt:lpstr>      Taking Stock: Where Are We?</vt:lpstr>
      <vt:lpstr> Taking Stock: Where Are We? (2)</vt:lpstr>
      <vt:lpstr>Leading to “THE POST IP WORLD”?</vt:lpstr>
      <vt:lpstr>Nasty Questions:</vt:lpstr>
      <vt:lpstr> Today</vt:lpstr>
      <vt:lpstr>PowerPoint Presentation</vt:lpstr>
      <vt:lpstr>PowerPoint Presentation</vt:lpstr>
      <vt:lpstr>PowerPoint Presentation</vt:lpstr>
      <vt:lpstr>    More EULA Unfairness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Cautionary Tale</vt:lpstr>
      <vt:lpstr>PowerPoint Presentation</vt:lpstr>
      <vt:lpstr>Led to…</vt:lpstr>
      <vt:lpstr>PowerPoint Presentation</vt:lpstr>
      <vt:lpstr>Canada</vt:lpstr>
      <vt:lpstr>PowerPoint Presentation</vt:lpstr>
      <vt:lpstr>Constraint              Restraint   Coercion                 Control Statute                    Contract</vt:lpstr>
      <vt:lpstr>A Pattern?</vt:lpstr>
      <vt:lpstr>  Emerging from Talk (“10 Cases -..”)</vt:lpstr>
      <vt:lpstr>         The problem with drafting…              (Where do the humans go?)</vt:lpstr>
      <vt:lpstr>Trends in the Cases?</vt:lpstr>
      <vt:lpstr>     Double Standard Tests</vt:lpstr>
      <vt:lpstr> Why not tailor our rights in terms of how we deal with the rights of others? </vt:lpstr>
      <vt:lpstr>PowerPoint Presentation</vt:lpstr>
      <vt:lpstr>   Query: Developer’s Liability -  Are not EULA/      ToS’ needed for the “really bad” stuff?</vt:lpstr>
      <vt:lpstr>  A More Insidious Result?</vt:lpstr>
      <vt:lpstr>  …but the “functional” answer may be…</vt:lpstr>
      <vt:lpstr> iRacing redux</vt:lpstr>
      <vt:lpstr>                  iRacing</vt:lpstr>
      <vt:lpstr> Proof of non-EULA claims in EULA cases 2</vt:lpstr>
      <vt:lpstr>The Heretical Question…</vt:lpstr>
      <vt:lpstr>  Other unfairness?</vt:lpstr>
      <vt:lpstr> Unfairness? (con’d)</vt:lpstr>
      <vt:lpstr>  The Common Law explains itself</vt:lpstr>
      <vt:lpstr>    Roads to explore…</vt:lpstr>
      <vt:lpstr>Industry Association Standard Form EULA?</vt:lpstr>
      <vt:lpstr>Another alternative: </vt:lpstr>
      <vt:lpstr>The Future?</vt:lpstr>
      <vt:lpstr>One last thought on  contracts as restraints…</vt:lpstr>
      <vt:lpstr>Silicon Valley, Boston &amp; Restrictive Covenants</vt:lpstr>
      <vt:lpstr>All A MATTER OF PERSPECTIVE</vt:lpstr>
      <vt:lpstr>  Always include a cat picture</vt:lpstr>
      <vt:lpstr>    Our Academic Partners </vt:lpstr>
    </vt:vector>
  </TitlesOfParts>
  <Manager/>
  <Company>Festinger Bahniwal Law &amp; Strategy LLP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What's it all about Beta</dc:title>
  <dc:subject/>
  <dc:creator>Jon Festinger</dc:creator>
  <cp:keywords/>
  <dc:description/>
  <cp:lastModifiedBy>Microsoft Office User</cp:lastModifiedBy>
  <cp:revision>339</cp:revision>
  <cp:lastPrinted>2013-10-23T04:51:36Z</cp:lastPrinted>
  <dcterms:created xsi:type="dcterms:W3CDTF">2013-02-08T08:35:59Z</dcterms:created>
  <dcterms:modified xsi:type="dcterms:W3CDTF">2018-10-25T01:01:07Z</dcterms:modified>
  <cp:category/>
</cp:coreProperties>
</file>