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61"/>
  </p:notesMasterIdLst>
  <p:sldIdLst>
    <p:sldId id="299" r:id="rId3"/>
    <p:sldId id="3080" r:id="rId4"/>
    <p:sldId id="382" r:id="rId5"/>
    <p:sldId id="2331" r:id="rId6"/>
    <p:sldId id="413" r:id="rId7"/>
    <p:sldId id="3031" r:id="rId8"/>
    <p:sldId id="3041" r:id="rId9"/>
    <p:sldId id="3000" r:id="rId10"/>
    <p:sldId id="2999" r:id="rId11"/>
    <p:sldId id="2854" r:id="rId12"/>
    <p:sldId id="3057" r:id="rId13"/>
    <p:sldId id="3058" r:id="rId14"/>
    <p:sldId id="3059" r:id="rId15"/>
    <p:sldId id="3008" r:id="rId16"/>
    <p:sldId id="3001" r:id="rId17"/>
    <p:sldId id="3060" r:id="rId18"/>
    <p:sldId id="362" r:id="rId19"/>
    <p:sldId id="2585" r:id="rId20"/>
    <p:sldId id="2372" r:id="rId21"/>
    <p:sldId id="2490" r:id="rId22"/>
    <p:sldId id="365" r:id="rId23"/>
    <p:sldId id="2322" r:id="rId24"/>
    <p:sldId id="2336" r:id="rId25"/>
    <p:sldId id="442" r:id="rId26"/>
    <p:sldId id="441" r:id="rId27"/>
    <p:sldId id="2911" r:id="rId28"/>
    <p:sldId id="336" r:id="rId29"/>
    <p:sldId id="3009" r:id="rId30"/>
    <p:sldId id="366" r:id="rId31"/>
    <p:sldId id="367" r:id="rId32"/>
    <p:sldId id="2912" r:id="rId33"/>
    <p:sldId id="3084" r:id="rId34"/>
    <p:sldId id="3061" r:id="rId35"/>
    <p:sldId id="3010" r:id="rId36"/>
    <p:sldId id="3011" r:id="rId37"/>
    <p:sldId id="3012" r:id="rId38"/>
    <p:sldId id="3013" r:id="rId39"/>
    <p:sldId id="3014" r:id="rId40"/>
    <p:sldId id="3038" r:id="rId41"/>
    <p:sldId id="3018" r:id="rId42"/>
    <p:sldId id="3016" r:id="rId43"/>
    <p:sldId id="3037" r:id="rId44"/>
    <p:sldId id="3039" r:id="rId45"/>
    <p:sldId id="3020" r:id="rId46"/>
    <p:sldId id="3017" r:id="rId47"/>
    <p:sldId id="3040" r:id="rId48"/>
    <p:sldId id="3019" r:id="rId49"/>
    <p:sldId id="3033" r:id="rId50"/>
    <p:sldId id="3025" r:id="rId51"/>
    <p:sldId id="3022" r:id="rId52"/>
    <p:sldId id="3023" r:id="rId53"/>
    <p:sldId id="3024" r:id="rId54"/>
    <p:sldId id="3026" r:id="rId55"/>
    <p:sldId id="3027" r:id="rId56"/>
    <p:sldId id="514" r:id="rId57"/>
    <p:sldId id="344" r:id="rId58"/>
    <p:sldId id="2991" r:id="rId59"/>
    <p:sldId id="2992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18"/>
    <p:restoredTop sz="93955"/>
  </p:normalViewPr>
  <p:slideViewPr>
    <p:cSldViewPr snapToGrid="0" snapToObjects="1">
      <p:cViewPr varScale="1">
        <p:scale>
          <a:sx n="77" d="100"/>
          <a:sy n="77" d="100"/>
        </p:scale>
        <p:origin x="1568" y="184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202BD-CF37-7941-B69F-ED83CD9CEFE7}" type="datetimeFigureOut">
              <a:rPr lang="en-US" smtClean="0"/>
              <a:t>11/21/18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3FEEC-81F5-9048-8408-13A7B5AB1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3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3FEEC-81F5-9048-8408-13A7B5AB11F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1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mailto:jon_festinger@thecdm.ca" TargetMode="External"/><Relationship Id="rId4" Type="http://schemas.openxmlformats.org/officeDocument/2006/relationships/hyperlink" Target="http://videogamelaw.allard.ubc.ca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support@SEOT.ubc.ca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0" y="0"/>
            <a:ext cx="9020839" cy="15204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cs typeface="Times New Roman"/>
              </a:rPr>
              <a:t>Controlling the Controllers</a:t>
            </a:r>
            <a:r>
              <a:rPr lang="en-US" sz="5400" b="1" dirty="0">
                <a:solidFill>
                  <a:srgbClr val="FF0000"/>
                </a:solidFill>
                <a:cs typeface="Times New Roman"/>
              </a:rPr>
              <a:t>:</a:t>
            </a:r>
            <a:r>
              <a:rPr lang="en-US" sz="5400" b="1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en-US" sz="5400" b="1" dirty="0">
                <a:solidFill>
                  <a:srgbClr val="0070C0"/>
                </a:solidFill>
                <a:cs typeface="Times New Roman"/>
              </a:rPr>
              <a:t>Privacy</a:t>
            </a:r>
            <a:r>
              <a:rPr lang="en-US" sz="5400" b="1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en-US" sz="5400" b="1" dirty="0">
                <a:solidFill>
                  <a:srgbClr val="FF0000"/>
                </a:solidFill>
                <a:cs typeface="Times New Roman"/>
              </a:rPr>
              <a:t>&amp;</a:t>
            </a:r>
            <a:r>
              <a:rPr lang="en-US" sz="5400" b="1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en-US" sz="5400" b="1" dirty="0">
                <a:solidFill>
                  <a:schemeClr val="tx2"/>
                </a:solidFill>
                <a:cs typeface="Times New Roman"/>
              </a:rPr>
              <a:t>Cultures </a:t>
            </a:r>
            <a:r>
              <a:rPr lang="en-US" sz="5400" b="1" dirty="0">
                <a:solidFill>
                  <a:schemeClr val="tx1"/>
                </a:solidFill>
                <a:cs typeface="Times New Roman"/>
              </a:rPr>
              <a:t>1</a:t>
            </a:r>
            <a:endParaRPr lang="en-US" sz="5400" b="1" dirty="0">
              <a:solidFill>
                <a:schemeClr val="tx1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576300"/>
            <a:ext cx="8229600" cy="452298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+mn-lt"/>
                <a:cs typeface="Lucida Console"/>
              </a:rPr>
              <a:t>Talk 11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+mn-lt"/>
                <a:cs typeface="Lucida Console"/>
              </a:rPr>
              <a:t>Part C “Controlling”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+mn-lt"/>
                <a:cs typeface="Lucida Console"/>
              </a:rPr>
              <a:t>Video Game Law 2018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+mn-lt"/>
                <a:cs typeface="Lucida Console"/>
              </a:rPr>
              <a:t>UBC Law </a:t>
            </a:r>
            <a:r>
              <a:rPr lang="en-US" sz="2600" b="1" dirty="0">
                <a:solidFill>
                  <a:srgbClr val="FF0000"/>
                </a:solidFill>
                <a:latin typeface="+mn-lt"/>
                <a:cs typeface="Lucida Console"/>
              </a:rPr>
              <a:t>@</a:t>
            </a:r>
            <a:r>
              <a:rPr lang="en-US" sz="2600" b="1" dirty="0">
                <a:solidFill>
                  <a:srgbClr val="000000"/>
                </a:solidFill>
                <a:latin typeface="+mn-lt"/>
                <a:cs typeface="Lucida Console"/>
              </a:rPr>
              <a:t> Allard Hall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Jon Festinger Q.C.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Centre for Digital Media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Allard Law of Law, UBC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QMUL School of Law (CCLS)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Festinger Law &amp; Strategy </a:t>
            </a:r>
          </a:p>
          <a:p>
            <a:pPr marL="0" indent="0">
              <a:buNone/>
            </a:pPr>
            <a:r>
              <a:rPr lang="en-US" sz="1800" dirty="0">
                <a:hlinkClick r:id="rId4"/>
              </a:rPr>
              <a:t>http://videogamelaw.allard.ubc.ca/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Twitter: @</a:t>
            </a:r>
            <a:r>
              <a:rPr lang="en-US" sz="1800" dirty="0" err="1">
                <a:solidFill>
                  <a:schemeClr val="tx1"/>
                </a:solidFill>
              </a:rPr>
              <a:t>jonfestinger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hlinkClick r:id="rId5"/>
              </a:rPr>
              <a:t>jon_festinger@thecdm.ca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9801" y="2913133"/>
            <a:ext cx="1752761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45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CED8C4-F8B4-584D-8C75-AAE1D0185DA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171" y="515938"/>
            <a:ext cx="4355658" cy="5210175"/>
          </a:xfrm>
        </p:spPr>
      </p:pic>
    </p:spTree>
    <p:extLst>
      <p:ext uri="{BB962C8B-B14F-4D97-AF65-F5344CB8AC3E}">
        <p14:creationId xmlns:p14="http://schemas.microsoft.com/office/powerpoint/2010/main" val="1849024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A4A9D3-8E51-D240-BF89-34D7824F72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688" y="174207"/>
            <a:ext cx="4462624" cy="266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615C52-C236-4C4E-81DC-56189DB524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688" y="440634"/>
            <a:ext cx="4462624" cy="548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73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EE48DD-3D95-9F4E-BFD4-4E90366FB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709" y="296109"/>
            <a:ext cx="4564581" cy="501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1044CA-75AB-334D-AFC7-B7AB5767C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709" y="797974"/>
            <a:ext cx="4564581" cy="3572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0AD638-4656-7D41-A3D6-688C90935B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709" y="4370254"/>
            <a:ext cx="4564581" cy="140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49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8C210E-81B0-6249-A410-B63460ACD3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" y="419652"/>
            <a:ext cx="80264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52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0E543-984A-DB4A-B6F8-9C345318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7932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Other games</a:t>
            </a:r>
            <a:r>
              <a:rPr lang="en-US" b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B17706-2DB3-C644-9C09-3570C03D901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634331"/>
            <a:ext cx="3200400" cy="4013200"/>
          </a:xfrm>
        </p:spPr>
      </p:pic>
    </p:spTree>
    <p:extLst>
      <p:ext uri="{BB962C8B-B14F-4D97-AF65-F5344CB8AC3E}">
        <p14:creationId xmlns:p14="http://schemas.microsoft.com/office/powerpoint/2010/main" val="563389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1C723B-B882-394A-A991-70542174546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782" y="1214299"/>
            <a:ext cx="2489200" cy="40513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C307E7-D067-F54D-82D2-2403441C18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713" y="1214299"/>
            <a:ext cx="24892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68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CD262A-D4CA-9B4A-8440-4E08D47BD3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" y="587236"/>
            <a:ext cx="80264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16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946468"/>
            <a:ext cx="8548661" cy="3779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Logistics?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055657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638DAB-CC56-0946-8826-C380967562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603" y="576472"/>
            <a:ext cx="5176794" cy="50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50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82385" y="537253"/>
            <a:ext cx="8362604" cy="13622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FFFFF"/>
                </a:solidFill>
                <a:latin typeface="+mn-lt"/>
              </a:rPr>
              <a:t>http://</a:t>
            </a:r>
            <a:r>
              <a:rPr lang="en-US" sz="4800" dirty="0" err="1">
                <a:solidFill>
                  <a:srgbClr val="FFFFFF"/>
                </a:solidFill>
                <a:latin typeface="+mn-lt"/>
              </a:rPr>
              <a:t>videogame.law.ubc.ca</a:t>
            </a:r>
            <a:endParaRPr lang="en-US" sz="48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0B710-6092-184B-8585-7126E88549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737" y="2041236"/>
            <a:ext cx="68199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27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926DA-EE49-D043-8749-07D91D15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516" y="171610"/>
            <a:ext cx="7008283" cy="1016000"/>
          </a:xfrm>
        </p:spPr>
        <p:txBody>
          <a:bodyPr>
            <a:noAutofit/>
          </a:bodyPr>
          <a:lstStyle/>
          <a:p>
            <a:br>
              <a:rPr lang="en-US" sz="4400" b="1" baseline="30000" dirty="0">
                <a:solidFill>
                  <a:srgbClr val="FF0000"/>
                </a:solidFill>
              </a:rPr>
            </a:br>
            <a:r>
              <a:rPr lang="en-US" sz="4400" b="1" baseline="30000" dirty="0">
                <a:solidFill>
                  <a:srgbClr val="FF0000"/>
                </a:solidFill>
              </a:rPr>
              <a:t>Last Week</a:t>
            </a:r>
            <a:r>
              <a:rPr lang="en-US" sz="4400" b="1" baseline="30000" dirty="0">
                <a:solidFill>
                  <a:srgbClr val="FFFF00"/>
                </a:solidFill>
              </a:rPr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E38498-2A26-9840-AF88-C3A9487DA01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517" y="1549400"/>
            <a:ext cx="5786966" cy="4340225"/>
          </a:xfrm>
        </p:spPr>
      </p:pic>
    </p:spTree>
    <p:extLst>
      <p:ext uri="{BB962C8B-B14F-4D97-AF65-F5344CB8AC3E}">
        <p14:creationId xmlns:p14="http://schemas.microsoft.com/office/powerpoint/2010/main" val="1963929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6F42B-58D8-064A-875D-CB2EF5154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Embedded Self</a:t>
            </a:r>
            <a:r>
              <a:rPr lang="en-US" sz="4400" b="1" dirty="0">
                <a:solidFill>
                  <a:srgbClr val="FF0000"/>
                </a:solidFill>
              </a:rPr>
              <a:t>-</a:t>
            </a:r>
            <a:r>
              <a:rPr lang="en-US" sz="4400" b="1" dirty="0">
                <a:solidFill>
                  <a:srgbClr val="FFFF00"/>
                </a:solidFill>
              </a:rPr>
              <a:t>Socratic </a:t>
            </a:r>
            <a:r>
              <a:rPr lang="en-US" sz="4400" b="1" dirty="0">
                <a:solidFill>
                  <a:schemeClr val="bg1"/>
                </a:solidFill>
              </a:rPr>
              <a:t>A</a:t>
            </a:r>
            <a:r>
              <a:rPr lang="en-US" sz="4400" b="1" dirty="0">
                <a:solidFill>
                  <a:srgbClr val="FFFF00"/>
                </a:solidFill>
              </a:rPr>
              <a:t>.</a:t>
            </a:r>
            <a:r>
              <a:rPr lang="en-US" sz="4400" b="1" dirty="0">
                <a:solidFill>
                  <a:schemeClr val="bg1"/>
                </a:solidFill>
              </a:rPr>
              <a:t>I</a:t>
            </a:r>
            <a:r>
              <a:rPr lang="en-US" sz="4400" b="1" dirty="0">
                <a:solidFill>
                  <a:srgbClr val="FFFF00"/>
                </a:solidFill>
              </a:rPr>
              <a:t>.</a:t>
            </a:r>
            <a:r>
              <a:rPr lang="en-US" sz="4400" b="1" dirty="0">
                <a:solidFill>
                  <a:srgbClr val="FF0000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ish</a:t>
            </a:r>
            <a:r>
              <a:rPr lang="en-US" sz="44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1B57E4-95A1-9948-A0A2-8C6A34CAA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817" y="4089863"/>
            <a:ext cx="3549535" cy="1629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983A0-8C0D-0C41-9CA9-243365A4AA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4" y="1623862"/>
            <a:ext cx="8578734" cy="200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12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342593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Arial"/>
                <a:cs typeface="Arial"/>
              </a:rPr>
              <a:t>Questions on..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819074"/>
            <a:ext cx="8229600" cy="3907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</a:rPr>
              <a:t>Papers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</a:rPr>
              <a:t>?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Participation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?</a:t>
            </a:r>
          </a:p>
          <a:p>
            <a:pPr marL="0" indent="0">
              <a:buNone/>
            </a:pPr>
            <a:r>
              <a:rPr lang="en-US" sz="60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Class Presentations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?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endParaRPr lang="en-US" sz="6000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470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73BD8-5713-AD47-B0DC-C77B137CB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AC374-FDE3-104E-B9CC-D9ADA8F81A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015999"/>
            <a:ext cx="8229600" cy="5399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000" dirty="0">
                <a:solidFill>
                  <a:srgbClr val="FFFF00"/>
                </a:solidFill>
              </a:rPr>
              <a:t>A. </a:t>
            </a:r>
            <a:r>
              <a:rPr lang="en-CA" sz="3000" dirty="0">
                <a:solidFill>
                  <a:srgbClr val="92D050"/>
                </a:solidFill>
              </a:rPr>
              <a:t>Participation = 25%</a:t>
            </a:r>
            <a:r>
              <a:rPr lang="en-CA" sz="3000" dirty="0">
                <a:solidFill>
                  <a:schemeClr val="bg1"/>
                </a:solidFill>
              </a:rPr>
              <a:t>  includes any or all of:</a:t>
            </a:r>
          </a:p>
          <a:p>
            <a:r>
              <a:rPr lang="en-CA" sz="3000" dirty="0">
                <a:solidFill>
                  <a:schemeClr val="bg1"/>
                </a:solidFill>
              </a:rPr>
              <a:t>attendance;</a:t>
            </a:r>
          </a:p>
          <a:p>
            <a:r>
              <a:rPr lang="en-CA" sz="3000" dirty="0">
                <a:solidFill>
                  <a:schemeClr val="bg1"/>
                </a:solidFill>
              </a:rPr>
              <a:t>class, website, forum contributions;</a:t>
            </a:r>
          </a:p>
          <a:p>
            <a:r>
              <a:rPr lang="en-CA" sz="3000" dirty="0">
                <a:solidFill>
                  <a:schemeClr val="bg1"/>
                </a:solidFill>
              </a:rPr>
              <a:t>following “Journey” and/or “Self-Socratic” protocols.</a:t>
            </a:r>
          </a:p>
          <a:p>
            <a:pPr marL="0" indent="0">
              <a:buNone/>
            </a:pPr>
            <a:r>
              <a:rPr lang="en-CA" sz="3000" dirty="0">
                <a:solidFill>
                  <a:srgbClr val="FFFF00"/>
                </a:solidFill>
              </a:rPr>
              <a:t>B. </a:t>
            </a:r>
            <a:r>
              <a:rPr lang="en-CA" sz="3000" dirty="0">
                <a:solidFill>
                  <a:srgbClr val="92D050"/>
                </a:solidFill>
              </a:rPr>
              <a:t>Group presentation </a:t>
            </a:r>
            <a:r>
              <a:rPr lang="en-CA" sz="3000" dirty="0">
                <a:solidFill>
                  <a:schemeClr val="bg1"/>
                </a:solidFill>
              </a:rPr>
              <a:t>during “Discussion Hour” </a:t>
            </a:r>
            <a:r>
              <a:rPr lang="en-CA" sz="3000" dirty="0">
                <a:solidFill>
                  <a:srgbClr val="92D050"/>
                </a:solidFill>
              </a:rPr>
              <a:t>= 25%. </a:t>
            </a:r>
            <a:r>
              <a:rPr lang="en-CA" sz="3000" dirty="0">
                <a:solidFill>
                  <a:schemeClr val="bg1"/>
                </a:solidFill>
              </a:rPr>
              <a:t>Grade will be based on group preparation of their presentation &amp; discussion outline.</a:t>
            </a:r>
          </a:p>
          <a:p>
            <a:pPr marL="0" indent="0">
              <a:buNone/>
            </a:pPr>
            <a:r>
              <a:rPr lang="en-CA" sz="3000" dirty="0">
                <a:solidFill>
                  <a:srgbClr val="FFFF00"/>
                </a:solidFill>
              </a:rPr>
              <a:t>C. </a:t>
            </a:r>
            <a:r>
              <a:rPr lang="en-CA" sz="3000" dirty="0">
                <a:solidFill>
                  <a:srgbClr val="92D050"/>
                </a:solidFill>
              </a:rPr>
              <a:t>Term Paper/Major Project </a:t>
            </a:r>
            <a:r>
              <a:rPr lang="en-CA" sz="3000" dirty="0">
                <a:solidFill>
                  <a:schemeClr val="bg1"/>
                </a:solidFill>
              </a:rPr>
              <a:t>(18 to 20 pages or equivalent – 5000 words – any font but comic sans) </a:t>
            </a:r>
            <a:r>
              <a:rPr lang="en-CA" sz="3000" dirty="0">
                <a:solidFill>
                  <a:srgbClr val="92D050"/>
                </a:solidFill>
              </a:rPr>
              <a:t>=</a:t>
            </a:r>
            <a:r>
              <a:rPr lang="en-CA" sz="3000" dirty="0">
                <a:solidFill>
                  <a:schemeClr val="bg1"/>
                </a:solidFill>
              </a:rPr>
              <a:t>  </a:t>
            </a:r>
            <a:r>
              <a:rPr lang="en-CA" sz="3000" dirty="0">
                <a:solidFill>
                  <a:srgbClr val="92D050"/>
                </a:solidFill>
              </a:rPr>
              <a:t>50%.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017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44334"/>
            <a:ext cx="7907867" cy="89064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Evaluation</a:t>
            </a:r>
            <a:r>
              <a:rPr lang="en-US" sz="48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Tips</a:t>
            </a:r>
            <a:endParaRPr lang="en-US" sz="4800" b="1" dirty="0">
              <a:solidFill>
                <a:srgbClr val="4BACC6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934981"/>
            <a:ext cx="8229600" cy="4992448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accent5"/>
                </a:solidFill>
                <a:latin typeface="+mn-lt"/>
              </a:rPr>
              <a:t>Term paper topics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need not </a:t>
            </a:r>
            <a:r>
              <a:rPr lang="en-US" sz="3400" dirty="0">
                <a:solidFill>
                  <a:schemeClr val="accent5"/>
                </a:solidFill>
                <a:latin typeface="+mn-lt"/>
              </a:rPr>
              <a:t>be discussed with me,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but often helpful to you if you do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Term paper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can be </a:t>
            </a:r>
            <a:r>
              <a:rPr lang="en-US" sz="3400" dirty="0">
                <a:solidFill>
                  <a:srgbClr val="4BACC6"/>
                </a:solidFill>
                <a:latin typeface="+mn-lt"/>
              </a:rPr>
              <a:t>on your presentation topic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Participation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: In-class or other contributions, including attendance.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Group presentation need not be on that week’s topic  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(20 minute per student multiplier suggested 2-4 per group to 60 minute max).</a:t>
            </a:r>
          </a:p>
        </p:txBody>
      </p:sp>
    </p:spTree>
    <p:extLst>
      <p:ext uri="{BB962C8B-B14F-4D97-AF65-F5344CB8AC3E}">
        <p14:creationId xmlns:p14="http://schemas.microsoft.com/office/powerpoint/2010/main" val="4040276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2593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rgbClr val="FFFF00"/>
                </a:solidFill>
              </a:rPr>
            </a:br>
            <a:r>
              <a:rPr lang="en-US" sz="6000" b="1" dirty="0">
                <a:solidFill>
                  <a:srgbClr val="FFFF00"/>
                </a:solidFill>
              </a:rPr>
              <a:t>Paper Confessional </a:t>
            </a:r>
            <a:br>
              <a:rPr lang="en-US" b="1" dirty="0">
                <a:solidFill>
                  <a:srgbClr val="FFFF00"/>
                </a:solidFill>
              </a:rPr>
            </a:b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1881" y="1408134"/>
            <a:ext cx="8484919" cy="44582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Legal/normative reasoning/argument including footnote/bibliography support &amp; Contribution/Move forward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60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Presentation including layout, headings, grammar, language/writing skills, “tightness”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25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Topic/Originality/Degree of Difficultly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 </a:t>
            </a:r>
            <a:r>
              <a:rPr lang="en-US" sz="4000" dirty="0">
                <a:solidFill>
                  <a:srgbClr val="FFFF00"/>
                </a:solidFill>
              </a:rPr>
              <a:t>15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</a:p>
          <a:p>
            <a:pPr>
              <a:lnSpc>
                <a:spcPct val="110000"/>
              </a:lnSpc>
            </a:pPr>
            <a:endParaRPr lang="en-US" sz="4000" dirty="0">
              <a:solidFill>
                <a:schemeClr val="accent5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6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THIS IS NOT A RUBRIC. IT IS A  SELF ASSESSMENT.</a:t>
            </a:r>
          </a:p>
        </p:txBody>
      </p:sp>
    </p:spTree>
    <p:extLst>
      <p:ext uri="{BB962C8B-B14F-4D97-AF65-F5344CB8AC3E}">
        <p14:creationId xmlns:p14="http://schemas.microsoft.com/office/powerpoint/2010/main" val="2416455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770927"/>
          </a:xfrm>
        </p:spPr>
        <p:txBody>
          <a:bodyPr>
            <a:noAutofit/>
          </a:bodyPr>
          <a:lstStyle/>
          <a:p>
            <a:pPr algn="ctr"/>
            <a:r>
              <a:rPr lang="en-US" sz="6800" b="1" dirty="0">
                <a:solidFill>
                  <a:srgbClr val="FFFF00"/>
                </a:solidFill>
                <a:latin typeface="Arial"/>
                <a:cs typeface="Arial"/>
              </a:rPr>
              <a:t>Grades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 (</a:t>
            </a:r>
            <a:r>
              <a:rPr lang="en-US" sz="6800" b="1" dirty="0">
                <a:solidFill>
                  <a:schemeClr val="bg1"/>
                </a:solidFill>
                <a:latin typeface="Arial"/>
                <a:cs typeface="Arial"/>
              </a:rPr>
              <a:t>primarily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314936"/>
            <a:ext cx="8229600" cy="3411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</a:rPr>
              <a:t>Paper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Quality</a:t>
            </a:r>
          </a:p>
          <a:p>
            <a:pPr marL="0" indent="0">
              <a:buNone/>
            </a:pPr>
            <a:endParaRPr lang="en-US" sz="6000" dirty="0">
              <a:solidFill>
                <a:schemeClr val="bg1"/>
              </a:solidFill>
              <a:latin typeface="Arial"/>
              <a:cs typeface="Arial"/>
              <a:sym typeface="Wingdings"/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Participation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Effort</a:t>
            </a:r>
            <a:endParaRPr lang="en-US" sz="6000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803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70235-919E-174F-968B-91C36147D2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395132"/>
            <a:ext cx="8229600" cy="512396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Will read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: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 drafts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outlines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synopsis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abstracts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etc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As late as I can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Due last day of exams by 4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: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00 PM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Hand in 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papers to front desk 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&amp;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 send by email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If email only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,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 make sure you get acknowledgment of receipt</a:t>
            </a:r>
            <a:r>
              <a:rPr lang="en-US" sz="44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2454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662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B0F0"/>
                </a:solidFill>
                <a:latin typeface="+mn-lt"/>
              </a:rPr>
              <a:t>  Receipt </a:t>
            </a:r>
            <a:r>
              <a:rPr lang="en-US" sz="4400" b="1" dirty="0">
                <a:solidFill>
                  <a:srgbClr val="FFFF00"/>
                </a:solidFill>
                <a:latin typeface="+mn-lt"/>
              </a:rPr>
              <a:t>for Term Papers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722" y="4663359"/>
            <a:ext cx="8738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Please hand in </a:t>
            </a:r>
            <a:r>
              <a:rPr lang="en-US" sz="3200" b="1" dirty="0">
                <a:solidFill>
                  <a:srgbClr val="FFFF00"/>
                </a:solidFill>
              </a:rPr>
              <a:t>too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– </a:t>
            </a:r>
            <a:r>
              <a:rPr lang="en-US" sz="3200" b="1" dirty="0">
                <a:solidFill>
                  <a:schemeClr val="bg1"/>
                </a:solidFill>
              </a:rPr>
              <a:t>if not ensure you </a:t>
            </a:r>
          </a:p>
          <a:p>
            <a:pPr algn="ctr"/>
            <a:r>
              <a:rPr lang="en-US" sz="3200" b="1" dirty="0">
                <a:solidFill>
                  <a:srgbClr val="00B0F0"/>
                </a:solidFill>
              </a:rPr>
              <a:t>get email confirmation </a:t>
            </a:r>
            <a:r>
              <a:rPr lang="en-US" sz="3200" b="1" dirty="0">
                <a:solidFill>
                  <a:schemeClr val="bg1"/>
                </a:solidFill>
              </a:rPr>
              <a:t>from me</a:t>
            </a:r>
            <a:r>
              <a:rPr lang="en-US" sz="32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73AB462-0A56-BA40-BAF6-E1EA4CC32E9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50" y="1501106"/>
            <a:ext cx="6874899" cy="2852231"/>
          </a:xfrm>
        </p:spPr>
      </p:pic>
    </p:spTree>
    <p:extLst>
      <p:ext uri="{BB962C8B-B14F-4D97-AF65-F5344CB8AC3E}">
        <p14:creationId xmlns:p14="http://schemas.microsoft.com/office/powerpoint/2010/main" val="3674057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A62CF-832D-EF4D-8A43-98B941D23D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6042" y="954157"/>
            <a:ext cx="7792280" cy="41955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FF0000"/>
                </a:solidFill>
              </a:rPr>
              <a:t>6</a:t>
            </a:r>
            <a:r>
              <a:rPr lang="en-US" sz="7200" b="1" dirty="0">
                <a:solidFill>
                  <a:schemeClr val="bg1"/>
                </a:solidFill>
              </a:rPr>
              <a:t>.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>
                <a:solidFill>
                  <a:srgbClr val="FFFF00"/>
                </a:solidFill>
              </a:rPr>
              <a:t>WORD COUNT IS A </a:t>
            </a:r>
            <a:r>
              <a:rPr lang="en-US" sz="7200" b="1" dirty="0">
                <a:solidFill>
                  <a:srgbClr val="FF0000"/>
                </a:solidFill>
              </a:rPr>
              <a:t>(</a:t>
            </a:r>
            <a:r>
              <a:rPr lang="en-US" sz="7200" dirty="0">
                <a:solidFill>
                  <a:schemeClr val="bg1"/>
                </a:solidFill>
              </a:rPr>
              <a:t>SORT OF</a:t>
            </a:r>
            <a:r>
              <a:rPr lang="en-US" sz="7200" b="1" dirty="0">
                <a:solidFill>
                  <a:srgbClr val="FF0000"/>
                </a:solidFill>
              </a:rPr>
              <a:t>)</a:t>
            </a:r>
            <a:r>
              <a:rPr lang="en-US" sz="7200" b="1" dirty="0">
                <a:solidFill>
                  <a:srgbClr val="FFFF00"/>
                </a:solidFill>
              </a:rPr>
              <a:t> MINIMUM </a:t>
            </a:r>
            <a:r>
              <a:rPr lang="en-US" sz="7200" b="1" dirty="0">
                <a:solidFill>
                  <a:srgbClr val="FF0000"/>
                </a:solidFill>
              </a:rPr>
              <a:t>–</a:t>
            </a:r>
            <a:r>
              <a:rPr lang="en-US" sz="7200" b="1" dirty="0">
                <a:solidFill>
                  <a:srgbClr val="FFFF00"/>
                </a:solidFill>
              </a:rPr>
              <a:t> NOT A MAXIMUM</a:t>
            </a:r>
            <a:r>
              <a:rPr lang="en-US" sz="7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0941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04138" y="1659467"/>
            <a:ext cx="6582660" cy="3998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>
                <a:solidFill>
                  <a:schemeClr val="bg1"/>
                </a:solidFill>
                <a:latin typeface="American Typewriter"/>
                <a:cs typeface="American Typewriter"/>
              </a:rPr>
              <a:t>News of the Week</a:t>
            </a:r>
          </a:p>
        </p:txBody>
      </p:sp>
    </p:spTree>
    <p:extLst>
      <p:ext uri="{BB962C8B-B14F-4D97-AF65-F5344CB8AC3E}">
        <p14:creationId xmlns:p14="http://schemas.microsoft.com/office/powerpoint/2010/main" val="45325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90"/>
            <a:ext cx="8229600" cy="8708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n-lt"/>
              </a:rPr>
              <a:t>Course Evaluations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1" y="1441938"/>
            <a:ext cx="8229600" cy="44691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CA" sz="3600" dirty="0">
                <a:solidFill>
                  <a:schemeClr val="bg1"/>
                </a:solidFill>
              </a:rPr>
              <a:t>“Students will be able to access the online course evaluation website beginning at 12:00 a.m. on Wednesday, November 21, and will be able to complete evaluations until 11:59 pm on Monday, December 3. Students will receive an email from</a:t>
            </a:r>
            <a:r>
              <a:rPr lang="en-CA" sz="3600" dirty="0"/>
              <a:t> </a:t>
            </a:r>
            <a:r>
              <a:rPr lang="en-CA" sz="3600" u="sng" dirty="0">
                <a:hlinkClick r:id="rId2"/>
              </a:rPr>
              <a:t>support@SEOT.ubc.ca</a:t>
            </a:r>
            <a:r>
              <a:rPr lang="en-CA" sz="3600" dirty="0"/>
              <a:t> </a:t>
            </a:r>
            <a:r>
              <a:rPr lang="en-CA" sz="3600" dirty="0">
                <a:solidFill>
                  <a:schemeClr val="bg1"/>
                </a:solidFill>
              </a:rPr>
              <a:t>on November 21 that will direct the students to the teaching evaluation site”.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1435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2144684"/>
            <a:ext cx="8271165" cy="35814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Yours?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1578753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6D1990C-244E-C646-B436-A2F6C40D51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570" y="368868"/>
            <a:ext cx="4239742" cy="253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95E270-C28A-8D4A-ADCE-8118B5D305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570" y="621988"/>
            <a:ext cx="4239742" cy="514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20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2CF32-9A26-2944-84CF-E1C40C7006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994712"/>
            <a:ext cx="5537320" cy="4646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A2447-9F95-DA4A-9360-3A76EAD5B8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437408"/>
            <a:ext cx="5537320" cy="5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52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7F179-CEC1-5948-868C-56B745EB81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261" y="536713"/>
            <a:ext cx="5975478" cy="505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42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EE08DEA-762D-724E-846D-F77A4A84150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900" y="969963"/>
            <a:ext cx="3632200" cy="4203700"/>
          </a:xfrm>
        </p:spPr>
      </p:pic>
    </p:spTree>
    <p:extLst>
      <p:ext uri="{BB962C8B-B14F-4D97-AF65-F5344CB8AC3E}">
        <p14:creationId xmlns:p14="http://schemas.microsoft.com/office/powerpoint/2010/main" val="1010990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0145981-973C-8247-BAC8-3C8F81296EC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964" y="417513"/>
            <a:ext cx="5764071" cy="5308600"/>
          </a:xfrm>
        </p:spPr>
      </p:pic>
    </p:spTree>
    <p:extLst>
      <p:ext uri="{BB962C8B-B14F-4D97-AF65-F5344CB8AC3E}">
        <p14:creationId xmlns:p14="http://schemas.microsoft.com/office/powerpoint/2010/main" val="3402040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E891CE0-2D3D-DF47-8A9F-B21C2F1F7E4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871" y="417513"/>
            <a:ext cx="5762258" cy="5308600"/>
          </a:xfrm>
        </p:spPr>
      </p:pic>
    </p:spTree>
    <p:extLst>
      <p:ext uri="{BB962C8B-B14F-4D97-AF65-F5344CB8AC3E}">
        <p14:creationId xmlns:p14="http://schemas.microsoft.com/office/powerpoint/2010/main" val="2903829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AC53AC2-C684-F840-BDF8-8E451C7073F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584" y="526773"/>
            <a:ext cx="5368831" cy="5222142"/>
          </a:xfrm>
        </p:spPr>
      </p:pic>
    </p:spTree>
    <p:extLst>
      <p:ext uri="{BB962C8B-B14F-4D97-AF65-F5344CB8AC3E}">
        <p14:creationId xmlns:p14="http://schemas.microsoft.com/office/powerpoint/2010/main" val="3197865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27F819D-033C-054B-A75E-1A8DBBAD85A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250" y="741363"/>
            <a:ext cx="4635500" cy="4660900"/>
          </a:xfrm>
        </p:spPr>
      </p:pic>
    </p:spTree>
    <p:extLst>
      <p:ext uri="{BB962C8B-B14F-4D97-AF65-F5344CB8AC3E}">
        <p14:creationId xmlns:p14="http://schemas.microsoft.com/office/powerpoint/2010/main" val="2344266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5732B54-05DF-3D43-A75A-5582E877D97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900" y="506413"/>
            <a:ext cx="4648200" cy="5130800"/>
          </a:xfrm>
        </p:spPr>
      </p:pic>
    </p:spTree>
    <p:extLst>
      <p:ext uri="{BB962C8B-B14F-4D97-AF65-F5344CB8AC3E}">
        <p14:creationId xmlns:p14="http://schemas.microsoft.com/office/powerpoint/2010/main" val="337559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083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52" y="985838"/>
            <a:ext cx="7391295" cy="4471988"/>
          </a:xfrm>
        </p:spPr>
      </p:pic>
    </p:spTree>
    <p:extLst>
      <p:ext uri="{BB962C8B-B14F-4D97-AF65-F5344CB8AC3E}">
        <p14:creationId xmlns:p14="http://schemas.microsoft.com/office/powerpoint/2010/main" val="2660092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B5585A3-DEE8-5C49-A286-C6FC8D8A48F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249" y="417513"/>
            <a:ext cx="5819502" cy="5308600"/>
          </a:xfrm>
        </p:spPr>
      </p:pic>
    </p:spTree>
    <p:extLst>
      <p:ext uri="{BB962C8B-B14F-4D97-AF65-F5344CB8AC3E}">
        <p14:creationId xmlns:p14="http://schemas.microsoft.com/office/powerpoint/2010/main" val="2507495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954A5ED-4ADC-014E-AC42-2896C020D12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198" y="417513"/>
            <a:ext cx="3975603" cy="5308600"/>
          </a:xfrm>
        </p:spPr>
      </p:pic>
    </p:spTree>
    <p:extLst>
      <p:ext uri="{BB962C8B-B14F-4D97-AF65-F5344CB8AC3E}">
        <p14:creationId xmlns:p14="http://schemas.microsoft.com/office/powerpoint/2010/main" val="25995682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8777395-B683-EC42-A50B-52E8ECB1CEE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880" y="417513"/>
            <a:ext cx="4234240" cy="5308600"/>
          </a:xfrm>
        </p:spPr>
      </p:pic>
    </p:spTree>
    <p:extLst>
      <p:ext uri="{BB962C8B-B14F-4D97-AF65-F5344CB8AC3E}">
        <p14:creationId xmlns:p14="http://schemas.microsoft.com/office/powerpoint/2010/main" val="21653487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A3DC573-DBC5-C746-8A7A-BA40B0B4A96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387" y="417513"/>
            <a:ext cx="4145225" cy="5308600"/>
          </a:xfrm>
        </p:spPr>
      </p:pic>
    </p:spTree>
    <p:extLst>
      <p:ext uri="{BB962C8B-B14F-4D97-AF65-F5344CB8AC3E}">
        <p14:creationId xmlns:p14="http://schemas.microsoft.com/office/powerpoint/2010/main" val="1452345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F72BF94-2CA0-8142-9876-642FC27BD44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457" y="417513"/>
            <a:ext cx="5609086" cy="5308600"/>
          </a:xfrm>
        </p:spPr>
      </p:pic>
    </p:spTree>
    <p:extLst>
      <p:ext uri="{BB962C8B-B14F-4D97-AF65-F5344CB8AC3E}">
        <p14:creationId xmlns:p14="http://schemas.microsoft.com/office/powerpoint/2010/main" val="21805070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1F7581E-3ACB-C045-B81D-139B21159A5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331" y="417513"/>
            <a:ext cx="4305337" cy="5308600"/>
          </a:xfrm>
        </p:spPr>
      </p:pic>
    </p:spTree>
    <p:extLst>
      <p:ext uri="{BB962C8B-B14F-4D97-AF65-F5344CB8AC3E}">
        <p14:creationId xmlns:p14="http://schemas.microsoft.com/office/powerpoint/2010/main" val="7421640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EE67608-FDD9-C049-B4CE-0C5349C51AA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0101" y="417513"/>
            <a:ext cx="4383798" cy="5308600"/>
          </a:xfrm>
        </p:spPr>
      </p:pic>
    </p:spTree>
    <p:extLst>
      <p:ext uri="{BB962C8B-B14F-4D97-AF65-F5344CB8AC3E}">
        <p14:creationId xmlns:p14="http://schemas.microsoft.com/office/powerpoint/2010/main" val="20047299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B77B26E-ADBC-6E43-BFDD-4A31DA53A5C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763" y="417513"/>
            <a:ext cx="4270473" cy="5308600"/>
          </a:xfrm>
        </p:spPr>
      </p:pic>
    </p:spTree>
    <p:extLst>
      <p:ext uri="{BB962C8B-B14F-4D97-AF65-F5344CB8AC3E}">
        <p14:creationId xmlns:p14="http://schemas.microsoft.com/office/powerpoint/2010/main" val="3900930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02D974D-9D2C-324E-AE59-C940D1975A3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507" y="277813"/>
            <a:ext cx="4456985" cy="5586412"/>
          </a:xfrm>
        </p:spPr>
      </p:pic>
    </p:spTree>
    <p:extLst>
      <p:ext uri="{BB962C8B-B14F-4D97-AF65-F5344CB8AC3E}">
        <p14:creationId xmlns:p14="http://schemas.microsoft.com/office/powerpoint/2010/main" val="3298506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125479C-53CC-5E46-9A4F-2E0A568CE5A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739" y="417513"/>
            <a:ext cx="4484521" cy="5308600"/>
          </a:xfrm>
        </p:spPr>
      </p:pic>
    </p:spTree>
    <p:extLst>
      <p:ext uri="{BB962C8B-B14F-4D97-AF65-F5344CB8AC3E}">
        <p14:creationId xmlns:p14="http://schemas.microsoft.com/office/powerpoint/2010/main" val="2234146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Happy Release Date</a:t>
            </a:r>
            <a:r>
              <a:rPr lang="en-US" sz="4400" b="1" dirty="0">
                <a:solidFill>
                  <a:srgbClr val="FF0000"/>
                </a:solidFill>
              </a:rPr>
              <a:t>(</a:t>
            </a:r>
            <a:r>
              <a:rPr lang="en-US" sz="4400" b="1" dirty="0">
                <a:solidFill>
                  <a:schemeClr val="bg1"/>
                </a:solidFill>
              </a:rPr>
              <a:t>s</a:t>
            </a:r>
            <a:r>
              <a:rPr lang="en-US" sz="44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F83BF5-C6FD-B949-BC5D-EEAA1E7A6A5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150" y="1535113"/>
            <a:ext cx="3187700" cy="4064000"/>
          </a:xfrm>
        </p:spPr>
      </p:pic>
    </p:spTree>
    <p:extLst>
      <p:ext uri="{BB962C8B-B14F-4D97-AF65-F5344CB8AC3E}">
        <p14:creationId xmlns:p14="http://schemas.microsoft.com/office/powerpoint/2010/main" val="8657900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F00E43B-FF87-3541-8EA1-7945D4EDC67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892" y="417513"/>
            <a:ext cx="3592215" cy="5308600"/>
          </a:xfrm>
        </p:spPr>
      </p:pic>
    </p:spTree>
    <p:extLst>
      <p:ext uri="{BB962C8B-B14F-4D97-AF65-F5344CB8AC3E}">
        <p14:creationId xmlns:p14="http://schemas.microsoft.com/office/powerpoint/2010/main" val="7026531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12E77C3-C0D6-EA4C-97BE-55ACFAFD602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336" y="417513"/>
            <a:ext cx="3087327" cy="5308600"/>
          </a:xfrm>
        </p:spPr>
      </p:pic>
    </p:spTree>
    <p:extLst>
      <p:ext uri="{BB962C8B-B14F-4D97-AF65-F5344CB8AC3E}">
        <p14:creationId xmlns:p14="http://schemas.microsoft.com/office/powerpoint/2010/main" val="33787983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214137B-9E70-D543-930B-BC43D66B783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725" y="417513"/>
            <a:ext cx="3220550" cy="5308600"/>
          </a:xfrm>
        </p:spPr>
      </p:pic>
    </p:spTree>
    <p:extLst>
      <p:ext uri="{BB962C8B-B14F-4D97-AF65-F5344CB8AC3E}">
        <p14:creationId xmlns:p14="http://schemas.microsoft.com/office/powerpoint/2010/main" val="38407695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158214F-B243-D94B-94DD-4F8621FBFDF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900" y="938213"/>
            <a:ext cx="4648200" cy="4267200"/>
          </a:xfrm>
        </p:spPr>
      </p:pic>
    </p:spTree>
    <p:extLst>
      <p:ext uri="{BB962C8B-B14F-4D97-AF65-F5344CB8AC3E}">
        <p14:creationId xmlns:p14="http://schemas.microsoft.com/office/powerpoint/2010/main" val="7505472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54469BE-501C-5C43-9BFB-E003C0E68EB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559" y="417513"/>
            <a:ext cx="3940882" cy="5308600"/>
          </a:xfrm>
        </p:spPr>
      </p:pic>
    </p:spTree>
    <p:extLst>
      <p:ext uri="{BB962C8B-B14F-4D97-AF65-F5344CB8AC3E}">
        <p14:creationId xmlns:p14="http://schemas.microsoft.com/office/powerpoint/2010/main" val="20978233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3" y="326593"/>
            <a:ext cx="8990077" cy="10160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A MATTER OF PERSPECTIVE</a:t>
            </a:r>
          </a:p>
        </p:txBody>
      </p:sp>
      <p:pic>
        <p:nvPicPr>
          <p:cNvPr id="4" name="Content Placeholder 3" descr="691px-M&amp;M's_Plain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1" r="-745"/>
          <a:stretch/>
        </p:blipFill>
        <p:spPr>
          <a:xfrm>
            <a:off x="5467077" y="2234088"/>
            <a:ext cx="3676923" cy="3017934"/>
          </a:xfrm>
        </p:spPr>
      </p:pic>
      <p:pic>
        <p:nvPicPr>
          <p:cNvPr id="5" name="Content Placeholder 3" descr="800px-Smarties-UK-Candies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5334"/>
            <a:ext cx="5467078" cy="23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69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+mn-lt"/>
                <a:cs typeface="Times New Roman"/>
              </a:rPr>
              <a:t>Just auditing the course</a:t>
            </a:r>
            <a:r>
              <a:rPr lang="en-US" sz="4400" b="1" dirty="0">
                <a:solidFill>
                  <a:srgbClr val="FF0000"/>
                </a:solidFill>
                <a:latin typeface="+mn-lt"/>
                <a:cs typeface="Times New Roman"/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467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4E67-81EB-DA46-A659-3E51151D4C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201332"/>
            <a:ext cx="8229600" cy="3524801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In learning you will teach</a:t>
            </a:r>
          </a:p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And in teaching you will learn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Phil Collins' </a:t>
            </a:r>
            <a:r>
              <a:rPr lang="en-CA" i="1" dirty="0">
                <a:solidFill>
                  <a:schemeClr val="bg1">
                    <a:lumMod val="65000"/>
                  </a:schemeClr>
                </a:solidFill>
              </a:rPr>
              <a:t>Son of Man  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(1999)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759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7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  <a:cs typeface="Arial"/>
              </a:rPr>
              <a:t>Our Academic Partners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6" y="2526632"/>
            <a:ext cx="8210484" cy="12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23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E2AD5-1E20-134B-9D05-593C7A453D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212" y="318052"/>
            <a:ext cx="6267575" cy="54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88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53428A-0D3B-2F4B-BF45-95D79BB6F4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626" y="367748"/>
            <a:ext cx="4486747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68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35B7BA-A1FD-4649-B612-F1387295AEB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924" y="515938"/>
            <a:ext cx="4128152" cy="5210175"/>
          </a:xfrm>
        </p:spPr>
      </p:pic>
    </p:spTree>
    <p:extLst>
      <p:ext uri="{BB962C8B-B14F-4D97-AF65-F5344CB8AC3E}">
        <p14:creationId xmlns:p14="http://schemas.microsoft.com/office/powerpoint/2010/main" val="1129046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4BE56E-1A2C-0A45-94AD-8E289C327B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148" y="766875"/>
            <a:ext cx="3887701" cy="5021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0010B3-63BD-A74B-AF34-577C0BFB2A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149" y="490042"/>
            <a:ext cx="3887701" cy="27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27829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4495</TotalTime>
  <Words>384</Words>
  <Application>Microsoft Macintosh PowerPoint</Application>
  <PresentationFormat>On-screen Show (4:3)</PresentationFormat>
  <Paragraphs>77</Paragraphs>
  <Slides>58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American Typewriter</vt:lpstr>
      <vt:lpstr>Apple Chancery</vt:lpstr>
      <vt:lpstr>Arial</vt:lpstr>
      <vt:lpstr>Arial Hebrew Scholar</vt:lpstr>
      <vt:lpstr>Calibri</vt:lpstr>
      <vt:lpstr>Klavika</vt:lpstr>
      <vt:lpstr>Lucida Console</vt:lpstr>
      <vt:lpstr>Times</vt:lpstr>
      <vt:lpstr>Times New Roman</vt:lpstr>
      <vt:lpstr>Wingdings</vt:lpstr>
      <vt:lpstr>CDM_PPT_Template </vt:lpstr>
      <vt:lpstr>2_CDM_PPT_Template </vt:lpstr>
      <vt:lpstr>Controlling the Controllers: Privacy &amp; Cultures 1</vt:lpstr>
      <vt:lpstr> Last Week…</vt:lpstr>
      <vt:lpstr>Course Evaluations</vt:lpstr>
      <vt:lpstr>PowerPoint Presentation</vt:lpstr>
      <vt:lpstr>Happy Release Date(s)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games…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Embedded Self-Socratic A.I.(ish)</vt:lpstr>
      <vt:lpstr>Questions on..</vt:lpstr>
      <vt:lpstr>Evaluation</vt:lpstr>
      <vt:lpstr>Evaluation Tips</vt:lpstr>
      <vt:lpstr> Paper Confessional  </vt:lpstr>
      <vt:lpstr>Grades (primarily)</vt:lpstr>
      <vt:lpstr>PowerPoint Presentation</vt:lpstr>
      <vt:lpstr>  Receipt for Term Papers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 MATTER OF PERSPECTIVE</vt:lpstr>
      <vt:lpstr>Just auditing the course…</vt:lpstr>
      <vt:lpstr>PowerPoint Presentation</vt:lpstr>
      <vt:lpstr> Our Academic Partners </vt:lpstr>
    </vt:vector>
  </TitlesOfParts>
  <Manager/>
  <Company>Festinger Bahniwal Law &amp; Strategy LLP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What's it all about Beta</dc:title>
  <dc:subject/>
  <dc:creator>Jon Festinger</dc:creator>
  <cp:keywords/>
  <dc:description/>
  <cp:lastModifiedBy>Microsoft Office User</cp:lastModifiedBy>
  <cp:revision>453</cp:revision>
  <cp:lastPrinted>2013-10-23T04:51:36Z</cp:lastPrinted>
  <dcterms:created xsi:type="dcterms:W3CDTF">2013-02-08T08:35:59Z</dcterms:created>
  <dcterms:modified xsi:type="dcterms:W3CDTF">2018-11-22T02:39:30Z</dcterms:modified>
  <cp:category/>
</cp:coreProperties>
</file>