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1"/>
    <p:sldMasterId id="2147483729" r:id="rId2"/>
  </p:sldMasterIdLst>
  <p:notesMasterIdLst>
    <p:notesMasterId r:id="rId31"/>
  </p:notesMasterIdLst>
  <p:handoutMasterIdLst>
    <p:handoutMasterId r:id="rId32"/>
  </p:handoutMasterIdLst>
  <p:sldIdLst>
    <p:sldId id="265" r:id="rId3"/>
    <p:sldId id="362" r:id="rId4"/>
    <p:sldId id="363" r:id="rId5"/>
    <p:sldId id="364" r:id="rId6"/>
    <p:sldId id="383" r:id="rId7"/>
    <p:sldId id="365" r:id="rId8"/>
    <p:sldId id="366" r:id="rId9"/>
    <p:sldId id="374" r:id="rId10"/>
    <p:sldId id="367" r:id="rId11"/>
    <p:sldId id="368" r:id="rId12"/>
    <p:sldId id="351" r:id="rId13"/>
    <p:sldId id="352" r:id="rId14"/>
    <p:sldId id="353" r:id="rId15"/>
    <p:sldId id="354" r:id="rId16"/>
    <p:sldId id="355" r:id="rId17"/>
    <p:sldId id="356" r:id="rId18"/>
    <p:sldId id="357" r:id="rId19"/>
    <p:sldId id="359" r:id="rId20"/>
    <p:sldId id="360" r:id="rId21"/>
    <p:sldId id="361" r:id="rId22"/>
    <p:sldId id="369" r:id="rId23"/>
    <p:sldId id="370" r:id="rId24"/>
    <p:sldId id="372" r:id="rId25"/>
    <p:sldId id="373" r:id="rId26"/>
    <p:sldId id="379" r:id="rId27"/>
    <p:sldId id="378" r:id="rId28"/>
    <p:sldId id="376" r:id="rId29"/>
    <p:sldId id="382" r:id="rId30"/>
  </p:sldIdLst>
  <p:sldSz cx="9906000" cy="6858000" type="A4"/>
  <p:notesSz cx="7086600" cy="94107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E3A5A9C-356D-4B77-81EB-45814F685C31}">
          <p14:sldIdLst>
            <p14:sldId id="265"/>
            <p14:sldId id="362"/>
            <p14:sldId id="363"/>
            <p14:sldId id="364"/>
            <p14:sldId id="383"/>
            <p14:sldId id="365"/>
            <p14:sldId id="366"/>
            <p14:sldId id="374"/>
            <p14:sldId id="367"/>
            <p14:sldId id="368"/>
            <p14:sldId id="351"/>
            <p14:sldId id="352"/>
            <p14:sldId id="353"/>
            <p14:sldId id="354"/>
            <p14:sldId id="355"/>
            <p14:sldId id="356"/>
            <p14:sldId id="357"/>
            <p14:sldId id="359"/>
            <p14:sldId id="360"/>
            <p14:sldId id="361"/>
            <p14:sldId id="369"/>
            <p14:sldId id="370"/>
            <p14:sldId id="372"/>
            <p14:sldId id="373"/>
            <p14:sldId id="379"/>
            <p14:sldId id="378"/>
            <p14:sldId id="376"/>
            <p14:sldId id="3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2A547E"/>
    <a:srgbClr val="33669B"/>
    <a:srgbClr val="005480"/>
    <a:srgbClr val="336699"/>
    <a:srgbClr val="CCECFF"/>
    <a:srgbClr val="AC0000"/>
    <a:srgbClr val="C0C0C0"/>
    <a:srgbClr val="1C1C1C"/>
    <a:srgbClr val="4C7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9969" autoAdjust="0"/>
    <p:restoredTop sz="94787" autoAdjust="0"/>
  </p:normalViewPr>
  <p:slideViewPr>
    <p:cSldViewPr snapToObjects="1">
      <p:cViewPr varScale="1">
        <p:scale>
          <a:sx n="63" d="100"/>
          <a:sy n="63" d="100"/>
        </p:scale>
        <p:origin x="-1133" y="-72"/>
      </p:cViewPr>
      <p:guideLst>
        <p:guide orient="horz" pos="1248"/>
        <p:guide pos="3408"/>
      </p:guideLst>
    </p:cSldViewPr>
  </p:slideViewPr>
  <p:notesTextViewPr>
    <p:cViewPr>
      <p:scale>
        <a:sx n="100" d="100"/>
        <a:sy n="100" d="100"/>
      </p:scale>
      <p:origin x="0" y="0"/>
    </p:cViewPr>
  </p:notesTextViewPr>
  <p:sorterViewPr>
    <p:cViewPr>
      <p:scale>
        <a:sx n="66" d="100"/>
        <a:sy n="66" d="100"/>
      </p:scale>
      <p:origin x="0" y="2909"/>
    </p:cViewPr>
  </p:sorterViewPr>
  <p:notesViewPr>
    <p:cSldViewPr snapToObjects="1">
      <p:cViewPr varScale="1">
        <p:scale>
          <a:sx n="49" d="100"/>
          <a:sy n="49" d="100"/>
        </p:scale>
        <p:origin x="-2208" y="-77"/>
      </p:cViewPr>
      <p:guideLst>
        <p:guide orient="horz" pos="2964"/>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30718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t" anchorCtr="0" compatLnSpc="1">
            <a:prstTxWarp prst="textNoShape">
              <a:avLst/>
            </a:prstTxWarp>
          </a:bodyPr>
          <a:lstStyle>
            <a:lvl1pPr defTabSz="941388">
              <a:defRPr sz="1200"/>
            </a:lvl1pPr>
          </a:lstStyle>
          <a:p>
            <a:pPr>
              <a:defRPr/>
            </a:pPr>
            <a:endParaRPr lang="en-US" dirty="0"/>
          </a:p>
        </p:txBody>
      </p:sp>
      <p:sp>
        <p:nvSpPr>
          <p:cNvPr id="8195" name="Rectangle 1027"/>
          <p:cNvSpPr>
            <a:spLocks noGrp="1" noChangeArrowheads="1"/>
          </p:cNvSpPr>
          <p:nvPr>
            <p:ph type="dt" sz="quarter" idx="1"/>
          </p:nvPr>
        </p:nvSpPr>
        <p:spPr bwMode="auto">
          <a:xfrm>
            <a:off x="4014788" y="0"/>
            <a:ext cx="30718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t" anchorCtr="0" compatLnSpc="1">
            <a:prstTxWarp prst="textNoShape">
              <a:avLst/>
            </a:prstTxWarp>
          </a:bodyPr>
          <a:lstStyle>
            <a:lvl1pPr algn="r" defTabSz="941388">
              <a:defRPr sz="1200"/>
            </a:lvl1pPr>
          </a:lstStyle>
          <a:p>
            <a:pPr>
              <a:defRPr/>
            </a:pPr>
            <a:endParaRPr lang="en-US" dirty="0"/>
          </a:p>
        </p:txBody>
      </p:sp>
      <p:sp>
        <p:nvSpPr>
          <p:cNvPr id="8196" name="Rectangle 1028"/>
          <p:cNvSpPr>
            <a:spLocks noGrp="1" noChangeArrowheads="1"/>
          </p:cNvSpPr>
          <p:nvPr>
            <p:ph type="ftr" sz="quarter" idx="2"/>
          </p:nvPr>
        </p:nvSpPr>
        <p:spPr bwMode="auto">
          <a:xfrm>
            <a:off x="0" y="8940800"/>
            <a:ext cx="30718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b" anchorCtr="0" compatLnSpc="1">
            <a:prstTxWarp prst="textNoShape">
              <a:avLst/>
            </a:prstTxWarp>
          </a:bodyPr>
          <a:lstStyle>
            <a:lvl1pPr defTabSz="941388">
              <a:defRPr sz="1200"/>
            </a:lvl1pPr>
          </a:lstStyle>
          <a:p>
            <a:pPr>
              <a:defRPr/>
            </a:pPr>
            <a:endParaRPr lang="en-US" dirty="0"/>
          </a:p>
        </p:txBody>
      </p:sp>
      <p:sp>
        <p:nvSpPr>
          <p:cNvPr id="8197" name="Rectangle 1029"/>
          <p:cNvSpPr>
            <a:spLocks noGrp="1" noChangeArrowheads="1"/>
          </p:cNvSpPr>
          <p:nvPr>
            <p:ph type="sldNum" sz="quarter" idx="3"/>
          </p:nvPr>
        </p:nvSpPr>
        <p:spPr bwMode="auto">
          <a:xfrm>
            <a:off x="4014788" y="8940800"/>
            <a:ext cx="30718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b" anchorCtr="0" compatLnSpc="1">
            <a:prstTxWarp prst="textNoShape">
              <a:avLst/>
            </a:prstTxWarp>
          </a:bodyPr>
          <a:lstStyle>
            <a:lvl1pPr algn="r" defTabSz="941388">
              <a:defRPr sz="1200"/>
            </a:lvl1pPr>
          </a:lstStyle>
          <a:p>
            <a:pPr>
              <a:defRPr/>
            </a:pPr>
            <a:fld id="{42AB0754-6981-4077-8E07-4CF1C020C3B9}" type="slidenum">
              <a:rPr lang="en-US"/>
              <a:pPr>
                <a:defRPr/>
              </a:pPr>
              <a:t>‹#›</a:t>
            </a:fld>
            <a:endParaRPr lang="en-US" dirty="0"/>
          </a:p>
        </p:txBody>
      </p:sp>
    </p:spTree>
    <p:extLst>
      <p:ext uri="{BB962C8B-B14F-4D97-AF65-F5344CB8AC3E}">
        <p14:creationId xmlns:p14="http://schemas.microsoft.com/office/powerpoint/2010/main" val="1784676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18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t" anchorCtr="0" compatLnSpc="1">
            <a:prstTxWarp prst="textNoShape">
              <a:avLst/>
            </a:prstTxWarp>
          </a:bodyPr>
          <a:lstStyle>
            <a:lvl1pPr defTabSz="941388">
              <a:defRPr sz="1200"/>
            </a:lvl1pPr>
          </a:lstStyle>
          <a:p>
            <a:pPr>
              <a:defRPr/>
            </a:pPr>
            <a:endParaRPr lang="en-US" dirty="0"/>
          </a:p>
        </p:txBody>
      </p:sp>
      <p:sp>
        <p:nvSpPr>
          <p:cNvPr id="5123" name="Rectangle 1027"/>
          <p:cNvSpPr>
            <a:spLocks noGrp="1" noChangeArrowheads="1"/>
          </p:cNvSpPr>
          <p:nvPr>
            <p:ph type="dt" idx="1"/>
          </p:nvPr>
        </p:nvSpPr>
        <p:spPr bwMode="auto">
          <a:xfrm>
            <a:off x="4014788" y="0"/>
            <a:ext cx="30718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t" anchorCtr="0" compatLnSpc="1">
            <a:prstTxWarp prst="textNoShape">
              <a:avLst/>
            </a:prstTxWarp>
          </a:bodyPr>
          <a:lstStyle>
            <a:lvl1pPr algn="r" defTabSz="941388">
              <a:defRPr sz="1200"/>
            </a:lvl1pPr>
          </a:lstStyle>
          <a:p>
            <a:pPr>
              <a:defRPr/>
            </a:pPr>
            <a:endParaRPr lang="en-US" dirty="0"/>
          </a:p>
        </p:txBody>
      </p:sp>
      <p:sp>
        <p:nvSpPr>
          <p:cNvPr id="15364" name="Rectangle 1028"/>
          <p:cNvSpPr>
            <a:spLocks noGrp="1" noRot="1" noChangeAspect="1" noChangeArrowheads="1" noTextEdit="1"/>
          </p:cNvSpPr>
          <p:nvPr>
            <p:ph type="sldImg" idx="2"/>
          </p:nvPr>
        </p:nvSpPr>
        <p:spPr bwMode="auto">
          <a:xfrm>
            <a:off x="995363" y="706438"/>
            <a:ext cx="5095875" cy="35290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US" dirty="0"/>
          </a:p>
        </p:txBody>
      </p:sp>
      <p:sp>
        <p:nvSpPr>
          <p:cNvPr id="5125" name="Rectangle 1029"/>
          <p:cNvSpPr>
            <a:spLocks noGrp="1" noChangeArrowheads="1"/>
          </p:cNvSpPr>
          <p:nvPr>
            <p:ph type="body" sz="quarter" idx="3"/>
          </p:nvPr>
        </p:nvSpPr>
        <p:spPr bwMode="auto">
          <a:xfrm>
            <a:off x="944563" y="4468813"/>
            <a:ext cx="5197475"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940800"/>
            <a:ext cx="307181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b" anchorCtr="0" compatLnSpc="1">
            <a:prstTxWarp prst="textNoShape">
              <a:avLst/>
            </a:prstTxWarp>
          </a:bodyPr>
          <a:lstStyle>
            <a:lvl1pPr defTabSz="941388">
              <a:defRPr sz="1200"/>
            </a:lvl1pPr>
          </a:lstStyle>
          <a:p>
            <a:pPr>
              <a:defRPr/>
            </a:pPr>
            <a:endParaRPr lang="en-US" dirty="0"/>
          </a:p>
        </p:txBody>
      </p:sp>
      <p:sp>
        <p:nvSpPr>
          <p:cNvPr id="5127" name="Rectangle 1031"/>
          <p:cNvSpPr>
            <a:spLocks noGrp="1" noChangeArrowheads="1"/>
          </p:cNvSpPr>
          <p:nvPr>
            <p:ph type="sldNum" sz="quarter" idx="5"/>
          </p:nvPr>
        </p:nvSpPr>
        <p:spPr bwMode="auto">
          <a:xfrm>
            <a:off x="4014788" y="8940800"/>
            <a:ext cx="30718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b" anchorCtr="0" compatLnSpc="1">
            <a:prstTxWarp prst="textNoShape">
              <a:avLst/>
            </a:prstTxWarp>
          </a:bodyPr>
          <a:lstStyle>
            <a:lvl1pPr algn="r" defTabSz="941388">
              <a:defRPr sz="1200"/>
            </a:lvl1pPr>
          </a:lstStyle>
          <a:p>
            <a:pPr>
              <a:defRPr/>
            </a:pPr>
            <a:fld id="{6A165AD5-BFB1-487B-AB95-A6097AB1CB11}" type="slidenum">
              <a:rPr lang="en-US"/>
              <a:pPr>
                <a:defRPr/>
              </a:pPr>
              <a:t>‹#›</a:t>
            </a:fld>
            <a:endParaRPr lang="en-US" dirty="0"/>
          </a:p>
        </p:txBody>
      </p:sp>
    </p:spTree>
    <p:extLst>
      <p:ext uri="{BB962C8B-B14F-4D97-AF65-F5344CB8AC3E}">
        <p14:creationId xmlns:p14="http://schemas.microsoft.com/office/powerpoint/2010/main" val="17350820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reakonomics.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reakonomics.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06438"/>
            <a:ext cx="5095875" cy="3529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0</a:t>
            </a:fld>
            <a:endParaRPr lang="en-US" dirty="0"/>
          </a:p>
        </p:txBody>
      </p:sp>
    </p:spTree>
    <p:extLst>
      <p:ext uri="{BB962C8B-B14F-4D97-AF65-F5344CB8AC3E}">
        <p14:creationId xmlns:p14="http://schemas.microsoft.com/office/powerpoint/2010/main" val="137000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4563" y="4468812"/>
            <a:ext cx="5197475" cy="4732337"/>
          </a:xfrm>
        </p:spPr>
        <p:txBody>
          <a:bodyPr/>
          <a:lstStyle/>
          <a:p>
            <a:r>
              <a:rPr lang="en-US" dirty="0" smtClean="0"/>
              <a:t>IGT’s </a:t>
            </a:r>
            <a:r>
              <a:rPr lang="en-US" dirty="0"/>
              <a:t>core business has been the manufacturing of gambling equipment such as slot machines, but has been branching out into operating online casinos (including in Europe</a:t>
            </a:r>
            <a:r>
              <a:rPr lang="en-US" dirty="0" smtClean="0"/>
              <a:t>).</a:t>
            </a:r>
            <a:endParaRPr lang="en-US" dirty="0"/>
          </a:p>
          <a:p>
            <a:r>
              <a:rPr lang="en-US" dirty="0"/>
              <a:t>Double Down was known for developing the Double Down Casino Facebook game.  The game was ranked among the top four social games in 2011 by Facebook with more than 4.7 million monthly active users. </a:t>
            </a:r>
          </a:p>
          <a:p>
            <a:r>
              <a:rPr lang="en-US" dirty="0"/>
              <a:t>IGT officials stated that they plan to use this deal to launch additional online social games, using IGT’s existing gambling content.  At the same time, IGT officials hope that Facebook players will become familiar with IGT's slot machines and will look for the games when they visit a casino. </a:t>
            </a:r>
            <a:r>
              <a:rPr lang="en-US" dirty="0" smtClean="0"/>
              <a:t>Price is $500 </a:t>
            </a:r>
            <a:r>
              <a:rPr lang="en-US" dirty="0"/>
              <a:t>million, made up of $250 million in cash, $85 million in retention payments for the next two years and a $165 million earnout payable over the next three years.</a:t>
            </a:r>
          </a:p>
          <a:p>
            <a:endParaRPr lang="en-US" dirty="0" smtClean="0"/>
          </a:p>
          <a:p>
            <a:endParaRPr lang="en-US" dirty="0"/>
          </a:p>
          <a:p>
            <a:r>
              <a:rPr lang="en-US" dirty="0" smtClean="0"/>
              <a:t>October </a:t>
            </a:r>
            <a:r>
              <a:rPr lang="en-US" dirty="0"/>
              <a:t>2011 – MGM and Boyd partner with bwin.party digital entertainment, a U.K. based company that owns PartyPoker and the World Poker Tour brand</a:t>
            </a:r>
            <a:r>
              <a:rPr lang="en-US" dirty="0" smtClean="0"/>
              <a:t>.</a:t>
            </a:r>
            <a:endParaRPr lang="en-US" dirty="0"/>
          </a:p>
          <a:p>
            <a:r>
              <a:rPr lang="en-US" dirty="0"/>
              <a:t>Under the Agreement, MGM and Boyd would jointly operate an online gaming company - of which bwin.party would own 65 %, MGM 25% and Boyd 10%.  </a:t>
            </a:r>
          </a:p>
          <a:p>
            <a:r>
              <a:rPr lang="en-US" dirty="0"/>
              <a:t>Both MGM and Boyd would be licensed to run their own poker sites through bwin.party’s technology and </a:t>
            </a:r>
            <a:r>
              <a:rPr lang="en-US" dirty="0" smtClean="0"/>
              <a:t>software</a:t>
            </a:r>
            <a:br>
              <a:rPr lang="en-US" dirty="0" smtClean="0"/>
            </a:br>
            <a:endParaRPr lang="en-US" dirty="0"/>
          </a:p>
          <a:p>
            <a:r>
              <a:rPr lang="en-US" dirty="0"/>
              <a:t>Aristocrat </a:t>
            </a:r>
            <a:r>
              <a:rPr lang="en-US" dirty="0" smtClean="0"/>
              <a:t>Leisure, Universal </a:t>
            </a:r>
            <a:r>
              <a:rPr lang="en-US" dirty="0"/>
              <a:t>Entertainment </a:t>
            </a:r>
            <a:r>
              <a:rPr lang="en-US" dirty="0" smtClean="0"/>
              <a:t>Corporation, Bally </a:t>
            </a:r>
            <a:r>
              <a:rPr lang="en-US" dirty="0"/>
              <a:t>Technologies </a:t>
            </a:r>
            <a:r>
              <a:rPr lang="en-US" dirty="0" smtClean="0"/>
              <a:t>, Interblock Gaming, NRT </a:t>
            </a:r>
            <a:r>
              <a:rPr lang="en-US" dirty="0"/>
              <a:t>Technology Corp</a:t>
            </a:r>
            <a:r>
              <a:rPr lang="en-US" dirty="0" smtClean="0"/>
              <a:t>., Konami Gaming, AC </a:t>
            </a:r>
            <a:r>
              <a:rPr lang="en-US" dirty="0"/>
              <a:t>Coin and Slot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9</a:t>
            </a:fld>
            <a:endParaRPr lang="en-US" dirty="0"/>
          </a:p>
        </p:txBody>
      </p:sp>
    </p:spTree>
    <p:extLst>
      <p:ext uri="{BB962C8B-B14F-4D97-AF65-F5344CB8AC3E}">
        <p14:creationId xmlns:p14="http://schemas.microsoft.com/office/powerpoint/2010/main" val="266087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9595F9C8-23D3-4A4A-B473-EB4016C2333A}" type="slidenum">
              <a:rPr lang="en-US" sz="1200">
                <a:latin typeface="Times New Roman" pitchFamily="18" charset="0"/>
              </a:rPr>
              <a:pPr algn="r" eaLnBrk="1" hangingPunct="1"/>
              <a:t>10</a:t>
            </a:fld>
            <a:endParaRPr lang="en-US" sz="1200" dirty="0">
              <a:latin typeface="Times New Roman" pitchFamily="18" charset="0"/>
            </a:endParaRPr>
          </a:p>
        </p:txBody>
      </p:sp>
      <p:sp>
        <p:nvSpPr>
          <p:cNvPr id="40963" name="Slide Image Placeholder 1"/>
          <p:cNvSpPr>
            <a:spLocks noGrp="1" noRot="1" noChangeAspect="1" noTextEdit="1"/>
          </p:cNvSpPr>
          <p:nvPr>
            <p:ph type="sldImg"/>
          </p:nvPr>
        </p:nvSpPr>
        <p:spPr>
          <a:ln/>
        </p:spPr>
      </p:sp>
      <p:sp>
        <p:nvSpPr>
          <p:cNvPr id="40964" name="Notes Placeholder 2"/>
          <p:cNvSpPr>
            <a:spLocks noGrp="1"/>
          </p:cNvSpPr>
          <p:nvPr>
            <p:ph type="body" idx="1"/>
          </p:nvPr>
        </p:nvSpPr>
        <p:spPr>
          <a:xfrm>
            <a:off x="708968" y="4468838"/>
            <a:ext cx="5668665" cy="4235437"/>
          </a:xfrm>
          <a:noFill/>
        </p:spPr>
        <p:txBody>
          <a:bodyPr/>
          <a:lstStyle/>
          <a:p>
            <a:pPr>
              <a:spcBef>
                <a:spcPct val="0"/>
              </a:spcBef>
            </a:pPr>
            <a:endParaRPr lang="en-US" dirty="0" smtClean="0"/>
          </a:p>
        </p:txBody>
      </p:sp>
      <p:sp>
        <p:nvSpPr>
          <p:cNvPr id="40965"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A37D8816-FDE5-415B-92D5-D172793AA64F}" type="slidenum">
              <a:rPr lang="en-US" sz="1200"/>
              <a:pPr algn="r" eaLnBrk="1" hangingPunct="1"/>
              <a:t>10</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EF1AF9CA-471E-4F55-A2F3-6F6778E38E86}" type="slidenum">
              <a:rPr lang="en-US" sz="1200">
                <a:latin typeface="Times New Roman" pitchFamily="18" charset="0"/>
              </a:rPr>
              <a:pPr algn="r" eaLnBrk="1" hangingPunct="1"/>
              <a:t>11</a:t>
            </a:fld>
            <a:endParaRPr lang="en-US" sz="1200" dirty="0">
              <a:latin typeface="Times New Roman" pitchFamily="18" charset="0"/>
            </a:endParaRPr>
          </a:p>
        </p:txBody>
      </p:sp>
      <p:sp>
        <p:nvSpPr>
          <p:cNvPr id="41987" name="Slide Image Placeholder 1"/>
          <p:cNvSpPr>
            <a:spLocks noGrp="1" noRot="1" noChangeAspect="1" noTextEdit="1"/>
          </p:cNvSpPr>
          <p:nvPr>
            <p:ph type="sldImg"/>
          </p:nvPr>
        </p:nvSpPr>
        <p:spPr>
          <a:ln/>
        </p:spPr>
      </p:sp>
      <p:sp>
        <p:nvSpPr>
          <p:cNvPr id="41988" name="Notes Placeholder 2"/>
          <p:cNvSpPr>
            <a:spLocks noGrp="1"/>
          </p:cNvSpPr>
          <p:nvPr>
            <p:ph type="body" idx="1"/>
          </p:nvPr>
        </p:nvSpPr>
        <p:spPr>
          <a:xfrm>
            <a:off x="708968" y="4468838"/>
            <a:ext cx="5668665" cy="4235437"/>
          </a:xfrm>
          <a:noFill/>
        </p:spPr>
        <p:txBody>
          <a:bodyPr/>
          <a:lstStyle/>
          <a:p>
            <a:pPr>
              <a:spcBef>
                <a:spcPct val="0"/>
              </a:spcBef>
            </a:pPr>
            <a:r>
              <a:rPr lang="en-US" altLang="zh-CN" dirty="0" smtClean="0"/>
              <a:t>UIGEA found at 31 U.S.C. § 5363 </a:t>
            </a:r>
          </a:p>
          <a:p>
            <a:pPr>
              <a:spcBef>
                <a:spcPct val="0"/>
              </a:spcBef>
            </a:pPr>
            <a:endParaRPr lang="en-US" altLang="zh-CN" dirty="0" smtClean="0"/>
          </a:p>
          <a:p>
            <a:pPr>
              <a:spcBef>
                <a:spcPct val="0"/>
              </a:spcBef>
            </a:pPr>
            <a:r>
              <a:rPr lang="en-US" altLang="zh-CN" dirty="0" smtClean="0"/>
              <a:t>Criminal liability under UIGEA is only triggered by a violation of other federal, tribal or state statutes criminalizing gambling. By its terms, UIGEA does not itself make Internet gambling unlawful.  Instead, it relies on a predicate violation of state or federal law.</a:t>
            </a:r>
          </a:p>
          <a:p>
            <a:pPr>
              <a:spcBef>
                <a:spcPct val="0"/>
              </a:spcBef>
            </a:pPr>
            <a:endParaRPr lang="en-US" dirty="0" smtClean="0"/>
          </a:p>
        </p:txBody>
      </p:sp>
      <p:sp>
        <p:nvSpPr>
          <p:cNvPr id="41989"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988B8CBB-48A4-4192-BA16-04496E427257}" type="slidenum">
              <a:rPr lang="en-US" sz="1200"/>
              <a:pPr algn="r" eaLnBrk="1" hangingPunct="1"/>
              <a:t>11</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D10F16E0-EA70-4A46-AA33-4CB124A29C96}" type="slidenum">
              <a:rPr lang="en-US" sz="1200">
                <a:latin typeface="Times New Roman" pitchFamily="18" charset="0"/>
              </a:rPr>
              <a:pPr algn="r" eaLnBrk="1" hangingPunct="1"/>
              <a:t>12</a:t>
            </a:fld>
            <a:endParaRPr lang="en-US" sz="1200" dirty="0">
              <a:latin typeface="Times New Roman" pitchFamily="18" charset="0"/>
            </a:endParaRPr>
          </a:p>
        </p:txBody>
      </p:sp>
      <p:sp>
        <p:nvSpPr>
          <p:cNvPr id="43011" name="Slide Image Placeholder 1"/>
          <p:cNvSpPr>
            <a:spLocks noGrp="1" noRot="1" noChangeAspect="1" noTextEdit="1"/>
          </p:cNvSpPr>
          <p:nvPr>
            <p:ph type="sldImg"/>
          </p:nvPr>
        </p:nvSpPr>
        <p:spPr>
          <a:ln/>
        </p:spPr>
      </p:sp>
      <p:sp>
        <p:nvSpPr>
          <p:cNvPr id="43012" name="Notes Placeholder 2"/>
          <p:cNvSpPr>
            <a:spLocks noGrp="1"/>
          </p:cNvSpPr>
          <p:nvPr>
            <p:ph type="body" idx="1"/>
          </p:nvPr>
        </p:nvSpPr>
        <p:spPr>
          <a:xfrm>
            <a:off x="708968" y="4468838"/>
            <a:ext cx="5668665" cy="4235437"/>
          </a:xfrm>
          <a:noFill/>
        </p:spPr>
        <p:txBody>
          <a:bodyPr/>
          <a:lstStyle/>
          <a:p>
            <a:pPr>
              <a:spcBef>
                <a:spcPct val="0"/>
              </a:spcBef>
            </a:pPr>
            <a:r>
              <a:rPr lang="en-US" dirty="0" smtClean="0"/>
              <a:t>IGBA found at 18 U.S.C. § 1955 </a:t>
            </a:r>
          </a:p>
          <a:p>
            <a:pPr>
              <a:spcBef>
                <a:spcPct val="0"/>
              </a:spcBef>
            </a:pPr>
            <a:endParaRPr lang="en-US" dirty="0" smtClean="0"/>
          </a:p>
          <a:p>
            <a:pPr>
              <a:spcBef>
                <a:spcPct val="0"/>
              </a:spcBef>
            </a:pPr>
            <a:r>
              <a:rPr lang="en-US" dirty="0" smtClean="0"/>
              <a:t>Similar to UIGEA, under IGBA, an “illegal gambling business” is defined as a gambling business which (1) </a:t>
            </a:r>
            <a:r>
              <a:rPr lang="en-US" b="1" dirty="0" smtClean="0"/>
              <a:t>is a violation of state or local law</a:t>
            </a:r>
            <a:r>
              <a:rPr lang="en-US" dirty="0" smtClean="0"/>
              <a:t>; (2) involves five or more persons who conduct, finance, manage, supervise, direct or own all or part of the business; and (3) remains in substantially continuous operation for more than thirty days or has gross revenue of $2,000 in any single day.  </a:t>
            </a:r>
            <a:r>
              <a:rPr lang="en-US" i="1" dirty="0" smtClean="0"/>
              <a:t>See</a:t>
            </a:r>
            <a:r>
              <a:rPr lang="en-US" dirty="0" smtClean="0"/>
              <a:t> 18 U.S.C. § 1955. </a:t>
            </a:r>
          </a:p>
        </p:txBody>
      </p:sp>
      <p:sp>
        <p:nvSpPr>
          <p:cNvPr id="43013"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83D62F7B-45BF-4FFD-AD3F-4D3223BEB31C}" type="slidenum">
              <a:rPr lang="en-US" sz="1200"/>
              <a:pPr algn="r" eaLnBrk="1" hangingPunct="1"/>
              <a:t>12</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a:lnSpc>
                <a:spcPct val="80000"/>
              </a:lnSpc>
              <a:buFontTx/>
              <a:buChar char="•"/>
            </a:pPr>
            <a:r>
              <a:rPr lang="en-US" sz="800" dirty="0"/>
              <a:t>The DOJ did not opine on what activities other than state lotteries (at least of the type presented to it by Illinois and New York) are not “sports-related” under the Wire Act.  </a:t>
            </a:r>
          </a:p>
          <a:p>
            <a:pPr>
              <a:lnSpc>
                <a:spcPct val="80000"/>
              </a:lnSpc>
              <a:buFontTx/>
              <a:buChar char="•"/>
            </a:pPr>
            <a:r>
              <a:rPr lang="en-US" sz="800" dirty="0"/>
              <a:t>Additionally, on December 23, 2011, in response to a request from two senators that the DOJ made clear that “in states that ban various forms of gambling—including internet poker—the Department will be able to investigate and prosecute those gambling businesses under UIGEA and other sections of the criminal code.” </a:t>
            </a:r>
          </a:p>
          <a:p>
            <a:pPr>
              <a:lnSpc>
                <a:spcPct val="80000"/>
              </a:lnSpc>
            </a:pPr>
            <a:endParaRPr lang="en-US" sz="800" dirty="0"/>
          </a:p>
          <a:p>
            <a:pPr>
              <a:lnSpc>
                <a:spcPct val="80000"/>
              </a:lnSpc>
            </a:pPr>
            <a:r>
              <a:rPr lang="en-US" sz="800" u="sng" dirty="0"/>
              <a:t>Cases discussing the issue in dicta (the legal issue did not turn on whether poker was a game of skill or chance) have been mixed on whether Poker is a Game of Skill or Chance:</a:t>
            </a:r>
          </a:p>
          <a:p>
            <a:pPr>
              <a:lnSpc>
                <a:spcPct val="80000"/>
              </a:lnSpc>
              <a:buFontTx/>
              <a:buChar char="•"/>
            </a:pPr>
            <a:r>
              <a:rPr lang="en-US" sz="800" dirty="0"/>
              <a:t>Poker as Game of Chance.  </a:t>
            </a:r>
          </a:p>
          <a:p>
            <a:pPr lvl="1">
              <a:lnSpc>
                <a:spcPct val="80000"/>
              </a:lnSpc>
              <a:buFontTx/>
              <a:buChar char="•"/>
            </a:pPr>
            <a:r>
              <a:rPr lang="en-US" sz="800" dirty="0"/>
              <a:t>2009 Colorada State case: </a:t>
            </a:r>
            <a:r>
              <a:rPr lang="en-US" sz="800" i="1" dirty="0"/>
              <a:t>Charmes v. Central City Opera House Association</a:t>
            </a:r>
            <a:r>
              <a:rPr lang="en-US" sz="800" dirty="0"/>
              <a:t>, 773 P.2d 546 (Colo., 1989), the Court stated “while poker and perhaps some of the wagering games might involve some skill, these games certainly are contingent "in part" upon chance, and when, as here, the games involve risking a thing of value for gain, they constitute a form of "gambling" in its commonly understood sense.  See </a:t>
            </a:r>
            <a:r>
              <a:rPr lang="en-US" sz="800" u="sng" dirty="0"/>
              <a:t>Ginsberg v. Centennial Turf Club</a:t>
            </a:r>
            <a:r>
              <a:rPr lang="en-US" sz="800" dirty="0"/>
              <a:t>, 126 Colo. 471, 477, 251 P.2d 926, 929 (1952) (the game of poker is not a lottery but is most certainly a form of gambling).</a:t>
            </a:r>
          </a:p>
          <a:p>
            <a:pPr>
              <a:lnSpc>
                <a:spcPct val="80000"/>
              </a:lnSpc>
              <a:buFontTx/>
              <a:buChar char="•"/>
            </a:pPr>
            <a:endParaRPr lang="en-US" sz="800" dirty="0"/>
          </a:p>
          <a:p>
            <a:pPr>
              <a:lnSpc>
                <a:spcPct val="80000"/>
              </a:lnSpc>
              <a:buFontTx/>
              <a:buChar char="•"/>
            </a:pPr>
            <a:r>
              <a:rPr lang="en-US" sz="800" dirty="0"/>
              <a:t>Poker as Game of Skill.</a:t>
            </a:r>
          </a:p>
          <a:p>
            <a:pPr lvl="1">
              <a:lnSpc>
                <a:spcPct val="80000"/>
              </a:lnSpc>
              <a:buFontTx/>
              <a:buChar char="•"/>
            </a:pPr>
            <a:r>
              <a:rPr lang="en-US" sz="800" dirty="0"/>
              <a:t>2009 Pennsylvania Case - </a:t>
            </a:r>
            <a:r>
              <a:rPr lang="en-US" sz="800" i="1" dirty="0"/>
              <a:t>Commonwealth v. Dent</a:t>
            </a:r>
            <a:r>
              <a:rPr lang="en-US" sz="800" dirty="0"/>
              <a:t>, No. 733, 2009 Pa. Dist. &amp; Cnty. Dec. LEXIS 146 (Pa. Common Pleas Jan. 14, 2009), the court stated</a:t>
            </a:r>
          </a:p>
          <a:p>
            <a:pPr lvl="1">
              <a:lnSpc>
                <a:spcPct val="80000"/>
              </a:lnSpc>
            </a:pPr>
            <a:r>
              <a:rPr lang="en-US" sz="800" dirty="0"/>
              <a:t>“Using the predominance test, in conjunction with analyzing skill versus chance using the four prong dominant factor test, it is apparent that skill predominates over chance in Texas Hold'em poker.”  </a:t>
            </a:r>
          </a:p>
          <a:p>
            <a:pPr lvl="1">
              <a:lnSpc>
                <a:spcPct val="80000"/>
              </a:lnSpc>
              <a:buFontTx/>
              <a:buChar char="•"/>
            </a:pPr>
            <a:r>
              <a:rPr lang="en-US" sz="800" dirty="0"/>
              <a:t>2009 South Carolina court - </a:t>
            </a:r>
            <a:r>
              <a:rPr lang="en-US" sz="800" i="1" dirty="0"/>
              <a:t>Town of Mt. Pleasant v. Chimento</a:t>
            </a:r>
            <a:r>
              <a:rPr lang="en-US" sz="800" dirty="0"/>
              <a:t> (Case No. 98045DB, Mt. Pleasant Municipal Court, South Carolina): “This Court…finds that Texas Hold‐em is a game of skill.  The evidence and studies are overwhelming that this is so.”</a:t>
            </a:r>
          </a:p>
          <a:p>
            <a:pPr lvl="1">
              <a:lnSpc>
                <a:spcPct val="80000"/>
              </a:lnSpc>
            </a:pPr>
            <a:endParaRPr lang="en-US" sz="800" u="sng" dirty="0"/>
          </a:p>
          <a:p>
            <a:pPr lvl="1">
              <a:lnSpc>
                <a:spcPct val="80000"/>
              </a:lnSpc>
            </a:pPr>
            <a:r>
              <a:rPr lang="en-US" sz="800" u="sng" dirty="0"/>
              <a:t>Some Economic Studies on Poker argue that it is a Game of Skill or Chance</a:t>
            </a:r>
          </a:p>
          <a:p>
            <a:pPr>
              <a:lnSpc>
                <a:spcPct val="80000"/>
              </a:lnSpc>
              <a:buFontTx/>
              <a:buChar char="•"/>
            </a:pPr>
            <a:r>
              <a:rPr lang="en-US" sz="800" dirty="0"/>
              <a:t>Economists Steven D. Levitt (of “</a:t>
            </a:r>
            <a:r>
              <a:rPr lang="en-US" sz="800" dirty="0">
                <a:hlinkClick r:id="rId3"/>
              </a:rPr>
              <a:t>Freakonomics</a:t>
            </a:r>
            <a:r>
              <a:rPr lang="en-US" sz="800" dirty="0"/>
              <a:t>” fame) and Thomas J. Miles explored this issue in a paper published with the National Bureau of Economic Research. </a:t>
            </a:r>
          </a:p>
          <a:p>
            <a:pPr>
              <a:lnSpc>
                <a:spcPct val="80000"/>
              </a:lnSpc>
              <a:buFontTx/>
              <a:buChar char="•"/>
            </a:pPr>
            <a:r>
              <a:rPr lang="en-US" sz="800" dirty="0"/>
              <a:t>The pair analyzed results from the 2010 World Series of Poker that was held in Las Vegas and computed the net loss or gain for each of the more than 32,000 players who competed for a total of $185 million in prize money.   </a:t>
            </a:r>
          </a:p>
          <a:p>
            <a:pPr>
              <a:lnSpc>
                <a:spcPct val="80000"/>
              </a:lnSpc>
              <a:buFontTx/>
              <a:buChar char="•"/>
            </a:pPr>
            <a:r>
              <a:rPr lang="en-US" sz="800" dirty="0"/>
              <a:t>The pair found that the 720 players rated as highly skilled won an average of more than $1,200 each per event, or received a 30 percent return on their initial investment. All other players averaged a loss of $400 per event, 15 percent of their investment.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B2CF5CDA-656C-4AB4-9EB4-00195844AD65}" type="slidenum">
              <a:rPr lang="en-US" sz="1200">
                <a:latin typeface="Times New Roman" pitchFamily="18" charset="0"/>
              </a:rPr>
              <a:pPr algn="r" eaLnBrk="1" hangingPunct="1"/>
              <a:t>14</a:t>
            </a:fld>
            <a:endParaRPr lang="en-US" sz="1200" dirty="0">
              <a:latin typeface="Times New Roman" pitchFamily="18"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xfrm>
            <a:off x="708968" y="4468838"/>
            <a:ext cx="5668665" cy="4235437"/>
          </a:xfrm>
          <a:noFill/>
        </p:spPr>
        <p:txBody>
          <a:bodyPr/>
          <a:lstStyle/>
          <a:p>
            <a:r>
              <a:rPr lang="en-US" dirty="0" smtClean="0"/>
              <a:t>Found at 18 U.S.C. § 1952 </a:t>
            </a:r>
          </a:p>
          <a:p>
            <a:endParaRPr lang="en-US" dirty="0" smtClean="0"/>
          </a:p>
          <a:p>
            <a:r>
              <a:rPr lang="en-US" dirty="0" smtClean="0"/>
              <a:t>Like UIGEA and IGBA, requires violation of underlying state/federal law to be triggered.</a:t>
            </a:r>
          </a:p>
        </p:txBody>
      </p:sp>
      <p:sp>
        <p:nvSpPr>
          <p:cNvPr id="44037"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4B78E737-D7AE-4C01-AFC2-720B37C7B31D}" type="slidenum">
              <a:rPr lang="en-US" sz="1200"/>
              <a:pPr algn="r" eaLnBrk="1" hangingPunct="1"/>
              <a:t>14</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xfrm>
            <a:off x="708968" y="4468838"/>
            <a:ext cx="5668665" cy="4235437"/>
          </a:xfrm>
          <a:noFill/>
        </p:spPr>
        <p:txBody>
          <a:bodyPr/>
          <a:lstStyle/>
          <a:p>
            <a:r>
              <a:rPr lang="en-US" dirty="0" smtClean="0"/>
              <a:t>To establish illegal conduct under the Wire Act, the government must prove that an individual (1) engaged in the business of betting or wagering; (2) used wire communications to facilitate the transmission in interstate or foreign commerce of sports-related bets or wagers; and (3) intended to illegally use wire communication facilities to take sports-related bets or wagers.</a:t>
            </a:r>
          </a:p>
          <a:p>
            <a:endParaRPr lang="en-US" dirty="0" smtClean="0"/>
          </a:p>
          <a:p>
            <a:r>
              <a:rPr lang="en-US" dirty="0" smtClean="0"/>
              <a:t>Noncompliant parties are subject to fines and potential imprisonment for up to two years. </a:t>
            </a:r>
          </a:p>
          <a:p>
            <a:endParaRPr lang="en-US" dirty="0" smtClean="0"/>
          </a:p>
          <a:p>
            <a:endParaRPr lang="en-US" dirty="0" smtClean="0"/>
          </a:p>
        </p:txBody>
      </p:sp>
      <p:sp>
        <p:nvSpPr>
          <p:cNvPr id="45060"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08056211-6EC8-4BD8-B865-9CA75350ABDC}" type="slidenum">
              <a:rPr lang="en-US" sz="1200">
                <a:latin typeface="Times New Roman" pitchFamily="18" charset="0"/>
              </a:rPr>
              <a:pPr algn="r" eaLnBrk="1" hangingPunct="1"/>
              <a:t>15</a:t>
            </a:fld>
            <a:endParaRPr lang="en-US" sz="1200" dirty="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xfrm>
            <a:off x="708968" y="4468838"/>
            <a:ext cx="5668665" cy="4235437"/>
          </a:xfrm>
          <a:noFill/>
        </p:spPr>
        <p:txBody>
          <a:bodyPr/>
          <a:lstStyle/>
          <a:p>
            <a:pPr>
              <a:buFontTx/>
              <a:buChar char="•"/>
            </a:pPr>
            <a:r>
              <a:rPr lang="en-US" dirty="0" smtClean="0"/>
              <a:t>On December 23, 2011, the Office of Legal Counsel (“OLC”) of the Department of Justice’s (“DOJ”) Office released an opinion that revised the prior DOJ interpretation that the Wire Act covers </a:t>
            </a:r>
            <a:r>
              <a:rPr lang="en-US" i="1" u="sng" dirty="0" smtClean="0"/>
              <a:t>all</a:t>
            </a:r>
            <a:r>
              <a:rPr lang="en-US" dirty="0" smtClean="0"/>
              <a:t> online gambling, opining that “interstate transmissions of wire communications that do not relate to a ‘</a:t>
            </a:r>
            <a:r>
              <a:rPr lang="en-US" i="1" dirty="0" smtClean="0"/>
              <a:t>sporting event or contest’</a:t>
            </a:r>
            <a:r>
              <a:rPr lang="en-US" dirty="0" smtClean="0"/>
              <a:t> fall outside of the reach of the Wire Act”. </a:t>
            </a:r>
          </a:p>
          <a:p>
            <a:pPr>
              <a:buFontTx/>
              <a:buChar char="•"/>
            </a:pPr>
            <a:r>
              <a:rPr lang="en-US" dirty="0" smtClean="0"/>
              <a:t>The opinion marks a serious departure from the DOJ’s previous interpretation of the Wire Act—specifically, that the Wire Act prohibited the use of interstate or international wires to place </a:t>
            </a:r>
            <a:r>
              <a:rPr lang="en-US" i="1" dirty="0" smtClean="0"/>
              <a:t>any</a:t>
            </a:r>
            <a:r>
              <a:rPr lang="en-US" dirty="0" smtClean="0"/>
              <a:t> bet or wager, including all forms of Internet gambling. </a:t>
            </a:r>
          </a:p>
          <a:p>
            <a:pPr>
              <a:buFontTx/>
              <a:buChar char="•"/>
            </a:pPr>
            <a:r>
              <a:rPr lang="en-US" dirty="0" smtClean="0"/>
              <a:t>The DOJ’s prior position had resulted in several guilty pleas under the Wire Act in connection with online poker businesses, including that of Anurag Dikshit, a founder, officer, and director of PartyGaming PLC, who on December 16, 2008, pled guilty to transmitting bets and wagering information in interstate and foreign commerce in violation of the Wire Act. </a:t>
            </a:r>
          </a:p>
          <a:p>
            <a:pPr>
              <a:buFontTx/>
              <a:buChar char="•"/>
            </a:pPr>
            <a:endParaRPr lang="en-US" dirty="0" smtClean="0"/>
          </a:p>
          <a:p>
            <a:pPr>
              <a:buFontTx/>
              <a:buChar char="•"/>
            </a:pPr>
            <a:endParaRPr lang="en-US" dirty="0" smtClean="0"/>
          </a:p>
          <a:p>
            <a:pPr>
              <a:buFontTx/>
              <a:buChar char="•"/>
            </a:pPr>
            <a:endParaRPr lang="en-US" dirty="0" smtClean="0"/>
          </a:p>
        </p:txBody>
      </p:sp>
      <p:sp>
        <p:nvSpPr>
          <p:cNvPr id="46084"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943CF964-B3A5-401C-BDF7-B70811DBFE8B}" type="slidenum">
              <a:rPr lang="en-US" sz="1200">
                <a:latin typeface="Times New Roman" pitchFamily="18" charset="0"/>
              </a:rPr>
              <a:pPr algn="r" eaLnBrk="1" hangingPunct="1"/>
              <a:t>16</a:t>
            </a:fld>
            <a:endParaRPr lang="en-US" sz="1200" dirty="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a:lnSpc>
                <a:spcPct val="80000"/>
              </a:lnSpc>
              <a:buFontTx/>
              <a:buChar char="•"/>
            </a:pPr>
            <a:r>
              <a:rPr lang="en-US" sz="800" dirty="0"/>
              <a:t>The DOJ did not opine on what activities other than state lotteries (at least of the type presented to it by Illinois and New York) are not “sports-related” under the Wire Act.  </a:t>
            </a:r>
          </a:p>
          <a:p>
            <a:pPr>
              <a:lnSpc>
                <a:spcPct val="80000"/>
              </a:lnSpc>
              <a:buFontTx/>
              <a:buChar char="•"/>
            </a:pPr>
            <a:r>
              <a:rPr lang="en-US" sz="800" dirty="0"/>
              <a:t>Additionally, on December 23, 2011, in response to a request from two senators that the DOJ made clear that “in states that ban various forms of gambling—including internet poker—the Department will be able to investigate and prosecute those gambling businesses under UIGEA and other sections of the criminal code.” </a:t>
            </a:r>
          </a:p>
          <a:p>
            <a:pPr>
              <a:lnSpc>
                <a:spcPct val="80000"/>
              </a:lnSpc>
            </a:pPr>
            <a:endParaRPr lang="en-US" sz="800" dirty="0"/>
          </a:p>
          <a:p>
            <a:pPr>
              <a:lnSpc>
                <a:spcPct val="80000"/>
              </a:lnSpc>
            </a:pPr>
            <a:r>
              <a:rPr lang="en-US" sz="800" u="sng" dirty="0"/>
              <a:t>Cases discussing the issue in dicta (the legal issue did not turn on whether poker was a game of skill or chance) have been mixed on whether Poker is a Game of Skill or Chance:</a:t>
            </a:r>
          </a:p>
          <a:p>
            <a:pPr>
              <a:lnSpc>
                <a:spcPct val="80000"/>
              </a:lnSpc>
              <a:buFontTx/>
              <a:buChar char="•"/>
            </a:pPr>
            <a:r>
              <a:rPr lang="en-US" sz="800" dirty="0"/>
              <a:t>Poker as Game of Chance.  </a:t>
            </a:r>
          </a:p>
          <a:p>
            <a:pPr lvl="1">
              <a:lnSpc>
                <a:spcPct val="80000"/>
              </a:lnSpc>
              <a:buFontTx/>
              <a:buChar char="•"/>
            </a:pPr>
            <a:r>
              <a:rPr lang="en-US" sz="800" dirty="0"/>
              <a:t>2009 Colorada State case: </a:t>
            </a:r>
            <a:r>
              <a:rPr lang="en-US" sz="800" i="1" dirty="0"/>
              <a:t>Charmes v. Central City Opera House Association</a:t>
            </a:r>
            <a:r>
              <a:rPr lang="en-US" sz="800" dirty="0"/>
              <a:t>, 773 P.2d 546 (Colo., 1989), the Court stated “while poker and perhaps some of the wagering games might involve some skill, these games certainly are contingent "in part" upon chance, and when, as here, the games involve risking a thing of value for gain, they constitute a form of "gambling" in its commonly understood sense.  See </a:t>
            </a:r>
            <a:r>
              <a:rPr lang="en-US" sz="800" u="sng" dirty="0"/>
              <a:t>Ginsberg v. Centennial Turf Club</a:t>
            </a:r>
            <a:r>
              <a:rPr lang="en-US" sz="800" dirty="0"/>
              <a:t>, 126 Colo. 471, 477, 251 P.2d 926, 929 (1952) (the game of poker is not a lottery but is most certainly a form of gambling).</a:t>
            </a:r>
          </a:p>
          <a:p>
            <a:pPr>
              <a:lnSpc>
                <a:spcPct val="80000"/>
              </a:lnSpc>
              <a:buFontTx/>
              <a:buChar char="•"/>
            </a:pPr>
            <a:endParaRPr lang="en-US" sz="800" dirty="0"/>
          </a:p>
          <a:p>
            <a:pPr>
              <a:lnSpc>
                <a:spcPct val="80000"/>
              </a:lnSpc>
              <a:buFontTx/>
              <a:buChar char="•"/>
            </a:pPr>
            <a:r>
              <a:rPr lang="en-US" sz="800" dirty="0"/>
              <a:t>Poker as Game of Skill.</a:t>
            </a:r>
          </a:p>
          <a:p>
            <a:pPr lvl="1">
              <a:lnSpc>
                <a:spcPct val="80000"/>
              </a:lnSpc>
              <a:buFontTx/>
              <a:buChar char="•"/>
            </a:pPr>
            <a:r>
              <a:rPr lang="en-US" sz="800" dirty="0"/>
              <a:t>2009 Pennsylvania Case - </a:t>
            </a:r>
            <a:r>
              <a:rPr lang="en-US" sz="800" i="1" dirty="0"/>
              <a:t>Commonwealth v. Dent</a:t>
            </a:r>
            <a:r>
              <a:rPr lang="en-US" sz="800" dirty="0"/>
              <a:t>, No. 733, 2009 Pa. Dist. &amp; Cnty. Dec. LEXIS 146 (Pa. Common Pleas Jan. 14, 2009), the court stated</a:t>
            </a:r>
          </a:p>
          <a:p>
            <a:pPr lvl="1">
              <a:lnSpc>
                <a:spcPct val="80000"/>
              </a:lnSpc>
            </a:pPr>
            <a:r>
              <a:rPr lang="en-US" sz="800" dirty="0"/>
              <a:t>“Using the predominance test, in conjunction with analyzing skill versus chance using the four prong dominant factor test, it is apparent that skill predominates over chance in Texas Hold'em poker.”  </a:t>
            </a:r>
          </a:p>
          <a:p>
            <a:pPr lvl="1">
              <a:lnSpc>
                <a:spcPct val="80000"/>
              </a:lnSpc>
              <a:buFontTx/>
              <a:buChar char="•"/>
            </a:pPr>
            <a:r>
              <a:rPr lang="en-US" sz="800" dirty="0"/>
              <a:t>2009 South Carolina court - </a:t>
            </a:r>
            <a:r>
              <a:rPr lang="en-US" sz="800" i="1" dirty="0"/>
              <a:t>Town of Mt. Pleasant v. Chimento</a:t>
            </a:r>
            <a:r>
              <a:rPr lang="en-US" sz="800" dirty="0"/>
              <a:t> (Case No. 98045DB, Mt. Pleasant Municipal Court, South Carolina): “This Court…finds that Texas Hold‐em is a game of skill.  The evidence and studies are overwhelming that this is so.”</a:t>
            </a:r>
          </a:p>
          <a:p>
            <a:pPr lvl="1">
              <a:lnSpc>
                <a:spcPct val="80000"/>
              </a:lnSpc>
            </a:pPr>
            <a:endParaRPr lang="en-US" sz="800" u="sng" dirty="0"/>
          </a:p>
          <a:p>
            <a:pPr lvl="1">
              <a:lnSpc>
                <a:spcPct val="80000"/>
              </a:lnSpc>
            </a:pPr>
            <a:r>
              <a:rPr lang="en-US" sz="800" u="sng" dirty="0"/>
              <a:t>Some Economic Studies on Poker argue that it is a Game of Skill or Chance</a:t>
            </a:r>
          </a:p>
          <a:p>
            <a:pPr>
              <a:lnSpc>
                <a:spcPct val="80000"/>
              </a:lnSpc>
              <a:buFontTx/>
              <a:buChar char="•"/>
            </a:pPr>
            <a:r>
              <a:rPr lang="en-US" sz="800" dirty="0"/>
              <a:t>Economists Steven D. Levitt (of “</a:t>
            </a:r>
            <a:r>
              <a:rPr lang="en-US" sz="800" dirty="0">
                <a:hlinkClick r:id="rId3"/>
              </a:rPr>
              <a:t>Freakonomics</a:t>
            </a:r>
            <a:r>
              <a:rPr lang="en-US" sz="800" dirty="0"/>
              <a:t>” fame) and Thomas J. Miles explored this issue in a paper published with the National Bureau of Economic Research. </a:t>
            </a:r>
          </a:p>
          <a:p>
            <a:pPr>
              <a:lnSpc>
                <a:spcPct val="80000"/>
              </a:lnSpc>
              <a:buFontTx/>
              <a:buChar char="•"/>
            </a:pPr>
            <a:r>
              <a:rPr lang="en-US" sz="800" dirty="0"/>
              <a:t>The pair analyzed results from the 2010 World Series of Poker that was held in Las Vegas and computed the net loss or gain for each of the more than 32,000 players who competed for a total of $185 million in prize money.   </a:t>
            </a:r>
          </a:p>
          <a:p>
            <a:pPr>
              <a:lnSpc>
                <a:spcPct val="80000"/>
              </a:lnSpc>
              <a:buFontTx/>
              <a:buChar char="•"/>
            </a:pPr>
            <a:r>
              <a:rPr lang="en-US" sz="800" dirty="0"/>
              <a:t>The pair found that the 720 players rated as highly skilled won an average of more than $1,200 each per event, or received a 30 percent return on their initial investment. All other players averaged a loss of $400 per event, 15 percent of their investment.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708968" y="4468838"/>
            <a:ext cx="5668665" cy="4235437"/>
          </a:xfrm>
          <a:noFill/>
        </p:spPr>
        <p:txBody>
          <a:bodyPr/>
          <a:lstStyle/>
          <a:p>
            <a:pPr>
              <a:buFontTx/>
              <a:buChar char="•"/>
            </a:pPr>
            <a:r>
              <a:rPr lang="en-US" dirty="0" smtClean="0"/>
              <a:t>Notwithstanding the DOJ’s view that the Wire Act only covers online gambling that is related to a sporting event or contest, liability under UIGEA can still arise from processing payments of gambling transactions that violate state, federal or tribal law, unless such transactions come within UIGEA’s intrastate transaction exception described below. </a:t>
            </a:r>
          </a:p>
          <a:p>
            <a:endParaRPr lang="en-US" dirty="0" smtClean="0"/>
          </a:p>
        </p:txBody>
      </p:sp>
      <p:sp>
        <p:nvSpPr>
          <p:cNvPr id="48132"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E20B2586-CCA7-480D-B3D8-D8EAB56EF123}" type="slidenum">
              <a:rPr lang="en-US" sz="1200">
                <a:latin typeface="Times New Roman" pitchFamily="18" charset="0"/>
              </a:rPr>
              <a:pPr algn="r" eaLnBrk="1" hangingPunct="1"/>
              <a:t>18</a:t>
            </a:fld>
            <a:endParaRPr lang="en-US" sz="12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xfrm>
            <a:off x="721041" y="4624561"/>
            <a:ext cx="2758759" cy="42351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smtClean="0"/>
              <a:t>Operators Licenses as of 9/27/12</a:t>
            </a:r>
            <a:endParaRPr lang="en-US" u="sng" dirty="0"/>
          </a:p>
          <a:p>
            <a:r>
              <a:rPr lang="en-US" dirty="0"/>
              <a:t>Monarch Interactive, Inc.</a:t>
            </a:r>
          </a:p>
          <a:p>
            <a:r>
              <a:rPr lang="en-US" dirty="0"/>
              <a:t>South Point Poker, LLC</a:t>
            </a:r>
          </a:p>
          <a:p>
            <a:r>
              <a:rPr lang="en-US" dirty="0"/>
              <a:t>ACEP Interactive, </a:t>
            </a:r>
            <a:r>
              <a:rPr lang="en-US" dirty="0" smtClean="0"/>
              <a:t>LLC</a:t>
            </a:r>
          </a:p>
          <a:p>
            <a:endParaRPr lang="en-US" dirty="0"/>
          </a:p>
          <a:p>
            <a:r>
              <a:rPr lang="en-US" u="sng" dirty="0" smtClean="0"/>
              <a:t>Manufacturers Licenses as of 9/27/12</a:t>
            </a:r>
            <a:endParaRPr lang="en-US" u="sng" dirty="0"/>
          </a:p>
          <a:p>
            <a:r>
              <a:rPr lang="en-US" dirty="0"/>
              <a:t>Shuffle Master, Inc.</a:t>
            </a:r>
          </a:p>
          <a:p>
            <a:r>
              <a:rPr lang="en-US" dirty="0"/>
              <a:t>International Game Technology</a:t>
            </a:r>
          </a:p>
          <a:p>
            <a:r>
              <a:rPr lang="en-US" dirty="0"/>
              <a:t>South Point Poker, LLC</a:t>
            </a:r>
          </a:p>
          <a:p>
            <a:r>
              <a:rPr lang="en-US" dirty="0"/>
              <a:t>Bally Technologies</a:t>
            </a:r>
          </a:p>
          <a:p>
            <a:r>
              <a:rPr lang="en-US" dirty="0"/>
              <a:t>WMS Gaming, Inc</a:t>
            </a:r>
            <a:r>
              <a:rPr lang="en-US" dirty="0" smtClean="0"/>
              <a:t>.</a:t>
            </a:r>
          </a:p>
          <a:p>
            <a:endParaRPr lang="en-US" dirty="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a:p>
          <a:p>
            <a:endParaRPr lang="en-US" dirty="0" smtClean="0"/>
          </a:p>
        </p:txBody>
      </p:sp>
      <p:sp>
        <p:nvSpPr>
          <p:cNvPr id="4" name="Slide Number Placeholder 3"/>
          <p:cNvSpPr txBox="1">
            <a:spLocks noGrp="1"/>
          </p:cNvSpPr>
          <p:nvPr/>
        </p:nvSpPr>
        <p:spPr bwMode="auto">
          <a:xfrm>
            <a:off x="4013395" y="8938881"/>
            <a:ext cx="3071607" cy="47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6" tIns="47132" rIns="94266" bIns="47132" anchor="b"/>
          <a:lstStyle>
            <a:lvl1pPr defTabSz="933450">
              <a:defRPr sz="2400">
                <a:solidFill>
                  <a:schemeClr val="tx1"/>
                </a:solidFill>
                <a:latin typeface="Book Antiqua" pitchFamily="18" charset="0"/>
                <a:cs typeface="Arial" pitchFamily="34" charset="0"/>
              </a:defRPr>
            </a:lvl1pPr>
            <a:lvl2pPr marL="758825" indent="-292100" defTabSz="933450">
              <a:defRPr sz="2400">
                <a:solidFill>
                  <a:schemeClr val="tx1"/>
                </a:solidFill>
                <a:latin typeface="Book Antiqua" pitchFamily="18" charset="0"/>
                <a:cs typeface="Arial" pitchFamily="34" charset="0"/>
              </a:defRPr>
            </a:lvl2pPr>
            <a:lvl3pPr marL="1166813" indent="-233363" defTabSz="933450">
              <a:defRPr sz="2400">
                <a:solidFill>
                  <a:schemeClr val="tx1"/>
                </a:solidFill>
                <a:latin typeface="Book Antiqua" pitchFamily="18" charset="0"/>
                <a:cs typeface="Arial" pitchFamily="34" charset="0"/>
              </a:defRPr>
            </a:lvl3pPr>
            <a:lvl4pPr marL="1635125" indent="-234950" defTabSz="933450">
              <a:defRPr sz="2400">
                <a:solidFill>
                  <a:schemeClr val="tx1"/>
                </a:solidFill>
                <a:latin typeface="Book Antiqua" pitchFamily="18" charset="0"/>
                <a:cs typeface="Arial" pitchFamily="34" charset="0"/>
              </a:defRPr>
            </a:lvl4pPr>
            <a:lvl5pPr marL="2101850" indent="-233363" defTabSz="933450">
              <a:defRPr sz="2400">
                <a:solidFill>
                  <a:schemeClr val="tx1"/>
                </a:solidFill>
                <a:latin typeface="Book Antiqua" pitchFamily="18" charset="0"/>
                <a:cs typeface="Arial" pitchFamily="34" charset="0"/>
              </a:defRPr>
            </a:lvl5pPr>
            <a:lvl6pPr marL="2559050" indent="-233363" defTabSz="933450" fontAlgn="base">
              <a:spcBef>
                <a:spcPct val="0"/>
              </a:spcBef>
              <a:spcAft>
                <a:spcPct val="0"/>
              </a:spcAft>
              <a:defRPr sz="2400">
                <a:solidFill>
                  <a:schemeClr val="tx1"/>
                </a:solidFill>
                <a:latin typeface="Book Antiqua" pitchFamily="18" charset="0"/>
                <a:cs typeface="Arial" pitchFamily="34" charset="0"/>
              </a:defRPr>
            </a:lvl6pPr>
            <a:lvl7pPr marL="3016250" indent="-233363" defTabSz="933450" fontAlgn="base">
              <a:spcBef>
                <a:spcPct val="0"/>
              </a:spcBef>
              <a:spcAft>
                <a:spcPct val="0"/>
              </a:spcAft>
              <a:defRPr sz="2400">
                <a:solidFill>
                  <a:schemeClr val="tx1"/>
                </a:solidFill>
                <a:latin typeface="Book Antiqua" pitchFamily="18" charset="0"/>
                <a:cs typeface="Arial" pitchFamily="34" charset="0"/>
              </a:defRPr>
            </a:lvl7pPr>
            <a:lvl8pPr marL="3473450" indent="-233363" defTabSz="933450" fontAlgn="base">
              <a:spcBef>
                <a:spcPct val="0"/>
              </a:spcBef>
              <a:spcAft>
                <a:spcPct val="0"/>
              </a:spcAft>
              <a:defRPr sz="2400">
                <a:solidFill>
                  <a:schemeClr val="tx1"/>
                </a:solidFill>
                <a:latin typeface="Book Antiqua" pitchFamily="18" charset="0"/>
                <a:cs typeface="Arial" pitchFamily="34" charset="0"/>
              </a:defRPr>
            </a:lvl8pPr>
            <a:lvl9pPr marL="3930650" indent="-233363" defTabSz="933450" fontAlgn="base">
              <a:spcBef>
                <a:spcPct val="0"/>
              </a:spcBef>
              <a:spcAft>
                <a:spcPct val="0"/>
              </a:spcAft>
              <a:defRPr sz="2400">
                <a:solidFill>
                  <a:schemeClr val="tx1"/>
                </a:solidFill>
                <a:latin typeface="Book Antiqua" pitchFamily="18" charset="0"/>
                <a:cs typeface="Arial" pitchFamily="34" charset="0"/>
              </a:defRPr>
            </a:lvl9pPr>
          </a:lstStyle>
          <a:p>
            <a:pPr algn="r"/>
            <a:fld id="{FE53788E-C654-406A-9652-2AD8545BA014}" type="slidenum">
              <a:rPr lang="en-US" sz="1200">
                <a:latin typeface="Times New Roman" pitchFamily="18" charset="0"/>
              </a:rPr>
              <a:pPr algn="r"/>
              <a:t>1</a:t>
            </a:fld>
            <a:endParaRPr lang="en-US" sz="1200" dirty="0">
              <a:latin typeface="Times New Roman" pitchFamily="18" charset="0"/>
            </a:endParaRPr>
          </a:p>
        </p:txBody>
      </p:sp>
      <p:sp>
        <p:nvSpPr>
          <p:cNvPr id="5" name="Notes Placeholder 2"/>
          <p:cNvSpPr txBox="1">
            <a:spLocks/>
          </p:cNvSpPr>
          <p:nvPr/>
        </p:nvSpPr>
        <p:spPr bwMode="auto">
          <a:xfrm>
            <a:off x="3777343" y="4621840"/>
            <a:ext cx="2758759" cy="4235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62" tIns="47130" rIns="94262" bIns="47130"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Pending Operators Applications</a:t>
            </a:r>
          </a:p>
          <a:p>
            <a:r>
              <a:rPr lang="en-US" dirty="0" smtClean="0"/>
              <a:t>Boyd Interactive Gaming, LLC</a:t>
            </a:r>
          </a:p>
          <a:p>
            <a:r>
              <a:rPr lang="en-US" dirty="0" smtClean="0"/>
              <a:t>Station Casinos, LLC</a:t>
            </a:r>
          </a:p>
          <a:p>
            <a:r>
              <a:rPr lang="en-US" dirty="0" smtClean="0"/>
              <a:t>GNLV, Corp. (Golden Nugget)</a:t>
            </a:r>
          </a:p>
          <a:p>
            <a:endParaRPr lang="en-US" dirty="0" smtClean="0"/>
          </a:p>
          <a:p>
            <a:r>
              <a:rPr lang="en-US" u="sng" dirty="0" smtClean="0"/>
              <a:t>Pending Manufacturer Applications</a:t>
            </a:r>
          </a:p>
          <a:p>
            <a:r>
              <a:rPr lang="en-US" dirty="0" smtClean="0"/>
              <a:t>Boyd Interactive </a:t>
            </a:r>
            <a:br>
              <a:rPr lang="en-US" dirty="0" smtClean="0"/>
            </a:br>
            <a:r>
              <a:rPr lang="en-US" dirty="0" smtClean="0"/>
              <a:t>Gaming, LLC</a:t>
            </a:r>
          </a:p>
          <a:p>
            <a:r>
              <a:rPr lang="en-US" dirty="0" smtClean="0"/>
              <a:t>Fertitta Acquistionsco, LLC, dba Cyberparts dba Ultimate Gaming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995363" y="704850"/>
            <a:ext cx="5095875" cy="3529013"/>
          </a:xfrm>
          <a:ln/>
        </p:spPr>
      </p:sp>
      <p:sp>
        <p:nvSpPr>
          <p:cNvPr id="77827" name="Notes Placeholder 2"/>
          <p:cNvSpPr>
            <a:spLocks noGrp="1"/>
          </p:cNvSpPr>
          <p:nvPr>
            <p:ph type="body" idx="1"/>
          </p:nvPr>
        </p:nvSpPr>
        <p:spPr>
          <a:xfrm>
            <a:off x="708968" y="4470395"/>
            <a:ext cx="5668665" cy="4235437"/>
          </a:xfrm>
          <a:noFill/>
        </p:spPr>
        <p:txBody>
          <a:bodyPr lIns="94256" tIns="47128" rIns="94256" bIns="47128"/>
          <a:lstStyle/>
          <a:p>
            <a:endParaRPr lang="en-US" dirty="0" smtClean="0"/>
          </a:p>
        </p:txBody>
      </p:sp>
      <p:sp>
        <p:nvSpPr>
          <p:cNvPr id="4" name="Slide Number Placeholder 3"/>
          <p:cNvSpPr txBox="1">
            <a:spLocks noGrp="1"/>
          </p:cNvSpPr>
          <p:nvPr/>
        </p:nvSpPr>
        <p:spPr bwMode="auto">
          <a:xfrm>
            <a:off x="4013895" y="8937676"/>
            <a:ext cx="3071168" cy="47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56" tIns="47128" rIns="94256" bIns="47128" anchor="b"/>
          <a:lstStyle>
            <a:lvl1pPr defTabSz="966788" eaLnBrk="0" hangingPunct="0">
              <a:defRPr sz="2400">
                <a:solidFill>
                  <a:schemeClr val="tx1"/>
                </a:solidFill>
                <a:latin typeface="Book Antiqua" pitchFamily="18" charset="0"/>
                <a:cs typeface="Arial" charset="0"/>
              </a:defRPr>
            </a:lvl1pPr>
            <a:lvl2pPr marL="785813" indent="-303213" defTabSz="966788" eaLnBrk="0" hangingPunct="0">
              <a:defRPr sz="2400">
                <a:solidFill>
                  <a:schemeClr val="tx1"/>
                </a:solidFill>
                <a:latin typeface="Book Antiqua" pitchFamily="18" charset="0"/>
                <a:cs typeface="Arial" charset="0"/>
              </a:defRPr>
            </a:lvl2pPr>
            <a:lvl3pPr marL="1208088" indent="-241300" defTabSz="966788" eaLnBrk="0" hangingPunct="0">
              <a:defRPr sz="2400">
                <a:solidFill>
                  <a:schemeClr val="tx1"/>
                </a:solidFill>
                <a:latin typeface="Book Antiqua" pitchFamily="18" charset="0"/>
                <a:cs typeface="Arial" charset="0"/>
              </a:defRPr>
            </a:lvl3pPr>
            <a:lvl4pPr marL="1690688" indent="-241300" defTabSz="966788" eaLnBrk="0" hangingPunct="0">
              <a:defRPr sz="2400">
                <a:solidFill>
                  <a:schemeClr val="tx1"/>
                </a:solidFill>
                <a:latin typeface="Book Antiqua" pitchFamily="18" charset="0"/>
                <a:cs typeface="Arial" charset="0"/>
              </a:defRPr>
            </a:lvl4pPr>
            <a:lvl5pPr marL="2174875" indent="-241300" defTabSz="966788" eaLnBrk="0" hangingPunct="0">
              <a:defRPr sz="2400">
                <a:solidFill>
                  <a:schemeClr val="tx1"/>
                </a:solidFill>
                <a:latin typeface="Book Antiqua" pitchFamily="18" charset="0"/>
                <a:cs typeface="Arial" charset="0"/>
              </a:defRPr>
            </a:lvl5pPr>
            <a:lvl6pPr marL="2632075" indent="-241300" defTabSz="966788" eaLnBrk="0" fontAlgn="base" hangingPunct="0">
              <a:spcBef>
                <a:spcPct val="0"/>
              </a:spcBef>
              <a:spcAft>
                <a:spcPct val="0"/>
              </a:spcAft>
              <a:defRPr sz="2400">
                <a:solidFill>
                  <a:schemeClr val="tx1"/>
                </a:solidFill>
                <a:latin typeface="Book Antiqua" pitchFamily="18" charset="0"/>
                <a:cs typeface="Arial" charset="0"/>
              </a:defRPr>
            </a:lvl6pPr>
            <a:lvl7pPr marL="3089275" indent="-241300" defTabSz="966788" eaLnBrk="0" fontAlgn="base" hangingPunct="0">
              <a:spcBef>
                <a:spcPct val="0"/>
              </a:spcBef>
              <a:spcAft>
                <a:spcPct val="0"/>
              </a:spcAft>
              <a:defRPr sz="2400">
                <a:solidFill>
                  <a:schemeClr val="tx1"/>
                </a:solidFill>
                <a:latin typeface="Book Antiqua" pitchFamily="18" charset="0"/>
                <a:cs typeface="Arial" charset="0"/>
              </a:defRPr>
            </a:lvl7pPr>
            <a:lvl8pPr marL="3546475" indent="-241300" defTabSz="966788" eaLnBrk="0" fontAlgn="base" hangingPunct="0">
              <a:spcBef>
                <a:spcPct val="0"/>
              </a:spcBef>
              <a:spcAft>
                <a:spcPct val="0"/>
              </a:spcAft>
              <a:defRPr sz="2400">
                <a:solidFill>
                  <a:schemeClr val="tx1"/>
                </a:solidFill>
                <a:latin typeface="Book Antiqua" pitchFamily="18" charset="0"/>
                <a:cs typeface="Arial" charset="0"/>
              </a:defRPr>
            </a:lvl8pPr>
            <a:lvl9pPr marL="4003675" indent="-2413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74D8E82A-3AC5-459D-97F4-2BCE557FA3FE}" type="slidenum">
              <a:rPr lang="en-US" sz="1200">
                <a:latin typeface="Times New Roman" pitchFamily="18" charset="0"/>
              </a:rPr>
              <a:pPr algn="r" eaLnBrk="1" hangingPunct="1"/>
              <a:t>19</a:t>
            </a:fld>
            <a:endParaRPr lang="en-US" sz="1200"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8968" y="4468838"/>
            <a:ext cx="5668665" cy="4235437"/>
          </a:xfrm>
          <a:noFill/>
        </p:spPr>
        <p:txBody>
          <a:bodyPr/>
          <a:lstStyle/>
          <a:p>
            <a:endParaRPr lang="en-US" dirty="0" smtClean="0"/>
          </a:p>
        </p:txBody>
      </p:sp>
      <p:sp>
        <p:nvSpPr>
          <p:cNvPr id="49156"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F974217C-FFB8-4D69-9EF8-8C4195A093CE}" type="slidenum">
              <a:rPr lang="en-US" sz="1200">
                <a:latin typeface="Times New Roman" pitchFamily="18" charset="0"/>
              </a:rPr>
              <a:pPr algn="r" eaLnBrk="1" hangingPunct="1"/>
              <a:t>20</a:t>
            </a:fld>
            <a:endParaRPr lang="en-US" sz="1200"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8968" y="4468838"/>
            <a:ext cx="5668665" cy="4235437"/>
          </a:xfrm>
          <a:noFill/>
        </p:spPr>
        <p:txBody>
          <a:bodyPr/>
          <a:lstStyle/>
          <a:p>
            <a:endParaRPr lang="en-US" dirty="0" smtClean="0"/>
          </a:p>
        </p:txBody>
      </p:sp>
      <p:sp>
        <p:nvSpPr>
          <p:cNvPr id="49156"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F974217C-FFB8-4D69-9EF8-8C4195A093CE}" type="slidenum">
              <a:rPr lang="en-US" sz="1200">
                <a:latin typeface="Times New Roman" pitchFamily="18" charset="0"/>
              </a:rPr>
              <a:pPr algn="r" eaLnBrk="1" hangingPunct="1"/>
              <a:t>21</a:t>
            </a:fld>
            <a:endParaRPr lang="en-US" sz="1200" dirty="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708968" y="4468838"/>
            <a:ext cx="5668665" cy="4235437"/>
          </a:xfrm>
          <a:noFill/>
        </p:spPr>
        <p:txBody>
          <a:bodyPr/>
          <a:lstStyle/>
          <a:p>
            <a:pPr>
              <a:lnSpc>
                <a:spcPct val="80000"/>
              </a:lnSpc>
            </a:pPr>
            <a:r>
              <a:rPr lang="en-US" sz="800" dirty="0"/>
              <a:t>NOTES ON EACH BULLET POINT</a:t>
            </a:r>
          </a:p>
          <a:p>
            <a:pPr>
              <a:lnSpc>
                <a:spcPct val="80000"/>
              </a:lnSpc>
            </a:pPr>
            <a:endParaRPr lang="en-US" sz="800" b="1" dirty="0"/>
          </a:p>
          <a:p>
            <a:pPr>
              <a:lnSpc>
                <a:spcPct val="80000"/>
              </a:lnSpc>
            </a:pPr>
            <a:r>
              <a:rPr lang="en-US" sz="800" b="1" dirty="0"/>
              <a:t>Limited to online poker to start</a:t>
            </a:r>
          </a:p>
          <a:p>
            <a:pPr>
              <a:lnSpc>
                <a:spcPct val="80000"/>
              </a:lnSpc>
            </a:pPr>
            <a:r>
              <a:rPr lang="en-US" sz="800" dirty="0"/>
              <a:t>In late 2011, Nevada passed legislation and adopted related regulations allowing qualified persons and entities to become licensed to conduct in-state “interactive gaming.” </a:t>
            </a:r>
          </a:p>
          <a:p>
            <a:pPr>
              <a:lnSpc>
                <a:spcPct val="80000"/>
              </a:lnSpc>
            </a:pPr>
            <a:endParaRPr lang="en-US" sz="800" dirty="0"/>
          </a:p>
          <a:p>
            <a:pPr>
              <a:lnSpc>
                <a:spcPct val="80000"/>
              </a:lnSpc>
            </a:pPr>
            <a:r>
              <a:rPr lang="en-US" sz="800" dirty="0"/>
              <a:t>Although Nevada law does have a separate set of regulations for “mobile gaming,” the definition of “mobile gaming” under Nevada law does not entail what is traditionally thought of as online gaming through a mobile device.  Rather, “mobile gaming” under Nevada law is defined as using communications technology to operate gaming devices that are located “solely in an establishment which holds a nonrestricted gaming license.”</a:t>
            </a:r>
          </a:p>
          <a:p>
            <a:pPr>
              <a:lnSpc>
                <a:spcPct val="80000"/>
              </a:lnSpc>
            </a:pPr>
            <a:endParaRPr lang="en-US" sz="800" dirty="0"/>
          </a:p>
          <a:p>
            <a:pPr>
              <a:lnSpc>
                <a:spcPct val="80000"/>
              </a:lnSpc>
            </a:pPr>
            <a:r>
              <a:rPr lang="en-US" sz="800" b="1" dirty="0"/>
              <a:t>Covers “interactive” gaming</a:t>
            </a:r>
          </a:p>
          <a:p>
            <a:pPr>
              <a:lnSpc>
                <a:spcPct val="80000"/>
              </a:lnSpc>
            </a:pPr>
            <a:r>
              <a:rPr lang="en-US" sz="800" dirty="0"/>
              <a:t>Interactive Gaming is defined in Nevada as the conduct of gaming online through a computer (currently limited only to online poker). </a:t>
            </a:r>
          </a:p>
          <a:p>
            <a:pPr>
              <a:lnSpc>
                <a:spcPct val="80000"/>
              </a:lnSpc>
            </a:pPr>
            <a:endParaRPr lang="en-US" sz="800" b="1" dirty="0"/>
          </a:p>
          <a:p>
            <a:pPr>
              <a:lnSpc>
                <a:spcPct val="80000"/>
              </a:lnSpc>
            </a:pPr>
            <a:r>
              <a:rPr lang="en-US" sz="800" b="1" dirty="0"/>
              <a:t>Types of licenses offered</a:t>
            </a:r>
          </a:p>
          <a:p>
            <a:pPr>
              <a:lnSpc>
                <a:spcPct val="80000"/>
              </a:lnSpc>
            </a:pPr>
            <a:r>
              <a:rPr lang="en-US" sz="800" dirty="0"/>
              <a:t>Can apply for an interactive gaming operator license, service provider license or manufacturer license.</a:t>
            </a:r>
          </a:p>
          <a:p>
            <a:pPr>
              <a:lnSpc>
                <a:spcPct val="80000"/>
              </a:lnSpc>
            </a:pPr>
            <a:r>
              <a:rPr lang="en-US" sz="800" dirty="0"/>
              <a:t>Prior to opening an interactive gaming operation, a person must obtain an “operator of interactive gaming license,” which authorizes the holder to engage, from Nevada, in the business of operating interactive gaming.  Before the Commission issues an initial license, or renews a license for an operator of interactive gaming, the operator must pay required license fees –initially set at $500,000 for a two-year license.</a:t>
            </a:r>
          </a:p>
          <a:p>
            <a:pPr>
              <a:lnSpc>
                <a:spcPct val="80000"/>
              </a:lnSpc>
            </a:pPr>
            <a:endParaRPr lang="en-US" sz="800" dirty="0"/>
          </a:p>
          <a:p>
            <a:pPr>
              <a:lnSpc>
                <a:spcPct val="80000"/>
              </a:lnSpc>
            </a:pPr>
            <a:r>
              <a:rPr lang="en-US" sz="800" dirty="0"/>
              <a:t>Nevada’s new online gaming regulatory scheme also offers separate licenses for entities that manufacture interactive gaming systems for use and play in Nevada, or for entities that act as service providers to interactive gaming operators.</a:t>
            </a:r>
          </a:p>
          <a:p>
            <a:pPr>
              <a:lnSpc>
                <a:spcPct val="80000"/>
              </a:lnSpc>
            </a:pPr>
            <a:endParaRPr lang="en-US" sz="800" dirty="0"/>
          </a:p>
          <a:p>
            <a:pPr>
              <a:lnSpc>
                <a:spcPct val="80000"/>
              </a:lnSpc>
            </a:pPr>
            <a:r>
              <a:rPr lang="en-US" sz="800" b="1" dirty="0"/>
              <a:t>Requires in-state presence or affiliation</a:t>
            </a:r>
          </a:p>
          <a:p>
            <a:pPr>
              <a:lnSpc>
                <a:spcPct val="80000"/>
              </a:lnSpc>
            </a:pPr>
            <a:r>
              <a:rPr lang="en-US" sz="800" dirty="0"/>
              <a:t>As a practical matter, Nevada appears likely to only issue interactive gaming licenses to established Nevada businesses that own resort hotels (casinos) and to their eligible affiliates.[  Nevada online gaming licenses are generally limited to establishments with “resort hotels” within the State of Nevada that also hold a nonrestricted license to operate games and gaming devices. </a:t>
            </a:r>
          </a:p>
          <a:p>
            <a:pPr>
              <a:lnSpc>
                <a:spcPct val="80000"/>
              </a:lnSpc>
            </a:pPr>
            <a:endParaRPr lang="en-US" sz="800" dirty="0"/>
          </a:p>
          <a:p>
            <a:pPr>
              <a:lnSpc>
                <a:spcPct val="80000"/>
              </a:lnSpc>
            </a:pPr>
            <a:r>
              <a:rPr lang="en-US" sz="800" dirty="0"/>
              <a:t>To be an eligible affiliate, the affiliate must “reside” in the same county as the main licensee and itself have held a nonrestricted license to operate games and gaming devices for at least five (5) years prior to its application for an online gaming license.</a:t>
            </a:r>
          </a:p>
          <a:p>
            <a:pPr>
              <a:lnSpc>
                <a:spcPct val="80000"/>
              </a:lnSpc>
            </a:pPr>
            <a:endParaRPr lang="en-US" sz="800" dirty="0"/>
          </a:p>
          <a:p>
            <a:pPr>
              <a:lnSpc>
                <a:spcPct val="80000"/>
              </a:lnSpc>
            </a:pPr>
            <a:r>
              <a:rPr lang="en-US" sz="800" b="1" dirty="0"/>
              <a:t>License applicants to date</a:t>
            </a:r>
          </a:p>
          <a:p>
            <a:pPr>
              <a:lnSpc>
                <a:spcPct val="80000"/>
              </a:lnSpc>
            </a:pPr>
            <a:r>
              <a:rPr lang="en-US" sz="800" dirty="0"/>
              <a:t>See next page.</a:t>
            </a:r>
          </a:p>
          <a:p>
            <a:pPr>
              <a:lnSpc>
                <a:spcPct val="80000"/>
              </a:lnSpc>
            </a:pPr>
            <a:endParaRPr lang="en-US" sz="800" b="1" dirty="0"/>
          </a:p>
          <a:p>
            <a:pPr>
              <a:lnSpc>
                <a:spcPct val="80000"/>
              </a:lnSpc>
            </a:pPr>
            <a:r>
              <a:rPr lang="en-US" sz="800" b="1" dirty="0"/>
              <a:t>License applicants that could face difficulty</a:t>
            </a:r>
          </a:p>
          <a:p>
            <a:pPr>
              <a:lnSpc>
                <a:spcPct val="80000"/>
              </a:lnSpc>
            </a:pPr>
            <a:r>
              <a:rPr lang="en-US" sz="800" dirty="0"/>
              <a:t>Will need to go through a long process of suitability findings, application for license, paying fees, etc. Nevada law obligates interactive gaming operators to abide by a detailed list of regulations concerning a variety of matters, including standards for internal controls of their operations, detection of criminal activities, player age and location verification, cash reserve requirements, advertising and promotions, etc.</a:t>
            </a:r>
          </a:p>
          <a:p>
            <a:pPr>
              <a:lnSpc>
                <a:spcPct val="80000"/>
              </a:lnSpc>
            </a:pPr>
            <a:endParaRPr lang="en-US" sz="800" b="1" dirty="0"/>
          </a:p>
          <a:p>
            <a:pPr>
              <a:lnSpc>
                <a:spcPct val="80000"/>
              </a:lnSpc>
            </a:pPr>
            <a:r>
              <a:rPr lang="en-US" sz="800" b="1" dirty="0"/>
              <a:t>Imposes technological hurdles on operator</a:t>
            </a:r>
            <a:endParaRPr lang="en-US" sz="800" dirty="0"/>
          </a:p>
          <a:p>
            <a:pPr>
              <a:lnSpc>
                <a:spcPct val="80000"/>
              </a:lnSpc>
            </a:pPr>
            <a:r>
              <a:rPr lang="en-US" sz="800" dirty="0"/>
              <a:t>Geofiltering may be required to ensure online activities remain in-state.</a:t>
            </a:r>
          </a:p>
          <a:p>
            <a:pPr>
              <a:lnSpc>
                <a:spcPct val="80000"/>
              </a:lnSpc>
            </a:pPr>
            <a:endParaRPr lang="en-US" sz="800" dirty="0"/>
          </a:p>
        </p:txBody>
      </p:sp>
      <p:sp>
        <p:nvSpPr>
          <p:cNvPr id="50180"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9BB3E128-2D7C-43B7-BC45-BADC0E1A274F}" type="slidenum">
              <a:rPr lang="en-US" sz="1200">
                <a:latin typeface="Times New Roman" pitchFamily="18" charset="0"/>
              </a:rPr>
              <a:pPr algn="r" eaLnBrk="1" hangingPunct="1"/>
              <a:t>22</a:t>
            </a:fld>
            <a:endParaRPr lang="en-US" sz="1200" dirty="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C90B4C74-93B5-4DAD-A575-53ED546AD554}" type="slidenum">
              <a:rPr lang="en-US" sz="1200">
                <a:latin typeface="Times New Roman" pitchFamily="18" charset="0"/>
              </a:rPr>
              <a:pPr algn="r" eaLnBrk="1" hangingPunct="1"/>
              <a:t>23</a:t>
            </a:fld>
            <a:endParaRPr lang="en-US" sz="1200" dirty="0">
              <a:latin typeface="Times New Roman" pitchFamily="18" charset="0"/>
            </a:endParaRPr>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xfrm>
            <a:off x="708968" y="4468838"/>
            <a:ext cx="5668665" cy="4235437"/>
          </a:xfrm>
          <a:noFill/>
        </p:spPr>
        <p:txBody>
          <a:bodyPr/>
          <a:lstStyle/>
          <a:p>
            <a:pPr>
              <a:lnSpc>
                <a:spcPct val="90000"/>
              </a:lnSpc>
              <a:spcBef>
                <a:spcPct val="0"/>
              </a:spcBef>
              <a:buFontTx/>
              <a:buChar char="•"/>
            </a:pPr>
            <a:r>
              <a:rPr lang="en-US" sz="1000" dirty="0"/>
              <a:t>888 Holdings - Interactive Gaming Operator License</a:t>
            </a:r>
          </a:p>
          <a:p>
            <a:pPr>
              <a:lnSpc>
                <a:spcPct val="90000"/>
              </a:lnSpc>
              <a:spcBef>
                <a:spcPct val="0"/>
              </a:spcBef>
              <a:buFontTx/>
              <a:buChar char="•"/>
            </a:pPr>
            <a:r>
              <a:rPr lang="en-US" sz="1000" dirty="0"/>
              <a:t>Bally Technologies, Inc.</a:t>
            </a:r>
            <a:r>
              <a:rPr lang="en-US" altLang="ja-JP" sz="1000" dirty="0"/>
              <a:t> - Interactive Gaming Service Provider License</a:t>
            </a:r>
            <a:br>
              <a:rPr lang="en-US" altLang="ja-JP" sz="1000" dirty="0"/>
            </a:br>
            <a:r>
              <a:rPr lang="en-US" sz="1000" dirty="0"/>
              <a:t>Boyd - </a:t>
            </a:r>
            <a:r>
              <a:rPr lang="en-US" altLang="ja-JP" sz="1000" dirty="0"/>
              <a:t>Interactive Gaming Service Provider License </a:t>
            </a:r>
            <a:endParaRPr lang="en-US" sz="1000" dirty="0"/>
          </a:p>
          <a:p>
            <a:pPr>
              <a:lnSpc>
                <a:spcPct val="90000"/>
              </a:lnSpc>
              <a:spcBef>
                <a:spcPct val="0"/>
              </a:spcBef>
              <a:buFontTx/>
              <a:buChar char="•"/>
            </a:pPr>
            <a:r>
              <a:rPr lang="en-US" sz="1000" dirty="0"/>
              <a:t>Caesars Entertainment - Interactive Gaming Operator License</a:t>
            </a:r>
          </a:p>
          <a:p>
            <a:pPr>
              <a:lnSpc>
                <a:spcPct val="90000"/>
              </a:lnSpc>
              <a:spcBef>
                <a:spcPct val="0"/>
              </a:spcBef>
              <a:buFontTx/>
              <a:buChar char="•"/>
            </a:pPr>
            <a:r>
              <a:rPr lang="en-US" sz="1000" dirty="0"/>
              <a:t>GNLV Corp dba Golden Nugget Casino - Interactive Gaming Operator License</a:t>
            </a:r>
          </a:p>
          <a:p>
            <a:pPr>
              <a:lnSpc>
                <a:spcPct val="90000"/>
              </a:lnSpc>
              <a:spcBef>
                <a:spcPct val="0"/>
              </a:spcBef>
              <a:buFontTx/>
              <a:buChar char="•"/>
            </a:pPr>
            <a:r>
              <a:rPr lang="en-US" sz="1000" dirty="0"/>
              <a:t>MGM Resorts Online, LLC. - Interactive Gaming Operator License</a:t>
            </a:r>
          </a:p>
          <a:p>
            <a:pPr>
              <a:lnSpc>
                <a:spcPct val="90000"/>
              </a:lnSpc>
              <a:spcBef>
                <a:spcPct val="0"/>
              </a:spcBef>
              <a:buFontTx/>
              <a:buChar char="•"/>
            </a:pPr>
            <a:r>
              <a:rPr lang="en-US" sz="1000" dirty="0"/>
              <a:t>Monarch Casino. - Interactive Gaming Operator License</a:t>
            </a:r>
          </a:p>
          <a:p>
            <a:pPr>
              <a:lnSpc>
                <a:spcPct val="90000"/>
              </a:lnSpc>
              <a:spcBef>
                <a:spcPct val="0"/>
              </a:spcBef>
              <a:buFontTx/>
              <a:buChar char="•"/>
            </a:pPr>
            <a:r>
              <a:rPr lang="en-US" sz="1000" dirty="0"/>
              <a:t>South Point Poker - Interactive Gaming Operator License</a:t>
            </a:r>
          </a:p>
          <a:p>
            <a:pPr>
              <a:lnSpc>
                <a:spcPct val="90000"/>
              </a:lnSpc>
              <a:spcBef>
                <a:spcPct val="0"/>
              </a:spcBef>
              <a:buFontTx/>
              <a:buChar char="•"/>
            </a:pPr>
            <a:r>
              <a:rPr lang="en-US" sz="1000" dirty="0"/>
              <a:t>IGT - </a:t>
            </a:r>
            <a:r>
              <a:rPr lang="en-US" altLang="ja-JP" sz="1000" dirty="0"/>
              <a:t>Interactive Gaming Service Provider License </a:t>
            </a:r>
          </a:p>
          <a:p>
            <a:pPr>
              <a:lnSpc>
                <a:spcPct val="90000"/>
              </a:lnSpc>
              <a:spcBef>
                <a:spcPct val="0"/>
              </a:spcBef>
              <a:buFontTx/>
              <a:buChar char="•"/>
            </a:pPr>
            <a:r>
              <a:rPr lang="en-US" altLang="ja-JP" sz="1000" dirty="0"/>
              <a:t>Cantor Gaming - </a:t>
            </a:r>
            <a:r>
              <a:rPr lang="en-US" sz="1000" dirty="0"/>
              <a:t>Interactive Gaming Service Provider License</a:t>
            </a:r>
          </a:p>
          <a:p>
            <a:pPr>
              <a:lnSpc>
                <a:spcPct val="90000"/>
              </a:lnSpc>
              <a:spcBef>
                <a:spcPct val="0"/>
              </a:spcBef>
              <a:buFontTx/>
              <a:buChar char="•"/>
            </a:pPr>
            <a:r>
              <a:rPr lang="en-US" sz="1000" dirty="0"/>
              <a:t>Shuffle Master - Interactive Gaming Service Provider License </a:t>
            </a:r>
          </a:p>
          <a:p>
            <a:pPr>
              <a:lnSpc>
                <a:spcPct val="90000"/>
              </a:lnSpc>
              <a:spcBef>
                <a:spcPct val="0"/>
              </a:spcBef>
            </a:pPr>
            <a:endParaRPr lang="en-US" sz="1000" dirty="0"/>
          </a:p>
          <a:p>
            <a:pPr>
              <a:lnSpc>
                <a:spcPct val="90000"/>
              </a:lnSpc>
              <a:spcBef>
                <a:spcPct val="0"/>
              </a:spcBef>
              <a:buFontTx/>
              <a:buChar char="•"/>
            </a:pPr>
            <a:r>
              <a:rPr lang="en-US" sz="1000" dirty="0"/>
              <a:t>ACEP (</a:t>
            </a:r>
            <a:r>
              <a:rPr lang="en-US" altLang="ja-JP" sz="1000" dirty="0"/>
              <a:t>American Casino Entertainment Properties Interactive LLC) </a:t>
            </a:r>
            <a:r>
              <a:rPr lang="en-US" sz="1000" dirty="0"/>
              <a:t>- Operator &amp; Service Provider</a:t>
            </a:r>
          </a:p>
          <a:p>
            <a:pPr>
              <a:lnSpc>
                <a:spcPct val="90000"/>
              </a:lnSpc>
              <a:spcBef>
                <a:spcPct val="0"/>
              </a:spcBef>
              <a:buFontTx/>
              <a:buChar char="•"/>
            </a:pPr>
            <a:r>
              <a:rPr lang="en-US" sz="1000" dirty="0"/>
              <a:t>Beneficial Holdings - </a:t>
            </a:r>
            <a:r>
              <a:rPr lang="en-US" altLang="ja-JP" sz="1000" dirty="0"/>
              <a:t>Interactive Gaming Operator License </a:t>
            </a:r>
          </a:p>
          <a:p>
            <a:pPr>
              <a:lnSpc>
                <a:spcPct val="90000"/>
              </a:lnSpc>
              <a:spcBef>
                <a:spcPct val="0"/>
              </a:spcBef>
              <a:buFontTx/>
              <a:buChar char="•"/>
            </a:pPr>
            <a:r>
              <a:rPr lang="en-US" altLang="ja-JP" sz="1000" dirty="0"/>
              <a:t>BP Gaming Entertainment - Interactive Gaming Service Provider License</a:t>
            </a:r>
            <a:br>
              <a:rPr lang="en-US" altLang="ja-JP" sz="1000" dirty="0"/>
            </a:br>
            <a:endParaRPr lang="en-US" altLang="ja-JP" sz="1000" dirty="0"/>
          </a:p>
          <a:p>
            <a:pPr>
              <a:lnSpc>
                <a:spcPct val="90000"/>
              </a:lnSpc>
              <a:spcBef>
                <a:spcPct val="0"/>
              </a:spcBef>
              <a:buFontTx/>
              <a:buChar char="•"/>
            </a:pPr>
            <a:r>
              <a:rPr lang="en-US" altLang="ja-JP" sz="1000" dirty="0"/>
              <a:t>Fertitta Interactive, LLC - Interactive Gaming Operator License and Interactive Gaming Service Provider License. </a:t>
            </a:r>
            <a:r>
              <a:rPr lang="en-US" altLang="ja-JP" dirty="0" smtClean="0"/>
              <a:t>Fertitta Interactive has launched Ultimate Gaming, which will focus on real money online games, social gaming, and digital entertainment in the United States and around the globe. The first of a series of offerings from Ultimate Gaming will include Ultimate Poker, which will be launched this summer. </a:t>
            </a:r>
            <a:endParaRPr lang="en-US" altLang="ja-JP" sz="1000" dirty="0"/>
          </a:p>
          <a:p>
            <a:pPr>
              <a:lnSpc>
                <a:spcPct val="90000"/>
              </a:lnSpc>
              <a:spcBef>
                <a:spcPct val="0"/>
              </a:spcBef>
              <a:buFontTx/>
              <a:buChar char="•"/>
            </a:pPr>
            <a:r>
              <a:rPr lang="en-US" altLang="ja-JP" sz="1000" dirty="0"/>
              <a:t>Global Cash - </a:t>
            </a:r>
            <a:r>
              <a:rPr lang="en-US" sz="1000" dirty="0"/>
              <a:t>Interactive Gaming Service Provider License</a:t>
            </a:r>
          </a:p>
          <a:p>
            <a:pPr>
              <a:lnSpc>
                <a:spcPct val="90000"/>
              </a:lnSpc>
              <a:spcBef>
                <a:spcPct val="0"/>
              </a:spcBef>
              <a:buFontTx/>
              <a:buChar char="•"/>
            </a:pPr>
            <a:r>
              <a:rPr lang="en-US" sz="1000" dirty="0"/>
              <a:t>WMS Industries (slot machine maker) - </a:t>
            </a:r>
            <a:r>
              <a:rPr lang="en-US" altLang="ja-JP" sz="1000" dirty="0"/>
              <a:t>Interactive Gaming Operator License</a:t>
            </a:r>
            <a:br>
              <a:rPr lang="en-US" altLang="ja-JP" sz="1000" dirty="0"/>
            </a:br>
            <a:r>
              <a:rPr lang="en-US" sz="1000" dirty="0"/>
              <a:t>Aristocrat Technologies. - Interactive Gaming Service Provider License</a:t>
            </a:r>
          </a:p>
          <a:p>
            <a:pPr>
              <a:lnSpc>
                <a:spcPct val="90000"/>
              </a:lnSpc>
              <a:spcBef>
                <a:spcPct val="0"/>
              </a:spcBef>
              <a:buFontTx/>
              <a:buChar char="•"/>
            </a:pPr>
            <a:r>
              <a:rPr lang="en-US" sz="1000" dirty="0"/>
              <a:t>William Hill PLC.  -</a:t>
            </a:r>
            <a:r>
              <a:rPr lang="en-US" altLang="ja-JP" sz="1000" dirty="0"/>
              <a:t> Interactive Gaming Service Provider License</a:t>
            </a:r>
            <a:br>
              <a:rPr lang="en-US" altLang="ja-JP" sz="1000" dirty="0"/>
            </a:br>
            <a:r>
              <a:rPr lang="en-US" sz="1000" dirty="0"/>
              <a:t>Paddy Power. - Interactive</a:t>
            </a:r>
            <a:r>
              <a:rPr lang="en-US" altLang="ja-JP" sz="1000" dirty="0"/>
              <a:t> Gaming Operator License</a:t>
            </a:r>
            <a:br>
              <a:rPr lang="en-US" altLang="ja-JP" sz="1000" dirty="0"/>
            </a:br>
            <a:r>
              <a:rPr lang="en-US" altLang="ja-JP" sz="1000" dirty="0"/>
              <a:t>Lottomatic Group - Interactive Gaming Service Provider License for five different subsidiaries (S</a:t>
            </a:r>
            <a:r>
              <a:rPr lang="en-US" sz="1000" dirty="0"/>
              <a:t>PIELO International USA, SPIELO International Canada, SPIELO International Austria, Boss Media AB, </a:t>
            </a:r>
            <a:r>
              <a:rPr lang="en-US" altLang="ja-JP" sz="1000" dirty="0"/>
              <a:t>St. Minver)</a:t>
            </a:r>
          </a:p>
          <a:p>
            <a:pPr>
              <a:lnSpc>
                <a:spcPct val="90000"/>
              </a:lnSpc>
              <a:spcBef>
                <a:spcPct val="0"/>
              </a:spcBef>
            </a:pPr>
            <a:endParaRPr lang="en-US" altLang="ja-JP" sz="1000" dirty="0"/>
          </a:p>
        </p:txBody>
      </p:sp>
      <p:sp>
        <p:nvSpPr>
          <p:cNvPr id="51205"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B4AA4EE9-3950-44B1-89CA-019170ED320B}" type="slidenum">
              <a:rPr lang="en-US" sz="1200"/>
              <a:pPr algn="r" eaLnBrk="1" hangingPunct="1"/>
              <a:t>23</a:t>
            </a:fld>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24</a:t>
            </a:fld>
            <a:endParaRPr lang="en-US" dirty="0"/>
          </a:p>
        </p:txBody>
      </p:sp>
    </p:spTree>
    <p:extLst>
      <p:ext uri="{BB962C8B-B14F-4D97-AF65-F5344CB8AC3E}">
        <p14:creationId xmlns:p14="http://schemas.microsoft.com/office/powerpoint/2010/main" val="808673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25</a:t>
            </a:fld>
            <a:endParaRPr lang="en-US" dirty="0"/>
          </a:p>
        </p:txBody>
      </p:sp>
    </p:spTree>
    <p:extLst>
      <p:ext uri="{BB962C8B-B14F-4D97-AF65-F5344CB8AC3E}">
        <p14:creationId xmlns:p14="http://schemas.microsoft.com/office/powerpoint/2010/main" val="167957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26</a:t>
            </a:fld>
            <a:endParaRPr lang="en-US" dirty="0"/>
          </a:p>
        </p:txBody>
      </p:sp>
    </p:spTree>
    <p:extLst>
      <p:ext uri="{BB962C8B-B14F-4D97-AF65-F5344CB8AC3E}">
        <p14:creationId xmlns:p14="http://schemas.microsoft.com/office/powerpoint/2010/main" val="29797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27</a:t>
            </a:fld>
            <a:endParaRPr lang="en-US" dirty="0"/>
          </a:p>
        </p:txBody>
      </p:sp>
    </p:spTree>
    <p:extLst>
      <p:ext uri="{BB962C8B-B14F-4D97-AF65-F5344CB8AC3E}">
        <p14:creationId xmlns:p14="http://schemas.microsoft.com/office/powerpoint/2010/main" val="155653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A05A9708-6291-4120-8DBA-A276D3E7FC33}" type="slidenum">
              <a:rPr lang="en-US" sz="1200">
                <a:latin typeface="Times New Roman" pitchFamily="18" charset="0"/>
              </a:rPr>
              <a:pPr algn="r" eaLnBrk="1" hangingPunct="1"/>
              <a:t>2</a:t>
            </a:fld>
            <a:endParaRPr lang="en-US" sz="1200" dirty="0">
              <a:latin typeface="Times New Roman" pitchFamily="18" charset="0"/>
            </a:endParaRPr>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xfrm>
            <a:off x="708968" y="4468838"/>
            <a:ext cx="5668665" cy="4235437"/>
          </a:xfrm>
          <a:noFill/>
        </p:spPr>
        <p:txBody>
          <a:bodyPr/>
          <a:lstStyle/>
          <a:p>
            <a:pPr>
              <a:spcBef>
                <a:spcPct val="0"/>
              </a:spcBef>
            </a:pPr>
            <a:r>
              <a:rPr lang="en-US" dirty="0" smtClean="0"/>
              <a:t>Confirmed that these stats are for Online Gambling. </a:t>
            </a:r>
          </a:p>
          <a:p>
            <a:pPr>
              <a:spcBef>
                <a:spcPct val="0"/>
              </a:spcBef>
            </a:pPr>
            <a:endParaRPr lang="en-US" dirty="0" smtClean="0"/>
          </a:p>
          <a:p>
            <a:pPr>
              <a:spcBef>
                <a:spcPct val="0"/>
              </a:spcBef>
            </a:pPr>
            <a:r>
              <a:rPr lang="en-US" dirty="0" smtClean="0"/>
              <a:t>Source: H2 Gambling Capital and the American Gaming Association.</a:t>
            </a:r>
          </a:p>
        </p:txBody>
      </p:sp>
      <p:sp>
        <p:nvSpPr>
          <p:cNvPr id="38917"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99DBE77A-30B6-4C54-91A5-B32BD1582FD6}" type="slidenum">
              <a:rPr lang="en-US" sz="1200"/>
              <a:pPr algn="r" eaLnBrk="1" hangingPunct="1"/>
              <a:t>2</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708968" y="4468838"/>
            <a:ext cx="5668665" cy="4235437"/>
          </a:xfrm>
          <a:noFill/>
        </p:spPr>
        <p:txBody>
          <a:bodyPr/>
          <a:lstStyle/>
          <a:p>
            <a:r>
              <a:rPr lang="en-US" dirty="0" smtClean="0"/>
              <a:t>2010 figure source: Reuters</a:t>
            </a:r>
          </a:p>
          <a:p>
            <a:r>
              <a:rPr lang="en-US" dirty="0" smtClean="0"/>
              <a:t>http://uk.reuters.com/article/2011/06/06/us-videogames-factbox-idUKTRE75552I20110606</a:t>
            </a:r>
          </a:p>
          <a:p>
            <a:endParaRPr lang="en-US" dirty="0" smtClean="0"/>
          </a:p>
          <a:p>
            <a:r>
              <a:rPr lang="en-US" dirty="0" smtClean="0"/>
              <a:t>2015 figure source: PricewaterhouseCoopers</a:t>
            </a:r>
          </a:p>
          <a:p>
            <a:r>
              <a:rPr lang="en-US" dirty="0" smtClean="0"/>
              <a:t>http://www.economist.com/node/21541164</a:t>
            </a:r>
          </a:p>
          <a:p>
            <a:endParaRPr lang="en-US" dirty="0" smtClean="0"/>
          </a:p>
        </p:txBody>
      </p:sp>
      <p:sp>
        <p:nvSpPr>
          <p:cNvPr id="39940" name="Slide Number Placeholder 3"/>
          <p:cNvSpPr txBox="1">
            <a:spLocks noGrp="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4687DEF0-7086-4442-8399-FC7CDC54D9E7}" type="slidenum">
              <a:rPr lang="en-US" sz="1200">
                <a:latin typeface="Times New Roman" pitchFamily="18" charset="0"/>
              </a:rPr>
              <a:pPr algn="r" eaLnBrk="1" hangingPunct="1"/>
              <a:t>3</a:t>
            </a:fld>
            <a:endParaRPr 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4</a:t>
            </a:fld>
            <a:endParaRPr lang="en-US" dirty="0"/>
          </a:p>
        </p:txBody>
      </p:sp>
    </p:spTree>
    <p:extLst>
      <p:ext uri="{BB962C8B-B14F-4D97-AF65-F5344CB8AC3E}">
        <p14:creationId xmlns:p14="http://schemas.microsoft.com/office/powerpoint/2010/main" val="143490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7"/>
          <p:cNvSpPr txBox="1">
            <a:spLocks noGrp="1" noChangeArrowheads="1"/>
          </p:cNvSpPr>
          <p:nvPr/>
        </p:nvSpPr>
        <p:spPr bwMode="auto">
          <a:xfrm>
            <a:off x="4013895" y="8939232"/>
            <a:ext cx="3071168" cy="4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94DA6FFB-52B8-4717-9D3F-BD6411F52C4A}" type="slidenum">
              <a:rPr lang="en-US" sz="1200">
                <a:latin typeface="Times New Roman" pitchFamily="18" charset="0"/>
              </a:rPr>
              <a:pPr algn="r" eaLnBrk="1" hangingPunct="1"/>
              <a:t>5</a:t>
            </a:fld>
            <a:endParaRPr lang="en-US" sz="1200" dirty="0">
              <a:latin typeface="Times New Roman" pitchFamily="18" charset="0"/>
            </a:endParaRPr>
          </a:p>
        </p:txBody>
      </p:sp>
      <p:sp>
        <p:nvSpPr>
          <p:cNvPr id="52227" name="Slide Image Placeholder 1"/>
          <p:cNvSpPr>
            <a:spLocks noGrp="1" noRot="1" noChangeAspect="1" noTextEdit="1"/>
          </p:cNvSpPr>
          <p:nvPr>
            <p:ph type="sldImg"/>
          </p:nvPr>
        </p:nvSpPr>
        <p:spPr>
          <a:ln/>
        </p:spPr>
      </p:sp>
      <p:sp>
        <p:nvSpPr>
          <p:cNvPr id="52228" name="Notes Placeholder 2"/>
          <p:cNvSpPr>
            <a:spLocks noGrp="1"/>
          </p:cNvSpPr>
          <p:nvPr>
            <p:ph type="body" idx="1"/>
          </p:nvPr>
        </p:nvSpPr>
        <p:spPr>
          <a:xfrm>
            <a:off x="708968" y="4468838"/>
            <a:ext cx="5668665" cy="4235437"/>
          </a:xfrm>
          <a:noFill/>
        </p:spPr>
        <p:txBody>
          <a:bodyPr/>
          <a:lstStyle/>
          <a:p>
            <a:pPr>
              <a:spcBef>
                <a:spcPct val="0"/>
              </a:spcBef>
            </a:pPr>
            <a:endParaRPr lang="en-US" dirty="0" smtClean="0"/>
          </a:p>
        </p:txBody>
      </p:sp>
      <p:sp>
        <p:nvSpPr>
          <p:cNvPr id="52229" name="Slide Number Placeholder 3"/>
          <p:cNvSpPr txBox="1">
            <a:spLocks noGrp="1"/>
          </p:cNvSpPr>
          <p:nvPr/>
        </p:nvSpPr>
        <p:spPr bwMode="auto">
          <a:xfrm>
            <a:off x="4013895" y="8939232"/>
            <a:ext cx="3071168" cy="4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0" tIns="47129" rIns="94260" bIns="47129" anchor="b"/>
          <a:lstStyle>
            <a:lvl1pPr defTabSz="966788" eaLnBrk="0" hangingPunct="0">
              <a:defRPr sz="2400">
                <a:solidFill>
                  <a:schemeClr val="tx1"/>
                </a:solidFill>
                <a:latin typeface="Book Antiqua" pitchFamily="18" charset="0"/>
                <a:cs typeface="Arial" charset="0"/>
              </a:defRPr>
            </a:lvl1pPr>
            <a:lvl2pPr marL="742950" indent="-285750" defTabSz="966788" eaLnBrk="0" hangingPunct="0">
              <a:defRPr sz="2400">
                <a:solidFill>
                  <a:schemeClr val="tx1"/>
                </a:solidFill>
                <a:latin typeface="Book Antiqua" pitchFamily="18" charset="0"/>
                <a:cs typeface="Arial" charset="0"/>
              </a:defRPr>
            </a:lvl2pPr>
            <a:lvl3pPr marL="1143000" indent="-228600" defTabSz="966788" eaLnBrk="0" hangingPunct="0">
              <a:defRPr sz="2400">
                <a:solidFill>
                  <a:schemeClr val="tx1"/>
                </a:solidFill>
                <a:latin typeface="Book Antiqua" pitchFamily="18" charset="0"/>
                <a:cs typeface="Arial" charset="0"/>
              </a:defRPr>
            </a:lvl3pPr>
            <a:lvl4pPr marL="1600200" indent="-228600" defTabSz="966788" eaLnBrk="0" hangingPunct="0">
              <a:defRPr sz="2400">
                <a:solidFill>
                  <a:schemeClr val="tx1"/>
                </a:solidFill>
                <a:latin typeface="Book Antiqua" pitchFamily="18" charset="0"/>
                <a:cs typeface="Arial" charset="0"/>
              </a:defRPr>
            </a:lvl4pPr>
            <a:lvl5pPr marL="2057400" indent="-228600" defTabSz="966788" eaLnBrk="0" hangingPunct="0">
              <a:defRPr sz="2400">
                <a:solidFill>
                  <a:schemeClr val="tx1"/>
                </a:solidFill>
                <a:latin typeface="Book Antiqua" pitchFamily="18" charset="0"/>
                <a:cs typeface="Arial" charset="0"/>
              </a:defRPr>
            </a:lvl5pPr>
            <a:lvl6pPr marL="2514600" indent="-228600" defTabSz="966788" eaLnBrk="0" fontAlgn="base" hangingPunct="0">
              <a:spcBef>
                <a:spcPct val="0"/>
              </a:spcBef>
              <a:spcAft>
                <a:spcPct val="0"/>
              </a:spcAft>
              <a:defRPr sz="2400">
                <a:solidFill>
                  <a:schemeClr val="tx1"/>
                </a:solidFill>
                <a:latin typeface="Book Antiqua" pitchFamily="18" charset="0"/>
                <a:cs typeface="Arial" charset="0"/>
              </a:defRPr>
            </a:lvl6pPr>
            <a:lvl7pPr marL="2971800" indent="-228600" defTabSz="966788" eaLnBrk="0" fontAlgn="base" hangingPunct="0">
              <a:spcBef>
                <a:spcPct val="0"/>
              </a:spcBef>
              <a:spcAft>
                <a:spcPct val="0"/>
              </a:spcAft>
              <a:defRPr sz="2400">
                <a:solidFill>
                  <a:schemeClr val="tx1"/>
                </a:solidFill>
                <a:latin typeface="Book Antiqua" pitchFamily="18" charset="0"/>
                <a:cs typeface="Arial" charset="0"/>
              </a:defRPr>
            </a:lvl7pPr>
            <a:lvl8pPr marL="3429000" indent="-228600" defTabSz="966788" eaLnBrk="0" fontAlgn="base" hangingPunct="0">
              <a:spcBef>
                <a:spcPct val="0"/>
              </a:spcBef>
              <a:spcAft>
                <a:spcPct val="0"/>
              </a:spcAft>
              <a:defRPr sz="2400">
                <a:solidFill>
                  <a:schemeClr val="tx1"/>
                </a:solidFill>
                <a:latin typeface="Book Antiqua" pitchFamily="18" charset="0"/>
                <a:cs typeface="Arial" charset="0"/>
              </a:defRPr>
            </a:lvl8pPr>
            <a:lvl9pPr marL="3886200" indent="-228600" defTabSz="966788"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fld id="{BE018148-1692-4910-A1AB-BCEB75363150}" type="slidenum">
              <a:rPr lang="en-US" sz="1200"/>
              <a:pPr algn="r" eaLnBrk="1" hangingPunct="1"/>
              <a:t>5</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4563" y="4468812"/>
            <a:ext cx="5197475" cy="4732337"/>
          </a:xfrm>
        </p:spPr>
        <p:txBody>
          <a:bodyPr/>
          <a:lstStyle/>
          <a:p>
            <a:r>
              <a:rPr lang="en-US" dirty="0" smtClean="0"/>
              <a:t>IGT’s </a:t>
            </a:r>
            <a:r>
              <a:rPr lang="en-US" dirty="0"/>
              <a:t>core business has been the manufacturing of gambling equipment such as slot machines, but has been branching out into operating online casinos (including in Europe</a:t>
            </a:r>
            <a:r>
              <a:rPr lang="en-US" dirty="0" smtClean="0"/>
              <a:t>).</a:t>
            </a:r>
            <a:endParaRPr lang="en-US" dirty="0"/>
          </a:p>
          <a:p>
            <a:r>
              <a:rPr lang="en-US" dirty="0"/>
              <a:t>Double Down was known for developing the Double Down Casino Facebook game.  The game was ranked among the top four social games in 2011 by Facebook with more than 4.7 million monthly active users. </a:t>
            </a:r>
          </a:p>
          <a:p>
            <a:r>
              <a:rPr lang="en-US" dirty="0"/>
              <a:t>IGT officials stated that they plan to use this deal to launch additional online social games, using IGT’s existing gambling content.  At the same time, IGT officials hope that Facebook players will become familiar with IGT's slot machines and will look for the games when they visit a casino. </a:t>
            </a:r>
            <a:r>
              <a:rPr lang="en-US" dirty="0" smtClean="0"/>
              <a:t>Price is $500 </a:t>
            </a:r>
            <a:r>
              <a:rPr lang="en-US" dirty="0"/>
              <a:t>million, made up of $250 million in cash, $85 million in retention payments for the next two years and a $165 million earnout payable over the next three years.</a:t>
            </a:r>
          </a:p>
          <a:p>
            <a:endParaRPr lang="en-US" dirty="0" smtClean="0"/>
          </a:p>
          <a:p>
            <a:endParaRPr lang="en-US" dirty="0"/>
          </a:p>
          <a:p>
            <a:r>
              <a:rPr lang="en-US" dirty="0" smtClean="0"/>
              <a:t>October </a:t>
            </a:r>
            <a:r>
              <a:rPr lang="en-US" dirty="0"/>
              <a:t>2011 – MGM and Boyd partner with bwin.party digital entertainment, a U.K. based company that owns PartyPoker and the World Poker Tour brand</a:t>
            </a:r>
            <a:r>
              <a:rPr lang="en-US" dirty="0" smtClean="0"/>
              <a:t>.</a:t>
            </a:r>
            <a:endParaRPr lang="en-US" dirty="0"/>
          </a:p>
          <a:p>
            <a:r>
              <a:rPr lang="en-US" dirty="0"/>
              <a:t>Under the Agreement, MGM and Boyd would jointly operate an online gaming company - of which bwin.party would own 65 %, MGM 25% and Boyd 10%.  </a:t>
            </a:r>
          </a:p>
          <a:p>
            <a:r>
              <a:rPr lang="en-US" dirty="0"/>
              <a:t>Both MGM and Boyd would be licensed to run their own poker sites through bwin.party’s technology and </a:t>
            </a:r>
            <a:r>
              <a:rPr lang="en-US" dirty="0" smtClean="0"/>
              <a:t>software</a:t>
            </a:r>
            <a:br>
              <a:rPr lang="en-US" dirty="0" smtClean="0"/>
            </a:br>
            <a:endParaRPr lang="en-US" dirty="0"/>
          </a:p>
          <a:p>
            <a:r>
              <a:rPr lang="en-US" dirty="0"/>
              <a:t>Aristocrat </a:t>
            </a:r>
            <a:r>
              <a:rPr lang="en-US" dirty="0" smtClean="0"/>
              <a:t>Leisure, Universal </a:t>
            </a:r>
            <a:r>
              <a:rPr lang="en-US" dirty="0"/>
              <a:t>Entertainment </a:t>
            </a:r>
            <a:r>
              <a:rPr lang="en-US" dirty="0" smtClean="0"/>
              <a:t>Corporation, Bally </a:t>
            </a:r>
            <a:r>
              <a:rPr lang="en-US" dirty="0"/>
              <a:t>Technologies </a:t>
            </a:r>
            <a:r>
              <a:rPr lang="en-US" dirty="0" smtClean="0"/>
              <a:t>, Interblock Gaming, NRT </a:t>
            </a:r>
            <a:r>
              <a:rPr lang="en-US" dirty="0"/>
              <a:t>Technology Corp</a:t>
            </a:r>
            <a:r>
              <a:rPr lang="en-US" dirty="0" smtClean="0"/>
              <a:t>., Konami Gaming, AC </a:t>
            </a:r>
            <a:r>
              <a:rPr lang="en-US" dirty="0"/>
              <a:t>Coin and Slot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6</a:t>
            </a:fld>
            <a:endParaRPr lang="en-US" dirty="0"/>
          </a:p>
        </p:txBody>
      </p:sp>
    </p:spTree>
    <p:extLst>
      <p:ext uri="{BB962C8B-B14F-4D97-AF65-F5344CB8AC3E}">
        <p14:creationId xmlns:p14="http://schemas.microsoft.com/office/powerpoint/2010/main" val="266087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4563" y="4468812"/>
            <a:ext cx="5197475" cy="4732337"/>
          </a:xfrm>
        </p:spPr>
        <p:txBody>
          <a:bodyPr/>
          <a:lstStyle/>
          <a:p>
            <a:r>
              <a:rPr lang="en-US" dirty="0" smtClean="0"/>
              <a:t>IGT’s </a:t>
            </a:r>
            <a:r>
              <a:rPr lang="en-US" dirty="0"/>
              <a:t>core business has been the manufacturing of gambling equipment such as slot machines, but has been branching out into operating online casinos (including in Europe</a:t>
            </a:r>
            <a:r>
              <a:rPr lang="en-US" dirty="0" smtClean="0"/>
              <a:t>).</a:t>
            </a:r>
            <a:endParaRPr lang="en-US" dirty="0"/>
          </a:p>
          <a:p>
            <a:r>
              <a:rPr lang="en-US" dirty="0"/>
              <a:t>Double Down was known for developing the Double Down Casino Facebook game.  The game was ranked among the top four social games in 2011 by Facebook with more than 4.7 million monthly active users. </a:t>
            </a:r>
          </a:p>
          <a:p>
            <a:r>
              <a:rPr lang="en-US" dirty="0"/>
              <a:t>IGT officials stated that they plan to use this deal to launch additional online social games, using IGT’s existing gambling content.  At the same time, IGT officials hope that Facebook players will become familiar with IGT's slot machines and will look for the games when they visit a casino. </a:t>
            </a:r>
            <a:r>
              <a:rPr lang="en-US" dirty="0" smtClean="0"/>
              <a:t>Price is $500 </a:t>
            </a:r>
            <a:r>
              <a:rPr lang="en-US" dirty="0"/>
              <a:t>million, made up of $250 million in cash, $85 million in retention payments for the next two years and a $165 million earnout payable over the next three years.</a:t>
            </a:r>
          </a:p>
          <a:p>
            <a:endParaRPr lang="en-US" dirty="0" smtClean="0"/>
          </a:p>
          <a:p>
            <a:endParaRPr lang="en-US" dirty="0"/>
          </a:p>
          <a:p>
            <a:r>
              <a:rPr lang="en-US" dirty="0" smtClean="0"/>
              <a:t>October </a:t>
            </a:r>
            <a:r>
              <a:rPr lang="en-US" dirty="0"/>
              <a:t>2011 – MGM and Boyd partner with bwin.party digital entertainment, a U.K. based company that owns PartyPoker and the World Poker Tour brand</a:t>
            </a:r>
            <a:r>
              <a:rPr lang="en-US" dirty="0" smtClean="0"/>
              <a:t>.</a:t>
            </a:r>
            <a:endParaRPr lang="en-US" dirty="0"/>
          </a:p>
          <a:p>
            <a:r>
              <a:rPr lang="en-US" dirty="0"/>
              <a:t>Under the Agreement, MGM and Boyd would jointly operate an online gaming company - of which bwin.party would own 65 %, MGM 25% and Boyd 10%.  </a:t>
            </a:r>
          </a:p>
          <a:p>
            <a:r>
              <a:rPr lang="en-US" dirty="0"/>
              <a:t>Both MGM and Boyd would be licensed to run their own poker sites through bwin.party’s technology and </a:t>
            </a:r>
            <a:r>
              <a:rPr lang="en-US" dirty="0" smtClean="0"/>
              <a:t>software</a:t>
            </a:r>
            <a:br>
              <a:rPr lang="en-US" dirty="0" smtClean="0"/>
            </a:br>
            <a:endParaRPr lang="en-US" dirty="0"/>
          </a:p>
          <a:p>
            <a:r>
              <a:rPr lang="en-US" dirty="0"/>
              <a:t>Aristocrat </a:t>
            </a:r>
            <a:r>
              <a:rPr lang="en-US" dirty="0" smtClean="0"/>
              <a:t>Leisure, Universal </a:t>
            </a:r>
            <a:r>
              <a:rPr lang="en-US" dirty="0"/>
              <a:t>Entertainment </a:t>
            </a:r>
            <a:r>
              <a:rPr lang="en-US" dirty="0" smtClean="0"/>
              <a:t>Corporation, Bally </a:t>
            </a:r>
            <a:r>
              <a:rPr lang="en-US" dirty="0"/>
              <a:t>Technologies </a:t>
            </a:r>
            <a:r>
              <a:rPr lang="en-US" dirty="0" smtClean="0"/>
              <a:t>, Interblock Gaming, NRT </a:t>
            </a:r>
            <a:r>
              <a:rPr lang="en-US" dirty="0"/>
              <a:t>Technology Corp</a:t>
            </a:r>
            <a:r>
              <a:rPr lang="en-US" dirty="0" smtClean="0"/>
              <a:t>., Konami Gaming, AC </a:t>
            </a:r>
            <a:r>
              <a:rPr lang="en-US" dirty="0"/>
              <a:t>Coin and Slot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7</a:t>
            </a:fld>
            <a:endParaRPr lang="en-US" dirty="0"/>
          </a:p>
        </p:txBody>
      </p:sp>
    </p:spTree>
    <p:extLst>
      <p:ext uri="{BB962C8B-B14F-4D97-AF65-F5344CB8AC3E}">
        <p14:creationId xmlns:p14="http://schemas.microsoft.com/office/powerpoint/2010/main" val="266087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4563" y="4468812"/>
            <a:ext cx="5197475" cy="4732337"/>
          </a:xfrm>
        </p:spPr>
        <p:txBody>
          <a:bodyPr/>
          <a:lstStyle/>
          <a:p>
            <a:r>
              <a:rPr lang="en-US" dirty="0"/>
              <a:t>Caesars initially acquired 51 percent of Playtika in May 2011 at a company value of $80 million-$90 million last May, and then in December 2011 acted on its option to buy all remaining shares.  Based in Israel, Playtika offers two social media games, Slotomania, which is a slot game, and Farkle, which is a game of dice.  In June 2012 Playtika had 10 million unique users every month, half of whom are Facebook users.   Playtika will operate within Caesars' unit Caesars Interactive Entertainment, a division dedicated to launching casino style games across social media and mobile platforms.</a:t>
            </a:r>
          </a:p>
          <a:p>
            <a:endParaRPr lang="en-US" dirty="0"/>
          </a:p>
          <a:p>
            <a:r>
              <a:rPr lang="en-US" dirty="0"/>
              <a:t>October 2011 – MGM and Boyd partner with bwin.party digital entertainment, a U.K. based company that owns PartyPoker and the World Poker Tour brand.  Under the Agreement, MGM and Boyd would jointly operate an online gaming company - of which bwin.party would own 65 %, MGM 25% and Boyd 10%.  Both MGM and Boyd would be licensed to run their own poker sites through bwin.party’s technology and software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165AD5-BFB1-487B-AB95-A6097AB1CB11}" type="slidenum">
              <a:rPr lang="en-US" smtClean="0"/>
              <a:pPr>
                <a:defRPr/>
              </a:pPr>
              <a:t>8</a:t>
            </a:fld>
            <a:endParaRPr lang="en-US" dirty="0"/>
          </a:p>
        </p:txBody>
      </p:sp>
    </p:spTree>
    <p:extLst>
      <p:ext uri="{BB962C8B-B14F-4D97-AF65-F5344CB8AC3E}">
        <p14:creationId xmlns:p14="http://schemas.microsoft.com/office/powerpoint/2010/main" val="2660877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755" name="Rectangle 3"/>
          <p:cNvSpPr>
            <a:spLocks noGrp="1" noChangeArrowheads="1"/>
          </p:cNvSpPr>
          <p:nvPr>
            <p:ph type="ctrTitle"/>
          </p:nvPr>
        </p:nvSpPr>
        <p:spPr>
          <a:xfrm>
            <a:off x="1231126" y="2002971"/>
            <a:ext cx="7565363" cy="3229428"/>
          </a:xfrm>
        </p:spPr>
        <p:txBody>
          <a:bodyPr anchor="t"/>
          <a:lstStyle>
            <a:lvl1pPr algn="r">
              <a:defRPr sz="3600">
                <a:solidFill>
                  <a:schemeClr val="bg1"/>
                </a:solidFill>
                <a:latin typeface="+mn-lt"/>
              </a:defRPr>
            </a:lvl1pPr>
          </a:lstStyle>
          <a:p>
            <a:pPr lvl="0"/>
            <a:r>
              <a:rPr lang="en-US" noProof="0" smtClean="0"/>
              <a:t>Click to edit Master title style</a:t>
            </a:r>
            <a:endParaRPr lang="en-US" noProof="0" dirty="0" smtClean="0"/>
          </a:p>
        </p:txBody>
      </p:sp>
      <p:sp>
        <p:nvSpPr>
          <p:cNvPr id="74756" name="Rectangle 4"/>
          <p:cNvSpPr>
            <a:spLocks noGrp="1" noChangeArrowheads="1"/>
          </p:cNvSpPr>
          <p:nvPr>
            <p:ph type="subTitle" idx="1"/>
          </p:nvPr>
        </p:nvSpPr>
        <p:spPr bwMode="auto">
          <a:xfrm>
            <a:off x="1287879" y="5486400"/>
            <a:ext cx="7513770" cy="809912"/>
          </a:xfrm>
        </p:spPr>
        <p:txBody>
          <a:bodyPr/>
          <a:lstStyle>
            <a:lvl1pPr marL="0" indent="0" algn="r">
              <a:buFontTx/>
              <a:buNone/>
              <a:defRPr sz="2000" b="1">
                <a:solidFill>
                  <a:schemeClr val="bg1"/>
                </a:solidFill>
                <a:latin typeface="+mn-lt"/>
              </a:defRPr>
            </a:lvl1pPr>
          </a:lstStyle>
          <a:p>
            <a:pPr lvl="0"/>
            <a:r>
              <a:rPr lang="en-US" noProof="0" smtClean="0"/>
              <a:t>Click to edit Master subtitle style</a:t>
            </a:r>
            <a:endParaRPr lang="en-US" noProof="0" dirty="0" smtClean="0"/>
          </a:p>
        </p:txBody>
      </p:sp>
      <p:sp>
        <p:nvSpPr>
          <p:cNvPr id="3" name="TextBox 2" descr="Regulatory Footnote"/>
          <p:cNvSpPr txBox="1"/>
          <p:nvPr userDrawn="1"/>
        </p:nvSpPr>
        <p:spPr>
          <a:xfrm>
            <a:off x="825504" y="6476780"/>
            <a:ext cx="6918473" cy="32316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500" b="0" i="0" u="none" strike="noStrike" kern="1200" baseline="0" dirty="0" smtClean="0">
                <a:solidFill>
                  <a:schemeClr val="bg1">
                    <a:lumMod val="65000"/>
                  </a:schemeClr>
                </a:solidFill>
                <a:latin typeface="+mn-lt"/>
                <a:ea typeface="+mn-ea"/>
                <a:cs typeface="+mn-cs"/>
              </a:rPr>
              <a:t>Latham &amp; Watkins operates worldwide as a limited liability partnership organized under the laws of the State of Delaware (USA) with affiliated limited liability partnerships conducting the practice in the United Kingdom, France, Italy and Singapore and as affiliated partnerships conducting the practice in Hong Kong and Japan. Latham &amp; Watkins practices in Saudi Arabia in association with the Law Office of Salman M. Al-Sudairi. In Qatar, Latham &amp; Watkins LLP is licensed by the Qatar Financial Centre Authority. © Copyright  2012 Latham &amp; Watkins. All Rights Reserved.</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751" y="1076597"/>
            <a:ext cx="2618316" cy="17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73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5"/>
          <p:cNvSpPr>
            <a:spLocks noGrp="1" noChangeArrowheads="1"/>
          </p:cNvSpPr>
          <p:nvPr>
            <p:ph type="sldNum" sz="quarter" idx="10"/>
          </p:nvPr>
        </p:nvSpPr>
        <p:spPr>
          <a:ln/>
        </p:spPr>
        <p:txBody>
          <a:bodyPr/>
          <a:lstStyle>
            <a:lvl1pPr>
              <a:defRPr>
                <a:latin typeface="+mn-lt"/>
              </a:defRPr>
            </a:lvl1pPr>
          </a:lstStyle>
          <a:p>
            <a:pPr>
              <a:defRPr/>
            </a:pPr>
            <a:fld id="{3E8F25A5-9D49-4FFC-985B-8FF67C8BE7F4}" type="slidenum">
              <a:rPr lang="en-US" smtClean="0"/>
              <a:pPr>
                <a:defRPr/>
              </a:pPr>
              <a:t>‹#›</a:t>
            </a:fld>
            <a:endParaRPr lang="en-US" dirty="0"/>
          </a:p>
        </p:txBody>
      </p:sp>
      <p:sp>
        <p:nvSpPr>
          <p:cNvPr id="6" name="Rectangle 3"/>
          <p:cNvSpPr>
            <a:spLocks noGrp="1" noChangeArrowheads="1"/>
          </p:cNvSpPr>
          <p:nvPr>
            <p:ph type="title"/>
          </p:nvPr>
        </p:nvSpPr>
        <p:spPr bwMode="auto">
          <a:xfrm>
            <a:off x="863583" y="297544"/>
            <a:ext cx="8900903" cy="732971"/>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defRPr>
                <a:latin typeface="+mn-lt"/>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936517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462624" y="1524000"/>
            <a:ext cx="4450821" cy="4865688"/>
          </a:xfrm>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78546" y="1524000"/>
            <a:ext cx="4452540" cy="4865688"/>
          </a:xfrm>
        </p:spPr>
        <p:txBody>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0"/>
          </p:nvPr>
        </p:nvSpPr>
        <p:spPr>
          <a:ln/>
        </p:spPr>
        <p:txBody>
          <a:bodyPr/>
          <a:lstStyle>
            <a:lvl1pPr>
              <a:defRPr>
                <a:latin typeface="+mn-lt"/>
              </a:defRPr>
            </a:lvl1pPr>
          </a:lstStyle>
          <a:p>
            <a:pPr>
              <a:defRPr/>
            </a:pPr>
            <a:fld id="{173F59E1-574D-449D-AEAE-4FE5E76822F2}" type="slidenum">
              <a:rPr lang="en-US" smtClean="0"/>
              <a:pPr>
                <a:defRPr/>
              </a:pPr>
              <a:t>‹#›</a:t>
            </a:fld>
            <a:endParaRPr lang="en-US" dirty="0"/>
          </a:p>
        </p:txBody>
      </p:sp>
    </p:spTree>
    <p:extLst>
      <p:ext uri="{BB962C8B-B14F-4D97-AF65-F5344CB8AC3E}">
        <p14:creationId xmlns:p14="http://schemas.microsoft.com/office/powerpoint/2010/main" val="38091026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dirty="0"/>
          </a:p>
        </p:txBody>
      </p:sp>
      <p:sp>
        <p:nvSpPr>
          <p:cNvPr id="3" name="Rectangle 5"/>
          <p:cNvSpPr>
            <a:spLocks noGrp="1" noChangeArrowheads="1"/>
          </p:cNvSpPr>
          <p:nvPr>
            <p:ph type="sldNum" sz="quarter" idx="10"/>
          </p:nvPr>
        </p:nvSpPr>
        <p:spPr>
          <a:ln/>
        </p:spPr>
        <p:txBody>
          <a:bodyPr/>
          <a:lstStyle>
            <a:lvl1pPr>
              <a:defRPr>
                <a:latin typeface="+mn-lt"/>
              </a:defRPr>
            </a:lvl1pPr>
          </a:lstStyle>
          <a:p>
            <a:pPr>
              <a:defRPr/>
            </a:pPr>
            <a:fld id="{E06A0C3F-1D84-49FB-BAC4-25433D39865E}" type="slidenum">
              <a:rPr lang="en-US" smtClean="0"/>
              <a:pPr>
                <a:defRPr/>
              </a:pPr>
              <a:t>‹#›</a:t>
            </a:fld>
            <a:endParaRPr lang="en-US" dirty="0"/>
          </a:p>
        </p:txBody>
      </p:sp>
    </p:spTree>
    <p:extLst>
      <p:ext uri="{BB962C8B-B14F-4D97-AF65-F5344CB8AC3E}">
        <p14:creationId xmlns:p14="http://schemas.microsoft.com/office/powerpoint/2010/main" val="35150046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2238BB9-21A6-40CF-B439-77CDF53808AE}" type="slidenum">
              <a:rPr lang="en-US"/>
              <a:pPr>
                <a:defRPr/>
              </a:pPr>
              <a:t>‹#›</a:t>
            </a:fld>
            <a:endParaRPr lang="en-US" dirty="0"/>
          </a:p>
        </p:txBody>
      </p:sp>
    </p:spTree>
    <p:extLst>
      <p:ext uri="{BB962C8B-B14F-4D97-AF65-F5344CB8AC3E}">
        <p14:creationId xmlns:p14="http://schemas.microsoft.com/office/powerpoint/2010/main" val="3301768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5"/>
          <p:cNvSpPr>
            <a:spLocks noGrp="1" noChangeArrowheads="1"/>
          </p:cNvSpPr>
          <p:nvPr>
            <p:ph type="sldNum" sz="quarter" idx="10"/>
          </p:nvPr>
        </p:nvSpPr>
        <p:spPr>
          <a:ln/>
        </p:spPr>
        <p:txBody>
          <a:bodyPr/>
          <a:lstStyle>
            <a:lvl1pPr>
              <a:defRPr>
                <a:latin typeface="+mn-lt"/>
              </a:defRPr>
            </a:lvl1pPr>
          </a:lstStyle>
          <a:p>
            <a:fld id="{1F1088B5-7D33-4CB3-85D1-0C9D8AD716A6}" type="slidenum">
              <a:rPr lang="en-US" smtClean="0"/>
              <a:t>‹#›</a:t>
            </a:fld>
            <a:endParaRPr lang="en-US" dirty="0"/>
          </a:p>
        </p:txBody>
      </p:sp>
      <p:sp>
        <p:nvSpPr>
          <p:cNvPr id="6" name="Rectangle 3"/>
          <p:cNvSpPr>
            <a:spLocks noGrp="1" noChangeArrowheads="1"/>
          </p:cNvSpPr>
          <p:nvPr>
            <p:ph type="title"/>
          </p:nvPr>
        </p:nvSpPr>
        <p:spPr bwMode="auto">
          <a:xfrm>
            <a:off x="863583" y="297544"/>
            <a:ext cx="8900903" cy="732971"/>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defRPr>
                <a:latin typeface="+mn-lt"/>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3078575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5"/>
          <p:cNvSpPr>
            <a:spLocks noGrp="1" noChangeArrowheads="1"/>
          </p:cNvSpPr>
          <p:nvPr>
            <p:ph type="sldNum" sz="quarter" idx="10"/>
          </p:nvPr>
        </p:nvSpPr>
        <p:spPr>
          <a:ln/>
        </p:spPr>
        <p:txBody>
          <a:bodyPr/>
          <a:lstStyle>
            <a:lvl1pPr>
              <a:defRPr>
                <a:latin typeface="+mn-lt"/>
              </a:defRPr>
            </a:lvl1pPr>
          </a:lstStyle>
          <a:p>
            <a:fld id="{1F1088B5-7D33-4CB3-85D1-0C9D8AD716A6}" type="slidenum">
              <a:rPr lang="en-US" smtClean="0"/>
              <a:pPr/>
              <a:t>‹#›</a:t>
            </a:fld>
            <a:endParaRPr lang="en-US" dirty="0"/>
          </a:p>
        </p:txBody>
      </p:sp>
      <p:sp>
        <p:nvSpPr>
          <p:cNvPr id="6" name="Rectangle 3"/>
          <p:cNvSpPr>
            <a:spLocks noGrp="1" noChangeArrowheads="1"/>
          </p:cNvSpPr>
          <p:nvPr>
            <p:ph type="title"/>
          </p:nvPr>
        </p:nvSpPr>
        <p:spPr bwMode="auto">
          <a:xfrm>
            <a:off x="863583" y="297544"/>
            <a:ext cx="8900903" cy="732971"/>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defRPr>
                <a:latin typeface="+mn-lt"/>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177657379"/>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90AFCA1-4702-49D1-98B5-D3BEA95C9F56}" type="slidenum">
              <a:rPr lang="en-US"/>
              <a:pPr>
                <a:defRPr/>
              </a:pPr>
              <a:t>‹#›</a:t>
            </a:fld>
            <a:endParaRPr lang="en-US" dirty="0"/>
          </a:p>
        </p:txBody>
      </p:sp>
    </p:spTree>
    <p:extLst>
      <p:ext uri="{BB962C8B-B14F-4D97-AF65-F5344CB8AC3E}">
        <p14:creationId xmlns:p14="http://schemas.microsoft.com/office/powerpoint/2010/main" val="114923202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863583" y="297544"/>
            <a:ext cx="8900903" cy="732971"/>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p>
            <a:pPr lvl="0"/>
            <a:r>
              <a:rPr lang="en-US" dirty="0" smtClean="0"/>
              <a:t>Title</a:t>
            </a:r>
          </a:p>
        </p:txBody>
      </p:sp>
      <p:sp>
        <p:nvSpPr>
          <p:cNvPr id="1027" name="Rectangle 4"/>
          <p:cNvSpPr>
            <a:spLocks noGrp="1" noChangeArrowheads="1"/>
          </p:cNvSpPr>
          <p:nvPr>
            <p:ph type="body" idx="1"/>
          </p:nvPr>
        </p:nvSpPr>
        <p:spPr bwMode="blackWhite">
          <a:xfrm>
            <a:off x="911981" y="1582056"/>
            <a:ext cx="8619104" cy="465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3733" name="Rectangle 5"/>
          <p:cNvSpPr>
            <a:spLocks noGrp="1" noChangeArrowheads="1"/>
          </p:cNvSpPr>
          <p:nvPr>
            <p:ph type="sldNum" sz="quarter" idx="4"/>
          </p:nvPr>
        </p:nvSpPr>
        <p:spPr bwMode="auto">
          <a:xfrm>
            <a:off x="8991074" y="6525758"/>
            <a:ext cx="40587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r">
              <a:spcBef>
                <a:spcPct val="50000"/>
              </a:spcBef>
              <a:defRPr sz="900" b="0">
                <a:solidFill>
                  <a:srgbClr val="AC0000"/>
                </a:solidFill>
                <a:latin typeface="+mn-lt"/>
              </a:defRPr>
            </a:lvl1pPr>
          </a:lstStyle>
          <a:p>
            <a:pPr>
              <a:defRPr/>
            </a:pPr>
            <a:fld id="{7D87EB7A-5A85-4349-9C03-916A5824ADE3}" type="slidenum">
              <a:rPr lang="en-US" smtClean="0"/>
              <a:pPr>
                <a:defRPr/>
              </a:pPr>
              <a:t>‹#›</a:t>
            </a:fld>
            <a:endParaRPr lang="en-US" dirty="0"/>
          </a:p>
        </p:txBody>
      </p:sp>
      <p:pic>
        <p:nvPicPr>
          <p:cNvPr id="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096" y="6570957"/>
            <a:ext cx="1528408" cy="11112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7" r:id="rId1"/>
    <p:sldLayoutId id="2147483717" r:id="rId2"/>
    <p:sldLayoutId id="2147483719" r:id="rId3"/>
    <p:sldLayoutId id="2147483721" r:id="rId4"/>
    <p:sldLayoutId id="2147483722" r:id="rId5"/>
    <p:sldLayoutId id="2147483728" r:id="rId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p:titleStyle>
    <p:bodyStyle>
      <a:lvl1pPr marL="342900" indent="-342900" algn="l" rtl="0" eaLnBrk="1" fontAlgn="base" hangingPunct="1">
        <a:spcBef>
          <a:spcPct val="0"/>
        </a:spcBef>
        <a:spcAft>
          <a:spcPct val="15000"/>
        </a:spcAft>
        <a:buClr>
          <a:srgbClr val="AC0000"/>
        </a:buClr>
        <a:buSzPct val="75000"/>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lr>
          <a:srgbClr val="AC0000"/>
        </a:buClr>
        <a:buSzPct val="75000"/>
        <a:buChar char="•"/>
        <a:defRPr sz="2000">
          <a:solidFill>
            <a:schemeClr val="tx1"/>
          </a:solidFill>
          <a:latin typeface="+mn-lt"/>
        </a:defRPr>
      </a:lvl2pPr>
      <a:lvl3pPr marL="1143000" indent="-228600" algn="l" rtl="0" eaLnBrk="1" fontAlgn="base" hangingPunct="1">
        <a:spcBef>
          <a:spcPct val="0"/>
        </a:spcBef>
        <a:spcAft>
          <a:spcPct val="15000"/>
        </a:spcAft>
        <a:buClr>
          <a:srgbClr val="AC0000"/>
        </a:buClr>
        <a:buSzPct val="75000"/>
        <a:buChar char="•"/>
        <a:defRPr>
          <a:solidFill>
            <a:schemeClr val="tx1"/>
          </a:solidFill>
          <a:latin typeface="+mn-lt"/>
        </a:defRPr>
      </a:lvl3pPr>
      <a:lvl4pPr marL="1600200" indent="-228600" algn="l" rtl="0" eaLnBrk="1" fontAlgn="base" hangingPunct="1">
        <a:spcBef>
          <a:spcPct val="0"/>
        </a:spcBef>
        <a:spcAft>
          <a:spcPct val="15000"/>
        </a:spcAft>
        <a:buClr>
          <a:srgbClr val="AC0000"/>
        </a:buClr>
        <a:buSzPct val="75000"/>
        <a:buChar char="•"/>
        <a:defRPr sz="1600">
          <a:solidFill>
            <a:schemeClr val="tx1"/>
          </a:solidFill>
          <a:latin typeface="+mn-lt"/>
        </a:defRPr>
      </a:lvl4pPr>
      <a:lvl5pPr marL="2057400" indent="-228600" algn="l" rtl="0" eaLnBrk="1" fontAlgn="base" hangingPunct="1">
        <a:spcBef>
          <a:spcPct val="0"/>
        </a:spcBef>
        <a:spcAft>
          <a:spcPct val="0"/>
        </a:spcAft>
        <a:buClr>
          <a:srgbClr val="A50021"/>
        </a:buClr>
        <a:buSzPct val="75000"/>
        <a:buChar char="•"/>
        <a:defRPr sz="1600">
          <a:solidFill>
            <a:schemeClr val="tx1"/>
          </a:solidFill>
          <a:latin typeface="+mn-lt"/>
        </a:defRPr>
      </a:lvl5pPr>
      <a:lvl6pPr marL="2514600" indent="-228600" algn="l" rtl="0" eaLnBrk="1" fontAlgn="base" hangingPunct="1">
        <a:spcBef>
          <a:spcPct val="0"/>
        </a:spcBef>
        <a:spcAft>
          <a:spcPct val="0"/>
        </a:spcAft>
        <a:buClr>
          <a:srgbClr val="A50021"/>
        </a:buClr>
        <a:buSzPct val="75000"/>
        <a:buChar char="•"/>
        <a:defRPr sz="1600">
          <a:solidFill>
            <a:schemeClr val="tx1"/>
          </a:solidFill>
          <a:latin typeface="+mn-lt"/>
        </a:defRPr>
      </a:lvl6pPr>
      <a:lvl7pPr marL="2971800" indent="-228600" algn="l" rtl="0" eaLnBrk="1" fontAlgn="base" hangingPunct="1">
        <a:spcBef>
          <a:spcPct val="0"/>
        </a:spcBef>
        <a:spcAft>
          <a:spcPct val="0"/>
        </a:spcAft>
        <a:buClr>
          <a:srgbClr val="A50021"/>
        </a:buClr>
        <a:buSzPct val="75000"/>
        <a:buChar char="•"/>
        <a:defRPr sz="1600">
          <a:solidFill>
            <a:schemeClr val="tx1"/>
          </a:solidFill>
          <a:latin typeface="+mn-lt"/>
        </a:defRPr>
      </a:lvl7pPr>
      <a:lvl8pPr marL="3429000" indent="-228600" algn="l" rtl="0" eaLnBrk="1" fontAlgn="base" hangingPunct="1">
        <a:spcBef>
          <a:spcPct val="0"/>
        </a:spcBef>
        <a:spcAft>
          <a:spcPct val="0"/>
        </a:spcAft>
        <a:buClr>
          <a:srgbClr val="A50021"/>
        </a:buClr>
        <a:buSzPct val="75000"/>
        <a:buChar char="•"/>
        <a:defRPr sz="1600">
          <a:solidFill>
            <a:schemeClr val="tx1"/>
          </a:solidFill>
          <a:latin typeface="+mn-lt"/>
        </a:defRPr>
      </a:lvl8pPr>
      <a:lvl9pPr marL="3886200" indent="-228600" algn="l" rtl="0" eaLnBrk="1" fontAlgn="base" hangingPunct="1">
        <a:spcBef>
          <a:spcPct val="0"/>
        </a:spcBef>
        <a:spcAft>
          <a:spcPct val="0"/>
        </a:spcAft>
        <a:buClr>
          <a:srgbClr val="A50021"/>
        </a:buClr>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863583" y="297544"/>
            <a:ext cx="8900903" cy="732971"/>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p>
            <a:pPr lvl="0"/>
            <a:r>
              <a:rPr lang="en-US" dirty="0" smtClean="0"/>
              <a:t>Title</a:t>
            </a:r>
          </a:p>
        </p:txBody>
      </p:sp>
      <p:sp>
        <p:nvSpPr>
          <p:cNvPr id="1027" name="Rectangle 4"/>
          <p:cNvSpPr>
            <a:spLocks noGrp="1" noChangeArrowheads="1"/>
          </p:cNvSpPr>
          <p:nvPr>
            <p:ph type="body" idx="1"/>
          </p:nvPr>
        </p:nvSpPr>
        <p:spPr bwMode="blackWhite">
          <a:xfrm>
            <a:off x="911981" y="1582056"/>
            <a:ext cx="8619104" cy="465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3733" name="Rectangle 5"/>
          <p:cNvSpPr>
            <a:spLocks noGrp="1" noChangeArrowheads="1"/>
          </p:cNvSpPr>
          <p:nvPr>
            <p:ph type="sldNum" sz="quarter" idx="4"/>
          </p:nvPr>
        </p:nvSpPr>
        <p:spPr bwMode="auto">
          <a:xfrm>
            <a:off x="8991074" y="6525758"/>
            <a:ext cx="40587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algn="r">
              <a:spcBef>
                <a:spcPct val="50000"/>
              </a:spcBef>
              <a:defRPr sz="900" b="0">
                <a:solidFill>
                  <a:srgbClr val="AC0000"/>
                </a:solidFill>
                <a:latin typeface="+mn-lt"/>
              </a:defRPr>
            </a:lvl1pPr>
          </a:lstStyle>
          <a:p>
            <a:pPr fontAlgn="auto">
              <a:spcAft>
                <a:spcPts val="0"/>
              </a:spcAft>
            </a:pPr>
            <a:fld id="{1F1088B5-7D33-4CB3-85D1-0C9D8AD716A6}" type="slidenum">
              <a:rPr lang="en-US" smtClean="0"/>
              <a:pPr fontAlgn="auto">
                <a:spcAft>
                  <a:spcPts val="0"/>
                </a:spcAft>
              </a:pPr>
              <a:t>‹#›</a:t>
            </a:fld>
            <a:endParaRPr lang="en-US" dirty="0"/>
          </a:p>
        </p:txBody>
      </p:sp>
      <p:pic>
        <p:nvPicPr>
          <p:cNvPr id="103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384" y="6578145"/>
            <a:ext cx="1781704"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298649"/>
      </p:ext>
    </p:extLst>
  </p:cSld>
  <p:clrMap bg1="lt1" tx1="dk1" bg2="lt2" tx2="dk2" accent1="accent1" accent2="accent2" accent3="accent3" accent4="accent4" accent5="accent5" accent6="accent6" hlink="hlink" folHlink="folHlink"/>
  <p:sldLayoutIdLst>
    <p:sldLayoutId id="2147483730" r:id="rId1"/>
    <p:sldLayoutId id="2147483731" r:id="rId2"/>
  </p:sldLayoutIdLst>
  <p:transition>
    <p:wipe dir="r"/>
  </p:transition>
  <p:timing>
    <p:tnLst>
      <p:par>
        <p:cTn id="1" dur="indefinite" restart="never" nodeType="tmRoot"/>
      </p:par>
    </p:tnLst>
  </p:timing>
  <p:txStyles>
    <p:title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p:titleStyle>
    <p:bodyStyle>
      <a:lvl1pPr marL="342900" indent="-342900" algn="l" rtl="0" eaLnBrk="1" fontAlgn="base" hangingPunct="1">
        <a:spcBef>
          <a:spcPct val="0"/>
        </a:spcBef>
        <a:spcAft>
          <a:spcPct val="15000"/>
        </a:spcAft>
        <a:buClr>
          <a:srgbClr val="AC0000"/>
        </a:buClr>
        <a:buSzPct val="75000"/>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lr>
          <a:srgbClr val="AC0000"/>
        </a:buClr>
        <a:buSzPct val="75000"/>
        <a:buChar char="•"/>
        <a:defRPr sz="2000">
          <a:solidFill>
            <a:schemeClr val="tx1"/>
          </a:solidFill>
          <a:latin typeface="+mn-lt"/>
        </a:defRPr>
      </a:lvl2pPr>
      <a:lvl3pPr marL="1143000" indent="-228600" algn="l" rtl="0" eaLnBrk="1" fontAlgn="base" hangingPunct="1">
        <a:spcBef>
          <a:spcPct val="0"/>
        </a:spcBef>
        <a:spcAft>
          <a:spcPct val="15000"/>
        </a:spcAft>
        <a:buClr>
          <a:srgbClr val="AC0000"/>
        </a:buClr>
        <a:buSzPct val="75000"/>
        <a:buChar char="•"/>
        <a:defRPr>
          <a:solidFill>
            <a:schemeClr val="tx1"/>
          </a:solidFill>
          <a:latin typeface="+mn-lt"/>
        </a:defRPr>
      </a:lvl3pPr>
      <a:lvl4pPr marL="1600200" indent="-228600" algn="l" rtl="0" eaLnBrk="1" fontAlgn="base" hangingPunct="1">
        <a:spcBef>
          <a:spcPct val="0"/>
        </a:spcBef>
        <a:spcAft>
          <a:spcPct val="15000"/>
        </a:spcAft>
        <a:buClr>
          <a:srgbClr val="AC0000"/>
        </a:buClr>
        <a:buSzPct val="75000"/>
        <a:buChar char="•"/>
        <a:defRPr sz="1600">
          <a:solidFill>
            <a:schemeClr val="tx1"/>
          </a:solidFill>
          <a:latin typeface="+mn-lt"/>
        </a:defRPr>
      </a:lvl4pPr>
      <a:lvl5pPr marL="2057400" indent="-228600" algn="l" rtl="0" eaLnBrk="1" fontAlgn="base" hangingPunct="1">
        <a:spcBef>
          <a:spcPct val="0"/>
        </a:spcBef>
        <a:spcAft>
          <a:spcPct val="0"/>
        </a:spcAft>
        <a:buClr>
          <a:srgbClr val="A50021"/>
        </a:buClr>
        <a:buSzPct val="75000"/>
        <a:buChar char="•"/>
        <a:defRPr sz="1600">
          <a:solidFill>
            <a:schemeClr val="tx1"/>
          </a:solidFill>
          <a:latin typeface="+mn-lt"/>
        </a:defRPr>
      </a:lvl5pPr>
      <a:lvl6pPr marL="2514600" indent="-228600" algn="l" rtl="0" eaLnBrk="1" fontAlgn="base" hangingPunct="1">
        <a:spcBef>
          <a:spcPct val="0"/>
        </a:spcBef>
        <a:spcAft>
          <a:spcPct val="0"/>
        </a:spcAft>
        <a:buClr>
          <a:srgbClr val="A50021"/>
        </a:buClr>
        <a:buSzPct val="75000"/>
        <a:buChar char="•"/>
        <a:defRPr sz="1600">
          <a:solidFill>
            <a:schemeClr val="tx1"/>
          </a:solidFill>
          <a:latin typeface="+mn-lt"/>
        </a:defRPr>
      </a:lvl6pPr>
      <a:lvl7pPr marL="2971800" indent="-228600" algn="l" rtl="0" eaLnBrk="1" fontAlgn="base" hangingPunct="1">
        <a:spcBef>
          <a:spcPct val="0"/>
        </a:spcBef>
        <a:spcAft>
          <a:spcPct val="0"/>
        </a:spcAft>
        <a:buClr>
          <a:srgbClr val="A50021"/>
        </a:buClr>
        <a:buSzPct val="75000"/>
        <a:buChar char="•"/>
        <a:defRPr sz="1600">
          <a:solidFill>
            <a:schemeClr val="tx1"/>
          </a:solidFill>
          <a:latin typeface="+mn-lt"/>
        </a:defRPr>
      </a:lvl7pPr>
      <a:lvl8pPr marL="3429000" indent="-228600" algn="l" rtl="0" eaLnBrk="1" fontAlgn="base" hangingPunct="1">
        <a:spcBef>
          <a:spcPct val="0"/>
        </a:spcBef>
        <a:spcAft>
          <a:spcPct val="0"/>
        </a:spcAft>
        <a:buClr>
          <a:srgbClr val="A50021"/>
        </a:buClr>
        <a:buSzPct val="75000"/>
        <a:buChar char="•"/>
        <a:defRPr sz="1600">
          <a:solidFill>
            <a:schemeClr val="tx1"/>
          </a:solidFill>
          <a:latin typeface="+mn-lt"/>
        </a:defRPr>
      </a:lvl8pPr>
      <a:lvl9pPr marL="3886200" indent="-228600" algn="l" rtl="0" eaLnBrk="1" fontAlgn="base" hangingPunct="1">
        <a:spcBef>
          <a:spcPct val="0"/>
        </a:spcBef>
        <a:spcAft>
          <a:spcPct val="0"/>
        </a:spcAft>
        <a:buClr>
          <a:srgbClr val="A50021"/>
        </a:buClr>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dirty="0" smtClean="0"/>
              <a:t/>
            </a:r>
            <a:br>
              <a:rPr lang="en-US" dirty="0" smtClean="0"/>
            </a:br>
            <a:r>
              <a:rPr lang="en-US" dirty="0" smtClean="0"/>
              <a:t>ONLINE GAMING MEETS ONLINE GAMBLING</a:t>
            </a:r>
          </a:p>
        </p:txBody>
      </p:sp>
      <p:sp>
        <p:nvSpPr>
          <p:cNvPr id="5123" name="Subtitle 1"/>
          <p:cNvSpPr>
            <a:spLocks noGrp="1"/>
          </p:cNvSpPr>
          <p:nvPr>
            <p:ph type="subTitle" idx="1"/>
          </p:nvPr>
        </p:nvSpPr>
        <p:spPr/>
        <p:txBody>
          <a:bodyPr/>
          <a:lstStyle/>
          <a:p>
            <a:pPr eaLnBrk="1" hangingPunct="1"/>
            <a:r>
              <a:rPr lang="en-US" dirty="0" smtClean="0"/>
              <a:t>Roxanne Christ</a:t>
            </a:r>
          </a:p>
          <a:p>
            <a:pPr eaLnBrk="1" hangingPunct="1"/>
            <a:r>
              <a:rPr lang="en-US" sz="1600" dirty="0" smtClean="0"/>
              <a:t>January 27, 2013</a:t>
            </a:r>
          </a:p>
        </p:txBody>
      </p:sp>
      <p:sp>
        <p:nvSpPr>
          <p:cNvPr id="4" name="TextBox 3"/>
          <p:cNvSpPr txBox="1"/>
          <p:nvPr/>
        </p:nvSpPr>
        <p:spPr>
          <a:xfrm>
            <a:off x="3888933" y="838200"/>
            <a:ext cx="4883753" cy="830997"/>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b="1" dirty="0" smtClean="0">
                <a:solidFill>
                  <a:schemeClr val="tx1">
                    <a:lumMod val="75000"/>
                    <a:lumOff val="25000"/>
                  </a:schemeClr>
                </a:solidFill>
                <a:latin typeface="+mn-lt"/>
              </a:rPr>
              <a:t>Video Game Law</a:t>
            </a:r>
          </a:p>
          <a:p>
            <a:pPr marL="0" marR="0" indent="0" algn="r" defTabSz="914400" rtl="0" eaLnBrk="1" fontAlgn="base" latinLnBrk="0" hangingPunct="1">
              <a:lnSpc>
                <a:spcPct val="100000"/>
              </a:lnSpc>
              <a:spcBef>
                <a:spcPct val="0"/>
              </a:spcBef>
              <a:spcAft>
                <a:spcPct val="0"/>
              </a:spcAft>
              <a:buClrTx/>
              <a:buSzTx/>
              <a:buFontTx/>
              <a:buNone/>
              <a:tabLst/>
            </a:pPr>
            <a:r>
              <a:rPr lang="en-US" sz="1600" b="1" i="0" u="none" strike="noStrike" kern="1200" baseline="0" dirty="0" smtClean="0">
                <a:solidFill>
                  <a:schemeClr val="tx1">
                    <a:lumMod val="75000"/>
                    <a:lumOff val="25000"/>
                  </a:schemeClr>
                </a:solidFill>
                <a:latin typeface="+mn-lt"/>
              </a:rPr>
              <a:t>University of British</a:t>
            </a:r>
            <a:r>
              <a:rPr lang="en-US" sz="1600" b="1" i="0" u="none" strike="noStrike" kern="1200" dirty="0" smtClean="0">
                <a:solidFill>
                  <a:schemeClr val="tx1">
                    <a:lumMod val="75000"/>
                    <a:lumOff val="25000"/>
                  </a:schemeClr>
                </a:solidFill>
                <a:latin typeface="+mn-lt"/>
              </a:rPr>
              <a:t> Columbia Law School</a:t>
            </a:r>
            <a:br>
              <a:rPr lang="en-US" sz="1600" b="1" i="0" u="none" strike="noStrike" kern="1200" dirty="0" smtClean="0">
                <a:solidFill>
                  <a:schemeClr val="tx1">
                    <a:lumMod val="75000"/>
                    <a:lumOff val="25000"/>
                  </a:schemeClr>
                </a:solidFill>
                <a:latin typeface="+mn-lt"/>
              </a:rPr>
            </a:br>
            <a:r>
              <a:rPr lang="en-US" sz="1600" b="1" i="0" u="none" strike="noStrike" kern="1200" dirty="0" smtClean="0">
                <a:solidFill>
                  <a:schemeClr val="tx1">
                    <a:lumMod val="75000"/>
                    <a:lumOff val="25000"/>
                  </a:schemeClr>
                </a:solidFill>
                <a:latin typeface="+mn-lt"/>
              </a:rPr>
              <a:t>Law </a:t>
            </a:r>
            <a:r>
              <a:rPr lang="en-US" sz="1600" b="1" i="0" u="none" strike="noStrike" kern="1200" dirty="0" err="1" smtClean="0">
                <a:solidFill>
                  <a:schemeClr val="tx1">
                    <a:lumMod val="75000"/>
                    <a:lumOff val="25000"/>
                  </a:schemeClr>
                </a:solidFill>
                <a:latin typeface="+mn-lt"/>
              </a:rPr>
              <a:t>450A.001</a:t>
            </a:r>
            <a:endParaRPr lang="en-US" sz="1600" b="1" i="0" u="none" strike="noStrike" kern="1200" baseline="0" dirty="0" smtClean="0">
              <a:solidFill>
                <a:schemeClr val="tx1">
                  <a:lumMod val="75000"/>
                  <a:lumOff val="2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852281" y="381000"/>
            <a:ext cx="7924800" cy="762000"/>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r>
              <a:rPr lang="en-US" sz="2400" dirty="0" smtClean="0"/>
              <a:t>Online Gambling Meets Online Video Games</a:t>
            </a:r>
          </a:p>
        </p:txBody>
      </p:sp>
      <p:sp>
        <p:nvSpPr>
          <p:cNvPr id="2" name="Slide Number Placeholder 1"/>
          <p:cNvSpPr>
            <a:spLocks noGrp="1"/>
          </p:cNvSpPr>
          <p:nvPr>
            <p:ph type="sldNum" sz="quarter" idx="10"/>
          </p:nvPr>
        </p:nvSpPr>
        <p:spPr/>
        <p:txBody>
          <a:bodyPr/>
          <a:lstStyle/>
          <a:p>
            <a:pPr>
              <a:defRPr/>
            </a:pPr>
            <a:fld id="{12238BB9-21A6-40CF-B439-77CDF53808AE}" type="slidenum">
              <a:rPr lang="en-US" smtClean="0"/>
              <a:pPr>
                <a:defRPr/>
              </a:pPr>
              <a:t>9</a:t>
            </a:fld>
            <a:endParaRPr lang="en-US" dirty="0"/>
          </a:p>
        </p:txBody>
      </p:sp>
      <p:sp>
        <p:nvSpPr>
          <p:cNvPr id="15" name="TextBox 14"/>
          <p:cNvSpPr txBox="1"/>
          <p:nvPr/>
        </p:nvSpPr>
        <p:spPr>
          <a:xfrm>
            <a:off x="1317381" y="1740276"/>
            <a:ext cx="3147502" cy="4018149"/>
          </a:xfrm>
          <a:prstGeom prst="rect">
            <a:avLst/>
          </a:prstGeom>
          <a:solidFill>
            <a:schemeClr val="bg1">
              <a:lumMod val="95000"/>
            </a:schemeClr>
          </a:solidFill>
        </p:spPr>
        <p:txBody>
          <a:bodyPr wrap="square" lIns="72000" tIns="216000" rIns="72000" bIns="72000" rtlCol="0">
            <a:noAutofit/>
          </a:bodyPr>
          <a:lstStyle/>
          <a:p>
            <a:pPr>
              <a:lnSpc>
                <a:spcPct val="90000"/>
              </a:lnSpc>
            </a:pPr>
            <a:endParaRPr lang="en-US" sz="1200" dirty="0">
              <a:solidFill>
                <a:srgbClr val="1C1C1C"/>
              </a:solidFill>
            </a:endParaRPr>
          </a:p>
        </p:txBody>
      </p:sp>
      <p:pic>
        <p:nvPicPr>
          <p:cNvPr id="26" name="Picture 5" descr="ANd9GcQwMjpcIyEyklcrcN0hvkyRVI2sSiOHQP1pD5P0p6pwgRG0ei8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6463" y="3000664"/>
            <a:ext cx="1568566" cy="115859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doubledown-casin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04" b="10655"/>
          <a:stretch/>
        </p:blipFill>
        <p:spPr bwMode="auto">
          <a:xfrm>
            <a:off x="1951165" y="4292644"/>
            <a:ext cx="1879933" cy="94566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5479689" y="1738702"/>
            <a:ext cx="3198726" cy="4018149"/>
          </a:xfrm>
          <a:prstGeom prst="rect">
            <a:avLst/>
          </a:prstGeom>
          <a:solidFill>
            <a:schemeClr val="bg1">
              <a:lumMod val="95000"/>
            </a:schemeClr>
          </a:solidFill>
        </p:spPr>
        <p:txBody>
          <a:bodyPr wrap="square" lIns="72000" tIns="216000" rIns="72000" bIns="72000" rtlCol="0">
            <a:noAutofit/>
          </a:bodyPr>
          <a:lstStyle/>
          <a:p>
            <a:endParaRPr lang="en-US" sz="1200" dirty="0">
              <a:solidFill>
                <a:srgbClr val="1C1C1C"/>
              </a:solidFill>
            </a:endParaRPr>
          </a:p>
        </p:txBody>
      </p:sp>
      <p:pic>
        <p:nvPicPr>
          <p:cNvPr id="28" name="Picture 8" descr="Williams_logo2"/>
          <p:cNvPicPr>
            <a:picLocks noChangeAspect="1" noChangeArrowheads="1"/>
          </p:cNvPicPr>
          <p:nvPr/>
        </p:nvPicPr>
        <p:blipFill rotWithShape="1">
          <a:blip r:embed="rId5">
            <a:extLst>
              <a:ext uri="{28A0092B-C50C-407E-A947-70E740481C1C}">
                <a14:useLocalDpi xmlns:a14="http://schemas.microsoft.com/office/drawing/2010/main" val="0"/>
              </a:ext>
            </a:extLst>
          </a:blip>
          <a:srcRect t="8571" b="20110"/>
          <a:stretch/>
        </p:blipFill>
        <p:spPr bwMode="auto">
          <a:xfrm>
            <a:off x="5804157" y="3230252"/>
            <a:ext cx="2549791" cy="6994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Jadestone Networ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9383" y="4481031"/>
            <a:ext cx="2479337" cy="5688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5479690" y="1740276"/>
            <a:ext cx="3198726" cy="4018148"/>
          </a:xfrm>
          <a:prstGeom prst="rect">
            <a:avLst/>
          </a:prstGeom>
          <a:noFill/>
          <a:ln>
            <a:solidFill>
              <a:srgbClr val="AC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1314367" y="1738702"/>
            <a:ext cx="3150516" cy="4019723"/>
          </a:xfrm>
          <a:prstGeom prst="rect">
            <a:avLst/>
          </a:prstGeom>
          <a:noFill/>
          <a:ln>
            <a:solidFill>
              <a:srgbClr val="AC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1828800" y="5410200"/>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January 2012</a:t>
            </a:r>
          </a:p>
        </p:txBody>
      </p:sp>
      <p:sp>
        <p:nvSpPr>
          <p:cNvPr id="12" name="TextBox 11"/>
          <p:cNvSpPr txBox="1"/>
          <p:nvPr/>
        </p:nvSpPr>
        <p:spPr>
          <a:xfrm>
            <a:off x="1447800" y="2037039"/>
            <a:ext cx="2895600" cy="646331"/>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IGT buys Double</a:t>
            </a:r>
            <a:r>
              <a:rPr lang="en-US" sz="1800" b="1" i="0" u="none" strike="noStrike" kern="1200" dirty="0" smtClean="0">
                <a:solidFill>
                  <a:schemeClr val="tx1"/>
                </a:solidFill>
                <a:latin typeface="Arial" charset="0"/>
                <a:ea typeface="+mn-ea"/>
                <a:cs typeface="+mn-cs"/>
              </a:rPr>
              <a:t> Down for up to $500 million</a:t>
            </a:r>
            <a:endParaRPr lang="en-US" sz="1800" b="1" i="0" u="none" strike="noStrike" kern="1200" baseline="0" dirty="0" smtClean="0">
              <a:solidFill>
                <a:schemeClr val="tx1"/>
              </a:solidFill>
              <a:latin typeface="Arial" charset="0"/>
              <a:ea typeface="+mn-ea"/>
              <a:cs typeface="+mn-cs"/>
            </a:endParaRPr>
          </a:p>
        </p:txBody>
      </p:sp>
      <p:sp>
        <p:nvSpPr>
          <p:cNvPr id="32" name="TextBox 31"/>
          <p:cNvSpPr txBox="1"/>
          <p:nvPr/>
        </p:nvSpPr>
        <p:spPr>
          <a:xfrm>
            <a:off x="5936051" y="5410198"/>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May 2012</a:t>
            </a:r>
          </a:p>
        </p:txBody>
      </p:sp>
      <p:sp>
        <p:nvSpPr>
          <p:cNvPr id="33" name="TextBox 32"/>
          <p:cNvSpPr txBox="1"/>
          <p:nvPr/>
        </p:nvSpPr>
        <p:spPr>
          <a:xfrm>
            <a:off x="5745552" y="2037039"/>
            <a:ext cx="2667000" cy="3693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WMS buys Jadestone</a:t>
            </a:r>
          </a:p>
        </p:txBody>
      </p:sp>
    </p:spTree>
    <p:extLst>
      <p:ext uri="{BB962C8B-B14F-4D97-AF65-F5344CB8AC3E}">
        <p14:creationId xmlns:p14="http://schemas.microsoft.com/office/powerpoint/2010/main" val="21862721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34390" y="297180"/>
            <a:ext cx="7472204" cy="720090"/>
          </a:xfrm>
        </p:spPr>
        <p:txBody>
          <a:bodyPr/>
          <a:lstStyle/>
          <a:p>
            <a:pPr eaLnBrk="1" hangingPunct="1"/>
            <a:r>
              <a:rPr lang="en-US" sz="2400" dirty="0" smtClean="0"/>
              <a:t>Principal Federal Laws Affecting Online Gaming</a:t>
            </a:r>
          </a:p>
        </p:txBody>
      </p:sp>
      <p:sp>
        <p:nvSpPr>
          <p:cNvPr id="8195" name="Rectangle 3"/>
          <p:cNvSpPr>
            <a:spLocks noGrp="1" noChangeArrowheads="1"/>
          </p:cNvSpPr>
          <p:nvPr>
            <p:ph type="body" idx="4294967295"/>
          </p:nvPr>
        </p:nvSpPr>
        <p:spPr>
          <a:xfrm>
            <a:off x="495300" y="1806576"/>
            <a:ext cx="8915400" cy="2917825"/>
          </a:xfrm>
        </p:spPr>
        <p:txBody>
          <a:bodyPr/>
          <a:lstStyle/>
          <a:p>
            <a:pPr eaLnBrk="1" hangingPunct="1">
              <a:lnSpc>
                <a:spcPts val="3400"/>
              </a:lnSpc>
              <a:spcAft>
                <a:spcPts val="100"/>
              </a:spcAft>
            </a:pPr>
            <a:r>
              <a:rPr lang="en-US" dirty="0" smtClean="0"/>
              <a:t>Unlawful Internet Gambling Enforcement Act</a:t>
            </a:r>
          </a:p>
          <a:p>
            <a:pPr eaLnBrk="1" hangingPunct="1">
              <a:lnSpc>
                <a:spcPts val="3400"/>
              </a:lnSpc>
              <a:spcAft>
                <a:spcPts val="100"/>
              </a:spcAft>
            </a:pPr>
            <a:r>
              <a:rPr lang="en-US" dirty="0" smtClean="0"/>
              <a:t>Illegal Gambling Businesses Act</a:t>
            </a:r>
          </a:p>
          <a:p>
            <a:pPr eaLnBrk="1" hangingPunct="1">
              <a:lnSpc>
                <a:spcPts val="3400"/>
              </a:lnSpc>
              <a:spcAft>
                <a:spcPts val="100"/>
              </a:spcAft>
            </a:pPr>
            <a:r>
              <a:rPr lang="en-US" dirty="0" smtClean="0"/>
              <a:t>Travel Act </a:t>
            </a:r>
          </a:p>
          <a:p>
            <a:pPr eaLnBrk="1" hangingPunct="1">
              <a:lnSpc>
                <a:spcPts val="3400"/>
              </a:lnSpc>
              <a:spcAft>
                <a:spcPts val="100"/>
              </a:spcAft>
            </a:pPr>
            <a:r>
              <a:rPr lang="en-US" dirty="0" smtClean="0"/>
              <a:t>The Wire Act</a:t>
            </a:r>
          </a:p>
          <a:p>
            <a:pPr eaLnBrk="1" hangingPunct="1">
              <a:spcAft>
                <a:spcPts val="100"/>
              </a:spcAft>
              <a:buFontTx/>
              <a:buNone/>
            </a:pPr>
            <a:endParaRPr lang="en-US" sz="2900" dirty="0" smtClean="0"/>
          </a:p>
          <a:p>
            <a:pPr lvl="1" eaLnBrk="1" hangingPunct="1">
              <a:spcAft>
                <a:spcPts val="100"/>
              </a:spcAft>
            </a:pPr>
            <a:endParaRPr lang="en-US" sz="2400" dirty="0" smtClean="0"/>
          </a:p>
        </p:txBody>
      </p:sp>
      <p:sp>
        <p:nvSpPr>
          <p:cNvPr id="4" name="Slide Number Placeholder 3"/>
          <p:cNvSpPr>
            <a:spLocks noGrp="1"/>
          </p:cNvSpPr>
          <p:nvPr>
            <p:ph type="sldNum" sz="quarter" idx="10"/>
          </p:nvPr>
        </p:nvSpPr>
        <p:spPr/>
        <p:txBody>
          <a:bodyPr/>
          <a:lstStyle/>
          <a:p>
            <a:pPr>
              <a:defRPr/>
            </a:pPr>
            <a:fld id="{B90AFCA1-4702-49D1-98B5-D3BEA95C9F56}" type="slidenum">
              <a:rPr lang="en-US" smtClean="0"/>
              <a:pPr>
                <a:defRPr/>
              </a:pPr>
              <a:t>10</a:t>
            </a:fld>
            <a:endParaRPr lang="en-US" dirty="0"/>
          </a:p>
        </p:txBody>
      </p:sp>
      <p:pic>
        <p:nvPicPr>
          <p:cNvPr id="11" name="Picture 6" descr="ANd9GcSTuqZ8P54d2WMO4ivYQJmp66hb-zY-Qw70-SxaVX-BRcu07_xhYpVEpt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811" y="5489575"/>
            <a:ext cx="1764506"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1155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34389" y="308611"/>
            <a:ext cx="8161021" cy="697230"/>
          </a:xfrm>
        </p:spPr>
        <p:txBody>
          <a:bodyPr/>
          <a:lstStyle/>
          <a:p>
            <a:pPr eaLnBrk="1" hangingPunct="1"/>
            <a:r>
              <a:rPr lang="en-US" sz="2400" dirty="0" smtClean="0"/>
              <a:t>Unlawful Internet Gambling enforcement Act (UIGEA)</a:t>
            </a:r>
          </a:p>
        </p:txBody>
      </p:sp>
      <p:sp>
        <p:nvSpPr>
          <p:cNvPr id="9219" name="Rectangle 3"/>
          <p:cNvSpPr>
            <a:spLocks noGrp="1" noChangeArrowheads="1"/>
          </p:cNvSpPr>
          <p:nvPr>
            <p:ph type="body" idx="4294967295"/>
          </p:nvPr>
        </p:nvSpPr>
        <p:spPr>
          <a:xfrm>
            <a:off x="221854" y="1530351"/>
            <a:ext cx="9187074" cy="5051425"/>
          </a:xfrm>
        </p:spPr>
        <p:txBody>
          <a:bodyPr/>
          <a:lstStyle/>
          <a:p>
            <a:pPr lvl="1" eaLnBrk="1" hangingPunct="1">
              <a:spcAft>
                <a:spcPts val="100"/>
              </a:spcAft>
            </a:pPr>
            <a:r>
              <a:rPr lang="en-US" sz="2400" dirty="0" smtClean="0"/>
              <a:t>Prohibits accepting credits, fund transfers, or other payments from anyone “engaged in the business of betting or wagering, in connection with the participation of another person in unlawful Internet gambling” </a:t>
            </a:r>
          </a:p>
          <a:p>
            <a:pPr lvl="1" eaLnBrk="1" hangingPunct="1">
              <a:spcAft>
                <a:spcPts val="100"/>
              </a:spcAft>
            </a:pPr>
            <a:endParaRPr lang="en-US" sz="2400" dirty="0" smtClean="0"/>
          </a:p>
          <a:p>
            <a:pPr lvl="1" eaLnBrk="1" hangingPunct="1">
              <a:spcAft>
                <a:spcPts val="100"/>
              </a:spcAft>
            </a:pPr>
            <a:r>
              <a:rPr lang="en-US" sz="2400" dirty="0" smtClean="0"/>
              <a:t>Defines “unlawful Internet gambling” as “to place, receive, or otherwise knowingly transmit a bet or wager by any means which involves the use, at least in part, of the Internet where such bet or wager </a:t>
            </a:r>
            <a:r>
              <a:rPr lang="en-US" sz="2400" b="1" i="1" dirty="0" smtClean="0">
                <a:solidFill>
                  <a:schemeClr val="accent1"/>
                </a:solidFill>
              </a:rPr>
              <a:t>is unlawful under any applicable Federal or State law</a:t>
            </a:r>
            <a:r>
              <a:rPr lang="en-US" sz="2400" dirty="0" smtClean="0"/>
              <a:t> in the State or Tribal lands in which the bet or wager is initiated, received or otherwise made” </a:t>
            </a:r>
          </a:p>
          <a:p>
            <a:pPr lvl="1" eaLnBrk="1" hangingPunct="1">
              <a:spcAft>
                <a:spcPts val="100"/>
              </a:spcAft>
              <a:buFontTx/>
              <a:buNone/>
            </a:pPr>
            <a:endParaRPr lang="en-US" sz="2400" dirty="0" smtClean="0"/>
          </a:p>
          <a:p>
            <a:pPr lvl="1" eaLnBrk="1" hangingPunct="1">
              <a:spcAft>
                <a:spcPts val="100"/>
              </a:spcAft>
              <a:buFontTx/>
              <a:buNone/>
            </a:pPr>
            <a:endParaRPr lang="en-US" sz="2400" dirty="0" smtClean="0"/>
          </a:p>
        </p:txBody>
      </p:sp>
      <p:sp>
        <p:nvSpPr>
          <p:cNvPr id="7"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6a</a:t>
            </a:r>
            <a:endParaRPr lang="en-US" sz="900" dirty="0">
              <a:solidFill>
                <a:srgbClr val="AC0000"/>
              </a:solidFill>
              <a:latin typeface="+mn-lt"/>
            </a:endParaRPr>
          </a:p>
        </p:txBody>
      </p:sp>
    </p:spTree>
    <p:extLst>
      <p:ext uri="{BB962C8B-B14F-4D97-AF65-F5344CB8AC3E}">
        <p14:creationId xmlns:p14="http://schemas.microsoft.com/office/powerpoint/2010/main" val="372663280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221854" y="1530351"/>
            <a:ext cx="9575800" cy="5051425"/>
          </a:xfrm>
        </p:spPr>
        <p:txBody>
          <a:bodyPr/>
          <a:lstStyle/>
          <a:p>
            <a:pPr>
              <a:spcAft>
                <a:spcPts val="100"/>
              </a:spcAft>
            </a:pPr>
            <a:r>
              <a:rPr lang="en-US" dirty="0" smtClean="0"/>
              <a:t>Makes it a crime to conduct, finance, manage, supervise, direct or own all or part of an “illegal gambling business.” </a:t>
            </a:r>
          </a:p>
          <a:p>
            <a:pPr lvl="1" eaLnBrk="1" hangingPunct="1">
              <a:spcAft>
                <a:spcPts val="100"/>
              </a:spcAft>
            </a:pPr>
            <a:endParaRPr lang="en-US" dirty="0" smtClean="0"/>
          </a:p>
          <a:p>
            <a:pPr>
              <a:spcAft>
                <a:spcPts val="100"/>
              </a:spcAft>
            </a:pPr>
            <a:r>
              <a:rPr lang="en-US" dirty="0" smtClean="0"/>
              <a:t>An “illegal gambling business” is a business that meets the following conditions: </a:t>
            </a:r>
          </a:p>
          <a:p>
            <a:pPr lvl="2" eaLnBrk="1" hangingPunct="1">
              <a:spcAft>
                <a:spcPts val="100"/>
              </a:spcAft>
            </a:pPr>
            <a:endParaRPr lang="en-US" sz="2000" b="1" i="1" dirty="0" smtClean="0">
              <a:solidFill>
                <a:schemeClr val="accent1"/>
              </a:solidFill>
            </a:endParaRPr>
          </a:p>
          <a:p>
            <a:pPr lvl="2" eaLnBrk="1" hangingPunct="1">
              <a:spcAft>
                <a:spcPts val="100"/>
              </a:spcAft>
            </a:pPr>
            <a:r>
              <a:rPr lang="en-US" sz="2000" b="1" i="1" dirty="0" smtClean="0">
                <a:solidFill>
                  <a:schemeClr val="accent1"/>
                </a:solidFill>
                <a:effectLst>
                  <a:outerShdw blurRad="38100" dist="38100" dir="2700000" algn="tl">
                    <a:srgbClr val="000000">
                      <a:alpha val="43137"/>
                    </a:srgbClr>
                  </a:outerShdw>
                </a:effectLst>
              </a:rPr>
              <a:t>(i) violates the law of the state where it takes place; </a:t>
            </a:r>
          </a:p>
          <a:p>
            <a:pPr lvl="2" eaLnBrk="1" hangingPunct="1">
              <a:spcAft>
                <a:spcPts val="100"/>
              </a:spcAft>
            </a:pPr>
            <a:r>
              <a:rPr lang="en-US" sz="2000" dirty="0" smtClean="0"/>
              <a:t>(ii) involves at least five people who conduct, finance, manage, supervise, direct, or own all or part of the illegal gambling business; and</a:t>
            </a:r>
          </a:p>
          <a:p>
            <a:pPr lvl="2" eaLnBrk="1" hangingPunct="1">
              <a:spcAft>
                <a:spcPts val="100"/>
              </a:spcAft>
            </a:pPr>
            <a:r>
              <a:rPr lang="en-US" sz="2000" dirty="0" smtClean="0"/>
              <a:t>(iii) operates continuously for at least 30 days or has a gross revenue of $2,000 on any single day</a:t>
            </a:r>
            <a:r>
              <a:rPr lang="en-US" sz="2400" dirty="0" smtClean="0"/>
              <a:t> </a:t>
            </a:r>
          </a:p>
          <a:p>
            <a:pPr lvl="2" eaLnBrk="1" hangingPunct="1">
              <a:spcAft>
                <a:spcPts val="100"/>
              </a:spcAft>
            </a:pPr>
            <a:endParaRPr lang="en-US" sz="2400" dirty="0"/>
          </a:p>
          <a:p>
            <a:pPr>
              <a:spcAft>
                <a:spcPts val="100"/>
              </a:spcAft>
            </a:pPr>
            <a:r>
              <a:rPr lang="en-US" dirty="0" smtClean="0"/>
              <a:t>“Gambling “includes” slot machines, conducting lotteries, numbers games, or selling chances therein. </a:t>
            </a:r>
          </a:p>
        </p:txBody>
      </p:sp>
      <p:sp>
        <p:nvSpPr>
          <p:cNvPr id="6" name="Rectangle 2"/>
          <p:cNvSpPr txBox="1">
            <a:spLocks noChangeArrowheads="1"/>
          </p:cNvSpPr>
          <p:nvPr/>
        </p:nvSpPr>
        <p:spPr bwMode="auto">
          <a:xfrm>
            <a:off x="834389" y="308611"/>
            <a:ext cx="7549595" cy="697230"/>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r>
              <a:rPr lang="en-US" sz="2400" kern="0" dirty="0" smtClean="0"/>
              <a:t>Illegal Gambling Business Act (IGBA)</a:t>
            </a:r>
          </a:p>
        </p:txBody>
      </p:sp>
      <p:sp>
        <p:nvSpPr>
          <p:cNvPr id="8"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6b</a:t>
            </a:r>
            <a:endParaRPr lang="en-US" sz="900" dirty="0">
              <a:solidFill>
                <a:srgbClr val="AC0000"/>
              </a:solidFill>
              <a:latin typeface="+mn-lt"/>
            </a:endParaRPr>
          </a:p>
        </p:txBody>
      </p:sp>
    </p:spTree>
    <p:extLst>
      <p:ext uri="{BB962C8B-B14F-4D97-AF65-F5344CB8AC3E}">
        <p14:creationId xmlns:p14="http://schemas.microsoft.com/office/powerpoint/2010/main" val="269021411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4391" y="297544"/>
            <a:ext cx="8930096" cy="732971"/>
          </a:xfrm>
        </p:spPr>
        <p:txBody>
          <a:bodyPr/>
          <a:lstStyle/>
          <a:p>
            <a:pPr eaLnBrk="1" hangingPunct="1"/>
            <a:r>
              <a:rPr lang="en-US" sz="2400" i="1" dirty="0" smtClean="0"/>
              <a:t>US v. Dicristina, Judge Weinstein, E.D.N.Y. Aug. 2012)</a:t>
            </a:r>
          </a:p>
        </p:txBody>
      </p:sp>
      <p:sp>
        <p:nvSpPr>
          <p:cNvPr id="14339" name="Rectangle 3"/>
          <p:cNvSpPr>
            <a:spLocks noGrp="1" noChangeArrowheads="1"/>
          </p:cNvSpPr>
          <p:nvPr>
            <p:ph type="body" idx="1"/>
          </p:nvPr>
        </p:nvSpPr>
        <p:spPr>
          <a:xfrm>
            <a:off x="462624" y="1430339"/>
            <a:ext cx="9081426" cy="4924741"/>
          </a:xfrm>
        </p:spPr>
        <p:txBody>
          <a:bodyPr/>
          <a:lstStyle/>
          <a:p>
            <a:pPr eaLnBrk="1" hangingPunct="1"/>
            <a:r>
              <a:rPr lang="en-US" dirty="0" smtClean="0"/>
              <a:t>Texas Hold’em is a predominantly a game of skill, not chance</a:t>
            </a:r>
          </a:p>
          <a:p>
            <a:pPr eaLnBrk="1" hangingPunct="1"/>
            <a:r>
              <a:rPr lang="en-US" dirty="0" smtClean="0"/>
              <a:t>The IGBA does not criminalize all activities that constitute gambling under state law. </a:t>
            </a:r>
          </a:p>
          <a:p>
            <a:pPr eaLnBrk="1" hangingPunct="1"/>
            <a:r>
              <a:rPr lang="en-US" dirty="0" smtClean="0"/>
              <a:t>There is no reason to think Congress intended for gambling to include poker</a:t>
            </a:r>
          </a:p>
          <a:p>
            <a:pPr eaLnBrk="1" hangingPunct="1"/>
            <a:r>
              <a:rPr lang="en-US" dirty="0" smtClean="0"/>
              <a:t>Unlike live poker, video poker is predominantly a game of chance</a:t>
            </a:r>
          </a:p>
          <a:p>
            <a:pPr eaLnBrk="1" hangingPunct="1"/>
            <a:r>
              <a:rPr lang="en-US" dirty="0" smtClean="0"/>
              <a:t>House-banked games are more likely, but not necessarily, to be predominated by chance </a:t>
            </a:r>
          </a:p>
          <a:p>
            <a:pPr eaLnBrk="1" hangingPunct="1"/>
            <a:r>
              <a:rPr lang="en-US" dirty="0" smtClean="0"/>
              <a:t>The IGBA was passed to close the gap in state enforcement of intra-state mob-backed gambling activities</a:t>
            </a:r>
            <a:endParaRPr lang="en-US" dirty="0"/>
          </a:p>
        </p:txBody>
      </p:sp>
      <p:pic>
        <p:nvPicPr>
          <p:cNvPr id="14342" name="Picture 6" descr="ANd9GcSTuqZ8P54d2WMO4ivYQJmp66hb-zY-Qw70-SxaVX-BRcu07_xhYpVEpt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811" y="5489575"/>
            <a:ext cx="1764506" cy="1016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9</a:t>
            </a:r>
            <a:endParaRPr lang="en-US" sz="900" dirty="0">
              <a:solidFill>
                <a:srgbClr val="AC0000"/>
              </a:solidFill>
              <a:latin typeface="+mn-lt"/>
            </a:endParaRPr>
          </a:p>
        </p:txBody>
      </p:sp>
    </p:spTree>
    <p:extLst>
      <p:ext uri="{BB962C8B-B14F-4D97-AF65-F5344CB8AC3E}">
        <p14:creationId xmlns:p14="http://schemas.microsoft.com/office/powerpoint/2010/main" val="1485544206"/>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303901" y="1475105"/>
            <a:ext cx="9105027" cy="5051425"/>
          </a:xfrm>
        </p:spPr>
        <p:txBody>
          <a:bodyPr/>
          <a:lstStyle/>
          <a:p>
            <a:pPr lvl="1" eaLnBrk="1" hangingPunct="1">
              <a:lnSpc>
                <a:spcPct val="80000"/>
              </a:lnSpc>
              <a:spcAft>
                <a:spcPts val="100"/>
              </a:spcAft>
            </a:pPr>
            <a:r>
              <a:rPr lang="en-US" sz="2400" dirty="0" smtClean="0"/>
              <a:t>Prohibits, in relevant part, a person or entity from using “any facility in interstate or foreign commerce” with the intent to “(1) distribute the proceeds of any unlawful activity; or... (3) otherwise promote, manage, establish, carry on, or facilitate the promotion, management, establishment, or carrying on of any unlawful activity,” and thereafter performing or attempting to perform such conduct</a:t>
            </a:r>
          </a:p>
          <a:p>
            <a:pPr lvl="1" eaLnBrk="1" hangingPunct="1">
              <a:lnSpc>
                <a:spcPct val="80000"/>
              </a:lnSpc>
              <a:spcAft>
                <a:spcPts val="100"/>
              </a:spcAft>
            </a:pPr>
            <a:endParaRPr lang="en-US" sz="2400" dirty="0" smtClean="0"/>
          </a:p>
          <a:p>
            <a:pPr lvl="1" eaLnBrk="1" hangingPunct="1">
              <a:lnSpc>
                <a:spcPct val="80000"/>
              </a:lnSpc>
              <a:spcAft>
                <a:spcPts val="100"/>
              </a:spcAft>
            </a:pPr>
            <a:r>
              <a:rPr lang="en-US" sz="2400" dirty="0" smtClean="0"/>
              <a:t>“Unlawful activity” is defined to include “any business enterprise involving gambling </a:t>
            </a:r>
            <a:r>
              <a:rPr lang="en-US" sz="2400" b="1" i="1" dirty="0" smtClean="0">
                <a:solidFill>
                  <a:schemeClr val="accent1"/>
                </a:solidFill>
                <a:effectLst>
                  <a:outerShdw blurRad="38100" dist="38100" dir="2700000" algn="tl">
                    <a:srgbClr val="000000">
                      <a:alpha val="43137"/>
                    </a:srgbClr>
                  </a:outerShdw>
                </a:effectLst>
              </a:rPr>
              <a:t>in violation of state or federal laws”</a:t>
            </a:r>
          </a:p>
        </p:txBody>
      </p:sp>
      <p:sp>
        <p:nvSpPr>
          <p:cNvPr id="6" name="Rectangle 2"/>
          <p:cNvSpPr txBox="1">
            <a:spLocks noChangeArrowheads="1"/>
          </p:cNvSpPr>
          <p:nvPr/>
        </p:nvSpPr>
        <p:spPr bwMode="auto">
          <a:xfrm>
            <a:off x="834389" y="308611"/>
            <a:ext cx="7549595" cy="697230"/>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r>
              <a:rPr lang="en-US" sz="2400" kern="0" dirty="0" smtClean="0"/>
              <a:t>Travel Act</a:t>
            </a:r>
          </a:p>
        </p:txBody>
      </p:sp>
      <p:sp>
        <p:nvSpPr>
          <p:cNvPr id="8"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6c</a:t>
            </a:r>
            <a:endParaRPr lang="en-US" sz="900" dirty="0">
              <a:solidFill>
                <a:srgbClr val="AC0000"/>
              </a:solidFill>
              <a:latin typeface="+mn-lt"/>
            </a:endParaRPr>
          </a:p>
        </p:txBody>
      </p:sp>
      <p:pic>
        <p:nvPicPr>
          <p:cNvPr id="7" name="Picture 6" descr="ANd9GcSTuqZ8P54d2WMO4ivYQJmp66hb-zY-Qw70-SxaVX-BRcu07_xhYpVEpt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811" y="5489575"/>
            <a:ext cx="1764506"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3920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834389" y="297180"/>
            <a:ext cx="7583991" cy="720089"/>
          </a:xfrm>
        </p:spPr>
        <p:txBody>
          <a:bodyPr/>
          <a:lstStyle/>
          <a:p>
            <a:pPr eaLnBrk="1" hangingPunct="1"/>
            <a:r>
              <a:rPr lang="en-US" sz="2400" dirty="0" smtClean="0"/>
              <a:t>The Wire Act</a:t>
            </a:r>
          </a:p>
        </p:txBody>
      </p:sp>
      <p:sp>
        <p:nvSpPr>
          <p:cNvPr id="7171" name="Rectangle 3"/>
          <p:cNvSpPr>
            <a:spLocks noGrp="1" noChangeArrowheads="1"/>
          </p:cNvSpPr>
          <p:nvPr>
            <p:ph type="body" idx="4294967295"/>
          </p:nvPr>
        </p:nvSpPr>
        <p:spPr/>
        <p:txBody>
          <a:bodyPr/>
          <a:lstStyle/>
          <a:p>
            <a:pPr eaLnBrk="1" hangingPunct="1">
              <a:defRPr/>
            </a:pPr>
            <a:r>
              <a:rPr lang="en-US" dirty="0" smtClean="0"/>
              <a:t>“Whoever being engaged in the business of betting or wagering knowingly uses a wire communication facility for the transmission in interstate or foreign commerce of bets or wagers or information assisting in the placing of bets or wagers </a:t>
            </a:r>
            <a:r>
              <a:rPr lang="en-US" b="1" i="1" dirty="0" smtClean="0">
                <a:solidFill>
                  <a:schemeClr val="accent1"/>
                </a:solidFill>
                <a:effectLst>
                  <a:outerShdw blurRad="38100" dist="38100" dir="2700000" algn="tl">
                    <a:srgbClr val="C0C0C0"/>
                  </a:outerShdw>
                </a:effectLst>
              </a:rPr>
              <a:t>on any sporting event or contest</a:t>
            </a:r>
            <a:r>
              <a:rPr lang="en-US" dirty="0" smtClean="0"/>
              <a:t>, or for the </a:t>
            </a:r>
            <a:r>
              <a:rPr lang="en-US" b="1" i="1" dirty="0" smtClean="0">
                <a:solidFill>
                  <a:schemeClr val="accent1"/>
                </a:solidFill>
                <a:effectLst>
                  <a:outerShdw blurRad="38100" dist="38100" dir="2700000" algn="tl">
                    <a:srgbClr val="C0C0C0"/>
                  </a:outerShdw>
                </a:effectLst>
              </a:rPr>
              <a:t>transmission of a wire communication</a:t>
            </a:r>
            <a:r>
              <a:rPr lang="en-US" dirty="0" smtClean="0"/>
              <a:t> which entitles the recipient to receive money or credit as a result of bets or wagers, or for information assisting in the placing of bets or wagers, shall be fined under this title or imprisoned not more than two years, or both.” </a:t>
            </a:r>
          </a:p>
          <a:p>
            <a:pPr eaLnBrk="1" hangingPunct="1">
              <a:buFontTx/>
              <a:buNone/>
              <a:defRPr/>
            </a:pPr>
            <a:endParaRPr lang="en-US" dirty="0" smtClean="0"/>
          </a:p>
        </p:txBody>
      </p:sp>
      <p:sp>
        <p:nvSpPr>
          <p:cNvPr id="12292"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a:solidFill>
                  <a:srgbClr val="AC0000"/>
                </a:solidFill>
                <a:latin typeface="+mn-lt"/>
              </a:rPr>
              <a:t>7</a:t>
            </a:r>
          </a:p>
        </p:txBody>
      </p:sp>
      <p:pic>
        <p:nvPicPr>
          <p:cNvPr id="5" name="Picture 6" descr="ANd9GcSTuqZ8P54d2WMO4ivYQJmp66hb-zY-Qw70-SxaVX-BRcu07_xhYpVEpt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811" y="5489575"/>
            <a:ext cx="1764506"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9860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834390" y="297180"/>
            <a:ext cx="7494562" cy="720090"/>
          </a:xfrm>
        </p:spPr>
        <p:txBody>
          <a:bodyPr/>
          <a:lstStyle/>
          <a:p>
            <a:pPr eaLnBrk="1" hangingPunct="1"/>
            <a:r>
              <a:rPr lang="en-US" sz="2400" dirty="0" smtClean="0"/>
              <a:t>DOJ Wire Act Opinion (Dec. 23, 2011) </a:t>
            </a:r>
          </a:p>
        </p:txBody>
      </p:sp>
      <p:sp>
        <p:nvSpPr>
          <p:cNvPr id="8195" name="Rectangle 3"/>
          <p:cNvSpPr>
            <a:spLocks noGrp="1" noChangeArrowheads="1"/>
          </p:cNvSpPr>
          <p:nvPr>
            <p:ph type="body" idx="4294967295"/>
          </p:nvPr>
        </p:nvSpPr>
        <p:spPr/>
        <p:txBody>
          <a:bodyPr/>
          <a:lstStyle/>
          <a:p>
            <a:pPr eaLnBrk="1" hangingPunct="1"/>
            <a:r>
              <a:rPr lang="en-US" dirty="0" smtClean="0"/>
              <a:t>DOJ reversed its long-held interpretation of the Wire Act that all online gambling is prohibited by Wire Act</a:t>
            </a:r>
          </a:p>
          <a:p>
            <a:pPr eaLnBrk="1" hangingPunct="1">
              <a:spcBef>
                <a:spcPts val="1200"/>
              </a:spcBef>
            </a:pPr>
            <a:r>
              <a:rPr lang="en-US" dirty="0" smtClean="0"/>
              <a:t>DOJ now says the Wire Act only applies to </a:t>
            </a:r>
            <a:r>
              <a:rPr lang="en-US" b="1" i="1" dirty="0" smtClean="0">
                <a:solidFill>
                  <a:schemeClr val="accent1"/>
                </a:solidFill>
                <a:effectLst>
                  <a:outerShdw blurRad="38100" dist="38100" dir="2700000" algn="tl">
                    <a:srgbClr val="C0C0C0"/>
                  </a:outerShdw>
                </a:effectLst>
              </a:rPr>
              <a:t>sports-related gambling activities</a:t>
            </a:r>
            <a:endParaRPr lang="en-US" dirty="0" smtClean="0"/>
          </a:p>
          <a:p>
            <a:pPr eaLnBrk="1" hangingPunct="1">
              <a:spcBef>
                <a:spcPts val="1200"/>
              </a:spcBef>
            </a:pPr>
            <a:r>
              <a:rPr lang="en-US" dirty="0" smtClean="0"/>
              <a:t>The DOJ says the “ordinary meaning of the phrase ‘sports event or contest’ does not encompass lotteries”</a:t>
            </a:r>
          </a:p>
          <a:p>
            <a:pPr eaLnBrk="1" hangingPunct="1">
              <a:spcBef>
                <a:spcPts val="1200"/>
              </a:spcBef>
            </a:pPr>
            <a:r>
              <a:rPr lang="en-US" dirty="0" smtClean="0"/>
              <a:t>Per Judge Weinstein, “the [Wire] Act applies only to wagering on sporting events.”</a:t>
            </a:r>
          </a:p>
          <a:p>
            <a:pPr eaLnBrk="1" hangingPunct="1">
              <a:spcBef>
                <a:spcPts val="1200"/>
              </a:spcBef>
            </a:pPr>
            <a:r>
              <a:rPr lang="en-US" dirty="0" smtClean="0"/>
              <a:t>Open issue:  what are “sports-related gambling activities” and “sporting events”? </a:t>
            </a:r>
          </a:p>
          <a:p>
            <a:pPr eaLnBrk="1" hangingPunct="1"/>
            <a:endParaRPr lang="en-US" sz="2200" dirty="0" smtClean="0"/>
          </a:p>
        </p:txBody>
      </p:sp>
      <p:sp>
        <p:nvSpPr>
          <p:cNvPr id="2" name="Slide Number Placeholder 1"/>
          <p:cNvSpPr>
            <a:spLocks noGrp="1"/>
          </p:cNvSpPr>
          <p:nvPr>
            <p:ph type="sldNum" sz="quarter" idx="10"/>
          </p:nvPr>
        </p:nvSpPr>
        <p:spPr/>
        <p:txBody>
          <a:bodyPr/>
          <a:lstStyle/>
          <a:p>
            <a:pPr>
              <a:defRPr/>
            </a:pPr>
            <a:fld id="{B90AFCA1-4702-49D1-98B5-D3BEA95C9F56}" type="slidenum">
              <a:rPr lang="en-US" smtClean="0"/>
              <a:pPr>
                <a:defRPr/>
              </a:pPr>
              <a:t>16</a:t>
            </a:fld>
            <a:endParaRPr lang="en-US" dirty="0"/>
          </a:p>
        </p:txBody>
      </p:sp>
      <p:sp>
        <p:nvSpPr>
          <p:cNvPr id="7"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8</a:t>
            </a:r>
            <a:endParaRPr lang="en-US" sz="900" dirty="0">
              <a:solidFill>
                <a:srgbClr val="AC0000"/>
              </a:solidFill>
              <a:latin typeface="+mn-lt"/>
            </a:endParaRPr>
          </a:p>
        </p:txBody>
      </p:sp>
    </p:spTree>
    <p:extLst>
      <p:ext uri="{BB962C8B-B14F-4D97-AF65-F5344CB8AC3E}">
        <p14:creationId xmlns:p14="http://schemas.microsoft.com/office/powerpoint/2010/main" val="33493519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4391" y="297544"/>
            <a:ext cx="8930096" cy="732971"/>
          </a:xfrm>
        </p:spPr>
        <p:txBody>
          <a:bodyPr/>
          <a:lstStyle/>
          <a:p>
            <a:pPr eaLnBrk="1" hangingPunct="1"/>
            <a:r>
              <a:rPr lang="en-US" sz="2400" i="1" dirty="0" smtClean="0"/>
              <a:t>Virtual Sports and Game Play Betting for Real Money</a:t>
            </a:r>
          </a:p>
        </p:txBody>
      </p:sp>
      <p:sp>
        <p:nvSpPr>
          <p:cNvPr id="14339" name="Rectangle 3"/>
          <p:cNvSpPr>
            <a:spLocks noGrp="1" noChangeArrowheads="1"/>
          </p:cNvSpPr>
          <p:nvPr>
            <p:ph type="body" idx="1"/>
          </p:nvPr>
        </p:nvSpPr>
        <p:spPr>
          <a:xfrm>
            <a:off x="462624" y="1430339"/>
            <a:ext cx="9081426" cy="4924741"/>
          </a:xfrm>
        </p:spPr>
        <p:txBody>
          <a:bodyPr/>
          <a:lstStyle/>
          <a:p>
            <a:r>
              <a:rPr lang="en-US" dirty="0"/>
              <a:t>The Wire Act does not define a “sporting event” or “sports-related” </a:t>
            </a:r>
            <a:r>
              <a:rPr lang="en-US" dirty="0" smtClean="0"/>
              <a:t>gambling</a:t>
            </a:r>
            <a:endParaRPr lang="en-US" dirty="0"/>
          </a:p>
          <a:p>
            <a:r>
              <a:rPr lang="en-US" dirty="0"/>
              <a:t>The DOJ did not opine on what kind of games or contests other than state lotteries are not, in its view, sporting </a:t>
            </a:r>
            <a:r>
              <a:rPr lang="en-US" dirty="0" smtClean="0"/>
              <a:t>events</a:t>
            </a:r>
          </a:p>
          <a:p>
            <a:r>
              <a:rPr lang="en-US" dirty="0" smtClean="0"/>
              <a:t>Based on </a:t>
            </a:r>
            <a:r>
              <a:rPr lang="en-US" i="1" dirty="0" smtClean="0"/>
              <a:t>Dicristina</a:t>
            </a:r>
            <a:r>
              <a:rPr lang="en-US" dirty="0" smtClean="0"/>
              <a:t>, the reach of federal gambling laws may depend on:</a:t>
            </a:r>
          </a:p>
          <a:p>
            <a:pPr lvl="1"/>
            <a:r>
              <a:rPr lang="en-US" dirty="0" smtClean="0"/>
              <a:t>Need for tools to curb mob influence</a:t>
            </a:r>
          </a:p>
          <a:p>
            <a:pPr lvl="1"/>
            <a:r>
              <a:rPr lang="en-US" dirty="0" smtClean="0"/>
              <a:t>Absence of robust state enforcement</a:t>
            </a:r>
          </a:p>
          <a:p>
            <a:pPr lvl="1"/>
            <a:r>
              <a:rPr lang="en-US" dirty="0" smtClean="0"/>
              <a:t>Inability of RICO to reach the objectionable conduct</a:t>
            </a:r>
          </a:p>
          <a:p>
            <a:pPr lvl="1"/>
            <a:endParaRPr lang="en-US" dirty="0"/>
          </a:p>
          <a:p>
            <a:pPr eaLnBrk="1" hangingPunct="1"/>
            <a:endParaRPr lang="en-US" dirty="0" smtClean="0"/>
          </a:p>
        </p:txBody>
      </p:sp>
      <p:pic>
        <p:nvPicPr>
          <p:cNvPr id="14342" name="Picture 6" descr="ANd9GcSTuqZ8P54d2WMO4ivYQJmp66hb-zY-Qw70-SxaVX-BRcu07_xhYpVEpt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811" y="5489575"/>
            <a:ext cx="1764506" cy="1016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9</a:t>
            </a:r>
            <a:endParaRPr lang="en-US" sz="900" dirty="0">
              <a:solidFill>
                <a:srgbClr val="AC0000"/>
              </a:solidFill>
              <a:latin typeface="+mn-lt"/>
            </a:endParaRPr>
          </a:p>
        </p:txBody>
      </p:sp>
    </p:spTree>
    <p:extLst>
      <p:ext uri="{BB962C8B-B14F-4D97-AF65-F5344CB8AC3E}">
        <p14:creationId xmlns:p14="http://schemas.microsoft.com/office/powerpoint/2010/main" val="339762130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845820" y="297180"/>
            <a:ext cx="7987030" cy="742950"/>
          </a:xfrm>
        </p:spPr>
        <p:txBody>
          <a:bodyPr/>
          <a:lstStyle/>
          <a:p>
            <a:pPr eaLnBrk="1" hangingPunct="1"/>
            <a:r>
              <a:rPr lang="en-US" sz="2400" dirty="0" smtClean="0"/>
              <a:t>The Bottom Line for Federal Regulation</a:t>
            </a:r>
          </a:p>
        </p:txBody>
      </p:sp>
      <p:sp>
        <p:nvSpPr>
          <p:cNvPr id="15363" name="Rectangle 3"/>
          <p:cNvSpPr>
            <a:spLocks noGrp="1" noChangeArrowheads="1"/>
          </p:cNvSpPr>
          <p:nvPr>
            <p:ph type="body" idx="4294967295"/>
          </p:nvPr>
        </p:nvSpPr>
        <p:spPr>
          <a:xfrm>
            <a:off x="462625" y="1430338"/>
            <a:ext cx="4474898" cy="5051425"/>
          </a:xfrm>
        </p:spPr>
        <p:txBody>
          <a:bodyPr/>
          <a:lstStyle/>
          <a:p>
            <a:pPr eaLnBrk="1" hangingPunct="1">
              <a:spcAft>
                <a:spcPts val="1200"/>
              </a:spcAft>
            </a:pPr>
            <a:r>
              <a:rPr lang="en-US" dirty="0" smtClean="0"/>
              <a:t>Online </a:t>
            </a:r>
            <a:r>
              <a:rPr lang="en-US" i="1" dirty="0" smtClean="0"/>
              <a:t>sports-related</a:t>
            </a:r>
            <a:r>
              <a:rPr lang="en-US" dirty="0" smtClean="0"/>
              <a:t> gambling activities are still illegal under federal law</a:t>
            </a:r>
          </a:p>
          <a:p>
            <a:pPr eaLnBrk="1" hangingPunct="1">
              <a:spcAft>
                <a:spcPts val="1200"/>
              </a:spcAft>
            </a:pPr>
            <a:r>
              <a:rPr lang="en-US" dirty="0" smtClean="0"/>
              <a:t>Online betting that violates state law also remains illegal under federal law</a:t>
            </a:r>
          </a:p>
          <a:p>
            <a:pPr eaLnBrk="1" hangingPunct="1">
              <a:spcAft>
                <a:spcPts val="600"/>
              </a:spcAft>
            </a:pPr>
            <a:r>
              <a:rPr lang="en-US" dirty="0" smtClean="0"/>
              <a:t>No new safe harbors</a:t>
            </a:r>
          </a:p>
          <a:p>
            <a:pPr eaLnBrk="1" hangingPunct="1">
              <a:spcAft>
                <a:spcPts val="600"/>
              </a:spcAft>
            </a:pPr>
            <a:r>
              <a:rPr lang="en-US" dirty="0" smtClean="0"/>
              <a:t>Federal legislation to legalize online gambling looks doubtful</a:t>
            </a:r>
          </a:p>
          <a:p>
            <a:pPr marL="0" indent="0" eaLnBrk="1" hangingPunct="1">
              <a:spcAft>
                <a:spcPts val="600"/>
              </a:spcAft>
              <a:buNone/>
            </a:pPr>
            <a:endParaRPr lang="en-US" dirty="0" smtClean="0"/>
          </a:p>
        </p:txBody>
      </p:sp>
      <p:pic>
        <p:nvPicPr>
          <p:cNvPr id="153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1600200"/>
            <a:ext cx="39211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B90AFCA1-4702-49D1-98B5-D3BEA95C9F56}" type="slidenum">
              <a:rPr lang="en-US" smtClean="0"/>
              <a:pPr>
                <a:defRPr/>
              </a:pPr>
              <a:t>18</a:t>
            </a:fld>
            <a:endParaRPr lang="en-US" dirty="0"/>
          </a:p>
        </p:txBody>
      </p:sp>
      <p:sp>
        <p:nvSpPr>
          <p:cNvPr id="8"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10</a:t>
            </a:r>
            <a:endParaRPr lang="en-US" sz="900" dirty="0">
              <a:solidFill>
                <a:srgbClr val="AC0000"/>
              </a:solidFill>
              <a:latin typeface="+mn-lt"/>
            </a:endParaRPr>
          </a:p>
        </p:txBody>
      </p:sp>
    </p:spTree>
    <p:extLst>
      <p:ext uri="{BB962C8B-B14F-4D97-AF65-F5344CB8AC3E}">
        <p14:creationId xmlns:p14="http://schemas.microsoft.com/office/powerpoint/2010/main" val="24279809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911981" y="1582056"/>
            <a:ext cx="6784219" cy="4658945"/>
          </a:xfrm>
        </p:spPr>
        <p:txBody>
          <a:bodyPr/>
          <a:lstStyle/>
          <a:p>
            <a:pPr>
              <a:spcBef>
                <a:spcPts val="1200"/>
              </a:spcBef>
            </a:pPr>
            <a:r>
              <a:rPr lang="en-US" dirty="0"/>
              <a:t>DOJ </a:t>
            </a:r>
            <a:r>
              <a:rPr lang="en-US" dirty="0" smtClean="0"/>
              <a:t>switched its view of the Wire Act– now says the </a:t>
            </a:r>
            <a:r>
              <a:rPr lang="en-US" b="1" i="1" dirty="0">
                <a:solidFill>
                  <a:schemeClr val="accent1"/>
                </a:solidFill>
              </a:rPr>
              <a:t>Wire Act applies only to sports-related gambling activities </a:t>
            </a:r>
            <a:r>
              <a:rPr lang="en-US" dirty="0"/>
              <a:t>(Dec. 2011)</a:t>
            </a:r>
          </a:p>
          <a:p>
            <a:pPr>
              <a:spcBef>
                <a:spcPts val="1200"/>
              </a:spcBef>
            </a:pPr>
            <a:r>
              <a:rPr lang="en-US" b="1" i="1" dirty="0" smtClean="0">
                <a:solidFill>
                  <a:schemeClr val="accent1"/>
                </a:solidFill>
              </a:rPr>
              <a:t>Nevada legalized interactive gambling -- </a:t>
            </a:r>
            <a:r>
              <a:rPr lang="en-US" dirty="0" smtClean="0"/>
              <a:t>online poker to start (Dec. 2011)</a:t>
            </a:r>
            <a:endParaRPr lang="en-US" dirty="0"/>
          </a:p>
          <a:p>
            <a:pPr>
              <a:spcBef>
                <a:spcPts val="1200"/>
              </a:spcBef>
            </a:pPr>
            <a:r>
              <a:rPr lang="en-US" dirty="0" smtClean="0"/>
              <a:t>New York </a:t>
            </a:r>
            <a:r>
              <a:rPr lang="en-US" dirty="0"/>
              <a:t>F</a:t>
            </a:r>
            <a:r>
              <a:rPr lang="en-US" dirty="0" smtClean="0"/>
              <a:t>ederal Judge Weinstein ruled that </a:t>
            </a:r>
            <a:r>
              <a:rPr lang="en-US" b="1" i="1" dirty="0">
                <a:solidFill>
                  <a:schemeClr val="accent1"/>
                </a:solidFill>
              </a:rPr>
              <a:t>poker is predominantly a game of skill</a:t>
            </a:r>
            <a:r>
              <a:rPr lang="en-US" dirty="0"/>
              <a:t>, not chance </a:t>
            </a:r>
            <a:r>
              <a:rPr lang="en-US" dirty="0" smtClean="0"/>
              <a:t>under the Illegal Gambling Business Act  (</a:t>
            </a:r>
            <a:r>
              <a:rPr lang="en-US" i="1" dirty="0" smtClean="0"/>
              <a:t>US v. Dicristinia</a:t>
            </a:r>
            <a:r>
              <a:rPr lang="en-US" dirty="0" smtClean="0"/>
              <a:t>, Aug. 2012)</a:t>
            </a:r>
          </a:p>
          <a:p>
            <a:endParaRPr lang="en-US" sz="2200" dirty="0" smtClean="0"/>
          </a:p>
        </p:txBody>
      </p:sp>
      <p:sp>
        <p:nvSpPr>
          <p:cNvPr id="115714" name="Rectangle 2"/>
          <p:cNvSpPr>
            <a:spLocks noGrp="1" noChangeArrowheads="1"/>
          </p:cNvSpPr>
          <p:nvPr>
            <p:ph type="title"/>
          </p:nvPr>
        </p:nvSpPr>
        <p:spPr/>
        <p:txBody>
          <a:bodyPr/>
          <a:lstStyle/>
          <a:p>
            <a:pPr>
              <a:lnSpc>
                <a:spcPts val="3200"/>
              </a:lnSpc>
            </a:pPr>
            <a:r>
              <a:rPr lang="en-US" sz="2400" dirty="0" smtClean="0"/>
              <a:t>Recent Legal Developments in Online Gambling</a:t>
            </a: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752600"/>
            <a:ext cx="1676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a:t>
            </a:r>
            <a:endParaRPr lang="en-US" sz="900" dirty="0">
              <a:solidFill>
                <a:srgbClr val="AC0000"/>
              </a:solidFill>
              <a:latin typeface="+mn-lt"/>
            </a:endParaRPr>
          </a:p>
        </p:txBody>
      </p:sp>
    </p:spTree>
    <p:extLst>
      <p:ext uri="{BB962C8B-B14F-4D97-AF65-F5344CB8AC3E}">
        <p14:creationId xmlns:p14="http://schemas.microsoft.com/office/powerpoint/2010/main" val="2845157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834390" y="308610"/>
            <a:ext cx="7998460" cy="708660"/>
          </a:xfrm>
        </p:spPr>
        <p:txBody>
          <a:bodyPr/>
          <a:lstStyle/>
          <a:p>
            <a:r>
              <a:rPr lang="en-US" sz="2400" dirty="0" smtClean="0"/>
              <a:t>A Taste of Tribal Gaming Issues </a:t>
            </a:r>
          </a:p>
        </p:txBody>
      </p:sp>
      <p:sp>
        <p:nvSpPr>
          <p:cNvPr id="76803" name="Rectangle 3"/>
          <p:cNvSpPr>
            <a:spLocks noGrp="1" noChangeArrowheads="1"/>
          </p:cNvSpPr>
          <p:nvPr>
            <p:ph type="body" idx="4294967295"/>
          </p:nvPr>
        </p:nvSpPr>
        <p:spPr>
          <a:xfrm>
            <a:off x="462624" y="1430338"/>
            <a:ext cx="5604801" cy="5051425"/>
          </a:xfrm>
        </p:spPr>
        <p:txBody>
          <a:bodyPr/>
          <a:lstStyle/>
          <a:p>
            <a:pPr>
              <a:spcAft>
                <a:spcPts val="600"/>
              </a:spcAft>
            </a:pPr>
            <a:r>
              <a:rPr lang="en-US" sz="2300" dirty="0" smtClean="0"/>
              <a:t>Does state-by-state approach leave Indian tribes unable to participate? </a:t>
            </a:r>
          </a:p>
          <a:p>
            <a:pPr>
              <a:spcAft>
                <a:spcPts val="600"/>
              </a:spcAft>
            </a:pPr>
            <a:r>
              <a:rPr lang="en-US" sz="2300" dirty="0" smtClean="0"/>
              <a:t>Impact of online gaming on states and tribes with “exclusivity” clauses in their compact</a:t>
            </a:r>
          </a:p>
          <a:p>
            <a:pPr>
              <a:spcAft>
                <a:spcPts val="600"/>
              </a:spcAft>
            </a:pPr>
            <a:r>
              <a:rPr lang="en-US" sz="2300" dirty="0" smtClean="0"/>
              <a:t>Wording of exclusivity clauses may be key (“gaming devices”)</a:t>
            </a:r>
          </a:p>
          <a:p>
            <a:pPr>
              <a:spcAft>
                <a:spcPts val="600"/>
              </a:spcAft>
            </a:pPr>
            <a:r>
              <a:rPr lang="en-US" sz="2300" dirty="0" smtClean="0"/>
              <a:t>Is a home computer or mobile phone a “Gaming Device”?  </a:t>
            </a:r>
          </a:p>
          <a:p>
            <a:r>
              <a:rPr lang="en-US" sz="2300" dirty="0" smtClean="0"/>
              <a:t>Where will the gaming be deemed located – i.e. in the home or on the server?</a:t>
            </a:r>
          </a:p>
          <a:p>
            <a:endParaRPr lang="en-US" sz="2200" dirty="0" smtClean="0"/>
          </a:p>
          <a:p>
            <a:endParaRPr lang="en-US" sz="2800" dirty="0" smtClean="0"/>
          </a:p>
        </p:txBody>
      </p:sp>
      <p:pic>
        <p:nvPicPr>
          <p:cNvPr id="768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6432021" y="1641475"/>
            <a:ext cx="275166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11</a:t>
            </a:r>
            <a:endParaRPr lang="en-US" sz="900" dirty="0">
              <a:solidFill>
                <a:srgbClr val="AC0000"/>
              </a:solidFill>
              <a:latin typeface="+mn-lt"/>
            </a:endParaRPr>
          </a:p>
        </p:txBody>
      </p:sp>
    </p:spTree>
    <p:extLst>
      <p:ext uri="{BB962C8B-B14F-4D97-AF65-F5344CB8AC3E}">
        <p14:creationId xmlns:p14="http://schemas.microsoft.com/office/powerpoint/2010/main" val="184152899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34390" y="308610"/>
            <a:ext cx="7998460" cy="720090"/>
          </a:xfrm>
        </p:spPr>
        <p:txBody>
          <a:bodyPr/>
          <a:lstStyle/>
          <a:p>
            <a:pPr eaLnBrk="1" hangingPunct="1"/>
            <a:r>
              <a:rPr lang="en-US" sz="2400" dirty="0" smtClean="0"/>
              <a:t>State Regulation of Online Gaming</a:t>
            </a:r>
          </a:p>
        </p:txBody>
      </p:sp>
      <p:sp>
        <p:nvSpPr>
          <p:cNvPr id="16387" name="Rectangle 3"/>
          <p:cNvSpPr>
            <a:spLocks noGrp="1" noChangeArrowheads="1"/>
          </p:cNvSpPr>
          <p:nvPr>
            <p:ph type="body" idx="4294967295"/>
          </p:nvPr>
        </p:nvSpPr>
        <p:spPr>
          <a:xfrm>
            <a:off x="789824" y="1342026"/>
            <a:ext cx="8619104" cy="5035914"/>
          </a:xfrm>
        </p:spPr>
        <p:txBody>
          <a:bodyPr/>
          <a:lstStyle/>
          <a:p>
            <a:pPr eaLnBrk="1" hangingPunct="1">
              <a:spcBef>
                <a:spcPts val="1200"/>
              </a:spcBef>
            </a:pPr>
            <a:r>
              <a:rPr lang="en-US" dirty="0" smtClean="0"/>
              <a:t>Every state and the District of Columbia have some form of applicable gaming or lottery statutes, whether gaming is conducted in person or over the internet</a:t>
            </a:r>
          </a:p>
          <a:p>
            <a:pPr eaLnBrk="1" hangingPunct="1">
              <a:spcBef>
                <a:spcPts val="1200"/>
              </a:spcBef>
            </a:pPr>
            <a:r>
              <a:rPr lang="en-US" dirty="0" smtClean="0"/>
              <a:t>Some states, such as Illinois, Indiana, Louisiana, Oregon, South Dakota, Washington, and Wisconsin, explicitly prohibit online gaming</a:t>
            </a:r>
          </a:p>
          <a:p>
            <a:pPr eaLnBrk="1" hangingPunct="1">
              <a:spcBef>
                <a:spcPts val="1200"/>
              </a:spcBef>
            </a:pPr>
            <a:r>
              <a:rPr lang="en-US" dirty="0" smtClean="0"/>
              <a:t>Nevada and Delaware have legalized online poker</a:t>
            </a:r>
          </a:p>
          <a:p>
            <a:pPr eaLnBrk="1" hangingPunct="1">
              <a:spcBef>
                <a:spcPts val="1200"/>
              </a:spcBef>
            </a:pPr>
            <a:r>
              <a:rPr lang="en-US" dirty="0" smtClean="0"/>
              <a:t>California has re-introduced legislation to legalize online poker</a:t>
            </a:r>
          </a:p>
          <a:p>
            <a:pPr eaLnBrk="1" hangingPunct="1">
              <a:spcBef>
                <a:spcPts val="1200"/>
              </a:spcBef>
            </a:pPr>
            <a:r>
              <a:rPr lang="en-US" dirty="0" smtClean="0"/>
              <a:t>Nevada has introduced legislation to allow cross-state compacts</a:t>
            </a:r>
          </a:p>
        </p:txBody>
      </p:sp>
      <p:sp>
        <p:nvSpPr>
          <p:cNvPr id="6"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13</a:t>
            </a:r>
            <a:endParaRPr lang="en-US" sz="900" dirty="0">
              <a:solidFill>
                <a:srgbClr val="AC0000"/>
              </a:solidFill>
              <a:latin typeface="+mn-lt"/>
            </a:endParaRPr>
          </a:p>
        </p:txBody>
      </p:sp>
    </p:spTree>
    <p:extLst>
      <p:ext uri="{BB962C8B-B14F-4D97-AF65-F5344CB8AC3E}">
        <p14:creationId xmlns:p14="http://schemas.microsoft.com/office/powerpoint/2010/main" val="378833117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34390" y="308610"/>
            <a:ext cx="7998460" cy="720090"/>
          </a:xfrm>
        </p:spPr>
        <p:txBody>
          <a:bodyPr/>
          <a:lstStyle/>
          <a:p>
            <a:pPr eaLnBrk="1" hangingPunct="1"/>
            <a:r>
              <a:rPr lang="en-US" sz="2400" dirty="0" smtClean="0"/>
              <a:t>State Regulation of Online Gaming</a:t>
            </a:r>
          </a:p>
        </p:txBody>
      </p:sp>
      <p:sp>
        <p:nvSpPr>
          <p:cNvPr id="16387" name="Rectangle 3"/>
          <p:cNvSpPr>
            <a:spLocks noGrp="1" noChangeArrowheads="1"/>
          </p:cNvSpPr>
          <p:nvPr>
            <p:ph type="body" idx="4294967295"/>
          </p:nvPr>
        </p:nvSpPr>
        <p:spPr>
          <a:xfrm>
            <a:off x="789824" y="1342026"/>
            <a:ext cx="8619104" cy="5035914"/>
          </a:xfrm>
        </p:spPr>
        <p:txBody>
          <a:bodyPr/>
          <a:lstStyle/>
          <a:p>
            <a:pPr eaLnBrk="1" hangingPunct="1">
              <a:spcBef>
                <a:spcPts val="1200"/>
              </a:spcBef>
            </a:pPr>
            <a:r>
              <a:rPr lang="en-US" dirty="0" smtClean="0"/>
              <a:t>States that define gambling to include poker:</a:t>
            </a:r>
            <a:br>
              <a:rPr lang="en-US" dirty="0" smtClean="0"/>
            </a:br>
            <a:endParaRPr lang="en-US" dirty="0" smtClean="0"/>
          </a:p>
          <a:p>
            <a:pPr marL="0" indent="0">
              <a:spcBef>
                <a:spcPts val="1200"/>
              </a:spcBef>
              <a:buNone/>
            </a:pPr>
            <a:r>
              <a:rPr lang="en-US" dirty="0" smtClean="0"/>
              <a:t>Arizona		Arkansas		Connecticut</a:t>
            </a:r>
            <a:br>
              <a:rPr lang="en-US" dirty="0" smtClean="0"/>
            </a:br>
            <a:r>
              <a:rPr lang="en-US" dirty="0" smtClean="0"/>
              <a:t>Florida		Idaho			Illinois	</a:t>
            </a:r>
            <a:br>
              <a:rPr lang="en-US" dirty="0" smtClean="0"/>
            </a:br>
            <a:r>
              <a:rPr lang="en-US" dirty="0" smtClean="0"/>
              <a:t>Iowa			Kansas		Michigan</a:t>
            </a:r>
            <a:br>
              <a:rPr lang="en-US" dirty="0" smtClean="0"/>
            </a:br>
            <a:r>
              <a:rPr lang="en-US" dirty="0" smtClean="0"/>
              <a:t>Ohio			Oklahoma		Tennessee</a:t>
            </a:r>
            <a:br>
              <a:rPr lang="en-US" dirty="0" smtClean="0"/>
            </a:br>
            <a:r>
              <a:rPr lang="en-US" dirty="0" smtClean="0"/>
              <a:t>Wisconsin</a:t>
            </a:r>
            <a:endParaRPr lang="en-US" dirty="0"/>
          </a:p>
        </p:txBody>
      </p:sp>
      <p:sp>
        <p:nvSpPr>
          <p:cNvPr id="6"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13</a:t>
            </a:r>
            <a:endParaRPr lang="en-US" sz="900" dirty="0">
              <a:solidFill>
                <a:srgbClr val="AC0000"/>
              </a:solidFill>
              <a:latin typeface="+mn-lt"/>
            </a:endParaRPr>
          </a:p>
        </p:txBody>
      </p:sp>
    </p:spTree>
    <p:extLst>
      <p:ext uri="{BB962C8B-B14F-4D97-AF65-F5344CB8AC3E}">
        <p14:creationId xmlns:p14="http://schemas.microsoft.com/office/powerpoint/2010/main" val="366652099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834390" y="297181"/>
            <a:ext cx="7875270" cy="708660"/>
          </a:xfrm>
        </p:spPr>
        <p:txBody>
          <a:bodyPr/>
          <a:lstStyle/>
          <a:p>
            <a:pPr eaLnBrk="1" hangingPunct="1"/>
            <a:r>
              <a:rPr lang="en-US" sz="2400" dirty="0" smtClean="0"/>
              <a:t>Nevada’s Online Gambling Regulations– the Model of What is to Come?</a:t>
            </a:r>
          </a:p>
        </p:txBody>
      </p:sp>
      <p:sp>
        <p:nvSpPr>
          <p:cNvPr id="17411" name="Rectangle 3"/>
          <p:cNvSpPr>
            <a:spLocks noGrp="1" noChangeArrowheads="1"/>
          </p:cNvSpPr>
          <p:nvPr>
            <p:ph type="body" idx="4294967295"/>
          </p:nvPr>
        </p:nvSpPr>
        <p:spPr>
          <a:xfrm>
            <a:off x="462625" y="1541464"/>
            <a:ext cx="9068461" cy="5051425"/>
          </a:xfrm>
        </p:spPr>
        <p:txBody>
          <a:bodyPr/>
          <a:lstStyle/>
          <a:p>
            <a:pPr eaLnBrk="1" hangingPunct="1"/>
            <a:r>
              <a:rPr lang="en-US" dirty="0" smtClean="0"/>
              <a:t>Limited to online poker to start</a:t>
            </a:r>
          </a:p>
          <a:p>
            <a:pPr eaLnBrk="1" hangingPunct="1"/>
            <a:r>
              <a:rPr lang="en-US" dirty="0" smtClean="0"/>
              <a:t>Operator, service provider and manufacturer licenses offered</a:t>
            </a:r>
          </a:p>
          <a:p>
            <a:pPr eaLnBrk="1" hangingPunct="1"/>
            <a:r>
              <a:rPr lang="en-US" dirty="0" smtClean="0"/>
              <a:t>Requires in-state presence or affiliation with entity that has in-state presence</a:t>
            </a:r>
          </a:p>
          <a:p>
            <a:pPr eaLnBrk="1" hangingPunct="1"/>
            <a:r>
              <a:rPr lang="en-US" dirty="0" smtClean="0"/>
              <a:t>Imposes geolocation and “patron identification” technological hurdles on operator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17417" name="Picture 9" descr="Encarta Map,map of Nevada,maps,Nevada,Nevada map,Nevada state map,North America,states,United States,US,USA"/>
          <p:cNvPicPr>
            <a:picLocks noChangeAspect="1" noChangeArrowheads="1"/>
          </p:cNvPicPr>
          <p:nvPr/>
        </p:nvPicPr>
        <p:blipFill>
          <a:blip r:embed="rId3">
            <a:extLst>
              <a:ext uri="{28A0092B-C50C-407E-A947-70E740481C1C}">
                <a14:useLocalDpi xmlns:a14="http://schemas.microsoft.com/office/drawing/2010/main" val="0"/>
              </a:ext>
            </a:extLst>
          </a:blip>
          <a:srcRect l="18314" t="11224" r="14769" b="10629"/>
          <a:stretch>
            <a:fillRect/>
          </a:stretch>
        </p:blipFill>
        <p:spPr bwMode="auto">
          <a:xfrm>
            <a:off x="6971983" y="3900805"/>
            <a:ext cx="2067190" cy="2230438"/>
          </a:xfrm>
          <a:prstGeom prst="rect">
            <a:avLst/>
          </a:prstGeom>
          <a:solidFill>
            <a:schemeClr val="tx1"/>
          </a:solidFill>
          <a:ln w="9525">
            <a:solidFill>
              <a:schemeClr val="tx1"/>
            </a:solidFill>
            <a:miter lim="800000"/>
            <a:headEnd/>
            <a:tailEnd/>
          </a:ln>
        </p:spPr>
      </p:pic>
      <p:sp>
        <p:nvSpPr>
          <p:cNvPr id="7"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14</a:t>
            </a:r>
            <a:endParaRPr lang="en-US" sz="900" dirty="0">
              <a:solidFill>
                <a:srgbClr val="AC0000"/>
              </a:solidFill>
              <a:latin typeface="+mn-lt"/>
            </a:endParaRPr>
          </a:p>
        </p:txBody>
      </p:sp>
    </p:spTree>
    <p:extLst>
      <p:ext uri="{BB962C8B-B14F-4D97-AF65-F5344CB8AC3E}">
        <p14:creationId xmlns:p14="http://schemas.microsoft.com/office/powerpoint/2010/main" val="89115878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34389" y="297180"/>
            <a:ext cx="7501441" cy="708660"/>
          </a:xfrm>
          <a:extLst>
            <a:ext uri="{909E8E84-426E-40DD-AFC4-6F175D3DCCD1}">
              <a14:hiddenFill xmlns:a14="http://schemas.microsoft.com/office/drawing/2010/main">
                <a:solidFill>
                  <a:srgbClr val="FFFF00"/>
                </a:solidFill>
              </a14:hiddenFill>
            </a:ext>
          </a:extLst>
        </p:spPr>
        <p:txBody>
          <a:bodyPr/>
          <a:lstStyle/>
          <a:p>
            <a:pPr eaLnBrk="1" hangingPunct="1"/>
            <a:r>
              <a:rPr lang="en-US" sz="2400" dirty="0" smtClean="0"/>
              <a:t>Nevada Interactive Gaming License Applicants (green= granted)</a:t>
            </a:r>
          </a:p>
        </p:txBody>
      </p:sp>
      <p:sp>
        <p:nvSpPr>
          <p:cNvPr id="18435" name="Rectangle 3"/>
          <p:cNvSpPr>
            <a:spLocks noGrp="1" noChangeArrowheads="1"/>
          </p:cNvSpPr>
          <p:nvPr>
            <p:ph type="body" idx="4294967295"/>
          </p:nvPr>
        </p:nvSpPr>
        <p:spPr>
          <a:xfrm>
            <a:off x="380075" y="1385889"/>
            <a:ext cx="4489105" cy="5140641"/>
          </a:xfrm>
        </p:spPr>
        <p:txBody>
          <a:bodyPr/>
          <a:lstStyle/>
          <a:p>
            <a:pPr lvl="1" eaLnBrk="1" hangingPunct="1">
              <a:spcAft>
                <a:spcPts val="600"/>
              </a:spcAft>
            </a:pPr>
            <a:r>
              <a:rPr lang="en-US" sz="1600" dirty="0" smtClean="0"/>
              <a:t>3G Studios </a:t>
            </a:r>
          </a:p>
          <a:p>
            <a:pPr lvl="1" eaLnBrk="1" hangingPunct="1">
              <a:spcAft>
                <a:spcPts val="600"/>
              </a:spcAft>
            </a:pPr>
            <a:r>
              <a:rPr lang="en-US" sz="1600" dirty="0" smtClean="0"/>
              <a:t>888 Holdings</a:t>
            </a:r>
            <a:r>
              <a:rPr lang="en-US" sz="1600" dirty="0" smtClean="0">
                <a:solidFill>
                  <a:srgbClr val="1C1C1C"/>
                </a:solidFill>
              </a:rPr>
              <a:t> (SP,M)</a:t>
            </a:r>
          </a:p>
          <a:p>
            <a:pPr lvl="1">
              <a:spcAft>
                <a:spcPts val="600"/>
              </a:spcAft>
            </a:pPr>
            <a:r>
              <a:rPr lang="en-US" sz="1600" b="1" dirty="0">
                <a:solidFill>
                  <a:srgbClr val="00B050"/>
                </a:solidFill>
                <a:latin typeface="Arial" charset="0"/>
              </a:rPr>
              <a:t>ACEP (Stratosphere</a:t>
            </a:r>
            <a:r>
              <a:rPr lang="en-US" sz="1600" b="1" dirty="0" smtClean="0">
                <a:solidFill>
                  <a:srgbClr val="00B050"/>
                </a:solidFill>
                <a:latin typeface="Arial" charset="0"/>
              </a:rPr>
              <a:t>) (SP, M)</a:t>
            </a:r>
            <a:endParaRPr lang="en-US" sz="1600" b="1" dirty="0">
              <a:solidFill>
                <a:srgbClr val="00B050"/>
              </a:solidFill>
              <a:latin typeface="Arial" charset="0"/>
            </a:endParaRPr>
          </a:p>
          <a:p>
            <a:pPr lvl="1" eaLnBrk="1" hangingPunct="1">
              <a:spcAft>
                <a:spcPts val="600"/>
              </a:spcAft>
            </a:pPr>
            <a:r>
              <a:rPr lang="en-US" sz="1600" dirty="0" smtClean="0">
                <a:solidFill>
                  <a:srgbClr val="1C1C1C"/>
                </a:solidFill>
              </a:rPr>
              <a:t>Aristocrat (SP, M)</a:t>
            </a:r>
          </a:p>
          <a:p>
            <a:pPr lvl="1" eaLnBrk="1" hangingPunct="1">
              <a:spcAft>
                <a:spcPts val="600"/>
              </a:spcAft>
            </a:pPr>
            <a:r>
              <a:rPr lang="en-US" sz="1600" b="1" dirty="0" smtClean="0">
                <a:solidFill>
                  <a:srgbClr val="00B050"/>
                </a:solidFill>
              </a:rPr>
              <a:t>Bally Technologies, Inc. (SP, M)</a:t>
            </a:r>
          </a:p>
          <a:p>
            <a:pPr lvl="1" eaLnBrk="1" hangingPunct="1">
              <a:spcAft>
                <a:spcPts val="600"/>
              </a:spcAft>
            </a:pPr>
            <a:r>
              <a:rPr lang="en-US" sz="1600" b="1" dirty="0" smtClean="0">
                <a:solidFill>
                  <a:srgbClr val="00B050"/>
                </a:solidFill>
              </a:rPr>
              <a:t>Boyd (O, SP)</a:t>
            </a:r>
          </a:p>
          <a:p>
            <a:pPr lvl="1">
              <a:spcAft>
                <a:spcPts val="600"/>
              </a:spcAft>
            </a:pPr>
            <a:r>
              <a:rPr lang="en-US" sz="1600" dirty="0">
                <a:solidFill>
                  <a:srgbClr val="1C1C1C"/>
                </a:solidFill>
                <a:latin typeface="Arial" charset="0"/>
              </a:rPr>
              <a:t>BP </a:t>
            </a:r>
            <a:r>
              <a:rPr lang="en-US" sz="1600" dirty="0" smtClean="0">
                <a:solidFill>
                  <a:srgbClr val="1C1C1C"/>
                </a:solidFill>
                <a:latin typeface="Arial" charset="0"/>
              </a:rPr>
              <a:t>Gaming (bwin sub) (SP, M)</a:t>
            </a:r>
            <a:endParaRPr lang="en-US" sz="1600" dirty="0">
              <a:solidFill>
                <a:srgbClr val="1C1C1C"/>
              </a:solidFill>
              <a:latin typeface="Arial" charset="0"/>
            </a:endParaRPr>
          </a:p>
          <a:p>
            <a:pPr lvl="1" eaLnBrk="1" hangingPunct="1">
              <a:spcAft>
                <a:spcPts val="600"/>
              </a:spcAft>
            </a:pPr>
            <a:r>
              <a:rPr lang="en-US" sz="1600" b="1" dirty="0" smtClean="0">
                <a:solidFill>
                  <a:srgbClr val="00B050"/>
                </a:solidFill>
              </a:rPr>
              <a:t>CAMS (SP-Geolocation, Patron ID)</a:t>
            </a:r>
          </a:p>
          <a:p>
            <a:pPr lvl="1" eaLnBrk="1" hangingPunct="1">
              <a:spcAft>
                <a:spcPts val="600"/>
              </a:spcAft>
            </a:pPr>
            <a:r>
              <a:rPr lang="en-US" sz="1600" b="1" dirty="0" smtClean="0">
                <a:solidFill>
                  <a:srgbClr val="00B050"/>
                </a:solidFill>
              </a:rPr>
              <a:t>Caesars (O)</a:t>
            </a:r>
          </a:p>
          <a:p>
            <a:pPr lvl="1" eaLnBrk="1" hangingPunct="1">
              <a:spcAft>
                <a:spcPts val="600"/>
              </a:spcAft>
            </a:pPr>
            <a:r>
              <a:rPr lang="en-US" sz="1600" dirty="0" smtClean="0">
                <a:solidFill>
                  <a:srgbClr val="1C1C1C"/>
                </a:solidFill>
              </a:rPr>
              <a:t>Canter (SP)</a:t>
            </a:r>
          </a:p>
          <a:p>
            <a:pPr lvl="1">
              <a:spcAft>
                <a:spcPts val="600"/>
              </a:spcAft>
            </a:pPr>
            <a:r>
              <a:rPr lang="en-US" sz="1600" b="1" dirty="0">
                <a:solidFill>
                  <a:srgbClr val="00B050"/>
                </a:solidFill>
                <a:latin typeface="Arial" charset="0"/>
              </a:rPr>
              <a:t>Fertitta Interactive</a:t>
            </a:r>
          </a:p>
          <a:p>
            <a:pPr lvl="1">
              <a:spcAft>
                <a:spcPts val="600"/>
              </a:spcAft>
            </a:pPr>
            <a:r>
              <a:rPr lang="en-US" sz="1600" b="1" dirty="0">
                <a:solidFill>
                  <a:srgbClr val="00B050"/>
                </a:solidFill>
                <a:latin typeface="Arial" charset="0"/>
              </a:rPr>
              <a:t>Global Cash Access, Inc</a:t>
            </a:r>
            <a:r>
              <a:rPr lang="en-US" sz="1600" b="1" dirty="0" smtClean="0">
                <a:solidFill>
                  <a:srgbClr val="00B050"/>
                </a:solidFill>
                <a:latin typeface="Arial" charset="0"/>
              </a:rPr>
              <a:t>. (SP-Cash Access and Wagering Instrument)</a:t>
            </a:r>
            <a:endParaRPr lang="en-US" sz="1600" b="1" dirty="0">
              <a:solidFill>
                <a:srgbClr val="00B050"/>
              </a:solidFill>
              <a:latin typeface="Arial" charset="0"/>
            </a:endParaRPr>
          </a:p>
          <a:p>
            <a:pPr lvl="1" eaLnBrk="1" hangingPunct="1">
              <a:spcAft>
                <a:spcPts val="600"/>
              </a:spcAft>
            </a:pPr>
            <a:r>
              <a:rPr lang="en-US" sz="1600" dirty="0" smtClean="0">
                <a:solidFill>
                  <a:srgbClr val="1C1C1C"/>
                </a:solidFill>
              </a:rPr>
              <a:t>Golden Nugget (O)</a:t>
            </a:r>
          </a:p>
          <a:p>
            <a:pPr lvl="1">
              <a:spcAft>
                <a:spcPts val="600"/>
              </a:spcAft>
            </a:pPr>
            <a:r>
              <a:rPr lang="en-US" sz="1600" dirty="0" smtClean="0">
                <a:solidFill>
                  <a:srgbClr val="1C1C1C"/>
                </a:solidFill>
              </a:rPr>
              <a:t>Hard Rock</a:t>
            </a:r>
          </a:p>
          <a:p>
            <a:pPr lvl="1" eaLnBrk="1" hangingPunct="1">
              <a:spcAft>
                <a:spcPts val="600"/>
              </a:spcAft>
            </a:pPr>
            <a:endParaRPr lang="en-US" sz="1600" dirty="0" smtClean="0"/>
          </a:p>
        </p:txBody>
      </p:sp>
      <p:sp>
        <p:nvSpPr>
          <p:cNvPr id="7"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15</a:t>
            </a:r>
            <a:endParaRPr lang="en-US" sz="900" dirty="0">
              <a:solidFill>
                <a:srgbClr val="AC0000"/>
              </a:solidFill>
              <a:latin typeface="+mn-lt"/>
            </a:endParaRPr>
          </a:p>
        </p:txBody>
      </p:sp>
      <p:sp>
        <p:nvSpPr>
          <p:cNvPr id="11" name="Rectangle 3"/>
          <p:cNvSpPr txBox="1">
            <a:spLocks noChangeArrowheads="1"/>
          </p:cNvSpPr>
          <p:nvPr/>
        </p:nvSpPr>
        <p:spPr bwMode="blackWhite">
          <a:xfrm>
            <a:off x="5048250" y="1412559"/>
            <a:ext cx="4489105" cy="498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0"/>
              </a:spcBef>
              <a:spcAft>
                <a:spcPct val="15000"/>
              </a:spcAft>
              <a:buClr>
                <a:srgbClr val="AC0000"/>
              </a:buClr>
              <a:buSzPct val="75000"/>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lr>
                <a:srgbClr val="AC0000"/>
              </a:buClr>
              <a:buSzPct val="75000"/>
              <a:buChar char="•"/>
              <a:defRPr sz="2000">
                <a:solidFill>
                  <a:schemeClr val="tx1"/>
                </a:solidFill>
                <a:latin typeface="+mn-lt"/>
              </a:defRPr>
            </a:lvl2pPr>
            <a:lvl3pPr marL="1143000" indent="-228600" algn="l" rtl="0" eaLnBrk="1" fontAlgn="base" hangingPunct="1">
              <a:spcBef>
                <a:spcPct val="0"/>
              </a:spcBef>
              <a:spcAft>
                <a:spcPct val="15000"/>
              </a:spcAft>
              <a:buClr>
                <a:srgbClr val="AC0000"/>
              </a:buClr>
              <a:buSzPct val="75000"/>
              <a:buChar char="•"/>
              <a:defRPr>
                <a:solidFill>
                  <a:schemeClr val="tx1"/>
                </a:solidFill>
                <a:latin typeface="+mn-lt"/>
              </a:defRPr>
            </a:lvl3pPr>
            <a:lvl4pPr marL="1600200" indent="-228600" algn="l" rtl="0" eaLnBrk="1" fontAlgn="base" hangingPunct="1">
              <a:spcBef>
                <a:spcPct val="0"/>
              </a:spcBef>
              <a:spcAft>
                <a:spcPct val="15000"/>
              </a:spcAft>
              <a:buClr>
                <a:srgbClr val="AC0000"/>
              </a:buClr>
              <a:buSzPct val="75000"/>
              <a:buChar char="•"/>
              <a:defRPr sz="1600">
                <a:solidFill>
                  <a:schemeClr val="tx1"/>
                </a:solidFill>
                <a:latin typeface="+mn-lt"/>
              </a:defRPr>
            </a:lvl4pPr>
            <a:lvl5pPr marL="2057400" indent="-228600" algn="l" rtl="0" eaLnBrk="1" fontAlgn="base" hangingPunct="1">
              <a:spcBef>
                <a:spcPct val="0"/>
              </a:spcBef>
              <a:spcAft>
                <a:spcPct val="0"/>
              </a:spcAft>
              <a:buClr>
                <a:srgbClr val="A50021"/>
              </a:buClr>
              <a:buSzPct val="75000"/>
              <a:buChar char="•"/>
              <a:defRPr sz="1600">
                <a:solidFill>
                  <a:schemeClr val="tx1"/>
                </a:solidFill>
                <a:latin typeface="+mn-lt"/>
              </a:defRPr>
            </a:lvl5pPr>
            <a:lvl6pPr marL="2514600" indent="-228600" algn="l" rtl="0" eaLnBrk="1" fontAlgn="base" hangingPunct="1">
              <a:spcBef>
                <a:spcPct val="0"/>
              </a:spcBef>
              <a:spcAft>
                <a:spcPct val="0"/>
              </a:spcAft>
              <a:buClr>
                <a:srgbClr val="A50021"/>
              </a:buClr>
              <a:buSzPct val="75000"/>
              <a:buChar char="•"/>
              <a:defRPr sz="1600">
                <a:solidFill>
                  <a:schemeClr val="tx1"/>
                </a:solidFill>
                <a:latin typeface="+mn-lt"/>
              </a:defRPr>
            </a:lvl6pPr>
            <a:lvl7pPr marL="2971800" indent="-228600" algn="l" rtl="0" eaLnBrk="1" fontAlgn="base" hangingPunct="1">
              <a:spcBef>
                <a:spcPct val="0"/>
              </a:spcBef>
              <a:spcAft>
                <a:spcPct val="0"/>
              </a:spcAft>
              <a:buClr>
                <a:srgbClr val="A50021"/>
              </a:buClr>
              <a:buSzPct val="75000"/>
              <a:buChar char="•"/>
              <a:defRPr sz="1600">
                <a:solidFill>
                  <a:schemeClr val="tx1"/>
                </a:solidFill>
                <a:latin typeface="+mn-lt"/>
              </a:defRPr>
            </a:lvl7pPr>
            <a:lvl8pPr marL="3429000" indent="-228600" algn="l" rtl="0" eaLnBrk="1" fontAlgn="base" hangingPunct="1">
              <a:spcBef>
                <a:spcPct val="0"/>
              </a:spcBef>
              <a:spcAft>
                <a:spcPct val="0"/>
              </a:spcAft>
              <a:buClr>
                <a:srgbClr val="A50021"/>
              </a:buClr>
              <a:buSzPct val="75000"/>
              <a:buChar char="•"/>
              <a:defRPr sz="1600">
                <a:solidFill>
                  <a:schemeClr val="tx1"/>
                </a:solidFill>
                <a:latin typeface="+mn-lt"/>
              </a:defRPr>
            </a:lvl8pPr>
            <a:lvl9pPr marL="3886200" indent="-228600" algn="l" rtl="0" eaLnBrk="1" fontAlgn="base" hangingPunct="1">
              <a:spcBef>
                <a:spcPct val="0"/>
              </a:spcBef>
              <a:spcAft>
                <a:spcPct val="0"/>
              </a:spcAft>
              <a:buClr>
                <a:srgbClr val="A50021"/>
              </a:buClr>
              <a:buSzPct val="75000"/>
              <a:buChar char="•"/>
              <a:defRPr sz="1600">
                <a:solidFill>
                  <a:schemeClr val="tx1"/>
                </a:solidFill>
                <a:latin typeface="+mn-lt"/>
              </a:defRPr>
            </a:lvl9pPr>
          </a:lstStyle>
          <a:p>
            <a:pPr lvl="1">
              <a:spcAft>
                <a:spcPts val="600"/>
              </a:spcAft>
            </a:pPr>
            <a:r>
              <a:rPr lang="en-US" sz="1600" b="1" dirty="0">
                <a:solidFill>
                  <a:srgbClr val="00B050"/>
                </a:solidFill>
              </a:rPr>
              <a:t>IGT (SP, M)</a:t>
            </a:r>
          </a:p>
          <a:p>
            <a:pPr lvl="1">
              <a:spcAft>
                <a:spcPts val="600"/>
              </a:spcAft>
            </a:pPr>
            <a:r>
              <a:rPr lang="en-US" sz="1600" kern="0" dirty="0" smtClean="0">
                <a:solidFill>
                  <a:srgbClr val="1C1C1C"/>
                </a:solidFill>
                <a:latin typeface="Arial" charset="0"/>
              </a:rPr>
              <a:t>Lottomatic Group (Italy Based) - includes SPIELO, Boss Media, and St. Minver (SP, M)</a:t>
            </a:r>
          </a:p>
          <a:p>
            <a:pPr lvl="1">
              <a:spcAft>
                <a:spcPts val="600"/>
              </a:spcAft>
            </a:pPr>
            <a:r>
              <a:rPr lang="en-US" sz="1600" b="1" kern="0" dirty="0" smtClean="0">
                <a:solidFill>
                  <a:srgbClr val="00B050"/>
                </a:solidFill>
              </a:rPr>
              <a:t>MGM Resorts (O)</a:t>
            </a:r>
          </a:p>
          <a:p>
            <a:pPr lvl="1">
              <a:spcAft>
                <a:spcPts val="600"/>
              </a:spcAft>
            </a:pPr>
            <a:r>
              <a:rPr lang="en-US" sz="1600" b="1" kern="0" dirty="0" smtClean="0">
                <a:solidFill>
                  <a:srgbClr val="00B050"/>
                </a:solidFill>
              </a:rPr>
              <a:t>Monarch Casino (O)</a:t>
            </a:r>
          </a:p>
          <a:p>
            <a:pPr lvl="1">
              <a:spcAft>
                <a:spcPts val="600"/>
              </a:spcAft>
            </a:pPr>
            <a:r>
              <a:rPr lang="en-US" sz="1600" b="1" kern="0" dirty="0" smtClean="0">
                <a:solidFill>
                  <a:srgbClr val="00B050"/>
                </a:solidFill>
                <a:latin typeface="Arial" charset="0"/>
              </a:rPr>
              <a:t>NetEffect Networks (Class 2 SP-IT Service Provider) </a:t>
            </a:r>
          </a:p>
          <a:p>
            <a:pPr lvl="1">
              <a:spcAft>
                <a:spcPts val="600"/>
              </a:spcAft>
            </a:pPr>
            <a:r>
              <a:rPr lang="en-US" sz="1600" kern="0" dirty="0" smtClean="0">
                <a:solidFill>
                  <a:srgbClr val="1C1C1C"/>
                </a:solidFill>
                <a:latin typeface="Arial" charset="0"/>
              </a:rPr>
              <a:t>Paddy Power (UK)</a:t>
            </a:r>
          </a:p>
          <a:p>
            <a:pPr lvl="1">
              <a:spcAft>
                <a:spcPts val="600"/>
              </a:spcAft>
            </a:pPr>
            <a:r>
              <a:rPr lang="en-US" sz="1600" b="1" kern="0" dirty="0" smtClean="0">
                <a:solidFill>
                  <a:srgbClr val="00B050"/>
                </a:solidFill>
              </a:rPr>
              <a:t>Pokertrip Enterprises (SP-Marketing Affiliate)</a:t>
            </a:r>
          </a:p>
          <a:p>
            <a:pPr lvl="1">
              <a:spcAft>
                <a:spcPts val="600"/>
              </a:spcAft>
            </a:pPr>
            <a:r>
              <a:rPr lang="en-US" sz="1600" b="1" kern="0" dirty="0" smtClean="0">
                <a:solidFill>
                  <a:srgbClr val="00B050"/>
                </a:solidFill>
              </a:rPr>
              <a:t>SG Gaming </a:t>
            </a:r>
          </a:p>
          <a:p>
            <a:pPr lvl="1">
              <a:spcAft>
                <a:spcPts val="600"/>
              </a:spcAft>
            </a:pPr>
            <a:r>
              <a:rPr lang="en-US" sz="1600" b="1" kern="0" dirty="0" smtClean="0">
                <a:solidFill>
                  <a:srgbClr val="00B050"/>
                </a:solidFill>
              </a:rPr>
              <a:t>Shuffle Master (SP, M)</a:t>
            </a:r>
          </a:p>
          <a:p>
            <a:pPr lvl="1">
              <a:spcAft>
                <a:spcPts val="600"/>
              </a:spcAft>
            </a:pPr>
            <a:r>
              <a:rPr lang="en-US" sz="1600" b="1" kern="0" dirty="0" smtClean="0">
                <a:solidFill>
                  <a:srgbClr val="00B050"/>
                </a:solidFill>
              </a:rPr>
              <a:t>South Point Poker (O, M)</a:t>
            </a:r>
          </a:p>
          <a:p>
            <a:pPr lvl="1">
              <a:spcAft>
                <a:spcPts val="600"/>
              </a:spcAft>
            </a:pPr>
            <a:r>
              <a:rPr lang="en-US" sz="1600" kern="0" dirty="0" smtClean="0">
                <a:solidFill>
                  <a:srgbClr val="1C1C1C"/>
                </a:solidFill>
                <a:latin typeface="Arial" charset="0"/>
              </a:rPr>
              <a:t>William Hill PLC (Europe)</a:t>
            </a:r>
          </a:p>
          <a:p>
            <a:pPr lvl="1">
              <a:spcAft>
                <a:spcPts val="600"/>
              </a:spcAft>
            </a:pPr>
            <a:r>
              <a:rPr lang="en-US" sz="1600" b="1" kern="0" dirty="0" smtClean="0">
                <a:solidFill>
                  <a:srgbClr val="00B050"/>
                </a:solidFill>
                <a:latin typeface="Arial" charset="0"/>
              </a:rPr>
              <a:t>WMS Industries (M)</a:t>
            </a:r>
          </a:p>
          <a:p>
            <a:pPr lvl="1">
              <a:spcAft>
                <a:spcPts val="600"/>
              </a:spcAft>
            </a:pPr>
            <a:r>
              <a:rPr lang="en-US" sz="1600" kern="0" dirty="0" smtClean="0">
                <a:solidFill>
                  <a:srgbClr val="1C1C1C"/>
                </a:solidFill>
                <a:latin typeface="Arial" charset="0"/>
              </a:rPr>
              <a:t>Zynga</a:t>
            </a:r>
          </a:p>
          <a:p>
            <a:pPr lvl="1">
              <a:spcAft>
                <a:spcPts val="600"/>
              </a:spcAft>
            </a:pPr>
            <a:endParaRPr lang="en-US" sz="1600" kern="0" dirty="0" smtClean="0"/>
          </a:p>
        </p:txBody>
      </p:sp>
    </p:spTree>
    <p:extLst>
      <p:ext uri="{BB962C8B-B14F-4D97-AF65-F5344CB8AC3E}">
        <p14:creationId xmlns:p14="http://schemas.microsoft.com/office/powerpoint/2010/main" val="27556491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200" dirty="0" smtClean="0"/>
          </a:p>
          <a:p>
            <a:r>
              <a:rPr lang="en-US" sz="3200" dirty="0" smtClean="0"/>
              <a:t>2012 M&amp;A deal value $4 </a:t>
            </a:r>
            <a:r>
              <a:rPr lang="en-US" sz="3200" dirty="0"/>
              <a:t>billion </a:t>
            </a:r>
            <a:r>
              <a:rPr lang="en-US" sz="3200" dirty="0" smtClean="0"/>
              <a:t>(up 18%)</a:t>
            </a:r>
          </a:p>
          <a:p>
            <a:r>
              <a:rPr lang="en-US" sz="3200" dirty="0" smtClean="0"/>
              <a:t>2012 M&amp;A deal volume over 83 transactions (down 27%)</a:t>
            </a:r>
          </a:p>
          <a:p>
            <a:r>
              <a:rPr lang="en-US" sz="3200" dirty="0" smtClean="0"/>
              <a:t>2012 average transaction value </a:t>
            </a:r>
            <a:r>
              <a:rPr lang="en-US" sz="3200" dirty="0"/>
              <a:t>of </a:t>
            </a:r>
            <a:r>
              <a:rPr lang="en-US" sz="3200" dirty="0" smtClean="0"/>
              <a:t>$48.6 million</a:t>
            </a:r>
          </a:p>
          <a:p>
            <a:endParaRPr lang="en-US" sz="3200" dirty="0"/>
          </a:p>
        </p:txBody>
      </p:sp>
      <p:sp>
        <p:nvSpPr>
          <p:cNvPr id="3" name="Slide Number Placeholder 2"/>
          <p:cNvSpPr>
            <a:spLocks noGrp="1"/>
          </p:cNvSpPr>
          <p:nvPr>
            <p:ph type="sldNum" sz="quarter" idx="10"/>
          </p:nvPr>
        </p:nvSpPr>
        <p:spPr/>
        <p:txBody>
          <a:bodyPr/>
          <a:lstStyle/>
          <a:p>
            <a:pPr>
              <a:defRPr/>
            </a:pPr>
            <a:fld id="{3E8F25A5-9D49-4FFC-985B-8FF67C8BE7F4}" type="slidenum">
              <a:rPr lang="en-US" smtClean="0"/>
              <a:pPr>
                <a:defRPr/>
              </a:pPr>
              <a:t>24</a:t>
            </a:fld>
            <a:endParaRPr lang="en-US" dirty="0"/>
          </a:p>
        </p:txBody>
      </p:sp>
      <p:sp>
        <p:nvSpPr>
          <p:cNvPr id="4" name="Title 3"/>
          <p:cNvSpPr>
            <a:spLocks noGrp="1"/>
          </p:cNvSpPr>
          <p:nvPr>
            <p:ph type="title"/>
          </p:nvPr>
        </p:nvSpPr>
        <p:spPr/>
        <p:txBody>
          <a:bodyPr/>
          <a:lstStyle/>
          <a:p>
            <a:r>
              <a:rPr lang="en-US" dirty="0" smtClean="0"/>
              <a:t>2012 Games Industry M&amp;A Activity</a:t>
            </a:r>
            <a:endParaRPr lang="en-US" dirty="0"/>
          </a:p>
        </p:txBody>
      </p:sp>
      <p:sp>
        <p:nvSpPr>
          <p:cNvPr id="5" name="TextBox 4"/>
          <p:cNvSpPr txBox="1"/>
          <p:nvPr/>
        </p:nvSpPr>
        <p:spPr>
          <a:xfrm>
            <a:off x="2391411" y="5596354"/>
            <a:ext cx="6629400" cy="338554"/>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b="0" i="0" u="none" strike="noStrike" kern="1200" baseline="0" dirty="0" smtClean="0">
                <a:solidFill>
                  <a:schemeClr val="tx1"/>
                </a:solidFill>
                <a:latin typeface="Arial" charset="0"/>
                <a:ea typeface="+mn-ea"/>
                <a:cs typeface="+mn-cs"/>
              </a:rPr>
              <a:t>Source:  Digi-Capital Global Games Investment Review</a:t>
            </a:r>
          </a:p>
        </p:txBody>
      </p:sp>
    </p:spTree>
    <p:extLst>
      <p:ext uri="{BB962C8B-B14F-4D97-AF65-F5344CB8AC3E}">
        <p14:creationId xmlns:p14="http://schemas.microsoft.com/office/powerpoint/2010/main" val="4121051631"/>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0"/>
          </p:nvPr>
        </p:nvSpPr>
        <p:spPr/>
        <p:txBody>
          <a:bodyPr/>
          <a:lstStyle/>
          <a:p>
            <a:pPr>
              <a:defRPr/>
            </a:pPr>
            <a:fld id="{3E8F25A5-9D49-4FFC-985B-8FF67C8BE7F4}" type="slidenum">
              <a:rPr lang="en-US" smtClean="0"/>
              <a:pPr>
                <a:defRPr/>
              </a:pPr>
              <a:t>25</a:t>
            </a:fld>
            <a:endParaRPr lang="en-US" dirty="0"/>
          </a:p>
        </p:txBody>
      </p:sp>
      <p:sp>
        <p:nvSpPr>
          <p:cNvPr id="4" name="Title 3"/>
          <p:cNvSpPr>
            <a:spLocks noGrp="1"/>
          </p:cNvSpPr>
          <p:nvPr>
            <p:ph type="title"/>
          </p:nvPr>
        </p:nvSpPr>
        <p:spPr/>
        <p:txBody>
          <a:bodyPr/>
          <a:lstStyle/>
          <a:p>
            <a:r>
              <a:rPr lang="en-US" dirty="0" smtClean="0"/>
              <a:t>Trend: Rising M&amp;A Exits</a:t>
            </a:r>
            <a:endParaRPr lang="en-US" dirty="0"/>
          </a:p>
        </p:txBody>
      </p:sp>
      <p:grpSp>
        <p:nvGrpSpPr>
          <p:cNvPr id="13" name="Group 12"/>
          <p:cNvGrpSpPr/>
          <p:nvPr/>
        </p:nvGrpSpPr>
        <p:grpSpPr>
          <a:xfrm>
            <a:off x="616540" y="1371600"/>
            <a:ext cx="9103462" cy="5016091"/>
            <a:chOff x="616540" y="1371600"/>
            <a:chExt cx="9103462" cy="5016091"/>
          </a:xfrm>
        </p:grpSpPr>
        <p:grpSp>
          <p:nvGrpSpPr>
            <p:cNvPr id="7" name="Group 6"/>
            <p:cNvGrpSpPr/>
            <p:nvPr/>
          </p:nvGrpSpPr>
          <p:grpSpPr>
            <a:xfrm>
              <a:off x="616540" y="1371600"/>
              <a:ext cx="9103462" cy="5016091"/>
              <a:chOff x="642560" y="1520818"/>
              <a:chExt cx="9103462" cy="5016091"/>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974" t="21708" r="10347" b="8928"/>
              <a:stretch/>
            </p:blipFill>
            <p:spPr bwMode="auto">
              <a:xfrm>
                <a:off x="642560" y="1520818"/>
                <a:ext cx="9103462" cy="501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863583" y="2133600"/>
                <a:ext cx="889017" cy="2286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Rectangle 5"/>
              <p:cNvSpPr/>
              <p:nvPr/>
            </p:nvSpPr>
            <p:spPr bwMode="auto">
              <a:xfrm>
                <a:off x="863582" y="1642946"/>
                <a:ext cx="8661418" cy="8382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8" name="Rectangle 7"/>
            <p:cNvSpPr/>
            <p:nvPr/>
          </p:nvSpPr>
          <p:spPr bwMode="auto">
            <a:xfrm>
              <a:off x="1475678" y="1770036"/>
              <a:ext cx="990600" cy="384182"/>
            </a:xfrm>
            <a:prstGeom prst="rect">
              <a:avLst/>
            </a:prstGeom>
            <a:solidFill>
              <a:srgbClr val="CCECFF">
                <a:alpha val="74902"/>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2451410" y="1846441"/>
              <a:ext cx="1600200" cy="3077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 M&amp;A  Activity</a:t>
              </a:r>
            </a:p>
          </p:txBody>
        </p:sp>
        <p:sp>
          <p:nvSpPr>
            <p:cNvPr id="14" name="Rectangle 13"/>
            <p:cNvSpPr/>
            <p:nvPr/>
          </p:nvSpPr>
          <p:spPr bwMode="auto">
            <a:xfrm>
              <a:off x="5895278" y="1770036"/>
              <a:ext cx="990600" cy="384182"/>
            </a:xfrm>
            <a:prstGeom prst="rect">
              <a:avLst/>
            </a:prstGeom>
            <a:solidFill>
              <a:srgbClr val="003366">
                <a:alpha val="83922"/>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6846849" y="1829958"/>
              <a:ext cx="1600200" cy="307777"/>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 IPO Activity</a:t>
              </a:r>
            </a:p>
          </p:txBody>
        </p:sp>
        <p:sp>
          <p:nvSpPr>
            <p:cNvPr id="11" name="Rectangle 10"/>
            <p:cNvSpPr/>
            <p:nvPr/>
          </p:nvSpPr>
          <p:spPr bwMode="auto">
            <a:xfrm>
              <a:off x="4495800" y="5410200"/>
              <a:ext cx="1371600" cy="1524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193947328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The convergence of social games and casino games will increase M&amp;A activity and deal size</a:t>
            </a:r>
          </a:p>
          <a:p>
            <a:r>
              <a:rPr lang="en-US" sz="3600" dirty="0" smtClean="0"/>
              <a:t>Cross-state interactive gambling compacts</a:t>
            </a:r>
          </a:p>
          <a:p>
            <a:r>
              <a:rPr lang="en-US" sz="3600" dirty="0" smtClean="0"/>
              <a:t>Addiction claims and self-exclusion programs</a:t>
            </a:r>
          </a:p>
          <a:p>
            <a:endParaRPr lang="en-US" sz="3600" dirty="0" smtClean="0"/>
          </a:p>
        </p:txBody>
      </p:sp>
      <p:sp>
        <p:nvSpPr>
          <p:cNvPr id="3" name="Slide Number Placeholder 2"/>
          <p:cNvSpPr>
            <a:spLocks noGrp="1"/>
          </p:cNvSpPr>
          <p:nvPr>
            <p:ph type="sldNum" sz="quarter" idx="10"/>
          </p:nvPr>
        </p:nvSpPr>
        <p:spPr/>
        <p:txBody>
          <a:bodyPr/>
          <a:lstStyle/>
          <a:p>
            <a:pPr>
              <a:defRPr/>
            </a:pPr>
            <a:fld id="{3E8F25A5-9D49-4FFC-985B-8FF67C8BE7F4}" type="slidenum">
              <a:rPr lang="en-US" smtClean="0"/>
              <a:pPr>
                <a:defRPr/>
              </a:pPr>
              <a:t>26</a:t>
            </a:fld>
            <a:endParaRPr lang="en-US" dirty="0"/>
          </a:p>
        </p:txBody>
      </p:sp>
      <p:sp>
        <p:nvSpPr>
          <p:cNvPr id="4" name="Title 3"/>
          <p:cNvSpPr>
            <a:spLocks noGrp="1"/>
          </p:cNvSpPr>
          <p:nvPr>
            <p:ph type="title"/>
          </p:nvPr>
        </p:nvSpPr>
        <p:spPr/>
        <p:txBody>
          <a:bodyPr/>
          <a:lstStyle/>
          <a:p>
            <a:r>
              <a:rPr lang="en-US" dirty="0" smtClean="0"/>
              <a:t>What to Expect</a:t>
            </a:r>
            <a:endParaRPr lang="en-US" dirty="0"/>
          </a:p>
        </p:txBody>
      </p:sp>
    </p:spTree>
    <p:extLst>
      <p:ext uri="{BB962C8B-B14F-4D97-AF65-F5344CB8AC3E}">
        <p14:creationId xmlns:p14="http://schemas.microsoft.com/office/powerpoint/2010/main" val="4104556556"/>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5820" y="297180"/>
            <a:ext cx="7898130" cy="733335"/>
          </a:xfrm>
        </p:spPr>
        <p:txBody>
          <a:bodyPr/>
          <a:lstStyle/>
          <a:p>
            <a:r>
              <a:rPr lang="en-US" sz="2400" dirty="0" smtClean="0"/>
              <a:t>Roxanne E. Christ</a:t>
            </a:r>
            <a:endParaRPr lang="en-US" sz="2400" dirty="0"/>
          </a:p>
        </p:txBody>
      </p:sp>
      <p:pic>
        <p:nvPicPr>
          <p:cNvPr id="5" name="Picture 4" descr="http://www.lw.com/EmployeeBioPhotoImageHandler.ashx?empid=03243&amp;assetformat=Image208x78&amp;rssmaxitem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545" y="1516640"/>
            <a:ext cx="1981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ioText"/>
          <p:cNvSpPr txBox="1">
            <a:spLocks noChangeArrowheads="1"/>
          </p:cNvSpPr>
          <p:nvPr/>
        </p:nvSpPr>
        <p:spPr bwMode="blackWhite">
          <a:xfrm>
            <a:off x="3047999" y="1429327"/>
            <a:ext cx="6348945"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bodyPr>
          <a:lstStyle>
            <a:lvl1pPr marL="342900" indent="-342900" algn="l" rtl="0" eaLnBrk="1" fontAlgn="base" hangingPunct="1">
              <a:spcBef>
                <a:spcPct val="0"/>
              </a:spcBef>
              <a:spcAft>
                <a:spcPct val="15000"/>
              </a:spcAft>
              <a:buClr>
                <a:srgbClr val="AC0000"/>
              </a:buClr>
              <a:buSzPct val="75000"/>
              <a:buChar char="•"/>
              <a:defRPr sz="2400">
                <a:solidFill>
                  <a:schemeClr val="tx1"/>
                </a:solidFill>
                <a:latin typeface="+mn-lt"/>
                <a:ea typeface="+mn-ea"/>
                <a:cs typeface="+mn-cs"/>
              </a:defRPr>
            </a:lvl1pPr>
            <a:lvl2pPr marL="742950" indent="-285750" algn="l" rtl="0" eaLnBrk="1" fontAlgn="base" hangingPunct="1">
              <a:spcBef>
                <a:spcPct val="0"/>
              </a:spcBef>
              <a:spcAft>
                <a:spcPct val="15000"/>
              </a:spcAft>
              <a:buClr>
                <a:srgbClr val="AC0000"/>
              </a:buClr>
              <a:buSzPct val="75000"/>
              <a:buChar char="•"/>
              <a:defRPr sz="2000">
                <a:solidFill>
                  <a:schemeClr val="tx1"/>
                </a:solidFill>
                <a:latin typeface="+mn-lt"/>
              </a:defRPr>
            </a:lvl2pPr>
            <a:lvl3pPr marL="1143000" indent="-228600" algn="l" rtl="0" eaLnBrk="1" fontAlgn="base" hangingPunct="1">
              <a:spcBef>
                <a:spcPct val="0"/>
              </a:spcBef>
              <a:spcAft>
                <a:spcPct val="15000"/>
              </a:spcAft>
              <a:buClr>
                <a:srgbClr val="AC0000"/>
              </a:buClr>
              <a:buSzPct val="75000"/>
              <a:buChar char="•"/>
              <a:defRPr>
                <a:solidFill>
                  <a:schemeClr val="tx1"/>
                </a:solidFill>
                <a:latin typeface="+mn-lt"/>
              </a:defRPr>
            </a:lvl3pPr>
            <a:lvl4pPr marL="1600200" indent="-228600" algn="l" rtl="0" eaLnBrk="1" fontAlgn="base" hangingPunct="1">
              <a:spcBef>
                <a:spcPct val="0"/>
              </a:spcBef>
              <a:spcAft>
                <a:spcPct val="15000"/>
              </a:spcAft>
              <a:buClr>
                <a:srgbClr val="AC0000"/>
              </a:buClr>
              <a:buSzPct val="75000"/>
              <a:buChar char="•"/>
              <a:defRPr sz="1600">
                <a:solidFill>
                  <a:schemeClr val="tx1"/>
                </a:solidFill>
                <a:latin typeface="+mn-lt"/>
              </a:defRPr>
            </a:lvl4pPr>
            <a:lvl5pPr marL="2057400" indent="-228600" algn="l" rtl="0" eaLnBrk="1" fontAlgn="base" hangingPunct="1">
              <a:spcBef>
                <a:spcPct val="0"/>
              </a:spcBef>
              <a:spcAft>
                <a:spcPct val="0"/>
              </a:spcAft>
              <a:buClr>
                <a:srgbClr val="A50021"/>
              </a:buClr>
              <a:buSzPct val="75000"/>
              <a:buChar char="•"/>
              <a:defRPr sz="1600">
                <a:solidFill>
                  <a:schemeClr val="tx1"/>
                </a:solidFill>
                <a:latin typeface="+mn-lt"/>
              </a:defRPr>
            </a:lvl5pPr>
            <a:lvl6pPr marL="2514600" indent="-228600" algn="l" rtl="0" eaLnBrk="1" fontAlgn="base" hangingPunct="1">
              <a:spcBef>
                <a:spcPct val="0"/>
              </a:spcBef>
              <a:spcAft>
                <a:spcPct val="0"/>
              </a:spcAft>
              <a:buClr>
                <a:srgbClr val="A50021"/>
              </a:buClr>
              <a:buSzPct val="75000"/>
              <a:buChar char="•"/>
              <a:defRPr sz="1600">
                <a:solidFill>
                  <a:schemeClr val="tx1"/>
                </a:solidFill>
                <a:latin typeface="+mn-lt"/>
              </a:defRPr>
            </a:lvl6pPr>
            <a:lvl7pPr marL="2971800" indent="-228600" algn="l" rtl="0" eaLnBrk="1" fontAlgn="base" hangingPunct="1">
              <a:spcBef>
                <a:spcPct val="0"/>
              </a:spcBef>
              <a:spcAft>
                <a:spcPct val="0"/>
              </a:spcAft>
              <a:buClr>
                <a:srgbClr val="A50021"/>
              </a:buClr>
              <a:buSzPct val="75000"/>
              <a:buChar char="•"/>
              <a:defRPr sz="1600">
                <a:solidFill>
                  <a:schemeClr val="tx1"/>
                </a:solidFill>
                <a:latin typeface="+mn-lt"/>
              </a:defRPr>
            </a:lvl7pPr>
            <a:lvl8pPr marL="3429000" indent="-228600" algn="l" rtl="0" eaLnBrk="1" fontAlgn="base" hangingPunct="1">
              <a:spcBef>
                <a:spcPct val="0"/>
              </a:spcBef>
              <a:spcAft>
                <a:spcPct val="0"/>
              </a:spcAft>
              <a:buClr>
                <a:srgbClr val="A50021"/>
              </a:buClr>
              <a:buSzPct val="75000"/>
              <a:buChar char="•"/>
              <a:defRPr sz="1600">
                <a:solidFill>
                  <a:schemeClr val="tx1"/>
                </a:solidFill>
                <a:latin typeface="+mn-lt"/>
              </a:defRPr>
            </a:lvl8pPr>
            <a:lvl9pPr marL="3886200" indent="-228600" algn="l" rtl="0" eaLnBrk="1" fontAlgn="base" hangingPunct="1">
              <a:spcBef>
                <a:spcPct val="0"/>
              </a:spcBef>
              <a:spcAft>
                <a:spcPct val="0"/>
              </a:spcAft>
              <a:buClr>
                <a:srgbClr val="A50021"/>
              </a:buClr>
              <a:buSzPct val="75000"/>
              <a:buChar char="•"/>
              <a:defRPr sz="1600">
                <a:solidFill>
                  <a:schemeClr val="tx1"/>
                </a:solidFill>
                <a:latin typeface="+mn-lt"/>
              </a:defRPr>
            </a:lvl9pPr>
          </a:lstStyle>
          <a:p>
            <a:pPr marL="0" indent="0">
              <a:buFontTx/>
              <a:buNone/>
            </a:pPr>
            <a:r>
              <a:rPr lang="en-US" sz="1400" b="1" dirty="0" smtClean="0">
                <a:solidFill>
                  <a:srgbClr val="800000"/>
                </a:solidFill>
                <a:cs typeface="Times New Roman" pitchFamily="18" charset="0"/>
              </a:rPr>
              <a:t>Roxanne Christ </a:t>
            </a:r>
            <a:r>
              <a:rPr lang="en-US" sz="1400" dirty="0" smtClean="0"/>
              <a:t>is a partner in the Los Angeles office of Latham &amp; Watkins and is a member of the Corporate Department. Ms. Christ’s practice focuses on intellectual property, technology and media transactions, including both US-based and China-based cross-border acquisitions and dispositions of intellectual property portfolios; commercial loans secured by copyrights, patents and trademarks; securitizations of receivables arising from copyrighted works; licensing and strategic alliance agreements; and purchases, sales and restructurings of technology and media assets in bankruptcy. </a:t>
            </a:r>
          </a:p>
          <a:p>
            <a:pPr marL="0" indent="0">
              <a:buFontTx/>
              <a:buNone/>
            </a:pPr>
            <a:endParaRPr lang="en-US" sz="1400" dirty="0" smtClean="0"/>
          </a:p>
          <a:p>
            <a:pPr marL="0" indent="0">
              <a:buFontTx/>
              <a:buNone/>
            </a:pPr>
            <a:r>
              <a:rPr lang="en-US" sz="1400" dirty="0" smtClean="0"/>
              <a:t>For several consecutive years, Ms. Christ has been recognized by </a:t>
            </a:r>
            <a:r>
              <a:rPr lang="en-US" sz="1400" i="1" dirty="0" smtClean="0"/>
              <a:t>Legal 500 US</a:t>
            </a:r>
            <a:r>
              <a:rPr lang="en-US" sz="1400" dirty="0" smtClean="0"/>
              <a:t> guides as a leading attorney in Technology, video and online gaming corporate advice and the</a:t>
            </a:r>
            <a:r>
              <a:rPr lang="en-US" sz="1400" i="1" dirty="0" smtClean="0"/>
              <a:t> Legal 500 US: Volume II - Intellectual Property, Media, Technology &amp; Telecoms</a:t>
            </a:r>
            <a:r>
              <a:rPr lang="en-US" sz="1400" dirty="0" smtClean="0"/>
              <a:t>. As noted in the</a:t>
            </a:r>
            <a:r>
              <a:rPr lang="en-US" sz="1400" i="1" dirty="0" smtClean="0"/>
              <a:t> Chambers USA</a:t>
            </a:r>
            <a:r>
              <a:rPr lang="en-US" sz="1400" dirty="0" smtClean="0"/>
              <a:t> guide, Ms. Christ is considered by clients to be "one of the leaders in the burgeoning video game industry.” In 2010, she was selected by </a:t>
            </a:r>
            <a:r>
              <a:rPr lang="en-US" sz="1400" i="1" dirty="0" smtClean="0"/>
              <a:t>Los Angeles Business Journal</a:t>
            </a:r>
            <a:r>
              <a:rPr lang="en-US" sz="1400" dirty="0" smtClean="0"/>
              <a:t> as one of the “Top 40 Lawyers” in Los Angeles for work in interactive media. Ms. Christ previously served as Co-chair of the Publications Subcommittee of the American Bar Association’s Special Committee on Computer Gaming and Virtual Worlds.</a:t>
            </a:r>
          </a:p>
          <a:p>
            <a:pPr marL="0" indent="0">
              <a:buFontTx/>
              <a:buNone/>
            </a:pPr>
            <a:endParaRPr lang="en-US" sz="1400" dirty="0" smtClean="0"/>
          </a:p>
          <a:p>
            <a:pPr marL="0" indent="0">
              <a:buFontTx/>
              <a:buNone/>
            </a:pPr>
            <a:r>
              <a:rPr lang="en-US" sz="1400" dirty="0" smtClean="0"/>
              <a:t>Ms. Christ handles video game industry matters for both publishers and developers as well as investment banks, commercial banks and private equity funds.</a:t>
            </a:r>
          </a:p>
          <a:p>
            <a:pPr marL="0" indent="0">
              <a:buFontTx/>
              <a:buNone/>
            </a:pPr>
            <a:endParaRPr lang="en-US" sz="1400" dirty="0" smtClean="0"/>
          </a:p>
        </p:txBody>
      </p:sp>
      <p:sp>
        <p:nvSpPr>
          <p:cNvPr id="7" name="ContactInfo"/>
          <p:cNvSpPr txBox="1">
            <a:spLocks noChangeArrowheads="1"/>
          </p:cNvSpPr>
          <p:nvPr/>
        </p:nvSpPr>
        <p:spPr bwMode="auto">
          <a:xfrm>
            <a:off x="987957" y="2411990"/>
            <a:ext cx="1550988" cy="315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Book Antiqua" pitchFamily="18" charset="0"/>
                <a:cs typeface="Arial" charset="0"/>
              </a:defRPr>
            </a:lvl1pPr>
            <a:lvl2pPr marL="742950" indent="-285750">
              <a:defRPr sz="2400">
                <a:solidFill>
                  <a:schemeClr val="tx1"/>
                </a:solidFill>
                <a:latin typeface="Book Antiqua" pitchFamily="18" charset="0"/>
                <a:cs typeface="Arial" charset="0"/>
              </a:defRPr>
            </a:lvl2pPr>
            <a:lvl3pPr marL="1143000" indent="-228600">
              <a:defRPr sz="2400">
                <a:solidFill>
                  <a:schemeClr val="tx1"/>
                </a:solidFill>
                <a:latin typeface="Book Antiqua" pitchFamily="18" charset="0"/>
                <a:cs typeface="Arial" charset="0"/>
              </a:defRPr>
            </a:lvl3pPr>
            <a:lvl4pPr marL="1600200" indent="-228600">
              <a:defRPr sz="2400">
                <a:solidFill>
                  <a:schemeClr val="tx1"/>
                </a:solidFill>
                <a:latin typeface="Book Antiqua" pitchFamily="18" charset="0"/>
                <a:cs typeface="Arial" charset="0"/>
              </a:defRPr>
            </a:lvl4pPr>
            <a:lvl5pPr marL="2057400" indent="-228600">
              <a:defRPr sz="2400">
                <a:solidFill>
                  <a:schemeClr val="tx1"/>
                </a:solidFill>
                <a:latin typeface="Book Antiqua" pitchFamily="18" charset="0"/>
                <a:cs typeface="Arial" charset="0"/>
              </a:defRPr>
            </a:lvl5pPr>
            <a:lvl6pPr marL="2514600" indent="-228600" fontAlgn="base">
              <a:spcBef>
                <a:spcPct val="0"/>
              </a:spcBef>
              <a:spcAft>
                <a:spcPct val="0"/>
              </a:spcAft>
              <a:defRPr sz="2400">
                <a:solidFill>
                  <a:schemeClr val="tx1"/>
                </a:solidFill>
                <a:latin typeface="Book Antiqua" pitchFamily="18" charset="0"/>
                <a:cs typeface="Arial" charset="0"/>
              </a:defRPr>
            </a:lvl6pPr>
            <a:lvl7pPr marL="2971800" indent="-228600" fontAlgn="base">
              <a:spcBef>
                <a:spcPct val="0"/>
              </a:spcBef>
              <a:spcAft>
                <a:spcPct val="0"/>
              </a:spcAft>
              <a:defRPr sz="2400">
                <a:solidFill>
                  <a:schemeClr val="tx1"/>
                </a:solidFill>
                <a:latin typeface="Book Antiqua" pitchFamily="18" charset="0"/>
                <a:cs typeface="Arial" charset="0"/>
              </a:defRPr>
            </a:lvl7pPr>
            <a:lvl8pPr marL="3429000" indent="-228600" fontAlgn="base">
              <a:spcBef>
                <a:spcPct val="0"/>
              </a:spcBef>
              <a:spcAft>
                <a:spcPct val="0"/>
              </a:spcAft>
              <a:defRPr sz="2400">
                <a:solidFill>
                  <a:schemeClr val="tx1"/>
                </a:solidFill>
                <a:latin typeface="Book Antiqua" pitchFamily="18" charset="0"/>
                <a:cs typeface="Arial" charset="0"/>
              </a:defRPr>
            </a:lvl8pPr>
            <a:lvl9pPr marL="3886200" indent="-228600" fontAlgn="base">
              <a:spcBef>
                <a:spcPct val="0"/>
              </a:spcBef>
              <a:spcAft>
                <a:spcPct val="0"/>
              </a:spcAft>
              <a:defRPr sz="2400">
                <a:solidFill>
                  <a:schemeClr val="tx1"/>
                </a:solidFill>
                <a:latin typeface="Book Antiqua" pitchFamily="18" charset="0"/>
                <a:cs typeface="Arial" charset="0"/>
              </a:defRPr>
            </a:lvl9pPr>
          </a:lstStyle>
          <a:p>
            <a:pPr>
              <a:spcAft>
                <a:spcPct val="15000"/>
              </a:spcAft>
            </a:pPr>
            <a:r>
              <a:rPr lang="fr-FR" sz="1400" b="1" dirty="0">
                <a:solidFill>
                  <a:srgbClr val="800000"/>
                </a:solidFill>
                <a:latin typeface="Arial" charset="0"/>
              </a:rPr>
              <a:t>Contact</a:t>
            </a:r>
          </a:p>
          <a:p>
            <a:pPr>
              <a:spcAft>
                <a:spcPct val="15000"/>
              </a:spcAft>
            </a:pPr>
            <a:r>
              <a:rPr lang="en-US" sz="1400" dirty="0">
                <a:latin typeface="Arial" charset="0"/>
                <a:cs typeface="Times New Roman" pitchFamily="18" charset="0"/>
              </a:rPr>
              <a:t>+1.213.891.8300</a:t>
            </a:r>
          </a:p>
          <a:p>
            <a:pPr>
              <a:spcAft>
                <a:spcPct val="15000"/>
              </a:spcAft>
            </a:pPr>
            <a:r>
              <a:rPr lang="en-US" sz="1400" dirty="0" smtClean="0">
                <a:latin typeface="Arial" charset="0"/>
                <a:cs typeface="Times New Roman" pitchFamily="18" charset="0"/>
              </a:rPr>
              <a:t>roxanne.christ@lw.com</a:t>
            </a:r>
          </a:p>
          <a:p>
            <a:pPr>
              <a:spcAft>
                <a:spcPct val="15000"/>
              </a:spcAft>
            </a:pPr>
            <a:endParaRPr lang="en-US" sz="1400" dirty="0">
              <a:latin typeface="Arial" charset="0"/>
              <a:cs typeface="Times New Roman" pitchFamily="18" charset="0"/>
            </a:endParaRPr>
          </a:p>
          <a:p>
            <a:pPr>
              <a:spcAft>
                <a:spcPct val="15000"/>
              </a:spcAft>
            </a:pPr>
            <a:r>
              <a:rPr lang="en-US" sz="1400" b="1" dirty="0">
                <a:solidFill>
                  <a:srgbClr val="800000"/>
                </a:solidFill>
                <a:latin typeface="Arial" charset="0"/>
              </a:rPr>
              <a:t>Education</a:t>
            </a:r>
          </a:p>
          <a:p>
            <a:pPr>
              <a:spcAft>
                <a:spcPct val="15000"/>
              </a:spcAft>
            </a:pPr>
            <a:r>
              <a:rPr lang="en-US" sz="1400" dirty="0" smtClean="0">
                <a:latin typeface="Arial" charset="0"/>
                <a:cs typeface="Times New Roman" pitchFamily="18" charset="0"/>
              </a:rPr>
              <a:t>JD, Loyola Law School</a:t>
            </a:r>
          </a:p>
          <a:p>
            <a:pPr>
              <a:spcAft>
                <a:spcPct val="15000"/>
              </a:spcAft>
            </a:pPr>
            <a:endParaRPr lang="en-US" sz="1400" dirty="0">
              <a:latin typeface="Arial" charset="0"/>
              <a:cs typeface="Times New Roman" pitchFamily="18" charset="0"/>
            </a:endParaRPr>
          </a:p>
          <a:p>
            <a:pPr>
              <a:spcAft>
                <a:spcPct val="15000"/>
              </a:spcAft>
            </a:pPr>
            <a:r>
              <a:rPr lang="en-US" sz="1400" dirty="0" smtClean="0">
                <a:latin typeface="Arial" charset="0"/>
                <a:cs typeface="Times New Roman" pitchFamily="18" charset="0"/>
              </a:rPr>
              <a:t>BA, University of California, Los Angeles</a:t>
            </a:r>
            <a:r>
              <a:rPr lang="en-US" sz="1400" dirty="0" smtClean="0">
                <a:latin typeface="Arial" charset="0"/>
              </a:rPr>
              <a:t> </a:t>
            </a:r>
            <a:endParaRPr lang="fr-FR" sz="1400" dirty="0">
              <a:latin typeface="Arial" charset="0"/>
            </a:endParaRPr>
          </a:p>
          <a:p>
            <a:pPr>
              <a:spcAft>
                <a:spcPct val="15000"/>
              </a:spcAft>
            </a:pPr>
            <a:endParaRPr lang="fr-FR" sz="1400" b="1" dirty="0">
              <a:solidFill>
                <a:srgbClr val="800000"/>
              </a:solidFill>
              <a:latin typeface="Arial" charset="0"/>
            </a:endParaRPr>
          </a:p>
          <a:p>
            <a:pPr>
              <a:spcAft>
                <a:spcPct val="15000"/>
              </a:spcAft>
            </a:pPr>
            <a:endParaRPr lang="en-US" sz="1400" dirty="0">
              <a:latin typeface="Arial" charset="0"/>
            </a:endParaRPr>
          </a:p>
        </p:txBody>
      </p:sp>
      <p:sp>
        <p:nvSpPr>
          <p:cNvPr id="8" name="Slide Number Placeholder 1"/>
          <p:cNvSpPr txBox="1">
            <a:spLocks noGrp="1"/>
          </p:cNvSpPr>
          <p:nvPr/>
        </p:nvSpPr>
        <p:spPr bwMode="auto">
          <a:xfrm>
            <a:off x="8005578" y="6526530"/>
            <a:ext cx="1403350" cy="228600"/>
          </a:xfrm>
          <a:prstGeom prst="rect">
            <a:avLst/>
          </a:prstGeom>
          <a:solidFill>
            <a:schemeClr val="bg1"/>
          </a:solidFill>
          <a:ln>
            <a:noFill/>
          </a:ln>
          <a:effectLst/>
          <a:extLst/>
        </p:spPr>
        <p:txBody>
          <a:bodyPr/>
          <a:lstStyle>
            <a:lvl1pPr eaLnBrk="0" hangingPunct="0">
              <a:defRPr sz="2400">
                <a:solidFill>
                  <a:schemeClr val="tx1"/>
                </a:solidFill>
                <a:latin typeface="Book Antiqua" pitchFamily="18" charset="0"/>
                <a:cs typeface="Arial" charset="0"/>
              </a:defRPr>
            </a:lvl1pPr>
            <a:lvl2pPr marL="742950" indent="-285750" eaLnBrk="0" hangingPunct="0">
              <a:defRPr sz="2400">
                <a:solidFill>
                  <a:schemeClr val="tx1"/>
                </a:solidFill>
                <a:latin typeface="Book Antiqua" pitchFamily="18" charset="0"/>
                <a:cs typeface="Arial" charset="0"/>
              </a:defRPr>
            </a:lvl2pPr>
            <a:lvl3pPr marL="1143000" indent="-228600" eaLnBrk="0" hangingPunct="0">
              <a:defRPr sz="2400">
                <a:solidFill>
                  <a:schemeClr val="tx1"/>
                </a:solidFill>
                <a:latin typeface="Book Antiqua" pitchFamily="18" charset="0"/>
                <a:cs typeface="Arial" charset="0"/>
              </a:defRPr>
            </a:lvl3pPr>
            <a:lvl4pPr marL="1600200" indent="-228600" eaLnBrk="0" hangingPunct="0">
              <a:defRPr sz="2400">
                <a:solidFill>
                  <a:schemeClr val="tx1"/>
                </a:solidFill>
                <a:latin typeface="Book Antiqua" pitchFamily="18" charset="0"/>
                <a:cs typeface="Arial" charset="0"/>
              </a:defRPr>
            </a:lvl4pPr>
            <a:lvl5pPr marL="2057400" indent="-228600" eaLnBrk="0" hangingPunct="0">
              <a:defRPr sz="2400">
                <a:solidFill>
                  <a:schemeClr val="tx1"/>
                </a:solidFill>
                <a:latin typeface="Book Antiqua" pitchFamily="18" charset="0"/>
                <a:cs typeface="Arial" charset="0"/>
              </a:defRPr>
            </a:lvl5pPr>
            <a:lvl6pPr marL="2514600" indent="-228600" eaLnBrk="0" fontAlgn="base" hangingPunct="0">
              <a:spcBef>
                <a:spcPct val="0"/>
              </a:spcBef>
              <a:spcAft>
                <a:spcPct val="0"/>
              </a:spcAft>
              <a:defRPr sz="2400">
                <a:solidFill>
                  <a:schemeClr val="tx1"/>
                </a:solidFill>
                <a:latin typeface="Book Antiqua" pitchFamily="18" charset="0"/>
                <a:cs typeface="Arial" charset="0"/>
              </a:defRPr>
            </a:lvl6pPr>
            <a:lvl7pPr marL="2971800" indent="-228600" eaLnBrk="0" fontAlgn="base" hangingPunct="0">
              <a:spcBef>
                <a:spcPct val="0"/>
              </a:spcBef>
              <a:spcAft>
                <a:spcPct val="0"/>
              </a:spcAft>
              <a:defRPr sz="2400">
                <a:solidFill>
                  <a:schemeClr val="tx1"/>
                </a:solidFill>
                <a:latin typeface="Book Antiqua" pitchFamily="18" charset="0"/>
                <a:cs typeface="Arial" charset="0"/>
              </a:defRPr>
            </a:lvl7pPr>
            <a:lvl8pPr marL="3429000" indent="-228600" eaLnBrk="0" fontAlgn="base" hangingPunct="0">
              <a:spcBef>
                <a:spcPct val="0"/>
              </a:spcBef>
              <a:spcAft>
                <a:spcPct val="0"/>
              </a:spcAft>
              <a:defRPr sz="2400">
                <a:solidFill>
                  <a:schemeClr val="tx1"/>
                </a:solidFill>
                <a:latin typeface="Book Antiqua" pitchFamily="18" charset="0"/>
                <a:cs typeface="Arial" charset="0"/>
              </a:defRPr>
            </a:lvl8pPr>
            <a:lvl9pPr marL="3886200" indent="-228600" eaLnBrk="0" fontAlgn="base" hangingPunct="0">
              <a:spcBef>
                <a:spcPct val="0"/>
              </a:spcBef>
              <a:spcAft>
                <a:spcPct val="0"/>
              </a:spcAft>
              <a:defRPr sz="2400">
                <a:solidFill>
                  <a:schemeClr val="tx1"/>
                </a:solidFill>
                <a:latin typeface="Book Antiqua" pitchFamily="18" charset="0"/>
                <a:cs typeface="Arial" charset="0"/>
              </a:defRPr>
            </a:lvl9pPr>
          </a:lstStyle>
          <a:p>
            <a:pPr algn="r" eaLnBrk="1" hangingPunct="1"/>
            <a:r>
              <a:rPr lang="en-US" sz="900" dirty="0" smtClean="0">
                <a:solidFill>
                  <a:srgbClr val="AC0000"/>
                </a:solidFill>
                <a:latin typeface="+mn-lt"/>
              </a:rPr>
              <a:t>21</a:t>
            </a:r>
            <a:endParaRPr lang="en-US" sz="900" dirty="0">
              <a:solidFill>
                <a:srgbClr val="AC0000"/>
              </a:solidFill>
              <a:latin typeface="+mn-lt"/>
            </a:endParaRPr>
          </a:p>
        </p:txBody>
      </p:sp>
    </p:spTree>
    <p:extLst>
      <p:ext uri="{BB962C8B-B14F-4D97-AF65-F5344CB8AC3E}">
        <p14:creationId xmlns:p14="http://schemas.microsoft.com/office/powerpoint/2010/main" val="9784051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94410" y="1473835"/>
            <a:ext cx="8069580" cy="762000"/>
          </a:xfrm>
        </p:spPr>
        <p:txBody>
          <a:bodyPr/>
          <a:lstStyle/>
          <a:p>
            <a:pPr eaLnBrk="1" hangingPunct="1">
              <a:lnSpc>
                <a:spcPts val="3300"/>
              </a:lnSpc>
            </a:pPr>
            <a:r>
              <a:rPr lang="en-US" sz="2400" dirty="0" smtClean="0"/>
              <a:t>What “Online Gaming” Means to Casino Companies</a:t>
            </a:r>
          </a:p>
        </p:txBody>
      </p:sp>
      <p:sp>
        <p:nvSpPr>
          <p:cNvPr id="20483" name="Rectangle 3"/>
          <p:cNvSpPr>
            <a:spLocks noGrp="1" noChangeArrowheads="1"/>
          </p:cNvSpPr>
          <p:nvPr>
            <p:ph type="body" idx="4294967295"/>
          </p:nvPr>
        </p:nvSpPr>
        <p:spPr>
          <a:xfrm>
            <a:off x="5530850" y="1828800"/>
            <a:ext cx="3632200" cy="1905000"/>
          </a:xfrm>
          <a:ln>
            <a:solidFill>
              <a:schemeClr val="accent1"/>
            </a:solidFill>
            <a:miter lim="800000"/>
            <a:headEnd/>
            <a:tailEnd/>
          </a:ln>
        </p:spPr>
        <p:txBody>
          <a:bodyPr/>
          <a:lstStyle/>
          <a:p>
            <a:pPr marL="230188" lvl="1" indent="-115888" eaLnBrk="1" hangingPunct="1">
              <a:defRPr/>
            </a:pPr>
            <a:r>
              <a:rPr lang="en-US" b="1" dirty="0" smtClean="0"/>
              <a:t>SPORTS WAGERING</a:t>
            </a:r>
          </a:p>
          <a:p>
            <a:pPr marL="230188" lvl="1" indent="-115888" eaLnBrk="1" hangingPunct="1">
              <a:defRPr/>
            </a:pPr>
            <a:r>
              <a:rPr lang="en-US" b="1" dirty="0" smtClean="0"/>
              <a:t>POKER </a:t>
            </a:r>
          </a:p>
          <a:p>
            <a:pPr marL="230188" lvl="1" indent="-115888" eaLnBrk="1" hangingPunct="1">
              <a:defRPr/>
            </a:pPr>
            <a:r>
              <a:rPr lang="en-US" b="1" dirty="0" smtClean="0"/>
              <a:t>CASINO GAMES</a:t>
            </a:r>
          </a:p>
          <a:p>
            <a:pPr marL="230188" lvl="1" indent="-115888" eaLnBrk="1" hangingPunct="1">
              <a:defRPr/>
            </a:pPr>
            <a:r>
              <a:rPr lang="en-US" b="1" dirty="0" smtClean="0"/>
              <a:t>BINGO </a:t>
            </a:r>
          </a:p>
          <a:p>
            <a:pPr marL="230188" lvl="1" indent="-115888" eaLnBrk="1" hangingPunct="1">
              <a:defRPr/>
            </a:pPr>
            <a:r>
              <a:rPr lang="en-US" b="1" dirty="0" smtClean="0"/>
              <a:t>LOTTERIES</a:t>
            </a:r>
            <a:endParaRPr lang="en-US" sz="1800" b="1" dirty="0" smtClean="0"/>
          </a:p>
          <a:p>
            <a:pPr marL="0" indent="0" eaLnBrk="1" hangingPunct="1">
              <a:defRPr/>
            </a:pPr>
            <a:endParaRPr lang="en-US" sz="1800" b="1" dirty="0" smtClean="0"/>
          </a:p>
        </p:txBody>
      </p:sp>
      <p:sp>
        <p:nvSpPr>
          <p:cNvPr id="6149" name="Rectangle 3"/>
          <p:cNvSpPr>
            <a:spLocks noChangeArrowheads="1"/>
          </p:cNvSpPr>
          <p:nvPr/>
        </p:nvSpPr>
        <p:spPr bwMode="blackWhite">
          <a:xfrm>
            <a:off x="5463541" y="3886200"/>
            <a:ext cx="427736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600"/>
              </a:spcBef>
              <a:spcAft>
                <a:spcPct val="15000"/>
              </a:spcAft>
              <a:buClr>
                <a:srgbClr val="AC0000"/>
              </a:buClr>
              <a:buSzPct val="75000"/>
              <a:buFont typeface="Arial" charset="0"/>
              <a:buChar char="$"/>
            </a:pPr>
            <a:r>
              <a:rPr lang="en-US" dirty="0">
                <a:latin typeface="Arial" charset="0"/>
              </a:rPr>
              <a:t>Globally, $21.4 billion in 2010</a:t>
            </a:r>
          </a:p>
          <a:p>
            <a:pPr marL="342900" indent="-342900">
              <a:spcBef>
                <a:spcPts val="600"/>
              </a:spcBef>
              <a:spcAft>
                <a:spcPct val="15000"/>
              </a:spcAft>
              <a:buClr>
                <a:srgbClr val="AC0000"/>
              </a:buClr>
              <a:buSzPct val="75000"/>
              <a:buFont typeface="Arial" charset="0"/>
              <a:buChar char="$"/>
            </a:pPr>
            <a:r>
              <a:rPr lang="en-US" dirty="0">
                <a:latin typeface="Arial" charset="0"/>
              </a:rPr>
              <a:t>$30.5 billion by 2015</a:t>
            </a:r>
          </a:p>
          <a:p>
            <a:pPr marL="342900" indent="-342900">
              <a:spcBef>
                <a:spcPts val="1200"/>
              </a:spcBef>
              <a:spcAft>
                <a:spcPct val="15000"/>
              </a:spcAft>
              <a:buClr>
                <a:srgbClr val="AC0000"/>
              </a:buClr>
              <a:buSzPct val="75000"/>
              <a:buFont typeface="Arial" charset="0"/>
              <a:buChar char="$"/>
            </a:pPr>
            <a:r>
              <a:rPr lang="en-US" dirty="0">
                <a:latin typeface="Arial" charset="0"/>
              </a:rPr>
              <a:t>In US, potentially $10 billion (including $1.4 billion in poker)</a:t>
            </a:r>
          </a:p>
        </p:txBody>
      </p:sp>
      <p:sp>
        <p:nvSpPr>
          <p:cNvPr id="8" name="Rectangle 2"/>
          <p:cNvSpPr txBox="1">
            <a:spLocks noChangeArrowheads="1"/>
          </p:cNvSpPr>
          <p:nvPr/>
        </p:nvSpPr>
        <p:spPr>
          <a:xfrm>
            <a:off x="863583" y="297180"/>
            <a:ext cx="8900903" cy="733335"/>
          </a:xfrm>
          <a:prstGeom prst="rect">
            <a:avLst/>
          </a:prstGeom>
        </p:spPr>
        <p:txBody>
          <a:bodyPr tIns="91440" bIns="91440" anchor="ctr" anchorCtr="0"/>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pPr>
              <a:lnSpc>
                <a:spcPts val="3200"/>
              </a:lnSpc>
            </a:pPr>
            <a:r>
              <a:rPr lang="en-US" sz="2400" dirty="0" smtClean="0"/>
              <a:t>What “Online Gaming” Means to Casino Companies</a:t>
            </a:r>
            <a:endParaRPr lang="en-US" sz="2400" kern="0" dirty="0" smtClean="0"/>
          </a:p>
        </p:txBody>
      </p:sp>
      <p:sp>
        <p:nvSpPr>
          <p:cNvPr id="3" name="Slide Number Placeholder 2"/>
          <p:cNvSpPr>
            <a:spLocks noGrp="1"/>
          </p:cNvSpPr>
          <p:nvPr>
            <p:ph type="sldNum" sz="quarter" idx="10"/>
          </p:nvPr>
        </p:nvSpPr>
        <p:spPr/>
        <p:txBody>
          <a:bodyPr/>
          <a:lstStyle/>
          <a:p>
            <a:pPr>
              <a:defRPr/>
            </a:pPr>
            <a:fld id="{B90AFCA1-4702-49D1-98B5-D3BEA95C9F56}" type="slidenum">
              <a:rPr lang="en-US" smtClean="0"/>
              <a:pPr>
                <a:defRPr/>
              </a:pPr>
              <a:t>2</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843" y="2348388"/>
            <a:ext cx="2676525"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4343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bwMode="auto">
          <a:xfrm>
            <a:off x="1234440" y="4461897"/>
            <a:ext cx="8206740" cy="822960"/>
          </a:xfrm>
          <a:prstGeom prst="rightArrow">
            <a:avLst/>
          </a:prstGeom>
          <a:solidFill>
            <a:srgbClr val="AC0000"/>
          </a:solidFill>
          <a:ln>
            <a:solidFill>
              <a:schemeClr val="accent1"/>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Social games                Social casino games</a:t>
            </a:r>
            <a:r>
              <a:rPr kumimoji="0" lang="en-US" sz="1800" b="0" i="0" u="none" strike="noStrike" cap="none" normalizeH="0" dirty="0" smtClean="0">
                <a:ln>
                  <a:noFill/>
                </a:ln>
                <a:solidFill>
                  <a:schemeClr val="bg1"/>
                </a:solidFill>
                <a:effectLst/>
                <a:latin typeface="Arial" charset="0"/>
              </a:rPr>
              <a:t>           Real money social games</a:t>
            </a:r>
            <a:endParaRPr kumimoji="0" lang="en-US" sz="1800" b="0" i="0" u="none" strike="noStrike" cap="none" normalizeH="0" baseline="0" dirty="0" smtClean="0">
              <a:ln>
                <a:noFill/>
              </a:ln>
              <a:solidFill>
                <a:schemeClr val="bg1"/>
              </a:solidFill>
              <a:effectLst/>
              <a:latin typeface="Arial" charset="0"/>
            </a:endParaRPr>
          </a:p>
        </p:txBody>
      </p:sp>
      <p:sp>
        <p:nvSpPr>
          <p:cNvPr id="7170" name="Rectangle 2"/>
          <p:cNvSpPr>
            <a:spLocks noGrp="1" noChangeArrowheads="1"/>
          </p:cNvSpPr>
          <p:nvPr>
            <p:ph type="title" idx="4294967295"/>
          </p:nvPr>
        </p:nvSpPr>
        <p:spPr>
          <a:xfrm>
            <a:off x="834389" y="297181"/>
            <a:ext cx="8401051" cy="754380"/>
          </a:xfrm>
        </p:spPr>
        <p:txBody>
          <a:bodyPr/>
          <a:lstStyle/>
          <a:p>
            <a:pPr eaLnBrk="1" hangingPunct="1"/>
            <a:r>
              <a:rPr lang="en-US" sz="2400" dirty="0" smtClean="0"/>
              <a:t>Social Video Gaming		Social Casino Gaming</a:t>
            </a:r>
          </a:p>
        </p:txBody>
      </p:sp>
      <p:sp>
        <p:nvSpPr>
          <p:cNvPr id="7171" name="AutoShape 11" descr="2Q=="/>
          <p:cNvSpPr>
            <a:spLocks noChangeAspect="1" noChangeArrowheads="1"/>
          </p:cNvSpPr>
          <p:nvPr/>
        </p:nvSpPr>
        <p:spPr bwMode="auto">
          <a:xfrm>
            <a:off x="4287442" y="3000375"/>
            <a:ext cx="133111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dirty="0">
              <a:latin typeface="Palatino" pitchFamily="18" charset="0"/>
            </a:endParaRPr>
          </a:p>
        </p:txBody>
      </p:sp>
      <p:sp>
        <p:nvSpPr>
          <p:cNvPr id="3" name="Slide Number Placeholder 2"/>
          <p:cNvSpPr>
            <a:spLocks noGrp="1"/>
          </p:cNvSpPr>
          <p:nvPr>
            <p:ph type="sldNum" sz="quarter" idx="10"/>
          </p:nvPr>
        </p:nvSpPr>
        <p:spPr/>
        <p:txBody>
          <a:bodyPr/>
          <a:lstStyle/>
          <a:p>
            <a:pPr>
              <a:defRPr/>
            </a:pPr>
            <a:fld id="{B90AFCA1-4702-49D1-98B5-D3BEA95C9F56}" type="slidenum">
              <a:rPr lang="en-US" smtClean="0"/>
              <a:pPr>
                <a:defRPr/>
              </a:pPr>
              <a:t>3</a:t>
            </a:fld>
            <a:endParaRPr lang="en-US" dirty="0"/>
          </a:p>
        </p:txBody>
      </p:sp>
      <p:sp>
        <p:nvSpPr>
          <p:cNvPr id="2" name="Rectangle 1"/>
          <p:cNvSpPr/>
          <p:nvPr/>
        </p:nvSpPr>
        <p:spPr>
          <a:xfrm>
            <a:off x="937259" y="1511052"/>
            <a:ext cx="3451859" cy="3231654"/>
          </a:xfrm>
          <a:prstGeom prst="rect">
            <a:avLst/>
          </a:prstGeom>
        </p:spPr>
        <p:txBody>
          <a:bodyPr wrap="square">
            <a:spAutoFit/>
          </a:bodyPr>
          <a:lstStyle/>
          <a:p>
            <a:pPr marL="342900" lvl="0" indent="-342900">
              <a:spcBef>
                <a:spcPts val="600"/>
              </a:spcBef>
              <a:spcAft>
                <a:spcPct val="15000"/>
              </a:spcAft>
              <a:buClr>
                <a:srgbClr val="AC0000"/>
              </a:buClr>
              <a:buSzPct val="75000"/>
              <a:buFont typeface="Arial" pitchFamily="34" charset="0"/>
              <a:buChar char="•"/>
            </a:pPr>
            <a:r>
              <a:rPr lang="en-US" sz="2000" dirty="0" smtClean="0">
                <a:solidFill>
                  <a:srgbClr val="323232"/>
                </a:solidFill>
              </a:rPr>
              <a:t>Played on web-based social networks (e.g., Facebook) and mobile social networks (e.g., Gree)</a:t>
            </a:r>
          </a:p>
          <a:p>
            <a:pPr marL="342900" lvl="0" indent="-342900">
              <a:spcBef>
                <a:spcPts val="600"/>
              </a:spcBef>
              <a:spcAft>
                <a:spcPct val="15000"/>
              </a:spcAft>
              <a:buClr>
                <a:srgbClr val="AC0000"/>
              </a:buClr>
              <a:buSzPct val="75000"/>
              <a:buFont typeface="Arial" pitchFamily="34" charset="0"/>
              <a:buChar char="•"/>
            </a:pPr>
            <a:r>
              <a:rPr lang="en-US" sz="2000" dirty="0" smtClean="0">
                <a:solidFill>
                  <a:srgbClr val="323232"/>
                </a:solidFill>
              </a:rPr>
              <a:t>$8.2 billion in 2012 (ThinkEquity)</a:t>
            </a:r>
          </a:p>
          <a:p>
            <a:pPr marL="342900" lvl="0" indent="-342900">
              <a:spcBef>
                <a:spcPts val="600"/>
              </a:spcBef>
              <a:spcAft>
                <a:spcPct val="15000"/>
              </a:spcAft>
              <a:buClr>
                <a:srgbClr val="AC0000"/>
              </a:buClr>
              <a:buSzPct val="75000"/>
              <a:buFont typeface="Arial" pitchFamily="34" charset="0"/>
              <a:buChar char="•"/>
            </a:pPr>
            <a:r>
              <a:rPr lang="en-US" sz="2000" dirty="0" smtClean="0">
                <a:solidFill>
                  <a:srgbClr val="323232"/>
                </a:solidFill>
              </a:rPr>
              <a:t>$14.6 billion by 2015</a:t>
            </a:r>
          </a:p>
          <a:p>
            <a:pPr marL="342900" lvl="0" indent="-342900">
              <a:spcBef>
                <a:spcPts val="600"/>
              </a:spcBef>
              <a:spcAft>
                <a:spcPct val="15000"/>
              </a:spcAft>
              <a:buClr>
                <a:srgbClr val="AC0000"/>
              </a:buClr>
              <a:buSzPct val="75000"/>
              <a:buFont typeface="Arial" pitchFamily="34" charset="0"/>
              <a:buChar char="•"/>
            </a:pPr>
            <a:endParaRPr lang="en-US" sz="2000" dirty="0">
              <a:solidFill>
                <a:srgbClr val="323232"/>
              </a:solidFill>
            </a:endParaRPr>
          </a:p>
        </p:txBody>
      </p:sp>
      <p:sp>
        <p:nvSpPr>
          <p:cNvPr id="9" name="Rectangle 8"/>
          <p:cNvSpPr/>
          <p:nvPr/>
        </p:nvSpPr>
        <p:spPr>
          <a:xfrm>
            <a:off x="5618561" y="1701402"/>
            <a:ext cx="3051810" cy="2616101"/>
          </a:xfrm>
          <a:prstGeom prst="rect">
            <a:avLst/>
          </a:prstGeom>
        </p:spPr>
        <p:txBody>
          <a:bodyPr wrap="square">
            <a:spAutoFit/>
          </a:bodyPr>
          <a:lstStyle/>
          <a:p>
            <a:pPr marL="342900" lvl="0" indent="-342900">
              <a:spcBef>
                <a:spcPts val="600"/>
              </a:spcBef>
              <a:spcAft>
                <a:spcPct val="15000"/>
              </a:spcAft>
              <a:buClr>
                <a:srgbClr val="AC0000"/>
              </a:buClr>
              <a:buSzPct val="75000"/>
              <a:buFont typeface="Arial" pitchFamily="34" charset="0"/>
              <a:buChar char="•"/>
            </a:pPr>
            <a:r>
              <a:rPr lang="en-US" sz="2000" dirty="0" smtClean="0">
                <a:solidFill>
                  <a:srgbClr val="323232"/>
                </a:solidFill>
              </a:rPr>
              <a:t>Social games played with real money that cannot be redeemed</a:t>
            </a:r>
          </a:p>
          <a:p>
            <a:pPr marL="342900" lvl="0" indent="-342900">
              <a:spcBef>
                <a:spcPts val="600"/>
              </a:spcBef>
              <a:spcAft>
                <a:spcPct val="15000"/>
              </a:spcAft>
              <a:buClr>
                <a:srgbClr val="AC0000"/>
              </a:buClr>
              <a:buSzPct val="75000"/>
              <a:buFont typeface="Arial" pitchFamily="34" charset="0"/>
              <a:buChar char="•"/>
            </a:pPr>
            <a:r>
              <a:rPr lang="en-US" sz="2000" dirty="0" smtClean="0">
                <a:solidFill>
                  <a:srgbClr val="323232"/>
                </a:solidFill>
              </a:rPr>
              <a:t>$1.6 billion in 2012 (SuperData)</a:t>
            </a:r>
          </a:p>
          <a:p>
            <a:pPr marL="342900" lvl="0" indent="-342900">
              <a:spcBef>
                <a:spcPts val="600"/>
              </a:spcBef>
              <a:spcAft>
                <a:spcPct val="15000"/>
              </a:spcAft>
              <a:buClr>
                <a:srgbClr val="AC0000"/>
              </a:buClr>
              <a:buSzPct val="75000"/>
              <a:buFont typeface="Arial" pitchFamily="34" charset="0"/>
              <a:buChar char="•"/>
            </a:pPr>
            <a:r>
              <a:rPr lang="en-US" sz="2000" dirty="0" smtClean="0">
                <a:solidFill>
                  <a:srgbClr val="323232"/>
                </a:solidFill>
              </a:rPr>
              <a:t>$2.5 billion by 2015</a:t>
            </a:r>
          </a:p>
          <a:p>
            <a:pPr marL="342900" lvl="0" indent="-342900">
              <a:spcBef>
                <a:spcPts val="600"/>
              </a:spcBef>
              <a:spcAft>
                <a:spcPct val="15000"/>
              </a:spcAft>
              <a:buClr>
                <a:srgbClr val="AC0000"/>
              </a:buClr>
              <a:buSzPct val="75000"/>
              <a:buFont typeface="Arial" pitchFamily="34" charset="0"/>
              <a:buChar char="•"/>
            </a:pPr>
            <a:endParaRPr lang="en-US" sz="2000" dirty="0">
              <a:solidFill>
                <a:srgbClr val="323232"/>
              </a:solidFill>
            </a:endParaRPr>
          </a:p>
        </p:txBody>
      </p:sp>
      <p:sp>
        <p:nvSpPr>
          <p:cNvPr id="8" name="Right Arrow 7"/>
          <p:cNvSpPr/>
          <p:nvPr/>
        </p:nvSpPr>
        <p:spPr bwMode="auto">
          <a:xfrm>
            <a:off x="2834640" y="4764792"/>
            <a:ext cx="525780" cy="195084"/>
          </a:xfrm>
          <a:prstGeom prst="rightArrow">
            <a:avLst/>
          </a:prstGeom>
          <a:solidFill>
            <a:schemeClr val="bg1"/>
          </a:solidFill>
          <a:ln>
            <a:solidFill>
              <a:srgbClr val="AC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p:txBody>
      </p:sp>
      <p:sp>
        <p:nvSpPr>
          <p:cNvPr id="15" name="Right Arrow 14"/>
          <p:cNvSpPr/>
          <p:nvPr/>
        </p:nvSpPr>
        <p:spPr bwMode="auto">
          <a:xfrm>
            <a:off x="5886450" y="4742706"/>
            <a:ext cx="487680" cy="217170"/>
          </a:xfrm>
          <a:prstGeom prst="rightArrow">
            <a:avLst/>
          </a:prstGeom>
          <a:solidFill>
            <a:schemeClr val="bg1"/>
          </a:solidFill>
          <a:ln>
            <a:solidFill>
              <a:srgbClr val="AC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ndParaRPr>
          </a:p>
        </p:txBody>
      </p:sp>
      <p:cxnSp>
        <p:nvCxnSpPr>
          <p:cNvPr id="11" name="Straight Connector 10"/>
          <p:cNvCxnSpPr/>
          <p:nvPr/>
        </p:nvCxnSpPr>
        <p:spPr bwMode="auto">
          <a:xfrm>
            <a:off x="4998721" y="1521708"/>
            <a:ext cx="0" cy="2616101"/>
          </a:xfrm>
          <a:prstGeom prst="line">
            <a:avLst/>
          </a:prstGeom>
          <a:noFill/>
          <a:ln w="9525" cap="flat" cmpd="sng" algn="ctr">
            <a:solidFill>
              <a:srgbClr val="AC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31533215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2238BB9-21A6-40CF-B439-77CDF53808AE}" type="slidenum">
              <a:rPr lang="en-US" smtClean="0"/>
              <a:pPr>
                <a:defRPr/>
              </a:pPr>
              <a:t>4</a:t>
            </a:fld>
            <a:endParaRPr lang="en-US" dirty="0"/>
          </a:p>
        </p:txBody>
      </p:sp>
      <p:sp>
        <p:nvSpPr>
          <p:cNvPr id="3" name="Rectangle 2"/>
          <p:cNvSpPr/>
          <p:nvPr/>
        </p:nvSpPr>
        <p:spPr bwMode="auto">
          <a:xfrm>
            <a:off x="0" y="0"/>
            <a:ext cx="9906000" cy="129540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989" y="914400"/>
            <a:ext cx="6096000" cy="53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7166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34389" y="297180"/>
            <a:ext cx="7845399" cy="708660"/>
          </a:xfrm>
        </p:spPr>
        <p:txBody>
          <a:bodyPr/>
          <a:lstStyle/>
          <a:p>
            <a:pPr eaLnBrk="1" hangingPunct="1">
              <a:lnSpc>
                <a:spcPts val="3400"/>
              </a:lnSpc>
            </a:pPr>
            <a:r>
              <a:rPr lang="en-US" sz="2400" dirty="0" smtClean="0"/>
              <a:t>Gaming and Gamers: The Coming Convergence</a:t>
            </a:r>
          </a:p>
        </p:txBody>
      </p:sp>
      <p:sp>
        <p:nvSpPr>
          <p:cNvPr id="20483" name="Rectangle 3"/>
          <p:cNvSpPr>
            <a:spLocks noChangeArrowheads="1"/>
          </p:cNvSpPr>
          <p:nvPr/>
        </p:nvSpPr>
        <p:spPr bwMode="blackWhite">
          <a:xfrm>
            <a:off x="5118100" y="2667000"/>
            <a:ext cx="422021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15000"/>
              </a:spcAft>
              <a:buClr>
                <a:srgbClr val="AC0000"/>
              </a:buClr>
              <a:buSzPct val="75000"/>
              <a:buFontTx/>
              <a:buChar char="•"/>
            </a:pPr>
            <a:r>
              <a:rPr lang="en-US" sz="1900" dirty="0">
                <a:latin typeface="Arial" charset="0"/>
              </a:rPr>
              <a:t>Community-based, on-going engagement with massive numbers of concurrent users</a:t>
            </a:r>
          </a:p>
          <a:p>
            <a:pPr marL="342900" indent="-342900">
              <a:spcAft>
                <a:spcPct val="15000"/>
              </a:spcAft>
              <a:buClr>
                <a:srgbClr val="AC0000"/>
              </a:buClr>
              <a:buSzPct val="75000"/>
              <a:buFontTx/>
              <a:buChar char="•"/>
            </a:pPr>
            <a:r>
              <a:rPr lang="en-US" sz="1900" dirty="0">
                <a:latin typeface="Arial" charset="0"/>
              </a:rPr>
              <a:t>Game content is immersive; content and game play merge</a:t>
            </a:r>
          </a:p>
          <a:p>
            <a:pPr marL="342900" indent="-342900">
              <a:spcAft>
                <a:spcPct val="15000"/>
              </a:spcAft>
              <a:buClr>
                <a:srgbClr val="AC0000"/>
              </a:buClr>
              <a:buSzPct val="75000"/>
              <a:buFontTx/>
              <a:buChar char="•"/>
            </a:pPr>
            <a:r>
              <a:rPr lang="en-US" sz="1900" dirty="0">
                <a:latin typeface="Arial" charset="0"/>
              </a:rPr>
              <a:t>Economics focused on “owning” the player, micro-transaction revenue, data generation and advertising</a:t>
            </a:r>
          </a:p>
          <a:p>
            <a:pPr marL="342900" indent="-342900">
              <a:spcAft>
                <a:spcPct val="15000"/>
              </a:spcAft>
              <a:buClr>
                <a:srgbClr val="AC0000"/>
              </a:buClr>
              <a:buSzPct val="75000"/>
              <a:buFontTx/>
              <a:buChar char="•"/>
            </a:pPr>
            <a:r>
              <a:rPr lang="en-US" sz="1900" dirty="0">
                <a:latin typeface="Arial" charset="0"/>
              </a:rPr>
              <a:t>Write their own constitutions</a:t>
            </a:r>
          </a:p>
          <a:p>
            <a:pPr marL="342900" indent="-342900">
              <a:spcAft>
                <a:spcPct val="15000"/>
              </a:spcAft>
              <a:buClr>
                <a:srgbClr val="AC0000"/>
              </a:buClr>
              <a:buSzPct val="75000"/>
              <a:buFontTx/>
              <a:buChar char="•"/>
            </a:pPr>
            <a:r>
              <a:rPr lang="en-US" sz="1900" dirty="0">
                <a:latin typeface="Arial" charset="0"/>
              </a:rPr>
              <a:t>Competing without government-granted licenses</a:t>
            </a:r>
          </a:p>
        </p:txBody>
      </p:sp>
      <p:sp>
        <p:nvSpPr>
          <p:cNvPr id="20484" name="Rectangle 3"/>
          <p:cNvSpPr>
            <a:spLocks noChangeArrowheads="1"/>
          </p:cNvSpPr>
          <p:nvPr/>
        </p:nvSpPr>
        <p:spPr bwMode="blackWhite">
          <a:xfrm>
            <a:off x="577850" y="2667000"/>
            <a:ext cx="43370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15000"/>
              </a:spcAft>
              <a:buClr>
                <a:srgbClr val="AC0000"/>
              </a:buClr>
              <a:buSzPct val="75000"/>
              <a:buFontTx/>
              <a:buChar char="•"/>
            </a:pPr>
            <a:r>
              <a:rPr lang="en-US" sz="1900" dirty="0">
                <a:latin typeface="Arial" charset="0"/>
              </a:rPr>
              <a:t>Location-based, periodic engagement with limited numbers of players</a:t>
            </a:r>
          </a:p>
          <a:p>
            <a:pPr marL="342900" indent="-342900">
              <a:spcAft>
                <a:spcPct val="15000"/>
              </a:spcAft>
              <a:buClr>
                <a:srgbClr val="AC0000"/>
              </a:buClr>
              <a:buSzPct val="75000"/>
              <a:buFontTx/>
              <a:buChar char="•"/>
            </a:pPr>
            <a:r>
              <a:rPr lang="en-US" sz="1900" dirty="0">
                <a:latin typeface="Arial" charset="0"/>
              </a:rPr>
              <a:t>Game content is about the game, not the story</a:t>
            </a:r>
          </a:p>
          <a:p>
            <a:pPr marL="342900" indent="-342900">
              <a:spcAft>
                <a:spcPct val="15000"/>
              </a:spcAft>
              <a:buClr>
                <a:srgbClr val="AC0000"/>
              </a:buClr>
              <a:buSzPct val="75000"/>
              <a:buFontTx/>
              <a:buChar char="•"/>
            </a:pPr>
            <a:r>
              <a:rPr lang="en-US" sz="1900" dirty="0">
                <a:latin typeface="Arial" charset="0"/>
              </a:rPr>
              <a:t>Economics focused on maximizing machine and real property assets</a:t>
            </a:r>
          </a:p>
          <a:p>
            <a:pPr marL="342900" indent="-342900">
              <a:spcAft>
                <a:spcPct val="15000"/>
              </a:spcAft>
              <a:buClr>
                <a:srgbClr val="AC0000"/>
              </a:buClr>
              <a:buSzPct val="75000"/>
              <a:buFontTx/>
              <a:buChar char="•"/>
            </a:pPr>
            <a:r>
              <a:rPr lang="en-US" sz="1900" dirty="0">
                <a:latin typeface="Arial" charset="0"/>
              </a:rPr>
              <a:t>Live with government regulation</a:t>
            </a:r>
          </a:p>
          <a:p>
            <a:pPr marL="342900" indent="-342900">
              <a:spcAft>
                <a:spcPct val="15000"/>
              </a:spcAft>
              <a:buClr>
                <a:srgbClr val="AC0000"/>
              </a:buClr>
              <a:buSzPct val="75000"/>
              <a:buFontTx/>
              <a:buChar char="•"/>
            </a:pPr>
            <a:r>
              <a:rPr lang="en-US" sz="1900" dirty="0">
                <a:latin typeface="Arial" charset="0"/>
              </a:rPr>
              <a:t>Casino companies have large player databases through loyalty programs</a:t>
            </a:r>
          </a:p>
        </p:txBody>
      </p:sp>
      <p:sp>
        <p:nvSpPr>
          <p:cNvPr id="20485" name="Rectangle 2"/>
          <p:cNvSpPr>
            <a:spLocks noChangeArrowheads="1"/>
          </p:cNvSpPr>
          <p:nvPr/>
        </p:nvSpPr>
        <p:spPr bwMode="auto">
          <a:xfrm>
            <a:off x="330200" y="1524000"/>
            <a:ext cx="4457700" cy="985838"/>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95000"/>
              </a:lnSpc>
            </a:pPr>
            <a:endParaRPr lang="en-US" sz="2800" dirty="0">
              <a:latin typeface="Arial" charset="0"/>
            </a:endParaRPr>
          </a:p>
        </p:txBody>
      </p:sp>
      <p:sp>
        <p:nvSpPr>
          <p:cNvPr id="20486" name="Line 7"/>
          <p:cNvSpPr>
            <a:spLocks noChangeShapeType="1"/>
          </p:cNvSpPr>
          <p:nvPr/>
        </p:nvSpPr>
        <p:spPr bwMode="auto">
          <a:xfrm>
            <a:off x="495300" y="2438400"/>
            <a:ext cx="8667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20487" name="Line 8"/>
          <p:cNvSpPr>
            <a:spLocks noChangeShapeType="1"/>
          </p:cNvSpPr>
          <p:nvPr/>
        </p:nvSpPr>
        <p:spPr bwMode="auto">
          <a:xfrm>
            <a:off x="4953000" y="2438400"/>
            <a:ext cx="0" cy="3581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pic>
        <p:nvPicPr>
          <p:cNvPr id="20489" name="Picture 11" descr="ANd9GcSTuqZ8P54d2WMO4ivYQJmp66hb-zY-Qw70-SxaVX-BRcu07_xhYpVEptA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8450" y="1600200"/>
            <a:ext cx="17335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2" descr="ANd9GcSwfOl9qpouffQpnnDotZzkpsJQp2JbpYJ0NzkFW_SZPKrZtlq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250" y="1524000"/>
            <a:ext cx="173355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r>
              <a:rPr lang="en-US" dirty="0" smtClean="0"/>
              <a:t>17</a:t>
            </a:r>
            <a:endParaRPr lang="en-US" dirty="0"/>
          </a:p>
        </p:txBody>
      </p:sp>
    </p:spTree>
    <p:extLst>
      <p:ext uri="{BB962C8B-B14F-4D97-AF65-F5344CB8AC3E}">
        <p14:creationId xmlns:p14="http://schemas.microsoft.com/office/powerpoint/2010/main" val="48953280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852281" y="381000"/>
            <a:ext cx="7924800" cy="762000"/>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r>
              <a:rPr lang="en-US" dirty="0" smtClean="0"/>
              <a:t>Social Game Plays</a:t>
            </a:r>
          </a:p>
        </p:txBody>
      </p:sp>
      <p:sp>
        <p:nvSpPr>
          <p:cNvPr id="2" name="Slide Number Placeholder 1"/>
          <p:cNvSpPr>
            <a:spLocks noGrp="1"/>
          </p:cNvSpPr>
          <p:nvPr>
            <p:ph type="sldNum" sz="quarter" idx="10"/>
          </p:nvPr>
        </p:nvSpPr>
        <p:spPr/>
        <p:txBody>
          <a:bodyPr/>
          <a:lstStyle/>
          <a:p>
            <a:pPr>
              <a:defRPr/>
            </a:pPr>
            <a:fld id="{12238BB9-21A6-40CF-B439-77CDF53808AE}" type="slidenum">
              <a:rPr lang="en-US" smtClean="0"/>
              <a:pPr>
                <a:defRPr/>
              </a:pPr>
              <a:t>6</a:t>
            </a:fld>
            <a:endParaRPr lang="en-US" dirty="0"/>
          </a:p>
        </p:txBody>
      </p:sp>
      <p:sp>
        <p:nvSpPr>
          <p:cNvPr id="15" name="TextBox 14"/>
          <p:cNvSpPr txBox="1"/>
          <p:nvPr/>
        </p:nvSpPr>
        <p:spPr>
          <a:xfrm>
            <a:off x="1317381" y="1740276"/>
            <a:ext cx="3147502" cy="4018149"/>
          </a:xfrm>
          <a:prstGeom prst="rect">
            <a:avLst/>
          </a:prstGeom>
          <a:solidFill>
            <a:schemeClr val="bg1">
              <a:lumMod val="95000"/>
            </a:schemeClr>
          </a:solidFill>
        </p:spPr>
        <p:txBody>
          <a:bodyPr wrap="square" lIns="72000" tIns="216000" rIns="72000" bIns="72000" rtlCol="0">
            <a:noAutofit/>
          </a:bodyPr>
          <a:lstStyle/>
          <a:p>
            <a:pPr>
              <a:lnSpc>
                <a:spcPct val="90000"/>
              </a:lnSpc>
            </a:pPr>
            <a:endParaRPr lang="en-US" sz="1200" dirty="0">
              <a:solidFill>
                <a:srgbClr val="1C1C1C"/>
              </a:solidFill>
            </a:endParaRPr>
          </a:p>
        </p:txBody>
      </p:sp>
      <p:sp>
        <p:nvSpPr>
          <p:cNvPr id="9" name="Rectangle 8"/>
          <p:cNvSpPr/>
          <p:nvPr/>
        </p:nvSpPr>
        <p:spPr bwMode="auto">
          <a:xfrm>
            <a:off x="1314367" y="1738702"/>
            <a:ext cx="3150516" cy="4019723"/>
          </a:xfrm>
          <a:prstGeom prst="rect">
            <a:avLst/>
          </a:prstGeom>
          <a:noFill/>
          <a:ln>
            <a:solidFill>
              <a:srgbClr val="00B0F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1828800" y="5410200"/>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February 2011</a:t>
            </a:r>
          </a:p>
        </p:txBody>
      </p:sp>
      <p:sp>
        <p:nvSpPr>
          <p:cNvPr id="12" name="TextBox 11"/>
          <p:cNvSpPr txBox="1"/>
          <p:nvPr/>
        </p:nvSpPr>
        <p:spPr>
          <a:xfrm>
            <a:off x="1557632" y="2037039"/>
            <a:ext cx="2667000" cy="646331"/>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Tencent </a:t>
            </a:r>
            <a:r>
              <a:rPr lang="en-US" sz="1800" b="1" dirty="0" smtClean="0"/>
              <a:t>takes control of Riot Games</a:t>
            </a:r>
            <a:endParaRPr lang="en-US" sz="1800" b="1" i="0" u="none" strike="noStrike" kern="1200" baseline="0" dirty="0" smtClean="0">
              <a:solidFill>
                <a:schemeClr val="tx1"/>
              </a:solidFill>
              <a:latin typeface="Arial" charset="0"/>
              <a:ea typeface="+mn-ea"/>
              <a:cs typeface="+mn-cs"/>
            </a:endParaRPr>
          </a:p>
        </p:txBody>
      </p:sp>
      <p:pic>
        <p:nvPicPr>
          <p:cNvPr id="3085" name="Picture 13" descr="Tenc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125" y="2872638"/>
            <a:ext cx="1905000" cy="314326"/>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RiotGame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588" y="3504692"/>
            <a:ext cx="2015087" cy="15852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257800" y="1740276"/>
            <a:ext cx="3147502" cy="4018149"/>
          </a:xfrm>
          <a:prstGeom prst="rect">
            <a:avLst/>
          </a:prstGeom>
          <a:solidFill>
            <a:schemeClr val="bg1">
              <a:lumMod val="95000"/>
            </a:schemeClr>
          </a:solidFill>
        </p:spPr>
        <p:txBody>
          <a:bodyPr wrap="square" lIns="72000" tIns="216000" rIns="72000" bIns="72000" rtlCol="0">
            <a:noAutofit/>
          </a:bodyPr>
          <a:lstStyle/>
          <a:p>
            <a:pPr>
              <a:lnSpc>
                <a:spcPct val="90000"/>
              </a:lnSpc>
            </a:pPr>
            <a:endParaRPr lang="en-US" sz="1200" dirty="0">
              <a:solidFill>
                <a:srgbClr val="1C1C1C"/>
              </a:solidFill>
            </a:endParaRPr>
          </a:p>
        </p:txBody>
      </p:sp>
      <p:sp>
        <p:nvSpPr>
          <p:cNvPr id="30" name="Rectangle 29"/>
          <p:cNvSpPr/>
          <p:nvPr/>
        </p:nvSpPr>
        <p:spPr bwMode="auto">
          <a:xfrm>
            <a:off x="5254786" y="1738702"/>
            <a:ext cx="3150516" cy="4019723"/>
          </a:xfrm>
          <a:prstGeom prst="rect">
            <a:avLst/>
          </a:prstGeom>
          <a:noFill/>
          <a:ln>
            <a:solidFill>
              <a:srgbClr val="00B0F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1" name="TextBox 30"/>
          <p:cNvSpPr txBox="1"/>
          <p:nvPr/>
        </p:nvSpPr>
        <p:spPr>
          <a:xfrm>
            <a:off x="5769219" y="5410200"/>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July 2011</a:t>
            </a:r>
          </a:p>
        </p:txBody>
      </p:sp>
      <p:sp>
        <p:nvSpPr>
          <p:cNvPr id="34" name="TextBox 33"/>
          <p:cNvSpPr txBox="1"/>
          <p:nvPr/>
        </p:nvSpPr>
        <p:spPr>
          <a:xfrm>
            <a:off x="5498051" y="2037039"/>
            <a:ext cx="2667000" cy="646331"/>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EA buys PopCap for about $750</a:t>
            </a:r>
            <a:r>
              <a:rPr lang="en-US" sz="1800" b="1" i="0" u="none" strike="noStrike" kern="1200" dirty="0" smtClean="0">
                <a:solidFill>
                  <a:schemeClr val="tx1"/>
                </a:solidFill>
                <a:latin typeface="Arial" charset="0"/>
                <a:ea typeface="+mn-ea"/>
                <a:cs typeface="+mn-cs"/>
              </a:rPr>
              <a:t> million</a:t>
            </a:r>
            <a:endParaRPr lang="en-US" sz="1800" b="1" i="0" u="none" strike="noStrike" kern="1200" baseline="0" dirty="0" smtClean="0">
              <a:solidFill>
                <a:schemeClr val="tx1"/>
              </a:solidFill>
              <a:latin typeface="Arial" charset="0"/>
              <a:ea typeface="+mn-ea"/>
              <a:cs typeface="+mn-cs"/>
            </a:endParaRPr>
          </a:p>
        </p:txBody>
      </p:sp>
      <p:pic>
        <p:nvPicPr>
          <p:cNvPr id="35" name="Picture 2" descr="Electronic Arts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719" y="3030328"/>
            <a:ext cx="19050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PopCap Ga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835" y="4038600"/>
            <a:ext cx="1056767" cy="105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0366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2238BB9-21A6-40CF-B439-77CDF53808AE}" type="slidenum">
              <a:rPr lang="en-US" smtClean="0"/>
              <a:pPr>
                <a:defRPr/>
              </a:pPr>
              <a:t>7</a:t>
            </a:fld>
            <a:endParaRPr lang="en-US" dirty="0"/>
          </a:p>
        </p:txBody>
      </p:sp>
      <p:sp>
        <p:nvSpPr>
          <p:cNvPr id="25" name="Rectangle 2"/>
          <p:cNvSpPr txBox="1">
            <a:spLocks noChangeArrowheads="1"/>
          </p:cNvSpPr>
          <p:nvPr/>
        </p:nvSpPr>
        <p:spPr bwMode="auto">
          <a:xfrm>
            <a:off x="822464" y="304800"/>
            <a:ext cx="7924800" cy="762000"/>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r>
              <a:rPr lang="en-US" dirty="0" smtClean="0"/>
              <a:t>Social Game Plays</a:t>
            </a:r>
          </a:p>
        </p:txBody>
      </p:sp>
      <p:sp>
        <p:nvSpPr>
          <p:cNvPr id="48" name="TextBox 47"/>
          <p:cNvSpPr txBox="1"/>
          <p:nvPr/>
        </p:nvSpPr>
        <p:spPr>
          <a:xfrm>
            <a:off x="1371600" y="1813347"/>
            <a:ext cx="3122526" cy="4018149"/>
          </a:xfrm>
          <a:prstGeom prst="rect">
            <a:avLst/>
          </a:prstGeom>
          <a:solidFill>
            <a:schemeClr val="bg1">
              <a:lumMod val="95000"/>
            </a:schemeClr>
          </a:solidFill>
        </p:spPr>
        <p:txBody>
          <a:bodyPr wrap="square" lIns="72000" tIns="216000" rIns="72000" bIns="72000" rtlCol="0">
            <a:noAutofit/>
          </a:bodyPr>
          <a:lstStyle/>
          <a:p>
            <a:endParaRPr lang="en-US" sz="1200" dirty="0">
              <a:solidFill>
                <a:srgbClr val="1C1C1C"/>
              </a:solidFill>
            </a:endParaRPr>
          </a:p>
        </p:txBody>
      </p:sp>
      <p:sp>
        <p:nvSpPr>
          <p:cNvPr id="8" name="Rectangle 7"/>
          <p:cNvSpPr/>
          <p:nvPr/>
        </p:nvSpPr>
        <p:spPr bwMode="auto">
          <a:xfrm>
            <a:off x="1371600" y="1813347"/>
            <a:ext cx="3122526" cy="4018148"/>
          </a:xfrm>
          <a:prstGeom prst="rect">
            <a:avLst/>
          </a:prstGeom>
          <a:noFill/>
          <a:ln>
            <a:solidFill>
              <a:srgbClr val="00B0F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TextBox 31"/>
          <p:cNvSpPr txBox="1"/>
          <p:nvPr/>
        </p:nvSpPr>
        <p:spPr>
          <a:xfrm>
            <a:off x="1789863" y="5483270"/>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March 2012</a:t>
            </a:r>
          </a:p>
        </p:txBody>
      </p:sp>
      <p:sp>
        <p:nvSpPr>
          <p:cNvPr id="33" name="TextBox 32"/>
          <p:cNvSpPr txBox="1"/>
          <p:nvPr/>
        </p:nvSpPr>
        <p:spPr>
          <a:xfrm>
            <a:off x="1572132" y="2110110"/>
            <a:ext cx="2667000" cy="646331"/>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Zynga</a:t>
            </a:r>
            <a:r>
              <a:rPr lang="en-US" sz="1800" b="1" i="0" u="none" strike="noStrike" kern="1200" dirty="0" smtClean="0">
                <a:solidFill>
                  <a:schemeClr val="tx1"/>
                </a:solidFill>
                <a:latin typeface="Arial" charset="0"/>
                <a:ea typeface="+mn-ea"/>
                <a:cs typeface="+mn-cs"/>
              </a:rPr>
              <a:t> buys OMGPOP for about $180 million</a:t>
            </a:r>
            <a:endParaRPr lang="en-US" sz="1800" b="1" i="0" u="none" strike="noStrike" kern="1200" baseline="0" dirty="0" smtClean="0">
              <a:solidFill>
                <a:schemeClr val="tx1"/>
              </a:solidFill>
              <a:latin typeface="Arial" charset="0"/>
              <a:ea typeface="+mn-ea"/>
              <a:cs typeface="+mn-cs"/>
            </a:endParaRPr>
          </a:p>
        </p:txBody>
      </p:sp>
      <p:pic>
        <p:nvPicPr>
          <p:cNvPr id="3081" name="Picture 9" descr="Omgpop-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978" y="4344609"/>
            <a:ext cx="1503769" cy="95238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Zynga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784" y="3260035"/>
            <a:ext cx="2593696" cy="6354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2349" y="1814921"/>
            <a:ext cx="3147502" cy="4018149"/>
          </a:xfrm>
          <a:prstGeom prst="rect">
            <a:avLst/>
          </a:prstGeom>
          <a:solidFill>
            <a:schemeClr val="bg1">
              <a:lumMod val="95000"/>
            </a:schemeClr>
          </a:solidFill>
        </p:spPr>
        <p:txBody>
          <a:bodyPr wrap="square" lIns="72000" tIns="216000" rIns="72000" bIns="72000" rtlCol="0">
            <a:noAutofit/>
          </a:bodyPr>
          <a:lstStyle/>
          <a:p>
            <a:pPr>
              <a:lnSpc>
                <a:spcPct val="90000"/>
              </a:lnSpc>
            </a:pPr>
            <a:endParaRPr lang="en-US" sz="1200" dirty="0">
              <a:solidFill>
                <a:srgbClr val="1C1C1C"/>
              </a:solidFill>
            </a:endParaRPr>
          </a:p>
        </p:txBody>
      </p:sp>
      <p:sp>
        <p:nvSpPr>
          <p:cNvPr id="17" name="Rectangle 16"/>
          <p:cNvSpPr/>
          <p:nvPr/>
        </p:nvSpPr>
        <p:spPr bwMode="auto">
          <a:xfrm>
            <a:off x="5319335" y="1813347"/>
            <a:ext cx="3150516" cy="4019723"/>
          </a:xfrm>
          <a:prstGeom prst="rect">
            <a:avLst/>
          </a:prstGeom>
          <a:noFill/>
          <a:ln>
            <a:solidFill>
              <a:srgbClr val="00B0F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 name="TextBox 17"/>
          <p:cNvSpPr txBox="1"/>
          <p:nvPr/>
        </p:nvSpPr>
        <p:spPr>
          <a:xfrm>
            <a:off x="5833768" y="5484845"/>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May 2012</a:t>
            </a:r>
          </a:p>
        </p:txBody>
      </p:sp>
      <p:sp>
        <p:nvSpPr>
          <p:cNvPr id="19" name="TextBox 18"/>
          <p:cNvSpPr txBox="1"/>
          <p:nvPr/>
        </p:nvSpPr>
        <p:spPr>
          <a:xfrm>
            <a:off x="5562600" y="2111684"/>
            <a:ext cx="2667000" cy="646331"/>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GREE buys Funzio </a:t>
            </a:r>
            <a:r>
              <a:rPr lang="en-US" sz="1800" b="1" i="0" u="none" strike="noStrike" kern="1200" dirty="0" smtClean="0">
                <a:solidFill>
                  <a:schemeClr val="tx1"/>
                </a:solidFill>
                <a:latin typeface="Arial" charset="0"/>
                <a:ea typeface="+mn-ea"/>
                <a:cs typeface="+mn-cs"/>
              </a:rPr>
              <a:t>for $210 million</a:t>
            </a:r>
            <a:endParaRPr lang="en-US" sz="1800" b="1" i="0" u="none" strike="noStrike" kern="1200" baseline="0" dirty="0" smtClean="0">
              <a:solidFill>
                <a:schemeClr val="tx1"/>
              </a:solidFill>
              <a:latin typeface="Arial" charset="0"/>
              <a:ea typeface="+mn-ea"/>
              <a:cs typeface="+mn-cs"/>
            </a:endParaRPr>
          </a:p>
        </p:txBody>
      </p:sp>
      <p:pic>
        <p:nvPicPr>
          <p:cNvPr id="20" name="Picture 2" descr="http://www.insidemobileapps.com/wp-content/uploads/Funzi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024" y="4555677"/>
            <a:ext cx="24765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GREE International, I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8787" y="3273984"/>
            <a:ext cx="2414737" cy="63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954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852281" y="381000"/>
            <a:ext cx="7924800" cy="762000"/>
          </a:xfrm>
          <a:prstGeom prst="rect">
            <a:avLst/>
          </a:prstGeom>
          <a:noFill/>
          <a:ln>
            <a:noFill/>
          </a:ln>
          <a:effectLst/>
          <a:extLst>
            <a:ext uri="{909E8E84-426E-40DD-AFC4-6F175D3DCCD1}">
              <a14:hiddenFill xmlns:a14="http://schemas.microsoft.com/office/drawing/2010/main">
                <a:solidFill>
                  <a:srgbClr val="4C7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ctr" anchorCtr="0" compatLnSpc="1">
            <a:prstTxWarp prst="textNoShape">
              <a:avLst/>
            </a:prstTxWarp>
          </a:bodyPr>
          <a:lstStyle>
            <a:lvl1pPr algn="l" rtl="0" eaLnBrk="1" fontAlgn="base" hangingPunct="1">
              <a:lnSpc>
                <a:spcPct val="95000"/>
              </a:lnSpc>
              <a:spcBef>
                <a:spcPct val="0"/>
              </a:spcBef>
              <a:spcAft>
                <a:spcPct val="0"/>
              </a:spcAft>
              <a:defRPr sz="2800" b="1" baseline="0">
                <a:solidFill>
                  <a:schemeClr val="bg1"/>
                </a:solidFill>
                <a:latin typeface="+mn-lt"/>
                <a:ea typeface="+mj-ea"/>
                <a:cs typeface="+mj-cs"/>
              </a:defRPr>
            </a:lvl1pPr>
            <a:lvl2pPr algn="l" rtl="0" eaLnBrk="1" fontAlgn="base" hangingPunct="1">
              <a:lnSpc>
                <a:spcPct val="95000"/>
              </a:lnSpc>
              <a:spcBef>
                <a:spcPct val="0"/>
              </a:spcBef>
              <a:spcAft>
                <a:spcPct val="0"/>
              </a:spcAft>
              <a:defRPr sz="3200" b="1">
                <a:solidFill>
                  <a:schemeClr val="bg1"/>
                </a:solidFill>
                <a:latin typeface="Arial" charset="0"/>
              </a:defRPr>
            </a:lvl2pPr>
            <a:lvl3pPr algn="l" rtl="0" eaLnBrk="1" fontAlgn="base" hangingPunct="1">
              <a:lnSpc>
                <a:spcPct val="95000"/>
              </a:lnSpc>
              <a:spcBef>
                <a:spcPct val="0"/>
              </a:spcBef>
              <a:spcAft>
                <a:spcPct val="0"/>
              </a:spcAft>
              <a:defRPr sz="3200" b="1">
                <a:solidFill>
                  <a:schemeClr val="bg1"/>
                </a:solidFill>
                <a:latin typeface="Arial" charset="0"/>
              </a:defRPr>
            </a:lvl3pPr>
            <a:lvl4pPr algn="l" rtl="0" eaLnBrk="1" fontAlgn="base" hangingPunct="1">
              <a:lnSpc>
                <a:spcPct val="95000"/>
              </a:lnSpc>
              <a:spcBef>
                <a:spcPct val="0"/>
              </a:spcBef>
              <a:spcAft>
                <a:spcPct val="0"/>
              </a:spcAft>
              <a:defRPr sz="3200" b="1">
                <a:solidFill>
                  <a:schemeClr val="bg1"/>
                </a:solidFill>
                <a:latin typeface="Arial" charset="0"/>
              </a:defRPr>
            </a:lvl4pPr>
            <a:lvl5pPr algn="l" rtl="0" eaLnBrk="1" fontAlgn="base" hangingPunct="1">
              <a:lnSpc>
                <a:spcPct val="95000"/>
              </a:lnSpc>
              <a:spcBef>
                <a:spcPct val="0"/>
              </a:spcBef>
              <a:spcAft>
                <a:spcPct val="0"/>
              </a:spcAft>
              <a:defRPr sz="3200" b="1">
                <a:solidFill>
                  <a:schemeClr val="bg1"/>
                </a:solidFill>
                <a:latin typeface="Arial" charset="0"/>
              </a:defRPr>
            </a:lvl5pPr>
            <a:lvl6pPr marL="457200" algn="l" rtl="0" eaLnBrk="1" fontAlgn="base" hangingPunct="1">
              <a:lnSpc>
                <a:spcPct val="95000"/>
              </a:lnSpc>
              <a:spcBef>
                <a:spcPct val="0"/>
              </a:spcBef>
              <a:spcAft>
                <a:spcPct val="0"/>
              </a:spcAft>
              <a:defRPr sz="3200" b="1">
                <a:solidFill>
                  <a:srgbClr val="005480"/>
                </a:solidFill>
                <a:latin typeface="Arial" charset="0"/>
              </a:defRPr>
            </a:lvl6pPr>
            <a:lvl7pPr marL="914400" algn="l" rtl="0" eaLnBrk="1" fontAlgn="base" hangingPunct="1">
              <a:lnSpc>
                <a:spcPct val="95000"/>
              </a:lnSpc>
              <a:spcBef>
                <a:spcPct val="0"/>
              </a:spcBef>
              <a:spcAft>
                <a:spcPct val="0"/>
              </a:spcAft>
              <a:defRPr sz="3200" b="1">
                <a:solidFill>
                  <a:srgbClr val="005480"/>
                </a:solidFill>
                <a:latin typeface="Arial" charset="0"/>
              </a:defRPr>
            </a:lvl7pPr>
            <a:lvl8pPr marL="1371600" algn="l" rtl="0" eaLnBrk="1" fontAlgn="base" hangingPunct="1">
              <a:lnSpc>
                <a:spcPct val="95000"/>
              </a:lnSpc>
              <a:spcBef>
                <a:spcPct val="0"/>
              </a:spcBef>
              <a:spcAft>
                <a:spcPct val="0"/>
              </a:spcAft>
              <a:defRPr sz="3200" b="1">
                <a:solidFill>
                  <a:srgbClr val="005480"/>
                </a:solidFill>
                <a:latin typeface="Arial" charset="0"/>
              </a:defRPr>
            </a:lvl8pPr>
            <a:lvl9pPr marL="1828800" algn="l" rtl="0" eaLnBrk="1" fontAlgn="base" hangingPunct="1">
              <a:lnSpc>
                <a:spcPct val="95000"/>
              </a:lnSpc>
              <a:spcBef>
                <a:spcPct val="0"/>
              </a:spcBef>
              <a:spcAft>
                <a:spcPct val="0"/>
              </a:spcAft>
              <a:defRPr sz="3200" b="1">
                <a:solidFill>
                  <a:srgbClr val="005480"/>
                </a:solidFill>
                <a:latin typeface="Arial" charset="0"/>
              </a:defRPr>
            </a:lvl9pPr>
          </a:lstStyle>
          <a:p>
            <a:r>
              <a:rPr lang="en-US" sz="2400" dirty="0" smtClean="0"/>
              <a:t>Online Gambling Meets Online Video Games</a:t>
            </a:r>
          </a:p>
        </p:txBody>
      </p:sp>
      <p:sp>
        <p:nvSpPr>
          <p:cNvPr id="2" name="Slide Number Placeholder 1"/>
          <p:cNvSpPr>
            <a:spLocks noGrp="1"/>
          </p:cNvSpPr>
          <p:nvPr>
            <p:ph type="sldNum" sz="quarter" idx="10"/>
          </p:nvPr>
        </p:nvSpPr>
        <p:spPr/>
        <p:txBody>
          <a:bodyPr/>
          <a:lstStyle/>
          <a:p>
            <a:pPr>
              <a:defRPr/>
            </a:pPr>
            <a:fld id="{12238BB9-21A6-40CF-B439-77CDF53808AE}" type="slidenum">
              <a:rPr lang="en-US" smtClean="0"/>
              <a:pPr>
                <a:defRPr/>
              </a:pPr>
              <a:t>8</a:t>
            </a:fld>
            <a:endParaRPr lang="en-US" dirty="0"/>
          </a:p>
        </p:txBody>
      </p:sp>
      <p:grpSp>
        <p:nvGrpSpPr>
          <p:cNvPr id="4" name="Group 3"/>
          <p:cNvGrpSpPr/>
          <p:nvPr/>
        </p:nvGrpSpPr>
        <p:grpSpPr>
          <a:xfrm>
            <a:off x="5334000" y="1953511"/>
            <a:ext cx="3150516" cy="4019723"/>
            <a:chOff x="1314367" y="1738702"/>
            <a:chExt cx="3150516" cy="4019723"/>
          </a:xfrm>
        </p:grpSpPr>
        <p:sp>
          <p:nvSpPr>
            <p:cNvPr id="15" name="TextBox 14"/>
            <p:cNvSpPr txBox="1"/>
            <p:nvPr/>
          </p:nvSpPr>
          <p:spPr>
            <a:xfrm>
              <a:off x="1317381" y="1740276"/>
              <a:ext cx="3147502" cy="4018149"/>
            </a:xfrm>
            <a:prstGeom prst="rect">
              <a:avLst/>
            </a:prstGeom>
            <a:solidFill>
              <a:schemeClr val="bg1">
                <a:lumMod val="95000"/>
              </a:schemeClr>
            </a:solidFill>
          </p:spPr>
          <p:txBody>
            <a:bodyPr wrap="square" lIns="72000" tIns="216000" rIns="72000" bIns="72000" rtlCol="0">
              <a:noAutofit/>
            </a:bodyPr>
            <a:lstStyle/>
            <a:p>
              <a:pPr>
                <a:lnSpc>
                  <a:spcPct val="90000"/>
                </a:lnSpc>
              </a:pPr>
              <a:endParaRPr lang="en-US" sz="1200" dirty="0">
                <a:solidFill>
                  <a:srgbClr val="1C1C1C"/>
                </a:solidFill>
              </a:endParaRPr>
            </a:p>
          </p:txBody>
        </p:sp>
        <p:sp>
          <p:nvSpPr>
            <p:cNvPr id="9" name="Rectangle 8"/>
            <p:cNvSpPr/>
            <p:nvPr/>
          </p:nvSpPr>
          <p:spPr bwMode="auto">
            <a:xfrm>
              <a:off x="1314367" y="1738702"/>
              <a:ext cx="3150516" cy="4019723"/>
            </a:xfrm>
            <a:prstGeom prst="rect">
              <a:avLst/>
            </a:prstGeom>
            <a:noFill/>
            <a:ln>
              <a:solidFill>
                <a:srgbClr val="AC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1828800" y="5410200"/>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December 2011</a:t>
              </a:r>
            </a:p>
          </p:txBody>
        </p:sp>
        <p:sp>
          <p:nvSpPr>
            <p:cNvPr id="12" name="TextBox 11"/>
            <p:cNvSpPr txBox="1"/>
            <p:nvPr/>
          </p:nvSpPr>
          <p:spPr>
            <a:xfrm>
              <a:off x="1557632" y="2037039"/>
              <a:ext cx="2667000" cy="369332"/>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Caesars buys Playtika</a:t>
              </a:r>
            </a:p>
          </p:txBody>
        </p:sp>
        <p:pic>
          <p:nvPicPr>
            <p:cNvPr id="17" name="Picture 5" descr="caesars_ent_logo_500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61" t="13050" r="11145" b="9531"/>
            <a:stretch/>
          </p:blipFill>
          <p:spPr bwMode="auto">
            <a:xfrm>
              <a:off x="1828800" y="2794876"/>
              <a:ext cx="2133600" cy="13420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layti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668" y="4501476"/>
              <a:ext cx="2638616" cy="800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371600" y="1937086"/>
            <a:ext cx="3122526" cy="4018149"/>
            <a:chOff x="5488074" y="1740276"/>
            <a:chExt cx="3122526" cy="4018149"/>
          </a:xfrm>
        </p:grpSpPr>
        <p:sp>
          <p:nvSpPr>
            <p:cNvPr id="48" name="TextBox 47"/>
            <p:cNvSpPr txBox="1"/>
            <p:nvPr/>
          </p:nvSpPr>
          <p:spPr>
            <a:xfrm>
              <a:off x="5488074" y="1740276"/>
              <a:ext cx="3122526" cy="4018149"/>
            </a:xfrm>
            <a:prstGeom prst="rect">
              <a:avLst/>
            </a:prstGeom>
            <a:solidFill>
              <a:schemeClr val="bg1">
                <a:lumMod val="95000"/>
              </a:schemeClr>
            </a:solidFill>
          </p:spPr>
          <p:txBody>
            <a:bodyPr wrap="square" lIns="72000" tIns="216000" rIns="72000" bIns="72000" rtlCol="0">
              <a:noAutofit/>
            </a:bodyPr>
            <a:lstStyle/>
            <a:p>
              <a:endParaRPr lang="en-US" sz="1200" dirty="0">
                <a:solidFill>
                  <a:srgbClr val="1C1C1C"/>
                </a:solidFill>
              </a:endParaRPr>
            </a:p>
          </p:txBody>
        </p:sp>
        <p:sp>
          <p:nvSpPr>
            <p:cNvPr id="8" name="Rectangle 7"/>
            <p:cNvSpPr/>
            <p:nvPr/>
          </p:nvSpPr>
          <p:spPr bwMode="auto">
            <a:xfrm>
              <a:off x="5488074" y="1740276"/>
              <a:ext cx="3122526" cy="4018148"/>
            </a:xfrm>
            <a:prstGeom prst="rect">
              <a:avLst/>
            </a:prstGeom>
            <a:noFill/>
            <a:ln>
              <a:solidFill>
                <a:srgbClr val="AC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2" name="TextBox 31"/>
            <p:cNvSpPr txBox="1"/>
            <p:nvPr/>
          </p:nvSpPr>
          <p:spPr>
            <a:xfrm>
              <a:off x="5906336" y="5410199"/>
              <a:ext cx="2286000" cy="30777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Arial" charset="0"/>
                  <a:ea typeface="+mn-ea"/>
                  <a:cs typeface="+mn-cs"/>
                </a:rPr>
                <a:t>October 2011</a:t>
              </a:r>
            </a:p>
          </p:txBody>
        </p:sp>
        <p:sp>
          <p:nvSpPr>
            <p:cNvPr id="33" name="TextBox 32"/>
            <p:cNvSpPr txBox="1"/>
            <p:nvPr/>
          </p:nvSpPr>
          <p:spPr>
            <a:xfrm>
              <a:off x="5715837" y="1944706"/>
              <a:ext cx="2667000" cy="923330"/>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b="1" i="0" u="none" strike="noStrike" kern="1200" baseline="0" dirty="0" smtClean="0">
                  <a:solidFill>
                    <a:schemeClr val="tx1"/>
                  </a:solidFill>
                  <a:latin typeface="Arial" charset="0"/>
                  <a:ea typeface="+mn-ea"/>
                  <a:cs typeface="+mn-cs"/>
                </a:rPr>
                <a:t>MGM, Boyd and Bwin join Bwin to offer internet poker</a:t>
              </a:r>
            </a:p>
          </p:txBody>
        </p:sp>
        <p:pic>
          <p:nvPicPr>
            <p:cNvPr id="19" name="Picture 8" descr="scal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3787" y="3142807"/>
              <a:ext cx="2611100" cy="666690"/>
            </a:xfrm>
            <a:prstGeom prst="rect">
              <a:avLst/>
            </a:prstGeom>
            <a:noFill/>
            <a:extLst/>
          </p:spPr>
        </p:pic>
        <p:pic>
          <p:nvPicPr>
            <p:cNvPr id="20" name="Picture 10" descr="byd-l"/>
            <p:cNvPicPr>
              <a:picLocks noChangeAspect="1" noChangeArrowheads="1"/>
            </p:cNvPicPr>
            <p:nvPr/>
          </p:nvPicPr>
          <p:blipFill rotWithShape="1">
            <a:blip r:embed="rId6">
              <a:extLst>
                <a:ext uri="{28A0092B-C50C-407E-A947-70E740481C1C}">
                  <a14:useLocalDpi xmlns:a14="http://schemas.microsoft.com/office/drawing/2010/main" val="0"/>
                </a:ext>
              </a:extLst>
            </a:blip>
            <a:srcRect t="38424" b="39825"/>
            <a:stretch/>
          </p:blipFill>
          <p:spPr bwMode="auto">
            <a:xfrm>
              <a:off x="6025823" y="3976880"/>
              <a:ext cx="2047028" cy="2774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bwin-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868" t="14010" r="8479" b="16582"/>
            <a:stretch/>
          </p:blipFill>
          <p:spPr bwMode="auto">
            <a:xfrm>
              <a:off x="6244817" y="4419605"/>
              <a:ext cx="1609039" cy="6552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45097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LW_nonLLP_red">
  <a:themeElements>
    <a:clrScheme name="LW 2012">
      <a:dk1>
        <a:srgbClr val="323232"/>
      </a:dk1>
      <a:lt1>
        <a:srgbClr val="FFFFFF"/>
      </a:lt1>
      <a:dk2>
        <a:srgbClr val="FFFFFF"/>
      </a:dk2>
      <a:lt2>
        <a:srgbClr val="969696"/>
      </a:lt2>
      <a:accent1>
        <a:srgbClr val="AC0000"/>
      </a:accent1>
      <a:accent2>
        <a:srgbClr val="819026"/>
      </a:accent2>
      <a:accent3>
        <a:srgbClr val="1E9DC5"/>
      </a:accent3>
      <a:accent4>
        <a:srgbClr val="696397"/>
      </a:accent4>
      <a:accent5>
        <a:srgbClr val="E09C33"/>
      </a:accent5>
      <a:accent6>
        <a:srgbClr val="6B4260"/>
      </a:accent6>
      <a:hlink>
        <a:srgbClr val="1E9DC5"/>
      </a:hlink>
      <a:folHlink>
        <a:srgbClr val="69639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C0000"/>
        </a:solidFill>
        <a:ln>
          <a:solidFill>
            <a:schemeClr val="accent1"/>
          </a:solid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rgbClr val="AC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marL="0" marR="0" indent="0" algn="l" defTabSz="914400" rtl="0" eaLnBrk="1" fontAlgn="base" latinLnBrk="0" hangingPunct="1">
          <a:lnSpc>
            <a:spcPct val="100000"/>
          </a:lnSpc>
          <a:spcBef>
            <a:spcPct val="0"/>
          </a:spcBef>
          <a:spcAft>
            <a:spcPct val="0"/>
          </a:spcAft>
          <a:buClrTx/>
          <a:buSzTx/>
          <a:buFontTx/>
          <a:buNone/>
          <a:tabLst/>
          <a:defRPr sz="1100" b="0" i="0" u="none" strike="noStrike" kern="1200" baseline="0" dirty="0" smtClean="0">
            <a:solidFill>
              <a:schemeClr val="tx1"/>
            </a:solidFill>
            <a:latin typeface="Arial" charset="0"/>
            <a:ea typeface="+mn-ea"/>
            <a:cs typeface="+mn-cs"/>
          </a:defRPr>
        </a:defPPr>
      </a:lstStyle>
    </a:txDef>
  </a:objectDefaults>
  <a:extraClrSchemeLst>
    <a:extraClrScheme>
      <a:clrScheme name="2011 Mar Meeting - PPT Template 1">
        <a:dk1>
          <a:srgbClr val="323232"/>
        </a:dk1>
        <a:lt1>
          <a:srgbClr val="FFFFFF"/>
        </a:lt1>
        <a:dk2>
          <a:srgbClr val="FFFFFF"/>
        </a:dk2>
        <a:lt2>
          <a:srgbClr val="969696"/>
        </a:lt2>
        <a:accent1>
          <a:srgbClr val="AC0000"/>
        </a:accent1>
        <a:accent2>
          <a:srgbClr val="CC3300"/>
        </a:accent2>
        <a:accent3>
          <a:srgbClr val="FFFFFF"/>
        </a:accent3>
        <a:accent4>
          <a:srgbClr val="292929"/>
        </a:accent4>
        <a:accent5>
          <a:srgbClr val="D2AAAA"/>
        </a:accent5>
        <a:accent6>
          <a:srgbClr val="B92D00"/>
        </a:accent6>
        <a:hlink>
          <a:srgbClr val="FF0000"/>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tham">
  <a:themeElements>
    <a:clrScheme name="LW 2012">
      <a:dk1>
        <a:srgbClr val="323232"/>
      </a:dk1>
      <a:lt1>
        <a:srgbClr val="FFFFFF"/>
      </a:lt1>
      <a:dk2>
        <a:srgbClr val="FFFFFF"/>
      </a:dk2>
      <a:lt2>
        <a:srgbClr val="969696"/>
      </a:lt2>
      <a:accent1>
        <a:srgbClr val="AC0000"/>
      </a:accent1>
      <a:accent2>
        <a:srgbClr val="819026"/>
      </a:accent2>
      <a:accent3>
        <a:srgbClr val="1E9DC5"/>
      </a:accent3>
      <a:accent4>
        <a:srgbClr val="696397"/>
      </a:accent4>
      <a:accent5>
        <a:srgbClr val="E09C33"/>
      </a:accent5>
      <a:accent6>
        <a:srgbClr val="6B4260"/>
      </a:accent6>
      <a:hlink>
        <a:srgbClr val="1E9DC5"/>
      </a:hlink>
      <a:folHlink>
        <a:srgbClr val="69639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AC0000"/>
        </a:solidFill>
        <a:ln>
          <a:solidFill>
            <a:schemeClr val="accent1"/>
          </a:solidFill>
        </a:ln>
        <a:effectLs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rgbClr val="AC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marL="0" marR="0" indent="0" algn="l" defTabSz="914400" rtl="0" eaLnBrk="1" fontAlgn="base" latinLnBrk="0" hangingPunct="1">
          <a:lnSpc>
            <a:spcPct val="100000"/>
          </a:lnSpc>
          <a:spcBef>
            <a:spcPct val="0"/>
          </a:spcBef>
          <a:spcAft>
            <a:spcPct val="0"/>
          </a:spcAft>
          <a:buClrTx/>
          <a:buSzTx/>
          <a:buFontTx/>
          <a:buNone/>
          <a:tabLst/>
          <a:defRPr sz="1100" b="0" i="0" u="none" strike="noStrike" kern="1200" baseline="0" dirty="0" smtClean="0">
            <a:solidFill>
              <a:schemeClr val="tx1"/>
            </a:solidFill>
            <a:latin typeface="Arial" charset="0"/>
            <a:ea typeface="+mn-ea"/>
            <a:cs typeface="+mn-cs"/>
          </a:defRPr>
        </a:defPPr>
      </a:lstStyle>
    </a:txDef>
  </a:objectDefaults>
  <a:extraClrSchemeLst>
    <a:extraClrScheme>
      <a:clrScheme name="2011 Mar Meeting - PPT Template 1">
        <a:dk1>
          <a:srgbClr val="323232"/>
        </a:dk1>
        <a:lt1>
          <a:srgbClr val="FFFFFF"/>
        </a:lt1>
        <a:dk2>
          <a:srgbClr val="FFFFFF"/>
        </a:dk2>
        <a:lt2>
          <a:srgbClr val="969696"/>
        </a:lt2>
        <a:accent1>
          <a:srgbClr val="AC0000"/>
        </a:accent1>
        <a:accent2>
          <a:srgbClr val="CC3300"/>
        </a:accent2>
        <a:accent3>
          <a:srgbClr val="FFFFFF"/>
        </a:accent3>
        <a:accent4>
          <a:srgbClr val="292929"/>
        </a:accent4>
        <a:accent5>
          <a:srgbClr val="D2AAAA"/>
        </a:accent5>
        <a:accent6>
          <a:srgbClr val="B92D00"/>
        </a:accent6>
        <a:hlink>
          <a:srgbClr val="FF0000"/>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LW_nonLLP_red</Template>
  <TotalTime>0</TotalTime>
  <Words>4116</Words>
  <Application>Microsoft Office PowerPoint</Application>
  <PresentationFormat>A4 Paper (210x297 mm)</PresentationFormat>
  <Paragraphs>418</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LW_nonLLP_red</vt:lpstr>
      <vt:lpstr>Latham</vt:lpstr>
      <vt:lpstr> ONLINE GAMING MEETS ONLINE GAMBLING</vt:lpstr>
      <vt:lpstr>Recent Legal Developments in Online Gambling</vt:lpstr>
      <vt:lpstr>What “Online Gaming” Means to Casino Companies</vt:lpstr>
      <vt:lpstr>Social Video Gaming  Social Casino Gaming</vt:lpstr>
      <vt:lpstr>PowerPoint Presentation</vt:lpstr>
      <vt:lpstr>Gaming and Gamers: The Coming Convergence</vt:lpstr>
      <vt:lpstr>PowerPoint Presentation</vt:lpstr>
      <vt:lpstr>PowerPoint Presentation</vt:lpstr>
      <vt:lpstr>PowerPoint Presentation</vt:lpstr>
      <vt:lpstr>PowerPoint Presentation</vt:lpstr>
      <vt:lpstr>Principal Federal Laws Affecting Online Gaming</vt:lpstr>
      <vt:lpstr>Unlawful Internet Gambling enforcement Act (UIGEA)</vt:lpstr>
      <vt:lpstr>PowerPoint Presentation</vt:lpstr>
      <vt:lpstr>US v. Dicristina, Judge Weinstein, E.D.N.Y. Aug. 2012)</vt:lpstr>
      <vt:lpstr>PowerPoint Presentation</vt:lpstr>
      <vt:lpstr>The Wire Act</vt:lpstr>
      <vt:lpstr>DOJ Wire Act Opinion (Dec. 23, 2011) </vt:lpstr>
      <vt:lpstr>Virtual Sports and Game Play Betting for Real Money</vt:lpstr>
      <vt:lpstr>The Bottom Line for Federal Regulation</vt:lpstr>
      <vt:lpstr>A Taste of Tribal Gaming Issues </vt:lpstr>
      <vt:lpstr>State Regulation of Online Gaming</vt:lpstr>
      <vt:lpstr>State Regulation of Online Gaming</vt:lpstr>
      <vt:lpstr>Nevada’s Online Gambling Regulations– the Model of What is to Come?</vt:lpstr>
      <vt:lpstr>Nevada Interactive Gaming License Applicants (green= granted)</vt:lpstr>
      <vt:lpstr>2012 Games Industry M&amp;A Activity</vt:lpstr>
      <vt:lpstr>Trend: Rising M&amp;A Exits</vt:lpstr>
      <vt:lpstr>What to Expect</vt:lpstr>
      <vt:lpstr>Roxanne E. Christ</vt:lpstr>
    </vt:vector>
  </TitlesOfParts>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creator/>
  <revision>1</revision>
  <dcterms:created xsi:type="dcterms:W3CDTF">2013-02-26T03:23:30.7816024Z</dcterms:created>
</coreProperties>
</file>