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8" r:id="rId2"/>
    <p:sldId id="257" r:id="rId3"/>
    <p:sldId id="258" r:id="rId4"/>
    <p:sldId id="259" r:id="rId5"/>
    <p:sldId id="261" r:id="rId6"/>
    <p:sldId id="262" r:id="rId7"/>
    <p:sldId id="263" r:id="rId8"/>
    <p:sldId id="264" r:id="rId9"/>
    <p:sldId id="285" r:id="rId10"/>
    <p:sldId id="269" r:id="rId11"/>
    <p:sldId id="286" r:id="rId12"/>
    <p:sldId id="273" r:id="rId13"/>
    <p:sldId id="274" r:id="rId14"/>
    <p:sldId id="275" r:id="rId15"/>
    <p:sldId id="276" r:id="rId16"/>
    <p:sldId id="277" r:id="rId17"/>
    <p:sldId id="279" r:id="rId18"/>
    <p:sldId id="267" r:id="rId19"/>
    <p:sldId id="291" r:id="rId20"/>
    <p:sldId id="321" r:id="rId21"/>
    <p:sldId id="324" r:id="rId22"/>
    <p:sldId id="320" r:id="rId23"/>
    <p:sldId id="292" r:id="rId24"/>
    <p:sldId id="325" r:id="rId25"/>
    <p:sldId id="327" r:id="rId26"/>
    <p:sldId id="293" r:id="rId27"/>
    <p:sldId id="322" r:id="rId28"/>
    <p:sldId id="329" r:id="rId29"/>
    <p:sldId id="287" r:id="rId30"/>
    <p:sldId id="297" r:id="rId31"/>
    <p:sldId id="28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219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EDD0C-7F1E-8B47-8F27-18CC34EDD855}" type="datetimeFigureOut">
              <a:rPr lang="en-US" smtClean="0"/>
              <a:t>2013-02-27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D0817-5B9A-4E47-AAF6-6FED04EBF450}" type="slidenum">
              <a:rPr lang="en-US" smtClean="0"/>
              <a:t>‹#›</a:t>
            </a:fld>
            <a:endParaRPr lang="en-US"/>
          </a:p>
        </p:txBody>
      </p:sp>
    </p:spTree>
    <p:extLst>
      <p:ext uri="{BB962C8B-B14F-4D97-AF65-F5344CB8AC3E}">
        <p14:creationId xmlns:p14="http://schemas.microsoft.com/office/powerpoint/2010/main" val="1399950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9B8DF8-B8F5-8348-B80A-CA2C92A109A1}" type="slidenum">
              <a:rPr lang="en-US" smtClean="0"/>
              <a:t>10</a:t>
            </a:fld>
            <a:endParaRPr lang="en-US"/>
          </a:p>
        </p:txBody>
      </p:sp>
    </p:spTree>
    <p:extLst>
      <p:ext uri="{BB962C8B-B14F-4D97-AF65-F5344CB8AC3E}">
        <p14:creationId xmlns:p14="http://schemas.microsoft.com/office/powerpoint/2010/main" val="390453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606F3-ADB5-A14F-AF1A-2E29CAC354EC}" type="slidenum">
              <a:rPr lang="en-US" smtClean="0"/>
              <a:t>14</a:t>
            </a:fld>
            <a:endParaRPr lang="en-US"/>
          </a:p>
        </p:txBody>
      </p:sp>
    </p:spTree>
    <p:extLst>
      <p:ext uri="{BB962C8B-B14F-4D97-AF65-F5344CB8AC3E}">
        <p14:creationId xmlns:p14="http://schemas.microsoft.com/office/powerpoint/2010/main" val="236244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606F3-ADB5-A14F-AF1A-2E29CAC354EC}" type="slidenum">
              <a:rPr lang="en-US" smtClean="0"/>
              <a:t>17</a:t>
            </a:fld>
            <a:endParaRPr lang="en-US"/>
          </a:p>
        </p:txBody>
      </p:sp>
    </p:spTree>
    <p:extLst>
      <p:ext uri="{BB962C8B-B14F-4D97-AF65-F5344CB8AC3E}">
        <p14:creationId xmlns:p14="http://schemas.microsoft.com/office/powerpoint/2010/main" val="186552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2013-02-27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524852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emf"/><Relationship Id="rId9"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431220" y="6347963"/>
            <a:ext cx="3321425" cy="268516"/>
          </a:xfrm>
          <a:prstGeom prst="rect">
            <a:avLst/>
          </a:prstGeom>
        </p:spPr>
      </p:pic>
      <p:pic>
        <p:nvPicPr>
          <p:cNvPr id="7" name="Picture 6"/>
          <p:cNvPicPr>
            <a:picLocks noChangeAspect="1"/>
          </p:cNvPicPr>
          <p:nvPr/>
        </p:nvPicPr>
        <p:blipFill>
          <a:blip r:embed="rId9"/>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8" r:id="rId6"/>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on_festinger@thecdm.ca" TargetMode="Externa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verge.com/2013/2/6/3958162/valve-steam-box-cake" TargetMode="Externa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arstechnica.com/tech-policy/2012/08/why-johnny-cant-stream-how-video-copyright-went-insan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imulation-argument.com/simulation.html" TargetMode="Externa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www.gamesindustry.biz/articles/2012-12-18-oculus-rift-and-the-virtual-reality-revolution" TargetMode="External"/><Relationship Id="rId4" Type="http://schemas.openxmlformats.org/officeDocument/2006/relationships/hyperlink" Target="http://vili.lehdonvirta.com/files/pbuc8001/ARMSFinalReport2012.pdf" TargetMode="External"/><Relationship Id="rId5" Type="http://schemas.openxmlformats.org/officeDocument/2006/relationships/hyperlink" Target="http://www.wired.com/gamelife/2012/09/farmville-2/" TargetMode="External"/><Relationship Id="rId1" Type="http://schemas.openxmlformats.org/officeDocument/2006/relationships/slideLayout" Target="../slideLayouts/slideLayout2.xml"/><Relationship Id="rId2" Type="http://schemas.openxmlformats.org/officeDocument/2006/relationships/hyperlink" Target="http://publicknowledge.org/Copyright-3DPrint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amespot.com/news/sony-patents-tech-to-block-used-games-6401992" TargetMode="External"/><Relationship Id="rId3" Type="http://schemas.openxmlformats.org/officeDocument/2006/relationships/hyperlink" Target="http://t.co/YGLQaIQ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theverge.com/2013/2/22/4013406/i-used-google-glass-its-the-future-with-monthly-updates" TargetMode="External"/><Relationship Id="rId4" Type="http://schemas.openxmlformats.org/officeDocument/2006/relationships/hyperlink" Target="http://indiegames.com/2013/02/throw_trucks_with_your_mind_us.html" TargetMode="External"/><Relationship Id="rId1" Type="http://schemas.openxmlformats.org/officeDocument/2006/relationships/slideLayout" Target="../slideLayouts/slideLayout2.xml"/><Relationship Id="rId2" Type="http://schemas.openxmlformats.org/officeDocument/2006/relationships/hyperlink" Target="http://www.theverge.com/2013/2/19/4005890/sony-eyepad-controller-patent-shows-off-3d-mapping-camera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yber.law.harvard.edu/publications/2012/unlicensed_wireless_v_licensed_spectrum" TargetMode="External"/><Relationship Id="rId4" Type="http://schemas.openxmlformats.org/officeDocument/2006/relationships/hyperlink" Target="http://papers.ssrn.com/sol3/papers.cfm?abstract_id=2181671" TargetMode="External"/><Relationship Id="rId5" Type="http://schemas.openxmlformats.org/officeDocument/2006/relationships/hyperlink" Target="http://www.theverge.com/2013/2/11/3975988/google-expects-its-self-driving-cars-in-three-to-five-years" TargetMode="External"/><Relationship Id="rId1" Type="http://schemas.openxmlformats.org/officeDocument/2006/relationships/slideLayout" Target="../slideLayouts/slideLayout2.xml"/><Relationship Id="rId2" Type="http://schemas.openxmlformats.org/officeDocument/2006/relationships/hyperlink" Target="http://www.wired.com/opinion/2013/02/the-end-of-the-web-computers-and-search-as-we-know-i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lexology.com/library/detail.aspx?g=34810a92-9fc4-41bb-8541-ca7ae2392dcf" TargetMode="External"/><Relationship Id="rId4" Type="http://schemas.openxmlformats.org/officeDocument/2006/relationships/hyperlink" Target="http://www.wired.com/opinion/2012/10/mark-lemley-functional-claiming/" TargetMode="External"/><Relationship Id="rId5" Type="http://schemas.openxmlformats.org/officeDocument/2006/relationships/hyperlink" Target="http://www.nytimes.com/2012/10/08/technology/patent-wars-among-tech-giants-can-stifle-competition.html?pagewanted=all&amp;_r=0" TargetMode="External"/><Relationship Id="rId1" Type="http://schemas.openxmlformats.org/officeDocument/2006/relationships/slideLayout" Target="../slideLayouts/slideLayout2.xml"/><Relationship Id="rId2" Type="http://schemas.openxmlformats.org/officeDocument/2006/relationships/hyperlink" Target="http://thenextweb.com/insider/2012/10/27/the-problems-with-anonymous-trolls-and-accountability-in-the-digital-ag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gra.org/dl/db/05164.58571.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itmedialaw.org/blog/2012/copyright-tattoo-case-escobedo-v-thq-inc" TargetMode="Externa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http://eveonline.gamescholarship.org/" TargetMode="External"/><Relationship Id="rId4" Type="http://schemas.openxmlformats.org/officeDocument/2006/relationships/hyperlink" Target="http://io9.com/5980387/how-the-battle-of-asakai-became-one-of-the-largest-space-battles-in-video-game-history" TargetMode="External"/><Relationship Id="rId5" Type="http://schemas.openxmlformats.org/officeDocument/2006/relationships/image" Target="../media/image26.jp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hyperlink" Target="http://www.forbes.com/sites/insertcoin/2012/12/17/in-an-age-of-f2p-eve-online-sets-record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readwrite.com/2012/12/11/augmented-reality-game-gets-player-arrested-the-first-of-many" TargetMode="External"/><Relationship Id="rId4" Type="http://schemas.openxmlformats.org/officeDocument/2006/relationships/hyperlink" Target="http://www.newscientist.com/article/mg21628936.200-why-googles-ingress-game-is-a-data-gold-mine.html" TargetMode="External"/><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hyperlink" Target="http://www.geekosystem.com/google-ingress-revie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42593"/>
          </a:xfrm>
        </p:spPr>
        <p:txBody>
          <a:bodyPr>
            <a:normAutofit/>
          </a:bodyPr>
          <a:lstStyle/>
          <a:p>
            <a:r>
              <a:rPr lang="en-US" b="1" dirty="0" smtClean="0"/>
              <a:t>   From Wheelbarrows to </a:t>
            </a:r>
            <a:r>
              <a:rPr lang="en-US" b="1" dirty="0" err="1" smtClean="0"/>
              <a:t>Holodecks</a:t>
            </a:r>
            <a:endParaRPr lang="en-US" sz="3600" b="1" dirty="0"/>
          </a:p>
        </p:txBody>
      </p:sp>
      <p:sp>
        <p:nvSpPr>
          <p:cNvPr id="5" name="Content Placeholder 4"/>
          <p:cNvSpPr>
            <a:spLocks noGrp="1"/>
          </p:cNvSpPr>
          <p:nvPr>
            <p:ph sz="quarter" idx="10"/>
          </p:nvPr>
        </p:nvSpPr>
        <p:spPr>
          <a:xfrm>
            <a:off x="457200" y="1408134"/>
            <a:ext cx="8229600" cy="4512020"/>
          </a:xfrm>
        </p:spPr>
        <p:txBody>
          <a:bodyPr>
            <a:normAutofit/>
          </a:bodyPr>
          <a:lstStyle/>
          <a:p>
            <a:pPr marL="0" indent="0">
              <a:buNone/>
            </a:pPr>
            <a:r>
              <a:rPr lang="en-US" b="1" dirty="0"/>
              <a:t>Part </a:t>
            </a:r>
            <a:r>
              <a:rPr lang="en-US" b="1" dirty="0" smtClean="0"/>
              <a:t>B </a:t>
            </a:r>
            <a:r>
              <a:rPr lang="en-US" b="1" dirty="0"/>
              <a:t>“</a:t>
            </a:r>
            <a:r>
              <a:rPr lang="en-US" b="1" dirty="0" smtClean="0"/>
              <a:t>Connecting” </a:t>
            </a:r>
            <a:r>
              <a:rPr lang="en-US" b="1" dirty="0"/>
              <a:t>| Talk </a:t>
            </a:r>
            <a:r>
              <a:rPr lang="en-US" b="1" dirty="0" smtClean="0"/>
              <a:t>7</a:t>
            </a:r>
            <a:endParaRPr lang="en-US" b="1" dirty="0"/>
          </a:p>
          <a:p>
            <a:pPr marL="0" indent="0">
              <a:buNone/>
            </a:pPr>
            <a:r>
              <a:rPr lang="en-US" b="1" dirty="0"/>
              <a:t>Video Game Law 2013 </a:t>
            </a:r>
          </a:p>
          <a:p>
            <a:pPr marL="0" indent="0">
              <a:buNone/>
            </a:pPr>
            <a:r>
              <a:rPr lang="en-US" b="1" dirty="0"/>
              <a:t>UBC Law @ Allard </a:t>
            </a:r>
            <a:r>
              <a:rPr lang="en-US" b="1" dirty="0" smtClean="0"/>
              <a:t>Hall</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1600" dirty="0"/>
              <a:t>Jon Festinger Q.C.</a:t>
            </a:r>
          </a:p>
          <a:p>
            <a:pPr marL="0" indent="0">
              <a:buNone/>
            </a:pPr>
            <a:r>
              <a:rPr lang="en-US" sz="1600" dirty="0"/>
              <a:t>Centre for Digital Media</a:t>
            </a:r>
          </a:p>
          <a:p>
            <a:pPr marL="0" indent="0">
              <a:buNone/>
            </a:pPr>
            <a:r>
              <a:rPr lang="en-US" sz="1600" dirty="0"/>
              <a:t>Festinger Law &amp; Strategy LLP</a:t>
            </a:r>
          </a:p>
          <a:p>
            <a:pPr marL="0" indent="0">
              <a:buNone/>
            </a:pPr>
            <a:r>
              <a:rPr lang="en-US" sz="1600" dirty="0"/>
              <a:t>@</a:t>
            </a:r>
            <a:r>
              <a:rPr lang="en-US" sz="1600" dirty="0" err="1"/>
              <a:t>gamebizlaw</a:t>
            </a:r>
            <a:endParaRPr lang="en-US" sz="1600" dirty="0"/>
          </a:p>
          <a:p>
            <a:pPr marL="0" indent="0">
              <a:buNone/>
            </a:pPr>
            <a:r>
              <a:rPr lang="en-US" sz="1600" dirty="0">
                <a:hlinkClick r:id="rId2"/>
              </a:rPr>
              <a:t>jon_festinger@thecdm.ca</a:t>
            </a:r>
            <a:endParaRPr lang="en-US" sz="1600" dirty="0"/>
          </a:p>
          <a:p>
            <a:pPr marL="0" indent="0">
              <a:buNone/>
            </a:pPr>
            <a:endParaRPr lang="en-US" sz="1200" dirty="0"/>
          </a:p>
        </p:txBody>
      </p:sp>
      <p:pic>
        <p:nvPicPr>
          <p:cNvPr id="6" name="Picture 5"/>
          <p:cNvPicPr>
            <a:picLocks noChangeAspect="1"/>
          </p:cNvPicPr>
          <p:nvPr/>
        </p:nvPicPr>
        <p:blipFill>
          <a:blip r:embed="rId3"/>
          <a:stretch>
            <a:fillRect/>
          </a:stretch>
        </p:blipFill>
        <p:spPr>
          <a:xfrm>
            <a:off x="6934039" y="2495524"/>
            <a:ext cx="1752761" cy="2857500"/>
          </a:xfrm>
          <a:prstGeom prst="rect">
            <a:avLst/>
          </a:prstGeom>
        </p:spPr>
      </p:pic>
    </p:spTree>
    <p:extLst>
      <p:ext uri="{BB962C8B-B14F-4D97-AF65-F5344CB8AC3E}">
        <p14:creationId xmlns:p14="http://schemas.microsoft.com/office/powerpoint/2010/main" val="1904192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229600" cy="821929"/>
          </a:xfrm>
        </p:spPr>
        <p:txBody>
          <a:bodyPr>
            <a:normAutofit fontScale="90000"/>
          </a:bodyPr>
          <a:lstStyle/>
          <a:p>
            <a:r>
              <a:rPr lang="en-US" b="1" dirty="0" smtClean="0"/>
              <a:t>      </a:t>
            </a:r>
            <a:br>
              <a:rPr lang="en-US" b="1" dirty="0" smtClean="0"/>
            </a:br>
            <a:r>
              <a:rPr lang="en-US" b="1" dirty="0">
                <a:solidFill>
                  <a:schemeClr val="tx1"/>
                </a:solidFill>
              </a:rPr>
              <a:t> </a:t>
            </a:r>
            <a:r>
              <a:rPr lang="en-US" b="1" dirty="0" smtClean="0">
                <a:solidFill>
                  <a:schemeClr val="tx1"/>
                </a:solidFill>
              </a:rPr>
              <a:t>        To </a:t>
            </a:r>
            <a:r>
              <a:rPr lang="en-US" b="1" dirty="0">
                <a:solidFill>
                  <a:schemeClr val="tx1"/>
                </a:solidFill>
              </a:rPr>
              <a:t>the Living Room War…</a:t>
            </a:r>
            <a:r>
              <a:rPr lang="en-US" b="1" dirty="0"/>
              <a:t/>
            </a:r>
            <a:br>
              <a:rPr lang="en-US" b="1" dirty="0"/>
            </a:br>
            <a:endParaRPr lang="en-US" dirty="0"/>
          </a:p>
        </p:txBody>
      </p:sp>
      <p:sp>
        <p:nvSpPr>
          <p:cNvPr id="3" name="Subtitle 2"/>
          <p:cNvSpPr>
            <a:spLocks noGrp="1"/>
          </p:cNvSpPr>
          <p:nvPr>
            <p:ph sz="half" idx="1"/>
          </p:nvPr>
        </p:nvSpPr>
        <p:spPr/>
        <p:txBody>
          <a:bodyPr>
            <a:normAutofit lnSpcReduction="10000"/>
          </a:bodyPr>
          <a:lstStyle/>
          <a:p>
            <a:pPr marL="0" indent="0">
              <a:buNone/>
            </a:pPr>
            <a:r>
              <a:rPr lang="en-US" dirty="0" smtClean="0"/>
              <a:t>    </a:t>
            </a:r>
            <a:r>
              <a:rPr lang="en-US" b="1" dirty="0" smtClean="0">
                <a:solidFill>
                  <a:srgbClr val="0000FF"/>
                </a:solidFill>
              </a:rPr>
              <a:t>One </a:t>
            </a:r>
            <a:r>
              <a:rPr lang="en-US" b="1" dirty="0">
                <a:solidFill>
                  <a:srgbClr val="0000FF"/>
                </a:solidFill>
              </a:rPr>
              <a:t>Less Screen </a:t>
            </a:r>
            <a:r>
              <a:rPr lang="en-US" b="1" dirty="0" smtClean="0">
                <a:solidFill>
                  <a:srgbClr val="0000FF"/>
                </a:solidFill>
              </a:rPr>
              <a:t>?</a:t>
            </a:r>
          </a:p>
          <a:p>
            <a:pPr marL="0" indent="0">
              <a:buNone/>
            </a:pPr>
            <a:endParaRPr lang="en-US" dirty="0"/>
          </a:p>
          <a:p>
            <a:pPr marL="0" indent="0">
              <a:buNone/>
            </a:pPr>
            <a:r>
              <a:rPr lang="en-US" dirty="0" smtClean="0"/>
              <a:t>George Cope CEO Bell@ CRTC hearing 9.10.12:</a:t>
            </a:r>
          </a:p>
          <a:p>
            <a:pPr marL="0" indent="0">
              <a:buNone/>
            </a:pPr>
            <a:r>
              <a:rPr lang="en-US" dirty="0" smtClean="0"/>
              <a:t>“..Bell’s </a:t>
            </a:r>
            <a:r>
              <a:rPr lang="en-US" dirty="0"/>
              <a:t>strategic vision – a strategy built on unprecedented investment in Canada’s best content, and on the world-class network infrastructure that will deliver it to Canadians </a:t>
            </a:r>
            <a:r>
              <a:rPr lang="en-US" dirty="0">
                <a:solidFill>
                  <a:srgbClr val="0000FF"/>
                </a:solidFill>
              </a:rPr>
              <a:t>on all </a:t>
            </a:r>
            <a:r>
              <a:rPr lang="en-US" dirty="0">
                <a:solidFill>
                  <a:srgbClr val="FF0000"/>
                </a:solidFill>
              </a:rPr>
              <a:t>4</a:t>
            </a:r>
            <a:r>
              <a:rPr lang="en-US" dirty="0">
                <a:solidFill>
                  <a:srgbClr val="0000FF"/>
                </a:solidFill>
              </a:rPr>
              <a:t> screens - </a:t>
            </a:r>
            <a:r>
              <a:rPr lang="en-US" u="sng" dirty="0">
                <a:solidFill>
                  <a:srgbClr val="0000FF"/>
                </a:solidFill>
              </a:rPr>
              <a:t>TV, laptops, smart phones and tablets</a:t>
            </a:r>
            <a:r>
              <a:rPr lang="en-US" u="sng" dirty="0" smtClean="0"/>
              <a:t>.</a:t>
            </a:r>
            <a:r>
              <a:rPr lang="en-US" dirty="0" smtClean="0"/>
              <a:t>”</a:t>
            </a:r>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r="-323"/>
          <a:stretch/>
        </p:blipFill>
        <p:spPr>
          <a:xfrm>
            <a:off x="5695002" y="1148523"/>
            <a:ext cx="1775967" cy="2683960"/>
          </a:xfr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50584" y="3938699"/>
            <a:ext cx="3383565" cy="2187998"/>
          </a:xfrm>
          <a:prstGeom prst="rect">
            <a:avLst/>
          </a:prstGeom>
        </p:spPr>
      </p:pic>
    </p:spTree>
    <p:extLst>
      <p:ext uri="{BB962C8B-B14F-4D97-AF65-F5344CB8AC3E}">
        <p14:creationId xmlns:p14="http://schemas.microsoft.com/office/powerpoint/2010/main" val="3309435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8406"/>
            <a:ext cx="8229600" cy="1016000"/>
          </a:xfrm>
        </p:spPr>
        <p:txBody>
          <a:bodyPr/>
          <a:lstStyle/>
          <a:p>
            <a:r>
              <a:rPr lang="en-US" dirty="0" smtClean="0"/>
              <a:t>                 </a:t>
            </a:r>
            <a:r>
              <a:rPr lang="en-US" b="1" dirty="0" smtClean="0">
                <a:solidFill>
                  <a:srgbClr val="FF0000"/>
                </a:solidFill>
              </a:rPr>
              <a:t>The Salvos</a:t>
            </a:r>
            <a:endParaRPr lang="en-US" b="1" dirty="0">
              <a:solidFill>
                <a:srgbClr val="FF0000"/>
              </a:solidFill>
            </a:endParaRPr>
          </a:p>
        </p:txBody>
      </p:sp>
      <p:sp>
        <p:nvSpPr>
          <p:cNvPr id="6" name="Content Placeholder 5"/>
          <p:cNvSpPr>
            <a:spLocks noGrp="1"/>
          </p:cNvSpPr>
          <p:nvPr>
            <p:ph sz="quarter" idx="10"/>
          </p:nvPr>
        </p:nvSpPr>
        <p:spPr>
          <a:xfrm>
            <a:off x="0" y="1114406"/>
            <a:ext cx="9144000" cy="4611728"/>
          </a:xfrm>
        </p:spPr>
        <p:txBody>
          <a:bodyPr/>
          <a:lstStyle/>
          <a:p>
            <a:r>
              <a:rPr lang="en-US" dirty="0" smtClean="0">
                <a:solidFill>
                  <a:srgbClr val="FF0000"/>
                </a:solidFill>
              </a:rPr>
              <a:t>X-Box: </a:t>
            </a:r>
            <a:r>
              <a:rPr lang="en-US" dirty="0" smtClean="0"/>
              <a:t>Netflix (1</a:t>
            </a:r>
            <a:r>
              <a:rPr lang="en-US" baseline="30000" dirty="0" smtClean="0"/>
              <a:t>st</a:t>
            </a:r>
            <a:r>
              <a:rPr lang="en-US" dirty="0" smtClean="0"/>
              <a:t>); UFC; “720”</a:t>
            </a:r>
          </a:p>
          <a:p>
            <a:r>
              <a:rPr lang="en-US" dirty="0" smtClean="0">
                <a:solidFill>
                  <a:srgbClr val="FF0000"/>
                </a:solidFill>
              </a:rPr>
              <a:t>Steam-Valve: </a:t>
            </a:r>
            <a:r>
              <a:rPr lang="en-US" dirty="0" smtClean="0"/>
              <a:t>Big Picture Mode (1touch toggle game to browser; Steam Box – see “How Valve’s Steam Box will reinvent the game console as you know </a:t>
            </a:r>
            <a:r>
              <a:rPr lang="en-US" dirty="0" err="1" smtClean="0"/>
              <a:t>it”</a:t>
            </a:r>
            <a:r>
              <a:rPr lang="en-US" sz="1800" dirty="0" err="1" smtClean="0">
                <a:hlinkClick r:id="rId2"/>
              </a:rPr>
              <a:t>http</a:t>
            </a:r>
            <a:r>
              <a:rPr lang="en-US" sz="1800" dirty="0">
                <a:hlinkClick r:id="rId2"/>
              </a:rPr>
              <a:t>://www.theverge.com/2013/2/6/3958162/valve-steam-box-</a:t>
            </a:r>
            <a:r>
              <a:rPr lang="en-US" sz="1800" dirty="0" smtClean="0">
                <a:hlinkClick r:id="rId2"/>
              </a:rPr>
              <a:t>cake</a:t>
            </a:r>
            <a:r>
              <a:rPr lang="en-US" dirty="0" smtClean="0"/>
              <a:t> </a:t>
            </a:r>
          </a:p>
          <a:p>
            <a:r>
              <a:rPr lang="en-US" dirty="0" smtClean="0">
                <a:solidFill>
                  <a:srgbClr val="FF0000"/>
                </a:solidFill>
              </a:rPr>
              <a:t>Apple (ecosystem): </a:t>
            </a:r>
            <a:r>
              <a:rPr lang="en-US" dirty="0" smtClean="0"/>
              <a:t>App store; Apple TV; Airplay</a:t>
            </a:r>
          </a:p>
          <a:p>
            <a:r>
              <a:rPr lang="en-US" dirty="0" err="1" smtClean="0">
                <a:solidFill>
                  <a:srgbClr val="FF0000"/>
                </a:solidFill>
              </a:rPr>
              <a:t>Ouya</a:t>
            </a:r>
            <a:r>
              <a:rPr lang="en-US" dirty="0" smtClean="0">
                <a:solidFill>
                  <a:srgbClr val="FF0000"/>
                </a:solidFill>
              </a:rPr>
              <a:t>: </a:t>
            </a:r>
            <a:r>
              <a:rPr lang="en-US" dirty="0" smtClean="0"/>
              <a:t>Android game-box</a:t>
            </a:r>
          </a:p>
          <a:p>
            <a:r>
              <a:rPr lang="en-US" dirty="0" smtClean="0">
                <a:solidFill>
                  <a:srgbClr val="FF0000"/>
                </a:solidFill>
              </a:rPr>
              <a:t>Sony: </a:t>
            </a:r>
            <a:r>
              <a:rPr lang="en-US" dirty="0" smtClean="0"/>
              <a:t>PlayStation 4; cloud-gaming</a:t>
            </a:r>
          </a:p>
          <a:p>
            <a:r>
              <a:rPr lang="en-US" dirty="0">
                <a:solidFill>
                  <a:srgbClr val="FF0000"/>
                </a:solidFill>
              </a:rPr>
              <a:t>Google: </a:t>
            </a:r>
            <a:r>
              <a:rPr lang="en-US" dirty="0"/>
              <a:t>Glass + “Ingress”?</a:t>
            </a:r>
          </a:p>
          <a:p>
            <a:endParaRPr lang="en-US" dirty="0"/>
          </a:p>
          <a:p>
            <a:endParaRPr lang="en-US" dirty="0"/>
          </a:p>
        </p:txBody>
      </p:sp>
      <p:pic>
        <p:nvPicPr>
          <p:cNvPr id="7" name="Content Placeholder 3" descr="file000170696125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99106" y="3401525"/>
            <a:ext cx="3595868" cy="2740743"/>
          </a:xfrm>
          <a:prstGeom prst="rect">
            <a:avLst/>
          </a:prstGeom>
        </p:spPr>
      </p:pic>
    </p:spTree>
    <p:extLst>
      <p:ext uri="{BB962C8B-B14F-4D97-AF65-F5344CB8AC3E}">
        <p14:creationId xmlns:p14="http://schemas.microsoft.com/office/powerpoint/2010/main" val="196601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016000"/>
          </a:xfrm>
        </p:spPr>
        <p:txBody>
          <a:bodyPr>
            <a:normAutofit fontScale="90000"/>
          </a:bodyPr>
          <a:lstStyle/>
          <a:p>
            <a:r>
              <a:rPr lang="en-US" dirty="0" smtClean="0">
                <a:solidFill>
                  <a:schemeClr val="tx1"/>
                </a:solidFill>
              </a:rPr>
              <a:t>Ecosystem v. Inter-op: </a:t>
            </a:r>
            <a:r>
              <a:rPr lang="en-US" dirty="0" smtClean="0">
                <a:solidFill>
                  <a:srgbClr val="0000FF"/>
                </a:solidFill>
              </a:rPr>
              <a:t>My Surprising Reality</a:t>
            </a:r>
            <a:endParaRPr lang="en-US" dirty="0">
              <a:solidFill>
                <a:srgbClr val="0000FF"/>
              </a:solidFill>
            </a:endParaRPr>
          </a:p>
        </p:txBody>
      </p:sp>
      <p:sp>
        <p:nvSpPr>
          <p:cNvPr id="6" name="Content Placeholder 5"/>
          <p:cNvSpPr>
            <a:spLocks noGrp="1"/>
          </p:cNvSpPr>
          <p:nvPr>
            <p:ph sz="half" idx="1"/>
          </p:nvPr>
        </p:nvSpPr>
        <p:spPr>
          <a:xfrm>
            <a:off x="794535" y="1016001"/>
            <a:ext cx="3765550" cy="4083474"/>
          </a:xfrm>
        </p:spPr>
        <p:txBody>
          <a:bodyPr>
            <a:normAutofit fontScale="92500" lnSpcReduction="20000"/>
          </a:bodyPr>
          <a:lstStyle/>
          <a:p>
            <a:pPr marL="0" indent="0">
              <a:buNone/>
            </a:pPr>
            <a:r>
              <a:rPr lang="en-US" b="1" i="1" u="sng" dirty="0" smtClean="0">
                <a:solidFill>
                  <a:srgbClr val="0000FF"/>
                </a:solidFill>
              </a:rPr>
              <a:t>Home</a:t>
            </a:r>
          </a:p>
          <a:p>
            <a:pPr marL="0" indent="0">
              <a:buNone/>
            </a:pPr>
            <a:r>
              <a:rPr lang="en-US" dirty="0" smtClean="0"/>
              <a:t>Telco IPTV</a:t>
            </a:r>
          </a:p>
          <a:p>
            <a:pPr marL="0" indent="0">
              <a:buNone/>
            </a:pPr>
            <a:r>
              <a:rPr lang="en-US" dirty="0" smtClean="0"/>
              <a:t>Windows PC w/Steam</a:t>
            </a:r>
          </a:p>
          <a:p>
            <a:pPr marL="0" indent="0">
              <a:buNone/>
            </a:pPr>
            <a:r>
              <a:rPr lang="en-US" dirty="0" smtClean="0"/>
              <a:t>Xbox 360</a:t>
            </a:r>
          </a:p>
          <a:p>
            <a:pPr marL="0" indent="0">
              <a:buNone/>
            </a:pPr>
            <a:r>
              <a:rPr lang="en-US" dirty="0" smtClean="0"/>
              <a:t>Apple TV</a:t>
            </a:r>
          </a:p>
          <a:p>
            <a:endParaRPr lang="en-US" dirty="0" smtClean="0"/>
          </a:p>
          <a:p>
            <a:pPr marL="0" indent="0">
              <a:buNone/>
            </a:pPr>
            <a:r>
              <a:rPr lang="en-US" b="1" i="1" u="sng" dirty="0" smtClean="0">
                <a:solidFill>
                  <a:srgbClr val="0000FF"/>
                </a:solidFill>
              </a:rPr>
              <a:t>Mobile</a:t>
            </a:r>
          </a:p>
          <a:p>
            <a:pPr marL="0" indent="0">
              <a:buNone/>
            </a:pPr>
            <a:r>
              <a:rPr lang="en-US" dirty="0" smtClean="0"/>
              <a:t>iPhone (Game Center)</a:t>
            </a:r>
          </a:p>
          <a:p>
            <a:pPr marL="0" indent="0">
              <a:buNone/>
            </a:pPr>
            <a:r>
              <a:rPr lang="en-US" dirty="0" smtClean="0"/>
              <a:t>Steam App </a:t>
            </a:r>
          </a:p>
          <a:p>
            <a:pPr marL="0" indent="0">
              <a:buNone/>
            </a:pPr>
            <a:r>
              <a:rPr lang="en-US" dirty="0" smtClean="0"/>
              <a:t>Xbox App</a:t>
            </a:r>
          </a:p>
          <a:p>
            <a:pPr marL="0" indent="0">
              <a:buNone/>
            </a:pPr>
            <a:endParaRPr lang="en-US" dirty="0"/>
          </a:p>
          <a:p>
            <a:pPr marL="0" indent="0">
              <a:buNone/>
            </a:pPr>
            <a:r>
              <a:rPr lang="en-US" b="1" i="1" u="sng" dirty="0" smtClean="0">
                <a:solidFill>
                  <a:srgbClr val="0000FF"/>
                </a:solidFill>
              </a:rPr>
              <a:t>WIFI anywhere</a:t>
            </a:r>
            <a:endParaRPr lang="en-US" b="1" i="1" u="sng" dirty="0">
              <a:solidFill>
                <a:srgbClr val="0000FF"/>
              </a:solidFill>
            </a:endParaRPr>
          </a:p>
          <a:p>
            <a:pPr marL="0" indent="0">
              <a:buNone/>
            </a:pPr>
            <a:r>
              <a:rPr lang="en-US" dirty="0" err="1" smtClean="0"/>
              <a:t>iPad</a:t>
            </a:r>
            <a:endParaRPr lang="en-US" dirty="0"/>
          </a:p>
        </p:txBody>
      </p:sp>
      <p:sp>
        <p:nvSpPr>
          <p:cNvPr id="7" name="Content Placeholder 6"/>
          <p:cNvSpPr>
            <a:spLocks noGrp="1"/>
          </p:cNvSpPr>
          <p:nvPr>
            <p:ph sz="half" idx="2"/>
          </p:nvPr>
        </p:nvSpPr>
        <p:spPr>
          <a:xfrm>
            <a:off x="4648200" y="1058578"/>
            <a:ext cx="4038600" cy="2111285"/>
          </a:xfrm>
        </p:spPr>
        <p:txBody>
          <a:bodyPr>
            <a:normAutofit fontScale="92500" lnSpcReduction="20000"/>
          </a:bodyPr>
          <a:lstStyle/>
          <a:p>
            <a:pPr marL="0" indent="0">
              <a:buNone/>
            </a:pPr>
            <a:r>
              <a:rPr lang="en-US" b="1" i="1" u="sng" dirty="0" smtClean="0">
                <a:solidFill>
                  <a:srgbClr val="0000FF"/>
                </a:solidFill>
              </a:rPr>
              <a:t>Office</a:t>
            </a:r>
          </a:p>
          <a:p>
            <a:pPr marL="0" indent="0">
              <a:buNone/>
            </a:pPr>
            <a:r>
              <a:rPr lang="en-US" dirty="0" smtClean="0"/>
              <a:t>Cord cutter</a:t>
            </a:r>
          </a:p>
          <a:p>
            <a:pPr marL="0" indent="0">
              <a:buNone/>
            </a:pPr>
            <a:r>
              <a:rPr lang="en-US" dirty="0" smtClean="0"/>
              <a:t>MacBook Pro w/Steam</a:t>
            </a:r>
          </a:p>
          <a:p>
            <a:pPr marL="0" indent="0">
              <a:buNone/>
            </a:pPr>
            <a:r>
              <a:rPr lang="en-US" dirty="0" smtClean="0"/>
              <a:t>Xbox 360</a:t>
            </a:r>
          </a:p>
          <a:p>
            <a:pPr marL="0" indent="0">
              <a:buNone/>
            </a:pPr>
            <a:r>
              <a:rPr lang="en-US" dirty="0" smtClean="0"/>
              <a:t>Apple TV</a:t>
            </a:r>
          </a:p>
          <a:p>
            <a:pPr marL="0" indent="0">
              <a:buNone/>
            </a:pPr>
            <a:r>
              <a:rPr lang="en-US" dirty="0" smtClean="0"/>
              <a:t>Killer app wish = TiVo functionality</a:t>
            </a:r>
            <a:endParaRPr lang="en-US" dirty="0"/>
          </a:p>
        </p:txBody>
      </p:sp>
      <p:pic>
        <p:nvPicPr>
          <p:cNvPr id="3" name="Picture 2" descr="streaming.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00669" y="3263959"/>
            <a:ext cx="3595746" cy="2701136"/>
          </a:xfrm>
          <a:prstGeom prst="rect">
            <a:avLst/>
          </a:prstGeom>
        </p:spPr>
      </p:pic>
      <p:pic>
        <p:nvPicPr>
          <p:cNvPr id="8" name="Picture 7" descr="phot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79936" y="2877135"/>
            <a:ext cx="1834715" cy="3256619"/>
          </a:xfrm>
          <a:prstGeom prst="rect">
            <a:avLst/>
          </a:prstGeom>
        </p:spPr>
      </p:pic>
    </p:spTree>
    <p:extLst>
      <p:ext uri="{BB962C8B-B14F-4D97-AF65-F5344CB8AC3E}">
        <p14:creationId xmlns:p14="http://schemas.microsoft.com/office/powerpoint/2010/main" val="18359691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r>
              <a:rPr lang="en-US" b="1" dirty="0" smtClean="0">
                <a:solidFill>
                  <a:srgbClr val="3366FF"/>
                </a:solidFill>
              </a:rPr>
              <a:t>Test Case: Y-Sports?</a:t>
            </a:r>
            <a:endParaRPr lang="en-US" b="1" dirty="0">
              <a:solidFill>
                <a:srgbClr val="3366FF"/>
              </a:solidFill>
            </a:endParaRPr>
          </a:p>
        </p:txBody>
      </p:sp>
      <p:sp>
        <p:nvSpPr>
          <p:cNvPr id="6" name="Content Placeholder 5"/>
          <p:cNvSpPr>
            <a:spLocks noGrp="1"/>
          </p:cNvSpPr>
          <p:nvPr>
            <p:ph idx="4294967295"/>
          </p:nvPr>
        </p:nvSpPr>
        <p:spPr>
          <a:xfrm>
            <a:off x="457200" y="1600200"/>
            <a:ext cx="8229600" cy="4525963"/>
          </a:xfrm>
          <a:prstGeom prst="rect">
            <a:avLst/>
          </a:prstGeom>
        </p:spPr>
        <p:txBody>
          <a:bodyPr>
            <a:normAutofit/>
          </a:bodyPr>
          <a:lstStyle/>
          <a:p>
            <a:r>
              <a:rPr lang="en-US" dirty="0"/>
              <a:t>M</a:t>
            </a:r>
            <a:r>
              <a:rPr lang="en-US" dirty="0" smtClean="0"/>
              <a:t>ost compelling &amp; accessible measure of living room interactivity</a:t>
            </a:r>
          </a:p>
          <a:p>
            <a:r>
              <a:rPr lang="en-US" dirty="0" smtClean="0"/>
              <a:t>LIVE</a:t>
            </a:r>
          </a:p>
          <a:p>
            <a:r>
              <a:rPr lang="en-US" dirty="0" smtClean="0"/>
              <a:t>Communal/tribal</a:t>
            </a:r>
          </a:p>
          <a:p>
            <a:r>
              <a:rPr lang="en-US" dirty="0" smtClean="0"/>
              <a:t>Family embedded</a:t>
            </a:r>
          </a:p>
          <a:p>
            <a:r>
              <a:rPr lang="en-US" dirty="0" smtClean="0"/>
              <a:t>Loyalty/passion/meaning/connection based</a:t>
            </a:r>
          </a:p>
          <a:p>
            <a:r>
              <a:rPr lang="en-US" dirty="0" smtClean="0"/>
              <a:t>Infinite information/data &amp; limitless appetite for it</a:t>
            </a:r>
            <a:endParaRPr lang="en-US" dirty="0"/>
          </a:p>
        </p:txBody>
      </p:sp>
      <p:pic>
        <p:nvPicPr>
          <p:cNvPr id="7" name="Content Placeholder 3" descr="file3451346772527.jpg"/>
          <p:cNvPicPr>
            <a:picLocks noGrp="1" noChangeAspect="1"/>
          </p:cNvPicPr>
          <p:nvPr>
            <p:ph sz="quarter" idx="10"/>
          </p:nvPr>
        </p:nvPicPr>
        <p:blipFill>
          <a:blip r:embed="rId2" cstate="print">
            <a:extLst>
              <a:ext uri="{28A0092B-C50C-407E-A947-70E740481C1C}">
                <a14:useLocalDpi xmlns:a14="http://schemas.microsoft.com/office/drawing/2010/main"/>
              </a:ext>
            </a:extLst>
          </a:blip>
          <a:srcRect/>
          <a:stretch>
            <a:fillRect/>
          </a:stretch>
        </p:blipFill>
        <p:spPr>
          <a:xfrm>
            <a:off x="3937692" y="3472405"/>
            <a:ext cx="4749108" cy="2491816"/>
          </a:xfrm>
        </p:spPr>
      </p:pic>
      <p:pic>
        <p:nvPicPr>
          <p:cNvPr id="8" name="Content Placeholder 3" descr="file451124274504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8283" y="3660907"/>
            <a:ext cx="2893573" cy="2151626"/>
          </a:xfrm>
          <a:prstGeom prst="rect">
            <a:avLst/>
          </a:prstGeom>
        </p:spPr>
      </p:pic>
    </p:spTree>
    <p:extLst>
      <p:ext uri="{BB962C8B-B14F-4D97-AF65-F5344CB8AC3E}">
        <p14:creationId xmlns:p14="http://schemas.microsoft.com/office/powerpoint/2010/main" val="9133510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51"/>
            <a:ext cx="8229600" cy="955586"/>
          </a:xfrm>
        </p:spPr>
        <p:txBody>
          <a:bodyPr/>
          <a:lstStyle/>
          <a:p>
            <a:r>
              <a:rPr lang="en-US" dirty="0" smtClean="0"/>
              <a:t>            Sports &amp; Media</a:t>
            </a:r>
            <a:endParaRPr lang="en-US" dirty="0"/>
          </a:p>
        </p:txBody>
      </p:sp>
      <p:sp>
        <p:nvSpPr>
          <p:cNvPr id="5" name="Text Placeholder 4"/>
          <p:cNvSpPr>
            <a:spLocks noGrp="1"/>
          </p:cNvSpPr>
          <p:nvPr>
            <p:ph type="body" idx="1"/>
          </p:nvPr>
        </p:nvSpPr>
        <p:spPr>
          <a:xfrm>
            <a:off x="457200" y="1002037"/>
            <a:ext cx="4040188" cy="639762"/>
          </a:xfrm>
        </p:spPr>
        <p:txBody>
          <a:bodyPr/>
          <a:lstStyle/>
          <a:p>
            <a:r>
              <a:rPr lang="en-US" dirty="0" smtClean="0"/>
              <a:t>1939 New York Worlds Fair </a:t>
            </a:r>
            <a:endParaRPr lang="en-US" dirty="0"/>
          </a:p>
        </p:txBody>
      </p:sp>
      <p:sp>
        <p:nvSpPr>
          <p:cNvPr id="6" name="Content Placeholder 5"/>
          <p:cNvSpPr>
            <a:spLocks noGrp="1"/>
          </p:cNvSpPr>
          <p:nvPr>
            <p:ph sz="half" idx="2"/>
          </p:nvPr>
        </p:nvSpPr>
        <p:spPr>
          <a:xfrm>
            <a:off x="99216" y="1641800"/>
            <a:ext cx="4673076" cy="4737504"/>
          </a:xfrm>
        </p:spPr>
        <p:txBody>
          <a:bodyPr>
            <a:normAutofit fontScale="92500" lnSpcReduction="10000"/>
          </a:bodyPr>
          <a:lstStyle/>
          <a:p>
            <a:pPr marL="0" indent="0">
              <a:buNone/>
            </a:pPr>
            <a:r>
              <a:rPr lang="en-US" dirty="0" smtClean="0"/>
              <a:t>August 26, 1939: first televised major league baseball game on</a:t>
            </a:r>
          </a:p>
          <a:p>
            <a:pPr marL="0" indent="0">
              <a:buNone/>
            </a:pPr>
            <a:r>
              <a:rPr lang="en-US" dirty="0" smtClean="0"/>
              <a:t>W2XBS (later WNBC). Red Barber </a:t>
            </a:r>
            <a:r>
              <a:rPr lang="en-US" dirty="0"/>
              <a:t>called the </a:t>
            </a:r>
            <a:r>
              <a:rPr lang="en-US" dirty="0" smtClean="0"/>
              <a:t>game.</a:t>
            </a:r>
          </a:p>
          <a:p>
            <a:pPr marL="0" indent="0">
              <a:buNone/>
            </a:pPr>
            <a:endParaRPr lang="en-US" dirty="0"/>
          </a:p>
          <a:p>
            <a:pPr marL="0" indent="0">
              <a:buNone/>
            </a:pPr>
            <a:r>
              <a:rPr lang="en-US" dirty="0" smtClean="0"/>
              <a:t>“..the </a:t>
            </a:r>
            <a:r>
              <a:rPr lang="en-US" dirty="0"/>
              <a:t>World's </a:t>
            </a:r>
            <a:r>
              <a:rPr lang="en-US" dirty="0" smtClean="0"/>
              <a:t>Fair became the catalyst </a:t>
            </a:r>
            <a:r>
              <a:rPr lang="en-US" dirty="0"/>
              <a:t>for the historic </a:t>
            </a:r>
            <a:r>
              <a:rPr lang="en-US" dirty="0" smtClean="0"/>
              <a:t>broadcast. The television </a:t>
            </a:r>
            <a:r>
              <a:rPr lang="en-US" dirty="0"/>
              <a:t>was one of </a:t>
            </a:r>
            <a:r>
              <a:rPr lang="en-US" dirty="0" smtClean="0"/>
              <a:t>fair’s prize </a:t>
            </a:r>
            <a:r>
              <a:rPr lang="en-US" dirty="0"/>
              <a:t>exhibits, and </a:t>
            </a:r>
            <a:r>
              <a:rPr lang="en-US" dirty="0" smtClean="0"/>
              <a:t>organizers believed </a:t>
            </a:r>
            <a:r>
              <a:rPr lang="en-US" dirty="0"/>
              <a:t>that the Dodgers-</a:t>
            </a:r>
            <a:r>
              <a:rPr lang="en-US" dirty="0" smtClean="0"/>
              <a:t>Reds doubleheader…. </a:t>
            </a:r>
            <a:r>
              <a:rPr lang="en-US" dirty="0"/>
              <a:t>was the </a:t>
            </a:r>
            <a:r>
              <a:rPr lang="en-US" dirty="0" smtClean="0"/>
              <a:t>perfect event </a:t>
            </a:r>
            <a:r>
              <a:rPr lang="en-US" dirty="0"/>
              <a:t>to showcase </a:t>
            </a:r>
            <a:r>
              <a:rPr lang="en-US" dirty="0" smtClean="0"/>
              <a:t>America’s grasp </a:t>
            </a:r>
            <a:r>
              <a:rPr lang="en-US" dirty="0"/>
              <a:t>on the </a:t>
            </a:r>
            <a:r>
              <a:rPr lang="en-US" dirty="0" smtClean="0"/>
              <a:t>new technology.” </a:t>
            </a:r>
            <a:r>
              <a:rPr lang="en-US" sz="1700" dirty="0" smtClean="0"/>
              <a:t>(Source </a:t>
            </a:r>
            <a:r>
              <a:rPr lang="en-US" sz="1700" dirty="0" err="1" smtClean="0"/>
              <a:t>History.com</a:t>
            </a:r>
            <a:r>
              <a:rPr lang="en-US" sz="1700" dirty="0" smtClean="0"/>
              <a:t>)</a:t>
            </a:r>
          </a:p>
          <a:p>
            <a:pPr marL="0" indent="0">
              <a:buNone/>
            </a:pPr>
            <a:endParaRPr lang="en-US" sz="1700" dirty="0"/>
          </a:p>
          <a:p>
            <a:pPr marL="0" indent="0">
              <a:buNone/>
            </a:pPr>
            <a:r>
              <a:rPr lang="en-US" sz="1400" dirty="0" smtClean="0"/>
              <a:t>Footnote: </a:t>
            </a:r>
            <a:r>
              <a:rPr lang="en-US" sz="1400" i="1" dirty="0" smtClean="0"/>
              <a:t>Canadian Admiral v. Reddifusion Inc. </a:t>
            </a:r>
            <a:r>
              <a:rPr lang="en-US" sz="1400" dirty="0" smtClean="0"/>
              <a:t>[1954] Ex. CR 382: Live  rebroadcast through cable of a Montreal Allouetes football game. Was showcase for  sale of cable service to consumers. Court held no fixation in live feed of game</a:t>
            </a:r>
            <a:endParaRPr lang="en-US" sz="1400" i="1" dirty="0"/>
          </a:p>
        </p:txBody>
      </p:sp>
      <p:sp>
        <p:nvSpPr>
          <p:cNvPr id="8" name="Title 7"/>
          <p:cNvSpPr txBox="1">
            <a:spLocks/>
          </p:cNvSpPr>
          <p:nvPr/>
        </p:nvSpPr>
        <p:spPr>
          <a:xfrm>
            <a:off x="457200" y="326592"/>
            <a:ext cx="8229600" cy="1208521"/>
          </a:xfrm>
          <a:prstGeom prst="rect">
            <a:avLst/>
          </a:prstGeom>
        </p:spPr>
        <p:txBody>
          <a:bodyPr vert="horz" lIns="76200" tIns="76200" rIns="76200" bIns="76200" rtlCol="0" anchor="ctr">
            <a:normAutofit/>
          </a:bodyPr>
          <a:lstStyle>
            <a:lvl1pPr algn="l" defTabSz="457200" rtl="0" eaLnBrk="1" latinLnBrk="0" hangingPunct="1">
              <a:spcBef>
                <a:spcPct val="0"/>
              </a:spcBef>
              <a:buNone/>
              <a:defRPr sz="4400" kern="1200" cap="none">
                <a:solidFill>
                  <a:srgbClr val="5E6062"/>
                </a:solidFill>
                <a:latin typeface="Klavika"/>
                <a:ea typeface="+mj-ea"/>
                <a:cs typeface="+mj-cs"/>
              </a:defRPr>
            </a:lvl1pPr>
          </a:lstStyle>
          <a:p>
            <a:endParaRPr lang="en-US" dirty="0"/>
          </a:p>
        </p:txBody>
      </p:sp>
      <p:pic>
        <p:nvPicPr>
          <p:cNvPr id="10" name="Content Placeholder 9" descr="file131235838780.jpg"/>
          <p:cNvPicPr>
            <a:picLocks noGrp="1" noChangeAspect="1"/>
          </p:cNvPicPr>
          <p:nvPr>
            <p:ph sz="quarter" idx="4"/>
          </p:nvPr>
        </p:nvPicPr>
        <p:blipFill>
          <a:blip r:embed="rId3" cstate="print">
            <a:extLst>
              <a:ext uri="{28A0092B-C50C-407E-A947-70E740481C1C}">
                <a14:useLocalDpi xmlns:a14="http://schemas.microsoft.com/office/drawing/2010/main"/>
              </a:ext>
            </a:extLst>
          </a:blip>
          <a:srcRect/>
          <a:stretch>
            <a:fillRect/>
          </a:stretch>
        </p:blipFill>
        <p:spPr>
          <a:xfrm>
            <a:off x="5002203" y="1728423"/>
            <a:ext cx="4041775" cy="3951288"/>
          </a:xfrm>
        </p:spPr>
      </p:pic>
    </p:spTree>
    <p:extLst>
      <p:ext uri="{BB962C8B-B14F-4D97-AF65-F5344CB8AC3E}">
        <p14:creationId xmlns:p14="http://schemas.microsoft.com/office/powerpoint/2010/main" val="22346507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879"/>
            <a:ext cx="8229600" cy="1016000"/>
          </a:xfrm>
        </p:spPr>
        <p:txBody>
          <a:bodyPr/>
          <a:lstStyle/>
          <a:p>
            <a:r>
              <a:rPr lang="en-US" dirty="0" smtClean="0"/>
              <a:t>         </a:t>
            </a:r>
            <a:r>
              <a:rPr lang="en-US" b="1" dirty="0" smtClean="0">
                <a:solidFill>
                  <a:srgbClr val="3366FF"/>
                </a:solidFill>
              </a:rPr>
              <a:t>Sports Example Wish-list</a:t>
            </a:r>
            <a:endParaRPr lang="en-US" b="1" dirty="0">
              <a:solidFill>
                <a:srgbClr val="3366FF"/>
              </a:solidFill>
            </a:endParaRPr>
          </a:p>
        </p:txBody>
      </p:sp>
      <p:sp>
        <p:nvSpPr>
          <p:cNvPr id="9" name="Content Placeholder 8"/>
          <p:cNvSpPr>
            <a:spLocks noGrp="1"/>
          </p:cNvSpPr>
          <p:nvPr>
            <p:ph idx="4294967295"/>
          </p:nvPr>
        </p:nvSpPr>
        <p:spPr>
          <a:xfrm>
            <a:off x="0" y="1054879"/>
            <a:ext cx="9144000" cy="5237835"/>
          </a:xfrm>
          <a:prstGeom prst="rect">
            <a:avLst/>
          </a:prstGeom>
        </p:spPr>
        <p:txBody>
          <a:bodyPr>
            <a:normAutofit fontScale="85000" lnSpcReduction="20000"/>
          </a:bodyPr>
          <a:lstStyle/>
          <a:p>
            <a:pPr marL="0" indent="0">
              <a:buNone/>
            </a:pPr>
            <a:r>
              <a:rPr lang="en-US" b="1" i="1" dirty="0" smtClean="0"/>
              <a:t>      </a:t>
            </a:r>
            <a:r>
              <a:rPr lang="en-US" b="1" i="1" u="sng" dirty="0" smtClean="0">
                <a:solidFill>
                  <a:srgbClr val="008000"/>
                </a:solidFill>
              </a:rPr>
              <a:t>1. VIRTUAL ARENA EXPERIENCE</a:t>
            </a:r>
          </a:p>
          <a:p>
            <a:r>
              <a:rPr lang="en-US" dirty="0" smtClean="0"/>
              <a:t>“Who is in the crowd?”</a:t>
            </a:r>
          </a:p>
          <a:p>
            <a:r>
              <a:rPr lang="en-US" dirty="0"/>
              <a:t>“Pick your seat”: view the game from any any seat/any angle (emulated?)</a:t>
            </a:r>
            <a:r>
              <a:rPr lang="en-US" dirty="0" smtClean="0"/>
              <a:t>.</a:t>
            </a:r>
          </a:p>
          <a:p>
            <a:r>
              <a:rPr lang="en-US" dirty="0" smtClean="0"/>
              <a:t>Live Shared experience (Hangout). Friend and rival group options.</a:t>
            </a:r>
          </a:p>
          <a:p>
            <a:r>
              <a:rPr lang="en-US" dirty="0"/>
              <a:t>Scalability of </a:t>
            </a:r>
            <a:r>
              <a:rPr lang="en-US" dirty="0" smtClean="0"/>
              <a:t>closed to contact ranging to fully </a:t>
            </a:r>
            <a:r>
              <a:rPr lang="en-US" dirty="0"/>
              <a:t>open </a:t>
            </a:r>
            <a:r>
              <a:rPr lang="en-US" dirty="0" smtClean="0"/>
              <a:t>(E.g. game </a:t>
            </a:r>
            <a:r>
              <a:rPr lang="en-US" dirty="0"/>
              <a:t>v. between periods)</a:t>
            </a:r>
            <a:r>
              <a:rPr lang="en-US" dirty="0" smtClean="0"/>
              <a:t>.</a:t>
            </a:r>
          </a:p>
          <a:p>
            <a:r>
              <a:rPr lang="en-US" dirty="0" smtClean="0"/>
              <a:t>Fully interactive: voice, text, content sharing, search &amp; content creation.</a:t>
            </a:r>
          </a:p>
          <a:p>
            <a:r>
              <a:rPr lang="en-US" dirty="0"/>
              <a:t>Play crowd games, trivia</a:t>
            </a:r>
            <a:r>
              <a:rPr lang="en-US" dirty="0" smtClean="0"/>
              <a:t>.</a:t>
            </a:r>
          </a:p>
          <a:p>
            <a:r>
              <a:rPr lang="en-US" dirty="0"/>
              <a:t>Infinite inputs including alternate audio feeds (plus “do your own”) &amp; bonus video </a:t>
            </a:r>
            <a:r>
              <a:rPr lang="en-US" dirty="0" smtClean="0"/>
              <a:t>feeds </a:t>
            </a:r>
            <a:r>
              <a:rPr lang="en-US" dirty="0"/>
              <a:t>(E.g. USTREAM’s and/or extra broadcast cameras – “</a:t>
            </a:r>
            <a:r>
              <a:rPr lang="en-US" dirty="0" smtClean="0"/>
              <a:t>you </a:t>
            </a:r>
            <a:r>
              <a:rPr lang="en-US" dirty="0"/>
              <a:t>compose your own “broadcast”)</a:t>
            </a:r>
            <a:r>
              <a:rPr lang="en-US" dirty="0" smtClean="0"/>
              <a:t>.</a:t>
            </a:r>
          </a:p>
          <a:p>
            <a:r>
              <a:rPr lang="en-US" dirty="0"/>
              <a:t>Live feedback  (Twitter, text, Skype etc.) loops to teams, leagues, (players), (coaches</a:t>
            </a:r>
            <a:r>
              <a:rPr lang="en-US" dirty="0" smtClean="0"/>
              <a:t>) - the “techno heckle”.</a:t>
            </a:r>
          </a:p>
          <a:p>
            <a:pPr marL="0" indent="0">
              <a:buNone/>
            </a:pPr>
            <a:endParaRPr lang="en-US" dirty="0" smtClean="0">
              <a:solidFill>
                <a:srgbClr val="008000"/>
              </a:solidFill>
            </a:endParaRPr>
          </a:p>
          <a:p>
            <a:pPr marL="0" indent="0">
              <a:buNone/>
            </a:pPr>
            <a:r>
              <a:rPr lang="en-US" b="1" i="1" dirty="0" smtClean="0">
                <a:solidFill>
                  <a:srgbClr val="008000"/>
                </a:solidFill>
              </a:rPr>
              <a:t>     </a:t>
            </a:r>
            <a:r>
              <a:rPr lang="en-US" b="1" i="1" u="sng" dirty="0" smtClean="0">
                <a:solidFill>
                  <a:srgbClr val="008000"/>
                </a:solidFill>
              </a:rPr>
              <a:t>2. “I KNOW SPORTS BETTER, LET ME PROVE IT.”</a:t>
            </a:r>
          </a:p>
          <a:p>
            <a:r>
              <a:rPr lang="en-US" dirty="0"/>
              <a:t>Infinite replays from infinite </a:t>
            </a:r>
            <a:r>
              <a:rPr lang="en-US" dirty="0" smtClean="0"/>
              <a:t>inputs.</a:t>
            </a:r>
          </a:p>
          <a:p>
            <a:r>
              <a:rPr lang="en-US" dirty="0" smtClean="0"/>
              <a:t>Coaching tools (virtual Telestrator ).</a:t>
            </a:r>
          </a:p>
          <a:p>
            <a:r>
              <a:rPr lang="en-US" dirty="0" smtClean="0"/>
              <a:t>Library of games &amp; plays (by team, year &amp; player).</a:t>
            </a:r>
          </a:p>
          <a:p>
            <a:r>
              <a:rPr lang="en-US" dirty="0"/>
              <a:t>Recreate or watch the game live in </a:t>
            </a:r>
            <a:r>
              <a:rPr lang="en-US" dirty="0" smtClean="0"/>
              <a:t>EA NHL </a:t>
            </a:r>
            <a:r>
              <a:rPr lang="en-US" dirty="0"/>
              <a:t>14 (watch replays in 1</a:t>
            </a:r>
            <a:r>
              <a:rPr lang="en-US" baseline="30000" dirty="0"/>
              <a:t>st</a:t>
            </a:r>
            <a:r>
              <a:rPr lang="en-US" dirty="0"/>
              <a:t> person as any player</a:t>
            </a:r>
            <a:r>
              <a:rPr lang="en-US" dirty="0" smtClean="0"/>
              <a:t>).</a:t>
            </a:r>
          </a:p>
          <a:p>
            <a:endParaRPr lang="en-US" dirty="0">
              <a:solidFill>
                <a:srgbClr val="008000"/>
              </a:solidFill>
            </a:endParaRPr>
          </a:p>
          <a:p>
            <a:pPr marL="0" indent="0">
              <a:buNone/>
            </a:pPr>
            <a:r>
              <a:rPr lang="en-US" b="1" i="1" dirty="0" smtClean="0">
                <a:solidFill>
                  <a:srgbClr val="008000"/>
                </a:solidFill>
              </a:rPr>
              <a:t>      </a:t>
            </a:r>
            <a:r>
              <a:rPr lang="en-US" b="1" i="1" u="sng" dirty="0" smtClean="0">
                <a:solidFill>
                  <a:srgbClr val="008000"/>
                </a:solidFill>
              </a:rPr>
              <a:t>3. SECOND SCREEN STUFF (Sx3)</a:t>
            </a:r>
          </a:p>
          <a:p>
            <a:r>
              <a:rPr lang="en-US" dirty="0" smtClean="0"/>
              <a:t>Useable live in-arena on a tablet. </a:t>
            </a:r>
          </a:p>
          <a:p>
            <a:r>
              <a:rPr lang="en-US" dirty="0" smtClean="0"/>
              <a:t>Full live stats including distance skated, shot-speeds, goalie. </a:t>
            </a:r>
          </a:p>
          <a:p>
            <a:r>
              <a:rPr lang="en-US" dirty="0" smtClean="0"/>
              <a:t>Gamification for every possible challenge/bet.</a:t>
            </a:r>
          </a:p>
          <a:p>
            <a:r>
              <a:rPr lang="en-US" dirty="0"/>
              <a:t>Create your own sports music-video.</a:t>
            </a:r>
          </a:p>
          <a:p>
            <a:endParaRPr lang="en-US" dirty="0" smtClean="0"/>
          </a:p>
          <a:p>
            <a:endParaRPr lang="en-US" dirty="0"/>
          </a:p>
        </p:txBody>
      </p:sp>
    </p:spTree>
    <p:extLst>
      <p:ext uri="{BB962C8B-B14F-4D97-AF65-F5344CB8AC3E}">
        <p14:creationId xmlns:p14="http://schemas.microsoft.com/office/powerpoint/2010/main" val="13283699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rgbClr val="3366FF"/>
                </a:solidFill>
              </a:rPr>
              <a:t>Advanced Wish List</a:t>
            </a:r>
            <a:endParaRPr lang="en-US" b="1" dirty="0">
              <a:solidFill>
                <a:srgbClr val="3366FF"/>
              </a:solidFill>
            </a:endParaRPr>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a:xfrm>
            <a:off x="457200" y="1549079"/>
            <a:ext cx="4040188" cy="4768694"/>
          </a:xfrm>
        </p:spPr>
        <p:txBody>
          <a:bodyPr/>
          <a:lstStyle/>
          <a:p>
            <a:r>
              <a:rPr lang="en-US" sz="2800" dirty="0" smtClean="0"/>
              <a:t>Holographic immersive viewing</a:t>
            </a:r>
          </a:p>
          <a:p>
            <a:pPr marL="0" indent="0">
              <a:buNone/>
            </a:pPr>
            <a:r>
              <a:rPr lang="en-US" sz="2800" dirty="0" smtClean="0"/>
              <a:t>Remote </a:t>
            </a:r>
            <a:r>
              <a:rPr lang="en-US" sz="2800" dirty="0"/>
              <a:t>audio crowd feedback fed back into arena (If Porsche can enhance engine sounds, why not crowd sounds as determined by fair standards by the Leagues)</a:t>
            </a:r>
          </a:p>
          <a:p>
            <a:endParaRPr lang="en-US" sz="2800" dirty="0" smtClean="0"/>
          </a:p>
          <a:p>
            <a:endParaRPr lang="en-US" dirty="0"/>
          </a:p>
          <a:p>
            <a:endParaRPr lang="en-US" dirty="0"/>
          </a:p>
          <a:p>
            <a:endParaRPr lang="en-US" dirty="0" smtClean="0"/>
          </a:p>
          <a:p>
            <a:endParaRPr lang="en-US" dirty="0"/>
          </a:p>
        </p:txBody>
      </p:sp>
      <p:sp>
        <p:nvSpPr>
          <p:cNvPr id="5" name="Text Placeholder 4"/>
          <p:cNvSpPr>
            <a:spLocks noGrp="1"/>
          </p:cNvSpPr>
          <p:nvPr>
            <p:ph type="body" sz="quarter" idx="3"/>
          </p:nvPr>
        </p:nvSpPr>
        <p:spPr/>
        <p:txBody>
          <a:bodyPr>
            <a:noAutofit/>
          </a:bodyPr>
          <a:lstStyle/>
          <a:p>
            <a:r>
              <a:rPr lang="en-US" sz="2800" i="1" u="sng" dirty="0" smtClean="0"/>
              <a:t>Microsoft “Holodeck” Patent</a:t>
            </a:r>
            <a:endParaRPr lang="en-US" sz="2800" i="1" u="sng" dirty="0"/>
          </a:p>
        </p:txBody>
      </p:sp>
      <p:sp>
        <p:nvSpPr>
          <p:cNvPr id="6" name="Content Placeholder 5"/>
          <p:cNvSpPr>
            <a:spLocks noGrp="1"/>
          </p:cNvSpPr>
          <p:nvPr>
            <p:ph sz="quarter" idx="4"/>
          </p:nvPr>
        </p:nvSpPr>
        <p:spPr/>
        <p:txBody>
          <a:bodyPr/>
          <a:lstStyle/>
          <a:p>
            <a:endParaRPr lang="en-US" dirty="0">
              <a:solidFill>
                <a:prstClr val="black"/>
              </a:solidFill>
              <a:latin typeface="Helvetica"/>
            </a:endParaRPr>
          </a:p>
          <a:p>
            <a:endParaRPr lang="en-US" dirty="0"/>
          </a:p>
        </p:txBody>
      </p:sp>
      <p:pic>
        <p:nvPicPr>
          <p:cNvPr id="7" name="Picture 6" descr="holodeck.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45025" y="2628190"/>
            <a:ext cx="4385491" cy="2947286"/>
          </a:xfrm>
          <a:prstGeom prst="rect">
            <a:avLst/>
          </a:prstGeom>
        </p:spPr>
      </p:pic>
    </p:spTree>
    <p:extLst>
      <p:ext uri="{BB962C8B-B14F-4D97-AF65-F5344CB8AC3E}">
        <p14:creationId xmlns:p14="http://schemas.microsoft.com/office/powerpoint/2010/main" val="11457181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213"/>
            <a:ext cx="9144000" cy="793692"/>
          </a:xfrm>
        </p:spPr>
        <p:txBody>
          <a:bodyPr>
            <a:noAutofit/>
          </a:bodyPr>
          <a:lstStyle/>
          <a:p>
            <a:r>
              <a:rPr lang="en-US" sz="3600" b="1" u="sng" dirty="0" smtClean="0"/>
              <a:t/>
            </a:r>
            <a:br>
              <a:rPr lang="en-US" sz="3600" b="1" u="sng" dirty="0" smtClean="0"/>
            </a:br>
            <a:r>
              <a:rPr lang="en-US" sz="3600" b="1" dirty="0" smtClean="0"/>
              <a:t>                  </a:t>
            </a:r>
            <a:r>
              <a:rPr lang="en-US" sz="3600" b="1" i="1" u="sng" dirty="0" smtClean="0">
                <a:solidFill>
                  <a:srgbClr val="3366FF"/>
                </a:solidFill>
              </a:rPr>
              <a:t>Selected Issues…</a:t>
            </a:r>
            <a:r>
              <a:rPr lang="en-US" sz="3600" i="1" u="sng" dirty="0" smtClean="0">
                <a:solidFill>
                  <a:srgbClr val="3366FF"/>
                </a:solidFill>
              </a:rPr>
              <a:t/>
            </a:r>
            <a:br>
              <a:rPr lang="en-US" sz="3600" i="1" u="sng" dirty="0" smtClean="0">
                <a:solidFill>
                  <a:srgbClr val="3366FF"/>
                </a:solidFill>
              </a:rPr>
            </a:br>
            <a:endParaRPr lang="en-US" sz="3600" i="1" u="sng" dirty="0">
              <a:solidFill>
                <a:srgbClr val="3366FF"/>
              </a:solidFill>
            </a:endParaRPr>
          </a:p>
        </p:txBody>
      </p:sp>
      <p:sp>
        <p:nvSpPr>
          <p:cNvPr id="2" name="Content Placeholder 1"/>
          <p:cNvSpPr>
            <a:spLocks noGrp="1"/>
          </p:cNvSpPr>
          <p:nvPr>
            <p:ph idx="4294967295"/>
          </p:nvPr>
        </p:nvSpPr>
        <p:spPr>
          <a:xfrm>
            <a:off x="0" y="892905"/>
            <a:ext cx="9144000" cy="5664979"/>
          </a:xfrm>
          <a:prstGeom prst="rect">
            <a:avLst/>
          </a:prstGeom>
        </p:spPr>
        <p:txBody>
          <a:bodyPr>
            <a:normAutofit/>
          </a:bodyPr>
          <a:lstStyle/>
          <a:p>
            <a:r>
              <a:rPr lang="en-US" sz="2400" dirty="0" smtClean="0"/>
              <a:t>Sponsor conflicts &amp; exclusivities (rights-holder) especially </a:t>
            </a:r>
            <a:r>
              <a:rPr lang="en-US" sz="2400" dirty="0" smtClean="0">
                <a:solidFill>
                  <a:srgbClr val="3366FF"/>
                </a:solidFill>
              </a:rPr>
              <a:t>audience/crowd - sourced input</a:t>
            </a:r>
          </a:p>
          <a:p>
            <a:pPr marL="0" indent="0">
              <a:buNone/>
            </a:pPr>
            <a:r>
              <a:rPr lang="en-US" sz="2400" dirty="0" smtClean="0"/>
              <a:t>            </a:t>
            </a:r>
            <a:r>
              <a:rPr lang="en-US" sz="2800" b="1" i="1" dirty="0">
                <a:solidFill>
                  <a:srgbClr val="660066"/>
                </a:solidFill>
              </a:rPr>
              <a:t> </a:t>
            </a:r>
            <a:r>
              <a:rPr lang="en-US" sz="2800" b="1" i="1" dirty="0" smtClean="0">
                <a:solidFill>
                  <a:srgbClr val="660066"/>
                </a:solidFill>
              </a:rPr>
              <a:t> </a:t>
            </a:r>
            <a:r>
              <a:rPr lang="en-US" sz="2800" b="1" i="1" u="sng" dirty="0" smtClean="0">
                <a:solidFill>
                  <a:srgbClr val="660066"/>
                </a:solidFill>
              </a:rPr>
              <a:t>Legal Ratatouille: the small version </a:t>
            </a:r>
            <a:r>
              <a:rPr lang="en-US" sz="2800" b="1" i="1" dirty="0" smtClean="0">
                <a:solidFill>
                  <a:srgbClr val="660066"/>
                </a:solidFill>
              </a:rPr>
              <a:t> </a:t>
            </a:r>
          </a:p>
          <a:p>
            <a:r>
              <a:rPr lang="en-US" sz="2400" dirty="0" smtClean="0"/>
              <a:t>Second screen - </a:t>
            </a:r>
            <a:r>
              <a:rPr lang="en-US" sz="2400" dirty="0" smtClean="0">
                <a:solidFill>
                  <a:srgbClr val="FF0000"/>
                </a:solidFill>
              </a:rPr>
              <a:t>non-rights holder IP strategies and limits</a:t>
            </a:r>
          </a:p>
          <a:p>
            <a:r>
              <a:rPr lang="en-US" sz="2400" b="1" dirty="0" smtClean="0">
                <a:solidFill>
                  <a:srgbClr val="0000FF"/>
                </a:solidFill>
              </a:rPr>
              <a:t>Screen merge issues: </a:t>
            </a:r>
            <a:r>
              <a:rPr lang="en-US" sz="2400" dirty="0" smtClean="0"/>
              <a:t>Expression rights v. safe harbor/takedown - To edit or not to edit? – Who is the ISP?; Who is the content provider?</a:t>
            </a:r>
          </a:p>
          <a:p>
            <a:r>
              <a:rPr lang="en-US" sz="2400" b="1" dirty="0" smtClean="0">
                <a:solidFill>
                  <a:srgbClr val="FF0000"/>
                </a:solidFill>
              </a:rPr>
              <a:t>Multiple input dilemma </a:t>
            </a:r>
            <a:r>
              <a:rPr lang="en-US" sz="2400" dirty="0" smtClean="0"/>
              <a:t>= split legal approach for split screens?; lowest common denominator?</a:t>
            </a:r>
          </a:p>
          <a:p>
            <a:r>
              <a:rPr lang="en-US" sz="2400" dirty="0"/>
              <a:t>Idea/expression dichotomy “threshold problem”: Stating the obvious – the amount of protected expression is directly proportional to the accessibility of digital tools. </a:t>
            </a:r>
          </a:p>
          <a:p>
            <a:r>
              <a:rPr lang="en-US" sz="2400" dirty="0" smtClean="0"/>
              <a:t>&amp; </a:t>
            </a:r>
            <a:r>
              <a:rPr lang="en-US" sz="2400" dirty="0" smtClean="0">
                <a:solidFill>
                  <a:schemeClr val="tx1"/>
                </a:solidFill>
              </a:rPr>
              <a:t>“</a:t>
            </a:r>
            <a:r>
              <a:rPr lang="en-US" sz="2400" dirty="0">
                <a:solidFill>
                  <a:schemeClr val="tx1"/>
                </a:solidFill>
              </a:rPr>
              <a:t>Why Johnny can’t stream: How video copyright went insane” </a:t>
            </a:r>
            <a:r>
              <a:rPr lang="en-US" sz="2400" dirty="0" smtClean="0"/>
              <a:t>issues - awesome </a:t>
            </a:r>
            <a:r>
              <a:rPr lang="en-US" sz="2400" dirty="0"/>
              <a:t>James </a:t>
            </a:r>
            <a:r>
              <a:rPr lang="en-US" sz="2400" dirty="0" err="1" smtClean="0"/>
              <a:t>Grimmelmann</a:t>
            </a:r>
            <a:r>
              <a:rPr lang="en-US" sz="2400" dirty="0"/>
              <a:t> </a:t>
            </a:r>
            <a:r>
              <a:rPr lang="en-US" sz="2400" dirty="0" smtClean="0"/>
              <a:t>article: </a:t>
            </a:r>
            <a:r>
              <a:rPr lang="en-US" sz="1800" dirty="0" smtClean="0">
                <a:hlinkClick r:id="rId3"/>
              </a:rPr>
              <a:t>http</a:t>
            </a:r>
            <a:r>
              <a:rPr lang="en-US" sz="1800" dirty="0">
                <a:hlinkClick r:id="rId3"/>
              </a:rPr>
              <a:t>://arstechnica.com/tech-policy/2012/08/why-johnny-cant-stream-how-video-copyright-went-insane</a:t>
            </a:r>
            <a:endParaRPr lang="en-US" sz="1800" dirty="0"/>
          </a:p>
          <a:p>
            <a:pPr marL="0" indent="0">
              <a:buNone/>
            </a:pPr>
            <a:endParaRPr lang="en-US" sz="1800" dirty="0"/>
          </a:p>
          <a:p>
            <a:endParaRPr lang="en-US" sz="1900" dirty="0" smtClean="0"/>
          </a:p>
          <a:p>
            <a:endParaRPr lang="en-US" dirty="0"/>
          </a:p>
        </p:txBody>
      </p:sp>
    </p:spTree>
    <p:extLst>
      <p:ext uri="{BB962C8B-B14F-4D97-AF65-F5344CB8AC3E}">
        <p14:creationId xmlns:p14="http://schemas.microsoft.com/office/powerpoint/2010/main" val="20247234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27"/>
            <a:ext cx="8229600" cy="1016000"/>
          </a:xfrm>
        </p:spPr>
        <p:txBody>
          <a:bodyPr/>
          <a:lstStyle/>
          <a:p>
            <a:r>
              <a:rPr lang="en-US" dirty="0" smtClean="0"/>
              <a:t>  </a:t>
            </a:r>
            <a:r>
              <a:rPr lang="en-US" b="1" i="1" dirty="0" smtClean="0">
                <a:solidFill>
                  <a:srgbClr val="3366FF"/>
                </a:solidFill>
              </a:rPr>
              <a:t>THAT WAS THE EASY STUFF…</a:t>
            </a:r>
            <a:endParaRPr lang="en-US" b="1" i="1" dirty="0">
              <a:solidFill>
                <a:srgbClr val="3366FF"/>
              </a:solidFill>
            </a:endParaRPr>
          </a:p>
        </p:txBody>
      </p:sp>
      <p:sp>
        <p:nvSpPr>
          <p:cNvPr id="3" name="Content Placeholder 2"/>
          <p:cNvSpPr>
            <a:spLocks noGrp="1"/>
          </p:cNvSpPr>
          <p:nvPr>
            <p:ph sz="quarter" idx="10"/>
          </p:nvPr>
        </p:nvSpPr>
        <p:spPr>
          <a:xfrm>
            <a:off x="0" y="1124327"/>
            <a:ext cx="9144000" cy="4967264"/>
          </a:xfrm>
        </p:spPr>
        <p:txBody>
          <a:bodyPr>
            <a:normAutofit/>
          </a:bodyPr>
          <a:lstStyle/>
          <a:p>
            <a:pPr marL="0" indent="0">
              <a:buNone/>
            </a:pPr>
            <a:r>
              <a:rPr lang="en-US" dirty="0" smtClean="0"/>
              <a:t>* 1st Blog post: What’s next for games?...Per Tyler - synthetic (as opposed to artificial) reality…with sophisticated inputs/outputs.</a:t>
            </a:r>
          </a:p>
          <a:p>
            <a:pPr marL="0" indent="0">
              <a:buNone/>
            </a:pPr>
            <a:r>
              <a:rPr lang="en-US" i="1" dirty="0" smtClean="0">
                <a:solidFill>
                  <a:schemeClr val="tx1">
                    <a:lumMod val="65000"/>
                    <a:lumOff val="35000"/>
                  </a:schemeClr>
                </a:solidFill>
              </a:rPr>
              <a:t>*</a:t>
            </a:r>
            <a:r>
              <a:rPr lang="en-US" i="1" dirty="0" smtClean="0">
                <a:solidFill>
                  <a:srgbClr val="660066"/>
                </a:solidFill>
              </a:rPr>
              <a:t> “Are You Living in a Computer Simulation?</a:t>
            </a:r>
            <a:r>
              <a:rPr lang="en-US" i="1" dirty="0">
                <a:solidFill>
                  <a:srgbClr val="660066"/>
                </a:solidFill>
              </a:rPr>
              <a:t>” </a:t>
            </a:r>
            <a:r>
              <a:rPr lang="en-US" dirty="0"/>
              <a:t>Nick </a:t>
            </a:r>
            <a:r>
              <a:rPr lang="en-US" dirty="0" err="1" smtClean="0"/>
              <a:t>Bostrom</a:t>
            </a:r>
            <a:r>
              <a:rPr lang="en-US" dirty="0"/>
              <a:t> </a:t>
            </a:r>
            <a:r>
              <a:rPr lang="en-US" dirty="0" smtClean="0"/>
              <a:t>  </a:t>
            </a:r>
            <a:r>
              <a:rPr lang="en-US" sz="1600" dirty="0" smtClean="0">
                <a:hlinkClick r:id="rId2"/>
              </a:rPr>
              <a:t>http</a:t>
            </a:r>
            <a:r>
              <a:rPr lang="en-US" sz="1600" dirty="0">
                <a:hlinkClick r:id="rId2"/>
              </a:rPr>
              <a:t>://www.simulation-argument.com/</a:t>
            </a:r>
            <a:r>
              <a:rPr lang="en-US" sz="1600" dirty="0" smtClean="0">
                <a:hlinkClick r:id="rId2"/>
              </a:rPr>
              <a:t>simulation.html</a:t>
            </a:r>
            <a:endParaRPr lang="en-US" sz="1600" dirty="0" smtClean="0"/>
          </a:p>
          <a:p>
            <a:pPr marL="0" indent="0">
              <a:buNone/>
            </a:pPr>
            <a:endParaRPr lang="en-US" sz="2000" dirty="0"/>
          </a:p>
          <a:p>
            <a:pPr marL="0" indent="0">
              <a:buNone/>
            </a:pPr>
            <a:r>
              <a:rPr lang="en-US" sz="3200" b="1" dirty="0" smtClean="0">
                <a:solidFill>
                  <a:srgbClr val="000000"/>
                </a:solidFill>
                <a:latin typeface="American Typewriter"/>
                <a:cs typeface="American Typewriter"/>
              </a:rPr>
              <a:t>Are we are turning life into a game</a:t>
            </a:r>
            <a:r>
              <a:rPr lang="en-US" i="1" dirty="0" smtClean="0">
                <a:solidFill>
                  <a:srgbClr val="FF0000"/>
                </a:solidFill>
              </a:rPr>
              <a:t>(</a:t>
            </a:r>
            <a:r>
              <a:rPr lang="en-US" i="1" dirty="0" err="1" smtClean="0">
                <a:solidFill>
                  <a:srgbClr val="FF0000"/>
                </a:solidFill>
              </a:rPr>
              <a:t>gamification</a:t>
            </a:r>
            <a:r>
              <a:rPr lang="en-US" i="1" dirty="0" smtClean="0">
                <a:solidFill>
                  <a:srgbClr val="FF0000"/>
                </a:solidFill>
              </a:rPr>
              <a:t>)</a:t>
            </a:r>
          </a:p>
          <a:p>
            <a:pPr marL="0" indent="0">
              <a:buNone/>
            </a:pPr>
            <a:endParaRPr lang="en-US" i="1" dirty="0" smtClean="0">
              <a:solidFill>
                <a:srgbClr val="FF0000"/>
              </a:solidFill>
            </a:endParaRPr>
          </a:p>
          <a:p>
            <a:pPr marL="0" indent="0">
              <a:buNone/>
            </a:pPr>
            <a:r>
              <a:rPr lang="en-US" dirty="0" smtClean="0"/>
              <a:t>*ARG’s e.g. EA’s 2001game “</a:t>
            </a:r>
            <a:r>
              <a:rPr lang="en-US" b="1" dirty="0" smtClean="0">
                <a:solidFill>
                  <a:schemeClr val="accent5">
                    <a:lumMod val="50000"/>
                  </a:schemeClr>
                </a:solidFill>
              </a:rPr>
              <a:t>Majestic</a:t>
            </a:r>
            <a:r>
              <a:rPr lang="en-US" dirty="0" smtClean="0"/>
              <a:t>”: tagline = “</a:t>
            </a:r>
            <a:r>
              <a:rPr lang="en-US" dirty="0" smtClean="0">
                <a:solidFill>
                  <a:schemeClr val="tx1"/>
                </a:solidFill>
              </a:rPr>
              <a:t>It Plays You</a:t>
            </a:r>
            <a:r>
              <a:rPr lang="en-US" dirty="0" smtClean="0"/>
              <a:t>”;</a:t>
            </a:r>
            <a:r>
              <a:rPr lang="en-US" dirty="0"/>
              <a:t> </a:t>
            </a:r>
            <a:r>
              <a:rPr lang="en-US" dirty="0" smtClean="0"/>
              <a:t> by phone</a:t>
            </a:r>
            <a:r>
              <a:rPr lang="en-US" dirty="0"/>
              <a:t>, email</a:t>
            </a:r>
            <a:r>
              <a:rPr lang="en-US" dirty="0" smtClean="0"/>
              <a:t>, instant messaging</a:t>
            </a:r>
            <a:r>
              <a:rPr lang="en-US" dirty="0"/>
              <a:t>,</a:t>
            </a:r>
            <a:r>
              <a:rPr lang="en-US" dirty="0" smtClean="0"/>
              <a:t> </a:t>
            </a:r>
            <a:r>
              <a:rPr lang="en-US" dirty="0"/>
              <a:t>fax, and </a:t>
            </a:r>
            <a:r>
              <a:rPr lang="en-US" dirty="0" smtClean="0"/>
              <a:t>dedicated websites.</a:t>
            </a:r>
          </a:p>
          <a:p>
            <a:pPr marL="0" indent="0">
              <a:buNone/>
            </a:pPr>
            <a:endParaRPr lang="en-US" dirty="0"/>
          </a:p>
          <a:p>
            <a:pPr marL="0" indent="0">
              <a:buNone/>
            </a:pPr>
            <a:r>
              <a:rPr lang="en-US" b="1" dirty="0" smtClean="0">
                <a:solidFill>
                  <a:schemeClr val="tx1">
                    <a:lumMod val="65000"/>
                    <a:lumOff val="35000"/>
                  </a:schemeClr>
                </a:solidFill>
              </a:rPr>
              <a:t>*</a:t>
            </a:r>
            <a:r>
              <a:rPr lang="en-US" b="1" dirty="0" smtClean="0">
                <a:solidFill>
                  <a:schemeClr val="tx1"/>
                </a:solidFill>
              </a:rPr>
              <a:t> Film </a:t>
            </a:r>
            <a:r>
              <a:rPr lang="en-US" b="1" dirty="0">
                <a:solidFill>
                  <a:schemeClr val="tx1"/>
                </a:solidFill>
              </a:rPr>
              <a:t>Meme: </a:t>
            </a:r>
            <a:r>
              <a:rPr lang="en-US" i="1" dirty="0">
                <a:solidFill>
                  <a:srgbClr val="000090"/>
                </a:solidFill>
              </a:rPr>
              <a:t>“Inside the Game”</a:t>
            </a:r>
            <a:endParaRPr lang="en-US" dirty="0" smtClean="0"/>
          </a:p>
          <a:p>
            <a:pPr marL="0" indent="0">
              <a:buNone/>
            </a:pPr>
            <a:r>
              <a:rPr lang="en-US" sz="1400" dirty="0" smtClean="0"/>
              <a:t>Tron </a:t>
            </a:r>
            <a:r>
              <a:rPr lang="en-US" sz="1400" dirty="0"/>
              <a:t>(1982) &amp; Tron Legacy (2010)</a:t>
            </a:r>
            <a:r>
              <a:rPr lang="en-US" sz="1400" dirty="0" smtClean="0"/>
              <a:t>; Wargames </a:t>
            </a:r>
            <a:r>
              <a:rPr lang="en-US" sz="1400" dirty="0"/>
              <a:t>(1983);</a:t>
            </a:r>
          </a:p>
          <a:p>
            <a:pPr marL="0" indent="0">
              <a:buNone/>
            </a:pPr>
            <a:r>
              <a:rPr lang="en-US" sz="1400" dirty="0" smtClean="0"/>
              <a:t> </a:t>
            </a:r>
            <a:r>
              <a:rPr lang="en-US" sz="1400" dirty="0" err="1" smtClean="0"/>
              <a:t>eXistenZ</a:t>
            </a:r>
            <a:r>
              <a:rPr lang="en-US" sz="1400" dirty="0" smtClean="0"/>
              <a:t> </a:t>
            </a:r>
            <a:r>
              <a:rPr lang="en-US" sz="1400" dirty="0"/>
              <a:t>(1999)</a:t>
            </a:r>
            <a:r>
              <a:rPr lang="en-US" sz="1400" dirty="0" smtClean="0"/>
              <a:t>; The </a:t>
            </a:r>
            <a:r>
              <a:rPr lang="en-US" sz="1400" dirty="0"/>
              <a:t>Thirteenth Floor (1999);</a:t>
            </a:r>
          </a:p>
          <a:p>
            <a:pPr marL="0" indent="0">
              <a:buNone/>
            </a:pPr>
            <a:r>
              <a:rPr lang="en-US" sz="1400" dirty="0" smtClean="0"/>
              <a:t> The </a:t>
            </a:r>
            <a:r>
              <a:rPr lang="en-US" sz="1400" dirty="0"/>
              <a:t>Matrix (1999)</a:t>
            </a:r>
            <a:r>
              <a:rPr lang="en-US" sz="1400" dirty="0" smtClean="0"/>
              <a:t>;Avalon </a:t>
            </a:r>
            <a:r>
              <a:rPr lang="en-US" sz="1400" dirty="0"/>
              <a:t>(2001)</a:t>
            </a:r>
            <a:r>
              <a:rPr lang="en-US" sz="1400" dirty="0" smtClean="0"/>
              <a:t>; Gamer (2009); </a:t>
            </a:r>
          </a:p>
          <a:p>
            <a:pPr marL="0" indent="0">
              <a:buNone/>
            </a:pPr>
            <a:r>
              <a:rPr lang="en-US" sz="1400" dirty="0" smtClean="0"/>
              <a:t>Surrogates (2009); Wreck-</a:t>
            </a:r>
            <a:r>
              <a:rPr lang="en-US" sz="1400" dirty="0"/>
              <a:t>It-Ralph (2012)</a:t>
            </a:r>
            <a:r>
              <a:rPr lang="en-US" sz="1400" dirty="0" smtClean="0"/>
              <a:t>.</a:t>
            </a:r>
            <a:endParaRPr lang="en-US" sz="14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165683" y="4351070"/>
            <a:ext cx="3709137" cy="1946152"/>
          </a:xfrm>
          <a:prstGeom prst="rect">
            <a:avLst/>
          </a:prstGeom>
        </p:spPr>
      </p:pic>
    </p:spTree>
    <p:extLst>
      <p:ext uri="{BB962C8B-B14F-4D97-AF65-F5344CB8AC3E}">
        <p14:creationId xmlns:p14="http://schemas.microsoft.com/office/powerpoint/2010/main" val="44387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rmAutofit fontScale="90000"/>
          </a:bodyPr>
          <a:lstStyle/>
          <a:p>
            <a:r>
              <a:rPr lang="en-US" sz="7300" b="1" dirty="0" smtClean="0">
                <a:solidFill>
                  <a:srgbClr val="0000FF"/>
                </a:solidFill>
              </a:rPr>
              <a:t>  </a:t>
            </a:r>
            <a:r>
              <a:rPr lang="en-US" sz="9800" b="1" dirty="0" smtClean="0">
                <a:solidFill>
                  <a:srgbClr val="0000FF"/>
                </a:solidFill>
              </a:rPr>
              <a:t>W</a:t>
            </a:r>
            <a:r>
              <a:rPr lang="en-US" sz="8900" b="1" dirty="0" smtClean="0">
                <a:solidFill>
                  <a:srgbClr val="0000FF"/>
                </a:solidFill>
              </a:rPr>
              <a:t>H</a:t>
            </a:r>
            <a:r>
              <a:rPr lang="en-US" sz="8000" b="1" dirty="0" smtClean="0">
                <a:solidFill>
                  <a:srgbClr val="0000FF"/>
                </a:solidFill>
              </a:rPr>
              <a:t>E</a:t>
            </a:r>
            <a:r>
              <a:rPr lang="en-US" sz="7300" b="1" dirty="0" smtClean="0">
                <a:solidFill>
                  <a:srgbClr val="0000FF"/>
                </a:solidFill>
              </a:rPr>
              <a:t>R</a:t>
            </a:r>
            <a:r>
              <a:rPr lang="en-US" sz="6700" b="1" dirty="0" smtClean="0">
                <a:solidFill>
                  <a:srgbClr val="0000FF"/>
                </a:solidFill>
              </a:rPr>
              <a:t>E</a:t>
            </a:r>
            <a:r>
              <a:rPr lang="en-US" b="1" dirty="0" smtClean="0">
                <a:solidFill>
                  <a:srgbClr val="0000FF"/>
                </a:solidFill>
              </a:rPr>
              <a:t> </a:t>
            </a:r>
            <a:r>
              <a:rPr lang="en-US" sz="6000" b="1" dirty="0">
                <a:solidFill>
                  <a:srgbClr val="0000FF"/>
                </a:solidFill>
              </a:rPr>
              <a:t>A</a:t>
            </a:r>
            <a:r>
              <a:rPr lang="en-US" sz="5300" b="1" dirty="0">
                <a:solidFill>
                  <a:srgbClr val="0000FF"/>
                </a:solidFill>
              </a:rPr>
              <a:t>R</a:t>
            </a:r>
            <a:r>
              <a:rPr lang="en-US" sz="4900" b="1" dirty="0">
                <a:solidFill>
                  <a:srgbClr val="0000FF"/>
                </a:solidFill>
              </a:rPr>
              <a:t>E</a:t>
            </a:r>
            <a:r>
              <a:rPr lang="en-US" b="1" dirty="0">
                <a:solidFill>
                  <a:srgbClr val="0000FF"/>
                </a:solidFill>
              </a:rPr>
              <a:t> </a:t>
            </a:r>
            <a:r>
              <a:rPr lang="en-US" sz="4400" b="1" dirty="0">
                <a:solidFill>
                  <a:srgbClr val="0000FF"/>
                </a:solidFill>
              </a:rPr>
              <a:t>W</a:t>
            </a:r>
            <a:r>
              <a:rPr lang="en-US" b="1" dirty="0">
                <a:solidFill>
                  <a:srgbClr val="0000FF"/>
                </a:solidFill>
              </a:rPr>
              <a:t>E </a:t>
            </a:r>
            <a:r>
              <a:rPr lang="en-US" sz="3600" b="1" dirty="0">
                <a:solidFill>
                  <a:srgbClr val="0000FF"/>
                </a:solidFill>
              </a:rPr>
              <a:t>N</a:t>
            </a:r>
            <a:r>
              <a:rPr lang="en-US" sz="3100" b="1" dirty="0">
                <a:solidFill>
                  <a:srgbClr val="0000FF"/>
                </a:solidFill>
              </a:rPr>
              <a:t>O</a:t>
            </a:r>
            <a:r>
              <a:rPr lang="en-US" sz="2700" b="1" dirty="0">
                <a:solidFill>
                  <a:srgbClr val="0000FF"/>
                </a:solidFill>
              </a:rPr>
              <a:t>W</a:t>
            </a:r>
            <a:r>
              <a:rPr lang="en-US" sz="2200" b="1" dirty="0" smtClean="0">
                <a:solidFill>
                  <a:srgbClr val="0000FF"/>
                </a:solidFill>
              </a:rPr>
              <a:t>? </a:t>
            </a:r>
            <a:r>
              <a:rPr lang="en-US" sz="1800" b="1" dirty="0">
                <a:solidFill>
                  <a:srgbClr val="0000FF"/>
                </a:solidFill>
              </a:rPr>
              <a:t> </a:t>
            </a:r>
            <a:r>
              <a:rPr lang="en-US" sz="1300" b="1" dirty="0" smtClean="0">
                <a:solidFill>
                  <a:srgbClr val="0000FF"/>
                </a:solidFill>
              </a:rPr>
              <a:t> </a:t>
            </a:r>
            <a:r>
              <a:rPr lang="en-US" sz="2000" b="1" dirty="0" smtClean="0">
                <a:solidFill>
                  <a:srgbClr val="FF0000"/>
                </a:solidFill>
              </a:rPr>
              <a:t>A</a:t>
            </a:r>
            <a:endParaRPr lang="en-US" sz="2000" dirty="0">
              <a:solidFill>
                <a:srgbClr val="FF0000"/>
              </a:solidFill>
            </a:endParaRPr>
          </a:p>
        </p:txBody>
      </p:sp>
      <p:sp>
        <p:nvSpPr>
          <p:cNvPr id="3" name="Content Placeholder 2"/>
          <p:cNvSpPr>
            <a:spLocks noGrp="1"/>
          </p:cNvSpPr>
          <p:nvPr>
            <p:ph sz="quarter" idx="10"/>
          </p:nvPr>
        </p:nvSpPr>
        <p:spPr>
          <a:xfrm>
            <a:off x="0" y="1408133"/>
            <a:ext cx="9144000" cy="4746481"/>
          </a:xfrm>
        </p:spPr>
        <p:txBody>
          <a:bodyPr>
            <a:normAutofit lnSpcReduction="10000"/>
          </a:bodyPr>
          <a:lstStyle/>
          <a:p>
            <a:r>
              <a:rPr lang="en-US" b="1" dirty="0" smtClean="0">
                <a:solidFill>
                  <a:srgbClr val="660066"/>
                </a:solidFill>
              </a:rPr>
              <a:t>3D Printing: </a:t>
            </a:r>
          </a:p>
          <a:p>
            <a:pPr marL="0" indent="0">
              <a:buNone/>
            </a:pPr>
            <a:r>
              <a:rPr lang="en-US" i="1" dirty="0" smtClean="0"/>
              <a:t>“What's </a:t>
            </a:r>
            <a:r>
              <a:rPr lang="en-US" i="1" dirty="0"/>
              <a:t>the Deal with Copyright and 3D Printing</a:t>
            </a:r>
            <a:r>
              <a:rPr lang="en-US" i="1" dirty="0" smtClean="0"/>
              <a:t>?”</a:t>
            </a:r>
            <a:r>
              <a:rPr lang="en-US" dirty="0" smtClean="0"/>
              <a:t> (</a:t>
            </a:r>
            <a:r>
              <a:rPr lang="en-US" dirty="0"/>
              <a:t>Public Knowledge) </a:t>
            </a:r>
            <a:r>
              <a:rPr lang="en-US" sz="1800" dirty="0">
                <a:hlinkClick r:id="rId2"/>
              </a:rPr>
              <a:t>http://publicknowledge.org/Copyright-</a:t>
            </a:r>
            <a:r>
              <a:rPr lang="en-US" sz="1800" dirty="0" smtClean="0">
                <a:hlinkClick r:id="rId2"/>
              </a:rPr>
              <a:t>3DPrinting</a:t>
            </a:r>
            <a:endParaRPr lang="en-US" sz="1800" dirty="0" smtClean="0"/>
          </a:p>
          <a:p>
            <a:endParaRPr lang="en-US" dirty="0"/>
          </a:p>
          <a:p>
            <a:r>
              <a:rPr lang="en-US" b="1" dirty="0" smtClean="0">
                <a:solidFill>
                  <a:srgbClr val="660066"/>
                </a:solidFill>
              </a:rPr>
              <a:t>Virtual Reality:</a:t>
            </a:r>
            <a:r>
              <a:rPr lang="en-US" dirty="0" smtClean="0"/>
              <a:t> </a:t>
            </a:r>
          </a:p>
          <a:p>
            <a:pPr marL="0" indent="0">
              <a:buNone/>
            </a:pPr>
            <a:r>
              <a:rPr lang="en-US" dirty="0" smtClean="0"/>
              <a:t>“Virtual reality is going to be a platform…” says Palmer Luckey </a:t>
            </a:r>
            <a:r>
              <a:rPr lang="en-US" i="1" dirty="0" smtClean="0"/>
              <a:t>“</a:t>
            </a:r>
            <a:r>
              <a:rPr lang="en-US" i="1" dirty="0"/>
              <a:t>Oculus Rift and the Virtual Reality </a:t>
            </a:r>
            <a:r>
              <a:rPr lang="en-US" i="1" dirty="0" err="1" smtClean="0"/>
              <a:t>Revolution</a:t>
            </a:r>
            <a:r>
              <a:rPr lang="en-US" b="1" i="1" dirty="0" err="1" smtClean="0"/>
              <a:t>”</a:t>
            </a:r>
            <a:r>
              <a:rPr lang="en-US" sz="1800" dirty="0" err="1" smtClean="0">
                <a:hlinkClick r:id="rId3"/>
              </a:rPr>
              <a:t>http</a:t>
            </a:r>
            <a:r>
              <a:rPr lang="en-US" sz="1800" dirty="0">
                <a:hlinkClick r:id="rId3"/>
              </a:rPr>
              <a:t>://www.gamesindustry.biz/articles/2012-12-18-oculus-rift-and-the-virtual-reality-</a:t>
            </a:r>
            <a:r>
              <a:rPr lang="en-US" sz="1800" dirty="0" smtClean="0">
                <a:hlinkClick r:id="rId3"/>
              </a:rPr>
              <a:t>revolution</a:t>
            </a:r>
            <a:endParaRPr lang="en-US" sz="1800" dirty="0" smtClean="0"/>
          </a:p>
          <a:p>
            <a:endParaRPr lang="en-US" sz="1800" dirty="0" smtClean="0"/>
          </a:p>
          <a:p>
            <a:r>
              <a:rPr lang="en-US" b="1" dirty="0" smtClean="0">
                <a:solidFill>
                  <a:srgbClr val="660066"/>
                </a:solidFill>
              </a:rPr>
              <a:t>Virtual Currency: </a:t>
            </a:r>
          </a:p>
          <a:p>
            <a:pPr marL="0" indent="0">
              <a:buNone/>
            </a:pPr>
            <a:r>
              <a:rPr lang="en-US" dirty="0" smtClean="0">
                <a:solidFill>
                  <a:schemeClr val="tx1">
                    <a:lumMod val="65000"/>
                    <a:lumOff val="35000"/>
                  </a:schemeClr>
                </a:solidFill>
              </a:rPr>
              <a:t>“Acquisition, retention and monetization in social and virtual </a:t>
            </a:r>
            <a:r>
              <a:rPr lang="en-US" dirty="0" err="1" smtClean="0">
                <a:solidFill>
                  <a:schemeClr val="tx1">
                    <a:lumMod val="65000"/>
                    <a:lumOff val="35000"/>
                  </a:schemeClr>
                </a:solidFill>
              </a:rPr>
              <a:t>spaces”</a:t>
            </a:r>
            <a:r>
              <a:rPr lang="en-US" sz="1900" dirty="0" err="1" smtClean="0">
                <a:solidFill>
                  <a:srgbClr val="660066"/>
                </a:solidFill>
                <a:hlinkClick r:id="rId4"/>
              </a:rPr>
              <a:t>http</a:t>
            </a:r>
            <a:r>
              <a:rPr lang="en-US" sz="1900" dirty="0">
                <a:solidFill>
                  <a:srgbClr val="660066"/>
                </a:solidFill>
                <a:hlinkClick r:id="rId4"/>
              </a:rPr>
              <a:t>://vili.lehdonvirta.com/files/pbuc8001/ARMSFinalReport2012.</a:t>
            </a:r>
            <a:r>
              <a:rPr lang="en-US" sz="1900" dirty="0" smtClean="0">
                <a:solidFill>
                  <a:srgbClr val="660066"/>
                </a:solidFill>
                <a:hlinkClick r:id="rId4"/>
              </a:rPr>
              <a:t>pdf</a:t>
            </a:r>
            <a:endParaRPr lang="en-US" sz="1900" dirty="0" smtClean="0">
              <a:solidFill>
                <a:srgbClr val="660066"/>
              </a:solidFill>
            </a:endParaRPr>
          </a:p>
          <a:p>
            <a:pPr marL="0" indent="0">
              <a:buNone/>
            </a:pPr>
            <a:r>
              <a:rPr lang="en-US" i="1" dirty="0"/>
              <a:t>“</a:t>
            </a:r>
            <a:r>
              <a:rPr lang="en-US" i="1" dirty="0" err="1"/>
              <a:t>FarmVille</a:t>
            </a:r>
            <a:r>
              <a:rPr lang="en-US" i="1" dirty="0"/>
              <a:t> 2</a:t>
            </a:r>
            <a:r>
              <a:rPr lang="en-US" dirty="0"/>
              <a:t> </a:t>
            </a:r>
            <a:r>
              <a:rPr lang="en-US" dirty="0" err="1"/>
              <a:t>Ain’t</a:t>
            </a:r>
            <a:r>
              <a:rPr lang="en-US" dirty="0"/>
              <a:t> No Game, It’s the Ultimate Perpetual-Motion Money Machine” </a:t>
            </a:r>
            <a:r>
              <a:rPr lang="en-US" sz="1800" dirty="0">
                <a:hlinkClick r:id="rId5"/>
              </a:rPr>
              <a:t>http://www.wired.com/gamelife/2012/09/farmville-2/</a:t>
            </a:r>
            <a:endParaRPr lang="en-US" b="1" dirty="0">
              <a:solidFill>
                <a:srgbClr val="660066"/>
              </a:solidFill>
            </a:endParaRPr>
          </a:p>
          <a:p>
            <a:endParaRPr lang="en-US" b="1" dirty="0">
              <a:solidFill>
                <a:srgbClr val="660066"/>
              </a:solidFill>
            </a:endParaRPr>
          </a:p>
          <a:p>
            <a:endParaRPr lang="en-US" dirty="0" smtClean="0"/>
          </a:p>
        </p:txBody>
      </p:sp>
    </p:spTree>
    <p:extLst>
      <p:ext uri="{BB962C8B-B14F-4D97-AF65-F5344CB8AC3E}">
        <p14:creationId xmlns:p14="http://schemas.microsoft.com/office/powerpoint/2010/main" val="157778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52"/>
            <a:ext cx="8229600" cy="1016000"/>
          </a:xfrm>
        </p:spPr>
        <p:txBody>
          <a:bodyPr>
            <a:normAutofit/>
          </a:bodyPr>
          <a:lstStyle/>
          <a:p>
            <a:r>
              <a:rPr lang="en-US" dirty="0" smtClean="0"/>
              <a:t>   </a:t>
            </a:r>
            <a:r>
              <a:rPr lang="en-US" b="1" dirty="0" smtClean="0"/>
              <a:t>Paper topics </a:t>
            </a:r>
            <a:r>
              <a:rPr lang="en-US" i="1" dirty="0" smtClean="0">
                <a:solidFill>
                  <a:srgbClr val="008000"/>
                </a:solidFill>
              </a:rPr>
              <a:t>as Exam Questions</a:t>
            </a:r>
            <a:endParaRPr lang="en-US" i="1" dirty="0">
              <a:solidFill>
                <a:srgbClr val="008000"/>
              </a:solidFill>
            </a:endParaRPr>
          </a:p>
        </p:txBody>
      </p:sp>
      <p:sp>
        <p:nvSpPr>
          <p:cNvPr id="3" name="Content Placeholder 2"/>
          <p:cNvSpPr>
            <a:spLocks noGrp="1"/>
          </p:cNvSpPr>
          <p:nvPr>
            <p:ph sz="quarter" idx="10"/>
          </p:nvPr>
        </p:nvSpPr>
        <p:spPr>
          <a:xfrm>
            <a:off x="457200" y="1067751"/>
            <a:ext cx="8229600" cy="5045097"/>
          </a:xfrm>
        </p:spPr>
        <p:txBody>
          <a:bodyPr>
            <a:normAutofit lnSpcReduction="10000"/>
          </a:bodyPr>
          <a:lstStyle/>
          <a:p>
            <a:pPr marL="0" indent="0">
              <a:buNone/>
            </a:pPr>
            <a:r>
              <a:rPr lang="en-US" b="1" dirty="0" smtClean="0">
                <a:solidFill>
                  <a:srgbClr val="0000FF"/>
                </a:solidFill>
              </a:rPr>
              <a:t>For Example: </a:t>
            </a:r>
          </a:p>
          <a:p>
            <a:pPr marL="0" indent="0">
              <a:buNone/>
            </a:pPr>
            <a:endParaRPr lang="en-US" b="1" dirty="0" smtClean="0">
              <a:solidFill>
                <a:srgbClr val="0000FF"/>
              </a:solidFill>
            </a:endParaRPr>
          </a:p>
          <a:p>
            <a:pPr marL="0" indent="0">
              <a:buNone/>
            </a:pPr>
            <a:r>
              <a:rPr lang="en-US" dirty="0" smtClean="0">
                <a:solidFill>
                  <a:schemeClr val="tx1"/>
                </a:solidFill>
              </a:rPr>
              <a:t>“Both Sony &amp; Microsoft have apparently developed used-game blocking mechanisms for their upcoming consoles. Please advise the on the legalities of their possible implementations, paying particular attention to Video Game Law cases involving interoperability as well as competition law/anti-trust questions. Consider also the law relating to hardware and software mods, as well as such freedom of expression/speech issues as you may be able to identify.”</a:t>
            </a:r>
          </a:p>
          <a:p>
            <a:pPr marL="0" indent="0">
              <a:buNone/>
            </a:pPr>
            <a:endParaRPr lang="en-US" dirty="0" smtClean="0">
              <a:solidFill>
                <a:schemeClr val="tx1"/>
              </a:solidFill>
            </a:endParaRPr>
          </a:p>
          <a:p>
            <a:pPr marL="0" indent="0">
              <a:buNone/>
            </a:pPr>
            <a:r>
              <a:rPr lang="en-US" sz="1800" dirty="0" smtClean="0"/>
              <a:t>“Sony patents tech to block used games”:</a:t>
            </a:r>
          </a:p>
          <a:p>
            <a:pPr marL="0" indent="0">
              <a:buNone/>
            </a:pPr>
            <a:r>
              <a:rPr lang="en-US" sz="1800" dirty="0">
                <a:hlinkClick r:id="rId2"/>
              </a:rPr>
              <a:t>http://www.gamespot.com/news/sony-patents-tech-to-block-used-games-</a:t>
            </a:r>
            <a:r>
              <a:rPr lang="en-US" sz="1800" dirty="0" smtClean="0">
                <a:hlinkClick r:id="rId2"/>
              </a:rPr>
              <a:t>6401992</a:t>
            </a:r>
            <a:endParaRPr lang="en-US" sz="1800" dirty="0" smtClean="0"/>
          </a:p>
          <a:p>
            <a:pPr marL="0" indent="0">
              <a:buNone/>
            </a:pPr>
            <a:r>
              <a:rPr lang="en-US" sz="1800" dirty="0" smtClean="0"/>
              <a:t>“GameStop warns Microsoft on rumored used game-blocking console”: </a:t>
            </a:r>
            <a:r>
              <a:rPr lang="en-US" sz="1800" u="sng" dirty="0" smtClean="0">
                <a:hlinkClick r:id="rId3"/>
              </a:rPr>
              <a:t>http://arstechnica.com/gaming/2013/02/gamestop-warns-microsoft-on-rumored-used-game-blocking-console/</a:t>
            </a:r>
          </a:p>
          <a:p>
            <a:pPr marL="0" indent="0">
              <a:buNone/>
            </a:pPr>
            <a:endParaRPr lang="en-US" u="sng" dirty="0">
              <a:hlinkClick r:id="rId3"/>
            </a:endParaRPr>
          </a:p>
          <a:p>
            <a:pPr marL="0" indent="0">
              <a:buNone/>
            </a:pPr>
            <a:endParaRPr lang="en-US" u="sng" dirty="0" smtClean="0">
              <a:hlinkClick r:id="rId3"/>
            </a:endParaRPr>
          </a:p>
          <a:p>
            <a:pPr marL="0" indent="0">
              <a:buNone/>
            </a:pPr>
            <a:endParaRPr lang="en-US" u="sng" dirty="0" smtClean="0">
              <a:hlinkClick r:id="rId3"/>
            </a:endParaRPr>
          </a:p>
          <a:p>
            <a:pPr marL="0" indent="0">
              <a:buNone/>
            </a:pPr>
            <a:endParaRPr lang="en-US" dirty="0"/>
          </a:p>
        </p:txBody>
      </p:sp>
    </p:spTree>
    <p:extLst>
      <p:ext uri="{BB962C8B-B14F-4D97-AF65-F5344CB8AC3E}">
        <p14:creationId xmlns:p14="http://schemas.microsoft.com/office/powerpoint/2010/main" val="3824826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rmAutofit fontScale="90000"/>
          </a:bodyPr>
          <a:lstStyle/>
          <a:p>
            <a:r>
              <a:rPr lang="en-US" sz="9800" b="1" dirty="0" smtClean="0">
                <a:solidFill>
                  <a:srgbClr val="0000FF"/>
                </a:solidFill>
              </a:rPr>
              <a:t> W</a:t>
            </a:r>
            <a:r>
              <a:rPr lang="en-US" sz="8900" b="1" dirty="0" smtClean="0">
                <a:solidFill>
                  <a:srgbClr val="0000FF"/>
                </a:solidFill>
              </a:rPr>
              <a:t>H</a:t>
            </a:r>
            <a:r>
              <a:rPr lang="en-US" sz="8000" b="1" dirty="0" smtClean="0">
                <a:solidFill>
                  <a:srgbClr val="0000FF"/>
                </a:solidFill>
              </a:rPr>
              <a:t>E</a:t>
            </a:r>
            <a:r>
              <a:rPr lang="en-US" sz="7300" b="1" dirty="0" smtClean="0">
                <a:solidFill>
                  <a:srgbClr val="0000FF"/>
                </a:solidFill>
              </a:rPr>
              <a:t>R</a:t>
            </a:r>
            <a:r>
              <a:rPr lang="en-US" sz="6700" b="1" dirty="0" smtClean="0">
                <a:solidFill>
                  <a:srgbClr val="0000FF"/>
                </a:solidFill>
              </a:rPr>
              <a:t>E</a:t>
            </a:r>
            <a:r>
              <a:rPr lang="en-US" b="1" dirty="0" smtClean="0">
                <a:solidFill>
                  <a:srgbClr val="0000FF"/>
                </a:solidFill>
              </a:rPr>
              <a:t> </a:t>
            </a:r>
            <a:r>
              <a:rPr lang="en-US" sz="6000" b="1" dirty="0">
                <a:solidFill>
                  <a:srgbClr val="0000FF"/>
                </a:solidFill>
              </a:rPr>
              <a:t>A</a:t>
            </a:r>
            <a:r>
              <a:rPr lang="en-US" sz="5300" b="1" dirty="0">
                <a:solidFill>
                  <a:srgbClr val="0000FF"/>
                </a:solidFill>
              </a:rPr>
              <a:t>R</a:t>
            </a:r>
            <a:r>
              <a:rPr lang="en-US" sz="4900" b="1" dirty="0">
                <a:solidFill>
                  <a:srgbClr val="0000FF"/>
                </a:solidFill>
              </a:rPr>
              <a:t>E</a:t>
            </a:r>
            <a:r>
              <a:rPr lang="en-US" b="1" dirty="0">
                <a:solidFill>
                  <a:srgbClr val="0000FF"/>
                </a:solidFill>
              </a:rPr>
              <a:t> </a:t>
            </a:r>
            <a:r>
              <a:rPr lang="en-US" sz="4400" b="1" dirty="0">
                <a:solidFill>
                  <a:srgbClr val="0000FF"/>
                </a:solidFill>
              </a:rPr>
              <a:t>W</a:t>
            </a:r>
            <a:r>
              <a:rPr lang="en-US" b="1" dirty="0">
                <a:solidFill>
                  <a:srgbClr val="0000FF"/>
                </a:solidFill>
              </a:rPr>
              <a:t>E </a:t>
            </a:r>
            <a:r>
              <a:rPr lang="en-US" sz="3600" b="1" dirty="0">
                <a:solidFill>
                  <a:srgbClr val="0000FF"/>
                </a:solidFill>
              </a:rPr>
              <a:t>N</a:t>
            </a:r>
            <a:r>
              <a:rPr lang="en-US" sz="3100" b="1" dirty="0">
                <a:solidFill>
                  <a:srgbClr val="0000FF"/>
                </a:solidFill>
              </a:rPr>
              <a:t>O</a:t>
            </a:r>
            <a:r>
              <a:rPr lang="en-US" sz="2700" b="1" dirty="0">
                <a:solidFill>
                  <a:srgbClr val="0000FF"/>
                </a:solidFill>
              </a:rPr>
              <a:t>W</a:t>
            </a:r>
            <a:r>
              <a:rPr lang="en-US" sz="2200" b="1" dirty="0">
                <a:solidFill>
                  <a:srgbClr val="0000FF"/>
                </a:solidFill>
              </a:rPr>
              <a:t>? </a:t>
            </a:r>
            <a:r>
              <a:rPr lang="en-US" sz="1800" b="1" dirty="0">
                <a:solidFill>
                  <a:srgbClr val="0000FF"/>
                </a:solidFill>
              </a:rPr>
              <a:t> </a:t>
            </a:r>
            <a:r>
              <a:rPr lang="en-US" sz="1300" b="1" dirty="0">
                <a:solidFill>
                  <a:srgbClr val="0000FF"/>
                </a:solidFill>
              </a:rPr>
              <a:t> </a:t>
            </a:r>
            <a:r>
              <a:rPr lang="en-US" sz="2000" b="1" dirty="0" smtClean="0">
                <a:solidFill>
                  <a:srgbClr val="FF0000"/>
                </a:solidFill>
              </a:rPr>
              <a:t>B</a:t>
            </a:r>
            <a:endParaRPr lang="en-US" dirty="0"/>
          </a:p>
        </p:txBody>
      </p:sp>
      <p:sp>
        <p:nvSpPr>
          <p:cNvPr id="3" name="Content Placeholder 2"/>
          <p:cNvSpPr>
            <a:spLocks noGrp="1"/>
          </p:cNvSpPr>
          <p:nvPr>
            <p:ph sz="quarter" idx="10"/>
          </p:nvPr>
        </p:nvSpPr>
        <p:spPr>
          <a:xfrm>
            <a:off x="0" y="1342593"/>
            <a:ext cx="9144000" cy="5132816"/>
          </a:xfrm>
        </p:spPr>
        <p:txBody>
          <a:bodyPr>
            <a:normAutofit/>
          </a:bodyPr>
          <a:lstStyle/>
          <a:p>
            <a:r>
              <a:rPr lang="en-US" b="1" dirty="0">
                <a:solidFill>
                  <a:srgbClr val="660066"/>
                </a:solidFill>
              </a:rPr>
              <a:t>Augmented </a:t>
            </a:r>
            <a:r>
              <a:rPr lang="en-US" b="1" dirty="0" smtClean="0">
                <a:solidFill>
                  <a:srgbClr val="660066"/>
                </a:solidFill>
              </a:rPr>
              <a:t>Reality: </a:t>
            </a:r>
          </a:p>
          <a:p>
            <a:pPr marL="0" indent="0">
              <a:buNone/>
            </a:pPr>
            <a:r>
              <a:rPr lang="en-US" dirty="0" smtClean="0">
                <a:solidFill>
                  <a:schemeClr val="tx1">
                    <a:lumMod val="65000"/>
                    <a:lumOff val="35000"/>
                  </a:schemeClr>
                </a:solidFill>
              </a:rPr>
              <a:t>“S</a:t>
            </a:r>
            <a:r>
              <a:rPr lang="en-US" dirty="0" smtClean="0"/>
              <a:t>ony's </a:t>
            </a:r>
            <a:r>
              <a:rPr lang="en-US" dirty="0" err="1"/>
              <a:t>EyePad</a:t>
            </a:r>
            <a:r>
              <a:rPr lang="en-US" dirty="0"/>
              <a:t> patent shows off a controller that can bring real-world items into </a:t>
            </a:r>
            <a:r>
              <a:rPr lang="en-US" dirty="0" err="1" smtClean="0"/>
              <a:t>games”</a:t>
            </a:r>
            <a:r>
              <a:rPr lang="en-US" sz="1900" dirty="0" err="1" smtClean="0">
                <a:hlinkClick r:id="rId2"/>
              </a:rPr>
              <a:t>http</a:t>
            </a:r>
            <a:r>
              <a:rPr lang="en-US" sz="1900" dirty="0">
                <a:hlinkClick r:id="rId2"/>
              </a:rPr>
              <a:t>://www.theverge.com/2013/2/19/4005890/sony-eyepad-controller-patent-shows-off-3d-mapping-</a:t>
            </a:r>
            <a:r>
              <a:rPr lang="en-US" sz="1900" dirty="0" smtClean="0">
                <a:hlinkClick r:id="rId2"/>
              </a:rPr>
              <a:t>cameras</a:t>
            </a:r>
            <a:endParaRPr lang="en-US" sz="1900" dirty="0" smtClean="0"/>
          </a:p>
          <a:p>
            <a:pPr marL="0" indent="0">
              <a:buNone/>
            </a:pPr>
            <a:r>
              <a:rPr lang="en-US" sz="1900" dirty="0" smtClean="0"/>
              <a:t> </a:t>
            </a:r>
          </a:p>
          <a:p>
            <a:r>
              <a:rPr lang="en-US" b="1" dirty="0" smtClean="0">
                <a:solidFill>
                  <a:srgbClr val="660066"/>
                </a:solidFill>
              </a:rPr>
              <a:t>Google Glass: </a:t>
            </a:r>
          </a:p>
          <a:p>
            <a:pPr marL="0" indent="0">
              <a:buNone/>
            </a:pPr>
            <a:r>
              <a:rPr lang="en-US" dirty="0" smtClean="0">
                <a:solidFill>
                  <a:schemeClr val="tx1">
                    <a:lumMod val="65000"/>
                    <a:lumOff val="35000"/>
                  </a:schemeClr>
                </a:solidFill>
              </a:rPr>
              <a:t>“</a:t>
            </a:r>
            <a:r>
              <a:rPr lang="en-US" dirty="0" smtClean="0"/>
              <a:t>I </a:t>
            </a:r>
            <a:r>
              <a:rPr lang="en-US" dirty="0"/>
              <a:t>used Google Glass: the future, but with monthly </a:t>
            </a:r>
            <a:r>
              <a:rPr lang="en-US" dirty="0" err="1" smtClean="0"/>
              <a:t>updates”</a:t>
            </a:r>
            <a:r>
              <a:rPr lang="en-US" sz="1800" dirty="0" err="1" smtClean="0">
                <a:solidFill>
                  <a:srgbClr val="660066"/>
                </a:solidFill>
                <a:hlinkClick r:id="rId3"/>
              </a:rPr>
              <a:t>http</a:t>
            </a:r>
            <a:r>
              <a:rPr lang="en-US" sz="1800" dirty="0">
                <a:solidFill>
                  <a:srgbClr val="660066"/>
                </a:solidFill>
                <a:hlinkClick r:id="rId3"/>
              </a:rPr>
              <a:t>://www.theverge.com/2013/2/22/4013406/i-used-google-glass-its-the-future-with-monthly-</a:t>
            </a:r>
            <a:r>
              <a:rPr lang="en-US" sz="1800" dirty="0" smtClean="0">
                <a:solidFill>
                  <a:srgbClr val="660066"/>
                </a:solidFill>
                <a:hlinkClick r:id="rId3"/>
              </a:rPr>
              <a:t>updates</a:t>
            </a:r>
            <a:endParaRPr lang="en-US" sz="1800" dirty="0" smtClean="0">
              <a:solidFill>
                <a:srgbClr val="660066"/>
              </a:solidFill>
            </a:endParaRPr>
          </a:p>
          <a:p>
            <a:pPr marL="0" indent="0">
              <a:buNone/>
            </a:pPr>
            <a:endParaRPr lang="en-US" b="1" dirty="0">
              <a:solidFill>
                <a:srgbClr val="660066"/>
              </a:solidFill>
            </a:endParaRPr>
          </a:p>
          <a:p>
            <a:r>
              <a:rPr lang="en-US" b="1" dirty="0">
                <a:solidFill>
                  <a:srgbClr val="660066"/>
                </a:solidFill>
              </a:rPr>
              <a:t>Neurogaming: </a:t>
            </a:r>
          </a:p>
          <a:p>
            <a:pPr marL="0" indent="0">
              <a:buNone/>
            </a:pPr>
            <a:r>
              <a:rPr lang="en-US" dirty="0">
                <a:solidFill>
                  <a:srgbClr val="595959"/>
                </a:solidFill>
              </a:rPr>
              <a:t>“</a:t>
            </a:r>
            <a:r>
              <a:rPr lang="en-US" i="1" dirty="0">
                <a:solidFill>
                  <a:srgbClr val="595959"/>
                </a:solidFill>
              </a:rPr>
              <a:t>Throw Trucks With Your Mind </a:t>
            </a:r>
            <a:r>
              <a:rPr lang="en-US" dirty="0">
                <a:solidFill>
                  <a:srgbClr val="595959"/>
                </a:solidFill>
              </a:rPr>
              <a:t>using this </a:t>
            </a:r>
            <a:r>
              <a:rPr lang="en-US" dirty="0" err="1">
                <a:solidFill>
                  <a:srgbClr val="595959"/>
                </a:solidFill>
              </a:rPr>
              <a:t>Kickstarter</a:t>
            </a:r>
            <a:r>
              <a:rPr lang="en-US" dirty="0">
                <a:solidFill>
                  <a:srgbClr val="595959"/>
                </a:solidFill>
              </a:rPr>
              <a:t> project” </a:t>
            </a:r>
            <a:r>
              <a:rPr lang="en-US" sz="1800" dirty="0">
                <a:solidFill>
                  <a:srgbClr val="595959"/>
                </a:solidFill>
                <a:hlinkClick r:id="rId4"/>
              </a:rPr>
              <a:t>http://indiegames.com/2013/02/throw_trucks_with_your_mind_us.html</a:t>
            </a:r>
            <a:endParaRPr lang="en-US" sz="1800" dirty="0">
              <a:solidFill>
                <a:srgbClr val="595959"/>
              </a:solidFill>
            </a:endParaRPr>
          </a:p>
          <a:p>
            <a:endParaRPr lang="en-US" dirty="0"/>
          </a:p>
        </p:txBody>
      </p:sp>
    </p:spTree>
    <p:extLst>
      <p:ext uri="{BB962C8B-B14F-4D97-AF65-F5344CB8AC3E}">
        <p14:creationId xmlns:p14="http://schemas.microsoft.com/office/powerpoint/2010/main" val="320208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rmAutofit fontScale="90000"/>
          </a:bodyPr>
          <a:lstStyle/>
          <a:p>
            <a:r>
              <a:rPr lang="en-US" sz="9800" b="1" dirty="0">
                <a:solidFill>
                  <a:srgbClr val="0000FF"/>
                </a:solidFill>
              </a:rPr>
              <a:t>W</a:t>
            </a:r>
            <a:r>
              <a:rPr lang="en-US" sz="8900" b="1" dirty="0">
                <a:solidFill>
                  <a:srgbClr val="0000FF"/>
                </a:solidFill>
              </a:rPr>
              <a:t>H</a:t>
            </a:r>
            <a:r>
              <a:rPr lang="en-US" sz="8000" b="1" dirty="0">
                <a:solidFill>
                  <a:srgbClr val="0000FF"/>
                </a:solidFill>
              </a:rPr>
              <a:t>E</a:t>
            </a:r>
            <a:r>
              <a:rPr lang="en-US" sz="7300" b="1" dirty="0">
                <a:solidFill>
                  <a:srgbClr val="0000FF"/>
                </a:solidFill>
              </a:rPr>
              <a:t>R</a:t>
            </a:r>
            <a:r>
              <a:rPr lang="en-US" sz="6700" b="1" dirty="0">
                <a:solidFill>
                  <a:srgbClr val="0000FF"/>
                </a:solidFill>
              </a:rPr>
              <a:t>E</a:t>
            </a:r>
            <a:r>
              <a:rPr lang="en-US" b="1" dirty="0">
                <a:solidFill>
                  <a:srgbClr val="0000FF"/>
                </a:solidFill>
              </a:rPr>
              <a:t> </a:t>
            </a:r>
            <a:r>
              <a:rPr lang="en-US" sz="6000" b="1" dirty="0">
                <a:solidFill>
                  <a:srgbClr val="0000FF"/>
                </a:solidFill>
              </a:rPr>
              <a:t>A</a:t>
            </a:r>
            <a:r>
              <a:rPr lang="en-US" sz="5300" b="1" dirty="0">
                <a:solidFill>
                  <a:srgbClr val="0000FF"/>
                </a:solidFill>
              </a:rPr>
              <a:t>R</a:t>
            </a:r>
            <a:r>
              <a:rPr lang="en-US" sz="4900" b="1" dirty="0">
                <a:solidFill>
                  <a:srgbClr val="0000FF"/>
                </a:solidFill>
              </a:rPr>
              <a:t>E</a:t>
            </a:r>
            <a:r>
              <a:rPr lang="en-US" b="1" dirty="0">
                <a:solidFill>
                  <a:srgbClr val="0000FF"/>
                </a:solidFill>
              </a:rPr>
              <a:t> </a:t>
            </a:r>
            <a:r>
              <a:rPr lang="en-US" sz="4400" b="1" dirty="0">
                <a:solidFill>
                  <a:srgbClr val="0000FF"/>
                </a:solidFill>
              </a:rPr>
              <a:t>W</a:t>
            </a:r>
            <a:r>
              <a:rPr lang="en-US" b="1" dirty="0">
                <a:solidFill>
                  <a:srgbClr val="0000FF"/>
                </a:solidFill>
              </a:rPr>
              <a:t>E </a:t>
            </a:r>
            <a:r>
              <a:rPr lang="en-US" sz="3600" b="1" dirty="0">
                <a:solidFill>
                  <a:srgbClr val="0000FF"/>
                </a:solidFill>
              </a:rPr>
              <a:t>N</a:t>
            </a:r>
            <a:r>
              <a:rPr lang="en-US" sz="3100" b="1" dirty="0">
                <a:solidFill>
                  <a:srgbClr val="0000FF"/>
                </a:solidFill>
              </a:rPr>
              <a:t>O</a:t>
            </a:r>
            <a:r>
              <a:rPr lang="en-US" sz="2700" b="1" dirty="0">
                <a:solidFill>
                  <a:srgbClr val="0000FF"/>
                </a:solidFill>
              </a:rPr>
              <a:t>W</a:t>
            </a:r>
            <a:r>
              <a:rPr lang="en-US" sz="2200" b="1" dirty="0">
                <a:solidFill>
                  <a:srgbClr val="0000FF"/>
                </a:solidFill>
              </a:rPr>
              <a:t>? </a:t>
            </a:r>
            <a:r>
              <a:rPr lang="en-US" sz="1800" b="1" dirty="0">
                <a:solidFill>
                  <a:srgbClr val="0000FF"/>
                </a:solidFill>
              </a:rPr>
              <a:t> </a:t>
            </a:r>
            <a:r>
              <a:rPr lang="en-US" sz="1300" b="1" dirty="0">
                <a:solidFill>
                  <a:srgbClr val="0000FF"/>
                </a:solidFill>
              </a:rPr>
              <a:t> </a:t>
            </a:r>
            <a:r>
              <a:rPr lang="en-US" sz="2000" b="1" dirty="0">
                <a:solidFill>
                  <a:srgbClr val="FF0000"/>
                </a:solidFill>
              </a:rPr>
              <a:t>C</a:t>
            </a:r>
            <a:endParaRPr lang="en-US" dirty="0"/>
          </a:p>
        </p:txBody>
      </p:sp>
      <p:sp>
        <p:nvSpPr>
          <p:cNvPr id="3" name="Content Placeholder 2"/>
          <p:cNvSpPr>
            <a:spLocks noGrp="1"/>
          </p:cNvSpPr>
          <p:nvPr>
            <p:ph sz="quarter" idx="10"/>
          </p:nvPr>
        </p:nvSpPr>
        <p:spPr>
          <a:xfrm>
            <a:off x="0" y="1041063"/>
            <a:ext cx="9144000" cy="5184491"/>
          </a:xfrm>
        </p:spPr>
        <p:txBody>
          <a:bodyPr>
            <a:normAutofit fontScale="92500" lnSpcReduction="20000"/>
          </a:bodyPr>
          <a:lstStyle/>
          <a:p>
            <a:endParaRPr lang="en-US" dirty="0">
              <a:solidFill>
                <a:srgbClr val="595959"/>
              </a:solidFill>
            </a:endParaRPr>
          </a:p>
          <a:p>
            <a:r>
              <a:rPr lang="en-US" b="1" dirty="0" smtClean="0">
                <a:solidFill>
                  <a:srgbClr val="660066"/>
                </a:solidFill>
              </a:rPr>
              <a:t>Lifestream:</a:t>
            </a:r>
          </a:p>
          <a:p>
            <a:pPr marL="0" indent="0">
              <a:buNone/>
            </a:pPr>
            <a:r>
              <a:rPr lang="en-US" dirty="0" smtClean="0"/>
              <a:t>“The </a:t>
            </a:r>
            <a:r>
              <a:rPr lang="en-US" dirty="0"/>
              <a:t>End of the Web, Search, and Computer as We Know </a:t>
            </a:r>
            <a:r>
              <a:rPr lang="en-US" dirty="0" err="1" smtClean="0"/>
              <a:t>It”</a:t>
            </a:r>
            <a:r>
              <a:rPr lang="en-US" sz="1900" dirty="0" err="1" smtClean="0">
                <a:solidFill>
                  <a:srgbClr val="660066"/>
                </a:solidFill>
                <a:hlinkClick r:id="rId2"/>
              </a:rPr>
              <a:t>http</a:t>
            </a:r>
            <a:r>
              <a:rPr lang="en-US" sz="1900" dirty="0">
                <a:solidFill>
                  <a:srgbClr val="660066"/>
                </a:solidFill>
                <a:hlinkClick r:id="rId2"/>
              </a:rPr>
              <a:t>://www.wired.com/opinion/2013/02/the-end-of-the-web-computers-and-search-as-we-know-it</a:t>
            </a:r>
            <a:r>
              <a:rPr lang="en-US" sz="1900" dirty="0" smtClean="0">
                <a:solidFill>
                  <a:srgbClr val="660066"/>
                </a:solidFill>
                <a:hlinkClick r:id="rId2"/>
              </a:rPr>
              <a:t>/</a:t>
            </a:r>
            <a:endParaRPr lang="en-US" sz="1900" dirty="0" smtClean="0">
              <a:solidFill>
                <a:srgbClr val="660066"/>
              </a:solidFill>
            </a:endParaRPr>
          </a:p>
          <a:p>
            <a:pPr marL="0" indent="0">
              <a:buNone/>
            </a:pPr>
            <a:endParaRPr lang="en-US" b="1" dirty="0">
              <a:solidFill>
                <a:srgbClr val="660066"/>
              </a:solidFill>
            </a:endParaRPr>
          </a:p>
          <a:p>
            <a:r>
              <a:rPr lang="en-US" b="1" dirty="0" smtClean="0">
                <a:solidFill>
                  <a:srgbClr val="660066"/>
                </a:solidFill>
              </a:rPr>
              <a:t>Wifi v. Cellular Telephony:</a:t>
            </a:r>
          </a:p>
          <a:p>
            <a:pPr marL="0" indent="0">
              <a:buNone/>
            </a:pPr>
            <a:r>
              <a:rPr lang="en-US" dirty="0" smtClean="0">
                <a:solidFill>
                  <a:srgbClr val="595959"/>
                </a:solidFill>
              </a:rPr>
              <a:t>“Open Wireless vs. Licensed Spectrum: Evidence from Market Adoption” </a:t>
            </a:r>
            <a:r>
              <a:rPr lang="en-US" dirty="0" err="1" smtClean="0">
                <a:solidFill>
                  <a:srgbClr val="595959"/>
                </a:solidFill>
              </a:rPr>
              <a:t>Yochai</a:t>
            </a:r>
            <a:r>
              <a:rPr lang="en-US" dirty="0" smtClean="0">
                <a:solidFill>
                  <a:srgbClr val="595959"/>
                </a:solidFill>
              </a:rPr>
              <a:t> </a:t>
            </a:r>
            <a:r>
              <a:rPr lang="en-US" dirty="0" err="1" smtClean="0">
                <a:solidFill>
                  <a:srgbClr val="595959"/>
                </a:solidFill>
              </a:rPr>
              <a:t>Benkler</a:t>
            </a:r>
            <a:r>
              <a:rPr lang="en-US" dirty="0" smtClean="0">
                <a:solidFill>
                  <a:srgbClr val="595959"/>
                </a:solidFill>
              </a:rPr>
              <a:t> </a:t>
            </a:r>
            <a:r>
              <a:rPr lang="en-US" sz="2000" dirty="0" smtClean="0">
                <a:solidFill>
                  <a:srgbClr val="595959"/>
                </a:solidFill>
              </a:rPr>
              <a:t>(Harvard Journal of Law and Technology)</a:t>
            </a:r>
          </a:p>
          <a:p>
            <a:pPr marL="0" indent="0">
              <a:buNone/>
            </a:pPr>
            <a:r>
              <a:rPr lang="en-US" sz="1800" dirty="0">
                <a:solidFill>
                  <a:srgbClr val="595959"/>
                </a:solidFill>
                <a:hlinkClick r:id="rId3"/>
              </a:rPr>
              <a:t>http://cyber.law.harvard.edu/publications/2012/</a:t>
            </a:r>
            <a:r>
              <a:rPr lang="en-US" sz="1800" dirty="0" smtClean="0">
                <a:solidFill>
                  <a:srgbClr val="595959"/>
                </a:solidFill>
                <a:hlinkClick r:id="rId3"/>
              </a:rPr>
              <a:t>unlicensed_wireless_v_licensed_spectrum</a:t>
            </a:r>
            <a:endParaRPr lang="en-US" sz="1800" dirty="0" smtClean="0">
              <a:solidFill>
                <a:srgbClr val="595959"/>
              </a:solidFill>
            </a:endParaRPr>
          </a:p>
          <a:p>
            <a:pPr marL="0" indent="0">
              <a:buNone/>
            </a:pPr>
            <a:endParaRPr lang="en-US" b="1" dirty="0">
              <a:solidFill>
                <a:srgbClr val="660066"/>
              </a:solidFill>
            </a:endParaRPr>
          </a:p>
          <a:p>
            <a:r>
              <a:rPr lang="en-US" b="1" dirty="0">
                <a:solidFill>
                  <a:srgbClr val="660066"/>
                </a:solidFill>
              </a:rPr>
              <a:t>The “Cloud</a:t>
            </a:r>
            <a:r>
              <a:rPr lang="en-US" b="1" dirty="0" smtClean="0">
                <a:solidFill>
                  <a:srgbClr val="660066"/>
                </a:solidFill>
              </a:rPr>
              <a:t>”:</a:t>
            </a:r>
          </a:p>
          <a:p>
            <a:pPr marL="0" indent="0">
              <a:buNone/>
            </a:pPr>
            <a:r>
              <a:rPr lang="en-US" dirty="0" smtClean="0">
                <a:solidFill>
                  <a:srgbClr val="595959"/>
                </a:solidFill>
              </a:rPr>
              <a:t>“International Jurisdiction over Copyright Infringements in the Cloud”</a:t>
            </a:r>
          </a:p>
          <a:p>
            <a:pPr marL="0" indent="0">
              <a:buNone/>
            </a:pPr>
            <a:r>
              <a:rPr lang="en-US" sz="1900" dirty="0">
                <a:solidFill>
                  <a:srgbClr val="595959"/>
                </a:solidFill>
                <a:hlinkClick r:id="rId4"/>
              </a:rPr>
              <a:t>http://papers.ssrn.com/sol3/papers.cfm?abstract_id=</a:t>
            </a:r>
            <a:r>
              <a:rPr lang="en-US" sz="1900" dirty="0" smtClean="0">
                <a:solidFill>
                  <a:srgbClr val="595959"/>
                </a:solidFill>
                <a:hlinkClick r:id="rId4"/>
              </a:rPr>
              <a:t>2181671</a:t>
            </a:r>
            <a:endParaRPr lang="en-US" sz="1900" dirty="0" smtClean="0">
              <a:solidFill>
                <a:srgbClr val="595959"/>
              </a:solidFill>
            </a:endParaRPr>
          </a:p>
          <a:p>
            <a:pPr marL="0" indent="0">
              <a:buNone/>
            </a:pPr>
            <a:endParaRPr lang="en-US" dirty="0">
              <a:solidFill>
                <a:srgbClr val="595959"/>
              </a:solidFill>
            </a:endParaRPr>
          </a:p>
          <a:p>
            <a:r>
              <a:rPr lang="en-US" b="1" dirty="0">
                <a:solidFill>
                  <a:srgbClr val="660066"/>
                </a:solidFill>
              </a:rPr>
              <a:t>Google “self-driving” cars: </a:t>
            </a:r>
            <a:endParaRPr lang="en-US" b="1" dirty="0" smtClean="0">
              <a:solidFill>
                <a:srgbClr val="660066"/>
              </a:solidFill>
            </a:endParaRPr>
          </a:p>
          <a:p>
            <a:pPr marL="0" indent="0">
              <a:buNone/>
            </a:pPr>
            <a:r>
              <a:rPr lang="en-US" dirty="0" smtClean="0">
                <a:solidFill>
                  <a:srgbClr val="595959"/>
                </a:solidFill>
              </a:rPr>
              <a:t>“</a:t>
            </a:r>
            <a:r>
              <a:rPr lang="en-US" dirty="0"/>
              <a:t>Google expects its self-driving cars to be ready in three to five </a:t>
            </a:r>
            <a:r>
              <a:rPr lang="en-US" dirty="0" err="1"/>
              <a:t>years”</a:t>
            </a:r>
            <a:r>
              <a:rPr lang="en-US" sz="1800" dirty="0" err="1">
                <a:hlinkClick r:id="rId5"/>
              </a:rPr>
              <a:t>http</a:t>
            </a:r>
            <a:r>
              <a:rPr lang="en-US" sz="1800" dirty="0">
                <a:hlinkClick r:id="rId5"/>
              </a:rPr>
              <a:t>://www.theverge.com/2013/2/11/3975988/google-expects-its-self-driving-cars-in-three-to-five-years</a:t>
            </a:r>
            <a:endParaRPr lang="en-US" sz="1800" dirty="0"/>
          </a:p>
          <a:p>
            <a:endParaRPr lang="en-US" dirty="0"/>
          </a:p>
        </p:txBody>
      </p:sp>
    </p:spTree>
    <p:extLst>
      <p:ext uri="{BB962C8B-B14F-4D97-AF65-F5344CB8AC3E}">
        <p14:creationId xmlns:p14="http://schemas.microsoft.com/office/powerpoint/2010/main" val="133300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55"/>
            <a:ext cx="8229600" cy="1016000"/>
          </a:xfrm>
        </p:spPr>
        <p:txBody>
          <a:bodyPr/>
          <a:lstStyle/>
          <a:p>
            <a:r>
              <a:rPr lang="en-US" dirty="0" smtClean="0"/>
              <a:t>     </a:t>
            </a:r>
            <a:r>
              <a:rPr lang="en-US" b="1" dirty="0" smtClean="0">
                <a:solidFill>
                  <a:srgbClr val="0000FF"/>
                </a:solidFill>
              </a:rPr>
              <a:t>Made More Complex By…</a:t>
            </a:r>
            <a:endParaRPr lang="en-US" b="1" dirty="0">
              <a:solidFill>
                <a:srgbClr val="0000FF"/>
              </a:solidFill>
            </a:endParaRPr>
          </a:p>
        </p:txBody>
      </p:sp>
      <p:sp>
        <p:nvSpPr>
          <p:cNvPr id="3" name="Content Placeholder 2"/>
          <p:cNvSpPr>
            <a:spLocks noGrp="1"/>
          </p:cNvSpPr>
          <p:nvPr>
            <p:ph sz="quarter" idx="10"/>
          </p:nvPr>
        </p:nvSpPr>
        <p:spPr>
          <a:xfrm>
            <a:off x="0" y="1069055"/>
            <a:ext cx="9144000" cy="5066021"/>
          </a:xfrm>
        </p:spPr>
        <p:txBody>
          <a:bodyPr>
            <a:normAutofit lnSpcReduction="10000"/>
          </a:bodyPr>
          <a:lstStyle/>
          <a:p>
            <a:r>
              <a:rPr lang="en-US" b="1" dirty="0" smtClean="0">
                <a:solidFill>
                  <a:srgbClr val="660066"/>
                </a:solidFill>
              </a:rPr>
              <a:t>The challenges of anonymity: </a:t>
            </a:r>
          </a:p>
          <a:p>
            <a:pPr marL="0" indent="0">
              <a:buNone/>
            </a:pPr>
            <a:r>
              <a:rPr lang="en-US" dirty="0" smtClean="0"/>
              <a:t>“The problems with anonymous trolls and accountability in the digital </a:t>
            </a:r>
            <a:r>
              <a:rPr lang="en-US" dirty="0" err="1" smtClean="0"/>
              <a:t>age”</a:t>
            </a:r>
            <a:r>
              <a:rPr lang="en-US" sz="1800" u="sng" dirty="0" err="1" smtClean="0">
                <a:hlinkClick r:id="rId2"/>
              </a:rPr>
              <a:t>http</a:t>
            </a:r>
            <a:r>
              <a:rPr lang="en-US" sz="1800" u="sng" dirty="0">
                <a:hlinkClick r:id="rId2"/>
              </a:rPr>
              <a:t>://thenextweb.com/insider/2012/10/27/the-problems-with-anonymous-trolls-and-accountability-in-the-digital-age</a:t>
            </a:r>
            <a:r>
              <a:rPr lang="en-US" sz="1800" u="sng" dirty="0" smtClean="0">
                <a:hlinkClick r:id="rId2"/>
              </a:rPr>
              <a:t>/</a:t>
            </a:r>
            <a:endParaRPr lang="en-US" sz="1800" u="sng" dirty="0" smtClean="0"/>
          </a:p>
          <a:p>
            <a:endParaRPr lang="en-US" sz="1800" u="sng" dirty="0"/>
          </a:p>
          <a:p>
            <a:r>
              <a:rPr lang="en-US" b="1" dirty="0" smtClean="0">
                <a:solidFill>
                  <a:srgbClr val="660066"/>
                </a:solidFill>
              </a:rPr>
              <a:t>The complexities of virtual goods: </a:t>
            </a:r>
          </a:p>
          <a:p>
            <a:pPr marL="0" indent="0">
              <a:buNone/>
            </a:pPr>
            <a:r>
              <a:rPr lang="en-US" dirty="0" smtClean="0">
                <a:solidFill>
                  <a:schemeClr val="tx1">
                    <a:lumMod val="65000"/>
                    <a:lumOff val="35000"/>
                  </a:schemeClr>
                </a:solidFill>
              </a:rPr>
              <a:t>“Can you actually own the Sword of </a:t>
            </a:r>
            <a:r>
              <a:rPr lang="en-US" dirty="0" err="1" smtClean="0">
                <a:solidFill>
                  <a:schemeClr val="tx1">
                    <a:lumMod val="65000"/>
                    <a:lumOff val="35000"/>
                  </a:schemeClr>
                </a:solidFill>
              </a:rPr>
              <a:t>Azeroth</a:t>
            </a:r>
            <a:r>
              <a:rPr lang="en-US" dirty="0">
                <a:solidFill>
                  <a:srgbClr val="595959"/>
                </a:solidFill>
              </a:rPr>
              <a:t>?” </a:t>
            </a:r>
            <a:r>
              <a:rPr lang="en-US" sz="1800" dirty="0">
                <a:solidFill>
                  <a:srgbClr val="595959"/>
                </a:solidFill>
                <a:hlinkClick r:id="rId3"/>
              </a:rPr>
              <a:t>http://www.lexology.com/library/detail.aspx?g=34810a92-9fc4-41bb-8541-</a:t>
            </a:r>
            <a:r>
              <a:rPr lang="en-US" sz="1800" dirty="0" smtClean="0">
                <a:solidFill>
                  <a:srgbClr val="595959"/>
                </a:solidFill>
                <a:hlinkClick r:id="rId3"/>
              </a:rPr>
              <a:t>ca7ae2392dcf</a:t>
            </a:r>
            <a:endParaRPr lang="en-US" sz="1800" dirty="0" smtClean="0">
              <a:solidFill>
                <a:srgbClr val="595959"/>
              </a:solidFill>
            </a:endParaRPr>
          </a:p>
          <a:p>
            <a:pPr marL="0" indent="0">
              <a:buNone/>
            </a:pPr>
            <a:endParaRPr lang="en-US" dirty="0" smtClean="0"/>
          </a:p>
          <a:p>
            <a:r>
              <a:rPr lang="en-US" b="1" dirty="0" smtClean="0">
                <a:solidFill>
                  <a:srgbClr val="660066"/>
                </a:solidFill>
              </a:rPr>
              <a:t>The (Software) Patent Problem: </a:t>
            </a:r>
          </a:p>
          <a:p>
            <a:pPr marL="0" indent="0">
              <a:buNone/>
            </a:pPr>
            <a:r>
              <a:rPr lang="en-US" dirty="0" smtClean="0">
                <a:solidFill>
                  <a:schemeClr val="tx1">
                    <a:lumMod val="65000"/>
                    <a:lumOff val="35000"/>
                  </a:schemeClr>
                </a:solidFill>
              </a:rPr>
              <a:t>“Let’s Go Back to Patenting the ‘Solution,’ Not the ‘Problem’ by  Mark </a:t>
            </a:r>
            <a:r>
              <a:rPr lang="en-US" dirty="0" err="1" smtClean="0">
                <a:solidFill>
                  <a:schemeClr val="tx1">
                    <a:lumMod val="65000"/>
                    <a:lumOff val="35000"/>
                  </a:schemeClr>
                </a:solidFill>
              </a:rPr>
              <a:t>Lemley</a:t>
            </a:r>
            <a:r>
              <a:rPr lang="en-US" dirty="0" smtClean="0">
                <a:solidFill>
                  <a:schemeClr val="tx1">
                    <a:lumMod val="65000"/>
                    <a:lumOff val="35000"/>
                  </a:schemeClr>
                </a:solidFill>
              </a:rPr>
              <a:t> </a:t>
            </a:r>
            <a:r>
              <a:rPr lang="en-US" sz="1800" dirty="0" smtClean="0">
                <a:solidFill>
                  <a:schemeClr val="tx1">
                    <a:lumMod val="65000"/>
                    <a:lumOff val="35000"/>
                  </a:schemeClr>
                </a:solidFill>
                <a:hlinkClick r:id="rId4"/>
              </a:rPr>
              <a:t>http</a:t>
            </a:r>
            <a:r>
              <a:rPr lang="en-US" sz="1800" dirty="0">
                <a:solidFill>
                  <a:schemeClr val="tx1">
                    <a:lumMod val="65000"/>
                    <a:lumOff val="35000"/>
                  </a:schemeClr>
                </a:solidFill>
                <a:hlinkClick r:id="rId4"/>
              </a:rPr>
              <a:t>://www.wired.com/opinion/2012/10/mark-lemley-functional-claiming</a:t>
            </a:r>
            <a:r>
              <a:rPr lang="en-US" sz="1800" dirty="0" smtClean="0">
                <a:solidFill>
                  <a:schemeClr val="tx1">
                    <a:lumMod val="65000"/>
                    <a:lumOff val="35000"/>
                  </a:schemeClr>
                </a:solidFill>
                <a:hlinkClick r:id="rId4"/>
              </a:rPr>
              <a:t>/</a:t>
            </a:r>
            <a:endParaRPr lang="en-US" sz="1800" dirty="0" smtClean="0">
              <a:solidFill>
                <a:schemeClr val="tx1">
                  <a:lumMod val="65000"/>
                  <a:lumOff val="35000"/>
                </a:schemeClr>
              </a:solidFill>
            </a:endParaRPr>
          </a:p>
          <a:p>
            <a:pPr marL="0" indent="0">
              <a:buNone/>
            </a:pPr>
            <a:r>
              <a:rPr lang="en-US" dirty="0" smtClean="0">
                <a:solidFill>
                  <a:schemeClr val="tx1">
                    <a:lumMod val="65000"/>
                    <a:lumOff val="35000"/>
                  </a:schemeClr>
                </a:solidFill>
              </a:rPr>
              <a:t>“The Patent, Used as a Sword” </a:t>
            </a:r>
            <a:r>
              <a:rPr lang="en-US" sz="1800" dirty="0" smtClean="0">
                <a:solidFill>
                  <a:schemeClr val="tx1">
                    <a:lumMod val="65000"/>
                    <a:lumOff val="35000"/>
                  </a:schemeClr>
                </a:solidFill>
                <a:hlinkClick r:id="rId5"/>
              </a:rPr>
              <a:t>http</a:t>
            </a:r>
            <a:r>
              <a:rPr lang="en-US" sz="1800" dirty="0">
                <a:solidFill>
                  <a:schemeClr val="tx1">
                    <a:lumMod val="65000"/>
                    <a:lumOff val="35000"/>
                  </a:schemeClr>
                </a:solidFill>
                <a:hlinkClick r:id="rId5"/>
              </a:rPr>
              <a:t>://www.nytimes.com/2012/10/08/technology/patent-wars-among-tech-giants-can-stifle-competition.html?pagewanted=all&amp;_r=</a:t>
            </a:r>
            <a:r>
              <a:rPr lang="en-US" sz="1800" dirty="0" smtClean="0">
                <a:solidFill>
                  <a:schemeClr val="tx1">
                    <a:lumMod val="65000"/>
                    <a:lumOff val="35000"/>
                  </a:schemeClr>
                </a:solidFill>
                <a:hlinkClick r:id="rId5"/>
              </a:rPr>
              <a:t>0</a:t>
            </a:r>
            <a:endParaRPr lang="en-US" sz="1800" dirty="0" smtClean="0">
              <a:solidFill>
                <a:schemeClr val="tx1">
                  <a:lumMod val="65000"/>
                  <a:lumOff val="35000"/>
                </a:schemeClr>
              </a:solidFill>
            </a:endParaRPr>
          </a:p>
          <a:p>
            <a:pPr marL="0" indent="0">
              <a:buNone/>
            </a:pPr>
            <a:endParaRPr lang="en-US" sz="18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353920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a:solidFill>
                  <a:srgbClr val="0000FF"/>
                </a:solidFill>
              </a:rPr>
              <a:t>Made More Complex By</a:t>
            </a:r>
            <a:r>
              <a:rPr lang="en-US" b="1" dirty="0" smtClean="0">
                <a:solidFill>
                  <a:srgbClr val="0000FF"/>
                </a:solidFill>
              </a:rPr>
              <a:t>…</a:t>
            </a:r>
            <a:r>
              <a:rPr lang="en-US" dirty="0" smtClean="0">
                <a:solidFill>
                  <a:srgbClr val="0000FF"/>
                </a:solidFill>
              </a:rPr>
              <a:t>(</a:t>
            </a:r>
            <a:r>
              <a:rPr lang="en-US" dirty="0" err="1" smtClean="0">
                <a:solidFill>
                  <a:srgbClr val="0000FF"/>
                </a:solidFill>
              </a:rPr>
              <a:t>con’d</a:t>
            </a:r>
            <a:r>
              <a:rPr lang="en-US" dirty="0" smtClean="0">
                <a:solidFill>
                  <a:srgbClr val="0000FF"/>
                </a:solidFill>
              </a:rPr>
              <a:t>)</a:t>
            </a:r>
            <a:endParaRPr lang="en-US" dirty="0"/>
          </a:p>
        </p:txBody>
      </p:sp>
      <p:sp>
        <p:nvSpPr>
          <p:cNvPr id="3" name="Content Placeholder 2"/>
          <p:cNvSpPr>
            <a:spLocks noGrp="1"/>
          </p:cNvSpPr>
          <p:nvPr>
            <p:ph sz="quarter" idx="10"/>
          </p:nvPr>
        </p:nvSpPr>
        <p:spPr>
          <a:xfrm>
            <a:off x="0" y="1408134"/>
            <a:ext cx="9144000" cy="4318000"/>
          </a:xfrm>
        </p:spPr>
        <p:txBody>
          <a:bodyPr/>
          <a:lstStyle/>
          <a:p>
            <a:pPr marL="0" indent="0">
              <a:buNone/>
            </a:pPr>
            <a:r>
              <a:rPr lang="en-US" b="1" dirty="0">
                <a:solidFill>
                  <a:srgbClr val="660066"/>
                </a:solidFill>
              </a:rPr>
              <a:t>Authorship </a:t>
            </a:r>
            <a:r>
              <a:rPr lang="en-US" b="1" dirty="0" smtClean="0">
                <a:solidFill>
                  <a:srgbClr val="660066"/>
                </a:solidFill>
              </a:rPr>
              <a:t>Issues (</a:t>
            </a:r>
            <a:r>
              <a:rPr lang="en-US" b="1" dirty="0" smtClean="0">
                <a:solidFill>
                  <a:schemeClr val="tx1"/>
                </a:solidFill>
              </a:rPr>
              <a:t>of course</a:t>
            </a:r>
            <a:r>
              <a:rPr lang="en-US" b="1" dirty="0" smtClean="0">
                <a:solidFill>
                  <a:srgbClr val="660066"/>
                </a:solidFill>
              </a:rPr>
              <a:t>): </a:t>
            </a:r>
            <a:r>
              <a:rPr lang="en-US" dirty="0">
                <a:solidFill>
                  <a:schemeClr val="tx1">
                    <a:lumMod val="65000"/>
                    <a:lumOff val="35000"/>
                  </a:schemeClr>
                </a:solidFill>
              </a:rPr>
              <a:t>“Whose Game Is This Anyway</a:t>
            </a:r>
            <a:r>
              <a:rPr lang="en-US" dirty="0" smtClean="0">
                <a:solidFill>
                  <a:schemeClr val="tx1">
                    <a:lumMod val="65000"/>
                    <a:lumOff val="35000"/>
                  </a:schemeClr>
                </a:solidFill>
              </a:rPr>
              <a:t>?</a:t>
            </a:r>
            <a:r>
              <a:rPr lang="en-US" dirty="0">
                <a:solidFill>
                  <a:schemeClr val="tx1">
                    <a:lumMod val="65000"/>
                    <a:lumOff val="35000"/>
                  </a:schemeClr>
                </a:solidFill>
              </a:rPr>
              <a:t> </a:t>
            </a:r>
            <a:r>
              <a:rPr lang="en-US" dirty="0" smtClean="0">
                <a:solidFill>
                  <a:schemeClr val="tx1">
                    <a:lumMod val="65000"/>
                    <a:lumOff val="35000"/>
                  </a:schemeClr>
                </a:solidFill>
              </a:rPr>
              <a:t>- Negotiating </a:t>
            </a:r>
            <a:r>
              <a:rPr lang="en-US" dirty="0">
                <a:solidFill>
                  <a:schemeClr val="tx1">
                    <a:lumMod val="65000"/>
                    <a:lumOff val="35000"/>
                  </a:schemeClr>
                </a:solidFill>
              </a:rPr>
              <a:t>Corporate Ownership in a Virtual </a:t>
            </a:r>
            <a:r>
              <a:rPr lang="en-US" dirty="0" smtClean="0">
                <a:solidFill>
                  <a:schemeClr val="tx1">
                    <a:lumMod val="65000"/>
                    <a:lumOff val="35000"/>
                  </a:schemeClr>
                </a:solidFill>
              </a:rPr>
              <a:t>World” by T.L. Taylor (N.C. State) </a:t>
            </a:r>
            <a:r>
              <a:rPr lang="en-US" sz="1800" dirty="0" smtClean="0">
                <a:hlinkClick r:id="rId2"/>
              </a:rPr>
              <a:t>http</a:t>
            </a:r>
            <a:r>
              <a:rPr lang="en-US" sz="1800" dirty="0">
                <a:hlinkClick r:id="rId2"/>
              </a:rPr>
              <a:t>://www.digra.org/dl/db/05164.58571.</a:t>
            </a:r>
            <a:r>
              <a:rPr lang="en-US" sz="1800" dirty="0" smtClean="0">
                <a:hlinkClick r:id="rId2"/>
              </a:rPr>
              <a:t>pdf</a:t>
            </a:r>
            <a:endParaRPr lang="en-US" sz="1800" dirty="0" smtClean="0"/>
          </a:p>
          <a:p>
            <a:endParaRPr lang="en-US" sz="1800" dirty="0"/>
          </a:p>
          <a:p>
            <a:pPr marL="0" indent="0">
              <a:buNone/>
            </a:pPr>
            <a:r>
              <a:rPr lang="en-US" b="1" dirty="0" smtClean="0">
                <a:solidFill>
                  <a:srgbClr val="0000FF"/>
                </a:solidFill>
              </a:rPr>
              <a:t>All contributing to…</a:t>
            </a:r>
          </a:p>
          <a:p>
            <a:endParaRPr lang="en-US" sz="1800" dirty="0"/>
          </a:p>
          <a:p>
            <a:pPr marL="0" indent="0">
              <a:buNone/>
            </a:pPr>
            <a:r>
              <a:rPr lang="en-US" sz="4000" b="1" i="1" dirty="0" smtClean="0">
                <a:solidFill>
                  <a:srgbClr val="660066"/>
                </a:solidFill>
              </a:rPr>
              <a:t>       </a:t>
            </a:r>
            <a:r>
              <a:rPr lang="en-US" sz="4000" b="1" i="1" dirty="0">
                <a:solidFill>
                  <a:srgbClr val="660066"/>
                </a:solidFill>
              </a:rPr>
              <a:t> </a:t>
            </a:r>
            <a:r>
              <a:rPr lang="en-US" sz="4000" b="1" i="1" dirty="0" smtClean="0">
                <a:solidFill>
                  <a:srgbClr val="660066"/>
                </a:solidFill>
              </a:rPr>
              <a:t>      </a:t>
            </a:r>
            <a:r>
              <a:rPr lang="en-US" sz="4000" b="1" i="1" u="sng" dirty="0" smtClean="0">
                <a:solidFill>
                  <a:srgbClr val="660066"/>
                </a:solidFill>
              </a:rPr>
              <a:t>Legal </a:t>
            </a:r>
            <a:r>
              <a:rPr lang="en-US" sz="4000" b="1" i="1" u="sng" dirty="0">
                <a:solidFill>
                  <a:srgbClr val="660066"/>
                </a:solidFill>
              </a:rPr>
              <a:t>Ratatouille:  </a:t>
            </a:r>
            <a:endParaRPr lang="en-US" sz="4000" b="1" i="1" u="sng" dirty="0" smtClean="0">
              <a:solidFill>
                <a:srgbClr val="660066"/>
              </a:solidFill>
            </a:endParaRPr>
          </a:p>
          <a:p>
            <a:pPr marL="0" indent="0">
              <a:buNone/>
            </a:pPr>
            <a:r>
              <a:rPr lang="en-US" sz="4000" b="1" i="1" dirty="0" smtClean="0">
                <a:solidFill>
                  <a:srgbClr val="660066"/>
                </a:solidFill>
              </a:rPr>
              <a:t>             </a:t>
            </a:r>
            <a:r>
              <a:rPr lang="en-US" sz="4000" b="1" i="1" u="sng" dirty="0" smtClean="0">
                <a:solidFill>
                  <a:srgbClr val="660066"/>
                </a:solidFill>
              </a:rPr>
              <a:t>THE </a:t>
            </a:r>
            <a:r>
              <a:rPr lang="en-US" sz="4000" b="1" i="1" u="sng" dirty="0">
                <a:solidFill>
                  <a:srgbClr val="660066"/>
                </a:solidFill>
              </a:rPr>
              <a:t>BIG VERSION </a:t>
            </a:r>
            <a:endParaRPr lang="en-US" sz="4000" dirty="0" smtClean="0"/>
          </a:p>
          <a:p>
            <a:endParaRPr lang="en-US" dirty="0"/>
          </a:p>
        </p:txBody>
      </p:sp>
    </p:spTree>
    <p:extLst>
      <p:ext uri="{BB962C8B-B14F-4D97-AF65-F5344CB8AC3E}">
        <p14:creationId xmlns:p14="http://schemas.microsoft.com/office/powerpoint/2010/main" val="1251392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tatouill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1198" y="391954"/>
            <a:ext cx="6597742" cy="5542103"/>
          </a:xfrm>
          <a:prstGeom prst="rect">
            <a:avLst/>
          </a:prstGeom>
        </p:spPr>
      </p:pic>
    </p:spTree>
    <p:extLst>
      <p:ext uri="{BB962C8B-B14F-4D97-AF65-F5344CB8AC3E}">
        <p14:creationId xmlns:p14="http://schemas.microsoft.com/office/powerpoint/2010/main" val="416302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The </a:t>
            </a:r>
            <a:r>
              <a:rPr lang="en-US" dirty="0"/>
              <a:t>Escher Conundrum</a:t>
            </a:r>
          </a:p>
        </p:txBody>
      </p:sp>
      <p:sp>
        <p:nvSpPr>
          <p:cNvPr id="5" name="Content Placeholder 4"/>
          <p:cNvSpPr>
            <a:spLocks noGrp="1"/>
          </p:cNvSpPr>
          <p:nvPr>
            <p:ph sz="half" idx="1"/>
          </p:nvPr>
        </p:nvSpPr>
        <p:spPr>
          <a:xfrm>
            <a:off x="145720" y="1411701"/>
            <a:ext cx="4350079" cy="4318000"/>
          </a:xfrm>
        </p:spPr>
        <p:txBody>
          <a:bodyPr/>
          <a:lstStyle/>
          <a:p>
            <a:pPr marL="0" indent="0">
              <a:buNone/>
            </a:pPr>
            <a:r>
              <a:rPr lang="en-US" b="1" dirty="0">
                <a:solidFill>
                  <a:srgbClr val="000000"/>
                </a:solidFill>
              </a:rPr>
              <a:t>Escobedo v. THQ, Inc. </a:t>
            </a:r>
          </a:p>
          <a:p>
            <a:pPr marL="0" indent="0">
              <a:buNone/>
            </a:pPr>
            <a:r>
              <a:rPr lang="en-US" dirty="0" smtClean="0"/>
              <a:t>Tattoo artist sues THQ, makers of UFC video game for copyright infringement. Artist claims to have tattooed an originally created lion on Carlos Condit’s body. Escobedo and Condit had no written agreement. </a:t>
            </a:r>
          </a:p>
          <a:p>
            <a:pPr marL="0" indent="0">
              <a:buNone/>
            </a:pPr>
            <a:r>
              <a:rPr lang="en-US" dirty="0" smtClean="0"/>
              <a:t>See: “</a:t>
            </a:r>
            <a:r>
              <a:rPr lang="en-US" i="1" dirty="0" smtClean="0">
                <a:solidFill>
                  <a:srgbClr val="000000"/>
                </a:solidFill>
              </a:rPr>
              <a:t>Copyright in Tattoo Case</a:t>
            </a:r>
            <a:r>
              <a:rPr lang="en-US" dirty="0" smtClean="0"/>
              <a:t>”</a:t>
            </a:r>
          </a:p>
          <a:p>
            <a:pPr marL="0" indent="0">
              <a:buNone/>
            </a:pPr>
            <a:r>
              <a:rPr lang="en-US" sz="1800" dirty="0">
                <a:hlinkClick r:id="rId2"/>
              </a:rPr>
              <a:t>http://www.citmedialaw.org/blog/2012/copyright-tattoo-case-escobedo-v-thq-</a:t>
            </a:r>
            <a:r>
              <a:rPr lang="en-US" sz="1800" dirty="0" smtClean="0">
                <a:hlinkClick r:id="rId2"/>
              </a:rPr>
              <a:t>inc</a:t>
            </a:r>
            <a:endParaRPr lang="en-US" sz="1800" dirty="0" smtClean="0"/>
          </a:p>
          <a:p>
            <a:pPr marL="0" indent="0">
              <a:buNone/>
            </a:pPr>
            <a:endParaRPr lang="en-US" dirty="0"/>
          </a:p>
        </p:txBody>
      </p:sp>
      <p:pic>
        <p:nvPicPr>
          <p:cNvPr id="7" name="Content Placeholder 3" descr="Escher's_Relativity.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t="-621" b="-650"/>
          <a:stretch/>
        </p:blipFill>
        <p:spPr>
          <a:xfrm>
            <a:off x="4648200" y="1624058"/>
            <a:ext cx="4038600" cy="3893574"/>
          </a:xfrm>
        </p:spPr>
      </p:pic>
    </p:spTree>
    <p:extLst>
      <p:ext uri="{BB962C8B-B14F-4D97-AF65-F5344CB8AC3E}">
        <p14:creationId xmlns:p14="http://schemas.microsoft.com/office/powerpoint/2010/main" val="280345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95"/>
            <a:ext cx="8229600" cy="1016000"/>
          </a:xfrm>
        </p:spPr>
        <p:txBody>
          <a:bodyPr/>
          <a:lstStyle/>
          <a:p>
            <a:r>
              <a:rPr lang="en-US" dirty="0" smtClean="0"/>
              <a:t>               </a:t>
            </a:r>
            <a:r>
              <a:rPr lang="en-US" b="1" dirty="0" smtClean="0">
                <a:solidFill>
                  <a:srgbClr val="0000FF"/>
                </a:solidFill>
              </a:rPr>
              <a:t>  Eve Online</a:t>
            </a:r>
            <a:endParaRPr lang="en-US" b="1" dirty="0">
              <a:solidFill>
                <a:srgbClr val="0000FF"/>
              </a:solidFill>
            </a:endParaRPr>
          </a:p>
        </p:txBody>
      </p:sp>
      <p:sp>
        <p:nvSpPr>
          <p:cNvPr id="3" name="Content Placeholder 2"/>
          <p:cNvSpPr>
            <a:spLocks noGrp="1"/>
          </p:cNvSpPr>
          <p:nvPr>
            <p:ph sz="quarter" idx="10"/>
          </p:nvPr>
        </p:nvSpPr>
        <p:spPr>
          <a:xfrm>
            <a:off x="-1" y="1051095"/>
            <a:ext cx="9144001" cy="5236923"/>
          </a:xfrm>
        </p:spPr>
        <p:txBody>
          <a:bodyPr/>
          <a:lstStyle/>
          <a:p>
            <a:pPr marL="0" indent="0">
              <a:buNone/>
            </a:pPr>
            <a:r>
              <a:rPr lang="en-US" dirty="0" smtClean="0"/>
              <a:t>“</a:t>
            </a:r>
            <a:r>
              <a:rPr lang="en-US" i="1" dirty="0" smtClean="0"/>
              <a:t>Due </a:t>
            </a:r>
            <a:r>
              <a:rPr lang="en-US" i="1" dirty="0"/>
              <a:t>to the game's focus on freedom, consequence, and autonomy, many </a:t>
            </a:r>
            <a:r>
              <a:rPr lang="en-US" i="1" dirty="0" err="1"/>
              <a:t>behaviours</a:t>
            </a:r>
            <a:r>
              <a:rPr lang="en-US" i="1" dirty="0"/>
              <a:t> that are </a:t>
            </a:r>
            <a:r>
              <a:rPr lang="en-US" i="1" dirty="0" smtClean="0"/>
              <a:t>considered </a:t>
            </a:r>
            <a:r>
              <a:rPr lang="en-US" i="1" dirty="0" err="1" smtClean="0"/>
              <a:t>griefing</a:t>
            </a:r>
            <a:r>
              <a:rPr lang="en-US" i="1" dirty="0" smtClean="0"/>
              <a:t> inmost </a:t>
            </a:r>
            <a:r>
              <a:rPr lang="en-US" i="1" dirty="0"/>
              <a:t>MMOs are allowed in Eve. This includes stealing from other players, extorting, and causing other players to be killed by large groups of </a:t>
            </a:r>
            <a:r>
              <a:rPr lang="en-US" i="1" dirty="0" smtClean="0"/>
              <a:t>NPCs</a:t>
            </a:r>
            <a:r>
              <a:rPr lang="en-US" i="1" dirty="0"/>
              <a:t>.</a:t>
            </a:r>
            <a:r>
              <a:rPr lang="en-US" dirty="0" smtClean="0"/>
              <a:t>” (source: Wikipedia)</a:t>
            </a:r>
          </a:p>
          <a:p>
            <a:pPr marL="0" indent="0">
              <a:buNone/>
            </a:pPr>
            <a:r>
              <a:rPr lang="en-US" i="1" dirty="0" smtClean="0">
                <a:solidFill>
                  <a:srgbClr val="000000"/>
                </a:solidFill>
              </a:rPr>
              <a:t>“In </a:t>
            </a:r>
            <a:r>
              <a:rPr lang="en-US" i="1" dirty="0">
                <a:solidFill>
                  <a:srgbClr val="000000"/>
                </a:solidFill>
              </a:rPr>
              <a:t>An Age of Free-to-Play, EVE Online </a:t>
            </a:r>
            <a:r>
              <a:rPr lang="en-US" i="1" dirty="0" smtClean="0">
                <a:solidFill>
                  <a:srgbClr val="000000"/>
                </a:solidFill>
              </a:rPr>
              <a:t>Sets </a:t>
            </a:r>
            <a:r>
              <a:rPr lang="en-US" i="1" dirty="0" err="1" smtClean="0">
                <a:solidFill>
                  <a:srgbClr val="000000"/>
                </a:solidFill>
              </a:rPr>
              <a:t>Records”</a:t>
            </a:r>
            <a:r>
              <a:rPr lang="en-US" sz="1800" dirty="0" err="1" smtClean="0">
                <a:hlinkClick r:id="rId2"/>
              </a:rPr>
              <a:t>http</a:t>
            </a:r>
            <a:r>
              <a:rPr lang="en-US" sz="1800" dirty="0">
                <a:hlinkClick r:id="rId2"/>
              </a:rPr>
              <a:t>://www.forbes.com/sites/insertcoin/2012/12/17/in-an-age-of-f2p-eve-online-sets-records</a:t>
            </a:r>
            <a:r>
              <a:rPr lang="en-US" sz="1800" dirty="0" smtClean="0">
                <a:hlinkClick r:id="rId2"/>
              </a:rPr>
              <a:t>/</a:t>
            </a:r>
            <a:endParaRPr lang="en-US" sz="1800" dirty="0" smtClean="0"/>
          </a:p>
          <a:p>
            <a:pPr marL="0" indent="0">
              <a:buNone/>
            </a:pPr>
            <a:r>
              <a:rPr lang="en-US" i="1" dirty="0" smtClean="0">
                <a:solidFill>
                  <a:srgbClr val="000000"/>
                </a:solidFill>
              </a:rPr>
              <a:t>“EVE Online Workshop Submission Deadline </a:t>
            </a:r>
            <a:r>
              <a:rPr lang="en-US" i="1" dirty="0">
                <a:solidFill>
                  <a:srgbClr val="000000"/>
                </a:solidFill>
              </a:rPr>
              <a:t>Extended” </a:t>
            </a:r>
            <a:r>
              <a:rPr lang="en-US" sz="1800" dirty="0">
                <a:hlinkClick r:id="rId3"/>
              </a:rPr>
              <a:t>http://eveonline.gamescholarship.org</a:t>
            </a:r>
            <a:r>
              <a:rPr lang="en-US" sz="1800" dirty="0" smtClean="0">
                <a:hlinkClick r:id="rId3"/>
              </a:rPr>
              <a:t>/</a:t>
            </a:r>
            <a:endParaRPr lang="en-US" sz="1800" dirty="0" smtClean="0"/>
          </a:p>
          <a:p>
            <a:pPr marL="0" indent="0">
              <a:buNone/>
            </a:pPr>
            <a:r>
              <a:rPr lang="en-US" dirty="0" smtClean="0">
                <a:solidFill>
                  <a:srgbClr val="000000"/>
                </a:solidFill>
              </a:rPr>
              <a:t>“How </a:t>
            </a:r>
            <a:r>
              <a:rPr lang="en-US" dirty="0">
                <a:solidFill>
                  <a:srgbClr val="000000"/>
                </a:solidFill>
              </a:rPr>
              <a:t>the Battle of </a:t>
            </a:r>
            <a:r>
              <a:rPr lang="en-US" dirty="0" err="1">
                <a:solidFill>
                  <a:srgbClr val="000000"/>
                </a:solidFill>
              </a:rPr>
              <a:t>Asakai</a:t>
            </a:r>
            <a:r>
              <a:rPr lang="en-US" dirty="0">
                <a:solidFill>
                  <a:srgbClr val="000000"/>
                </a:solidFill>
              </a:rPr>
              <a:t> Became One of the Largest Space Battles in Video Game </a:t>
            </a:r>
            <a:r>
              <a:rPr lang="en-US" dirty="0" err="1" smtClean="0">
                <a:solidFill>
                  <a:srgbClr val="000000"/>
                </a:solidFill>
              </a:rPr>
              <a:t>History”</a:t>
            </a:r>
            <a:r>
              <a:rPr lang="en-US" sz="1800" dirty="0" err="1" smtClean="0">
                <a:hlinkClick r:id="rId4"/>
              </a:rPr>
              <a:t>http</a:t>
            </a:r>
            <a:r>
              <a:rPr lang="en-US" sz="1800" dirty="0">
                <a:hlinkClick r:id="rId4"/>
              </a:rPr>
              <a:t>://io9.com/5980387/how-the-battle-of-asakai-became-one-of-the-largest-space-battles-in-video-game-</a:t>
            </a:r>
            <a:r>
              <a:rPr lang="en-US" sz="1800" dirty="0" smtClean="0">
                <a:hlinkClick r:id="rId4"/>
              </a:rPr>
              <a:t>history</a:t>
            </a:r>
            <a:endParaRPr lang="en-US" sz="1800" dirty="0" smtClean="0"/>
          </a:p>
          <a:p>
            <a:endParaRPr lang="en-US" sz="1800" dirty="0"/>
          </a:p>
        </p:txBody>
      </p:sp>
      <p:pic>
        <p:nvPicPr>
          <p:cNvPr id="4" name="Picture 3" descr="220px-Eve_Online_-_Empyrean_Age_screenshot.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7462" y="4934309"/>
            <a:ext cx="3066753" cy="1923691"/>
          </a:xfrm>
          <a:prstGeom prst="rect">
            <a:avLst/>
          </a:prstGeom>
        </p:spPr>
      </p:pic>
      <p:pic>
        <p:nvPicPr>
          <p:cNvPr id="6" name="Content Placeholder 3" descr="250px-EVEOnlineLogo.png"/>
          <p:cNvPicPr>
            <a:picLocks noChangeAspect="1"/>
          </p:cNvPicPr>
          <p:nvPr/>
        </p:nvPicPr>
        <p:blipFill rotWithShape="1">
          <a:blip r:embed="rId6" cstate="print">
            <a:extLst>
              <a:ext uri="{28A0092B-C50C-407E-A947-70E740481C1C}">
                <a14:useLocalDpi xmlns:a14="http://schemas.microsoft.com/office/drawing/2010/main"/>
              </a:ext>
            </a:extLst>
          </a:blip>
          <a:srcRect t="-22766"/>
          <a:stretch/>
        </p:blipFill>
        <p:spPr>
          <a:xfrm>
            <a:off x="1933129" y="4934309"/>
            <a:ext cx="2956372" cy="1182549"/>
          </a:xfrm>
          <a:prstGeom prst="rect">
            <a:avLst/>
          </a:prstGeom>
        </p:spPr>
      </p:pic>
    </p:spTree>
    <p:extLst>
      <p:ext uri="{BB962C8B-B14F-4D97-AF65-F5344CB8AC3E}">
        <p14:creationId xmlns:p14="http://schemas.microsoft.com/office/powerpoint/2010/main" val="1664658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60"/>
            <a:ext cx="8229600" cy="1016000"/>
          </a:xfrm>
        </p:spPr>
        <p:txBody>
          <a:bodyPr/>
          <a:lstStyle/>
          <a:p>
            <a:r>
              <a:rPr lang="en-US" dirty="0" smtClean="0"/>
              <a:t>            </a:t>
            </a:r>
            <a:r>
              <a:rPr lang="en-US" b="1" dirty="0" smtClean="0">
                <a:solidFill>
                  <a:srgbClr val="FF0000"/>
                </a:solidFill>
              </a:rPr>
              <a:t>“Ingress” </a:t>
            </a:r>
            <a:r>
              <a:rPr lang="en-US" sz="1800" i="1" dirty="0" smtClean="0">
                <a:solidFill>
                  <a:schemeClr val="tx1">
                    <a:lumMod val="65000"/>
                    <a:lumOff val="35000"/>
                  </a:schemeClr>
                </a:solidFill>
              </a:rPr>
              <a:t>(Majestic2?)</a:t>
            </a:r>
            <a:endParaRPr lang="en-US" sz="1800" i="1" dirty="0">
              <a:solidFill>
                <a:schemeClr val="tx1">
                  <a:lumMod val="65000"/>
                  <a:lumOff val="35000"/>
                </a:schemeClr>
              </a:solidFill>
            </a:endParaRPr>
          </a:p>
        </p:txBody>
      </p:sp>
      <p:sp>
        <p:nvSpPr>
          <p:cNvPr id="3" name="Content Placeholder 2"/>
          <p:cNvSpPr>
            <a:spLocks noGrp="1"/>
          </p:cNvSpPr>
          <p:nvPr>
            <p:ph sz="quarter" idx="10"/>
          </p:nvPr>
        </p:nvSpPr>
        <p:spPr>
          <a:xfrm>
            <a:off x="0" y="1109760"/>
            <a:ext cx="9144000" cy="4616374"/>
          </a:xfrm>
        </p:spPr>
        <p:txBody>
          <a:bodyPr/>
          <a:lstStyle/>
          <a:p>
            <a:pPr marL="0" indent="0">
              <a:buNone/>
            </a:pPr>
            <a:r>
              <a:rPr lang="en-US" sz="2000" b="1" dirty="0" smtClean="0"/>
              <a:t>“Inside</a:t>
            </a:r>
            <a:r>
              <a:rPr lang="en-US" sz="2000" b="1" dirty="0"/>
              <a:t> </a:t>
            </a:r>
            <a:r>
              <a:rPr lang="en-US" sz="2000" b="1" i="1" dirty="0"/>
              <a:t>Ingress</a:t>
            </a:r>
            <a:r>
              <a:rPr lang="en-US" sz="2000" b="1" dirty="0"/>
              <a:t>, Google’s Augmented Reality Android </a:t>
            </a:r>
            <a:r>
              <a:rPr lang="en-US" sz="2000" b="1" dirty="0" smtClean="0"/>
              <a:t>Game” </a:t>
            </a:r>
            <a:r>
              <a:rPr lang="en-US" sz="1800" dirty="0" smtClean="0">
                <a:hlinkClick r:id="rId2"/>
              </a:rPr>
              <a:t>http</a:t>
            </a:r>
            <a:r>
              <a:rPr lang="en-US" sz="1800" dirty="0">
                <a:hlinkClick r:id="rId2"/>
              </a:rPr>
              <a:t>://www.geekosystem.com/google-ingress-review</a:t>
            </a:r>
            <a:r>
              <a:rPr lang="en-US" sz="1800" dirty="0" smtClean="0">
                <a:hlinkClick r:id="rId2"/>
              </a:rPr>
              <a:t>/</a:t>
            </a:r>
            <a:endParaRPr lang="en-US" sz="1800" dirty="0" smtClean="0"/>
          </a:p>
          <a:p>
            <a:pPr marL="0" indent="0">
              <a:buNone/>
            </a:pPr>
            <a:r>
              <a:rPr lang="en-US" sz="2000" b="1" dirty="0" smtClean="0"/>
              <a:t>“Augmented </a:t>
            </a:r>
            <a:r>
              <a:rPr lang="en-US" sz="2000" b="1" dirty="0"/>
              <a:t>Reality Game Gets Player Busted: The First Of </a:t>
            </a:r>
            <a:r>
              <a:rPr lang="en-US" sz="2000" b="1" dirty="0" err="1"/>
              <a:t>Many</a:t>
            </a:r>
            <a:r>
              <a:rPr lang="en-US" sz="2000" b="1" dirty="0" err="1" smtClean="0"/>
              <a:t>?”</a:t>
            </a:r>
            <a:r>
              <a:rPr lang="en-US" sz="1800" dirty="0" err="1" smtClean="0">
                <a:hlinkClick r:id="rId3"/>
              </a:rPr>
              <a:t>http</a:t>
            </a:r>
            <a:r>
              <a:rPr lang="en-US" sz="1800" dirty="0">
                <a:hlinkClick r:id="rId3"/>
              </a:rPr>
              <a:t>://readwrite.com/2012/12/11/augmented-reality-game-gets-player-arrested-the-first-of-</a:t>
            </a:r>
            <a:r>
              <a:rPr lang="en-US" sz="1800" dirty="0" smtClean="0">
                <a:hlinkClick r:id="rId3"/>
              </a:rPr>
              <a:t>many</a:t>
            </a:r>
            <a:endParaRPr lang="en-US" sz="1800" dirty="0" smtClean="0"/>
          </a:p>
          <a:p>
            <a:pPr marL="0" indent="0">
              <a:buNone/>
            </a:pPr>
            <a:r>
              <a:rPr lang="en-US" sz="2000" b="1" dirty="0" smtClean="0"/>
              <a:t>“Why </a:t>
            </a:r>
            <a:r>
              <a:rPr lang="en-US" sz="2000" b="1" dirty="0"/>
              <a:t>Google's </a:t>
            </a:r>
            <a:r>
              <a:rPr lang="en-US" sz="2000" b="1" i="1" dirty="0"/>
              <a:t>Ingress</a:t>
            </a:r>
            <a:r>
              <a:rPr lang="en-US" sz="2000" b="1" dirty="0"/>
              <a:t> game is a data gold </a:t>
            </a:r>
            <a:r>
              <a:rPr lang="en-US" sz="2000" b="1" dirty="0" smtClean="0"/>
              <a:t>mine”</a:t>
            </a:r>
          </a:p>
          <a:p>
            <a:pPr marL="0" indent="0">
              <a:buNone/>
            </a:pPr>
            <a:r>
              <a:rPr lang="en-US" sz="1800" dirty="0">
                <a:hlinkClick r:id="rId4"/>
              </a:rPr>
              <a:t>http://www.newscientist.com/article/mg21628936.200-why-googles-ingress-game-is-a-data-gold-</a:t>
            </a:r>
            <a:r>
              <a:rPr lang="en-US" sz="1800" dirty="0" smtClean="0">
                <a:hlinkClick r:id="rId4"/>
              </a:rPr>
              <a:t>mine.html</a:t>
            </a:r>
            <a:endParaRPr lang="en-US" sz="1800" dirty="0" smtClean="0"/>
          </a:p>
          <a:p>
            <a:pPr marL="0" indent="0">
              <a:buNone/>
            </a:pPr>
            <a:endParaRPr lang="en-US" sz="1800" dirty="0" smtClean="0"/>
          </a:p>
          <a:p>
            <a:endParaRPr lang="en-US" sz="1800" dirty="0" smtClean="0"/>
          </a:p>
          <a:p>
            <a:endParaRPr lang="en-US" dirty="0" smtClean="0"/>
          </a:p>
          <a:p>
            <a:endParaRPr lang="en-US" dirty="0" smtClean="0"/>
          </a:p>
          <a:p>
            <a:endParaRPr lang="en-US" dirty="0"/>
          </a:p>
        </p:txBody>
      </p:sp>
      <p:pic>
        <p:nvPicPr>
          <p:cNvPr id="4" name="Content Placeholder 3" descr="Ingress_Logo.png"/>
          <p:cNvPicPr>
            <a:picLocks noChangeAspect="1"/>
          </p:cNvPicPr>
          <p:nvPr/>
        </p:nvPicPr>
        <p:blipFill rotWithShape="1">
          <a:blip r:embed="rId5" cstate="print">
            <a:extLst>
              <a:ext uri="{28A0092B-C50C-407E-A947-70E740481C1C}">
                <a14:useLocalDpi xmlns:a14="http://schemas.microsoft.com/office/drawing/2010/main"/>
              </a:ext>
            </a:extLst>
          </a:blip>
          <a:srcRect l="3921" t="-1" r="4412" b="-1"/>
          <a:stretch/>
        </p:blipFill>
        <p:spPr>
          <a:xfrm>
            <a:off x="5582285" y="3482446"/>
            <a:ext cx="2681181" cy="2888720"/>
          </a:xfrm>
          <a:prstGeom prst="rect">
            <a:avLst/>
          </a:prstGeom>
        </p:spPr>
      </p:pic>
      <p:pic>
        <p:nvPicPr>
          <p:cNvPr id="5" name="Content Placeholder 6" descr="Ingress_Intel_Map_full-screen.png"/>
          <p:cNvPicPr>
            <a:picLocks noChangeAspect="1"/>
          </p:cNvPicPr>
          <p:nvPr/>
        </p:nvPicPr>
        <p:blipFill rotWithShape="1">
          <a:blip r:embed="rId6" cstate="print">
            <a:extLst>
              <a:ext uri="{28A0092B-C50C-407E-A947-70E740481C1C}">
                <a14:useLocalDpi xmlns:a14="http://schemas.microsoft.com/office/drawing/2010/main"/>
              </a:ext>
            </a:extLst>
          </a:blip>
          <a:srcRect l="869" r="214"/>
          <a:stretch/>
        </p:blipFill>
        <p:spPr>
          <a:xfrm>
            <a:off x="1375833" y="3664216"/>
            <a:ext cx="3380649" cy="2283617"/>
          </a:xfrm>
          <a:prstGeom prst="rect">
            <a:avLst/>
          </a:prstGeom>
        </p:spPr>
      </p:pic>
    </p:spTree>
    <p:extLst>
      <p:ext uri="{BB962C8B-B14F-4D97-AF65-F5344CB8AC3E}">
        <p14:creationId xmlns:p14="http://schemas.microsoft.com/office/powerpoint/2010/main" val="3632121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93"/>
            <a:ext cx="8229600" cy="1016000"/>
          </a:xfrm>
        </p:spPr>
        <p:txBody>
          <a:bodyPr/>
          <a:lstStyle/>
          <a:p>
            <a:r>
              <a:rPr lang="en-US" dirty="0" smtClean="0"/>
              <a:t>                 </a:t>
            </a:r>
            <a:r>
              <a:rPr lang="en-US" b="1" dirty="0" smtClean="0">
                <a:solidFill>
                  <a:srgbClr val="0000FF"/>
                </a:solidFill>
              </a:rPr>
              <a:t>Add it up….</a:t>
            </a:r>
            <a:endParaRPr lang="en-US" b="1" dirty="0">
              <a:solidFill>
                <a:srgbClr val="0000FF"/>
              </a:solidFill>
            </a:endParaRPr>
          </a:p>
        </p:txBody>
      </p:sp>
      <p:sp>
        <p:nvSpPr>
          <p:cNvPr id="3" name="Content Placeholder 2"/>
          <p:cNvSpPr>
            <a:spLocks noGrp="1"/>
          </p:cNvSpPr>
          <p:nvPr>
            <p:ph sz="quarter" idx="10"/>
          </p:nvPr>
        </p:nvSpPr>
        <p:spPr>
          <a:xfrm>
            <a:off x="457200" y="1088593"/>
            <a:ext cx="8229600" cy="4637541"/>
          </a:xfrm>
        </p:spPr>
        <p:txBody>
          <a:bodyPr>
            <a:normAutofit/>
          </a:bodyPr>
          <a:lstStyle/>
          <a:p>
            <a:pPr marL="0" indent="0">
              <a:buNone/>
            </a:pPr>
            <a:r>
              <a:rPr lang="en-US" dirty="0" smtClean="0"/>
              <a:t> </a:t>
            </a:r>
            <a:r>
              <a:rPr lang="en-US" dirty="0"/>
              <a:t> </a:t>
            </a:r>
            <a:r>
              <a:rPr lang="en-US" sz="3600" dirty="0" smtClean="0">
                <a:solidFill>
                  <a:srgbClr val="000090"/>
                </a:solidFill>
              </a:rPr>
              <a:t>Ingress</a:t>
            </a:r>
            <a:r>
              <a:rPr lang="en-US" sz="3600" dirty="0" smtClean="0"/>
              <a:t> </a:t>
            </a:r>
            <a:r>
              <a:rPr lang="en-US" sz="3600" b="1" dirty="0" smtClean="0">
                <a:solidFill>
                  <a:schemeClr val="tx1"/>
                </a:solidFill>
              </a:rPr>
              <a:t>+</a:t>
            </a:r>
            <a:r>
              <a:rPr lang="en-US" sz="3600" dirty="0" smtClean="0"/>
              <a:t> </a:t>
            </a:r>
            <a:r>
              <a:rPr lang="en-US" sz="3600" b="1" dirty="0" smtClean="0">
                <a:solidFill>
                  <a:srgbClr val="660066"/>
                </a:solidFill>
              </a:rPr>
              <a:t>Google Glass </a:t>
            </a:r>
            <a:r>
              <a:rPr lang="en-US" sz="3600" b="1" dirty="0" smtClean="0">
                <a:solidFill>
                  <a:srgbClr val="000000"/>
                </a:solidFill>
              </a:rPr>
              <a:t>+</a:t>
            </a:r>
            <a:r>
              <a:rPr lang="en-US" sz="3600" dirty="0" smtClean="0"/>
              <a:t> </a:t>
            </a:r>
            <a:r>
              <a:rPr lang="en-US" sz="3600" dirty="0" smtClean="0">
                <a:solidFill>
                  <a:srgbClr val="008000"/>
                </a:solidFill>
              </a:rPr>
              <a:t>Google Car </a:t>
            </a:r>
          </a:p>
          <a:p>
            <a:pPr marL="0" indent="0">
              <a:buNone/>
            </a:pPr>
            <a:r>
              <a:rPr lang="en-US" sz="3600" dirty="0"/>
              <a:t> </a:t>
            </a:r>
            <a:r>
              <a:rPr lang="en-US" sz="3600" dirty="0" smtClean="0"/>
              <a:t>   </a:t>
            </a:r>
            <a:r>
              <a:rPr lang="en-US" sz="3600" b="1" dirty="0" smtClean="0">
                <a:solidFill>
                  <a:schemeClr val="tx1"/>
                </a:solidFill>
              </a:rPr>
              <a:t>= </a:t>
            </a:r>
            <a:r>
              <a:rPr lang="en-US" sz="3600" b="1" dirty="0" smtClean="0">
                <a:solidFill>
                  <a:srgbClr val="FF0000"/>
                </a:solidFill>
              </a:rPr>
              <a:t>Merger of real &amp; virtual worlds</a:t>
            </a:r>
          </a:p>
          <a:p>
            <a:r>
              <a:rPr lang="en-US" sz="3600" dirty="0" smtClean="0"/>
              <a:t>Notion that real laws shouldn’t apply to virtual world seem antiquated…where is that “</a:t>
            </a:r>
            <a:r>
              <a:rPr lang="en-US" sz="3600" i="1" dirty="0" smtClean="0">
                <a:solidFill>
                  <a:srgbClr val="000000"/>
                </a:solidFill>
              </a:rPr>
              <a:t>magic circle</a:t>
            </a:r>
            <a:r>
              <a:rPr lang="en-US" sz="3600" dirty="0" smtClean="0"/>
              <a:t>” now?</a:t>
            </a:r>
          </a:p>
          <a:p>
            <a:r>
              <a:rPr lang="en-US" sz="3600" dirty="0" smtClean="0"/>
              <a:t>But which laws &amp; how to apply them???</a:t>
            </a:r>
            <a:endParaRPr lang="en-US" sz="3600" dirty="0"/>
          </a:p>
        </p:txBody>
      </p:sp>
      <p:pic>
        <p:nvPicPr>
          <p:cNvPr id="4" name="Content Placeholder 3"/>
          <p:cNvPicPr>
            <a:picLocks noChangeAspect="1"/>
          </p:cNvPicPr>
          <p:nvPr/>
        </p:nvPicPr>
        <p:blipFill rotWithShape="1">
          <a:blip r:embed="rId2"/>
          <a:srcRect l="28812" t="29934" b="20182"/>
          <a:stretch/>
        </p:blipFill>
        <p:spPr>
          <a:xfrm>
            <a:off x="4573510" y="4197494"/>
            <a:ext cx="3949987" cy="2075976"/>
          </a:xfrm>
          <a:prstGeom prst="rect">
            <a:avLst/>
          </a:prstGeom>
        </p:spPr>
      </p:pic>
    </p:spTree>
    <p:extLst>
      <p:ext uri="{BB962C8B-B14F-4D97-AF65-F5344CB8AC3E}">
        <p14:creationId xmlns:p14="http://schemas.microsoft.com/office/powerpoint/2010/main" val="3949076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411520"/>
          </a:xfrm>
        </p:spPr>
        <p:txBody>
          <a:bodyPr>
            <a:normAutofit fontScale="90000"/>
          </a:bodyPr>
          <a:lstStyle/>
          <a:p>
            <a:r>
              <a:rPr lang="en-US" dirty="0" smtClean="0"/>
              <a:t>      The Wheelbarrow </a:t>
            </a:r>
            <a:r>
              <a:rPr lang="en-US" dirty="0"/>
              <a:t>&amp; the </a:t>
            </a:r>
            <a:r>
              <a:rPr lang="en-US" dirty="0" smtClean="0"/>
              <a:t>Screens: </a:t>
            </a:r>
            <a:br>
              <a:rPr lang="en-US" dirty="0" smtClean="0"/>
            </a:br>
            <a:r>
              <a:rPr lang="en-US" dirty="0" smtClean="0"/>
              <a:t>   </a:t>
            </a:r>
            <a:r>
              <a:rPr lang="en-US" sz="3100" dirty="0" smtClean="0">
                <a:solidFill>
                  <a:srgbClr val="000090"/>
                </a:solidFill>
              </a:rPr>
              <a:t>Direction reversal - bringing digital fantasy to reality?</a:t>
            </a:r>
            <a:endParaRPr lang="en-US" sz="3100" dirty="0">
              <a:solidFill>
                <a:srgbClr val="000090"/>
              </a:solidFill>
            </a:endParaRPr>
          </a:p>
        </p:txBody>
      </p:sp>
      <p:pic>
        <p:nvPicPr>
          <p:cNvPr id="13" name="Content Placeholder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4492" y="1566846"/>
            <a:ext cx="2730500" cy="2240167"/>
          </a:xfrm>
          <a:prstGeom prst="rect">
            <a:avLst/>
          </a:prstGeom>
        </p:spPr>
      </p:pic>
      <p:pic>
        <p:nvPicPr>
          <p:cNvPr id="6" name="Content Placeholder 4" descr="Image 1.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874992" y="1566846"/>
            <a:ext cx="2095215" cy="2240168"/>
          </a:xfrm>
          <a:prstGeom prst="rect">
            <a:avLst/>
          </a:prstGeom>
        </p:spPr>
      </p:pic>
      <p:pic>
        <p:nvPicPr>
          <p:cNvPr id="8"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l="-267"/>
          <a:stretch/>
        </p:blipFill>
        <p:spPr>
          <a:xfrm>
            <a:off x="5970207" y="1566846"/>
            <a:ext cx="2361264" cy="2240167"/>
          </a:xfrm>
          <a:prstGeom prst="rect">
            <a:avLst/>
          </a:prstGeom>
        </p:spPr>
      </p:pic>
      <p:pic>
        <p:nvPicPr>
          <p:cNvPr id="10" name="Content Placeholder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00971" y="3807014"/>
            <a:ext cx="2730500" cy="2240167"/>
          </a:xfrm>
          <a:prstGeom prst="rect">
            <a:avLst/>
          </a:prstGeom>
        </p:spPr>
      </p:pic>
      <p:pic>
        <p:nvPicPr>
          <p:cNvPr id="11" name="Content Placeholder 4" descr="Image 1.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505756" y="3807013"/>
            <a:ext cx="2095215" cy="2240168"/>
          </a:xfrm>
          <a:prstGeom prst="rect">
            <a:avLst/>
          </a:prstGeom>
        </p:spPr>
      </p:pic>
      <p:pic>
        <p:nvPicPr>
          <p:cNvPr id="14"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l="-267"/>
          <a:stretch/>
        </p:blipFill>
        <p:spPr>
          <a:xfrm>
            <a:off x="1144492" y="3807013"/>
            <a:ext cx="2361264" cy="2240167"/>
          </a:xfrm>
          <a:prstGeom prst="rect">
            <a:avLst/>
          </a:prstGeom>
        </p:spPr>
      </p:pic>
    </p:spTree>
    <p:extLst>
      <p:ext uri="{BB962C8B-B14F-4D97-AF65-F5344CB8AC3E}">
        <p14:creationId xmlns:p14="http://schemas.microsoft.com/office/powerpoint/2010/main" val="427513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591"/>
            <a:ext cx="8229600" cy="1172002"/>
          </a:xfrm>
        </p:spPr>
        <p:txBody>
          <a:bodyPr/>
          <a:lstStyle/>
          <a:p>
            <a:r>
              <a:rPr lang="en-US" dirty="0" smtClean="0"/>
              <a:t>   Where we are…(in the course)</a:t>
            </a:r>
            <a:endParaRPr lang="en-US" dirty="0"/>
          </a:p>
        </p:txBody>
      </p:sp>
      <p:sp>
        <p:nvSpPr>
          <p:cNvPr id="3" name="Content Placeholder 2"/>
          <p:cNvSpPr>
            <a:spLocks noGrp="1"/>
          </p:cNvSpPr>
          <p:nvPr>
            <p:ph sz="quarter" idx="10"/>
          </p:nvPr>
        </p:nvSpPr>
        <p:spPr/>
        <p:txBody>
          <a:bodyPr/>
          <a:lstStyle/>
          <a:p>
            <a:r>
              <a:rPr lang="en-US" dirty="0" smtClean="0"/>
              <a:t>4</a:t>
            </a:r>
            <a:r>
              <a:rPr lang="en-US" baseline="30000" dirty="0" smtClean="0"/>
              <a:t>th</a:t>
            </a:r>
            <a:r>
              <a:rPr lang="en-US" dirty="0" smtClean="0"/>
              <a:t> &amp; final talk under the </a:t>
            </a:r>
            <a:r>
              <a:rPr lang="en-US" b="1" dirty="0" smtClean="0">
                <a:solidFill>
                  <a:srgbClr val="008000"/>
                </a:solidFill>
              </a:rPr>
              <a:t>“Connecting” </a:t>
            </a:r>
            <a:r>
              <a:rPr lang="en-US" dirty="0" smtClean="0"/>
              <a:t>rubric…</a:t>
            </a:r>
          </a:p>
          <a:p>
            <a:pPr marL="0" indent="0">
              <a:buNone/>
            </a:pPr>
            <a:endParaRPr lang="en-US" dirty="0" smtClean="0"/>
          </a:p>
          <a:p>
            <a:r>
              <a:rPr lang="en-US" dirty="0" smtClean="0">
                <a:solidFill>
                  <a:srgbClr val="0000FF"/>
                </a:solidFill>
              </a:rPr>
              <a:t>Creating</a:t>
            </a:r>
            <a:r>
              <a:rPr lang="en-US" dirty="0" smtClean="0"/>
              <a:t>&gt;&gt;&gt;</a:t>
            </a:r>
            <a:r>
              <a:rPr lang="en-US" dirty="0" smtClean="0">
                <a:solidFill>
                  <a:srgbClr val="008000"/>
                </a:solidFill>
              </a:rPr>
              <a:t>Connecting</a:t>
            </a:r>
            <a:r>
              <a:rPr lang="en-US" dirty="0" smtClean="0"/>
              <a:t>&gt;&gt;&gt;</a:t>
            </a:r>
            <a:r>
              <a:rPr lang="en-US" dirty="0" smtClean="0">
                <a:solidFill>
                  <a:srgbClr val="FF0000"/>
                </a:solidFill>
              </a:rPr>
              <a:t>Controlling</a:t>
            </a:r>
            <a:r>
              <a:rPr lang="en-US" dirty="0" smtClean="0"/>
              <a:t>&gt;&gt;&gt;</a:t>
            </a:r>
            <a:r>
              <a:rPr lang="en-US" dirty="0" smtClean="0">
                <a:solidFill>
                  <a:srgbClr val="660066"/>
                </a:solidFill>
              </a:rPr>
              <a:t>Conciliation</a:t>
            </a:r>
          </a:p>
          <a:p>
            <a:pPr marL="0" indent="0">
              <a:buNone/>
            </a:pPr>
            <a:endParaRPr lang="en-US" dirty="0" smtClean="0">
              <a:solidFill>
                <a:srgbClr val="660066"/>
              </a:solidFill>
            </a:endParaRPr>
          </a:p>
          <a:p>
            <a:r>
              <a:rPr lang="en-US" dirty="0" smtClean="0"/>
              <a:t>Today we focus on the technology that </a:t>
            </a:r>
            <a:r>
              <a:rPr lang="en-US" dirty="0" smtClean="0">
                <a:solidFill>
                  <a:srgbClr val="008000"/>
                </a:solidFill>
              </a:rPr>
              <a:t>connects</a:t>
            </a:r>
            <a:r>
              <a:rPr lang="en-US" dirty="0" smtClean="0"/>
              <a:t>…</a:t>
            </a:r>
            <a:endParaRPr lang="en-US" dirty="0"/>
          </a:p>
        </p:txBody>
      </p:sp>
      <p:pic>
        <p:nvPicPr>
          <p:cNvPr id="4" name="Content Placeholder 3" descr="file000606538152.jpg"/>
          <p:cNvPicPr>
            <a:picLocks noChangeAspect="1"/>
          </p:cNvPicPr>
          <p:nvPr/>
        </p:nvPicPr>
        <p:blipFill rotWithShape="1">
          <a:blip r:embed="rId2" cstate="print">
            <a:extLst>
              <a:ext uri="{28A0092B-C50C-407E-A947-70E740481C1C}">
                <a14:useLocalDpi xmlns:a14="http://schemas.microsoft.com/office/drawing/2010/main"/>
              </a:ext>
            </a:extLst>
          </a:blip>
          <a:srcRect l="-109"/>
          <a:stretch/>
        </p:blipFill>
        <p:spPr>
          <a:xfrm>
            <a:off x="0" y="3570101"/>
            <a:ext cx="3014037" cy="2258428"/>
          </a:xfrm>
          <a:prstGeom prst="rect">
            <a:avLst/>
          </a:prstGeom>
        </p:spPr>
      </p:pic>
      <p:pic>
        <p:nvPicPr>
          <p:cNvPr id="5" name="Content Placeholder 5" descr="file000400611737.jpg"/>
          <p:cNvPicPr>
            <a:picLocks noChangeAspect="1"/>
          </p:cNvPicPr>
          <p:nvPr/>
        </p:nvPicPr>
        <p:blipFill rotWithShape="1">
          <a:blip r:embed="rId3" cstate="print">
            <a:extLst>
              <a:ext uri="{28A0092B-C50C-407E-A947-70E740481C1C}">
                <a14:useLocalDpi xmlns:a14="http://schemas.microsoft.com/office/drawing/2010/main"/>
              </a:ext>
            </a:extLst>
          </a:blip>
          <a:srcRect b="-177"/>
          <a:stretch/>
        </p:blipFill>
        <p:spPr>
          <a:xfrm>
            <a:off x="2991022" y="3428922"/>
            <a:ext cx="2970704" cy="2399607"/>
          </a:xfrm>
          <a:prstGeom prst="rect">
            <a:avLst/>
          </a:prstGeom>
        </p:spPr>
      </p:pic>
      <p:pic>
        <p:nvPicPr>
          <p:cNvPr id="6" name="Content Placeholder 7" descr="file00047333601.jpg"/>
          <p:cNvPicPr>
            <a:picLocks noChangeAspect="1"/>
          </p:cNvPicPr>
          <p:nvPr/>
        </p:nvPicPr>
        <p:blipFill rotWithShape="1">
          <a:blip r:embed="rId4" cstate="print">
            <a:extLst>
              <a:ext uri="{28A0092B-C50C-407E-A947-70E740481C1C}">
                <a14:useLocalDpi xmlns:a14="http://schemas.microsoft.com/office/drawing/2010/main"/>
              </a:ext>
            </a:extLst>
          </a:blip>
          <a:srcRect l="-109" r="-479"/>
          <a:stretch/>
        </p:blipFill>
        <p:spPr>
          <a:xfrm>
            <a:off x="5961726" y="3508847"/>
            <a:ext cx="3182273" cy="2319682"/>
          </a:xfrm>
          <a:prstGeom prst="rect">
            <a:avLst/>
          </a:prstGeom>
        </p:spPr>
      </p:pic>
    </p:spTree>
    <p:extLst>
      <p:ext uri="{BB962C8B-B14F-4D97-AF65-F5344CB8AC3E}">
        <p14:creationId xmlns:p14="http://schemas.microsoft.com/office/powerpoint/2010/main" val="4226528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lstStyle/>
          <a:p>
            <a:r>
              <a:rPr lang="en-US" dirty="0">
                <a:solidFill>
                  <a:srgbClr val="000000"/>
                </a:solidFill>
              </a:rPr>
              <a:t>Next Class: </a:t>
            </a:r>
            <a:r>
              <a:rPr lang="en-US" dirty="0" smtClean="0">
                <a:solidFill>
                  <a:srgbClr val="000000"/>
                </a:solidFill>
              </a:rPr>
              <a:t>“Part C. Controlling” begins</a:t>
            </a:r>
            <a:endParaRPr lang="en-US" dirty="0"/>
          </a:p>
        </p:txBody>
      </p:sp>
      <p:pic>
        <p:nvPicPr>
          <p:cNvPr id="5" name="Content Placeholder 4" descr="file000772790777.jpg"/>
          <p:cNvPicPr>
            <a:picLocks noGrp="1" noChangeAspect="1"/>
          </p:cNvPicPr>
          <p:nvPr>
            <p:ph sz="quarter" idx="10"/>
          </p:nvPr>
        </p:nvPicPr>
        <p:blipFill>
          <a:blip r:embed="rId2" cstate="print">
            <a:extLst>
              <a:ext uri="{28A0092B-C50C-407E-A947-70E740481C1C}">
                <a14:useLocalDpi xmlns:a14="http://schemas.microsoft.com/office/drawing/2010/main"/>
              </a:ext>
            </a:extLst>
          </a:blip>
          <a:srcRect/>
          <a:stretch>
            <a:fillRect/>
          </a:stretch>
        </p:blipFill>
        <p:spPr>
          <a:xfrm>
            <a:off x="457200" y="1408113"/>
            <a:ext cx="8229600" cy="4318000"/>
          </a:xfrm>
        </p:spPr>
      </p:pic>
    </p:spTree>
    <p:extLst>
      <p:ext uri="{BB962C8B-B14F-4D97-AF65-F5344CB8AC3E}">
        <p14:creationId xmlns:p14="http://schemas.microsoft.com/office/powerpoint/2010/main" val="3928879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Academic Partners</a:t>
            </a:r>
            <a:endParaRPr lang="en-US" dirty="0"/>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15855180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97"/>
            <a:ext cx="9144000" cy="1016000"/>
          </a:xfrm>
        </p:spPr>
        <p:txBody>
          <a:bodyPr>
            <a:normAutofit fontScale="90000"/>
          </a:bodyPr>
          <a:lstStyle/>
          <a:p>
            <a:r>
              <a:rPr lang="en-US" dirty="0" smtClean="0"/>
              <a:t>   George Santayana played video-games?</a:t>
            </a:r>
            <a:endParaRPr lang="en-US" dirty="0"/>
          </a:p>
        </p:txBody>
      </p:sp>
      <p:sp>
        <p:nvSpPr>
          <p:cNvPr id="9" name="Content Placeholder 8"/>
          <p:cNvSpPr>
            <a:spLocks noGrp="1"/>
          </p:cNvSpPr>
          <p:nvPr>
            <p:ph sz="quarter" idx="10"/>
          </p:nvPr>
        </p:nvSpPr>
        <p:spPr>
          <a:xfrm>
            <a:off x="66347" y="1048797"/>
            <a:ext cx="9077653" cy="4677337"/>
          </a:xfrm>
        </p:spPr>
        <p:txBody>
          <a:bodyPr/>
          <a:lstStyle/>
          <a:p>
            <a:r>
              <a:rPr lang="en-US" dirty="0" smtClean="0">
                <a:latin typeface="Apple Chancery"/>
                <a:cs typeface="Apple Chancery"/>
              </a:rPr>
              <a:t>“</a:t>
            </a:r>
            <a:r>
              <a:rPr lang="en-US" i="1" dirty="0" smtClean="0">
                <a:latin typeface="Apple Chancery"/>
                <a:cs typeface="Apple Chancery"/>
              </a:rPr>
              <a:t>Those who cannot remember history are doomed to repeat it</a:t>
            </a:r>
            <a:r>
              <a:rPr lang="en-US" dirty="0" smtClean="0">
                <a:latin typeface="Apple Chancery"/>
                <a:cs typeface="Apple Chancery"/>
              </a:rPr>
              <a:t>”</a:t>
            </a:r>
          </a:p>
          <a:p>
            <a:pPr marL="0" indent="0">
              <a:buNone/>
            </a:pPr>
            <a:endParaRPr lang="en-US" dirty="0" smtClean="0">
              <a:latin typeface="Apple Chancery"/>
              <a:cs typeface="Apple Chancery"/>
            </a:endParaRPr>
          </a:p>
          <a:p>
            <a:r>
              <a:rPr lang="en-US" dirty="0" smtClean="0">
                <a:latin typeface="+mn-lt"/>
                <a:cs typeface="American Typewriter"/>
              </a:rPr>
              <a:t>So we begin with the </a:t>
            </a:r>
            <a:r>
              <a:rPr lang="en-US" i="1" dirty="0" smtClean="0">
                <a:latin typeface="+mn-lt"/>
                <a:cs typeface="American Typewriter"/>
              </a:rPr>
              <a:t>“</a:t>
            </a:r>
            <a:r>
              <a:rPr lang="en-US" b="1" i="1" dirty="0" smtClean="0">
                <a:solidFill>
                  <a:schemeClr val="tx1"/>
                </a:solidFill>
                <a:latin typeface="+mn-lt"/>
                <a:cs typeface="American Typewriter"/>
              </a:rPr>
              <a:t>507 patent</a:t>
            </a:r>
            <a:r>
              <a:rPr lang="en-US" i="1" dirty="0" smtClean="0">
                <a:latin typeface="+mn-lt"/>
                <a:cs typeface="American Typewriter"/>
              </a:rPr>
              <a:t>”</a:t>
            </a:r>
          </a:p>
          <a:p>
            <a:r>
              <a:rPr lang="en-US" dirty="0" smtClean="0">
                <a:latin typeface="+mn-lt"/>
                <a:cs typeface="American Typewriter"/>
              </a:rPr>
              <a:t>No, not that </a:t>
            </a:r>
            <a:r>
              <a:rPr lang="en-US" b="1" dirty="0" smtClean="0">
                <a:solidFill>
                  <a:srgbClr val="0000FF"/>
                </a:solidFill>
                <a:latin typeface="Avenir Black Oblique"/>
                <a:cs typeface="Avenir Black Oblique"/>
              </a:rPr>
              <a:t>507</a:t>
            </a:r>
            <a:r>
              <a:rPr lang="en-US" dirty="0" smtClean="0">
                <a:latin typeface="+mn-lt"/>
                <a:cs typeface="American Typewriter"/>
              </a:rPr>
              <a:t>…..</a:t>
            </a:r>
          </a:p>
          <a:p>
            <a:r>
              <a:rPr lang="en-US" dirty="0" smtClean="0">
                <a:latin typeface="+mn-lt"/>
                <a:cs typeface="American Typewriter"/>
              </a:rPr>
              <a:t>…“U.S. Reissue Patent No. 28507” </a:t>
            </a:r>
          </a:p>
          <a:p>
            <a:endParaRPr lang="en-US" dirty="0">
              <a:latin typeface="+mn-lt"/>
              <a:cs typeface="American Typewriter"/>
            </a:endParaRPr>
          </a:p>
          <a:p>
            <a:r>
              <a:rPr lang="en-US" i="1" dirty="0" smtClean="0">
                <a:latin typeface="Apple Chancery"/>
                <a:cs typeface="Apple Chancery"/>
              </a:rPr>
              <a:t>Our tale begins with </a:t>
            </a:r>
            <a:r>
              <a:rPr lang="en-US" i="1" u="sng" dirty="0" smtClean="0">
                <a:solidFill>
                  <a:schemeClr val="tx1"/>
                </a:solidFill>
                <a:latin typeface="+mn-lt"/>
                <a:cs typeface="American Typewriter"/>
              </a:rPr>
              <a:t>Magnavox</a:t>
            </a:r>
            <a:r>
              <a:rPr lang="en-US" i="1" dirty="0" smtClean="0">
                <a:solidFill>
                  <a:schemeClr val="tx1"/>
                </a:solidFill>
                <a:latin typeface="+mn-lt"/>
                <a:cs typeface="American Typewriter"/>
              </a:rPr>
              <a:t> v. </a:t>
            </a:r>
            <a:r>
              <a:rPr lang="en-US" i="1" u="sng" dirty="0" smtClean="0">
                <a:solidFill>
                  <a:schemeClr val="tx1"/>
                </a:solidFill>
                <a:latin typeface="+mn-lt"/>
                <a:cs typeface="American Typewriter"/>
              </a:rPr>
              <a:t>Mattel</a:t>
            </a:r>
            <a:r>
              <a:rPr lang="en-US" i="1" dirty="0" smtClean="0">
                <a:solidFill>
                  <a:schemeClr val="tx1"/>
                </a:solidFill>
                <a:latin typeface="+mn-lt"/>
                <a:cs typeface="American Typewriter"/>
              </a:rPr>
              <a:t>  </a:t>
            </a:r>
            <a:r>
              <a:rPr lang="en-US" sz="1400" dirty="0" smtClean="0">
                <a:solidFill>
                  <a:schemeClr val="tx1"/>
                </a:solidFill>
                <a:latin typeface="+mn-lt"/>
                <a:cs typeface="American Typewriter"/>
              </a:rPr>
              <a:t>1982 U.S. Dist. LEXIS 13773 (N.D. Ill.)</a:t>
            </a:r>
            <a:endParaRPr lang="en-US" sz="1400" i="1" dirty="0">
              <a:solidFill>
                <a:schemeClr val="tx1"/>
              </a:solidFill>
              <a:latin typeface="American Typewriter"/>
              <a:cs typeface="American Typewriter"/>
            </a:endParaRPr>
          </a:p>
        </p:txBody>
      </p:sp>
      <p:pic>
        <p:nvPicPr>
          <p:cNvPr id="11" name="Content Placeholder 3" descr="280px-BMW_507.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38511" y="1544798"/>
            <a:ext cx="2500275" cy="1213092"/>
          </a:xfrm>
          <a:prstGeom prst="rect">
            <a:avLst/>
          </a:prstGeom>
        </p:spPr>
      </p:pic>
      <p:pic>
        <p:nvPicPr>
          <p:cNvPr id="12" name="Content Placeholder 5" descr="800px-Magnavox-Odyssey-Console-Set.png"/>
          <p:cNvPicPr>
            <a:picLocks noChangeAspect="1"/>
          </p:cNvPicPr>
          <p:nvPr/>
        </p:nvPicPr>
        <p:blipFill rotWithShape="1">
          <a:blip r:embed="rId3" cstate="print">
            <a:extLst>
              <a:ext uri="{28A0092B-C50C-407E-A947-70E740481C1C}">
                <a14:useLocalDpi xmlns:a14="http://schemas.microsoft.com/office/drawing/2010/main"/>
              </a:ext>
            </a:extLst>
          </a:blip>
          <a:srcRect t="-848" b="-661"/>
          <a:stretch/>
        </p:blipFill>
        <p:spPr>
          <a:xfrm>
            <a:off x="66347" y="3677187"/>
            <a:ext cx="4949931" cy="2405563"/>
          </a:xfrm>
          <a:prstGeom prst="rect">
            <a:avLst/>
          </a:prstGeom>
        </p:spPr>
      </p:pic>
      <p:pic>
        <p:nvPicPr>
          <p:cNvPr id="13" name="Content Placeholder 7" descr="800px-Intellivision-Console-Set.png"/>
          <p:cNvPicPr>
            <a:picLocks noChangeAspect="1"/>
          </p:cNvPicPr>
          <p:nvPr/>
        </p:nvPicPr>
        <p:blipFill>
          <a:blip r:embed="rId4" cstate="print">
            <a:extLst>
              <a:ext uri="{28A0092B-C50C-407E-A947-70E740481C1C}">
                <a14:useLocalDpi xmlns:a14="http://schemas.microsoft.com/office/drawing/2010/main"/>
              </a:ext>
            </a:extLst>
          </a:blip>
          <a:srcRect t="-573" b="-573"/>
          <a:stretch>
            <a:fillRect/>
          </a:stretch>
        </p:blipFill>
        <p:spPr>
          <a:xfrm>
            <a:off x="4921387" y="3623682"/>
            <a:ext cx="4222613" cy="2215569"/>
          </a:xfrm>
          <a:prstGeom prst="rect">
            <a:avLst/>
          </a:prstGeom>
        </p:spPr>
      </p:pic>
    </p:spTree>
    <p:extLst>
      <p:ext uri="{BB962C8B-B14F-4D97-AF65-F5344CB8AC3E}">
        <p14:creationId xmlns:p14="http://schemas.microsoft.com/office/powerpoint/2010/main" val="44023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Magnavox “apparatus”…</a:t>
            </a:r>
            <a:endParaRPr lang="en-US" dirty="0"/>
          </a:p>
        </p:txBody>
      </p:sp>
      <p:sp>
        <p:nvSpPr>
          <p:cNvPr id="3" name="Content Placeholder 2"/>
          <p:cNvSpPr>
            <a:spLocks noGrp="1"/>
          </p:cNvSpPr>
          <p:nvPr>
            <p:ph sz="quarter" idx="10"/>
          </p:nvPr>
        </p:nvSpPr>
        <p:spPr/>
        <p:txBody>
          <a:bodyPr>
            <a:normAutofit lnSpcReduction="10000"/>
          </a:bodyPr>
          <a:lstStyle/>
          <a:p>
            <a:pPr marL="0" indent="0">
              <a:buNone/>
            </a:pPr>
            <a:r>
              <a:rPr lang="en-US" dirty="0" smtClean="0"/>
              <a:t>“</a:t>
            </a:r>
            <a:r>
              <a:rPr lang="en-US" dirty="0"/>
              <a:t>The apparatus generated a display on the </a:t>
            </a:r>
            <a:r>
              <a:rPr lang="en-US" dirty="0" smtClean="0"/>
              <a:t>screen </a:t>
            </a:r>
            <a:r>
              <a:rPr lang="en-US" dirty="0"/>
              <a:t>comprising a television picture including </a:t>
            </a:r>
            <a:r>
              <a:rPr lang="en-US" i="1" dirty="0">
                <a:solidFill>
                  <a:srgbClr val="0000FF"/>
                </a:solidFill>
              </a:rPr>
              <a:t>a symbol on </a:t>
            </a:r>
            <a:r>
              <a:rPr lang="en-US" i="1" dirty="0" smtClean="0">
                <a:solidFill>
                  <a:srgbClr val="0000FF"/>
                </a:solidFill>
              </a:rPr>
              <a:t>the </a:t>
            </a:r>
            <a:r>
              <a:rPr lang="en-US" i="1" dirty="0">
                <a:solidFill>
                  <a:srgbClr val="0000FF"/>
                </a:solidFill>
              </a:rPr>
              <a:t>right side of the screen representing a first player</a:t>
            </a:r>
            <a:r>
              <a:rPr lang="en-US" dirty="0"/>
              <a:t>, a symbol on the left side of the screen representing a second player, and </a:t>
            </a:r>
            <a:r>
              <a:rPr lang="en-US" i="1" dirty="0">
                <a:solidFill>
                  <a:srgbClr val="0000FF"/>
                </a:solidFill>
              </a:rPr>
              <a:t>a symbol which moved across the screen representing a ball</a:t>
            </a:r>
            <a:r>
              <a:rPr lang="en-US" dirty="0"/>
              <a:t>. Player controls were provided so that each human </a:t>
            </a:r>
            <a:r>
              <a:rPr lang="en-US" dirty="0">
                <a:solidFill>
                  <a:srgbClr val="FF0000"/>
                </a:solidFill>
              </a:rPr>
              <a:t>player could move his corresponding player symbol on the face of the television screen</a:t>
            </a:r>
            <a:r>
              <a:rPr lang="en-US" dirty="0"/>
              <a:t>. Each human player manipulated his corresponding player symbol to intercept the path of the ball as it moved across the screen. When the player symbol intercepted the ball symbol, i.e., two symbols appeared to be coincident on the screen, </a:t>
            </a:r>
            <a:r>
              <a:rPr lang="en-US" dirty="0">
                <a:solidFill>
                  <a:srgbClr val="FF0000"/>
                </a:solidFill>
              </a:rPr>
              <a:t>the motion of the ball was changed</a:t>
            </a:r>
            <a:r>
              <a:rPr lang="en-US" dirty="0" smtClean="0"/>
              <a:t>.”</a:t>
            </a:r>
          </a:p>
          <a:p>
            <a:pPr marL="0" indent="0">
              <a:buNone/>
            </a:pPr>
            <a:endParaRPr lang="en-US" dirty="0"/>
          </a:p>
          <a:p>
            <a:pPr marL="0" indent="0">
              <a:buNone/>
            </a:pPr>
            <a:r>
              <a:rPr lang="en-US" sz="2800" b="1" dirty="0" smtClean="0">
                <a:solidFill>
                  <a:srgbClr val="000000"/>
                </a:solidFill>
              </a:rPr>
              <a:t>Sounds like…??</a:t>
            </a:r>
            <a:endParaRPr lang="en-US" sz="2800" b="1" dirty="0">
              <a:solidFill>
                <a:srgbClr val="000000"/>
              </a:solidFill>
            </a:endParaRPr>
          </a:p>
        </p:txBody>
      </p:sp>
      <p:pic>
        <p:nvPicPr>
          <p:cNvPr id="4" name="Content Placeholder 3" descr="pong.jpeg"/>
          <p:cNvPicPr>
            <a:picLocks noChangeAspect="1"/>
          </p:cNvPicPr>
          <p:nvPr/>
        </p:nvPicPr>
        <p:blipFill rotWithShape="1">
          <a:blip r:embed="rId2" cstate="print">
            <a:extLst>
              <a:ext uri="{28A0092B-C50C-407E-A947-70E740481C1C}">
                <a14:useLocalDpi xmlns:a14="http://schemas.microsoft.com/office/drawing/2010/main"/>
              </a:ext>
            </a:extLst>
          </a:blip>
          <a:srcRect r="-84"/>
          <a:stretch/>
        </p:blipFill>
        <p:spPr>
          <a:xfrm>
            <a:off x="5132202" y="4627211"/>
            <a:ext cx="2105705" cy="1580410"/>
          </a:xfrm>
          <a:prstGeom prst="rect">
            <a:avLst/>
          </a:prstGeom>
        </p:spPr>
      </p:pic>
    </p:spTree>
    <p:extLst>
      <p:ext uri="{BB962C8B-B14F-4D97-AF65-F5344CB8AC3E}">
        <p14:creationId xmlns:p14="http://schemas.microsoft.com/office/powerpoint/2010/main" val="125821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2746"/>
          </a:xfrm>
        </p:spPr>
        <p:txBody>
          <a:bodyPr/>
          <a:lstStyle/>
          <a:p>
            <a:r>
              <a:rPr lang="en-US" dirty="0" smtClean="0"/>
              <a:t>                  Chronology</a:t>
            </a:r>
            <a:endParaRPr lang="en-US" dirty="0"/>
          </a:p>
        </p:txBody>
      </p:sp>
      <p:sp>
        <p:nvSpPr>
          <p:cNvPr id="5" name="Content Placeholder 4"/>
          <p:cNvSpPr>
            <a:spLocks noGrp="1"/>
          </p:cNvSpPr>
          <p:nvPr>
            <p:ph sz="quarter" idx="10"/>
          </p:nvPr>
        </p:nvSpPr>
        <p:spPr>
          <a:xfrm>
            <a:off x="0" y="912747"/>
            <a:ext cx="9144000" cy="5615375"/>
          </a:xfrm>
        </p:spPr>
        <p:txBody>
          <a:bodyPr>
            <a:normAutofit/>
          </a:bodyPr>
          <a:lstStyle/>
          <a:p>
            <a:r>
              <a:rPr lang="en-US" dirty="0" smtClean="0"/>
              <a:t>1962</a:t>
            </a:r>
            <a:r>
              <a:rPr lang="en-US" dirty="0" smtClean="0">
                <a:solidFill>
                  <a:srgbClr val="0000FF"/>
                </a:solidFill>
              </a:rPr>
              <a:t>: </a:t>
            </a:r>
            <a:r>
              <a:rPr lang="en-US" dirty="0" err="1" smtClean="0">
                <a:solidFill>
                  <a:srgbClr val="0000FF"/>
                </a:solidFill>
              </a:rPr>
              <a:t>Spacewar</a:t>
            </a:r>
            <a:r>
              <a:rPr lang="en-US" dirty="0" smtClean="0">
                <a:solidFill>
                  <a:srgbClr val="0000FF"/>
                </a:solidFill>
              </a:rPr>
              <a:t>! </a:t>
            </a:r>
            <a:r>
              <a:rPr lang="en-US" dirty="0" smtClean="0"/>
              <a:t>released on DEC PDP-1 mainframe @ MIT</a:t>
            </a:r>
          </a:p>
          <a:p>
            <a:r>
              <a:rPr lang="en-US" dirty="0" smtClean="0"/>
              <a:t>...</a:t>
            </a:r>
            <a:r>
              <a:rPr lang="en-US" dirty="0" smtClean="0">
                <a:solidFill>
                  <a:srgbClr val="0000FF"/>
                </a:solidFill>
              </a:rPr>
              <a:t>’507 </a:t>
            </a:r>
            <a:r>
              <a:rPr lang="en-US" dirty="0" smtClean="0"/>
              <a:t>from experiments done by </a:t>
            </a:r>
            <a:r>
              <a:rPr lang="en-US" dirty="0" err="1" smtClean="0"/>
              <a:t>Rusch</a:t>
            </a:r>
            <a:r>
              <a:rPr lang="en-US" dirty="0" smtClean="0"/>
              <a:t>, employee of Sanders Associates in 1967/68</a:t>
            </a:r>
          </a:p>
          <a:p>
            <a:r>
              <a:rPr lang="en-US" dirty="0" smtClean="0"/>
              <a:t>1971: Sanders &amp; Magnavox enter into exclusive license</a:t>
            </a:r>
          </a:p>
          <a:p>
            <a:r>
              <a:rPr lang="en-US" dirty="0" smtClean="0"/>
              <a:t>1972: Magnavox Odyssey introduced </a:t>
            </a:r>
            <a:r>
              <a:rPr lang="en-US" dirty="0"/>
              <a:t>(</a:t>
            </a:r>
            <a:r>
              <a:rPr lang="en-US" dirty="0" smtClean="0"/>
              <a:t>analog circuitry)</a:t>
            </a:r>
          </a:p>
          <a:p>
            <a:r>
              <a:rPr lang="en-US" dirty="0" smtClean="0"/>
              <a:t>1975: Atari introduces Pong game console for home use (analog)</a:t>
            </a:r>
          </a:p>
          <a:p>
            <a:r>
              <a:rPr lang="en-US" dirty="0" smtClean="0"/>
              <a:t>1976 </a:t>
            </a:r>
            <a:r>
              <a:rPr lang="en-US" dirty="0" smtClean="0">
                <a:solidFill>
                  <a:srgbClr val="0000FF"/>
                </a:solidFill>
              </a:rPr>
              <a:t>General Instruments</a:t>
            </a:r>
            <a:r>
              <a:rPr lang="en-US" dirty="0" smtClean="0"/>
              <a:t> introduces TV game </a:t>
            </a:r>
            <a:r>
              <a:rPr lang="en-US" dirty="0" smtClean="0">
                <a:solidFill>
                  <a:srgbClr val="0000FF"/>
                </a:solidFill>
              </a:rPr>
              <a:t>microprocessor</a:t>
            </a:r>
            <a:r>
              <a:rPr lang="en-US" dirty="0" smtClean="0"/>
              <a:t> (digital circuitry)</a:t>
            </a:r>
          </a:p>
          <a:p>
            <a:r>
              <a:rPr lang="en-US" dirty="0" smtClean="0"/>
              <a:t>Magnavox sues Atari for patent violation &amp; infringing concept of electronic ping pong (settled by Atari becoming Magnavox exclusive licensee)</a:t>
            </a:r>
          </a:p>
          <a:p>
            <a:r>
              <a:rPr lang="en-US" dirty="0" smtClean="0"/>
              <a:t>1978 </a:t>
            </a:r>
            <a:r>
              <a:rPr lang="en-US" dirty="0" smtClean="0">
                <a:solidFill>
                  <a:srgbClr val="0000FF"/>
                </a:solidFill>
              </a:rPr>
              <a:t>Magnavox Odyssey 2</a:t>
            </a:r>
            <a:r>
              <a:rPr lang="en-US" dirty="0" smtClean="0"/>
              <a:t> has a </a:t>
            </a:r>
            <a:r>
              <a:rPr lang="en-US" dirty="0" smtClean="0">
                <a:solidFill>
                  <a:srgbClr val="0000FF"/>
                </a:solidFill>
              </a:rPr>
              <a:t>microprocessor</a:t>
            </a:r>
            <a:r>
              <a:rPr lang="en-US" dirty="0" smtClean="0"/>
              <a:t> (digital)</a:t>
            </a:r>
          </a:p>
          <a:p>
            <a:r>
              <a:rPr lang="en-US" dirty="0" smtClean="0"/>
              <a:t>1979 Mattel introduces </a:t>
            </a:r>
            <a:r>
              <a:rPr lang="en-US" dirty="0" err="1" smtClean="0">
                <a:solidFill>
                  <a:srgbClr val="0000FF"/>
                </a:solidFill>
              </a:rPr>
              <a:t>Intellivision</a:t>
            </a:r>
            <a:r>
              <a:rPr lang="en-US" dirty="0">
                <a:solidFill>
                  <a:srgbClr val="0000FF"/>
                </a:solidFill>
              </a:rPr>
              <a:t> </a:t>
            </a:r>
            <a:r>
              <a:rPr lang="en-US" dirty="0" smtClean="0">
                <a:solidFill>
                  <a:srgbClr val="0000FF"/>
                </a:solidFill>
              </a:rPr>
              <a:t>with General Instruments microprocessor</a:t>
            </a:r>
            <a:r>
              <a:rPr lang="en-US" dirty="0" smtClean="0"/>
              <a:t> (digital). Magnavox sues Mattel.</a:t>
            </a:r>
          </a:p>
          <a:p>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07318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85"/>
            <a:ext cx="8229600" cy="817577"/>
          </a:xfrm>
        </p:spPr>
        <p:txBody>
          <a:bodyPr/>
          <a:lstStyle/>
          <a:p>
            <a:r>
              <a:rPr lang="en-US" dirty="0" smtClean="0"/>
              <a:t>                Court decision…</a:t>
            </a:r>
            <a:endParaRPr lang="en-US" dirty="0"/>
          </a:p>
        </p:txBody>
      </p:sp>
      <p:sp>
        <p:nvSpPr>
          <p:cNvPr id="3" name="Content Placeholder 2"/>
          <p:cNvSpPr>
            <a:spLocks noGrp="1"/>
          </p:cNvSpPr>
          <p:nvPr>
            <p:ph sz="quarter" idx="10"/>
          </p:nvPr>
        </p:nvSpPr>
        <p:spPr>
          <a:xfrm>
            <a:off x="0" y="906062"/>
            <a:ext cx="9144000" cy="5165686"/>
          </a:xfrm>
        </p:spPr>
        <p:txBody>
          <a:bodyPr>
            <a:normAutofit/>
          </a:bodyPr>
          <a:lstStyle/>
          <a:p>
            <a:r>
              <a:rPr lang="en-US" dirty="0" smtClean="0"/>
              <a:t>No distinction between analog and digital: </a:t>
            </a:r>
            <a:r>
              <a:rPr lang="en-US" sz="2000" i="1" dirty="0" smtClean="0"/>
              <a:t>“I regard analog and digital circuitry as </a:t>
            </a:r>
            <a:r>
              <a:rPr lang="en-US" sz="2000" i="1" dirty="0" smtClean="0">
                <a:solidFill>
                  <a:srgbClr val="0000FF"/>
                </a:solidFill>
              </a:rPr>
              <a:t>two means which are interchangeable</a:t>
            </a:r>
            <a:r>
              <a:rPr lang="en-US" sz="2000" i="1" dirty="0" smtClean="0"/>
              <a:t> largely, which are equivalent, and which are, therefore, essentially the same means for achieving substantially the same results in substantially the same way.”</a:t>
            </a:r>
          </a:p>
          <a:p>
            <a:r>
              <a:rPr lang="en-US" dirty="0" smtClean="0"/>
              <a:t>Mattel argued its console was not based on ’507 but on computer prior art, Space War!</a:t>
            </a:r>
          </a:p>
          <a:p>
            <a:r>
              <a:rPr lang="en-US" dirty="0" smtClean="0"/>
              <a:t>Court noted PDP-1 was 6’ tall by 7’ wide, &amp; cost approximately $120K. Court found for Magnavox: </a:t>
            </a:r>
            <a:r>
              <a:rPr lang="en-US" sz="2000" i="1" dirty="0" smtClean="0"/>
              <a:t>“…it </a:t>
            </a:r>
            <a:r>
              <a:rPr lang="en-US" sz="2000" i="1" dirty="0"/>
              <a:t>is clear from the evidence that </a:t>
            </a:r>
            <a:r>
              <a:rPr lang="en-US" sz="2000" i="1" dirty="0">
                <a:solidFill>
                  <a:srgbClr val="0000FF"/>
                </a:solidFill>
              </a:rPr>
              <a:t>Mattel did not in fact follow the prior art but, instead, followed developments in the television game industry</a:t>
            </a:r>
            <a:r>
              <a:rPr lang="en-US" sz="2000" i="1" dirty="0"/>
              <a:t>, an industry which was created because of the work done at Sanders in developing the first television games and an industry which expanded and developed and become economically viable largely because of television games which followed the teachings of the ’507 Patent</a:t>
            </a:r>
            <a:r>
              <a:rPr lang="en-US" sz="2000" i="1" dirty="0" smtClean="0"/>
              <a:t>.” </a:t>
            </a:r>
          </a:p>
          <a:p>
            <a:endParaRPr lang="en-US" b="1" dirty="0">
              <a:solidFill>
                <a:srgbClr val="FF0000"/>
              </a:solidFill>
            </a:endParaRPr>
          </a:p>
        </p:txBody>
      </p:sp>
      <p:pic>
        <p:nvPicPr>
          <p:cNvPr id="4" name="Content Placeholder 3" descr="220px-PDP-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84404" y="4679367"/>
            <a:ext cx="1925054" cy="1570962"/>
          </a:xfrm>
          <a:prstGeom prst="rect">
            <a:avLst/>
          </a:prstGeom>
        </p:spPr>
      </p:pic>
      <p:pic>
        <p:nvPicPr>
          <p:cNvPr id="5" name="Content Placeholder 5" descr="Crt_television.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02307" y="4679367"/>
            <a:ext cx="1884493" cy="1570962"/>
          </a:xfrm>
          <a:prstGeom prst="rect">
            <a:avLst/>
          </a:prstGeom>
        </p:spPr>
      </p:pic>
    </p:spTree>
    <p:extLst>
      <p:ext uri="{BB962C8B-B14F-4D97-AF65-F5344CB8AC3E}">
        <p14:creationId xmlns:p14="http://schemas.microsoft.com/office/powerpoint/2010/main" val="367974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801"/>
            <a:ext cx="9144000" cy="1016000"/>
          </a:xfrm>
        </p:spPr>
        <p:txBody>
          <a:bodyPr>
            <a:normAutofit fontScale="90000"/>
          </a:bodyPr>
          <a:lstStyle/>
          <a:p>
            <a:r>
              <a:rPr lang="en-US" b="1" dirty="0" smtClean="0"/>
              <a:t>  So…what might we be missing? </a:t>
            </a:r>
            <a:r>
              <a:rPr lang="en-US" dirty="0" smtClean="0">
                <a:solidFill>
                  <a:srgbClr val="0000FF"/>
                </a:solidFill>
              </a:rPr>
              <a:t>Part 1</a:t>
            </a:r>
            <a:endParaRPr lang="en-US" dirty="0">
              <a:solidFill>
                <a:srgbClr val="0000FF"/>
              </a:solidFill>
            </a:endParaRPr>
          </a:p>
        </p:txBody>
      </p:sp>
      <p:sp>
        <p:nvSpPr>
          <p:cNvPr id="3" name="Content Placeholder 2"/>
          <p:cNvSpPr>
            <a:spLocks noGrp="1"/>
          </p:cNvSpPr>
          <p:nvPr>
            <p:ph sz="quarter" idx="10"/>
          </p:nvPr>
        </p:nvSpPr>
        <p:spPr>
          <a:xfrm>
            <a:off x="0" y="1064801"/>
            <a:ext cx="9144000" cy="5106159"/>
          </a:xfrm>
        </p:spPr>
        <p:txBody>
          <a:bodyPr>
            <a:normAutofit lnSpcReduction="10000"/>
          </a:bodyPr>
          <a:lstStyle/>
          <a:p>
            <a:r>
              <a:rPr lang="en-US" dirty="0">
                <a:solidFill>
                  <a:srgbClr val="FF0000"/>
                </a:solidFill>
              </a:rPr>
              <a:t>Legal bifurcation of Computer Games &amp; Console Games</a:t>
            </a:r>
          </a:p>
          <a:p>
            <a:r>
              <a:rPr lang="en-US" b="1" dirty="0">
                <a:solidFill>
                  <a:srgbClr val="FF0000"/>
                </a:solidFill>
              </a:rPr>
              <a:t>Consequences</a:t>
            </a:r>
            <a:r>
              <a:rPr lang="en-US" b="1" dirty="0" smtClean="0">
                <a:solidFill>
                  <a:srgbClr val="FF0000"/>
                </a:solidFill>
              </a:rPr>
              <a:t>?</a:t>
            </a:r>
          </a:p>
          <a:p>
            <a:pPr marL="0" indent="0">
              <a:buNone/>
            </a:pPr>
            <a:endParaRPr lang="en-US" b="1" dirty="0">
              <a:solidFill>
                <a:srgbClr val="FF0000"/>
              </a:solidFill>
            </a:endParaRPr>
          </a:p>
          <a:p>
            <a:pPr marL="0" indent="0">
              <a:buNone/>
            </a:pPr>
            <a:r>
              <a:rPr lang="en-US" b="1" i="1" dirty="0">
                <a:solidFill>
                  <a:schemeClr val="tx1"/>
                </a:solidFill>
                <a:latin typeface="Apple Chancery"/>
                <a:cs typeface="Apple Chancery"/>
              </a:rPr>
              <a:t>“</a:t>
            </a:r>
            <a:r>
              <a:rPr lang="en-US" sz="2800" b="1" i="1" dirty="0">
                <a:solidFill>
                  <a:srgbClr val="000000"/>
                </a:solidFill>
                <a:latin typeface="Apple Chancery"/>
                <a:cs typeface="Apple Chancery"/>
              </a:rPr>
              <a:t>Those who cannot remember history are doomed to repeat </a:t>
            </a:r>
            <a:r>
              <a:rPr lang="en-US" sz="2800" b="1" i="1" dirty="0" smtClean="0">
                <a:solidFill>
                  <a:srgbClr val="000000"/>
                </a:solidFill>
                <a:latin typeface="Apple Chancery"/>
                <a:cs typeface="Apple Chancery"/>
              </a:rPr>
              <a:t>it”</a:t>
            </a:r>
          </a:p>
          <a:p>
            <a:pPr marL="0" indent="0">
              <a:buNone/>
            </a:pPr>
            <a:endParaRPr lang="en-US" b="1" dirty="0">
              <a:solidFill>
                <a:srgbClr val="008000"/>
              </a:solidFill>
            </a:endParaRPr>
          </a:p>
          <a:p>
            <a:pPr marL="0" indent="0">
              <a:buNone/>
            </a:pPr>
            <a:r>
              <a:rPr lang="en-US" b="1" dirty="0" smtClean="0">
                <a:solidFill>
                  <a:srgbClr val="008000"/>
                </a:solidFill>
              </a:rPr>
              <a:t>          Console/TV </a:t>
            </a:r>
            <a:r>
              <a:rPr lang="en-US" dirty="0" smtClean="0">
                <a:solidFill>
                  <a:srgbClr val="000000"/>
                </a:solidFill>
              </a:rPr>
              <a:t>v. </a:t>
            </a:r>
            <a:r>
              <a:rPr lang="en-US" b="1" dirty="0" smtClean="0">
                <a:solidFill>
                  <a:srgbClr val="0000FF"/>
                </a:solidFill>
              </a:rPr>
              <a:t>Computer</a:t>
            </a:r>
            <a:r>
              <a:rPr lang="en-US" dirty="0" smtClean="0">
                <a:solidFill>
                  <a:srgbClr val="000000"/>
                </a:solidFill>
              </a:rPr>
              <a:t> v. </a:t>
            </a:r>
            <a:r>
              <a:rPr lang="en-US" b="1" dirty="0" smtClean="0">
                <a:solidFill>
                  <a:srgbClr val="FF0000"/>
                </a:solidFill>
              </a:rPr>
              <a:t>Telephone/Mobile </a:t>
            </a:r>
          </a:p>
          <a:p>
            <a:pPr marL="0" indent="0">
              <a:buNone/>
            </a:pPr>
            <a:endParaRPr lang="en-US" b="1" dirty="0" smtClean="0">
              <a:solidFill>
                <a:srgbClr val="FF0000"/>
              </a:solidFill>
            </a:endParaRPr>
          </a:p>
          <a:p>
            <a:pPr marL="0" indent="0">
              <a:buNone/>
            </a:pPr>
            <a:r>
              <a:rPr lang="en-US" dirty="0" smtClean="0"/>
              <a:t>                                …</a:t>
            </a:r>
            <a:r>
              <a:rPr lang="en-US" b="1" dirty="0" smtClean="0">
                <a:solidFill>
                  <a:srgbClr val="000000"/>
                </a:solidFill>
              </a:rPr>
              <a:t>Easy to trip up?</a:t>
            </a:r>
          </a:p>
          <a:p>
            <a:pPr marL="0" indent="0">
              <a:buNone/>
            </a:pPr>
            <a:r>
              <a:rPr lang="en-US" b="1" dirty="0" smtClean="0">
                <a:solidFill>
                  <a:srgbClr val="000000"/>
                </a:solidFill>
              </a:rPr>
              <a:t> </a:t>
            </a:r>
          </a:p>
          <a:p>
            <a:pPr marL="0" indent="0">
              <a:buNone/>
            </a:pPr>
            <a:r>
              <a:rPr lang="en-US" i="1" dirty="0" smtClean="0">
                <a:solidFill>
                  <a:schemeClr val="tx1"/>
                </a:solidFill>
              </a:rPr>
              <a:t>Broadcasting Act</a:t>
            </a:r>
            <a:r>
              <a:rPr lang="en-US" dirty="0" smtClean="0"/>
              <a:t>: “</a:t>
            </a:r>
            <a:r>
              <a:rPr lang="en-US" dirty="0"/>
              <a:t>broadcasting” means any transmission of programs…by …means of telecommunication for reception by the public by means of broadcasting receiving apparatus</a:t>
            </a:r>
            <a:r>
              <a:rPr lang="en-US" dirty="0" smtClean="0"/>
              <a:t>…“</a:t>
            </a:r>
            <a:r>
              <a:rPr lang="en-US" dirty="0"/>
              <a:t>program” means sounds or visual images…intended to inform, enlighten or entertain</a:t>
            </a:r>
            <a:r>
              <a:rPr lang="en-US" dirty="0" smtClean="0"/>
              <a:t>…”</a:t>
            </a:r>
          </a:p>
          <a:p>
            <a:pPr marL="0" indent="0">
              <a:buNone/>
            </a:pPr>
            <a:endParaRPr lang="en-US" sz="2000" dirty="0" smtClean="0"/>
          </a:p>
          <a:p>
            <a:pPr marL="0" indent="0">
              <a:buNone/>
            </a:pPr>
            <a:r>
              <a:rPr lang="en-US" sz="2000" b="1" dirty="0" smtClean="0">
                <a:solidFill>
                  <a:srgbClr val="000000"/>
                </a:solidFill>
              </a:rPr>
              <a:t>                                   </a:t>
            </a:r>
            <a:endParaRPr lang="en-US" sz="2000" dirty="0"/>
          </a:p>
          <a:p>
            <a:endParaRPr lang="en-US" dirty="0" smtClean="0"/>
          </a:p>
          <a:p>
            <a:pPr marL="0" indent="0">
              <a:buNone/>
            </a:pPr>
            <a:endParaRPr lang="en-US" dirty="0" smtClean="0"/>
          </a:p>
        </p:txBody>
      </p:sp>
    </p:spTree>
    <p:extLst>
      <p:ext uri="{BB962C8B-B14F-4D97-AF65-F5344CB8AC3E}">
        <p14:creationId xmlns:p14="http://schemas.microsoft.com/office/powerpoint/2010/main" val="183739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47"/>
            <a:ext cx="8229600" cy="1016000"/>
          </a:xfrm>
        </p:spPr>
        <p:txBody>
          <a:bodyPr>
            <a:normAutofit fontScale="90000"/>
          </a:bodyPr>
          <a:lstStyle/>
          <a:p>
            <a:r>
              <a:rPr lang="en-US" dirty="0" smtClean="0"/>
              <a:t> </a:t>
            </a:r>
            <a:r>
              <a:rPr lang="en-US" b="1" dirty="0" smtClean="0">
                <a:solidFill>
                  <a:schemeClr val="tx1"/>
                </a:solidFill>
              </a:rPr>
              <a:t>An Example: So…what is W.O.W.?</a:t>
            </a:r>
            <a:endParaRPr lang="en-US" b="1" dirty="0">
              <a:solidFill>
                <a:schemeClr val="tx1"/>
              </a:solidFill>
            </a:endParaRPr>
          </a:p>
        </p:txBody>
      </p:sp>
      <p:sp>
        <p:nvSpPr>
          <p:cNvPr id="3" name="Content Placeholder 2"/>
          <p:cNvSpPr>
            <a:spLocks noGrp="1"/>
          </p:cNvSpPr>
          <p:nvPr>
            <p:ph sz="quarter" idx="10"/>
          </p:nvPr>
        </p:nvSpPr>
        <p:spPr>
          <a:xfrm>
            <a:off x="457200" y="1047747"/>
            <a:ext cx="8229600" cy="5212055"/>
          </a:xfrm>
        </p:spPr>
        <p:txBody>
          <a:bodyPr>
            <a:normAutofit/>
          </a:bodyPr>
          <a:lstStyle/>
          <a:p>
            <a:r>
              <a:rPr lang="en-US" b="1" dirty="0">
                <a:solidFill>
                  <a:schemeClr val="tx1"/>
                </a:solidFill>
              </a:rPr>
              <a:t>Is “it” Broadcasting</a:t>
            </a:r>
            <a:r>
              <a:rPr lang="en-US" b="1" dirty="0" smtClean="0">
                <a:solidFill>
                  <a:schemeClr val="tx1"/>
                </a:solidFill>
              </a:rPr>
              <a:t>?</a:t>
            </a:r>
          </a:p>
          <a:p>
            <a:r>
              <a:rPr lang="en-US" dirty="0">
                <a:solidFill>
                  <a:schemeClr val="tx1"/>
                </a:solidFill>
              </a:rPr>
              <a:t>International issue</a:t>
            </a:r>
          </a:p>
          <a:p>
            <a:r>
              <a:rPr lang="en-US" dirty="0">
                <a:solidFill>
                  <a:schemeClr val="tx1"/>
                </a:solidFill>
              </a:rPr>
              <a:t>Gatekeeper political/legal reality</a:t>
            </a:r>
          </a:p>
          <a:p>
            <a:r>
              <a:rPr lang="en-US" dirty="0">
                <a:solidFill>
                  <a:schemeClr val="tx1"/>
                </a:solidFill>
              </a:rPr>
              <a:t>Canadian example: </a:t>
            </a:r>
          </a:p>
          <a:p>
            <a:pPr marL="0" indent="0">
              <a:buNone/>
            </a:pPr>
            <a:r>
              <a:rPr lang="en-US" dirty="0"/>
              <a:t>“broadcasting” means any transmission of </a:t>
            </a:r>
            <a:r>
              <a:rPr lang="en-US" b="1" i="1" u="sng" dirty="0" smtClean="0">
                <a:solidFill>
                  <a:srgbClr val="0000FF"/>
                </a:solidFill>
              </a:rPr>
              <a:t>programs</a:t>
            </a:r>
            <a:r>
              <a:rPr lang="en-US" dirty="0" smtClean="0"/>
              <a:t>…by…</a:t>
            </a:r>
            <a:r>
              <a:rPr lang="en-US" b="1" i="1" u="sng" dirty="0" smtClean="0">
                <a:solidFill>
                  <a:srgbClr val="0000FF"/>
                </a:solidFill>
              </a:rPr>
              <a:t>means </a:t>
            </a:r>
            <a:r>
              <a:rPr lang="en-US" b="1" i="1" u="sng" dirty="0">
                <a:solidFill>
                  <a:srgbClr val="0000FF"/>
                </a:solidFill>
              </a:rPr>
              <a:t>of telecommunication </a:t>
            </a:r>
            <a:r>
              <a:rPr lang="en-US" dirty="0"/>
              <a:t>for reception by the </a:t>
            </a:r>
            <a:r>
              <a:rPr lang="en-US" i="1" u="sng" dirty="0"/>
              <a:t>public</a:t>
            </a:r>
            <a:r>
              <a:rPr lang="en-US" dirty="0"/>
              <a:t> by means of </a:t>
            </a:r>
            <a:r>
              <a:rPr lang="en-US" i="1" u="sng" dirty="0">
                <a:solidFill>
                  <a:srgbClr val="0000FF"/>
                </a:solidFill>
              </a:rPr>
              <a:t>broadcasting receiving </a:t>
            </a:r>
            <a:r>
              <a:rPr lang="en-US" i="1" u="sng" dirty="0" smtClean="0">
                <a:solidFill>
                  <a:srgbClr val="0000FF"/>
                </a:solidFill>
              </a:rPr>
              <a:t>apparatus</a:t>
            </a:r>
            <a:r>
              <a:rPr lang="en-US" dirty="0" smtClean="0"/>
              <a:t>… </a:t>
            </a:r>
          </a:p>
          <a:p>
            <a:pPr marL="0" indent="0">
              <a:buNone/>
            </a:pPr>
            <a:r>
              <a:rPr lang="en-US" dirty="0" smtClean="0"/>
              <a:t>“</a:t>
            </a:r>
            <a:r>
              <a:rPr lang="en-US" dirty="0"/>
              <a:t>program” means sounds or visual images, or a </a:t>
            </a:r>
            <a:r>
              <a:rPr lang="en-US" i="1" u="sng" dirty="0">
                <a:solidFill>
                  <a:srgbClr val="0000FF"/>
                </a:solidFill>
              </a:rPr>
              <a:t>combination of sounds and visual images</a:t>
            </a:r>
            <a:r>
              <a:rPr lang="en-US" dirty="0"/>
              <a:t>, that are </a:t>
            </a:r>
            <a:r>
              <a:rPr lang="en-US" i="1" u="sng" dirty="0">
                <a:solidFill>
                  <a:srgbClr val="0000FF"/>
                </a:solidFill>
              </a:rPr>
              <a:t>intended to inform, enlighten or </a:t>
            </a:r>
            <a:r>
              <a:rPr lang="en-US" i="1" u="sng" dirty="0" smtClean="0">
                <a:solidFill>
                  <a:srgbClr val="0000FF"/>
                </a:solidFill>
              </a:rPr>
              <a:t>entertain</a:t>
            </a:r>
            <a:r>
              <a:rPr lang="en-US" dirty="0" smtClean="0"/>
              <a:t>… </a:t>
            </a:r>
          </a:p>
          <a:p>
            <a:pPr marL="0" indent="0">
              <a:buNone/>
            </a:pPr>
            <a:endParaRPr lang="en-US" dirty="0" smtClean="0"/>
          </a:p>
          <a:p>
            <a:pPr marL="0" indent="0">
              <a:buNone/>
            </a:pPr>
            <a:r>
              <a:rPr lang="en-US" dirty="0" smtClean="0"/>
              <a:t>(</a:t>
            </a:r>
            <a:r>
              <a:rPr lang="en-US" dirty="0"/>
              <a:t>Note: 1. CRTC exemption </a:t>
            </a:r>
            <a:r>
              <a:rPr lang="en-US" dirty="0" smtClean="0"/>
              <a:t>order; </a:t>
            </a:r>
            <a:r>
              <a:rPr lang="en-US" dirty="0"/>
              <a:t>&amp; </a:t>
            </a:r>
            <a:r>
              <a:rPr lang="en-US" dirty="0" smtClean="0"/>
              <a:t>2. SCC </a:t>
            </a:r>
            <a:r>
              <a:rPr lang="en-US" dirty="0"/>
              <a:t>has held ISP’s are not broadcasting. Is W.O.W. an ISP or something else</a:t>
            </a:r>
            <a:r>
              <a:rPr lang="en-US" dirty="0" smtClean="0"/>
              <a:t>? See SCC in Rogers v. SOCAN – streaming on demand = communication to the public)</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230636584"/>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1094</TotalTime>
  <Words>2726</Words>
  <Application>Microsoft Macintosh PowerPoint</Application>
  <PresentationFormat>On-screen Show (4:3)</PresentationFormat>
  <Paragraphs>258</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CDM_PPT_Template </vt:lpstr>
      <vt:lpstr>   From Wheelbarrows to Holodecks</vt:lpstr>
      <vt:lpstr>   Paper topics as Exam Questions</vt:lpstr>
      <vt:lpstr>   Where we are…(in the course)</vt:lpstr>
      <vt:lpstr>   George Santayana played video-games?</vt:lpstr>
      <vt:lpstr>    The Magnavox “apparatus”…</vt:lpstr>
      <vt:lpstr>                  Chronology</vt:lpstr>
      <vt:lpstr>                Court decision…</vt:lpstr>
      <vt:lpstr>  So…what might we be missing? Part 1</vt:lpstr>
      <vt:lpstr> An Example: So…what is W.O.W.?</vt:lpstr>
      <vt:lpstr>                To the Living Room War… </vt:lpstr>
      <vt:lpstr>                 The Salvos</vt:lpstr>
      <vt:lpstr>Ecosystem v. Inter-op: My Surprising Reality</vt:lpstr>
      <vt:lpstr>           Test Case: Y-Sports?</vt:lpstr>
      <vt:lpstr>            Sports &amp; Media</vt:lpstr>
      <vt:lpstr>         Sports Example Wish-list</vt:lpstr>
      <vt:lpstr>          Advanced Wish List</vt:lpstr>
      <vt:lpstr>                   Selected Issues… </vt:lpstr>
      <vt:lpstr>  THAT WAS THE EASY STUFF…</vt:lpstr>
      <vt:lpstr>  WHERE ARE WE NOW?   A</vt:lpstr>
      <vt:lpstr> WHERE ARE WE NOW?   B</vt:lpstr>
      <vt:lpstr>WHERE ARE WE NOW?   C</vt:lpstr>
      <vt:lpstr>     Made More Complex By…</vt:lpstr>
      <vt:lpstr>    Made More Complex By…(con’d)</vt:lpstr>
      <vt:lpstr>PowerPoint Presentation</vt:lpstr>
      <vt:lpstr>          The Escher Conundrum</vt:lpstr>
      <vt:lpstr>                 Eve Online</vt:lpstr>
      <vt:lpstr>            “Ingress” (Majestic2?)</vt:lpstr>
      <vt:lpstr>                 Add it up….</vt:lpstr>
      <vt:lpstr>      The Wheelbarrow &amp; the Screens:     Direction reversal - bringing digital fantasy to reality?</vt:lpstr>
      <vt:lpstr>Next Class: “Part C. Controlling” begins</vt:lpstr>
      <vt:lpstr>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Wheelbarrows</dc:title>
  <dc:creator>Jon Festinger</dc:creator>
  <cp:lastModifiedBy>Jon Festinger</cp:lastModifiedBy>
  <cp:revision>129</cp:revision>
  <dcterms:created xsi:type="dcterms:W3CDTF">2013-02-11T20:00:39Z</dcterms:created>
  <dcterms:modified xsi:type="dcterms:W3CDTF">2013-02-28T07:36:10Z</dcterms:modified>
</cp:coreProperties>
</file>