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82" r:id="rId2"/>
    <p:sldId id="263" r:id="rId3"/>
    <p:sldId id="266" r:id="rId4"/>
    <p:sldId id="267" r:id="rId5"/>
    <p:sldId id="265" r:id="rId6"/>
    <p:sldId id="264" r:id="rId7"/>
    <p:sldId id="269" r:id="rId8"/>
    <p:sldId id="270" r:id="rId9"/>
    <p:sldId id="287" r:id="rId10"/>
    <p:sldId id="268" r:id="rId11"/>
    <p:sldId id="281" r:id="rId12"/>
    <p:sldId id="285" r:id="rId13"/>
    <p:sldId id="272" r:id="rId14"/>
    <p:sldId id="273" r:id="rId15"/>
    <p:sldId id="283" r:id="rId16"/>
    <p:sldId id="274" r:id="rId17"/>
    <p:sldId id="275" r:id="rId18"/>
    <p:sldId id="276" r:id="rId19"/>
    <p:sldId id="277" r:id="rId20"/>
    <p:sldId id="278" r:id="rId21"/>
    <p:sldId id="280"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4" d="100"/>
          <a:sy n="64" d="100"/>
        </p:scale>
        <p:origin x="-35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6706" y="2352435"/>
            <a:ext cx="8229600" cy="1016000"/>
          </a:xfrm>
        </p:spPr>
        <p:txBody>
          <a:bodyPr lIns="76200" tIns="76200" rIns="76200" bIns="76200"/>
          <a:lstStyle/>
          <a:p>
            <a:r>
              <a:rPr lang="en-CA" dirty="0" smtClean="0"/>
              <a:t>Click To Edit Master Title Style</a:t>
            </a:r>
            <a:endParaRPr lang="en-US" dirty="0"/>
          </a:p>
        </p:txBody>
      </p:sp>
      <p:sp>
        <p:nvSpPr>
          <p:cNvPr id="3" name="Subtitle 2"/>
          <p:cNvSpPr>
            <a:spLocks noGrp="1"/>
          </p:cNvSpPr>
          <p:nvPr>
            <p:ph type="subTitle" idx="1"/>
          </p:nvPr>
        </p:nvSpPr>
        <p:spPr>
          <a:xfrm>
            <a:off x="416706" y="3373189"/>
            <a:ext cx="8229600" cy="1197050"/>
          </a:xfrm>
        </p:spPr>
        <p:txBody>
          <a:bodyPr lIns="76200" tIns="76200" rIns="76200" bIns="0">
            <a:normAutofit/>
          </a:bodyPr>
          <a:lstStyle>
            <a:lvl1pPr marL="0" indent="0" algn="l">
              <a:buNone/>
              <a:defRPr sz="2400">
                <a:solidFill>
                  <a:srgbClr val="5E606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dirty="0"/>
          </a:p>
        </p:txBody>
      </p:sp>
    </p:spTree>
    <p:extLst>
      <p:ext uri="{BB962C8B-B14F-4D97-AF65-F5344CB8AC3E}">
        <p14:creationId xmlns:p14="http://schemas.microsoft.com/office/powerpoint/2010/main" val="989231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smtClean="0"/>
              <a:t>Click To Edit Master Title Style</a:t>
            </a:r>
            <a:endParaRPr lang="en-US" dirty="0"/>
          </a:p>
        </p:txBody>
      </p:sp>
      <p:sp>
        <p:nvSpPr>
          <p:cNvPr id="10" name="Content Placeholder 9"/>
          <p:cNvSpPr>
            <a:spLocks noGrp="1"/>
          </p:cNvSpPr>
          <p:nvPr>
            <p:ph sz="quarter" idx="10"/>
          </p:nvPr>
        </p:nvSpPr>
        <p:spPr>
          <a:xfrm>
            <a:off x="457200" y="1408134"/>
            <a:ext cx="8229600" cy="4318000"/>
          </a:xfrm>
        </p:spPr>
        <p:txBody>
          <a:bodyPr>
            <a:normAutofit/>
          </a:bodyPr>
          <a:lstStyle>
            <a:lvl1pPr>
              <a:defRPr sz="2400"/>
            </a:lvl1pPr>
            <a:lvl2pPr>
              <a:defRPr sz="2400"/>
            </a:lvl2pPr>
            <a:lvl3pPr>
              <a:defRPr sz="2400"/>
            </a:lvl3pPr>
            <a:lvl4pPr>
              <a:defRPr sz="2400"/>
            </a:lvl4pPr>
            <a:lvl5pPr>
              <a:defRPr sz="2400"/>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Tree>
    <p:extLst>
      <p:ext uri="{BB962C8B-B14F-4D97-AF65-F5344CB8AC3E}">
        <p14:creationId xmlns:p14="http://schemas.microsoft.com/office/powerpoint/2010/main" val="2628714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smtClean="0"/>
              <a:t>Click To Edit Master Title Style</a:t>
            </a:r>
            <a:endParaRPr lang="en-US" dirty="0"/>
          </a:p>
        </p:txBody>
      </p:sp>
      <p:sp>
        <p:nvSpPr>
          <p:cNvPr id="3" name="Content Placeholder 2"/>
          <p:cNvSpPr>
            <a:spLocks noGrp="1"/>
          </p:cNvSpPr>
          <p:nvPr>
            <p:ph sz="half" idx="1"/>
          </p:nvPr>
        </p:nvSpPr>
        <p:spPr>
          <a:xfrm>
            <a:off x="457200" y="1411701"/>
            <a:ext cx="4038600" cy="4318000"/>
          </a:xfrm>
        </p:spPr>
        <p:txBody>
          <a:bodyPr>
            <a:normAutofit/>
          </a:bodyPr>
          <a:lstStyle>
            <a:lvl1pPr marL="457200" indent="-457200">
              <a:buFont typeface="Arial"/>
              <a:buChar char="•"/>
              <a:defRPr sz="2400"/>
            </a:lvl1pPr>
            <a:lvl2pPr marL="914400" indent="-457200">
              <a:buFont typeface="Arial"/>
              <a:buChar char="•"/>
              <a:defRPr sz="2400"/>
            </a:lvl2pPr>
            <a:lvl3pPr marL="1371600" indent="-457200">
              <a:buFont typeface="Arial"/>
              <a:buChar char="•"/>
              <a:defRPr sz="2400"/>
            </a:lvl3pPr>
            <a:lvl4pPr marL="1828800" indent="-457200">
              <a:buFont typeface="Arial"/>
              <a:buChar char="•"/>
              <a:defRPr sz="2400"/>
            </a:lvl4pPr>
            <a:lvl5pPr marL="2286000" indent="-457200">
              <a:buFont typeface="Arial"/>
              <a:buChar char="•"/>
              <a:defRPr sz="24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Content Placeholder 3"/>
          <p:cNvSpPr>
            <a:spLocks noGrp="1"/>
          </p:cNvSpPr>
          <p:nvPr>
            <p:ph sz="half" idx="2"/>
          </p:nvPr>
        </p:nvSpPr>
        <p:spPr>
          <a:xfrm>
            <a:off x="4648200" y="1411701"/>
            <a:ext cx="4038600" cy="4318000"/>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Tree>
    <p:extLst>
      <p:ext uri="{BB962C8B-B14F-4D97-AF65-F5344CB8AC3E}">
        <p14:creationId xmlns:p14="http://schemas.microsoft.com/office/powerpoint/2010/main" val="805132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smtClean="0"/>
              <a:t>Click To Edit Master Title Style</a:t>
            </a:r>
            <a:endParaRPr lang="en-US" dirty="0"/>
          </a:p>
        </p:txBody>
      </p:sp>
    </p:spTree>
    <p:extLst>
      <p:ext uri="{BB962C8B-B14F-4D97-AF65-F5344CB8AC3E}">
        <p14:creationId xmlns:p14="http://schemas.microsoft.com/office/powerpoint/2010/main" val="3995471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74367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emf"/><Relationship Id="rId8"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76200" tIns="76200" rIns="76200" bIns="76200" rtlCol="0" anchor="ctr">
            <a:normAutofit/>
          </a:bodyPr>
          <a:lstStyle/>
          <a:p>
            <a:r>
              <a:rPr lang="en-CA" smtClean="0"/>
              <a:t>Click to edit Master title style</a:t>
            </a:r>
            <a:endParaRPr lang="en-US" dirty="0"/>
          </a:p>
        </p:txBody>
      </p:sp>
      <p:sp>
        <p:nvSpPr>
          <p:cNvPr id="3" name="Text Placeholder 2"/>
          <p:cNvSpPr>
            <a:spLocks noGrp="1"/>
          </p:cNvSpPr>
          <p:nvPr>
            <p:ph type="body" idx="1"/>
          </p:nvPr>
        </p:nvSpPr>
        <p:spPr>
          <a:xfrm>
            <a:off x="457200" y="1431543"/>
            <a:ext cx="8229600" cy="4318000"/>
          </a:xfrm>
          <a:prstGeom prst="rect">
            <a:avLst/>
          </a:prstGeom>
        </p:spPr>
        <p:txBody>
          <a:bodyPr vert="horz" lIns="76200" tIns="76200" rIns="76200" bIns="7620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17" name="Rectangle 16"/>
          <p:cNvSpPr/>
          <p:nvPr/>
        </p:nvSpPr>
        <p:spPr>
          <a:xfrm>
            <a:off x="-58034" y="5973244"/>
            <a:ext cx="4346075" cy="962351"/>
          </a:xfrm>
          <a:custGeom>
            <a:avLst/>
            <a:gdLst>
              <a:gd name="connsiteX0" fmla="*/ 0 w 4047989"/>
              <a:gd name="connsiteY0" fmla="*/ 0 h 843298"/>
              <a:gd name="connsiteX1" fmla="*/ 4047989 w 4047989"/>
              <a:gd name="connsiteY1" fmla="*/ 0 h 843298"/>
              <a:gd name="connsiteX2" fmla="*/ 4047989 w 4047989"/>
              <a:gd name="connsiteY2" fmla="*/ 843298 h 843298"/>
              <a:gd name="connsiteX3" fmla="*/ 0 w 4047989"/>
              <a:gd name="connsiteY3" fmla="*/ 843298 h 843298"/>
              <a:gd name="connsiteX4" fmla="*/ 0 w 4047989"/>
              <a:gd name="connsiteY4" fmla="*/ 0 h 843298"/>
              <a:gd name="connsiteX0" fmla="*/ 0 w 4980620"/>
              <a:gd name="connsiteY0" fmla="*/ 892904 h 892904"/>
              <a:gd name="connsiteX1" fmla="*/ 4980620 w 4980620"/>
              <a:gd name="connsiteY1" fmla="*/ 0 h 892904"/>
              <a:gd name="connsiteX2" fmla="*/ 4980620 w 4980620"/>
              <a:gd name="connsiteY2" fmla="*/ 843298 h 892904"/>
              <a:gd name="connsiteX3" fmla="*/ 932631 w 4980620"/>
              <a:gd name="connsiteY3" fmla="*/ 843298 h 892904"/>
              <a:gd name="connsiteX4" fmla="*/ 0 w 4980620"/>
              <a:gd name="connsiteY4" fmla="*/ 892904 h 892904"/>
              <a:gd name="connsiteX0" fmla="*/ 89294 w 5069914"/>
              <a:gd name="connsiteY0" fmla="*/ 892904 h 2648949"/>
              <a:gd name="connsiteX1" fmla="*/ 5069914 w 5069914"/>
              <a:gd name="connsiteY1" fmla="*/ 0 h 2648949"/>
              <a:gd name="connsiteX2" fmla="*/ 5069914 w 5069914"/>
              <a:gd name="connsiteY2" fmla="*/ 843298 h 2648949"/>
              <a:gd name="connsiteX3" fmla="*/ 0 w 5069914"/>
              <a:gd name="connsiteY3" fmla="*/ 2648949 h 2648949"/>
              <a:gd name="connsiteX4" fmla="*/ 89294 w 5069914"/>
              <a:gd name="connsiteY4" fmla="*/ 892904 h 2648949"/>
              <a:gd name="connsiteX0" fmla="*/ 0 w 5079836"/>
              <a:gd name="connsiteY0" fmla="*/ 982194 h 2648949"/>
              <a:gd name="connsiteX1" fmla="*/ 5079836 w 5079836"/>
              <a:gd name="connsiteY1" fmla="*/ 0 h 2648949"/>
              <a:gd name="connsiteX2" fmla="*/ 5079836 w 5079836"/>
              <a:gd name="connsiteY2" fmla="*/ 843298 h 2648949"/>
              <a:gd name="connsiteX3" fmla="*/ 9922 w 5079836"/>
              <a:gd name="connsiteY3" fmla="*/ 2648949 h 2648949"/>
              <a:gd name="connsiteX4" fmla="*/ 0 w 5079836"/>
              <a:gd name="connsiteY4" fmla="*/ 982194 h 2648949"/>
              <a:gd name="connsiteX0" fmla="*/ 0 w 5079836"/>
              <a:gd name="connsiteY0" fmla="*/ 138896 h 1805651"/>
              <a:gd name="connsiteX1" fmla="*/ 4891325 w 5079836"/>
              <a:gd name="connsiteY1" fmla="*/ 843299 h 1805651"/>
              <a:gd name="connsiteX2" fmla="*/ 5079836 w 5079836"/>
              <a:gd name="connsiteY2" fmla="*/ 0 h 1805651"/>
              <a:gd name="connsiteX3" fmla="*/ 9922 w 5079836"/>
              <a:gd name="connsiteY3" fmla="*/ 1805651 h 1805651"/>
              <a:gd name="connsiteX4" fmla="*/ 0 w 5079836"/>
              <a:gd name="connsiteY4" fmla="*/ 138896 h 1805651"/>
              <a:gd name="connsiteX0" fmla="*/ 0 w 4970699"/>
              <a:gd name="connsiteY0" fmla="*/ 0 h 1666755"/>
              <a:gd name="connsiteX1" fmla="*/ 4891325 w 4970699"/>
              <a:gd name="connsiteY1" fmla="*/ 704403 h 1666755"/>
              <a:gd name="connsiteX2" fmla="*/ 4970699 w 4970699"/>
              <a:gd name="connsiteY2" fmla="*/ 1170696 h 1666755"/>
              <a:gd name="connsiteX3" fmla="*/ 9922 w 4970699"/>
              <a:gd name="connsiteY3" fmla="*/ 1666755 h 1666755"/>
              <a:gd name="connsiteX4" fmla="*/ 0 w 4970699"/>
              <a:gd name="connsiteY4" fmla="*/ 0 h 1666755"/>
              <a:gd name="connsiteX0" fmla="*/ 0 w 4970699"/>
              <a:gd name="connsiteY0" fmla="*/ 0 h 1666755"/>
              <a:gd name="connsiteX1" fmla="*/ 4871481 w 4970699"/>
              <a:gd name="connsiteY1" fmla="*/ 476216 h 1666755"/>
              <a:gd name="connsiteX2" fmla="*/ 4970699 w 4970699"/>
              <a:gd name="connsiteY2" fmla="*/ 1170696 h 1666755"/>
              <a:gd name="connsiteX3" fmla="*/ 9922 w 4970699"/>
              <a:gd name="connsiteY3" fmla="*/ 1666755 h 1666755"/>
              <a:gd name="connsiteX4" fmla="*/ 0 w 4970699"/>
              <a:gd name="connsiteY4" fmla="*/ 0 h 1666755"/>
              <a:gd name="connsiteX0" fmla="*/ 0 w 4990542"/>
              <a:gd name="connsiteY0" fmla="*/ 396846 h 1190539"/>
              <a:gd name="connsiteX1" fmla="*/ 4891324 w 4990542"/>
              <a:gd name="connsiteY1" fmla="*/ 0 h 1190539"/>
              <a:gd name="connsiteX2" fmla="*/ 4990542 w 4990542"/>
              <a:gd name="connsiteY2" fmla="*/ 694480 h 1190539"/>
              <a:gd name="connsiteX3" fmla="*/ 29765 w 4990542"/>
              <a:gd name="connsiteY3" fmla="*/ 1190539 h 1190539"/>
              <a:gd name="connsiteX4" fmla="*/ 0 w 4990542"/>
              <a:gd name="connsiteY4" fmla="*/ 396846 h 1190539"/>
              <a:gd name="connsiteX0" fmla="*/ 0 w 5238582"/>
              <a:gd name="connsiteY0" fmla="*/ 396846 h 1190539"/>
              <a:gd name="connsiteX1" fmla="*/ 4891324 w 5238582"/>
              <a:gd name="connsiteY1" fmla="*/ 0 h 1190539"/>
              <a:gd name="connsiteX2" fmla="*/ 5238582 w 5238582"/>
              <a:gd name="connsiteY2" fmla="*/ 863140 h 1190539"/>
              <a:gd name="connsiteX3" fmla="*/ 29765 w 5238582"/>
              <a:gd name="connsiteY3" fmla="*/ 1190539 h 1190539"/>
              <a:gd name="connsiteX4" fmla="*/ 0 w 5238582"/>
              <a:gd name="connsiteY4" fmla="*/ 396846 h 1190539"/>
              <a:gd name="connsiteX0" fmla="*/ 0 w 5238582"/>
              <a:gd name="connsiteY0" fmla="*/ 248029 h 1041722"/>
              <a:gd name="connsiteX1" fmla="*/ 5139364 w 5238582"/>
              <a:gd name="connsiteY1" fmla="*/ 0 h 1041722"/>
              <a:gd name="connsiteX2" fmla="*/ 5238582 w 5238582"/>
              <a:gd name="connsiteY2" fmla="*/ 714323 h 1041722"/>
              <a:gd name="connsiteX3" fmla="*/ 29765 w 5238582"/>
              <a:gd name="connsiteY3" fmla="*/ 1041722 h 1041722"/>
              <a:gd name="connsiteX4" fmla="*/ 0 w 5238582"/>
              <a:gd name="connsiteY4" fmla="*/ 248029 h 1041722"/>
              <a:gd name="connsiteX0" fmla="*/ 0 w 5228660"/>
              <a:gd name="connsiteY0" fmla="*/ 248029 h 1041722"/>
              <a:gd name="connsiteX1" fmla="*/ 5129442 w 5228660"/>
              <a:gd name="connsiteY1" fmla="*/ 0 h 1041722"/>
              <a:gd name="connsiteX2" fmla="*/ 5228660 w 5228660"/>
              <a:gd name="connsiteY2" fmla="*/ 714323 h 1041722"/>
              <a:gd name="connsiteX3" fmla="*/ 19843 w 5228660"/>
              <a:gd name="connsiteY3" fmla="*/ 1041722 h 1041722"/>
              <a:gd name="connsiteX4" fmla="*/ 0 w 5228660"/>
              <a:gd name="connsiteY4" fmla="*/ 248029 h 1041722"/>
              <a:gd name="connsiteX0" fmla="*/ 954 w 5229614"/>
              <a:gd name="connsiteY0" fmla="*/ 248029 h 1160776"/>
              <a:gd name="connsiteX1" fmla="*/ 5130396 w 5229614"/>
              <a:gd name="connsiteY1" fmla="*/ 0 h 1160776"/>
              <a:gd name="connsiteX2" fmla="*/ 5229614 w 5229614"/>
              <a:gd name="connsiteY2" fmla="*/ 714323 h 1160776"/>
              <a:gd name="connsiteX3" fmla="*/ 954 w 5229614"/>
              <a:gd name="connsiteY3" fmla="*/ 1160776 h 1160776"/>
              <a:gd name="connsiteX4" fmla="*/ 954 w 5229614"/>
              <a:gd name="connsiteY4" fmla="*/ 248029 h 1160776"/>
              <a:gd name="connsiteX0" fmla="*/ 954 w 5239536"/>
              <a:gd name="connsiteY0" fmla="*/ 248029 h 1160776"/>
              <a:gd name="connsiteX1" fmla="*/ 5130396 w 5239536"/>
              <a:gd name="connsiteY1" fmla="*/ 0 h 1160776"/>
              <a:gd name="connsiteX2" fmla="*/ 5239536 w 5239536"/>
              <a:gd name="connsiteY2" fmla="*/ 1041721 h 1160776"/>
              <a:gd name="connsiteX3" fmla="*/ 954 w 5239536"/>
              <a:gd name="connsiteY3" fmla="*/ 1160776 h 1160776"/>
              <a:gd name="connsiteX4" fmla="*/ 954 w 5239536"/>
              <a:gd name="connsiteY4" fmla="*/ 248029 h 1160776"/>
              <a:gd name="connsiteX0" fmla="*/ 954 w 5368517"/>
              <a:gd name="connsiteY0" fmla="*/ 248029 h 1190538"/>
              <a:gd name="connsiteX1" fmla="*/ 5130396 w 5368517"/>
              <a:gd name="connsiteY1" fmla="*/ 0 h 1190538"/>
              <a:gd name="connsiteX2" fmla="*/ 5368517 w 5368517"/>
              <a:gd name="connsiteY2" fmla="*/ 1190538 h 1190538"/>
              <a:gd name="connsiteX3" fmla="*/ 954 w 5368517"/>
              <a:gd name="connsiteY3" fmla="*/ 1160776 h 1190538"/>
              <a:gd name="connsiteX4" fmla="*/ 954 w 5368517"/>
              <a:gd name="connsiteY4" fmla="*/ 248029 h 1190538"/>
              <a:gd name="connsiteX0" fmla="*/ 954 w 5368517"/>
              <a:gd name="connsiteY0" fmla="*/ 257950 h 1200459"/>
              <a:gd name="connsiteX1" fmla="*/ 5170083 w 5368517"/>
              <a:gd name="connsiteY1" fmla="*/ 0 h 1200459"/>
              <a:gd name="connsiteX2" fmla="*/ 5368517 w 5368517"/>
              <a:gd name="connsiteY2" fmla="*/ 1200459 h 1200459"/>
              <a:gd name="connsiteX3" fmla="*/ 954 w 5368517"/>
              <a:gd name="connsiteY3" fmla="*/ 1170697 h 1200459"/>
              <a:gd name="connsiteX4" fmla="*/ 954 w 5368517"/>
              <a:gd name="connsiteY4" fmla="*/ 257950 h 1200459"/>
              <a:gd name="connsiteX0" fmla="*/ 0 w 5387407"/>
              <a:gd name="connsiteY0" fmla="*/ 198423 h 1200459"/>
              <a:gd name="connsiteX1" fmla="*/ 5188973 w 5387407"/>
              <a:gd name="connsiteY1" fmla="*/ 0 h 1200459"/>
              <a:gd name="connsiteX2" fmla="*/ 5387407 w 5387407"/>
              <a:gd name="connsiteY2" fmla="*/ 1200459 h 1200459"/>
              <a:gd name="connsiteX3" fmla="*/ 19844 w 5387407"/>
              <a:gd name="connsiteY3" fmla="*/ 1170697 h 1200459"/>
              <a:gd name="connsiteX4" fmla="*/ 0 w 5387407"/>
              <a:gd name="connsiteY4" fmla="*/ 198423 h 1200459"/>
              <a:gd name="connsiteX0" fmla="*/ 1002091 w 5367572"/>
              <a:gd name="connsiteY0" fmla="*/ 148818 h 1200459"/>
              <a:gd name="connsiteX1" fmla="*/ 5169138 w 5367572"/>
              <a:gd name="connsiteY1" fmla="*/ 0 h 1200459"/>
              <a:gd name="connsiteX2" fmla="*/ 5367572 w 5367572"/>
              <a:gd name="connsiteY2" fmla="*/ 1200459 h 1200459"/>
              <a:gd name="connsiteX3" fmla="*/ 9 w 5367572"/>
              <a:gd name="connsiteY3" fmla="*/ 1170697 h 1200459"/>
              <a:gd name="connsiteX4" fmla="*/ 1002091 w 5367572"/>
              <a:gd name="connsiteY4" fmla="*/ 148818 h 1200459"/>
              <a:gd name="connsiteX0" fmla="*/ 954 w 4366435"/>
              <a:gd name="connsiteY0" fmla="*/ 148818 h 1200459"/>
              <a:gd name="connsiteX1" fmla="*/ 4168001 w 4366435"/>
              <a:gd name="connsiteY1" fmla="*/ 0 h 1200459"/>
              <a:gd name="connsiteX2" fmla="*/ 4366435 w 4366435"/>
              <a:gd name="connsiteY2" fmla="*/ 1200459 h 1200459"/>
              <a:gd name="connsiteX3" fmla="*/ 955 w 4366435"/>
              <a:gd name="connsiteY3" fmla="*/ 853220 h 1200459"/>
              <a:gd name="connsiteX4" fmla="*/ 954 w 4366435"/>
              <a:gd name="connsiteY4" fmla="*/ 148818 h 1200459"/>
              <a:gd name="connsiteX0" fmla="*/ 954 w 4336670"/>
              <a:gd name="connsiteY0" fmla="*/ 148818 h 962351"/>
              <a:gd name="connsiteX1" fmla="*/ 4168001 w 4336670"/>
              <a:gd name="connsiteY1" fmla="*/ 0 h 962351"/>
              <a:gd name="connsiteX2" fmla="*/ 4336670 w 4336670"/>
              <a:gd name="connsiteY2" fmla="*/ 962351 h 962351"/>
              <a:gd name="connsiteX3" fmla="*/ 955 w 4336670"/>
              <a:gd name="connsiteY3" fmla="*/ 853220 h 962351"/>
              <a:gd name="connsiteX4" fmla="*/ 954 w 4336670"/>
              <a:gd name="connsiteY4" fmla="*/ 148818 h 962351"/>
              <a:gd name="connsiteX0" fmla="*/ 10359 w 4346075"/>
              <a:gd name="connsiteY0" fmla="*/ 148818 h 962351"/>
              <a:gd name="connsiteX1" fmla="*/ 4177406 w 4346075"/>
              <a:gd name="connsiteY1" fmla="*/ 0 h 962351"/>
              <a:gd name="connsiteX2" fmla="*/ 4346075 w 4346075"/>
              <a:gd name="connsiteY2" fmla="*/ 962351 h 962351"/>
              <a:gd name="connsiteX3" fmla="*/ 439 w 4346075"/>
              <a:gd name="connsiteY3" fmla="*/ 942511 h 962351"/>
              <a:gd name="connsiteX4" fmla="*/ 10359 w 4346075"/>
              <a:gd name="connsiteY4" fmla="*/ 148818 h 962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6075" h="962351">
                <a:moveTo>
                  <a:pt x="10359" y="148818"/>
                </a:moveTo>
                <a:lnTo>
                  <a:pt x="4177406" y="0"/>
                </a:lnTo>
                <a:lnTo>
                  <a:pt x="4346075" y="962351"/>
                </a:lnTo>
                <a:lnTo>
                  <a:pt x="439" y="942511"/>
                </a:lnTo>
                <a:cubicBezTo>
                  <a:pt x="-2868" y="386926"/>
                  <a:pt x="13666" y="704403"/>
                  <a:pt x="10359" y="148818"/>
                </a:cubicBezTo>
                <a:close/>
              </a:path>
            </a:pathLst>
          </a:custGeom>
          <a:solidFill>
            <a:srgbClr val="359C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7"/>
          <a:stretch>
            <a:fillRect/>
          </a:stretch>
        </p:blipFill>
        <p:spPr>
          <a:xfrm>
            <a:off x="431220" y="6347963"/>
            <a:ext cx="3321425" cy="268516"/>
          </a:xfrm>
          <a:prstGeom prst="rect">
            <a:avLst/>
          </a:prstGeom>
        </p:spPr>
      </p:pic>
      <p:pic>
        <p:nvPicPr>
          <p:cNvPr id="7" name="Picture 6"/>
          <p:cNvPicPr>
            <a:picLocks noChangeAspect="1"/>
          </p:cNvPicPr>
          <p:nvPr/>
        </p:nvPicPr>
        <p:blipFill>
          <a:blip r:embed="rId8"/>
          <a:stretch>
            <a:fillRect/>
          </a:stretch>
        </p:blipFill>
        <p:spPr>
          <a:xfrm>
            <a:off x="5740400" y="6297942"/>
            <a:ext cx="2946400" cy="381000"/>
          </a:xfrm>
          <a:prstGeom prst="rect">
            <a:avLst/>
          </a:prstGeom>
        </p:spPr>
      </p:pic>
    </p:spTree>
    <p:extLst>
      <p:ext uri="{BB962C8B-B14F-4D97-AF65-F5344CB8AC3E}">
        <p14:creationId xmlns:p14="http://schemas.microsoft.com/office/powerpoint/2010/main" val="38529087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txStyles>
    <p:titleStyle>
      <a:lvl1pPr algn="l" defTabSz="457200" rtl="0" eaLnBrk="1" latinLnBrk="0" hangingPunct="1">
        <a:spcBef>
          <a:spcPct val="0"/>
        </a:spcBef>
        <a:buNone/>
        <a:defRPr sz="4400" kern="1200" cap="none">
          <a:solidFill>
            <a:srgbClr val="5E6062"/>
          </a:solidFill>
          <a:latin typeface="Klavika"/>
          <a:ea typeface="+mj-ea"/>
          <a:cs typeface="+mj-cs"/>
        </a:defRPr>
      </a:lvl1pPr>
    </p:titleStyle>
    <p:bodyStyle>
      <a:lvl1pPr marL="342900" indent="-3429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1pPr>
      <a:lvl2pPr marL="742950" indent="-28575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2pPr>
      <a:lvl3pPr marL="1143000" indent="-2286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3pPr>
      <a:lvl4pPr marL="1600200" indent="-2286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4pPr>
      <a:lvl5pPr marL="2057400" indent="-2286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jon_festinger@thecdm.ca" TargetMode="Externa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eorgemasonlawreview.org/doc/Boyden_18-2_2011.pdf"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cademia.edu/860340/The_Innovation_Dilemma_Intellectual_Property_and_the_Historical_Legacy_of_Cumulative_Creativity"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eg"/><Relationship Id="rId5"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jpeg"/><Relationship Id="rId3" Type="http://schemas.openxmlformats.org/officeDocument/2006/relationships/image" Target="../media/image1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blog.ninapaley.com/2010/02/09/all-creative-work-is-derivative/" TargetMode="External"/><Relationship Id="rId4" Type="http://schemas.openxmlformats.org/officeDocument/2006/relationships/hyperlink" Target="http://www.wired.com/wired/archive/4.02/jobs_pr.html" TargetMode="External"/><Relationship Id="rId1" Type="http://schemas.openxmlformats.org/officeDocument/2006/relationships/slideLayout" Target="../slideLayouts/slideLayout2.xml"/><Relationship Id="rId2" Type="http://schemas.openxmlformats.org/officeDocument/2006/relationships/hyperlink" Target="http://www.youtube.com/watch?feature=player_embedded&amp;v=0af00UcTO-c"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
            <a:ext cx="9144000" cy="1342593"/>
          </a:xfrm>
        </p:spPr>
        <p:txBody>
          <a:bodyPr>
            <a:normAutofit/>
          </a:bodyPr>
          <a:lstStyle/>
          <a:p>
            <a:r>
              <a:rPr lang="en-US" sz="3600" b="1" dirty="0" smtClean="0"/>
              <a:t>Game Development &amp; Modification Panel                </a:t>
            </a:r>
            <a:endParaRPr lang="en-US" sz="3400" b="1" dirty="0"/>
          </a:p>
        </p:txBody>
      </p:sp>
      <p:sp>
        <p:nvSpPr>
          <p:cNvPr id="5" name="Content Placeholder 4"/>
          <p:cNvSpPr>
            <a:spLocks noGrp="1"/>
          </p:cNvSpPr>
          <p:nvPr>
            <p:ph sz="quarter" idx="10"/>
          </p:nvPr>
        </p:nvSpPr>
        <p:spPr>
          <a:xfrm>
            <a:off x="457200" y="1408135"/>
            <a:ext cx="8229600" cy="4512020"/>
          </a:xfrm>
        </p:spPr>
        <p:txBody>
          <a:bodyPr>
            <a:normAutofit fontScale="92500" lnSpcReduction="10000"/>
          </a:bodyPr>
          <a:lstStyle/>
          <a:p>
            <a:pPr marL="0" indent="0">
              <a:buNone/>
            </a:pPr>
            <a:r>
              <a:rPr lang="en-US" b="1" i="1" dirty="0" smtClean="0"/>
              <a:t>Gaming Panel</a:t>
            </a:r>
          </a:p>
          <a:p>
            <a:pPr marL="0" indent="0">
              <a:buNone/>
            </a:pPr>
            <a:r>
              <a:rPr lang="en-US" b="1" i="1" dirty="0" smtClean="0"/>
              <a:t>“Creation Nation: IP &amp; The Rise of </a:t>
            </a:r>
            <a:r>
              <a:rPr lang="en-US" b="1" i="1" dirty="0" err="1" smtClean="0"/>
              <a:t>Prosumerism</a:t>
            </a:r>
            <a:r>
              <a:rPr lang="en-US" b="1" i="1" dirty="0" smtClean="0"/>
              <a:t>”</a:t>
            </a:r>
          </a:p>
          <a:p>
            <a:pPr marL="0" indent="0">
              <a:buNone/>
            </a:pPr>
            <a:r>
              <a:rPr lang="en-US" b="1" dirty="0" smtClean="0"/>
              <a:t>6</a:t>
            </a:r>
            <a:r>
              <a:rPr lang="en-US" b="1" baseline="30000" dirty="0" smtClean="0"/>
              <a:t>th</a:t>
            </a:r>
            <a:r>
              <a:rPr lang="en-US" b="1" dirty="0" smtClean="0"/>
              <a:t> Annual Symposium</a:t>
            </a:r>
          </a:p>
          <a:p>
            <a:pPr marL="0" indent="0">
              <a:buNone/>
            </a:pPr>
            <a:r>
              <a:rPr lang="en-US" b="1" dirty="0" smtClean="0"/>
              <a:t>Penn Law Intellectual Property Group</a:t>
            </a:r>
          </a:p>
          <a:p>
            <a:pPr marL="0" indent="0">
              <a:buNone/>
            </a:pPr>
            <a:r>
              <a:rPr lang="en-US" b="1" dirty="0" smtClean="0"/>
              <a:t>March 29, 2013</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r>
              <a:rPr lang="en-US" sz="1600" dirty="0"/>
              <a:t>Jon Festinger Q.C.</a:t>
            </a:r>
          </a:p>
          <a:p>
            <a:pPr marL="0" indent="0">
              <a:buNone/>
            </a:pPr>
            <a:r>
              <a:rPr lang="en-US" sz="1600" dirty="0"/>
              <a:t>Centre for Digital Media</a:t>
            </a:r>
          </a:p>
          <a:p>
            <a:pPr marL="0" indent="0">
              <a:buNone/>
            </a:pPr>
            <a:r>
              <a:rPr lang="en-US" sz="1600" dirty="0"/>
              <a:t>Festinger Law &amp; Strategy LLP</a:t>
            </a:r>
          </a:p>
          <a:p>
            <a:pPr marL="0" indent="0">
              <a:buNone/>
            </a:pPr>
            <a:r>
              <a:rPr lang="en-US" sz="1600" dirty="0"/>
              <a:t>@</a:t>
            </a:r>
            <a:r>
              <a:rPr lang="en-US" sz="1600" dirty="0" err="1" smtClean="0"/>
              <a:t>gamebizlaw</a:t>
            </a:r>
            <a:endParaRPr lang="en-US" sz="1600" dirty="0" smtClean="0"/>
          </a:p>
          <a:p>
            <a:pPr marL="0" indent="0">
              <a:buNone/>
            </a:pPr>
            <a:r>
              <a:rPr lang="en-US" sz="1600" dirty="0"/>
              <a:t>http://</a:t>
            </a:r>
            <a:r>
              <a:rPr lang="en-US" sz="1600" dirty="0" err="1"/>
              <a:t>blogs.ubc.ca</a:t>
            </a:r>
            <a:r>
              <a:rPr lang="en-US" sz="1600" dirty="0"/>
              <a:t>/</a:t>
            </a:r>
            <a:r>
              <a:rPr lang="en-US" sz="1600" dirty="0" err="1"/>
              <a:t>videogamelaw</a:t>
            </a:r>
            <a:r>
              <a:rPr lang="en-US" sz="1600" dirty="0" smtClean="0"/>
              <a:t>/</a:t>
            </a:r>
            <a:endParaRPr lang="en-US" sz="1600" dirty="0"/>
          </a:p>
          <a:p>
            <a:pPr marL="0" indent="0">
              <a:buNone/>
            </a:pPr>
            <a:r>
              <a:rPr lang="en-US" sz="1600" dirty="0">
                <a:hlinkClick r:id="rId2"/>
              </a:rPr>
              <a:t>jon_festinger@</a:t>
            </a:r>
            <a:r>
              <a:rPr lang="en-US" sz="1600" dirty="0" smtClean="0">
                <a:hlinkClick r:id="rId2"/>
              </a:rPr>
              <a:t>thecdm.ca</a:t>
            </a:r>
            <a:endParaRPr lang="en-US" sz="1600" dirty="0" smtClean="0"/>
          </a:p>
          <a:p>
            <a:pPr marL="0" indent="0">
              <a:buNone/>
            </a:pPr>
            <a:endParaRPr lang="en-US" sz="1600" dirty="0"/>
          </a:p>
          <a:p>
            <a:pPr marL="0" indent="0">
              <a:buNone/>
            </a:pPr>
            <a:endParaRPr lang="en-US" sz="1200" dirty="0"/>
          </a:p>
        </p:txBody>
      </p:sp>
      <p:pic>
        <p:nvPicPr>
          <p:cNvPr id="6" name="Picture 5"/>
          <p:cNvPicPr>
            <a:picLocks noChangeAspect="1"/>
          </p:cNvPicPr>
          <p:nvPr/>
        </p:nvPicPr>
        <p:blipFill>
          <a:blip r:embed="rId3"/>
          <a:stretch>
            <a:fillRect/>
          </a:stretch>
        </p:blipFill>
        <p:spPr>
          <a:xfrm>
            <a:off x="6934040" y="2495524"/>
            <a:ext cx="1752761" cy="2857500"/>
          </a:xfrm>
          <a:prstGeom prst="rect">
            <a:avLst/>
          </a:prstGeom>
        </p:spPr>
      </p:pic>
    </p:spTree>
    <p:extLst>
      <p:ext uri="{BB962C8B-B14F-4D97-AF65-F5344CB8AC3E}">
        <p14:creationId xmlns:p14="http://schemas.microsoft.com/office/powerpoint/2010/main" val="4174233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765"/>
            <a:ext cx="8229600" cy="1016000"/>
          </a:xfrm>
        </p:spPr>
        <p:txBody>
          <a:bodyPr>
            <a:normAutofit fontScale="90000"/>
          </a:bodyPr>
          <a:lstStyle/>
          <a:p>
            <a:r>
              <a:rPr lang="en-US" b="1" dirty="0" smtClean="0">
                <a:solidFill>
                  <a:srgbClr val="FF0000"/>
                </a:solidFill>
              </a:rPr>
              <a:t>Conundrum 3: </a:t>
            </a:r>
            <a:r>
              <a:rPr lang="en-US" b="1" i="1" dirty="0" smtClean="0">
                <a:solidFill>
                  <a:schemeClr val="tx1">
                    <a:lumMod val="65000"/>
                    <a:lumOff val="35000"/>
                  </a:schemeClr>
                </a:solidFill>
                <a:latin typeface="+mj-lt"/>
                <a:cs typeface="American Typewriter"/>
              </a:rPr>
              <a:t>“</a:t>
            </a:r>
            <a:r>
              <a:rPr lang="en-US" b="1" i="1" dirty="0" smtClean="0">
                <a:solidFill>
                  <a:schemeClr val="tx1">
                    <a:lumMod val="65000"/>
                    <a:lumOff val="35000"/>
                  </a:schemeClr>
                </a:solidFill>
                <a:latin typeface="+mj-lt"/>
              </a:rPr>
              <a:t>Mrs. Smith”</a:t>
            </a:r>
            <a:r>
              <a:rPr lang="en-US" b="1" i="1" dirty="0" smtClean="0"/>
              <a:t> revisited</a:t>
            </a:r>
            <a:endParaRPr lang="en-US" b="1" i="1" dirty="0"/>
          </a:p>
        </p:txBody>
      </p:sp>
      <p:sp>
        <p:nvSpPr>
          <p:cNvPr id="3" name="Content Placeholder 2"/>
          <p:cNvSpPr>
            <a:spLocks noGrp="1"/>
          </p:cNvSpPr>
          <p:nvPr>
            <p:ph sz="quarter" idx="10"/>
          </p:nvPr>
        </p:nvSpPr>
        <p:spPr>
          <a:xfrm>
            <a:off x="457200" y="1076765"/>
            <a:ext cx="8229600" cy="4649369"/>
          </a:xfrm>
        </p:spPr>
        <p:txBody>
          <a:bodyPr/>
          <a:lstStyle/>
          <a:p>
            <a:pPr marL="0" indent="0">
              <a:buNone/>
            </a:pPr>
            <a:r>
              <a:rPr lang="en-US" sz="2800" b="1" i="1" dirty="0">
                <a:solidFill>
                  <a:srgbClr val="FF0000"/>
                </a:solidFill>
              </a:rPr>
              <a:t>THE “MRS. SMITH” PRINCIPLE</a:t>
            </a:r>
          </a:p>
          <a:p>
            <a:pPr marL="0" indent="0">
              <a:buNone/>
            </a:pPr>
            <a:r>
              <a:rPr lang="en-US" dirty="0" smtClean="0">
                <a:solidFill>
                  <a:srgbClr val="FF6600"/>
                </a:solidFill>
              </a:rPr>
              <a:t>Human </a:t>
            </a:r>
            <a:r>
              <a:rPr lang="en-US" dirty="0">
                <a:solidFill>
                  <a:srgbClr val="FF6600"/>
                </a:solidFill>
              </a:rPr>
              <a:t>Instinct to Censor?</a:t>
            </a:r>
          </a:p>
          <a:p>
            <a:pPr marL="0" indent="0">
              <a:buNone/>
            </a:pPr>
            <a:r>
              <a:rPr lang="en-US" dirty="0" smtClean="0"/>
              <a:t>“</a:t>
            </a:r>
            <a:r>
              <a:rPr lang="en-US" dirty="0"/>
              <a:t>What matters is not what Canadians think is right for themselves to see. What matters is what Canadians would not abide other Canadians seeing because it would be beyond the contemporary Canadian Standard of tolerance to allow them to see it.” </a:t>
            </a:r>
            <a:r>
              <a:rPr lang="en-US" sz="2000" dirty="0"/>
              <a:t>(1985 SCC Dickson CJ </a:t>
            </a:r>
            <a:r>
              <a:rPr lang="en-US" sz="1600" i="1" dirty="0"/>
              <a:t>Towne Cinema v. The Queen </a:t>
            </a:r>
            <a:r>
              <a:rPr lang="en-US" sz="2000" dirty="0"/>
              <a:t>)</a:t>
            </a:r>
          </a:p>
          <a:p>
            <a:pPr marL="0" indent="0">
              <a:buNone/>
            </a:pPr>
            <a:r>
              <a:rPr lang="en-US" sz="2800" b="1" i="1" dirty="0">
                <a:solidFill>
                  <a:srgbClr val="FF0000"/>
                </a:solidFill>
              </a:rPr>
              <a:t>THE “MRS. SMITH” </a:t>
            </a:r>
            <a:r>
              <a:rPr lang="en-US" sz="2800" b="1" i="1" dirty="0" smtClean="0">
                <a:solidFill>
                  <a:srgbClr val="FF0000"/>
                </a:solidFill>
              </a:rPr>
              <a:t>PRINCIPLE REVISITED</a:t>
            </a:r>
            <a:endParaRPr lang="en-US" sz="2800" b="1" i="1" dirty="0">
              <a:solidFill>
                <a:srgbClr val="FF0000"/>
              </a:solidFill>
            </a:endParaRPr>
          </a:p>
          <a:p>
            <a:pPr marL="0" indent="0">
              <a:buNone/>
            </a:pPr>
            <a:r>
              <a:rPr lang="en-US" b="1" dirty="0">
                <a:solidFill>
                  <a:schemeClr val="tx1"/>
                </a:solidFill>
              </a:rPr>
              <a:t>WE DON’T ACTUALLY ACCEPT EACH OTHERS CREATIVITY &amp;  ABILITIES </a:t>
            </a:r>
            <a:r>
              <a:rPr lang="en-US" dirty="0"/>
              <a:t>(or at least not easily; at least not that tolerantly)</a:t>
            </a:r>
          </a:p>
          <a:p>
            <a:pPr marL="0" indent="0">
              <a:buNone/>
            </a:pPr>
            <a:endParaRPr lang="en-US" sz="2800" b="1" i="1" dirty="0">
              <a:solidFill>
                <a:srgbClr val="FF0000"/>
              </a:solidFill>
            </a:endParaRPr>
          </a:p>
          <a:p>
            <a:endParaRPr lang="en-US" dirty="0"/>
          </a:p>
        </p:txBody>
      </p:sp>
      <p:pic>
        <p:nvPicPr>
          <p:cNvPr id="4" name="Content Placeholder 3" descr="Family_watching_television_1958.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526910" y="4922106"/>
            <a:ext cx="1334230" cy="1251018"/>
          </a:xfrm>
          <a:prstGeom prst="rect">
            <a:avLst/>
          </a:prstGeom>
        </p:spPr>
      </p:pic>
      <p:pic>
        <p:nvPicPr>
          <p:cNvPr id="5" name="Content Placeholder 3" descr="Family_watching_television_1958.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861140" y="4922106"/>
            <a:ext cx="1334230" cy="1251018"/>
          </a:xfrm>
          <a:prstGeom prst="rect">
            <a:avLst/>
          </a:prstGeom>
        </p:spPr>
      </p:pic>
      <p:pic>
        <p:nvPicPr>
          <p:cNvPr id="6" name="Content Placeholder 3" descr="Family_watching_television_1958.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195370" y="4922106"/>
            <a:ext cx="1334230" cy="1251018"/>
          </a:xfrm>
          <a:prstGeom prst="rect">
            <a:avLst/>
          </a:prstGeom>
        </p:spPr>
      </p:pic>
    </p:spTree>
    <p:extLst>
      <p:ext uri="{BB962C8B-B14F-4D97-AF65-F5344CB8AC3E}">
        <p14:creationId xmlns:p14="http://schemas.microsoft.com/office/powerpoint/2010/main" val="1284962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r>
              <a:rPr lang="en-US" b="1" dirty="0" smtClean="0">
                <a:solidFill>
                  <a:schemeClr val="tx1">
                    <a:lumMod val="50000"/>
                    <a:lumOff val="50000"/>
                  </a:schemeClr>
                </a:solidFill>
              </a:rPr>
              <a:t>AND SO </a:t>
            </a:r>
            <a:r>
              <a:rPr lang="en-US" b="1" dirty="0" smtClean="0">
                <a:solidFill>
                  <a:schemeClr val="tx1"/>
                </a:solidFill>
              </a:rPr>
              <a:t>WE HAVE ARRIVED </a:t>
            </a:r>
            <a:r>
              <a:rPr lang="en-US" b="1" dirty="0" smtClean="0">
                <a:solidFill>
                  <a:schemeClr val="tx1">
                    <a:lumMod val="50000"/>
                    <a:lumOff val="50000"/>
                  </a:schemeClr>
                </a:solidFill>
              </a:rPr>
              <a:t>AT….</a:t>
            </a:r>
            <a:endParaRPr lang="en-US" b="1" dirty="0">
              <a:solidFill>
                <a:schemeClr val="tx1">
                  <a:lumMod val="50000"/>
                  <a:lumOff val="50000"/>
                </a:schemeClr>
              </a:solidFill>
            </a:endParaRPr>
          </a:p>
        </p:txBody>
      </p:sp>
      <p:pic>
        <p:nvPicPr>
          <p:cNvPr id="4" name="Content Placeholder 3" descr="file2471271385911.jpg"/>
          <p:cNvPicPr>
            <a:picLocks noGrp="1" noChangeAspect="1"/>
          </p:cNvPicPr>
          <p:nvPr>
            <p:ph sz="quarter" idx="10"/>
          </p:nvPr>
        </p:nvPicPr>
        <p:blipFill rotWithShape="1">
          <a:blip r:embed="rId2" cstate="print">
            <a:extLst>
              <a:ext uri="{28A0092B-C50C-407E-A947-70E740481C1C}">
                <a14:useLocalDpi xmlns:a14="http://schemas.microsoft.com/office/drawing/2010/main"/>
              </a:ext>
            </a:extLst>
          </a:blip>
          <a:srcRect/>
          <a:stretch/>
        </p:blipFill>
        <p:spPr>
          <a:xfrm>
            <a:off x="2315764" y="1408113"/>
            <a:ext cx="4743581" cy="4318000"/>
          </a:xfrm>
        </p:spPr>
      </p:pic>
    </p:spTree>
    <p:extLst>
      <p:ext uri="{BB962C8B-B14F-4D97-AF65-F5344CB8AC3E}">
        <p14:creationId xmlns:p14="http://schemas.microsoft.com/office/powerpoint/2010/main" val="877044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643"/>
            <a:ext cx="9144000" cy="1016000"/>
          </a:xfrm>
        </p:spPr>
        <p:txBody>
          <a:bodyPr>
            <a:normAutofit fontScale="90000"/>
          </a:bodyPr>
          <a:lstStyle/>
          <a:p>
            <a:pPr marL="0" indent="0"/>
            <a:r>
              <a:rPr lang="en-US" b="1" i="1" dirty="0" smtClean="0">
                <a:solidFill>
                  <a:schemeClr val="tx1"/>
                </a:solidFill>
              </a:rPr>
              <a:t/>
            </a:r>
            <a:br>
              <a:rPr lang="en-US" b="1" i="1" dirty="0" smtClean="0">
                <a:solidFill>
                  <a:schemeClr val="tx1"/>
                </a:solidFill>
              </a:rPr>
            </a:br>
            <a:r>
              <a:rPr lang="en-US" b="1" i="1" dirty="0">
                <a:solidFill>
                  <a:schemeClr val="tx1"/>
                </a:solidFill>
              </a:rPr>
              <a:t/>
            </a:r>
            <a:br>
              <a:rPr lang="en-US" b="1" i="1" dirty="0">
                <a:solidFill>
                  <a:schemeClr val="tx1"/>
                </a:solidFill>
              </a:rPr>
            </a:br>
            <a:r>
              <a:rPr lang="en-US" b="1" i="1" dirty="0" smtClean="0">
                <a:solidFill>
                  <a:schemeClr val="tx1"/>
                </a:solidFill>
              </a:rPr>
              <a:t>  </a:t>
            </a:r>
            <a:r>
              <a:rPr lang="en-US" b="1" i="1" dirty="0" smtClean="0">
                <a:solidFill>
                  <a:srgbClr val="660066"/>
                </a:solidFill>
              </a:rPr>
              <a:t>Finding Answers</a:t>
            </a:r>
            <a:r>
              <a:rPr lang="en-US" b="1" i="1" dirty="0" smtClean="0">
                <a:solidFill>
                  <a:schemeClr val="tx1"/>
                </a:solidFill>
              </a:rPr>
              <a:t>: </a:t>
            </a:r>
            <a:r>
              <a:rPr lang="en-US" b="1" dirty="0" smtClean="0">
                <a:solidFill>
                  <a:schemeClr val="tx1"/>
                </a:solidFill>
              </a:rPr>
              <a:t>Copyright </a:t>
            </a:r>
            <a:r>
              <a:rPr lang="en-US" b="1" dirty="0">
                <a:solidFill>
                  <a:schemeClr val="tx1"/>
                </a:solidFill>
              </a:rPr>
              <a:t>as part </a:t>
            </a:r>
            <a:r>
              <a:rPr lang="en-US" b="1" dirty="0" smtClean="0">
                <a:solidFill>
                  <a:schemeClr val="tx1"/>
                </a:solidFill>
              </a:rPr>
              <a:t>of</a:t>
            </a:r>
            <a:br>
              <a:rPr lang="en-US" b="1" dirty="0" smtClean="0">
                <a:solidFill>
                  <a:schemeClr val="tx1"/>
                </a:solidFill>
              </a:rPr>
            </a:br>
            <a:r>
              <a:rPr lang="en-US" b="1" dirty="0">
                <a:solidFill>
                  <a:schemeClr val="tx1"/>
                </a:solidFill>
              </a:rPr>
              <a:t> </a:t>
            </a:r>
            <a:r>
              <a:rPr lang="en-US" b="1" dirty="0" smtClean="0">
                <a:solidFill>
                  <a:schemeClr val="tx1"/>
                </a:solidFill>
              </a:rPr>
              <a:t>  the </a:t>
            </a:r>
            <a:r>
              <a:rPr lang="en-US" b="1" dirty="0">
                <a:solidFill>
                  <a:schemeClr val="tx1"/>
                </a:solidFill>
              </a:rPr>
              <a:t>trajectory of </a:t>
            </a:r>
            <a:r>
              <a:rPr lang="en-US" b="1" dirty="0" smtClean="0">
                <a:solidFill>
                  <a:srgbClr val="0000FF"/>
                </a:solidFill>
              </a:rPr>
              <a:t>creative </a:t>
            </a:r>
            <a:r>
              <a:rPr lang="en-US" b="1" dirty="0">
                <a:solidFill>
                  <a:srgbClr val="0000FF"/>
                </a:solidFill>
              </a:rPr>
              <a:t>freedoms</a:t>
            </a:r>
            <a:r>
              <a:rPr lang="en-US" b="1" dirty="0">
                <a:solidFill>
                  <a:schemeClr val="tx1"/>
                </a:solidFill>
              </a:rPr>
              <a:t>?</a:t>
            </a:r>
            <a:r>
              <a:rPr lang="en-US" b="1" i="1" dirty="0">
                <a:solidFill>
                  <a:schemeClr val="tx1"/>
                </a:solidFill>
              </a:rPr>
              <a:t/>
            </a:r>
            <a:br>
              <a:rPr lang="en-US" b="1" i="1" dirty="0">
                <a:solidFill>
                  <a:schemeClr val="tx1"/>
                </a:solidFill>
              </a:rPr>
            </a:br>
            <a:r>
              <a:rPr lang="en-US" i="1" dirty="0"/>
              <a:t/>
            </a:r>
            <a:br>
              <a:rPr lang="en-US" i="1" dirty="0"/>
            </a:br>
            <a:endParaRPr lang="en-US" dirty="0"/>
          </a:p>
        </p:txBody>
      </p:sp>
      <p:sp>
        <p:nvSpPr>
          <p:cNvPr id="3" name="Content Placeholder 2"/>
          <p:cNvSpPr>
            <a:spLocks noGrp="1"/>
          </p:cNvSpPr>
          <p:nvPr>
            <p:ph sz="quarter" idx="10"/>
          </p:nvPr>
        </p:nvSpPr>
        <p:spPr>
          <a:xfrm>
            <a:off x="0" y="1250066"/>
            <a:ext cx="9144000" cy="5039948"/>
          </a:xfrm>
        </p:spPr>
        <p:txBody>
          <a:bodyPr>
            <a:normAutofit fontScale="85000" lnSpcReduction="10000"/>
          </a:bodyPr>
          <a:lstStyle/>
          <a:p>
            <a:pPr marL="0" lvl="0" indent="0">
              <a:buNone/>
            </a:pPr>
            <a:r>
              <a:rPr lang="en-US" b="1" dirty="0" smtClean="0">
                <a:solidFill>
                  <a:schemeClr val="tx1"/>
                </a:solidFill>
              </a:rPr>
              <a:t>* Star </a:t>
            </a:r>
            <a:r>
              <a:rPr lang="en-US" b="1" dirty="0">
                <a:solidFill>
                  <a:schemeClr val="tx1"/>
                </a:solidFill>
              </a:rPr>
              <a:t>Chamber </a:t>
            </a:r>
            <a:r>
              <a:rPr lang="en-US" dirty="0">
                <a:solidFill>
                  <a:schemeClr val="tx1"/>
                </a:solidFill>
              </a:rPr>
              <a:t>(UK) abolished July </a:t>
            </a:r>
            <a:r>
              <a:rPr lang="en-US" b="1" dirty="0">
                <a:solidFill>
                  <a:srgbClr val="C0504D"/>
                </a:solidFill>
              </a:rPr>
              <a:t>1641</a:t>
            </a:r>
            <a:r>
              <a:rPr lang="en-US" dirty="0">
                <a:solidFill>
                  <a:schemeClr val="tx1"/>
                </a:solidFill>
              </a:rPr>
              <a:t> - de facto cessation of  </a:t>
            </a:r>
            <a:r>
              <a:rPr lang="en-US" dirty="0" smtClean="0">
                <a:solidFill>
                  <a:schemeClr val="tx1"/>
                </a:solidFill>
              </a:rPr>
              <a:t>censorship;  </a:t>
            </a:r>
          </a:p>
          <a:p>
            <a:pPr marL="0" lvl="0" indent="0">
              <a:buNone/>
            </a:pPr>
            <a:r>
              <a:rPr lang="en-US" dirty="0">
                <a:solidFill>
                  <a:schemeClr val="tx1"/>
                </a:solidFill>
              </a:rPr>
              <a:t> </a:t>
            </a:r>
            <a:r>
              <a:rPr lang="en-US" dirty="0" smtClean="0">
                <a:solidFill>
                  <a:schemeClr val="tx1"/>
                </a:solidFill>
              </a:rPr>
              <a:t>                replacement </a:t>
            </a:r>
            <a:r>
              <a:rPr lang="en-US" dirty="0">
                <a:solidFill>
                  <a:schemeClr val="tx1"/>
                </a:solidFill>
              </a:rPr>
              <a:t>of </a:t>
            </a:r>
            <a:r>
              <a:rPr lang="en-US" dirty="0" smtClean="0">
                <a:solidFill>
                  <a:schemeClr val="tx1"/>
                </a:solidFill>
              </a:rPr>
              <a:t>Royal </a:t>
            </a:r>
            <a:r>
              <a:rPr lang="en-US" dirty="0">
                <a:solidFill>
                  <a:schemeClr val="tx1"/>
                </a:solidFill>
              </a:rPr>
              <a:t>with </a:t>
            </a:r>
            <a:r>
              <a:rPr lang="en-US" dirty="0" smtClean="0">
                <a:solidFill>
                  <a:schemeClr val="tx1"/>
                </a:solidFill>
              </a:rPr>
              <a:t>Parliamentary censorship.</a:t>
            </a:r>
            <a:endParaRPr lang="en-US" dirty="0">
              <a:solidFill>
                <a:schemeClr val="tx1"/>
              </a:solidFill>
            </a:endParaRPr>
          </a:p>
          <a:p>
            <a:endParaRPr lang="en-US" dirty="0">
              <a:solidFill>
                <a:schemeClr val="tx1"/>
              </a:solidFill>
            </a:endParaRPr>
          </a:p>
          <a:p>
            <a:pPr marL="0" lvl="0" indent="0">
              <a:buNone/>
            </a:pPr>
            <a:r>
              <a:rPr lang="en-US" b="1" dirty="0" smtClean="0">
                <a:solidFill>
                  <a:schemeClr val="tx1"/>
                </a:solidFill>
              </a:rPr>
              <a:t>*Licensing </a:t>
            </a:r>
            <a:r>
              <a:rPr lang="en-US" b="1" dirty="0">
                <a:solidFill>
                  <a:schemeClr val="tx1"/>
                </a:solidFill>
              </a:rPr>
              <a:t>Order of </a:t>
            </a:r>
            <a:r>
              <a:rPr lang="en-US" b="1" dirty="0">
                <a:solidFill>
                  <a:srgbClr val="C0504D"/>
                </a:solidFill>
              </a:rPr>
              <a:t>1643</a:t>
            </a:r>
            <a:r>
              <a:rPr lang="en-US" dirty="0">
                <a:solidFill>
                  <a:srgbClr val="262626"/>
                </a:solidFill>
              </a:rPr>
              <a:t>: </a:t>
            </a:r>
            <a:r>
              <a:rPr lang="en-US" dirty="0">
                <a:solidFill>
                  <a:schemeClr val="tx1"/>
                </a:solidFill>
              </a:rPr>
              <a:t>Parliament required authors to have </a:t>
            </a:r>
            <a:r>
              <a:rPr lang="en-US" dirty="0" smtClean="0">
                <a:solidFill>
                  <a:schemeClr val="tx1"/>
                </a:solidFill>
              </a:rPr>
              <a:t>a government </a:t>
            </a:r>
          </a:p>
          <a:p>
            <a:pPr marL="0" lvl="0" indent="0">
              <a:buNone/>
            </a:pPr>
            <a:r>
              <a:rPr lang="en-US" dirty="0">
                <a:solidFill>
                  <a:schemeClr val="tx1"/>
                </a:solidFill>
              </a:rPr>
              <a:t> </a:t>
            </a:r>
            <a:r>
              <a:rPr lang="en-US" dirty="0" smtClean="0">
                <a:solidFill>
                  <a:schemeClr val="tx1"/>
                </a:solidFill>
              </a:rPr>
              <a:t>                 license </a:t>
            </a:r>
            <a:r>
              <a:rPr lang="en-US" dirty="0">
                <a:solidFill>
                  <a:schemeClr val="tx1"/>
                </a:solidFill>
              </a:rPr>
              <a:t>before a</a:t>
            </a:r>
            <a:r>
              <a:rPr lang="en-US" dirty="0" smtClean="0">
                <a:solidFill>
                  <a:schemeClr val="tx1"/>
                </a:solidFill>
              </a:rPr>
              <a:t> </a:t>
            </a:r>
            <a:r>
              <a:rPr lang="en-US" dirty="0">
                <a:solidFill>
                  <a:schemeClr val="tx1"/>
                </a:solidFill>
              </a:rPr>
              <a:t>work could be </a:t>
            </a:r>
            <a:r>
              <a:rPr lang="en-US" dirty="0" smtClean="0">
                <a:solidFill>
                  <a:schemeClr val="tx1"/>
                </a:solidFill>
              </a:rPr>
              <a:t>published.</a:t>
            </a:r>
            <a:endParaRPr lang="en-US" dirty="0">
              <a:solidFill>
                <a:schemeClr val="tx1"/>
              </a:solidFill>
            </a:endParaRPr>
          </a:p>
          <a:p>
            <a:pPr lvl="0"/>
            <a:endParaRPr lang="en-US" dirty="0">
              <a:solidFill>
                <a:schemeClr val="tx1"/>
              </a:solidFill>
            </a:endParaRPr>
          </a:p>
          <a:p>
            <a:pPr marL="0" indent="0">
              <a:buNone/>
            </a:pPr>
            <a:r>
              <a:rPr lang="en-US" b="1" i="1" dirty="0" smtClean="0">
                <a:solidFill>
                  <a:srgbClr val="000090"/>
                </a:solidFill>
              </a:rPr>
              <a:t>* “</a:t>
            </a:r>
            <a:r>
              <a:rPr lang="en-US" b="1" i="1" dirty="0" err="1" smtClean="0">
                <a:solidFill>
                  <a:srgbClr val="000090"/>
                </a:solidFill>
              </a:rPr>
              <a:t>Areopagitica</a:t>
            </a:r>
            <a:r>
              <a:rPr lang="en-US" b="1" i="1" dirty="0" smtClean="0">
                <a:solidFill>
                  <a:srgbClr val="000090"/>
                </a:solidFill>
              </a:rPr>
              <a:t>”</a:t>
            </a:r>
            <a:r>
              <a:rPr lang="en-US" b="1" i="1" dirty="0" smtClean="0">
                <a:solidFill>
                  <a:schemeClr val="tx1"/>
                </a:solidFill>
              </a:rPr>
              <a:t>: “A </a:t>
            </a:r>
            <a:r>
              <a:rPr lang="en-US" b="1" i="1" dirty="0">
                <a:solidFill>
                  <a:schemeClr val="tx1"/>
                </a:solidFill>
              </a:rPr>
              <a:t>speech of Mr. John Milton for the Liberty of </a:t>
            </a:r>
            <a:endParaRPr lang="en-US" b="1" i="1" dirty="0" smtClean="0">
              <a:solidFill>
                <a:schemeClr val="tx1"/>
              </a:solidFill>
            </a:endParaRPr>
          </a:p>
          <a:p>
            <a:pPr marL="0" indent="0">
              <a:buNone/>
            </a:pPr>
            <a:r>
              <a:rPr lang="en-US" b="1" i="1" dirty="0" smtClean="0">
                <a:solidFill>
                  <a:schemeClr val="tx1"/>
                </a:solidFill>
              </a:rPr>
              <a:t>         Unlicensed </a:t>
            </a:r>
            <a:r>
              <a:rPr lang="en-US" b="1" i="1" dirty="0">
                <a:solidFill>
                  <a:schemeClr val="tx1"/>
                </a:solidFill>
              </a:rPr>
              <a:t>Printing to the Parliament of </a:t>
            </a:r>
            <a:r>
              <a:rPr lang="en-US" b="1" i="1" dirty="0" smtClean="0">
                <a:solidFill>
                  <a:schemeClr val="tx1"/>
                </a:solidFill>
              </a:rPr>
              <a:t>England”</a:t>
            </a:r>
            <a:r>
              <a:rPr lang="en-US" dirty="0" smtClean="0">
                <a:solidFill>
                  <a:schemeClr val="tx1"/>
                </a:solidFill>
              </a:rPr>
              <a:t>; </a:t>
            </a:r>
            <a:r>
              <a:rPr lang="en-US" b="1" dirty="0">
                <a:solidFill>
                  <a:srgbClr val="C0504D"/>
                </a:solidFill>
              </a:rPr>
              <a:t>1644</a:t>
            </a:r>
            <a:r>
              <a:rPr lang="en-US" dirty="0">
                <a:solidFill>
                  <a:schemeClr val="tx1"/>
                </a:solidFill>
              </a:rPr>
              <a:t>. </a:t>
            </a:r>
          </a:p>
          <a:p>
            <a:pPr lvl="0"/>
            <a:endParaRPr lang="en-US" dirty="0">
              <a:solidFill>
                <a:srgbClr val="000000"/>
              </a:solidFill>
            </a:endParaRPr>
          </a:p>
          <a:p>
            <a:pPr lvl="0">
              <a:buFontTx/>
              <a:buChar char="•"/>
            </a:pPr>
            <a:r>
              <a:rPr lang="en-US" dirty="0" smtClean="0">
                <a:solidFill>
                  <a:srgbClr val="000000"/>
                </a:solidFill>
              </a:rPr>
              <a:t>“</a:t>
            </a:r>
            <a:r>
              <a:rPr lang="en-US" b="1" dirty="0" smtClean="0">
                <a:solidFill>
                  <a:srgbClr val="000000"/>
                </a:solidFill>
              </a:rPr>
              <a:t>Licensing </a:t>
            </a:r>
            <a:r>
              <a:rPr lang="en-US" b="1" dirty="0">
                <a:solidFill>
                  <a:schemeClr val="tx1">
                    <a:lumMod val="85000"/>
                    <a:lumOff val="15000"/>
                  </a:schemeClr>
                </a:solidFill>
              </a:rPr>
              <a:t>of the Press Act </a:t>
            </a:r>
            <a:r>
              <a:rPr lang="en-US" b="1" dirty="0">
                <a:solidFill>
                  <a:srgbClr val="C0504D"/>
                </a:solidFill>
              </a:rPr>
              <a:t>1662</a:t>
            </a:r>
            <a:r>
              <a:rPr lang="en-US" b="1" dirty="0">
                <a:solidFill>
                  <a:schemeClr val="tx1">
                    <a:lumMod val="85000"/>
                    <a:lumOff val="15000"/>
                  </a:schemeClr>
                </a:solidFill>
              </a:rPr>
              <a:t>”</a:t>
            </a:r>
            <a:r>
              <a:rPr lang="en-US" dirty="0">
                <a:solidFill>
                  <a:schemeClr val="tx1">
                    <a:lumMod val="85000"/>
                    <a:lumOff val="15000"/>
                  </a:schemeClr>
                </a:solidFill>
              </a:rPr>
              <a:t>; "An Act for preventing the </a:t>
            </a:r>
            <a:endParaRPr lang="en-US" dirty="0" smtClean="0">
              <a:solidFill>
                <a:schemeClr val="tx1">
                  <a:lumMod val="85000"/>
                  <a:lumOff val="15000"/>
                </a:schemeClr>
              </a:solidFill>
            </a:endParaRPr>
          </a:p>
          <a:p>
            <a:pPr marL="0" lvl="0" indent="0">
              <a:buNone/>
            </a:pPr>
            <a:r>
              <a:rPr lang="en-US" dirty="0" smtClean="0">
                <a:solidFill>
                  <a:schemeClr val="tx1">
                    <a:lumMod val="85000"/>
                    <a:lumOff val="15000"/>
                  </a:schemeClr>
                </a:solidFill>
              </a:rPr>
              <a:t>frequent </a:t>
            </a:r>
            <a:r>
              <a:rPr lang="en-US" dirty="0">
                <a:solidFill>
                  <a:schemeClr val="tx1">
                    <a:lumMod val="85000"/>
                    <a:lumOff val="15000"/>
                  </a:schemeClr>
                </a:solidFill>
              </a:rPr>
              <a:t>Abuses in printing seditious treasonable and unlicensed </a:t>
            </a:r>
            <a:r>
              <a:rPr lang="en-US" dirty="0" err="1">
                <a:solidFill>
                  <a:schemeClr val="tx1">
                    <a:lumMod val="85000"/>
                    <a:lumOff val="15000"/>
                  </a:schemeClr>
                </a:solidFill>
              </a:rPr>
              <a:t>Bookes</a:t>
            </a:r>
            <a:r>
              <a:rPr lang="en-US" dirty="0">
                <a:solidFill>
                  <a:schemeClr val="tx1">
                    <a:lumMod val="85000"/>
                    <a:lumOff val="15000"/>
                  </a:schemeClr>
                </a:solidFill>
              </a:rPr>
              <a:t> </a:t>
            </a:r>
            <a:r>
              <a:rPr lang="en-US" dirty="0" smtClean="0">
                <a:solidFill>
                  <a:schemeClr val="tx1">
                    <a:lumMod val="85000"/>
                    <a:lumOff val="15000"/>
                  </a:schemeClr>
                </a:solidFill>
              </a:rPr>
              <a:t> </a:t>
            </a:r>
          </a:p>
          <a:p>
            <a:pPr marL="0" lvl="0" indent="0">
              <a:buNone/>
            </a:pPr>
            <a:r>
              <a:rPr lang="en-US" dirty="0" smtClean="0">
                <a:solidFill>
                  <a:schemeClr val="tx1">
                    <a:lumMod val="85000"/>
                    <a:lumOff val="15000"/>
                  </a:schemeClr>
                </a:solidFill>
              </a:rPr>
              <a:t>and </a:t>
            </a:r>
            <a:r>
              <a:rPr lang="en-US" dirty="0">
                <a:solidFill>
                  <a:schemeClr val="tx1">
                    <a:lumMod val="85000"/>
                    <a:lumOff val="15000"/>
                  </a:schemeClr>
                </a:solidFill>
              </a:rPr>
              <a:t>Pamphlets and for regulating of Printing and Printing Presses</a:t>
            </a:r>
            <a:r>
              <a:rPr lang="en-US" dirty="0" smtClean="0">
                <a:solidFill>
                  <a:schemeClr val="tx1">
                    <a:lumMod val="85000"/>
                    <a:lumOff val="15000"/>
                  </a:schemeClr>
                </a:solidFill>
              </a:rPr>
              <a:t>.” </a:t>
            </a:r>
          </a:p>
          <a:p>
            <a:pPr marL="0" lvl="0" indent="0">
              <a:buNone/>
            </a:pPr>
            <a:r>
              <a:rPr lang="en-US" dirty="0" smtClean="0">
                <a:solidFill>
                  <a:schemeClr val="tx1">
                    <a:lumMod val="85000"/>
                    <a:lumOff val="15000"/>
                  </a:schemeClr>
                </a:solidFill>
              </a:rPr>
              <a:t>Restrictions </a:t>
            </a:r>
            <a:r>
              <a:rPr lang="en-US" dirty="0">
                <a:solidFill>
                  <a:schemeClr val="tx1">
                    <a:lumMod val="85000"/>
                    <a:lumOff val="15000"/>
                  </a:schemeClr>
                </a:solidFill>
              </a:rPr>
              <a:t>enforced by the </a:t>
            </a:r>
            <a:r>
              <a:rPr lang="en-US" b="1" dirty="0">
                <a:solidFill>
                  <a:schemeClr val="tx1">
                    <a:lumMod val="85000"/>
                    <a:lumOff val="15000"/>
                  </a:schemeClr>
                </a:solidFill>
              </a:rPr>
              <a:t>Stationers' Company</a:t>
            </a:r>
            <a:r>
              <a:rPr lang="en-US" dirty="0">
                <a:solidFill>
                  <a:schemeClr val="tx1">
                    <a:lumMod val="85000"/>
                    <a:lumOff val="15000"/>
                  </a:schemeClr>
                </a:solidFill>
              </a:rPr>
              <a:t>, </a:t>
            </a:r>
            <a:r>
              <a:rPr lang="en-US" dirty="0" smtClean="0">
                <a:solidFill>
                  <a:schemeClr val="tx1">
                    <a:lumMod val="85000"/>
                    <a:lumOff val="15000"/>
                  </a:schemeClr>
                </a:solidFill>
              </a:rPr>
              <a:t>a printers guild with the    </a:t>
            </a:r>
          </a:p>
          <a:p>
            <a:pPr marL="0" lvl="0" indent="0">
              <a:buNone/>
            </a:pPr>
            <a:r>
              <a:rPr lang="en-US" dirty="0" smtClean="0">
                <a:solidFill>
                  <a:schemeClr val="tx1">
                    <a:lumMod val="85000"/>
                    <a:lumOff val="15000"/>
                  </a:schemeClr>
                </a:solidFill>
              </a:rPr>
              <a:t>exclusive </a:t>
            </a:r>
            <a:r>
              <a:rPr lang="en-US" dirty="0">
                <a:solidFill>
                  <a:schemeClr val="tx1">
                    <a:lumMod val="85000"/>
                    <a:lumOff val="15000"/>
                  </a:schemeClr>
                </a:solidFill>
              </a:rPr>
              <a:t>power to print—and the responsibility to censor—literary works. </a:t>
            </a:r>
          </a:p>
          <a:p>
            <a:pPr marL="0" lvl="0" indent="0">
              <a:buNone/>
            </a:pPr>
            <a:endParaRPr lang="en-US" dirty="0">
              <a:solidFill>
                <a:schemeClr val="tx1">
                  <a:lumMod val="85000"/>
                  <a:lumOff val="15000"/>
                </a:schemeClr>
              </a:solidFill>
            </a:endParaRPr>
          </a:p>
          <a:p>
            <a:pPr marL="0" lvl="0" indent="0">
              <a:buNone/>
            </a:pPr>
            <a:r>
              <a:rPr lang="en-US" sz="2600" b="1" i="1" u="sng" dirty="0">
                <a:solidFill>
                  <a:srgbClr val="000000"/>
                </a:solidFill>
              </a:rPr>
              <a:t>Then</a:t>
            </a:r>
            <a:r>
              <a:rPr lang="en-US" b="1" dirty="0">
                <a:solidFill>
                  <a:srgbClr val="000000"/>
                </a:solidFill>
              </a:rPr>
              <a:t> </a:t>
            </a:r>
            <a:r>
              <a:rPr lang="en-US" b="1" dirty="0" smtClean="0">
                <a:solidFill>
                  <a:srgbClr val="FF0000"/>
                </a:solidFill>
              </a:rPr>
              <a:t>“The Statute of Anne” 1710  </a:t>
            </a:r>
            <a:r>
              <a:rPr lang="en-US" b="1" dirty="0">
                <a:solidFill>
                  <a:srgbClr val="000000"/>
                </a:solidFill>
              </a:rPr>
              <a:t>moved control to the publishers</a:t>
            </a:r>
            <a:r>
              <a:rPr lang="en-US" b="1" dirty="0" smtClean="0">
                <a:solidFill>
                  <a:srgbClr val="000000"/>
                </a:solidFill>
              </a:rPr>
              <a:t>/</a:t>
            </a:r>
          </a:p>
          <a:p>
            <a:pPr marL="0" lvl="0" indent="0">
              <a:buNone/>
            </a:pPr>
            <a:r>
              <a:rPr lang="en-US" b="1" dirty="0" smtClean="0">
                <a:solidFill>
                  <a:srgbClr val="000000"/>
                </a:solidFill>
              </a:rPr>
              <a:t>authors</a:t>
            </a:r>
            <a:r>
              <a:rPr lang="en-US" b="1" dirty="0">
                <a:solidFill>
                  <a:srgbClr val="000000"/>
                </a:solidFill>
              </a:rPr>
              <a:t>….and there we more or less have stayed until now.</a:t>
            </a:r>
          </a:p>
          <a:p>
            <a:pPr marL="0" indent="0">
              <a:buNone/>
            </a:pPr>
            <a:endParaRPr lang="en-US" dirty="0">
              <a:solidFill>
                <a:schemeClr val="tx1"/>
              </a:solidFill>
            </a:endParaRPr>
          </a:p>
          <a:p>
            <a:endParaRPr lang="en-US" dirty="0"/>
          </a:p>
        </p:txBody>
      </p:sp>
    </p:spTree>
    <p:extLst>
      <p:ext uri="{BB962C8B-B14F-4D97-AF65-F5344CB8AC3E}">
        <p14:creationId xmlns:p14="http://schemas.microsoft.com/office/powerpoint/2010/main" val="1159752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5917"/>
            <a:ext cx="9144000" cy="1016000"/>
          </a:xfrm>
        </p:spPr>
        <p:txBody>
          <a:bodyPr>
            <a:normAutofit fontScale="90000"/>
          </a:bodyPr>
          <a:lstStyle/>
          <a:p>
            <a:r>
              <a:rPr lang="en-US" sz="3200" b="1" i="1" dirty="0" smtClean="0">
                <a:solidFill>
                  <a:srgbClr val="660066"/>
                </a:solidFill>
              </a:rPr>
              <a:t>                       Finding </a:t>
            </a:r>
            <a:r>
              <a:rPr lang="en-US" sz="3200" b="1" i="1" dirty="0">
                <a:solidFill>
                  <a:srgbClr val="660066"/>
                </a:solidFill>
              </a:rPr>
              <a:t>Answers</a:t>
            </a:r>
            <a:r>
              <a:rPr lang="en-US" sz="3200" b="1" i="1" dirty="0">
                <a:solidFill>
                  <a:schemeClr val="tx1"/>
                </a:solidFill>
              </a:rPr>
              <a:t>: </a:t>
            </a:r>
            <a:r>
              <a:rPr lang="en-US" sz="3200" b="1" i="1" dirty="0" smtClean="0">
                <a:solidFill>
                  <a:schemeClr val="tx1"/>
                </a:solidFill>
              </a:rPr>
              <a:t/>
            </a:r>
            <a:br>
              <a:rPr lang="en-US" sz="3200" b="1" i="1" dirty="0" smtClean="0">
                <a:solidFill>
                  <a:schemeClr val="tx1"/>
                </a:solidFill>
              </a:rPr>
            </a:br>
            <a:r>
              <a:rPr lang="en-US" sz="3200" b="1" i="1" dirty="0" smtClean="0">
                <a:solidFill>
                  <a:schemeClr val="tx1"/>
                </a:solidFill>
              </a:rPr>
              <a:t>   </a:t>
            </a:r>
            <a:r>
              <a:rPr lang="en-US" sz="3200" b="1" dirty="0" smtClean="0">
                <a:solidFill>
                  <a:srgbClr val="000090"/>
                </a:solidFill>
              </a:rPr>
              <a:t>The Cases Neither Allow Nor Prohibit </a:t>
            </a:r>
            <a:r>
              <a:rPr lang="en-US" sz="3200" b="1" dirty="0" err="1" smtClean="0">
                <a:solidFill>
                  <a:srgbClr val="000090"/>
                </a:solidFill>
              </a:rPr>
              <a:t>Modding</a:t>
            </a:r>
            <a:endParaRPr lang="en-US" sz="3200" b="1" dirty="0">
              <a:solidFill>
                <a:srgbClr val="000090"/>
              </a:solidFill>
            </a:endParaRPr>
          </a:p>
        </p:txBody>
      </p:sp>
      <p:sp>
        <p:nvSpPr>
          <p:cNvPr id="3" name="Content Placeholder 2"/>
          <p:cNvSpPr>
            <a:spLocks noGrp="1"/>
          </p:cNvSpPr>
          <p:nvPr>
            <p:ph sz="quarter" idx="10"/>
          </p:nvPr>
        </p:nvSpPr>
        <p:spPr>
          <a:xfrm>
            <a:off x="0" y="1071917"/>
            <a:ext cx="9144000" cy="5351439"/>
          </a:xfrm>
        </p:spPr>
        <p:txBody>
          <a:bodyPr>
            <a:normAutofit/>
          </a:bodyPr>
          <a:lstStyle/>
          <a:p>
            <a:pPr marL="457200" indent="-457200">
              <a:buAutoNum type="arabicPeriod"/>
            </a:pPr>
            <a:endParaRPr lang="en-US" sz="2600" b="1" i="1" dirty="0" smtClean="0"/>
          </a:p>
          <a:p>
            <a:pPr marL="457200" indent="-457200">
              <a:buAutoNum type="arabicPeriod"/>
            </a:pPr>
            <a:r>
              <a:rPr lang="en-US" sz="2600" b="1" i="1" dirty="0" smtClean="0"/>
              <a:t>Micro Star v. </a:t>
            </a:r>
            <a:r>
              <a:rPr lang="en-US" sz="2600" b="1" i="1" dirty="0" err="1" smtClean="0"/>
              <a:t>FormGen</a:t>
            </a:r>
            <a:r>
              <a:rPr lang="en-US" sz="2600" b="1" i="1" dirty="0"/>
              <a:t> </a:t>
            </a:r>
            <a:r>
              <a:rPr lang="en-US" sz="2200" dirty="0" smtClean="0"/>
              <a:t>1998 USCA</a:t>
            </a:r>
          </a:p>
          <a:p>
            <a:pPr marL="0" indent="0">
              <a:buNone/>
            </a:pPr>
            <a:r>
              <a:rPr lang="en-US" dirty="0" smtClean="0"/>
              <a:t> </a:t>
            </a:r>
          </a:p>
          <a:p>
            <a:pPr marL="0" indent="0">
              <a:buNone/>
            </a:pPr>
            <a:r>
              <a:rPr lang="en-US" sz="2600" b="1" dirty="0" smtClean="0"/>
              <a:t>2. </a:t>
            </a:r>
            <a:r>
              <a:rPr lang="en-US" sz="2600" b="1" i="1" dirty="0" smtClean="0"/>
              <a:t>Davidson &amp; Associates, Inc. v. Internet Gateway </a:t>
            </a:r>
            <a:r>
              <a:rPr lang="en-US" sz="2200" dirty="0" smtClean="0"/>
              <a:t>2005 USCA </a:t>
            </a:r>
            <a:r>
              <a:rPr lang="en-US" sz="2600" dirty="0" smtClean="0"/>
              <a:t>(D&amp;A = Blizzard): </a:t>
            </a:r>
          </a:p>
          <a:p>
            <a:pPr marL="0" indent="0">
              <a:buNone/>
            </a:pPr>
            <a:endParaRPr lang="en-US" i="1" dirty="0">
              <a:solidFill>
                <a:srgbClr val="0000FF"/>
              </a:solidFill>
            </a:endParaRPr>
          </a:p>
          <a:p>
            <a:pPr marL="0" indent="0">
              <a:buNone/>
            </a:pPr>
            <a:r>
              <a:rPr lang="en-US" sz="2800" b="1" dirty="0"/>
              <a:t>3. </a:t>
            </a:r>
            <a:r>
              <a:rPr lang="en-US" sz="2800" b="1" i="1" dirty="0" err="1"/>
              <a:t>iRacing</a:t>
            </a:r>
            <a:r>
              <a:rPr lang="en-US" sz="2800" b="1" i="1" dirty="0"/>
              <a:t> v. Robinson </a:t>
            </a:r>
            <a:r>
              <a:rPr lang="en-US" sz="2800" dirty="0"/>
              <a:t>(2007 Mass. Dist. Ct.</a:t>
            </a:r>
            <a:r>
              <a:rPr lang="en-US" sz="2800" dirty="0" smtClean="0"/>
              <a:t>)</a:t>
            </a:r>
          </a:p>
          <a:p>
            <a:pPr marL="0" indent="0">
              <a:buNone/>
            </a:pPr>
            <a:endParaRPr lang="en-US" sz="2800" dirty="0" smtClean="0"/>
          </a:p>
          <a:p>
            <a:pPr marL="0" indent="0">
              <a:buNone/>
            </a:pPr>
            <a:r>
              <a:rPr lang="en-US" sz="2800" b="1" dirty="0"/>
              <a:t>4. </a:t>
            </a:r>
            <a:r>
              <a:rPr lang="en-US" sz="2800" b="1" i="1" dirty="0"/>
              <a:t>MDY Industries, LLC v. Blizzard Entertainment, Inc. </a:t>
            </a:r>
            <a:r>
              <a:rPr lang="en-US" sz="2800" dirty="0"/>
              <a:t>(2010 USCA):</a:t>
            </a:r>
          </a:p>
          <a:p>
            <a:pPr marL="0" indent="0">
              <a:buNone/>
            </a:pPr>
            <a:endParaRPr lang="en-US" sz="2800" dirty="0"/>
          </a:p>
          <a:p>
            <a:pPr>
              <a:buFontTx/>
              <a:buChar char="•"/>
            </a:pPr>
            <a:endParaRPr lang="en-US" dirty="0" smtClean="0"/>
          </a:p>
          <a:p>
            <a:pPr>
              <a:buFontTx/>
              <a:buChar char="•"/>
            </a:pPr>
            <a:endParaRPr lang="en-US" dirty="0" smtClean="0"/>
          </a:p>
          <a:p>
            <a:pPr marL="0" indent="0">
              <a:buNone/>
            </a:pPr>
            <a:endParaRPr lang="en-US" dirty="0"/>
          </a:p>
          <a:p>
            <a:endParaRPr lang="en-US" dirty="0"/>
          </a:p>
        </p:txBody>
      </p:sp>
    </p:spTree>
    <p:extLst>
      <p:ext uri="{BB962C8B-B14F-4D97-AF65-F5344CB8AC3E}">
        <p14:creationId xmlns:p14="http://schemas.microsoft.com/office/powerpoint/2010/main" val="3643796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848"/>
            <a:ext cx="9144000" cy="799041"/>
          </a:xfrm>
        </p:spPr>
        <p:txBody>
          <a:bodyPr>
            <a:normAutofit fontScale="90000"/>
          </a:bodyPr>
          <a:lstStyle/>
          <a:p>
            <a:r>
              <a:rPr lang="en-US" sz="3300" b="1" dirty="0" smtClean="0">
                <a:solidFill>
                  <a:srgbClr val="000000"/>
                </a:solidFill>
              </a:rPr>
              <a:t> Cases </a:t>
            </a:r>
            <a:r>
              <a:rPr lang="en-US" sz="3300" b="1" dirty="0">
                <a:solidFill>
                  <a:srgbClr val="000000"/>
                </a:solidFill>
              </a:rPr>
              <a:t>Neither Allow Nor Prohibit </a:t>
            </a:r>
            <a:r>
              <a:rPr lang="en-US" sz="3300" b="1" dirty="0" err="1" smtClean="0">
                <a:solidFill>
                  <a:srgbClr val="000000"/>
                </a:solidFill>
              </a:rPr>
              <a:t>Modding</a:t>
            </a:r>
            <a:r>
              <a:rPr lang="en-US" sz="3300" b="1" dirty="0" smtClean="0">
                <a:solidFill>
                  <a:srgbClr val="000000"/>
                </a:solidFill>
              </a:rPr>
              <a:t> </a:t>
            </a:r>
            <a:r>
              <a:rPr lang="en-US" sz="2200" b="1" dirty="0" smtClean="0">
                <a:solidFill>
                  <a:srgbClr val="000000"/>
                </a:solidFill>
              </a:rPr>
              <a:t>(</a:t>
            </a:r>
            <a:r>
              <a:rPr lang="en-US" sz="2200" b="1" dirty="0" err="1" smtClean="0">
                <a:solidFill>
                  <a:srgbClr val="000000"/>
                </a:solidFill>
              </a:rPr>
              <a:t>con’d</a:t>
            </a:r>
            <a:r>
              <a:rPr lang="en-US" sz="2200" b="1" dirty="0" smtClean="0">
                <a:solidFill>
                  <a:srgbClr val="000000"/>
                </a:solidFill>
              </a:rPr>
              <a:t>)</a:t>
            </a:r>
            <a:r>
              <a:rPr lang="en-US" sz="2200" dirty="0" smtClean="0"/>
              <a:t>     </a:t>
            </a:r>
            <a:endParaRPr lang="en-US" sz="2200" b="1" dirty="0">
              <a:solidFill>
                <a:srgbClr val="000000"/>
              </a:solidFill>
            </a:endParaRPr>
          </a:p>
        </p:txBody>
      </p:sp>
      <p:sp>
        <p:nvSpPr>
          <p:cNvPr id="3" name="Content Placeholder 2"/>
          <p:cNvSpPr>
            <a:spLocks noGrp="1"/>
          </p:cNvSpPr>
          <p:nvPr>
            <p:ph sz="quarter" idx="10"/>
          </p:nvPr>
        </p:nvSpPr>
        <p:spPr>
          <a:xfrm>
            <a:off x="0" y="866698"/>
            <a:ext cx="9144000" cy="5764871"/>
          </a:xfrm>
        </p:spPr>
        <p:txBody>
          <a:bodyPr>
            <a:normAutofit/>
          </a:bodyPr>
          <a:lstStyle/>
          <a:p>
            <a:r>
              <a:rPr lang="en-US" b="1" dirty="0">
                <a:solidFill>
                  <a:srgbClr val="3366FF"/>
                </a:solidFill>
              </a:rPr>
              <a:t>Creativity</a:t>
            </a:r>
            <a:r>
              <a:rPr lang="en-US" b="1" dirty="0"/>
              <a:t> is </a:t>
            </a:r>
            <a:r>
              <a:rPr lang="en-US" b="1" dirty="0">
                <a:solidFill>
                  <a:srgbClr val="FF0000"/>
                </a:solidFill>
              </a:rPr>
              <a:t>never </a:t>
            </a:r>
            <a:r>
              <a:rPr lang="en-US" b="1" dirty="0"/>
              <a:t>in issue in any of the cases</a:t>
            </a:r>
            <a:endParaRPr lang="en-US" b="1" dirty="0" smtClean="0"/>
          </a:p>
          <a:p>
            <a:pPr marL="0" indent="0">
              <a:buNone/>
            </a:pPr>
            <a:r>
              <a:rPr lang="en-US" dirty="0" smtClean="0"/>
              <a:t> </a:t>
            </a:r>
          </a:p>
          <a:p>
            <a:r>
              <a:rPr lang="en-US" dirty="0" smtClean="0"/>
              <a:t>Copyright Law </a:t>
            </a:r>
            <a:r>
              <a:rPr lang="en-US" u="sng" dirty="0" smtClean="0"/>
              <a:t>directly</a:t>
            </a:r>
            <a:r>
              <a:rPr lang="en-US" dirty="0" smtClean="0"/>
              <a:t> relevant in </a:t>
            </a:r>
            <a:r>
              <a:rPr lang="en-US" i="1" u="sng" dirty="0" err="1" smtClean="0"/>
              <a:t>Microstar</a:t>
            </a:r>
            <a:r>
              <a:rPr lang="en-US" i="1" dirty="0" smtClean="0"/>
              <a:t>  </a:t>
            </a:r>
            <a:r>
              <a:rPr lang="en-US" dirty="0" smtClean="0"/>
              <a:t>(&amp; </a:t>
            </a:r>
            <a:r>
              <a:rPr lang="en-US" i="1" u="sng" dirty="0" err="1" smtClean="0"/>
              <a:t>Galoob</a:t>
            </a:r>
            <a:r>
              <a:rPr lang="en-US" i="1" dirty="0" smtClean="0"/>
              <a:t>  “</a:t>
            </a:r>
            <a:r>
              <a:rPr lang="en-US" dirty="0" smtClean="0"/>
              <a:t>Game Genie”) only - </a:t>
            </a:r>
            <a:r>
              <a:rPr lang="en-US" dirty="0"/>
              <a:t>no contractual </a:t>
            </a:r>
            <a:r>
              <a:rPr lang="en-US" dirty="0" smtClean="0"/>
              <a:t>nexus</a:t>
            </a:r>
            <a:r>
              <a:rPr lang="en-US" dirty="0"/>
              <a:t> </a:t>
            </a:r>
            <a:r>
              <a:rPr lang="en-US" dirty="0" smtClean="0"/>
              <a:t>- sole </a:t>
            </a:r>
            <a:r>
              <a:rPr lang="en-US" dirty="0"/>
              <a:t>“</a:t>
            </a:r>
            <a:r>
              <a:rPr lang="en-US" dirty="0">
                <a:solidFill>
                  <a:srgbClr val="008000"/>
                </a:solidFill>
              </a:rPr>
              <a:t>copyright only</a:t>
            </a:r>
            <a:r>
              <a:rPr lang="en-US" dirty="0"/>
              <a:t>” </a:t>
            </a:r>
            <a:r>
              <a:rPr lang="en-US" dirty="0" smtClean="0"/>
              <a:t>case.</a:t>
            </a:r>
          </a:p>
          <a:p>
            <a:pPr marL="0" indent="0">
              <a:buNone/>
            </a:pPr>
            <a:endParaRPr lang="en-US" dirty="0" smtClean="0"/>
          </a:p>
          <a:p>
            <a:r>
              <a:rPr lang="en-US" dirty="0" smtClean="0"/>
              <a:t>“Fair Use” to create mods question avoided by:</a:t>
            </a:r>
          </a:p>
          <a:p>
            <a:pPr marL="457200" indent="-457200">
              <a:buAutoNum type="arabicPeriod"/>
            </a:pPr>
            <a:r>
              <a:rPr lang="en-US" sz="2000" dirty="0" smtClean="0"/>
              <a:t>Contract Law (Davidson, </a:t>
            </a:r>
            <a:r>
              <a:rPr lang="en-US" sz="2000" dirty="0" err="1" smtClean="0"/>
              <a:t>iRacing</a:t>
            </a:r>
            <a:r>
              <a:rPr lang="en-US" sz="2000" dirty="0" smtClean="0"/>
              <a:t> &amp; MDY all involved EULA, </a:t>
            </a:r>
            <a:r>
              <a:rPr lang="en-US" sz="2000" dirty="0" err="1" smtClean="0"/>
              <a:t>ToS</a:t>
            </a:r>
            <a:r>
              <a:rPr lang="en-US" sz="2000" dirty="0" smtClean="0"/>
              <a:t> or </a:t>
            </a:r>
            <a:r>
              <a:rPr lang="en-US" sz="2000" dirty="0" err="1" smtClean="0"/>
              <a:t>ToU</a:t>
            </a:r>
            <a:r>
              <a:rPr lang="en-US" sz="2000" dirty="0" smtClean="0"/>
              <a:t> terms &amp; obligations, or DMCA).</a:t>
            </a:r>
          </a:p>
          <a:p>
            <a:pPr marL="457200" indent="-457200">
              <a:buAutoNum type="arabicPeriod"/>
            </a:pPr>
            <a:r>
              <a:rPr lang="en-US" sz="2000" dirty="0" smtClean="0"/>
              <a:t>Nothing creative in what Micro Star did – they did not create a mod – they usurped </a:t>
            </a:r>
            <a:r>
              <a:rPr lang="en-US" sz="2000" dirty="0"/>
              <a:t>mod creators without </a:t>
            </a:r>
            <a:r>
              <a:rPr lang="en-US" sz="2000" dirty="0" smtClean="0"/>
              <a:t>permission</a:t>
            </a:r>
          </a:p>
          <a:p>
            <a:pPr marL="0" indent="0">
              <a:buNone/>
            </a:pPr>
            <a:endParaRPr lang="en-US" sz="2000" dirty="0" smtClean="0"/>
          </a:p>
          <a:p>
            <a:r>
              <a:rPr lang="en-US" b="1" dirty="0" smtClean="0">
                <a:solidFill>
                  <a:srgbClr val="000090"/>
                </a:solidFill>
              </a:rPr>
              <a:t>Conclusion: </a:t>
            </a:r>
            <a:r>
              <a:rPr lang="en-US" b="1" dirty="0"/>
              <a:t>No current precedent that game mods </a:t>
            </a:r>
            <a:r>
              <a:rPr lang="en-US" b="1" dirty="0">
                <a:solidFill>
                  <a:srgbClr val="FF0000"/>
                </a:solidFill>
              </a:rPr>
              <a:t>are not </a:t>
            </a:r>
            <a:r>
              <a:rPr lang="en-US" b="1" dirty="0">
                <a:solidFill>
                  <a:schemeClr val="tx1"/>
                </a:solidFill>
              </a:rPr>
              <a:t>“</a:t>
            </a:r>
            <a:r>
              <a:rPr lang="en-US" b="1" dirty="0">
                <a:solidFill>
                  <a:srgbClr val="404040"/>
                </a:solidFill>
              </a:rPr>
              <a:t>Fair Use”</a:t>
            </a:r>
            <a:r>
              <a:rPr lang="en-US" b="1" dirty="0" smtClean="0"/>
              <a:t>.</a:t>
            </a:r>
            <a:endParaRPr lang="en-US" dirty="0"/>
          </a:p>
          <a:p>
            <a:r>
              <a:rPr lang="en-US" dirty="0" smtClean="0">
                <a:solidFill>
                  <a:schemeClr val="tx1"/>
                </a:solidFill>
              </a:rPr>
              <a:t>Cases can be </a:t>
            </a:r>
            <a:r>
              <a:rPr lang="en-US" b="1" dirty="0" smtClean="0">
                <a:solidFill>
                  <a:schemeClr val="tx1"/>
                </a:solidFill>
              </a:rPr>
              <a:t>interpret/</a:t>
            </a:r>
            <a:r>
              <a:rPr lang="en-US" b="1" dirty="0" err="1" smtClean="0">
                <a:solidFill>
                  <a:schemeClr val="tx1"/>
                </a:solidFill>
              </a:rPr>
              <a:t>edunderstood</a:t>
            </a:r>
            <a:r>
              <a:rPr lang="en-US" b="1" dirty="0" smtClean="0">
                <a:solidFill>
                  <a:schemeClr val="tx1"/>
                </a:solidFill>
              </a:rPr>
              <a:t>/rationalized</a:t>
            </a:r>
            <a:r>
              <a:rPr lang="en-US" dirty="0" smtClean="0">
                <a:solidFill>
                  <a:schemeClr val="tx1"/>
                </a:solidFill>
              </a:rPr>
              <a:t> with a </a:t>
            </a:r>
            <a:r>
              <a:rPr lang="en-US" b="1" dirty="0" smtClean="0">
                <a:solidFill>
                  <a:srgbClr val="000000"/>
                </a:solidFill>
              </a:rPr>
              <a:t>pro</a:t>
            </a:r>
            <a:r>
              <a:rPr lang="en-US" dirty="0" smtClean="0">
                <a:solidFill>
                  <a:schemeClr val="tx1"/>
                </a:solidFill>
              </a:rPr>
              <a:t> </a:t>
            </a:r>
            <a:r>
              <a:rPr lang="en-US" b="1" dirty="0">
                <a:solidFill>
                  <a:srgbClr val="0000FF"/>
                </a:solidFill>
              </a:rPr>
              <a:t>User Rights/Gamer </a:t>
            </a:r>
            <a:r>
              <a:rPr lang="en-US" b="1" dirty="0" smtClean="0">
                <a:solidFill>
                  <a:srgbClr val="0000FF"/>
                </a:solidFill>
              </a:rPr>
              <a:t>Rights </a:t>
            </a:r>
            <a:r>
              <a:rPr lang="en-US" b="1" dirty="0" smtClean="0">
                <a:solidFill>
                  <a:srgbClr val="000000"/>
                </a:solidFill>
              </a:rPr>
              <a:t>lens</a:t>
            </a:r>
            <a:r>
              <a:rPr lang="en-US" dirty="0" smtClean="0">
                <a:solidFill>
                  <a:srgbClr val="000000"/>
                </a:solidFill>
              </a:rPr>
              <a:t> (not </a:t>
            </a:r>
            <a:r>
              <a:rPr lang="en-US" dirty="0">
                <a:solidFill>
                  <a:srgbClr val="000000"/>
                </a:solidFill>
              </a:rPr>
              <a:t>pro-</a:t>
            </a:r>
            <a:r>
              <a:rPr lang="en-US" dirty="0" smtClean="0">
                <a:solidFill>
                  <a:srgbClr val="000000"/>
                </a:solidFill>
              </a:rPr>
              <a:t>developer)</a:t>
            </a:r>
            <a:endParaRPr lang="en-US" dirty="0">
              <a:solidFill>
                <a:srgbClr val="000000"/>
              </a:solidFill>
            </a:endParaRPr>
          </a:p>
          <a:p>
            <a:endParaRPr lang="en-US" b="1" dirty="0"/>
          </a:p>
          <a:p>
            <a:endParaRPr lang="en-US" b="1" dirty="0" smtClean="0"/>
          </a:p>
        </p:txBody>
      </p:sp>
    </p:spTree>
    <p:extLst>
      <p:ext uri="{BB962C8B-B14F-4D97-AF65-F5344CB8AC3E}">
        <p14:creationId xmlns:p14="http://schemas.microsoft.com/office/powerpoint/2010/main" val="6343682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047"/>
            <a:ext cx="8229600" cy="1016000"/>
          </a:xfrm>
        </p:spPr>
        <p:txBody>
          <a:bodyPr/>
          <a:lstStyle/>
          <a:p>
            <a:r>
              <a:rPr lang="en-US" dirty="0" smtClean="0"/>
              <a:t>              </a:t>
            </a:r>
            <a:r>
              <a:rPr lang="en-US" dirty="0" smtClean="0">
                <a:solidFill>
                  <a:srgbClr val="000000"/>
                </a:solidFill>
              </a:rPr>
              <a:t>The truth </a:t>
            </a:r>
            <a:r>
              <a:rPr lang="en-US" dirty="0">
                <a:solidFill>
                  <a:srgbClr val="000000"/>
                </a:solidFill>
              </a:rPr>
              <a:t>in </a:t>
            </a:r>
            <a:r>
              <a:rPr lang="en-US" b="1" i="1" dirty="0">
                <a:solidFill>
                  <a:srgbClr val="0000FF"/>
                </a:solidFill>
              </a:rPr>
              <a:t>‘tone’</a:t>
            </a:r>
            <a:r>
              <a:rPr lang="en-US" dirty="0">
                <a:solidFill>
                  <a:srgbClr val="000000"/>
                </a:solidFill>
              </a:rPr>
              <a:t>…</a:t>
            </a:r>
          </a:p>
        </p:txBody>
      </p:sp>
      <p:sp>
        <p:nvSpPr>
          <p:cNvPr id="5" name="Rectangle 4"/>
          <p:cNvSpPr/>
          <p:nvPr/>
        </p:nvSpPr>
        <p:spPr>
          <a:xfrm>
            <a:off x="2286000" y="1444104"/>
            <a:ext cx="6858000" cy="3970318"/>
          </a:xfrm>
          <a:prstGeom prst="rect">
            <a:avLst/>
          </a:prstGeom>
        </p:spPr>
        <p:txBody>
          <a:bodyPr wrap="square">
            <a:spAutoFit/>
          </a:bodyPr>
          <a:lstStyle/>
          <a:p>
            <a:r>
              <a:rPr lang="en-US" sz="3600" dirty="0"/>
              <a:t>Audio of the June 20, 2005 oral </a:t>
            </a:r>
            <a:r>
              <a:rPr lang="en-US" sz="3600" dirty="0" smtClean="0"/>
              <a:t>argument in 8</a:t>
            </a:r>
            <a:r>
              <a:rPr lang="en-US" sz="3600" baseline="30000" dirty="0" smtClean="0"/>
              <a:t>th</a:t>
            </a:r>
            <a:r>
              <a:rPr lang="en-US" sz="3600" dirty="0" smtClean="0"/>
              <a:t> Circuit Court of Appeal </a:t>
            </a:r>
            <a:r>
              <a:rPr lang="en-US" sz="3600" dirty="0"/>
              <a:t>in </a:t>
            </a:r>
            <a:r>
              <a:rPr lang="en-US" sz="3600" dirty="0" smtClean="0"/>
              <a:t>Blizzard v. BnetD (</a:t>
            </a:r>
            <a:r>
              <a:rPr lang="en-US" sz="3600" i="1" u="sng" dirty="0" smtClean="0"/>
              <a:t>Davidson</a:t>
            </a:r>
            <a:r>
              <a:rPr lang="en-US" sz="3600" dirty="0" smtClean="0"/>
              <a:t>) @ 32:40 – 33:05: </a:t>
            </a:r>
            <a:r>
              <a:rPr lang="en-US" sz="3600" i="1" dirty="0" smtClean="0">
                <a:solidFill>
                  <a:srgbClr val="0000FF"/>
                </a:solidFill>
              </a:rPr>
              <a:t>“This case does not involve new creation. There may be a case that does. This isn’t it…”</a:t>
            </a:r>
            <a:endParaRPr lang="en-US" sz="3600" i="1" dirty="0">
              <a:solidFill>
                <a:srgbClr val="0000FF"/>
              </a:solidFill>
            </a:endParaRPr>
          </a:p>
        </p:txBody>
      </p:sp>
      <p:pic>
        <p:nvPicPr>
          <p:cNvPr id="8" name="Content Placeholder 3" descr="569px-Ork.png"/>
          <p:cNvPicPr>
            <a:picLocks noChangeAspect="1"/>
          </p:cNvPicPr>
          <p:nvPr/>
        </p:nvPicPr>
        <p:blipFill rotWithShape="1">
          <a:blip r:embed="rId2" cstate="print">
            <a:extLst>
              <a:ext uri="{28A0092B-C50C-407E-A947-70E740481C1C}">
                <a14:useLocalDpi xmlns:a14="http://schemas.microsoft.com/office/drawing/2010/main"/>
              </a:ext>
            </a:extLst>
          </a:blip>
          <a:srcRect l="-389" r="-389"/>
          <a:stretch/>
        </p:blipFill>
        <p:spPr>
          <a:xfrm>
            <a:off x="189574" y="1559297"/>
            <a:ext cx="1831447" cy="1913108"/>
          </a:xfrm>
          <a:prstGeom prst="rect">
            <a:avLst/>
          </a:prstGeom>
        </p:spPr>
      </p:pic>
      <p:sp>
        <p:nvSpPr>
          <p:cNvPr id="3" name="Content Placeholder 2"/>
          <p:cNvSpPr>
            <a:spLocks noGrp="1"/>
          </p:cNvSpPr>
          <p:nvPr>
            <p:ph sz="quarter" idx="10"/>
          </p:nvPr>
        </p:nvSpPr>
        <p:spPr/>
        <p:txBody>
          <a:bodyPr/>
          <a:lstStyle/>
          <a:p>
            <a:endParaRPr lang="en-US" dirty="0"/>
          </a:p>
        </p:txBody>
      </p:sp>
    </p:spTree>
    <p:extLst>
      <p:ext uri="{BB962C8B-B14F-4D97-AF65-F5344CB8AC3E}">
        <p14:creationId xmlns:p14="http://schemas.microsoft.com/office/powerpoint/2010/main" val="46518091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t>
            </a:r>
            <a:r>
              <a:rPr lang="en-US" dirty="0" smtClean="0"/>
              <a:t>  </a:t>
            </a:r>
            <a:r>
              <a:rPr lang="en-US" dirty="0" smtClean="0">
                <a:solidFill>
                  <a:srgbClr val="660066"/>
                </a:solidFill>
              </a:rPr>
              <a:t>Possible Right </a:t>
            </a:r>
            <a:r>
              <a:rPr lang="en-US" dirty="0">
                <a:solidFill>
                  <a:srgbClr val="660066"/>
                </a:solidFill>
              </a:rPr>
              <a:t>to Mod </a:t>
            </a:r>
            <a:r>
              <a:rPr lang="en-US" dirty="0" smtClean="0">
                <a:solidFill>
                  <a:srgbClr val="660066"/>
                </a:solidFill>
              </a:rPr>
              <a:t>Methods (A):</a:t>
            </a:r>
            <a:r>
              <a:rPr lang="en-US" dirty="0" smtClean="0"/>
              <a:t/>
            </a:r>
            <a:br>
              <a:rPr lang="en-US" dirty="0" smtClean="0"/>
            </a:br>
            <a:r>
              <a:rPr lang="en-US" dirty="0" smtClean="0"/>
              <a:t>  </a:t>
            </a:r>
            <a:r>
              <a:rPr lang="en-US" b="1" dirty="0" smtClean="0">
                <a:solidFill>
                  <a:schemeClr val="tx1"/>
                </a:solidFill>
              </a:rPr>
              <a:t>Revert to No Protection for Games</a:t>
            </a:r>
            <a:endParaRPr lang="en-US" b="1" dirty="0">
              <a:solidFill>
                <a:schemeClr val="tx1"/>
              </a:solidFill>
            </a:endParaRPr>
          </a:p>
        </p:txBody>
      </p:sp>
      <p:sp>
        <p:nvSpPr>
          <p:cNvPr id="3" name="Content Placeholder 2"/>
          <p:cNvSpPr>
            <a:spLocks noGrp="1"/>
          </p:cNvSpPr>
          <p:nvPr>
            <p:ph sz="quarter" idx="10"/>
          </p:nvPr>
        </p:nvSpPr>
        <p:spPr>
          <a:xfrm>
            <a:off x="0" y="1408134"/>
            <a:ext cx="9144000" cy="4802510"/>
          </a:xfrm>
        </p:spPr>
        <p:txBody>
          <a:bodyPr>
            <a:normAutofit/>
          </a:bodyPr>
          <a:lstStyle/>
          <a:p>
            <a:pPr marL="0" indent="0">
              <a:buNone/>
            </a:pPr>
            <a:r>
              <a:rPr lang="en-US" dirty="0" smtClean="0">
                <a:solidFill>
                  <a:srgbClr val="000000"/>
                </a:solidFill>
              </a:rPr>
              <a:t>“Games and Other </a:t>
            </a:r>
            <a:r>
              <a:rPr lang="en-US" dirty="0" err="1" smtClean="0">
                <a:solidFill>
                  <a:srgbClr val="000000"/>
                </a:solidFill>
              </a:rPr>
              <a:t>Uncopyrightable</a:t>
            </a:r>
            <a:r>
              <a:rPr lang="en-US" dirty="0" smtClean="0">
                <a:solidFill>
                  <a:srgbClr val="000000"/>
                </a:solidFill>
              </a:rPr>
              <a:t> Systems” by Bruce Boyden </a:t>
            </a:r>
          </a:p>
          <a:p>
            <a:pPr marL="0" indent="0">
              <a:buNone/>
            </a:pPr>
            <a:r>
              <a:rPr lang="en-US" sz="1600" dirty="0" smtClean="0">
                <a:hlinkClick r:id="rId2"/>
              </a:rPr>
              <a:t>http://www.georgemasonlawreview.org/docBoyden_18-2_2011.pdf</a:t>
            </a:r>
            <a:endParaRPr lang="en-US" sz="1600" dirty="0" smtClean="0"/>
          </a:p>
          <a:p>
            <a:endParaRPr lang="en-US" dirty="0" smtClean="0"/>
          </a:p>
          <a:p>
            <a:pPr marL="0" indent="0">
              <a:buNone/>
            </a:pPr>
            <a:r>
              <a:rPr lang="en-US" dirty="0" smtClean="0"/>
              <a:t>“Games therefore pose a number of challenges for copyright and patent law. </a:t>
            </a:r>
            <a:r>
              <a:rPr lang="en-US" dirty="0" smtClean="0">
                <a:solidFill>
                  <a:srgbClr val="000000"/>
                </a:solidFill>
              </a:rPr>
              <a:t>Yet to date, intellectual property doctrine and scholarship has not really grappled with the slippery nature of games. Indeed, copyright has developed a very simple black-letter rule to handle them: games are not copyrightable</a:t>
            </a:r>
            <a:r>
              <a:rPr lang="en-US" dirty="0" smtClean="0"/>
              <a:t>. That rule begins to fall apart on close examination, however. It turns out that while games per se are not copyrightable, most of their constituent elements are: the board, pieces, cards, and even the particular expression of the rules. What could be the purpose of such a rule?”</a:t>
            </a:r>
          </a:p>
          <a:p>
            <a:pPr marL="0" indent="0">
              <a:buNone/>
            </a:pPr>
            <a:r>
              <a:rPr lang="en-US" dirty="0" smtClean="0">
                <a:solidFill>
                  <a:schemeClr val="tx1"/>
                </a:solidFill>
              </a:rPr>
              <a:t>     </a:t>
            </a:r>
            <a:r>
              <a:rPr lang="en-US" b="1" dirty="0" smtClean="0">
                <a:solidFill>
                  <a:schemeClr val="tx1"/>
                </a:solidFill>
              </a:rPr>
              <a:t>Was  </a:t>
            </a:r>
            <a:r>
              <a:rPr lang="en-US" b="1" dirty="0">
                <a:solidFill>
                  <a:schemeClr val="tx1"/>
                </a:solidFill>
              </a:rPr>
              <a:t>Atari v. </a:t>
            </a:r>
            <a:r>
              <a:rPr lang="en-US" b="1" dirty="0" smtClean="0">
                <a:solidFill>
                  <a:schemeClr val="tx1"/>
                </a:solidFill>
              </a:rPr>
              <a:t>Oman (“Breakout” - 1992 USCA) wrong???</a:t>
            </a:r>
          </a:p>
          <a:p>
            <a:endParaRPr lang="en-US" dirty="0"/>
          </a:p>
        </p:txBody>
      </p:sp>
    </p:spTree>
    <p:extLst>
      <p:ext uri="{BB962C8B-B14F-4D97-AF65-F5344CB8AC3E}">
        <p14:creationId xmlns:p14="http://schemas.microsoft.com/office/powerpoint/2010/main" val="3363870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56428"/>
          </a:xfrm>
        </p:spPr>
        <p:txBody>
          <a:bodyPr>
            <a:normAutofit fontScale="90000"/>
          </a:bodyPr>
          <a:lstStyle/>
          <a:p>
            <a:r>
              <a:rPr lang="en-US" dirty="0" smtClean="0"/>
              <a:t>    </a:t>
            </a:r>
            <a:r>
              <a:rPr lang="en-US" dirty="0" smtClean="0">
                <a:solidFill>
                  <a:srgbClr val="660066"/>
                </a:solidFill>
              </a:rPr>
              <a:t>Possible Right to Mod Methods (B):</a:t>
            </a:r>
            <a:r>
              <a:rPr lang="en-US" dirty="0" smtClean="0"/>
              <a:t/>
            </a:r>
            <a:br>
              <a:rPr lang="en-US" dirty="0" smtClean="0"/>
            </a:br>
            <a:r>
              <a:rPr lang="en-US" dirty="0" smtClean="0"/>
              <a:t>  </a:t>
            </a:r>
            <a:r>
              <a:rPr lang="en-US" b="1" dirty="0" smtClean="0">
                <a:solidFill>
                  <a:srgbClr val="000000"/>
                </a:solidFill>
              </a:rPr>
              <a:t>Raise Thresholds for IP Protection</a:t>
            </a:r>
            <a:endParaRPr lang="en-US" b="1" dirty="0">
              <a:solidFill>
                <a:srgbClr val="000000"/>
              </a:solidFill>
            </a:endParaRPr>
          </a:p>
        </p:txBody>
      </p:sp>
      <p:sp>
        <p:nvSpPr>
          <p:cNvPr id="3" name="Content Placeholder 2"/>
          <p:cNvSpPr>
            <a:spLocks noGrp="1"/>
          </p:cNvSpPr>
          <p:nvPr>
            <p:ph sz="quarter" idx="10"/>
          </p:nvPr>
        </p:nvSpPr>
        <p:spPr>
          <a:xfrm>
            <a:off x="0" y="1383922"/>
            <a:ext cx="9144000" cy="5474077"/>
          </a:xfrm>
        </p:spPr>
        <p:txBody>
          <a:bodyPr>
            <a:normAutofit/>
          </a:bodyPr>
          <a:lstStyle/>
          <a:p>
            <a:r>
              <a:rPr lang="en-US" sz="2800" dirty="0" smtClean="0"/>
              <a:t>“</a:t>
            </a:r>
            <a:r>
              <a:rPr lang="en-US" sz="3200" dirty="0" smtClean="0"/>
              <a:t>Personal Genius” theory of creativity undermined by low level of originality in </a:t>
            </a:r>
            <a:r>
              <a:rPr lang="en-US" sz="3200" b="1" i="1" dirty="0" smtClean="0">
                <a:solidFill>
                  <a:srgbClr val="FF0000"/>
                </a:solidFill>
              </a:rPr>
              <a:t>copyright</a:t>
            </a:r>
            <a:r>
              <a:rPr lang="en-US" sz="3200" dirty="0"/>
              <a:t> </a:t>
            </a:r>
            <a:r>
              <a:rPr lang="en-US" sz="3200" dirty="0" smtClean="0"/>
              <a:t>?</a:t>
            </a:r>
          </a:p>
          <a:p>
            <a:pPr marL="0" indent="0">
              <a:buNone/>
            </a:pPr>
            <a:endParaRPr lang="en-US" dirty="0" smtClean="0"/>
          </a:p>
          <a:p>
            <a:pPr fontAlgn="base"/>
            <a:r>
              <a:rPr lang="en-US" dirty="0" smtClean="0"/>
              <a:t>See </a:t>
            </a:r>
            <a:r>
              <a:rPr lang="en-US" i="1" dirty="0" smtClean="0">
                <a:solidFill>
                  <a:srgbClr val="0000FF"/>
                </a:solidFill>
              </a:rPr>
              <a:t>“The </a:t>
            </a:r>
            <a:r>
              <a:rPr lang="en-US" i="1" dirty="0">
                <a:solidFill>
                  <a:srgbClr val="0000FF"/>
                </a:solidFill>
              </a:rPr>
              <a:t>Innovation Dilemma</a:t>
            </a:r>
            <a:r>
              <a:rPr lang="en-US" i="1" dirty="0" smtClean="0">
                <a:solidFill>
                  <a:srgbClr val="0000FF"/>
                </a:solidFill>
              </a:rPr>
              <a:t>: Intellectual </a:t>
            </a:r>
            <a:r>
              <a:rPr lang="en-US" i="1" dirty="0">
                <a:solidFill>
                  <a:srgbClr val="0000FF"/>
                </a:solidFill>
              </a:rPr>
              <a:t>Property and </a:t>
            </a:r>
            <a:r>
              <a:rPr lang="en-US" i="1" dirty="0" smtClean="0">
                <a:solidFill>
                  <a:srgbClr val="0000FF"/>
                </a:solidFill>
              </a:rPr>
              <a:t>the Historical </a:t>
            </a:r>
            <a:r>
              <a:rPr lang="en-US" i="1" dirty="0">
                <a:solidFill>
                  <a:srgbClr val="0000FF"/>
                </a:solidFill>
              </a:rPr>
              <a:t>Legacy of </a:t>
            </a:r>
            <a:r>
              <a:rPr lang="en-US" i="1" dirty="0" smtClean="0">
                <a:solidFill>
                  <a:srgbClr val="0000FF"/>
                </a:solidFill>
              </a:rPr>
              <a:t>Cumulative Creativity” </a:t>
            </a:r>
            <a:r>
              <a:rPr lang="en-US" dirty="0" smtClean="0"/>
              <a:t>- Graham </a:t>
            </a:r>
            <a:r>
              <a:rPr lang="en-US" dirty="0"/>
              <a:t>M. </a:t>
            </a:r>
            <a:r>
              <a:rPr lang="en-US" dirty="0" err="1"/>
              <a:t>Dutﬁeld</a:t>
            </a:r>
            <a:r>
              <a:rPr lang="en-US" dirty="0"/>
              <a:t> and Uma </a:t>
            </a:r>
            <a:r>
              <a:rPr lang="en-US" dirty="0" err="1" smtClean="0"/>
              <a:t>Suthersanen</a:t>
            </a:r>
            <a:r>
              <a:rPr lang="en-US" dirty="0" smtClean="0"/>
              <a:t> </a:t>
            </a:r>
            <a:r>
              <a:rPr lang="en-US" b="1" dirty="0" smtClean="0"/>
              <a:t>(U.K.)</a:t>
            </a:r>
            <a:r>
              <a:rPr lang="en-US" dirty="0" smtClean="0"/>
              <a:t>: </a:t>
            </a:r>
            <a:r>
              <a:rPr lang="en-US" i="1" dirty="0" smtClean="0">
                <a:solidFill>
                  <a:schemeClr val="tx1"/>
                </a:solidFill>
              </a:rPr>
              <a:t>“The</a:t>
            </a:r>
            <a:r>
              <a:rPr lang="en-US" i="1" dirty="0">
                <a:solidFill>
                  <a:schemeClr val="tx1"/>
                </a:solidFill>
              </a:rPr>
              <a:t> downside of having a wide capacity to protect, however, is that copyright law does manage to ensnare essential information and elements that form a part of the knowledge base, which in turn impedes the progress of follow-on innovators who must build upon such vital building blocks</a:t>
            </a:r>
            <a:r>
              <a:rPr lang="en-US" i="1" dirty="0" smtClean="0">
                <a:solidFill>
                  <a:schemeClr val="tx1"/>
                </a:solidFill>
              </a:rPr>
              <a:t>.” </a:t>
            </a:r>
            <a:r>
              <a:rPr lang="en-US" dirty="0" smtClean="0">
                <a:hlinkClick r:id="rId2"/>
              </a:rPr>
              <a:t>http</a:t>
            </a:r>
            <a:r>
              <a:rPr lang="en-US" dirty="0">
                <a:hlinkClick r:id="rId2"/>
              </a:rPr>
              <a:t>://www.academia.edu/860340</a:t>
            </a:r>
            <a:r>
              <a:rPr lang="en-US" dirty="0" smtClean="0">
                <a:hlinkClick r:id="rId2"/>
              </a:rPr>
              <a:t>/</a:t>
            </a:r>
            <a:endParaRPr lang="en-US" dirty="0"/>
          </a:p>
        </p:txBody>
      </p:sp>
    </p:spTree>
    <p:extLst>
      <p:ext uri="{BB962C8B-B14F-4D97-AF65-F5344CB8AC3E}">
        <p14:creationId xmlns:p14="http://schemas.microsoft.com/office/powerpoint/2010/main" val="4283151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97"/>
            <a:ext cx="8229600" cy="1016000"/>
          </a:xfrm>
        </p:spPr>
        <p:txBody>
          <a:bodyPr>
            <a:normAutofit fontScale="90000"/>
          </a:bodyPr>
          <a:lstStyle/>
          <a:p>
            <a:r>
              <a:rPr lang="en-US" dirty="0" smtClean="0"/>
              <a:t>   </a:t>
            </a:r>
            <a:r>
              <a:rPr lang="en-US" dirty="0" smtClean="0">
                <a:solidFill>
                  <a:srgbClr val="660066"/>
                </a:solidFill>
              </a:rPr>
              <a:t>Possible </a:t>
            </a:r>
            <a:r>
              <a:rPr lang="en-US" dirty="0">
                <a:solidFill>
                  <a:srgbClr val="660066"/>
                </a:solidFill>
              </a:rPr>
              <a:t>Right to Mod Methods </a:t>
            </a:r>
            <a:r>
              <a:rPr lang="en-US" dirty="0" smtClean="0">
                <a:solidFill>
                  <a:srgbClr val="660066"/>
                </a:solidFill>
              </a:rPr>
              <a:t>(C):</a:t>
            </a:r>
            <a:br>
              <a:rPr lang="en-US" dirty="0" smtClean="0">
                <a:solidFill>
                  <a:srgbClr val="660066"/>
                </a:solidFill>
              </a:rPr>
            </a:br>
            <a:r>
              <a:rPr lang="en-US" dirty="0" smtClean="0">
                <a:solidFill>
                  <a:srgbClr val="660066"/>
                </a:solidFill>
              </a:rPr>
              <a:t>   </a:t>
            </a:r>
            <a:r>
              <a:rPr lang="en-US" b="1" dirty="0" smtClean="0"/>
              <a:t>Fair Use/Dealing – “User Rights”</a:t>
            </a:r>
            <a:endParaRPr lang="en-US" b="1" dirty="0"/>
          </a:p>
        </p:txBody>
      </p:sp>
      <p:sp>
        <p:nvSpPr>
          <p:cNvPr id="3" name="Content Placeholder 2"/>
          <p:cNvSpPr>
            <a:spLocks noGrp="1"/>
          </p:cNvSpPr>
          <p:nvPr>
            <p:ph sz="quarter" idx="10"/>
          </p:nvPr>
        </p:nvSpPr>
        <p:spPr>
          <a:xfrm>
            <a:off x="0" y="1408133"/>
            <a:ext cx="9144000" cy="4900621"/>
          </a:xfrm>
        </p:spPr>
        <p:txBody>
          <a:bodyPr>
            <a:normAutofit/>
          </a:bodyPr>
          <a:lstStyle/>
          <a:p>
            <a:pPr marL="0" indent="0">
              <a:buNone/>
            </a:pPr>
            <a:r>
              <a:rPr lang="en-US" b="1" dirty="0" smtClean="0">
                <a:solidFill>
                  <a:srgbClr val="008000"/>
                </a:solidFill>
              </a:rPr>
              <a:t>                      Recent SCC “User” paradigm shifts</a:t>
            </a:r>
          </a:p>
          <a:p>
            <a:pPr marL="0" indent="0">
              <a:buNone/>
            </a:pPr>
            <a:r>
              <a:rPr lang="en-US" b="1" dirty="0" smtClean="0">
                <a:solidFill>
                  <a:srgbClr val="008000"/>
                </a:solidFill>
              </a:rPr>
              <a:t>                      </a:t>
            </a:r>
            <a:r>
              <a:rPr lang="en-US" b="1" dirty="0" smtClean="0">
                <a:solidFill>
                  <a:srgbClr val="0000FF"/>
                </a:solidFill>
              </a:rPr>
              <a:t>USERS ARE CREATORS TOO</a:t>
            </a:r>
          </a:p>
          <a:p>
            <a:pPr marL="0" indent="0">
              <a:buNone/>
            </a:pPr>
            <a:endParaRPr lang="en-US" dirty="0"/>
          </a:p>
          <a:p>
            <a:r>
              <a:rPr lang="en-US" dirty="0" smtClean="0"/>
              <a:t>“The </a:t>
            </a:r>
            <a:r>
              <a:rPr lang="en-US" dirty="0"/>
              <a:t>August “Copyright </a:t>
            </a:r>
            <a:r>
              <a:rPr lang="en-US" dirty="0" err="1"/>
              <a:t>Pentalogy</a:t>
            </a:r>
            <a:r>
              <a:rPr lang="en-US" dirty="0"/>
              <a:t>” &amp; previous cases</a:t>
            </a:r>
          </a:p>
          <a:p>
            <a:r>
              <a:rPr lang="en-US" dirty="0"/>
              <a:t>Moving from fair dealing as an </a:t>
            </a:r>
            <a:r>
              <a:rPr lang="en-US" u="sng" dirty="0"/>
              <a:t>exception to copyright </a:t>
            </a:r>
            <a:r>
              <a:rPr lang="en-US" dirty="0"/>
              <a:t>infringement </a:t>
            </a:r>
            <a:endParaRPr lang="en-US" dirty="0" smtClean="0"/>
          </a:p>
          <a:p>
            <a:pPr marL="0" indent="0">
              <a:buNone/>
            </a:pPr>
            <a:r>
              <a:rPr lang="en-US" b="1" i="1" dirty="0">
                <a:solidFill>
                  <a:srgbClr val="800000"/>
                </a:solidFill>
              </a:rPr>
              <a:t> </a:t>
            </a:r>
            <a:r>
              <a:rPr lang="en-US" b="1" i="1" dirty="0" smtClean="0">
                <a:solidFill>
                  <a:srgbClr val="800000"/>
                </a:solidFill>
              </a:rPr>
              <a:t>    towards</a:t>
            </a:r>
            <a:r>
              <a:rPr lang="en-US" dirty="0" smtClean="0"/>
              <a:t> </a:t>
            </a:r>
            <a:r>
              <a:rPr lang="en-US" dirty="0"/>
              <a:t>proactive “User Rights”</a:t>
            </a:r>
          </a:p>
          <a:p>
            <a:r>
              <a:rPr lang="en-US" dirty="0" smtClean="0"/>
              <a:t>Right </a:t>
            </a:r>
            <a:r>
              <a:rPr lang="en-US" dirty="0"/>
              <a:t>to longer iTunes previews</a:t>
            </a:r>
          </a:p>
          <a:p>
            <a:r>
              <a:rPr lang="en-US" dirty="0"/>
              <a:t>Tech Neutrality</a:t>
            </a:r>
          </a:p>
          <a:p>
            <a:r>
              <a:rPr lang="en-US" dirty="0"/>
              <a:t>Fair </a:t>
            </a:r>
            <a:r>
              <a:rPr lang="en-US" dirty="0" smtClean="0"/>
              <a:t>Dealing </a:t>
            </a:r>
            <a:r>
              <a:rPr lang="en-US" dirty="0"/>
              <a:t>is to be assessed from the point of view of the purchaser/user</a:t>
            </a:r>
          </a:p>
          <a:p>
            <a:r>
              <a:rPr lang="en-US" dirty="0"/>
              <a:t>“Research” need not be associated </a:t>
            </a:r>
            <a:r>
              <a:rPr lang="en-US" dirty="0" smtClean="0"/>
              <a:t>to </a:t>
            </a:r>
            <a:r>
              <a:rPr lang="en-US" dirty="0"/>
              <a:t>traditional </a:t>
            </a:r>
            <a:r>
              <a:rPr lang="en-US" dirty="0" smtClean="0"/>
              <a:t>intellectual pursuits</a:t>
            </a:r>
            <a:endParaRPr lang="en-US" dirty="0"/>
          </a:p>
        </p:txBody>
      </p:sp>
    </p:spTree>
    <p:extLst>
      <p:ext uri="{BB962C8B-B14F-4D97-AF65-F5344CB8AC3E}">
        <p14:creationId xmlns:p14="http://schemas.microsoft.com/office/powerpoint/2010/main" val="6411526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855"/>
            <a:ext cx="8229600" cy="1016000"/>
          </a:xfrm>
        </p:spPr>
        <p:txBody>
          <a:bodyPr>
            <a:normAutofit fontScale="90000"/>
          </a:bodyPr>
          <a:lstStyle/>
          <a:p>
            <a:r>
              <a:rPr lang="en-US" dirty="0">
                <a:solidFill>
                  <a:srgbClr val="660066"/>
                </a:solidFill>
              </a:rPr>
              <a:t>Possible Right to </a:t>
            </a:r>
            <a:r>
              <a:rPr lang="en-US" dirty="0" smtClean="0">
                <a:solidFill>
                  <a:srgbClr val="660066"/>
                </a:solidFill>
              </a:rPr>
              <a:t>Mod - Methods (D):</a:t>
            </a:r>
            <a:r>
              <a:rPr lang="en-US" dirty="0">
                <a:solidFill>
                  <a:srgbClr val="660066"/>
                </a:solidFill>
              </a:rPr>
              <a:t/>
            </a:r>
            <a:br>
              <a:rPr lang="en-US" dirty="0">
                <a:solidFill>
                  <a:srgbClr val="660066"/>
                </a:solidFill>
              </a:rPr>
            </a:br>
            <a:r>
              <a:rPr lang="en-US" dirty="0"/>
              <a:t>         </a:t>
            </a:r>
            <a:r>
              <a:rPr lang="en-US" i="1" dirty="0"/>
              <a:t> </a:t>
            </a:r>
            <a:r>
              <a:rPr lang="en-US" i="1" dirty="0" smtClean="0"/>
              <a:t>  </a:t>
            </a:r>
            <a:r>
              <a:rPr lang="en-US" b="1" i="1" dirty="0" smtClean="0">
                <a:solidFill>
                  <a:srgbClr val="000000"/>
                </a:solidFill>
              </a:rPr>
              <a:t>“</a:t>
            </a:r>
            <a:r>
              <a:rPr lang="en-US" b="1" i="1" dirty="0">
                <a:solidFill>
                  <a:srgbClr val="000000"/>
                </a:solidFill>
              </a:rPr>
              <a:t>C</a:t>
            </a:r>
            <a:r>
              <a:rPr lang="en-US" b="1" i="1" dirty="0" smtClean="0">
                <a:solidFill>
                  <a:srgbClr val="000000"/>
                </a:solidFill>
              </a:rPr>
              <a:t>ontext Shifting”</a:t>
            </a:r>
            <a:endParaRPr lang="en-US" b="1" i="1" dirty="0">
              <a:solidFill>
                <a:srgbClr val="000000"/>
              </a:solidFill>
            </a:endParaRPr>
          </a:p>
        </p:txBody>
      </p:sp>
      <p:sp>
        <p:nvSpPr>
          <p:cNvPr id="3" name="Content Placeholder 2"/>
          <p:cNvSpPr>
            <a:spLocks noGrp="1"/>
          </p:cNvSpPr>
          <p:nvPr>
            <p:ph sz="quarter" idx="10"/>
          </p:nvPr>
        </p:nvSpPr>
        <p:spPr>
          <a:xfrm>
            <a:off x="457200" y="1646911"/>
            <a:ext cx="8686800" cy="4603417"/>
          </a:xfrm>
        </p:spPr>
        <p:txBody>
          <a:bodyPr>
            <a:normAutofit/>
          </a:bodyPr>
          <a:lstStyle/>
          <a:p>
            <a:pPr marL="0" indent="0">
              <a:buNone/>
            </a:pPr>
            <a:r>
              <a:rPr lang="en-US" sz="3200" b="1" dirty="0" smtClean="0">
                <a:solidFill>
                  <a:srgbClr val="0000FF"/>
                </a:solidFill>
              </a:rPr>
              <a:t>WHAT WOULD THE WORLD LOOK LIKE  WITHOUT </a:t>
            </a:r>
            <a:r>
              <a:rPr lang="en-US" sz="3200" b="1" i="1" u="sng" dirty="0" smtClean="0">
                <a:solidFill>
                  <a:schemeClr val="tx1"/>
                </a:solidFill>
              </a:rPr>
              <a:t>Sony v. Universal </a:t>
            </a:r>
            <a:r>
              <a:rPr lang="en-US" sz="3200" b="1" dirty="0" smtClean="0">
                <a:solidFill>
                  <a:srgbClr val="0000FF"/>
                </a:solidFill>
              </a:rPr>
              <a:t>???</a:t>
            </a:r>
            <a:endParaRPr lang="en-US" sz="3200" b="1" i="1" u="sng" dirty="0" smtClean="0">
              <a:solidFill>
                <a:srgbClr val="0000FF"/>
              </a:solidFill>
            </a:endParaRPr>
          </a:p>
          <a:p>
            <a:pPr marL="0" indent="0">
              <a:buNone/>
            </a:pPr>
            <a:r>
              <a:rPr lang="en-US" sz="2800" i="1" dirty="0">
                <a:solidFill>
                  <a:srgbClr val="000000"/>
                </a:solidFill>
              </a:rPr>
              <a:t>U.S. Supreme Court 464 U.S. 417 (</a:t>
            </a:r>
            <a:r>
              <a:rPr lang="en-US" sz="2800" i="1" dirty="0" smtClean="0">
                <a:solidFill>
                  <a:srgbClr val="000000"/>
                </a:solidFill>
              </a:rPr>
              <a:t>1984</a:t>
            </a:r>
            <a:r>
              <a:rPr lang="en-US" sz="3200" i="1" dirty="0" smtClean="0">
                <a:solidFill>
                  <a:srgbClr val="000000"/>
                </a:solidFill>
              </a:rPr>
              <a:t>)</a:t>
            </a:r>
          </a:p>
          <a:p>
            <a:pPr marL="0" indent="0">
              <a:buNone/>
            </a:pPr>
            <a:endParaRPr lang="en-US" sz="3200" b="1" dirty="0" smtClean="0">
              <a:solidFill>
                <a:srgbClr val="000000"/>
              </a:solidFill>
            </a:endParaRPr>
          </a:p>
          <a:p>
            <a:pPr marL="0" indent="0">
              <a:buNone/>
            </a:pPr>
            <a:r>
              <a:rPr lang="en-US" sz="3200" b="1" dirty="0" smtClean="0">
                <a:solidFill>
                  <a:srgbClr val="000000"/>
                </a:solidFill>
              </a:rPr>
              <a:t>Why can’t everything (digital) be seen as </a:t>
            </a:r>
            <a:r>
              <a:rPr lang="en-US" sz="3200" b="1" dirty="0">
                <a:solidFill>
                  <a:srgbClr val="000000"/>
                </a:solidFill>
              </a:rPr>
              <a:t>a form of tool enabled </a:t>
            </a:r>
            <a:r>
              <a:rPr lang="en-US" sz="3200" b="1" dirty="0" smtClean="0">
                <a:solidFill>
                  <a:srgbClr val="000000"/>
                </a:solidFill>
              </a:rPr>
              <a:t>“</a:t>
            </a:r>
            <a:r>
              <a:rPr lang="en-US" sz="3200" b="1" dirty="0">
                <a:solidFill>
                  <a:srgbClr val="000000"/>
                </a:solidFill>
              </a:rPr>
              <a:t>time-shifting”? </a:t>
            </a:r>
            <a:endParaRPr lang="en-US" i="1" dirty="0">
              <a:solidFill>
                <a:srgbClr val="000000"/>
              </a:solidFill>
            </a:endParaRPr>
          </a:p>
          <a:p>
            <a:pPr marL="0" indent="0">
              <a:buNone/>
            </a:pPr>
            <a:endParaRPr lang="en-US" b="1" dirty="0" smtClean="0">
              <a:solidFill>
                <a:srgbClr val="0000FF"/>
              </a:solidFill>
            </a:endParaRPr>
          </a:p>
          <a:p>
            <a:pPr marL="0" indent="0">
              <a:buNone/>
            </a:pPr>
            <a:r>
              <a:rPr lang="en-US" b="1" dirty="0" smtClean="0">
                <a:solidFill>
                  <a:srgbClr val="0000FF"/>
                </a:solidFill>
              </a:rPr>
              <a:t>Key </a:t>
            </a:r>
            <a:r>
              <a:rPr lang="en-US" b="1" dirty="0">
                <a:solidFill>
                  <a:srgbClr val="0000FF"/>
                </a:solidFill>
              </a:rPr>
              <a:t>Factors</a:t>
            </a:r>
            <a:r>
              <a:rPr lang="en-US" b="1" dirty="0">
                <a:solidFill>
                  <a:srgbClr val="000000"/>
                </a:solidFill>
              </a:rPr>
              <a:t>: </a:t>
            </a:r>
            <a:r>
              <a:rPr lang="en-US" b="1" dirty="0">
                <a:solidFill>
                  <a:srgbClr val="FF0000"/>
                </a:solidFill>
              </a:rPr>
              <a:t>a. </a:t>
            </a:r>
            <a:r>
              <a:rPr lang="en-US" b="1" dirty="0">
                <a:solidFill>
                  <a:srgbClr val="000000"/>
                </a:solidFill>
              </a:rPr>
              <a:t>enlarged audience;</a:t>
            </a:r>
            <a:r>
              <a:rPr lang="en-US" b="1" dirty="0">
                <a:solidFill>
                  <a:srgbClr val="FF0000"/>
                </a:solidFill>
              </a:rPr>
              <a:t> b. </a:t>
            </a:r>
            <a:r>
              <a:rPr lang="en-US" b="1" dirty="0">
                <a:solidFill>
                  <a:srgbClr val="000000"/>
                </a:solidFill>
              </a:rPr>
              <a:t>did not impair copyright value</a:t>
            </a:r>
          </a:p>
          <a:p>
            <a:pPr>
              <a:buFontTx/>
              <a:buChar char="•"/>
            </a:pPr>
            <a:endParaRPr lang="en-US" b="1" dirty="0" smtClean="0">
              <a:solidFill>
                <a:schemeClr val="tx1"/>
              </a:solidFill>
            </a:endParaRPr>
          </a:p>
          <a:p>
            <a:pPr marL="0" indent="0">
              <a:buNone/>
            </a:pPr>
            <a:endParaRPr lang="en-US" dirty="0">
              <a:solidFill>
                <a:schemeClr val="tx1"/>
              </a:solidFill>
            </a:endParaRPr>
          </a:p>
          <a:p>
            <a:endParaRPr lang="en-US" dirty="0"/>
          </a:p>
        </p:txBody>
      </p:sp>
    </p:spTree>
    <p:extLst>
      <p:ext uri="{BB962C8B-B14F-4D97-AF65-F5344CB8AC3E}">
        <p14:creationId xmlns:p14="http://schemas.microsoft.com/office/powerpoint/2010/main" val="2430980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439"/>
            <a:ext cx="8229600" cy="1016000"/>
          </a:xfrm>
        </p:spPr>
        <p:txBody>
          <a:bodyPr>
            <a:normAutofit fontScale="90000"/>
          </a:bodyPr>
          <a:lstStyle/>
          <a:p>
            <a:r>
              <a:rPr lang="en-US" b="1" dirty="0" smtClean="0"/>
              <a:t>       Grand Prix Legends &amp; mods: </a:t>
            </a:r>
            <a:br>
              <a:rPr lang="en-US" b="1" dirty="0" smtClean="0"/>
            </a:br>
            <a:r>
              <a:rPr lang="en-US" b="1" dirty="0" smtClean="0"/>
              <a:t>               A personal history…</a:t>
            </a:r>
            <a:endParaRPr lang="en-US" b="1" dirty="0"/>
          </a:p>
        </p:txBody>
      </p:sp>
      <p:pic>
        <p:nvPicPr>
          <p:cNvPr id="4" name="Content Placeholder 3"/>
          <p:cNvPicPr>
            <a:picLocks noGrp="1" noChangeAspect="1"/>
          </p:cNvPicPr>
          <p:nvPr>
            <p:ph sz="quarter" idx="10"/>
          </p:nvPr>
        </p:nvPicPr>
        <p:blipFill rotWithShape="1">
          <a:blip r:embed="rId2" cstate="print">
            <a:extLst>
              <a:ext uri="{28A0092B-C50C-407E-A947-70E740481C1C}">
                <a14:useLocalDpi xmlns:a14="http://schemas.microsoft.com/office/drawing/2010/main"/>
              </a:ext>
            </a:extLst>
          </a:blip>
          <a:srcRect l="5068" r="4389"/>
          <a:stretch/>
        </p:blipFill>
        <p:spPr>
          <a:xfrm>
            <a:off x="1019658" y="3127519"/>
            <a:ext cx="4237190" cy="2807853"/>
          </a:xfrm>
          <a:prstGeom prst="rect">
            <a:avLst/>
          </a:prstGeom>
        </p:spPr>
      </p:pic>
      <p:pic>
        <p:nvPicPr>
          <p:cNvPr id="5" name="Picture 4"/>
          <p:cNvPicPr>
            <a:picLocks noChangeAspect="1"/>
          </p:cNvPicPr>
          <p:nvPr/>
        </p:nvPicPr>
        <p:blipFill>
          <a:blip r:embed="rId3"/>
          <a:stretch>
            <a:fillRect/>
          </a:stretch>
        </p:blipFill>
        <p:spPr>
          <a:xfrm>
            <a:off x="1019658" y="1254670"/>
            <a:ext cx="4906809" cy="2185063"/>
          </a:xfrm>
          <a:prstGeom prst="rect">
            <a:avLst/>
          </a:prstGeom>
        </p:spPr>
      </p:pic>
      <p:pic>
        <p:nvPicPr>
          <p:cNvPr id="6" name="Content Placeholder 3" descr="250px-Grand_Prix_Legends_Coverart.jpg"/>
          <p:cNvPicPr>
            <a:picLocks noChangeAspect="1"/>
          </p:cNvPicPr>
          <p:nvPr/>
        </p:nvPicPr>
        <p:blipFill rotWithShape="1">
          <a:blip r:embed="rId4" cstate="print">
            <a:extLst>
              <a:ext uri="{28A0092B-C50C-407E-A947-70E740481C1C}">
                <a14:useLocalDpi xmlns:a14="http://schemas.microsoft.com/office/drawing/2010/main"/>
              </a:ext>
            </a:extLst>
          </a:blip>
          <a:srcRect l="-127" r="-127"/>
          <a:stretch/>
        </p:blipFill>
        <p:spPr>
          <a:xfrm>
            <a:off x="5256848" y="3127519"/>
            <a:ext cx="2734383" cy="3163866"/>
          </a:xfrm>
          <a:prstGeom prst="rect">
            <a:avLst/>
          </a:prstGeom>
        </p:spPr>
      </p:pic>
      <p:pic>
        <p:nvPicPr>
          <p:cNvPr id="7" name="Content Placeholder 3"/>
          <p:cNvPicPr>
            <a:picLocks noChangeAspect="1"/>
          </p:cNvPicPr>
          <p:nvPr/>
        </p:nvPicPr>
        <p:blipFill rotWithShape="1">
          <a:blip r:embed="rId5" cstate="print">
            <a:extLst>
              <a:ext uri="{28A0092B-C50C-407E-A947-70E740481C1C}">
                <a14:useLocalDpi xmlns:a14="http://schemas.microsoft.com/office/drawing/2010/main"/>
              </a:ext>
            </a:extLst>
          </a:blip>
          <a:srcRect l="-355" r="-196"/>
          <a:stretch/>
        </p:blipFill>
        <p:spPr>
          <a:xfrm>
            <a:off x="5926467" y="1254670"/>
            <a:ext cx="2624191" cy="1856484"/>
          </a:xfrm>
          <a:prstGeom prst="rect">
            <a:avLst/>
          </a:prstGeom>
        </p:spPr>
      </p:pic>
    </p:spTree>
    <p:extLst>
      <p:ext uri="{BB962C8B-B14F-4D97-AF65-F5344CB8AC3E}">
        <p14:creationId xmlns:p14="http://schemas.microsoft.com/office/powerpoint/2010/main" val="2626395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16000"/>
          </a:xfrm>
        </p:spPr>
        <p:txBody>
          <a:bodyPr>
            <a:normAutofit fontScale="90000"/>
          </a:bodyPr>
          <a:lstStyle/>
          <a:p>
            <a:r>
              <a:rPr lang="en-US" dirty="0" smtClean="0"/>
              <a:t>   </a:t>
            </a:r>
            <a:r>
              <a:rPr lang="en-US" dirty="0" smtClean="0">
                <a:solidFill>
                  <a:srgbClr val="660066"/>
                </a:solidFill>
              </a:rPr>
              <a:t>Possible </a:t>
            </a:r>
            <a:r>
              <a:rPr lang="en-US" dirty="0">
                <a:solidFill>
                  <a:srgbClr val="660066"/>
                </a:solidFill>
              </a:rPr>
              <a:t>Right to Mod Methods </a:t>
            </a:r>
            <a:r>
              <a:rPr lang="en-US" dirty="0" smtClean="0">
                <a:solidFill>
                  <a:srgbClr val="660066"/>
                </a:solidFill>
              </a:rPr>
              <a:t>(E):</a:t>
            </a:r>
            <a:r>
              <a:rPr lang="en-US" dirty="0" smtClean="0"/>
              <a:t/>
            </a:r>
            <a:br>
              <a:rPr lang="en-US" dirty="0" smtClean="0"/>
            </a:br>
            <a:r>
              <a:rPr lang="en-US" dirty="0" smtClean="0"/>
              <a:t>          </a:t>
            </a:r>
            <a:r>
              <a:rPr lang="en-US" b="1" dirty="0" smtClean="0">
                <a:solidFill>
                  <a:srgbClr val="000090"/>
                </a:solidFill>
              </a:rPr>
              <a:t>Right to Mod/</a:t>
            </a:r>
            <a:r>
              <a:rPr lang="en-US" b="1" dirty="0" err="1" smtClean="0">
                <a:solidFill>
                  <a:srgbClr val="000090"/>
                </a:solidFill>
              </a:rPr>
              <a:t>CREATe</a:t>
            </a:r>
            <a:endParaRPr lang="en-US" b="1" dirty="0">
              <a:solidFill>
                <a:srgbClr val="000090"/>
              </a:solidFill>
            </a:endParaRPr>
          </a:p>
        </p:txBody>
      </p:sp>
      <p:sp>
        <p:nvSpPr>
          <p:cNvPr id="3" name="Content Placeholder 2"/>
          <p:cNvSpPr>
            <a:spLocks noGrp="1"/>
          </p:cNvSpPr>
          <p:nvPr>
            <p:ph sz="quarter" idx="10"/>
          </p:nvPr>
        </p:nvSpPr>
        <p:spPr>
          <a:xfrm>
            <a:off x="0" y="1170696"/>
            <a:ext cx="6072846" cy="4881209"/>
          </a:xfrm>
        </p:spPr>
        <p:txBody>
          <a:bodyPr>
            <a:normAutofit/>
          </a:bodyPr>
          <a:lstStyle/>
          <a:p>
            <a:pPr marL="0" indent="0">
              <a:buNone/>
            </a:pPr>
            <a:r>
              <a:rPr lang="en-US" b="1" i="1" u="sng" dirty="0" smtClean="0">
                <a:solidFill>
                  <a:schemeClr val="tx1"/>
                </a:solidFill>
              </a:rPr>
              <a:t>Right </a:t>
            </a:r>
            <a:r>
              <a:rPr lang="en-US" b="1" i="1" u="sng" dirty="0">
                <a:solidFill>
                  <a:schemeClr val="tx1"/>
                </a:solidFill>
              </a:rPr>
              <a:t>to </a:t>
            </a:r>
            <a:r>
              <a:rPr lang="en-US" b="1" i="1" u="sng" dirty="0" err="1">
                <a:solidFill>
                  <a:schemeClr val="tx1"/>
                </a:solidFill>
              </a:rPr>
              <a:t>CREATe</a:t>
            </a:r>
            <a:r>
              <a:rPr lang="en-US" b="1" i="1" u="sng" dirty="0">
                <a:solidFill>
                  <a:schemeClr val="tx1"/>
                </a:solidFill>
              </a:rPr>
              <a:t>-Mod </a:t>
            </a:r>
            <a:r>
              <a:rPr lang="en-US" b="1" i="1" u="sng" dirty="0" smtClean="0">
                <a:solidFill>
                  <a:schemeClr val="tx1"/>
                </a:solidFill>
              </a:rPr>
              <a:t>as </a:t>
            </a:r>
            <a:r>
              <a:rPr lang="en-US" b="1" i="1" u="sng" dirty="0">
                <a:solidFill>
                  <a:schemeClr val="tx1"/>
                </a:solidFill>
              </a:rPr>
              <a:t>a creative/expressive right rather than an IP right/protection</a:t>
            </a:r>
            <a:r>
              <a:rPr lang="en-US" b="1" i="1" u="sng" dirty="0" smtClean="0">
                <a:solidFill>
                  <a:schemeClr val="tx1"/>
                </a:solidFill>
              </a:rPr>
              <a:t>?</a:t>
            </a:r>
          </a:p>
          <a:p>
            <a:pPr marL="0" indent="0">
              <a:buNone/>
            </a:pPr>
            <a:endParaRPr lang="en-US" dirty="0" smtClean="0">
              <a:solidFill>
                <a:srgbClr val="000000"/>
              </a:solidFill>
            </a:endParaRPr>
          </a:p>
          <a:p>
            <a:pPr marL="0" indent="0">
              <a:buNone/>
            </a:pPr>
            <a:r>
              <a:rPr lang="en-US" dirty="0" smtClean="0">
                <a:solidFill>
                  <a:srgbClr val="000000"/>
                </a:solidFill>
              </a:rPr>
              <a:t>Can we...evolve </a:t>
            </a:r>
            <a:r>
              <a:rPr lang="en-US" dirty="0">
                <a:solidFill>
                  <a:srgbClr val="000000"/>
                </a:solidFill>
              </a:rPr>
              <a:t>a </a:t>
            </a:r>
            <a:r>
              <a:rPr lang="en-US" b="1" i="1" u="sng" dirty="0">
                <a:solidFill>
                  <a:srgbClr val="000000"/>
                </a:solidFill>
                <a:latin typeface="Apple Chancery"/>
                <a:cs typeface="Apple Chancery"/>
              </a:rPr>
              <a:t>single standard</a:t>
            </a:r>
            <a:r>
              <a:rPr lang="en-US" dirty="0"/>
              <a:t>:</a:t>
            </a:r>
          </a:p>
          <a:p>
            <a:endParaRPr lang="en-US" dirty="0"/>
          </a:p>
          <a:p>
            <a:r>
              <a:rPr lang="en-US" dirty="0"/>
              <a:t>For </a:t>
            </a:r>
            <a:r>
              <a:rPr lang="en-US" b="1" dirty="0">
                <a:solidFill>
                  <a:schemeClr val="tx2"/>
                </a:solidFill>
              </a:rPr>
              <a:t>CREATORS</a:t>
            </a:r>
            <a:r>
              <a:rPr lang="en-US" dirty="0"/>
              <a:t> </a:t>
            </a:r>
            <a:r>
              <a:rPr lang="en-US" b="1" dirty="0">
                <a:solidFill>
                  <a:schemeClr val="tx1"/>
                </a:solidFill>
              </a:rPr>
              <a:t>as</a:t>
            </a:r>
            <a:r>
              <a:rPr lang="en-US" dirty="0"/>
              <a:t> </a:t>
            </a:r>
            <a:r>
              <a:rPr lang="en-US" b="1" dirty="0">
                <a:solidFill>
                  <a:schemeClr val="accent2"/>
                </a:solidFill>
              </a:rPr>
              <a:t>USERS</a:t>
            </a:r>
            <a:r>
              <a:rPr lang="en-US" dirty="0"/>
              <a:t>,</a:t>
            </a:r>
            <a:r>
              <a:rPr lang="en-US" b="1" dirty="0">
                <a:solidFill>
                  <a:srgbClr val="000000"/>
                </a:solidFill>
              </a:rPr>
              <a:t> &amp;</a:t>
            </a:r>
            <a:r>
              <a:rPr lang="en-US" dirty="0"/>
              <a:t> </a:t>
            </a:r>
          </a:p>
          <a:p>
            <a:r>
              <a:rPr lang="en-US" dirty="0"/>
              <a:t>For </a:t>
            </a:r>
            <a:r>
              <a:rPr lang="en-US" b="1" dirty="0">
                <a:solidFill>
                  <a:srgbClr val="C0504D"/>
                </a:solidFill>
              </a:rPr>
              <a:t>USERS</a:t>
            </a:r>
            <a:r>
              <a:rPr lang="en-US" dirty="0"/>
              <a:t> </a:t>
            </a:r>
            <a:r>
              <a:rPr lang="en-US" b="1" dirty="0">
                <a:solidFill>
                  <a:schemeClr val="tx1"/>
                </a:solidFill>
              </a:rPr>
              <a:t>as</a:t>
            </a:r>
            <a:r>
              <a:rPr lang="en-US" dirty="0"/>
              <a:t> </a:t>
            </a:r>
            <a:r>
              <a:rPr lang="en-US" b="1" dirty="0">
                <a:solidFill>
                  <a:srgbClr val="1F497D"/>
                </a:solidFill>
              </a:rPr>
              <a:t>CREATORS</a:t>
            </a:r>
          </a:p>
          <a:p>
            <a:pPr marL="0" indent="0">
              <a:buNone/>
            </a:pPr>
            <a:r>
              <a:rPr lang="en-US" dirty="0">
                <a:solidFill>
                  <a:srgbClr val="000000"/>
                </a:solidFill>
              </a:rPr>
              <a:t>…….to match</a:t>
            </a:r>
            <a:r>
              <a:rPr lang="en-US" b="1" dirty="0">
                <a:solidFill>
                  <a:srgbClr val="000000"/>
                </a:solidFill>
              </a:rPr>
              <a:t> </a:t>
            </a:r>
            <a:r>
              <a:rPr lang="en-US" b="1" i="1" u="sng" dirty="0">
                <a:solidFill>
                  <a:srgbClr val="000000"/>
                </a:solidFill>
              </a:rPr>
              <a:t>reality</a:t>
            </a:r>
            <a:r>
              <a:rPr lang="en-US" dirty="0">
                <a:solidFill>
                  <a:srgbClr val="000000"/>
                </a:solidFill>
              </a:rPr>
              <a:t>…..</a:t>
            </a:r>
          </a:p>
          <a:p>
            <a:pPr marL="0" indent="0">
              <a:buNone/>
            </a:pPr>
            <a:endParaRPr lang="en-US" dirty="0">
              <a:solidFill>
                <a:srgbClr val="000000"/>
              </a:solidFill>
            </a:endParaRPr>
          </a:p>
          <a:p>
            <a:r>
              <a:rPr lang="en-US" b="1" dirty="0" smtClean="0">
                <a:solidFill>
                  <a:schemeClr val="tx1"/>
                </a:solidFill>
              </a:rPr>
              <a:t>“</a:t>
            </a:r>
            <a:r>
              <a:rPr lang="en-US" b="1" dirty="0">
                <a:solidFill>
                  <a:schemeClr val="tx1"/>
                </a:solidFill>
              </a:rPr>
              <a:t>Right to </a:t>
            </a:r>
            <a:r>
              <a:rPr lang="en-US" b="1" dirty="0" err="1">
                <a:solidFill>
                  <a:schemeClr val="tx1"/>
                </a:solidFill>
              </a:rPr>
              <a:t>CREATe</a:t>
            </a:r>
            <a:r>
              <a:rPr lang="en-US" b="1" dirty="0">
                <a:solidFill>
                  <a:schemeClr val="tx1"/>
                </a:solidFill>
              </a:rPr>
              <a:t>” </a:t>
            </a:r>
          </a:p>
          <a:p>
            <a:r>
              <a:rPr lang="en-US" b="1" dirty="0">
                <a:solidFill>
                  <a:srgbClr val="660066"/>
                </a:solidFill>
              </a:rPr>
              <a:t>Not “Right in the Creation” </a:t>
            </a:r>
          </a:p>
          <a:p>
            <a:endParaRPr lang="en-US" b="1" i="1" u="sng" dirty="0"/>
          </a:p>
          <a:p>
            <a:pPr marL="0" indent="0">
              <a:buNone/>
            </a:pPr>
            <a:endParaRPr lang="en-US" b="1" i="1" u="sng" dirty="0"/>
          </a:p>
          <a:p>
            <a:endParaRPr lang="en-US" dirty="0"/>
          </a:p>
          <a:p>
            <a:endParaRPr lang="en-US" dirty="0"/>
          </a:p>
        </p:txBody>
      </p:sp>
      <p:pic>
        <p:nvPicPr>
          <p:cNvPr id="4" name="Content Placeholder 3" descr="IMG_0009.jpg"/>
          <p:cNvPicPr>
            <a:picLocks noChangeAspect="1"/>
          </p:cNvPicPr>
          <p:nvPr/>
        </p:nvPicPr>
        <p:blipFill rotWithShape="1">
          <a:blip r:embed="rId2" cstate="print">
            <a:extLst>
              <a:ext uri="{28A0092B-C50C-407E-A947-70E740481C1C}">
                <a14:useLocalDpi xmlns:a14="http://schemas.microsoft.com/office/drawing/2010/main"/>
              </a:ext>
            </a:extLst>
          </a:blip>
          <a:srcRect l="-608" r="-853"/>
          <a:stretch/>
        </p:blipFill>
        <p:spPr>
          <a:xfrm>
            <a:off x="6072846" y="1527858"/>
            <a:ext cx="3071153" cy="4244368"/>
          </a:xfrm>
          <a:prstGeom prst="rect">
            <a:avLst/>
          </a:prstGeom>
        </p:spPr>
      </p:pic>
    </p:spTree>
    <p:extLst>
      <p:ext uri="{BB962C8B-B14F-4D97-AF65-F5344CB8AC3E}">
        <p14:creationId xmlns:p14="http://schemas.microsoft.com/office/powerpoint/2010/main" val="13555868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Academic Partners</a:t>
            </a:r>
            <a:endParaRPr lang="en-US" dirty="0"/>
          </a:p>
        </p:txBody>
      </p:sp>
      <p:pic>
        <p:nvPicPr>
          <p:cNvPr id="10" name="Picture 9"/>
          <p:cNvPicPr>
            <a:picLocks noChangeAspect="1"/>
          </p:cNvPicPr>
          <p:nvPr/>
        </p:nvPicPr>
        <p:blipFill>
          <a:blip r:embed="rId2"/>
          <a:stretch>
            <a:fillRect/>
          </a:stretch>
        </p:blipFill>
        <p:spPr>
          <a:xfrm>
            <a:off x="1280391" y="2771403"/>
            <a:ext cx="6570518" cy="980674"/>
          </a:xfrm>
          <a:prstGeom prst="rect">
            <a:avLst/>
          </a:prstGeom>
        </p:spPr>
      </p:pic>
    </p:spTree>
    <p:extLst>
      <p:ext uri="{BB962C8B-B14F-4D97-AF65-F5344CB8AC3E}">
        <p14:creationId xmlns:p14="http://schemas.microsoft.com/office/powerpoint/2010/main" val="254805677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dirty="0" smtClean="0"/>
              <a:t>Education as </a:t>
            </a:r>
            <a:r>
              <a:rPr lang="en-US" b="1" dirty="0" err="1" smtClean="0"/>
              <a:t>modding</a:t>
            </a:r>
            <a:endParaRPr lang="en-US" b="1" dirty="0"/>
          </a:p>
        </p:txBody>
      </p:sp>
      <p:pic>
        <p:nvPicPr>
          <p:cNvPr id="4" name="Content Placeholder 3" descr="UBC_aerial_view.jpg"/>
          <p:cNvPicPr>
            <a:picLocks noGrp="1" noChangeAspect="1"/>
          </p:cNvPicPr>
          <p:nvPr>
            <p:ph sz="quarter" idx="10"/>
          </p:nvPr>
        </p:nvPicPr>
        <p:blipFill rotWithShape="1">
          <a:blip r:embed="rId2" cstate="print">
            <a:extLst>
              <a:ext uri="{28A0092B-C50C-407E-A947-70E740481C1C}">
                <a14:useLocalDpi xmlns:a14="http://schemas.microsoft.com/office/drawing/2010/main"/>
              </a:ext>
            </a:extLst>
          </a:blip>
          <a:srcRect l="-276"/>
          <a:stretch/>
        </p:blipFill>
        <p:spPr>
          <a:xfrm>
            <a:off x="0" y="1408113"/>
            <a:ext cx="5304692" cy="4318000"/>
          </a:xfrm>
        </p:spPr>
      </p:pic>
      <p:pic>
        <p:nvPicPr>
          <p:cNvPr id="5" name="Content Placeholder 3" descr="Irving_K._Barber_Library.jpg"/>
          <p:cNvPicPr>
            <a:picLocks noChangeAspect="1"/>
          </p:cNvPicPr>
          <p:nvPr/>
        </p:nvPicPr>
        <p:blipFill rotWithShape="1">
          <a:blip r:embed="rId3" cstate="print">
            <a:extLst>
              <a:ext uri="{28A0092B-C50C-407E-A947-70E740481C1C}">
                <a14:useLocalDpi xmlns:a14="http://schemas.microsoft.com/office/drawing/2010/main"/>
              </a:ext>
            </a:extLst>
          </a:blip>
          <a:srcRect l="-230"/>
          <a:stretch/>
        </p:blipFill>
        <p:spPr>
          <a:xfrm>
            <a:off x="5304692" y="1408113"/>
            <a:ext cx="3839308" cy="2457681"/>
          </a:xfrm>
          <a:prstGeom prst="rect">
            <a:avLst/>
          </a:prstGeom>
        </p:spPr>
      </p:pic>
      <p:sp>
        <p:nvSpPr>
          <p:cNvPr id="8" name="Rectangle 7"/>
          <p:cNvSpPr/>
          <p:nvPr/>
        </p:nvSpPr>
        <p:spPr>
          <a:xfrm>
            <a:off x="5682182" y="4276928"/>
            <a:ext cx="3228627" cy="1569660"/>
          </a:xfrm>
          <a:prstGeom prst="rect">
            <a:avLst/>
          </a:prstGeom>
        </p:spPr>
        <p:txBody>
          <a:bodyPr wrap="square">
            <a:spAutoFit/>
          </a:bodyPr>
          <a:lstStyle/>
          <a:p>
            <a:r>
              <a:rPr lang="en-US" sz="3200" b="1" dirty="0" smtClean="0"/>
              <a:t>Building </a:t>
            </a:r>
            <a:r>
              <a:rPr lang="en-US" sz="3200" b="1" dirty="0"/>
              <a:t>on &amp;  </a:t>
            </a:r>
          </a:p>
          <a:p>
            <a:r>
              <a:rPr lang="en-US" sz="3200" b="1" dirty="0"/>
              <a:t>citing the work </a:t>
            </a:r>
            <a:r>
              <a:rPr lang="en-US" sz="3200" b="1" dirty="0" smtClean="0"/>
              <a:t> </a:t>
            </a:r>
            <a:endParaRPr lang="en-US" sz="3200" b="1" dirty="0"/>
          </a:p>
          <a:p>
            <a:r>
              <a:rPr lang="en-US" sz="3200" b="1" dirty="0"/>
              <a:t>o</a:t>
            </a:r>
            <a:r>
              <a:rPr lang="en-US" sz="3200" b="1" dirty="0" smtClean="0"/>
              <a:t>f others</a:t>
            </a:r>
            <a:endParaRPr lang="en-US" sz="3200" b="1" dirty="0"/>
          </a:p>
        </p:txBody>
      </p:sp>
    </p:spTree>
    <p:extLst>
      <p:ext uri="{BB962C8B-B14F-4D97-AF65-F5344CB8AC3E}">
        <p14:creationId xmlns:p14="http://schemas.microsoft.com/office/powerpoint/2010/main" val="257055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The Common Law as </a:t>
            </a:r>
            <a:r>
              <a:rPr lang="en-US" dirty="0" err="1" smtClean="0"/>
              <a:t>Modding</a:t>
            </a:r>
            <a:endParaRPr lang="en-US" dirty="0"/>
          </a:p>
        </p:txBody>
      </p:sp>
      <p:pic>
        <p:nvPicPr>
          <p:cNvPr id="6" name="Content Placeholder 5" descr="400px-Law_library_3.jpg"/>
          <p:cNvPicPr>
            <a:picLocks noGrp="1" noChangeAspect="1"/>
          </p:cNvPicPr>
          <p:nvPr>
            <p:ph sz="half" idx="1"/>
          </p:nvPr>
        </p:nvPicPr>
        <p:blipFill rotWithShape="1">
          <a:blip r:embed="rId2" cstate="print">
            <a:extLst>
              <a:ext uri="{28A0092B-C50C-407E-A947-70E740481C1C}">
                <a14:useLocalDpi xmlns:a14="http://schemas.microsoft.com/office/drawing/2010/main"/>
              </a:ext>
            </a:extLst>
          </a:blip>
          <a:srcRect/>
          <a:stretch/>
        </p:blipFill>
        <p:spPr>
          <a:xfrm>
            <a:off x="302845" y="1411701"/>
            <a:ext cx="2852615" cy="4244684"/>
          </a:xfrm>
        </p:spPr>
      </p:pic>
      <p:pic>
        <p:nvPicPr>
          <p:cNvPr id="3" name="Content Placeholder 2" descr="Yale_Law_School_Class_of_1883.jpg"/>
          <p:cNvPicPr>
            <a:picLocks noGrp="1" noChangeAspect="1"/>
          </p:cNvPicPr>
          <p:nvPr>
            <p:ph sz="half" idx="2"/>
          </p:nvPr>
        </p:nvPicPr>
        <p:blipFill>
          <a:blip r:embed="rId3" cstate="print">
            <a:extLst>
              <a:ext uri="{28A0092B-C50C-407E-A947-70E740481C1C}">
                <a14:useLocalDpi xmlns:a14="http://schemas.microsoft.com/office/drawing/2010/main"/>
              </a:ext>
            </a:extLst>
          </a:blip>
          <a:srcRect t="-6498" b="-6498"/>
          <a:stretch>
            <a:fillRect/>
          </a:stretch>
        </p:blipFill>
        <p:spPr>
          <a:xfrm>
            <a:off x="3605213" y="1411288"/>
            <a:ext cx="5081587" cy="4318000"/>
          </a:xfrm>
        </p:spPr>
      </p:pic>
    </p:spTree>
    <p:extLst>
      <p:ext uri="{BB962C8B-B14F-4D97-AF65-F5344CB8AC3E}">
        <p14:creationId xmlns:p14="http://schemas.microsoft.com/office/powerpoint/2010/main" val="790097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818"/>
            <a:ext cx="9144000" cy="890865"/>
          </a:xfrm>
        </p:spPr>
        <p:txBody>
          <a:bodyPr>
            <a:normAutofit fontScale="90000"/>
          </a:bodyPr>
          <a:lstStyle/>
          <a:p>
            <a:r>
              <a:rPr lang="en-US" dirty="0" smtClean="0"/>
              <a:t> </a:t>
            </a:r>
            <a:r>
              <a:rPr lang="en-US" b="1" dirty="0" smtClean="0">
                <a:solidFill>
                  <a:srgbClr val="FF0000"/>
                </a:solidFill>
              </a:rPr>
              <a:t>Conundrum 1: </a:t>
            </a:r>
            <a:r>
              <a:rPr lang="en-US" b="1" dirty="0" smtClean="0">
                <a:solidFill>
                  <a:schemeClr val="tx1"/>
                </a:solidFill>
              </a:rPr>
              <a:t>Memes </a:t>
            </a:r>
            <a:r>
              <a:rPr lang="en-US" b="1" dirty="0">
                <a:solidFill>
                  <a:schemeClr val="tx1"/>
                </a:solidFill>
              </a:rPr>
              <a:t>of “CREATIVITY</a:t>
            </a:r>
            <a:r>
              <a:rPr lang="en-US" b="1" dirty="0" smtClean="0">
                <a:solidFill>
                  <a:srgbClr val="0000FF"/>
                </a:solidFill>
              </a:rPr>
              <a:t>”</a:t>
            </a:r>
            <a:br>
              <a:rPr lang="en-US" b="1" dirty="0" smtClean="0">
                <a:solidFill>
                  <a:srgbClr val="0000FF"/>
                </a:solidFill>
              </a:rPr>
            </a:br>
            <a:r>
              <a:rPr lang="en-US" b="1" dirty="0" smtClean="0">
                <a:solidFill>
                  <a:srgbClr val="0000FF"/>
                </a:solidFill>
              </a:rPr>
              <a:t>     </a:t>
            </a:r>
            <a:r>
              <a:rPr lang="en-US" i="1" dirty="0" smtClean="0">
                <a:solidFill>
                  <a:srgbClr val="000000"/>
                </a:solidFill>
              </a:rPr>
              <a:t>A. The Unique Gift (aka “Hollywood”) </a:t>
            </a:r>
            <a:endParaRPr lang="en-US" i="1" dirty="0">
              <a:solidFill>
                <a:srgbClr val="000000"/>
              </a:solidFill>
            </a:endParaRPr>
          </a:p>
        </p:txBody>
      </p:sp>
      <p:sp>
        <p:nvSpPr>
          <p:cNvPr id="3" name="Content Placeholder 2"/>
          <p:cNvSpPr>
            <a:spLocks noGrp="1"/>
          </p:cNvSpPr>
          <p:nvPr>
            <p:ph sz="quarter" idx="10"/>
          </p:nvPr>
        </p:nvSpPr>
        <p:spPr>
          <a:xfrm>
            <a:off x="0" y="1508016"/>
            <a:ext cx="9144000" cy="5349983"/>
          </a:xfrm>
        </p:spPr>
        <p:txBody>
          <a:bodyPr>
            <a:normAutofit/>
          </a:bodyPr>
          <a:lstStyle/>
          <a:p>
            <a:pPr marL="0" indent="0">
              <a:buNone/>
            </a:pPr>
            <a:r>
              <a:rPr lang="en-US" dirty="0" smtClean="0">
                <a:solidFill>
                  <a:srgbClr val="000000"/>
                </a:solidFill>
              </a:rPr>
              <a:t>* “</a:t>
            </a:r>
            <a:r>
              <a:rPr lang="en-US" dirty="0">
                <a:solidFill>
                  <a:srgbClr val="000000"/>
                </a:solidFill>
              </a:rPr>
              <a:t>The creative is the place where no one else </a:t>
            </a:r>
            <a:r>
              <a:rPr lang="en-US" dirty="0" smtClean="0">
                <a:solidFill>
                  <a:srgbClr val="000000"/>
                </a:solidFill>
              </a:rPr>
              <a:t>has ever </a:t>
            </a:r>
            <a:r>
              <a:rPr lang="en-US" dirty="0">
                <a:solidFill>
                  <a:srgbClr val="000000"/>
                </a:solidFill>
              </a:rPr>
              <a:t>been. You have to leave the city of your </a:t>
            </a:r>
            <a:r>
              <a:rPr lang="en-US" dirty="0" smtClean="0">
                <a:solidFill>
                  <a:srgbClr val="000000"/>
                </a:solidFill>
              </a:rPr>
              <a:t>comfort </a:t>
            </a:r>
            <a:r>
              <a:rPr lang="en-US" dirty="0">
                <a:solidFill>
                  <a:srgbClr val="000000"/>
                </a:solidFill>
              </a:rPr>
              <a:t>and go into the wilderness of your </a:t>
            </a:r>
            <a:r>
              <a:rPr lang="en-US" dirty="0" smtClean="0">
                <a:solidFill>
                  <a:srgbClr val="000000"/>
                </a:solidFill>
              </a:rPr>
              <a:t>intuition</a:t>
            </a:r>
            <a:r>
              <a:rPr lang="en-US" dirty="0">
                <a:solidFill>
                  <a:srgbClr val="000000"/>
                </a:solidFill>
              </a:rPr>
              <a:t>. What you’ll discover will be wonderful. </a:t>
            </a:r>
            <a:r>
              <a:rPr lang="en-US" dirty="0" smtClean="0">
                <a:solidFill>
                  <a:srgbClr val="000000"/>
                </a:solidFill>
              </a:rPr>
              <a:t>What </a:t>
            </a:r>
            <a:r>
              <a:rPr lang="en-US" dirty="0">
                <a:solidFill>
                  <a:srgbClr val="000000"/>
                </a:solidFill>
              </a:rPr>
              <a:t>you’ll discover is yourself.</a:t>
            </a:r>
            <a:r>
              <a:rPr lang="en-US" dirty="0" smtClean="0">
                <a:solidFill>
                  <a:srgbClr val="000000"/>
                </a:solidFill>
              </a:rPr>
              <a:t>”</a:t>
            </a:r>
          </a:p>
          <a:p>
            <a:pPr marL="0" indent="0">
              <a:buNone/>
            </a:pPr>
            <a:endParaRPr lang="en-US" dirty="0">
              <a:solidFill>
                <a:srgbClr val="000000"/>
              </a:solidFill>
            </a:endParaRPr>
          </a:p>
          <a:p>
            <a:pPr marL="0" indent="0">
              <a:buNone/>
            </a:pPr>
            <a:r>
              <a:rPr lang="en-US" b="1" dirty="0" smtClean="0">
                <a:solidFill>
                  <a:srgbClr val="000000"/>
                </a:solidFill>
              </a:rPr>
              <a:t>*</a:t>
            </a:r>
            <a:r>
              <a:rPr lang="en-US" b="1" i="1" dirty="0" smtClean="0"/>
              <a:t> </a:t>
            </a:r>
            <a:r>
              <a:rPr lang="en-US" b="1" i="1" dirty="0"/>
              <a:t>C</a:t>
            </a:r>
            <a:r>
              <a:rPr lang="en-US" b="1" i="1" dirty="0" smtClean="0"/>
              <a:t>reativity </a:t>
            </a:r>
            <a:r>
              <a:rPr lang="en-US" b="1" i="1" dirty="0"/>
              <a:t>a</a:t>
            </a:r>
            <a:r>
              <a:rPr lang="en-US" b="1" i="1" dirty="0" smtClean="0"/>
              <a:t>s </a:t>
            </a:r>
            <a:r>
              <a:rPr lang="en-US" b="1" i="1" dirty="0" smtClean="0">
                <a:solidFill>
                  <a:srgbClr val="FF0000"/>
                </a:solidFill>
              </a:rPr>
              <a:t>uniquely personal </a:t>
            </a:r>
            <a:r>
              <a:rPr lang="en-US" b="1" i="1" dirty="0" smtClean="0">
                <a:solidFill>
                  <a:srgbClr val="0000FF"/>
                </a:solidFill>
              </a:rPr>
              <a:t>(or not)</a:t>
            </a:r>
            <a:r>
              <a:rPr lang="en-US" b="1" i="1" dirty="0" smtClean="0"/>
              <a:t> impacts beliefs about copyright &amp; IP – consequences of “specialness” </a:t>
            </a:r>
          </a:p>
          <a:p>
            <a:pPr>
              <a:buFontTx/>
              <a:buChar char="•"/>
            </a:pPr>
            <a:r>
              <a:rPr lang="en-US" dirty="0" smtClean="0"/>
              <a:t>Copyright literalists’ adopt “self” generated model of creativity? “Connection-ists” adopt open source model?</a:t>
            </a:r>
          </a:p>
          <a:p>
            <a:pPr marL="0" indent="0">
              <a:buNone/>
            </a:pPr>
            <a:endParaRPr lang="en-US" dirty="0" smtClean="0"/>
          </a:p>
          <a:p>
            <a:pPr marL="0" indent="0">
              <a:buNone/>
            </a:pPr>
            <a:r>
              <a:rPr lang="en-US" b="1" dirty="0">
                <a:solidFill>
                  <a:srgbClr val="000000"/>
                </a:solidFill>
              </a:rPr>
              <a:t>*</a:t>
            </a:r>
            <a:r>
              <a:rPr lang="en-US" dirty="0">
                <a:solidFill>
                  <a:srgbClr val="FF0000"/>
                </a:solidFill>
              </a:rPr>
              <a:t> Personal creation </a:t>
            </a:r>
            <a:r>
              <a:rPr lang="en-US" b="1" i="1" dirty="0">
                <a:solidFill>
                  <a:srgbClr val="660066"/>
                </a:solidFill>
              </a:rPr>
              <a:t>mythology</a:t>
            </a:r>
            <a:r>
              <a:rPr lang="en-US" dirty="0">
                <a:solidFill>
                  <a:schemeClr val="tx1"/>
                </a:solidFill>
              </a:rPr>
              <a:t> deeply </a:t>
            </a:r>
            <a:r>
              <a:rPr lang="en-US" dirty="0" smtClean="0">
                <a:solidFill>
                  <a:schemeClr val="tx1"/>
                </a:solidFill>
              </a:rPr>
              <a:t>rooted’</a:t>
            </a:r>
            <a:r>
              <a:rPr lang="en-US" dirty="0">
                <a:solidFill>
                  <a:schemeClr val="tx1"/>
                </a:solidFill>
              </a:rPr>
              <a:t>: </a:t>
            </a:r>
            <a:r>
              <a:rPr lang="en-US" b="1" i="1" dirty="0">
                <a:solidFill>
                  <a:schemeClr val="tx1"/>
                </a:solidFill>
              </a:rPr>
              <a:t>“And G-d said: ‘Let us make man in our image, after our </a:t>
            </a:r>
            <a:r>
              <a:rPr lang="en-US" b="1" i="1" dirty="0" smtClean="0">
                <a:solidFill>
                  <a:schemeClr val="tx1"/>
                </a:solidFill>
              </a:rPr>
              <a:t>likeness</a:t>
            </a:r>
            <a:r>
              <a:rPr lang="en-US" b="1" i="1" dirty="0">
                <a:solidFill>
                  <a:schemeClr val="tx1"/>
                </a:solidFill>
              </a:rPr>
              <a:t>;”</a:t>
            </a:r>
            <a:r>
              <a:rPr lang="en-US" dirty="0">
                <a:solidFill>
                  <a:schemeClr val="tx1"/>
                </a:solidFill>
              </a:rPr>
              <a:t>(Genesis, Chap. 1 Verse 26)</a:t>
            </a:r>
            <a:endParaRPr lang="en-US" b="1" i="1" dirty="0"/>
          </a:p>
          <a:p>
            <a:endParaRPr lang="en-US" dirty="0"/>
          </a:p>
        </p:txBody>
      </p:sp>
    </p:spTree>
    <p:extLst>
      <p:ext uri="{BB962C8B-B14F-4D97-AF65-F5344CB8AC3E}">
        <p14:creationId xmlns:p14="http://schemas.microsoft.com/office/powerpoint/2010/main" val="3479028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78564"/>
            <a:ext cx="9144000" cy="1016000"/>
          </a:xfrm>
        </p:spPr>
        <p:txBody>
          <a:bodyPr>
            <a:normAutofit fontScale="90000"/>
          </a:bodyPr>
          <a:lstStyle/>
          <a:p>
            <a:r>
              <a:rPr lang="en-US" b="1" dirty="0" smtClean="0">
                <a:solidFill>
                  <a:schemeClr val="tx1"/>
                </a:solidFill>
              </a:rPr>
              <a:t>Conflicting memes of </a:t>
            </a:r>
            <a:r>
              <a:rPr lang="en-US" b="1" dirty="0" smtClean="0">
                <a:solidFill>
                  <a:srgbClr val="0000FF"/>
                </a:solidFill>
              </a:rPr>
              <a:t>“CREATIVITY” </a:t>
            </a:r>
            <a:r>
              <a:rPr lang="en-US" sz="2200" b="1" dirty="0" smtClean="0">
                <a:solidFill>
                  <a:srgbClr val="000000"/>
                </a:solidFill>
              </a:rPr>
              <a:t>(</a:t>
            </a:r>
            <a:r>
              <a:rPr lang="en-US" sz="2200" b="1" dirty="0" err="1" smtClean="0">
                <a:solidFill>
                  <a:srgbClr val="000000"/>
                </a:solidFill>
              </a:rPr>
              <a:t>con’d</a:t>
            </a:r>
            <a:r>
              <a:rPr lang="en-US" sz="2200" b="1" dirty="0" smtClean="0">
                <a:solidFill>
                  <a:srgbClr val="000000"/>
                </a:solidFill>
              </a:rPr>
              <a:t>)</a:t>
            </a:r>
            <a:r>
              <a:rPr lang="en-US" sz="2200" b="1" dirty="0" smtClean="0">
                <a:solidFill>
                  <a:srgbClr val="0000FF"/>
                </a:solidFill>
              </a:rPr>
              <a:t/>
            </a:r>
            <a:br>
              <a:rPr lang="en-US" sz="2200" b="1" dirty="0" smtClean="0">
                <a:solidFill>
                  <a:srgbClr val="0000FF"/>
                </a:solidFill>
              </a:rPr>
            </a:br>
            <a:r>
              <a:rPr lang="en-US" b="1" dirty="0" smtClean="0">
                <a:solidFill>
                  <a:srgbClr val="0000FF"/>
                </a:solidFill>
              </a:rPr>
              <a:t>            </a:t>
            </a:r>
            <a:r>
              <a:rPr lang="en-US" i="1" dirty="0" smtClean="0">
                <a:solidFill>
                  <a:srgbClr val="000000"/>
                </a:solidFill>
              </a:rPr>
              <a:t>B. “</a:t>
            </a:r>
            <a:r>
              <a:rPr lang="en-US" i="1" dirty="0" smtClean="0">
                <a:solidFill>
                  <a:srgbClr val="008000"/>
                </a:solidFill>
              </a:rPr>
              <a:t>Everything is a </a:t>
            </a:r>
            <a:r>
              <a:rPr lang="en-US" i="1" dirty="0" err="1" smtClean="0">
                <a:solidFill>
                  <a:srgbClr val="008000"/>
                </a:solidFill>
              </a:rPr>
              <a:t>ReMix</a:t>
            </a:r>
            <a:r>
              <a:rPr lang="en-US" i="1" dirty="0" smtClean="0">
                <a:solidFill>
                  <a:srgbClr val="008000"/>
                </a:solidFill>
              </a:rPr>
              <a:t>”</a:t>
            </a:r>
            <a:endParaRPr lang="en-US" i="1" dirty="0">
              <a:solidFill>
                <a:srgbClr val="008000"/>
              </a:solidFill>
            </a:endParaRPr>
          </a:p>
        </p:txBody>
      </p:sp>
      <p:sp>
        <p:nvSpPr>
          <p:cNvPr id="7" name="Content Placeholder 6"/>
          <p:cNvSpPr>
            <a:spLocks noGrp="1"/>
          </p:cNvSpPr>
          <p:nvPr>
            <p:ph sz="quarter" idx="10"/>
          </p:nvPr>
        </p:nvSpPr>
        <p:spPr>
          <a:xfrm>
            <a:off x="457200" y="1094564"/>
            <a:ext cx="8442480" cy="4927578"/>
          </a:xfrm>
        </p:spPr>
        <p:txBody>
          <a:bodyPr>
            <a:normAutofit fontScale="77500" lnSpcReduction="20000"/>
          </a:bodyPr>
          <a:lstStyle/>
          <a:p>
            <a:pPr marL="0" indent="0">
              <a:buNone/>
            </a:pPr>
            <a:endParaRPr lang="en-US" dirty="0"/>
          </a:p>
          <a:p>
            <a:pPr marL="0" indent="0">
              <a:buNone/>
            </a:pPr>
            <a:r>
              <a:rPr lang="en-US" sz="2300" dirty="0"/>
              <a:t>“If you wish to make an apple pie from scratch, you must </a:t>
            </a:r>
            <a:r>
              <a:rPr lang="en-US" sz="2300" dirty="0" smtClean="0"/>
              <a:t>first</a:t>
            </a:r>
          </a:p>
          <a:p>
            <a:pPr marL="0" indent="0">
              <a:buNone/>
            </a:pPr>
            <a:r>
              <a:rPr lang="en-US" sz="2300" dirty="0" smtClean="0"/>
              <a:t> </a:t>
            </a:r>
            <a:r>
              <a:rPr lang="en-US" sz="2300" dirty="0"/>
              <a:t>invent the universe.” – Carl Sagan</a:t>
            </a:r>
          </a:p>
          <a:p>
            <a:pPr marL="0" indent="0">
              <a:buNone/>
            </a:pPr>
            <a:endParaRPr lang="en-US" sz="2300" dirty="0"/>
          </a:p>
          <a:p>
            <a:pPr marL="0" indent="0">
              <a:buNone/>
            </a:pPr>
            <a:r>
              <a:rPr lang="en-US" sz="2300" dirty="0" smtClean="0"/>
              <a:t>“There </a:t>
            </a:r>
            <a:r>
              <a:rPr lang="en-US" sz="2300" dirty="0"/>
              <a:t>is no doubt that creativity is the most important human resource </a:t>
            </a:r>
            <a:r>
              <a:rPr lang="en-US" sz="2300" dirty="0" smtClean="0"/>
              <a:t> of </a:t>
            </a:r>
            <a:r>
              <a:rPr lang="en-US" sz="2300" dirty="0"/>
              <a:t>all. </a:t>
            </a:r>
            <a:endParaRPr lang="en-US" sz="2300" dirty="0" smtClean="0"/>
          </a:p>
          <a:p>
            <a:pPr marL="0" indent="0">
              <a:buNone/>
            </a:pPr>
            <a:r>
              <a:rPr lang="en-US" sz="2300" b="1" i="1" dirty="0" smtClean="0"/>
              <a:t>Without creativity</a:t>
            </a:r>
            <a:r>
              <a:rPr lang="en-US" sz="2300" dirty="0"/>
              <a:t>, there would be no progress, and </a:t>
            </a:r>
            <a:r>
              <a:rPr lang="en-US" sz="2300" b="1" i="1" dirty="0"/>
              <a:t>we would be forever </a:t>
            </a:r>
            <a:endParaRPr lang="en-US" sz="2300" b="1" i="1" dirty="0" smtClean="0"/>
          </a:p>
          <a:p>
            <a:pPr marL="0" indent="0">
              <a:buNone/>
            </a:pPr>
            <a:r>
              <a:rPr lang="en-US" sz="2300" b="1" i="1" dirty="0" smtClean="0"/>
              <a:t>repeating </a:t>
            </a:r>
            <a:r>
              <a:rPr lang="en-US" sz="2300" b="1" i="1" dirty="0"/>
              <a:t>the same patterns</a:t>
            </a:r>
            <a:r>
              <a:rPr lang="en-US" sz="2300" dirty="0"/>
              <a:t>.”  - Edward de </a:t>
            </a:r>
            <a:r>
              <a:rPr lang="en-US" sz="2300" dirty="0" smtClean="0"/>
              <a:t>Bono</a:t>
            </a:r>
          </a:p>
          <a:p>
            <a:pPr marL="0" indent="0">
              <a:buNone/>
            </a:pPr>
            <a:endParaRPr lang="en-US" sz="2300" dirty="0"/>
          </a:p>
          <a:p>
            <a:pPr marL="0" indent="0">
              <a:buNone/>
            </a:pPr>
            <a:r>
              <a:rPr lang="en-US" sz="2300" dirty="0"/>
              <a:t>“The great driver of scientific and technological innovation [in the last 600 years </a:t>
            </a:r>
            <a:endParaRPr lang="en-US" sz="2300" dirty="0" smtClean="0"/>
          </a:p>
          <a:p>
            <a:pPr marL="0" indent="0">
              <a:buNone/>
            </a:pPr>
            <a:r>
              <a:rPr lang="en-US" sz="2300" dirty="0" smtClean="0"/>
              <a:t>has </a:t>
            </a:r>
            <a:r>
              <a:rPr lang="en-US" sz="2300" dirty="0"/>
              <a:t>been] the increase in our ability to reach out and exchange ideas with other </a:t>
            </a:r>
            <a:endParaRPr lang="en-US" sz="2300" dirty="0" smtClean="0"/>
          </a:p>
          <a:p>
            <a:pPr marL="0" indent="0">
              <a:buNone/>
            </a:pPr>
            <a:r>
              <a:rPr lang="en-US" sz="2300" dirty="0" smtClean="0"/>
              <a:t>people</a:t>
            </a:r>
            <a:r>
              <a:rPr lang="en-US" sz="2300" dirty="0"/>
              <a:t>, and to borrow other people’s hunches and combine them with our </a:t>
            </a:r>
            <a:endParaRPr lang="en-US" sz="2300" dirty="0" smtClean="0"/>
          </a:p>
          <a:p>
            <a:pPr marL="0" indent="0">
              <a:buNone/>
            </a:pPr>
            <a:r>
              <a:rPr lang="en-US" sz="2300" dirty="0" smtClean="0"/>
              <a:t>hunches </a:t>
            </a:r>
            <a:r>
              <a:rPr lang="en-US" sz="2300" dirty="0"/>
              <a:t>and turn them into something new.” – Steven Johnson “Where Good </a:t>
            </a:r>
            <a:endParaRPr lang="en-US" sz="2300" dirty="0" smtClean="0"/>
          </a:p>
          <a:p>
            <a:pPr marL="0" indent="0">
              <a:buNone/>
            </a:pPr>
            <a:r>
              <a:rPr lang="en-US" sz="2300" dirty="0" smtClean="0"/>
              <a:t>Ideas </a:t>
            </a:r>
            <a:r>
              <a:rPr lang="en-US" sz="2300" dirty="0"/>
              <a:t>Come From: The Natural History of Innovation”(book)..also see: </a:t>
            </a:r>
          </a:p>
          <a:p>
            <a:pPr marL="0" indent="0">
              <a:buNone/>
            </a:pPr>
            <a:r>
              <a:rPr lang="en-US" sz="2300" dirty="0">
                <a:hlinkClick r:id="rId2"/>
              </a:rPr>
              <a:t>http://www.youtube.com/watch?feature=player_embedded&amp;v=0af00UcTO-c#</a:t>
            </a:r>
            <a:r>
              <a:rPr lang="en-US" sz="2300" dirty="0"/>
              <a:t>!</a:t>
            </a:r>
          </a:p>
          <a:p>
            <a:pPr marL="0" indent="0">
              <a:buNone/>
            </a:pPr>
            <a:endParaRPr lang="en-US" sz="2300" dirty="0"/>
          </a:p>
          <a:p>
            <a:pPr marL="0" indent="0">
              <a:buNone/>
            </a:pPr>
            <a:r>
              <a:rPr lang="en-US" sz="2300" dirty="0"/>
              <a:t>“All Creative Work is Derivative” – Nina Paley</a:t>
            </a:r>
          </a:p>
          <a:p>
            <a:pPr marL="0" indent="0">
              <a:buNone/>
            </a:pPr>
            <a:r>
              <a:rPr lang="en-US" sz="2300" dirty="0">
                <a:hlinkClick r:id="rId3"/>
              </a:rPr>
              <a:t>http://blog.ninapaley.com/2010/02/09/all-creative-work-is-derivative/</a:t>
            </a:r>
            <a:endParaRPr lang="en-US" sz="2300" dirty="0"/>
          </a:p>
          <a:p>
            <a:pPr marL="0" indent="0">
              <a:buNone/>
            </a:pPr>
            <a:endParaRPr lang="en-US" sz="2300" dirty="0"/>
          </a:p>
          <a:p>
            <a:pPr marL="0" indent="0">
              <a:buNone/>
            </a:pPr>
            <a:endParaRPr lang="en-US" sz="2300" dirty="0"/>
          </a:p>
          <a:p>
            <a:pPr marL="0" indent="0">
              <a:buNone/>
            </a:pPr>
            <a:r>
              <a:rPr lang="en-US" sz="2300" b="1" i="1" dirty="0" smtClean="0"/>
              <a:t>“Creativity </a:t>
            </a:r>
            <a:r>
              <a:rPr lang="en-US" sz="2300" b="1" i="1" dirty="0"/>
              <a:t>is just connecting </a:t>
            </a:r>
            <a:r>
              <a:rPr lang="en-US" sz="2300" b="1" i="1" dirty="0" smtClean="0"/>
              <a:t>things.”</a:t>
            </a:r>
            <a:r>
              <a:rPr lang="en-US" sz="2300" dirty="0"/>
              <a:t> </a:t>
            </a:r>
            <a:r>
              <a:rPr lang="en-US" sz="2300" dirty="0" smtClean="0"/>
              <a:t>- </a:t>
            </a:r>
            <a:r>
              <a:rPr lang="en-US" sz="2300" dirty="0"/>
              <a:t>Steve Jobs in a Wired </a:t>
            </a:r>
            <a:r>
              <a:rPr lang="en-US" sz="2300" dirty="0" smtClean="0"/>
              <a:t>Magazine </a:t>
            </a:r>
          </a:p>
          <a:p>
            <a:pPr marL="0" indent="0">
              <a:buNone/>
            </a:pPr>
            <a:r>
              <a:rPr lang="en-US" sz="2300" dirty="0" smtClean="0"/>
              <a:t>interview </a:t>
            </a:r>
            <a:r>
              <a:rPr lang="en-US" sz="2300" dirty="0"/>
              <a:t>(Feb. 1996) </a:t>
            </a:r>
            <a:r>
              <a:rPr lang="en-US" sz="2300" dirty="0" smtClean="0">
                <a:hlinkClick r:id="rId4"/>
              </a:rPr>
              <a:t>http</a:t>
            </a:r>
            <a:r>
              <a:rPr lang="en-US" sz="2300" dirty="0">
                <a:hlinkClick r:id="rId4"/>
              </a:rPr>
              <a:t>://www.wired.com/wired/archive/4.02/jobs_pr.html</a:t>
            </a:r>
            <a:endParaRPr lang="en-US" sz="2300" dirty="0"/>
          </a:p>
          <a:p>
            <a:pPr marL="0" indent="0">
              <a:buNone/>
            </a:pPr>
            <a:endParaRPr lang="en-US" sz="2300" dirty="0" smtClean="0"/>
          </a:p>
          <a:p>
            <a:endParaRPr lang="en-US" dirty="0"/>
          </a:p>
          <a:p>
            <a:endParaRPr lang="en-US" dirty="0"/>
          </a:p>
        </p:txBody>
      </p:sp>
    </p:spTree>
    <p:extLst>
      <p:ext uri="{BB962C8B-B14F-4D97-AF65-F5344CB8AC3E}">
        <p14:creationId xmlns:p14="http://schemas.microsoft.com/office/powerpoint/2010/main" val="2113455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6593"/>
            <a:ext cx="9144000" cy="1016000"/>
          </a:xfrm>
        </p:spPr>
        <p:txBody>
          <a:bodyPr>
            <a:noAutofit/>
          </a:bodyPr>
          <a:lstStyle/>
          <a:p>
            <a:r>
              <a:rPr lang="en-US" sz="3200" dirty="0" smtClean="0"/>
              <a:t> </a:t>
            </a:r>
            <a:r>
              <a:rPr lang="en-US" sz="3200" b="1" dirty="0" smtClean="0">
                <a:solidFill>
                  <a:srgbClr val="FF0000"/>
                </a:solidFill>
              </a:rPr>
              <a:t>Conundrum 2: </a:t>
            </a:r>
            <a:r>
              <a:rPr lang="en-US" sz="3200" b="1" dirty="0" smtClean="0"/>
              <a:t> </a:t>
            </a:r>
            <a:r>
              <a:rPr lang="en-US" sz="3200" b="1" dirty="0" smtClean="0">
                <a:solidFill>
                  <a:srgbClr val="000000"/>
                </a:solidFill>
                <a:latin typeface="American Typewriter"/>
                <a:cs typeface="American Typewriter"/>
              </a:rPr>
              <a:t>Idea/Expression Dichotomy</a:t>
            </a:r>
            <a:endParaRPr lang="en-US" sz="2400" b="1" dirty="0">
              <a:solidFill>
                <a:srgbClr val="000000"/>
              </a:solidFill>
              <a:latin typeface="American Typewriter"/>
              <a:cs typeface="American Typewriter"/>
            </a:endParaRPr>
          </a:p>
        </p:txBody>
      </p:sp>
      <p:sp>
        <p:nvSpPr>
          <p:cNvPr id="3" name="Content Placeholder 2"/>
          <p:cNvSpPr>
            <a:spLocks noGrp="1"/>
          </p:cNvSpPr>
          <p:nvPr>
            <p:ph sz="quarter" idx="10"/>
          </p:nvPr>
        </p:nvSpPr>
        <p:spPr/>
        <p:txBody>
          <a:bodyPr/>
          <a:lstStyle/>
          <a:p>
            <a:pPr marL="0" indent="0">
              <a:buNone/>
            </a:pPr>
            <a:r>
              <a:rPr lang="en-US" sz="3600" b="1" dirty="0" smtClean="0">
                <a:ln w="11430"/>
                <a:solidFill>
                  <a:schemeClr val="tx1"/>
                </a:solidFill>
                <a:effectLst>
                  <a:outerShdw blurRad="50800" dist="39000" dir="5460000" algn="tl">
                    <a:srgbClr val="000000">
                      <a:alpha val="38000"/>
                    </a:srgbClr>
                  </a:outerShdw>
                </a:effectLst>
                <a:latin typeface="Apple Chancery"/>
                <a:cs typeface="Apple Chancery"/>
              </a:rPr>
              <a:t>  Once </a:t>
            </a:r>
            <a:r>
              <a:rPr lang="en-US" sz="3600" b="1" dirty="0">
                <a:ln w="11430"/>
                <a:solidFill>
                  <a:schemeClr val="tx1"/>
                </a:solidFill>
                <a:effectLst>
                  <a:outerShdw blurRad="50800" dist="39000" dir="5460000" algn="tl">
                    <a:srgbClr val="000000">
                      <a:alpha val="38000"/>
                    </a:srgbClr>
                  </a:outerShdw>
                </a:effectLst>
                <a:latin typeface="Apple Chancery"/>
                <a:cs typeface="Apple Chancery"/>
              </a:rPr>
              <a:t>upon a time…a long time ago……</a:t>
            </a:r>
          </a:p>
          <a:p>
            <a:pPr marL="0" indent="0">
              <a:buNone/>
            </a:pPr>
            <a:endParaRPr lang="en-US" sz="3600" b="1" dirty="0">
              <a:ln w="11430"/>
              <a:solidFill>
                <a:schemeClr val="tx1"/>
              </a:solidFill>
              <a:effectLst>
                <a:outerShdw blurRad="50800" dist="39000" dir="5460000" algn="tl">
                  <a:srgbClr val="000000">
                    <a:alpha val="38000"/>
                  </a:srgbClr>
                </a:outerShdw>
              </a:effectLst>
              <a:latin typeface="Apple Chancery"/>
              <a:cs typeface="Apple Chancery"/>
            </a:endParaRPr>
          </a:p>
          <a:p>
            <a:pPr marL="0" indent="0">
              <a:buNone/>
            </a:pPr>
            <a:r>
              <a:rPr lang="en-US" sz="3600" b="1" dirty="0">
                <a:ln w="11430"/>
                <a:solidFill>
                  <a:schemeClr val="tx1"/>
                </a:solidFill>
                <a:effectLst>
                  <a:outerShdw blurRad="50800" dist="39000" dir="5460000" algn="tl">
                    <a:srgbClr val="000000">
                      <a:alpha val="38000"/>
                    </a:srgbClr>
                  </a:outerShdw>
                </a:effectLst>
                <a:latin typeface="Apple Chancery"/>
                <a:cs typeface="Apple Chancery"/>
              </a:rPr>
              <a:t>         </a:t>
            </a:r>
            <a:r>
              <a:rPr lang="en-US" sz="3600" b="1" dirty="0" smtClean="0">
                <a:ln w="11430"/>
                <a:solidFill>
                  <a:srgbClr val="0000FF"/>
                </a:solidFill>
                <a:effectLst>
                  <a:outerShdw blurRad="50800" dist="39000" dir="5460000" algn="tl">
                    <a:srgbClr val="000000">
                      <a:alpha val="38000"/>
                    </a:srgbClr>
                  </a:outerShdw>
                </a:effectLst>
                <a:latin typeface="Apple Chancery"/>
                <a:cs typeface="Apple Chancery"/>
              </a:rPr>
              <a:t>Private </a:t>
            </a:r>
            <a:r>
              <a:rPr lang="en-US" sz="3600" b="1" dirty="0" smtClean="0">
                <a:ln w="11430"/>
                <a:solidFill>
                  <a:schemeClr val="tx1"/>
                </a:solidFill>
                <a:effectLst>
                  <a:outerShdw blurRad="50800" dist="39000" dir="5460000" algn="tl">
                    <a:srgbClr val="000000">
                      <a:alpha val="38000"/>
                    </a:srgbClr>
                  </a:outerShdw>
                </a:effectLst>
                <a:latin typeface="Apple Chancery"/>
                <a:cs typeface="Apple Chancery"/>
              </a:rPr>
              <a:t>                  </a:t>
            </a:r>
            <a:r>
              <a:rPr lang="en-US" sz="3600" b="1" dirty="0" smtClean="0">
                <a:ln w="11430"/>
                <a:solidFill>
                  <a:srgbClr val="FF0000"/>
                </a:solidFill>
                <a:effectLst>
                  <a:outerShdw blurRad="50800" dist="39000" dir="5460000" algn="tl">
                    <a:srgbClr val="000000">
                      <a:alpha val="38000"/>
                    </a:srgbClr>
                  </a:outerShdw>
                </a:effectLst>
                <a:latin typeface="Apple Chancery"/>
                <a:cs typeface="Apple Chancery"/>
              </a:rPr>
              <a:t>Public</a:t>
            </a:r>
            <a:endParaRPr lang="en-US" sz="3600" b="1" dirty="0">
              <a:ln w="11430"/>
              <a:solidFill>
                <a:srgbClr val="FF0000"/>
              </a:solidFill>
              <a:effectLst>
                <a:outerShdw blurRad="50800" dist="39000" dir="5460000" algn="tl">
                  <a:srgbClr val="000000">
                    <a:alpha val="38000"/>
                  </a:srgbClr>
                </a:outerShdw>
              </a:effectLst>
              <a:latin typeface="Apple Chancery"/>
              <a:cs typeface="Apple Chancery"/>
            </a:endParaRPr>
          </a:p>
          <a:p>
            <a:pPr marL="0" indent="0">
              <a:buNone/>
            </a:pPr>
            <a:endParaRPr lang="en-US" sz="3600" b="1" dirty="0">
              <a:ln w="11430"/>
              <a:solidFill>
                <a:schemeClr val="tx1"/>
              </a:solidFill>
              <a:effectLst>
                <a:outerShdw blurRad="50800" dist="39000" dir="5460000" algn="tl">
                  <a:srgbClr val="000000">
                    <a:alpha val="38000"/>
                  </a:srgbClr>
                </a:outerShdw>
              </a:effectLst>
              <a:latin typeface="Apple Chancery"/>
              <a:cs typeface="Apple Chancery"/>
            </a:endParaRPr>
          </a:p>
          <a:p>
            <a:pPr marL="0" indent="0">
              <a:buNone/>
            </a:pPr>
            <a:endParaRPr lang="en-US" sz="3600" b="1" dirty="0">
              <a:ln w="11430"/>
              <a:solidFill>
                <a:schemeClr val="tx1"/>
              </a:solidFill>
              <a:effectLst>
                <a:outerShdw blurRad="50800" dist="39000" dir="5460000" algn="tl">
                  <a:srgbClr val="000000">
                    <a:alpha val="38000"/>
                  </a:srgbClr>
                </a:outerShdw>
              </a:effectLst>
              <a:latin typeface="Apple Chancery"/>
              <a:cs typeface="Apple Chancery"/>
            </a:endParaRPr>
          </a:p>
          <a:p>
            <a:pPr marL="0" indent="0">
              <a:buNone/>
            </a:pPr>
            <a:r>
              <a:rPr lang="en-US" sz="3600" b="1" dirty="0">
                <a:ln w="11430"/>
                <a:solidFill>
                  <a:schemeClr val="tx1"/>
                </a:solidFill>
                <a:effectLst>
                  <a:outerShdw blurRad="50800" dist="39000" dir="5460000" algn="tl">
                    <a:srgbClr val="000000">
                      <a:alpha val="38000"/>
                    </a:srgbClr>
                  </a:outerShdw>
                </a:effectLst>
                <a:latin typeface="Apple Chancery"/>
                <a:cs typeface="Apple Chancery"/>
              </a:rPr>
              <a:t>           </a:t>
            </a:r>
            <a:r>
              <a:rPr lang="en-US" sz="3600" b="1" dirty="0" smtClean="0">
                <a:ln w="11430"/>
                <a:solidFill>
                  <a:srgbClr val="0000FF"/>
                </a:solidFill>
                <a:effectLst>
                  <a:outerShdw blurRad="50800" dist="39000" dir="5460000" algn="tl">
                    <a:srgbClr val="000000">
                      <a:alpha val="38000"/>
                    </a:srgbClr>
                  </a:outerShdw>
                </a:effectLst>
                <a:latin typeface="Apple Chancery"/>
                <a:cs typeface="Apple Chancery"/>
              </a:rPr>
              <a:t>Idea  </a:t>
            </a:r>
            <a:r>
              <a:rPr lang="en-US" sz="3600" b="1" dirty="0" smtClean="0">
                <a:ln w="11430"/>
                <a:solidFill>
                  <a:schemeClr val="tx1"/>
                </a:solidFill>
                <a:effectLst>
                  <a:outerShdw blurRad="50800" dist="39000" dir="5460000" algn="tl">
                    <a:srgbClr val="000000">
                      <a:alpha val="38000"/>
                    </a:srgbClr>
                  </a:outerShdw>
                </a:effectLst>
                <a:latin typeface="Apple Chancery"/>
                <a:cs typeface="Apple Chancery"/>
              </a:rPr>
              <a:t>                  </a:t>
            </a:r>
            <a:r>
              <a:rPr lang="en-US" sz="3600" b="1" dirty="0" smtClean="0">
                <a:ln w="11430"/>
                <a:solidFill>
                  <a:srgbClr val="FF0000"/>
                </a:solidFill>
                <a:effectLst>
                  <a:outerShdw blurRad="50800" dist="39000" dir="5460000" algn="tl">
                    <a:srgbClr val="000000">
                      <a:alpha val="38000"/>
                    </a:srgbClr>
                  </a:outerShdw>
                </a:effectLst>
                <a:latin typeface="Apple Chancery"/>
                <a:cs typeface="Apple Chancery"/>
              </a:rPr>
              <a:t>Expression</a:t>
            </a:r>
            <a:endParaRPr lang="en-US" sz="3600" b="1" dirty="0">
              <a:ln w="11430"/>
              <a:solidFill>
                <a:srgbClr val="FF0000"/>
              </a:solidFill>
              <a:effectLst>
                <a:outerShdw blurRad="50800" dist="39000" dir="5460000" algn="tl">
                  <a:srgbClr val="000000">
                    <a:alpha val="38000"/>
                  </a:srgbClr>
                </a:outerShdw>
              </a:effectLst>
              <a:latin typeface="Apple Chancery"/>
              <a:cs typeface="Apple Chancery"/>
            </a:endParaRPr>
          </a:p>
          <a:p>
            <a:pPr marL="0" indent="0">
              <a:buNone/>
            </a:pPr>
            <a:endParaRPr lang="en-US" dirty="0"/>
          </a:p>
        </p:txBody>
      </p:sp>
    </p:spTree>
    <p:extLst>
      <p:ext uri="{BB962C8B-B14F-4D97-AF65-F5344CB8AC3E}">
        <p14:creationId xmlns:p14="http://schemas.microsoft.com/office/powerpoint/2010/main" val="1053131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26593"/>
            <a:ext cx="9075614" cy="1016000"/>
          </a:xfrm>
        </p:spPr>
        <p:txBody>
          <a:bodyPr>
            <a:normAutofit/>
          </a:bodyPr>
          <a:lstStyle/>
          <a:p>
            <a:r>
              <a:rPr lang="en-US" dirty="0" smtClean="0">
                <a:solidFill>
                  <a:srgbClr val="000000"/>
                </a:solidFill>
                <a:latin typeface="American Typewriter"/>
                <a:ea typeface="MingLiU_HKSCS-ExtB"/>
                <a:cs typeface="American Typewriter"/>
              </a:rPr>
              <a:t>  (</a:t>
            </a:r>
            <a:r>
              <a:rPr lang="en-US" dirty="0">
                <a:solidFill>
                  <a:srgbClr val="000000"/>
                </a:solidFill>
                <a:latin typeface="American Typewriter"/>
                <a:ea typeface="MingLiU_HKSCS-ExtB"/>
                <a:cs typeface="American Typewriter"/>
              </a:rPr>
              <a:t>TODAY</a:t>
            </a:r>
            <a:r>
              <a:rPr lang="en-US" dirty="0" smtClean="0">
                <a:solidFill>
                  <a:srgbClr val="000000"/>
                </a:solidFill>
                <a:latin typeface="American Typewriter"/>
                <a:ea typeface="MingLiU_HKSCS-ExtB"/>
                <a:cs typeface="American Typewriter"/>
              </a:rPr>
              <a:t>) IN THE DIGITAL WORLD</a:t>
            </a:r>
            <a:endParaRPr lang="en-US" dirty="0">
              <a:solidFill>
                <a:srgbClr val="000000"/>
              </a:solidFill>
              <a:latin typeface="American Typewriter"/>
              <a:ea typeface="MingLiU_HKSCS-ExtB"/>
              <a:cs typeface="American Typewriter"/>
            </a:endParaRPr>
          </a:p>
        </p:txBody>
      </p:sp>
      <p:sp>
        <p:nvSpPr>
          <p:cNvPr id="3" name="Content Placeholder 2"/>
          <p:cNvSpPr>
            <a:spLocks noGrp="1"/>
          </p:cNvSpPr>
          <p:nvPr>
            <p:ph sz="half" idx="1"/>
          </p:nvPr>
        </p:nvSpPr>
        <p:spPr>
          <a:xfrm>
            <a:off x="457200" y="1672871"/>
            <a:ext cx="1246531" cy="4056830"/>
          </a:xfrm>
        </p:spPr>
        <p:txBody>
          <a:bodyPr>
            <a:normAutofit lnSpcReduction="10000"/>
          </a:bodyPr>
          <a:lstStyle/>
          <a:p>
            <a:pPr marL="0" indent="0">
              <a:buNone/>
            </a:pPr>
            <a:endParaRPr lang="en-US" dirty="0" smtClean="0"/>
          </a:p>
          <a:p>
            <a:pPr marL="0" indent="0">
              <a:buNone/>
            </a:pPr>
            <a:r>
              <a:rPr lang="en-US" dirty="0" smtClean="0"/>
              <a:t>idea</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private</a:t>
            </a:r>
            <a:endParaRPr lang="en-US" dirty="0"/>
          </a:p>
        </p:txBody>
      </p:sp>
      <p:sp>
        <p:nvSpPr>
          <p:cNvPr id="4" name="Content Placeholder 3"/>
          <p:cNvSpPr>
            <a:spLocks noGrp="1"/>
          </p:cNvSpPr>
          <p:nvPr>
            <p:ph sz="half" idx="2"/>
          </p:nvPr>
        </p:nvSpPr>
        <p:spPr>
          <a:xfrm>
            <a:off x="1595311" y="1672871"/>
            <a:ext cx="7336157" cy="3797139"/>
          </a:xfrm>
        </p:spPr>
        <p:txBody>
          <a:bodyPr>
            <a:normAutofit lnSpcReduction="10000"/>
          </a:bodyPr>
          <a:lstStyle/>
          <a:p>
            <a:pPr marL="0" indent="0">
              <a:buNone/>
            </a:pPr>
            <a:r>
              <a:rPr lang="en-US" sz="8600" b="1" i="1" dirty="0" smtClean="0">
                <a:solidFill>
                  <a:srgbClr val="FF0000"/>
                </a:solidFill>
              </a:rPr>
              <a:t>EXPRESSION</a:t>
            </a:r>
          </a:p>
          <a:p>
            <a:pPr marL="0" indent="0">
              <a:buNone/>
            </a:pPr>
            <a:endParaRPr lang="en-US" sz="8600" b="1" dirty="0" smtClean="0"/>
          </a:p>
          <a:p>
            <a:pPr marL="0" indent="0">
              <a:buNone/>
            </a:pPr>
            <a:r>
              <a:rPr lang="en-US" sz="8600" b="1" i="1" dirty="0" smtClean="0">
                <a:solidFill>
                  <a:srgbClr val="FF0000"/>
                </a:solidFill>
              </a:rPr>
              <a:t>    PUBLIC</a:t>
            </a:r>
            <a:endParaRPr lang="en-US" sz="8600" b="1" i="1" dirty="0">
              <a:solidFill>
                <a:srgbClr val="FF0000"/>
              </a:solidFill>
            </a:endParaRPr>
          </a:p>
        </p:txBody>
      </p:sp>
    </p:spTree>
    <p:extLst>
      <p:ext uri="{BB962C8B-B14F-4D97-AF65-F5344CB8AC3E}">
        <p14:creationId xmlns:p14="http://schemas.microsoft.com/office/powerpoint/2010/main" val="3811237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6593"/>
            <a:ext cx="9144000" cy="1016000"/>
          </a:xfrm>
        </p:spPr>
        <p:txBody>
          <a:bodyPr>
            <a:normAutofit fontScale="90000"/>
          </a:bodyPr>
          <a:lstStyle/>
          <a:p>
            <a:r>
              <a:rPr lang="en-US" b="1" dirty="0" smtClean="0">
                <a:solidFill>
                  <a:schemeClr val="tx1"/>
                </a:solidFill>
              </a:rPr>
              <a:t>  Not Failure of Law – Failure of Balance</a:t>
            </a:r>
            <a:endParaRPr lang="en-US" b="1" dirty="0">
              <a:solidFill>
                <a:schemeClr val="tx1"/>
              </a:solidFill>
            </a:endParaRPr>
          </a:p>
        </p:txBody>
      </p:sp>
      <p:sp>
        <p:nvSpPr>
          <p:cNvPr id="3" name="Content Placeholder 2"/>
          <p:cNvSpPr>
            <a:spLocks noGrp="1"/>
          </p:cNvSpPr>
          <p:nvPr>
            <p:ph sz="quarter" idx="10"/>
          </p:nvPr>
        </p:nvSpPr>
        <p:spPr/>
        <p:txBody>
          <a:bodyPr>
            <a:normAutofit/>
          </a:bodyPr>
          <a:lstStyle/>
          <a:p>
            <a:pPr marL="0" indent="0">
              <a:buNone/>
            </a:pPr>
            <a:r>
              <a:rPr lang="en-US" b="1" dirty="0" smtClean="0">
                <a:solidFill>
                  <a:srgbClr val="000000"/>
                </a:solidFill>
              </a:rPr>
              <a:t>      </a:t>
            </a:r>
          </a:p>
          <a:p>
            <a:pPr marL="0" indent="0">
              <a:buNone/>
            </a:pPr>
            <a:r>
              <a:rPr lang="en-US" b="1" dirty="0">
                <a:solidFill>
                  <a:srgbClr val="000000"/>
                </a:solidFill>
              </a:rPr>
              <a:t> </a:t>
            </a:r>
            <a:r>
              <a:rPr lang="en-US" b="1" dirty="0" smtClean="0">
                <a:solidFill>
                  <a:srgbClr val="000000"/>
                </a:solidFill>
              </a:rPr>
              <a:t>     Way </a:t>
            </a:r>
            <a:r>
              <a:rPr lang="en-US" b="1" dirty="0">
                <a:solidFill>
                  <a:srgbClr val="000000"/>
                </a:solidFill>
              </a:rPr>
              <a:t>to </a:t>
            </a:r>
            <a:r>
              <a:rPr lang="en-US" b="1" dirty="0" smtClean="0">
                <a:solidFill>
                  <a:srgbClr val="000000"/>
                </a:solidFill>
              </a:rPr>
              <a:t>Rebalance:</a:t>
            </a:r>
          </a:p>
          <a:p>
            <a:pPr marL="0" indent="0">
              <a:buNone/>
            </a:pPr>
            <a:r>
              <a:rPr lang="en-US" sz="2800" b="1" dirty="0" smtClean="0">
                <a:solidFill>
                  <a:srgbClr val="000000"/>
                </a:solidFill>
              </a:rPr>
              <a:t>BY acknowledging </a:t>
            </a:r>
            <a:r>
              <a:rPr lang="en-US" sz="2800" b="1" dirty="0">
                <a:solidFill>
                  <a:srgbClr val="008000"/>
                </a:solidFill>
              </a:rPr>
              <a:t>C</a:t>
            </a:r>
            <a:r>
              <a:rPr lang="en-US" sz="2800" b="1" dirty="0" smtClean="0">
                <a:solidFill>
                  <a:srgbClr val="008000"/>
                </a:solidFill>
              </a:rPr>
              <a:t>reative Rights</a:t>
            </a:r>
            <a:r>
              <a:rPr lang="en-US" sz="2800" dirty="0" smtClean="0"/>
              <a:t>…</a:t>
            </a:r>
            <a:r>
              <a:rPr lang="en-US" dirty="0"/>
              <a:t>.</a:t>
            </a:r>
          </a:p>
          <a:p>
            <a:endParaRPr lang="en-US" dirty="0"/>
          </a:p>
          <a:p>
            <a:r>
              <a:rPr lang="en-US" sz="2800" b="1" dirty="0">
                <a:solidFill>
                  <a:srgbClr val="800000"/>
                </a:solidFill>
              </a:rPr>
              <a:t>Mod</a:t>
            </a:r>
          </a:p>
          <a:p>
            <a:r>
              <a:rPr lang="en-US" sz="2800" b="1" dirty="0">
                <a:solidFill>
                  <a:srgbClr val="800000"/>
                </a:solidFill>
              </a:rPr>
              <a:t>Use </a:t>
            </a:r>
          </a:p>
          <a:p>
            <a:r>
              <a:rPr lang="en-US" sz="2800" b="1" dirty="0">
                <a:solidFill>
                  <a:srgbClr val="800000"/>
                </a:solidFill>
              </a:rPr>
              <a:t>Share </a:t>
            </a:r>
          </a:p>
          <a:p>
            <a:pPr marL="0" indent="0">
              <a:buNone/>
            </a:pPr>
            <a:r>
              <a:rPr lang="en-US" b="1" dirty="0" smtClean="0">
                <a:solidFill>
                  <a:srgbClr val="3366FF"/>
                </a:solidFill>
              </a:rPr>
              <a:t>AS </a:t>
            </a:r>
            <a:r>
              <a:rPr lang="en-US" b="1" dirty="0">
                <a:solidFill>
                  <a:srgbClr val="3366FF"/>
                </a:solidFill>
              </a:rPr>
              <a:t>PRIVATE RIGHTS OF </a:t>
            </a:r>
            <a:r>
              <a:rPr lang="en-US" b="1" dirty="0" smtClean="0">
                <a:solidFill>
                  <a:srgbClr val="3366FF"/>
                </a:solidFill>
              </a:rPr>
              <a:t>INDIVIDUALS</a:t>
            </a:r>
          </a:p>
        </p:txBody>
      </p:sp>
      <p:pic>
        <p:nvPicPr>
          <p:cNvPr id="4" name="Picture 3" descr="images (1).jpe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156602" y="1922325"/>
            <a:ext cx="2530198" cy="2038809"/>
          </a:xfrm>
          <a:prstGeom prst="rect">
            <a:avLst/>
          </a:prstGeom>
        </p:spPr>
      </p:pic>
    </p:spTree>
    <p:extLst>
      <p:ext uri="{BB962C8B-B14F-4D97-AF65-F5344CB8AC3E}">
        <p14:creationId xmlns:p14="http://schemas.microsoft.com/office/powerpoint/2010/main" val="1781763520"/>
      </p:ext>
    </p:extLst>
  </p:cSld>
  <p:clrMapOvr>
    <a:masterClrMapping/>
  </p:clrMapOvr>
</p:sld>
</file>

<file path=ppt/theme/theme1.xml><?xml version="1.0" encoding="utf-8"?>
<a:theme xmlns:a="http://schemas.openxmlformats.org/drawingml/2006/main" name="CDM_PPT_Template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CDM_PPT_Template .thmx</Template>
  <TotalTime>249</TotalTime>
  <Words>1492</Words>
  <Application>Microsoft Macintosh PowerPoint</Application>
  <PresentationFormat>On-screen Show (4:3)</PresentationFormat>
  <Paragraphs>175</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CDM_PPT_Template </vt:lpstr>
      <vt:lpstr>Game Development &amp; Modification Panel                </vt:lpstr>
      <vt:lpstr>       Grand Prix Legends &amp; mods:                 A personal history…</vt:lpstr>
      <vt:lpstr>          Education as modding</vt:lpstr>
      <vt:lpstr>     The Common Law as Modding</vt:lpstr>
      <vt:lpstr> Conundrum 1: Memes of “CREATIVITY”      A. The Unique Gift (aka “Hollywood”) </vt:lpstr>
      <vt:lpstr>Conflicting memes of “CREATIVITY” (con’d)             B. “Everything is a ReMix”</vt:lpstr>
      <vt:lpstr> Conundrum 2:  Idea/Expression Dichotomy</vt:lpstr>
      <vt:lpstr>  (TODAY) IN THE DIGITAL WORLD</vt:lpstr>
      <vt:lpstr>  Not Failure of Law – Failure of Balance</vt:lpstr>
      <vt:lpstr>Conundrum 3: “Mrs. Smith” revisited</vt:lpstr>
      <vt:lpstr> AND SO WE HAVE ARRIVED AT….</vt:lpstr>
      <vt:lpstr>    Finding Answers: Copyright as part of    the trajectory of creative freedoms?  </vt:lpstr>
      <vt:lpstr>                       Finding Answers:     The Cases Neither Allow Nor Prohibit Modding</vt:lpstr>
      <vt:lpstr> Cases Neither Allow Nor Prohibit Modding (con’d)     </vt:lpstr>
      <vt:lpstr>              The truth in ‘tone’…</vt:lpstr>
      <vt:lpstr>   Possible Right to Mod Methods (A):   Revert to No Protection for Games</vt:lpstr>
      <vt:lpstr>    Possible Right to Mod Methods (B):   Raise Thresholds for IP Protection</vt:lpstr>
      <vt:lpstr>   Possible Right to Mod Methods (C):    Fair Use/Dealing – “User Rights”</vt:lpstr>
      <vt:lpstr>Possible Right to Mod - Methods (D):             “Context Shifting”</vt:lpstr>
      <vt:lpstr>   Possible Right to Mod Methods (E):           Right to Mod/CREATe</vt:lpstr>
      <vt:lpstr>Our Academic Partners</vt:lpstr>
    </vt:vector>
  </TitlesOfParts>
  <Company>Festinger Bahniwal Law &amp; Strategy LLP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Festinger</dc:creator>
  <cp:lastModifiedBy>Jon Festinger</cp:lastModifiedBy>
  <cp:revision>41</cp:revision>
  <dcterms:created xsi:type="dcterms:W3CDTF">2013-03-28T07:21:42Z</dcterms:created>
  <dcterms:modified xsi:type="dcterms:W3CDTF">2013-09-17T06:07:28Z</dcterms:modified>
</cp:coreProperties>
</file>