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83" r:id="rId3"/>
    <p:sldId id="264" r:id="rId4"/>
    <p:sldId id="260" r:id="rId5"/>
    <p:sldId id="286" r:id="rId6"/>
    <p:sldId id="279" r:id="rId7"/>
    <p:sldId id="277" r:id="rId8"/>
    <p:sldId id="271" r:id="rId9"/>
    <p:sldId id="281" r:id="rId10"/>
    <p:sldId id="274" r:id="rId11"/>
    <p:sldId id="273" r:id="rId12"/>
    <p:sldId id="282" r:id="rId13"/>
    <p:sldId id="2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559F80-100B-4EC3-93E4-470E6B55D731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39326D-9B0F-480E-A361-1679F954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524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experience?</a:t>
            </a:r>
          </a:p>
          <a:p>
            <a:endParaRPr lang="en-US" dirty="0" smtClean="0"/>
          </a:p>
          <a:p>
            <a:r>
              <a:rPr lang="en-US" dirty="0" smtClean="0"/>
              <a:t>Theory is covered</a:t>
            </a:r>
          </a:p>
          <a:p>
            <a:endParaRPr lang="en-US" dirty="0" smtClean="0"/>
          </a:p>
          <a:p>
            <a:r>
              <a:rPr lang="en-US" dirty="0" smtClean="0"/>
              <a:t>I Live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the 2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Differences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2 create some interesting business challenges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E36F-78FE-4FAE-AC31-7A63712D1B5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EA86-38A5-4A15-A6D3-CC93CA9D9CF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1748-FB18-41B9-8DEB-4662ED54A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1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E2AD-F37A-49CD-B8F9-6CC7C2F3ED4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2578-D48C-4254-AA76-21442AF4C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48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B46A-BACF-45AC-B6B6-D01D35D134DB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6668-ECA5-46C9-A905-492C57BB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81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86" y="1293585"/>
            <a:ext cx="8458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3455" y="274642"/>
            <a:ext cx="6755219" cy="563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64288"/>
            <a:ext cx="2133600" cy="365125"/>
          </a:xfrm>
        </p:spPr>
        <p:txBody>
          <a:bodyPr wrap="square" lIns="81639" tIns="40819" rIns="81639" bIns="40819" numCol="1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59595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54B29B4B-3CD1-45CE-B20F-EA87759F3394}" type="datetime4">
              <a:rPr lang="en-US"/>
              <a:pPr>
                <a:defRPr/>
              </a:pPr>
              <a:t>October 22,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799168"/>
      </p:ext>
    </p:extLst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920D-114C-4A20-A376-0EF6FC6D0F7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E89F-E648-43A8-9FAD-55DB3B650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89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5DA2-0B10-4982-8058-BA26AEF7E111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38EA-CCA0-498C-9982-6BC15F0F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26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627E-4FA2-4F25-86BE-AA89468542A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47D3-C820-4030-BA87-F103C46A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91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05E4-C016-45FF-94AB-0AF4558B701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D82F-B6AD-4896-98BF-FFAB631C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1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CE48-B43F-446A-A612-3BAD7B00AFF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D65-EE52-4784-97B7-EA5B7D60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78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88F5-849C-4CC6-AC69-DFE3E8B64B4D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A053-0FA3-4C6A-A418-92DC48F9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0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09FB-2D65-4F54-8C1F-78385A94A6C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8AA3-517D-49E1-88A7-3945B4D1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01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047A-1135-436E-BF5C-5A0A085FAB5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1D09-26C6-4138-B229-C6C10992A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68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E3C8C-907C-44CC-94BC-55CFA94C724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6F17F-9460-45C2-A85D-E9885EF51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HzXwuv4EL5k_EM&amp;tbnid=q5z79QXgRK8QJM:&amp;ved=0CAUQjRw&amp;url=http://www.jumptogamer.com/ea-press-conference-review/&amp;ei=wW9lUqC4MqbAigLMmoCQAQ&amp;bvm=bv.54934254,d.cGE&amp;psig=AFQjCNFikyuS6IUbcDC_n4B5-4ZlIWlsDQ&amp;ust=13824656884189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cases/viacom-v-youtube" TargetMode="External"/><Relationship Id="rId2" Type="http://schemas.openxmlformats.org/officeDocument/2006/relationships/hyperlink" Target="http://www.forbes.com/sites/ericgoldman/2012/11/28/the-problems-with-software-pat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a/url?sa=i&amp;rct=j&amp;q=&amp;esrc=s&amp;frm=1&amp;source=images&amp;cd=&amp;cad=rja&amp;docid=V44CUNnd8WF8YM&amp;tbnid=gEujuXE48zGg-M:&amp;ved=0CAUQjRw&amp;url=http://www.g4tv.com/thefeed/blog/post/717110/ea-sues-ea-electronic-arts-vs-energy-armor/&amp;ei=tmplUoXcBOSRiQLJ7YDYBA&amp;bvm=bv.54934254,d.cGE&amp;psig=AFQjCNEgOo4chiH8sDXKYihrcdklLVPdSA&amp;ust=1382464532886890" TargetMode="External"/><Relationship Id="rId4" Type="http://schemas.openxmlformats.org/officeDocument/2006/relationships/hyperlink" Target="http://docs.justia.com/cases/federal/district-courts/california/candce/3:2011cv04184/244555/1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ertainmentmedialawsignal.com/crowdfunding-for-canadian-entertainment-projects/" TargetMode="External"/><Relationship Id="rId2" Type="http://schemas.openxmlformats.org/officeDocument/2006/relationships/hyperlink" Target="http://www.theglobeandmail.com/report-on-business/economy/economy-lab/daily-mix/crowdfunding-why-canada-is-far-behind-the-us/article242006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google.ca/url?sa=i&amp;rct=j&amp;q=&amp;esrc=s&amp;frm=1&amp;source=images&amp;cd=&amp;cad=rja&amp;docid=WEZE4gs5J20x8M&amp;tbnid=OTQa8nY2surmGM:&amp;ved=0CAUQjRw&amp;url=http://news.cnet.com/8301-17938_105-57574679-1/battlefield-4-reveal-set-for-march-26/&amp;ei=EnFlUubiIcqaigLkl4DwAQ&amp;bvm=bv.54934254,d.cGE&amp;psig=AFQjCNFHgptUNs4XInFHZ56fpra74l6KGA&amp;ust=1382466091121751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hyperlink" Target="http://www.google.ca/url?sa=i&amp;rct=j&amp;q=&amp;esrc=s&amp;frm=1&amp;source=images&amp;cd=&amp;cad=rja&amp;docid=mRkWIZ2Yk-iASM&amp;tbnid=OvQaON0YqyFX9M:&amp;ved=0CAUQjRw&amp;url=http://www.hollywoodreporter.com/news/dreamworks-revs-up-need-speed-341176&amp;ei=gHBlUtrhB6WdiQKdioEY&amp;bvm=bv.54934254,d.cGE&amp;psig=AFQjCNFFjBPqQ7NNl1xuT6pmUaqyg1BAgg&amp;ust=138246602397183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edin.com/in/anoopdesa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a/url?sa=i&amp;rct=j&amp;q=&amp;esrc=s&amp;frm=1&amp;source=images&amp;cd=&amp;cad=rja&amp;docid=2oDk5z2yin6IqM&amp;tbnid=G0mbDVi4L4f2eM:&amp;ved=0CAUQjRw&amp;url=http://www.strategicstructures.com/&amp;ei=w3NQUcnpJYrmiAKp2ICYCw&amp;bvm=bv.44158598,d.aWM&amp;psig=AFQjCNFLybqwjLD9m2YcdfJsB5oVP4xDww&amp;ust=1364312902768113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a/url?sa=i&amp;rct=j&amp;q=&amp;esrc=s&amp;frm=1&amp;source=images&amp;cd=&amp;cad=rja&amp;docid=-Ba4_kH7ZmRmdM&amp;tbnid=p8Uc_GFc1scNoM:&amp;ved=0CAUQjRw&amp;url=http://digitalphotopix.com/funny/balancing-acts/&amp;ei=5X1QUfuLLKmqiQLQz4CwDA&amp;bvm=bv.44158598,d.cGE&amp;psig=AFQjCNE1jbq1WRm0IAqnoMH2by1r0jPGBw&amp;ust=13643159250903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a/url?sa=i&amp;rct=j&amp;q=&amp;esrc=s&amp;frm=1&amp;source=images&amp;cd=&amp;cad=rja&amp;docid=Sv5BATSIwSL_VM&amp;tbnid=9RksP9Ky5jPspM:&amp;ved=0CAUQjRw&amp;url=http://www.exceedgulf.com/site/?page_id=90&amp;ei=-2NlUrLVEbDXiAL4rYGwBA&amp;bvm=bv.54934254,d.cGE&amp;psig=AFQjCNFZWPejul4QGsOduFo0Xwr3tbWD1Q&amp;ust=13824627901011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ff.org/files/brown_v._ea_-_ninth_circui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jumptogamer.com/wp-content/uploads/2013/06/EA_Light_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91440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6019800"/>
            <a:ext cx="341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Video Game Law (423B) (Prof. Jon Festinger, Q.C. )</a:t>
            </a:r>
          </a:p>
          <a:p>
            <a:pPr algn="r"/>
            <a:r>
              <a:rPr lang="en-US" sz="1200" dirty="0" smtClean="0"/>
              <a:t>Presented by Anoop </a:t>
            </a:r>
            <a:r>
              <a:rPr lang="en-US" sz="1200" dirty="0" smtClean="0"/>
              <a:t>Desai, Director Business Affairs</a:t>
            </a:r>
          </a:p>
          <a:p>
            <a:pPr algn="r"/>
            <a:r>
              <a:rPr lang="en-US" sz="1200" dirty="0" smtClean="0"/>
              <a:t>October 23, 2013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Intellectual Property 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Patents</a:t>
            </a:r>
          </a:p>
          <a:p>
            <a:pPr marL="742950" lvl="2" indent="-342900">
              <a:buFont typeface="Calibri" pitchFamily="34" charset="0"/>
              <a:buChar char="‐"/>
            </a:pPr>
            <a:r>
              <a:rPr lang="en-US" b="1" dirty="0" smtClean="0">
                <a:solidFill>
                  <a:srgbClr val="C00000"/>
                </a:solidFill>
              </a:rPr>
              <a:t>Patent Infringement – The Trolls</a:t>
            </a:r>
          </a:p>
          <a:p>
            <a:pPr marL="742950" lvl="2" indent="-34290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1600" i="1" u="sng" dirty="0" smtClean="0">
                <a:solidFill>
                  <a:srgbClr val="FF0000"/>
                </a:solidFill>
                <a:hlinkClick r:id="rId2"/>
              </a:rPr>
              <a:t>http://www.forbes.com/sites/ericgoldman/2012/11/28/the-problems-with-software-patents/</a:t>
            </a:r>
            <a:endParaRPr lang="en-US" sz="1600" i="1" u="sng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Copyright Infringement</a:t>
            </a:r>
          </a:p>
          <a:p>
            <a:pPr lvl="1"/>
            <a:r>
              <a:rPr lang="en-US" sz="2400" b="1" i="1" dirty="0" smtClean="0">
                <a:solidFill>
                  <a:srgbClr val="C00000"/>
                </a:solidFill>
              </a:rPr>
              <a:t>Digital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Mellinium</a:t>
            </a:r>
            <a:r>
              <a:rPr lang="en-US" sz="2400" b="1" i="1" dirty="0" smtClean="0">
                <a:solidFill>
                  <a:srgbClr val="C00000"/>
                </a:solidFill>
              </a:rPr>
              <a:t> Copyright Act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pPr lvl="1">
              <a:buNone/>
            </a:pPr>
            <a:r>
              <a:rPr lang="en-US" sz="1600" i="1" dirty="0" smtClean="0">
                <a:solidFill>
                  <a:srgbClr val="C00000"/>
                </a:solidFill>
                <a:hlinkClick r:id="rId3"/>
              </a:rPr>
              <a:t>https://www.eff.org/cases/viacom-v-youtube</a:t>
            </a:r>
            <a:endParaRPr lang="en-US" sz="1600" b="1" i="1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Trademarks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C00000"/>
                </a:solidFill>
                <a:hlinkClick r:id="rId4"/>
              </a:rPr>
              <a:t>http://docs.justia.com/cases/federal/district-courts/california/candce/3:2011cv04184/244555/13</a:t>
            </a:r>
            <a:endParaRPr lang="en-US" sz="1600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9218" name="Picture 2" descr="http://files.g4tv.com/ImageDb3/284502_S/ea-sues-ea-electronic-arts-vs-energy-arm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343400"/>
            <a:ext cx="18573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1" descr="C:\Users\johara\AppData\Local\Microsoft\Windows\Temporary Internet Files\Content.IE5\KF8H3AWE\MC90044037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3600" y="4572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610600" cy="3962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Developer Agreements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Product Development agreements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Full development agreements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Asset or Content outsourcing – art, tech or any other part of a game may be developed by third party companies</a:t>
            </a:r>
          </a:p>
          <a:p>
            <a:pPr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Distribution and Publishing Agreements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 is both a developer and a publisher – will partner with other developers and use EA resources to distribute/publish their games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Developer/Distribution Agreements</a:t>
            </a: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10200"/>
          </a:xfrm>
        </p:spPr>
        <p:txBody>
          <a:bodyPr rtlCol="0">
            <a:normAutofit/>
          </a:bodyPr>
          <a:lstStyle/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969264" lvl="1" indent="-576072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4200" dirty="0" smtClean="0">
                <a:solidFill>
                  <a:srgbClr val="00B0F0"/>
                </a:solidFill>
              </a:rPr>
              <a:t>Fiduciary Duties</a:t>
            </a:r>
          </a:p>
          <a:p>
            <a:pPr marL="969264" lvl="1" indent="-57607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4200" dirty="0" smtClean="0">
                <a:solidFill>
                  <a:srgbClr val="00B0F0"/>
                </a:solidFill>
              </a:rPr>
              <a:t>Securities Regulation</a:t>
            </a:r>
          </a:p>
          <a:p>
            <a:pPr marL="569214" indent="-57607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/>
              <a:t>	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2"/>
              </a:rPr>
              <a:t>http://www.theglobeandmail.com/report-on-business/economy/economy-lab/daily-mix/crowdfunding-why-canada-is-far-behind-the-us/article2420066/</a:t>
            </a:r>
            <a:endParaRPr lang="en-US" sz="1600" dirty="0" smtClean="0"/>
          </a:p>
          <a:p>
            <a:pPr marL="969264" lvl="1" indent="-57607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hlinkClick r:id="rId3"/>
            </a:endParaRPr>
          </a:p>
          <a:p>
            <a:pPr marL="969264" lvl="1" indent="-57607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hlinkClick r:id="rId3"/>
              </a:rPr>
              <a:t>http://www.entertainmentmedialawsignal.com/crowdfunding-for-canadian-entertainment-projects/</a:t>
            </a:r>
            <a:endParaRPr lang="en-US" sz="1600" dirty="0" smtClean="0"/>
          </a:p>
          <a:p>
            <a:pPr marL="969264" lvl="1" indent="-57607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u="sng" dirty="0" smtClean="0"/>
          </a:p>
          <a:p>
            <a:pPr marL="969264" lvl="1" indent="-57607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u="sng" dirty="0" smtClean="0"/>
              <a:t>http://www.forbes.com/sites/ericsavitz/2012/10/22/crowdfunding-potential-legal-disaster-waiting-to-happen/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Crowdfunding</a:t>
            </a:r>
            <a:endParaRPr lang="en-US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653" name="Picture 3" descr="C:\Users\johara\AppData\Local\Microsoft\Windows\Temporary Internet Files\Content.IE5\1ZOG3ESZ\MC9000712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79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QUESTIONS</a:t>
            </a:r>
            <a:r>
              <a:rPr lang="en-US" sz="9600" dirty="0" smtClean="0">
                <a:latin typeface="Aharoni" pitchFamily="2" charset="-79"/>
                <a:cs typeface="Aharoni" pitchFamily="2" charset="-79"/>
              </a:rPr>
              <a:t>?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3725"/>
            <a:ext cx="9067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\\eac-home.eac.ad.ea.com\home\bdartnell\My Documents\My Pictures\ME3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949629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\\eac-home.eac.ad.ea.com\home\bdartnell\My Documents\My Pictures\NHL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1981200" cy="21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\\eac-home.eac.ad.ea.com\home\bdartnell\My Documents\My Pictures\FIFA 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51347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\\eac-home.eac.ad.ea.com\home\bdartnell\My Documents\My Pictures\U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511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\\eac-home.eac.ad.ea.com\home\bdartnell\My Documents\My Pictures\D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\\eac-home.eac.ad.ea.com\home\bdartnell\My Documents\My Pictures\Simps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530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\\eac-home.eac.ad.ea.com\home\bdartnell\My Documents\My Pictures\Scrabb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hollywoodreporter.com/sites/default/files/2012/06/need_for_speed_logo_a_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304800"/>
            <a:ext cx="2819400" cy="1588088"/>
          </a:xfrm>
          <a:prstGeom prst="rect">
            <a:avLst/>
          </a:prstGeom>
          <a:noFill/>
        </p:spPr>
      </p:pic>
      <p:pic>
        <p:nvPicPr>
          <p:cNvPr id="10246" name="Picture 6" descr="http://i.i.cbsi.com/cnwk.1d/i/tim/2013/03/15/origina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2514600"/>
            <a:ext cx="3436547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2400" dirty="0" smtClean="0"/>
              <a:t>Called to the Bar in 2002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Practiced a mid-sized full service law firm for 4 years specializing in the areas of general corporate commercial, M&amp;A, securities and IP law.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Main areas of responsibility:</a:t>
            </a:r>
          </a:p>
          <a:p>
            <a:pPr lvl="1"/>
            <a:r>
              <a:rPr lang="en-US" sz="2000" dirty="0" smtClean="0"/>
              <a:t>Structure and negotiate strategic partnerships</a:t>
            </a:r>
          </a:p>
          <a:p>
            <a:pPr lvl="1"/>
            <a:r>
              <a:rPr lang="en-US" sz="2000" dirty="0" smtClean="0"/>
              <a:t>Source and manage partner relationships</a:t>
            </a:r>
          </a:p>
          <a:p>
            <a:pPr lvl="1"/>
            <a:r>
              <a:rPr lang="en-US" sz="2000" dirty="0" smtClean="0"/>
              <a:t>Work closely with client groups to shape digital future while </a:t>
            </a:r>
            <a:r>
              <a:rPr lang="en-US" sz="2000" dirty="0" smtClean="0"/>
              <a:t>preserving </a:t>
            </a:r>
            <a:r>
              <a:rPr lang="en-US" sz="2000" dirty="0" smtClean="0"/>
              <a:t>existing business </a:t>
            </a:r>
            <a:r>
              <a:rPr lang="en-US" sz="2000" dirty="0" smtClean="0"/>
              <a:t>interests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>
                <a:hlinkClick r:id="rId2"/>
              </a:rPr>
              <a:t>http</a:t>
            </a:r>
            <a:r>
              <a:rPr lang="en-US" sz="2000" i="1" dirty="0" smtClean="0">
                <a:hlinkClick r:id="rId2"/>
              </a:rPr>
              <a:t>://</a:t>
            </a:r>
            <a:r>
              <a:rPr lang="en-US" sz="2000" i="1" dirty="0" smtClean="0">
                <a:hlinkClick r:id="rId2"/>
              </a:rPr>
              <a:t>www.linkedin.com/in/anoopdesai</a:t>
            </a:r>
            <a:r>
              <a:rPr lang="en-US" sz="2000" i="1" dirty="0" smtClean="0"/>
              <a:t> </a:t>
            </a:r>
            <a:endParaRPr lang="en-US" sz="2000" i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8229600" cy="715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Anoop Desai, </a:t>
            </a: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BComm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LLB</a:t>
            </a:r>
            <a:endParaRPr lang="en-US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ublic.deloitte.com/media/0327/us_digital_growth_200x200_3006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2000" contras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59" r="1"/>
          <a:stretch/>
        </p:blipFill>
        <p:spPr bwMode="auto">
          <a:xfrm>
            <a:off x="-6096" y="0"/>
            <a:ext cx="89959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76200"/>
            <a:ext cx="925512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36" y="685800"/>
            <a:ext cx="8229600" cy="884238"/>
          </a:xfrm>
        </p:spPr>
        <p:txBody>
          <a:bodyPr/>
          <a:lstStyle/>
          <a:p>
            <a:r>
              <a:rPr lang="en-GB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6000" endPos="60000" dist="381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Business Affairs Mission Statement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4676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Provide a central organization for the </a:t>
            </a:r>
            <a:r>
              <a:rPr lang="en-US" b="1" dirty="0"/>
              <a:t>structuring, negotiation and execution </a:t>
            </a:r>
            <a:r>
              <a:rPr lang="en-US" dirty="0"/>
              <a:t>of key third party relationships which span multiple EA business units and, where appropriate, source and manage such relationships.  Work closely with client groups to </a:t>
            </a:r>
            <a:r>
              <a:rPr lang="en-US" b="1" dirty="0"/>
              <a:t>shape EA’s digital future </a:t>
            </a:r>
            <a:r>
              <a:rPr lang="en-US" dirty="0"/>
              <a:t>while </a:t>
            </a:r>
            <a:r>
              <a:rPr lang="en-US" b="1" dirty="0"/>
              <a:t>preserving our existing business interests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517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trategicstructures.com/wordpress/wp-content/uploads/2012/06/How-EA-is-helping-Business-and-IT-to-understand-better-each-oth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534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2400" y="6477000"/>
            <a:ext cx="2239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" i="1"/>
              <a:t>Reference:  http://www.strategicstructures.com/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bdartnell\AppData\Local\Microsoft\Windows\Temporary Internet Files\Content.IE5\LQCJJ1SO\MC9004419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18129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3" descr="C:\Users\johara\AppData\Local\Microsoft\Windows\Temporary Internet Files\Content.IE5\KF8H3AWE\MP9004090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2959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7811" y="5181600"/>
            <a:ext cx="37335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Business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Affairs</a:t>
            </a:r>
          </a:p>
        </p:txBody>
      </p:sp>
      <p:pic>
        <p:nvPicPr>
          <p:cNvPr id="23557" name="Picture 17" descr="C:\Users\johara\AppData\Local\Microsoft\Windows\Temporary Internet Files\Content.IE5\KF8H3AWE\MP90038534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66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4528" y="5181600"/>
            <a:ext cx="14895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gitalphotopix.com/wp-content/uploads/2011/12/balancing-act-elephan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8000" contrast="10000"/>
          </a:blip>
          <a:srcRect/>
          <a:stretch>
            <a:fillRect/>
          </a:stretch>
        </p:blipFill>
        <p:spPr bwMode="auto">
          <a:xfrm>
            <a:off x="0" y="0"/>
            <a:ext cx="9161448" cy="6858000"/>
          </a:xfrm>
          <a:prstGeom prst="rect">
            <a:avLst/>
          </a:prstGeom>
          <a:noFill/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Balancing Risk Against Reward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71628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3600" dirty="0" smtClean="0"/>
              <a:t>Managing risk </a:t>
            </a:r>
            <a:r>
              <a:rPr lang="en-US" sz="3600" dirty="0" err="1" smtClean="0"/>
              <a:t>vs</a:t>
            </a:r>
            <a:r>
              <a:rPr lang="en-US" sz="3600" dirty="0" smtClean="0"/>
              <a:t> eliminating risk</a:t>
            </a:r>
          </a:p>
          <a:p>
            <a:pPr lvl="1">
              <a:buFont typeface="Arial" charset="0"/>
              <a:buChar char="•"/>
            </a:pPr>
            <a:r>
              <a:rPr lang="en-US" sz="3600" dirty="0" smtClean="0"/>
              <a:t>2 guiding principles:</a:t>
            </a:r>
          </a:p>
          <a:p>
            <a:pPr marL="1828800" lvl="3" indent="-514350">
              <a:buFont typeface="Calibri" pitchFamily="34" charset="0"/>
              <a:buAutoNum type="romanLcPeriod"/>
            </a:pPr>
            <a:r>
              <a:rPr lang="en-US" sz="3200" dirty="0" smtClean="0"/>
              <a:t>Retain control over IP</a:t>
            </a:r>
          </a:p>
          <a:p>
            <a:pPr marL="1828800" lvl="3" indent="-514350">
              <a:buFont typeface="Calibri" pitchFamily="34" charset="0"/>
              <a:buAutoNum type="romanLcPeriod"/>
            </a:pPr>
            <a:r>
              <a:rPr lang="en-US" sz="3200" dirty="0" smtClean="0"/>
              <a:t>Enable the business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04800" y="6553200"/>
            <a:ext cx="290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" i="1"/>
              <a:t>Image source:  http://digitalphotopix.com/funny/balancing-acts/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xceedgulf.com/site/wp-content/uploads/2013/09/Licen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547" y="3886200"/>
            <a:ext cx="2909453" cy="2209800"/>
          </a:xfrm>
          <a:prstGeom prst="rect">
            <a:avLst/>
          </a:prstGeom>
          <a:noFill/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Content licensing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‐"/>
              <a:defRPr/>
            </a:pPr>
            <a:r>
              <a:rPr lang="en-US" sz="1900" dirty="0" smtClean="0">
                <a:solidFill>
                  <a:srgbClr val="00B050"/>
                </a:solidFill>
              </a:rPr>
              <a:t>Sports Leagues/Players Association   </a:t>
            </a:r>
            <a:r>
              <a:rPr lang="en-US" sz="1300" i="1" dirty="0" smtClean="0">
                <a:solidFill>
                  <a:srgbClr val="00B050"/>
                </a:solidFill>
                <a:hlinkClick r:id="rId4"/>
              </a:rPr>
              <a:t>https://www.eff.org/files/brown_v._ea_-_ninth_circuit.pdf</a:t>
            </a:r>
            <a:r>
              <a:rPr lang="en-US" sz="1300" i="1" dirty="0" smtClean="0">
                <a:solidFill>
                  <a:srgbClr val="00B05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‐"/>
              <a:defRPr/>
            </a:pPr>
            <a:r>
              <a:rPr lang="en-US" sz="1900" dirty="0" smtClean="0">
                <a:solidFill>
                  <a:srgbClr val="00B050"/>
                </a:solidFill>
              </a:rPr>
              <a:t>Car and parts manufacturers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‐"/>
              <a:defRPr/>
            </a:pPr>
            <a:r>
              <a:rPr lang="en-US" sz="1900" dirty="0" smtClean="0">
                <a:solidFill>
                  <a:srgbClr val="00B050"/>
                </a:solidFill>
              </a:rPr>
              <a:t>Music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Technology Licensing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</a:rPr>
              <a:t>Games require third party software either in game or as part of development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Platform Licensing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</a:rPr>
              <a:t>MS, Sony, Android, </a:t>
            </a:r>
            <a:r>
              <a:rPr lang="en-US" dirty="0" err="1" smtClean="0">
                <a:solidFill>
                  <a:srgbClr val="00B050"/>
                </a:solidFill>
              </a:rPr>
              <a:t>iOS</a:t>
            </a:r>
            <a:r>
              <a:rPr lang="en-US" dirty="0" smtClean="0">
                <a:solidFill>
                  <a:srgbClr val="00B050"/>
                </a:solidFill>
              </a:rPr>
              <a:t>, Facebook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Outbound licensing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</a:rPr>
              <a:t>Game assets from back catalogue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</a:rPr>
              <a:t>Media channels (</a:t>
            </a:r>
            <a:r>
              <a:rPr lang="en-US" i="1" dirty="0" smtClean="0">
                <a:solidFill>
                  <a:srgbClr val="00B050"/>
                </a:solidFill>
              </a:rPr>
              <a:t>YouTube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</a:rPr>
              <a:t>Machinima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i="1" dirty="0" smtClean="0">
                <a:solidFill>
                  <a:srgbClr val="00B050"/>
                </a:solidFill>
              </a:rPr>
              <a:t>Twitch.tv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B050"/>
                </a:solidFill>
              </a:rPr>
              <a:t>User generated content issues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B050"/>
                </a:solidFill>
              </a:rPr>
              <a:t>Music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77000"/>
            <a:ext cx="3409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Image source:  http://www.exceedgulf.com/site/?page_id=90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355</Words>
  <Application>Microsoft Office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Business Affairs Mission Statement</vt:lpstr>
      <vt:lpstr>Slide 6</vt:lpstr>
      <vt:lpstr>Slide 7</vt:lpstr>
      <vt:lpstr>Balancing Risk Against Reward</vt:lpstr>
      <vt:lpstr>Licensing</vt:lpstr>
      <vt:lpstr>Intellectual Property </vt:lpstr>
      <vt:lpstr>Developer/Distribution Agreements</vt:lpstr>
      <vt:lpstr>Crowdfunding</vt:lpstr>
      <vt:lpstr>QUESTIONS?</vt:lpstr>
    </vt:vector>
  </TitlesOfParts>
  <Company>Electronic Arts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techserv</dc:creator>
  <cp:lastModifiedBy>Administrator</cp:lastModifiedBy>
  <cp:revision>73</cp:revision>
  <dcterms:created xsi:type="dcterms:W3CDTF">2013-03-20T17:43:00Z</dcterms:created>
  <dcterms:modified xsi:type="dcterms:W3CDTF">2013-10-22T15:40:48Z</dcterms:modified>
</cp:coreProperties>
</file>