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  <p:sldMasterId id="2147483665" r:id="rId3"/>
  </p:sldMasterIdLst>
  <p:notesMasterIdLst>
    <p:notesMasterId r:id="rId28"/>
  </p:notesMasterIdLst>
  <p:sldIdLst>
    <p:sldId id="256" r:id="rId4"/>
    <p:sldId id="257" r:id="rId5"/>
    <p:sldId id="269" r:id="rId6"/>
    <p:sldId id="286" r:id="rId7"/>
    <p:sldId id="287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4" r:id="rId18"/>
    <p:sldId id="305" r:id="rId19"/>
    <p:sldId id="306" r:id="rId20"/>
    <p:sldId id="303" r:id="rId21"/>
    <p:sldId id="293" r:id="rId22"/>
    <p:sldId id="284" r:id="rId23"/>
    <p:sldId id="307" r:id="rId24"/>
    <p:sldId id="311" r:id="rId25"/>
    <p:sldId id="310" r:id="rId26"/>
    <p:sldId id="285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5AD8E99-20C3-408A-A0F1-941192741EB2}" type="datetimeFigureOut">
              <a:rPr lang="en-CA" smtClean="0"/>
              <a:pPr/>
              <a:t>2013-10-16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63D3BD7-0217-4B93-92F3-0079E4C5F2E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755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3BD7-0217-4B93-92F3-0079E4C5F2EB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000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EULAs</a:t>
            </a:r>
            <a:r>
              <a:rPr lang="en-CA" dirty="0" smtClean="0"/>
              <a:t> &amp; </a:t>
            </a:r>
            <a:r>
              <a:rPr lang="en-CA" dirty="0" err="1" smtClean="0"/>
              <a:t>TOUs</a:t>
            </a:r>
            <a:r>
              <a:rPr lang="en-CA" dirty="0" smtClean="0"/>
              <a:t>: Understand legal</a:t>
            </a:r>
            <a:r>
              <a:rPr lang="en-CA" baseline="0" dirty="0" smtClean="0"/>
              <a:t> options for implementing business strategies. Can control/influence resale of games; how games are played.</a:t>
            </a:r>
          </a:p>
          <a:p>
            <a:r>
              <a:rPr lang="en-CA" baseline="0" dirty="0" err="1" smtClean="0"/>
              <a:t>NPEs</a:t>
            </a:r>
            <a:r>
              <a:rPr lang="en-CA" baseline="0" dirty="0" smtClean="0"/>
              <a:t>: Timely.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3BD7-0217-4B93-92F3-0079E4C5F2EB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388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58" name="Picture 26" descr="technology powerpoint title slide"/>
          <p:cNvPicPr>
            <a:picLocks noChangeAspect="1" noChangeArrowheads="1"/>
          </p:cNvPicPr>
          <p:nvPr/>
        </p:nvPicPr>
        <p:blipFill>
          <a:blip r:embed="rId2" cstate="print"/>
          <a:srcRect t="11111"/>
          <a:stretch>
            <a:fillRect/>
          </a:stretch>
        </p:blipFill>
        <p:spPr bwMode="auto">
          <a:xfrm>
            <a:off x="0" y="152400"/>
            <a:ext cx="9144000" cy="6096000"/>
          </a:xfrm>
          <a:prstGeom prst="rect">
            <a:avLst/>
          </a:prstGeom>
          <a:noFill/>
        </p:spPr>
      </p:pic>
      <p:pic>
        <p:nvPicPr>
          <p:cNvPr id="300036" name="Picture 4" descr="GLH-Logo_Eng_Tagline_PMS2955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5" y="5638800"/>
            <a:ext cx="2714625" cy="998538"/>
          </a:xfrm>
          <a:prstGeom prst="rect">
            <a:avLst/>
          </a:prstGeom>
          <a:noFill/>
        </p:spPr>
      </p:pic>
      <p:sp>
        <p:nvSpPr>
          <p:cNvPr id="30004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2425" y="5508625"/>
            <a:ext cx="4752975" cy="914400"/>
          </a:xfrm>
        </p:spPr>
        <p:txBody>
          <a:bodyPr/>
          <a:lstStyle>
            <a:lvl1pPr marL="0" indent="0">
              <a:buFontTx/>
              <a:buNone/>
              <a:defRPr sz="1600" b="0">
                <a:solidFill>
                  <a:srgbClr val="29292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6600" y="3505200"/>
            <a:ext cx="5486400" cy="1390650"/>
          </a:xfrm>
        </p:spPr>
        <p:txBody>
          <a:bodyPr anchor="ctr"/>
          <a:lstStyle>
            <a:lvl1pPr>
              <a:defRPr sz="3200">
                <a:solidFill>
                  <a:srgbClr val="6289A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0D375-A7EC-49D6-BCEE-9B47B2A279A3}" type="datetimeFigureOut">
              <a:rPr lang="en-CA" smtClean="0"/>
              <a:pPr/>
              <a:t>2013-10-16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5A19-25E4-4D5D-84C5-0976485815B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0D375-A7EC-49D6-BCEE-9B47B2A279A3}" type="datetimeFigureOut">
              <a:rPr lang="en-CA" smtClean="0"/>
              <a:pPr/>
              <a:t>2013-10-16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5A19-25E4-4D5D-84C5-0976485815B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528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D82AE"/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78D62CF-3925-407C-85C5-1241D88EE657}" type="slidenum">
              <a:rPr lang="en-CA">
                <a:ea typeface="ＭＳ Ｐゴシック" pitchFamily="1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ea typeface="ＭＳ Ｐゴシック" pitchFamily="1" charset="-128"/>
            </a:endParaRPr>
          </a:p>
        </p:txBody>
      </p:sp>
      <p:pic>
        <p:nvPicPr>
          <p:cNvPr id="299013" name="Picture 5" descr="GLH-Logo_Eng_Tagline_PMS2955U"/>
          <p:cNvPicPr>
            <a:picLocks noChangeAspect="1" noChangeArrowheads="1"/>
          </p:cNvPicPr>
          <p:nvPr/>
        </p:nvPicPr>
        <p:blipFill>
          <a:blip r:embed="rId5" cstate="print"/>
          <a:srcRect b="20126"/>
          <a:stretch>
            <a:fillRect/>
          </a:stretch>
        </p:blipFill>
        <p:spPr bwMode="auto">
          <a:xfrm>
            <a:off x="7239000" y="6051550"/>
            <a:ext cx="1447800" cy="425450"/>
          </a:xfrm>
          <a:prstGeom prst="rect">
            <a:avLst/>
          </a:prstGeom>
          <a:noFill/>
        </p:spPr>
      </p:pic>
      <p:sp>
        <p:nvSpPr>
          <p:cNvPr id="2990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0" r:id="rId3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04800" indent="-304800" algn="l" rtl="0" eaLnBrk="1" fontAlgn="base" hangingPunct="1">
        <a:spcBef>
          <a:spcPct val="20000"/>
        </a:spcBef>
        <a:spcAft>
          <a:spcPct val="0"/>
        </a:spcAft>
        <a:buChar char="•"/>
        <a:defRPr sz="2600" b="1">
          <a:solidFill>
            <a:srgbClr val="4D82AE"/>
          </a:solidFill>
          <a:latin typeface="+mn-lt"/>
          <a:ea typeface="+mn-ea"/>
          <a:cs typeface="+mn-cs"/>
        </a:defRPr>
      </a:lvl1pPr>
      <a:lvl2pPr marL="606425" indent="-2063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949325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743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2004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657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528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D82AE"/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78D62CF-3925-407C-85C5-1241D88EE657}" type="slidenum">
              <a:rPr lang="en-CA">
                <a:ea typeface="ＭＳ Ｐゴシック" pitchFamily="1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ea typeface="ＭＳ Ｐゴシック" pitchFamily="1" charset="-128"/>
            </a:endParaRPr>
          </a:p>
        </p:txBody>
      </p:sp>
      <p:pic>
        <p:nvPicPr>
          <p:cNvPr id="299013" name="Picture 5" descr="GLH-Logo_Eng_Tagline_PMS2955U"/>
          <p:cNvPicPr>
            <a:picLocks noChangeAspect="1" noChangeArrowheads="1"/>
          </p:cNvPicPr>
          <p:nvPr/>
        </p:nvPicPr>
        <p:blipFill>
          <a:blip r:embed="rId2" cstate="print"/>
          <a:srcRect b="20126"/>
          <a:stretch>
            <a:fillRect/>
          </a:stretch>
        </p:blipFill>
        <p:spPr bwMode="auto">
          <a:xfrm>
            <a:off x="7239000" y="6051550"/>
            <a:ext cx="1447800" cy="425450"/>
          </a:xfrm>
          <a:prstGeom prst="rect">
            <a:avLst/>
          </a:prstGeom>
          <a:noFill/>
        </p:spPr>
      </p:pic>
      <p:sp>
        <p:nvSpPr>
          <p:cNvPr id="2990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04800" indent="-304800" algn="l" rtl="0" eaLnBrk="1" fontAlgn="base" hangingPunct="1">
        <a:spcBef>
          <a:spcPct val="20000"/>
        </a:spcBef>
        <a:spcAft>
          <a:spcPct val="0"/>
        </a:spcAft>
        <a:buChar char="•"/>
        <a:defRPr sz="2600" b="1">
          <a:solidFill>
            <a:srgbClr val="4D82AE"/>
          </a:solidFill>
          <a:latin typeface="+mn-lt"/>
          <a:ea typeface="+mn-ea"/>
          <a:cs typeface="+mn-cs"/>
        </a:defRPr>
      </a:lvl1pPr>
      <a:lvl2pPr marL="606425" indent="-2063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949325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743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2004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657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2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1" charset="-128"/>
            </a:endParaRPr>
          </a:p>
        </p:txBody>
      </p:sp>
      <p:pic>
        <p:nvPicPr>
          <p:cNvPr id="302084" name="Picture 4" descr="GLH-Logo_Eng_Tagline_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314950"/>
            <a:ext cx="2089150" cy="695325"/>
          </a:xfrm>
          <a:prstGeom prst="rect">
            <a:avLst/>
          </a:prstGeom>
          <a:noFill/>
        </p:spPr>
      </p:pic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2209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CA" sz="3200">
                <a:solidFill>
                  <a:srgbClr val="FFFFFF"/>
                </a:solidFill>
                <a:ea typeface="ＭＳ Ｐゴシック" pitchFamily="1" charset="-128"/>
              </a:rPr>
              <a:t>Thank You</a:t>
            </a:r>
          </a:p>
        </p:txBody>
      </p:sp>
      <p:sp>
        <p:nvSpPr>
          <p:cNvPr id="6" name="Text Box 3"/>
          <p:cNvSpPr txBox="1">
            <a:spLocks noChangeArrowheads="1"/>
          </p:cNvSpPr>
          <p:nvPr userDrawn="1"/>
        </p:nvSpPr>
        <p:spPr bwMode="auto">
          <a:xfrm>
            <a:off x="0" y="63246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CA" sz="1300" dirty="0" err="1">
                <a:solidFill>
                  <a:srgbClr val="FFFFFF"/>
                </a:solidFill>
                <a:ea typeface="ＭＳ Ｐゴシック" pitchFamily="1" charset="-128"/>
              </a:rPr>
              <a:t>montr</a:t>
            </a:r>
            <a:r>
              <a:rPr lang="en-US" altLang="ja-JP" sz="1300" dirty="0" err="1">
                <a:solidFill>
                  <a:srgbClr val="FFFFFF"/>
                </a:solidFill>
                <a:ea typeface="ＭＳ Ｐゴシック" pitchFamily="1" charset="-128"/>
              </a:rPr>
              <a:t>éal</a:t>
            </a:r>
            <a:r>
              <a:rPr lang="en-US" altLang="ja-JP" sz="1300" dirty="0">
                <a:solidFill>
                  <a:srgbClr val="FFFFFF"/>
                </a:solidFill>
                <a:ea typeface="ＭＳ Ｐゴシック" pitchFamily="1" charset="-128"/>
              </a:rPr>
              <a:t>  </a:t>
            </a:r>
            <a:r>
              <a:rPr lang="en-CA" sz="1400" dirty="0">
                <a:solidFill>
                  <a:srgbClr val="FFFFFF"/>
                </a:solidFill>
                <a:latin typeface="Symbol" pitchFamily="18" charset="2"/>
                <a:ea typeface="ＭＳ Ｐゴシック" pitchFamily="1" charset="-128"/>
              </a:rPr>
              <a:t>·</a:t>
            </a:r>
            <a:r>
              <a:rPr lang="en-US" altLang="ja-JP" sz="1300" dirty="0">
                <a:solidFill>
                  <a:srgbClr val="FFFFFF"/>
                </a:solidFill>
                <a:ea typeface="ＭＳ Ｐゴシック" pitchFamily="1" charset="-128"/>
              </a:rPr>
              <a:t>  </a:t>
            </a:r>
            <a:r>
              <a:rPr lang="en-US" altLang="ja-JP" sz="1300" dirty="0" err="1">
                <a:solidFill>
                  <a:srgbClr val="FFFFFF"/>
                </a:solidFill>
                <a:ea typeface="ＭＳ Ｐゴシック" pitchFamily="1" charset="-128"/>
              </a:rPr>
              <a:t>ottawa</a:t>
            </a:r>
            <a:r>
              <a:rPr lang="en-US" altLang="ja-JP" sz="1300" dirty="0">
                <a:solidFill>
                  <a:srgbClr val="FFFFFF"/>
                </a:solidFill>
                <a:ea typeface="ＭＳ Ｐゴシック" pitchFamily="1" charset="-128"/>
              </a:rPr>
              <a:t>  </a:t>
            </a:r>
            <a:r>
              <a:rPr lang="en-CA" sz="1400" dirty="0">
                <a:solidFill>
                  <a:srgbClr val="FFFFFF"/>
                </a:solidFill>
                <a:latin typeface="Symbol" pitchFamily="18" charset="2"/>
                <a:ea typeface="ＭＳ Ｐゴシック" pitchFamily="1" charset="-128"/>
              </a:rPr>
              <a:t>· </a:t>
            </a:r>
            <a:r>
              <a:rPr lang="en-US" altLang="ja-JP" sz="1300" dirty="0">
                <a:solidFill>
                  <a:srgbClr val="FFFFFF"/>
                </a:solidFill>
                <a:ea typeface="ＭＳ Ｐゴシック" pitchFamily="1" charset="-128"/>
              </a:rPr>
              <a:t> </a:t>
            </a:r>
            <a:r>
              <a:rPr lang="en-US" altLang="ja-JP" sz="1300" dirty="0" err="1">
                <a:solidFill>
                  <a:srgbClr val="FFFFFF"/>
                </a:solidFill>
                <a:ea typeface="ＭＳ Ｐゴシック" pitchFamily="1" charset="-128"/>
              </a:rPr>
              <a:t>toronto</a:t>
            </a:r>
            <a:r>
              <a:rPr lang="en-US" altLang="ja-JP" dirty="0">
                <a:solidFill>
                  <a:srgbClr val="FFFFFF"/>
                </a:solidFill>
                <a:ea typeface="ＭＳ Ｐゴシック" pitchFamily="1" charset="-128"/>
              </a:rPr>
              <a:t>  </a:t>
            </a:r>
            <a:r>
              <a:rPr lang="en-CA" sz="1400" dirty="0">
                <a:solidFill>
                  <a:srgbClr val="FFFFFF"/>
                </a:solidFill>
                <a:latin typeface="Symbol" pitchFamily="18" charset="2"/>
                <a:ea typeface="ＭＳ Ｐゴシック" pitchFamily="1" charset="-128"/>
              </a:rPr>
              <a:t>· </a:t>
            </a:r>
            <a:r>
              <a:rPr lang="en-US" altLang="ja-JP" dirty="0">
                <a:solidFill>
                  <a:srgbClr val="FFFFFF"/>
                </a:solidFill>
                <a:ea typeface="ＭＳ Ｐゴシック" pitchFamily="1" charset="-128"/>
              </a:rPr>
              <a:t> </a:t>
            </a:r>
            <a:r>
              <a:rPr lang="en-US" altLang="ja-JP" sz="1300" dirty="0" err="1">
                <a:solidFill>
                  <a:srgbClr val="FFFFFF"/>
                </a:solidFill>
                <a:ea typeface="ＭＳ Ｐゴシック" pitchFamily="1" charset="-128"/>
              </a:rPr>
              <a:t>hamilton</a:t>
            </a:r>
            <a:r>
              <a:rPr lang="en-US" altLang="ja-JP" sz="1300" dirty="0">
                <a:solidFill>
                  <a:srgbClr val="FFFFFF"/>
                </a:solidFill>
                <a:ea typeface="ＭＳ Ｐゴシック" pitchFamily="1" charset="-128"/>
              </a:rPr>
              <a:t>  </a:t>
            </a:r>
            <a:r>
              <a:rPr lang="en-CA" sz="1400" dirty="0">
                <a:solidFill>
                  <a:srgbClr val="FFFFFF"/>
                </a:solidFill>
                <a:latin typeface="Symbol" pitchFamily="18" charset="2"/>
                <a:ea typeface="ＭＳ Ｐゴシック" pitchFamily="1" charset="-128"/>
              </a:rPr>
              <a:t>· </a:t>
            </a:r>
            <a:r>
              <a:rPr lang="en-US" altLang="ja-JP" sz="1300" dirty="0">
                <a:solidFill>
                  <a:srgbClr val="FFFFFF"/>
                </a:solidFill>
                <a:ea typeface="ＭＳ Ｐゴシック" pitchFamily="1" charset="-128"/>
              </a:rPr>
              <a:t> waterloo region  </a:t>
            </a:r>
            <a:r>
              <a:rPr lang="en-CA" sz="1400" dirty="0">
                <a:solidFill>
                  <a:srgbClr val="FFFFFF"/>
                </a:solidFill>
                <a:latin typeface="Symbol" pitchFamily="18" charset="2"/>
                <a:ea typeface="ＭＳ Ｐゴシック" pitchFamily="1" charset="-128"/>
              </a:rPr>
              <a:t>· </a:t>
            </a:r>
            <a:r>
              <a:rPr lang="en-US" altLang="ja-JP" sz="1300" dirty="0">
                <a:solidFill>
                  <a:srgbClr val="FFFFFF"/>
                </a:solidFill>
                <a:ea typeface="ＭＳ Ｐゴシック" pitchFamily="1" charset="-128"/>
              </a:rPr>
              <a:t> </a:t>
            </a:r>
            <a:r>
              <a:rPr lang="en-US" altLang="ja-JP" sz="1300" dirty="0" err="1">
                <a:solidFill>
                  <a:srgbClr val="FFFFFF"/>
                </a:solidFill>
                <a:ea typeface="ＭＳ Ｐゴシック" pitchFamily="1" charset="-128"/>
              </a:rPr>
              <a:t>calgary</a:t>
            </a:r>
            <a:r>
              <a:rPr lang="en-US" altLang="ja-JP" sz="1300" dirty="0">
                <a:solidFill>
                  <a:srgbClr val="FFFFFF"/>
                </a:solidFill>
                <a:ea typeface="ＭＳ Ｐゴシック" pitchFamily="1" charset="-128"/>
              </a:rPr>
              <a:t>  </a:t>
            </a:r>
            <a:r>
              <a:rPr lang="en-CA" sz="1400" dirty="0">
                <a:solidFill>
                  <a:srgbClr val="FFFFFF"/>
                </a:solidFill>
                <a:latin typeface="Symbol" pitchFamily="18" charset="2"/>
                <a:ea typeface="ＭＳ Ｐゴシック" pitchFamily="1" charset="-128"/>
              </a:rPr>
              <a:t>· </a:t>
            </a:r>
            <a:r>
              <a:rPr lang="en-CA" dirty="0">
                <a:solidFill>
                  <a:srgbClr val="FFFFFF"/>
                </a:solidFill>
                <a:latin typeface="Symbol" pitchFamily="18" charset="2"/>
                <a:ea typeface="ＭＳ Ｐゴシック" pitchFamily="1" charset="-128"/>
              </a:rPr>
              <a:t> </a:t>
            </a:r>
            <a:r>
              <a:rPr lang="en-US" altLang="ja-JP" sz="1300" dirty="0" err="1">
                <a:solidFill>
                  <a:srgbClr val="FFFFFF"/>
                </a:solidFill>
                <a:ea typeface="ＭＳ Ｐゴシック" pitchFamily="1" charset="-128"/>
              </a:rPr>
              <a:t>vancouver</a:t>
            </a:r>
            <a:r>
              <a:rPr lang="en-US" altLang="ja-JP" sz="1300" dirty="0">
                <a:solidFill>
                  <a:srgbClr val="FFFFFF"/>
                </a:solidFill>
                <a:ea typeface="ＭＳ Ｐゴシック" pitchFamily="1" charset="-128"/>
              </a:rPr>
              <a:t>  </a:t>
            </a:r>
            <a:r>
              <a:rPr lang="en-CA" sz="1400" dirty="0">
                <a:solidFill>
                  <a:srgbClr val="FFFFFF"/>
                </a:solidFill>
                <a:latin typeface="Symbol" pitchFamily="18" charset="2"/>
                <a:ea typeface="ＭＳ Ｐゴシック" pitchFamily="1" charset="-128"/>
              </a:rPr>
              <a:t>·</a:t>
            </a:r>
            <a:r>
              <a:rPr lang="en-US" altLang="ja-JP" sz="1300" dirty="0">
                <a:solidFill>
                  <a:srgbClr val="FFFFFF"/>
                </a:solidFill>
                <a:ea typeface="ＭＳ Ｐゴシック" pitchFamily="1" charset="-128"/>
              </a:rPr>
              <a:t>  </a:t>
            </a:r>
            <a:r>
              <a:rPr lang="en-US" altLang="ja-JP" sz="1300" dirty="0" err="1" smtClean="0">
                <a:solidFill>
                  <a:srgbClr val="FFFFFF"/>
                </a:solidFill>
                <a:ea typeface="ＭＳ Ｐゴシック" pitchFamily="1" charset="-128"/>
              </a:rPr>
              <a:t>beijing</a:t>
            </a:r>
            <a:r>
              <a:rPr lang="en-US" altLang="ja-JP" sz="1300" dirty="0" smtClean="0">
                <a:solidFill>
                  <a:srgbClr val="FFFFFF"/>
                </a:solidFill>
                <a:ea typeface="ＭＳ Ｐゴシック" pitchFamily="1" charset="-128"/>
              </a:rPr>
              <a:t>  </a:t>
            </a:r>
            <a:r>
              <a:rPr lang="en-CA" sz="1400" dirty="0">
                <a:solidFill>
                  <a:srgbClr val="FFFFFF"/>
                </a:solidFill>
                <a:latin typeface="Symbol" pitchFamily="18" charset="2"/>
                <a:ea typeface="ＭＳ Ｐゴシック" pitchFamily="1" charset="-128"/>
              </a:rPr>
              <a:t>· </a:t>
            </a:r>
            <a:r>
              <a:rPr lang="en-US" altLang="ja-JP" sz="1300" dirty="0">
                <a:solidFill>
                  <a:srgbClr val="FFFFFF"/>
                </a:solidFill>
                <a:ea typeface="ＭＳ Ｐゴシック" pitchFamily="1" charset="-128"/>
              </a:rPr>
              <a:t> </a:t>
            </a:r>
            <a:r>
              <a:rPr lang="en-US" altLang="ja-JP" sz="1300" dirty="0" err="1">
                <a:solidFill>
                  <a:srgbClr val="FFFFFF"/>
                </a:solidFill>
                <a:ea typeface="ＭＳ Ｐゴシック" pitchFamily="1" charset="-128"/>
              </a:rPr>
              <a:t>moscow</a:t>
            </a:r>
            <a:r>
              <a:rPr lang="en-US" altLang="ja-JP" sz="1300" dirty="0">
                <a:solidFill>
                  <a:srgbClr val="FFFFFF"/>
                </a:solidFill>
                <a:ea typeface="ＭＳ Ｐゴシック" pitchFamily="1" charset="-128"/>
              </a:rPr>
              <a:t>  </a:t>
            </a:r>
            <a:r>
              <a:rPr lang="en-CA" sz="1400" dirty="0">
                <a:solidFill>
                  <a:srgbClr val="FFFFFF"/>
                </a:solidFill>
                <a:latin typeface="Symbol" pitchFamily="18" charset="2"/>
                <a:ea typeface="ＭＳ Ｐゴシック" pitchFamily="1" charset="-128"/>
              </a:rPr>
              <a:t>· </a:t>
            </a:r>
            <a:r>
              <a:rPr lang="en-US" altLang="ja-JP" sz="1300" dirty="0">
                <a:solidFill>
                  <a:srgbClr val="FFFFFF"/>
                </a:solidFill>
                <a:ea typeface="ＭＳ Ｐゴシック" pitchFamily="1" charset="-128"/>
              </a:rPr>
              <a:t> </a:t>
            </a:r>
            <a:r>
              <a:rPr lang="en-US" altLang="ja-JP" sz="1300" dirty="0" err="1">
                <a:solidFill>
                  <a:srgbClr val="FFFFFF"/>
                </a:solidFill>
                <a:ea typeface="ＭＳ Ｐゴシック" pitchFamily="1" charset="-128"/>
              </a:rPr>
              <a:t>london</a:t>
            </a:r>
            <a:endParaRPr lang="en-CA" sz="1300" dirty="0">
              <a:solidFill>
                <a:srgbClr val="FFFFFF"/>
              </a:solidFill>
              <a:ea typeface="ＭＳ Ｐゴシック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marL="228600" indent="-228600" algn="l" rtl="0" fontAlgn="base">
        <a:spcBef>
          <a:spcPct val="0"/>
        </a:spcBef>
        <a:spcAft>
          <a:spcPct val="0"/>
        </a:spcAft>
        <a:buSzPct val="130000"/>
        <a:buChar char="•"/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marL="228600" indent="-228600" algn="l" rtl="0" fontAlgn="base">
        <a:spcBef>
          <a:spcPct val="0"/>
        </a:spcBef>
        <a:spcAft>
          <a:spcPct val="0"/>
        </a:spcAft>
        <a:buSzPct val="130000"/>
        <a:buChar char="•"/>
        <a:defRPr b="1">
          <a:solidFill>
            <a:schemeClr val="bg1"/>
          </a:solidFill>
          <a:latin typeface="Arial" charset="0"/>
        </a:defRPr>
      </a:lvl2pPr>
      <a:lvl3pPr marL="228600" indent="-228600" algn="l" rtl="0" fontAlgn="base">
        <a:spcBef>
          <a:spcPct val="0"/>
        </a:spcBef>
        <a:spcAft>
          <a:spcPct val="0"/>
        </a:spcAft>
        <a:buSzPct val="130000"/>
        <a:buChar char="•"/>
        <a:defRPr b="1">
          <a:solidFill>
            <a:schemeClr val="bg1"/>
          </a:solidFill>
          <a:latin typeface="Arial" charset="0"/>
        </a:defRPr>
      </a:lvl3pPr>
      <a:lvl4pPr marL="228600" indent="-228600" algn="l" rtl="0" fontAlgn="base">
        <a:spcBef>
          <a:spcPct val="0"/>
        </a:spcBef>
        <a:spcAft>
          <a:spcPct val="0"/>
        </a:spcAft>
        <a:buSzPct val="130000"/>
        <a:buChar char="•"/>
        <a:defRPr b="1">
          <a:solidFill>
            <a:schemeClr val="bg1"/>
          </a:solidFill>
          <a:latin typeface="Arial" charset="0"/>
        </a:defRPr>
      </a:lvl4pPr>
      <a:lvl5pPr marL="228600" indent="-228600" algn="l" rtl="0" fontAlgn="base">
        <a:spcBef>
          <a:spcPct val="0"/>
        </a:spcBef>
        <a:spcAft>
          <a:spcPct val="0"/>
        </a:spcAft>
        <a:buSzPct val="130000"/>
        <a:buChar char="•"/>
        <a:defRPr b="1">
          <a:solidFill>
            <a:schemeClr val="bg1"/>
          </a:solidFill>
          <a:latin typeface="Arial" charset="0"/>
        </a:defRPr>
      </a:lvl5pPr>
      <a:lvl6pPr marL="685800" indent="-228600" algn="l" rtl="0" fontAlgn="base">
        <a:spcBef>
          <a:spcPct val="0"/>
        </a:spcBef>
        <a:spcAft>
          <a:spcPct val="0"/>
        </a:spcAft>
        <a:buSzPct val="130000"/>
        <a:buChar char="•"/>
        <a:defRPr b="1">
          <a:solidFill>
            <a:schemeClr val="bg1"/>
          </a:solidFill>
          <a:latin typeface="Arial" charset="0"/>
        </a:defRPr>
      </a:lvl6pPr>
      <a:lvl7pPr marL="1143000" indent="-228600" algn="l" rtl="0" fontAlgn="base">
        <a:spcBef>
          <a:spcPct val="0"/>
        </a:spcBef>
        <a:spcAft>
          <a:spcPct val="0"/>
        </a:spcAft>
        <a:buSzPct val="130000"/>
        <a:buChar char="•"/>
        <a:defRPr b="1">
          <a:solidFill>
            <a:schemeClr val="bg1"/>
          </a:solidFill>
          <a:latin typeface="Arial" charset="0"/>
        </a:defRPr>
      </a:lvl7pPr>
      <a:lvl8pPr marL="1600200" indent="-228600" algn="l" rtl="0" fontAlgn="base">
        <a:spcBef>
          <a:spcPct val="0"/>
        </a:spcBef>
        <a:spcAft>
          <a:spcPct val="0"/>
        </a:spcAft>
        <a:buSzPct val="130000"/>
        <a:buChar char="•"/>
        <a:defRPr b="1">
          <a:solidFill>
            <a:schemeClr val="bg1"/>
          </a:solidFill>
          <a:latin typeface="Arial" charset="0"/>
        </a:defRPr>
      </a:lvl8pPr>
      <a:lvl9pPr marL="2057400" indent="-228600" algn="l" rtl="0" fontAlgn="base">
        <a:spcBef>
          <a:spcPct val="0"/>
        </a:spcBef>
        <a:spcAft>
          <a:spcPct val="0"/>
        </a:spcAft>
        <a:buSzPct val="130000"/>
        <a:buChar char="•"/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Roch.Ripley@gowlings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5724128" y="4725144"/>
            <a:ext cx="3024336" cy="1728192"/>
          </a:xfrm>
        </p:spPr>
        <p:txBody>
          <a:bodyPr>
            <a:normAutofit/>
          </a:bodyPr>
          <a:lstStyle/>
          <a:p>
            <a:pPr algn="r"/>
            <a:r>
              <a:rPr lang="en-CA" dirty="0" smtClean="0"/>
              <a:t>@</a:t>
            </a:r>
            <a:r>
              <a:rPr lang="en-CA" dirty="0" err="1" smtClean="0"/>
              <a:t>RochRipley</a:t>
            </a:r>
            <a:endParaRPr lang="en-CA" dirty="0" smtClean="0"/>
          </a:p>
          <a:p>
            <a:pPr algn="r"/>
            <a:r>
              <a:rPr lang="en-CA" dirty="0" smtClean="0"/>
              <a:t>UBC VGL </a:t>
            </a:r>
          </a:p>
          <a:p>
            <a:pPr algn="r"/>
            <a:r>
              <a:rPr lang="en-CA" dirty="0" smtClean="0"/>
              <a:t>October 16, 2013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I’ve Returned from the IP Dystopia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Comparing GDP growth of BRIC economies to those of advanced economies like Canada and the US is comparing apples to oranges.</a:t>
            </a:r>
          </a:p>
          <a:p>
            <a:r>
              <a:rPr lang="en-US" dirty="0" smtClean="0"/>
              <a:t>Taken to an extreme, can IP protection be prejudicial for economic growth?</a:t>
            </a:r>
          </a:p>
          <a:p>
            <a:pPr lvl="1"/>
            <a:r>
              <a:rPr lang="en-US" dirty="0" smtClean="0"/>
              <a:t>I think so – e.g. current volume of patent troll litigation</a:t>
            </a:r>
          </a:p>
          <a:p>
            <a:r>
              <a:rPr lang="en-US" dirty="0" smtClean="0"/>
              <a:t>Does this mean a world without IP is more productive than a world with IP?</a:t>
            </a:r>
          </a:p>
          <a:p>
            <a:pPr lvl="1"/>
            <a:r>
              <a:rPr lang="en-US" dirty="0" smtClean="0"/>
              <a:t>No.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35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29225"/>
            <a:ext cx="7735590" cy="50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20072" y="5517232"/>
            <a:ext cx="3034680" cy="532524"/>
          </a:xfrm>
        </p:spPr>
        <p:txBody>
          <a:bodyPr/>
          <a:lstStyle/>
          <a:p>
            <a:pPr marL="400050" lvl="1" indent="0">
              <a:buNone/>
            </a:pPr>
            <a:r>
              <a:rPr lang="en-US" sz="1400" dirty="0" smtClean="0"/>
              <a:t>Source: 2013 World Economic Forum Global Competitiveness Report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5326732" cy="559306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835423" y="1124744"/>
            <a:ext cx="2769025" cy="63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48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rgbClr val="4D82AE"/>
                </a:solidFill>
                <a:latin typeface="+mn-lt"/>
                <a:ea typeface="+mn-ea"/>
                <a:cs typeface="+mn-cs"/>
              </a:defRPr>
            </a:lvl1pPr>
            <a:lvl2pPr marL="606425" indent="-2063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94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Switzerland: #1</a:t>
            </a:r>
          </a:p>
          <a:p>
            <a:endParaRPr lang="en-US" kern="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835422" y="4732312"/>
            <a:ext cx="2769025" cy="63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48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rgbClr val="4D82AE"/>
                </a:solidFill>
                <a:latin typeface="+mn-lt"/>
                <a:ea typeface="+mn-ea"/>
                <a:cs typeface="+mn-cs"/>
              </a:defRPr>
            </a:lvl1pPr>
            <a:lvl2pPr marL="606425" indent="-2063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94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!!!</a:t>
            </a:r>
          </a:p>
          <a:p>
            <a:endParaRPr lang="en-US" kern="0" dirty="0" smtClean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 bwMode="auto">
          <a:xfrm flipH="1">
            <a:off x="4427984" y="5049316"/>
            <a:ext cx="1407438" cy="3170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187624" y="5589240"/>
            <a:ext cx="3600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23528" y="5805264"/>
            <a:ext cx="10801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835421" y="2453022"/>
            <a:ext cx="2769025" cy="63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48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rgbClr val="4D82AE"/>
                </a:solidFill>
                <a:latin typeface="+mn-lt"/>
                <a:ea typeface="+mn-ea"/>
                <a:cs typeface="+mn-cs"/>
              </a:defRPr>
            </a:lvl1pPr>
            <a:lvl2pPr marL="606425" indent="-2063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94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Lots of other reasons for success</a:t>
            </a:r>
          </a:p>
          <a:p>
            <a:endParaRPr lang="en-US" kern="0" dirty="0" smtClean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5436097" y="2204864"/>
            <a:ext cx="399324" cy="3875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5364088" y="2743343"/>
            <a:ext cx="471333" cy="1095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220072" y="3143693"/>
            <a:ext cx="615349" cy="724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220072" y="3464296"/>
            <a:ext cx="615349" cy="6738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771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02" y="1066800"/>
            <a:ext cx="8178916" cy="41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call IP doesn’t matter. The underlying principle is that people should have an incentive to create and disseminate creations of the mind.</a:t>
            </a:r>
          </a:p>
          <a:p>
            <a:r>
              <a:rPr lang="en-US" dirty="0" smtClean="0"/>
              <a:t>Cf. real or personal property</a:t>
            </a:r>
          </a:p>
          <a:p>
            <a:pPr lvl="1"/>
            <a:r>
              <a:rPr lang="en-US" dirty="0" smtClean="0"/>
              <a:t>Aboriginal title is relatively new concept. Does that make real property rights less “real”?</a:t>
            </a:r>
          </a:p>
          <a:p>
            <a:pPr lvl="1"/>
            <a:r>
              <a:rPr lang="en-US" dirty="0" smtClean="0"/>
              <a:t>There is public real property on which all may pass. An expired copyright allows all to copy. Does this undermine the property nature of real property?</a:t>
            </a:r>
          </a:p>
          <a:p>
            <a:pPr lvl="1"/>
            <a:r>
              <a:rPr lang="en-US" dirty="0" smtClean="0"/>
              <a:t>Real and personal property rights serve a “larger purpose”: promote investment, security, economic growth. Again, undermine nature?</a:t>
            </a:r>
          </a:p>
          <a:p>
            <a:pPr marL="40005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350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42249"/>
            <a:ext cx="8275782" cy="70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55" y="685800"/>
            <a:ext cx="8452445" cy="5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008196"/>
            <a:ext cx="1008112" cy="733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56" y="722827"/>
            <a:ext cx="8630616" cy="529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conflate property </a:t>
            </a:r>
            <a:r>
              <a:rPr lang="en-US" u="sng" dirty="0" smtClean="0"/>
              <a:t>rights</a:t>
            </a:r>
            <a:r>
              <a:rPr lang="en-US" dirty="0" smtClean="0"/>
              <a:t> with the stuff you can hold and touch</a:t>
            </a:r>
          </a:p>
          <a:p>
            <a:pPr lvl="1"/>
            <a:r>
              <a:rPr lang="en-US" dirty="0" smtClean="0"/>
              <a:t>Stuff I can touch: Computer</a:t>
            </a:r>
          </a:p>
          <a:p>
            <a:pPr lvl="2"/>
            <a:r>
              <a:rPr lang="en-US" dirty="0" smtClean="0"/>
              <a:t>Real property rights: none</a:t>
            </a:r>
          </a:p>
          <a:p>
            <a:pPr lvl="2"/>
            <a:r>
              <a:rPr lang="en-US" dirty="0" smtClean="0"/>
              <a:t>Personal property rights: owned by me</a:t>
            </a:r>
          </a:p>
          <a:p>
            <a:pPr lvl="2"/>
            <a:r>
              <a:rPr lang="en-US" dirty="0" smtClean="0"/>
              <a:t>Intellectual property rights: software owned by Microsoft and licensed to me</a:t>
            </a:r>
          </a:p>
          <a:p>
            <a:r>
              <a:rPr lang="en-US" dirty="0" smtClean="0"/>
              <a:t>Jon is equating the stuff you can touch with real/personal property rights. This is incorrect.</a:t>
            </a:r>
          </a:p>
          <a:p>
            <a:r>
              <a:rPr lang="en-US" dirty="0" smtClean="0"/>
              <a:t>The Legislature could strip you of all your real and personal property rights tomorrow. Does this make them less real?</a:t>
            </a:r>
          </a:p>
        </p:txBody>
      </p:sp>
    </p:spTree>
    <p:extLst>
      <p:ext uri="{BB962C8B-B14F-4D97-AF65-F5344CB8AC3E}">
        <p14:creationId xmlns:p14="http://schemas.microsoft.com/office/powerpoint/2010/main" val="23933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places, relatively little disagreement</a:t>
            </a:r>
          </a:p>
          <a:p>
            <a:pPr lvl="1"/>
            <a:r>
              <a:rPr lang="en-US" dirty="0" smtClean="0"/>
              <a:t>Canadian law on fair dealing/user’s rights acceptable</a:t>
            </a:r>
          </a:p>
          <a:p>
            <a:pPr lvl="1"/>
            <a:r>
              <a:rPr lang="en-US" dirty="0" smtClean="0"/>
              <a:t>User content provisions in new </a:t>
            </a:r>
            <a:r>
              <a:rPr lang="en-US" i="1" dirty="0" smtClean="0"/>
              <a:t>Copyright Act </a:t>
            </a:r>
            <a:r>
              <a:rPr lang="en-US" dirty="0" smtClean="0"/>
              <a:t>acceptable</a:t>
            </a:r>
          </a:p>
          <a:p>
            <a:pPr lvl="1"/>
            <a:r>
              <a:rPr lang="en-US" dirty="0" smtClean="0"/>
              <a:t>Open to discussion re: raising thresholds for IP protection</a:t>
            </a:r>
          </a:p>
          <a:p>
            <a:pPr lvl="2"/>
            <a:r>
              <a:rPr lang="en-US" dirty="0" smtClean="0"/>
              <a:t>Would the world end if the standard for copyright went from “skill &amp; judgment” to “creativity”?</a:t>
            </a:r>
          </a:p>
          <a:p>
            <a:pPr lvl="2"/>
            <a:r>
              <a:rPr lang="en-US" dirty="0" smtClean="0"/>
              <a:t>US patent law re: obviousness and final injunctions has changed significantly over past 10 years</a:t>
            </a:r>
          </a:p>
          <a:p>
            <a:pPr lvl="2"/>
            <a:r>
              <a:rPr lang="en-US" dirty="0" smtClean="0"/>
              <a:t>Term of IP rights also up for debate (copyright term extensions in US; query adequacy/appropriateness of 20 </a:t>
            </a:r>
            <a:r>
              <a:rPr lang="en-US" dirty="0" err="1" smtClean="0"/>
              <a:t>yr</a:t>
            </a:r>
            <a:r>
              <a:rPr lang="en-US" dirty="0" smtClean="0"/>
              <a:t> patent term) 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46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Contrast collective vs. individual rights.</a:t>
            </a:r>
          </a:p>
          <a:p>
            <a:pPr lvl="1"/>
            <a:endParaRPr lang="en-CA" dirty="0"/>
          </a:p>
          <a:p>
            <a:r>
              <a:rPr lang="en-CA" dirty="0" smtClean="0"/>
              <a:t>The IP Dystopia is a straw man. The difficulty in the real world is crafting laws that are enforceable and balanced. In practice, how different are the alternatives you’re </a:t>
            </a:r>
            <a:r>
              <a:rPr lang="en-CA" smtClean="0"/>
              <a:t>discussing from </a:t>
            </a:r>
            <a:r>
              <a:rPr lang="en-CA" dirty="0" smtClean="0"/>
              <a:t>what we have?</a:t>
            </a:r>
          </a:p>
          <a:p>
            <a:endParaRPr lang="en-CA" dirty="0"/>
          </a:p>
          <a:p>
            <a:r>
              <a:rPr lang="en-CA" dirty="0" smtClean="0"/>
              <a:t>Review specific examples with a view to piecing together a larger picture.</a:t>
            </a:r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64135"/>
            <a:ext cx="7776864" cy="5131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do this in the existing IP system</a:t>
            </a:r>
          </a:p>
          <a:p>
            <a:pPr lvl="1"/>
            <a:r>
              <a:rPr lang="en-US" dirty="0" smtClean="0"/>
              <a:t>GPL, Creative Commons, cross-licensing, “defensive” patent licensing</a:t>
            </a:r>
          </a:p>
          <a:p>
            <a:r>
              <a:rPr lang="en-US" dirty="0" smtClean="0"/>
              <a:t>GTA V (created under our current IP laws to “universal acclaim” [</a:t>
            </a:r>
            <a:r>
              <a:rPr lang="en-US" dirty="0" err="1" smtClean="0"/>
              <a:t>Metacritic</a:t>
            </a:r>
            <a:r>
              <a:rPr lang="en-US" dirty="0" smtClean="0"/>
              <a:t> 97/100]) </a:t>
            </a:r>
          </a:p>
          <a:p>
            <a:pPr lvl="1"/>
            <a:r>
              <a:rPr lang="en-US" dirty="0" smtClean="0"/>
              <a:t>Development &amp; marketing: US $265 mil</a:t>
            </a:r>
          </a:p>
          <a:p>
            <a:pPr lvl="1"/>
            <a:r>
              <a:rPr lang="en-US" dirty="0" smtClean="0"/>
              <a:t>Gross &gt; US$1 </a:t>
            </a:r>
            <a:r>
              <a:rPr lang="en-US" dirty="0" err="1" smtClean="0"/>
              <a:t>bil</a:t>
            </a:r>
            <a:r>
              <a:rPr lang="en-US" dirty="0" smtClean="0"/>
              <a:t> to date</a:t>
            </a:r>
          </a:p>
          <a:p>
            <a:pPr lvl="1"/>
            <a:r>
              <a:rPr lang="en-US" dirty="0" smtClean="0"/>
              <a:t>What do you have that’s equivalent to this to barter for? </a:t>
            </a:r>
          </a:p>
          <a:p>
            <a:r>
              <a:rPr lang="en-US" dirty="0" smtClean="0"/>
              <a:t>Why </a:t>
            </a:r>
            <a:r>
              <a:rPr lang="en-US" dirty="0"/>
              <a:t>should this system be forced on everyone? Should individuals have the right to choose how their work is used, as per the current system?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4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people refuse to barter? What will you do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Make them pay?</a:t>
            </a:r>
          </a:p>
          <a:p>
            <a:pPr lvl="2"/>
            <a:r>
              <a:rPr lang="en-US" dirty="0" smtClean="0"/>
              <a:t>Damages</a:t>
            </a:r>
          </a:p>
          <a:p>
            <a:pPr lvl="1"/>
            <a:r>
              <a:rPr lang="en-US" dirty="0" smtClean="0"/>
              <a:t>Stop them from using?</a:t>
            </a:r>
          </a:p>
          <a:p>
            <a:pPr lvl="2"/>
            <a:r>
              <a:rPr lang="en-US" dirty="0" smtClean="0"/>
              <a:t>Injunction</a:t>
            </a:r>
          </a:p>
          <a:p>
            <a:pPr lvl="1"/>
            <a:r>
              <a:rPr lang="en-US" dirty="0" smtClean="0"/>
              <a:t>How will you figure out if bartering is even required?</a:t>
            </a:r>
          </a:p>
          <a:p>
            <a:pPr lvl="2"/>
            <a:r>
              <a:rPr lang="en-US" dirty="0" smtClean="0"/>
              <a:t>Infringement-type analysis</a:t>
            </a:r>
          </a:p>
          <a:p>
            <a:pPr marL="40005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Devil is in the details. How different would this “possible way forward” be from what we have?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49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If you believe in the right to create, you should believe in the right to protect creation.</a:t>
            </a:r>
            <a:endParaRPr lang="en-CA" dirty="0"/>
          </a:p>
          <a:p>
            <a:pPr lvl="1"/>
            <a:endParaRPr lang="en-CA" dirty="0"/>
          </a:p>
          <a:p>
            <a:r>
              <a:rPr lang="en-CA" dirty="0" smtClean="0"/>
              <a:t>IP is not an all or nothing approach. It can be crafted and adapted to suit a changing society. That is where the real debate is.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99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CA" sz="7100" b="1" dirty="0" smtClean="0"/>
              <a:t>THANK YOU</a:t>
            </a:r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r>
              <a:rPr lang="en-CA" dirty="0" smtClean="0"/>
              <a:t>@</a:t>
            </a:r>
            <a:r>
              <a:rPr lang="en-CA" dirty="0" err="1" smtClean="0"/>
              <a:t>RochRipley</a:t>
            </a:r>
            <a:endParaRPr lang="en-CA" dirty="0" smtClean="0"/>
          </a:p>
          <a:p>
            <a:pPr algn="ctr">
              <a:buNone/>
            </a:pPr>
            <a:r>
              <a:rPr lang="en-CA" u="sng" dirty="0" err="1" smtClean="0">
                <a:hlinkClick r:id="rId2"/>
              </a:rPr>
              <a:t>Roch.Ripley@gowlings.com</a:t>
            </a:r>
            <a:endParaRPr lang="en-CA" u="sng" dirty="0" smtClean="0"/>
          </a:p>
          <a:p>
            <a:pPr algn="ctr">
              <a:buNone/>
            </a:pPr>
            <a:r>
              <a:rPr lang="en-CA" dirty="0" smtClean="0"/>
              <a:t>(604) 443-7632</a:t>
            </a:r>
            <a:endParaRPr lang="en-CA" dirty="0"/>
          </a:p>
        </p:txBody>
      </p:sp>
      <p:pic>
        <p:nvPicPr>
          <p:cNvPr id="35842" name="Picture 2" descr="http://www.mariowiki.com/images/thumb/0/02/Question_Block_NSMB.png/200px-Question_Block_NS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379984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2708920"/>
            <a:ext cx="8229600" cy="1395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Happens with countries. US in the 19</a:t>
            </a:r>
            <a:r>
              <a:rPr lang="en-US" baseline="30000" dirty="0"/>
              <a:t>th</a:t>
            </a:r>
            <a:r>
              <a:rPr lang="en-US" dirty="0"/>
              <a:t> century. Japan after WW2. Korea after Korean War. China now. Countries start as copiers and then become innovators. Unsurprising if same happens with companies.</a:t>
            </a:r>
          </a:p>
          <a:p>
            <a:r>
              <a:rPr lang="en-US" dirty="0"/>
              <a:t>What is incentive to get into the industry in the first </a:t>
            </a:r>
            <a:r>
              <a:rPr lang="en-US" dirty="0" smtClean="0"/>
              <a:t>place? Cannot consider creation in isolation. </a:t>
            </a:r>
          </a:p>
          <a:p>
            <a:r>
              <a:rPr lang="en-US" dirty="0" smtClean="0"/>
              <a:t>The same development is possible within an IP framework. Consider mandatory licensing instead of injunctions.</a:t>
            </a:r>
            <a:endParaRPr lang="en-US" dirty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0422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68237"/>
            <a:ext cx="7776864" cy="52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Copyright law exemptions for fair use.</a:t>
            </a:r>
          </a:p>
          <a:p>
            <a:r>
              <a:rPr lang="en-US" dirty="0" smtClean="0"/>
              <a:t>Brand is incredible valuable.</a:t>
            </a:r>
          </a:p>
          <a:p>
            <a:pPr lvl="1"/>
            <a:r>
              <a:rPr lang="en-US" dirty="0" smtClean="0"/>
              <a:t>Apple: US$98bil</a:t>
            </a:r>
          </a:p>
          <a:p>
            <a:pPr lvl="1"/>
            <a:r>
              <a:rPr lang="en-US" dirty="0" smtClean="0"/>
              <a:t>Google: US$93bil</a:t>
            </a:r>
          </a:p>
          <a:p>
            <a:pPr lvl="1"/>
            <a:r>
              <a:rPr lang="en-US" dirty="0" err="1" smtClean="0"/>
              <a:t>Coca-cola</a:t>
            </a:r>
            <a:r>
              <a:rPr lang="en-US" dirty="0" smtClean="0"/>
              <a:t>: US$79bil [</a:t>
            </a:r>
            <a:r>
              <a:rPr lang="en-US" dirty="0" err="1" smtClean="0"/>
              <a:t>Interbrand</a:t>
            </a:r>
            <a:r>
              <a:rPr lang="en-US" dirty="0" smtClean="0"/>
              <a:t> 2013 survey]</a:t>
            </a:r>
          </a:p>
          <a:p>
            <a:pPr lvl="1"/>
            <a:r>
              <a:rPr lang="en-US" dirty="0" smtClean="0"/>
              <a:t>Why should someone be allowed to jeopardize this?</a:t>
            </a:r>
          </a:p>
          <a:p>
            <a:r>
              <a:rPr lang="en-US" dirty="0" smtClean="0"/>
              <a:t>What are the damages?</a:t>
            </a:r>
            <a:endParaRPr lang="en-US" dirty="0" smtClean="0"/>
          </a:p>
          <a:p>
            <a:r>
              <a:rPr lang="en-US" dirty="0" smtClean="0"/>
              <a:t>Practical issues re: access to justice and defending against claims, but these are systemic to justice system as a whole and </a:t>
            </a:r>
            <a:r>
              <a:rPr lang="en-US" smtClean="0"/>
              <a:t>not limited to IP.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23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50" y="1066800"/>
            <a:ext cx="7942659" cy="30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No.</a:t>
            </a:r>
          </a:p>
          <a:p>
            <a:r>
              <a:rPr lang="en-US" dirty="0" smtClean="0"/>
              <a:t>Both privacy and IP “literalists” understand the value of private information, and work at establishing systems and processes to facilitate use of that information in accordance with an individual’s wishes.</a:t>
            </a:r>
          </a:p>
          <a:p>
            <a:pPr lvl="1"/>
            <a:r>
              <a:rPr lang="en-US" dirty="0" smtClean="0"/>
              <a:t>Privacy policies</a:t>
            </a:r>
          </a:p>
          <a:p>
            <a:pPr lvl="1"/>
            <a:r>
              <a:rPr lang="en-US" dirty="0" smtClean="0"/>
              <a:t>Terms of use </a:t>
            </a:r>
          </a:p>
          <a:p>
            <a:pPr lvl="1"/>
            <a:r>
              <a:rPr lang="en-US" dirty="0" smtClean="0"/>
              <a:t>Licensing of confidential information</a:t>
            </a:r>
          </a:p>
          <a:p>
            <a:r>
              <a:rPr lang="en-US" dirty="0" smtClean="0"/>
              <a:t>Synergistic, not antagonistic.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3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10" y="1066800"/>
            <a:ext cx="8168779" cy="356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ology">
  <a:themeElements>
    <a:clrScheme name="technolog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chnolo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echnolog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chnology">
  <a:themeElements>
    <a:clrScheme name="technolog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chnolo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echnolog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ackpage">
  <a:themeElements>
    <a:clrScheme name="1_Back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ack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Back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ck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ck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ck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ck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ck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ck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ck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ck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ck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ck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ck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865</Words>
  <Application>Microsoft Office PowerPoint</Application>
  <PresentationFormat>On-screen Show (4:3)</PresentationFormat>
  <Paragraphs>89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Calibri</vt:lpstr>
      <vt:lpstr>Symbol</vt:lpstr>
      <vt:lpstr>Wingdings</vt:lpstr>
      <vt:lpstr>technology</vt:lpstr>
      <vt:lpstr>1_technology</vt:lpstr>
      <vt:lpstr>1_Backpage</vt:lpstr>
      <vt:lpstr>I’ve Returned from the IP Dystopia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Conclusion</vt:lpstr>
      <vt:lpstr>Questions?</vt:lpstr>
    </vt:vector>
  </TitlesOfParts>
  <Company>Gowlings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EULAs &amp; TOUs: WTF?</dc:title>
  <dc:creator>ripleyr</dc:creator>
  <cp:lastModifiedBy>Roch Ripley</cp:lastModifiedBy>
  <cp:revision>61</cp:revision>
  <dcterms:created xsi:type="dcterms:W3CDTF">2013-03-25T01:18:58Z</dcterms:created>
  <dcterms:modified xsi:type="dcterms:W3CDTF">2013-10-16T17:26:08Z</dcterms:modified>
</cp:coreProperties>
</file>