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74" r:id="rId2"/>
    <p:sldId id="256" r:id="rId3"/>
    <p:sldId id="307" r:id="rId4"/>
    <p:sldId id="309" r:id="rId5"/>
    <p:sldId id="310" r:id="rId6"/>
    <p:sldId id="315" r:id="rId7"/>
    <p:sldId id="301" r:id="rId8"/>
    <p:sldId id="302" r:id="rId9"/>
    <p:sldId id="316" r:id="rId10"/>
    <p:sldId id="312" r:id="rId11"/>
    <p:sldId id="305" r:id="rId12"/>
    <p:sldId id="306" r:id="rId13"/>
    <p:sldId id="317" r:id="rId14"/>
    <p:sldId id="259" r:id="rId15"/>
    <p:sldId id="299" r:id="rId16"/>
    <p:sldId id="275" r:id="rId17"/>
    <p:sldId id="276" r:id="rId18"/>
    <p:sldId id="278" r:id="rId19"/>
    <p:sldId id="277" r:id="rId20"/>
    <p:sldId id="279" r:id="rId21"/>
    <p:sldId id="281" r:id="rId22"/>
    <p:sldId id="294" r:id="rId23"/>
    <p:sldId id="318" r:id="rId24"/>
    <p:sldId id="282" r:id="rId25"/>
    <p:sldId id="280" r:id="rId26"/>
    <p:sldId id="290" r:id="rId27"/>
    <p:sldId id="293" r:id="rId28"/>
    <p:sldId id="319" r:id="rId29"/>
    <p:sldId id="320" r:id="rId30"/>
    <p:sldId id="321" r:id="rId31"/>
    <p:sldId id="285" r:id="rId32"/>
    <p:sldId id="324" r:id="rId33"/>
    <p:sldId id="322" r:id="rId34"/>
    <p:sldId id="325" r:id="rId35"/>
    <p:sldId id="326" r:id="rId36"/>
    <p:sldId id="331" r:id="rId37"/>
    <p:sldId id="332" r:id="rId38"/>
    <p:sldId id="333" r:id="rId39"/>
    <p:sldId id="334" r:id="rId40"/>
    <p:sldId id="337" r:id="rId41"/>
    <p:sldId id="323" r:id="rId42"/>
    <p:sldId id="327" r:id="rId43"/>
    <p:sldId id="328" r:id="rId44"/>
    <p:sldId id="330" r:id="rId45"/>
    <p:sldId id="335" r:id="rId46"/>
    <p:sldId id="336" r:id="rId47"/>
    <p:sldId id="298" r:id="rId48"/>
    <p:sldId id="291"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513DC7-3B97-ED47-B4A9-3399EAEA2879}">
          <p14:sldIdLst>
            <p14:sldId id="274"/>
            <p14:sldId id="256"/>
            <p14:sldId id="307"/>
            <p14:sldId id="309"/>
            <p14:sldId id="310"/>
            <p14:sldId id="315"/>
            <p14:sldId id="301"/>
            <p14:sldId id="302"/>
            <p14:sldId id="316"/>
            <p14:sldId id="312"/>
            <p14:sldId id="305"/>
            <p14:sldId id="306"/>
            <p14:sldId id="317"/>
            <p14:sldId id="259"/>
            <p14:sldId id="299"/>
            <p14:sldId id="275"/>
            <p14:sldId id="276"/>
            <p14:sldId id="278"/>
            <p14:sldId id="277"/>
            <p14:sldId id="279"/>
            <p14:sldId id="281"/>
            <p14:sldId id="294"/>
            <p14:sldId id="318"/>
            <p14:sldId id="282"/>
            <p14:sldId id="280"/>
            <p14:sldId id="290"/>
            <p14:sldId id="293"/>
            <p14:sldId id="319"/>
            <p14:sldId id="320"/>
            <p14:sldId id="321"/>
            <p14:sldId id="285"/>
            <p14:sldId id="324"/>
            <p14:sldId id="322"/>
            <p14:sldId id="325"/>
            <p14:sldId id="326"/>
            <p14:sldId id="331"/>
            <p14:sldId id="332"/>
            <p14:sldId id="333"/>
            <p14:sldId id="334"/>
            <p14:sldId id="337"/>
            <p14:sldId id="323"/>
            <p14:sldId id="327"/>
            <p14:sldId id="328"/>
            <p14:sldId id="330"/>
            <p14:sldId id="335"/>
            <p14:sldId id="336"/>
            <p14:sldId id="298"/>
            <p14:sldId id="29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A0F39"/>
    <a:srgbClr val="161616"/>
    <a:srgbClr val="622331"/>
    <a:srgbClr val="70167B"/>
    <a:srgbClr val="BE4061"/>
    <a:srgbClr val="FF5B8A"/>
    <a:srgbClr val="702368"/>
    <a:srgbClr val="C37DC3"/>
    <a:srgbClr val="FF6C9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94652" autoAdjust="0"/>
  </p:normalViewPr>
  <p:slideViewPr>
    <p:cSldViewPr snapToGrid="0" snapToObjects="1">
      <p:cViewPr varScale="1">
        <p:scale>
          <a:sx n="48" d="100"/>
          <a:sy n="48" d="100"/>
        </p:scale>
        <p:origin x="-2328" y="-120"/>
      </p:cViewPr>
      <p:guideLst>
        <p:guide orient="horz" pos="2160"/>
        <p:guide pos="2880"/>
      </p:guideLst>
    </p:cSldViewPr>
  </p:slideViewPr>
  <p:outlineViewPr>
    <p:cViewPr>
      <p:scale>
        <a:sx n="33" d="100"/>
        <a:sy n="33" d="100"/>
      </p:scale>
      <p:origin x="0" y="3436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58A8C-A3F6-E746-9942-F53B3D659610}" type="datetimeFigureOut">
              <a:rPr lang="en-US" smtClean="0"/>
              <a:t>2013-10-06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F43DED-E70C-3E4A-94E7-E4A33D16A59A}" type="slidenum">
              <a:rPr lang="en-US" smtClean="0"/>
              <a:t>‹#›</a:t>
            </a:fld>
            <a:endParaRPr lang="en-US"/>
          </a:p>
        </p:txBody>
      </p:sp>
    </p:spTree>
    <p:extLst>
      <p:ext uri="{BB962C8B-B14F-4D97-AF65-F5344CB8AC3E}">
        <p14:creationId xmlns:p14="http://schemas.microsoft.com/office/powerpoint/2010/main" val="334508578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t>1</a:t>
            </a:fld>
            <a:endParaRPr lang="en-US"/>
          </a:p>
        </p:txBody>
      </p:sp>
    </p:spTree>
    <p:extLst>
      <p:ext uri="{BB962C8B-B14F-4D97-AF65-F5344CB8AC3E}">
        <p14:creationId xmlns:p14="http://schemas.microsoft.com/office/powerpoint/2010/main" val="1547175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cstate="print">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hyperlink" Target="http://papers.ssrn.com/sol3/papers.cfm?abstract_id=2055364"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hyperlink" Target="https://www.eff.org/deeplinks/2010/12/mixed-ninth-circuit-ruling-mdy-v-blizzard-wow"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http://mako.cc/writing/hill-freedom_for_users.html" TargetMode="External"/><Relationship Id="rId4" Type="http://schemas.openxmlformats.org/officeDocument/2006/relationships/hyperlink" Target="http://www.techdirt.com/articles/20120923/23005020495/bob-dylan-people-claiming-i-plagiarized-them-are-pussies.shtml" TargetMode="External"/><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hyperlink" Target="http://www.newyorker.com/online/blogs/books/2012/05/on-censorship-salman-rushdie.html" TargetMode="External"/><Relationship Id="rId4" Type="http://schemas.openxmlformats.org/officeDocument/2006/relationships/image" Target="../media/image40.png"/><Relationship Id="rId5"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hyperlink" Target="http://videogame.law.ubc.ca/2013/09/09/sport-or-not-a-sport/" TargetMode="External"/><Relationship Id="rId4" Type="http://schemas.openxmlformats.org/officeDocument/2006/relationships/hyperlink" Target="http://videogame.law.ubc.ca/author/mattcharleton/" TargetMode="External"/><Relationship Id="rId5" Type="http://schemas.openxmlformats.org/officeDocument/2006/relationships/hyperlink" Target="http://nyti.ms/17cJXTO" TargetMode="External"/><Relationship Id="rId6" Type="http://schemas.openxmlformats.org/officeDocument/2006/relationships/hyperlink" Target="http://www.theverge.com/2012/12/12/3758576/douglas-rushkoff-gameplay-as-prototype" TargetMode="External"/><Relationship Id="rId7"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hyperlink" Target="http://www.nytimes.com/2013/08/27/arts/video-games/madden-nfl-25-portrays-real-football.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3.xml"/><Relationship Id="rId2" Type="http://schemas.openxmlformats.org/officeDocument/2006/relationships/hyperlink" Target="http://www.citmedialaw.org/blog/2012/copyright-tattoo-case-escobedo-v-thq-inc"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hyperlink" Target="http://scholar.google.ca/scholar_case?case=5876335373788447272&amp;hl=en&amp;as_sdt=2&amp;as_vis=1&amp;oi=scholarr&amp;sa=X&amp;ei=tspbUeHmOerJiwLsy4DQAg&amp;ved=0CCoQgAMoADAA" TargetMode="External"/><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 Id="rId3"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hyperlink" Target="http://www.ipwatchdog.com/2012/10/05/copyright-fair-use-cases-of-the-united-states-supreme-court/id=26225/" TargetMode="External"/><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eorgemasonlawreview.org/doc/Boyden_18-2_2011.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cademia.edu/860340/" TargetMode="External"/><Relationship Id="rId3" Type="http://schemas.openxmlformats.org/officeDocument/2006/relationships/image" Target="../media/image6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hyperlink" Target="http://cdn.ca9.uscourts.gov/datastore/opinions/2013/08/07/11-56573.pdf" TargetMode="External"/><Relationship Id="rId4" Type="http://schemas.openxmlformats.org/officeDocument/2006/relationships/hyperlink" Target="http://www.press.uottawa.ca/sites/default/files/9780776620848_14.pdf" TargetMode="External"/><Relationship Id="rId5" Type="http://schemas.openxmlformats.org/officeDocument/2006/relationships/hyperlink" Target="http://papers.ssrn.com/sol3/papers.cfm?abstract_id=2213601" TargetMode="External"/><Relationship Id="rId6" Type="http://schemas.openxmlformats.org/officeDocument/2006/relationships/hyperlink" Target="http://mako.cc/academic/hill_monroy-remixing_dilemma-DRAFT.pdf" TargetMode="External"/><Relationship Id="rId7" Type="http://schemas.openxmlformats.org/officeDocument/2006/relationships/hyperlink" Target="http://papers.ssrn.com/sol3/papers.cfm?abstract_id=2231821" TargetMode="External"/><Relationship Id="rId8" Type="http://schemas.openxmlformats.org/officeDocument/2006/relationships/hyperlink" Target="http://journals.tdl.org/jvwr/index.php/jvwr/article/view/7040" TargetMode="External"/><Relationship Id="rId1" Type="http://schemas.openxmlformats.org/officeDocument/2006/relationships/slideLayout" Target="../slideLayouts/slideLayout2.xml"/><Relationship Id="rId2" Type="http://schemas.openxmlformats.org/officeDocument/2006/relationships/hyperlink" Target="http://scholar.google.ca/scholar_case?case=5189514988129057173&amp;hl=en&amp;as_sdt=2&amp;as_vis=1&amp;oi=scholarr&amp;sa=X&amp;ei=RJxLUrzoHYaOigKinoGIAw&amp;ved=0CCoQgAMoATAA"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73.em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3880" y="222960"/>
            <a:ext cx="8980120" cy="1016000"/>
          </a:xfrm>
        </p:spPr>
        <p:txBody>
          <a:bodyPr>
            <a:normAutofit fontScale="90000"/>
          </a:bodyPr>
          <a:lstStyle/>
          <a:p>
            <a:r>
              <a:rPr lang="en-US" dirty="0" smtClean="0"/>
              <a:t>  </a:t>
            </a:r>
            <a:r>
              <a:rPr lang="en-US" b="1" dirty="0" smtClean="0">
                <a:solidFill>
                  <a:srgbClr val="000000"/>
                </a:solidFill>
              </a:rPr>
              <a:t>Right to </a:t>
            </a:r>
            <a:r>
              <a:rPr lang="en-US" b="1" dirty="0" err="1" smtClean="0">
                <a:solidFill>
                  <a:srgbClr val="000000"/>
                </a:solidFill>
              </a:rPr>
              <a:t>CreaTE</a:t>
            </a:r>
            <a:r>
              <a:rPr lang="en-US" b="1" dirty="0" smtClean="0">
                <a:solidFill>
                  <a:srgbClr val="000000"/>
                </a:solidFill>
              </a:rPr>
              <a:t> or Rights of Creation</a:t>
            </a:r>
            <a:endParaRPr lang="en-US" b="1" dirty="0">
              <a:solidFill>
                <a:srgbClr val="000000"/>
              </a:solidFill>
            </a:endParaRPr>
          </a:p>
        </p:txBody>
      </p:sp>
      <p:sp>
        <p:nvSpPr>
          <p:cNvPr id="3" name="Content Placeholder 2"/>
          <p:cNvSpPr>
            <a:spLocks noGrp="1"/>
          </p:cNvSpPr>
          <p:nvPr>
            <p:ph sz="quarter" idx="10"/>
          </p:nvPr>
        </p:nvSpPr>
        <p:spPr>
          <a:xfrm>
            <a:off x="457200" y="1408134"/>
            <a:ext cx="8229600" cy="4691148"/>
          </a:xfrm>
        </p:spPr>
        <p:txBody>
          <a:bodyPr>
            <a:normAutofit/>
          </a:bodyPr>
          <a:lstStyle/>
          <a:p>
            <a:pPr marL="0" indent="0">
              <a:buNone/>
            </a:pPr>
            <a:r>
              <a:rPr lang="en-US" b="1" dirty="0">
                <a:solidFill>
                  <a:srgbClr val="000000"/>
                </a:solidFill>
              </a:rPr>
              <a:t>Part A “Creating” | Talk 4</a:t>
            </a:r>
          </a:p>
          <a:p>
            <a:pPr marL="0" indent="0">
              <a:buNone/>
            </a:pPr>
            <a:r>
              <a:rPr lang="en-US" b="1" dirty="0">
                <a:solidFill>
                  <a:srgbClr val="000000"/>
                </a:solidFill>
              </a:rPr>
              <a:t>Video Game Law 2013 </a:t>
            </a:r>
          </a:p>
          <a:p>
            <a:pPr marL="0" indent="0">
              <a:buNone/>
            </a:pPr>
            <a:r>
              <a:rPr lang="en-US" b="1" dirty="0">
                <a:solidFill>
                  <a:srgbClr val="000000"/>
                </a:solidFill>
              </a:rPr>
              <a:t>UBC Law @ Allard Hall</a:t>
            </a:r>
          </a:p>
          <a:p>
            <a:endParaRPr lang="en-US" dirty="0"/>
          </a:p>
          <a:p>
            <a:endParaRPr lang="en-US" dirty="0"/>
          </a:p>
          <a:p>
            <a:pPr marL="0" indent="0">
              <a:buNone/>
            </a:pPr>
            <a:endParaRPr lang="en-US" dirty="0"/>
          </a:p>
          <a:p>
            <a:pPr marL="0" indent="0">
              <a:buNone/>
            </a:pPr>
            <a:endParaRPr lang="en-US" dirty="0"/>
          </a:p>
          <a:p>
            <a:pPr marL="0" indent="0">
              <a:buNone/>
            </a:pPr>
            <a:endParaRPr lang="en-US" sz="1600" dirty="0" smtClean="0"/>
          </a:p>
          <a:p>
            <a:pPr marL="0" indent="0">
              <a:buNone/>
            </a:pPr>
            <a:r>
              <a:rPr lang="en-US" sz="1600" dirty="0" smtClean="0"/>
              <a:t>Jon </a:t>
            </a:r>
            <a:r>
              <a:rPr lang="en-US" sz="1600" dirty="0"/>
              <a:t>Festinger Q.C.</a:t>
            </a:r>
          </a:p>
          <a:p>
            <a:pPr marL="0" indent="0">
              <a:buNone/>
            </a:pPr>
            <a:r>
              <a:rPr lang="en-US" sz="1600" dirty="0"/>
              <a:t>Centre for Digital Media</a:t>
            </a:r>
          </a:p>
          <a:p>
            <a:pPr marL="0" indent="0">
              <a:buNone/>
            </a:pPr>
            <a:r>
              <a:rPr lang="en-US" sz="1600" dirty="0"/>
              <a:t>Festinger Law &amp; Strategy </a:t>
            </a:r>
          </a:p>
          <a:p>
            <a:pPr marL="0" indent="0">
              <a:buNone/>
            </a:pPr>
            <a:r>
              <a:rPr lang="en-US" sz="1600" dirty="0" smtClean="0">
                <a:hlinkClick r:id="rId4"/>
              </a:rPr>
              <a:t>http://videogame.law.ubc.ca</a:t>
            </a:r>
            <a:endParaRPr lang="en-US" sz="1600" dirty="0" smtClean="0"/>
          </a:p>
          <a:p>
            <a:pPr marL="0" indent="0">
              <a:buNone/>
            </a:pPr>
            <a:r>
              <a:rPr lang="en-US" sz="1600" dirty="0" smtClean="0"/>
              <a:t>@</a:t>
            </a:r>
            <a:r>
              <a:rPr lang="en-US" sz="1600" dirty="0" err="1"/>
              <a:t>gamebizlaw</a:t>
            </a:r>
            <a:endParaRPr lang="en-US" sz="1600" dirty="0"/>
          </a:p>
          <a:p>
            <a:pPr marL="0" indent="0">
              <a:buNone/>
            </a:pPr>
            <a:r>
              <a:rPr lang="en-US" sz="1600" dirty="0">
                <a:hlinkClick r:id="rId5"/>
              </a:rPr>
              <a:t>jon_festinger@thecdm.ca</a:t>
            </a:r>
            <a:endParaRPr lang="en-US" sz="1600" dirty="0"/>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611321" y="2381118"/>
            <a:ext cx="1752761" cy="2857500"/>
          </a:xfrm>
          <a:prstGeom prst="rect">
            <a:avLst/>
          </a:prstGeom>
        </p:spPr>
      </p:pic>
    </p:spTree>
    <p:extLst>
      <p:ext uri="{BB962C8B-B14F-4D97-AF65-F5344CB8AC3E}">
        <p14:creationId xmlns:p14="http://schemas.microsoft.com/office/powerpoint/2010/main" val="423968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30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815" y="326593"/>
            <a:ext cx="8702653" cy="1016000"/>
          </a:xfrm>
        </p:spPr>
        <p:txBody>
          <a:bodyPr>
            <a:normAutofit/>
          </a:bodyPr>
          <a:lstStyle/>
          <a:p>
            <a:r>
              <a:rPr lang="en-US" sz="4400" b="1" dirty="0" smtClean="0">
                <a:solidFill>
                  <a:srgbClr val="000000"/>
                </a:solidFill>
                <a:latin typeface="American Typewriter"/>
                <a:ea typeface="MingLiU_HKSCS-ExtB"/>
                <a:cs typeface="American Typewriter"/>
              </a:rPr>
              <a:t> IN THE DIGITAL UNIVERSE</a:t>
            </a:r>
            <a:endParaRPr lang="en-US" sz="4400" b="1" dirty="0">
              <a:solidFill>
                <a:srgbClr val="000000"/>
              </a:solidFill>
              <a:latin typeface="American Typewriter"/>
              <a:ea typeface="MingLiU_HKSCS-ExtB"/>
              <a:cs typeface="American Typewriter"/>
            </a:endParaRPr>
          </a:p>
        </p:txBody>
      </p:sp>
      <p:sp>
        <p:nvSpPr>
          <p:cNvPr id="3" name="Content Placeholder 2"/>
          <p:cNvSpPr>
            <a:spLocks noGrp="1"/>
          </p:cNvSpPr>
          <p:nvPr>
            <p:ph sz="half" idx="1"/>
          </p:nvPr>
        </p:nvSpPr>
        <p:spPr>
          <a:xfrm>
            <a:off x="457200" y="1672871"/>
            <a:ext cx="1246531" cy="4056830"/>
          </a:xfrm>
        </p:spPr>
        <p:txBody>
          <a:bodyPr>
            <a:normAutofit lnSpcReduction="10000"/>
          </a:bodyPr>
          <a:lstStyle/>
          <a:p>
            <a:pPr marL="0" indent="0">
              <a:buNone/>
            </a:pPr>
            <a:endParaRPr lang="en-US" dirty="0" smtClean="0"/>
          </a:p>
          <a:p>
            <a:pPr marL="0" indent="0">
              <a:buNone/>
            </a:pPr>
            <a:r>
              <a:rPr lang="en-US" b="1" dirty="0" smtClean="0">
                <a:solidFill>
                  <a:srgbClr val="403152"/>
                </a:solidFill>
              </a:rPr>
              <a:t>idea</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r>
              <a:rPr lang="en-US" b="1" dirty="0" smtClean="0">
                <a:solidFill>
                  <a:srgbClr val="403152"/>
                </a:solidFill>
              </a:rPr>
              <a:t>private</a:t>
            </a:r>
            <a:endParaRPr lang="en-US" b="1" dirty="0">
              <a:solidFill>
                <a:srgbClr val="403152"/>
              </a:solidFill>
            </a:endParaRPr>
          </a:p>
        </p:txBody>
      </p:sp>
      <p:sp>
        <p:nvSpPr>
          <p:cNvPr id="4" name="Content Placeholder 3"/>
          <p:cNvSpPr>
            <a:spLocks noGrp="1"/>
          </p:cNvSpPr>
          <p:nvPr>
            <p:ph sz="half" idx="2"/>
          </p:nvPr>
        </p:nvSpPr>
        <p:spPr>
          <a:xfrm>
            <a:off x="1595311" y="1672871"/>
            <a:ext cx="7336157" cy="3797139"/>
          </a:xfrm>
        </p:spPr>
        <p:txBody>
          <a:bodyPr>
            <a:normAutofit lnSpcReduction="10000"/>
          </a:bodyPr>
          <a:lstStyle/>
          <a:p>
            <a:pPr marL="0" indent="0">
              <a:buNone/>
            </a:pPr>
            <a:r>
              <a:rPr lang="en-US" sz="8600" b="1" i="1" dirty="0" smtClean="0">
                <a:solidFill>
                  <a:srgbClr val="FF0000"/>
                </a:solidFill>
              </a:rPr>
              <a:t>EXPRESSION</a:t>
            </a:r>
          </a:p>
          <a:p>
            <a:pPr marL="0" indent="0">
              <a:buNone/>
            </a:pPr>
            <a:endParaRPr lang="en-US" sz="8600" b="1" dirty="0" smtClean="0"/>
          </a:p>
          <a:p>
            <a:pPr marL="0" indent="0">
              <a:buNone/>
            </a:pPr>
            <a:r>
              <a:rPr lang="en-US" sz="8600" b="1" i="1" dirty="0" smtClean="0">
                <a:solidFill>
                  <a:srgbClr val="FF0000"/>
                </a:solidFill>
              </a:rPr>
              <a:t>PUBLIC</a:t>
            </a:r>
            <a:endParaRPr lang="en-US" sz="8600" b="1" i="1" dirty="0">
              <a:solidFill>
                <a:srgbClr val="FF0000"/>
              </a:solidFill>
            </a:endParaRPr>
          </a:p>
        </p:txBody>
      </p:sp>
    </p:spTree>
    <p:extLst>
      <p:ext uri="{BB962C8B-B14F-4D97-AF65-F5344CB8AC3E}">
        <p14:creationId xmlns:p14="http://schemas.microsoft.com/office/powerpoint/2010/main" val="309894387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2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3999" cy="1016000"/>
          </a:xfrm>
        </p:spPr>
        <p:txBody>
          <a:bodyPr>
            <a:normAutofit fontScale="90000"/>
          </a:bodyPr>
          <a:lstStyle/>
          <a:p>
            <a:r>
              <a:rPr lang="en-US" sz="3600" i="1" dirty="0" smtClean="0">
                <a:solidFill>
                  <a:schemeClr val="tx1"/>
                </a:solidFill>
                <a:latin typeface="American Typewriter"/>
                <a:cs typeface="American Typewriter"/>
              </a:rPr>
              <a:t> Not Failure of </a:t>
            </a:r>
            <a:r>
              <a:rPr lang="en-US" sz="3600" b="1" i="1" dirty="0" smtClean="0">
                <a:solidFill>
                  <a:schemeClr val="tx1"/>
                </a:solidFill>
                <a:latin typeface="American Typewriter"/>
                <a:cs typeface="American Typewriter"/>
              </a:rPr>
              <a:t>Law</a:t>
            </a:r>
            <a:r>
              <a:rPr lang="en-US" sz="3600" i="1" dirty="0" smtClean="0">
                <a:solidFill>
                  <a:schemeClr val="tx1"/>
                </a:solidFill>
                <a:latin typeface="American Typewriter"/>
                <a:cs typeface="American Typewriter"/>
              </a:rPr>
              <a:t>:</a:t>
            </a:r>
            <a:r>
              <a:rPr lang="en-US" i="1" dirty="0" smtClean="0">
                <a:solidFill>
                  <a:schemeClr val="tx1"/>
                </a:solidFill>
                <a:latin typeface="American Typewriter"/>
                <a:cs typeface="American Typewriter"/>
              </a:rPr>
              <a:t> </a:t>
            </a:r>
            <a:r>
              <a:rPr lang="en-US" b="1" dirty="0" smtClean="0">
                <a:solidFill>
                  <a:srgbClr val="0000FF"/>
                </a:solidFill>
                <a:latin typeface="Ayuthaya"/>
                <a:cs typeface="Ayuthaya"/>
              </a:rPr>
              <a:t>Failure of Balance</a:t>
            </a:r>
            <a:endParaRPr lang="en-US" b="1" dirty="0">
              <a:solidFill>
                <a:srgbClr val="0000FF"/>
              </a:solidFill>
              <a:latin typeface="Ayuthaya"/>
              <a:cs typeface="Ayuthaya"/>
            </a:endParaRPr>
          </a:p>
        </p:txBody>
      </p:sp>
      <p:sp>
        <p:nvSpPr>
          <p:cNvPr id="3" name="Content Placeholder 2"/>
          <p:cNvSpPr>
            <a:spLocks noGrp="1"/>
          </p:cNvSpPr>
          <p:nvPr>
            <p:ph sz="quarter" idx="10"/>
          </p:nvPr>
        </p:nvSpPr>
        <p:spPr/>
        <p:txBody>
          <a:bodyPr>
            <a:normAutofit/>
          </a:bodyPr>
          <a:lstStyle/>
          <a:p>
            <a:r>
              <a:rPr lang="en-US" dirty="0"/>
              <a:t>Some Ways to </a:t>
            </a:r>
            <a:r>
              <a:rPr lang="en-US" b="1" dirty="0" smtClean="0">
                <a:solidFill>
                  <a:srgbClr val="000000"/>
                </a:solidFill>
              </a:rPr>
              <a:t>Rebalance</a:t>
            </a:r>
            <a:r>
              <a:rPr lang="en-US" b="1" dirty="0" smtClean="0"/>
              <a:t>:</a:t>
            </a:r>
          </a:p>
          <a:p>
            <a:pPr marL="0" indent="0">
              <a:buNone/>
            </a:pPr>
            <a:r>
              <a:rPr lang="en-US" dirty="0" smtClean="0"/>
              <a:t>BY </a:t>
            </a:r>
            <a:r>
              <a:rPr lang="en-US" dirty="0"/>
              <a:t>acknowledging the </a:t>
            </a:r>
            <a:r>
              <a:rPr lang="en-US" b="1" dirty="0">
                <a:solidFill>
                  <a:srgbClr val="008000"/>
                </a:solidFill>
              </a:rPr>
              <a:t>Right to CREAT</a:t>
            </a:r>
            <a:r>
              <a:rPr lang="en-US" b="1" dirty="0">
                <a:solidFill>
                  <a:schemeClr val="tx2"/>
                </a:solidFill>
              </a:rPr>
              <a:t>e</a:t>
            </a:r>
            <a:r>
              <a:rPr lang="en-US" dirty="0"/>
              <a:t>….</a:t>
            </a:r>
          </a:p>
          <a:p>
            <a:endParaRPr lang="en-US" dirty="0"/>
          </a:p>
          <a:p>
            <a:r>
              <a:rPr lang="en-US" sz="2800" b="1" dirty="0">
                <a:solidFill>
                  <a:srgbClr val="800000"/>
                </a:solidFill>
              </a:rPr>
              <a:t>Mod</a:t>
            </a:r>
          </a:p>
          <a:p>
            <a:r>
              <a:rPr lang="en-US" sz="2800" b="1" dirty="0">
                <a:solidFill>
                  <a:srgbClr val="800000"/>
                </a:solidFill>
              </a:rPr>
              <a:t>Use </a:t>
            </a:r>
          </a:p>
          <a:p>
            <a:r>
              <a:rPr lang="en-US" sz="2800" b="1" dirty="0">
                <a:solidFill>
                  <a:srgbClr val="800000"/>
                </a:solidFill>
              </a:rPr>
              <a:t>Share </a:t>
            </a:r>
          </a:p>
          <a:p>
            <a:pPr marL="0" indent="0">
              <a:buNone/>
            </a:pPr>
            <a:r>
              <a:rPr lang="en-US" b="1" dirty="0" smtClean="0">
                <a:solidFill>
                  <a:srgbClr val="3366FF"/>
                </a:solidFill>
              </a:rPr>
              <a:t>AS </a:t>
            </a:r>
            <a:r>
              <a:rPr lang="en-US" b="1" dirty="0">
                <a:solidFill>
                  <a:srgbClr val="3366FF"/>
                </a:solidFill>
              </a:rPr>
              <a:t>PRIVATE RIGHTS OF </a:t>
            </a:r>
            <a:r>
              <a:rPr lang="en-US" b="1" dirty="0" smtClean="0">
                <a:solidFill>
                  <a:srgbClr val="3366FF"/>
                </a:solidFill>
              </a:rPr>
              <a:t>INDIVIDUALS</a:t>
            </a:r>
          </a:p>
          <a:p>
            <a:pPr marL="0" indent="0">
              <a:buNone/>
            </a:pPr>
            <a:endParaRPr lang="en-US" b="1" dirty="0" smtClean="0"/>
          </a:p>
          <a:p>
            <a:r>
              <a:rPr lang="en-US" b="1" dirty="0" smtClean="0">
                <a:solidFill>
                  <a:schemeClr val="tx1"/>
                </a:solidFill>
              </a:rPr>
              <a:t>User Rights</a:t>
            </a:r>
            <a:r>
              <a:rPr lang="en-US" b="1" dirty="0" smtClean="0"/>
              <a:t> </a:t>
            </a:r>
            <a:r>
              <a:rPr lang="en-US" b="1" dirty="0" smtClean="0">
                <a:solidFill>
                  <a:srgbClr val="008000"/>
                </a:solidFill>
              </a:rPr>
              <a:t>=</a:t>
            </a:r>
            <a:r>
              <a:rPr lang="en-US" b="1" dirty="0" smtClean="0"/>
              <a:t> </a:t>
            </a:r>
            <a:r>
              <a:rPr lang="en-US" b="1" dirty="0" smtClean="0">
                <a:solidFill>
                  <a:srgbClr val="0000FF"/>
                </a:solidFill>
                <a:latin typeface="Apple Chancery"/>
                <a:cs typeface="Apple Chancery"/>
              </a:rPr>
              <a:t>S.C.C. “Pentalogy”</a:t>
            </a:r>
          </a:p>
          <a:p>
            <a:r>
              <a:rPr lang="en-US" b="1" dirty="0" smtClean="0">
                <a:solidFill>
                  <a:srgbClr val="000000"/>
                </a:solidFill>
              </a:rPr>
              <a:t>Right to Hyperlink</a:t>
            </a:r>
            <a:r>
              <a:rPr lang="en-US" b="1" dirty="0" smtClean="0"/>
              <a:t> </a:t>
            </a:r>
            <a:r>
              <a:rPr lang="en-US" b="1" dirty="0" smtClean="0">
                <a:solidFill>
                  <a:srgbClr val="008000"/>
                </a:solidFill>
              </a:rPr>
              <a:t>=</a:t>
            </a:r>
            <a:r>
              <a:rPr lang="en-US" b="1" dirty="0" smtClean="0"/>
              <a:t> </a:t>
            </a:r>
            <a:r>
              <a:rPr lang="en-US" i="1" u="sng" dirty="0" smtClean="0">
                <a:solidFill>
                  <a:srgbClr val="000000"/>
                </a:solidFill>
              </a:rPr>
              <a:t>Crookes v. Newton</a:t>
            </a:r>
            <a:r>
              <a:rPr lang="en-US" dirty="0" smtClean="0">
                <a:solidFill>
                  <a:srgbClr val="000000"/>
                </a:solidFill>
              </a:rPr>
              <a:t> </a:t>
            </a:r>
            <a:r>
              <a:rPr lang="en-US" dirty="0" smtClean="0"/>
              <a:t>(2011 SCC 47)</a:t>
            </a:r>
            <a:endParaRPr lang="en-US" i="1" u="sng" dirty="0"/>
          </a:p>
        </p:txBody>
      </p:sp>
    </p:spTree>
    <p:extLst>
      <p:ext uri="{BB962C8B-B14F-4D97-AF65-F5344CB8AC3E}">
        <p14:creationId xmlns:p14="http://schemas.microsoft.com/office/powerpoint/2010/main" val="969505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7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66560"/>
          </a:xfrm>
        </p:spPr>
        <p:txBody>
          <a:bodyPr>
            <a:noAutofit/>
          </a:bodyPr>
          <a:lstStyle/>
          <a:p>
            <a:r>
              <a:rPr lang="en-US" sz="3600" b="1" dirty="0" smtClean="0">
                <a:solidFill>
                  <a:srgbClr val="000000"/>
                </a:solidFill>
              </a:rPr>
              <a:t> Threshold to MODS - </a:t>
            </a:r>
            <a:r>
              <a:rPr lang="en-US" sz="3600" b="1" i="1" dirty="0" smtClean="0">
                <a:solidFill>
                  <a:srgbClr val="FF6C9C"/>
                </a:solidFill>
                <a:latin typeface="Bangla MN"/>
                <a:cs typeface="Bangla MN"/>
              </a:rPr>
              <a:t>The </a:t>
            </a:r>
            <a:r>
              <a:rPr lang="en-US" sz="3600" b="1" i="1" dirty="0" smtClean="0">
                <a:solidFill>
                  <a:srgbClr val="FF5B8A"/>
                </a:solidFill>
                <a:latin typeface="Bangla MN"/>
                <a:cs typeface="Bangla MN"/>
              </a:rPr>
              <a:t>DIGI</a:t>
            </a:r>
            <a:r>
              <a:rPr lang="en-US" sz="3600" b="1" i="1" dirty="0" smtClean="0">
                <a:solidFill>
                  <a:srgbClr val="FF6C9C"/>
                </a:solidFill>
                <a:latin typeface="Bangla MN"/>
                <a:cs typeface="Bangla MN"/>
              </a:rPr>
              <a:t>-</a:t>
            </a:r>
            <a:r>
              <a:rPr lang="en-US" sz="3600" b="1" i="1" dirty="0" smtClean="0">
                <a:solidFill>
                  <a:srgbClr val="BE4061"/>
                </a:solidFill>
                <a:latin typeface="Bangla MN"/>
                <a:cs typeface="Bangla MN"/>
              </a:rPr>
              <a:t>SHIFT</a:t>
            </a:r>
            <a:r>
              <a:rPr lang="en-US" sz="3600" b="1" i="1" dirty="0" smtClean="0">
                <a:solidFill>
                  <a:srgbClr val="FF6C9C"/>
                </a:solidFill>
                <a:latin typeface="Bangla MN"/>
                <a:cs typeface="Bangla MN"/>
              </a:rPr>
              <a:t>                          </a:t>
            </a:r>
            <a:r>
              <a:rPr lang="en-US" sz="3600" b="1" dirty="0" smtClean="0">
                <a:solidFill>
                  <a:srgbClr val="000000"/>
                </a:solidFill>
              </a:rPr>
              <a:t/>
            </a:r>
            <a:br>
              <a:rPr lang="en-US" sz="3600" b="1" dirty="0" smtClean="0">
                <a:solidFill>
                  <a:srgbClr val="000000"/>
                </a:solidFill>
              </a:rPr>
            </a:br>
            <a:r>
              <a:rPr lang="en-US" sz="3600" b="1" dirty="0" smtClean="0">
                <a:solidFill>
                  <a:srgbClr val="000000"/>
                </a:solidFill>
              </a:rPr>
              <a:t>              </a:t>
            </a:r>
            <a:r>
              <a:rPr lang="en-US" sz="3200" b="1" dirty="0" smtClean="0">
                <a:solidFill>
                  <a:srgbClr val="000000"/>
                </a:solidFill>
              </a:rPr>
              <a:t> </a:t>
            </a:r>
            <a:r>
              <a:rPr lang="en-US" sz="3200" b="1" dirty="0">
                <a:solidFill>
                  <a:srgbClr val="0000FF"/>
                </a:solidFill>
                <a:latin typeface="Apple Chancery"/>
                <a:cs typeface="Apple Chancery"/>
              </a:rPr>
              <a:t>O</a:t>
            </a:r>
            <a:r>
              <a:rPr lang="en-US" sz="3200" b="1" dirty="0" smtClean="0">
                <a:solidFill>
                  <a:srgbClr val="0000FF"/>
                </a:solidFill>
                <a:latin typeface="Apple Chancery"/>
                <a:cs typeface="Apple Chancery"/>
              </a:rPr>
              <a:t>ther Precedents for </a:t>
            </a:r>
            <a:r>
              <a:rPr lang="en-US" sz="3200" b="1" dirty="0" smtClean="0">
                <a:solidFill>
                  <a:srgbClr val="702368"/>
                </a:solidFill>
                <a:latin typeface="Arial Black"/>
                <a:cs typeface="Arial Black"/>
              </a:rPr>
              <a:t>“use”</a:t>
            </a:r>
            <a:r>
              <a:rPr lang="en-US" sz="3200" b="1" dirty="0" smtClean="0">
                <a:solidFill>
                  <a:srgbClr val="000000"/>
                </a:solidFill>
              </a:rPr>
              <a:t> </a:t>
            </a:r>
            <a:endParaRPr lang="en-US" sz="3200" b="1" dirty="0">
              <a:solidFill>
                <a:srgbClr val="008000"/>
              </a:solidFill>
              <a:latin typeface="Arial Black"/>
              <a:cs typeface="Arial Black"/>
            </a:endParaRPr>
          </a:p>
        </p:txBody>
      </p:sp>
      <p:sp>
        <p:nvSpPr>
          <p:cNvPr id="3" name="Content Placeholder 2"/>
          <p:cNvSpPr>
            <a:spLocks noGrp="1"/>
          </p:cNvSpPr>
          <p:nvPr>
            <p:ph sz="quarter" idx="10"/>
          </p:nvPr>
        </p:nvSpPr>
        <p:spPr>
          <a:xfrm>
            <a:off x="457200" y="1166560"/>
            <a:ext cx="8567034" cy="4938104"/>
          </a:xfrm>
        </p:spPr>
        <p:txBody>
          <a:bodyPr>
            <a:normAutofit lnSpcReduction="10000"/>
          </a:bodyPr>
          <a:lstStyle/>
          <a:p>
            <a:pPr marL="0" indent="0">
              <a:buNone/>
            </a:pPr>
            <a:endParaRPr lang="en-US" dirty="0" smtClean="0"/>
          </a:p>
          <a:p>
            <a:r>
              <a:rPr lang="en-US" dirty="0"/>
              <a:t>ISP </a:t>
            </a:r>
            <a:r>
              <a:rPr lang="en-US" dirty="0">
                <a:solidFill>
                  <a:srgbClr val="3366FF"/>
                </a:solidFill>
              </a:rPr>
              <a:t>immunity</a:t>
            </a:r>
            <a:r>
              <a:rPr lang="en-US" dirty="0"/>
              <a:t> </a:t>
            </a:r>
            <a:r>
              <a:rPr lang="en-US" b="1" i="1" dirty="0">
                <a:solidFill>
                  <a:schemeClr val="tx1"/>
                </a:solidFill>
              </a:rPr>
              <a:t>v.</a:t>
            </a:r>
            <a:r>
              <a:rPr lang="en-US" i="1" dirty="0"/>
              <a:t> </a:t>
            </a:r>
            <a:r>
              <a:rPr lang="en-US" dirty="0"/>
              <a:t>expressive freedoms </a:t>
            </a:r>
            <a:r>
              <a:rPr lang="en-US" dirty="0">
                <a:solidFill>
                  <a:srgbClr val="3366FF"/>
                </a:solidFill>
              </a:rPr>
              <a:t>protection</a:t>
            </a:r>
          </a:p>
          <a:p>
            <a:r>
              <a:rPr lang="en-US" dirty="0"/>
              <a:t>When a </a:t>
            </a:r>
            <a:r>
              <a:rPr lang="en-US" dirty="0">
                <a:solidFill>
                  <a:srgbClr val="3366FF"/>
                </a:solidFill>
              </a:rPr>
              <a:t>carrier/</a:t>
            </a:r>
            <a:r>
              <a:rPr lang="en-US" dirty="0" smtClean="0">
                <a:solidFill>
                  <a:srgbClr val="3366FF"/>
                </a:solidFill>
              </a:rPr>
              <a:t>provider</a:t>
            </a:r>
            <a:r>
              <a:rPr lang="en-US" dirty="0" smtClean="0"/>
              <a:t>? </a:t>
            </a:r>
            <a:r>
              <a:rPr lang="en-US" b="1" i="1" dirty="0"/>
              <a:t>v. </a:t>
            </a:r>
            <a:r>
              <a:rPr lang="en-US" dirty="0"/>
              <a:t>When a </a:t>
            </a:r>
            <a:r>
              <a:rPr lang="en-US" dirty="0">
                <a:solidFill>
                  <a:srgbClr val="3366FF"/>
                </a:solidFill>
              </a:rPr>
              <a:t>publisher/creator</a:t>
            </a:r>
            <a:r>
              <a:rPr lang="en-US" dirty="0" smtClean="0"/>
              <a:t>?</a:t>
            </a:r>
          </a:p>
          <a:p>
            <a:pPr marL="0" indent="0">
              <a:buNone/>
            </a:pPr>
            <a:r>
              <a:rPr lang="en-US" dirty="0" smtClean="0">
                <a:solidFill>
                  <a:srgbClr val="008000"/>
                </a:solidFill>
              </a:rPr>
              <a:t>--------------------------------------------------------------------------------------</a:t>
            </a:r>
            <a:endParaRPr lang="en-US" dirty="0">
              <a:solidFill>
                <a:srgbClr val="008000"/>
              </a:solidFill>
            </a:endParaRPr>
          </a:p>
          <a:p>
            <a:pPr marL="0" indent="0">
              <a:buNone/>
            </a:pPr>
            <a:r>
              <a:rPr lang="en-US" dirty="0"/>
              <a:t>Right to republish: S. 230 Communications Decency Act </a:t>
            </a:r>
            <a:r>
              <a:rPr lang="en-US" sz="1900" dirty="0"/>
              <a:t>(U.S.)</a:t>
            </a:r>
            <a:r>
              <a:rPr lang="en-US" dirty="0" smtClean="0"/>
              <a:t>:</a:t>
            </a:r>
          </a:p>
          <a:p>
            <a:pPr marL="0" indent="0">
              <a:buNone/>
            </a:pPr>
            <a:r>
              <a:rPr lang="en-US" sz="2200" dirty="0" smtClean="0"/>
              <a:t>“</a:t>
            </a:r>
            <a:r>
              <a:rPr lang="en-US" sz="2200" b="1" dirty="0">
                <a:solidFill>
                  <a:srgbClr val="FF0000"/>
                </a:solidFill>
              </a:rPr>
              <a:t>No</a:t>
            </a:r>
            <a:r>
              <a:rPr lang="en-US" sz="2200" dirty="0"/>
              <a:t> </a:t>
            </a:r>
            <a:r>
              <a:rPr lang="en-US" sz="2200" dirty="0">
                <a:solidFill>
                  <a:srgbClr val="FF0000"/>
                </a:solidFill>
              </a:rPr>
              <a:t>provider</a:t>
            </a:r>
            <a:r>
              <a:rPr lang="en-US" sz="2200" dirty="0"/>
              <a:t> or </a:t>
            </a:r>
            <a:r>
              <a:rPr lang="en-US" sz="2200" dirty="0">
                <a:solidFill>
                  <a:srgbClr val="FF0000"/>
                </a:solidFill>
              </a:rPr>
              <a:t>user</a:t>
            </a:r>
            <a:r>
              <a:rPr lang="en-US" sz="2200" dirty="0"/>
              <a:t> of an interactive service </a:t>
            </a:r>
            <a:r>
              <a:rPr lang="en-US" sz="2200" b="1" dirty="0">
                <a:solidFill>
                  <a:srgbClr val="FF0000"/>
                </a:solidFill>
              </a:rPr>
              <a:t>shall be treated as</a:t>
            </a:r>
            <a:r>
              <a:rPr lang="en-US" sz="2200" dirty="0"/>
              <a:t> the </a:t>
            </a:r>
            <a:r>
              <a:rPr lang="en-US" sz="2200" dirty="0">
                <a:solidFill>
                  <a:srgbClr val="FF0000"/>
                </a:solidFill>
              </a:rPr>
              <a:t>publisher</a:t>
            </a:r>
            <a:r>
              <a:rPr lang="en-US" sz="2200" dirty="0"/>
              <a:t> or </a:t>
            </a:r>
            <a:r>
              <a:rPr lang="en-US" sz="2200" dirty="0">
                <a:solidFill>
                  <a:srgbClr val="FF0000"/>
                </a:solidFill>
              </a:rPr>
              <a:t>speaker</a:t>
            </a:r>
            <a:r>
              <a:rPr lang="en-US" sz="2200" dirty="0"/>
              <a:t> of any information provided by another another information content provider.</a:t>
            </a:r>
            <a:r>
              <a:rPr lang="en-US" sz="2200" dirty="0" smtClean="0"/>
              <a:t>”</a:t>
            </a:r>
          </a:p>
          <a:p>
            <a:pPr marL="0" indent="0">
              <a:buNone/>
            </a:pPr>
            <a:r>
              <a:rPr lang="en-US" sz="2200" dirty="0" smtClean="0">
                <a:solidFill>
                  <a:srgbClr val="008000"/>
                </a:solidFill>
              </a:rPr>
              <a:t>-----------------------------------------------------------------------------------------------</a:t>
            </a:r>
          </a:p>
          <a:p>
            <a:r>
              <a:rPr lang="en-US" sz="2200" b="1" dirty="0" smtClean="0">
                <a:solidFill>
                  <a:schemeClr val="tx1"/>
                </a:solidFill>
              </a:rPr>
              <a:t>“First Amendment </a:t>
            </a:r>
            <a:r>
              <a:rPr lang="en-US" sz="2200" b="1" dirty="0">
                <a:solidFill>
                  <a:schemeClr val="tx1"/>
                </a:solidFill>
              </a:rPr>
              <a:t>Protection for Search Engine Search Results</a:t>
            </a:r>
            <a:r>
              <a:rPr lang="en-US" sz="2200" b="1" dirty="0" smtClean="0">
                <a:solidFill>
                  <a:schemeClr val="tx1"/>
                </a:solidFill>
              </a:rPr>
              <a:t>”</a:t>
            </a:r>
            <a:r>
              <a:rPr lang="en-US" sz="2200" dirty="0" smtClean="0"/>
              <a:t>: </a:t>
            </a:r>
            <a:r>
              <a:rPr lang="en-US" sz="2200" dirty="0"/>
              <a:t>Eugene </a:t>
            </a:r>
            <a:r>
              <a:rPr lang="en-US" sz="2200" dirty="0" err="1"/>
              <a:t>Volokh</a:t>
            </a:r>
            <a:r>
              <a:rPr lang="en-US" sz="2200" dirty="0"/>
              <a:t>/Donald Falk (Google White Paper)</a:t>
            </a:r>
            <a:r>
              <a:rPr lang="en-US" sz="1900" dirty="0">
                <a:hlinkClick r:id="rId3"/>
              </a:rPr>
              <a:t>http://papers.ssrn.com/sol3/papers.cfm?abstract_id=2055364</a:t>
            </a:r>
            <a:endParaRPr lang="en-US" sz="1900" dirty="0"/>
          </a:p>
          <a:p>
            <a:endParaRPr lang="en-US" dirty="0"/>
          </a:p>
          <a:p>
            <a:r>
              <a:rPr lang="en-US" b="1" dirty="0">
                <a:solidFill>
                  <a:srgbClr val="000000"/>
                </a:solidFill>
              </a:rPr>
              <a:t>Right to Hyperlink</a:t>
            </a:r>
            <a:r>
              <a:rPr lang="en-US" b="1" dirty="0"/>
              <a:t> </a:t>
            </a:r>
            <a:r>
              <a:rPr lang="en-US" b="1" dirty="0">
                <a:solidFill>
                  <a:srgbClr val="008000"/>
                </a:solidFill>
              </a:rPr>
              <a:t>=</a:t>
            </a:r>
            <a:r>
              <a:rPr lang="en-US" b="1" dirty="0"/>
              <a:t> </a:t>
            </a:r>
            <a:r>
              <a:rPr lang="en-US" i="1" u="sng" dirty="0">
                <a:solidFill>
                  <a:srgbClr val="000000"/>
                </a:solidFill>
              </a:rPr>
              <a:t>Crookes v. Newton</a:t>
            </a:r>
            <a:r>
              <a:rPr lang="en-US" dirty="0">
                <a:solidFill>
                  <a:srgbClr val="000000"/>
                </a:solidFill>
              </a:rPr>
              <a:t> </a:t>
            </a:r>
            <a:r>
              <a:rPr lang="en-US" dirty="0"/>
              <a:t>(2011 SCC 47)</a:t>
            </a:r>
            <a:endParaRPr lang="en-US" i="1" u="sng" dirty="0"/>
          </a:p>
          <a:p>
            <a:endParaRPr lang="en-US" dirty="0"/>
          </a:p>
          <a:p>
            <a:endParaRPr lang="en-US" dirty="0"/>
          </a:p>
        </p:txBody>
      </p:sp>
    </p:spTree>
    <p:extLst>
      <p:ext uri="{BB962C8B-B14F-4D97-AF65-F5344CB8AC3E}">
        <p14:creationId xmlns:p14="http://schemas.microsoft.com/office/powerpoint/2010/main" val="4220633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853"/>
            <a:ext cx="8229600" cy="764059"/>
          </a:xfrm>
        </p:spPr>
        <p:txBody>
          <a:bodyPr>
            <a:normAutofit fontScale="90000"/>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b="1" cap="all" dirty="0" smtClean="0">
                <a:ln/>
                <a:solidFill>
                  <a:srgbClr val="00009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pple Chancery"/>
                <a:cs typeface="Apple Chancery"/>
              </a:rPr>
              <a:t>An Un-enumerated Right?</a:t>
            </a:r>
            <a:endParaRPr lang="en-US" sz="5400" b="1" cap="all" dirty="0">
              <a:ln/>
              <a:solidFill>
                <a:srgbClr val="00009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pple Chancery"/>
              <a:cs typeface="Apple Chancery"/>
            </a:endParaRPr>
          </a:p>
        </p:txBody>
      </p:sp>
      <p:sp>
        <p:nvSpPr>
          <p:cNvPr id="5" name="Content Placeholder 4"/>
          <p:cNvSpPr>
            <a:spLocks noGrp="1"/>
          </p:cNvSpPr>
          <p:nvPr>
            <p:ph sz="quarter" idx="10"/>
          </p:nvPr>
        </p:nvSpPr>
        <p:spPr>
          <a:xfrm>
            <a:off x="457200" y="1235727"/>
            <a:ext cx="8229600" cy="5045885"/>
          </a:xfrm>
        </p:spPr>
        <p:txBody>
          <a:bodyPr>
            <a:normAutofit/>
          </a:bodyPr>
          <a:lstStyle/>
          <a:p>
            <a:pPr marL="0" indent="0">
              <a:buNone/>
            </a:pPr>
            <a:r>
              <a:rPr lang="en-US" sz="3600" b="1" dirty="0" smtClean="0">
                <a:solidFill>
                  <a:srgbClr val="000000"/>
                </a:solidFill>
                <a:latin typeface="American Typewriter"/>
                <a:cs typeface="American Typewriter"/>
              </a:rPr>
              <a:t>                    Where is the    </a:t>
            </a:r>
          </a:p>
          <a:p>
            <a:pPr marL="0" indent="0">
              <a:buNone/>
            </a:pPr>
            <a:r>
              <a:rPr lang="en-US" sz="9600" b="1" dirty="0" smtClean="0">
                <a:solidFill>
                  <a:srgbClr val="0000FF"/>
                </a:solidFill>
                <a:latin typeface="American Typewriter"/>
                <a:cs typeface="American Typewriter"/>
              </a:rPr>
              <a:t>     </a:t>
            </a:r>
            <a:r>
              <a:rPr lang="en-US" sz="6000" b="1" dirty="0" smtClean="0">
                <a:solidFill>
                  <a:srgbClr val="0000FF"/>
                </a:solidFill>
                <a:latin typeface="American Typewriter"/>
                <a:cs typeface="American Typewriter"/>
              </a:rPr>
              <a:t>FREEDOM </a:t>
            </a:r>
            <a:r>
              <a:rPr lang="en-US" sz="6000" b="1" dirty="0" smtClean="0">
                <a:solidFill>
                  <a:srgbClr val="800000"/>
                </a:solidFill>
                <a:latin typeface="American Typewriter"/>
                <a:cs typeface="American Typewriter"/>
              </a:rPr>
              <a:t>TO</a:t>
            </a:r>
          </a:p>
          <a:p>
            <a:pPr marL="0" indent="0">
              <a:buNone/>
            </a:pPr>
            <a:r>
              <a:rPr lang="en-US" sz="6000" b="1" dirty="0" smtClean="0">
                <a:solidFill>
                  <a:srgbClr val="000090"/>
                </a:solidFill>
                <a:latin typeface="American Typewriter"/>
                <a:cs typeface="American Typewriter"/>
              </a:rPr>
              <a:t>             </a:t>
            </a:r>
            <a:r>
              <a:rPr lang="en-US" sz="9600" b="1" dirty="0" smtClean="0">
                <a:solidFill>
                  <a:srgbClr val="000090"/>
                </a:solidFill>
                <a:latin typeface="American Typewriter"/>
                <a:cs typeface="American Typewriter"/>
              </a:rPr>
              <a:t>MOD/</a:t>
            </a:r>
            <a:r>
              <a:rPr lang="en-US" sz="9600" b="1" dirty="0" smtClean="0">
                <a:solidFill>
                  <a:srgbClr val="800000"/>
                </a:solidFill>
                <a:latin typeface="American Typewriter"/>
                <a:cs typeface="American Typewriter"/>
              </a:rPr>
              <a:t> </a:t>
            </a:r>
          </a:p>
          <a:p>
            <a:pPr marL="0" indent="0">
              <a:buNone/>
            </a:pPr>
            <a:r>
              <a:rPr lang="en-US" sz="9600" b="1" dirty="0" smtClean="0">
                <a:solidFill>
                  <a:srgbClr val="660066"/>
                </a:solidFill>
                <a:latin typeface="American Typewriter"/>
                <a:cs typeface="American Typewriter"/>
              </a:rPr>
              <a:t>     </a:t>
            </a:r>
            <a:r>
              <a:rPr lang="en-US" sz="9600" b="1" dirty="0" err="1" smtClean="0">
                <a:solidFill>
                  <a:srgbClr val="660066"/>
                </a:solidFill>
                <a:latin typeface="American Typewriter"/>
                <a:cs typeface="American Typewriter"/>
              </a:rPr>
              <a:t>C</a:t>
            </a:r>
            <a:r>
              <a:rPr lang="en-US" sz="9600" b="1" dirty="0" err="1" smtClean="0">
                <a:solidFill>
                  <a:srgbClr val="FFFF00"/>
                </a:solidFill>
                <a:latin typeface="American Typewriter"/>
                <a:cs typeface="American Typewriter"/>
              </a:rPr>
              <a:t>R</a:t>
            </a:r>
            <a:r>
              <a:rPr lang="en-US" sz="9600" b="1" dirty="0" err="1" smtClean="0">
                <a:solidFill>
                  <a:schemeClr val="accent5"/>
                </a:solidFill>
                <a:latin typeface="American Typewriter"/>
                <a:cs typeface="American Typewriter"/>
              </a:rPr>
              <a:t>E</a:t>
            </a:r>
            <a:r>
              <a:rPr lang="en-US" sz="9600" b="1" dirty="0" err="1" smtClean="0">
                <a:solidFill>
                  <a:srgbClr val="008000"/>
                </a:solidFill>
                <a:latin typeface="American Typewriter"/>
                <a:cs typeface="American Typewriter"/>
              </a:rPr>
              <a:t>A</a:t>
            </a:r>
            <a:r>
              <a:rPr lang="en-US" sz="9600" b="1" dirty="0" err="1" smtClean="0">
                <a:solidFill>
                  <a:schemeClr val="tx1"/>
                </a:solidFill>
                <a:latin typeface="American Typewriter"/>
                <a:cs typeface="American Typewriter"/>
              </a:rPr>
              <a:t>t</a:t>
            </a:r>
            <a:r>
              <a:rPr lang="en-US" sz="9600" b="1" dirty="0" err="1" smtClean="0">
                <a:solidFill>
                  <a:srgbClr val="FF6600"/>
                </a:solidFill>
                <a:latin typeface="American Typewriter"/>
                <a:cs typeface="American Typewriter"/>
              </a:rPr>
              <a:t>E</a:t>
            </a:r>
            <a:r>
              <a:rPr lang="en-US" sz="9600" b="1" dirty="0" smtClean="0">
                <a:latin typeface="American Typewriter"/>
                <a:cs typeface="American Typewriter"/>
              </a:rPr>
              <a:t> </a:t>
            </a:r>
            <a:r>
              <a:rPr lang="en-US" sz="9600" b="1" dirty="0" smtClean="0">
                <a:solidFill>
                  <a:srgbClr val="000000"/>
                </a:solidFill>
                <a:latin typeface="American Typewriter"/>
                <a:cs typeface="American Typewriter"/>
              </a:rPr>
              <a:t>?</a:t>
            </a:r>
            <a:endParaRPr lang="en-US" sz="9600" b="1" dirty="0">
              <a:solidFill>
                <a:srgbClr val="000000"/>
              </a:solidFill>
              <a:latin typeface="American Typewriter"/>
              <a:cs typeface="American Typewriter"/>
            </a:endParaRPr>
          </a:p>
        </p:txBody>
      </p:sp>
    </p:spTree>
    <p:extLst>
      <p:ext uri="{BB962C8B-B14F-4D97-AF65-F5344CB8AC3E}">
        <p14:creationId xmlns:p14="http://schemas.microsoft.com/office/powerpoint/2010/main" val="233040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rmAutofit/>
          </a:bodyPr>
          <a:lstStyle/>
          <a:p>
            <a:r>
              <a:rPr lang="en-US" sz="3200" dirty="0" smtClean="0"/>
              <a:t>   </a:t>
            </a:r>
            <a:r>
              <a:rPr lang="en-US" sz="3200" dirty="0"/>
              <a:t> </a:t>
            </a:r>
            <a:r>
              <a:rPr lang="en-US" sz="3200" dirty="0" smtClean="0"/>
              <a:t>  </a:t>
            </a:r>
            <a:r>
              <a:rPr lang="en-US" sz="3600" b="1" dirty="0" smtClean="0">
                <a:solidFill>
                  <a:scrgbClr r="0" g="0" b="0"/>
                </a:solidFill>
              </a:rPr>
              <a:t>Right to Mod/Right to </a:t>
            </a:r>
            <a:r>
              <a:rPr lang="en-US" sz="3600" b="1" dirty="0" err="1" smtClean="0">
                <a:solidFill>
                  <a:scrgbClr r="0" g="0" b="0"/>
                </a:solidFill>
              </a:rPr>
              <a:t>CreaTe</a:t>
            </a:r>
            <a:endParaRPr lang="en-US" sz="3600" b="1" dirty="0">
              <a:solidFill>
                <a:scrgbClr r="0" g="0" b="0"/>
              </a:solidFill>
            </a:endParaRPr>
          </a:p>
        </p:txBody>
      </p:sp>
      <p:sp>
        <p:nvSpPr>
          <p:cNvPr id="3" name="Content Placeholder 2"/>
          <p:cNvSpPr>
            <a:spLocks noGrp="1"/>
          </p:cNvSpPr>
          <p:nvPr>
            <p:ph sz="quarter" idx="10"/>
          </p:nvPr>
        </p:nvSpPr>
        <p:spPr/>
        <p:txBody>
          <a:bodyPr>
            <a:normAutofit/>
          </a:bodyPr>
          <a:lstStyle/>
          <a:p>
            <a:pPr marL="0" indent="0">
              <a:buNone/>
            </a:pPr>
            <a:r>
              <a:rPr lang="en-US" b="1" dirty="0" smtClean="0">
                <a:solidFill>
                  <a:srgbClr val="262626"/>
                </a:solidFill>
              </a:rPr>
              <a:t>Topic: </a:t>
            </a:r>
            <a:r>
              <a:rPr lang="en-US" b="1" dirty="0" smtClean="0">
                <a:solidFill>
                  <a:srgbClr val="008000"/>
                </a:solidFill>
                <a:latin typeface="Avenir Black Oblique"/>
                <a:cs typeface="Avenir Black Oblique"/>
              </a:rPr>
              <a:t>Can these </a:t>
            </a:r>
            <a:r>
              <a:rPr lang="en-US" b="1" dirty="0" smtClean="0">
                <a:solidFill>
                  <a:srgbClr val="0000FF"/>
                </a:solidFill>
                <a:latin typeface="Avenir Black Oblique"/>
                <a:cs typeface="Avenir Black Oblique"/>
              </a:rPr>
              <a:t>“right(s)” </a:t>
            </a:r>
            <a:r>
              <a:rPr lang="en-US" b="1" dirty="0" smtClean="0">
                <a:solidFill>
                  <a:srgbClr val="008000"/>
                </a:solidFill>
                <a:latin typeface="Avenir Black Oblique"/>
                <a:cs typeface="Avenir Black Oblique"/>
              </a:rPr>
              <a:t>be established; </a:t>
            </a:r>
          </a:p>
          <a:p>
            <a:pPr marL="0" indent="0">
              <a:buNone/>
            </a:pPr>
            <a:r>
              <a:rPr lang="en-US" b="1" dirty="0">
                <a:solidFill>
                  <a:srgbClr val="008000"/>
                </a:solidFill>
                <a:latin typeface="Avenir Black Oblique"/>
                <a:cs typeface="Avenir Black Oblique"/>
              </a:rPr>
              <a:t> </a:t>
            </a:r>
            <a:r>
              <a:rPr lang="en-US" b="1" dirty="0" smtClean="0">
                <a:solidFill>
                  <a:srgbClr val="008000"/>
                </a:solidFill>
                <a:latin typeface="Avenir Black Oblique"/>
                <a:cs typeface="Avenir Black Oblique"/>
              </a:rPr>
              <a:t>  &amp; if so through which legal pathways?</a:t>
            </a:r>
          </a:p>
          <a:p>
            <a:pPr marL="0" indent="0">
              <a:buNone/>
            </a:pPr>
            <a:endParaRPr lang="en-US" dirty="0" smtClean="0"/>
          </a:p>
          <a:p>
            <a:pPr marL="0" indent="0">
              <a:buNone/>
            </a:pPr>
            <a:r>
              <a:rPr lang="en-US" b="1" dirty="0" smtClean="0">
                <a:solidFill>
                  <a:schemeClr val="tx1"/>
                </a:solidFill>
              </a:rPr>
              <a:t>Core of anti-mod sentiment + attitude to overcome:</a:t>
            </a:r>
          </a:p>
          <a:p>
            <a:pPr marL="0" indent="0">
              <a:buNone/>
            </a:pPr>
            <a:r>
              <a:rPr lang="en-US" dirty="0" smtClean="0"/>
              <a:t>“</a:t>
            </a:r>
            <a:r>
              <a:rPr lang="en-US" i="1" dirty="0" smtClean="0"/>
              <a:t>[</a:t>
            </a:r>
            <a:r>
              <a:rPr lang="en-US" i="1" dirty="0" smtClean="0">
                <a:solidFill>
                  <a:srgbClr val="FF6600"/>
                </a:solidFill>
              </a:rPr>
              <a:t>W]e believe it is our duty to uphold the </a:t>
            </a:r>
            <a:r>
              <a:rPr lang="en-US" b="1" i="1" u="sng" dirty="0" smtClean="0">
                <a:solidFill>
                  <a:srgbClr val="FF0000"/>
                </a:solidFill>
              </a:rPr>
              <a:t>integrity</a:t>
            </a:r>
            <a:r>
              <a:rPr lang="en-US" i="1" dirty="0" smtClean="0">
                <a:solidFill>
                  <a:srgbClr val="FF6600"/>
                </a:solidFill>
              </a:rPr>
              <a:t> of our work</a:t>
            </a:r>
            <a:r>
              <a:rPr lang="en-US" i="1" dirty="0" smtClean="0"/>
              <a:t>.</a:t>
            </a:r>
            <a:r>
              <a:rPr lang="en-US" dirty="0" smtClean="0"/>
              <a:t>”</a:t>
            </a:r>
          </a:p>
          <a:p>
            <a:pPr marL="0" indent="0">
              <a:buNone/>
            </a:pPr>
            <a:r>
              <a:rPr lang="en-US" dirty="0" smtClean="0"/>
              <a:t>Statement by general manager of </a:t>
            </a:r>
            <a:r>
              <a:rPr lang="en-US" dirty="0" err="1" smtClean="0"/>
              <a:t>Tecmo</a:t>
            </a:r>
            <a:r>
              <a:rPr lang="en-US" dirty="0" smtClean="0"/>
              <a:t> Inc. re action against online forum members who released mod “skins” for (among other games) “</a:t>
            </a:r>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Dead or Alive </a:t>
            </a:r>
            <a:r>
              <a:rPr lang="en-US"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Xtreme</a:t>
            </a:r>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Beach Volleyball</a:t>
            </a:r>
            <a:r>
              <a:rPr lang="en-US" dirty="0" smtClean="0"/>
              <a:t>”.</a:t>
            </a:r>
          </a:p>
          <a:p>
            <a:pPr marL="0" indent="0">
              <a:buNone/>
            </a:pPr>
            <a:endParaRPr lang="en-US" dirty="0" smtClean="0"/>
          </a:p>
          <a:p>
            <a:pPr marL="457200" indent="-457200">
              <a:buAutoNum type="arabicPeriod"/>
            </a:pPr>
            <a:endParaRPr lang="en-US" dirty="0"/>
          </a:p>
        </p:txBody>
      </p:sp>
      <p:pic>
        <p:nvPicPr>
          <p:cNvPr id="5" name="Content Placeholder 5" descr="Doaxbvbox.jpg"/>
          <p:cNvPicPr>
            <a:picLocks noChangeAspect="1"/>
          </p:cNvPicPr>
          <p:nvPr/>
        </p:nvPicPr>
        <p:blipFill rotWithShape="1">
          <a:blip r:embed="rId2" cstate="print">
            <a:extLst>
              <a:ext uri="{28A0092B-C50C-407E-A947-70E740481C1C}">
                <a14:useLocalDpi xmlns:a14="http://schemas.microsoft.com/office/drawing/2010/main"/>
              </a:ext>
            </a:extLst>
          </a:blip>
          <a:srcRect l="-207" r="-855"/>
          <a:stretch/>
        </p:blipFill>
        <p:spPr>
          <a:xfrm>
            <a:off x="4473323" y="4657639"/>
            <a:ext cx="3123318" cy="1406578"/>
          </a:xfrm>
          <a:prstGeom prst="rect">
            <a:avLst/>
          </a:prstGeom>
        </p:spPr>
      </p:pic>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l="-578"/>
          <a:stretch/>
        </p:blipFill>
        <p:spPr>
          <a:xfrm>
            <a:off x="7344946" y="467309"/>
            <a:ext cx="1544498" cy="2199736"/>
          </a:xfrm>
          <a:prstGeom prst="rect">
            <a:avLst/>
          </a:prstGeom>
        </p:spPr>
      </p:pic>
    </p:spTree>
    <p:extLst>
      <p:ext uri="{BB962C8B-B14F-4D97-AF65-F5344CB8AC3E}">
        <p14:creationId xmlns:p14="http://schemas.microsoft.com/office/powerpoint/2010/main" val="2540410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7303"/>
            <a:ext cx="9144000" cy="995447"/>
          </a:xfrm>
        </p:spPr>
        <p:txBody>
          <a:bodyPr>
            <a:normAutofit fontScale="90000"/>
          </a:bodyPr>
          <a:lstStyle/>
          <a:p>
            <a:r>
              <a:rPr lang="en-US" sz="5300" b="1" dirty="0" smtClean="0">
                <a:solidFill>
                  <a:srgbClr val="008000"/>
                </a:solidFill>
                <a:latin typeface="Apple Chancery"/>
                <a:cs typeface="Apple Chancery"/>
              </a:rPr>
              <a:t>Concepts to Reflect On </a:t>
            </a:r>
            <a:r>
              <a:rPr lang="en-US" sz="2700" b="1" dirty="0" smtClean="0"/>
              <a:t>(for the next while..) </a:t>
            </a:r>
            <a:r>
              <a:rPr lang="en-US" dirty="0" smtClean="0"/>
              <a:t/>
            </a:r>
            <a:br>
              <a:rPr lang="en-US" dirty="0" smtClean="0"/>
            </a:br>
            <a:endParaRPr lang="en-US" dirty="0"/>
          </a:p>
        </p:txBody>
      </p:sp>
      <p:sp>
        <p:nvSpPr>
          <p:cNvPr id="3" name="Content Placeholder 2"/>
          <p:cNvSpPr>
            <a:spLocks noGrp="1"/>
          </p:cNvSpPr>
          <p:nvPr>
            <p:ph sz="quarter" idx="10"/>
          </p:nvPr>
        </p:nvSpPr>
        <p:spPr>
          <a:xfrm>
            <a:off x="457200" y="1132750"/>
            <a:ext cx="8229600" cy="4593384"/>
          </a:xfrm>
        </p:spPr>
        <p:txBody>
          <a:bodyPr/>
          <a:lstStyle/>
          <a:p>
            <a:pPr marL="0" indent="0">
              <a:buNone/>
            </a:pPr>
            <a:r>
              <a:rPr lang="en-US" sz="3600" b="1" dirty="0" smtClean="0">
                <a:solidFill>
                  <a:srgbClr val="3366FF"/>
                </a:solidFill>
              </a:rPr>
              <a:t>    PERSONAL</a:t>
            </a:r>
            <a:r>
              <a:rPr lang="en-US" sz="3600" dirty="0" smtClean="0">
                <a:solidFill>
                  <a:srgbClr val="3366FF"/>
                </a:solidFill>
              </a:rPr>
              <a:t>         </a:t>
            </a:r>
            <a:r>
              <a:rPr lang="en-US" sz="3600" b="1" i="1" dirty="0" err="1" smtClean="0">
                <a:solidFill>
                  <a:srgbClr val="660066"/>
                </a:solidFill>
              </a:rPr>
              <a:t>CREATiVITY</a:t>
            </a:r>
            <a:endParaRPr lang="en-US" sz="3600" b="1" i="1" dirty="0" smtClean="0">
              <a:solidFill>
                <a:srgbClr val="660066"/>
              </a:solidFill>
            </a:endParaRPr>
          </a:p>
          <a:p>
            <a:pPr marL="0" indent="0">
              <a:buNone/>
            </a:pPr>
            <a:endParaRPr lang="en-US" dirty="0"/>
          </a:p>
          <a:p>
            <a:pPr marL="0" indent="0">
              <a:buNone/>
            </a:pPr>
            <a:r>
              <a:rPr lang="en-US" sz="2800" b="1" dirty="0" smtClean="0"/>
              <a:t>                        as part of an</a:t>
            </a:r>
          </a:p>
          <a:p>
            <a:pPr marL="0" indent="0">
              <a:buNone/>
            </a:pPr>
            <a:endParaRPr lang="en-US" dirty="0"/>
          </a:p>
          <a:p>
            <a:pPr marL="0" indent="0">
              <a:buNone/>
            </a:pPr>
            <a:r>
              <a:rPr lang="en-US" sz="3600" b="1" dirty="0" smtClean="0">
                <a:solidFill>
                  <a:srgbClr val="3366FF"/>
                </a:solidFill>
              </a:rPr>
              <a:t>  INTERACTIVE</a:t>
            </a:r>
            <a:r>
              <a:rPr lang="en-US" dirty="0" smtClean="0"/>
              <a:t>         </a:t>
            </a:r>
            <a:r>
              <a:rPr lang="en-US" sz="3600" b="1" i="1" dirty="0" smtClean="0">
                <a:solidFill>
                  <a:srgbClr val="660066"/>
                </a:solidFill>
              </a:rPr>
              <a:t>ENVIRONMENT</a:t>
            </a:r>
            <a:endParaRPr lang="en-US" sz="3600" i="1" dirty="0">
              <a:solidFill>
                <a:schemeClr val="tx1">
                  <a:lumMod val="75000"/>
                  <a:lumOff val="25000"/>
                </a:schemeClr>
              </a:solidFill>
            </a:endParaRPr>
          </a:p>
          <a:p>
            <a:pPr marL="0" indent="0">
              <a:buNone/>
            </a:pPr>
            <a:endParaRPr lang="en-US" i="1" dirty="0" smtClean="0">
              <a:solidFill>
                <a:schemeClr val="tx1">
                  <a:lumMod val="75000"/>
                  <a:lumOff val="25000"/>
                </a:schemeClr>
              </a:solidFill>
            </a:endParaRPr>
          </a:p>
          <a:p>
            <a:pPr marL="0" indent="0">
              <a:buNone/>
            </a:pPr>
            <a:r>
              <a:rPr lang="en-US" sz="4000" i="1" dirty="0" smtClean="0">
                <a:solidFill>
                  <a:schemeClr val="tx1">
                    <a:lumMod val="75000"/>
                    <a:lumOff val="25000"/>
                  </a:schemeClr>
                </a:solidFill>
                <a:latin typeface="Brush Script MT Italic"/>
                <a:cs typeface="Brush Script MT Italic"/>
              </a:rPr>
              <a:t>Same or different from books, TV, Film </a:t>
            </a:r>
            <a:r>
              <a:rPr lang="en-US" sz="4000" i="1" dirty="0" err="1" smtClean="0">
                <a:solidFill>
                  <a:schemeClr val="tx1">
                    <a:lumMod val="75000"/>
                    <a:lumOff val="25000"/>
                  </a:schemeClr>
                </a:solidFill>
                <a:latin typeface="Brush Script MT Italic"/>
                <a:cs typeface="Brush Script MT Italic"/>
              </a:rPr>
              <a:t>etc</a:t>
            </a:r>
            <a:r>
              <a:rPr lang="en-US" sz="4000" i="1" dirty="0" smtClean="0">
                <a:solidFill>
                  <a:schemeClr val="tx1">
                    <a:lumMod val="75000"/>
                    <a:lumOff val="25000"/>
                  </a:schemeClr>
                </a:solidFill>
                <a:latin typeface="Brush Script MT Italic"/>
                <a:cs typeface="Brush Script MT Italic"/>
              </a:rPr>
              <a:t>?</a:t>
            </a:r>
          </a:p>
          <a:p>
            <a:pPr marL="0" indent="0">
              <a:buNone/>
            </a:pPr>
            <a:r>
              <a:rPr lang="en-US" sz="4000" i="1" dirty="0" smtClean="0">
                <a:solidFill>
                  <a:schemeClr val="tx1">
                    <a:lumMod val="75000"/>
                    <a:lumOff val="25000"/>
                  </a:schemeClr>
                </a:solidFill>
                <a:latin typeface="Brush Script MT Italic"/>
                <a:cs typeface="Brush Script MT Italic"/>
              </a:rPr>
              <a:t>Same or different from sports, music </a:t>
            </a:r>
            <a:r>
              <a:rPr lang="en-US" sz="4000" i="1" dirty="0" err="1" smtClean="0">
                <a:solidFill>
                  <a:schemeClr val="tx1">
                    <a:lumMod val="75000"/>
                    <a:lumOff val="25000"/>
                  </a:schemeClr>
                </a:solidFill>
                <a:latin typeface="Brush Script MT Italic"/>
                <a:cs typeface="Brush Script MT Italic"/>
              </a:rPr>
              <a:t>etc</a:t>
            </a:r>
            <a:r>
              <a:rPr lang="en-US" sz="4000" i="1" dirty="0" smtClean="0">
                <a:solidFill>
                  <a:schemeClr val="tx1">
                    <a:lumMod val="75000"/>
                    <a:lumOff val="25000"/>
                  </a:schemeClr>
                </a:solidFill>
                <a:latin typeface="Brush Script MT Italic"/>
                <a:cs typeface="Brush Script MT Italic"/>
              </a:rPr>
              <a:t>?</a:t>
            </a:r>
            <a:endParaRPr lang="en-US" sz="4000" i="1" dirty="0">
              <a:solidFill>
                <a:schemeClr val="tx1">
                  <a:lumMod val="75000"/>
                  <a:lumOff val="25000"/>
                </a:schemeClr>
              </a:solidFill>
              <a:latin typeface="Brush Script MT Italic"/>
              <a:cs typeface="Brush Script MT Italic"/>
            </a:endParaRPr>
          </a:p>
        </p:txBody>
      </p:sp>
    </p:spTree>
    <p:extLst>
      <p:ext uri="{BB962C8B-B14F-4D97-AF65-F5344CB8AC3E}">
        <p14:creationId xmlns:p14="http://schemas.microsoft.com/office/powerpoint/2010/main" val="1291915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917"/>
            <a:ext cx="8229600" cy="870878"/>
          </a:xfrm>
        </p:spPr>
        <p:txBody>
          <a:bodyPr>
            <a:normAutofit/>
          </a:bodyPr>
          <a:lstStyle/>
          <a:p>
            <a:r>
              <a:rPr lang="en-US" dirty="0" smtClean="0"/>
              <a:t>           </a:t>
            </a:r>
            <a:r>
              <a:rPr lang="en-US" b="1" dirty="0" smtClean="0">
                <a:solidFill>
                  <a:schemeClr val="tx1"/>
                </a:solidFill>
              </a:rPr>
              <a:t>Cases to overcome*…</a:t>
            </a:r>
            <a:r>
              <a:rPr lang="en-US" dirty="0" smtClean="0"/>
              <a:t> </a:t>
            </a:r>
            <a:endParaRPr lang="en-US" dirty="0"/>
          </a:p>
        </p:txBody>
      </p:sp>
      <p:sp>
        <p:nvSpPr>
          <p:cNvPr id="3" name="Content Placeholder 2"/>
          <p:cNvSpPr>
            <a:spLocks noGrp="1"/>
          </p:cNvSpPr>
          <p:nvPr>
            <p:ph sz="quarter" idx="10"/>
          </p:nvPr>
        </p:nvSpPr>
        <p:spPr>
          <a:xfrm>
            <a:off x="194494" y="926795"/>
            <a:ext cx="7836895" cy="5496561"/>
          </a:xfrm>
        </p:spPr>
        <p:txBody>
          <a:bodyPr>
            <a:normAutofit fontScale="85000" lnSpcReduction="10000"/>
          </a:bodyPr>
          <a:lstStyle/>
          <a:p>
            <a:pPr marL="457200" indent="-457200">
              <a:buAutoNum type="arabicPeriod"/>
            </a:pPr>
            <a:r>
              <a:rPr lang="en-US" sz="2600" b="1" i="1" dirty="0" smtClean="0">
                <a:solidFill>
                  <a:schemeClr val="tx1"/>
                </a:solidFill>
              </a:rPr>
              <a:t>Micro Star v. </a:t>
            </a:r>
            <a:r>
              <a:rPr lang="en-US" sz="2600" b="1" i="1" dirty="0" err="1" smtClean="0">
                <a:solidFill>
                  <a:schemeClr val="tx1"/>
                </a:solidFill>
              </a:rPr>
              <a:t>FormGen</a:t>
            </a:r>
            <a:r>
              <a:rPr lang="en-US" sz="2600" b="1" i="1" dirty="0">
                <a:solidFill>
                  <a:schemeClr val="tx1"/>
                </a:solidFill>
              </a:rPr>
              <a:t> </a:t>
            </a:r>
            <a:r>
              <a:rPr lang="en-US" sz="2200" dirty="0" smtClean="0">
                <a:solidFill>
                  <a:srgbClr val="000000"/>
                </a:solidFill>
              </a:rPr>
              <a:t>1998 </a:t>
            </a:r>
            <a:r>
              <a:rPr lang="en-US" sz="2200" dirty="0">
                <a:solidFill>
                  <a:srgbClr val="000000"/>
                </a:solidFill>
              </a:rPr>
              <a:t>USCA</a:t>
            </a:r>
            <a:r>
              <a:rPr lang="en-US" dirty="0">
                <a:solidFill>
                  <a:srgbClr val="000000"/>
                </a:solidFill>
              </a:rPr>
              <a:t>: </a:t>
            </a:r>
            <a:endParaRPr lang="en-US" dirty="0" smtClean="0">
              <a:solidFill>
                <a:srgbClr val="000000"/>
              </a:solidFill>
            </a:endParaRPr>
          </a:p>
          <a:p>
            <a:pPr>
              <a:buFontTx/>
              <a:buChar char="•"/>
            </a:pPr>
            <a:r>
              <a:rPr lang="en-US" sz="2600" b="1" dirty="0" smtClean="0">
                <a:solidFill>
                  <a:schemeClr val="bg2">
                    <a:lumMod val="50000"/>
                  </a:schemeClr>
                </a:solidFill>
              </a:rPr>
              <a:t>Micro Star </a:t>
            </a:r>
            <a:r>
              <a:rPr lang="en-US" sz="2600" dirty="0" smtClean="0">
                <a:solidFill>
                  <a:srgbClr val="000000"/>
                </a:solidFill>
              </a:rPr>
              <a:t>commercially </a:t>
            </a:r>
            <a:r>
              <a:rPr lang="en-US" sz="2600" b="1" u="sng" dirty="0">
                <a:solidFill>
                  <a:srgbClr val="000000"/>
                </a:solidFill>
              </a:rPr>
              <a:t>sold</a:t>
            </a:r>
            <a:r>
              <a:rPr lang="en-US" sz="2600" dirty="0"/>
              <a:t> </a:t>
            </a:r>
            <a:r>
              <a:rPr lang="en-US" sz="2600" dirty="0">
                <a:solidFill>
                  <a:srgbClr val="FF0000"/>
                </a:solidFill>
              </a:rPr>
              <a:t>“Nuke It” </a:t>
            </a:r>
            <a:r>
              <a:rPr lang="en-US" sz="2600" dirty="0"/>
              <a:t>– CD Rom </a:t>
            </a:r>
            <a:endParaRPr lang="en-US" sz="2600" dirty="0" smtClean="0"/>
          </a:p>
          <a:p>
            <a:pPr marL="0" indent="0">
              <a:buNone/>
            </a:pPr>
            <a:r>
              <a:rPr lang="en-US" sz="2600" dirty="0"/>
              <a:t> </a:t>
            </a:r>
            <a:r>
              <a:rPr lang="en-US" sz="2600" dirty="0" smtClean="0"/>
              <a:t>   collection </a:t>
            </a:r>
            <a:r>
              <a:rPr lang="en-US" sz="2600" dirty="0"/>
              <a:t>of </a:t>
            </a:r>
            <a:r>
              <a:rPr lang="en-US" sz="2600" i="1" dirty="0" smtClean="0">
                <a:solidFill>
                  <a:srgbClr val="660066"/>
                </a:solidFill>
              </a:rPr>
              <a:t>300 </a:t>
            </a:r>
            <a:r>
              <a:rPr lang="en-US" sz="2600" i="1" dirty="0">
                <a:solidFill>
                  <a:srgbClr val="660066"/>
                </a:solidFill>
              </a:rPr>
              <a:t>user created levels </a:t>
            </a:r>
            <a:r>
              <a:rPr lang="en-US" sz="2600" dirty="0"/>
              <a:t>for Duke </a:t>
            </a:r>
            <a:r>
              <a:rPr lang="en-US" sz="2600" dirty="0" err="1"/>
              <a:t>Nukem</a:t>
            </a:r>
            <a:r>
              <a:rPr lang="en-US" sz="2600" dirty="0"/>
              <a:t> 3D </a:t>
            </a:r>
            <a:r>
              <a:rPr lang="en-US" sz="2600" dirty="0" smtClean="0"/>
              <a:t> </a:t>
            </a:r>
          </a:p>
          <a:p>
            <a:pPr>
              <a:buFontTx/>
              <a:buChar char="•"/>
            </a:pPr>
            <a:r>
              <a:rPr lang="en-US" sz="2600" dirty="0" smtClean="0">
                <a:solidFill>
                  <a:srgbClr val="000000"/>
                </a:solidFill>
              </a:rPr>
              <a:t>Did so </a:t>
            </a:r>
            <a:r>
              <a:rPr lang="en-US" sz="2600" dirty="0" smtClean="0">
                <a:solidFill>
                  <a:srgbClr val="FF0000"/>
                </a:solidFill>
              </a:rPr>
              <a:t>without </a:t>
            </a:r>
            <a:r>
              <a:rPr lang="en-US" sz="2600" dirty="0">
                <a:solidFill>
                  <a:srgbClr val="FF0000"/>
                </a:solidFill>
              </a:rPr>
              <a:t>permission </a:t>
            </a:r>
            <a:r>
              <a:rPr lang="en-US" sz="2600" dirty="0">
                <a:solidFill>
                  <a:srgbClr val="0000FF"/>
                </a:solidFill>
              </a:rPr>
              <a:t>of community creators </a:t>
            </a:r>
            <a:r>
              <a:rPr lang="en-US" sz="2600" dirty="0">
                <a:solidFill>
                  <a:srgbClr val="000000"/>
                </a:solidFill>
              </a:rPr>
              <a:t>who had </a:t>
            </a:r>
            <a:endParaRPr lang="en-US" sz="2600" dirty="0" smtClean="0">
              <a:solidFill>
                <a:srgbClr val="000000"/>
              </a:solidFill>
            </a:endParaRPr>
          </a:p>
          <a:p>
            <a:pPr marL="0" indent="0">
              <a:buNone/>
            </a:pPr>
            <a:r>
              <a:rPr lang="en-US" sz="2600" dirty="0">
                <a:solidFill>
                  <a:srgbClr val="000000"/>
                </a:solidFill>
              </a:rPr>
              <a:t> </a:t>
            </a:r>
            <a:r>
              <a:rPr lang="en-US" sz="2600" dirty="0" smtClean="0">
                <a:solidFill>
                  <a:srgbClr val="000000"/>
                </a:solidFill>
              </a:rPr>
              <a:t>   previously </a:t>
            </a:r>
            <a:r>
              <a:rPr lang="en-US" sz="2600" dirty="0">
                <a:solidFill>
                  <a:srgbClr val="000000"/>
                </a:solidFill>
              </a:rPr>
              <a:t>released those levels for </a:t>
            </a:r>
            <a:r>
              <a:rPr lang="en-US" sz="2600" dirty="0" smtClean="0">
                <a:solidFill>
                  <a:srgbClr val="000000"/>
                </a:solidFill>
              </a:rPr>
              <a:t>free</a:t>
            </a:r>
            <a:r>
              <a:rPr lang="en-US" sz="2600" dirty="0" smtClean="0"/>
              <a:t>. </a:t>
            </a:r>
          </a:p>
          <a:p>
            <a:pPr>
              <a:buFontTx/>
              <a:buChar char="•"/>
            </a:pPr>
            <a:r>
              <a:rPr lang="en-US" sz="2600" dirty="0" smtClean="0">
                <a:solidFill>
                  <a:srgbClr val="008000"/>
                </a:solidFill>
              </a:rPr>
              <a:t>EULA allowing “non-commercial” mods</a:t>
            </a:r>
            <a:r>
              <a:rPr lang="en-US" sz="2600" dirty="0" smtClean="0"/>
              <a:t> </a:t>
            </a:r>
            <a:r>
              <a:rPr lang="en-US" sz="2600" dirty="0" smtClean="0">
                <a:solidFill>
                  <a:srgbClr val="000000"/>
                </a:solidFill>
              </a:rPr>
              <a:t>existed between </a:t>
            </a:r>
          </a:p>
          <a:p>
            <a:pPr marL="0" indent="0">
              <a:buNone/>
            </a:pPr>
            <a:r>
              <a:rPr lang="en-US" sz="2600" dirty="0">
                <a:solidFill>
                  <a:srgbClr val="000000"/>
                </a:solidFill>
              </a:rPr>
              <a:t> </a:t>
            </a:r>
            <a:r>
              <a:rPr lang="en-US" sz="2600" dirty="0" smtClean="0">
                <a:solidFill>
                  <a:srgbClr val="000000"/>
                </a:solidFill>
              </a:rPr>
              <a:t>   </a:t>
            </a:r>
            <a:r>
              <a:rPr lang="en-US" sz="2600" dirty="0" err="1" smtClean="0">
                <a:solidFill>
                  <a:srgbClr val="000000"/>
                </a:solidFill>
              </a:rPr>
              <a:t>FormGen</a:t>
            </a:r>
            <a:r>
              <a:rPr lang="en-US" sz="2600" dirty="0" smtClean="0">
                <a:solidFill>
                  <a:srgbClr val="000000"/>
                </a:solidFill>
              </a:rPr>
              <a:t> &amp; Duke </a:t>
            </a:r>
            <a:r>
              <a:rPr lang="en-US" sz="2600" dirty="0" err="1" smtClean="0">
                <a:solidFill>
                  <a:srgbClr val="000000"/>
                </a:solidFill>
              </a:rPr>
              <a:t>Nukem</a:t>
            </a:r>
            <a:r>
              <a:rPr lang="en-US" sz="2600" dirty="0" smtClean="0">
                <a:solidFill>
                  <a:srgbClr val="000000"/>
                </a:solidFill>
              </a:rPr>
              <a:t> 3D purchasers</a:t>
            </a:r>
            <a:r>
              <a:rPr lang="en-US" sz="2600" dirty="0" smtClean="0"/>
              <a:t>.</a:t>
            </a:r>
          </a:p>
          <a:p>
            <a:pPr>
              <a:buFontTx/>
              <a:buChar char="•"/>
            </a:pPr>
            <a:r>
              <a:rPr lang="en-US" sz="2600" b="1" dirty="0" smtClean="0">
                <a:solidFill>
                  <a:srgbClr val="000000"/>
                </a:solidFill>
              </a:rPr>
              <a:t>Micro Star’s</a:t>
            </a:r>
            <a:r>
              <a:rPr lang="en-US" sz="2600" dirty="0" smtClean="0"/>
              <a:t> </a:t>
            </a:r>
            <a:r>
              <a:rPr lang="en-US" sz="2600" b="1" dirty="0" smtClean="0">
                <a:solidFill>
                  <a:srgbClr val="000000"/>
                </a:solidFill>
              </a:rPr>
              <a:t>fair use argument failed</a:t>
            </a:r>
            <a:r>
              <a:rPr lang="en-US" sz="2600" dirty="0" smtClean="0"/>
              <a:t>.</a:t>
            </a:r>
          </a:p>
          <a:p>
            <a:pPr marL="0" indent="0">
              <a:buNone/>
            </a:pPr>
            <a:r>
              <a:rPr lang="en-US" sz="2600" dirty="0" smtClean="0">
                <a:solidFill>
                  <a:schemeClr val="tx1"/>
                </a:solidFill>
              </a:rPr>
              <a:t> </a:t>
            </a:r>
            <a:endParaRPr lang="en-US" sz="2600" dirty="0">
              <a:solidFill>
                <a:schemeClr val="tx1"/>
              </a:solidFill>
            </a:endParaRPr>
          </a:p>
          <a:p>
            <a:pPr marL="0" indent="0">
              <a:buNone/>
            </a:pPr>
            <a:r>
              <a:rPr lang="en-US" sz="2600" b="1" dirty="0" smtClean="0">
                <a:solidFill>
                  <a:schemeClr val="tx1"/>
                </a:solidFill>
              </a:rPr>
              <a:t>2. </a:t>
            </a:r>
            <a:r>
              <a:rPr lang="en-US" sz="2600" b="1" i="1" dirty="0" smtClean="0">
                <a:solidFill>
                  <a:schemeClr val="tx1"/>
                </a:solidFill>
              </a:rPr>
              <a:t>Davidson &amp; Associates, Inc. v. Internet Gateway </a:t>
            </a:r>
          </a:p>
          <a:p>
            <a:pPr marL="0" indent="0">
              <a:buNone/>
            </a:pPr>
            <a:r>
              <a:rPr lang="en-US" sz="2600" b="1" i="1" dirty="0">
                <a:solidFill>
                  <a:schemeClr val="tx1"/>
                </a:solidFill>
              </a:rPr>
              <a:t> </a:t>
            </a:r>
            <a:r>
              <a:rPr lang="en-US" sz="2600" b="1" i="1" dirty="0" smtClean="0">
                <a:solidFill>
                  <a:schemeClr val="tx1"/>
                </a:solidFill>
              </a:rPr>
              <a:t>   </a:t>
            </a:r>
            <a:r>
              <a:rPr lang="en-US" sz="2200" dirty="0" smtClean="0">
                <a:solidFill>
                  <a:schemeClr val="tx1"/>
                </a:solidFill>
              </a:rPr>
              <a:t>2005 USCA </a:t>
            </a:r>
            <a:r>
              <a:rPr lang="en-US" sz="2600" dirty="0" smtClean="0">
                <a:solidFill>
                  <a:schemeClr val="tx1"/>
                </a:solidFill>
              </a:rPr>
              <a:t>(D&amp;A = Blizzard): </a:t>
            </a:r>
          </a:p>
          <a:p>
            <a:pPr>
              <a:buFontTx/>
              <a:buChar char="•"/>
            </a:pPr>
            <a:r>
              <a:rPr lang="en-US" sz="2600" dirty="0" smtClean="0">
                <a:solidFill>
                  <a:schemeClr val="tx1"/>
                </a:solidFill>
              </a:rPr>
              <a:t>Free </a:t>
            </a:r>
            <a:r>
              <a:rPr lang="en-US" sz="2600" dirty="0" err="1" smtClean="0">
                <a:solidFill>
                  <a:schemeClr val="tx1"/>
                </a:solidFill>
              </a:rPr>
              <a:t>Battle.net</a:t>
            </a:r>
            <a:r>
              <a:rPr lang="en-US" sz="2600" dirty="0" smtClean="0"/>
              <a:t> </a:t>
            </a:r>
            <a:r>
              <a:rPr lang="en-US" sz="2600" dirty="0" smtClean="0">
                <a:solidFill>
                  <a:srgbClr val="008000"/>
                </a:solidFill>
              </a:rPr>
              <a:t>community</a:t>
            </a:r>
            <a:r>
              <a:rPr lang="en-US" sz="2600" dirty="0" smtClean="0"/>
              <a:t> </a:t>
            </a:r>
            <a:r>
              <a:rPr lang="en-US" sz="2600" dirty="0" smtClean="0">
                <a:solidFill>
                  <a:schemeClr val="tx1"/>
                </a:solidFill>
              </a:rPr>
              <a:t>created </a:t>
            </a:r>
            <a:r>
              <a:rPr lang="en-US" sz="2600" b="1" i="1" dirty="0" smtClean="0">
                <a:solidFill>
                  <a:srgbClr val="3366FF"/>
                </a:solidFill>
              </a:rPr>
              <a:t>competitor</a:t>
            </a:r>
            <a:r>
              <a:rPr lang="en-US" sz="2600" dirty="0" smtClean="0">
                <a:solidFill>
                  <a:schemeClr val="tx1"/>
                </a:solidFill>
              </a:rPr>
              <a:t> </a:t>
            </a:r>
            <a:r>
              <a:rPr lang="en-US" sz="2600" b="1" dirty="0" smtClean="0">
                <a:solidFill>
                  <a:srgbClr val="008000"/>
                </a:solidFill>
              </a:rPr>
              <a:t>“</a:t>
            </a:r>
            <a:r>
              <a:rPr lang="en-US" sz="2600" b="1" dirty="0" err="1" smtClean="0">
                <a:solidFill>
                  <a:srgbClr val="008000"/>
                </a:solidFill>
              </a:rPr>
              <a:t>bnetd</a:t>
            </a:r>
            <a:r>
              <a:rPr lang="en-US" sz="2600" b="1" dirty="0" smtClean="0">
                <a:solidFill>
                  <a:srgbClr val="008000"/>
                </a:solidFill>
              </a:rPr>
              <a:t>”</a:t>
            </a:r>
          </a:p>
          <a:p>
            <a:pPr>
              <a:buFontTx/>
              <a:buChar char="•"/>
            </a:pPr>
            <a:r>
              <a:rPr lang="en-US" sz="2600" b="1" dirty="0" smtClean="0">
                <a:solidFill>
                  <a:srgbClr val="FF0000"/>
                </a:solidFill>
              </a:rPr>
              <a:t>EULA &amp; TOU prohibited “reverse engineering”</a:t>
            </a:r>
          </a:p>
          <a:p>
            <a:pPr>
              <a:buFontTx/>
              <a:buChar char="•"/>
            </a:pPr>
            <a:r>
              <a:rPr lang="en-US" sz="2600" b="1" dirty="0" smtClean="0"/>
              <a:t>“</a:t>
            </a:r>
            <a:r>
              <a:rPr lang="en-US" sz="2600" b="1" dirty="0" smtClean="0">
                <a:solidFill>
                  <a:schemeClr val="tx1"/>
                </a:solidFill>
              </a:rPr>
              <a:t>Blizzard” succeeds </a:t>
            </a:r>
            <a:endParaRPr lang="en-US" dirty="0"/>
          </a:p>
          <a:p>
            <a:pPr marL="0" indent="0">
              <a:buNone/>
            </a:pPr>
            <a:r>
              <a:rPr lang="en-US" b="1" dirty="0" smtClean="0">
                <a:solidFill>
                  <a:srgbClr val="000000"/>
                </a:solidFill>
              </a:rPr>
              <a:t>* </a:t>
            </a:r>
            <a:r>
              <a:rPr lang="en-US" sz="1900" b="1" u="sng" dirty="0" smtClean="0">
                <a:solidFill>
                  <a:srgbClr val="000000"/>
                </a:solidFill>
              </a:rPr>
              <a:t>&amp; one not to</a:t>
            </a:r>
            <a:r>
              <a:rPr lang="en-US" sz="1900" b="1" dirty="0" smtClean="0">
                <a:solidFill>
                  <a:srgbClr val="000000"/>
                </a:solidFill>
              </a:rPr>
              <a:t>: </a:t>
            </a:r>
            <a:r>
              <a:rPr lang="en-US" sz="1900" b="1" i="1" dirty="0" smtClean="0">
                <a:solidFill>
                  <a:srgbClr val="000000"/>
                </a:solidFill>
              </a:rPr>
              <a:t>Lewis </a:t>
            </a:r>
            <a:r>
              <a:rPr lang="en-US" sz="1900" b="1" i="1" dirty="0" err="1" smtClean="0">
                <a:solidFill>
                  <a:srgbClr val="000000"/>
                </a:solidFill>
              </a:rPr>
              <a:t>Galoob</a:t>
            </a:r>
            <a:r>
              <a:rPr lang="en-US" sz="1900" b="1" i="1" dirty="0" smtClean="0">
                <a:solidFill>
                  <a:srgbClr val="000000"/>
                </a:solidFill>
              </a:rPr>
              <a:t> Toys v. Nintendo of America</a:t>
            </a:r>
            <a:r>
              <a:rPr lang="en-US" sz="1900" b="1" dirty="0" smtClean="0">
                <a:solidFill>
                  <a:srgbClr val="000000"/>
                </a:solidFill>
              </a:rPr>
              <a:t> </a:t>
            </a:r>
            <a:r>
              <a:rPr lang="en-US" sz="1500" b="1" dirty="0" smtClean="0">
                <a:solidFill>
                  <a:srgbClr val="000000"/>
                </a:solidFill>
              </a:rPr>
              <a:t>1992 USCA</a:t>
            </a:r>
            <a:r>
              <a:rPr lang="en-US" sz="1900" b="1" dirty="0" smtClean="0">
                <a:solidFill>
                  <a:srgbClr val="000000"/>
                </a:solidFill>
              </a:rPr>
              <a:t>: “Game Genie” device allowed gameplay features to be modified (e.g. # of lives) but did not change data in Nintendo cartridge. Court found “fair use” in alternative to “no use”.</a:t>
            </a:r>
          </a:p>
          <a:p>
            <a:pPr>
              <a:buFontTx/>
              <a:buChar char="•"/>
            </a:pPr>
            <a:endParaRPr lang="en-US" sz="1900" dirty="0"/>
          </a:p>
          <a:p>
            <a:pPr>
              <a:buFontTx/>
              <a:buChar char="•"/>
            </a:pPr>
            <a:endParaRPr lang="en-US" dirty="0" smtClean="0"/>
          </a:p>
          <a:p>
            <a:pPr>
              <a:buFontTx/>
              <a:buChar char="•"/>
            </a:pPr>
            <a:endParaRPr lang="en-US" dirty="0" smtClean="0"/>
          </a:p>
          <a:p>
            <a:pPr marL="0" indent="0">
              <a:buNone/>
            </a:pPr>
            <a:endParaRPr lang="en-US" dirty="0"/>
          </a:p>
          <a:p>
            <a:endParaRPr lang="en-US" dirty="0"/>
          </a:p>
        </p:txBody>
      </p:sp>
      <p:pic>
        <p:nvPicPr>
          <p:cNvPr id="4" name="Content Placeholder 3" descr="Duke_Nukem_3D_Coverart.png"/>
          <p:cNvPicPr>
            <a:picLocks noChangeAspect="1"/>
          </p:cNvPicPr>
          <p:nvPr/>
        </p:nvPicPr>
        <p:blipFill rotWithShape="1">
          <a:blip r:embed="rId2" cstate="print">
            <a:extLst>
              <a:ext uri="{28A0092B-C50C-407E-A947-70E740481C1C}">
                <a14:useLocalDpi xmlns:a14="http://schemas.microsoft.com/office/drawing/2010/main"/>
              </a:ext>
            </a:extLst>
          </a:blip>
          <a:srcRect l="-388" r="-310"/>
          <a:stretch/>
        </p:blipFill>
        <p:spPr>
          <a:xfrm>
            <a:off x="7871220" y="1755653"/>
            <a:ext cx="1156232" cy="1367991"/>
          </a:xfrm>
          <a:prstGeom prst="rect">
            <a:avLst/>
          </a:prstGeom>
        </p:spPr>
      </p:pic>
      <p:pic>
        <p:nvPicPr>
          <p:cNvPr id="5" name="Content Placeholder 5" descr="BattleNet.png"/>
          <p:cNvPicPr>
            <a:picLocks noChangeAspect="1"/>
          </p:cNvPicPr>
          <p:nvPr/>
        </p:nvPicPr>
        <p:blipFill rotWithShape="1">
          <a:blip r:embed="rId3" cstate="print">
            <a:extLst>
              <a:ext uri="{28A0092B-C50C-407E-A947-70E740481C1C}">
                <a14:useLocalDpi xmlns:a14="http://schemas.microsoft.com/office/drawing/2010/main"/>
              </a:ext>
            </a:extLst>
          </a:blip>
          <a:srcRect t="-886" b="4897"/>
          <a:stretch/>
        </p:blipFill>
        <p:spPr>
          <a:xfrm>
            <a:off x="6658502" y="4733388"/>
            <a:ext cx="2233802" cy="490707"/>
          </a:xfrm>
          <a:prstGeom prst="rect">
            <a:avLst/>
          </a:prstGeom>
        </p:spPr>
      </p:pic>
    </p:spTree>
    <p:extLst>
      <p:ext uri="{BB962C8B-B14F-4D97-AF65-F5344CB8AC3E}">
        <p14:creationId xmlns:p14="http://schemas.microsoft.com/office/powerpoint/2010/main" val="2967606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12376"/>
          </a:xfrm>
        </p:spPr>
        <p:txBody>
          <a:bodyPr/>
          <a:lstStyle/>
          <a:p>
            <a:r>
              <a:rPr lang="en-US" dirty="0" smtClean="0"/>
              <a:t>     </a:t>
            </a:r>
            <a:r>
              <a:rPr lang="en-US" b="1" dirty="0" smtClean="0">
                <a:solidFill>
                  <a:srgbClr val="FF6600"/>
                </a:solidFill>
                <a:latin typeface="Bangla MN"/>
                <a:cs typeface="Bangla MN"/>
              </a:rPr>
              <a:t>Cases to overcome </a:t>
            </a:r>
            <a:r>
              <a:rPr lang="en-US" dirty="0" smtClean="0">
                <a:solidFill>
                  <a:schemeClr val="tx1"/>
                </a:solidFill>
                <a:latin typeface="Bangla MN"/>
                <a:cs typeface="Bangla MN"/>
              </a:rPr>
              <a:t>(</a:t>
            </a:r>
            <a:r>
              <a:rPr lang="en-US" dirty="0" err="1" smtClean="0">
                <a:solidFill>
                  <a:schemeClr val="tx1"/>
                </a:solidFill>
                <a:latin typeface="Bangla MN"/>
                <a:cs typeface="Bangla MN"/>
              </a:rPr>
              <a:t>con’d</a:t>
            </a:r>
            <a:r>
              <a:rPr lang="en-US" dirty="0" smtClean="0">
                <a:solidFill>
                  <a:schemeClr val="tx1"/>
                </a:solidFill>
                <a:latin typeface="Bangla MN"/>
                <a:cs typeface="Bangla MN"/>
              </a:rPr>
              <a:t>)</a:t>
            </a:r>
            <a:endParaRPr lang="en-US" dirty="0">
              <a:solidFill>
                <a:schemeClr val="tx1"/>
              </a:solidFill>
              <a:latin typeface="Bangla MN"/>
              <a:cs typeface="Bangla MN"/>
            </a:endParaRPr>
          </a:p>
        </p:txBody>
      </p:sp>
      <p:sp>
        <p:nvSpPr>
          <p:cNvPr id="3" name="Content Placeholder 2"/>
          <p:cNvSpPr>
            <a:spLocks noGrp="1"/>
          </p:cNvSpPr>
          <p:nvPr>
            <p:ph sz="quarter" idx="10"/>
          </p:nvPr>
        </p:nvSpPr>
        <p:spPr>
          <a:xfrm>
            <a:off x="0" y="812377"/>
            <a:ext cx="9144000" cy="5537225"/>
          </a:xfrm>
        </p:spPr>
        <p:txBody>
          <a:bodyPr>
            <a:normAutofit lnSpcReduction="10000"/>
          </a:bodyPr>
          <a:lstStyle/>
          <a:p>
            <a:pPr marL="0" indent="0">
              <a:buNone/>
            </a:pPr>
            <a:r>
              <a:rPr lang="en-US" b="1" dirty="0" smtClean="0">
                <a:solidFill>
                  <a:srgbClr val="000000"/>
                </a:solidFill>
              </a:rPr>
              <a:t>3. </a:t>
            </a:r>
            <a:r>
              <a:rPr lang="en-US" b="1" i="1" dirty="0" err="1" smtClean="0">
                <a:solidFill>
                  <a:srgbClr val="000000"/>
                </a:solidFill>
              </a:rPr>
              <a:t>iRacing</a:t>
            </a:r>
            <a:r>
              <a:rPr lang="en-US" b="1" i="1" dirty="0" smtClean="0">
                <a:solidFill>
                  <a:srgbClr val="000000"/>
                </a:solidFill>
              </a:rPr>
              <a:t> v. Robinson </a:t>
            </a:r>
            <a:r>
              <a:rPr lang="en-US" dirty="0" smtClean="0">
                <a:solidFill>
                  <a:srgbClr val="000000"/>
                </a:solidFill>
              </a:rPr>
              <a:t>(2007 Mass. Dist. Ct.):</a:t>
            </a:r>
          </a:p>
          <a:p>
            <a:pPr>
              <a:buFontTx/>
              <a:buChar char="•"/>
            </a:pPr>
            <a:r>
              <a:rPr lang="en-US" dirty="0" smtClean="0">
                <a:solidFill>
                  <a:srgbClr val="000000"/>
                </a:solidFill>
              </a:rPr>
              <a:t>“</a:t>
            </a:r>
            <a:r>
              <a:rPr lang="en-US" dirty="0" err="1" smtClean="0">
                <a:solidFill>
                  <a:srgbClr val="000000"/>
                </a:solidFill>
              </a:rPr>
              <a:t>Nascar</a:t>
            </a:r>
            <a:r>
              <a:rPr lang="en-US" dirty="0" smtClean="0">
                <a:solidFill>
                  <a:srgbClr val="000000"/>
                </a:solidFill>
              </a:rPr>
              <a:t> 2003” mod which modified the “.exe” source code file </a:t>
            </a:r>
            <a:r>
              <a:rPr lang="en-US" u="sng" dirty="0" smtClean="0">
                <a:solidFill>
                  <a:srgbClr val="000000"/>
                </a:solidFill>
              </a:rPr>
              <a:t>contrary</a:t>
            </a:r>
            <a:r>
              <a:rPr lang="en-US" dirty="0" smtClean="0">
                <a:solidFill>
                  <a:srgbClr val="000000"/>
                </a:solidFill>
              </a:rPr>
              <a:t> to EULA.</a:t>
            </a:r>
          </a:p>
          <a:p>
            <a:pPr>
              <a:buFontTx/>
              <a:buChar char="•"/>
            </a:pPr>
            <a:r>
              <a:rPr lang="en-US" dirty="0" smtClean="0">
                <a:solidFill>
                  <a:srgbClr val="000000"/>
                </a:solidFill>
              </a:rPr>
              <a:t>“No CD” patch also made available by Robinson.</a:t>
            </a:r>
          </a:p>
          <a:p>
            <a:pPr>
              <a:buFontTx/>
              <a:buChar char="•"/>
            </a:pPr>
            <a:r>
              <a:rPr lang="en-US" dirty="0" err="1" smtClean="0">
                <a:solidFill>
                  <a:srgbClr val="000000"/>
                </a:solidFill>
              </a:rPr>
              <a:t>iRacing</a:t>
            </a:r>
            <a:r>
              <a:rPr lang="en-US" dirty="0" smtClean="0">
                <a:solidFill>
                  <a:srgbClr val="000000"/>
                </a:solidFill>
              </a:rPr>
              <a:t> “wins” but Court found: </a:t>
            </a:r>
            <a:r>
              <a:rPr lang="en-US" dirty="0" smtClean="0">
                <a:solidFill>
                  <a:srgbClr val="0000FF"/>
                </a:solidFill>
              </a:rPr>
              <a:t>“</a:t>
            </a:r>
            <a:r>
              <a:rPr lang="en-US" i="1" dirty="0" smtClean="0">
                <a:solidFill>
                  <a:srgbClr val="0000FF"/>
                </a:solidFill>
              </a:rPr>
              <a:t>A defendant may successfully raise a fair use defense against a copyright infringement claim </a:t>
            </a:r>
            <a:r>
              <a:rPr lang="en-US" i="1" u="sng" dirty="0" smtClean="0">
                <a:solidFill>
                  <a:srgbClr val="0000FF"/>
                </a:solidFill>
              </a:rPr>
              <a:t>while stil</a:t>
            </a:r>
            <a:r>
              <a:rPr lang="en-US" i="1" dirty="0" smtClean="0">
                <a:solidFill>
                  <a:srgbClr val="0000FF"/>
                </a:solidFill>
              </a:rPr>
              <a:t>l being found in breach of a contract not to copy</a:t>
            </a:r>
            <a:r>
              <a:rPr lang="en-US" dirty="0" smtClean="0">
                <a:solidFill>
                  <a:srgbClr val="0000FF"/>
                </a:solidFill>
              </a:rPr>
              <a:t>.”</a:t>
            </a:r>
          </a:p>
          <a:p>
            <a:pPr marL="0" indent="0">
              <a:buNone/>
            </a:pPr>
            <a:endParaRPr lang="en-US" dirty="0" smtClean="0">
              <a:solidFill>
                <a:srgbClr val="000000"/>
              </a:solidFill>
            </a:endParaRPr>
          </a:p>
          <a:p>
            <a:pPr marL="0" indent="0">
              <a:buNone/>
            </a:pPr>
            <a:r>
              <a:rPr lang="en-US" b="1" dirty="0" smtClean="0">
                <a:solidFill>
                  <a:srgbClr val="000000"/>
                </a:solidFill>
              </a:rPr>
              <a:t>4. </a:t>
            </a:r>
            <a:r>
              <a:rPr lang="en-US" b="1" i="1" dirty="0" smtClean="0">
                <a:solidFill>
                  <a:srgbClr val="000000"/>
                </a:solidFill>
              </a:rPr>
              <a:t>MDY Industries, LLC v. Blizzard Entertainment, Inc. </a:t>
            </a:r>
            <a:r>
              <a:rPr lang="en-US" dirty="0" smtClean="0">
                <a:solidFill>
                  <a:srgbClr val="000000"/>
                </a:solidFill>
              </a:rPr>
              <a:t>(2010 USCA):</a:t>
            </a:r>
            <a:endParaRPr lang="en-US" dirty="0">
              <a:solidFill>
                <a:srgbClr val="000000"/>
              </a:solidFill>
            </a:endParaRPr>
          </a:p>
          <a:p>
            <a:pPr>
              <a:buFontTx/>
              <a:buChar char="•"/>
            </a:pPr>
            <a:r>
              <a:rPr lang="en-US" dirty="0" smtClean="0">
                <a:solidFill>
                  <a:srgbClr val="000000"/>
                </a:solidFill>
              </a:rPr>
              <a:t>Blizzard used technological protection measure (“TPM” to prevent </a:t>
            </a:r>
            <a:r>
              <a:rPr lang="en-US" b="1" dirty="0" smtClean="0">
                <a:solidFill>
                  <a:srgbClr val="FF0000"/>
                </a:solidFill>
              </a:rPr>
              <a:t>“bots” </a:t>
            </a:r>
            <a:r>
              <a:rPr lang="en-US" dirty="0" smtClean="0">
                <a:solidFill>
                  <a:srgbClr val="000000"/>
                </a:solidFill>
              </a:rPr>
              <a:t>in </a:t>
            </a:r>
            <a:r>
              <a:rPr lang="en-US" b="1" dirty="0" smtClean="0">
                <a:solidFill>
                  <a:schemeClr val="tx1"/>
                </a:solidFill>
              </a:rPr>
              <a:t>“</a:t>
            </a:r>
            <a:r>
              <a:rPr lang="en-US" b="1" dirty="0" err="1" smtClean="0">
                <a:solidFill>
                  <a:schemeClr val="tx1"/>
                </a:solidFill>
              </a:rPr>
              <a:t>WoW</a:t>
            </a:r>
            <a:r>
              <a:rPr lang="en-US" b="1" dirty="0" smtClean="0">
                <a:solidFill>
                  <a:schemeClr val="tx1"/>
                </a:solidFill>
              </a:rPr>
              <a:t>” </a:t>
            </a:r>
            <a:r>
              <a:rPr lang="en-US" dirty="0" smtClean="0">
                <a:solidFill>
                  <a:srgbClr val="000000"/>
                </a:solidFill>
              </a:rPr>
              <a:t>and </a:t>
            </a:r>
            <a:r>
              <a:rPr lang="en-US" b="1" dirty="0" smtClean="0">
                <a:solidFill>
                  <a:srgbClr val="000000"/>
                </a:solidFill>
              </a:rPr>
              <a:t>effectively </a:t>
            </a:r>
            <a:r>
              <a:rPr lang="en-US" b="1" dirty="0" smtClean="0">
                <a:solidFill>
                  <a:srgbClr val="FF0000"/>
                </a:solidFill>
              </a:rPr>
              <a:t>prohibited them by TOU.</a:t>
            </a:r>
          </a:p>
          <a:p>
            <a:pPr>
              <a:buFontTx/>
              <a:buChar char="•"/>
            </a:pPr>
            <a:r>
              <a:rPr lang="en-US" dirty="0" smtClean="0">
                <a:solidFill>
                  <a:srgbClr val="000000"/>
                </a:solidFill>
              </a:rPr>
              <a:t>MDY developed &amp; sold </a:t>
            </a:r>
            <a:r>
              <a:rPr lang="en-US" dirty="0" smtClean="0">
                <a:solidFill>
                  <a:srgbClr val="660066"/>
                </a:solidFill>
              </a:rPr>
              <a:t>“Glider” </a:t>
            </a:r>
            <a:r>
              <a:rPr lang="en-US" dirty="0" smtClean="0">
                <a:solidFill>
                  <a:srgbClr val="000000"/>
                </a:solidFill>
              </a:rPr>
              <a:t>which </a:t>
            </a:r>
            <a:r>
              <a:rPr lang="en-US" dirty="0" smtClean="0">
                <a:solidFill>
                  <a:srgbClr val="660066"/>
                </a:solidFill>
              </a:rPr>
              <a:t>circumvented the TPM and allowed bots </a:t>
            </a:r>
            <a:r>
              <a:rPr lang="en-US" dirty="0" smtClean="0">
                <a:solidFill>
                  <a:srgbClr val="000000"/>
                </a:solidFill>
              </a:rPr>
              <a:t>into the game.</a:t>
            </a:r>
          </a:p>
          <a:p>
            <a:pPr>
              <a:buFontTx/>
              <a:buChar char="•"/>
            </a:pPr>
            <a:r>
              <a:rPr lang="en-US" dirty="0" smtClean="0">
                <a:solidFill>
                  <a:srgbClr val="000000"/>
                </a:solidFill>
              </a:rPr>
              <a:t>USCA affirmed Dist. Ct. finding that MDY </a:t>
            </a:r>
            <a:r>
              <a:rPr lang="en-US" b="1" dirty="0" smtClean="0">
                <a:solidFill>
                  <a:srgbClr val="000000"/>
                </a:solidFill>
              </a:rPr>
              <a:t>violated DMCA’s copy control (anti-circumvention) provisions</a:t>
            </a:r>
            <a:r>
              <a:rPr lang="en-US" dirty="0" smtClean="0">
                <a:solidFill>
                  <a:srgbClr val="000000"/>
                </a:solidFill>
              </a:rPr>
              <a:t>…</a:t>
            </a:r>
          </a:p>
        </p:txBody>
      </p:sp>
      <p:pic>
        <p:nvPicPr>
          <p:cNvPr id="4" name="Picture 3" descr="IRacingLog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35170" y="2979058"/>
            <a:ext cx="2013593" cy="279398"/>
          </a:xfrm>
          <a:prstGeom prst="rect">
            <a:avLst/>
          </a:prstGeom>
        </p:spPr>
      </p:pic>
      <p:pic>
        <p:nvPicPr>
          <p:cNvPr id="5" name="Picture 4" descr="Glider_small_log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67917" y="5947401"/>
            <a:ext cx="2029576" cy="277003"/>
          </a:xfrm>
          <a:prstGeom prst="rect">
            <a:avLst/>
          </a:prstGeom>
        </p:spPr>
      </p:pic>
    </p:spTree>
    <p:extLst>
      <p:ext uri="{BB962C8B-B14F-4D97-AF65-F5344CB8AC3E}">
        <p14:creationId xmlns:p14="http://schemas.microsoft.com/office/powerpoint/2010/main" val="1643650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09" y="0"/>
            <a:ext cx="9136891" cy="949679"/>
          </a:xfrm>
        </p:spPr>
        <p:txBody>
          <a:bodyPr>
            <a:normAutofit/>
          </a:bodyPr>
          <a:lstStyle/>
          <a:p>
            <a:r>
              <a:rPr lang="en-US" b="1" dirty="0" smtClean="0">
                <a:solidFill>
                  <a:srgbClr val="000000"/>
                </a:solidFill>
              </a:rPr>
              <a:t>MDY (</a:t>
            </a:r>
            <a:r>
              <a:rPr lang="en-US" b="1" dirty="0" err="1" smtClean="0">
                <a:solidFill>
                  <a:srgbClr val="000000"/>
                </a:solidFill>
              </a:rPr>
              <a:t>con’d</a:t>
            </a:r>
            <a:r>
              <a:rPr lang="en-US" b="1" dirty="0" smtClean="0">
                <a:solidFill>
                  <a:srgbClr val="000000"/>
                </a:solidFill>
              </a:rPr>
              <a:t>): Contract not Copyright</a:t>
            </a:r>
            <a:endParaRPr lang="en-US" b="1" dirty="0">
              <a:solidFill>
                <a:srgbClr val="000000"/>
              </a:solidFill>
            </a:endParaRPr>
          </a:p>
        </p:txBody>
      </p:sp>
      <p:sp>
        <p:nvSpPr>
          <p:cNvPr id="3" name="Content Placeholder 2"/>
          <p:cNvSpPr>
            <a:spLocks noGrp="1"/>
          </p:cNvSpPr>
          <p:nvPr>
            <p:ph sz="quarter" idx="10"/>
          </p:nvPr>
        </p:nvSpPr>
        <p:spPr>
          <a:xfrm>
            <a:off x="137289" y="1052657"/>
            <a:ext cx="9006711" cy="5433163"/>
          </a:xfrm>
        </p:spPr>
        <p:txBody>
          <a:bodyPr>
            <a:normAutofit/>
          </a:bodyPr>
          <a:lstStyle/>
          <a:p>
            <a:pPr marL="0" indent="0">
              <a:buNone/>
            </a:pPr>
            <a:r>
              <a:rPr lang="en-US" sz="2900" dirty="0">
                <a:solidFill>
                  <a:srgbClr val="000000"/>
                </a:solidFill>
              </a:rPr>
              <a:t>Court </a:t>
            </a:r>
            <a:r>
              <a:rPr lang="en-US" sz="2900" dirty="0" smtClean="0">
                <a:solidFill>
                  <a:srgbClr val="000000"/>
                </a:solidFill>
              </a:rPr>
              <a:t>in MDY reaffirmed </a:t>
            </a:r>
            <a:r>
              <a:rPr lang="en-US" sz="2900" dirty="0">
                <a:solidFill>
                  <a:srgbClr val="000000"/>
                </a:solidFill>
              </a:rPr>
              <a:t>copyright/contract </a:t>
            </a:r>
            <a:r>
              <a:rPr lang="en-US" sz="2900" dirty="0" smtClean="0">
                <a:solidFill>
                  <a:srgbClr val="000000"/>
                </a:solidFill>
              </a:rPr>
              <a:t>distinction:</a:t>
            </a:r>
          </a:p>
          <a:p>
            <a:pPr marL="0" indent="0">
              <a:buNone/>
            </a:pPr>
            <a:r>
              <a:rPr lang="en-US" dirty="0" smtClean="0">
                <a:solidFill>
                  <a:srgbClr val="0000FF"/>
                </a:solidFill>
              </a:rPr>
              <a:t>“</a:t>
            </a:r>
            <a:r>
              <a:rPr lang="en-US" i="1" dirty="0" smtClean="0">
                <a:solidFill>
                  <a:srgbClr val="0000FF"/>
                </a:solidFill>
              </a:rPr>
              <a:t>…A </a:t>
            </a:r>
            <a:r>
              <a:rPr lang="en-US" i="1" dirty="0">
                <a:solidFill>
                  <a:srgbClr val="0000FF"/>
                </a:solidFill>
              </a:rPr>
              <a:t>Glider </a:t>
            </a:r>
            <a:r>
              <a:rPr lang="en-US" i="1" dirty="0" smtClean="0">
                <a:solidFill>
                  <a:srgbClr val="FF0000"/>
                </a:solidFill>
              </a:rPr>
              <a:t>user violates </a:t>
            </a:r>
            <a:r>
              <a:rPr lang="en-US" i="1" dirty="0">
                <a:solidFill>
                  <a:srgbClr val="FF0000"/>
                </a:solidFill>
              </a:rPr>
              <a:t>the covenants with Blizzard</a:t>
            </a:r>
            <a:r>
              <a:rPr lang="en-US" i="1" dirty="0">
                <a:solidFill>
                  <a:srgbClr val="0000FF"/>
                </a:solidFill>
              </a:rPr>
              <a:t>, </a:t>
            </a:r>
            <a:r>
              <a:rPr lang="en-US" b="1" i="1" dirty="0">
                <a:solidFill>
                  <a:srgbClr val="660066"/>
                </a:solidFill>
              </a:rPr>
              <a:t>but does not </a:t>
            </a:r>
            <a:r>
              <a:rPr lang="en-US" b="1" i="1" dirty="0" smtClean="0">
                <a:solidFill>
                  <a:srgbClr val="660066"/>
                </a:solidFill>
              </a:rPr>
              <a:t>thereby commit </a:t>
            </a:r>
            <a:r>
              <a:rPr lang="en-US" b="1" i="1" dirty="0">
                <a:solidFill>
                  <a:srgbClr val="660066"/>
                </a:solidFill>
              </a:rPr>
              <a:t>copyright infringement </a:t>
            </a:r>
            <a:r>
              <a:rPr lang="en-US" i="1" dirty="0">
                <a:solidFill>
                  <a:srgbClr val="0000FF"/>
                </a:solidFill>
              </a:rPr>
              <a:t>because Glider does </a:t>
            </a:r>
            <a:r>
              <a:rPr lang="en-US" i="1" dirty="0" smtClean="0">
                <a:solidFill>
                  <a:srgbClr val="0000FF"/>
                </a:solidFill>
              </a:rPr>
              <a:t>not infringe </a:t>
            </a:r>
            <a:r>
              <a:rPr lang="en-US" i="1" dirty="0">
                <a:solidFill>
                  <a:srgbClr val="0000FF"/>
                </a:solidFill>
              </a:rPr>
              <a:t>any of Blizzard’s exclusive rights. For instance, </a:t>
            </a:r>
            <a:r>
              <a:rPr lang="en-US" i="1" dirty="0" smtClean="0">
                <a:solidFill>
                  <a:srgbClr val="660066"/>
                </a:solidFill>
              </a:rPr>
              <a:t>the use </a:t>
            </a:r>
            <a:r>
              <a:rPr lang="en-US" i="1" dirty="0">
                <a:solidFill>
                  <a:srgbClr val="660066"/>
                </a:solidFill>
              </a:rPr>
              <a:t>does not alter or copy </a:t>
            </a:r>
            <a:r>
              <a:rPr lang="en-US" i="1" dirty="0" err="1">
                <a:solidFill>
                  <a:srgbClr val="660066"/>
                </a:solidFill>
              </a:rPr>
              <a:t>WoW</a:t>
            </a:r>
            <a:r>
              <a:rPr lang="en-US" i="1" dirty="0">
                <a:solidFill>
                  <a:srgbClr val="660066"/>
                </a:solidFill>
              </a:rPr>
              <a:t> </a:t>
            </a:r>
            <a:r>
              <a:rPr lang="en-US" i="1" dirty="0" smtClean="0">
                <a:solidFill>
                  <a:srgbClr val="660066"/>
                </a:solidFill>
              </a:rPr>
              <a:t>software</a:t>
            </a:r>
            <a:r>
              <a:rPr lang="en-US" i="1" dirty="0" smtClean="0">
                <a:solidFill>
                  <a:srgbClr val="0000FF"/>
                </a:solidFill>
              </a:rPr>
              <a:t>…</a:t>
            </a:r>
            <a:endParaRPr lang="en-US" i="1" dirty="0">
              <a:solidFill>
                <a:srgbClr val="0000FF"/>
              </a:solidFill>
            </a:endParaRPr>
          </a:p>
          <a:p>
            <a:pPr marL="0" indent="0">
              <a:buNone/>
            </a:pPr>
            <a:r>
              <a:rPr lang="en-US" i="1" dirty="0" smtClean="0">
                <a:solidFill>
                  <a:srgbClr val="0000FF"/>
                </a:solidFill>
              </a:rPr>
              <a:t>   We </a:t>
            </a:r>
            <a:r>
              <a:rPr lang="en-US" i="1" dirty="0">
                <a:solidFill>
                  <a:srgbClr val="0000FF"/>
                </a:solidFill>
              </a:rPr>
              <a:t>conclude that for a licensee’s violation of a contract to constitute copyright infringement, there must be </a:t>
            </a:r>
            <a:r>
              <a:rPr lang="en-US" i="1" dirty="0" smtClean="0">
                <a:solidFill>
                  <a:srgbClr val="0000FF"/>
                </a:solidFill>
              </a:rPr>
              <a:t>a nexus </a:t>
            </a:r>
            <a:r>
              <a:rPr lang="en-US" i="1" dirty="0">
                <a:solidFill>
                  <a:srgbClr val="0000FF"/>
                </a:solidFill>
              </a:rPr>
              <a:t>between the condition and the licensor’s </a:t>
            </a:r>
            <a:r>
              <a:rPr lang="en-US" i="1" dirty="0" smtClean="0">
                <a:solidFill>
                  <a:srgbClr val="0000FF"/>
                </a:solidFill>
              </a:rPr>
              <a:t>exclusive rights </a:t>
            </a:r>
            <a:r>
              <a:rPr lang="en-US" i="1" dirty="0">
                <a:solidFill>
                  <a:srgbClr val="0000FF"/>
                </a:solidFill>
              </a:rPr>
              <a:t>of </a:t>
            </a:r>
            <a:r>
              <a:rPr lang="en-US" i="1" dirty="0" smtClean="0">
                <a:solidFill>
                  <a:srgbClr val="0000FF"/>
                </a:solidFill>
              </a:rPr>
              <a:t>copyright. Here</a:t>
            </a:r>
            <a:r>
              <a:rPr lang="en-US" i="1" dirty="0">
                <a:solidFill>
                  <a:srgbClr val="0000FF"/>
                </a:solidFill>
              </a:rPr>
              <a:t>, </a:t>
            </a:r>
            <a:r>
              <a:rPr lang="en-US" i="1" dirty="0" err="1">
                <a:solidFill>
                  <a:srgbClr val="0000FF"/>
                </a:solidFill>
              </a:rPr>
              <a:t>WoW</a:t>
            </a:r>
            <a:r>
              <a:rPr lang="en-US" i="1" dirty="0">
                <a:solidFill>
                  <a:srgbClr val="0000FF"/>
                </a:solidFill>
              </a:rPr>
              <a:t> players do not commit copyright infringement by using Glider in violation of the </a:t>
            </a:r>
            <a:r>
              <a:rPr lang="en-US" i="1" dirty="0" err="1" smtClean="0">
                <a:solidFill>
                  <a:srgbClr val="0000FF"/>
                </a:solidFill>
              </a:rPr>
              <a:t>ToU</a:t>
            </a:r>
            <a:r>
              <a:rPr lang="en-US" i="1" dirty="0" smtClean="0">
                <a:solidFill>
                  <a:srgbClr val="0000FF"/>
                </a:solidFill>
              </a:rPr>
              <a:t>. MDY </a:t>
            </a:r>
            <a:r>
              <a:rPr lang="en-US" i="1" dirty="0">
                <a:solidFill>
                  <a:srgbClr val="0000FF"/>
                </a:solidFill>
              </a:rPr>
              <a:t>is thus not liable for secondary copyright infringement</a:t>
            </a:r>
            <a:r>
              <a:rPr lang="en-US" i="1" dirty="0" smtClean="0">
                <a:solidFill>
                  <a:srgbClr val="0000FF"/>
                </a:solidFill>
              </a:rPr>
              <a:t>, which </a:t>
            </a:r>
            <a:r>
              <a:rPr lang="en-US" i="1" dirty="0">
                <a:solidFill>
                  <a:srgbClr val="0000FF"/>
                </a:solidFill>
              </a:rPr>
              <a:t>requires the existence of direct copyright </a:t>
            </a:r>
            <a:r>
              <a:rPr lang="en-US" i="1" dirty="0" smtClean="0">
                <a:solidFill>
                  <a:srgbClr val="0000FF"/>
                </a:solidFill>
              </a:rPr>
              <a:t>infringement. </a:t>
            </a:r>
            <a:r>
              <a:rPr lang="en-US" i="1" dirty="0" err="1" smtClean="0">
                <a:solidFill>
                  <a:srgbClr val="0000FF"/>
                </a:solidFill>
              </a:rPr>
              <a:t>Grokster</a:t>
            </a:r>
            <a:r>
              <a:rPr lang="en-US" i="1" dirty="0">
                <a:solidFill>
                  <a:srgbClr val="0000FF"/>
                </a:solidFill>
              </a:rPr>
              <a:t>, 545 U.S. at 930</a:t>
            </a:r>
            <a:r>
              <a:rPr lang="en-US" i="1" dirty="0" smtClean="0">
                <a:solidFill>
                  <a:srgbClr val="0000FF"/>
                </a:solidFill>
              </a:rPr>
              <a:t>.</a:t>
            </a:r>
            <a:r>
              <a:rPr lang="en-US" dirty="0" smtClean="0">
                <a:solidFill>
                  <a:srgbClr val="0000FF"/>
                </a:solidFill>
              </a:rPr>
              <a:t>”</a:t>
            </a:r>
            <a:endParaRPr lang="en-US" dirty="0">
              <a:solidFill>
                <a:srgbClr val="0000FF"/>
              </a:solidFill>
            </a:endParaRPr>
          </a:p>
          <a:p>
            <a:pPr marL="0" indent="0">
              <a:buNone/>
            </a:pPr>
            <a:r>
              <a:rPr lang="en-US" sz="2200" dirty="0" smtClean="0">
                <a:solidFill>
                  <a:srgbClr val="000000"/>
                </a:solidFill>
              </a:rPr>
              <a:t>* EFF: “A Mixed Ninth Circuit Ruling in MDY v. Blizzard: </a:t>
            </a:r>
            <a:r>
              <a:rPr lang="en-US" sz="2200" dirty="0" err="1" smtClean="0">
                <a:solidFill>
                  <a:srgbClr val="000000"/>
                </a:solidFill>
              </a:rPr>
              <a:t>WoW</a:t>
            </a:r>
            <a:r>
              <a:rPr lang="en-US" sz="2200" dirty="0" smtClean="0">
                <a:solidFill>
                  <a:srgbClr val="000000"/>
                </a:solidFill>
              </a:rPr>
              <a:t> Buyers Are Not Owners – But Glider Users Are Not Copyright Infringers” </a:t>
            </a:r>
            <a:r>
              <a:rPr lang="en-US" sz="1800" dirty="0">
                <a:hlinkClick r:id="rId3"/>
              </a:rPr>
              <a:t>https://www.eff.org/deeplinks/2010/12/mixed-ninth-circuit-ruling-mdy-v-blizzard-</a:t>
            </a:r>
            <a:r>
              <a:rPr lang="en-US" sz="1800" dirty="0" smtClean="0">
                <a:hlinkClick r:id="rId3"/>
              </a:rPr>
              <a:t>wow</a:t>
            </a:r>
            <a:endParaRPr lang="en-US" sz="1800" dirty="0" smtClean="0"/>
          </a:p>
          <a:p>
            <a:pPr marL="0" indent="0">
              <a:buNone/>
            </a:pPr>
            <a:endParaRPr lang="en-US" dirty="0"/>
          </a:p>
        </p:txBody>
      </p:sp>
    </p:spTree>
    <p:extLst>
      <p:ext uri="{BB962C8B-B14F-4D97-AF65-F5344CB8AC3E}">
        <p14:creationId xmlns:p14="http://schemas.microsoft.com/office/powerpoint/2010/main" val="944444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7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7970"/>
            <a:ext cx="9144000" cy="1016000"/>
          </a:xfrm>
        </p:spPr>
        <p:txBody>
          <a:bodyPr>
            <a:normAutofit/>
          </a:bodyPr>
          <a:lstStyle/>
          <a:p>
            <a:r>
              <a:rPr lang="en-US" b="1" dirty="0" smtClean="0">
                <a:solidFill>
                  <a:schemeClr val="accent4">
                    <a:lumMod val="75000"/>
                  </a:schemeClr>
                </a:solidFill>
              </a:rPr>
              <a:t> Notice any common denominators?</a:t>
            </a:r>
            <a:endParaRPr lang="en-US" b="1" dirty="0">
              <a:solidFill>
                <a:schemeClr val="accent4">
                  <a:lumMod val="75000"/>
                </a:schemeClr>
              </a:solidFill>
            </a:endParaRPr>
          </a:p>
        </p:txBody>
      </p:sp>
      <p:sp>
        <p:nvSpPr>
          <p:cNvPr id="3" name="Content Placeholder 2"/>
          <p:cNvSpPr>
            <a:spLocks noGrp="1"/>
          </p:cNvSpPr>
          <p:nvPr>
            <p:ph sz="quarter" idx="10"/>
          </p:nvPr>
        </p:nvSpPr>
        <p:spPr>
          <a:xfrm>
            <a:off x="457200" y="1123969"/>
            <a:ext cx="8229600" cy="5507600"/>
          </a:xfrm>
        </p:spPr>
        <p:txBody>
          <a:bodyPr>
            <a:normAutofit/>
          </a:bodyPr>
          <a:lstStyle/>
          <a:p>
            <a:r>
              <a:rPr lang="en-US" dirty="0">
                <a:solidFill>
                  <a:srgbClr val="3366FF"/>
                </a:solidFill>
              </a:rPr>
              <a:t>Creativity</a:t>
            </a:r>
            <a:r>
              <a:rPr lang="en-US" dirty="0"/>
              <a:t> </a:t>
            </a:r>
            <a:r>
              <a:rPr lang="en-US" dirty="0">
                <a:solidFill>
                  <a:srgbClr val="000000"/>
                </a:solidFill>
              </a:rPr>
              <a:t>is</a:t>
            </a:r>
            <a:r>
              <a:rPr lang="en-US" dirty="0"/>
              <a:t> </a:t>
            </a:r>
            <a:r>
              <a:rPr lang="en-US" b="1" dirty="0">
                <a:solidFill>
                  <a:srgbClr val="FF0000"/>
                </a:solidFill>
              </a:rPr>
              <a:t>never </a:t>
            </a:r>
            <a:r>
              <a:rPr lang="en-US" dirty="0">
                <a:solidFill>
                  <a:srgbClr val="000000"/>
                </a:solidFill>
              </a:rPr>
              <a:t>in issue in any of the cases</a:t>
            </a:r>
            <a:endParaRPr lang="en-US" dirty="0" smtClean="0">
              <a:solidFill>
                <a:srgbClr val="000000"/>
              </a:solidFill>
            </a:endParaRPr>
          </a:p>
          <a:p>
            <a:pPr marL="0" indent="0">
              <a:buNone/>
            </a:pPr>
            <a:endParaRPr lang="en-US" dirty="0" smtClean="0"/>
          </a:p>
          <a:p>
            <a:r>
              <a:rPr lang="en-US" b="1" dirty="0" smtClean="0">
                <a:solidFill>
                  <a:srgbClr val="000000"/>
                </a:solidFill>
              </a:rPr>
              <a:t>Copyright Law </a:t>
            </a:r>
            <a:r>
              <a:rPr lang="en-US" dirty="0" smtClean="0">
                <a:solidFill>
                  <a:srgbClr val="000000"/>
                </a:solidFill>
              </a:rPr>
              <a:t>is only </a:t>
            </a:r>
            <a:r>
              <a:rPr lang="en-US" u="sng" dirty="0" smtClean="0">
                <a:solidFill>
                  <a:srgbClr val="000000"/>
                </a:solidFill>
              </a:rPr>
              <a:t>directly</a:t>
            </a:r>
            <a:r>
              <a:rPr lang="en-US" dirty="0" smtClean="0">
                <a:solidFill>
                  <a:srgbClr val="000000"/>
                </a:solidFill>
              </a:rPr>
              <a:t> relevant in </a:t>
            </a:r>
            <a:r>
              <a:rPr lang="en-US" i="1" u="sng" dirty="0" err="1" smtClean="0">
                <a:solidFill>
                  <a:srgbClr val="000000"/>
                </a:solidFill>
              </a:rPr>
              <a:t>Microstar</a:t>
            </a:r>
            <a:r>
              <a:rPr lang="en-US" i="1" dirty="0" smtClean="0">
                <a:solidFill>
                  <a:srgbClr val="000000"/>
                </a:solidFill>
              </a:rPr>
              <a:t> </a:t>
            </a:r>
            <a:r>
              <a:rPr lang="en-US" dirty="0" smtClean="0">
                <a:solidFill>
                  <a:srgbClr val="000000"/>
                </a:solidFill>
              </a:rPr>
              <a:t>(&amp; </a:t>
            </a:r>
            <a:r>
              <a:rPr lang="en-US" i="1" u="sng" dirty="0" err="1" smtClean="0">
                <a:solidFill>
                  <a:srgbClr val="000000"/>
                </a:solidFill>
              </a:rPr>
              <a:t>Galoob</a:t>
            </a:r>
            <a:r>
              <a:rPr lang="en-US" i="1" dirty="0" smtClean="0">
                <a:solidFill>
                  <a:srgbClr val="000000"/>
                </a:solidFill>
              </a:rPr>
              <a:t>  “</a:t>
            </a:r>
            <a:r>
              <a:rPr lang="en-US" dirty="0" smtClean="0">
                <a:solidFill>
                  <a:srgbClr val="000000"/>
                </a:solidFill>
              </a:rPr>
              <a:t>Game Genie”)- </a:t>
            </a:r>
            <a:r>
              <a:rPr lang="en-US" dirty="0">
                <a:solidFill>
                  <a:srgbClr val="000000"/>
                </a:solidFill>
              </a:rPr>
              <a:t>no contractual </a:t>
            </a:r>
            <a:r>
              <a:rPr lang="en-US" dirty="0" smtClean="0">
                <a:solidFill>
                  <a:srgbClr val="000000"/>
                </a:solidFill>
              </a:rPr>
              <a:t>nexus, </a:t>
            </a:r>
            <a:r>
              <a:rPr lang="en-US" dirty="0">
                <a:solidFill>
                  <a:srgbClr val="000000"/>
                </a:solidFill>
              </a:rPr>
              <a:t>so so</a:t>
            </a:r>
            <a:r>
              <a:rPr lang="en-US" dirty="0"/>
              <a:t>le “</a:t>
            </a:r>
            <a:r>
              <a:rPr lang="en-US" dirty="0">
                <a:solidFill>
                  <a:srgbClr val="008000"/>
                </a:solidFill>
              </a:rPr>
              <a:t>copyright only</a:t>
            </a:r>
            <a:r>
              <a:rPr lang="en-US" dirty="0"/>
              <a:t>” </a:t>
            </a:r>
            <a:r>
              <a:rPr lang="en-US" dirty="0" smtClean="0">
                <a:solidFill>
                  <a:srgbClr val="000000"/>
                </a:solidFill>
              </a:rPr>
              <a:t>case.</a:t>
            </a:r>
          </a:p>
          <a:p>
            <a:pPr marL="0" indent="0">
              <a:buNone/>
            </a:pPr>
            <a:endParaRPr lang="en-US" dirty="0" smtClean="0"/>
          </a:p>
          <a:p>
            <a:r>
              <a:rPr lang="en-US" dirty="0" smtClean="0">
                <a:solidFill>
                  <a:schemeClr val="tx1"/>
                </a:solidFill>
              </a:rPr>
              <a:t>“Fair Use” to create mods question avoided by:</a:t>
            </a:r>
          </a:p>
          <a:p>
            <a:pPr marL="457200" indent="-457200">
              <a:buAutoNum type="arabicPeriod"/>
            </a:pPr>
            <a:r>
              <a:rPr lang="en-US" sz="2000" dirty="0" smtClean="0">
                <a:solidFill>
                  <a:schemeClr val="tx1"/>
                </a:solidFill>
              </a:rPr>
              <a:t>Contract Law (Davidson, </a:t>
            </a:r>
            <a:r>
              <a:rPr lang="en-US" sz="2000" dirty="0" err="1" smtClean="0">
                <a:solidFill>
                  <a:schemeClr val="tx1"/>
                </a:solidFill>
              </a:rPr>
              <a:t>iRacing</a:t>
            </a:r>
            <a:r>
              <a:rPr lang="en-US" sz="2000" dirty="0" smtClean="0">
                <a:solidFill>
                  <a:schemeClr val="tx1"/>
                </a:solidFill>
              </a:rPr>
              <a:t> &amp; MDY all decided on EULA, </a:t>
            </a:r>
            <a:r>
              <a:rPr lang="en-US" sz="2000" dirty="0" err="1" smtClean="0">
                <a:solidFill>
                  <a:schemeClr val="tx1"/>
                </a:solidFill>
              </a:rPr>
              <a:t>ToS</a:t>
            </a:r>
            <a:r>
              <a:rPr lang="en-US" sz="2000" dirty="0" smtClean="0">
                <a:solidFill>
                  <a:schemeClr val="tx1"/>
                </a:solidFill>
              </a:rPr>
              <a:t> or </a:t>
            </a:r>
            <a:r>
              <a:rPr lang="en-US" sz="2000" dirty="0" err="1" smtClean="0">
                <a:solidFill>
                  <a:schemeClr val="tx1"/>
                </a:solidFill>
              </a:rPr>
              <a:t>ToU</a:t>
            </a:r>
            <a:r>
              <a:rPr lang="en-US" sz="2000" dirty="0" smtClean="0">
                <a:solidFill>
                  <a:schemeClr val="tx1"/>
                </a:solidFill>
              </a:rPr>
              <a:t> terms &amp; obligations).</a:t>
            </a:r>
          </a:p>
          <a:p>
            <a:pPr marL="457200" indent="-457200">
              <a:buAutoNum type="arabicPeriod"/>
            </a:pPr>
            <a:r>
              <a:rPr lang="en-US" sz="2000" dirty="0" smtClean="0">
                <a:solidFill>
                  <a:schemeClr val="tx1"/>
                </a:solidFill>
              </a:rPr>
              <a:t>Nothing creative in what Micro Star did – they did not create a mod – they usurped </a:t>
            </a:r>
            <a:r>
              <a:rPr lang="en-US" sz="2000" dirty="0">
                <a:solidFill>
                  <a:schemeClr val="tx1"/>
                </a:solidFill>
              </a:rPr>
              <a:t>mod creators without </a:t>
            </a:r>
            <a:r>
              <a:rPr lang="en-US" sz="2000" dirty="0" smtClean="0">
                <a:solidFill>
                  <a:schemeClr val="tx1"/>
                </a:solidFill>
              </a:rPr>
              <a:t>permission</a:t>
            </a:r>
          </a:p>
          <a:p>
            <a:pPr marL="0" indent="0">
              <a:buNone/>
            </a:pPr>
            <a:endParaRPr lang="en-US" sz="2000" dirty="0" smtClean="0">
              <a:solidFill>
                <a:schemeClr val="tx1"/>
              </a:solidFill>
            </a:endParaRPr>
          </a:p>
          <a:p>
            <a:r>
              <a:rPr lang="en-US" b="1" dirty="0" smtClean="0">
                <a:solidFill>
                  <a:schemeClr val="tx1"/>
                </a:solidFill>
              </a:rPr>
              <a:t>Conclusion: </a:t>
            </a:r>
            <a:r>
              <a:rPr lang="en-US" b="1" dirty="0">
                <a:solidFill>
                  <a:schemeClr val="tx1"/>
                </a:solidFill>
              </a:rPr>
              <a:t>No current precedent that game mods </a:t>
            </a:r>
            <a:r>
              <a:rPr lang="en-US" b="1" dirty="0">
                <a:solidFill>
                  <a:srgbClr val="FF0000"/>
                </a:solidFill>
              </a:rPr>
              <a:t>are not </a:t>
            </a:r>
            <a:r>
              <a:rPr lang="en-US" b="1" dirty="0">
                <a:solidFill>
                  <a:srgbClr val="000000"/>
                </a:solidFill>
              </a:rPr>
              <a:t>“Fair Use”.</a:t>
            </a:r>
          </a:p>
          <a:p>
            <a:endParaRPr lang="en-US" b="1" dirty="0" smtClean="0"/>
          </a:p>
        </p:txBody>
      </p:sp>
    </p:spTree>
    <p:extLst>
      <p:ext uri="{BB962C8B-B14F-4D97-AF65-F5344CB8AC3E}">
        <p14:creationId xmlns:p14="http://schemas.microsoft.com/office/powerpoint/2010/main" val="4257282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211657"/>
            <a:ext cx="8229600" cy="1016000"/>
          </a:xfrm>
        </p:spPr>
        <p:txBody>
          <a:bodyPr/>
          <a:lstStyle/>
          <a:p>
            <a:r>
              <a:rPr lang="en-US" dirty="0" smtClean="0"/>
              <a:t>     </a:t>
            </a:r>
            <a:r>
              <a:rPr lang="en-US" b="1" dirty="0" smtClean="0">
                <a:solidFill>
                  <a:schemeClr val="tx1"/>
                </a:solidFill>
              </a:rPr>
              <a:t>Where Are We? </a:t>
            </a:r>
            <a:endParaRPr lang="en-US" b="1" dirty="0">
              <a:solidFill>
                <a:schemeClr val="tx1"/>
              </a:solidFill>
            </a:endParaRPr>
          </a:p>
        </p:txBody>
      </p:sp>
      <p:sp>
        <p:nvSpPr>
          <p:cNvPr id="5" name="Content Placeholder 4"/>
          <p:cNvSpPr>
            <a:spLocks noGrp="1"/>
          </p:cNvSpPr>
          <p:nvPr>
            <p:ph sz="quarter" idx="10"/>
          </p:nvPr>
        </p:nvSpPr>
        <p:spPr>
          <a:xfrm>
            <a:off x="457200" y="1526166"/>
            <a:ext cx="8686800" cy="4199968"/>
          </a:xfrm>
        </p:spPr>
        <p:txBody>
          <a:bodyPr>
            <a:normAutofit/>
          </a:bodyPr>
          <a:lstStyle/>
          <a:p>
            <a:pPr marL="0" indent="0">
              <a:buNone/>
            </a:pPr>
            <a:endParaRPr lang="en-US" dirty="0" smtClean="0"/>
          </a:p>
          <a:p>
            <a:pPr marL="0" indent="0">
              <a:buNone/>
            </a:pPr>
            <a:r>
              <a:rPr lang="en-US" sz="2800" b="1" dirty="0" smtClean="0">
                <a:solidFill>
                  <a:srgbClr val="660066"/>
                </a:solidFill>
              </a:rPr>
              <a:t>*3</a:t>
            </a:r>
            <a:r>
              <a:rPr lang="en-US" sz="2800" b="1" baseline="30000" dirty="0" smtClean="0">
                <a:solidFill>
                  <a:srgbClr val="660066"/>
                </a:solidFill>
              </a:rPr>
              <a:t>rd</a:t>
            </a:r>
            <a:r>
              <a:rPr lang="en-US" sz="2800" b="1" dirty="0" smtClean="0">
                <a:solidFill>
                  <a:srgbClr val="660066"/>
                </a:solidFill>
              </a:rPr>
              <a:t> and final Talk in Part A of the course under </a:t>
            </a:r>
            <a:r>
              <a:rPr lang="en-US" sz="2800" b="1" dirty="0" smtClean="0">
                <a:solidFill>
                  <a:schemeClr val="tx1"/>
                </a:solidFill>
              </a:rPr>
              <a:t>“Creating”</a:t>
            </a:r>
          </a:p>
          <a:p>
            <a:pPr marL="0" indent="0">
              <a:buNone/>
            </a:pPr>
            <a:endParaRPr lang="en-US" sz="2800" b="1" dirty="0" smtClean="0">
              <a:solidFill>
                <a:srgbClr val="000000"/>
              </a:solidFill>
            </a:endParaRPr>
          </a:p>
          <a:p>
            <a:pPr marL="0" indent="0">
              <a:buNone/>
            </a:pPr>
            <a:r>
              <a:rPr lang="en-US" sz="2800" b="1" dirty="0" smtClean="0">
                <a:solidFill>
                  <a:srgbClr val="000090"/>
                </a:solidFill>
              </a:rPr>
              <a:t>*Today:…(How) Can a </a:t>
            </a:r>
            <a:r>
              <a:rPr lang="en-US" sz="2800" b="1" dirty="0" smtClean="0">
                <a:solidFill>
                  <a:srgbClr val="000000"/>
                </a:solidFill>
              </a:rPr>
              <a:t>Right to </a:t>
            </a:r>
            <a:r>
              <a:rPr lang="en-US" sz="2800" b="1" dirty="0" err="1" smtClean="0">
                <a:solidFill>
                  <a:srgbClr val="000000"/>
                </a:solidFill>
              </a:rPr>
              <a:t>CREATe</a:t>
            </a:r>
            <a:r>
              <a:rPr lang="en-US" sz="2800" b="1" dirty="0" smtClean="0">
                <a:solidFill>
                  <a:srgbClr val="000090"/>
                </a:solidFill>
              </a:rPr>
              <a:t> (Mod) be established?</a:t>
            </a:r>
          </a:p>
          <a:p>
            <a:pPr marL="0" indent="0">
              <a:buNone/>
            </a:pPr>
            <a:endParaRPr lang="en-US" sz="2800" b="1" dirty="0" smtClean="0">
              <a:solidFill>
                <a:srgbClr val="FF6600"/>
              </a:solidFill>
            </a:endParaRPr>
          </a:p>
          <a:p>
            <a:pPr marL="0" indent="0">
              <a:buNone/>
            </a:pPr>
            <a:r>
              <a:rPr lang="en-US" sz="2800" b="1" dirty="0" smtClean="0">
                <a:solidFill>
                  <a:srgbClr val="FF6600"/>
                </a:solidFill>
              </a:rPr>
              <a:t>*Next class – beginning of Part B: </a:t>
            </a:r>
            <a:r>
              <a:rPr lang="en-US" sz="2800" b="1" dirty="0" smtClean="0">
                <a:solidFill>
                  <a:srgbClr val="000000"/>
                </a:solidFill>
              </a:rPr>
              <a:t>“Connecting” </a:t>
            </a:r>
          </a:p>
          <a:p>
            <a:pPr marL="0" indent="0">
              <a:buNone/>
            </a:pPr>
            <a:r>
              <a:rPr lang="en-US" sz="2800" b="1" dirty="0" smtClean="0">
                <a:solidFill>
                  <a:srgbClr val="FF6600"/>
                </a:solidFill>
              </a:rPr>
              <a:t>(Part C. </a:t>
            </a:r>
            <a:r>
              <a:rPr lang="en-US" sz="2800" b="1" dirty="0" smtClean="0">
                <a:solidFill>
                  <a:srgbClr val="000000"/>
                </a:solidFill>
              </a:rPr>
              <a:t>“Controlling”</a:t>
            </a:r>
            <a:r>
              <a:rPr lang="en-US" sz="2800" b="1" dirty="0" smtClean="0">
                <a:solidFill>
                  <a:srgbClr val="FF6600"/>
                </a:solidFill>
              </a:rPr>
              <a:t>, Part D. </a:t>
            </a:r>
            <a:r>
              <a:rPr lang="en-US" sz="2800" b="1" dirty="0" smtClean="0">
                <a:solidFill>
                  <a:srgbClr val="000000"/>
                </a:solidFill>
              </a:rPr>
              <a:t>“Conciliation”</a:t>
            </a:r>
            <a:r>
              <a:rPr lang="en-US" sz="2800" b="1" dirty="0" smtClean="0">
                <a:solidFill>
                  <a:srgbClr val="FF6600"/>
                </a:solidFill>
              </a:rPr>
              <a:t>)</a:t>
            </a:r>
          </a:p>
          <a:p>
            <a:endParaRPr lang="en-US" dirty="0"/>
          </a:p>
        </p:txBody>
      </p:sp>
      <p:pic>
        <p:nvPicPr>
          <p:cNvPr id="6" name="Content Placeholder 3" descr="Kardanischer-Kompass.jpg"/>
          <p:cNvPicPr>
            <a:picLocks noChangeAspect="1"/>
          </p:cNvPicPr>
          <p:nvPr/>
        </p:nvPicPr>
        <p:blipFill rotWithShape="1">
          <a:blip r:embed="rId3" cstate="print">
            <a:extLst>
              <a:ext uri="{28A0092B-C50C-407E-A947-70E740481C1C}">
                <a14:useLocalDpi xmlns:a14="http://schemas.microsoft.com/office/drawing/2010/main"/>
              </a:ext>
            </a:extLst>
          </a:blip>
          <a:srcRect l="-272" r="-103"/>
          <a:stretch/>
        </p:blipFill>
        <p:spPr>
          <a:xfrm>
            <a:off x="5748771" y="47805"/>
            <a:ext cx="2095399" cy="1812783"/>
          </a:xfrm>
          <a:prstGeom prst="rect">
            <a:avLst/>
          </a:prstGeom>
        </p:spPr>
      </p:pic>
    </p:spTree>
    <p:extLst>
      <p:ext uri="{BB962C8B-B14F-4D97-AF65-F5344CB8AC3E}">
        <p14:creationId xmlns:p14="http://schemas.microsoft.com/office/powerpoint/2010/main" val="944761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1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967" y="326593"/>
            <a:ext cx="9041033" cy="1016000"/>
          </a:xfrm>
        </p:spPr>
        <p:txBody>
          <a:bodyPr>
            <a:normAutofit fontScale="90000"/>
          </a:bodyPr>
          <a:lstStyle/>
          <a:p>
            <a:r>
              <a:rPr lang="en-US" b="1" dirty="0" smtClean="0"/>
              <a:t>    </a:t>
            </a:r>
            <a:r>
              <a:rPr lang="en-US" b="1" dirty="0" smtClean="0">
                <a:solidFill>
                  <a:srgbClr val="000000"/>
                </a:solidFill>
              </a:rPr>
              <a:t>Does </a:t>
            </a:r>
            <a:r>
              <a:rPr lang="en-US" b="1" dirty="0">
                <a:solidFill>
                  <a:srgbClr val="000000"/>
                </a:solidFill>
              </a:rPr>
              <a:t>not mean Mods </a:t>
            </a:r>
            <a:r>
              <a:rPr lang="en-US" b="1" u="sng" dirty="0" smtClean="0">
                <a:solidFill>
                  <a:srgbClr val="3366FF"/>
                </a:solidFill>
              </a:rPr>
              <a:t>ARE</a:t>
            </a:r>
            <a:r>
              <a:rPr lang="en-US" b="1" i="1" dirty="0">
                <a:solidFill>
                  <a:srgbClr val="000000"/>
                </a:solidFill>
              </a:rPr>
              <a:t> </a:t>
            </a:r>
            <a:r>
              <a:rPr lang="en-US" b="1" dirty="0" smtClean="0">
                <a:solidFill>
                  <a:schemeClr val="tx1"/>
                </a:solidFill>
              </a:rPr>
              <a:t>“</a:t>
            </a:r>
            <a:r>
              <a:rPr lang="en-US" b="1" dirty="0">
                <a:solidFill>
                  <a:schemeClr val="tx1"/>
                </a:solidFill>
              </a:rPr>
              <a:t>Fair Use</a:t>
            </a:r>
            <a:r>
              <a:rPr lang="en-US" b="1" dirty="0" smtClean="0">
                <a:solidFill>
                  <a:schemeClr val="tx1"/>
                </a:solidFill>
              </a:rPr>
              <a:t>”..</a:t>
            </a:r>
            <a:r>
              <a:rPr lang="en-US" i="1" u="sng" dirty="0">
                <a:solidFill>
                  <a:srgbClr val="3366FF"/>
                </a:solidFill>
              </a:rPr>
              <a:t/>
            </a:r>
            <a:br>
              <a:rPr lang="en-US" i="1" u="sng" dirty="0">
                <a:solidFill>
                  <a:srgbClr val="3366FF"/>
                </a:solidFill>
              </a:rPr>
            </a:br>
            <a:endParaRPr lang="en-US" dirty="0"/>
          </a:p>
        </p:txBody>
      </p:sp>
      <p:sp>
        <p:nvSpPr>
          <p:cNvPr id="3" name="Content Placeholder 2"/>
          <p:cNvSpPr>
            <a:spLocks noGrp="1"/>
          </p:cNvSpPr>
          <p:nvPr>
            <p:ph sz="quarter" idx="10"/>
          </p:nvPr>
        </p:nvSpPr>
        <p:spPr/>
        <p:txBody>
          <a:bodyPr/>
          <a:lstStyle/>
          <a:p>
            <a:pPr marL="0" indent="0">
              <a:buNone/>
            </a:pPr>
            <a:endParaRPr lang="en-US" dirty="0" smtClean="0">
              <a:solidFill>
                <a:schemeClr val="tx1"/>
              </a:solidFill>
            </a:endParaRPr>
          </a:p>
          <a:p>
            <a:r>
              <a:rPr lang="en-US" sz="2800" b="1" dirty="0" smtClean="0">
                <a:solidFill>
                  <a:schemeClr val="tx1"/>
                </a:solidFill>
              </a:rPr>
              <a:t>What’s at stake?</a:t>
            </a:r>
          </a:p>
          <a:p>
            <a:r>
              <a:rPr lang="en-US" b="1" dirty="0" smtClean="0">
                <a:solidFill>
                  <a:srgbClr val="0000FF"/>
                </a:solidFill>
              </a:rPr>
              <a:t>Mods</a:t>
            </a:r>
          </a:p>
          <a:p>
            <a:r>
              <a:rPr lang="en-US" b="1" dirty="0" err="1" smtClean="0">
                <a:solidFill>
                  <a:srgbClr val="008000"/>
                </a:solidFill>
              </a:rPr>
              <a:t>Machinima</a:t>
            </a:r>
            <a:endParaRPr lang="en-US" b="1" dirty="0" smtClean="0">
              <a:solidFill>
                <a:srgbClr val="008000"/>
              </a:solidFill>
            </a:endParaRPr>
          </a:p>
          <a:p>
            <a:r>
              <a:rPr lang="en-US" b="1" dirty="0" smtClean="0">
                <a:solidFill>
                  <a:schemeClr val="tx1"/>
                </a:solidFill>
                <a:latin typeface="Apple Chancery"/>
                <a:cs typeface="Apple Chancery"/>
              </a:rPr>
              <a:t>Fan Fiction</a:t>
            </a:r>
          </a:p>
          <a:p>
            <a:r>
              <a:rPr lang="en-US" b="1" dirty="0" smtClean="0">
                <a:solidFill>
                  <a:srgbClr val="000090"/>
                </a:solidFill>
                <a:latin typeface="Bangla MN"/>
                <a:cs typeface="Bangla MN"/>
              </a:rPr>
              <a:t>Re-mix</a:t>
            </a:r>
          </a:p>
          <a:p>
            <a:r>
              <a:rPr lang="en-US" b="1" dirty="0" smtClean="0">
                <a:solidFill>
                  <a:schemeClr val="tx1"/>
                </a:solidFill>
              </a:rPr>
              <a:t>Multi-source content</a:t>
            </a:r>
          </a:p>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3D Printing</a:t>
            </a:r>
            <a:endParaRPr lang="en-US"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r>
              <a:rPr lang="en-US" sz="3600" b="1" dirty="0" smtClean="0">
                <a:solidFill>
                  <a:schemeClr val="tx1"/>
                </a:solidFill>
              </a:rPr>
              <a:t>&amp; (of course) </a:t>
            </a:r>
            <a:r>
              <a:rPr lang="en-US" sz="3600" b="1" i="1" dirty="0" smtClean="0">
                <a:solidFill>
                  <a:srgbClr val="008000"/>
                </a:solidFill>
              </a:rPr>
              <a:t>Freedom to </a:t>
            </a:r>
            <a:r>
              <a:rPr lang="en-US" sz="3600" b="1" dirty="0" err="1" smtClean="0">
                <a:solidFill>
                  <a:srgbClr val="0000FF"/>
                </a:solidFill>
              </a:rPr>
              <a:t>CRE</a:t>
            </a:r>
            <a:r>
              <a:rPr lang="en-US" sz="3600" b="1" i="1" dirty="0" err="1" smtClean="0">
                <a:solidFill>
                  <a:srgbClr val="70167B"/>
                </a:solidFill>
              </a:rPr>
              <a:t>atE</a:t>
            </a:r>
            <a:endParaRPr lang="en-US" sz="3600" b="1" dirty="0">
              <a:solidFill>
                <a:srgbClr val="70167B"/>
              </a:solidFill>
            </a:endParaRPr>
          </a:p>
        </p:txBody>
      </p:sp>
    </p:spTree>
    <p:extLst>
      <p:ext uri="{BB962C8B-B14F-4D97-AF65-F5344CB8AC3E}">
        <p14:creationId xmlns:p14="http://schemas.microsoft.com/office/powerpoint/2010/main" val="1126013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2589"/>
          </a:xfrm>
        </p:spPr>
        <p:txBody>
          <a:bodyPr>
            <a:norm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Establishing the Right to Mod:</a:t>
            </a:r>
            <a:r>
              <a:rPr 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t>
            </a:r>
            <a:r>
              <a:rPr lang="en-US" sz="20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Questions of perspective</a:t>
            </a:r>
            <a:endParaRPr lang="en-US" sz="2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Content Placeholder 2"/>
          <p:cNvSpPr>
            <a:spLocks noGrp="1"/>
          </p:cNvSpPr>
          <p:nvPr>
            <p:ph sz="quarter" idx="10"/>
          </p:nvPr>
        </p:nvSpPr>
        <p:spPr>
          <a:xfrm>
            <a:off x="457200" y="932589"/>
            <a:ext cx="8229600" cy="5139159"/>
          </a:xfrm>
        </p:spPr>
        <p:txBody>
          <a:bodyPr>
            <a:normAutofit fontScale="92500" lnSpcReduction="10000"/>
          </a:bodyPr>
          <a:lstStyle/>
          <a:p>
            <a:r>
              <a:rPr lang="en-US" dirty="0" smtClean="0">
                <a:solidFill>
                  <a:srgbClr val="000000"/>
                </a:solidFill>
              </a:rPr>
              <a:t>Does facilitating “true” </a:t>
            </a:r>
            <a:r>
              <a:rPr lang="en-US" b="1" dirty="0" smtClean="0">
                <a:solidFill>
                  <a:srgbClr val="3366FF"/>
                </a:solidFill>
              </a:rPr>
              <a:t>INTERACTIVITY</a:t>
            </a:r>
            <a:r>
              <a:rPr lang="en-US" dirty="0" smtClean="0"/>
              <a:t> </a:t>
            </a:r>
            <a:r>
              <a:rPr lang="en-US" dirty="0" smtClean="0">
                <a:solidFill>
                  <a:srgbClr val="000000"/>
                </a:solidFill>
              </a:rPr>
              <a:t>set Mods apart from other (one-way) art?</a:t>
            </a:r>
          </a:p>
          <a:p>
            <a:r>
              <a:rPr lang="en-US" dirty="0" smtClean="0">
                <a:solidFill>
                  <a:srgbClr val="000000"/>
                </a:solidFill>
              </a:rPr>
              <a:t>Does it make a difference in law that mods/games are a tool of other/further creativity? </a:t>
            </a:r>
          </a:p>
          <a:p>
            <a:r>
              <a:rPr lang="en-US" dirty="0" smtClean="0">
                <a:solidFill>
                  <a:srgbClr val="000000"/>
                </a:solidFill>
              </a:rPr>
              <a:t>Who </a:t>
            </a:r>
            <a:r>
              <a:rPr lang="en-US" dirty="0">
                <a:solidFill>
                  <a:srgbClr val="000000"/>
                </a:solidFill>
              </a:rPr>
              <a:t>owns</a:t>
            </a:r>
            <a:r>
              <a:rPr lang="en-US" dirty="0"/>
              <a:t> </a:t>
            </a:r>
            <a:r>
              <a:rPr lang="en-US" b="1" dirty="0" smtClean="0">
                <a:solidFill>
                  <a:srgbClr val="3366FF"/>
                </a:solidFill>
              </a:rPr>
              <a:t>SHARED CREATIVITY</a:t>
            </a:r>
            <a:r>
              <a:rPr lang="en-US" dirty="0" smtClean="0"/>
              <a:t>?</a:t>
            </a:r>
          </a:p>
          <a:p>
            <a:r>
              <a:rPr lang="en-US" dirty="0" smtClean="0">
                <a:solidFill>
                  <a:srgbClr val="000000"/>
                </a:solidFill>
              </a:rPr>
              <a:t>Is </a:t>
            </a:r>
            <a:r>
              <a:rPr lang="en-US" dirty="0" err="1" smtClean="0">
                <a:solidFill>
                  <a:srgbClr val="000000"/>
                </a:solidFill>
              </a:rPr>
              <a:t>modding</a:t>
            </a:r>
            <a:r>
              <a:rPr lang="en-US" dirty="0" smtClean="0">
                <a:solidFill>
                  <a:srgbClr val="000000"/>
                </a:solidFill>
              </a:rPr>
              <a:t> a “</a:t>
            </a:r>
            <a:r>
              <a:rPr lang="en-US" b="1" dirty="0" smtClean="0">
                <a:solidFill>
                  <a:srgbClr val="000000"/>
                </a:solidFill>
              </a:rPr>
              <a:t>Right to</a:t>
            </a:r>
            <a:r>
              <a:rPr lang="en-US" dirty="0" smtClean="0">
                <a:solidFill>
                  <a:srgbClr val="000000"/>
                </a:solidFill>
              </a:rPr>
              <a:t> </a:t>
            </a:r>
            <a:r>
              <a:rPr lang="en-US" b="1" dirty="0" err="1" smtClean="0">
                <a:solidFill>
                  <a:srgbClr val="70167B"/>
                </a:solidFill>
              </a:rPr>
              <a:t>CreaTE</a:t>
            </a:r>
            <a:r>
              <a:rPr lang="en-US" dirty="0" smtClean="0"/>
              <a:t>” </a:t>
            </a:r>
            <a:r>
              <a:rPr lang="en-US" dirty="0" smtClean="0">
                <a:solidFill>
                  <a:srgbClr val="000000"/>
                </a:solidFill>
              </a:rPr>
              <a:t>(expression/speech) or a “Creator’s Right” (part of/defense to: copyright)?</a:t>
            </a:r>
          </a:p>
          <a:p>
            <a:r>
              <a:rPr lang="en-US" dirty="0" smtClean="0">
                <a:solidFill>
                  <a:srgbClr val="000000"/>
                </a:solidFill>
              </a:rPr>
              <a:t>Are</a:t>
            </a:r>
            <a:r>
              <a:rPr lang="en-US" dirty="0" smtClean="0"/>
              <a:t> </a:t>
            </a:r>
            <a:r>
              <a:rPr lang="en-US" i="1" dirty="0" smtClean="0">
                <a:solidFill>
                  <a:srgbClr val="3366FF"/>
                </a:solidFill>
              </a:rPr>
              <a:t>Users Rights</a:t>
            </a:r>
            <a:r>
              <a:rPr lang="en-US" dirty="0" smtClean="0"/>
              <a:t> </a:t>
            </a:r>
            <a:r>
              <a:rPr lang="en-US" dirty="0" smtClean="0">
                <a:solidFill>
                  <a:srgbClr val="000000"/>
                </a:solidFill>
              </a:rPr>
              <a:t>a “Right of Creation” </a:t>
            </a:r>
            <a:r>
              <a:rPr lang="en-US" b="1" dirty="0" smtClean="0">
                <a:solidFill>
                  <a:srgbClr val="FF0000"/>
                </a:solidFill>
              </a:rPr>
              <a:t>or</a:t>
            </a:r>
            <a:r>
              <a:rPr lang="en-US" dirty="0" smtClean="0"/>
              <a:t> </a:t>
            </a:r>
            <a:r>
              <a:rPr lang="en-US" dirty="0" smtClean="0">
                <a:solidFill>
                  <a:schemeClr val="tx1"/>
                </a:solidFill>
              </a:rPr>
              <a:t>“Right to </a:t>
            </a:r>
            <a:r>
              <a:rPr lang="en-US" dirty="0" err="1" smtClean="0">
                <a:solidFill>
                  <a:schemeClr val="tx1"/>
                </a:solidFill>
              </a:rPr>
              <a:t>CreaTe</a:t>
            </a:r>
            <a:r>
              <a:rPr lang="en-US" dirty="0" smtClean="0">
                <a:solidFill>
                  <a:schemeClr val="tx1"/>
                </a:solidFill>
              </a:rPr>
              <a:t>”?</a:t>
            </a:r>
          </a:p>
          <a:p>
            <a:pPr marL="0" indent="0">
              <a:buNone/>
            </a:pPr>
            <a:r>
              <a:rPr lang="en-US" sz="1800" dirty="0" smtClean="0"/>
              <a:t>                  </a:t>
            </a:r>
          </a:p>
          <a:p>
            <a:pPr marL="0" indent="0">
              <a:buNone/>
            </a:pPr>
            <a:r>
              <a:rPr lang="en-US" sz="1800" dirty="0" smtClean="0"/>
              <a:t>                  </a:t>
            </a:r>
            <a:endParaRPr lang="en-US" sz="1900" dirty="0" smtClean="0"/>
          </a:p>
          <a:p>
            <a:pPr marL="0" indent="0">
              <a:buNone/>
            </a:pPr>
            <a:r>
              <a:rPr lang="en-US" sz="1900" dirty="0" smtClean="0"/>
              <a:t>                 </a:t>
            </a:r>
            <a:r>
              <a:rPr lang="en-US" sz="1900" dirty="0" smtClean="0">
                <a:solidFill>
                  <a:schemeClr val="tx1"/>
                </a:solidFill>
              </a:rPr>
              <a:t> M</a:t>
            </a:r>
          </a:p>
          <a:p>
            <a:pPr marL="0" indent="0">
              <a:buNone/>
            </a:pPr>
            <a:r>
              <a:rPr lang="en-US" sz="1900" dirty="0" smtClean="0">
                <a:solidFill>
                  <a:schemeClr val="tx1"/>
                </a:solidFill>
              </a:rPr>
              <a:t>                   I</a:t>
            </a:r>
          </a:p>
          <a:p>
            <a:pPr marL="0" indent="0">
              <a:buNone/>
            </a:pPr>
            <a:r>
              <a:rPr lang="en-US" sz="1900" dirty="0" smtClean="0">
                <a:solidFill>
                  <a:schemeClr val="tx1"/>
                </a:solidFill>
              </a:rPr>
              <a:t>                  N</a:t>
            </a:r>
          </a:p>
          <a:p>
            <a:pPr marL="0" indent="0">
              <a:buNone/>
            </a:pPr>
            <a:r>
              <a:rPr lang="en-US" sz="1900" dirty="0" smtClean="0">
                <a:solidFill>
                  <a:schemeClr val="tx1"/>
                </a:solidFill>
              </a:rPr>
              <a:t>                  E</a:t>
            </a:r>
          </a:p>
          <a:p>
            <a:pPr marL="0" indent="0">
              <a:buNone/>
            </a:pPr>
            <a:r>
              <a:rPr lang="en-US" sz="1900" dirty="0" smtClean="0">
                <a:solidFill>
                  <a:schemeClr val="tx1"/>
                </a:solidFill>
              </a:rPr>
              <a:t>                  C</a:t>
            </a:r>
          </a:p>
          <a:p>
            <a:pPr marL="0" indent="0">
              <a:buNone/>
            </a:pPr>
            <a:r>
              <a:rPr lang="en-US" sz="1900" dirty="0" smtClean="0">
                <a:solidFill>
                  <a:schemeClr val="tx1"/>
                </a:solidFill>
              </a:rPr>
              <a:t>                  R</a:t>
            </a:r>
          </a:p>
          <a:p>
            <a:pPr marL="0" indent="0">
              <a:buNone/>
            </a:pPr>
            <a:r>
              <a:rPr lang="en-US" sz="1900" dirty="0" smtClean="0">
                <a:solidFill>
                  <a:schemeClr val="tx1"/>
                </a:solidFill>
              </a:rPr>
              <a:t>                  A</a:t>
            </a:r>
          </a:p>
          <a:p>
            <a:pPr marL="0" indent="0">
              <a:buNone/>
            </a:pPr>
            <a:r>
              <a:rPr lang="en-US" sz="1900" dirty="0" smtClean="0">
                <a:solidFill>
                  <a:schemeClr val="tx1"/>
                </a:solidFill>
              </a:rPr>
              <a:t>                  F</a:t>
            </a:r>
            <a:endParaRPr lang="en-US" sz="1900" dirty="0">
              <a:solidFill>
                <a:schemeClr val="tx1"/>
              </a:solidFill>
            </a:endParaRPr>
          </a:p>
          <a:p>
            <a:pPr marL="0" indent="0">
              <a:buNone/>
            </a:pPr>
            <a:r>
              <a:rPr lang="en-US" sz="1900" dirty="0" smtClean="0">
                <a:solidFill>
                  <a:schemeClr val="tx1"/>
                </a:solidFill>
              </a:rPr>
              <a:t>                  T</a:t>
            </a:r>
          </a:p>
          <a:p>
            <a:endParaRPr lang="en-US" dirty="0"/>
          </a:p>
        </p:txBody>
      </p:sp>
      <p:pic>
        <p:nvPicPr>
          <p:cNvPr id="4" name="Picture 3" descr="800px-1_main_channe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02533" y="3234357"/>
            <a:ext cx="4754287" cy="2650515"/>
          </a:xfrm>
          <a:prstGeom prst="rect">
            <a:avLst/>
          </a:prstGeom>
        </p:spPr>
      </p:pic>
    </p:spTree>
    <p:extLst>
      <p:ext uri="{BB962C8B-B14F-4D97-AF65-F5344CB8AC3E}">
        <p14:creationId xmlns:p14="http://schemas.microsoft.com/office/powerpoint/2010/main" val="2319476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37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68188"/>
          </a:xfrm>
        </p:spPr>
        <p:txBody>
          <a:bodyPr>
            <a:normAutofit fontScale="90000"/>
          </a:bodyPr>
          <a:lstStyle/>
          <a:p>
            <a:r>
              <a:rPr lang="en-US" b="1" dirty="0" smtClean="0">
                <a:solidFill>
                  <a:srgbClr val="000000"/>
                </a:solidFill>
              </a:rPr>
              <a:t>“Right to </a:t>
            </a:r>
            <a:r>
              <a:rPr lang="en-US" b="1" dirty="0" err="1" smtClean="0">
                <a:solidFill>
                  <a:srgbClr val="000000"/>
                </a:solidFill>
              </a:rPr>
              <a:t>CreaTE</a:t>
            </a:r>
            <a:r>
              <a:rPr lang="en-US" b="1" dirty="0" smtClean="0">
                <a:solidFill>
                  <a:srgbClr val="000000"/>
                </a:solidFill>
              </a:rPr>
              <a:t>” v. “Rights to Creation”</a:t>
            </a:r>
            <a:endParaRPr lang="en-US" b="1" dirty="0">
              <a:solidFill>
                <a:srgbClr val="000000"/>
              </a:solidFill>
            </a:endParaRPr>
          </a:p>
        </p:txBody>
      </p:sp>
      <p:sp>
        <p:nvSpPr>
          <p:cNvPr id="3" name="Content Placeholder 2"/>
          <p:cNvSpPr>
            <a:spLocks noGrp="1"/>
          </p:cNvSpPr>
          <p:nvPr>
            <p:ph sz="quarter" idx="10"/>
          </p:nvPr>
        </p:nvSpPr>
        <p:spPr>
          <a:xfrm>
            <a:off x="457200" y="968189"/>
            <a:ext cx="8229600" cy="5122027"/>
          </a:xfrm>
        </p:spPr>
        <p:txBody>
          <a:bodyPr>
            <a:normAutofit fontScale="92500"/>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Right to </a:t>
            </a:r>
            <a:r>
              <a:rPr lang="en-US"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CreaTe</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dirty="0" smtClean="0">
                <a:solidFill>
                  <a:srgbClr val="000000"/>
                </a:solidFill>
              </a:rPr>
              <a:t>is a persons (inalienable) right to  </a:t>
            </a:r>
          </a:p>
          <a:p>
            <a:pPr marL="0" indent="0">
              <a:buNone/>
            </a:pPr>
            <a:r>
              <a:rPr lang="en-US" dirty="0">
                <a:solidFill>
                  <a:srgbClr val="000000"/>
                </a:solidFill>
              </a:rPr>
              <a:t> </a:t>
            </a:r>
            <a:r>
              <a:rPr lang="en-US" dirty="0" smtClean="0">
                <a:solidFill>
                  <a:srgbClr val="000000"/>
                </a:solidFill>
              </a:rPr>
              <a:t>      Create. </a:t>
            </a:r>
            <a:r>
              <a:rPr lang="en-US" dirty="0" smtClean="0">
                <a:solidFill>
                  <a:srgbClr val="008000"/>
                </a:solidFill>
              </a:rPr>
              <a:t>Think Freedom of Speech/Expression</a:t>
            </a:r>
            <a:r>
              <a:rPr lang="en-US" dirty="0" smtClean="0"/>
              <a:t>.     </a:t>
            </a:r>
          </a:p>
          <a:p>
            <a:pPr marL="0" indent="0">
              <a:buNone/>
            </a:pPr>
            <a:r>
              <a:rPr lang="en-US" b="1" dirty="0">
                <a:solidFill>
                  <a:srgbClr val="0000FF"/>
                </a:solidFill>
              </a:rPr>
              <a:t> </a:t>
            </a:r>
            <a:r>
              <a:rPr lang="en-US" b="1" dirty="0" smtClean="0">
                <a:solidFill>
                  <a:srgbClr val="0000FF"/>
                </a:solidFill>
              </a:rPr>
              <a:t>         PERSONAL </a:t>
            </a:r>
            <a:r>
              <a:rPr lang="en-US" b="1" dirty="0" smtClean="0">
                <a:solidFill>
                  <a:srgbClr val="000000"/>
                </a:solidFill>
              </a:rPr>
              <a:t>RIGHT </a:t>
            </a:r>
            <a:r>
              <a:rPr lang="en-US" dirty="0" smtClean="0">
                <a:solidFill>
                  <a:srgbClr val="000000"/>
                </a:solidFill>
              </a:rPr>
              <a:t>(</a:t>
            </a:r>
            <a:r>
              <a:rPr lang="en-US" i="1" dirty="0" smtClean="0">
                <a:solidFill>
                  <a:srgbClr val="000000"/>
                </a:solidFill>
              </a:rPr>
              <a:t>not a product right</a:t>
            </a:r>
            <a:r>
              <a:rPr lang="en-US" dirty="0" smtClean="0">
                <a:solidFill>
                  <a:srgbClr val="000000"/>
                </a:solidFill>
              </a:rPr>
              <a:t>)</a:t>
            </a:r>
            <a:endParaRPr lang="en-US" b="1" dirty="0" smtClean="0">
              <a:solidFill>
                <a:srgbClr val="000000"/>
              </a:solidFill>
            </a:endParaRPr>
          </a:p>
          <a:p>
            <a:pPr marL="0" indent="0">
              <a:buNone/>
            </a:pPr>
            <a:r>
              <a:rPr lang="en-US" dirty="0" smtClean="0">
                <a:solidFill>
                  <a:srgbClr val="000000"/>
                </a:solidFill>
              </a:rPr>
              <a:t>     * </a:t>
            </a:r>
            <a:r>
              <a:rPr lang="en-US" b="1" dirty="0" smtClean="0">
                <a:solidFill>
                  <a:srgbClr val="FF0000"/>
                </a:solidFill>
              </a:rPr>
              <a:t>“Creators Right” </a:t>
            </a:r>
            <a:r>
              <a:rPr lang="en-US" dirty="0" smtClean="0">
                <a:solidFill>
                  <a:srgbClr val="000000"/>
                </a:solidFill>
              </a:rPr>
              <a:t>is a “right to the creation” which attaches to content – </a:t>
            </a:r>
            <a:r>
              <a:rPr lang="en-US" b="1" dirty="0" smtClean="0">
                <a:solidFill>
                  <a:srgbClr val="0000FF"/>
                </a:solidFill>
              </a:rPr>
              <a:t>not a right to create </a:t>
            </a:r>
            <a:r>
              <a:rPr lang="en-US" dirty="0" smtClean="0">
                <a:solidFill>
                  <a:srgbClr val="000000"/>
                </a:solidFill>
              </a:rPr>
              <a:t>but a “benefit” post facto  </a:t>
            </a:r>
          </a:p>
          <a:p>
            <a:pPr marL="0" indent="0">
              <a:buNone/>
            </a:pPr>
            <a:r>
              <a:rPr lang="en-US" dirty="0">
                <a:solidFill>
                  <a:srgbClr val="000000"/>
                </a:solidFill>
              </a:rPr>
              <a:t> </a:t>
            </a:r>
            <a:r>
              <a:rPr lang="en-US" dirty="0" smtClean="0">
                <a:solidFill>
                  <a:srgbClr val="000000"/>
                </a:solidFill>
              </a:rPr>
              <a:t>    creation. </a:t>
            </a:r>
            <a:r>
              <a:rPr lang="en-US" dirty="0" smtClean="0">
                <a:solidFill>
                  <a:srgbClr val="FF0000"/>
                </a:solidFill>
              </a:rPr>
              <a:t>Think IP/copyright </a:t>
            </a:r>
            <a:r>
              <a:rPr lang="en-US" dirty="0" smtClean="0">
                <a:solidFill>
                  <a:srgbClr val="000000"/>
                </a:solidFill>
              </a:rPr>
              <a:t>– </a:t>
            </a:r>
            <a:r>
              <a:rPr lang="en-US" b="1" i="1" dirty="0" smtClean="0">
                <a:solidFill>
                  <a:srgbClr val="000000"/>
                </a:solidFill>
              </a:rPr>
              <a:t>attaches to the product,  </a:t>
            </a:r>
          </a:p>
          <a:p>
            <a:pPr marL="0" indent="0">
              <a:buNone/>
            </a:pPr>
            <a:r>
              <a:rPr lang="en-US" b="1" i="1" dirty="0">
                <a:solidFill>
                  <a:srgbClr val="000000"/>
                </a:solidFill>
              </a:rPr>
              <a:t> </a:t>
            </a:r>
            <a:r>
              <a:rPr lang="en-US" b="1" i="1" dirty="0" smtClean="0">
                <a:solidFill>
                  <a:srgbClr val="000000"/>
                </a:solidFill>
              </a:rPr>
              <a:t>             </a:t>
            </a:r>
            <a:r>
              <a:rPr lang="en-US" b="1" i="1" dirty="0" smtClean="0">
                <a:solidFill>
                  <a:schemeClr val="accent4"/>
                </a:solidFill>
              </a:rPr>
              <a:t>not the person</a:t>
            </a:r>
            <a:r>
              <a:rPr lang="en-US" b="1" i="1" dirty="0" smtClean="0">
                <a:solidFill>
                  <a:srgbClr val="000000"/>
                </a:solidFill>
              </a:rPr>
              <a:t> </a:t>
            </a:r>
            <a:r>
              <a:rPr lang="en-US" dirty="0" smtClean="0">
                <a:solidFill>
                  <a:srgbClr val="000000"/>
                </a:solidFill>
              </a:rPr>
              <a:t>(alienable by contract)</a:t>
            </a:r>
            <a:r>
              <a:rPr lang="en-US" b="1" i="1" dirty="0" smtClean="0">
                <a:solidFill>
                  <a:srgbClr val="000000"/>
                </a:solidFill>
              </a:rPr>
              <a:t>.</a:t>
            </a:r>
          </a:p>
          <a:p>
            <a:pPr marL="0" indent="0">
              <a:buNone/>
            </a:pPr>
            <a:endParaRPr lang="en-US" dirty="0" smtClean="0"/>
          </a:p>
          <a:p>
            <a:r>
              <a:rPr lang="en-US" sz="2800" dirty="0" smtClean="0">
                <a:solidFill>
                  <a:srgbClr val="008000"/>
                </a:solidFill>
              </a:rPr>
              <a:t>Which is to be preferred?</a:t>
            </a:r>
          </a:p>
          <a:p>
            <a:pPr marL="0" indent="0">
              <a:buNone/>
            </a:pPr>
            <a:r>
              <a:rPr lang="en-US" b="1" dirty="0" smtClean="0">
                <a:solidFill>
                  <a:srgbClr val="000000"/>
                </a:solidFill>
              </a:rPr>
              <a:t>*</a:t>
            </a:r>
            <a:r>
              <a:rPr lang="en-US" b="1" dirty="0">
                <a:solidFill>
                  <a:srgbClr val="000000"/>
                </a:solidFill>
              </a:rPr>
              <a:t> </a:t>
            </a:r>
            <a:r>
              <a:rPr lang="en-US" b="1" dirty="0" smtClean="0">
                <a:solidFill>
                  <a:srgbClr val="000000"/>
                </a:solidFill>
              </a:rPr>
              <a:t>Double Standards Test </a:t>
            </a:r>
            <a:r>
              <a:rPr lang="en-US" dirty="0" smtClean="0">
                <a:solidFill>
                  <a:srgbClr val="000000"/>
                </a:solidFill>
              </a:rPr>
              <a:t>suggests perhaps “</a:t>
            </a:r>
            <a:r>
              <a:rPr lang="en-US" b="1" dirty="0" smtClean="0">
                <a:solidFill>
                  <a:schemeClr val="accent1"/>
                </a:solidFill>
              </a:rPr>
              <a:t>Right to Mod/ </a:t>
            </a:r>
          </a:p>
          <a:p>
            <a:pPr marL="0" indent="0">
              <a:buNone/>
            </a:pPr>
            <a:r>
              <a:rPr lang="en-US" b="1" dirty="0">
                <a:solidFill>
                  <a:schemeClr val="accent1"/>
                </a:solidFill>
              </a:rPr>
              <a:t> </a:t>
            </a:r>
            <a:r>
              <a:rPr lang="en-US" b="1" dirty="0" smtClean="0">
                <a:solidFill>
                  <a:schemeClr val="accent1"/>
                </a:solidFill>
              </a:rPr>
              <a:t>   </a:t>
            </a:r>
            <a:r>
              <a:rPr lang="en-US" b="1" dirty="0" err="1" smtClean="0">
                <a:solidFill>
                  <a:schemeClr val="accent1"/>
                </a:solidFill>
              </a:rPr>
              <a:t>CREATe</a:t>
            </a:r>
            <a:r>
              <a:rPr lang="en-US" dirty="0" smtClean="0">
                <a:solidFill>
                  <a:srgbClr val="000000"/>
                </a:solidFill>
              </a:rPr>
              <a:t>”: See “Freedom for Users, Not for Software” by  </a:t>
            </a:r>
          </a:p>
          <a:p>
            <a:pPr marL="0" indent="0">
              <a:buNone/>
            </a:pPr>
            <a:r>
              <a:rPr lang="en-US" dirty="0">
                <a:solidFill>
                  <a:srgbClr val="000000"/>
                </a:solidFill>
              </a:rPr>
              <a:t> </a:t>
            </a:r>
            <a:r>
              <a:rPr lang="en-US" dirty="0" smtClean="0">
                <a:solidFill>
                  <a:srgbClr val="000000"/>
                </a:solidFill>
              </a:rPr>
              <a:t>      Benjamin </a:t>
            </a:r>
            <a:r>
              <a:rPr lang="en-US" dirty="0" err="1" smtClean="0">
                <a:solidFill>
                  <a:srgbClr val="000000"/>
                </a:solidFill>
              </a:rPr>
              <a:t>Mako</a:t>
            </a:r>
            <a:r>
              <a:rPr lang="en-US" dirty="0" smtClean="0">
                <a:solidFill>
                  <a:srgbClr val="000000"/>
                </a:solidFill>
              </a:rPr>
              <a:t> Hill </a:t>
            </a:r>
            <a:r>
              <a:rPr lang="en-US" sz="1600" dirty="0" smtClean="0">
                <a:solidFill>
                  <a:srgbClr val="000000"/>
                </a:solidFill>
                <a:hlinkClick r:id="rId3"/>
              </a:rPr>
              <a:t>http</a:t>
            </a:r>
            <a:r>
              <a:rPr lang="en-US" sz="1600" dirty="0" smtClean="0">
                <a:hlinkClick r:id="rId3"/>
              </a:rPr>
              <a:t>://mako.cc/writing/hill-freedom_for_users.html</a:t>
            </a:r>
            <a:endParaRPr lang="en-US" sz="1600" dirty="0" smtClean="0"/>
          </a:p>
          <a:p>
            <a:pPr marL="0" indent="0">
              <a:buNone/>
            </a:pPr>
            <a:r>
              <a:rPr lang="en-US" dirty="0" smtClean="0">
                <a:solidFill>
                  <a:srgbClr val="000000"/>
                </a:solidFill>
              </a:rPr>
              <a:t> *&amp; “Bob Dylan: People Claiming I Plagiarized Them Are...”</a:t>
            </a:r>
          </a:p>
          <a:p>
            <a:pPr marL="0" indent="0">
              <a:buNone/>
            </a:pPr>
            <a:r>
              <a:rPr lang="en-US" sz="1600" dirty="0" smtClean="0">
                <a:hlinkClick r:id="rId4"/>
              </a:rPr>
              <a:t>http</a:t>
            </a:r>
            <a:r>
              <a:rPr lang="en-US" sz="1600" dirty="0">
                <a:hlinkClick r:id="rId4"/>
              </a:rPr>
              <a:t>://www.techdirt.com/articles/20120923/23005020495/bob-dylan-people-claiming-i-plagiarized-them-are-</a:t>
            </a:r>
            <a:r>
              <a:rPr lang="en-US" sz="1600" dirty="0" smtClean="0">
                <a:hlinkClick r:id="rId4"/>
              </a:rPr>
              <a:t>pussies.shtml</a:t>
            </a:r>
            <a:endParaRPr lang="en-US" sz="1600" dirty="0" smtClean="0"/>
          </a:p>
          <a:p>
            <a:endParaRPr lang="en-US" dirty="0"/>
          </a:p>
          <a:p>
            <a:pPr marL="0" indent="0">
              <a:buNone/>
            </a:pPr>
            <a:endParaRPr lang="en-US" dirty="0"/>
          </a:p>
          <a:p>
            <a:endParaRPr lang="en-US" dirty="0" smtClean="0"/>
          </a:p>
          <a:p>
            <a:endParaRPr lang="en-US" dirty="0"/>
          </a:p>
        </p:txBody>
      </p:sp>
    </p:spTree>
    <p:extLst>
      <p:ext uri="{BB962C8B-B14F-4D97-AF65-F5344CB8AC3E}">
        <p14:creationId xmlns:p14="http://schemas.microsoft.com/office/powerpoint/2010/main" val="3117169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229923"/>
            <a:ext cx="9144000" cy="5496211"/>
          </a:xfrm>
        </p:spPr>
        <p:txBody>
          <a:bodyPr/>
          <a:lstStyle/>
          <a:p>
            <a:pPr marL="0" indent="0">
              <a:buNone/>
            </a:pPr>
            <a:r>
              <a:rPr lang="en-US" sz="5400" b="1" i="1" dirty="0" smtClean="0">
                <a:solidFill>
                  <a:srgbClr val="008000"/>
                </a:solidFill>
              </a:rPr>
              <a:t>    IS </a:t>
            </a:r>
            <a:r>
              <a:rPr lang="en-US" sz="5400" b="1" dirty="0" smtClean="0">
                <a:solidFill>
                  <a:srgbClr val="660066"/>
                </a:solidFill>
                <a:latin typeface="Lucida Handwriting"/>
                <a:cs typeface="Lucida Handwriting"/>
              </a:rPr>
              <a:t>Creativity</a:t>
            </a:r>
            <a:r>
              <a:rPr lang="en-US" sz="5400" b="1" dirty="0" smtClean="0">
                <a:solidFill>
                  <a:srgbClr val="0000FF"/>
                </a:solidFill>
              </a:rPr>
              <a:t> </a:t>
            </a:r>
            <a:r>
              <a:rPr lang="en-US" sz="5400" b="1" dirty="0" smtClean="0">
                <a:solidFill>
                  <a:schemeClr val="tx1"/>
                </a:solidFill>
                <a:latin typeface="American Typewriter"/>
                <a:cs typeface="American Typewriter"/>
              </a:rPr>
              <a:t>More </a:t>
            </a:r>
          </a:p>
          <a:p>
            <a:pPr marL="0" indent="0">
              <a:buNone/>
            </a:pPr>
            <a:r>
              <a:rPr lang="en-US" sz="5400" b="1" dirty="0" smtClean="0">
                <a:solidFill>
                  <a:schemeClr val="tx1"/>
                </a:solidFill>
                <a:latin typeface="American Typewriter"/>
                <a:cs typeface="American Typewriter"/>
              </a:rPr>
              <a:t>Important </a:t>
            </a:r>
            <a:r>
              <a:rPr lang="en-US" sz="5400" b="1" dirty="0" smtClean="0">
                <a:solidFill>
                  <a:srgbClr val="0000FF"/>
                </a:solidFill>
              </a:rPr>
              <a:t>than </a:t>
            </a:r>
            <a:r>
              <a:rPr lang="en-US" sz="5400" b="1" dirty="0" smtClean="0">
                <a:solidFill>
                  <a:srgbClr val="3D4A09"/>
                </a:solidFill>
              </a:rPr>
              <a:t>Property</a:t>
            </a:r>
            <a:r>
              <a:rPr lang="en-US" sz="5400" b="1" dirty="0" smtClean="0">
                <a:solidFill>
                  <a:srgbClr val="0000FF"/>
                </a:solidFill>
              </a:rPr>
              <a:t>?</a:t>
            </a:r>
          </a:p>
          <a:p>
            <a:pPr marL="0" indent="0">
              <a:buNone/>
            </a:pPr>
            <a:endParaRPr lang="en-US" dirty="0"/>
          </a:p>
        </p:txBody>
      </p:sp>
      <p:pic>
        <p:nvPicPr>
          <p:cNvPr id="6" name="Content Placeholder 5" descr="photo.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2495391"/>
            <a:ext cx="3703790" cy="2730479"/>
          </a:xfrm>
          <a:prstGeom prst="rect">
            <a:avLst/>
          </a:prstGeom>
        </p:spPr>
      </p:pic>
      <p:pic>
        <p:nvPicPr>
          <p:cNvPr id="7" name="Content Placeholder 8" descr="file8711265573763.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35769" y="2495391"/>
            <a:ext cx="3608231" cy="2730479"/>
          </a:xfrm>
          <a:prstGeom prst="rect">
            <a:avLst/>
          </a:prstGeom>
        </p:spPr>
      </p:pic>
      <p:pic>
        <p:nvPicPr>
          <p:cNvPr id="8" name="Content Placeholder 3" descr="IMG-20130402-00658.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03790" y="2495391"/>
            <a:ext cx="1831979" cy="2978384"/>
          </a:xfrm>
          <a:prstGeom prst="rect">
            <a:avLst/>
          </a:prstGeom>
        </p:spPr>
      </p:pic>
    </p:spTree>
    <p:extLst>
      <p:ext uri="{BB962C8B-B14F-4D97-AF65-F5344CB8AC3E}">
        <p14:creationId xmlns:p14="http://schemas.microsoft.com/office/powerpoint/2010/main" val="35961713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1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dirty="0" smtClean="0"/>
              <a:t>        </a:t>
            </a:r>
            <a:r>
              <a:rPr lang="en-US" b="1" dirty="0" smtClean="0">
                <a:solidFill>
                  <a:srgbClr val="000000"/>
                </a:solidFill>
              </a:rPr>
              <a:t>Cores of the </a:t>
            </a:r>
            <a:r>
              <a:rPr lang="en-US" b="1" dirty="0" smtClean="0">
                <a:solidFill>
                  <a:srgbClr val="008000"/>
                </a:solidFill>
              </a:rPr>
              <a:t>Creative</a:t>
            </a:r>
            <a:endParaRPr lang="en-US" b="1" dirty="0">
              <a:solidFill>
                <a:srgbClr val="008000"/>
              </a:solidFill>
            </a:endParaRPr>
          </a:p>
        </p:txBody>
      </p:sp>
      <p:sp>
        <p:nvSpPr>
          <p:cNvPr id="3" name="Content Placeholder 2"/>
          <p:cNvSpPr>
            <a:spLocks noGrp="1"/>
          </p:cNvSpPr>
          <p:nvPr>
            <p:ph sz="quarter" idx="10"/>
          </p:nvPr>
        </p:nvSpPr>
        <p:spPr>
          <a:xfrm>
            <a:off x="457201" y="1016000"/>
            <a:ext cx="6636050" cy="5194643"/>
          </a:xfrm>
        </p:spPr>
        <p:txBody>
          <a:bodyPr>
            <a:normAutofit/>
          </a:bodyPr>
          <a:lstStyle/>
          <a:p>
            <a:r>
              <a:rPr lang="en-US" b="1" dirty="0" smtClean="0">
                <a:solidFill>
                  <a:schemeClr val="accent4">
                    <a:lumMod val="50000"/>
                  </a:schemeClr>
                </a:solidFill>
                <a:latin typeface="Britannic Bold"/>
                <a:cs typeface="Britannic Bold"/>
              </a:rPr>
              <a:t>The Personal Journey: </a:t>
            </a:r>
            <a:r>
              <a:rPr lang="en-US" dirty="0" smtClean="0">
                <a:solidFill>
                  <a:schemeClr val="tx1"/>
                </a:solidFill>
              </a:rPr>
              <a:t>“</a:t>
            </a:r>
            <a:r>
              <a:rPr lang="en-US" dirty="0" smtClean="0">
                <a:solidFill>
                  <a:srgbClr val="0000FF"/>
                </a:solidFill>
              </a:rPr>
              <a:t>We </a:t>
            </a:r>
            <a:r>
              <a:rPr lang="en-US" dirty="0">
                <a:solidFill>
                  <a:srgbClr val="0000FF"/>
                </a:solidFill>
              </a:rPr>
              <a:t>don’t create a fantasy world to escape reality, we create it to be able to stay</a:t>
            </a:r>
            <a:r>
              <a:rPr lang="en-US" dirty="0">
                <a:solidFill>
                  <a:schemeClr val="tx1"/>
                </a:solidFill>
              </a:rPr>
              <a:t>. I believe we have always done this, used images to stand and understand what otherwise would be intolerable</a:t>
            </a:r>
            <a:r>
              <a:rPr lang="en-US" dirty="0" smtClean="0">
                <a:solidFill>
                  <a:schemeClr val="tx1"/>
                </a:solidFill>
              </a:rPr>
              <a:t>.” </a:t>
            </a:r>
            <a:r>
              <a:rPr lang="en-US" b="1" dirty="0">
                <a:solidFill>
                  <a:schemeClr val="tx1"/>
                </a:solidFill>
              </a:rPr>
              <a:t>Lynda </a:t>
            </a:r>
            <a:r>
              <a:rPr lang="en-US" b="1" dirty="0" smtClean="0">
                <a:solidFill>
                  <a:schemeClr val="tx1"/>
                </a:solidFill>
              </a:rPr>
              <a:t>Barry </a:t>
            </a:r>
            <a:r>
              <a:rPr lang="en-US" dirty="0" smtClean="0">
                <a:solidFill>
                  <a:schemeClr val="tx1"/>
                </a:solidFill>
              </a:rPr>
              <a:t>in </a:t>
            </a:r>
            <a:r>
              <a:rPr lang="en-US" b="1" i="1" dirty="0" smtClean="0">
                <a:solidFill>
                  <a:schemeClr val="tx1"/>
                </a:solidFill>
              </a:rPr>
              <a:t>“What It Is”.</a:t>
            </a:r>
          </a:p>
          <a:p>
            <a:pPr marL="0" indent="0">
              <a:buNone/>
            </a:pPr>
            <a:endParaRPr lang="en-US" b="1" dirty="0" smtClean="0">
              <a:solidFill>
                <a:srgbClr val="403152"/>
              </a:solidFill>
              <a:latin typeface="Britannic Bold"/>
              <a:cs typeface="Britannic Bold"/>
            </a:endParaRPr>
          </a:p>
          <a:p>
            <a:r>
              <a:rPr lang="en-US" b="1" dirty="0" smtClean="0">
                <a:solidFill>
                  <a:srgbClr val="403152"/>
                </a:solidFill>
                <a:latin typeface="Britannic Bold"/>
                <a:cs typeface="Britannic Bold"/>
              </a:rPr>
              <a:t>Not Being Chilled: </a:t>
            </a:r>
            <a:r>
              <a:rPr lang="en-US" dirty="0" smtClean="0">
                <a:solidFill>
                  <a:schemeClr val="tx1"/>
                </a:solidFill>
              </a:rPr>
              <a:t>“The Creative Act requires not only freedom but also this assumption of freedom. </a:t>
            </a:r>
            <a:r>
              <a:rPr lang="en-US" dirty="0" smtClean="0">
                <a:solidFill>
                  <a:srgbClr val="0000FF"/>
                </a:solidFill>
              </a:rPr>
              <a:t>If the creative artist worries if he will still be free tomorrow, then he will not be free today.</a:t>
            </a:r>
            <a:r>
              <a:rPr lang="en-US" dirty="0" smtClean="0">
                <a:solidFill>
                  <a:schemeClr val="tx1"/>
                </a:solidFill>
              </a:rPr>
              <a:t>” </a:t>
            </a:r>
            <a:r>
              <a:rPr lang="en-US" b="1" dirty="0" smtClean="0">
                <a:solidFill>
                  <a:schemeClr val="tx1"/>
                </a:solidFill>
              </a:rPr>
              <a:t>Salman Rushdie </a:t>
            </a:r>
            <a:r>
              <a:rPr lang="en-US" b="1" i="1" dirty="0" smtClean="0">
                <a:solidFill>
                  <a:schemeClr val="tx1"/>
                </a:solidFill>
              </a:rPr>
              <a:t>“On Censorship” </a:t>
            </a:r>
            <a:r>
              <a:rPr lang="en-US" sz="1400" dirty="0" smtClean="0">
                <a:solidFill>
                  <a:srgbClr val="595959"/>
                </a:solidFill>
                <a:hlinkClick r:id="rId3"/>
              </a:rPr>
              <a:t>http</a:t>
            </a:r>
            <a:r>
              <a:rPr lang="en-US" sz="1400" dirty="0">
                <a:solidFill>
                  <a:srgbClr val="595959"/>
                </a:solidFill>
                <a:hlinkClick r:id="rId3"/>
              </a:rPr>
              <a:t>://www.newyorker.com/online/blogs/books/2012/05/on-censorship-salman-rushdie.html </a:t>
            </a:r>
            <a:endParaRPr lang="en-US" sz="1400" dirty="0" smtClean="0">
              <a:solidFill>
                <a:srgbClr val="595959"/>
              </a:solidFill>
            </a:endParaRPr>
          </a:p>
          <a:p>
            <a:pPr marL="0" indent="0">
              <a:buNone/>
            </a:pPr>
            <a:endParaRPr lang="en-US" dirty="0">
              <a:solidFill>
                <a:srgbClr val="595959"/>
              </a:solidFill>
            </a:endParaRPr>
          </a:p>
          <a:p>
            <a:endParaRPr lang="en-US" dirty="0">
              <a:solidFill>
                <a:srgbClr val="595959"/>
              </a:solidFill>
            </a:endParaRPr>
          </a:p>
        </p:txBody>
      </p:sp>
      <p:pic>
        <p:nvPicPr>
          <p:cNvPr id="5" name="Content Placeholder 3"/>
          <p:cNvPicPr>
            <a:picLocks noChangeAspect="1"/>
          </p:cNvPicPr>
          <p:nvPr/>
        </p:nvPicPr>
        <p:blipFill rotWithShape="1">
          <a:blip r:embed="rId4" cstate="print">
            <a:extLst>
              <a:ext uri="{28A0092B-C50C-407E-A947-70E740481C1C}">
                <a14:useLocalDpi xmlns:a14="http://schemas.microsoft.com/office/drawing/2010/main"/>
              </a:ext>
            </a:extLst>
          </a:blip>
          <a:srcRect l="-10" r="-144"/>
          <a:stretch/>
        </p:blipFill>
        <p:spPr>
          <a:xfrm>
            <a:off x="7093251" y="3916046"/>
            <a:ext cx="1956364" cy="1318532"/>
          </a:xfrm>
          <a:prstGeom prst="rect">
            <a:avLst/>
          </a:prstGeom>
        </p:spPr>
      </p:pic>
      <p:pic>
        <p:nvPicPr>
          <p:cNvPr id="6" name="Content Placeholder 5" descr="61+6OwlIB3L._BO2,204,203,200_PIsitb-sticker-arrow-click,TopRight,35,-76_AA300_SH20_OU01_.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99077" y="1171775"/>
            <a:ext cx="1614798" cy="2128197"/>
          </a:xfrm>
          <a:prstGeom prst="rect">
            <a:avLst/>
          </a:prstGeom>
        </p:spPr>
      </p:pic>
    </p:spTree>
    <p:extLst>
      <p:ext uri="{BB962C8B-B14F-4D97-AF65-F5344CB8AC3E}">
        <p14:creationId xmlns:p14="http://schemas.microsoft.com/office/powerpoint/2010/main" val="3467590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0183"/>
            <a:ext cx="8229600" cy="1016000"/>
          </a:xfrm>
        </p:spPr>
        <p:txBody>
          <a:bodyPr>
            <a:normAutofit/>
          </a:bodyPr>
          <a:lstStyle/>
          <a:p>
            <a:r>
              <a:rPr lang="en-US" dirty="0" smtClean="0"/>
              <a:t>          </a:t>
            </a:r>
            <a:r>
              <a:rPr lang="en-US" b="1" dirty="0" smtClean="0"/>
              <a:t>My (</a:t>
            </a:r>
            <a:r>
              <a:rPr lang="en-US" b="1" dirty="0" smtClean="0">
                <a:solidFill>
                  <a:srgbClr val="3366FF"/>
                </a:solidFill>
              </a:rPr>
              <a:t>personal</a:t>
            </a:r>
            <a:r>
              <a:rPr lang="en-US" b="1" dirty="0" smtClean="0"/>
              <a:t>) moment…</a:t>
            </a:r>
            <a:endParaRPr lang="en-US" b="1" dirty="0"/>
          </a:p>
        </p:txBody>
      </p:sp>
      <p:sp>
        <p:nvSpPr>
          <p:cNvPr id="3" name="Content Placeholder 2"/>
          <p:cNvSpPr>
            <a:spLocks noGrp="1"/>
          </p:cNvSpPr>
          <p:nvPr>
            <p:ph sz="quarter" idx="10"/>
          </p:nvPr>
        </p:nvSpPr>
        <p:spPr>
          <a:xfrm>
            <a:off x="457200" y="1213092"/>
            <a:ext cx="8229600" cy="4908356"/>
          </a:xfrm>
        </p:spPr>
        <p:txBody>
          <a:bodyPr>
            <a:normAutofit lnSpcReduction="10000"/>
          </a:bodyPr>
          <a:lstStyle/>
          <a:p>
            <a:pPr marL="0" indent="0">
              <a:buNone/>
            </a:pPr>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r>
              <a:rPr lang="en-US" dirty="0" smtClean="0"/>
              <a:t>                </a:t>
            </a:r>
            <a:r>
              <a:rPr lang="en-US" dirty="0" smtClean="0">
                <a:solidFill>
                  <a:srgbClr val="0000FF"/>
                </a:solidFill>
              </a:rPr>
              <a:t>“</a:t>
            </a:r>
            <a:r>
              <a:rPr lang="en-US" dirty="0" err="1" smtClean="0">
                <a:solidFill>
                  <a:srgbClr val="0000FF"/>
                </a:solidFill>
              </a:rPr>
              <a:t>Kreyo</a:t>
            </a:r>
            <a:r>
              <a:rPr lang="en-US" dirty="0" smtClean="0">
                <a:solidFill>
                  <a:srgbClr val="0000FF"/>
                </a:solidFill>
              </a:rPr>
              <a:t>”</a:t>
            </a:r>
            <a:r>
              <a:rPr lang="en-US" dirty="0" smtClean="0"/>
              <a:t>….…sworn enemy of </a:t>
            </a:r>
            <a:r>
              <a:rPr lang="en-US" dirty="0" smtClean="0">
                <a:solidFill>
                  <a:srgbClr val="FF0000"/>
                </a:solidFill>
              </a:rPr>
              <a:t>“The Trolls”</a:t>
            </a:r>
            <a:r>
              <a:rPr lang="en-US" dirty="0" smtClean="0"/>
              <a:t>…..</a:t>
            </a:r>
            <a:endParaRPr lang="en-US" dirty="0"/>
          </a:p>
        </p:txBody>
      </p:sp>
      <p:pic>
        <p:nvPicPr>
          <p:cNvPr id="4" name="Picture 3" descr="Sketch 2013-01-16 01_10_0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8529" y="1096183"/>
            <a:ext cx="5526680" cy="4145010"/>
          </a:xfrm>
          <a:prstGeom prst="rect">
            <a:avLst/>
          </a:prstGeom>
        </p:spPr>
      </p:pic>
      <p:pic>
        <p:nvPicPr>
          <p:cNvPr id="5" name="Content Placeholder 7" descr="220px-Amazing_Fantasy_15.jpg"/>
          <p:cNvPicPr>
            <a:picLocks noChangeAspect="1"/>
          </p:cNvPicPr>
          <p:nvPr/>
        </p:nvPicPr>
        <p:blipFill rotWithShape="1">
          <a:blip r:embed="rId4" cstate="print">
            <a:extLst>
              <a:ext uri="{28A0092B-C50C-407E-A947-70E740481C1C}">
                <a14:useLocalDpi xmlns:a14="http://schemas.microsoft.com/office/drawing/2010/main"/>
              </a:ext>
            </a:extLst>
          </a:blip>
          <a:srcRect l="-936" r="-30"/>
          <a:stretch/>
        </p:blipFill>
        <p:spPr>
          <a:xfrm>
            <a:off x="6944850" y="1888695"/>
            <a:ext cx="1901301" cy="2802492"/>
          </a:xfrm>
          <a:prstGeom prst="rect">
            <a:avLst/>
          </a:prstGeom>
        </p:spPr>
      </p:pic>
    </p:spTree>
    <p:extLst>
      <p:ext uri="{BB962C8B-B14F-4D97-AF65-F5344CB8AC3E}">
        <p14:creationId xmlns:p14="http://schemas.microsoft.com/office/powerpoint/2010/main" val="3884326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639"/>
            <a:ext cx="9144000" cy="1016000"/>
          </a:xfrm>
        </p:spPr>
        <p:txBody>
          <a:bodyPr>
            <a:normAutofit/>
          </a:bodyPr>
          <a:lstStyle/>
          <a:p>
            <a:r>
              <a:rPr lang="en-US" b="1" dirty="0" smtClean="0"/>
              <a:t> </a:t>
            </a:r>
            <a:r>
              <a:rPr lang="en-US" b="1" dirty="0" smtClean="0">
                <a:solidFill>
                  <a:srgbClr val="000000"/>
                </a:solidFill>
              </a:rPr>
              <a:t>“Intellectual </a:t>
            </a:r>
            <a:r>
              <a:rPr lang="en-US" b="1" u="sng" dirty="0" smtClean="0">
                <a:solidFill>
                  <a:srgbClr val="000000"/>
                </a:solidFill>
              </a:rPr>
              <a:t>Property</a:t>
            </a:r>
            <a:r>
              <a:rPr lang="en-US" b="1" dirty="0" smtClean="0">
                <a:solidFill>
                  <a:srgbClr val="000000"/>
                </a:solidFill>
              </a:rPr>
              <a:t>” Paradoxes?</a:t>
            </a:r>
            <a:endParaRPr lang="en-US" b="1" dirty="0">
              <a:solidFill>
                <a:srgbClr val="000000"/>
              </a:solidFill>
            </a:endParaRPr>
          </a:p>
        </p:txBody>
      </p:sp>
      <p:sp>
        <p:nvSpPr>
          <p:cNvPr id="3" name="Content Placeholder 2"/>
          <p:cNvSpPr>
            <a:spLocks noGrp="1"/>
          </p:cNvSpPr>
          <p:nvPr>
            <p:ph sz="quarter" idx="10"/>
          </p:nvPr>
        </p:nvSpPr>
        <p:spPr>
          <a:xfrm>
            <a:off x="1" y="1247169"/>
            <a:ext cx="9144000" cy="5148864"/>
          </a:xfrm>
        </p:spPr>
        <p:txBody>
          <a:bodyPr>
            <a:normAutofit/>
          </a:bodyPr>
          <a:lstStyle/>
          <a:p>
            <a:r>
              <a:rPr lang="en-US" sz="2600" b="1" dirty="0" smtClean="0">
                <a:solidFill>
                  <a:schemeClr val="tx1"/>
                </a:solidFill>
              </a:rPr>
              <a:t>“Intellectual” </a:t>
            </a:r>
            <a:r>
              <a:rPr lang="en-US" sz="2600" b="1" dirty="0" smtClean="0">
                <a:solidFill>
                  <a:srgbClr val="FF0000"/>
                </a:solidFill>
              </a:rPr>
              <a:t>+</a:t>
            </a:r>
            <a:r>
              <a:rPr lang="en-US" sz="2600" dirty="0" smtClean="0">
                <a:solidFill>
                  <a:schemeClr val="tx1"/>
                </a:solidFill>
              </a:rPr>
              <a:t> </a:t>
            </a:r>
            <a:r>
              <a:rPr lang="en-US" sz="2600" dirty="0" smtClean="0">
                <a:solidFill>
                  <a:srgbClr val="000000"/>
                </a:solidFill>
              </a:rPr>
              <a:t>“Property”</a:t>
            </a:r>
            <a:r>
              <a:rPr lang="en-US" dirty="0">
                <a:solidFill>
                  <a:schemeClr val="tx1"/>
                </a:solidFill>
              </a:rPr>
              <a:t>:</a:t>
            </a:r>
            <a:r>
              <a:rPr lang="en-US" dirty="0" smtClean="0">
                <a:solidFill>
                  <a:schemeClr val="tx1"/>
                </a:solidFill>
              </a:rPr>
              <a:t> Misnomer, </a:t>
            </a:r>
            <a:r>
              <a:rPr lang="en-US" dirty="0">
                <a:solidFill>
                  <a:schemeClr val="tx1"/>
                </a:solidFill>
              </a:rPr>
              <a:t>contradiction, </a:t>
            </a:r>
            <a:r>
              <a:rPr lang="en-US" dirty="0" smtClean="0">
                <a:solidFill>
                  <a:schemeClr val="tx1"/>
                </a:solidFill>
              </a:rPr>
              <a:t>odd, oxymoronic?</a:t>
            </a:r>
          </a:p>
          <a:p>
            <a:r>
              <a:rPr lang="en-US" dirty="0">
                <a:solidFill>
                  <a:schemeClr val="tx1"/>
                </a:solidFill>
              </a:rPr>
              <a:t>Printing press invented circa 1440; term “intellectual property arose in 1860’s</a:t>
            </a:r>
            <a:r>
              <a:rPr lang="en-US" dirty="0" smtClean="0">
                <a:solidFill>
                  <a:schemeClr val="tx1"/>
                </a:solidFill>
              </a:rPr>
              <a:t>.</a:t>
            </a:r>
            <a:endParaRPr lang="en-US" dirty="0">
              <a:solidFill>
                <a:schemeClr val="tx1"/>
              </a:solidFill>
            </a:endParaRPr>
          </a:p>
          <a:p>
            <a:r>
              <a:rPr lang="en-US" dirty="0">
                <a:solidFill>
                  <a:schemeClr val="tx1"/>
                </a:solidFill>
              </a:rPr>
              <a:t>Word “Intellectual” undermined </a:t>
            </a:r>
            <a:r>
              <a:rPr lang="en-US" dirty="0" smtClean="0">
                <a:solidFill>
                  <a:schemeClr val="tx1"/>
                </a:solidFill>
              </a:rPr>
              <a:t>by legal requirements of fixation</a:t>
            </a:r>
            <a:r>
              <a:rPr lang="en-US" dirty="0">
                <a:solidFill>
                  <a:schemeClr val="tx1"/>
                </a:solidFill>
              </a:rPr>
              <a:t>/“actual-ness”</a:t>
            </a:r>
            <a:r>
              <a:rPr lang="en-US" dirty="0" smtClean="0">
                <a:solidFill>
                  <a:schemeClr val="tx1"/>
                </a:solidFill>
              </a:rPr>
              <a:t>?</a:t>
            </a:r>
            <a:endParaRPr lang="en-US" dirty="0">
              <a:solidFill>
                <a:schemeClr val="tx1"/>
              </a:solidFill>
            </a:endParaRPr>
          </a:p>
          <a:p>
            <a:r>
              <a:rPr lang="en-US" dirty="0">
                <a:solidFill>
                  <a:schemeClr val="tx1"/>
                </a:solidFill>
              </a:rPr>
              <a:t>Word “Property” </a:t>
            </a:r>
            <a:r>
              <a:rPr lang="en-US" dirty="0" smtClean="0">
                <a:solidFill>
                  <a:schemeClr val="tx1"/>
                </a:solidFill>
              </a:rPr>
              <a:t>somewhat undermined </a:t>
            </a:r>
            <a:r>
              <a:rPr lang="en-US" dirty="0">
                <a:solidFill>
                  <a:schemeClr val="tx1"/>
                </a:solidFill>
              </a:rPr>
              <a:t>by statutory limitations of impermanence: </a:t>
            </a:r>
            <a:r>
              <a:rPr lang="en-US" dirty="0" smtClean="0">
                <a:solidFill>
                  <a:schemeClr val="tx1"/>
                </a:solidFill>
              </a:rPr>
              <a:t>Property which </a:t>
            </a:r>
            <a:r>
              <a:rPr lang="en-US" dirty="0">
                <a:solidFill>
                  <a:schemeClr val="tx1"/>
                </a:solidFill>
              </a:rPr>
              <a:t>expires</a:t>
            </a:r>
            <a:r>
              <a:rPr lang="en-US" dirty="0" smtClean="0">
                <a:solidFill>
                  <a:schemeClr val="tx1"/>
                </a:solidFill>
              </a:rPr>
              <a:t>?</a:t>
            </a:r>
            <a:endParaRPr lang="en-US" dirty="0">
              <a:solidFill>
                <a:schemeClr val="tx1"/>
              </a:solidFill>
            </a:endParaRPr>
          </a:p>
          <a:p>
            <a:r>
              <a:rPr lang="en-US" dirty="0">
                <a:solidFill>
                  <a:schemeClr val="tx1"/>
                </a:solidFill>
              </a:rPr>
              <a:t>Word “Property</a:t>
            </a:r>
            <a:r>
              <a:rPr lang="en-US" dirty="0" smtClean="0">
                <a:solidFill>
                  <a:schemeClr val="tx1"/>
                </a:solidFill>
              </a:rPr>
              <a:t>” </a:t>
            </a:r>
            <a:r>
              <a:rPr lang="en-US" dirty="0">
                <a:solidFill>
                  <a:schemeClr val="tx1"/>
                </a:solidFill>
              </a:rPr>
              <a:t>undermined by statutory statements of “larger purpose.” Whose property is it if ultimately it belongs to us all in order to serve “progress”</a:t>
            </a:r>
            <a:r>
              <a:rPr lang="en-US" dirty="0" smtClean="0">
                <a:solidFill>
                  <a:schemeClr val="tx1"/>
                </a:solidFill>
              </a:rPr>
              <a:t>?</a:t>
            </a:r>
          </a:p>
          <a:p>
            <a:r>
              <a:rPr lang="en-US" i="1" dirty="0">
                <a:solidFill>
                  <a:srgbClr val="FF0000"/>
                </a:solidFill>
                <a:latin typeface="Avenir Heavy"/>
                <a:cs typeface="Avenir Heavy"/>
              </a:rPr>
              <a:t>Is copyright </a:t>
            </a:r>
            <a:r>
              <a:rPr lang="en-US" b="1" i="1" dirty="0">
                <a:solidFill>
                  <a:srgbClr val="660066"/>
                </a:solidFill>
                <a:latin typeface="Avenir Heavy"/>
                <a:cs typeface="Avenir Heavy"/>
              </a:rPr>
              <a:t>“property” </a:t>
            </a:r>
            <a:r>
              <a:rPr lang="en-US" i="1" dirty="0">
                <a:solidFill>
                  <a:srgbClr val="FF0000"/>
                </a:solidFill>
                <a:latin typeface="Avenir Heavy"/>
                <a:cs typeface="Avenir Heavy"/>
              </a:rPr>
              <a:t>or </a:t>
            </a:r>
            <a:r>
              <a:rPr lang="en-US" b="1" i="1" dirty="0">
                <a:solidFill>
                  <a:srgbClr val="0000FF"/>
                </a:solidFill>
                <a:latin typeface="Avenir Heavy"/>
                <a:cs typeface="Avenir Heavy"/>
              </a:rPr>
              <a:t>“right”</a:t>
            </a:r>
            <a:r>
              <a:rPr lang="en-US" b="1" i="1" dirty="0" smtClean="0">
                <a:solidFill>
                  <a:schemeClr val="tx1"/>
                </a:solidFill>
                <a:latin typeface="Avenir Heavy"/>
                <a:cs typeface="Avenir Heavy"/>
              </a:rPr>
              <a:t>?</a:t>
            </a:r>
            <a:r>
              <a:rPr lang="en-US" dirty="0" smtClean="0">
                <a:solidFill>
                  <a:srgbClr val="FF0000"/>
                </a:solidFill>
              </a:rPr>
              <a:t> </a:t>
            </a:r>
            <a:r>
              <a:rPr lang="en-US" i="1" u="sng" dirty="0" smtClean="0">
                <a:solidFill>
                  <a:schemeClr val="tx1"/>
                </a:solidFill>
              </a:rPr>
              <a:t>Copyright Act</a:t>
            </a:r>
            <a:r>
              <a:rPr lang="en-US" dirty="0" smtClean="0">
                <a:solidFill>
                  <a:schemeClr val="tx1"/>
                </a:solidFill>
              </a:rPr>
              <a:t>: “property” appears in ways unrelated to a “built in” right. Appears several times in true ownership context in </a:t>
            </a:r>
            <a:r>
              <a:rPr lang="en-US" i="1" u="sng" dirty="0" smtClean="0">
                <a:solidFill>
                  <a:schemeClr val="tx1"/>
                </a:solidFill>
              </a:rPr>
              <a:t>Trade-marks Act </a:t>
            </a:r>
            <a:r>
              <a:rPr lang="en-US" dirty="0" smtClean="0">
                <a:solidFill>
                  <a:schemeClr val="tx1"/>
                </a:solidFill>
              </a:rPr>
              <a:t>and </a:t>
            </a:r>
            <a:r>
              <a:rPr lang="en-US" i="1" u="sng" dirty="0" smtClean="0">
                <a:solidFill>
                  <a:schemeClr val="tx1"/>
                </a:solidFill>
              </a:rPr>
              <a:t>Patent Act</a:t>
            </a:r>
            <a:r>
              <a:rPr lang="en-US" dirty="0" smtClean="0">
                <a:solidFill>
                  <a:schemeClr val="tx1"/>
                </a:solidFill>
              </a:rPr>
              <a:t>.</a:t>
            </a:r>
          </a:p>
          <a:p>
            <a:endParaRPr lang="en-US" dirty="0" smtClean="0"/>
          </a:p>
          <a:p>
            <a:endParaRPr lang="en-US" dirty="0"/>
          </a:p>
          <a:p>
            <a:endParaRPr lang="en-US" dirty="0" smtClean="0"/>
          </a:p>
        </p:txBody>
      </p:sp>
    </p:spTree>
    <p:extLst>
      <p:ext uri="{BB962C8B-B14F-4D97-AF65-F5344CB8AC3E}">
        <p14:creationId xmlns:p14="http://schemas.microsoft.com/office/powerpoint/2010/main" val="3324498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7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7848"/>
            <a:ext cx="9144000" cy="1016000"/>
          </a:xfrm>
        </p:spPr>
        <p:txBody>
          <a:bodyPr>
            <a:normAutofit/>
          </a:bodyPr>
          <a:lstStyle/>
          <a:p>
            <a:r>
              <a:rPr lang="en-US" sz="3200" b="1" i="1" dirty="0" smtClean="0">
                <a:solidFill>
                  <a:srgbClr val="FF6600"/>
                </a:solidFill>
              </a:rPr>
              <a:t>  More reasons Copyright are not “Property” </a:t>
            </a:r>
            <a:endParaRPr lang="en-US" sz="3200" b="1" i="1" dirty="0">
              <a:solidFill>
                <a:srgbClr val="FF6600"/>
              </a:solidFill>
            </a:endParaRPr>
          </a:p>
        </p:txBody>
      </p:sp>
      <p:sp>
        <p:nvSpPr>
          <p:cNvPr id="3" name="Content Placeholder 2"/>
          <p:cNvSpPr>
            <a:spLocks noGrp="1"/>
          </p:cNvSpPr>
          <p:nvPr>
            <p:ph sz="quarter" idx="10"/>
          </p:nvPr>
        </p:nvSpPr>
        <p:spPr>
          <a:xfrm>
            <a:off x="457200" y="1304379"/>
            <a:ext cx="8229600" cy="3447621"/>
          </a:xfrm>
        </p:spPr>
        <p:txBody>
          <a:bodyPr>
            <a:normAutofit/>
          </a:bodyPr>
          <a:lstStyle/>
          <a:p>
            <a:r>
              <a:rPr lang="en-US" dirty="0" smtClean="0">
                <a:solidFill>
                  <a:schemeClr val="tx1"/>
                </a:solidFill>
              </a:rPr>
              <a:t>Infinite slice-ability &amp; dice-ability of IP makes it much less property like</a:t>
            </a:r>
          </a:p>
          <a:p>
            <a:r>
              <a:rPr lang="en-US" dirty="0" smtClean="0">
                <a:solidFill>
                  <a:schemeClr val="tx1"/>
                </a:solidFill>
              </a:rPr>
              <a:t>Higher Purpose = To increase the knowledge of mankind: </a:t>
            </a:r>
          </a:p>
          <a:p>
            <a:pPr marL="0" indent="0">
              <a:buNone/>
            </a:pPr>
            <a:r>
              <a:rPr lang="en-US" dirty="0" smtClean="0">
                <a:solidFill>
                  <a:schemeClr val="tx1"/>
                </a:solidFill>
              </a:rPr>
              <a:t> * Statute of Anne, 1710: “An Act for the Encouragement of Learning” </a:t>
            </a:r>
          </a:p>
          <a:p>
            <a:pPr marL="0" indent="0">
              <a:buNone/>
            </a:pPr>
            <a:r>
              <a:rPr lang="en-US" dirty="0" smtClean="0">
                <a:solidFill>
                  <a:schemeClr val="tx1"/>
                </a:solidFill>
              </a:rPr>
              <a:t> * U.S. Constitution (Article 1, Section 8, Clause 8) – “To </a:t>
            </a:r>
            <a:r>
              <a:rPr lang="en-US" dirty="0">
                <a:solidFill>
                  <a:schemeClr val="tx1"/>
                </a:solidFill>
              </a:rPr>
              <a:t>promote the Progress of Science and useful Arts, by securing for limited Times to Authors and Inventors the exclusive Right to their respective Writings and Discoveries</a:t>
            </a:r>
            <a:r>
              <a:rPr lang="en-US" dirty="0" smtClean="0">
                <a:solidFill>
                  <a:schemeClr val="tx1"/>
                </a:solidFill>
              </a:rPr>
              <a:t>;”</a:t>
            </a:r>
            <a:endParaRPr lang="en-US" dirty="0">
              <a:solidFill>
                <a:schemeClr val="tx1"/>
              </a:solidFill>
            </a:endParaRPr>
          </a:p>
          <a:p>
            <a:pPr marL="0" indent="0">
              <a:buNone/>
            </a:pPr>
            <a:endParaRPr lang="en-US" dirty="0" smtClean="0"/>
          </a:p>
          <a:p>
            <a:endParaRPr lang="en-US" dirty="0"/>
          </a:p>
        </p:txBody>
      </p:sp>
      <p:pic>
        <p:nvPicPr>
          <p:cNvPr id="5" name="Picture 4"/>
          <p:cNvPicPr>
            <a:picLocks noChangeAspect="1"/>
          </p:cNvPicPr>
          <p:nvPr/>
        </p:nvPicPr>
        <p:blipFill>
          <a:blip r:embed="rId3"/>
          <a:stretch>
            <a:fillRect/>
          </a:stretch>
        </p:blipFill>
        <p:spPr>
          <a:xfrm>
            <a:off x="4545628" y="4354651"/>
            <a:ext cx="2536181" cy="1902136"/>
          </a:xfrm>
          <a:prstGeom prst="rect">
            <a:avLst/>
          </a:prstGeom>
        </p:spPr>
      </p:pic>
    </p:spTree>
    <p:extLst>
      <p:ext uri="{BB962C8B-B14F-4D97-AF65-F5344CB8AC3E}">
        <p14:creationId xmlns:p14="http://schemas.microsoft.com/office/powerpoint/2010/main" val="4225090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9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70520"/>
          </a:xfrm>
        </p:spPr>
        <p:txBody>
          <a:bodyPr>
            <a:noAutofit/>
          </a:bodyPr>
          <a:lstStyle/>
          <a:p>
            <a:r>
              <a:rPr lang="en-US" sz="7200" b="1" dirty="0" smtClean="0">
                <a:solidFill>
                  <a:srgbClr val="000000"/>
                </a:solidFill>
              </a:rPr>
              <a:t>        </a:t>
            </a:r>
            <a:r>
              <a:rPr lang="en-US" sz="9600" b="1" dirty="0" smtClean="0">
                <a:solidFill>
                  <a:srgbClr val="000000"/>
                </a:solidFill>
                <a:latin typeface="Britannic Bold"/>
                <a:cs typeface="Britannic Bold"/>
              </a:rPr>
              <a:t>SHOULD…</a:t>
            </a:r>
            <a:endParaRPr lang="en-US" sz="9600" b="1" dirty="0">
              <a:solidFill>
                <a:srgbClr val="000000"/>
              </a:solidFill>
              <a:latin typeface="Britannic Bold"/>
              <a:cs typeface="Britannic Bold"/>
            </a:endParaRPr>
          </a:p>
        </p:txBody>
      </p:sp>
      <p:sp>
        <p:nvSpPr>
          <p:cNvPr id="3" name="Content Placeholder 2"/>
          <p:cNvSpPr>
            <a:spLocks noGrp="1"/>
          </p:cNvSpPr>
          <p:nvPr>
            <p:ph sz="quarter" idx="10"/>
          </p:nvPr>
        </p:nvSpPr>
        <p:spPr>
          <a:xfrm>
            <a:off x="80085" y="1670522"/>
            <a:ext cx="9063915" cy="4279276"/>
          </a:xfrm>
        </p:spPr>
        <p:txBody>
          <a:bodyPr>
            <a:normAutofit fontScale="92500" lnSpcReduction="20000"/>
          </a:bodyPr>
          <a:lstStyle/>
          <a:p>
            <a:pPr marL="0" indent="0">
              <a:buNone/>
            </a:pPr>
            <a:r>
              <a:rPr lang="en-US" sz="9600" dirty="0" smtClean="0"/>
              <a:t>       </a:t>
            </a:r>
            <a:r>
              <a:rPr lang="en-US" sz="9600" dirty="0" smtClean="0">
                <a:solidFill>
                  <a:srgbClr val="FF0000"/>
                </a:solidFill>
              </a:rPr>
              <a:t>“COPY” </a:t>
            </a:r>
          </a:p>
          <a:p>
            <a:pPr marL="0" indent="0">
              <a:buNone/>
            </a:pPr>
            <a:r>
              <a:rPr lang="en-US" sz="9600" dirty="0" smtClean="0"/>
              <a:t>    </a:t>
            </a:r>
            <a:r>
              <a:rPr lang="en-US" sz="9600" dirty="0" err="1" smtClean="0"/>
              <a:t>in“</a:t>
            </a:r>
            <a:r>
              <a:rPr lang="en-US" sz="9600" dirty="0" err="1" smtClean="0">
                <a:solidFill>
                  <a:srgbClr val="FF0000"/>
                </a:solidFill>
              </a:rPr>
              <a:t>Copy</a:t>
            </a:r>
            <a:r>
              <a:rPr lang="en-US" sz="9600" b="1" dirty="0" err="1" smtClean="0">
                <a:solidFill>
                  <a:srgbClr val="0000FF"/>
                </a:solidFill>
              </a:rPr>
              <a:t>right</a:t>
            </a:r>
            <a:r>
              <a:rPr lang="en-US" sz="9600" dirty="0" smtClean="0"/>
              <a:t>”</a:t>
            </a:r>
          </a:p>
          <a:p>
            <a:pPr marL="0" indent="0">
              <a:buNone/>
            </a:pPr>
            <a:r>
              <a:rPr lang="en-US" sz="6500" dirty="0" smtClean="0"/>
              <a:t>             just mean  </a:t>
            </a:r>
          </a:p>
          <a:p>
            <a:pPr marL="0" indent="0">
              <a:buNone/>
            </a:pPr>
            <a:r>
              <a:rPr lang="en-US" sz="9600" b="1" dirty="0">
                <a:solidFill>
                  <a:schemeClr val="tx1"/>
                </a:solidFill>
                <a:latin typeface="Britannic Bold"/>
                <a:cs typeface="Britannic Bold"/>
              </a:rPr>
              <a:t> </a:t>
            </a:r>
            <a:r>
              <a:rPr lang="en-US" sz="9600" b="1" dirty="0" smtClean="0">
                <a:solidFill>
                  <a:schemeClr val="tx1"/>
                </a:solidFill>
                <a:latin typeface="Britannic Bold"/>
                <a:cs typeface="Britannic Bold"/>
              </a:rPr>
              <a:t>      </a:t>
            </a:r>
            <a:r>
              <a:rPr lang="en-US" sz="10400" b="1" dirty="0" smtClean="0">
                <a:solidFill>
                  <a:schemeClr val="tx1"/>
                </a:solidFill>
                <a:latin typeface="Britannic Bold"/>
                <a:cs typeface="Britannic Bold"/>
              </a:rPr>
              <a:t>“copy”?</a:t>
            </a:r>
            <a:endParaRPr lang="en-US" sz="10400" b="1" dirty="0">
              <a:solidFill>
                <a:schemeClr val="tx1"/>
              </a:solidFill>
              <a:latin typeface="Britannic Bold"/>
              <a:cs typeface="Britannic Bold"/>
            </a:endParaRPr>
          </a:p>
        </p:txBody>
      </p:sp>
    </p:spTree>
    <p:extLst>
      <p:ext uri="{BB962C8B-B14F-4D97-AF65-F5344CB8AC3E}">
        <p14:creationId xmlns:p14="http://schemas.microsoft.com/office/powerpoint/2010/main" val="3370417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6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1524"/>
            <a:ext cx="9144000" cy="1016000"/>
          </a:xfrm>
        </p:spPr>
        <p:txBody>
          <a:bodyPr>
            <a:normAutofit fontScale="90000"/>
          </a:bodyPr>
          <a:lstStyle/>
          <a:p>
            <a:pPr marL="0" indent="0"/>
            <a:r>
              <a:rPr lang="en-US" b="1" i="1" dirty="0" smtClean="0">
                <a:solidFill>
                  <a:schemeClr val="tx1"/>
                </a:solidFill>
              </a:rPr>
              <a:t/>
            </a:r>
            <a:br>
              <a:rPr lang="en-US" b="1" i="1" dirty="0" smtClean="0">
                <a:solidFill>
                  <a:schemeClr val="tx1"/>
                </a:solidFill>
              </a:rPr>
            </a:br>
            <a:r>
              <a:rPr lang="en-US" b="1" i="1" dirty="0" smtClean="0">
                <a:solidFill>
                  <a:schemeClr val="tx1"/>
                </a:solidFill>
              </a:rPr>
              <a:t>     </a:t>
            </a:r>
            <a:r>
              <a:rPr lang="en-US" sz="4400" b="1" i="1" dirty="0" smtClean="0">
                <a:solidFill>
                  <a:schemeClr val="tx1"/>
                </a:solidFill>
              </a:rPr>
              <a:t>     </a:t>
            </a:r>
            <a:r>
              <a:rPr lang="en-US" sz="4400" b="1" i="1" dirty="0" smtClean="0">
                <a:solidFill>
                  <a:srgbClr val="558ED5"/>
                </a:solidFill>
                <a:latin typeface="Apple Chancery"/>
                <a:cs typeface="Apple Chancery"/>
              </a:rPr>
              <a:t>From Literal to Historical: </a:t>
            </a:r>
            <a:r>
              <a:rPr lang="en-US" sz="3600" b="1" i="1" dirty="0" smtClean="0">
                <a:solidFill>
                  <a:srgbClr val="558ED5"/>
                </a:solidFill>
                <a:latin typeface="Apple Chancery"/>
                <a:cs typeface="Apple Chancery"/>
              </a:rPr>
              <a:t/>
            </a:r>
            <a:br>
              <a:rPr lang="en-US" sz="3600" b="1" i="1" dirty="0" smtClean="0">
                <a:solidFill>
                  <a:srgbClr val="558ED5"/>
                </a:solidFill>
                <a:latin typeface="Apple Chancery"/>
                <a:cs typeface="Apple Chancery"/>
              </a:rPr>
            </a:br>
            <a:r>
              <a:rPr lang="en-US" sz="3600" b="1" i="1" dirty="0" smtClean="0">
                <a:solidFill>
                  <a:srgbClr val="558ED5"/>
                </a:solidFill>
                <a:latin typeface="Apple Chancery"/>
                <a:cs typeface="Apple Chancery"/>
              </a:rPr>
              <a:t>   </a:t>
            </a:r>
            <a:r>
              <a:rPr lang="en-US" sz="3100" b="1" dirty="0" smtClean="0">
                <a:solidFill>
                  <a:schemeClr val="tx1"/>
                </a:solidFill>
              </a:rPr>
              <a:t>Copyright within trajectory </a:t>
            </a:r>
            <a:r>
              <a:rPr lang="en-US" sz="3100" b="1" dirty="0">
                <a:solidFill>
                  <a:schemeClr val="tx1"/>
                </a:solidFill>
              </a:rPr>
              <a:t>of </a:t>
            </a:r>
            <a:r>
              <a:rPr lang="en-US" sz="3100" b="1" dirty="0" smtClean="0">
                <a:solidFill>
                  <a:srgbClr val="0000FF"/>
                </a:solidFill>
              </a:rPr>
              <a:t>creative freedoms</a:t>
            </a:r>
            <a:r>
              <a:rPr lang="en-US" b="1" i="1" dirty="0" smtClean="0">
                <a:solidFill>
                  <a:schemeClr val="tx1"/>
                </a:solidFill>
              </a:rPr>
              <a:t> </a:t>
            </a:r>
            <a:r>
              <a:rPr lang="en-US" i="1" dirty="0"/>
              <a:t/>
            </a:r>
            <a:br>
              <a:rPr lang="en-US" i="1" dirty="0"/>
            </a:br>
            <a:endParaRPr lang="en-US" dirty="0"/>
          </a:p>
        </p:txBody>
      </p:sp>
      <p:sp>
        <p:nvSpPr>
          <p:cNvPr id="3" name="Content Placeholder 2"/>
          <p:cNvSpPr>
            <a:spLocks noGrp="1"/>
          </p:cNvSpPr>
          <p:nvPr>
            <p:ph sz="quarter" idx="10"/>
          </p:nvPr>
        </p:nvSpPr>
        <p:spPr>
          <a:xfrm>
            <a:off x="0" y="1250066"/>
            <a:ext cx="9144000" cy="5039948"/>
          </a:xfrm>
        </p:spPr>
        <p:txBody>
          <a:bodyPr>
            <a:normAutofit fontScale="77500" lnSpcReduction="20000"/>
          </a:bodyPr>
          <a:lstStyle/>
          <a:p>
            <a:pPr marL="0" indent="0">
              <a:buNone/>
            </a:pPr>
            <a:r>
              <a:rPr lang="en-US" b="1" dirty="0" smtClean="0">
                <a:solidFill>
                  <a:srgbClr val="660066"/>
                </a:solidFill>
              </a:rPr>
              <a:t>* {</a:t>
            </a:r>
            <a:r>
              <a:rPr lang="en-US" b="1" dirty="0">
                <a:solidFill>
                  <a:srgbClr val="660066"/>
                </a:solidFill>
              </a:rPr>
              <a:t>KING..</a:t>
            </a:r>
            <a:r>
              <a:rPr lang="en-US" b="1" dirty="0" smtClean="0">
                <a:solidFill>
                  <a:srgbClr val="660066"/>
                </a:solidFill>
              </a:rPr>
              <a:t>} </a:t>
            </a:r>
            <a:r>
              <a:rPr lang="en-US" b="1" dirty="0" smtClean="0">
                <a:solidFill>
                  <a:schemeClr val="tx1"/>
                </a:solidFill>
              </a:rPr>
              <a:t>Star </a:t>
            </a:r>
            <a:r>
              <a:rPr lang="en-US" b="1" dirty="0">
                <a:solidFill>
                  <a:schemeClr val="tx1"/>
                </a:solidFill>
              </a:rPr>
              <a:t>Chamber </a:t>
            </a:r>
            <a:r>
              <a:rPr lang="en-US" dirty="0">
                <a:solidFill>
                  <a:schemeClr val="tx1"/>
                </a:solidFill>
              </a:rPr>
              <a:t>(UK) abolished July </a:t>
            </a:r>
            <a:r>
              <a:rPr lang="en-US" b="1" dirty="0">
                <a:solidFill>
                  <a:srgbClr val="C0504D"/>
                </a:solidFill>
              </a:rPr>
              <a:t>1641</a:t>
            </a:r>
            <a:r>
              <a:rPr lang="en-US" dirty="0">
                <a:solidFill>
                  <a:schemeClr val="tx1"/>
                </a:solidFill>
              </a:rPr>
              <a:t> - de facto cessation of  </a:t>
            </a:r>
            <a:endParaRPr lang="en-US" dirty="0" smtClean="0">
              <a:solidFill>
                <a:schemeClr val="tx1"/>
              </a:solidFill>
            </a:endParaRPr>
          </a:p>
          <a:p>
            <a:pPr marL="0" indent="0">
              <a:buNone/>
            </a:pPr>
            <a:r>
              <a:rPr lang="en-US" dirty="0" smtClean="0">
                <a:solidFill>
                  <a:schemeClr val="tx1"/>
                </a:solidFill>
              </a:rPr>
              <a:t>censorship; </a:t>
            </a:r>
            <a:r>
              <a:rPr lang="en-US" b="1" dirty="0">
                <a:solidFill>
                  <a:srgbClr val="660066"/>
                </a:solidFill>
              </a:rPr>
              <a:t>{TO PARLIAMENT..</a:t>
            </a:r>
            <a:r>
              <a:rPr lang="en-US" b="1" dirty="0" smtClean="0">
                <a:solidFill>
                  <a:srgbClr val="660066"/>
                </a:solidFill>
              </a:rPr>
              <a:t>}</a:t>
            </a:r>
            <a:r>
              <a:rPr lang="en-US" dirty="0" smtClean="0">
                <a:solidFill>
                  <a:schemeClr val="tx1"/>
                </a:solidFill>
              </a:rPr>
              <a:t> replacement </a:t>
            </a:r>
            <a:r>
              <a:rPr lang="en-US" dirty="0">
                <a:solidFill>
                  <a:schemeClr val="tx1"/>
                </a:solidFill>
              </a:rPr>
              <a:t>of </a:t>
            </a:r>
            <a:r>
              <a:rPr lang="en-US" dirty="0" smtClean="0">
                <a:solidFill>
                  <a:schemeClr val="tx1"/>
                </a:solidFill>
              </a:rPr>
              <a:t>Royal </a:t>
            </a:r>
            <a:r>
              <a:rPr lang="en-US" dirty="0">
                <a:solidFill>
                  <a:schemeClr val="tx1"/>
                </a:solidFill>
              </a:rPr>
              <a:t>with </a:t>
            </a:r>
            <a:r>
              <a:rPr lang="en-US" dirty="0" smtClean="0">
                <a:solidFill>
                  <a:schemeClr val="tx1"/>
                </a:solidFill>
              </a:rPr>
              <a:t>Parliamentary censorship.</a:t>
            </a:r>
          </a:p>
          <a:p>
            <a:pPr marL="0" indent="0">
              <a:buNone/>
            </a:pPr>
            <a:r>
              <a:rPr lang="en-US" dirty="0" smtClean="0">
                <a:solidFill>
                  <a:schemeClr val="tx1"/>
                </a:solidFill>
              </a:rPr>
              <a:t> </a:t>
            </a:r>
            <a:endParaRPr lang="en-US" dirty="0">
              <a:solidFill>
                <a:schemeClr val="tx1"/>
              </a:solidFill>
            </a:endParaRPr>
          </a:p>
          <a:p>
            <a:pPr marL="0" lvl="0" indent="0">
              <a:buNone/>
            </a:pPr>
            <a:r>
              <a:rPr lang="en-US" b="1" dirty="0" smtClean="0">
                <a:solidFill>
                  <a:srgbClr val="660066"/>
                </a:solidFill>
              </a:rPr>
              <a:t>* {</a:t>
            </a:r>
            <a:r>
              <a:rPr lang="en-US" b="1" dirty="0">
                <a:solidFill>
                  <a:srgbClr val="660066"/>
                </a:solidFill>
              </a:rPr>
              <a:t>TO </a:t>
            </a:r>
            <a:r>
              <a:rPr lang="en-US" b="1" dirty="0" smtClean="0">
                <a:solidFill>
                  <a:srgbClr val="660066"/>
                </a:solidFill>
              </a:rPr>
              <a:t>REGULATOR/EXCLUSIVE GUILD.</a:t>
            </a:r>
            <a:r>
              <a:rPr lang="en-US" b="1" dirty="0">
                <a:solidFill>
                  <a:srgbClr val="660066"/>
                </a:solidFill>
              </a:rPr>
              <a:t>.}</a:t>
            </a:r>
            <a:r>
              <a:rPr lang="en-US" dirty="0">
                <a:solidFill>
                  <a:schemeClr val="tx1"/>
                </a:solidFill>
              </a:rPr>
              <a:t> </a:t>
            </a:r>
            <a:r>
              <a:rPr lang="en-US" b="1" dirty="0" smtClean="0">
                <a:solidFill>
                  <a:schemeClr val="tx1"/>
                </a:solidFill>
              </a:rPr>
              <a:t>Licensing </a:t>
            </a:r>
            <a:r>
              <a:rPr lang="en-US" b="1" dirty="0">
                <a:solidFill>
                  <a:schemeClr val="tx1"/>
                </a:solidFill>
              </a:rPr>
              <a:t>Order of </a:t>
            </a:r>
            <a:r>
              <a:rPr lang="en-US" b="1" dirty="0">
                <a:solidFill>
                  <a:srgbClr val="C0504D"/>
                </a:solidFill>
              </a:rPr>
              <a:t>1643</a:t>
            </a:r>
            <a:r>
              <a:rPr lang="en-US" dirty="0">
                <a:solidFill>
                  <a:srgbClr val="262626"/>
                </a:solidFill>
              </a:rPr>
              <a:t>: </a:t>
            </a:r>
            <a:r>
              <a:rPr lang="en-US" dirty="0" smtClean="0">
                <a:solidFill>
                  <a:schemeClr val="tx1"/>
                </a:solidFill>
              </a:rPr>
              <a:t>Parliament </a:t>
            </a:r>
          </a:p>
          <a:p>
            <a:pPr marL="0" lvl="0" indent="0">
              <a:buNone/>
            </a:pPr>
            <a:r>
              <a:rPr lang="en-US" dirty="0" smtClean="0">
                <a:solidFill>
                  <a:schemeClr val="tx1"/>
                </a:solidFill>
              </a:rPr>
              <a:t>required </a:t>
            </a:r>
            <a:r>
              <a:rPr lang="en-US" dirty="0">
                <a:solidFill>
                  <a:schemeClr val="tx1"/>
                </a:solidFill>
              </a:rPr>
              <a:t>authors to have </a:t>
            </a:r>
            <a:r>
              <a:rPr lang="en-US" dirty="0" smtClean="0">
                <a:solidFill>
                  <a:schemeClr val="tx1"/>
                </a:solidFill>
              </a:rPr>
              <a:t>a government license </a:t>
            </a:r>
            <a:r>
              <a:rPr lang="en-US" dirty="0">
                <a:solidFill>
                  <a:schemeClr val="tx1"/>
                </a:solidFill>
              </a:rPr>
              <a:t>before a</a:t>
            </a:r>
            <a:r>
              <a:rPr lang="en-US" dirty="0" smtClean="0">
                <a:solidFill>
                  <a:schemeClr val="tx1"/>
                </a:solidFill>
              </a:rPr>
              <a:t> </a:t>
            </a:r>
            <a:r>
              <a:rPr lang="en-US" dirty="0">
                <a:solidFill>
                  <a:schemeClr val="tx1"/>
                </a:solidFill>
              </a:rPr>
              <a:t>work could be </a:t>
            </a:r>
            <a:r>
              <a:rPr lang="en-US" dirty="0" smtClean="0">
                <a:solidFill>
                  <a:schemeClr val="tx1"/>
                </a:solidFill>
              </a:rPr>
              <a:t>published. </a:t>
            </a:r>
          </a:p>
          <a:p>
            <a:pPr marL="0" lvl="0" indent="0">
              <a:buNone/>
            </a:pPr>
            <a:r>
              <a:rPr lang="en-US" dirty="0" smtClean="0">
                <a:solidFill>
                  <a:schemeClr val="tx1">
                    <a:lumMod val="85000"/>
                    <a:lumOff val="15000"/>
                  </a:schemeClr>
                </a:solidFill>
              </a:rPr>
              <a:t>Restrictions </a:t>
            </a:r>
            <a:r>
              <a:rPr lang="en-US" dirty="0">
                <a:solidFill>
                  <a:schemeClr val="tx1">
                    <a:lumMod val="85000"/>
                    <a:lumOff val="15000"/>
                  </a:schemeClr>
                </a:solidFill>
              </a:rPr>
              <a:t>enforced by the </a:t>
            </a:r>
            <a:r>
              <a:rPr lang="en-US" b="1" dirty="0" smtClean="0">
                <a:solidFill>
                  <a:schemeClr val="tx1">
                    <a:lumMod val="85000"/>
                    <a:lumOff val="15000"/>
                  </a:schemeClr>
                </a:solidFill>
              </a:rPr>
              <a:t>Stationers’ Company</a:t>
            </a:r>
            <a:r>
              <a:rPr lang="en-US" dirty="0">
                <a:solidFill>
                  <a:schemeClr val="tx1">
                    <a:lumMod val="85000"/>
                    <a:lumOff val="15000"/>
                  </a:schemeClr>
                </a:solidFill>
              </a:rPr>
              <a:t>, a printers guild with </a:t>
            </a:r>
            <a:r>
              <a:rPr lang="en-US" dirty="0" smtClean="0">
                <a:solidFill>
                  <a:schemeClr val="tx1">
                    <a:lumMod val="85000"/>
                    <a:lumOff val="15000"/>
                  </a:schemeClr>
                </a:solidFill>
              </a:rPr>
              <a:t>the </a:t>
            </a:r>
          </a:p>
          <a:p>
            <a:pPr marL="0" lvl="0" indent="0">
              <a:buNone/>
            </a:pPr>
            <a:r>
              <a:rPr lang="en-US" dirty="0" smtClean="0">
                <a:solidFill>
                  <a:schemeClr val="tx1">
                    <a:lumMod val="85000"/>
                    <a:lumOff val="15000"/>
                  </a:schemeClr>
                </a:solidFill>
              </a:rPr>
              <a:t>exclusive </a:t>
            </a:r>
            <a:r>
              <a:rPr lang="en-US" dirty="0">
                <a:solidFill>
                  <a:schemeClr val="tx1">
                    <a:lumMod val="85000"/>
                    <a:lumOff val="15000"/>
                  </a:schemeClr>
                </a:solidFill>
              </a:rPr>
              <a:t>power to </a:t>
            </a:r>
            <a:r>
              <a:rPr lang="en-US" dirty="0" smtClean="0">
                <a:solidFill>
                  <a:schemeClr val="tx1">
                    <a:lumMod val="85000"/>
                    <a:lumOff val="15000"/>
                  </a:schemeClr>
                </a:solidFill>
              </a:rPr>
              <a:t>print - and </a:t>
            </a:r>
            <a:r>
              <a:rPr lang="en-US" dirty="0">
                <a:solidFill>
                  <a:schemeClr val="tx1">
                    <a:lumMod val="85000"/>
                    <a:lumOff val="15000"/>
                  </a:schemeClr>
                </a:solidFill>
              </a:rPr>
              <a:t>the </a:t>
            </a:r>
            <a:r>
              <a:rPr lang="en-US" dirty="0" smtClean="0">
                <a:solidFill>
                  <a:schemeClr val="tx1">
                    <a:lumMod val="85000"/>
                    <a:lumOff val="15000"/>
                  </a:schemeClr>
                </a:solidFill>
              </a:rPr>
              <a:t>responsibility to censor - literary works – in return </a:t>
            </a:r>
          </a:p>
          <a:p>
            <a:pPr marL="0" lvl="0" indent="0">
              <a:buNone/>
            </a:pPr>
            <a:r>
              <a:rPr lang="en-US" dirty="0" smtClean="0">
                <a:solidFill>
                  <a:schemeClr val="tx1">
                    <a:lumMod val="85000"/>
                    <a:lumOff val="15000"/>
                  </a:schemeClr>
                </a:solidFill>
              </a:rPr>
              <a:t>for monopoly on the printing trade.</a:t>
            </a:r>
            <a:endParaRPr lang="en-US" dirty="0">
              <a:solidFill>
                <a:schemeClr val="tx1">
                  <a:lumMod val="85000"/>
                  <a:lumOff val="15000"/>
                </a:schemeClr>
              </a:solidFill>
            </a:endParaRPr>
          </a:p>
          <a:p>
            <a:pPr marL="0" indent="0">
              <a:buNone/>
            </a:pPr>
            <a:endParaRPr lang="en-US" dirty="0">
              <a:solidFill>
                <a:schemeClr val="tx1"/>
              </a:solidFill>
            </a:endParaRPr>
          </a:p>
          <a:p>
            <a:pPr marL="0" indent="0">
              <a:buNone/>
            </a:pPr>
            <a:r>
              <a:rPr lang="en-US" b="1" i="1" dirty="0" smtClean="0">
                <a:solidFill>
                  <a:srgbClr val="000090"/>
                </a:solidFill>
              </a:rPr>
              <a:t>* “</a:t>
            </a:r>
            <a:r>
              <a:rPr lang="en-US" b="1" i="1" dirty="0" err="1" smtClean="0">
                <a:solidFill>
                  <a:srgbClr val="000090"/>
                </a:solidFill>
              </a:rPr>
              <a:t>Areopagitica</a:t>
            </a:r>
            <a:r>
              <a:rPr lang="en-US" b="1" i="1" dirty="0" smtClean="0">
                <a:solidFill>
                  <a:srgbClr val="000090"/>
                </a:solidFill>
              </a:rPr>
              <a:t>”</a:t>
            </a:r>
            <a:r>
              <a:rPr lang="en-US" b="1" i="1" dirty="0" smtClean="0">
                <a:solidFill>
                  <a:schemeClr val="tx1"/>
                </a:solidFill>
              </a:rPr>
              <a:t>: “A </a:t>
            </a:r>
            <a:r>
              <a:rPr lang="en-US" b="1" i="1" dirty="0">
                <a:solidFill>
                  <a:schemeClr val="tx1"/>
                </a:solidFill>
              </a:rPr>
              <a:t>speech of Mr. John Milton for the Liberty </a:t>
            </a:r>
            <a:r>
              <a:rPr lang="en-US" b="1" i="1" dirty="0" smtClean="0">
                <a:solidFill>
                  <a:schemeClr val="tx1"/>
                </a:solidFill>
              </a:rPr>
              <a:t>of </a:t>
            </a:r>
          </a:p>
          <a:p>
            <a:pPr marL="0" indent="0">
              <a:buNone/>
            </a:pPr>
            <a:r>
              <a:rPr lang="en-US" b="1" i="1" dirty="0" smtClean="0">
                <a:solidFill>
                  <a:schemeClr val="tx1"/>
                </a:solidFill>
              </a:rPr>
              <a:t>Unlicensed </a:t>
            </a:r>
            <a:r>
              <a:rPr lang="en-US" b="1" i="1" dirty="0">
                <a:solidFill>
                  <a:schemeClr val="tx1"/>
                </a:solidFill>
              </a:rPr>
              <a:t>Printing to the Parliament of </a:t>
            </a:r>
            <a:r>
              <a:rPr lang="en-US" b="1" i="1" dirty="0" smtClean="0">
                <a:solidFill>
                  <a:schemeClr val="tx1"/>
                </a:solidFill>
              </a:rPr>
              <a:t>England”</a:t>
            </a:r>
            <a:r>
              <a:rPr lang="en-US" dirty="0" smtClean="0">
                <a:solidFill>
                  <a:schemeClr val="tx1"/>
                </a:solidFill>
              </a:rPr>
              <a:t>; </a:t>
            </a:r>
            <a:r>
              <a:rPr lang="en-US" b="1" dirty="0">
                <a:solidFill>
                  <a:srgbClr val="C0504D"/>
                </a:solidFill>
              </a:rPr>
              <a:t>1644</a:t>
            </a:r>
            <a:r>
              <a:rPr lang="en-US" dirty="0" smtClean="0">
                <a:solidFill>
                  <a:schemeClr val="tx1"/>
                </a:solidFill>
              </a:rPr>
              <a:t>. </a:t>
            </a:r>
          </a:p>
          <a:p>
            <a:pPr marL="0" indent="0">
              <a:buNone/>
            </a:pPr>
            <a:endParaRPr lang="en-US" dirty="0">
              <a:solidFill>
                <a:schemeClr val="tx1"/>
              </a:solidFill>
            </a:endParaRPr>
          </a:p>
          <a:p>
            <a:pPr marL="0" lvl="0" indent="0">
              <a:buNone/>
            </a:pPr>
            <a:r>
              <a:rPr lang="en-US" dirty="0" smtClean="0">
                <a:solidFill>
                  <a:srgbClr val="000000"/>
                </a:solidFill>
              </a:rPr>
              <a:t>* “</a:t>
            </a:r>
            <a:r>
              <a:rPr lang="en-US" b="1" dirty="0" smtClean="0">
                <a:solidFill>
                  <a:srgbClr val="000000"/>
                </a:solidFill>
              </a:rPr>
              <a:t>Licensing </a:t>
            </a:r>
            <a:r>
              <a:rPr lang="en-US" b="1" dirty="0">
                <a:solidFill>
                  <a:schemeClr val="tx1">
                    <a:lumMod val="85000"/>
                    <a:lumOff val="15000"/>
                  </a:schemeClr>
                </a:solidFill>
              </a:rPr>
              <a:t>of the Press Act </a:t>
            </a:r>
            <a:r>
              <a:rPr lang="en-US" b="1" dirty="0">
                <a:solidFill>
                  <a:srgbClr val="C0504D"/>
                </a:solidFill>
              </a:rPr>
              <a:t>1662</a:t>
            </a:r>
            <a:r>
              <a:rPr lang="en-US" b="1" dirty="0">
                <a:solidFill>
                  <a:schemeClr val="tx1">
                    <a:lumMod val="85000"/>
                    <a:lumOff val="15000"/>
                  </a:schemeClr>
                </a:solidFill>
              </a:rPr>
              <a:t>”</a:t>
            </a:r>
            <a:r>
              <a:rPr lang="en-US" dirty="0">
                <a:solidFill>
                  <a:schemeClr val="tx1">
                    <a:lumMod val="85000"/>
                    <a:lumOff val="15000"/>
                  </a:schemeClr>
                </a:solidFill>
              </a:rPr>
              <a:t>; "An Act for preventing the </a:t>
            </a:r>
            <a:endParaRPr lang="en-US" dirty="0" smtClean="0">
              <a:solidFill>
                <a:schemeClr val="tx1">
                  <a:lumMod val="85000"/>
                  <a:lumOff val="15000"/>
                </a:schemeClr>
              </a:solidFill>
            </a:endParaRPr>
          </a:p>
          <a:p>
            <a:pPr marL="0" lvl="0" indent="0">
              <a:buNone/>
            </a:pPr>
            <a:r>
              <a:rPr lang="en-US" dirty="0" smtClean="0">
                <a:solidFill>
                  <a:schemeClr val="tx1">
                    <a:lumMod val="85000"/>
                    <a:lumOff val="15000"/>
                  </a:schemeClr>
                </a:solidFill>
              </a:rPr>
              <a:t>frequent </a:t>
            </a:r>
            <a:r>
              <a:rPr lang="en-US" dirty="0">
                <a:solidFill>
                  <a:schemeClr val="tx1">
                    <a:lumMod val="85000"/>
                    <a:lumOff val="15000"/>
                  </a:schemeClr>
                </a:solidFill>
              </a:rPr>
              <a:t>Abuses in printing seditious treasonable and unlicensed </a:t>
            </a:r>
            <a:r>
              <a:rPr lang="en-US" dirty="0" err="1">
                <a:solidFill>
                  <a:schemeClr val="tx1">
                    <a:lumMod val="85000"/>
                    <a:lumOff val="15000"/>
                  </a:schemeClr>
                </a:solidFill>
              </a:rPr>
              <a:t>Bookes</a:t>
            </a:r>
            <a:r>
              <a:rPr lang="en-US" dirty="0">
                <a:solidFill>
                  <a:schemeClr val="tx1">
                    <a:lumMod val="85000"/>
                    <a:lumOff val="15000"/>
                  </a:schemeClr>
                </a:solidFill>
              </a:rPr>
              <a:t> </a:t>
            </a:r>
            <a:r>
              <a:rPr lang="en-US" dirty="0" smtClean="0">
                <a:solidFill>
                  <a:schemeClr val="tx1">
                    <a:lumMod val="85000"/>
                    <a:lumOff val="15000"/>
                  </a:schemeClr>
                </a:solidFill>
              </a:rPr>
              <a:t> </a:t>
            </a:r>
          </a:p>
          <a:p>
            <a:pPr marL="0" lvl="0" indent="0">
              <a:buNone/>
            </a:pPr>
            <a:r>
              <a:rPr lang="en-US" dirty="0" smtClean="0">
                <a:solidFill>
                  <a:schemeClr val="tx1">
                    <a:lumMod val="85000"/>
                    <a:lumOff val="15000"/>
                  </a:schemeClr>
                </a:solidFill>
              </a:rPr>
              <a:t>and </a:t>
            </a:r>
            <a:r>
              <a:rPr lang="en-US" dirty="0">
                <a:solidFill>
                  <a:schemeClr val="tx1">
                    <a:lumMod val="85000"/>
                    <a:lumOff val="15000"/>
                  </a:schemeClr>
                </a:solidFill>
              </a:rPr>
              <a:t>Pamphlets and for regulating of Printing and Printing Presses</a:t>
            </a:r>
            <a:r>
              <a:rPr lang="en-US" dirty="0" smtClean="0">
                <a:solidFill>
                  <a:schemeClr val="tx1">
                    <a:lumMod val="85000"/>
                    <a:lumOff val="15000"/>
                  </a:schemeClr>
                </a:solidFill>
              </a:rPr>
              <a:t>.” </a:t>
            </a:r>
          </a:p>
          <a:p>
            <a:pPr marL="0" lvl="0" indent="0">
              <a:buNone/>
            </a:pPr>
            <a:endParaRPr lang="en-US" dirty="0">
              <a:solidFill>
                <a:schemeClr val="tx1">
                  <a:lumMod val="85000"/>
                  <a:lumOff val="15000"/>
                </a:schemeClr>
              </a:solidFill>
            </a:endParaRPr>
          </a:p>
          <a:p>
            <a:pPr marL="0" lvl="0" indent="0">
              <a:buNone/>
            </a:pPr>
            <a:r>
              <a:rPr lang="en-US" sz="2600" b="1" i="1" dirty="0" smtClean="0">
                <a:solidFill>
                  <a:srgbClr val="000000"/>
                </a:solidFill>
              </a:rPr>
              <a:t>* </a:t>
            </a:r>
            <a:r>
              <a:rPr lang="en-US" sz="2600" b="1" i="1" u="sng" dirty="0" smtClean="0">
                <a:solidFill>
                  <a:srgbClr val="000000"/>
                </a:solidFill>
              </a:rPr>
              <a:t>Then</a:t>
            </a:r>
            <a:r>
              <a:rPr lang="en-US" sz="2600" dirty="0" smtClean="0">
                <a:solidFill>
                  <a:srgbClr val="000000"/>
                </a:solidFill>
              </a:rPr>
              <a:t> </a:t>
            </a:r>
            <a:r>
              <a:rPr lang="en-US" b="1" dirty="0" smtClean="0">
                <a:solidFill>
                  <a:srgbClr val="000000"/>
                </a:solidFill>
              </a:rPr>
              <a:t> </a:t>
            </a:r>
            <a:r>
              <a:rPr lang="en-US" b="1" dirty="0">
                <a:solidFill>
                  <a:srgbClr val="660066"/>
                </a:solidFill>
              </a:rPr>
              <a:t>{TO </a:t>
            </a:r>
            <a:r>
              <a:rPr lang="en-US" b="1" dirty="0" smtClean="0">
                <a:solidFill>
                  <a:srgbClr val="660066"/>
                </a:solidFill>
              </a:rPr>
              <a:t>PUBLISHERS/AUTHORS.</a:t>
            </a:r>
            <a:r>
              <a:rPr lang="en-US" b="1" dirty="0">
                <a:solidFill>
                  <a:srgbClr val="660066"/>
                </a:solidFill>
              </a:rPr>
              <a:t>.}</a:t>
            </a:r>
            <a:r>
              <a:rPr lang="en-US" dirty="0">
                <a:solidFill>
                  <a:schemeClr val="tx1"/>
                </a:solidFill>
              </a:rPr>
              <a:t> </a:t>
            </a:r>
            <a:r>
              <a:rPr lang="en-US" b="1" dirty="0" smtClean="0">
                <a:solidFill>
                  <a:srgbClr val="FF0000"/>
                </a:solidFill>
              </a:rPr>
              <a:t>“The Statute of Anne” 1710  </a:t>
            </a:r>
            <a:r>
              <a:rPr lang="en-US" b="1" dirty="0">
                <a:solidFill>
                  <a:srgbClr val="000000"/>
                </a:solidFill>
              </a:rPr>
              <a:t>moved </a:t>
            </a:r>
            <a:endParaRPr lang="en-US" b="1" dirty="0" smtClean="0">
              <a:solidFill>
                <a:srgbClr val="000000"/>
              </a:solidFill>
            </a:endParaRPr>
          </a:p>
          <a:p>
            <a:pPr marL="0" lvl="0" indent="0">
              <a:buNone/>
            </a:pPr>
            <a:r>
              <a:rPr lang="en-US" b="1" dirty="0" smtClean="0">
                <a:solidFill>
                  <a:srgbClr val="000000"/>
                </a:solidFill>
              </a:rPr>
              <a:t>control </a:t>
            </a:r>
            <a:r>
              <a:rPr lang="en-US" b="1" dirty="0">
                <a:solidFill>
                  <a:srgbClr val="000000"/>
                </a:solidFill>
              </a:rPr>
              <a:t>to the publishers</a:t>
            </a:r>
            <a:r>
              <a:rPr lang="en-US" b="1" dirty="0" smtClean="0">
                <a:solidFill>
                  <a:srgbClr val="000000"/>
                </a:solidFill>
              </a:rPr>
              <a:t>/authors…</a:t>
            </a:r>
            <a:endParaRPr lang="en-US" dirty="0">
              <a:solidFill>
                <a:schemeClr val="tx1"/>
              </a:solidFill>
            </a:endParaRPr>
          </a:p>
          <a:p>
            <a:endParaRPr lang="en-US" dirty="0"/>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l="-187"/>
          <a:stretch/>
        </p:blipFill>
        <p:spPr>
          <a:xfrm>
            <a:off x="7868475" y="3419231"/>
            <a:ext cx="1275525" cy="1416537"/>
          </a:xfrm>
          <a:prstGeom prst="rect">
            <a:avLst/>
          </a:prstGeom>
        </p:spPr>
      </p:pic>
    </p:spTree>
    <p:extLst>
      <p:ext uri="{BB962C8B-B14F-4D97-AF65-F5344CB8AC3E}">
        <p14:creationId xmlns:p14="http://schemas.microsoft.com/office/powerpoint/2010/main" val="2898861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955"/>
            <a:ext cx="8229600" cy="1199573"/>
          </a:xfrm>
        </p:spPr>
        <p:txBody>
          <a:bodyPr>
            <a:normAutofit fontScale="90000"/>
          </a:bodyPr>
          <a:lstStyle/>
          <a:p>
            <a:r>
              <a:rPr lang="en-US" sz="4900" b="1" dirty="0" smtClean="0">
                <a:solidFill>
                  <a:schemeClr val="tx1"/>
                </a:solidFill>
              </a:rPr>
              <a:t> An </a:t>
            </a:r>
            <a:r>
              <a:rPr lang="en-US" sz="4900" b="1" dirty="0" smtClean="0">
                <a:solidFill>
                  <a:srgbClr val="0000FF"/>
                </a:solidFill>
                <a:latin typeface="Comic Sans MS"/>
                <a:cs typeface="Comic Sans MS"/>
              </a:rPr>
              <a:t>Emergent</a:t>
            </a:r>
            <a:r>
              <a:rPr lang="en-US" sz="4900" b="1" dirty="0" smtClean="0">
                <a:solidFill>
                  <a:schemeClr val="tx1"/>
                </a:solidFill>
              </a:rPr>
              <a:t> Theme Evolves</a:t>
            </a:r>
            <a:endParaRPr lang="en-US" sz="4900" b="1" dirty="0">
              <a:solidFill>
                <a:schemeClr val="tx1"/>
              </a:solidFill>
            </a:endParaRPr>
          </a:p>
        </p:txBody>
      </p:sp>
      <p:sp>
        <p:nvSpPr>
          <p:cNvPr id="3" name="Content Placeholder 2"/>
          <p:cNvSpPr>
            <a:spLocks noGrp="1"/>
          </p:cNvSpPr>
          <p:nvPr>
            <p:ph sz="quarter" idx="10"/>
          </p:nvPr>
        </p:nvSpPr>
        <p:spPr>
          <a:xfrm>
            <a:off x="133693" y="1236529"/>
            <a:ext cx="8923964" cy="5001814"/>
          </a:xfrm>
        </p:spPr>
        <p:txBody>
          <a:bodyPr>
            <a:normAutofit/>
          </a:bodyPr>
          <a:lstStyle/>
          <a:p>
            <a:pPr marL="0" indent="0">
              <a:buNone/>
            </a:pPr>
            <a:r>
              <a:rPr lang="en-US" b="1" dirty="0" smtClean="0">
                <a:solidFill>
                  <a:srgbClr val="FF0000"/>
                </a:solidFill>
                <a:latin typeface="Ayuthaya"/>
                <a:cs typeface="Ayuthaya"/>
              </a:rPr>
              <a:t>What constitutes a “VIDEOGAME” &amp; how is it to be differentiated?</a:t>
            </a:r>
          </a:p>
          <a:p>
            <a:pPr marL="457200" indent="-457200">
              <a:buAutoNum type="arabicPeriod"/>
            </a:pPr>
            <a:r>
              <a:rPr lang="en-US" b="1" dirty="0" smtClean="0">
                <a:solidFill>
                  <a:schemeClr val="tx1"/>
                </a:solidFill>
              </a:rPr>
              <a:t>Is </a:t>
            </a:r>
            <a:r>
              <a:rPr lang="en-US" b="1" dirty="0">
                <a:solidFill>
                  <a:schemeClr val="tx1"/>
                </a:solidFill>
              </a:rPr>
              <a:t>Madden NFL a </a:t>
            </a:r>
            <a:r>
              <a:rPr lang="en-US" b="1" dirty="0">
                <a:solidFill>
                  <a:schemeClr val="tx1"/>
                </a:solidFill>
                <a:latin typeface="Chalkduster"/>
                <a:cs typeface="Chalkduster"/>
              </a:rPr>
              <a:t>Sport</a:t>
            </a:r>
            <a:r>
              <a:rPr lang="en-US" b="1" dirty="0" smtClean="0">
                <a:solidFill>
                  <a:schemeClr val="tx1"/>
                </a:solidFill>
              </a:rPr>
              <a:t>? </a:t>
            </a:r>
          </a:p>
          <a:p>
            <a:pPr marL="0" indent="0">
              <a:buNone/>
            </a:pPr>
            <a:r>
              <a:rPr lang="en-US" sz="1800" b="1" i="1" dirty="0" smtClean="0"/>
              <a:t>“</a:t>
            </a:r>
            <a:r>
              <a:rPr lang="en-US" sz="1800" b="1" i="1" dirty="0"/>
              <a:t>Examined, the Virtual Life Is Worth Living: Madden NFL 25 Portrays ‘Real’ </a:t>
            </a:r>
            <a:endParaRPr lang="en-US" sz="1800" b="1" i="1" dirty="0" smtClean="0"/>
          </a:p>
          <a:p>
            <a:pPr marL="0" indent="0">
              <a:buNone/>
            </a:pPr>
            <a:r>
              <a:rPr lang="en-US" sz="1800" b="1" i="1" dirty="0" smtClean="0"/>
              <a:t>Football</a:t>
            </a:r>
            <a:r>
              <a:rPr lang="en-US" sz="1800" b="1" i="1" dirty="0"/>
              <a:t>” New York Times, August 26, 2013 </a:t>
            </a:r>
            <a:r>
              <a:rPr lang="en-US" sz="1400" dirty="0">
                <a:hlinkClick r:id="rId2"/>
              </a:rPr>
              <a:t>http://www.nytimes.com/2013/08/27/arts/video-games/madden-nfl-25-portrays-real-</a:t>
            </a:r>
            <a:r>
              <a:rPr lang="en-US" sz="1400" dirty="0" smtClean="0">
                <a:hlinkClick r:id="rId2"/>
              </a:rPr>
              <a:t>football.html</a:t>
            </a:r>
            <a:endParaRPr lang="en-US" sz="1400" dirty="0" smtClean="0"/>
          </a:p>
          <a:p>
            <a:pPr marL="0" indent="0">
              <a:buNone/>
            </a:pPr>
            <a:endParaRPr lang="en-US" sz="1400" dirty="0"/>
          </a:p>
          <a:p>
            <a:pPr marL="0" indent="0">
              <a:buNone/>
            </a:pPr>
            <a:r>
              <a:rPr lang="en-US" sz="1400" dirty="0" smtClean="0"/>
              <a:t> </a:t>
            </a:r>
            <a:r>
              <a:rPr lang="en-US" sz="1800" dirty="0" smtClean="0">
                <a:hlinkClick r:id="rId3"/>
              </a:rPr>
              <a:t>Sport</a:t>
            </a:r>
            <a:r>
              <a:rPr lang="en-US" sz="1800" dirty="0">
                <a:hlinkClick r:id="rId3"/>
              </a:rPr>
              <a:t>, or not a sport</a:t>
            </a:r>
            <a:r>
              <a:rPr lang="en-US" sz="1800" dirty="0" smtClean="0">
                <a:hlinkClick r:id="rId3"/>
              </a:rPr>
              <a:t>…</a:t>
            </a:r>
            <a:r>
              <a:rPr lang="en-US" sz="1800" dirty="0"/>
              <a:t> </a:t>
            </a:r>
            <a:r>
              <a:rPr lang="en-US" sz="1600" dirty="0" smtClean="0"/>
              <a:t>By</a:t>
            </a:r>
            <a:r>
              <a:rPr lang="en-US" sz="1600" dirty="0"/>
              <a:t> </a:t>
            </a:r>
            <a:r>
              <a:rPr lang="en-US" sz="1600" dirty="0">
                <a:hlinkClick r:id="rId4" tooltip="Posts by mattcharleton"/>
              </a:rPr>
              <a:t>mattcharleton</a:t>
            </a:r>
            <a:r>
              <a:rPr lang="en-US" sz="1600" dirty="0"/>
              <a:t> on September 9, </a:t>
            </a:r>
            <a:r>
              <a:rPr lang="en-US" sz="1600" dirty="0" smtClean="0"/>
              <a:t>2013</a:t>
            </a:r>
          </a:p>
          <a:p>
            <a:pPr marL="0" indent="0">
              <a:buNone/>
            </a:pPr>
            <a:r>
              <a:rPr lang="en-US" sz="1800" b="1" dirty="0" smtClean="0">
                <a:solidFill>
                  <a:srgbClr val="000000"/>
                </a:solidFill>
              </a:rPr>
              <a:t>&amp; “Are Video Games a Sport?” </a:t>
            </a:r>
            <a:r>
              <a:rPr lang="en-US" sz="1800" dirty="0" smtClean="0">
                <a:solidFill>
                  <a:srgbClr val="000000"/>
                </a:solidFill>
              </a:rPr>
              <a:t>(</a:t>
            </a:r>
            <a:r>
              <a:rPr lang="en-US" sz="1800" dirty="0" err="1" smtClean="0">
                <a:solidFill>
                  <a:srgbClr val="000000"/>
                </a:solidFill>
              </a:rPr>
              <a:t>NYTimes</a:t>
            </a:r>
            <a:r>
              <a:rPr lang="en-US" sz="1800" dirty="0" smtClean="0">
                <a:solidFill>
                  <a:srgbClr val="000000"/>
                </a:solidFill>
              </a:rPr>
              <a:t> video) </a:t>
            </a:r>
            <a:r>
              <a:rPr lang="en-US" sz="1400" dirty="0">
                <a:hlinkClick r:id="rId5"/>
              </a:rPr>
              <a:t>http://nyti.ms/17cJXTO</a:t>
            </a:r>
            <a:endParaRPr lang="en-US" sz="1400" dirty="0" smtClean="0"/>
          </a:p>
          <a:p>
            <a:pPr marL="0" indent="0">
              <a:buNone/>
            </a:pPr>
            <a:r>
              <a:rPr lang="en-US" dirty="0" smtClean="0">
                <a:solidFill>
                  <a:srgbClr val="000000"/>
                </a:solidFill>
              </a:rPr>
              <a:t>2. </a:t>
            </a:r>
            <a:r>
              <a:rPr lang="en-US" sz="1900" b="1" dirty="0">
                <a:solidFill>
                  <a:srgbClr val="000000"/>
                </a:solidFill>
              </a:rPr>
              <a:t>“Game or be gamed: Douglas </a:t>
            </a:r>
            <a:r>
              <a:rPr lang="en-US" sz="1900" b="1" dirty="0" err="1">
                <a:solidFill>
                  <a:srgbClr val="000000"/>
                </a:solidFill>
              </a:rPr>
              <a:t>Rushkoff</a:t>
            </a:r>
            <a:r>
              <a:rPr lang="en-US" sz="1900" b="1" dirty="0">
                <a:solidFill>
                  <a:srgbClr val="000000"/>
                </a:solidFill>
              </a:rPr>
              <a:t> on prototyping democracy through play” </a:t>
            </a:r>
            <a:r>
              <a:rPr lang="en-US" sz="1700" dirty="0"/>
              <a:t>(The Verge Dec. 12, 2012)</a:t>
            </a:r>
          </a:p>
          <a:p>
            <a:pPr marL="0" indent="0">
              <a:buNone/>
            </a:pPr>
            <a:r>
              <a:rPr lang="en-US" sz="1500" dirty="0">
                <a:hlinkClick r:id="rId6"/>
              </a:rPr>
              <a:t>http://www.theverge.com/2012/12/12/3758576/douglas-rushkoff-gameplay-as-prototype</a:t>
            </a:r>
            <a:endParaRPr lang="en-US" sz="1500" dirty="0"/>
          </a:p>
          <a:p>
            <a:pPr marL="0" indent="0">
              <a:buNone/>
            </a:pPr>
            <a:r>
              <a:rPr lang="en-US" i="1" dirty="0">
                <a:solidFill>
                  <a:schemeClr val="tx1"/>
                </a:solidFill>
              </a:rPr>
              <a:t>“By viewing our social, political, and economic structures through the lens of interactivity, </a:t>
            </a:r>
            <a:r>
              <a:rPr lang="en-US" i="1" dirty="0" err="1">
                <a:solidFill>
                  <a:schemeClr val="tx1"/>
                </a:solidFill>
              </a:rPr>
              <a:t>Rushkoff</a:t>
            </a:r>
            <a:r>
              <a:rPr lang="en-US" i="1" dirty="0">
                <a:solidFill>
                  <a:schemeClr val="tx1"/>
                </a:solidFill>
              </a:rPr>
              <a:t> says, we are beginning to "</a:t>
            </a:r>
            <a:r>
              <a:rPr lang="en-US" i="1" dirty="0">
                <a:solidFill>
                  <a:srgbClr val="008000"/>
                </a:solidFill>
              </a:rPr>
              <a:t>transition from the world of passively accepted narrative to one that invites our ongoing participation</a:t>
            </a:r>
            <a:r>
              <a:rPr lang="en-US" i="1" dirty="0">
                <a:solidFill>
                  <a:schemeClr val="tx1"/>
                </a:solidFill>
              </a:rPr>
              <a:t>.”</a:t>
            </a:r>
          </a:p>
          <a:p>
            <a:pPr marL="0" indent="0">
              <a:buNone/>
            </a:pPr>
            <a:endParaRPr lang="en-US" dirty="0"/>
          </a:p>
        </p:txBody>
      </p:sp>
      <p:pic>
        <p:nvPicPr>
          <p:cNvPr id="4" name="Picture 3" descr="-Sports in action - Source: Venturebeat"/>
          <p:cNvPicPr/>
          <p:nvPr/>
        </p:nvPicPr>
        <p:blipFill>
          <a:blip r:embed="rId7" cstate="print">
            <a:extLst>
              <a:ext uri="{28A0092B-C50C-407E-A947-70E740481C1C}">
                <a14:useLocalDpi xmlns:a14="http://schemas.microsoft.com/office/drawing/2010/main"/>
              </a:ext>
            </a:extLst>
          </a:blip>
          <a:srcRect/>
          <a:stretch>
            <a:fillRect/>
          </a:stretch>
        </p:blipFill>
        <p:spPr bwMode="auto">
          <a:xfrm>
            <a:off x="7407636" y="3116151"/>
            <a:ext cx="835157" cy="735234"/>
          </a:xfrm>
          <a:prstGeom prst="rect">
            <a:avLst/>
          </a:prstGeom>
          <a:noFill/>
          <a:ln>
            <a:noFill/>
          </a:ln>
        </p:spPr>
      </p:pic>
    </p:spTree>
    <p:extLst>
      <p:ext uri="{BB962C8B-B14F-4D97-AF65-F5344CB8AC3E}">
        <p14:creationId xmlns:p14="http://schemas.microsoft.com/office/powerpoint/2010/main" val="3454033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7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4000" cy="1612210"/>
          </a:xfrm>
        </p:spPr>
        <p:txBody>
          <a:bodyPr>
            <a:normAutofit fontScale="90000"/>
          </a:bodyPr>
          <a:lstStyle/>
          <a:p>
            <a:pPr lvl="0"/>
            <a:r>
              <a:rPr lang="en-US" sz="3600" b="1" i="1" dirty="0" smtClean="0">
                <a:solidFill>
                  <a:schemeClr val="tx1"/>
                </a:solidFill>
              </a:rPr>
              <a:t/>
            </a:r>
            <a:br>
              <a:rPr lang="en-US" sz="3600" b="1" i="1" dirty="0" smtClean="0">
                <a:solidFill>
                  <a:schemeClr val="tx1"/>
                </a:solidFill>
              </a:rPr>
            </a:br>
            <a:r>
              <a:rPr lang="en-US" sz="3600" b="1" i="1" dirty="0" smtClean="0">
                <a:solidFill>
                  <a:schemeClr val="tx1"/>
                </a:solidFill>
              </a:rPr>
              <a:t>     Understanding Copyright </a:t>
            </a:r>
            <a:r>
              <a:rPr lang="en-US" sz="3600" b="1" i="1" dirty="0">
                <a:solidFill>
                  <a:schemeClr val="tx1"/>
                </a:solidFill>
              </a:rPr>
              <a:t>as part of </a:t>
            </a:r>
            <a:r>
              <a:rPr lang="en-US" sz="3600" b="1" i="1" dirty="0" smtClean="0">
                <a:solidFill>
                  <a:schemeClr val="tx1"/>
                </a:solidFill>
              </a:rPr>
              <a:t/>
            </a:r>
            <a:br>
              <a:rPr lang="en-US" sz="3600" b="1" i="1" dirty="0" smtClean="0">
                <a:solidFill>
                  <a:schemeClr val="tx1"/>
                </a:solidFill>
              </a:rPr>
            </a:br>
            <a:r>
              <a:rPr lang="en-US" sz="3600" b="1" i="1" dirty="0" smtClean="0">
                <a:solidFill>
                  <a:schemeClr val="tx1"/>
                </a:solidFill>
              </a:rPr>
              <a:t>        </a:t>
            </a:r>
            <a:r>
              <a:rPr lang="en-US" sz="3600" b="1" i="1" dirty="0" smtClean="0">
                <a:solidFill>
                  <a:srgbClr val="0000FF"/>
                </a:solidFill>
              </a:rPr>
              <a:t>the democratization </a:t>
            </a:r>
            <a:r>
              <a:rPr lang="en-US" sz="3600" b="1" i="1" dirty="0">
                <a:solidFill>
                  <a:srgbClr val="0000FF"/>
                </a:solidFill>
              </a:rPr>
              <a:t>of </a:t>
            </a:r>
            <a:r>
              <a:rPr lang="en-US" sz="3600" b="1" i="1" dirty="0" smtClean="0">
                <a:solidFill>
                  <a:srgbClr val="0000FF"/>
                </a:solidFill>
              </a:rPr>
              <a:t>thought</a:t>
            </a:r>
            <a:r>
              <a:rPr lang="en-US" sz="3600" b="1" i="1" dirty="0" smtClean="0">
                <a:solidFill>
                  <a:schemeClr val="tx1"/>
                </a:solidFill>
              </a:rPr>
              <a:t>?</a:t>
            </a:r>
            <a:r>
              <a:rPr lang="en-US" sz="3600" b="1" i="1" dirty="0">
                <a:solidFill>
                  <a:schemeClr val="tx1"/>
                </a:solidFill>
              </a:rPr>
              <a:t> </a:t>
            </a:r>
            <a:r>
              <a:rPr lang="en-US" i="1" dirty="0"/>
              <a:t/>
            </a:r>
            <a:br>
              <a:rPr lang="en-US" i="1" dirty="0"/>
            </a:br>
            <a:endParaRPr lang="en-US" i="1" dirty="0"/>
          </a:p>
        </p:txBody>
      </p:sp>
      <p:sp>
        <p:nvSpPr>
          <p:cNvPr id="3" name="Content Placeholder 2"/>
          <p:cNvSpPr>
            <a:spLocks noGrp="1"/>
          </p:cNvSpPr>
          <p:nvPr>
            <p:ph sz="quarter" idx="10"/>
          </p:nvPr>
        </p:nvSpPr>
        <p:spPr>
          <a:xfrm>
            <a:off x="0" y="1612211"/>
            <a:ext cx="9144000" cy="4526347"/>
          </a:xfrm>
        </p:spPr>
        <p:txBody>
          <a:bodyPr>
            <a:normAutofit/>
          </a:bodyPr>
          <a:lstStyle/>
          <a:p>
            <a:pPr marL="0" indent="0">
              <a:buNone/>
            </a:pPr>
            <a:r>
              <a:rPr lang="en-US" i="1" dirty="0" smtClean="0"/>
              <a:t>        </a:t>
            </a:r>
            <a:r>
              <a:rPr lang="en-US" b="1" i="1" dirty="0" smtClean="0">
                <a:solidFill>
                  <a:srgbClr val="FF0000"/>
                </a:solidFill>
              </a:rPr>
              <a:t>Strange</a:t>
            </a:r>
            <a:r>
              <a:rPr lang="en-US" dirty="0" smtClean="0">
                <a:solidFill>
                  <a:srgbClr val="FF0000"/>
                </a:solidFill>
              </a:rPr>
              <a:t> </a:t>
            </a:r>
            <a:r>
              <a:rPr lang="en-US" dirty="0" smtClean="0">
                <a:solidFill>
                  <a:srgbClr val="000000"/>
                </a:solidFill>
              </a:rPr>
              <a:t>then that </a:t>
            </a:r>
            <a:r>
              <a:rPr lang="en-US" dirty="0">
                <a:solidFill>
                  <a:srgbClr val="000000"/>
                </a:solidFill>
              </a:rPr>
              <a:t>Copyright </a:t>
            </a:r>
            <a:r>
              <a:rPr lang="en-US" b="1" dirty="0">
                <a:solidFill>
                  <a:srgbClr val="FF0000"/>
                </a:solidFill>
              </a:rPr>
              <a:t>constrains</a:t>
            </a:r>
            <a:r>
              <a:rPr lang="en-US" dirty="0"/>
              <a:t> </a:t>
            </a:r>
            <a:r>
              <a:rPr lang="en-US" dirty="0" smtClean="0">
                <a:solidFill>
                  <a:srgbClr val="000000"/>
                </a:solidFill>
              </a:rPr>
              <a:t>Speech???</a:t>
            </a:r>
          </a:p>
          <a:p>
            <a:pPr marL="0" indent="0">
              <a:buNone/>
            </a:pPr>
            <a:endParaRPr lang="en-US" dirty="0"/>
          </a:p>
          <a:p>
            <a:pPr marL="0" indent="0">
              <a:buNone/>
            </a:pPr>
            <a:r>
              <a:rPr lang="en-US" dirty="0" smtClean="0"/>
              <a:t>  </a:t>
            </a:r>
            <a:r>
              <a:rPr lang="en-US" dirty="0" smtClean="0">
                <a:solidFill>
                  <a:srgbClr val="000000"/>
                </a:solidFill>
              </a:rPr>
              <a:t>Right </a:t>
            </a:r>
            <a:r>
              <a:rPr lang="en-US" dirty="0">
                <a:solidFill>
                  <a:srgbClr val="000000"/>
                </a:solidFill>
              </a:rPr>
              <a:t>to </a:t>
            </a:r>
            <a:r>
              <a:rPr lang="en-US" dirty="0" smtClean="0">
                <a:solidFill>
                  <a:srgbClr val="000000"/>
                </a:solidFill>
              </a:rPr>
              <a:t>/</a:t>
            </a:r>
            <a:r>
              <a:rPr lang="en-US" dirty="0" err="1" smtClean="0">
                <a:solidFill>
                  <a:srgbClr val="000000"/>
                </a:solidFill>
              </a:rPr>
              <a:t>RemixMod</a:t>
            </a:r>
            <a:r>
              <a:rPr lang="en-US" dirty="0" smtClean="0"/>
              <a:t>/</a:t>
            </a:r>
            <a:r>
              <a:rPr lang="en-US" b="1" dirty="0" smtClean="0">
                <a:solidFill>
                  <a:srgbClr val="660066"/>
                </a:solidFill>
              </a:rPr>
              <a:t>C</a:t>
            </a:r>
            <a:r>
              <a:rPr lang="en-US" b="1" dirty="0" smtClean="0">
                <a:solidFill>
                  <a:srgbClr val="0000FF"/>
                </a:solidFill>
              </a:rPr>
              <a:t>REATE</a:t>
            </a:r>
            <a:r>
              <a:rPr lang="en-US" dirty="0" smtClean="0">
                <a:solidFill>
                  <a:schemeClr val="tx1"/>
                </a:solidFill>
              </a:rPr>
              <a:t> perhaps the </a:t>
            </a:r>
            <a:r>
              <a:rPr lang="en-US" dirty="0">
                <a:solidFill>
                  <a:schemeClr val="tx1"/>
                </a:solidFill>
              </a:rPr>
              <a:t>legitimate child </a:t>
            </a:r>
            <a:r>
              <a:rPr lang="en-US" dirty="0" smtClean="0">
                <a:solidFill>
                  <a:schemeClr val="tx1"/>
                </a:solidFill>
              </a:rPr>
              <a:t>of </a:t>
            </a:r>
            <a:r>
              <a:rPr lang="en-US" u="sng" dirty="0" smtClean="0">
                <a:solidFill>
                  <a:schemeClr val="tx1"/>
                </a:solidFill>
              </a:rPr>
              <a:t>both</a:t>
            </a:r>
            <a:r>
              <a:rPr lang="en-US" dirty="0" smtClean="0">
                <a:solidFill>
                  <a:schemeClr val="tx1"/>
                </a:solidFill>
              </a:rPr>
              <a:t>  </a:t>
            </a:r>
          </a:p>
          <a:p>
            <a:pPr marL="0" indent="0">
              <a:buNone/>
            </a:pPr>
            <a:r>
              <a:rPr lang="en-US" dirty="0">
                <a:solidFill>
                  <a:schemeClr val="tx1"/>
                </a:solidFill>
              </a:rPr>
              <a:t> </a:t>
            </a:r>
            <a:r>
              <a:rPr lang="en-US" dirty="0" smtClean="0">
                <a:solidFill>
                  <a:schemeClr val="tx1"/>
                </a:solidFill>
              </a:rPr>
              <a:t>                    Free Speech </a:t>
            </a:r>
            <a:r>
              <a:rPr lang="en-US" dirty="0">
                <a:solidFill>
                  <a:schemeClr val="tx1"/>
                </a:solidFill>
              </a:rPr>
              <a:t>&amp; Copyright Laws</a:t>
            </a:r>
          </a:p>
          <a:p>
            <a:pPr marL="0" indent="0">
              <a:buNone/>
            </a:pPr>
            <a:endParaRPr lang="en-US" dirty="0"/>
          </a:p>
          <a:p>
            <a:pPr marL="0" indent="0">
              <a:buNone/>
            </a:pPr>
            <a:r>
              <a:rPr lang="en-US" b="1" i="1" dirty="0" smtClean="0">
                <a:solidFill>
                  <a:srgbClr val="000000"/>
                </a:solidFill>
              </a:rPr>
              <a:t>Meaning </a:t>
            </a:r>
            <a:r>
              <a:rPr lang="en-US" b="1" i="1" u="sng" dirty="0" smtClean="0">
                <a:solidFill>
                  <a:srgbClr val="000000"/>
                </a:solidFill>
              </a:rPr>
              <a:t>perhaps</a:t>
            </a:r>
            <a:r>
              <a:rPr lang="en-US" b="1" i="1" dirty="0" smtClean="0">
                <a:solidFill>
                  <a:srgbClr val="000000"/>
                </a:solidFill>
              </a:rPr>
              <a:t> </a:t>
            </a:r>
            <a:r>
              <a:rPr lang="en-US" b="1" i="1" dirty="0">
                <a:solidFill>
                  <a:srgbClr val="000000"/>
                </a:solidFill>
              </a:rPr>
              <a:t>our understanding of copyright </a:t>
            </a:r>
            <a:r>
              <a:rPr lang="en-US" b="1" i="1" dirty="0" smtClean="0">
                <a:solidFill>
                  <a:srgbClr val="000000"/>
                </a:solidFill>
              </a:rPr>
              <a:t>should </a:t>
            </a:r>
            <a:r>
              <a:rPr lang="en-US" b="1" i="1" dirty="0">
                <a:solidFill>
                  <a:srgbClr val="000000"/>
                </a:solidFill>
              </a:rPr>
              <a:t>prioritize </a:t>
            </a:r>
            <a:r>
              <a:rPr lang="en-US" i="1" dirty="0" smtClean="0">
                <a:solidFill>
                  <a:srgbClr val="660066"/>
                </a:solidFill>
              </a:rPr>
              <a:t>the </a:t>
            </a:r>
            <a:r>
              <a:rPr lang="en-US" b="1" i="1" dirty="0">
                <a:solidFill>
                  <a:srgbClr val="660066"/>
                </a:solidFill>
              </a:rPr>
              <a:t>creative freedoms </a:t>
            </a:r>
            <a:r>
              <a:rPr lang="en-US" i="1" dirty="0">
                <a:solidFill>
                  <a:srgbClr val="660066"/>
                </a:solidFill>
              </a:rPr>
              <a:t>associated with content creation &amp; use </a:t>
            </a:r>
            <a:r>
              <a:rPr lang="en-US" i="1" dirty="0" smtClean="0">
                <a:solidFill>
                  <a:srgbClr val="660066"/>
                </a:solidFill>
              </a:rPr>
              <a:t>in preference to </a:t>
            </a:r>
            <a:r>
              <a:rPr lang="en-US" i="1" dirty="0">
                <a:solidFill>
                  <a:srgbClr val="660066"/>
                </a:solidFill>
              </a:rPr>
              <a:t>the </a:t>
            </a:r>
            <a:r>
              <a:rPr lang="en-US" i="1" dirty="0" smtClean="0">
                <a:solidFill>
                  <a:srgbClr val="660066"/>
                </a:solidFill>
              </a:rPr>
              <a:t>“private ownership” aspects</a:t>
            </a:r>
            <a:r>
              <a:rPr lang="en-US" i="1" dirty="0" smtClean="0">
                <a:solidFill>
                  <a:srgbClr val="000000"/>
                </a:solidFill>
              </a:rPr>
              <a:t>?</a:t>
            </a:r>
          </a:p>
          <a:p>
            <a:pPr marL="0" indent="0">
              <a:buNone/>
            </a:pPr>
            <a:r>
              <a:rPr lang="en-US" dirty="0" smtClean="0"/>
              <a:t>  </a:t>
            </a:r>
          </a:p>
          <a:p>
            <a:pPr marL="0" indent="0">
              <a:buNone/>
            </a:pPr>
            <a:r>
              <a:rPr lang="en-US" sz="3600" b="1" dirty="0" smtClean="0">
                <a:solidFill>
                  <a:schemeClr val="tx1"/>
                </a:solidFill>
                <a:latin typeface="+mj-lt"/>
              </a:rPr>
              <a:t>                      LEADING US BACK TO &gt;&gt;</a:t>
            </a:r>
          </a:p>
          <a:p>
            <a:pPr marL="0" indent="0">
              <a:buNone/>
            </a:pPr>
            <a:endParaRPr lang="en-US" sz="3200" b="1" dirty="0" smtClean="0"/>
          </a:p>
          <a:p>
            <a:endParaRPr lang="en-US" dirty="0"/>
          </a:p>
          <a:p>
            <a:endParaRPr lang="en-US" dirty="0"/>
          </a:p>
          <a:p>
            <a:endParaRPr lang="en-US" dirty="0"/>
          </a:p>
        </p:txBody>
      </p:sp>
      <p:pic>
        <p:nvPicPr>
          <p:cNvPr id="4" name="Content Placeholder 3" descr="Daniel_Maclise_-_Caxton_Showing_the_First_Specimen_of_His_Printing_to_King_Edward_IV_at_the_Almonry,_Westminster.jpg"/>
          <p:cNvPicPr>
            <a:picLocks noChangeAspect="1"/>
          </p:cNvPicPr>
          <p:nvPr/>
        </p:nvPicPr>
        <p:blipFill rotWithShape="1">
          <a:blip r:embed="rId3" cstate="print">
            <a:extLst>
              <a:ext uri="{28A0092B-C50C-407E-A947-70E740481C1C}">
                <a14:useLocalDpi xmlns:a14="http://schemas.microsoft.com/office/drawing/2010/main"/>
              </a:ext>
            </a:extLst>
          </a:blip>
          <a:srcRect r="-155"/>
          <a:stretch/>
        </p:blipFill>
        <p:spPr>
          <a:xfrm>
            <a:off x="262458" y="4641274"/>
            <a:ext cx="2221386" cy="1318728"/>
          </a:xfrm>
          <a:prstGeom prst="rect">
            <a:avLst/>
          </a:prstGeom>
        </p:spPr>
      </p:pic>
    </p:spTree>
    <p:extLst>
      <p:ext uri="{BB962C8B-B14F-4D97-AF65-F5344CB8AC3E}">
        <p14:creationId xmlns:p14="http://schemas.microsoft.com/office/powerpoint/2010/main" val="2768229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54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0545"/>
            <a:ext cx="8229600" cy="1016000"/>
          </a:xfrm>
        </p:spPr>
        <p:txBody>
          <a:bodyPr>
            <a:normAutofit fontScale="90000"/>
          </a:bodyPr>
          <a:lstStyle/>
          <a:p>
            <a:r>
              <a:rPr lang="en-US" b="1" dirty="0" smtClean="0"/>
              <a:t>     </a:t>
            </a:r>
            <a:r>
              <a:rPr lang="en-US" b="1" dirty="0" smtClean="0">
                <a:solidFill>
                  <a:srgbClr val="0000FF"/>
                </a:solidFill>
              </a:rPr>
              <a:t>…the Creator (author) </a:t>
            </a:r>
            <a:r>
              <a:rPr lang="en-US" b="1" dirty="0" smtClean="0">
                <a:solidFill>
                  <a:schemeClr val="tx1"/>
                </a:solidFill>
              </a:rPr>
              <a:t>&amp; </a:t>
            </a:r>
            <a:br>
              <a:rPr lang="en-US" b="1" dirty="0" smtClean="0">
                <a:solidFill>
                  <a:schemeClr val="tx1"/>
                </a:solidFill>
              </a:rPr>
            </a:br>
            <a:r>
              <a:rPr lang="en-US" b="1" dirty="0">
                <a:solidFill>
                  <a:schemeClr val="tx1"/>
                </a:solidFill>
              </a:rPr>
              <a:t> </a:t>
            </a:r>
            <a:r>
              <a:rPr lang="en-US" b="1" dirty="0" smtClean="0">
                <a:solidFill>
                  <a:schemeClr val="tx1"/>
                </a:solidFill>
              </a:rPr>
              <a:t>        some serious questions…</a:t>
            </a:r>
            <a:endParaRPr lang="en-US" b="1" dirty="0">
              <a:solidFill>
                <a:schemeClr val="tx1"/>
              </a:solidFill>
            </a:endParaRPr>
          </a:p>
        </p:txBody>
      </p:sp>
      <p:sp>
        <p:nvSpPr>
          <p:cNvPr id="3" name="Content Placeholder 2"/>
          <p:cNvSpPr>
            <a:spLocks noGrp="1"/>
          </p:cNvSpPr>
          <p:nvPr>
            <p:ph sz="quarter" idx="10"/>
          </p:nvPr>
        </p:nvSpPr>
        <p:spPr>
          <a:xfrm>
            <a:off x="0" y="1212843"/>
            <a:ext cx="9144000" cy="4759839"/>
          </a:xfrm>
        </p:spPr>
        <p:txBody>
          <a:bodyPr>
            <a:normAutofit/>
          </a:bodyPr>
          <a:lstStyle/>
          <a:p>
            <a:pPr marL="457200" indent="-457200">
              <a:buAutoNum type="arabicPeriod"/>
            </a:pPr>
            <a:r>
              <a:rPr lang="en-US" dirty="0" smtClean="0">
                <a:solidFill>
                  <a:srgbClr val="000000"/>
                </a:solidFill>
              </a:rPr>
              <a:t>Has </a:t>
            </a:r>
            <a:r>
              <a:rPr lang="en-US" dirty="0" smtClean="0">
                <a:solidFill>
                  <a:schemeClr val="accent4">
                    <a:lumMod val="50000"/>
                  </a:schemeClr>
                </a:solidFill>
              </a:rPr>
              <a:t>anything of conceptual consequence</a:t>
            </a:r>
            <a:r>
              <a:rPr lang="en-US" dirty="0" smtClean="0">
                <a:solidFill>
                  <a:srgbClr val="000000"/>
                </a:solidFill>
              </a:rPr>
              <a:t> </a:t>
            </a:r>
            <a:r>
              <a:rPr lang="en-US" dirty="0">
                <a:solidFill>
                  <a:srgbClr val="000000"/>
                </a:solidFill>
              </a:rPr>
              <a:t>happened </a:t>
            </a:r>
            <a:r>
              <a:rPr lang="en-US" dirty="0" smtClean="0">
                <a:solidFill>
                  <a:srgbClr val="000000"/>
                </a:solidFill>
              </a:rPr>
              <a:t>since this </a:t>
            </a:r>
            <a:r>
              <a:rPr lang="en-US" b="1" i="1" u="sng" dirty="0">
                <a:solidFill>
                  <a:srgbClr val="000000"/>
                </a:solidFill>
              </a:rPr>
              <a:t>TRAJECTORY OF LIBERALIZATION &amp; </a:t>
            </a:r>
            <a:r>
              <a:rPr lang="en-US" b="1" i="1" u="sng" dirty="0" smtClean="0">
                <a:solidFill>
                  <a:srgbClr val="000000"/>
                </a:solidFill>
              </a:rPr>
              <a:t>FREEDOM</a:t>
            </a:r>
            <a:r>
              <a:rPr lang="en-US" dirty="0">
                <a:solidFill>
                  <a:srgbClr val="000000"/>
                </a:solidFill>
              </a:rPr>
              <a:t> </a:t>
            </a:r>
            <a:r>
              <a:rPr lang="en-US" dirty="0" smtClean="0">
                <a:solidFill>
                  <a:srgbClr val="000000"/>
                </a:solidFill>
              </a:rPr>
              <a:t>vested </a:t>
            </a:r>
            <a:r>
              <a:rPr lang="en-US" dirty="0">
                <a:solidFill>
                  <a:srgbClr val="000000"/>
                </a:solidFill>
              </a:rPr>
              <a:t>power over media in the </a:t>
            </a:r>
            <a:r>
              <a:rPr lang="en-US" dirty="0" smtClean="0">
                <a:solidFill>
                  <a:srgbClr val="000000"/>
                </a:solidFill>
              </a:rPr>
              <a:t>creator/author which </a:t>
            </a:r>
            <a:r>
              <a:rPr lang="en-US" dirty="0">
                <a:solidFill>
                  <a:srgbClr val="000000"/>
                </a:solidFill>
              </a:rPr>
              <a:t>was a </a:t>
            </a:r>
            <a:r>
              <a:rPr lang="en-US" b="1" i="1" u="sng" dirty="0">
                <a:solidFill>
                  <a:srgbClr val="000000"/>
                </a:solidFill>
              </a:rPr>
              <a:t>HUGE</a:t>
            </a:r>
            <a:r>
              <a:rPr lang="en-US" dirty="0">
                <a:solidFill>
                  <a:srgbClr val="000000"/>
                </a:solidFill>
              </a:rPr>
              <a:t> </a:t>
            </a:r>
            <a:r>
              <a:rPr lang="en-US" b="1" i="1" u="sng" dirty="0">
                <a:solidFill>
                  <a:srgbClr val="000000"/>
                </a:solidFill>
              </a:rPr>
              <a:t>STEP</a:t>
            </a:r>
            <a:r>
              <a:rPr lang="en-US" dirty="0">
                <a:solidFill>
                  <a:srgbClr val="000000"/>
                </a:solidFill>
              </a:rPr>
              <a:t> towards the freedom/democratization of </a:t>
            </a:r>
            <a:r>
              <a:rPr lang="en-US" dirty="0" smtClean="0">
                <a:solidFill>
                  <a:srgbClr val="000000"/>
                </a:solidFill>
              </a:rPr>
              <a:t>media (pretty good </a:t>
            </a:r>
            <a:r>
              <a:rPr lang="en-US" dirty="0">
                <a:solidFill>
                  <a:srgbClr val="000000"/>
                </a:solidFill>
              </a:rPr>
              <a:t>for </a:t>
            </a:r>
            <a:r>
              <a:rPr lang="en-US" dirty="0" smtClean="0">
                <a:solidFill>
                  <a:srgbClr val="000000"/>
                </a:solidFill>
              </a:rPr>
              <a:t>1710)?</a:t>
            </a:r>
            <a:endParaRPr lang="en-US" dirty="0">
              <a:solidFill>
                <a:srgbClr val="000000"/>
              </a:solidFill>
            </a:endParaRPr>
          </a:p>
          <a:p>
            <a:pPr marL="457200" indent="-457200">
              <a:buAutoNum type="arabicPeriod"/>
            </a:pPr>
            <a:r>
              <a:rPr lang="en-US" b="1" dirty="0" smtClean="0">
                <a:solidFill>
                  <a:srgbClr val="000000"/>
                </a:solidFill>
              </a:rPr>
              <a:t>Did the evolution of a separate right to </a:t>
            </a:r>
            <a:r>
              <a:rPr lang="en-US" b="1" dirty="0" smtClean="0">
                <a:solidFill>
                  <a:srgbClr val="0000FF"/>
                </a:solidFill>
              </a:rPr>
              <a:t>freedom of speech/expression</a:t>
            </a:r>
            <a:r>
              <a:rPr lang="en-US" dirty="0" smtClean="0">
                <a:solidFill>
                  <a:srgbClr val="0000FF"/>
                </a:solidFill>
              </a:rPr>
              <a:t> </a:t>
            </a:r>
            <a:r>
              <a:rPr lang="en-US" dirty="0" smtClean="0">
                <a:solidFill>
                  <a:srgbClr val="FF0000"/>
                </a:solidFill>
              </a:rPr>
              <a:t>result in the recasting of “authors rights” into a property right?</a:t>
            </a:r>
            <a:endParaRPr lang="en-US" dirty="0">
              <a:solidFill>
                <a:srgbClr val="FF0000"/>
              </a:solidFill>
            </a:endParaRPr>
          </a:p>
          <a:p>
            <a:pPr marL="0" indent="0">
              <a:buNone/>
            </a:pPr>
            <a:r>
              <a:rPr lang="en-US" dirty="0">
                <a:solidFill>
                  <a:srgbClr val="FF0000"/>
                </a:solidFill>
              </a:rPr>
              <a:t> </a:t>
            </a:r>
          </a:p>
          <a:p>
            <a:r>
              <a:rPr lang="en-US" b="1" dirty="0">
                <a:solidFill>
                  <a:srgbClr val="000000"/>
                </a:solidFill>
              </a:rPr>
              <a:t>Note: </a:t>
            </a:r>
            <a:r>
              <a:rPr lang="en-US" dirty="0" smtClean="0">
                <a:solidFill>
                  <a:srgbClr val="000000"/>
                </a:solidFill>
              </a:rPr>
              <a:t>Not much </a:t>
            </a:r>
            <a:r>
              <a:rPr lang="en-US" dirty="0">
                <a:solidFill>
                  <a:srgbClr val="000000"/>
                </a:solidFill>
              </a:rPr>
              <a:t>new to be created from a book in </a:t>
            </a:r>
            <a:r>
              <a:rPr lang="en-US" dirty="0" smtClean="0">
                <a:solidFill>
                  <a:srgbClr val="000000"/>
                </a:solidFill>
              </a:rPr>
              <a:t>1710? Little or  </a:t>
            </a:r>
            <a:r>
              <a:rPr lang="en-US" dirty="0">
                <a:solidFill>
                  <a:srgbClr val="000000"/>
                </a:solidFill>
              </a:rPr>
              <a:t>no new creativity out of old </a:t>
            </a:r>
            <a:r>
              <a:rPr lang="en-US" dirty="0" smtClean="0">
                <a:solidFill>
                  <a:srgbClr val="000000"/>
                </a:solidFill>
              </a:rPr>
              <a:t>creativity? </a:t>
            </a:r>
            <a:r>
              <a:rPr lang="en-US" dirty="0">
                <a:solidFill>
                  <a:srgbClr val="000000"/>
                </a:solidFill>
              </a:rPr>
              <a:t>O</a:t>
            </a:r>
            <a:r>
              <a:rPr lang="en-US" dirty="0" smtClean="0">
                <a:solidFill>
                  <a:srgbClr val="000000"/>
                </a:solidFill>
              </a:rPr>
              <a:t>nly </a:t>
            </a:r>
            <a:r>
              <a:rPr lang="en-US" dirty="0">
                <a:solidFill>
                  <a:srgbClr val="000000"/>
                </a:solidFill>
              </a:rPr>
              <a:t>unauthorized printing of the same work distributed at a lower cost…</a:t>
            </a:r>
          </a:p>
          <a:p>
            <a:endParaRPr lang="en-US" dirty="0"/>
          </a:p>
        </p:txBody>
      </p:sp>
    </p:spTree>
    <p:extLst>
      <p:ext uri="{BB962C8B-B14F-4D97-AF65-F5344CB8AC3E}">
        <p14:creationId xmlns:p14="http://schemas.microsoft.com/office/powerpoint/2010/main" val="9237814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0999" y="58717"/>
            <a:ext cx="8229600" cy="1016000"/>
          </a:xfrm>
        </p:spPr>
        <p:txBody>
          <a:bodyPr>
            <a:normAutofit fontScale="90000"/>
          </a:bodyPr>
          <a:lstStyle/>
          <a:p>
            <a:r>
              <a:rPr lang="en-US" sz="3600" b="1" dirty="0" smtClean="0"/>
              <a:t>  </a:t>
            </a:r>
            <a:r>
              <a:rPr lang="en-US" sz="4900" b="1" dirty="0" smtClean="0">
                <a:solidFill>
                  <a:schemeClr val="tx1"/>
                </a:solidFill>
              </a:rPr>
              <a:t>Think about:</a:t>
            </a:r>
            <a:r>
              <a:rPr lang="en-US" sz="4900" dirty="0" smtClean="0">
                <a:solidFill>
                  <a:schemeClr val="tx1"/>
                </a:solidFill>
              </a:rPr>
              <a:t> </a:t>
            </a:r>
            <a:r>
              <a:rPr lang="en-US" sz="4900" b="1" dirty="0" err="1" smtClean="0">
                <a:solidFill>
                  <a:srgbClr val="008000"/>
                </a:solidFill>
              </a:rPr>
              <a:t>Tatoos</a:t>
            </a:r>
            <a:r>
              <a:rPr lang="en-US" sz="4400" b="1" dirty="0" smtClean="0">
                <a:solidFill>
                  <a:srgbClr val="008000"/>
                </a:solidFill>
              </a:rPr>
              <a:t/>
            </a:r>
            <a:br>
              <a:rPr lang="en-US" sz="4400" b="1" dirty="0" smtClean="0">
                <a:solidFill>
                  <a:srgbClr val="008000"/>
                </a:solidFill>
              </a:rPr>
            </a:br>
            <a:r>
              <a:rPr lang="en-US" sz="2200" b="1" dirty="0" smtClean="0">
                <a:solidFill>
                  <a:srgbClr val="008000"/>
                </a:solidFill>
              </a:rPr>
              <a:t>          </a:t>
            </a:r>
            <a:r>
              <a:rPr lang="en-US" sz="2000" b="1" dirty="0" smtClean="0">
                <a:solidFill>
                  <a:srgbClr val="660066"/>
                </a:solidFill>
              </a:rPr>
              <a:t>(The Escher Conundrum)</a:t>
            </a:r>
            <a:endParaRPr lang="en-US" sz="2000" b="1" dirty="0">
              <a:solidFill>
                <a:srgbClr val="660066"/>
              </a:solidFill>
            </a:endParaRPr>
          </a:p>
        </p:txBody>
      </p:sp>
      <p:sp>
        <p:nvSpPr>
          <p:cNvPr id="5" name="Content Placeholder 4"/>
          <p:cNvSpPr>
            <a:spLocks noGrp="1"/>
          </p:cNvSpPr>
          <p:nvPr>
            <p:ph sz="half" idx="1"/>
          </p:nvPr>
        </p:nvSpPr>
        <p:spPr>
          <a:xfrm>
            <a:off x="145720" y="1411701"/>
            <a:ext cx="4350079" cy="4318000"/>
          </a:xfrm>
        </p:spPr>
        <p:txBody>
          <a:bodyPr/>
          <a:lstStyle/>
          <a:p>
            <a:pPr marL="0" indent="0">
              <a:buNone/>
            </a:pPr>
            <a:r>
              <a:rPr lang="en-US" b="1" dirty="0">
                <a:solidFill>
                  <a:srgbClr val="000000"/>
                </a:solidFill>
              </a:rPr>
              <a:t>Escobedo v. THQ, Inc. </a:t>
            </a:r>
          </a:p>
          <a:p>
            <a:pPr marL="0" indent="0">
              <a:buNone/>
            </a:pPr>
            <a:r>
              <a:rPr lang="en-US" dirty="0" smtClean="0">
                <a:solidFill>
                  <a:srgbClr val="FF0000"/>
                </a:solidFill>
              </a:rPr>
              <a:t>Tattoo artist sues THQ</a:t>
            </a:r>
            <a:r>
              <a:rPr lang="en-US" dirty="0" smtClean="0"/>
              <a:t>, makers of </a:t>
            </a:r>
            <a:r>
              <a:rPr lang="en-US" dirty="0" smtClean="0">
                <a:solidFill>
                  <a:schemeClr val="tx1"/>
                </a:solidFill>
              </a:rPr>
              <a:t>UFC video game</a:t>
            </a:r>
            <a:r>
              <a:rPr lang="en-US" dirty="0" smtClean="0"/>
              <a:t> for copyright infringement. Artist claims to </a:t>
            </a:r>
            <a:r>
              <a:rPr lang="en-US" b="1" dirty="0" smtClean="0">
                <a:solidFill>
                  <a:srgbClr val="FF6600"/>
                </a:solidFill>
              </a:rPr>
              <a:t>have tattooed an originally created lion on Carlos Condit</a:t>
            </a:r>
            <a:r>
              <a:rPr lang="en-US" dirty="0" smtClean="0"/>
              <a:t>’s body. Escobedo and Condit had no written agreement. </a:t>
            </a:r>
          </a:p>
          <a:p>
            <a:pPr marL="0" indent="0">
              <a:buNone/>
            </a:pPr>
            <a:r>
              <a:rPr lang="en-US" dirty="0" smtClean="0"/>
              <a:t>See: “</a:t>
            </a:r>
            <a:r>
              <a:rPr lang="en-US" i="1" dirty="0" smtClean="0">
                <a:solidFill>
                  <a:srgbClr val="000000"/>
                </a:solidFill>
              </a:rPr>
              <a:t>Copyright in Tattoo Case</a:t>
            </a:r>
            <a:r>
              <a:rPr lang="en-US" dirty="0" smtClean="0"/>
              <a:t>”</a:t>
            </a:r>
          </a:p>
          <a:p>
            <a:pPr marL="0" indent="0">
              <a:buNone/>
            </a:pPr>
            <a:r>
              <a:rPr lang="en-US" sz="1800" dirty="0">
                <a:hlinkClick r:id="rId2"/>
              </a:rPr>
              <a:t>http://www.citmedialaw.org/blog/2012/copyright-tattoo-case-escobedo-v-thq-</a:t>
            </a:r>
            <a:r>
              <a:rPr lang="en-US" sz="1800" dirty="0" smtClean="0">
                <a:hlinkClick r:id="rId2"/>
              </a:rPr>
              <a:t>inc</a:t>
            </a:r>
            <a:endParaRPr lang="en-US" sz="1800" dirty="0" smtClean="0"/>
          </a:p>
          <a:p>
            <a:pPr marL="0" indent="0">
              <a:buNone/>
            </a:pPr>
            <a:endParaRPr lang="en-US" dirty="0"/>
          </a:p>
        </p:txBody>
      </p:sp>
      <p:pic>
        <p:nvPicPr>
          <p:cNvPr id="7" name="Content Placeholder 3" descr="Escher's_Relativity.jpg"/>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t="-621" b="-650"/>
          <a:stretch/>
        </p:blipFill>
        <p:spPr>
          <a:xfrm>
            <a:off x="6281615" y="58717"/>
            <a:ext cx="1985107" cy="1913822"/>
          </a:xfrm>
        </p:spPr>
      </p:pic>
      <p:pic>
        <p:nvPicPr>
          <p:cNvPr id="6" name="Content Placeholder 4" descr="Tattoo-arm.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62769" y="2129691"/>
            <a:ext cx="3913081" cy="3624116"/>
          </a:xfrm>
          <a:prstGeom prst="rect">
            <a:avLst/>
          </a:prstGeom>
        </p:spPr>
      </p:pic>
    </p:spTree>
    <p:extLst>
      <p:ext uri="{BB962C8B-B14F-4D97-AF65-F5344CB8AC3E}">
        <p14:creationId xmlns:p14="http://schemas.microsoft.com/office/powerpoint/2010/main" val="1374696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t>      </a:t>
            </a:r>
            <a:r>
              <a:rPr lang="en-US" b="1" dirty="0" smtClean="0">
                <a:solidFill>
                  <a:srgbClr val="3366FF"/>
                </a:solidFill>
                <a:latin typeface="Andale Mono"/>
                <a:cs typeface="Andale Mono"/>
              </a:rPr>
              <a:t>IS LAW “AGILE”</a:t>
            </a:r>
            <a:r>
              <a:rPr lang="en-US" dirty="0" smtClean="0">
                <a:solidFill>
                  <a:schemeClr val="tx1"/>
                </a:solidFill>
                <a:latin typeface="+mn-lt"/>
                <a:cs typeface="Andale Mono"/>
              </a:rPr>
              <a:t>(enough)</a:t>
            </a:r>
            <a:r>
              <a:rPr lang="en-US" b="1" dirty="0" smtClean="0">
                <a:solidFill>
                  <a:srgbClr val="3366FF"/>
                </a:solidFill>
                <a:latin typeface="Andale Mono"/>
                <a:cs typeface="Andale Mono"/>
              </a:rPr>
              <a:t>?</a:t>
            </a:r>
            <a:endParaRPr lang="en-US" b="1" dirty="0">
              <a:solidFill>
                <a:srgbClr val="3366FF"/>
              </a:solidFill>
              <a:latin typeface="Andale Mono"/>
              <a:cs typeface="Andale Mono"/>
            </a:endParaRPr>
          </a:p>
        </p:txBody>
      </p:sp>
      <p:sp>
        <p:nvSpPr>
          <p:cNvPr id="3" name="Content Placeholder 2"/>
          <p:cNvSpPr>
            <a:spLocks noGrp="1"/>
          </p:cNvSpPr>
          <p:nvPr>
            <p:ph sz="quarter" idx="10"/>
          </p:nvPr>
        </p:nvSpPr>
        <p:spPr>
          <a:xfrm>
            <a:off x="457200" y="1408133"/>
            <a:ext cx="8686800" cy="4997024"/>
          </a:xfrm>
        </p:spPr>
        <p:txBody>
          <a:bodyPr>
            <a:normAutofit fontScale="77500" lnSpcReduction="20000"/>
          </a:bodyPr>
          <a:lstStyle/>
          <a:p>
            <a:pPr marL="0" indent="0">
              <a:buNone/>
            </a:pPr>
            <a:r>
              <a:rPr lang="en-US" sz="14500" b="1" dirty="0" smtClean="0">
                <a:solidFill>
                  <a:srgbClr val="000000"/>
                </a:solidFill>
              </a:rPr>
              <a:t>P</a:t>
            </a:r>
            <a:r>
              <a:rPr lang="en-US" sz="14500" b="1" dirty="0" smtClean="0">
                <a:solidFill>
                  <a:srgbClr val="FF0000"/>
                </a:solidFill>
              </a:rPr>
              <a:t>OSSIBLE</a:t>
            </a:r>
          </a:p>
          <a:p>
            <a:pPr marL="0" indent="0">
              <a:buNone/>
            </a:pPr>
            <a:r>
              <a:rPr lang="en-US" sz="14500" b="1" dirty="0" smtClean="0">
                <a:solidFill>
                  <a:srgbClr val="000000"/>
                </a:solidFill>
              </a:rPr>
              <a:t>W</a:t>
            </a:r>
            <a:r>
              <a:rPr lang="en-US" sz="14500" b="1" dirty="0" smtClean="0">
                <a:solidFill>
                  <a:srgbClr val="A6A600"/>
                </a:solidFill>
              </a:rPr>
              <a:t>AYS</a:t>
            </a:r>
          </a:p>
          <a:p>
            <a:pPr marL="0" indent="0">
              <a:buNone/>
            </a:pPr>
            <a:r>
              <a:rPr lang="en-US" sz="14500" b="1" dirty="0" smtClean="0">
                <a:solidFill>
                  <a:srgbClr val="000000"/>
                </a:solidFill>
              </a:rPr>
              <a:t>F</a:t>
            </a:r>
            <a:r>
              <a:rPr lang="en-US" sz="14500" b="1" dirty="0" smtClean="0">
                <a:solidFill>
                  <a:srgbClr val="008000"/>
                </a:solidFill>
              </a:rPr>
              <a:t>ORWARD</a:t>
            </a:r>
            <a:endParaRPr lang="en-US" sz="14500" b="1" dirty="0">
              <a:solidFill>
                <a:srgbClr val="008000"/>
              </a:solidFill>
            </a:endParaRPr>
          </a:p>
          <a:p>
            <a:pPr marL="0" indent="0">
              <a:buNone/>
            </a:pPr>
            <a:r>
              <a:rPr lang="en-US" sz="9600" b="1" dirty="0" smtClean="0">
                <a:solidFill>
                  <a:srgbClr val="008000"/>
                </a:solidFill>
              </a:rPr>
              <a:t>                             </a:t>
            </a:r>
            <a:r>
              <a:rPr lang="en-US" sz="4200" dirty="0" smtClean="0">
                <a:solidFill>
                  <a:schemeClr val="tx1"/>
                </a:solidFill>
              </a:rPr>
              <a:t>      </a:t>
            </a:r>
            <a:endParaRPr lang="en-US" sz="9600" b="1" dirty="0">
              <a:solidFill>
                <a:srgbClr val="008000"/>
              </a:solidFill>
            </a:endParaRPr>
          </a:p>
        </p:txBody>
      </p:sp>
    </p:spTree>
    <p:extLst>
      <p:ext uri="{BB962C8B-B14F-4D97-AF65-F5344CB8AC3E}">
        <p14:creationId xmlns:p14="http://schemas.microsoft.com/office/powerpoint/2010/main" val="951731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1397"/>
          </a:xfrm>
        </p:spPr>
        <p:txBody>
          <a:bodyPr>
            <a:normAutofit fontScale="90000"/>
          </a:bodyPr>
          <a:lstStyle/>
          <a:p>
            <a:r>
              <a:rPr lang="en-US" b="1" dirty="0" smtClean="0">
                <a:solidFill>
                  <a:srgbClr val="000000"/>
                </a:solidFill>
              </a:rPr>
              <a:t>        P</a:t>
            </a:r>
            <a:r>
              <a:rPr lang="en-US" b="1" dirty="0" smtClean="0">
                <a:solidFill>
                  <a:srgbClr val="FF0000"/>
                </a:solidFill>
              </a:rPr>
              <a:t>OSSIBLE </a:t>
            </a:r>
            <a:r>
              <a:rPr lang="en-US" b="1" dirty="0">
                <a:solidFill>
                  <a:srgbClr val="000000"/>
                </a:solidFill>
              </a:rPr>
              <a:t>W</a:t>
            </a:r>
            <a:r>
              <a:rPr lang="en-US" b="1" dirty="0">
                <a:solidFill>
                  <a:srgbClr val="A6A600"/>
                </a:solidFill>
              </a:rPr>
              <a:t>AYS </a:t>
            </a:r>
            <a:r>
              <a:rPr lang="en-US" b="1" dirty="0" smtClean="0">
                <a:solidFill>
                  <a:srgbClr val="000000"/>
                </a:solidFill>
              </a:rPr>
              <a:t>F</a:t>
            </a:r>
            <a:r>
              <a:rPr lang="en-US" b="1" dirty="0" smtClean="0">
                <a:solidFill>
                  <a:srgbClr val="008000"/>
                </a:solidFill>
              </a:rPr>
              <a:t>ORWARD</a:t>
            </a:r>
            <a:r>
              <a:rPr lang="en-US" b="1" i="1" dirty="0" smtClean="0">
                <a:solidFill>
                  <a:schemeClr val="tx1"/>
                </a:solidFill>
              </a:rPr>
              <a:t>: </a:t>
            </a:r>
            <a:br>
              <a:rPr lang="en-US" b="1" i="1" dirty="0" smtClean="0">
                <a:solidFill>
                  <a:schemeClr val="tx1"/>
                </a:solidFill>
              </a:rPr>
            </a:br>
            <a:r>
              <a:rPr lang="en-US" b="1" i="1" dirty="0" smtClean="0">
                <a:solidFill>
                  <a:schemeClr val="tx1"/>
                </a:solidFill>
              </a:rPr>
              <a:t>    </a:t>
            </a:r>
            <a:r>
              <a:rPr lang="en-US" b="1" dirty="0" smtClean="0">
                <a:solidFill>
                  <a:srgbClr val="000000"/>
                </a:solidFill>
              </a:rPr>
              <a:t>Are we evading the deeper question?</a:t>
            </a:r>
            <a:endParaRPr lang="en-US" b="1" dirty="0">
              <a:solidFill>
                <a:srgbClr val="000000"/>
              </a:solidFill>
            </a:endParaRPr>
          </a:p>
        </p:txBody>
      </p:sp>
      <p:sp>
        <p:nvSpPr>
          <p:cNvPr id="3" name="Content Placeholder 2"/>
          <p:cNvSpPr>
            <a:spLocks noGrp="1"/>
          </p:cNvSpPr>
          <p:nvPr>
            <p:ph sz="quarter" idx="10"/>
          </p:nvPr>
        </p:nvSpPr>
        <p:spPr>
          <a:xfrm>
            <a:off x="457200" y="1408133"/>
            <a:ext cx="8229600" cy="4659867"/>
          </a:xfrm>
        </p:spPr>
        <p:txBody>
          <a:bodyPr>
            <a:normAutofit/>
          </a:bodyPr>
          <a:lstStyle/>
          <a:p>
            <a:pPr marL="0" indent="0">
              <a:buNone/>
            </a:pPr>
            <a:r>
              <a:rPr lang="en-US" sz="2800" b="1" i="1" dirty="0" smtClean="0">
                <a:solidFill>
                  <a:srgbClr val="C0504D"/>
                </a:solidFill>
              </a:rPr>
              <a:t>                       SHOULD NOT </a:t>
            </a:r>
          </a:p>
          <a:p>
            <a:pPr marL="0" indent="0">
              <a:buNone/>
            </a:pPr>
            <a:r>
              <a:rPr lang="en-US" sz="2800" b="1" i="1" dirty="0" smtClean="0">
                <a:solidFill>
                  <a:srgbClr val="000000"/>
                </a:solidFill>
              </a:rPr>
              <a:t>User Rights/Right to Remix really be a </a:t>
            </a:r>
          </a:p>
          <a:p>
            <a:pPr marL="0" indent="0">
              <a:buNone/>
            </a:pPr>
            <a:r>
              <a:rPr lang="en-US" sz="2800" b="1" i="1" dirty="0" smtClean="0">
                <a:solidFill>
                  <a:srgbClr val="0000FF"/>
                </a:solidFill>
              </a:rPr>
              <a:t>independent </a:t>
            </a:r>
            <a:r>
              <a:rPr lang="en-US" sz="2800" b="1" i="1" dirty="0">
                <a:solidFill>
                  <a:srgbClr val="0000FF"/>
                </a:solidFill>
              </a:rPr>
              <a:t>creative</a:t>
            </a:r>
            <a:r>
              <a:rPr lang="en-US" sz="2800" b="1" i="1" dirty="0" smtClean="0">
                <a:solidFill>
                  <a:srgbClr val="0000FF"/>
                </a:solidFill>
              </a:rPr>
              <a:t>/expressive </a:t>
            </a:r>
            <a:r>
              <a:rPr lang="en-US" sz="2800" b="1" i="1" dirty="0">
                <a:solidFill>
                  <a:srgbClr val="0000FF"/>
                </a:solidFill>
              </a:rPr>
              <a:t>right </a:t>
            </a:r>
            <a:endParaRPr lang="en-US" sz="2800" b="1" i="1" dirty="0" smtClean="0">
              <a:solidFill>
                <a:srgbClr val="0000FF"/>
              </a:solidFill>
            </a:endParaRPr>
          </a:p>
          <a:p>
            <a:pPr marL="0" indent="0">
              <a:buNone/>
            </a:pPr>
            <a:r>
              <a:rPr lang="en-US" sz="2800" b="1" i="1" dirty="0" smtClean="0">
                <a:solidFill>
                  <a:srgbClr val="000000"/>
                </a:solidFill>
              </a:rPr>
              <a:t>rather than </a:t>
            </a:r>
            <a:r>
              <a:rPr lang="en-US" sz="2800" b="1" i="1" dirty="0">
                <a:solidFill>
                  <a:srgbClr val="000000"/>
                </a:solidFill>
              </a:rPr>
              <a:t>an IP right</a:t>
            </a:r>
            <a:r>
              <a:rPr lang="en-US" sz="2800" b="1" i="1" dirty="0" smtClean="0">
                <a:solidFill>
                  <a:srgbClr val="000000"/>
                </a:solidFill>
              </a:rPr>
              <a:t>/protection/defense?</a:t>
            </a:r>
          </a:p>
          <a:p>
            <a:pPr marL="0" indent="0">
              <a:buNone/>
            </a:pPr>
            <a:endParaRPr lang="en-US" b="1" i="1" u="sng" dirty="0"/>
          </a:p>
          <a:p>
            <a:pPr marL="0" indent="0">
              <a:buNone/>
            </a:pPr>
            <a:r>
              <a:rPr lang="en-US" b="1" dirty="0" smtClean="0">
                <a:solidFill>
                  <a:srgbClr val="008000"/>
                </a:solidFill>
              </a:rPr>
              <a:t>* Part </a:t>
            </a:r>
            <a:r>
              <a:rPr lang="en-US" b="1" dirty="0">
                <a:solidFill>
                  <a:srgbClr val="008000"/>
                </a:solidFill>
              </a:rPr>
              <a:t>of Freedoms of Thought/Conscience?</a:t>
            </a:r>
          </a:p>
          <a:p>
            <a:pPr marL="0" indent="0">
              <a:buNone/>
            </a:pPr>
            <a:r>
              <a:rPr lang="en-US" b="1" dirty="0" smtClean="0">
                <a:solidFill>
                  <a:srgbClr val="008000"/>
                </a:solidFill>
              </a:rPr>
              <a:t>* Part </a:t>
            </a:r>
            <a:r>
              <a:rPr lang="en-US" b="1" dirty="0">
                <a:solidFill>
                  <a:srgbClr val="008000"/>
                </a:solidFill>
              </a:rPr>
              <a:t>of </a:t>
            </a:r>
            <a:r>
              <a:rPr lang="en-US" b="1" dirty="0" smtClean="0">
                <a:solidFill>
                  <a:srgbClr val="008000"/>
                </a:solidFill>
              </a:rPr>
              <a:t>Free Speech/Expression </a:t>
            </a:r>
            <a:r>
              <a:rPr lang="en-US" b="1" dirty="0">
                <a:solidFill>
                  <a:srgbClr val="008000"/>
                </a:solidFill>
              </a:rPr>
              <a:t>(criticism &amp; review/news reporting</a:t>
            </a:r>
            <a:r>
              <a:rPr lang="en-US" b="1" dirty="0" smtClean="0">
                <a:solidFill>
                  <a:srgbClr val="008000"/>
                </a:solidFill>
              </a:rPr>
              <a:t>)?</a:t>
            </a:r>
            <a:endParaRPr lang="en-US" b="1" dirty="0">
              <a:solidFill>
                <a:srgbClr val="008000"/>
              </a:solidFill>
            </a:endParaRPr>
          </a:p>
          <a:p>
            <a:pPr marL="0" indent="0">
              <a:buNone/>
            </a:pPr>
            <a:r>
              <a:rPr lang="en-US" b="1" dirty="0" smtClean="0">
                <a:solidFill>
                  <a:srgbClr val="008000"/>
                </a:solidFill>
              </a:rPr>
              <a:t>* Or merely…an </a:t>
            </a:r>
            <a:r>
              <a:rPr lang="en-US" b="1" dirty="0">
                <a:solidFill>
                  <a:srgbClr val="008000"/>
                </a:solidFill>
              </a:rPr>
              <a:t>expanded “public interest” based Fair Dealing/Fair Use?</a:t>
            </a:r>
          </a:p>
          <a:p>
            <a:pPr marL="0" indent="0">
              <a:buNone/>
            </a:pPr>
            <a:endParaRPr lang="en-US" b="1" dirty="0">
              <a:solidFill>
                <a:schemeClr val="tx1"/>
              </a:solidFill>
            </a:endParaRPr>
          </a:p>
          <a:p>
            <a:pPr marL="0" indent="0">
              <a:buNone/>
            </a:pPr>
            <a:r>
              <a:rPr lang="en-US" b="1" dirty="0" smtClean="0">
                <a:solidFill>
                  <a:schemeClr val="tx1"/>
                </a:solidFill>
              </a:rPr>
              <a:t>                                                    ...NOT NOW..NOT YET?</a:t>
            </a:r>
            <a:endParaRPr lang="en-US" b="1" dirty="0">
              <a:solidFill>
                <a:schemeClr val="tx1"/>
              </a:solidFill>
            </a:endParaRPr>
          </a:p>
          <a:p>
            <a:endParaRPr lang="en-US" dirty="0"/>
          </a:p>
        </p:txBody>
      </p:sp>
    </p:spTree>
    <p:extLst>
      <p:ext uri="{BB962C8B-B14F-4D97-AF65-F5344CB8AC3E}">
        <p14:creationId xmlns:p14="http://schemas.microsoft.com/office/powerpoint/2010/main" val="1322910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8" cy="1170696"/>
          </a:xfrm>
        </p:spPr>
        <p:txBody>
          <a:bodyPr>
            <a:normAutofit fontScale="90000"/>
          </a:bodyPr>
          <a:lstStyle/>
          <a:p>
            <a:r>
              <a:rPr lang="en-US" b="1" dirty="0" smtClean="0">
                <a:solidFill>
                  <a:srgbClr val="000000"/>
                </a:solidFill>
              </a:rPr>
              <a:t>      P</a:t>
            </a:r>
            <a:r>
              <a:rPr lang="en-US" b="1" dirty="0" smtClean="0">
                <a:solidFill>
                  <a:srgbClr val="FF0000"/>
                </a:solidFill>
              </a:rPr>
              <a:t>OSSIBLE </a:t>
            </a:r>
            <a:r>
              <a:rPr lang="en-US" b="1" dirty="0">
                <a:solidFill>
                  <a:srgbClr val="000000"/>
                </a:solidFill>
              </a:rPr>
              <a:t>W</a:t>
            </a:r>
            <a:r>
              <a:rPr lang="en-US" b="1" dirty="0">
                <a:solidFill>
                  <a:srgbClr val="A6A600"/>
                </a:solidFill>
              </a:rPr>
              <a:t>AYS </a:t>
            </a:r>
            <a:r>
              <a:rPr lang="en-US" b="1" dirty="0">
                <a:solidFill>
                  <a:srgbClr val="000000"/>
                </a:solidFill>
              </a:rPr>
              <a:t>F</a:t>
            </a:r>
            <a:r>
              <a:rPr lang="en-US" b="1" dirty="0">
                <a:solidFill>
                  <a:srgbClr val="008000"/>
                </a:solidFill>
              </a:rPr>
              <a:t>ORWARD</a:t>
            </a:r>
            <a:br>
              <a:rPr lang="en-US" b="1" dirty="0">
                <a:solidFill>
                  <a:srgbClr val="008000"/>
                </a:solidFill>
              </a:rPr>
            </a:br>
            <a:r>
              <a:rPr lang="en-US" b="1" dirty="0" smtClean="0">
                <a:solidFill>
                  <a:srgbClr val="008000"/>
                </a:solidFill>
              </a:rPr>
              <a:t>      </a:t>
            </a:r>
            <a:r>
              <a:rPr lang="en-US" b="1" dirty="0" smtClean="0">
                <a:solidFill>
                  <a:srgbClr val="000090"/>
                </a:solidFill>
              </a:rPr>
              <a:t>Right to Remix/Mod/CREATE ?</a:t>
            </a:r>
            <a:endParaRPr lang="en-US" b="1" dirty="0">
              <a:solidFill>
                <a:srgbClr val="000090"/>
              </a:solidFill>
            </a:endParaRPr>
          </a:p>
        </p:txBody>
      </p:sp>
      <p:sp>
        <p:nvSpPr>
          <p:cNvPr id="3" name="Content Placeholder 2"/>
          <p:cNvSpPr>
            <a:spLocks noGrp="1"/>
          </p:cNvSpPr>
          <p:nvPr>
            <p:ph sz="quarter" idx="10"/>
          </p:nvPr>
        </p:nvSpPr>
        <p:spPr>
          <a:xfrm>
            <a:off x="0" y="1170696"/>
            <a:ext cx="6072846" cy="4881209"/>
          </a:xfrm>
        </p:spPr>
        <p:txBody>
          <a:bodyPr>
            <a:normAutofit lnSpcReduction="10000"/>
          </a:bodyPr>
          <a:lstStyle/>
          <a:p>
            <a:pPr marL="0" indent="0">
              <a:buNone/>
            </a:pPr>
            <a:r>
              <a:rPr lang="en-US" b="1" i="1" u="sng" dirty="0" smtClean="0">
                <a:solidFill>
                  <a:schemeClr val="tx1"/>
                </a:solidFill>
              </a:rPr>
              <a:t>Right </a:t>
            </a:r>
            <a:r>
              <a:rPr lang="en-US" b="1" i="1" u="sng" dirty="0">
                <a:solidFill>
                  <a:schemeClr val="tx1"/>
                </a:solidFill>
              </a:rPr>
              <a:t>to R</a:t>
            </a:r>
            <a:r>
              <a:rPr lang="en-US" b="1" i="1" u="sng" dirty="0" smtClean="0">
                <a:solidFill>
                  <a:schemeClr val="tx1"/>
                </a:solidFill>
              </a:rPr>
              <a:t>emix-</a:t>
            </a:r>
            <a:r>
              <a:rPr lang="en-US" b="1" i="1" u="sng" dirty="0" err="1" smtClean="0">
                <a:solidFill>
                  <a:schemeClr val="tx1"/>
                </a:solidFill>
              </a:rPr>
              <a:t>CREATe</a:t>
            </a:r>
            <a:r>
              <a:rPr lang="en-US" b="1" i="1" u="sng" dirty="0">
                <a:solidFill>
                  <a:schemeClr val="tx1"/>
                </a:solidFill>
              </a:rPr>
              <a:t>-Mod </a:t>
            </a:r>
            <a:r>
              <a:rPr lang="en-US" b="1" i="1" u="sng" dirty="0" smtClean="0">
                <a:solidFill>
                  <a:schemeClr val="tx1"/>
                </a:solidFill>
              </a:rPr>
              <a:t>as </a:t>
            </a:r>
            <a:r>
              <a:rPr lang="en-US" b="1" i="1" u="sng" dirty="0">
                <a:solidFill>
                  <a:schemeClr val="tx1"/>
                </a:solidFill>
              </a:rPr>
              <a:t>a creative/expressive right rather than an IP right/protection</a:t>
            </a:r>
            <a:r>
              <a:rPr lang="en-US" b="1" i="1" u="sng" dirty="0" smtClean="0">
                <a:solidFill>
                  <a:schemeClr val="tx1"/>
                </a:solidFill>
              </a:rPr>
              <a:t>?</a:t>
            </a:r>
          </a:p>
          <a:p>
            <a:pPr marL="0" indent="0">
              <a:buNone/>
            </a:pPr>
            <a:endParaRPr lang="en-US" b="1" dirty="0" smtClean="0">
              <a:solidFill>
                <a:srgbClr val="660066"/>
              </a:solidFill>
            </a:endParaRPr>
          </a:p>
          <a:p>
            <a:pPr marL="0" indent="0">
              <a:buNone/>
            </a:pPr>
            <a:r>
              <a:rPr lang="en-US" b="1" dirty="0" smtClean="0">
                <a:solidFill>
                  <a:srgbClr val="660066"/>
                </a:solidFill>
              </a:rPr>
              <a:t>“</a:t>
            </a:r>
            <a:r>
              <a:rPr lang="en-US" b="1" dirty="0">
                <a:solidFill>
                  <a:srgbClr val="660066"/>
                </a:solidFill>
              </a:rPr>
              <a:t>Right to </a:t>
            </a:r>
            <a:r>
              <a:rPr lang="en-US" b="1" dirty="0" err="1">
                <a:solidFill>
                  <a:srgbClr val="660066"/>
                </a:solidFill>
              </a:rPr>
              <a:t>CreaTe</a:t>
            </a:r>
            <a:r>
              <a:rPr lang="en-US" b="1" dirty="0">
                <a:solidFill>
                  <a:srgbClr val="660066"/>
                </a:solidFill>
              </a:rPr>
              <a:t>” v. “</a:t>
            </a:r>
            <a:r>
              <a:rPr lang="en-US" b="1" dirty="0" smtClean="0">
                <a:solidFill>
                  <a:srgbClr val="660066"/>
                </a:solidFill>
              </a:rPr>
              <a:t>Right in </a:t>
            </a:r>
            <a:r>
              <a:rPr lang="en-US" b="1" dirty="0">
                <a:solidFill>
                  <a:srgbClr val="660066"/>
                </a:solidFill>
              </a:rPr>
              <a:t>the Creation”</a:t>
            </a:r>
            <a:endParaRPr lang="en-US" b="1" i="1" u="sng" dirty="0" smtClean="0">
              <a:solidFill>
                <a:srgbClr val="660066"/>
              </a:solidFill>
            </a:endParaRPr>
          </a:p>
          <a:p>
            <a:pPr marL="0" indent="0">
              <a:buNone/>
            </a:pPr>
            <a:endParaRPr lang="en-US" dirty="0" smtClean="0">
              <a:solidFill>
                <a:srgbClr val="000000"/>
              </a:solidFill>
            </a:endParaRPr>
          </a:p>
          <a:p>
            <a:pPr marL="0" indent="0">
              <a:buNone/>
            </a:pPr>
            <a:r>
              <a:rPr lang="en-US" dirty="0" smtClean="0">
                <a:solidFill>
                  <a:srgbClr val="000000"/>
                </a:solidFill>
              </a:rPr>
              <a:t>Can we...evolve </a:t>
            </a:r>
            <a:r>
              <a:rPr lang="en-US" dirty="0">
                <a:solidFill>
                  <a:srgbClr val="000000"/>
                </a:solidFill>
              </a:rPr>
              <a:t>a </a:t>
            </a:r>
            <a:r>
              <a:rPr lang="en-US" b="1" i="1" u="sng" dirty="0">
                <a:solidFill>
                  <a:srgbClr val="000000"/>
                </a:solidFill>
                <a:latin typeface="Apple Chancery"/>
                <a:cs typeface="Apple Chancery"/>
              </a:rPr>
              <a:t>single standard</a:t>
            </a:r>
            <a:r>
              <a:rPr lang="en-US" dirty="0"/>
              <a:t>:</a:t>
            </a:r>
          </a:p>
          <a:p>
            <a:endParaRPr lang="en-US" dirty="0"/>
          </a:p>
          <a:p>
            <a:r>
              <a:rPr lang="en-US" dirty="0"/>
              <a:t>For </a:t>
            </a:r>
            <a:r>
              <a:rPr lang="en-US" b="1" dirty="0">
                <a:solidFill>
                  <a:schemeClr val="tx2"/>
                </a:solidFill>
              </a:rPr>
              <a:t>CREATORS</a:t>
            </a:r>
            <a:r>
              <a:rPr lang="en-US" dirty="0"/>
              <a:t> </a:t>
            </a:r>
            <a:r>
              <a:rPr lang="en-US" b="1" dirty="0">
                <a:solidFill>
                  <a:schemeClr val="tx1"/>
                </a:solidFill>
              </a:rPr>
              <a:t>as</a:t>
            </a:r>
            <a:r>
              <a:rPr lang="en-US" dirty="0"/>
              <a:t> </a:t>
            </a:r>
            <a:r>
              <a:rPr lang="en-US" b="1" dirty="0">
                <a:solidFill>
                  <a:schemeClr val="accent2"/>
                </a:solidFill>
              </a:rPr>
              <a:t>USERS</a:t>
            </a:r>
            <a:r>
              <a:rPr lang="en-US" dirty="0"/>
              <a:t>,</a:t>
            </a:r>
            <a:r>
              <a:rPr lang="en-US" b="1" dirty="0">
                <a:solidFill>
                  <a:srgbClr val="000000"/>
                </a:solidFill>
              </a:rPr>
              <a:t> &amp;</a:t>
            </a:r>
            <a:r>
              <a:rPr lang="en-US" dirty="0"/>
              <a:t> </a:t>
            </a:r>
          </a:p>
          <a:p>
            <a:r>
              <a:rPr lang="en-US" dirty="0"/>
              <a:t>For </a:t>
            </a:r>
            <a:r>
              <a:rPr lang="en-US" b="1" dirty="0">
                <a:solidFill>
                  <a:srgbClr val="C0504D"/>
                </a:solidFill>
              </a:rPr>
              <a:t>USERS</a:t>
            </a:r>
            <a:r>
              <a:rPr lang="en-US" dirty="0"/>
              <a:t> </a:t>
            </a:r>
            <a:r>
              <a:rPr lang="en-US" b="1" dirty="0">
                <a:solidFill>
                  <a:schemeClr val="tx1"/>
                </a:solidFill>
              </a:rPr>
              <a:t>as</a:t>
            </a:r>
            <a:r>
              <a:rPr lang="en-US" dirty="0"/>
              <a:t> </a:t>
            </a:r>
            <a:r>
              <a:rPr lang="en-US" b="1" dirty="0">
                <a:solidFill>
                  <a:srgbClr val="1F497D"/>
                </a:solidFill>
              </a:rPr>
              <a:t>CREATORS</a:t>
            </a:r>
          </a:p>
          <a:p>
            <a:pPr marL="0" indent="0">
              <a:buNone/>
            </a:pPr>
            <a:r>
              <a:rPr lang="en-US" dirty="0">
                <a:solidFill>
                  <a:srgbClr val="000000"/>
                </a:solidFill>
              </a:rPr>
              <a:t>…….to match</a:t>
            </a:r>
            <a:r>
              <a:rPr lang="en-US" b="1" dirty="0">
                <a:solidFill>
                  <a:srgbClr val="000000"/>
                </a:solidFill>
              </a:rPr>
              <a:t> </a:t>
            </a:r>
            <a:r>
              <a:rPr lang="en-US" b="1" i="1" u="sng" dirty="0">
                <a:solidFill>
                  <a:srgbClr val="000000"/>
                </a:solidFill>
              </a:rPr>
              <a:t>reality</a:t>
            </a:r>
            <a:r>
              <a:rPr lang="en-US" dirty="0">
                <a:solidFill>
                  <a:srgbClr val="000000"/>
                </a:solidFill>
              </a:rPr>
              <a:t>…..</a:t>
            </a:r>
          </a:p>
          <a:p>
            <a:pPr marL="0" indent="0">
              <a:buNone/>
            </a:pPr>
            <a:endParaRPr lang="en-US" b="1" dirty="0">
              <a:solidFill>
                <a:srgbClr val="FF0000"/>
              </a:solidFill>
            </a:endParaRPr>
          </a:p>
          <a:p>
            <a:pPr marL="0" indent="0">
              <a:buNone/>
            </a:pPr>
            <a:r>
              <a:rPr lang="en-US" b="1" dirty="0" smtClean="0">
                <a:solidFill>
                  <a:srgbClr val="FF0000"/>
                </a:solidFill>
              </a:rPr>
              <a:t>“</a:t>
            </a:r>
            <a:r>
              <a:rPr lang="en-US" b="1" dirty="0">
                <a:solidFill>
                  <a:srgbClr val="FF0000"/>
                </a:solidFill>
              </a:rPr>
              <a:t>Right to </a:t>
            </a:r>
            <a:r>
              <a:rPr lang="en-US" b="1" dirty="0" err="1">
                <a:solidFill>
                  <a:srgbClr val="FF0000"/>
                </a:solidFill>
              </a:rPr>
              <a:t>CREATe</a:t>
            </a:r>
            <a:r>
              <a:rPr lang="en-US" b="1" dirty="0">
                <a:solidFill>
                  <a:srgbClr val="FF0000"/>
                </a:solidFill>
              </a:rPr>
              <a:t>” </a:t>
            </a:r>
          </a:p>
          <a:p>
            <a:pPr marL="0" indent="0">
              <a:buNone/>
            </a:pPr>
            <a:r>
              <a:rPr lang="en-US" b="1" dirty="0" smtClean="0">
                <a:solidFill>
                  <a:schemeClr val="tx2"/>
                </a:solidFill>
              </a:rPr>
              <a:t>            Not </a:t>
            </a:r>
            <a:r>
              <a:rPr lang="en-US" b="1" dirty="0">
                <a:solidFill>
                  <a:schemeClr val="tx2"/>
                </a:solidFill>
              </a:rPr>
              <a:t>“Right in the Creation” </a:t>
            </a:r>
          </a:p>
          <a:p>
            <a:endParaRPr lang="en-US" b="1" i="1" u="sng" dirty="0"/>
          </a:p>
          <a:p>
            <a:pPr marL="0" indent="0">
              <a:buNone/>
            </a:pPr>
            <a:endParaRPr lang="en-US" b="1" i="1" u="sng" dirty="0"/>
          </a:p>
          <a:p>
            <a:endParaRPr lang="en-US" dirty="0"/>
          </a:p>
          <a:p>
            <a:endParaRPr lang="en-US" dirty="0"/>
          </a:p>
        </p:txBody>
      </p:sp>
      <p:pic>
        <p:nvPicPr>
          <p:cNvPr id="4" name="Content Placeholder 3" descr="IMG_0009.jpg"/>
          <p:cNvPicPr>
            <a:picLocks noChangeAspect="1"/>
          </p:cNvPicPr>
          <p:nvPr/>
        </p:nvPicPr>
        <p:blipFill rotWithShape="1">
          <a:blip r:embed="rId2" cstate="print">
            <a:extLst>
              <a:ext uri="{28A0092B-C50C-407E-A947-70E740481C1C}">
                <a14:useLocalDpi xmlns:a14="http://schemas.microsoft.com/office/drawing/2010/main"/>
              </a:ext>
            </a:extLst>
          </a:blip>
          <a:srcRect l="-608" r="-853"/>
          <a:stretch/>
        </p:blipFill>
        <p:spPr>
          <a:xfrm>
            <a:off x="6072846" y="1527858"/>
            <a:ext cx="3071153" cy="4244368"/>
          </a:xfrm>
          <a:prstGeom prst="rect">
            <a:avLst/>
          </a:prstGeom>
        </p:spPr>
      </p:pic>
    </p:spTree>
    <p:extLst>
      <p:ext uri="{BB962C8B-B14F-4D97-AF65-F5344CB8AC3E}">
        <p14:creationId xmlns:p14="http://schemas.microsoft.com/office/powerpoint/2010/main" val="1428344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74773"/>
            <a:ext cx="9143999" cy="1016000"/>
          </a:xfrm>
        </p:spPr>
        <p:txBody>
          <a:bodyPr>
            <a:normAutofit/>
          </a:bodyPr>
          <a:lstStyle/>
          <a:p>
            <a:r>
              <a:rPr lang="en-US" dirty="0" smtClean="0"/>
              <a:t> </a:t>
            </a:r>
            <a:r>
              <a:rPr lang="en-US" b="1" dirty="0" smtClean="0">
                <a:solidFill>
                  <a:srgbClr val="620D3C"/>
                </a:solidFill>
                <a:latin typeface="Apple Chancery"/>
                <a:cs typeface="Apple Chancery"/>
              </a:rPr>
              <a:t>Re-enter  </a:t>
            </a:r>
            <a:r>
              <a:rPr lang="en-US" b="1" i="1" u="sng" dirty="0" smtClean="0">
                <a:solidFill>
                  <a:srgbClr val="000000"/>
                </a:solidFill>
              </a:rPr>
              <a:t>Sony v. Universa</a:t>
            </a:r>
            <a:r>
              <a:rPr lang="en-US" b="1" i="1" dirty="0" smtClean="0">
                <a:solidFill>
                  <a:srgbClr val="000000"/>
                </a:solidFill>
              </a:rPr>
              <a:t>l </a:t>
            </a:r>
            <a:r>
              <a:rPr lang="en-US" sz="3100" dirty="0" smtClean="0">
                <a:solidFill>
                  <a:srgbClr val="000090"/>
                </a:solidFill>
              </a:rPr>
              <a:t>(&amp; sequels)</a:t>
            </a:r>
            <a:endParaRPr lang="en-US" sz="3100" dirty="0">
              <a:solidFill>
                <a:srgbClr val="000090"/>
              </a:solidFill>
            </a:endParaRPr>
          </a:p>
        </p:txBody>
      </p:sp>
      <p:sp>
        <p:nvSpPr>
          <p:cNvPr id="3" name="Content Placeholder 2"/>
          <p:cNvSpPr>
            <a:spLocks noGrp="1"/>
          </p:cNvSpPr>
          <p:nvPr>
            <p:ph sz="quarter" idx="10"/>
          </p:nvPr>
        </p:nvSpPr>
        <p:spPr>
          <a:xfrm>
            <a:off x="0" y="1090773"/>
            <a:ext cx="9143999" cy="5018609"/>
          </a:xfrm>
        </p:spPr>
        <p:txBody>
          <a:bodyPr>
            <a:normAutofit/>
          </a:bodyPr>
          <a:lstStyle/>
          <a:p>
            <a:pPr marL="0" indent="0">
              <a:buNone/>
            </a:pPr>
            <a:r>
              <a:rPr lang="en-US" i="1" dirty="0" smtClean="0">
                <a:solidFill>
                  <a:schemeClr val="tx1"/>
                </a:solidFill>
              </a:rPr>
              <a:t>* Sony Corporation of America et al. v.</a:t>
            </a:r>
            <a:r>
              <a:rPr lang="en-US" i="1" dirty="0">
                <a:solidFill>
                  <a:schemeClr val="tx1"/>
                </a:solidFill>
              </a:rPr>
              <a:t> </a:t>
            </a:r>
            <a:r>
              <a:rPr lang="en-US" i="1" dirty="0" smtClean="0">
                <a:solidFill>
                  <a:schemeClr val="tx1"/>
                </a:solidFill>
              </a:rPr>
              <a:t>Universal City Studios, </a:t>
            </a:r>
            <a:r>
              <a:rPr lang="en-US" i="1" dirty="0" smtClean="0">
                <a:solidFill>
                  <a:srgbClr val="000000"/>
                </a:solidFill>
              </a:rPr>
              <a:t>Inc., et al. </a:t>
            </a:r>
            <a:r>
              <a:rPr lang="en-US" sz="2000" dirty="0"/>
              <a:t>464 U.S. 417 (1984) Supreme Court of United </a:t>
            </a:r>
            <a:r>
              <a:rPr lang="en-US" sz="2000" dirty="0" err="1" smtClean="0"/>
              <a:t>States</a:t>
            </a:r>
            <a:r>
              <a:rPr lang="en-US" sz="1400" dirty="0" err="1" smtClean="0">
                <a:hlinkClick r:id="rId3"/>
              </a:rPr>
              <a:t>http</a:t>
            </a:r>
            <a:r>
              <a:rPr lang="en-US" sz="1400" dirty="0">
                <a:hlinkClick r:id="rId3"/>
              </a:rPr>
              <a:t>://scholar.google.ca/scholar_case?case=5876335373788447272&amp;hl=en&amp;as_sdt=2&amp;as_vis=1&amp;oi=scholarr&amp;sa=X&amp;ei=tspbUeHmOerJiwLsy4DQAg&amp;ved=</a:t>
            </a:r>
            <a:r>
              <a:rPr lang="en-US" sz="1400" dirty="0" smtClean="0">
                <a:hlinkClick r:id="rId3"/>
              </a:rPr>
              <a:t>0CCoQgAMoADAA</a:t>
            </a:r>
            <a:endParaRPr lang="en-US" sz="1400" dirty="0" smtClean="0"/>
          </a:p>
          <a:p>
            <a:pPr marL="0" indent="0">
              <a:buNone/>
            </a:pPr>
            <a:r>
              <a:rPr lang="en-US" sz="2000" dirty="0" smtClean="0">
                <a:solidFill>
                  <a:srgbClr val="000000"/>
                </a:solidFill>
              </a:rPr>
              <a:t>“</a:t>
            </a:r>
            <a:r>
              <a:rPr lang="en-US" sz="2000" dirty="0">
                <a:solidFill>
                  <a:srgbClr val="000000"/>
                </a:solidFill>
              </a:rPr>
              <a:t>If vicarious liability is to be imposed on Sony in this case, </a:t>
            </a:r>
            <a:r>
              <a:rPr lang="en-US" sz="2000" b="1" dirty="0">
                <a:solidFill>
                  <a:srgbClr val="000000"/>
                </a:solidFill>
              </a:rPr>
              <a:t>it must rest on the fact that it has sold equipment with constructive knowledge of the fact that its customers may use that equipment to make unauthorized copies </a:t>
            </a:r>
            <a:r>
              <a:rPr lang="en-US" sz="2000" dirty="0">
                <a:solidFill>
                  <a:srgbClr val="000000"/>
                </a:solidFill>
              </a:rPr>
              <a:t>of copyrighted material. </a:t>
            </a:r>
            <a:r>
              <a:rPr lang="en-US" sz="2000" dirty="0">
                <a:solidFill>
                  <a:srgbClr val="0000FF"/>
                </a:solidFill>
              </a:rPr>
              <a:t>There is </a:t>
            </a:r>
            <a:r>
              <a:rPr lang="en-US" sz="2000" b="1" dirty="0">
                <a:solidFill>
                  <a:srgbClr val="0000FF"/>
                </a:solidFill>
              </a:rPr>
              <a:t>no precedent</a:t>
            </a:r>
            <a:r>
              <a:rPr lang="en-US" sz="2000" dirty="0">
                <a:solidFill>
                  <a:srgbClr val="0000FF"/>
                </a:solidFill>
              </a:rPr>
              <a:t> in the law of copyright for the imposition of vicarious liability on such a theory</a:t>
            </a:r>
            <a:r>
              <a:rPr lang="en-US" sz="2000" dirty="0" smtClean="0">
                <a:solidFill>
                  <a:srgbClr val="000000"/>
                </a:solidFill>
              </a:rPr>
              <a:t>.”</a:t>
            </a:r>
          </a:p>
          <a:p>
            <a:pPr marL="0" indent="0">
              <a:buNone/>
            </a:pPr>
            <a:r>
              <a:rPr lang="en-US" i="1" dirty="0" smtClean="0">
                <a:solidFill>
                  <a:schemeClr val="tx1"/>
                </a:solidFill>
              </a:rPr>
              <a:t>*</a:t>
            </a:r>
            <a:r>
              <a:rPr lang="en-US" b="1" i="1" dirty="0" smtClean="0">
                <a:solidFill>
                  <a:srgbClr val="000000"/>
                </a:solidFill>
              </a:rPr>
              <a:t>Veoh:</a:t>
            </a:r>
            <a:r>
              <a:rPr lang="en-US" i="1" dirty="0" smtClean="0">
                <a:solidFill>
                  <a:srgbClr val="000000"/>
                </a:solidFill>
              </a:rPr>
              <a:t> </a:t>
            </a:r>
            <a:r>
              <a:rPr lang="en-US" dirty="0" smtClean="0">
                <a:solidFill>
                  <a:srgbClr val="000000"/>
                </a:solidFill>
              </a:rPr>
              <a:t>9th Circuit U.S.C.A. </a:t>
            </a:r>
            <a:r>
              <a:rPr lang="en-US" dirty="0">
                <a:solidFill>
                  <a:srgbClr val="000000"/>
                </a:solidFill>
              </a:rPr>
              <a:t>rejects </a:t>
            </a:r>
            <a:r>
              <a:rPr lang="en-US" b="1" dirty="0">
                <a:solidFill>
                  <a:srgbClr val="000000"/>
                </a:solidFill>
              </a:rPr>
              <a:t>Universal Music </a:t>
            </a:r>
            <a:r>
              <a:rPr lang="en-US" b="1" dirty="0" smtClean="0">
                <a:solidFill>
                  <a:srgbClr val="000000"/>
                </a:solidFill>
              </a:rPr>
              <a:t>Group </a:t>
            </a:r>
            <a:r>
              <a:rPr lang="en-US" dirty="0" smtClean="0">
                <a:solidFill>
                  <a:srgbClr val="000000"/>
                </a:solidFill>
              </a:rPr>
              <a:t>challenge that </a:t>
            </a:r>
            <a:r>
              <a:rPr lang="en-US" dirty="0">
                <a:solidFill>
                  <a:srgbClr val="000000"/>
                </a:solidFill>
              </a:rPr>
              <a:t>video-sharing site </a:t>
            </a:r>
            <a:r>
              <a:rPr lang="en-US" dirty="0" smtClean="0">
                <a:solidFill>
                  <a:srgbClr val="000000"/>
                </a:solidFill>
              </a:rPr>
              <a:t>was not eligible </a:t>
            </a:r>
            <a:r>
              <a:rPr lang="en-US" dirty="0">
                <a:solidFill>
                  <a:srgbClr val="000000"/>
                </a:solidFill>
              </a:rPr>
              <a:t>for safe harbor from copyright </a:t>
            </a:r>
            <a:r>
              <a:rPr lang="en-US" dirty="0" smtClean="0">
                <a:solidFill>
                  <a:srgbClr val="000000"/>
                </a:solidFill>
              </a:rPr>
              <a:t>claims (March 2013)</a:t>
            </a:r>
            <a:endParaRPr lang="en-US" i="1" dirty="0" smtClean="0">
              <a:solidFill>
                <a:srgbClr val="000000"/>
              </a:solidFill>
            </a:endParaRPr>
          </a:p>
          <a:p>
            <a:pPr marL="0" indent="0">
              <a:buNone/>
            </a:pPr>
            <a:r>
              <a:rPr lang="en-US" i="1" dirty="0" smtClean="0">
                <a:solidFill>
                  <a:schemeClr val="tx1"/>
                </a:solidFill>
              </a:rPr>
              <a:t>* </a:t>
            </a:r>
            <a:r>
              <a:rPr lang="en-US" b="1" i="1" dirty="0" err="1" smtClean="0">
                <a:solidFill>
                  <a:srgbClr val="000000"/>
                </a:solidFill>
              </a:rPr>
              <a:t>Aereo</a:t>
            </a:r>
            <a:r>
              <a:rPr lang="en-US" b="1" i="1" dirty="0" smtClean="0">
                <a:solidFill>
                  <a:srgbClr val="000000"/>
                </a:solidFill>
              </a:rPr>
              <a:t>: </a:t>
            </a:r>
            <a:r>
              <a:rPr lang="en-US" dirty="0" smtClean="0">
                <a:solidFill>
                  <a:srgbClr val="000000"/>
                </a:solidFill>
              </a:rPr>
              <a:t>2nd </a:t>
            </a:r>
            <a:r>
              <a:rPr lang="en-US" dirty="0">
                <a:solidFill>
                  <a:srgbClr val="000000"/>
                </a:solidFill>
              </a:rPr>
              <a:t>Circuit </a:t>
            </a:r>
            <a:r>
              <a:rPr lang="en-US" dirty="0" smtClean="0">
                <a:solidFill>
                  <a:srgbClr val="000000"/>
                </a:solidFill>
              </a:rPr>
              <a:t>U.S.C.A refuses injunction to Comcast, NBC etc. (July 2013)</a:t>
            </a:r>
            <a:endParaRPr lang="en-US" b="1" i="1" dirty="0" smtClean="0">
              <a:solidFill>
                <a:srgbClr val="000000"/>
              </a:solidFill>
            </a:endParaRPr>
          </a:p>
          <a:p>
            <a:pPr marL="0" indent="0">
              <a:buNone/>
            </a:pPr>
            <a:r>
              <a:rPr lang="en-US" i="1" dirty="0" smtClean="0">
                <a:solidFill>
                  <a:srgbClr val="000000"/>
                </a:solidFill>
              </a:rPr>
              <a:t>* </a:t>
            </a:r>
            <a:r>
              <a:rPr lang="en-US" b="1" i="1" dirty="0" smtClean="0">
                <a:solidFill>
                  <a:srgbClr val="000000"/>
                </a:solidFill>
              </a:rPr>
              <a:t>Dish Network </a:t>
            </a:r>
            <a:r>
              <a:rPr lang="en-US" i="1" dirty="0" smtClean="0">
                <a:solidFill>
                  <a:srgbClr val="000000"/>
                </a:solidFill>
              </a:rPr>
              <a:t>(“Hopper” ad-skip DVR)</a:t>
            </a:r>
            <a:endParaRPr lang="en-US" dirty="0">
              <a:solidFill>
                <a:srgbClr val="000000"/>
              </a:solidFill>
            </a:endParaRPr>
          </a:p>
          <a:p>
            <a:pPr marL="0" indent="0">
              <a:buNone/>
            </a:pPr>
            <a:r>
              <a:rPr lang="en-US" dirty="0">
                <a:solidFill>
                  <a:srgbClr val="000000"/>
                </a:solidFill>
              </a:rPr>
              <a:t>9th Circuit U.S.C.A. rejects</a:t>
            </a:r>
            <a:r>
              <a:rPr lang="en-US" b="1" dirty="0">
                <a:solidFill>
                  <a:srgbClr val="000000"/>
                </a:solidFill>
              </a:rPr>
              <a:t> </a:t>
            </a:r>
            <a:r>
              <a:rPr lang="en-US" b="1" dirty="0" smtClean="0">
                <a:solidFill>
                  <a:srgbClr val="000000"/>
                </a:solidFill>
              </a:rPr>
              <a:t>Fox </a:t>
            </a:r>
            <a:r>
              <a:rPr lang="en-US" dirty="0" smtClean="0">
                <a:solidFill>
                  <a:srgbClr val="000000"/>
                </a:solidFill>
              </a:rPr>
              <a:t>action (</a:t>
            </a:r>
            <a:r>
              <a:rPr lang="en-US" dirty="0">
                <a:solidFill>
                  <a:srgbClr val="000000"/>
                </a:solidFill>
              </a:rPr>
              <a:t>J</a:t>
            </a:r>
            <a:r>
              <a:rPr lang="en-US" dirty="0" smtClean="0">
                <a:solidFill>
                  <a:srgbClr val="000000"/>
                </a:solidFill>
              </a:rPr>
              <a:t>uly 2013)</a:t>
            </a:r>
            <a:endParaRPr lang="en-US" dirty="0">
              <a:solidFill>
                <a:srgbClr val="000000"/>
              </a:solidFill>
            </a:endParaRPr>
          </a:p>
        </p:txBody>
      </p:sp>
      <p:pic>
        <p:nvPicPr>
          <p:cNvPr id="5" name="Content Placeholder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45064" y="4907412"/>
            <a:ext cx="2298936" cy="1355995"/>
          </a:xfrm>
          <a:prstGeom prst="rect">
            <a:avLst/>
          </a:prstGeom>
        </p:spPr>
      </p:pic>
    </p:spTree>
    <p:extLst>
      <p:ext uri="{BB962C8B-B14F-4D97-AF65-F5344CB8AC3E}">
        <p14:creationId xmlns:p14="http://schemas.microsoft.com/office/powerpoint/2010/main" val="2232517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2593"/>
          </a:xfrm>
        </p:spPr>
        <p:txBody>
          <a:bodyPr>
            <a:normAutofit fontScale="90000"/>
          </a:bodyPr>
          <a:lstStyle/>
          <a:p>
            <a:r>
              <a:rPr lang="en-US" dirty="0" smtClean="0"/>
              <a:t>     </a:t>
            </a:r>
            <a:r>
              <a:rPr lang="en-US" b="1" dirty="0" smtClean="0">
                <a:solidFill>
                  <a:srgbClr val="000000"/>
                </a:solidFill>
              </a:rPr>
              <a:t>P</a:t>
            </a:r>
            <a:r>
              <a:rPr lang="en-US" b="1" dirty="0" smtClean="0">
                <a:solidFill>
                  <a:srgbClr val="FF0000"/>
                </a:solidFill>
              </a:rPr>
              <a:t>OSSIBLE </a:t>
            </a:r>
            <a:r>
              <a:rPr lang="en-US" b="1" dirty="0">
                <a:solidFill>
                  <a:srgbClr val="000000"/>
                </a:solidFill>
              </a:rPr>
              <a:t>W</a:t>
            </a:r>
            <a:r>
              <a:rPr lang="en-US" b="1" dirty="0">
                <a:solidFill>
                  <a:srgbClr val="A6A600"/>
                </a:solidFill>
              </a:rPr>
              <a:t>AYS </a:t>
            </a:r>
            <a:r>
              <a:rPr lang="en-US" b="1" dirty="0">
                <a:solidFill>
                  <a:srgbClr val="000000"/>
                </a:solidFill>
              </a:rPr>
              <a:t>F</a:t>
            </a:r>
            <a:r>
              <a:rPr lang="en-US" b="1" dirty="0">
                <a:solidFill>
                  <a:srgbClr val="008000"/>
                </a:solidFill>
              </a:rPr>
              <a:t>ORWARD </a:t>
            </a:r>
            <a:r>
              <a:rPr lang="en-US" b="1" dirty="0" smtClean="0">
                <a:solidFill>
                  <a:srgbClr val="008000"/>
                </a:solidFill>
              </a:rPr>
              <a:t>        </a:t>
            </a:r>
            <a:br>
              <a:rPr lang="en-US" b="1" dirty="0" smtClean="0">
                <a:solidFill>
                  <a:srgbClr val="008000"/>
                </a:solidFill>
              </a:rPr>
            </a:br>
            <a:r>
              <a:rPr lang="en-US" b="1" dirty="0">
                <a:solidFill>
                  <a:srgbClr val="008000"/>
                </a:solidFill>
              </a:rPr>
              <a:t> </a:t>
            </a:r>
            <a:r>
              <a:rPr lang="en-US" b="1" dirty="0" smtClean="0">
                <a:solidFill>
                  <a:srgbClr val="008000"/>
                </a:solidFill>
              </a:rPr>
              <a:t>           </a:t>
            </a:r>
            <a:r>
              <a:rPr lang="en-US" b="1" i="1" dirty="0" smtClean="0">
                <a:solidFill>
                  <a:srgbClr val="0000FF"/>
                </a:solidFill>
              </a:rPr>
              <a:t>“</a:t>
            </a:r>
            <a:r>
              <a:rPr lang="en-US" b="1" i="1" dirty="0">
                <a:solidFill>
                  <a:srgbClr val="0000FF"/>
                </a:solidFill>
              </a:rPr>
              <a:t>C</a:t>
            </a:r>
            <a:r>
              <a:rPr lang="en-US" b="1" i="1" dirty="0" smtClean="0">
                <a:solidFill>
                  <a:srgbClr val="0000FF"/>
                </a:solidFill>
              </a:rPr>
              <a:t>ontext Shifting”</a:t>
            </a:r>
            <a:endParaRPr lang="en-US" b="1" i="1" dirty="0">
              <a:solidFill>
                <a:srgbClr val="0000FF"/>
              </a:solidFill>
            </a:endParaRPr>
          </a:p>
        </p:txBody>
      </p:sp>
      <p:sp>
        <p:nvSpPr>
          <p:cNvPr id="3" name="Content Placeholder 2"/>
          <p:cNvSpPr>
            <a:spLocks noGrp="1"/>
          </p:cNvSpPr>
          <p:nvPr>
            <p:ph sz="quarter" idx="10"/>
          </p:nvPr>
        </p:nvSpPr>
        <p:spPr>
          <a:xfrm>
            <a:off x="0" y="1408133"/>
            <a:ext cx="9144000" cy="4615167"/>
          </a:xfrm>
        </p:spPr>
        <p:txBody>
          <a:bodyPr>
            <a:normAutofit fontScale="92500" lnSpcReduction="10000"/>
          </a:bodyPr>
          <a:lstStyle/>
          <a:p>
            <a:pPr marL="0" indent="0">
              <a:buNone/>
            </a:pPr>
            <a:r>
              <a:rPr lang="en-US" sz="3200" b="1" dirty="0" smtClean="0">
                <a:solidFill>
                  <a:srgbClr val="000000"/>
                </a:solidFill>
              </a:rPr>
              <a:t>Imagine a world without </a:t>
            </a:r>
            <a:r>
              <a:rPr lang="en-US" sz="3200" b="1" i="1" u="sng" dirty="0" smtClean="0">
                <a:solidFill>
                  <a:srgbClr val="000000"/>
                </a:solidFill>
              </a:rPr>
              <a:t>Sony v. Universal</a:t>
            </a:r>
            <a:r>
              <a:rPr lang="en-US" sz="3200" i="1" dirty="0" smtClean="0">
                <a:solidFill>
                  <a:srgbClr val="000000"/>
                </a:solidFill>
              </a:rPr>
              <a:t> </a:t>
            </a:r>
            <a:r>
              <a:rPr lang="en-US" sz="2600" i="1" dirty="0" smtClean="0">
                <a:solidFill>
                  <a:srgbClr val="000000"/>
                </a:solidFill>
              </a:rPr>
              <a:t>SCOTUS </a:t>
            </a:r>
          </a:p>
          <a:p>
            <a:pPr marL="0" indent="0">
              <a:buNone/>
            </a:pPr>
            <a:r>
              <a:rPr lang="en-US" sz="2600" i="1" dirty="0" smtClean="0">
                <a:solidFill>
                  <a:srgbClr val="000000"/>
                </a:solidFill>
              </a:rPr>
              <a:t>464 </a:t>
            </a:r>
            <a:r>
              <a:rPr lang="en-US" sz="2600" i="1" dirty="0">
                <a:solidFill>
                  <a:srgbClr val="000000"/>
                </a:solidFill>
              </a:rPr>
              <a:t>U.S. 417 (1984) </a:t>
            </a:r>
            <a:r>
              <a:rPr lang="en-US" sz="3200" dirty="0" smtClean="0">
                <a:solidFill>
                  <a:srgbClr val="0000FF"/>
                </a:solidFill>
              </a:rPr>
              <a:t>(Betamax) </a:t>
            </a:r>
            <a:r>
              <a:rPr lang="en-US" sz="3200" b="1" dirty="0" smtClean="0">
                <a:solidFill>
                  <a:srgbClr val="000000"/>
                </a:solidFill>
              </a:rPr>
              <a:t>time-shifting” fair use?</a:t>
            </a:r>
          </a:p>
          <a:p>
            <a:pPr marL="0" indent="0">
              <a:buNone/>
            </a:pPr>
            <a:endParaRPr lang="en-US" sz="3200" b="1" dirty="0" smtClean="0">
              <a:solidFill>
                <a:srgbClr val="000000"/>
              </a:solidFill>
            </a:endParaRPr>
          </a:p>
          <a:p>
            <a:pPr marL="0" indent="0">
              <a:buNone/>
            </a:pPr>
            <a:endParaRPr lang="en-US" sz="3200" b="1" dirty="0" smtClean="0">
              <a:solidFill>
                <a:srgbClr val="000000"/>
              </a:solidFill>
            </a:endParaRPr>
          </a:p>
          <a:p>
            <a:pPr marL="0" indent="0">
              <a:buNone/>
            </a:pPr>
            <a:r>
              <a:rPr lang="en-US" sz="3200" b="1" dirty="0" smtClean="0">
                <a:solidFill>
                  <a:srgbClr val="0000FF"/>
                </a:solidFill>
              </a:rPr>
              <a:t>Why </a:t>
            </a:r>
            <a:r>
              <a:rPr lang="en-US" sz="3200" b="1" dirty="0">
                <a:solidFill>
                  <a:srgbClr val="0000FF"/>
                </a:solidFill>
              </a:rPr>
              <a:t>isn’t </a:t>
            </a:r>
            <a:r>
              <a:rPr lang="en-US" sz="3200" b="1" dirty="0" smtClean="0">
                <a:solidFill>
                  <a:srgbClr val="0000FF"/>
                </a:solidFill>
              </a:rPr>
              <a:t>everything in digital world not </a:t>
            </a:r>
            <a:r>
              <a:rPr lang="en-US" sz="3200" b="1" dirty="0">
                <a:solidFill>
                  <a:srgbClr val="0000FF"/>
                </a:solidFill>
              </a:rPr>
              <a:t>a form </a:t>
            </a:r>
            <a:endParaRPr lang="en-US" sz="3200" b="1" dirty="0" smtClean="0">
              <a:solidFill>
                <a:srgbClr val="0000FF"/>
              </a:solidFill>
            </a:endParaRPr>
          </a:p>
          <a:p>
            <a:pPr marL="0" indent="0">
              <a:buNone/>
            </a:pPr>
            <a:r>
              <a:rPr lang="en-US" sz="3200" b="1" dirty="0" smtClean="0">
                <a:solidFill>
                  <a:srgbClr val="0000FF"/>
                </a:solidFill>
              </a:rPr>
              <a:t>              of </a:t>
            </a:r>
            <a:r>
              <a:rPr lang="en-US" sz="3200" b="1" dirty="0">
                <a:solidFill>
                  <a:srgbClr val="0000FF"/>
                </a:solidFill>
              </a:rPr>
              <a:t>tool enabled </a:t>
            </a:r>
            <a:r>
              <a:rPr lang="en-US" sz="3200" b="1" dirty="0" smtClean="0">
                <a:solidFill>
                  <a:srgbClr val="0000FF"/>
                </a:solidFill>
              </a:rPr>
              <a:t>“</a:t>
            </a:r>
            <a:r>
              <a:rPr lang="en-US" sz="3200" b="1" dirty="0">
                <a:solidFill>
                  <a:srgbClr val="0000FF"/>
                </a:solidFill>
              </a:rPr>
              <a:t>time-shifting</a:t>
            </a:r>
            <a:r>
              <a:rPr lang="en-US" sz="3200" b="1" dirty="0" smtClean="0">
                <a:solidFill>
                  <a:srgbClr val="0000FF"/>
                </a:solidFill>
              </a:rPr>
              <a:t>” </a:t>
            </a:r>
          </a:p>
          <a:p>
            <a:pPr marL="0" indent="0">
              <a:buNone/>
            </a:pPr>
            <a:r>
              <a:rPr lang="en-US" sz="3200" b="1" dirty="0">
                <a:solidFill>
                  <a:srgbClr val="0000FF"/>
                </a:solidFill>
              </a:rPr>
              <a:t> </a:t>
            </a:r>
            <a:r>
              <a:rPr lang="en-US" sz="3200" b="1" dirty="0" smtClean="0">
                <a:solidFill>
                  <a:srgbClr val="0000FF"/>
                </a:solidFill>
              </a:rPr>
              <a:t>                     </a:t>
            </a:r>
            <a:r>
              <a:rPr lang="en-US" sz="3200" b="1" dirty="0" smtClean="0">
                <a:solidFill>
                  <a:srgbClr val="660066"/>
                </a:solidFill>
              </a:rPr>
              <a:t> = “context shifting</a:t>
            </a:r>
            <a:r>
              <a:rPr lang="en-US" sz="3200" b="1" dirty="0" smtClean="0">
                <a:solidFill>
                  <a:srgbClr val="0000FF"/>
                </a:solidFill>
              </a:rPr>
              <a:t>” </a:t>
            </a:r>
            <a:endParaRPr lang="en-US" b="1" dirty="0" smtClean="0">
              <a:solidFill>
                <a:srgbClr val="0000FF"/>
              </a:solidFill>
            </a:endParaRPr>
          </a:p>
          <a:p>
            <a:pPr marL="0" indent="0">
              <a:buNone/>
            </a:pPr>
            <a:r>
              <a:rPr lang="en-US" b="1" dirty="0" smtClean="0">
                <a:solidFill>
                  <a:srgbClr val="0000FF"/>
                </a:solidFill>
              </a:rPr>
              <a:t>                                    Key Factors in </a:t>
            </a:r>
            <a:r>
              <a:rPr lang="en-US" b="1" i="1" u="sng" dirty="0" smtClean="0">
                <a:solidFill>
                  <a:schemeClr val="tx1"/>
                </a:solidFill>
              </a:rPr>
              <a:t>Sony</a:t>
            </a:r>
            <a:r>
              <a:rPr lang="en-US" b="1" dirty="0" smtClean="0">
                <a:solidFill>
                  <a:srgbClr val="000000"/>
                </a:solidFill>
              </a:rPr>
              <a:t>: </a:t>
            </a:r>
          </a:p>
          <a:p>
            <a:pPr marL="0" indent="0">
              <a:buNone/>
            </a:pPr>
            <a:r>
              <a:rPr lang="en-US" b="1" dirty="0" smtClean="0">
                <a:solidFill>
                  <a:srgbClr val="FF0000"/>
                </a:solidFill>
              </a:rPr>
              <a:t>        a. </a:t>
            </a:r>
            <a:r>
              <a:rPr lang="en-US" b="1" dirty="0" smtClean="0">
                <a:solidFill>
                  <a:srgbClr val="000000"/>
                </a:solidFill>
              </a:rPr>
              <a:t>enlarged </a:t>
            </a:r>
            <a:r>
              <a:rPr lang="en-US" b="1" dirty="0">
                <a:solidFill>
                  <a:srgbClr val="000000"/>
                </a:solidFill>
              </a:rPr>
              <a:t>audience;</a:t>
            </a:r>
            <a:r>
              <a:rPr lang="en-US" b="1" dirty="0">
                <a:solidFill>
                  <a:srgbClr val="FF0000"/>
                </a:solidFill>
              </a:rPr>
              <a:t> b. </a:t>
            </a:r>
            <a:r>
              <a:rPr lang="en-US" b="1" dirty="0">
                <a:solidFill>
                  <a:srgbClr val="000000"/>
                </a:solidFill>
              </a:rPr>
              <a:t>did not impair </a:t>
            </a:r>
            <a:r>
              <a:rPr lang="en-US" b="1" dirty="0" smtClean="0">
                <a:solidFill>
                  <a:srgbClr val="000000"/>
                </a:solidFill>
              </a:rPr>
              <a:t>copyright </a:t>
            </a:r>
            <a:r>
              <a:rPr lang="en-US" b="1" dirty="0">
                <a:solidFill>
                  <a:srgbClr val="000000"/>
                </a:solidFill>
              </a:rPr>
              <a:t>value</a:t>
            </a:r>
          </a:p>
          <a:p>
            <a:pPr>
              <a:buFontTx/>
              <a:buChar char="•"/>
            </a:pPr>
            <a:endParaRPr lang="en-US" b="1" dirty="0" smtClean="0">
              <a:solidFill>
                <a:schemeClr val="tx1"/>
              </a:solidFill>
            </a:endParaRPr>
          </a:p>
          <a:p>
            <a:pPr marL="0" indent="0">
              <a:buNone/>
            </a:pPr>
            <a:r>
              <a:rPr lang="en-US" b="1" dirty="0" smtClean="0">
                <a:solidFill>
                  <a:schemeClr val="tx1"/>
                </a:solidFill>
              </a:rPr>
              <a:t>Jumping </a:t>
            </a:r>
            <a:r>
              <a:rPr lang="en-US" b="1" dirty="0">
                <a:solidFill>
                  <a:schemeClr val="tx1"/>
                </a:solidFill>
              </a:rPr>
              <a:t>off point </a:t>
            </a:r>
            <a:r>
              <a:rPr lang="en-US" b="1" dirty="0" smtClean="0">
                <a:solidFill>
                  <a:schemeClr val="tx1"/>
                </a:solidFill>
              </a:rPr>
              <a:t>to </a:t>
            </a:r>
            <a:r>
              <a:rPr lang="en-US" i="1" dirty="0">
                <a:solidFill>
                  <a:srgbClr val="0000FF"/>
                </a:solidFill>
              </a:rPr>
              <a:t>Fair Use discussion</a:t>
            </a:r>
            <a:r>
              <a:rPr lang="en-US" b="1" dirty="0">
                <a:solidFill>
                  <a:srgbClr val="000000"/>
                </a:solidFill>
              </a:rPr>
              <a:t> -  </a:t>
            </a:r>
            <a:r>
              <a:rPr lang="en-US" b="1" i="1" u="sng" dirty="0" smtClean="0">
                <a:solidFill>
                  <a:srgbClr val="660066"/>
                </a:solidFill>
              </a:rPr>
              <a:t>Isn’t</a:t>
            </a:r>
            <a:r>
              <a:rPr lang="en-US" b="1" i="1" dirty="0" smtClean="0">
                <a:solidFill>
                  <a:srgbClr val="000000"/>
                </a:solidFill>
              </a:rPr>
              <a:t> </a:t>
            </a:r>
            <a:r>
              <a:rPr lang="en-US" b="1" dirty="0">
                <a:solidFill>
                  <a:srgbClr val="000000"/>
                </a:solidFill>
                <a:latin typeface="American Typewriter"/>
                <a:cs typeface="American Typewriter"/>
              </a:rPr>
              <a:t>digital</a:t>
            </a:r>
            <a:r>
              <a:rPr lang="en-US" dirty="0">
                <a:solidFill>
                  <a:srgbClr val="660066"/>
                </a:solidFill>
              </a:rPr>
              <a:t> </a:t>
            </a:r>
            <a:r>
              <a:rPr lang="en-US" b="1" dirty="0">
                <a:solidFill>
                  <a:srgbClr val="000000"/>
                </a:solidFill>
              </a:rPr>
              <a:t>“todays </a:t>
            </a:r>
            <a:r>
              <a:rPr lang="en-US" b="1" dirty="0" smtClean="0">
                <a:solidFill>
                  <a:srgbClr val="000000"/>
                </a:solidFill>
              </a:rPr>
              <a:t>tool</a:t>
            </a:r>
            <a:r>
              <a:rPr lang="en-US" b="1" dirty="0">
                <a:solidFill>
                  <a:srgbClr val="000000"/>
                </a:solidFill>
              </a:rPr>
              <a:t>”    </a:t>
            </a:r>
            <a:r>
              <a:rPr lang="en-US" b="1" dirty="0" smtClean="0">
                <a:solidFill>
                  <a:srgbClr val="000000"/>
                </a:solidFill>
              </a:rPr>
              <a:t>                                                </a:t>
            </a:r>
          </a:p>
          <a:p>
            <a:pPr marL="0" indent="0">
              <a:buNone/>
            </a:pPr>
            <a:r>
              <a:rPr lang="en-US" b="1" dirty="0">
                <a:solidFill>
                  <a:srgbClr val="000000"/>
                </a:solidFill>
              </a:rPr>
              <a:t> </a:t>
            </a:r>
            <a:r>
              <a:rPr lang="en-US" b="1" dirty="0" smtClean="0">
                <a:solidFill>
                  <a:srgbClr val="000000"/>
                </a:solidFill>
              </a:rPr>
              <a:t>                                 </a:t>
            </a:r>
            <a:r>
              <a:rPr lang="en-US" b="1" dirty="0" smtClean="0">
                <a:solidFill>
                  <a:schemeClr val="tx1"/>
                </a:solidFill>
              </a:rPr>
              <a:t> ===  </a:t>
            </a:r>
            <a:r>
              <a:rPr lang="en-US" b="1" dirty="0">
                <a:solidFill>
                  <a:srgbClr val="008000"/>
                </a:solidFill>
              </a:rPr>
              <a:t>“Context shifting</a:t>
            </a:r>
            <a:r>
              <a:rPr lang="en-US" b="1" dirty="0" smtClean="0">
                <a:solidFill>
                  <a:srgbClr val="008000"/>
                </a:solidFill>
              </a:rPr>
              <a:t>”</a:t>
            </a:r>
          </a:p>
          <a:p>
            <a:pPr marL="0" indent="0">
              <a:buNone/>
            </a:pPr>
            <a:endParaRPr lang="en-US" b="1" dirty="0">
              <a:solidFill>
                <a:srgbClr val="008000"/>
              </a:solidFill>
            </a:endParaRPr>
          </a:p>
          <a:p>
            <a:pPr marL="0" indent="0">
              <a:buNone/>
            </a:pPr>
            <a:endParaRPr lang="en-US" dirty="0"/>
          </a:p>
          <a:p>
            <a:pPr marL="0" indent="0">
              <a:buNone/>
            </a:pPr>
            <a:endParaRPr lang="en-US" dirty="0">
              <a:solidFill>
                <a:schemeClr val="tx1"/>
              </a:solidFill>
            </a:endParaRPr>
          </a:p>
          <a:p>
            <a:endParaRPr lang="en-US" dirty="0"/>
          </a:p>
        </p:txBody>
      </p:sp>
      <p:pic>
        <p:nvPicPr>
          <p:cNvPr id="4" name="Content Placeholder 16" descr="Betamax_Tape_v2.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622431" y="2294285"/>
            <a:ext cx="1269808" cy="798199"/>
          </a:xfrm>
          <a:prstGeom prst="rect">
            <a:avLst/>
          </a:prstGeom>
        </p:spPr>
      </p:pic>
      <p:pic>
        <p:nvPicPr>
          <p:cNvPr id="5" name="Content Placeholder 18" descr="Sony_Betamax_SL-HF150_1.jpg"/>
          <p:cNvPicPr>
            <a:picLocks noChangeAspect="1"/>
          </p:cNvPicPr>
          <p:nvPr/>
        </p:nvPicPr>
        <p:blipFill rotWithShape="1">
          <a:blip r:embed="rId3" cstate="print">
            <a:extLst>
              <a:ext uri="{28A0092B-C50C-407E-A947-70E740481C1C}">
                <a14:useLocalDpi xmlns:a14="http://schemas.microsoft.com/office/drawing/2010/main"/>
              </a:ext>
            </a:extLst>
          </a:blip>
          <a:srcRect t="-411"/>
          <a:stretch/>
        </p:blipFill>
        <p:spPr>
          <a:xfrm>
            <a:off x="4720374" y="2296318"/>
            <a:ext cx="1868482" cy="796166"/>
          </a:xfrm>
          <a:prstGeom prst="rect">
            <a:avLst/>
          </a:prstGeom>
        </p:spPr>
      </p:pic>
    </p:spTree>
    <p:extLst>
      <p:ext uri="{BB962C8B-B14F-4D97-AF65-F5344CB8AC3E}">
        <p14:creationId xmlns:p14="http://schemas.microsoft.com/office/powerpoint/2010/main" val="34106083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42593"/>
          </a:xfrm>
        </p:spPr>
        <p:txBody>
          <a:bodyPr>
            <a:normAutofit fontScale="90000"/>
          </a:bodyPr>
          <a:lstStyle/>
          <a:p>
            <a:r>
              <a:rPr lang="en-US" dirty="0" smtClean="0">
                <a:solidFill>
                  <a:schemeClr val="tx1"/>
                </a:solidFill>
              </a:rPr>
              <a:t>Fair Dealing in </a:t>
            </a:r>
            <a:r>
              <a:rPr lang="en-US" b="1" dirty="0" smtClean="0">
                <a:solidFill>
                  <a:srgbClr val="FF0000"/>
                </a:solidFill>
              </a:rPr>
              <a:t>Canada</a:t>
            </a:r>
            <a:r>
              <a:rPr lang="en-US" dirty="0" smtClean="0"/>
              <a:t>:</a:t>
            </a:r>
            <a:br>
              <a:rPr lang="en-US" dirty="0" smtClean="0"/>
            </a:br>
            <a:r>
              <a:rPr lang="en-US" dirty="0" smtClean="0"/>
              <a:t>                    </a:t>
            </a:r>
            <a:r>
              <a:rPr lang="en-US" b="1" dirty="0" smtClean="0">
                <a:solidFill>
                  <a:srgbClr val="0000FF"/>
                </a:solidFill>
                <a:latin typeface="Apple Chancery"/>
                <a:cs typeface="Apple Chancery"/>
              </a:rPr>
              <a:t>Enter </a:t>
            </a:r>
            <a:r>
              <a:rPr lang="en-US" b="1" dirty="0">
                <a:solidFill>
                  <a:srgbClr val="0000FF"/>
                </a:solidFill>
                <a:latin typeface="Apple Chancery"/>
                <a:cs typeface="Apple Chancery"/>
              </a:rPr>
              <a:t>User </a:t>
            </a:r>
            <a:r>
              <a:rPr lang="en-US" b="1" dirty="0" smtClean="0">
                <a:solidFill>
                  <a:srgbClr val="0000FF"/>
                </a:solidFill>
                <a:latin typeface="Apple Chancery"/>
                <a:cs typeface="Apple Chancery"/>
              </a:rPr>
              <a:t>Rights…</a:t>
            </a:r>
            <a:endParaRPr lang="en-US" dirty="0"/>
          </a:p>
        </p:txBody>
      </p:sp>
      <p:sp>
        <p:nvSpPr>
          <p:cNvPr id="3" name="Content Placeholder 2"/>
          <p:cNvSpPr>
            <a:spLocks noGrp="1"/>
          </p:cNvSpPr>
          <p:nvPr>
            <p:ph sz="quarter" idx="10"/>
          </p:nvPr>
        </p:nvSpPr>
        <p:spPr>
          <a:xfrm>
            <a:off x="0" y="1712696"/>
            <a:ext cx="9144000" cy="4596058"/>
          </a:xfrm>
        </p:spPr>
        <p:txBody>
          <a:bodyPr>
            <a:normAutofit/>
          </a:bodyPr>
          <a:lstStyle/>
          <a:p>
            <a:pPr marL="0" indent="0">
              <a:buNone/>
            </a:pPr>
            <a:r>
              <a:rPr lang="en-US" b="1" dirty="0" smtClean="0">
                <a:solidFill>
                  <a:srgbClr val="008000"/>
                </a:solidFill>
              </a:rPr>
              <a:t>           Recent SCC “User” paradigm shifts</a:t>
            </a:r>
          </a:p>
          <a:p>
            <a:pPr marL="0" indent="0">
              <a:buNone/>
            </a:pPr>
            <a:r>
              <a:rPr lang="en-US" b="1" dirty="0" smtClean="0">
                <a:solidFill>
                  <a:srgbClr val="008000"/>
                </a:solidFill>
              </a:rPr>
              <a:t>                 </a:t>
            </a:r>
            <a:r>
              <a:rPr lang="en-US" b="1" dirty="0" smtClean="0">
                <a:solidFill>
                  <a:srgbClr val="0000FF"/>
                </a:solidFill>
              </a:rPr>
              <a:t>USERS ARE CREATORS TOO</a:t>
            </a:r>
            <a:endParaRPr lang="en-US" dirty="0"/>
          </a:p>
          <a:p>
            <a:r>
              <a:rPr lang="en-US" dirty="0" smtClean="0">
                <a:solidFill>
                  <a:srgbClr val="000000"/>
                </a:solidFill>
              </a:rPr>
              <a:t>August 2012 </a:t>
            </a:r>
            <a:r>
              <a:rPr lang="en-US" dirty="0">
                <a:solidFill>
                  <a:srgbClr val="000000"/>
                </a:solidFill>
              </a:rPr>
              <a:t>“Copyright </a:t>
            </a:r>
            <a:r>
              <a:rPr lang="en-US" dirty="0" err="1">
                <a:solidFill>
                  <a:srgbClr val="000000"/>
                </a:solidFill>
              </a:rPr>
              <a:t>Pentalogy</a:t>
            </a:r>
            <a:r>
              <a:rPr lang="en-US" dirty="0">
                <a:solidFill>
                  <a:srgbClr val="000000"/>
                </a:solidFill>
              </a:rPr>
              <a:t>” &amp; previous cases</a:t>
            </a:r>
          </a:p>
          <a:p>
            <a:r>
              <a:rPr lang="en-US" dirty="0">
                <a:solidFill>
                  <a:srgbClr val="000000"/>
                </a:solidFill>
              </a:rPr>
              <a:t>Moving from fair dealing as an </a:t>
            </a:r>
            <a:r>
              <a:rPr lang="en-US" u="sng" dirty="0">
                <a:solidFill>
                  <a:srgbClr val="000000"/>
                </a:solidFill>
              </a:rPr>
              <a:t>exception to copyright </a:t>
            </a:r>
            <a:r>
              <a:rPr lang="en-US" dirty="0">
                <a:solidFill>
                  <a:srgbClr val="000000"/>
                </a:solidFill>
              </a:rPr>
              <a:t>infringement </a:t>
            </a:r>
            <a:r>
              <a:rPr lang="en-US" b="1" i="1" u="sng" dirty="0">
                <a:solidFill>
                  <a:srgbClr val="800000"/>
                </a:solidFill>
              </a:rPr>
              <a:t>towards</a:t>
            </a:r>
            <a:r>
              <a:rPr lang="en-US" dirty="0"/>
              <a:t> </a:t>
            </a:r>
            <a:r>
              <a:rPr lang="en-US" dirty="0">
                <a:solidFill>
                  <a:srgbClr val="000000"/>
                </a:solidFill>
              </a:rPr>
              <a:t>proactive</a:t>
            </a:r>
            <a:r>
              <a:rPr lang="en-US" dirty="0"/>
              <a:t> “</a:t>
            </a:r>
            <a:r>
              <a:rPr lang="en-US" b="1" dirty="0">
                <a:solidFill>
                  <a:srgbClr val="0000FF"/>
                </a:solidFill>
              </a:rPr>
              <a:t>User Rights”</a:t>
            </a:r>
          </a:p>
          <a:p>
            <a:r>
              <a:rPr lang="en-US" dirty="0">
                <a:solidFill>
                  <a:srgbClr val="000000"/>
                </a:solidFill>
              </a:rPr>
              <a:t>Right to Link </a:t>
            </a:r>
            <a:r>
              <a:rPr lang="en-US" dirty="0"/>
              <a:t>(</a:t>
            </a:r>
            <a:r>
              <a:rPr lang="en-US" i="1" dirty="0">
                <a:solidFill>
                  <a:srgbClr val="008000"/>
                </a:solidFill>
              </a:rPr>
              <a:t>Crookes v. Newton</a:t>
            </a:r>
            <a:r>
              <a:rPr lang="en-US" dirty="0">
                <a:solidFill>
                  <a:srgbClr val="000000"/>
                </a:solidFill>
              </a:rPr>
              <a:t>)</a:t>
            </a:r>
            <a:endParaRPr lang="en-US" dirty="0"/>
          </a:p>
          <a:p>
            <a:r>
              <a:rPr lang="en-US" dirty="0">
                <a:solidFill>
                  <a:schemeClr val="tx1"/>
                </a:solidFill>
              </a:rPr>
              <a:t>Right to longer iTunes previews</a:t>
            </a:r>
          </a:p>
          <a:p>
            <a:r>
              <a:rPr lang="en-US" dirty="0">
                <a:solidFill>
                  <a:schemeClr val="tx1"/>
                </a:solidFill>
              </a:rPr>
              <a:t>Tech Neutrality</a:t>
            </a:r>
          </a:p>
          <a:p>
            <a:r>
              <a:rPr lang="en-US" dirty="0">
                <a:solidFill>
                  <a:schemeClr val="tx1"/>
                </a:solidFill>
              </a:rPr>
              <a:t>Fair dealing is to be assessed from the point of view of the purchaser/user</a:t>
            </a:r>
          </a:p>
          <a:p>
            <a:r>
              <a:rPr lang="en-US" dirty="0">
                <a:solidFill>
                  <a:schemeClr val="tx1"/>
                </a:solidFill>
              </a:rPr>
              <a:t>“Research” need not be associated with traditional intellectual pursuits</a:t>
            </a:r>
          </a:p>
          <a:p>
            <a:pPr marL="0" indent="0">
              <a:buNone/>
            </a:pPr>
            <a:endParaRPr lang="en-US" sz="1900" dirty="0"/>
          </a:p>
        </p:txBody>
      </p:sp>
      <p:pic>
        <p:nvPicPr>
          <p:cNvPr id="4" name="Content Placeholder 10" descr="120px-Leonardo_crossbow.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67364" y="3617101"/>
            <a:ext cx="1133596" cy="1049237"/>
          </a:xfrm>
          <a:prstGeom prst="rect">
            <a:avLst/>
          </a:prstGeom>
        </p:spPr>
      </p:pic>
      <p:pic>
        <p:nvPicPr>
          <p:cNvPr id="5" name="Content Placeholder 12" descr="Da_Vinci_Vitruve_Luc_Viatour.jpg"/>
          <p:cNvPicPr>
            <a:picLocks noChangeAspect="1"/>
          </p:cNvPicPr>
          <p:nvPr/>
        </p:nvPicPr>
        <p:blipFill rotWithShape="1">
          <a:blip r:embed="rId3" cstate="print">
            <a:extLst>
              <a:ext uri="{28A0092B-C50C-407E-A947-70E740481C1C}">
                <a14:useLocalDpi xmlns:a14="http://schemas.microsoft.com/office/drawing/2010/main"/>
              </a:ext>
            </a:extLst>
          </a:blip>
          <a:srcRect l="-1108" r="-16"/>
          <a:stretch/>
        </p:blipFill>
        <p:spPr>
          <a:xfrm>
            <a:off x="7894925" y="2981987"/>
            <a:ext cx="1249075" cy="1684351"/>
          </a:xfrm>
          <a:prstGeom prst="rect">
            <a:avLst/>
          </a:prstGeom>
        </p:spPr>
      </p:pic>
      <p:pic>
        <p:nvPicPr>
          <p:cNvPr id="6" name="Content Placeholder 14" descr="120px-Design_for_a_Flying_Machine.jpg"/>
          <p:cNvPicPr>
            <a:picLocks noChangeAspect="1"/>
          </p:cNvPicPr>
          <p:nvPr/>
        </p:nvPicPr>
        <p:blipFill rotWithShape="1">
          <a:blip r:embed="rId4" cstate="print">
            <a:extLst>
              <a:ext uri="{28A0092B-C50C-407E-A947-70E740481C1C}">
                <a14:useLocalDpi xmlns:a14="http://schemas.microsoft.com/office/drawing/2010/main"/>
              </a:ext>
            </a:extLst>
          </a:blip>
          <a:srcRect l="-135"/>
          <a:stretch/>
        </p:blipFill>
        <p:spPr>
          <a:xfrm>
            <a:off x="6700960" y="3617101"/>
            <a:ext cx="1193965" cy="1049237"/>
          </a:xfrm>
          <a:prstGeom prst="rect">
            <a:avLst/>
          </a:prstGeom>
        </p:spPr>
      </p:pic>
      <p:pic>
        <p:nvPicPr>
          <p:cNvPr id="7" name="Content Placeholder 3" descr="Flag_of_Canada.png"/>
          <p:cNvPicPr>
            <a:picLocks noChangeAspect="1"/>
          </p:cNvPicPr>
          <p:nvPr/>
        </p:nvPicPr>
        <p:blipFill>
          <a:blip r:embed="rId5" cstate="print">
            <a:extLst>
              <a:ext uri="{28A0092B-C50C-407E-A947-70E740481C1C}">
                <a14:useLocalDpi xmlns:a14="http://schemas.microsoft.com/office/drawing/2010/main"/>
              </a:ext>
            </a:extLst>
          </a:blip>
          <a:srcRect t="-2469" b="-2469"/>
          <a:stretch>
            <a:fillRect/>
          </a:stretch>
        </p:blipFill>
        <p:spPr>
          <a:xfrm>
            <a:off x="6700960" y="130343"/>
            <a:ext cx="2310406" cy="1212250"/>
          </a:xfrm>
          <a:prstGeom prst="rect">
            <a:avLst/>
          </a:prstGeom>
        </p:spPr>
      </p:pic>
    </p:spTree>
    <p:extLst>
      <p:ext uri="{BB962C8B-B14F-4D97-AF65-F5344CB8AC3E}">
        <p14:creationId xmlns:p14="http://schemas.microsoft.com/office/powerpoint/2010/main" val="1817989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31163"/>
          </a:xfrm>
        </p:spPr>
        <p:txBody>
          <a:bodyPr>
            <a:normAutofit/>
          </a:bodyPr>
          <a:lstStyle/>
          <a:p>
            <a:r>
              <a:rPr lang="en-US" sz="4800" b="1" dirty="0" smtClean="0">
                <a:solidFill>
                  <a:srgbClr val="660066"/>
                </a:solidFill>
              </a:rPr>
              <a:t>    SCC </a:t>
            </a:r>
            <a:r>
              <a:rPr lang="en-US" sz="4800" b="1" dirty="0" err="1" smtClean="0">
                <a:solidFill>
                  <a:srgbClr val="660066"/>
                </a:solidFill>
              </a:rPr>
              <a:t>Penatalogy</a:t>
            </a:r>
            <a:r>
              <a:rPr lang="en-US" sz="4800" b="1" dirty="0" smtClean="0">
                <a:solidFill>
                  <a:srgbClr val="660066"/>
                </a:solidFill>
              </a:rPr>
              <a:t>...</a:t>
            </a:r>
            <a:r>
              <a:rPr lang="en-US" sz="4800" b="1" dirty="0" smtClean="0">
                <a:solidFill>
                  <a:srgbClr val="000000"/>
                </a:solidFill>
                <a:latin typeface="Lucida Handwriting"/>
                <a:cs typeface="Lucida Handwriting"/>
              </a:rPr>
              <a:t>words</a:t>
            </a:r>
            <a:endParaRPr lang="en-US" sz="4800" b="1" dirty="0">
              <a:solidFill>
                <a:srgbClr val="000000"/>
              </a:solidFill>
              <a:latin typeface="Apple Chancery"/>
              <a:cs typeface="Apple Chancery"/>
            </a:endParaRPr>
          </a:p>
        </p:txBody>
      </p:sp>
      <p:sp>
        <p:nvSpPr>
          <p:cNvPr id="3" name="Content Placeholder 2"/>
          <p:cNvSpPr>
            <a:spLocks noGrp="1"/>
          </p:cNvSpPr>
          <p:nvPr>
            <p:ph sz="quarter" idx="10"/>
          </p:nvPr>
        </p:nvSpPr>
        <p:spPr>
          <a:xfrm>
            <a:off x="0" y="906736"/>
            <a:ext cx="9144000" cy="5468823"/>
          </a:xfrm>
        </p:spPr>
        <p:txBody>
          <a:bodyPr>
            <a:normAutofit/>
          </a:bodyPr>
          <a:lstStyle/>
          <a:p>
            <a:pPr marL="0" indent="0">
              <a:buNone/>
            </a:pPr>
            <a:r>
              <a:rPr lang="en-US" dirty="0" err="1" smtClean="0"/>
              <a:t>Abella</a:t>
            </a:r>
            <a:r>
              <a:rPr lang="en-US" dirty="0" smtClean="0"/>
              <a:t> J. for the majority in </a:t>
            </a:r>
            <a:r>
              <a:rPr lang="en-US" i="1" dirty="0" smtClean="0">
                <a:solidFill>
                  <a:srgbClr val="000000"/>
                </a:solidFill>
              </a:rPr>
              <a:t>Alberta (Education) v. Canadian Copyright Licensing Agency (Access Copyrigh</a:t>
            </a:r>
            <a:r>
              <a:rPr lang="en-US" i="1" dirty="0" smtClean="0">
                <a:solidFill>
                  <a:schemeClr val="tx1"/>
                </a:solidFill>
              </a:rPr>
              <a:t>t</a:t>
            </a:r>
            <a:r>
              <a:rPr lang="en-US" dirty="0" smtClean="0">
                <a:solidFill>
                  <a:schemeClr val="tx1"/>
                </a:solidFill>
              </a:rPr>
              <a:t>) </a:t>
            </a:r>
            <a:r>
              <a:rPr lang="en-US" dirty="0" smtClean="0"/>
              <a:t>2012 SCC 37</a:t>
            </a:r>
          </a:p>
          <a:p>
            <a:pPr marL="0" indent="0">
              <a:buNone/>
            </a:pPr>
            <a:r>
              <a:rPr lang="en-US" b="1" dirty="0" smtClean="0">
                <a:solidFill>
                  <a:schemeClr val="tx1"/>
                </a:solidFill>
              </a:rPr>
              <a:t>“…fair dealing is a “user’s right”, and the relevant perspective when considering whether the dealing is for an allowable purpose…is that of the user…”</a:t>
            </a:r>
          </a:p>
          <a:p>
            <a:pPr marL="0" indent="0">
              <a:buNone/>
            </a:pPr>
            <a:r>
              <a:rPr lang="en-US" dirty="0" err="1" smtClean="0">
                <a:solidFill>
                  <a:schemeClr val="tx1">
                    <a:lumMod val="65000"/>
                    <a:lumOff val="35000"/>
                  </a:schemeClr>
                </a:solidFill>
              </a:rPr>
              <a:t>Abella</a:t>
            </a:r>
            <a:r>
              <a:rPr lang="en-US" dirty="0" smtClean="0">
                <a:solidFill>
                  <a:schemeClr val="tx1">
                    <a:lumMod val="65000"/>
                    <a:lumOff val="35000"/>
                  </a:schemeClr>
                </a:solidFill>
              </a:rPr>
              <a:t> J. for the Court in </a:t>
            </a:r>
            <a:r>
              <a:rPr lang="en-US" dirty="0" smtClean="0">
                <a:solidFill>
                  <a:schemeClr val="tx1"/>
                </a:solidFill>
              </a:rPr>
              <a:t>Society of composers, Authors and Music Publishers of Canada v. Bell Canada </a:t>
            </a:r>
            <a:r>
              <a:rPr lang="en-US" dirty="0" smtClean="0">
                <a:solidFill>
                  <a:schemeClr val="tx1">
                    <a:lumMod val="65000"/>
                    <a:lumOff val="35000"/>
                  </a:schemeClr>
                </a:solidFill>
              </a:rPr>
              <a:t>2012 SCC 36</a:t>
            </a:r>
          </a:p>
          <a:p>
            <a:pPr marL="0" indent="0">
              <a:buNone/>
            </a:pPr>
            <a:r>
              <a:rPr lang="en-US" b="1" dirty="0" smtClean="0">
                <a:solidFill>
                  <a:schemeClr val="tx1"/>
                </a:solidFill>
              </a:rPr>
              <a:t>“Further, given the ease and magnitude with which digital works are disseminated over the Internet, focusing on the “aggregate” amount of the dealing in cases involving digital works could well lead to disproportionate findings of unfairness when compared with non-digital works.”</a:t>
            </a:r>
          </a:p>
          <a:p>
            <a:pPr marL="0" indent="0">
              <a:buNone/>
            </a:pPr>
            <a:r>
              <a:rPr lang="en-US" sz="2000" dirty="0" smtClean="0">
                <a:solidFill>
                  <a:srgbClr val="3366FF"/>
                </a:solidFill>
              </a:rPr>
              <a:t>See also: </a:t>
            </a:r>
            <a:r>
              <a:rPr lang="en-US" sz="2000" dirty="0" smtClean="0">
                <a:solidFill>
                  <a:schemeClr val="accent2"/>
                </a:solidFill>
              </a:rPr>
              <a:t>“Copyright Fair Use Cases of the United States Supreme Court</a:t>
            </a:r>
            <a:r>
              <a:rPr lang="en-US" sz="2000" dirty="0">
                <a:solidFill>
                  <a:schemeClr val="accent2"/>
                </a:solidFill>
              </a:rPr>
              <a:t>” </a:t>
            </a:r>
            <a:r>
              <a:rPr lang="en-US" sz="1400" dirty="0">
                <a:solidFill>
                  <a:schemeClr val="accent2"/>
                </a:solidFill>
                <a:hlinkClick r:id="rId3"/>
              </a:rPr>
              <a:t>http://www.ipwatchdog.com/2012/10/05/copyright-fair-use-cases-of-the-united-states-supreme-court/id=26225</a:t>
            </a:r>
            <a:r>
              <a:rPr lang="en-US" sz="1400" dirty="0" smtClean="0">
                <a:solidFill>
                  <a:schemeClr val="accent2"/>
                </a:solidFill>
                <a:hlinkClick r:id="rId3"/>
              </a:rPr>
              <a:t>/</a:t>
            </a:r>
            <a:endParaRPr lang="en-US" sz="1400" dirty="0" smtClean="0">
              <a:solidFill>
                <a:schemeClr val="accent2"/>
              </a:solidFill>
            </a:endParaRPr>
          </a:p>
          <a:p>
            <a:pPr>
              <a:buFontTx/>
              <a:buChar char="•"/>
            </a:pPr>
            <a:endParaRPr lang="en-US" dirty="0">
              <a:solidFill>
                <a:schemeClr val="accent2"/>
              </a:solidFill>
            </a:endParaRPr>
          </a:p>
          <a:p>
            <a:pPr>
              <a:buFontTx/>
              <a:buChar char="•"/>
            </a:pPr>
            <a:endParaRPr lang="en-US" dirty="0">
              <a:solidFill>
                <a:schemeClr val="accent2"/>
              </a:solidFill>
            </a:endParaRPr>
          </a:p>
          <a:p>
            <a:pPr marL="0" indent="0">
              <a:buNone/>
            </a:pPr>
            <a:endParaRPr lang="en-US" sz="2800" dirty="0">
              <a:solidFill>
                <a:schemeClr val="tx1"/>
              </a:solidFill>
            </a:endParaRPr>
          </a:p>
        </p:txBody>
      </p:sp>
      <p:sp>
        <p:nvSpPr>
          <p:cNvPr id="6" name="Content Placeholder 2"/>
          <p:cNvSpPr txBox="1">
            <a:spLocks/>
          </p:cNvSpPr>
          <p:nvPr/>
        </p:nvSpPr>
        <p:spPr>
          <a:xfrm>
            <a:off x="0" y="906736"/>
            <a:ext cx="9144000" cy="5468823"/>
          </a:xfrm>
          <a:prstGeom prst="rect">
            <a:avLst/>
          </a:prstGeom>
        </p:spPr>
        <p:txBody>
          <a:bodyPr vert="horz" lIns="76200" tIns="76200" rIns="76200" bIns="76200" rtlCol="0">
            <a:normAutofit/>
          </a:bodyPr>
          <a:lstStyle>
            <a:lvl1pPr marL="342900" indent="-3429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4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err="1" smtClean="0"/>
              <a:t>Abella</a:t>
            </a:r>
            <a:r>
              <a:rPr lang="en-US" dirty="0" smtClean="0"/>
              <a:t> J. for the majority in </a:t>
            </a:r>
            <a:r>
              <a:rPr lang="en-US" i="1" dirty="0" smtClean="0">
                <a:solidFill>
                  <a:srgbClr val="000000"/>
                </a:solidFill>
              </a:rPr>
              <a:t>Alberta (Education) v. Canadian Copyright Licensing Agency (Access Copyrigh</a:t>
            </a:r>
            <a:r>
              <a:rPr lang="en-US" i="1" dirty="0" smtClean="0">
                <a:solidFill>
                  <a:schemeClr val="tx1"/>
                </a:solidFill>
              </a:rPr>
              <a:t>t</a:t>
            </a:r>
            <a:r>
              <a:rPr lang="en-US" dirty="0" smtClean="0">
                <a:solidFill>
                  <a:schemeClr val="tx1"/>
                </a:solidFill>
              </a:rPr>
              <a:t>) </a:t>
            </a:r>
            <a:r>
              <a:rPr lang="en-US" dirty="0" smtClean="0"/>
              <a:t>2012 SCC 37</a:t>
            </a:r>
          </a:p>
          <a:p>
            <a:pPr marL="0" indent="0">
              <a:buFont typeface="Arial"/>
              <a:buNone/>
            </a:pPr>
            <a:r>
              <a:rPr lang="en-US" b="1" dirty="0" smtClean="0">
                <a:solidFill>
                  <a:schemeClr val="tx1"/>
                </a:solidFill>
              </a:rPr>
              <a:t>“…fair dealing is a “user’s right”, and the relevant perspective when considering whether the dealing is for an allowable purpose…is that of the user…”</a:t>
            </a:r>
          </a:p>
          <a:p>
            <a:pPr marL="0" indent="0">
              <a:buFont typeface="Arial"/>
              <a:buNone/>
            </a:pPr>
            <a:r>
              <a:rPr lang="en-US" dirty="0" err="1" smtClean="0">
                <a:solidFill>
                  <a:schemeClr val="tx1">
                    <a:lumMod val="65000"/>
                    <a:lumOff val="35000"/>
                  </a:schemeClr>
                </a:solidFill>
              </a:rPr>
              <a:t>Abella</a:t>
            </a:r>
            <a:r>
              <a:rPr lang="en-US" dirty="0" smtClean="0">
                <a:solidFill>
                  <a:schemeClr val="tx1">
                    <a:lumMod val="65000"/>
                    <a:lumOff val="35000"/>
                  </a:schemeClr>
                </a:solidFill>
              </a:rPr>
              <a:t> J. for the Court in </a:t>
            </a:r>
            <a:r>
              <a:rPr lang="en-US" dirty="0" smtClean="0">
                <a:solidFill>
                  <a:schemeClr val="tx1"/>
                </a:solidFill>
              </a:rPr>
              <a:t>Society of composers, Authors and Music Publishers of Canada v. Bell Canada </a:t>
            </a:r>
            <a:r>
              <a:rPr lang="en-US" dirty="0" smtClean="0">
                <a:solidFill>
                  <a:schemeClr val="tx1">
                    <a:lumMod val="65000"/>
                    <a:lumOff val="35000"/>
                  </a:schemeClr>
                </a:solidFill>
              </a:rPr>
              <a:t>2012 SCC 36</a:t>
            </a:r>
          </a:p>
          <a:p>
            <a:pPr marL="0" indent="0">
              <a:buFont typeface="Arial"/>
              <a:buNone/>
            </a:pPr>
            <a:r>
              <a:rPr lang="en-US" b="1" dirty="0" smtClean="0">
                <a:solidFill>
                  <a:schemeClr val="tx1"/>
                </a:solidFill>
              </a:rPr>
              <a:t>“Further, given the ease and magnitude with which digital works are disseminated over the Internet, focusing on the “aggregate” amount of the dealing in cases involving digital works could well lead to disproportionate findings of unfairness when compared with non-digital works.”</a:t>
            </a:r>
          </a:p>
          <a:p>
            <a:pPr marL="0" indent="0">
              <a:buFont typeface="Arial"/>
              <a:buNone/>
            </a:pPr>
            <a:r>
              <a:rPr lang="en-US" sz="2000" dirty="0" smtClean="0">
                <a:solidFill>
                  <a:srgbClr val="3366FF"/>
                </a:solidFill>
              </a:rPr>
              <a:t>See also: </a:t>
            </a:r>
            <a:r>
              <a:rPr lang="en-US" sz="2000" dirty="0" smtClean="0">
                <a:solidFill>
                  <a:schemeClr val="accent2"/>
                </a:solidFill>
              </a:rPr>
              <a:t>“Copyright Fair Use Cases of the United States Supreme Court” </a:t>
            </a:r>
            <a:r>
              <a:rPr lang="en-US" sz="1400" dirty="0" smtClean="0">
                <a:solidFill>
                  <a:schemeClr val="accent2"/>
                </a:solidFill>
                <a:hlinkClick r:id="rId3"/>
              </a:rPr>
              <a:t>http://www.ipwatchdog.com/2012/10/05/copyright-fair-use-cases-of-the-united-states-supreme-court/id=26225/</a:t>
            </a:r>
            <a:endParaRPr lang="en-US" sz="1400" dirty="0" smtClean="0">
              <a:solidFill>
                <a:schemeClr val="accent2"/>
              </a:solidFill>
            </a:endParaRPr>
          </a:p>
          <a:p>
            <a:pPr>
              <a:buFontTx/>
              <a:buChar char="•"/>
            </a:pPr>
            <a:endParaRPr lang="en-US" dirty="0" smtClean="0">
              <a:solidFill>
                <a:schemeClr val="accent2"/>
              </a:solidFill>
            </a:endParaRPr>
          </a:p>
          <a:p>
            <a:pPr>
              <a:buFontTx/>
              <a:buChar char="•"/>
            </a:pPr>
            <a:endParaRPr lang="en-US" dirty="0" smtClean="0">
              <a:solidFill>
                <a:schemeClr val="accent2"/>
              </a:solidFill>
            </a:endParaRPr>
          </a:p>
          <a:p>
            <a:pPr marL="0" indent="0">
              <a:buFont typeface="Arial"/>
              <a:buNone/>
            </a:pPr>
            <a:endParaRPr lang="en-US" sz="2800" dirty="0">
              <a:solidFill>
                <a:schemeClr val="tx1"/>
              </a:solidFill>
            </a:endParaRPr>
          </a:p>
        </p:txBody>
      </p:sp>
      <p:pic>
        <p:nvPicPr>
          <p:cNvPr id="8" name="Content Placeholder 3" descr="120px-Supreme_Court_of_Canada.jpg"/>
          <p:cNvPicPr>
            <a:picLocks noChangeAspect="1"/>
          </p:cNvPicPr>
          <p:nvPr/>
        </p:nvPicPr>
        <p:blipFill rotWithShape="1">
          <a:blip r:embed="rId4" cstate="print">
            <a:extLst>
              <a:ext uri="{28A0092B-C50C-407E-A947-70E740481C1C}">
                <a14:useLocalDpi xmlns:a14="http://schemas.microsoft.com/office/drawing/2010/main"/>
              </a:ext>
            </a:extLst>
          </a:blip>
          <a:srcRect b="-654"/>
          <a:stretch/>
        </p:blipFill>
        <p:spPr>
          <a:xfrm>
            <a:off x="4249898" y="5311608"/>
            <a:ext cx="1416634" cy="1259370"/>
          </a:xfrm>
          <a:prstGeom prst="rect">
            <a:avLst/>
          </a:prstGeom>
        </p:spPr>
      </p:pic>
      <p:pic>
        <p:nvPicPr>
          <p:cNvPr id="9" name="Content Placeholder 3" descr="US_Supreme_Court.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66532" y="5311608"/>
            <a:ext cx="1318935" cy="836070"/>
          </a:xfrm>
          <a:prstGeom prst="rect">
            <a:avLst/>
          </a:prstGeom>
        </p:spPr>
      </p:pic>
    </p:spTree>
    <p:extLst>
      <p:ext uri="{BB962C8B-B14F-4D97-AF65-F5344CB8AC3E}">
        <p14:creationId xmlns:p14="http://schemas.microsoft.com/office/powerpoint/2010/main" val="9803709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795"/>
            <a:ext cx="8229600" cy="1016000"/>
          </a:xfrm>
        </p:spPr>
        <p:txBody>
          <a:bodyPr/>
          <a:lstStyle/>
          <a:p>
            <a:r>
              <a:rPr lang="en-US" b="1" dirty="0" smtClean="0">
                <a:solidFill>
                  <a:schemeClr val="tx1"/>
                </a:solidFill>
              </a:rPr>
              <a:t> An </a:t>
            </a:r>
            <a:r>
              <a:rPr lang="en-US" b="1" dirty="0">
                <a:solidFill>
                  <a:srgbClr val="0000FF"/>
                </a:solidFill>
                <a:latin typeface="Comic Sans MS"/>
                <a:cs typeface="Comic Sans MS"/>
              </a:rPr>
              <a:t>Emergent</a:t>
            </a:r>
            <a:r>
              <a:rPr lang="en-US" b="1" dirty="0">
                <a:solidFill>
                  <a:schemeClr val="tx1"/>
                </a:solidFill>
              </a:rPr>
              <a:t> Theme </a:t>
            </a:r>
            <a:r>
              <a:rPr lang="en-US" b="1" dirty="0" smtClean="0">
                <a:solidFill>
                  <a:schemeClr val="tx1"/>
                </a:solidFill>
              </a:rPr>
              <a:t>Evolves 2</a:t>
            </a:r>
            <a:endParaRPr lang="en-US" dirty="0"/>
          </a:p>
        </p:txBody>
      </p:sp>
      <p:sp>
        <p:nvSpPr>
          <p:cNvPr id="3" name="Content Placeholder 2"/>
          <p:cNvSpPr>
            <a:spLocks noGrp="1"/>
          </p:cNvSpPr>
          <p:nvPr>
            <p:ph sz="quarter" idx="10"/>
          </p:nvPr>
        </p:nvSpPr>
        <p:spPr>
          <a:xfrm>
            <a:off x="457200" y="1281089"/>
            <a:ext cx="8686800" cy="4990674"/>
          </a:xfrm>
        </p:spPr>
        <p:txBody>
          <a:bodyPr>
            <a:normAutofit/>
          </a:bodyPr>
          <a:lstStyle/>
          <a:p>
            <a:pPr marL="0" indent="0">
              <a:buNone/>
            </a:pPr>
            <a:r>
              <a:rPr lang="en-US" sz="7200" b="1" dirty="0" smtClean="0">
                <a:solidFill>
                  <a:srgbClr val="FF0000"/>
                </a:solidFill>
              </a:rPr>
              <a:t> VIDEO</a:t>
            </a:r>
            <a:r>
              <a:rPr lang="en-US" sz="7200" b="1" dirty="0" smtClean="0"/>
              <a:t>     </a:t>
            </a:r>
            <a:r>
              <a:rPr lang="en-US" sz="7200" b="1" dirty="0" smtClean="0">
                <a:solidFill>
                  <a:srgbClr val="0000FF"/>
                </a:solidFill>
              </a:rPr>
              <a:t>GAME</a:t>
            </a:r>
          </a:p>
          <a:p>
            <a:pPr marL="0" indent="0">
              <a:buNone/>
            </a:pPr>
            <a:r>
              <a:rPr lang="en-US" sz="7200" b="1" dirty="0" smtClean="0">
                <a:solidFill>
                  <a:srgbClr val="FF0000"/>
                </a:solidFill>
              </a:rPr>
              <a:t>    </a:t>
            </a:r>
            <a:r>
              <a:rPr lang="en-US" sz="7200" b="1" dirty="0" smtClean="0">
                <a:solidFill>
                  <a:srgbClr val="FF0000"/>
                </a:solidFill>
                <a:latin typeface="Cooper Black"/>
                <a:cs typeface="Cooper Black"/>
              </a:rPr>
              <a:t>IP</a:t>
            </a:r>
            <a:r>
              <a:rPr lang="en-US" sz="7200" b="1" dirty="0" smtClean="0">
                <a:solidFill>
                  <a:srgbClr val="FF0000"/>
                </a:solidFill>
              </a:rPr>
              <a:t> </a:t>
            </a:r>
            <a:r>
              <a:rPr lang="en-US" sz="7200" b="1" dirty="0" smtClean="0"/>
              <a:t>        </a:t>
            </a:r>
            <a:r>
              <a:rPr lang="en-US" sz="7200" b="1" dirty="0" smtClean="0">
                <a:solidFill>
                  <a:srgbClr val="0000FF"/>
                </a:solidFill>
                <a:latin typeface="Cooper Black"/>
                <a:cs typeface="Cooper Black"/>
              </a:rPr>
              <a:t>NOT IP</a:t>
            </a:r>
          </a:p>
          <a:p>
            <a:pPr marL="0" indent="0">
              <a:buNone/>
            </a:pPr>
            <a:endParaRPr lang="en-US" b="1" dirty="0" smtClean="0">
              <a:solidFill>
                <a:schemeClr val="tx1"/>
              </a:solidFill>
            </a:endParaRPr>
          </a:p>
          <a:p>
            <a:pPr marL="0" indent="0">
              <a:buNone/>
            </a:pPr>
            <a:r>
              <a:rPr lang="en-US" b="1" dirty="0" smtClean="0">
                <a:solidFill>
                  <a:schemeClr val="tx1"/>
                </a:solidFill>
              </a:rPr>
              <a:t>“</a:t>
            </a:r>
            <a:r>
              <a:rPr lang="en-US" b="1" dirty="0">
                <a:solidFill>
                  <a:schemeClr val="tx1"/>
                </a:solidFill>
              </a:rPr>
              <a:t>Games and Other </a:t>
            </a:r>
            <a:r>
              <a:rPr lang="en-US" b="1" dirty="0" err="1">
                <a:solidFill>
                  <a:schemeClr val="tx1"/>
                </a:solidFill>
              </a:rPr>
              <a:t>Uncopyrightable</a:t>
            </a:r>
            <a:r>
              <a:rPr lang="en-US" b="1" dirty="0">
                <a:solidFill>
                  <a:schemeClr val="tx1"/>
                </a:solidFill>
              </a:rPr>
              <a:t> Systems” </a:t>
            </a:r>
            <a:r>
              <a:rPr lang="en-US" sz="1800" dirty="0"/>
              <a:t>Bruce Boyden (</a:t>
            </a:r>
            <a:r>
              <a:rPr lang="en-US" sz="1800" dirty="0" smtClean="0"/>
              <a:t>2011) </a:t>
            </a:r>
            <a:r>
              <a:rPr lang="en-US" sz="1800" dirty="0" smtClean="0">
                <a:hlinkClick r:id="rId2"/>
              </a:rPr>
              <a:t>http</a:t>
            </a:r>
            <a:r>
              <a:rPr lang="en-US" sz="1800" dirty="0">
                <a:hlinkClick r:id="rId2"/>
              </a:rPr>
              <a:t>://www.georgemasonlawreview.org/doc/Boyden_18-2_2011.</a:t>
            </a:r>
            <a:r>
              <a:rPr lang="en-US" sz="1800" dirty="0" smtClean="0">
                <a:hlinkClick r:id="rId2"/>
              </a:rPr>
              <a:t>pdf</a:t>
            </a:r>
            <a:endParaRPr lang="en-US" sz="1800" dirty="0" smtClean="0"/>
          </a:p>
          <a:p>
            <a:pPr marL="0" indent="0">
              <a:buNone/>
            </a:pPr>
            <a:endParaRPr lang="en-US" dirty="0" smtClean="0">
              <a:solidFill>
                <a:srgbClr val="000000"/>
              </a:solidFill>
            </a:endParaRPr>
          </a:p>
          <a:p>
            <a:pPr marL="0" indent="0">
              <a:buNone/>
            </a:pPr>
            <a:r>
              <a:rPr lang="en-US" dirty="0" smtClean="0">
                <a:solidFill>
                  <a:srgbClr val="000000"/>
                </a:solidFill>
              </a:rPr>
              <a:t>“</a:t>
            </a:r>
            <a:r>
              <a:rPr lang="en-US" b="1" dirty="0">
                <a:solidFill>
                  <a:srgbClr val="000000"/>
                </a:solidFill>
              </a:rPr>
              <a:t>Games are </a:t>
            </a:r>
            <a:r>
              <a:rPr lang="en-US" b="1" u="sng" dirty="0">
                <a:solidFill>
                  <a:srgbClr val="660066"/>
                </a:solidFill>
              </a:rPr>
              <a:t>systems</a:t>
            </a:r>
            <a:r>
              <a:rPr lang="en-US" b="1" dirty="0">
                <a:solidFill>
                  <a:srgbClr val="000000"/>
                </a:solidFill>
              </a:rPr>
              <a:t> in exactly the same way</a:t>
            </a:r>
            <a:r>
              <a:rPr lang="en-US" dirty="0">
                <a:solidFill>
                  <a:srgbClr val="000000"/>
                </a:solidFill>
              </a:rPr>
              <a:t>. </a:t>
            </a:r>
            <a:r>
              <a:rPr lang="en-US" b="1" dirty="0">
                <a:solidFill>
                  <a:srgbClr val="0000FF"/>
                </a:solidFill>
              </a:rPr>
              <a:t>A game, as sold, is only a game form; the content necessary for an instance of the game comes from the players</a:t>
            </a:r>
            <a:r>
              <a:rPr lang="en-US" dirty="0">
                <a:solidFill>
                  <a:srgbClr val="000000"/>
                </a:solidFill>
              </a:rPr>
              <a:t>. That is, the game form establishes the environment for play</a:t>
            </a:r>
            <a:endParaRPr lang="en-US" dirty="0"/>
          </a:p>
          <a:p>
            <a:pPr marL="0" indent="0">
              <a:buNone/>
            </a:pPr>
            <a:endParaRPr lang="en-US" b="1" dirty="0">
              <a:solidFill>
                <a:srgbClr val="0000FF"/>
              </a:solidFill>
            </a:endParaRPr>
          </a:p>
        </p:txBody>
      </p:sp>
    </p:spTree>
    <p:extLst>
      <p:ext uri="{BB962C8B-B14F-4D97-AF65-F5344CB8AC3E}">
        <p14:creationId xmlns:p14="http://schemas.microsoft.com/office/powerpoint/2010/main" val="4165942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4857"/>
          </a:xfrm>
        </p:spPr>
        <p:txBody>
          <a:bodyPr>
            <a:normAutofit fontScale="90000"/>
          </a:bodyPr>
          <a:lstStyle/>
          <a:p>
            <a:r>
              <a:rPr lang="en-US" sz="3600" b="1" dirty="0" smtClean="0"/>
              <a:t/>
            </a:r>
            <a:br>
              <a:rPr lang="en-US" sz="3600" b="1" dirty="0" smtClean="0"/>
            </a:br>
            <a:r>
              <a:rPr lang="en-US" sz="3600" b="1" dirty="0" smtClean="0"/>
              <a:t>   </a:t>
            </a:r>
            <a:r>
              <a:rPr lang="en-US" sz="3600" b="1" dirty="0" smtClean="0">
                <a:solidFill>
                  <a:schemeClr val="tx1"/>
                </a:solidFill>
                <a:latin typeface="American Typewriter"/>
                <a:cs typeface="American Typewriter"/>
              </a:rPr>
              <a:t>Non</a:t>
            </a:r>
            <a:r>
              <a:rPr lang="en-US" sz="3600" b="1" dirty="0">
                <a:solidFill>
                  <a:schemeClr val="tx1"/>
                </a:solidFill>
                <a:latin typeface="American Typewriter"/>
                <a:cs typeface="American Typewriter"/>
              </a:rPr>
              <a:t>-commercial user-generated </a:t>
            </a:r>
            <a:r>
              <a:rPr lang="en-US" sz="3600" b="1" dirty="0" smtClean="0">
                <a:solidFill>
                  <a:schemeClr val="tx1"/>
                </a:solidFill>
                <a:latin typeface="American Typewriter"/>
                <a:cs typeface="American Typewriter"/>
              </a:rPr>
              <a:t>content  </a:t>
            </a:r>
            <a:r>
              <a:rPr lang="en-US" sz="3600" b="1" dirty="0" smtClean="0"/>
              <a:t/>
            </a:r>
            <a:br>
              <a:rPr lang="en-US" sz="3600" b="1" dirty="0" smtClean="0"/>
            </a:br>
            <a:r>
              <a:rPr lang="en-US" sz="3600" b="1" dirty="0"/>
              <a:t> </a:t>
            </a:r>
            <a:r>
              <a:rPr lang="en-US" sz="3600" b="1" dirty="0" smtClean="0"/>
              <a:t>           </a:t>
            </a:r>
            <a:r>
              <a:rPr lang="en-US" sz="3600" b="1" dirty="0" smtClean="0">
                <a:solidFill>
                  <a:srgbClr val="161616"/>
                </a:solidFill>
              </a:rPr>
              <a:t> </a:t>
            </a:r>
            <a:r>
              <a:rPr lang="en-US" sz="3600" b="1" dirty="0" smtClean="0">
                <a:solidFill>
                  <a:srgbClr val="8A0F39"/>
                </a:solidFill>
              </a:rPr>
              <a:t>(Copyright Act, Canada)</a:t>
            </a:r>
            <a:r>
              <a:rPr lang="en-US" b="1" dirty="0">
                <a:solidFill>
                  <a:srgbClr val="161616"/>
                </a:solidFill>
              </a:rPr>
              <a:t/>
            </a:r>
            <a:br>
              <a:rPr lang="en-US" b="1" dirty="0">
                <a:solidFill>
                  <a:srgbClr val="161616"/>
                </a:solidFill>
              </a:rPr>
            </a:br>
            <a:endParaRPr lang="en-US" dirty="0">
              <a:solidFill>
                <a:srgbClr val="161616"/>
              </a:solidFill>
            </a:endParaRPr>
          </a:p>
        </p:txBody>
      </p:sp>
      <p:sp>
        <p:nvSpPr>
          <p:cNvPr id="3" name="Content Placeholder 2"/>
          <p:cNvSpPr>
            <a:spLocks noGrp="1"/>
          </p:cNvSpPr>
          <p:nvPr>
            <p:ph sz="quarter" idx="10"/>
          </p:nvPr>
        </p:nvSpPr>
        <p:spPr>
          <a:xfrm>
            <a:off x="108857" y="1124857"/>
            <a:ext cx="9035143" cy="5116286"/>
          </a:xfrm>
        </p:spPr>
        <p:txBody>
          <a:bodyPr>
            <a:normAutofit fontScale="77500" lnSpcReduction="20000"/>
          </a:bodyPr>
          <a:lstStyle/>
          <a:p>
            <a:pPr marL="0" indent="0">
              <a:buNone/>
            </a:pPr>
            <a:r>
              <a:rPr lang="en-US" b="1" dirty="0" smtClean="0"/>
              <a:t>29.21</a:t>
            </a:r>
            <a:r>
              <a:rPr lang="en-US" dirty="0"/>
              <a:t> (1) It is </a:t>
            </a:r>
            <a:r>
              <a:rPr lang="en-US" dirty="0">
                <a:solidFill>
                  <a:srgbClr val="0000FF"/>
                </a:solidFill>
              </a:rPr>
              <a:t>not an infringement of copyright</a:t>
            </a:r>
            <a:r>
              <a:rPr lang="en-US" dirty="0"/>
              <a:t> for an individual </a:t>
            </a:r>
            <a:r>
              <a:rPr lang="en-US" dirty="0">
                <a:solidFill>
                  <a:srgbClr val="660066"/>
                </a:solidFill>
              </a:rPr>
              <a:t>to use an </a:t>
            </a:r>
            <a:endParaRPr lang="en-US" dirty="0" smtClean="0">
              <a:solidFill>
                <a:srgbClr val="660066"/>
              </a:solidFill>
            </a:endParaRPr>
          </a:p>
          <a:p>
            <a:pPr marL="0" indent="0">
              <a:buNone/>
            </a:pPr>
            <a:r>
              <a:rPr lang="en-US" dirty="0" smtClean="0">
                <a:solidFill>
                  <a:srgbClr val="660066"/>
                </a:solidFill>
              </a:rPr>
              <a:t>existing </a:t>
            </a:r>
            <a:r>
              <a:rPr lang="en-US" dirty="0">
                <a:solidFill>
                  <a:srgbClr val="660066"/>
                </a:solidFill>
              </a:rPr>
              <a:t>work </a:t>
            </a:r>
            <a:r>
              <a:rPr lang="en-US" dirty="0"/>
              <a:t>or other subject-matter or copy of one, which has been </a:t>
            </a:r>
            <a:endParaRPr lang="en-US" dirty="0" smtClean="0"/>
          </a:p>
          <a:p>
            <a:pPr marL="0" indent="0">
              <a:buNone/>
            </a:pPr>
            <a:r>
              <a:rPr lang="en-US" dirty="0" smtClean="0"/>
              <a:t>published </a:t>
            </a:r>
            <a:r>
              <a:rPr lang="en-US" dirty="0"/>
              <a:t>or otherwise made available to the public, </a:t>
            </a:r>
            <a:r>
              <a:rPr lang="en-US" dirty="0">
                <a:solidFill>
                  <a:srgbClr val="660066"/>
                </a:solidFill>
              </a:rPr>
              <a:t>in the creation of a </a:t>
            </a:r>
            <a:endParaRPr lang="en-US" dirty="0" smtClean="0">
              <a:solidFill>
                <a:srgbClr val="660066"/>
              </a:solidFill>
            </a:endParaRPr>
          </a:p>
          <a:p>
            <a:pPr marL="0" indent="0">
              <a:buNone/>
            </a:pPr>
            <a:r>
              <a:rPr lang="en-US" dirty="0" smtClean="0">
                <a:solidFill>
                  <a:srgbClr val="660066"/>
                </a:solidFill>
              </a:rPr>
              <a:t>new </a:t>
            </a:r>
            <a:r>
              <a:rPr lang="en-US" dirty="0">
                <a:solidFill>
                  <a:srgbClr val="660066"/>
                </a:solidFill>
              </a:rPr>
              <a:t>work </a:t>
            </a:r>
            <a:r>
              <a:rPr lang="en-US" dirty="0"/>
              <a:t>or other subject-matter in which copyright subsists and for the </a:t>
            </a:r>
            <a:endParaRPr lang="en-US" dirty="0" smtClean="0"/>
          </a:p>
          <a:p>
            <a:pPr marL="0" indent="0">
              <a:buNone/>
            </a:pPr>
            <a:r>
              <a:rPr lang="en-US" dirty="0" smtClean="0"/>
              <a:t>individual </a:t>
            </a:r>
            <a:r>
              <a:rPr lang="en-US" dirty="0"/>
              <a:t>— or, with the individual’s authorization, a member of their </a:t>
            </a:r>
            <a:endParaRPr lang="en-US" dirty="0" smtClean="0"/>
          </a:p>
          <a:p>
            <a:pPr marL="0" indent="0">
              <a:buNone/>
            </a:pPr>
            <a:r>
              <a:rPr lang="en-US" dirty="0" smtClean="0"/>
              <a:t>household </a:t>
            </a:r>
            <a:r>
              <a:rPr lang="en-US" dirty="0"/>
              <a:t>— to use the new work or other subject-matter or to authorize an </a:t>
            </a:r>
            <a:endParaRPr lang="en-US" dirty="0" smtClean="0"/>
          </a:p>
          <a:p>
            <a:pPr marL="0" indent="0">
              <a:buNone/>
            </a:pPr>
            <a:r>
              <a:rPr lang="en-US" dirty="0" smtClean="0"/>
              <a:t>intermediary </a:t>
            </a:r>
            <a:r>
              <a:rPr lang="en-US" dirty="0"/>
              <a:t>to disseminate it, </a:t>
            </a:r>
            <a:r>
              <a:rPr lang="en-US" b="1" dirty="0" smtClean="0">
                <a:solidFill>
                  <a:srgbClr val="0000FF"/>
                </a:solidFill>
              </a:rPr>
              <a:t>if</a:t>
            </a:r>
          </a:p>
          <a:p>
            <a:pPr marL="0" indent="0">
              <a:buNone/>
            </a:pPr>
            <a:r>
              <a:rPr lang="en-US" dirty="0" smtClean="0"/>
              <a:t>(</a:t>
            </a:r>
            <a:r>
              <a:rPr lang="en-US" i="1" dirty="0"/>
              <a:t>a</a:t>
            </a:r>
            <a:r>
              <a:rPr lang="en-US" dirty="0"/>
              <a:t>) the use of, or the authorization to disseminate, the new work or other </a:t>
            </a:r>
            <a:endParaRPr lang="en-US" dirty="0" smtClean="0"/>
          </a:p>
          <a:p>
            <a:pPr marL="0" indent="0">
              <a:buNone/>
            </a:pPr>
            <a:r>
              <a:rPr lang="en-US" dirty="0" smtClean="0"/>
              <a:t>subject</a:t>
            </a:r>
            <a:r>
              <a:rPr lang="en-US" dirty="0"/>
              <a:t>-matter is done </a:t>
            </a:r>
            <a:r>
              <a:rPr lang="en-US" dirty="0">
                <a:solidFill>
                  <a:srgbClr val="FF0000"/>
                </a:solidFill>
              </a:rPr>
              <a:t>solely for non-commercial purposes</a:t>
            </a:r>
            <a:r>
              <a:rPr lang="en-US" dirty="0" smtClean="0"/>
              <a:t>;</a:t>
            </a:r>
          </a:p>
          <a:p>
            <a:pPr marL="0" indent="0">
              <a:buNone/>
            </a:pPr>
            <a:r>
              <a:rPr lang="en-US" dirty="0" smtClean="0"/>
              <a:t>(</a:t>
            </a:r>
            <a:r>
              <a:rPr lang="en-US" i="1" dirty="0"/>
              <a:t>b</a:t>
            </a:r>
            <a:r>
              <a:rPr lang="en-US" dirty="0"/>
              <a:t>) the </a:t>
            </a:r>
            <a:r>
              <a:rPr lang="en-US" dirty="0">
                <a:solidFill>
                  <a:srgbClr val="FF0000"/>
                </a:solidFill>
              </a:rPr>
              <a:t>source</a:t>
            </a:r>
            <a:r>
              <a:rPr lang="en-US" dirty="0"/>
              <a:t> — and, if given in the source, the name of the author, performer, </a:t>
            </a:r>
            <a:endParaRPr lang="en-US" dirty="0" smtClean="0"/>
          </a:p>
          <a:p>
            <a:pPr marL="0" indent="0">
              <a:buNone/>
            </a:pPr>
            <a:r>
              <a:rPr lang="en-US" dirty="0" smtClean="0"/>
              <a:t>maker </a:t>
            </a:r>
            <a:r>
              <a:rPr lang="en-US" dirty="0"/>
              <a:t>or broadcaster — of the existing work or other subject-matter or copy of </a:t>
            </a:r>
            <a:endParaRPr lang="en-US" dirty="0" smtClean="0"/>
          </a:p>
          <a:p>
            <a:pPr marL="0" indent="0">
              <a:buNone/>
            </a:pPr>
            <a:r>
              <a:rPr lang="en-US" dirty="0" smtClean="0"/>
              <a:t>it </a:t>
            </a:r>
            <a:r>
              <a:rPr lang="en-US" dirty="0"/>
              <a:t>are </a:t>
            </a:r>
            <a:r>
              <a:rPr lang="en-US" dirty="0">
                <a:solidFill>
                  <a:srgbClr val="FF0000"/>
                </a:solidFill>
              </a:rPr>
              <a:t>mentioned, if it is reasonable in the circumstances to do so</a:t>
            </a:r>
            <a:r>
              <a:rPr lang="en-US" dirty="0" smtClean="0"/>
              <a:t>;</a:t>
            </a:r>
          </a:p>
          <a:p>
            <a:pPr marL="0" indent="0">
              <a:buNone/>
            </a:pPr>
            <a:r>
              <a:rPr lang="en-US" dirty="0" smtClean="0"/>
              <a:t>(</a:t>
            </a:r>
            <a:r>
              <a:rPr lang="en-US" i="1" dirty="0"/>
              <a:t>c</a:t>
            </a:r>
            <a:r>
              <a:rPr lang="en-US" dirty="0"/>
              <a:t>) the individual had </a:t>
            </a:r>
            <a:r>
              <a:rPr lang="en-US" dirty="0">
                <a:solidFill>
                  <a:srgbClr val="FF0000"/>
                </a:solidFill>
              </a:rPr>
              <a:t>reasonable grounds to believe</a:t>
            </a:r>
            <a:r>
              <a:rPr lang="en-US" dirty="0"/>
              <a:t> that the existing work or </a:t>
            </a:r>
            <a:endParaRPr lang="en-US" dirty="0" smtClean="0"/>
          </a:p>
          <a:p>
            <a:pPr marL="0" indent="0">
              <a:buNone/>
            </a:pPr>
            <a:r>
              <a:rPr lang="en-US" dirty="0" smtClean="0"/>
              <a:t>other </a:t>
            </a:r>
            <a:r>
              <a:rPr lang="en-US" dirty="0"/>
              <a:t>subject-matter or copy of it, as the case may be, was </a:t>
            </a:r>
            <a:r>
              <a:rPr lang="en-US" dirty="0">
                <a:solidFill>
                  <a:srgbClr val="FF0000"/>
                </a:solidFill>
              </a:rPr>
              <a:t>not infringing </a:t>
            </a:r>
            <a:endParaRPr lang="en-US" dirty="0" smtClean="0">
              <a:solidFill>
                <a:srgbClr val="FF0000"/>
              </a:solidFill>
            </a:endParaRPr>
          </a:p>
          <a:p>
            <a:pPr marL="0" indent="0">
              <a:buNone/>
            </a:pPr>
            <a:r>
              <a:rPr lang="en-US" dirty="0" smtClean="0"/>
              <a:t>copyright</a:t>
            </a:r>
            <a:r>
              <a:rPr lang="en-US" dirty="0"/>
              <a:t>; </a:t>
            </a:r>
            <a:r>
              <a:rPr lang="en-US" b="1" dirty="0">
                <a:solidFill>
                  <a:schemeClr val="tx1"/>
                </a:solidFill>
              </a:rPr>
              <a:t>and</a:t>
            </a:r>
          </a:p>
          <a:p>
            <a:pPr marL="0" indent="0">
              <a:buNone/>
            </a:pPr>
            <a:r>
              <a:rPr lang="en-US" dirty="0" smtClean="0"/>
              <a:t>(</a:t>
            </a:r>
            <a:r>
              <a:rPr lang="en-US" i="1" dirty="0"/>
              <a:t>d</a:t>
            </a:r>
            <a:r>
              <a:rPr lang="en-US" dirty="0"/>
              <a:t>) the use of, or the authorization to disseminate, the </a:t>
            </a:r>
            <a:r>
              <a:rPr lang="en-US" dirty="0">
                <a:solidFill>
                  <a:srgbClr val="FF0000"/>
                </a:solidFill>
              </a:rPr>
              <a:t>new work </a:t>
            </a:r>
            <a:r>
              <a:rPr lang="en-US" dirty="0"/>
              <a:t>or other </a:t>
            </a:r>
            <a:endParaRPr lang="en-US" dirty="0" smtClean="0"/>
          </a:p>
          <a:p>
            <a:pPr marL="0" indent="0">
              <a:buNone/>
            </a:pPr>
            <a:r>
              <a:rPr lang="en-US" dirty="0" smtClean="0"/>
              <a:t>subject</a:t>
            </a:r>
            <a:r>
              <a:rPr lang="en-US" dirty="0"/>
              <a:t>-matter </a:t>
            </a:r>
            <a:r>
              <a:rPr lang="en-US" dirty="0">
                <a:solidFill>
                  <a:srgbClr val="FF0000"/>
                </a:solidFill>
              </a:rPr>
              <a:t>does not have a substantial adverse effect</a:t>
            </a:r>
            <a:r>
              <a:rPr lang="en-US" dirty="0"/>
              <a:t>, financial or </a:t>
            </a:r>
            <a:endParaRPr lang="en-US" dirty="0" smtClean="0"/>
          </a:p>
          <a:p>
            <a:pPr marL="0" indent="0">
              <a:buNone/>
            </a:pPr>
            <a:r>
              <a:rPr lang="en-US" dirty="0" smtClean="0"/>
              <a:t>otherwise</a:t>
            </a:r>
            <a:r>
              <a:rPr lang="en-US" dirty="0"/>
              <a:t>, </a:t>
            </a:r>
            <a:r>
              <a:rPr lang="en-US" dirty="0">
                <a:solidFill>
                  <a:srgbClr val="FF0000"/>
                </a:solidFill>
              </a:rPr>
              <a:t>on the exploitation </a:t>
            </a:r>
            <a:r>
              <a:rPr lang="en-US" dirty="0"/>
              <a:t>or potential exploitation </a:t>
            </a:r>
            <a:r>
              <a:rPr lang="en-US" dirty="0">
                <a:solidFill>
                  <a:srgbClr val="FF0000"/>
                </a:solidFill>
              </a:rPr>
              <a:t>of the existing work </a:t>
            </a:r>
            <a:r>
              <a:rPr lang="en-US" dirty="0"/>
              <a:t>or </a:t>
            </a:r>
            <a:endParaRPr lang="en-US" dirty="0" smtClean="0"/>
          </a:p>
          <a:p>
            <a:pPr marL="0" indent="0">
              <a:buNone/>
            </a:pPr>
            <a:r>
              <a:rPr lang="en-US" dirty="0" smtClean="0"/>
              <a:t>other </a:t>
            </a:r>
            <a:r>
              <a:rPr lang="en-US" dirty="0"/>
              <a:t>subject-matter — or copy of it — or on an existing or potential market for </a:t>
            </a:r>
            <a:endParaRPr lang="en-US" dirty="0" smtClean="0"/>
          </a:p>
          <a:p>
            <a:pPr marL="0" indent="0">
              <a:buNone/>
            </a:pPr>
            <a:r>
              <a:rPr lang="en-US" dirty="0" smtClean="0"/>
              <a:t>it</a:t>
            </a:r>
            <a:r>
              <a:rPr lang="en-US" dirty="0"/>
              <a:t>, including that the new work or other subject-matter is not a substitute for the </a:t>
            </a:r>
            <a:endParaRPr lang="en-US" dirty="0" smtClean="0"/>
          </a:p>
          <a:p>
            <a:pPr marL="0" indent="0">
              <a:buNone/>
            </a:pPr>
            <a:r>
              <a:rPr lang="en-US" dirty="0" smtClean="0"/>
              <a:t>existing </a:t>
            </a:r>
            <a:r>
              <a:rPr lang="en-US" dirty="0"/>
              <a:t>one.</a:t>
            </a:r>
          </a:p>
        </p:txBody>
      </p:sp>
    </p:spTree>
    <p:extLst>
      <p:ext uri="{BB962C8B-B14F-4D97-AF65-F5344CB8AC3E}">
        <p14:creationId xmlns:p14="http://schemas.microsoft.com/office/powerpoint/2010/main" val="1072980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6428"/>
          </a:xfrm>
        </p:spPr>
        <p:txBody>
          <a:bodyPr>
            <a:normAutofit/>
          </a:bodyPr>
          <a:lstStyle/>
          <a:p>
            <a:r>
              <a:rPr lang="en-US" b="1" dirty="0" smtClean="0">
                <a:solidFill>
                  <a:schemeClr val="tx1"/>
                </a:solidFill>
              </a:rPr>
              <a:t>PWF:</a:t>
            </a:r>
            <a:r>
              <a:rPr lang="en-US" b="1" dirty="0" smtClean="0">
                <a:solidFill>
                  <a:srgbClr val="660066"/>
                </a:solidFill>
              </a:rPr>
              <a:t> </a:t>
            </a:r>
            <a:r>
              <a:rPr lang="en-US" sz="3200" b="1" i="1" dirty="0" smtClean="0">
                <a:solidFill>
                  <a:srgbClr val="660066"/>
                </a:solidFill>
                <a:latin typeface="American Typewriter"/>
                <a:cs typeface="American Typewriter"/>
              </a:rPr>
              <a:t>Raise Thresholds for IP Protection</a:t>
            </a:r>
            <a:endParaRPr lang="en-US" sz="3200" b="1" i="1" dirty="0">
              <a:solidFill>
                <a:srgbClr val="660066"/>
              </a:solidFill>
              <a:latin typeface="American Typewriter"/>
              <a:cs typeface="American Typewriter"/>
            </a:endParaRPr>
          </a:p>
        </p:txBody>
      </p:sp>
      <p:sp>
        <p:nvSpPr>
          <p:cNvPr id="3" name="Content Placeholder 2"/>
          <p:cNvSpPr>
            <a:spLocks noGrp="1"/>
          </p:cNvSpPr>
          <p:nvPr>
            <p:ph sz="quarter" idx="10"/>
          </p:nvPr>
        </p:nvSpPr>
        <p:spPr>
          <a:xfrm>
            <a:off x="457200" y="1156428"/>
            <a:ext cx="8686800" cy="5701571"/>
          </a:xfrm>
        </p:spPr>
        <p:txBody>
          <a:bodyPr>
            <a:normAutofit/>
          </a:bodyPr>
          <a:lstStyle/>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r>
              <a:rPr lang="en-US" sz="2000" i="1" dirty="0" smtClean="0">
                <a:solidFill>
                  <a:srgbClr val="0000FF"/>
                </a:solidFill>
              </a:rPr>
              <a:t>“</a:t>
            </a:r>
            <a:r>
              <a:rPr lang="en-US" sz="2000" i="1" dirty="0">
                <a:solidFill>
                  <a:srgbClr val="0000FF"/>
                </a:solidFill>
              </a:rPr>
              <a:t>The Innovation Dilemma: Intellectual Property </a:t>
            </a:r>
            <a:r>
              <a:rPr lang="en-US" sz="2000" i="1" dirty="0" smtClean="0">
                <a:solidFill>
                  <a:srgbClr val="0000FF"/>
                </a:solidFill>
              </a:rPr>
              <a:t>and the </a:t>
            </a:r>
            <a:r>
              <a:rPr lang="en-US" sz="2000" i="1" dirty="0">
                <a:solidFill>
                  <a:srgbClr val="0000FF"/>
                </a:solidFill>
              </a:rPr>
              <a:t>Historical Legacy of Cumulative Creativity” </a:t>
            </a:r>
            <a:r>
              <a:rPr lang="en-US" sz="2000" i="1" dirty="0" smtClean="0">
                <a:solidFill>
                  <a:srgbClr val="0000FF"/>
                </a:solidFill>
              </a:rPr>
              <a:t> </a:t>
            </a:r>
            <a:r>
              <a:rPr lang="en-US" sz="2000" dirty="0" smtClean="0">
                <a:solidFill>
                  <a:srgbClr val="000000"/>
                </a:solidFill>
              </a:rPr>
              <a:t>Dutﬁeld </a:t>
            </a:r>
            <a:r>
              <a:rPr lang="en-US" sz="2000" dirty="0">
                <a:solidFill>
                  <a:srgbClr val="000000"/>
                </a:solidFill>
              </a:rPr>
              <a:t>&amp; </a:t>
            </a:r>
            <a:r>
              <a:rPr lang="en-US" sz="2000" dirty="0" err="1">
                <a:solidFill>
                  <a:srgbClr val="000000"/>
                </a:solidFill>
              </a:rPr>
              <a:t>Suthersanen</a:t>
            </a:r>
            <a:r>
              <a:rPr lang="en-US" sz="2000" dirty="0">
                <a:solidFill>
                  <a:srgbClr val="000000"/>
                </a:solidFill>
              </a:rPr>
              <a:t> </a:t>
            </a:r>
            <a:r>
              <a:rPr lang="en-US" sz="2000" b="1" dirty="0">
                <a:solidFill>
                  <a:srgbClr val="000000"/>
                </a:solidFill>
              </a:rPr>
              <a:t>(U.K.</a:t>
            </a:r>
            <a:r>
              <a:rPr lang="en-US" sz="2000" b="1" dirty="0" smtClean="0">
                <a:solidFill>
                  <a:srgbClr val="000000"/>
                </a:solidFill>
              </a:rPr>
              <a:t>)  </a:t>
            </a:r>
          </a:p>
          <a:p>
            <a:pPr marL="0" indent="0">
              <a:buNone/>
            </a:pPr>
            <a:r>
              <a:rPr lang="en-US" sz="1400" dirty="0">
                <a:hlinkClick r:id="rId2"/>
              </a:rPr>
              <a:t>http://www.academia.edu/860340/</a:t>
            </a:r>
            <a:endParaRPr lang="en-US" sz="1400" dirty="0"/>
          </a:p>
          <a:p>
            <a:pPr marL="0" indent="0">
              <a:buNone/>
            </a:pPr>
            <a:endParaRPr lang="en-US" sz="2000" dirty="0"/>
          </a:p>
        </p:txBody>
      </p:sp>
      <p:pic>
        <p:nvPicPr>
          <p:cNvPr id="4" name="Content Placeholder 3" descr="Hurdles_Bislett_Games_2008.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7974" y="1156428"/>
            <a:ext cx="7447538" cy="3629665"/>
          </a:xfrm>
          <a:prstGeom prst="rect">
            <a:avLst/>
          </a:prstGeom>
        </p:spPr>
      </p:pic>
    </p:spTree>
    <p:extLst>
      <p:ext uri="{BB962C8B-B14F-4D97-AF65-F5344CB8AC3E}">
        <p14:creationId xmlns:p14="http://schemas.microsoft.com/office/powerpoint/2010/main" val="2312198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79233" cy="1016000"/>
          </a:xfrm>
        </p:spPr>
        <p:txBody>
          <a:bodyPr>
            <a:normAutofit/>
          </a:bodyPr>
          <a:lstStyle/>
          <a:p>
            <a:r>
              <a:rPr lang="en-US" dirty="0" smtClean="0"/>
              <a:t>  </a:t>
            </a:r>
            <a:endParaRPr lang="en-US" dirty="0"/>
          </a:p>
        </p:txBody>
      </p:sp>
      <p:sp>
        <p:nvSpPr>
          <p:cNvPr id="3" name="Content Placeholder 2"/>
          <p:cNvSpPr>
            <a:spLocks noGrp="1"/>
          </p:cNvSpPr>
          <p:nvPr>
            <p:ph sz="quarter" idx="10"/>
          </p:nvPr>
        </p:nvSpPr>
        <p:spPr>
          <a:xfrm>
            <a:off x="0" y="130717"/>
            <a:ext cx="9144000" cy="5595417"/>
          </a:xfrm>
        </p:spPr>
        <p:txBody>
          <a:bodyPr>
            <a:normAutofit/>
          </a:bodyPr>
          <a:lstStyle/>
          <a:p>
            <a:pPr marL="0" indent="0">
              <a:buNone/>
            </a:pPr>
            <a:r>
              <a:rPr lang="en-US" sz="3600" b="1" dirty="0" smtClean="0">
                <a:solidFill>
                  <a:srgbClr val="000000"/>
                </a:solidFill>
              </a:rPr>
              <a:t>         </a:t>
            </a:r>
            <a:r>
              <a:rPr lang="en-US" sz="4000" b="1" dirty="0" smtClean="0">
                <a:solidFill>
                  <a:srgbClr val="000000"/>
                </a:solidFill>
              </a:rPr>
              <a:t>P</a:t>
            </a:r>
            <a:r>
              <a:rPr lang="en-US" sz="4000" b="1" dirty="0" smtClean="0">
                <a:solidFill>
                  <a:srgbClr val="FF0000"/>
                </a:solidFill>
              </a:rPr>
              <a:t>OSSIBLE </a:t>
            </a:r>
            <a:r>
              <a:rPr lang="en-US" sz="4000" b="1" dirty="0">
                <a:solidFill>
                  <a:srgbClr val="000000"/>
                </a:solidFill>
              </a:rPr>
              <a:t>W</a:t>
            </a:r>
            <a:r>
              <a:rPr lang="en-US" sz="4000" b="1" dirty="0">
                <a:solidFill>
                  <a:srgbClr val="A6A600"/>
                </a:solidFill>
              </a:rPr>
              <a:t>AYS </a:t>
            </a:r>
            <a:r>
              <a:rPr lang="en-US" sz="4000" b="1" dirty="0">
                <a:solidFill>
                  <a:srgbClr val="000000"/>
                </a:solidFill>
              </a:rPr>
              <a:t>F</a:t>
            </a:r>
            <a:r>
              <a:rPr lang="en-US" sz="4000" b="1" dirty="0">
                <a:solidFill>
                  <a:srgbClr val="008000"/>
                </a:solidFill>
              </a:rPr>
              <a:t>ORWARD</a:t>
            </a:r>
            <a:r>
              <a:rPr lang="en-US" sz="6000" b="1" dirty="0">
                <a:solidFill>
                  <a:srgbClr val="008000"/>
                </a:solidFill>
              </a:rPr>
              <a:t/>
            </a:r>
            <a:br>
              <a:rPr lang="en-US" sz="6000" b="1" dirty="0">
                <a:solidFill>
                  <a:srgbClr val="008000"/>
                </a:solidFill>
              </a:rPr>
            </a:br>
            <a:r>
              <a:rPr lang="en-US" sz="6000" b="1" dirty="0"/>
              <a:t> </a:t>
            </a:r>
            <a:r>
              <a:rPr lang="en-US" sz="6000" b="1" dirty="0" smtClean="0"/>
              <a:t> </a:t>
            </a:r>
          </a:p>
          <a:p>
            <a:pPr marL="0" indent="0">
              <a:buNone/>
            </a:pPr>
            <a:r>
              <a:rPr lang="en-US" sz="6000" dirty="0" smtClean="0">
                <a:solidFill>
                  <a:schemeClr val="tx1"/>
                </a:solidFill>
              </a:rPr>
              <a:t>  </a:t>
            </a:r>
            <a:r>
              <a:rPr lang="en-US" sz="6000" b="1" dirty="0" smtClean="0">
                <a:solidFill>
                  <a:schemeClr val="tx1"/>
                </a:solidFill>
              </a:rPr>
              <a:t>Isn’t </a:t>
            </a:r>
            <a:r>
              <a:rPr lang="en-US" sz="6000" b="1" dirty="0">
                <a:solidFill>
                  <a:schemeClr val="tx1"/>
                </a:solidFill>
              </a:rPr>
              <a:t>i</a:t>
            </a:r>
            <a:r>
              <a:rPr lang="en-US" sz="6000" b="1" dirty="0" smtClean="0">
                <a:solidFill>
                  <a:schemeClr val="tx1"/>
                </a:solidFill>
              </a:rPr>
              <a:t>t </a:t>
            </a:r>
            <a:r>
              <a:rPr lang="en-US" sz="6000" b="1" dirty="0" smtClean="0">
                <a:solidFill>
                  <a:srgbClr val="660066"/>
                </a:solidFill>
              </a:rPr>
              <a:t>Barter </a:t>
            </a:r>
            <a:r>
              <a:rPr lang="en-US" sz="6000" b="1" dirty="0">
                <a:solidFill>
                  <a:srgbClr val="660066"/>
                </a:solidFill>
              </a:rPr>
              <a:t>Not </a:t>
            </a:r>
            <a:r>
              <a:rPr lang="en-US" sz="6000" b="1" dirty="0" smtClean="0">
                <a:solidFill>
                  <a:srgbClr val="660066"/>
                </a:solidFill>
              </a:rPr>
              <a:t>Theft  </a:t>
            </a:r>
          </a:p>
          <a:p>
            <a:pPr marL="0" indent="0">
              <a:buNone/>
            </a:pPr>
            <a:r>
              <a:rPr lang="en-US" sz="6000" dirty="0"/>
              <a:t> </a:t>
            </a:r>
            <a:r>
              <a:rPr lang="en-US" sz="6000" dirty="0" smtClean="0"/>
              <a:t>   </a:t>
            </a:r>
            <a:r>
              <a:rPr lang="en-US" sz="4400" dirty="0" smtClean="0">
                <a:solidFill>
                  <a:schemeClr val="tx1"/>
                </a:solidFill>
              </a:rPr>
              <a:t>(</a:t>
            </a:r>
            <a:r>
              <a:rPr lang="en-US" sz="4400" dirty="0">
                <a:solidFill>
                  <a:schemeClr val="tx1"/>
                </a:solidFill>
              </a:rPr>
              <a:t>Piracy) </a:t>
            </a:r>
            <a:r>
              <a:rPr lang="en-US" sz="6000" b="1" u="sng" dirty="0" smtClean="0">
                <a:solidFill>
                  <a:srgbClr val="0000FF"/>
                </a:solidFill>
              </a:rPr>
              <a:t>IF</a:t>
            </a:r>
            <a:r>
              <a:rPr lang="en-US" sz="6000" dirty="0" smtClean="0"/>
              <a:t> </a:t>
            </a:r>
            <a:r>
              <a:rPr lang="en-US" sz="6000" dirty="0">
                <a:solidFill>
                  <a:srgbClr val="008000"/>
                </a:solidFill>
              </a:rPr>
              <a:t>We Are </a:t>
            </a:r>
            <a:r>
              <a:rPr lang="en-US" sz="6000" dirty="0" smtClean="0">
                <a:solidFill>
                  <a:srgbClr val="008000"/>
                </a:solidFill>
              </a:rPr>
              <a:t>All  </a:t>
            </a:r>
          </a:p>
          <a:p>
            <a:pPr marL="0" indent="0">
              <a:buNone/>
            </a:pPr>
            <a:r>
              <a:rPr lang="en-US" sz="6000" dirty="0"/>
              <a:t> </a:t>
            </a:r>
            <a:r>
              <a:rPr lang="en-US" sz="6000" dirty="0" smtClean="0"/>
              <a:t>   </a:t>
            </a:r>
            <a:r>
              <a:rPr lang="en-US" sz="6000" b="1" dirty="0" smtClean="0">
                <a:solidFill>
                  <a:srgbClr val="0000FF"/>
                </a:solidFill>
              </a:rPr>
              <a:t>Creators</a:t>
            </a:r>
            <a:r>
              <a:rPr lang="en-US" sz="6000" dirty="0">
                <a:solidFill>
                  <a:srgbClr val="000000"/>
                </a:solidFill>
              </a:rPr>
              <a:t>?</a:t>
            </a:r>
          </a:p>
        </p:txBody>
      </p:sp>
      <p:pic>
        <p:nvPicPr>
          <p:cNvPr id="5" name="Content Placeholder 7" descr="DSC_0103.jpg"/>
          <p:cNvPicPr>
            <a:picLocks noChangeAspect="1"/>
          </p:cNvPicPr>
          <p:nvPr/>
        </p:nvPicPr>
        <p:blipFill rotWithShape="1">
          <a:blip r:embed="rId2" cstate="print">
            <a:extLst>
              <a:ext uri="{28A0092B-C50C-407E-A947-70E740481C1C}">
                <a14:useLocalDpi xmlns:a14="http://schemas.microsoft.com/office/drawing/2010/main"/>
              </a:ext>
            </a:extLst>
          </a:blip>
          <a:srcRect l="-1256" r="-157"/>
          <a:stretch/>
        </p:blipFill>
        <p:spPr>
          <a:xfrm>
            <a:off x="1176558" y="4312042"/>
            <a:ext cx="2446492" cy="1626167"/>
          </a:xfrm>
          <a:prstGeom prst="rect">
            <a:avLst/>
          </a:prstGeom>
        </p:spPr>
      </p:pic>
      <p:pic>
        <p:nvPicPr>
          <p:cNvPr id="6" name="Content Placeholder 3" descr="Jer.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07478" y="3548046"/>
            <a:ext cx="3545836" cy="2390164"/>
          </a:xfrm>
          <a:prstGeom prst="rect">
            <a:avLst/>
          </a:prstGeom>
        </p:spPr>
      </p:pic>
    </p:spTree>
    <p:extLst>
      <p:ext uri="{BB962C8B-B14F-4D97-AF65-F5344CB8AC3E}">
        <p14:creationId xmlns:p14="http://schemas.microsoft.com/office/powerpoint/2010/main" val="13302020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978"/>
            <a:ext cx="9143999" cy="1887448"/>
          </a:xfrm>
        </p:spPr>
        <p:txBody>
          <a:bodyPr/>
          <a:lstStyle/>
          <a:p>
            <a:r>
              <a:rPr lang="en-US" b="1" dirty="0" smtClean="0">
                <a:solidFill>
                  <a:srgbClr val="000000"/>
                </a:solidFill>
              </a:rPr>
              <a:t>     P</a:t>
            </a:r>
            <a:r>
              <a:rPr lang="en-US" b="1" dirty="0" smtClean="0">
                <a:solidFill>
                  <a:srgbClr val="FF0000"/>
                </a:solidFill>
              </a:rPr>
              <a:t>OSSIBLE </a:t>
            </a:r>
            <a:r>
              <a:rPr lang="en-US" b="1" dirty="0">
                <a:solidFill>
                  <a:srgbClr val="000000"/>
                </a:solidFill>
              </a:rPr>
              <a:t>W</a:t>
            </a:r>
            <a:r>
              <a:rPr lang="en-US" b="1" dirty="0">
                <a:solidFill>
                  <a:srgbClr val="A6A600"/>
                </a:solidFill>
              </a:rPr>
              <a:t>AYS </a:t>
            </a:r>
            <a:r>
              <a:rPr lang="en-US" b="1" dirty="0" smtClean="0">
                <a:solidFill>
                  <a:srgbClr val="000000"/>
                </a:solidFill>
              </a:rPr>
              <a:t>F</a:t>
            </a:r>
            <a:r>
              <a:rPr lang="en-US" b="1" dirty="0" smtClean="0">
                <a:solidFill>
                  <a:srgbClr val="008000"/>
                </a:solidFill>
              </a:rPr>
              <a:t>ORWARD</a:t>
            </a:r>
            <a:br>
              <a:rPr lang="en-US" b="1" dirty="0" smtClean="0">
                <a:solidFill>
                  <a:srgbClr val="008000"/>
                </a:solidFill>
              </a:rPr>
            </a:br>
            <a:r>
              <a:rPr lang="en-US" dirty="0" smtClean="0">
                <a:solidFill>
                  <a:schemeClr val="tx1"/>
                </a:solidFill>
              </a:rPr>
              <a:t>Double Standard Test Yields Solution?</a:t>
            </a:r>
            <a:endParaRPr lang="en-US" dirty="0">
              <a:solidFill>
                <a:schemeClr val="tx1"/>
              </a:solidFill>
            </a:endParaRPr>
          </a:p>
        </p:txBody>
      </p:sp>
      <p:sp>
        <p:nvSpPr>
          <p:cNvPr id="3" name="Content Placeholder 2"/>
          <p:cNvSpPr>
            <a:spLocks noGrp="1"/>
          </p:cNvSpPr>
          <p:nvPr>
            <p:ph sz="quarter" idx="10"/>
          </p:nvPr>
        </p:nvSpPr>
        <p:spPr>
          <a:xfrm>
            <a:off x="0" y="1786470"/>
            <a:ext cx="9144000" cy="3960367"/>
          </a:xfrm>
        </p:spPr>
        <p:txBody>
          <a:bodyPr>
            <a:normAutofit/>
          </a:bodyPr>
          <a:lstStyle/>
          <a:p>
            <a:pPr marL="0" indent="0">
              <a:buNone/>
            </a:pPr>
            <a:endParaRPr lang="en-US" i="1" dirty="0" smtClean="0">
              <a:solidFill>
                <a:srgbClr val="000000"/>
              </a:solidFill>
            </a:endParaRPr>
          </a:p>
          <a:p>
            <a:pPr marL="0" indent="0">
              <a:buNone/>
            </a:pPr>
            <a:r>
              <a:rPr lang="en-US" b="1" dirty="0" smtClean="0">
                <a:solidFill>
                  <a:srgbClr val="000000"/>
                </a:solidFill>
              </a:rPr>
              <a:t>                   </a:t>
            </a:r>
          </a:p>
          <a:p>
            <a:pPr marL="0" indent="0">
              <a:buNone/>
            </a:pPr>
            <a:r>
              <a:rPr lang="en-US" b="1" dirty="0">
                <a:solidFill>
                  <a:srgbClr val="000000"/>
                </a:solidFill>
              </a:rPr>
              <a:t> </a:t>
            </a:r>
            <a:r>
              <a:rPr lang="en-US" b="1" dirty="0" smtClean="0">
                <a:solidFill>
                  <a:srgbClr val="000000"/>
                </a:solidFill>
              </a:rPr>
              <a:t>                  ETHICAL SOLUTION?: </a:t>
            </a:r>
            <a:r>
              <a:rPr lang="en-US" dirty="0" smtClean="0">
                <a:solidFill>
                  <a:srgbClr val="000000"/>
                </a:solidFill>
              </a:rPr>
              <a:t>Embedding a </a:t>
            </a:r>
            <a:r>
              <a:rPr lang="en-US" b="1" dirty="0" smtClean="0">
                <a:solidFill>
                  <a:srgbClr val="000000"/>
                </a:solidFill>
              </a:rPr>
              <a:t>“Do Unto       </a:t>
            </a:r>
          </a:p>
          <a:p>
            <a:pPr marL="0" indent="0">
              <a:buNone/>
            </a:pPr>
            <a:r>
              <a:rPr lang="en-US" b="1" dirty="0">
                <a:solidFill>
                  <a:srgbClr val="000000"/>
                </a:solidFill>
              </a:rPr>
              <a:t> </a:t>
            </a:r>
            <a:r>
              <a:rPr lang="en-US" b="1" dirty="0" smtClean="0">
                <a:solidFill>
                  <a:srgbClr val="000000"/>
                </a:solidFill>
              </a:rPr>
              <a:t>                  Others” </a:t>
            </a:r>
            <a:r>
              <a:rPr lang="en-US" dirty="0" smtClean="0">
                <a:solidFill>
                  <a:srgbClr val="000000"/>
                </a:solidFill>
              </a:rPr>
              <a:t>algorithm rule-set which permits us to use the</a:t>
            </a:r>
          </a:p>
          <a:p>
            <a:pPr marL="0" indent="0">
              <a:buNone/>
            </a:pPr>
            <a:r>
              <a:rPr lang="en-US" dirty="0">
                <a:solidFill>
                  <a:srgbClr val="000000"/>
                </a:solidFill>
              </a:rPr>
              <a:t> </a:t>
            </a:r>
            <a:r>
              <a:rPr lang="en-US" dirty="0" smtClean="0">
                <a:solidFill>
                  <a:srgbClr val="000000"/>
                </a:solidFill>
              </a:rPr>
              <a:t>                  digital bits of others </a:t>
            </a:r>
            <a:r>
              <a:rPr lang="en-US" b="1" dirty="0" smtClean="0">
                <a:solidFill>
                  <a:srgbClr val="000000"/>
                </a:solidFill>
              </a:rPr>
              <a:t>if we share ours to the same</a:t>
            </a:r>
          </a:p>
          <a:p>
            <a:pPr marL="0" indent="0">
              <a:buNone/>
            </a:pPr>
            <a:r>
              <a:rPr lang="en-US" b="1" dirty="0">
                <a:solidFill>
                  <a:srgbClr val="000000"/>
                </a:solidFill>
              </a:rPr>
              <a:t> </a:t>
            </a:r>
            <a:r>
              <a:rPr lang="en-US" b="1" dirty="0" smtClean="0">
                <a:solidFill>
                  <a:srgbClr val="000000"/>
                </a:solidFill>
              </a:rPr>
              <a:t>                  standard. </a:t>
            </a:r>
          </a:p>
          <a:p>
            <a:pPr marL="0" indent="0">
              <a:buNone/>
            </a:pPr>
            <a:r>
              <a:rPr lang="en-US" sz="3200" b="1" dirty="0">
                <a:solidFill>
                  <a:srgbClr val="000000"/>
                </a:solidFill>
                <a:effectLst>
                  <a:reflection blurRad="6350" stA="55000" endA="50" endPos="85000" dist="60007" dir="5400000" sy="-100000" algn="bl" rotWithShape="0"/>
                </a:effectLst>
              </a:rPr>
              <a:t> </a:t>
            </a:r>
            <a:r>
              <a:rPr lang="en-US" sz="3200" b="1" dirty="0" smtClean="0">
                <a:solidFill>
                  <a:srgbClr val="000000"/>
                </a:solidFill>
                <a:effectLst>
                  <a:reflection blurRad="6350" stA="55000" endA="50" endPos="85000" dist="60007" dir="5400000" sy="-100000" algn="bl" rotWithShape="0"/>
                </a:effectLst>
              </a:rPr>
              <a:t>                     </a:t>
            </a:r>
            <a:r>
              <a:rPr lang="en-US" sz="3200" b="1" dirty="0" smtClean="0">
                <a:solidFill>
                  <a:srgbClr val="0000FF"/>
                </a:solidFill>
                <a:effectLst>
                  <a:reflection blurRad="6350" stA="55000" endA="50" endPos="85000" dist="60007" dir="5400000" sy="-100000" algn="bl" rotWithShape="0"/>
                </a:effectLst>
              </a:rPr>
              <a:t>Barter </a:t>
            </a:r>
            <a:r>
              <a:rPr lang="en-US" sz="3200" b="1" u="sng" dirty="0" smtClean="0">
                <a:solidFill>
                  <a:srgbClr val="0000FF"/>
                </a:solidFill>
                <a:effectLst>
                  <a:reflection blurRad="6350" stA="55000" endA="50" endPos="85000" dist="60007" dir="5400000" sy="-100000" algn="bl" rotWithShape="0"/>
                </a:effectLst>
              </a:rPr>
              <a:t>not </a:t>
            </a:r>
            <a:r>
              <a:rPr lang="en-US" sz="3200" b="1" dirty="0">
                <a:solidFill>
                  <a:srgbClr val="0000FF"/>
                </a:solidFill>
                <a:effectLst>
                  <a:reflection blurRad="6350" stA="55000" endA="50" endPos="85000" dist="60007" dir="5400000" sy="-100000" algn="bl" rotWithShape="0"/>
                </a:effectLst>
              </a:rPr>
              <a:t> </a:t>
            </a:r>
            <a:r>
              <a:rPr lang="en-US" sz="3200" b="1" dirty="0" smtClean="0">
                <a:solidFill>
                  <a:srgbClr val="0000FF"/>
                </a:solidFill>
                <a:effectLst>
                  <a:reflection blurRad="6350" stA="55000" endA="50" endPos="85000" dist="60007" dir="5400000" sy="-100000" algn="bl" rotWithShape="0"/>
                </a:effectLst>
              </a:rPr>
              <a:t>infringement.</a:t>
            </a:r>
          </a:p>
          <a:p>
            <a:endParaRPr lang="en-US" dirty="0"/>
          </a:p>
          <a:p>
            <a:endParaRPr lang="en-US" dirty="0"/>
          </a:p>
          <a:p>
            <a:endParaRPr lang="en-US" dirty="0"/>
          </a:p>
        </p:txBody>
      </p:sp>
      <p:pic>
        <p:nvPicPr>
          <p:cNvPr id="4" name="Content Placeholder 3" descr="file0002046329908.jpg"/>
          <p:cNvPicPr>
            <a:picLocks noChangeAspect="1"/>
          </p:cNvPicPr>
          <p:nvPr/>
        </p:nvPicPr>
        <p:blipFill rotWithShape="1">
          <a:blip r:embed="rId2" cstate="print">
            <a:extLst>
              <a:ext uri="{28A0092B-C50C-407E-A947-70E740481C1C}">
                <a14:useLocalDpi xmlns:a14="http://schemas.microsoft.com/office/drawing/2010/main"/>
              </a:ext>
            </a:extLst>
          </a:blip>
          <a:srcRect t="-1632"/>
          <a:stretch/>
        </p:blipFill>
        <p:spPr>
          <a:xfrm>
            <a:off x="135027" y="4083779"/>
            <a:ext cx="1204875" cy="1862174"/>
          </a:xfrm>
          <a:prstGeom prst="rect">
            <a:avLst/>
          </a:prstGeom>
        </p:spPr>
      </p:pic>
    </p:spTree>
    <p:extLst>
      <p:ext uri="{BB962C8B-B14F-4D97-AF65-F5344CB8AC3E}">
        <p14:creationId xmlns:p14="http://schemas.microsoft.com/office/powerpoint/2010/main" val="3501129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567"/>
            <a:ext cx="7113216" cy="910612"/>
          </a:xfrm>
        </p:spPr>
        <p:txBody>
          <a:bodyPr>
            <a:normAutofit fontScale="90000"/>
          </a:bodyPr>
          <a:lstStyle/>
          <a:p>
            <a:r>
              <a:rPr lang="en-US" sz="3200" dirty="0">
                <a:solidFill>
                  <a:srgbClr val="000000"/>
                </a:solidFill>
              </a:rPr>
              <a:t> </a:t>
            </a:r>
            <a:r>
              <a:rPr lang="en-US" sz="3200" dirty="0" smtClean="0">
                <a:solidFill>
                  <a:srgbClr val="000000"/>
                </a:solidFill>
              </a:rPr>
              <a:t>      </a:t>
            </a:r>
            <a:r>
              <a:rPr lang="en-US" sz="3200" b="1" dirty="0" smtClean="0">
                <a:solidFill>
                  <a:srgbClr val="000000"/>
                </a:solidFill>
              </a:rPr>
              <a:t>P</a:t>
            </a:r>
            <a:r>
              <a:rPr lang="en-US" sz="3200" b="1" dirty="0" smtClean="0">
                <a:solidFill>
                  <a:srgbClr val="FF0000"/>
                </a:solidFill>
              </a:rPr>
              <a:t>OSSIBLE </a:t>
            </a:r>
            <a:r>
              <a:rPr lang="en-US" sz="3200" b="1" dirty="0">
                <a:solidFill>
                  <a:srgbClr val="000000"/>
                </a:solidFill>
              </a:rPr>
              <a:t>W</a:t>
            </a:r>
            <a:r>
              <a:rPr lang="en-US" sz="3200" b="1" dirty="0">
                <a:solidFill>
                  <a:srgbClr val="A6A600"/>
                </a:solidFill>
              </a:rPr>
              <a:t>AYS </a:t>
            </a:r>
            <a:r>
              <a:rPr lang="en-US" sz="3200" b="1" dirty="0" smtClean="0">
                <a:solidFill>
                  <a:srgbClr val="000000"/>
                </a:solidFill>
              </a:rPr>
              <a:t>F</a:t>
            </a:r>
            <a:r>
              <a:rPr lang="en-US" sz="3200" b="1" dirty="0" smtClean="0">
                <a:solidFill>
                  <a:srgbClr val="008000"/>
                </a:solidFill>
              </a:rPr>
              <a:t>ORWARD</a:t>
            </a:r>
            <a:br>
              <a:rPr lang="en-US" sz="3200" b="1" dirty="0" smtClean="0">
                <a:solidFill>
                  <a:srgbClr val="008000"/>
                </a:solidFill>
              </a:rPr>
            </a:br>
            <a:r>
              <a:rPr lang="en-US" sz="3200" dirty="0" smtClean="0">
                <a:solidFill>
                  <a:srgbClr val="000000"/>
                </a:solidFill>
              </a:rPr>
              <a:t>           </a:t>
            </a:r>
            <a:r>
              <a:rPr lang="en-US" sz="3200" b="1" i="1" dirty="0" smtClean="0">
                <a:solidFill>
                  <a:srgbClr val="660066"/>
                </a:solidFill>
              </a:rPr>
              <a:t>Enter “Moral Rights”</a:t>
            </a:r>
            <a:endParaRPr lang="en-US" sz="3200" b="1" i="1" dirty="0">
              <a:solidFill>
                <a:srgbClr val="660066"/>
              </a:solidFill>
            </a:endParaRPr>
          </a:p>
        </p:txBody>
      </p:sp>
      <p:sp>
        <p:nvSpPr>
          <p:cNvPr id="3" name="Content Placeholder 2"/>
          <p:cNvSpPr>
            <a:spLocks noGrp="1"/>
          </p:cNvSpPr>
          <p:nvPr>
            <p:ph sz="quarter" idx="10"/>
          </p:nvPr>
        </p:nvSpPr>
        <p:spPr>
          <a:xfrm>
            <a:off x="164215" y="1029179"/>
            <a:ext cx="8407772" cy="5544044"/>
          </a:xfrm>
        </p:spPr>
        <p:txBody>
          <a:bodyPr>
            <a:normAutofit lnSpcReduction="10000"/>
          </a:bodyPr>
          <a:lstStyle/>
          <a:p>
            <a:pPr marL="0" indent="0">
              <a:buNone/>
            </a:pPr>
            <a:r>
              <a:rPr lang="en-US" dirty="0" smtClean="0">
                <a:solidFill>
                  <a:srgbClr val="000000"/>
                </a:solidFill>
              </a:rPr>
              <a:t>Regime of </a:t>
            </a:r>
            <a:r>
              <a:rPr lang="en-US" b="1" dirty="0" smtClean="0">
                <a:solidFill>
                  <a:srgbClr val="008000"/>
                </a:solidFill>
              </a:rPr>
              <a:t>ATTRIBUTION</a:t>
            </a:r>
            <a:r>
              <a:rPr lang="en-US" dirty="0" smtClean="0"/>
              <a:t> </a:t>
            </a:r>
            <a:r>
              <a:rPr lang="en-US" b="1" dirty="0" smtClean="0">
                <a:solidFill>
                  <a:schemeClr val="tx1"/>
                </a:solidFill>
              </a:rPr>
              <a:t>+</a:t>
            </a:r>
            <a:r>
              <a:rPr lang="en-US" dirty="0" smtClean="0"/>
              <a:t> </a:t>
            </a:r>
            <a:r>
              <a:rPr lang="en-US" b="1" dirty="0" smtClean="0">
                <a:solidFill>
                  <a:srgbClr val="0000FF"/>
                </a:solidFill>
              </a:rPr>
              <a:t>INTEGRITY</a:t>
            </a:r>
          </a:p>
          <a:p>
            <a:pPr marL="0" indent="0">
              <a:buNone/>
            </a:pPr>
            <a:endParaRPr lang="en-US" dirty="0" smtClean="0"/>
          </a:p>
          <a:p>
            <a:pPr marL="0" indent="0">
              <a:buNone/>
            </a:pPr>
            <a:r>
              <a:rPr lang="en-US" dirty="0" smtClean="0">
                <a:solidFill>
                  <a:srgbClr val="000000"/>
                </a:solidFill>
              </a:rPr>
              <a:t>IF TO IP </a:t>
            </a:r>
            <a:r>
              <a:rPr lang="en-US" b="1" dirty="0" smtClean="0">
                <a:solidFill>
                  <a:srgbClr val="000000"/>
                </a:solidFill>
              </a:rPr>
              <a:t>=</a:t>
            </a:r>
            <a:r>
              <a:rPr lang="en-US" dirty="0" smtClean="0"/>
              <a:t> </a:t>
            </a:r>
            <a:r>
              <a:rPr lang="en-US" b="1" dirty="0" smtClean="0">
                <a:solidFill>
                  <a:srgbClr val="0000FF"/>
                </a:solidFill>
              </a:rPr>
              <a:t>1. commercial impact test irrelevant;</a:t>
            </a:r>
          </a:p>
          <a:p>
            <a:pPr marL="0" indent="0">
              <a:buNone/>
            </a:pPr>
            <a:r>
              <a:rPr lang="en-US" b="1" dirty="0">
                <a:solidFill>
                  <a:srgbClr val="0000FF"/>
                </a:solidFill>
              </a:rPr>
              <a:t> </a:t>
            </a:r>
            <a:r>
              <a:rPr lang="en-US" b="1" dirty="0" smtClean="0">
                <a:solidFill>
                  <a:srgbClr val="0000FF"/>
                </a:solidFill>
              </a:rPr>
              <a:t>                 2. right to be attributed</a:t>
            </a:r>
          </a:p>
          <a:p>
            <a:pPr marL="0" indent="0">
              <a:buNone/>
            </a:pPr>
            <a:r>
              <a:rPr lang="en-US" b="1" dirty="0">
                <a:solidFill>
                  <a:srgbClr val="0000FF"/>
                </a:solidFill>
              </a:rPr>
              <a:t> </a:t>
            </a:r>
            <a:r>
              <a:rPr lang="en-US" b="1" dirty="0" smtClean="0">
                <a:solidFill>
                  <a:srgbClr val="0000FF"/>
                </a:solidFill>
              </a:rPr>
              <a:t>                 3. right to protect work’s integrity</a:t>
            </a:r>
          </a:p>
          <a:p>
            <a:pPr marL="0" indent="0">
              <a:buNone/>
            </a:pPr>
            <a:endParaRPr lang="en-US" dirty="0"/>
          </a:p>
          <a:p>
            <a:pPr marL="0" indent="0">
              <a:buNone/>
            </a:pPr>
            <a:r>
              <a:rPr lang="en-US" dirty="0" smtClean="0">
                <a:solidFill>
                  <a:srgbClr val="000000"/>
                </a:solidFill>
              </a:rPr>
              <a:t>IF TO PRIVACY </a:t>
            </a:r>
            <a:r>
              <a:rPr lang="en-US" b="1" dirty="0" smtClean="0">
                <a:solidFill>
                  <a:srgbClr val="000000"/>
                </a:solidFill>
              </a:rPr>
              <a:t>=</a:t>
            </a:r>
            <a:r>
              <a:rPr lang="en-US" dirty="0" smtClean="0"/>
              <a:t> </a:t>
            </a:r>
            <a:r>
              <a:rPr lang="en-US" b="1" dirty="0" smtClean="0">
                <a:solidFill>
                  <a:srgbClr val="660066"/>
                </a:solidFill>
              </a:rPr>
              <a:t>Attribution &amp; Integrity</a:t>
            </a:r>
          </a:p>
          <a:p>
            <a:pPr marL="0" indent="0">
              <a:buNone/>
            </a:pPr>
            <a:r>
              <a:rPr lang="en-US" b="1" dirty="0" smtClean="0">
                <a:solidFill>
                  <a:srgbClr val="660066"/>
                </a:solidFill>
              </a:rPr>
              <a:t> </a:t>
            </a:r>
            <a:r>
              <a:rPr lang="en-US" b="1" dirty="0">
                <a:solidFill>
                  <a:srgbClr val="660066"/>
                </a:solidFill>
              </a:rPr>
              <a:t>includes</a:t>
            </a:r>
            <a:r>
              <a:rPr lang="en-US" b="1" dirty="0" smtClean="0">
                <a:solidFill>
                  <a:srgbClr val="660066"/>
                </a:solidFill>
              </a:rPr>
              <a:t> non-attribution</a:t>
            </a:r>
            <a:r>
              <a:rPr lang="en-US" b="1" dirty="0" smtClean="0"/>
              <a:t> </a:t>
            </a:r>
            <a:r>
              <a:rPr lang="en-US" b="1" dirty="0" smtClean="0">
                <a:solidFill>
                  <a:srgbClr val="0000FF"/>
                </a:solidFill>
              </a:rPr>
              <a:t>(“right to be forgotten”)</a:t>
            </a:r>
          </a:p>
          <a:p>
            <a:pPr marL="0" indent="0">
              <a:buNone/>
            </a:pPr>
            <a:endParaRPr lang="en-US" dirty="0"/>
          </a:p>
          <a:p>
            <a:pPr marL="0" indent="0">
              <a:buNone/>
            </a:pPr>
            <a:r>
              <a:rPr lang="en-US" sz="2200" b="1" dirty="0" smtClean="0">
                <a:solidFill>
                  <a:schemeClr val="tx1"/>
                </a:solidFill>
              </a:rPr>
              <a:t>Berne </a:t>
            </a:r>
            <a:r>
              <a:rPr lang="en-US" sz="2200" b="1" dirty="0">
                <a:solidFill>
                  <a:schemeClr val="tx1"/>
                </a:solidFill>
              </a:rPr>
              <a:t>Convention for the Protection of Literary and Artistic </a:t>
            </a:r>
            <a:r>
              <a:rPr lang="en-US" sz="2200" b="1" dirty="0" smtClean="0">
                <a:solidFill>
                  <a:schemeClr val="tx1"/>
                </a:solidFill>
              </a:rPr>
              <a:t> </a:t>
            </a:r>
          </a:p>
          <a:p>
            <a:pPr marL="0" indent="0">
              <a:buNone/>
            </a:pPr>
            <a:r>
              <a:rPr lang="en-US" sz="2200" b="1" dirty="0" smtClean="0">
                <a:solidFill>
                  <a:schemeClr val="tx1"/>
                </a:solidFill>
              </a:rPr>
              <a:t>Works </a:t>
            </a:r>
            <a:r>
              <a:rPr lang="en-US" sz="2200" b="1" dirty="0">
                <a:solidFill>
                  <a:schemeClr val="tx1"/>
                </a:solidFill>
              </a:rPr>
              <a:t>(1886)</a:t>
            </a:r>
            <a:r>
              <a:rPr lang="en-US" sz="2200" b="1" dirty="0" smtClean="0">
                <a:solidFill>
                  <a:schemeClr val="tx1"/>
                </a:solidFill>
              </a:rPr>
              <a:t>:</a:t>
            </a:r>
            <a:r>
              <a:rPr lang="en-US" sz="2000" dirty="0" smtClean="0"/>
              <a:t>“</a:t>
            </a:r>
            <a:r>
              <a:rPr lang="en-US" sz="2000" dirty="0"/>
              <a:t>(1)</a:t>
            </a:r>
            <a:r>
              <a:rPr lang="en-US" sz="2000" b="1" u="sng" dirty="0">
                <a:solidFill>
                  <a:srgbClr val="660066"/>
                </a:solidFill>
              </a:rPr>
              <a:t> Independently of the author's economic </a:t>
            </a:r>
            <a:r>
              <a:rPr lang="en-US" sz="2000" b="1" u="sng" dirty="0" smtClean="0">
                <a:solidFill>
                  <a:srgbClr val="660066"/>
                </a:solidFill>
              </a:rPr>
              <a:t> </a:t>
            </a:r>
          </a:p>
          <a:p>
            <a:pPr marL="0" indent="0">
              <a:buNone/>
            </a:pPr>
            <a:r>
              <a:rPr lang="en-US" sz="2000" b="1" u="sng" dirty="0" smtClean="0">
                <a:solidFill>
                  <a:srgbClr val="660066"/>
                </a:solidFill>
              </a:rPr>
              <a:t>rights</a:t>
            </a:r>
            <a:r>
              <a:rPr lang="en-US" sz="2000" dirty="0"/>
              <a:t>, and </a:t>
            </a:r>
            <a:r>
              <a:rPr lang="en-US" sz="2000" dirty="0" smtClean="0"/>
              <a:t>even after </a:t>
            </a:r>
            <a:r>
              <a:rPr lang="en-US" sz="2000" dirty="0"/>
              <a:t>the transfer of the said rights, the author </a:t>
            </a:r>
            <a:endParaRPr lang="en-US" sz="2000" dirty="0" smtClean="0"/>
          </a:p>
          <a:p>
            <a:pPr marL="0" indent="0">
              <a:buNone/>
            </a:pPr>
            <a:r>
              <a:rPr lang="en-US" sz="2000" dirty="0" smtClean="0"/>
              <a:t>shall </a:t>
            </a:r>
            <a:r>
              <a:rPr lang="en-US" sz="2000" dirty="0"/>
              <a:t>have the </a:t>
            </a:r>
            <a:r>
              <a:rPr lang="en-US" sz="2000" dirty="0" smtClean="0"/>
              <a:t>right to </a:t>
            </a:r>
            <a:r>
              <a:rPr lang="en-US" sz="2000" dirty="0"/>
              <a:t>claim </a:t>
            </a:r>
            <a:r>
              <a:rPr lang="en-US" sz="2000" dirty="0" smtClean="0"/>
              <a:t>authorship </a:t>
            </a:r>
            <a:r>
              <a:rPr lang="en-US" sz="2000" dirty="0"/>
              <a:t>of the work and to object to </a:t>
            </a:r>
            <a:endParaRPr lang="en-US" sz="2000" dirty="0" smtClean="0"/>
          </a:p>
          <a:p>
            <a:pPr marL="0" indent="0">
              <a:buNone/>
            </a:pPr>
            <a:r>
              <a:rPr lang="en-US" sz="2000" dirty="0" smtClean="0"/>
              <a:t>any </a:t>
            </a:r>
            <a:r>
              <a:rPr lang="en-US" sz="2000" dirty="0"/>
              <a:t>distortion</a:t>
            </a:r>
            <a:r>
              <a:rPr lang="en-US" sz="2000" dirty="0" smtClean="0"/>
              <a:t>, mutilation </a:t>
            </a:r>
            <a:r>
              <a:rPr lang="en-US" sz="2000" dirty="0"/>
              <a:t>or other modification of, or other </a:t>
            </a:r>
            <a:endParaRPr lang="en-US" sz="2000" dirty="0" smtClean="0"/>
          </a:p>
          <a:p>
            <a:pPr marL="0" indent="0">
              <a:buNone/>
            </a:pPr>
            <a:r>
              <a:rPr lang="en-US" sz="2000" dirty="0" smtClean="0"/>
              <a:t>derogatory </a:t>
            </a:r>
            <a:r>
              <a:rPr lang="en-US" sz="2000" dirty="0"/>
              <a:t>action in relation </a:t>
            </a:r>
            <a:r>
              <a:rPr lang="en-US" sz="2000" dirty="0" smtClean="0"/>
              <a:t>to</a:t>
            </a:r>
            <a:r>
              <a:rPr lang="en-US" sz="2000" dirty="0"/>
              <a:t>, the said work, which would be </a:t>
            </a:r>
            <a:endParaRPr lang="en-US" sz="2000" dirty="0" smtClean="0"/>
          </a:p>
          <a:p>
            <a:pPr marL="0" indent="0">
              <a:buNone/>
            </a:pPr>
            <a:r>
              <a:rPr lang="en-US" sz="2000" dirty="0" smtClean="0"/>
              <a:t>prejudicial </a:t>
            </a:r>
            <a:r>
              <a:rPr lang="en-US" sz="2000" dirty="0"/>
              <a:t>to his honor or reputation.”</a:t>
            </a:r>
          </a:p>
          <a:p>
            <a:pPr marL="0" indent="0">
              <a:buNone/>
            </a:pPr>
            <a:r>
              <a:rPr lang="en-US" dirty="0" smtClean="0"/>
              <a:t>                          </a:t>
            </a:r>
            <a:endParaRPr lang="en-US" dirty="0"/>
          </a:p>
        </p:txBody>
      </p:sp>
      <p:pic>
        <p:nvPicPr>
          <p:cNvPr id="4" name="Content Placeholder 7" descr="DSC_2259_MorgueFile.jpg"/>
          <p:cNvPicPr>
            <a:picLocks noChangeAspect="1"/>
          </p:cNvPicPr>
          <p:nvPr/>
        </p:nvPicPr>
        <p:blipFill rotWithShape="1">
          <a:blip r:embed="rId2" cstate="print">
            <a:extLst>
              <a:ext uri="{28A0092B-C50C-407E-A947-70E740481C1C}">
                <a14:useLocalDpi xmlns:a14="http://schemas.microsoft.com/office/drawing/2010/main"/>
              </a:ext>
            </a:extLst>
          </a:blip>
          <a:srcRect r="-660"/>
          <a:stretch/>
        </p:blipFill>
        <p:spPr>
          <a:xfrm>
            <a:off x="7409804" y="118568"/>
            <a:ext cx="1734196" cy="3812384"/>
          </a:xfrm>
          <a:prstGeom prst="rect">
            <a:avLst/>
          </a:prstGeom>
        </p:spPr>
      </p:pic>
    </p:spTree>
    <p:extLst>
      <p:ext uri="{BB962C8B-B14F-4D97-AF65-F5344CB8AC3E}">
        <p14:creationId xmlns:p14="http://schemas.microsoft.com/office/powerpoint/2010/main" val="1037055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17"/>
            <a:ext cx="8229600" cy="860945"/>
          </a:xfrm>
        </p:spPr>
        <p:txBody>
          <a:bodyPr>
            <a:noAutofit/>
          </a:bodyPr>
          <a:lstStyle/>
          <a:p>
            <a:r>
              <a:rPr lang="en-US" sz="6000" b="1" dirty="0" smtClean="0">
                <a:solidFill>
                  <a:schemeClr val="tx1"/>
                </a:solidFill>
                <a:latin typeface="Bookman Old Style"/>
                <a:cs typeface="Bookman Old Style"/>
              </a:rPr>
              <a:t> Useful Authorities</a:t>
            </a:r>
            <a:endParaRPr lang="en-US" sz="6000" b="1" dirty="0">
              <a:solidFill>
                <a:schemeClr val="tx1"/>
              </a:solidFill>
              <a:latin typeface="Bookman Old Style"/>
              <a:cs typeface="Bookman Old Style"/>
            </a:endParaRPr>
          </a:p>
        </p:txBody>
      </p:sp>
      <p:sp>
        <p:nvSpPr>
          <p:cNvPr id="3" name="Content Placeholder 2"/>
          <p:cNvSpPr>
            <a:spLocks noGrp="1"/>
          </p:cNvSpPr>
          <p:nvPr>
            <p:ph sz="quarter" idx="10"/>
          </p:nvPr>
        </p:nvSpPr>
        <p:spPr>
          <a:xfrm>
            <a:off x="138920" y="1031800"/>
            <a:ext cx="9005079" cy="5218530"/>
          </a:xfrm>
        </p:spPr>
        <p:txBody>
          <a:bodyPr>
            <a:normAutofit/>
          </a:bodyPr>
          <a:lstStyle/>
          <a:p>
            <a:r>
              <a:rPr lang="en-US" sz="2000" b="1" dirty="0" err="1" smtClean="0">
                <a:solidFill>
                  <a:schemeClr val="tx1"/>
                </a:solidFill>
              </a:rPr>
              <a:t>Cariou</a:t>
            </a:r>
            <a:r>
              <a:rPr lang="en-US" sz="2000" b="1" dirty="0" smtClean="0">
                <a:solidFill>
                  <a:schemeClr val="tx1"/>
                </a:solidFill>
              </a:rPr>
              <a:t> v. Prince </a:t>
            </a:r>
            <a:r>
              <a:rPr lang="en-US" sz="2000" dirty="0" smtClean="0"/>
              <a:t>U.S.C.A. 2nd </a:t>
            </a:r>
            <a:r>
              <a:rPr lang="en-US" sz="2000" dirty="0"/>
              <a:t>Circuit 2013 </a:t>
            </a:r>
            <a:r>
              <a:rPr lang="en-US" sz="1400" dirty="0">
                <a:hlinkClick r:id="rId2"/>
              </a:rPr>
              <a:t>http://scholar.google.ca/scholar_case?case=5189514988129057173&amp;hl=en&amp;as_sdt=2&amp;as_vis=1&amp;oi=scholarr&amp;sa=X&amp;ei=RJxLUrzoHYaOigKinoGIAw&amp;ved=</a:t>
            </a:r>
            <a:r>
              <a:rPr lang="en-US" sz="1400" dirty="0" smtClean="0">
                <a:hlinkClick r:id="rId2"/>
              </a:rPr>
              <a:t>0CCoQgAMoATAA</a:t>
            </a:r>
            <a:endParaRPr lang="en-US" sz="1400" dirty="0" smtClean="0"/>
          </a:p>
          <a:p>
            <a:r>
              <a:rPr lang="en-US" sz="2000" b="1" dirty="0" smtClean="0">
                <a:solidFill>
                  <a:srgbClr val="000000"/>
                </a:solidFill>
              </a:rPr>
              <a:t>Seltzer v. Green Day, Inc. </a:t>
            </a:r>
            <a:r>
              <a:rPr lang="en-US" sz="2000" dirty="0" smtClean="0"/>
              <a:t>U.S.C.A. 9th Circuit 2013</a:t>
            </a:r>
            <a:r>
              <a:rPr lang="en-US" sz="1400" dirty="0" smtClean="0">
                <a:hlinkClick r:id="rId3"/>
              </a:rPr>
              <a:t>http</a:t>
            </a:r>
            <a:r>
              <a:rPr lang="en-US" sz="1400" dirty="0">
                <a:hlinkClick r:id="rId3"/>
              </a:rPr>
              <a:t>://cdn.ca9.uscourts.gov/datastore/opinions/2013/08/07/11-56573.</a:t>
            </a:r>
            <a:r>
              <a:rPr lang="en-US" sz="1400" dirty="0" smtClean="0">
                <a:hlinkClick r:id="rId3"/>
              </a:rPr>
              <a:t>pdf</a:t>
            </a:r>
            <a:endParaRPr lang="en-US" sz="1400" dirty="0" smtClean="0"/>
          </a:p>
          <a:p>
            <a:r>
              <a:rPr lang="en-US" sz="2000" b="1" dirty="0">
                <a:solidFill>
                  <a:srgbClr val="000000"/>
                </a:solidFill>
              </a:rPr>
              <a:t>Acknowledging Copyright’s </a:t>
            </a:r>
            <a:r>
              <a:rPr lang="en-US" sz="2000" b="1" dirty="0" smtClean="0">
                <a:solidFill>
                  <a:srgbClr val="000000"/>
                </a:solidFill>
              </a:rPr>
              <a:t>Illegitimate Offspring: User</a:t>
            </a:r>
            <a:r>
              <a:rPr lang="en-US" sz="2000" b="1" dirty="0">
                <a:solidFill>
                  <a:srgbClr val="000000"/>
                </a:solidFill>
              </a:rPr>
              <a:t>-Generated Content </a:t>
            </a:r>
            <a:r>
              <a:rPr lang="en-US" sz="2000" b="1" dirty="0" smtClean="0">
                <a:solidFill>
                  <a:srgbClr val="000000"/>
                </a:solidFill>
              </a:rPr>
              <a:t>and Canadian </a:t>
            </a:r>
            <a:r>
              <a:rPr lang="en-US" sz="2000" b="1" dirty="0">
                <a:solidFill>
                  <a:srgbClr val="000000"/>
                </a:solidFill>
              </a:rPr>
              <a:t>Copyright </a:t>
            </a:r>
            <a:r>
              <a:rPr lang="en-US" sz="2000" b="1" dirty="0" smtClean="0">
                <a:solidFill>
                  <a:srgbClr val="000000"/>
                </a:solidFill>
              </a:rPr>
              <a:t>Law </a:t>
            </a:r>
            <a:r>
              <a:rPr lang="en-US" sz="2000" dirty="0">
                <a:solidFill>
                  <a:srgbClr val="000000"/>
                </a:solidFill>
              </a:rPr>
              <a:t>-</a:t>
            </a:r>
            <a:r>
              <a:rPr lang="en-US" sz="2000" dirty="0" smtClean="0">
                <a:solidFill>
                  <a:srgbClr val="000000"/>
                </a:solidFill>
              </a:rPr>
              <a:t> </a:t>
            </a:r>
            <a:r>
              <a:rPr lang="en-US" sz="2000" dirty="0">
                <a:solidFill>
                  <a:srgbClr val="000000"/>
                </a:solidFill>
              </a:rPr>
              <a:t>T</a:t>
            </a:r>
            <a:r>
              <a:rPr lang="en-US" sz="2000" dirty="0" smtClean="0">
                <a:solidFill>
                  <a:srgbClr val="000000"/>
                </a:solidFill>
              </a:rPr>
              <a:t>eresa </a:t>
            </a:r>
            <a:r>
              <a:rPr lang="en-US" sz="2000" dirty="0" err="1" smtClean="0">
                <a:solidFill>
                  <a:srgbClr val="000000"/>
                </a:solidFill>
              </a:rPr>
              <a:t>Scassa</a:t>
            </a:r>
            <a:r>
              <a:rPr lang="en-US" sz="1400" dirty="0" err="1" smtClean="0">
                <a:solidFill>
                  <a:srgbClr val="000000"/>
                </a:solidFill>
                <a:hlinkClick r:id="rId4"/>
              </a:rPr>
              <a:t>http</a:t>
            </a:r>
            <a:r>
              <a:rPr lang="en-US" sz="1400" dirty="0">
                <a:solidFill>
                  <a:srgbClr val="000000"/>
                </a:solidFill>
                <a:hlinkClick r:id="rId4"/>
              </a:rPr>
              <a:t>://www.press.uottawa.ca/sites/default/files/9780776620848_14.</a:t>
            </a:r>
            <a:r>
              <a:rPr lang="en-US" sz="1400" dirty="0" smtClean="0">
                <a:solidFill>
                  <a:srgbClr val="000000"/>
                </a:solidFill>
                <a:hlinkClick r:id="rId4"/>
              </a:rPr>
              <a:t>pdf</a:t>
            </a:r>
            <a:endParaRPr lang="en-US" sz="1400" dirty="0" smtClean="0">
              <a:solidFill>
                <a:srgbClr val="000000"/>
              </a:solidFill>
            </a:endParaRPr>
          </a:p>
          <a:p>
            <a:r>
              <a:rPr lang="en-US" sz="2000" b="1" dirty="0">
                <a:solidFill>
                  <a:schemeClr val="tx1"/>
                </a:solidFill>
              </a:rPr>
              <a:t>Copyright in Ideas: Equitable Ownership of </a:t>
            </a:r>
            <a:r>
              <a:rPr lang="en-US" sz="2000" b="1" dirty="0" smtClean="0">
                <a:solidFill>
                  <a:schemeClr val="tx1"/>
                </a:solidFill>
              </a:rPr>
              <a:t>Copyright </a:t>
            </a:r>
            <a:r>
              <a:rPr lang="en-US" sz="2000" dirty="0">
                <a:solidFill>
                  <a:schemeClr val="tx1"/>
                </a:solidFill>
              </a:rPr>
              <a:t>-</a:t>
            </a:r>
            <a:r>
              <a:rPr lang="en-US" sz="2000" dirty="0" smtClean="0">
                <a:solidFill>
                  <a:schemeClr val="tx1"/>
                </a:solidFill>
              </a:rPr>
              <a:t> Robert </a:t>
            </a:r>
            <a:r>
              <a:rPr lang="en-US" sz="2000" dirty="0" err="1" smtClean="0">
                <a:solidFill>
                  <a:schemeClr val="tx1"/>
                </a:solidFill>
              </a:rPr>
              <a:t>Tomkowicz</a:t>
            </a:r>
            <a:r>
              <a:rPr lang="en-US" sz="2000" dirty="0" smtClean="0">
                <a:solidFill>
                  <a:schemeClr val="tx1"/>
                </a:solidFill>
              </a:rPr>
              <a:t>  </a:t>
            </a:r>
            <a:r>
              <a:rPr lang="en-US" sz="1400" dirty="0" smtClean="0">
                <a:solidFill>
                  <a:srgbClr val="000000"/>
                </a:solidFill>
                <a:hlinkClick r:id="rId5"/>
              </a:rPr>
              <a:t>http</a:t>
            </a:r>
            <a:r>
              <a:rPr lang="en-US" sz="1400" dirty="0">
                <a:solidFill>
                  <a:srgbClr val="000000"/>
                </a:solidFill>
                <a:hlinkClick r:id="rId5"/>
              </a:rPr>
              <a:t>://papers.ssrn.com/sol3/papers.cfm?abstract_id=</a:t>
            </a:r>
            <a:r>
              <a:rPr lang="en-US" sz="1400" dirty="0" smtClean="0">
                <a:solidFill>
                  <a:srgbClr val="000000"/>
                </a:solidFill>
                <a:hlinkClick r:id="rId5"/>
              </a:rPr>
              <a:t>2213601</a:t>
            </a:r>
            <a:endParaRPr lang="en-US" sz="1400" dirty="0" smtClean="0">
              <a:solidFill>
                <a:srgbClr val="000000"/>
              </a:solidFill>
            </a:endParaRPr>
          </a:p>
          <a:p>
            <a:r>
              <a:rPr lang="en-US" sz="2000" b="1" dirty="0">
                <a:solidFill>
                  <a:srgbClr val="000000"/>
                </a:solidFill>
              </a:rPr>
              <a:t>The Remixing Dilemma: The Trade-off </a:t>
            </a:r>
            <a:r>
              <a:rPr lang="en-US" sz="2000" b="1" dirty="0" smtClean="0">
                <a:solidFill>
                  <a:srgbClr val="000000"/>
                </a:solidFill>
              </a:rPr>
              <a:t>Between </a:t>
            </a:r>
            <a:r>
              <a:rPr lang="en-US" sz="2000" b="1" dirty="0" err="1" smtClean="0">
                <a:solidFill>
                  <a:srgbClr val="000000"/>
                </a:solidFill>
              </a:rPr>
              <a:t>Generativity</a:t>
            </a:r>
            <a:r>
              <a:rPr lang="en-US" sz="2000" b="1" dirty="0" smtClean="0">
                <a:solidFill>
                  <a:srgbClr val="000000"/>
                </a:solidFill>
              </a:rPr>
              <a:t> </a:t>
            </a:r>
            <a:r>
              <a:rPr lang="en-US" sz="2000" b="1" dirty="0">
                <a:solidFill>
                  <a:srgbClr val="000000"/>
                </a:solidFill>
              </a:rPr>
              <a:t>and </a:t>
            </a:r>
            <a:r>
              <a:rPr lang="en-US" sz="2000" b="1" dirty="0" smtClean="0">
                <a:solidFill>
                  <a:srgbClr val="000000"/>
                </a:solidFill>
              </a:rPr>
              <a:t>Originality</a:t>
            </a:r>
            <a:r>
              <a:rPr lang="en-US" sz="2000" dirty="0" smtClean="0"/>
              <a:t> - </a:t>
            </a:r>
            <a:r>
              <a:rPr lang="en-US" sz="2000" dirty="0" smtClean="0">
                <a:solidFill>
                  <a:srgbClr val="000000"/>
                </a:solidFill>
              </a:rPr>
              <a:t>Benjamin </a:t>
            </a:r>
            <a:r>
              <a:rPr lang="en-US" sz="2000" dirty="0" err="1">
                <a:solidFill>
                  <a:srgbClr val="000000"/>
                </a:solidFill>
              </a:rPr>
              <a:t>Mako</a:t>
            </a:r>
            <a:r>
              <a:rPr lang="en-US" sz="2000" dirty="0">
                <a:solidFill>
                  <a:srgbClr val="000000"/>
                </a:solidFill>
              </a:rPr>
              <a:t> </a:t>
            </a:r>
            <a:r>
              <a:rPr lang="en-US" sz="2000" dirty="0" smtClean="0">
                <a:solidFill>
                  <a:srgbClr val="000000"/>
                </a:solidFill>
              </a:rPr>
              <a:t>Hill, Andrés </a:t>
            </a:r>
            <a:r>
              <a:rPr lang="en-US" sz="2000" dirty="0" err="1">
                <a:solidFill>
                  <a:srgbClr val="000000"/>
                </a:solidFill>
              </a:rPr>
              <a:t>Monroy-</a:t>
            </a:r>
            <a:r>
              <a:rPr lang="en-US" sz="2000" dirty="0" err="1" smtClean="0">
                <a:solidFill>
                  <a:srgbClr val="000000"/>
                </a:solidFill>
              </a:rPr>
              <a:t>Hernández</a:t>
            </a:r>
            <a:r>
              <a:rPr lang="en-US" sz="1400" dirty="0" err="1" smtClean="0">
                <a:solidFill>
                  <a:srgbClr val="000000"/>
                </a:solidFill>
                <a:hlinkClick r:id="rId6"/>
              </a:rPr>
              <a:t>http</a:t>
            </a:r>
            <a:r>
              <a:rPr lang="en-US" sz="1400" dirty="0">
                <a:solidFill>
                  <a:srgbClr val="000000"/>
                </a:solidFill>
                <a:hlinkClick r:id="rId6"/>
              </a:rPr>
              <a:t>://mako.cc/academic/hill_monroy-remixing_dilemma-</a:t>
            </a:r>
            <a:r>
              <a:rPr lang="en-US" sz="1400" dirty="0" smtClean="0">
                <a:solidFill>
                  <a:srgbClr val="000000"/>
                </a:solidFill>
                <a:hlinkClick r:id="rId6"/>
              </a:rPr>
              <a:t>DRAFT.pdf</a:t>
            </a:r>
            <a:endParaRPr lang="en-US" sz="2000" dirty="0" smtClean="0">
              <a:solidFill>
                <a:srgbClr val="000000"/>
              </a:solidFill>
            </a:endParaRPr>
          </a:p>
          <a:p>
            <a:r>
              <a:rPr lang="en-US" sz="2000" b="1" dirty="0">
                <a:solidFill>
                  <a:srgbClr val="000000"/>
                </a:solidFill>
              </a:rPr>
              <a:t>Is Data Speech</a:t>
            </a:r>
            <a:r>
              <a:rPr lang="en-US" sz="2000" b="1" dirty="0" smtClean="0">
                <a:solidFill>
                  <a:srgbClr val="000000"/>
                </a:solidFill>
              </a:rPr>
              <a:t>? </a:t>
            </a:r>
            <a:r>
              <a:rPr lang="en-US" sz="2000" dirty="0">
                <a:solidFill>
                  <a:srgbClr val="000000"/>
                </a:solidFill>
              </a:rPr>
              <a:t>-</a:t>
            </a:r>
            <a:r>
              <a:rPr lang="en-US" sz="2000" dirty="0" smtClean="0">
                <a:solidFill>
                  <a:srgbClr val="000000"/>
                </a:solidFill>
              </a:rPr>
              <a:t> Jane </a:t>
            </a:r>
            <a:r>
              <a:rPr lang="en-US" sz="2000" dirty="0" err="1" smtClean="0">
                <a:solidFill>
                  <a:srgbClr val="000000"/>
                </a:solidFill>
              </a:rPr>
              <a:t>Bambauer</a:t>
            </a:r>
            <a:r>
              <a:rPr lang="en-US" sz="1400" dirty="0" err="1" smtClean="0">
                <a:solidFill>
                  <a:srgbClr val="000000"/>
                </a:solidFill>
                <a:hlinkClick r:id="rId7"/>
              </a:rPr>
              <a:t>http</a:t>
            </a:r>
            <a:r>
              <a:rPr lang="en-US" sz="1400" dirty="0">
                <a:solidFill>
                  <a:srgbClr val="000000"/>
                </a:solidFill>
                <a:hlinkClick r:id="rId7"/>
              </a:rPr>
              <a:t>://papers.ssrn.com/sol3/papers.cfm?abstract_id=</a:t>
            </a:r>
            <a:r>
              <a:rPr lang="en-US" sz="1400" dirty="0" smtClean="0">
                <a:solidFill>
                  <a:srgbClr val="000000"/>
                </a:solidFill>
                <a:hlinkClick r:id="rId7"/>
              </a:rPr>
              <a:t>2231821</a:t>
            </a:r>
            <a:endParaRPr lang="en-US" sz="1400" dirty="0" smtClean="0">
              <a:solidFill>
                <a:srgbClr val="000000"/>
              </a:solidFill>
            </a:endParaRPr>
          </a:p>
          <a:p>
            <a:r>
              <a:rPr lang="en-US" sz="2000" b="1" dirty="0" smtClean="0">
                <a:solidFill>
                  <a:srgbClr val="000000"/>
                </a:solidFill>
              </a:rPr>
              <a:t>Magic </a:t>
            </a:r>
            <a:r>
              <a:rPr lang="en-US" sz="2000" b="1" dirty="0" err="1" smtClean="0">
                <a:solidFill>
                  <a:srgbClr val="000000"/>
                </a:solidFill>
              </a:rPr>
              <a:t>Modders</a:t>
            </a:r>
            <a:r>
              <a:rPr lang="en-US" sz="2000" b="1" dirty="0" smtClean="0">
                <a:solidFill>
                  <a:srgbClr val="000000"/>
                </a:solidFill>
              </a:rPr>
              <a:t>: Alter Art, Ambiguity, and the Ethics of </a:t>
            </a:r>
            <a:r>
              <a:rPr lang="en-US" sz="2000" b="1" dirty="0" err="1" smtClean="0">
                <a:solidFill>
                  <a:srgbClr val="000000"/>
                </a:solidFill>
              </a:rPr>
              <a:t>Prosumption</a:t>
            </a:r>
            <a:r>
              <a:rPr lang="en-US" sz="2000" b="1" dirty="0" smtClean="0">
                <a:solidFill>
                  <a:srgbClr val="000000"/>
                </a:solidFill>
              </a:rPr>
              <a:t> </a:t>
            </a:r>
            <a:r>
              <a:rPr lang="en-US" sz="2000" dirty="0">
                <a:solidFill>
                  <a:srgbClr val="000000"/>
                </a:solidFill>
              </a:rPr>
              <a:t>-</a:t>
            </a:r>
            <a:r>
              <a:rPr lang="en-US" sz="2000" dirty="0" smtClean="0">
                <a:solidFill>
                  <a:srgbClr val="000000"/>
                </a:solidFill>
              </a:rPr>
              <a:t> Aaron Trammell </a:t>
            </a:r>
            <a:r>
              <a:rPr lang="en-US" sz="1400" dirty="0" smtClean="0">
                <a:solidFill>
                  <a:srgbClr val="000000"/>
                </a:solidFill>
                <a:hlinkClick r:id="rId8"/>
              </a:rPr>
              <a:t>http</a:t>
            </a:r>
            <a:r>
              <a:rPr lang="en-US" sz="1400" dirty="0">
                <a:solidFill>
                  <a:srgbClr val="000000"/>
                </a:solidFill>
                <a:hlinkClick r:id="rId8"/>
              </a:rPr>
              <a:t>://journals.tdl.org/jvwr/index.php/jvwr/article/view/</a:t>
            </a:r>
            <a:r>
              <a:rPr lang="en-US" sz="1400" dirty="0" smtClean="0">
                <a:solidFill>
                  <a:srgbClr val="000000"/>
                </a:solidFill>
                <a:hlinkClick r:id="rId8"/>
              </a:rPr>
              <a:t>7040</a:t>
            </a:r>
            <a:endParaRPr lang="en-US" sz="1400" dirty="0" smtClean="0">
              <a:solidFill>
                <a:srgbClr val="000000"/>
              </a:solidFill>
            </a:endParaRPr>
          </a:p>
          <a:p>
            <a:r>
              <a:rPr lang="en-US" sz="2000" b="1" dirty="0">
                <a:solidFill>
                  <a:srgbClr val="000000"/>
                </a:solidFill>
              </a:rPr>
              <a:t>Computer game </a:t>
            </a:r>
            <a:r>
              <a:rPr lang="en-US" sz="2000" b="1" dirty="0" err="1">
                <a:solidFill>
                  <a:srgbClr val="000000"/>
                </a:solidFill>
              </a:rPr>
              <a:t>modders</a:t>
            </a:r>
            <a:r>
              <a:rPr lang="en-US" sz="2000" b="1" dirty="0">
                <a:solidFill>
                  <a:srgbClr val="000000"/>
                </a:solidFill>
              </a:rPr>
              <a:t>’ motivations and sense of community: A mixed-methods </a:t>
            </a:r>
            <a:r>
              <a:rPr lang="en-US" sz="2000" b="1" dirty="0" smtClean="0">
                <a:solidFill>
                  <a:srgbClr val="000000"/>
                </a:solidFill>
              </a:rPr>
              <a:t>approach </a:t>
            </a:r>
            <a:r>
              <a:rPr lang="en-US" sz="2000" dirty="0">
                <a:solidFill>
                  <a:srgbClr val="000000"/>
                </a:solidFill>
              </a:rPr>
              <a:t>-</a:t>
            </a:r>
            <a:r>
              <a:rPr lang="en-US" sz="2000" dirty="0" smtClean="0">
                <a:solidFill>
                  <a:srgbClr val="000000"/>
                </a:solidFill>
              </a:rPr>
              <a:t> Nathanial Poor</a:t>
            </a:r>
            <a:endParaRPr lang="en-US" sz="2000" dirty="0">
              <a:solidFill>
                <a:srgbClr val="000000"/>
              </a:solidFill>
            </a:endParaRPr>
          </a:p>
          <a:p>
            <a:pPr marL="0" indent="0">
              <a:buNone/>
            </a:pPr>
            <a:endParaRPr lang="en-US" sz="2000" dirty="0" smtClean="0">
              <a:solidFill>
                <a:srgbClr val="000000"/>
              </a:solidFill>
            </a:endParaRPr>
          </a:p>
          <a:p>
            <a:endParaRPr lang="en-US" sz="2000" dirty="0" smtClean="0">
              <a:solidFill>
                <a:srgbClr val="000000"/>
              </a:solidFill>
            </a:endParaRPr>
          </a:p>
        </p:txBody>
      </p:sp>
    </p:spTree>
    <p:extLst>
      <p:ext uri="{BB962C8B-B14F-4D97-AF65-F5344CB8AC3E}">
        <p14:creationId xmlns:p14="http://schemas.microsoft.com/office/powerpoint/2010/main" val="1417062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0"/>
          </p:nvPr>
        </p:nvSpPr>
        <p:spPr/>
        <p:txBody>
          <a:bodyPr>
            <a:normAutofit/>
          </a:bodyPr>
          <a:lstStyle/>
          <a:p>
            <a:pPr marL="0" indent="0">
              <a:buNone/>
            </a:pPr>
            <a:r>
              <a:rPr lang="en-US" sz="9600" b="1" dirty="0" smtClean="0">
                <a:solidFill>
                  <a:srgbClr val="0000FF"/>
                </a:solidFill>
              </a:rPr>
              <a:t>   Can </a:t>
            </a:r>
            <a:r>
              <a:rPr lang="en-US" sz="9600" b="1" dirty="0">
                <a:solidFill>
                  <a:srgbClr val="0000FF"/>
                </a:solidFill>
              </a:rPr>
              <a:t>I Mod </a:t>
            </a:r>
            <a:r>
              <a:rPr lang="en-US" sz="9600" b="1" dirty="0" smtClean="0">
                <a:solidFill>
                  <a:srgbClr val="0000FF"/>
                </a:solidFill>
              </a:rPr>
              <a:t> </a:t>
            </a:r>
          </a:p>
          <a:p>
            <a:pPr marL="0" indent="0">
              <a:buNone/>
            </a:pPr>
            <a:r>
              <a:rPr lang="en-US" sz="9600" b="1" dirty="0">
                <a:solidFill>
                  <a:srgbClr val="0000FF"/>
                </a:solidFill>
              </a:rPr>
              <a:t> </a:t>
            </a:r>
            <a:r>
              <a:rPr lang="en-US" sz="9600" b="1" dirty="0" smtClean="0">
                <a:solidFill>
                  <a:srgbClr val="0000FF"/>
                </a:solidFill>
              </a:rPr>
              <a:t>      Yet</a:t>
            </a:r>
            <a:r>
              <a:rPr lang="en-US" sz="9600" b="1" dirty="0">
                <a:solidFill>
                  <a:srgbClr val="0000FF"/>
                </a:solidFill>
              </a:rPr>
              <a:t>?</a:t>
            </a:r>
          </a:p>
        </p:txBody>
      </p:sp>
    </p:spTree>
    <p:extLst>
      <p:ext uri="{BB962C8B-B14F-4D97-AF65-F5344CB8AC3E}">
        <p14:creationId xmlns:p14="http://schemas.microsoft.com/office/powerpoint/2010/main" val="3263503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t>
            </a:r>
            <a:r>
              <a:rPr lang="en-US" sz="6000" b="1" dirty="0" smtClean="0">
                <a:solidFill>
                  <a:srgbClr val="3366FF"/>
                </a:solidFill>
                <a:latin typeface="Apple Chancery"/>
                <a:cs typeface="Apple Chancery"/>
              </a:rPr>
              <a:t>Next Class</a:t>
            </a:r>
            <a:endParaRPr lang="en-US" sz="6000" b="1" dirty="0">
              <a:solidFill>
                <a:srgbClr val="3366FF"/>
              </a:solidFill>
              <a:latin typeface="Apple Chancery"/>
              <a:cs typeface="Apple Chancery"/>
            </a:endParaRPr>
          </a:p>
        </p:txBody>
      </p:sp>
      <p:sp>
        <p:nvSpPr>
          <p:cNvPr id="3" name="Content Placeholder 2"/>
          <p:cNvSpPr>
            <a:spLocks noGrp="1"/>
          </p:cNvSpPr>
          <p:nvPr>
            <p:ph sz="quarter" idx="10"/>
          </p:nvPr>
        </p:nvSpPr>
        <p:spPr/>
        <p:txBody>
          <a:bodyPr/>
          <a:lstStyle/>
          <a:p>
            <a:pPr marL="0" indent="0">
              <a:buNone/>
            </a:pPr>
            <a:r>
              <a:rPr lang="en-US" dirty="0" smtClean="0"/>
              <a:t>          </a:t>
            </a:r>
            <a:r>
              <a:rPr lang="en-US" b="1" dirty="0" smtClean="0">
                <a:solidFill>
                  <a:srgbClr val="000000"/>
                </a:solidFill>
              </a:rPr>
              <a:t>We  now done Part A (meme # 1): “Creating”</a:t>
            </a:r>
          </a:p>
          <a:p>
            <a:pPr marL="0" indent="0">
              <a:buNone/>
            </a:pPr>
            <a:endParaRPr lang="en-US" b="1" dirty="0" smtClean="0">
              <a:solidFill>
                <a:srgbClr val="000000"/>
              </a:solidFill>
            </a:endParaRPr>
          </a:p>
          <a:p>
            <a:pPr marL="0" indent="0">
              <a:buNone/>
            </a:pPr>
            <a:r>
              <a:rPr lang="en-US" b="1" dirty="0" smtClean="0">
                <a:solidFill>
                  <a:srgbClr val="000000"/>
                </a:solidFill>
              </a:rPr>
              <a:t>                 Entering into (drumroll please…) </a:t>
            </a:r>
          </a:p>
          <a:p>
            <a:pPr marL="0" indent="0">
              <a:buNone/>
            </a:pPr>
            <a:r>
              <a:rPr lang="en-US" b="1" dirty="0" smtClean="0">
                <a:solidFill>
                  <a:srgbClr val="000000"/>
                </a:solidFill>
              </a:rPr>
              <a:t>                  Part B (meme#2) of the course:</a:t>
            </a:r>
          </a:p>
          <a:p>
            <a:pPr marL="0" indent="0">
              <a:buNone/>
            </a:pPr>
            <a:endParaRPr lang="en-US" dirty="0"/>
          </a:p>
          <a:p>
            <a:pPr marL="0" indent="0">
              <a:buNone/>
            </a:pPr>
            <a:r>
              <a:rPr lang="en-US" dirty="0" smtClean="0">
                <a:solidFill>
                  <a:srgbClr val="008000"/>
                </a:solidFill>
              </a:rPr>
              <a:t>&gt;&gt;&gt;&gt;&gt;&gt;&gt;&gt;&gt;&gt;&gt;&gt;&gt;&gt;&gt;</a:t>
            </a:r>
            <a:r>
              <a:rPr lang="en-US" sz="3200" b="1" dirty="0" smtClean="0">
                <a:solidFill>
                  <a:srgbClr val="3366FF"/>
                </a:solidFill>
                <a:latin typeface="Abadi MT Condensed Extra Bold"/>
                <a:cs typeface="Abadi MT Condensed Extra Bold"/>
              </a:rPr>
              <a:t>“CONNECTING”</a:t>
            </a:r>
            <a:r>
              <a:rPr lang="en-US" dirty="0" smtClean="0">
                <a:solidFill>
                  <a:srgbClr val="FF0000"/>
                </a:solidFill>
              </a:rPr>
              <a:t>&gt;&gt;&gt;&gt;&gt;&gt;&gt;&gt;&gt;&gt;&gt;&gt;&gt;&gt;&gt;&gt;&gt;</a:t>
            </a:r>
          </a:p>
          <a:p>
            <a:pPr marL="0" indent="0">
              <a:buNone/>
            </a:pPr>
            <a:r>
              <a:rPr lang="en-US" dirty="0" smtClean="0"/>
              <a:t>                 </a:t>
            </a:r>
            <a:r>
              <a:rPr lang="en-US" dirty="0"/>
              <a:t> </a:t>
            </a:r>
            <a:endParaRPr lang="en-US" dirty="0" smtClean="0"/>
          </a:p>
          <a:p>
            <a:pPr marL="0" indent="0">
              <a:buNone/>
            </a:pPr>
            <a:r>
              <a:rPr lang="en-US" dirty="0"/>
              <a:t> </a:t>
            </a:r>
            <a:r>
              <a:rPr lang="en-US" dirty="0" smtClean="0"/>
              <a:t>              </a:t>
            </a:r>
            <a:r>
              <a:rPr lang="en-US" b="1" dirty="0" smtClean="0">
                <a:solidFill>
                  <a:srgbClr val="000000"/>
                </a:solidFill>
              </a:rPr>
              <a:t>Talk: </a:t>
            </a:r>
            <a:r>
              <a:rPr lang="en-CA" b="1" i="1" u="sng" dirty="0" smtClean="0">
                <a:solidFill>
                  <a:srgbClr val="000000"/>
                </a:solidFill>
              </a:rPr>
              <a:t>Creators</a:t>
            </a:r>
            <a:r>
              <a:rPr lang="en-CA" b="1" i="1" u="sng" dirty="0">
                <a:solidFill>
                  <a:srgbClr val="000000"/>
                </a:solidFill>
              </a:rPr>
              <a:t>, Consumers &amp; </a:t>
            </a:r>
            <a:r>
              <a:rPr lang="en-CA" b="1" i="1" u="sng" dirty="0" smtClean="0">
                <a:solidFill>
                  <a:srgbClr val="000000"/>
                </a:solidFill>
              </a:rPr>
              <a:t>Users</a:t>
            </a:r>
            <a:r>
              <a:rPr lang="en-CA" b="1" dirty="0" smtClean="0">
                <a:solidFill>
                  <a:srgbClr val="000000"/>
                </a:solidFill>
              </a:rPr>
              <a:t> </a:t>
            </a:r>
          </a:p>
          <a:p>
            <a:pPr marL="0" indent="0">
              <a:buNone/>
            </a:pPr>
            <a:r>
              <a:rPr lang="en-CA" b="1" dirty="0" smtClean="0">
                <a:solidFill>
                  <a:srgbClr val="000000"/>
                </a:solidFill>
              </a:rPr>
              <a:t>            (sub-nom: intro to contractual conundrums)</a:t>
            </a:r>
            <a:endParaRPr lang="en-CA" b="1" dirty="0">
              <a:solidFill>
                <a:srgbClr val="000000"/>
              </a:solidFill>
            </a:endParaRPr>
          </a:p>
          <a:p>
            <a:pPr marL="0" indent="0">
              <a:buNone/>
            </a:pPr>
            <a:endParaRPr lang="en-US" dirty="0" smtClean="0"/>
          </a:p>
          <a:p>
            <a:pPr marL="0" indent="0">
              <a:buNone/>
            </a:pPr>
            <a:r>
              <a:rPr lang="en-US" dirty="0"/>
              <a:t> </a:t>
            </a:r>
            <a:r>
              <a:rPr lang="en-US" dirty="0" smtClean="0"/>
              <a:t>  </a:t>
            </a:r>
            <a:endParaRPr lang="en-US" dirty="0"/>
          </a:p>
        </p:txBody>
      </p:sp>
    </p:spTree>
    <p:extLst>
      <p:ext uri="{BB962C8B-B14F-4D97-AF65-F5344CB8AC3E}">
        <p14:creationId xmlns:p14="http://schemas.microsoft.com/office/powerpoint/2010/main" val="7508928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00"/>
                </a:solidFill>
              </a:rPr>
              <a:t>Our Academic Partners</a:t>
            </a:r>
            <a:endParaRPr lang="en-US" b="1" dirty="0">
              <a:solidFill>
                <a:srgbClr val="000000"/>
              </a:solidFill>
            </a:endParaRPr>
          </a:p>
        </p:txBody>
      </p:sp>
      <p:pic>
        <p:nvPicPr>
          <p:cNvPr id="10" name="Picture 9"/>
          <p:cNvPicPr>
            <a:picLocks noChangeAspect="1"/>
          </p:cNvPicPr>
          <p:nvPr/>
        </p:nvPicPr>
        <p:blipFill>
          <a:blip r:embed="rId3"/>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22110404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dirty="0" smtClean="0">
                <a:solidFill>
                  <a:srgbClr val="0000FF"/>
                </a:solidFill>
                <a:latin typeface="Bauhaus 93"/>
                <a:cs typeface="Bauhaus 93"/>
              </a:rPr>
              <a:t> </a:t>
            </a:r>
            <a:r>
              <a:rPr lang="en-US" b="1" dirty="0" smtClean="0">
                <a:solidFill>
                  <a:srgbClr val="008000"/>
                </a:solidFill>
                <a:latin typeface="Bauhaus 93"/>
                <a:cs typeface="Bauhaus 93"/>
              </a:rPr>
              <a:t>Mods</a:t>
            </a:r>
            <a:r>
              <a:rPr lang="en-US" dirty="0" smtClean="0"/>
              <a:t> </a:t>
            </a:r>
            <a:r>
              <a:rPr lang="en-US" dirty="0" smtClean="0">
                <a:solidFill>
                  <a:schemeClr val="tx1"/>
                </a:solidFill>
              </a:rPr>
              <a:t>(today’s topic)</a:t>
            </a:r>
            <a:endParaRPr lang="en-US" dirty="0">
              <a:solidFill>
                <a:schemeClr val="tx1"/>
              </a:solidFill>
            </a:endParaRPr>
          </a:p>
        </p:txBody>
      </p:sp>
      <p:sp>
        <p:nvSpPr>
          <p:cNvPr id="3" name="Content Placeholder 2"/>
          <p:cNvSpPr>
            <a:spLocks noGrp="1"/>
          </p:cNvSpPr>
          <p:nvPr>
            <p:ph sz="quarter" idx="10"/>
          </p:nvPr>
        </p:nvSpPr>
        <p:spPr/>
        <p:txBody>
          <a:bodyPr>
            <a:normAutofit/>
          </a:bodyPr>
          <a:lstStyle/>
          <a:p>
            <a:pPr marL="0" indent="0">
              <a:buNone/>
            </a:pPr>
            <a:r>
              <a:rPr lang="en-US" sz="5400" b="1" dirty="0">
                <a:solidFill>
                  <a:schemeClr val="tx1"/>
                </a:solidFill>
              </a:rPr>
              <a:t>P</a:t>
            </a:r>
            <a:r>
              <a:rPr lang="en-US" sz="5400" b="1" dirty="0" smtClean="0">
                <a:solidFill>
                  <a:schemeClr val="tx1"/>
                </a:solidFill>
              </a:rPr>
              <a:t>art of the </a:t>
            </a:r>
            <a:r>
              <a:rPr lang="en-US" sz="5400" b="1" dirty="0" smtClean="0">
                <a:solidFill>
                  <a:schemeClr val="accent2"/>
                </a:solidFill>
              </a:rPr>
              <a:t>evolution</a:t>
            </a:r>
            <a:r>
              <a:rPr lang="en-US" sz="5400" b="1" dirty="0" smtClean="0">
                <a:solidFill>
                  <a:schemeClr val="tx1"/>
                </a:solidFill>
              </a:rPr>
              <a:t> of   </a:t>
            </a:r>
          </a:p>
          <a:p>
            <a:pPr marL="0" indent="0">
              <a:buNone/>
            </a:pPr>
            <a:r>
              <a:rPr lang="en-US" sz="5400" b="1" dirty="0">
                <a:solidFill>
                  <a:schemeClr val="tx1"/>
                </a:solidFill>
              </a:rPr>
              <a:t> </a:t>
            </a:r>
            <a:r>
              <a:rPr lang="en-US" sz="5400" b="1" dirty="0" smtClean="0">
                <a:solidFill>
                  <a:schemeClr val="tx1"/>
                </a:solidFill>
              </a:rPr>
              <a:t> this </a:t>
            </a:r>
            <a:r>
              <a:rPr lang="en-US" sz="5400" b="1" dirty="0">
                <a:solidFill>
                  <a:srgbClr val="0000FF"/>
                </a:solidFill>
                <a:latin typeface="Comic Sans MS"/>
                <a:cs typeface="Comic Sans MS"/>
              </a:rPr>
              <a:t>Emergent</a:t>
            </a:r>
            <a:r>
              <a:rPr lang="en-US" sz="5400" b="1" dirty="0">
                <a:solidFill>
                  <a:schemeClr val="tx1"/>
                </a:solidFill>
              </a:rPr>
              <a:t> </a:t>
            </a:r>
            <a:r>
              <a:rPr lang="en-US" sz="5400" b="1" dirty="0" smtClean="0">
                <a:solidFill>
                  <a:schemeClr val="tx1"/>
                </a:solidFill>
              </a:rPr>
              <a:t>Theme </a:t>
            </a:r>
            <a:endParaRPr lang="en-US" sz="5400" dirty="0"/>
          </a:p>
        </p:txBody>
      </p:sp>
      <p:pic>
        <p:nvPicPr>
          <p:cNvPr id="4" name="Picture 3" descr="Screen Shot 2013-10-01 at 1.12.32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6923" y="3060473"/>
            <a:ext cx="5982733" cy="1978327"/>
          </a:xfrm>
          <a:prstGeom prst="rect">
            <a:avLst/>
          </a:prstGeom>
        </p:spPr>
      </p:pic>
      <p:pic>
        <p:nvPicPr>
          <p:cNvPr id="5" name="Content Placeholder 3" descr="Audi_Vice_City.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90850" y="4745597"/>
            <a:ext cx="1895950" cy="1433507"/>
          </a:xfrm>
          <a:prstGeom prst="rect">
            <a:avLst/>
          </a:prstGeom>
        </p:spPr>
      </p:pic>
      <p:pic>
        <p:nvPicPr>
          <p:cNvPr id="6" name="Content Placeholder 5" descr="100px-Vg_development_icon.png"/>
          <p:cNvPicPr>
            <a:picLocks noChangeAspect="1"/>
          </p:cNvPicPr>
          <p:nvPr/>
        </p:nvPicPr>
        <p:blipFill rotWithShape="1">
          <a:blip r:embed="rId4" cstate="print">
            <a:extLst>
              <a:ext uri="{28A0092B-C50C-407E-A947-70E740481C1C}">
                <a14:useLocalDpi xmlns:a14="http://schemas.microsoft.com/office/drawing/2010/main"/>
              </a:ext>
            </a:extLst>
          </a:blip>
          <a:srcRect l="-929"/>
          <a:stretch/>
        </p:blipFill>
        <p:spPr>
          <a:xfrm>
            <a:off x="4656949" y="4745597"/>
            <a:ext cx="1442471" cy="1433507"/>
          </a:xfrm>
          <a:prstGeom prst="rect">
            <a:avLst/>
          </a:prstGeom>
        </p:spPr>
      </p:pic>
    </p:spTree>
    <p:extLst>
      <p:ext uri="{BB962C8B-B14F-4D97-AF65-F5344CB8AC3E}">
        <p14:creationId xmlns:p14="http://schemas.microsoft.com/office/powerpoint/2010/main" val="1692561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1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6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WHAT ABOUT?</a:t>
            </a:r>
            <a:endParaRPr lang="en-US" sz="6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 name="Content Placeholder 3"/>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rcRect/>
          <a:stretch/>
        </p:blipFill>
        <p:spPr>
          <a:xfrm>
            <a:off x="4736461" y="2091388"/>
            <a:ext cx="4221628" cy="2845254"/>
          </a:xfrm>
        </p:spPr>
      </p:pic>
      <p:pic>
        <p:nvPicPr>
          <p:cNvPr id="5" name="Picture 4"/>
          <p:cNvPicPr>
            <a:picLocks noChangeAspect="1"/>
          </p:cNvPicPr>
          <p:nvPr/>
        </p:nvPicPr>
        <p:blipFill>
          <a:blip r:embed="rId4"/>
          <a:stretch>
            <a:fillRect/>
          </a:stretch>
        </p:blipFill>
        <p:spPr>
          <a:xfrm>
            <a:off x="205504" y="2091388"/>
            <a:ext cx="3810000" cy="2857500"/>
          </a:xfrm>
          <a:prstGeom prst="rect">
            <a:avLst/>
          </a:prstGeom>
        </p:spPr>
      </p:pic>
      <p:sp>
        <p:nvSpPr>
          <p:cNvPr id="7" name="Plus 6"/>
          <p:cNvSpPr/>
          <p:nvPr/>
        </p:nvSpPr>
        <p:spPr>
          <a:xfrm>
            <a:off x="4095780" y="3209458"/>
            <a:ext cx="560596" cy="554933"/>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3088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355"/>
            <a:ext cx="8229600" cy="1016000"/>
          </a:xfrm>
        </p:spPr>
        <p:txBody>
          <a:bodyPr>
            <a:normAutofit fontScale="90000"/>
          </a:bodyPr>
          <a:lstStyle/>
          <a:p>
            <a:r>
              <a:rPr lang="en-US" dirty="0" smtClean="0"/>
              <a:t>          </a:t>
            </a:r>
            <a:r>
              <a:rPr lang="en-US" dirty="0" smtClean="0">
                <a:solidFill>
                  <a:schemeClr val="tx1"/>
                </a:solidFill>
              </a:rPr>
              <a:t> Starting Point Conundrum: </a:t>
            </a:r>
            <a:br>
              <a:rPr lang="en-US" dirty="0" smtClean="0">
                <a:solidFill>
                  <a:schemeClr val="tx1"/>
                </a:solidFill>
              </a:rPr>
            </a:br>
            <a:r>
              <a:rPr lang="en-US" dirty="0" smtClean="0">
                <a:solidFill>
                  <a:schemeClr val="tx1"/>
                </a:solidFill>
              </a:rPr>
              <a:t>   </a:t>
            </a:r>
            <a:r>
              <a:rPr lang="en-US" b="1" dirty="0" smtClean="0">
                <a:solidFill>
                  <a:srgbClr val="000090"/>
                </a:solidFill>
              </a:rPr>
              <a:t>IDEA</a:t>
            </a:r>
            <a:r>
              <a:rPr lang="en-US" b="1" dirty="0" smtClean="0">
                <a:solidFill>
                  <a:schemeClr val="tx1"/>
                </a:solidFill>
              </a:rPr>
              <a:t>/</a:t>
            </a:r>
            <a:r>
              <a:rPr lang="en-US" b="1" dirty="0" smtClean="0">
                <a:solidFill>
                  <a:srgbClr val="FF0000"/>
                </a:solidFill>
              </a:rPr>
              <a:t>EXPRESSION</a:t>
            </a:r>
            <a:r>
              <a:rPr lang="en-US" b="1" dirty="0" smtClean="0">
                <a:solidFill>
                  <a:schemeClr val="tx1"/>
                </a:solidFill>
              </a:rPr>
              <a:t> DICHOTOMY</a:t>
            </a:r>
            <a:endParaRPr lang="en-US" b="1" dirty="0">
              <a:solidFill>
                <a:schemeClr val="tx1"/>
              </a:solidFill>
            </a:endParaRPr>
          </a:p>
        </p:txBody>
      </p:sp>
      <p:sp>
        <p:nvSpPr>
          <p:cNvPr id="3" name="Content Placeholder 2"/>
          <p:cNvSpPr>
            <a:spLocks noGrp="1"/>
          </p:cNvSpPr>
          <p:nvPr>
            <p:ph sz="quarter" idx="10"/>
          </p:nvPr>
        </p:nvSpPr>
        <p:spPr/>
        <p:txBody>
          <a:bodyPr>
            <a:normAutofit/>
          </a:bodyPr>
          <a:lstStyle/>
          <a:p>
            <a:pPr marL="0" indent="0">
              <a:buNone/>
            </a:pPr>
            <a:r>
              <a:rPr lang="en-US" b="1" dirty="0" smtClean="0">
                <a:solidFill>
                  <a:srgbClr val="000000"/>
                </a:solidFill>
              </a:rPr>
              <a:t>Paradoxical Thesis: </a:t>
            </a:r>
            <a:r>
              <a:rPr lang="en-US" i="1" dirty="0">
                <a:solidFill>
                  <a:srgbClr val="000000"/>
                </a:solidFill>
              </a:rPr>
              <a:t>The problem with </a:t>
            </a:r>
            <a:r>
              <a:rPr lang="en-US" b="1" i="1" dirty="0" smtClean="0">
                <a:solidFill>
                  <a:schemeClr val="tx2"/>
                </a:solidFill>
                <a:latin typeface="Arial Black"/>
                <a:cs typeface="Arial Black"/>
              </a:rPr>
              <a:t>“the Law” </a:t>
            </a:r>
            <a:r>
              <a:rPr lang="en-US" i="1" dirty="0" smtClean="0">
                <a:solidFill>
                  <a:srgbClr val="000000"/>
                </a:solidFill>
              </a:rPr>
              <a:t>may not have anything </a:t>
            </a:r>
            <a:r>
              <a:rPr lang="en-US" i="1" dirty="0">
                <a:solidFill>
                  <a:srgbClr val="000000"/>
                </a:solidFill>
              </a:rPr>
              <a:t>to do with the </a:t>
            </a:r>
            <a:r>
              <a:rPr lang="en-US" i="1" dirty="0" smtClean="0">
                <a:solidFill>
                  <a:srgbClr val="000000"/>
                </a:solidFill>
              </a:rPr>
              <a:t>Law</a:t>
            </a:r>
          </a:p>
          <a:p>
            <a:pPr marL="0" indent="0">
              <a:buNone/>
            </a:pPr>
            <a:endParaRPr lang="en-US" i="1" dirty="0" smtClean="0"/>
          </a:p>
          <a:p>
            <a:pPr marL="0" indent="0">
              <a:buNone/>
            </a:pPr>
            <a:endParaRPr lang="en-US" i="1" dirty="0" smtClean="0"/>
          </a:p>
          <a:p>
            <a:pPr marL="0" indent="0">
              <a:buNone/>
            </a:pPr>
            <a:r>
              <a:rPr lang="en-US" b="1" i="1" u="sng" dirty="0" smtClean="0">
                <a:solidFill>
                  <a:srgbClr val="0000FF"/>
                </a:solidFill>
              </a:rPr>
              <a:t>IDEA</a:t>
            </a:r>
            <a:r>
              <a:rPr lang="en-US" b="1" i="1" u="sng" dirty="0">
                <a:solidFill>
                  <a:srgbClr val="000000"/>
                </a:solidFill>
              </a:rPr>
              <a:t>/</a:t>
            </a:r>
            <a:r>
              <a:rPr lang="en-US" b="1" i="1" u="sng" dirty="0">
                <a:solidFill>
                  <a:srgbClr val="FF0000"/>
                </a:solidFill>
              </a:rPr>
              <a:t>EXPRESSION</a:t>
            </a:r>
            <a:r>
              <a:rPr lang="en-US" b="1" i="1" dirty="0">
                <a:solidFill>
                  <a:srgbClr val="000000"/>
                </a:solidFill>
              </a:rPr>
              <a:t> </a:t>
            </a:r>
            <a:r>
              <a:rPr lang="en-US" b="1" dirty="0" smtClean="0">
                <a:solidFill>
                  <a:srgbClr val="660066"/>
                </a:solidFill>
              </a:rPr>
              <a:t>DICHO</a:t>
            </a:r>
            <a:r>
              <a:rPr lang="en-US" b="1" dirty="0" smtClean="0">
                <a:solidFill>
                  <a:srgbClr val="008000"/>
                </a:solidFill>
              </a:rPr>
              <a:t>TOMY</a:t>
            </a:r>
            <a:r>
              <a:rPr lang="en-US" b="1" dirty="0" smtClean="0"/>
              <a:t>: </a:t>
            </a:r>
            <a:endParaRPr lang="en-US" b="1" dirty="0"/>
          </a:p>
          <a:p>
            <a:r>
              <a:rPr lang="en-US" b="1" dirty="0" smtClean="0">
                <a:solidFill>
                  <a:srgbClr val="000000"/>
                </a:solidFill>
              </a:rPr>
              <a:t>No </a:t>
            </a:r>
            <a:r>
              <a:rPr lang="en-US" b="1" dirty="0">
                <a:solidFill>
                  <a:srgbClr val="000000"/>
                </a:solidFill>
              </a:rPr>
              <a:t>IP in an </a:t>
            </a:r>
            <a:r>
              <a:rPr lang="en-US" b="1" dirty="0" smtClean="0">
                <a:solidFill>
                  <a:srgbClr val="000000"/>
                </a:solidFill>
              </a:rPr>
              <a:t>idea</a:t>
            </a:r>
            <a:r>
              <a:rPr lang="en-US" b="1" dirty="0" smtClean="0"/>
              <a:t>. </a:t>
            </a:r>
          </a:p>
          <a:p>
            <a:r>
              <a:rPr lang="en-US" b="1" dirty="0">
                <a:solidFill>
                  <a:srgbClr val="000000"/>
                </a:solidFill>
              </a:rPr>
              <a:t>B</a:t>
            </a:r>
            <a:r>
              <a:rPr lang="en-US" b="1" dirty="0" smtClean="0">
                <a:solidFill>
                  <a:srgbClr val="000000"/>
                </a:solidFill>
              </a:rPr>
              <a:t>ecomes </a:t>
            </a:r>
            <a:r>
              <a:rPr lang="en-US" b="1" dirty="0">
                <a:solidFill>
                  <a:srgbClr val="000000"/>
                </a:solidFill>
              </a:rPr>
              <a:t>IP </a:t>
            </a:r>
            <a:r>
              <a:rPr lang="en-US" b="1" dirty="0" smtClean="0">
                <a:solidFill>
                  <a:srgbClr val="000000"/>
                </a:solidFill>
              </a:rPr>
              <a:t>as </a:t>
            </a:r>
            <a:r>
              <a:rPr lang="en-US" b="1" dirty="0">
                <a:solidFill>
                  <a:srgbClr val="000000"/>
                </a:solidFill>
              </a:rPr>
              <a:t>(fixated) expression</a:t>
            </a:r>
            <a:r>
              <a:rPr lang="en-US" b="1" dirty="0" smtClean="0">
                <a:solidFill>
                  <a:srgbClr val="000000"/>
                </a:solidFill>
              </a:rPr>
              <a:t>.</a:t>
            </a:r>
          </a:p>
          <a:p>
            <a:endParaRPr lang="en-US" dirty="0" smtClean="0"/>
          </a:p>
          <a:p>
            <a:pPr marL="0" indent="0">
              <a:buNone/>
            </a:pPr>
            <a:endParaRPr lang="en-US" dirty="0"/>
          </a:p>
          <a:p>
            <a:pPr marL="0" indent="0">
              <a:buNone/>
            </a:pPr>
            <a:r>
              <a:rPr lang="en-US" b="1" dirty="0" smtClean="0">
                <a:solidFill>
                  <a:srgbClr val="000090"/>
                </a:solidFill>
                <a:latin typeface="Avenir Black Oblique"/>
                <a:cs typeface="Avenir Black Oblique"/>
              </a:rPr>
              <a:t>Contrast this “talk” to 70 years ago:</a:t>
            </a:r>
          </a:p>
          <a:p>
            <a:endParaRPr lang="en-US" dirty="0"/>
          </a:p>
          <a:p>
            <a:endParaRPr lang="en-US" dirty="0" smtClean="0"/>
          </a:p>
          <a:p>
            <a:endParaRPr lang="en-US" dirty="0" smtClean="0"/>
          </a:p>
          <a:p>
            <a:pPr marL="0" indent="0">
              <a:buNone/>
            </a:pPr>
            <a:endParaRPr lang="en-US" i="1" u="sng" dirty="0">
              <a:solidFill>
                <a:schemeClr val="tx1">
                  <a:lumMod val="85000"/>
                  <a:lumOff val="15000"/>
                </a:schemeClr>
              </a:solidFill>
            </a:endParaRPr>
          </a:p>
          <a:p>
            <a:pPr marL="0" indent="0">
              <a:buNone/>
            </a:pPr>
            <a:endParaRPr lang="en-US" dirty="0">
              <a:solidFill>
                <a:schemeClr val="tx1">
                  <a:lumMod val="85000"/>
                  <a:lumOff val="15000"/>
                </a:schemeClr>
              </a:solidFill>
            </a:endParaRPr>
          </a:p>
        </p:txBody>
      </p:sp>
      <p:pic>
        <p:nvPicPr>
          <p:cNvPr id="4" name="Picture 3"/>
          <p:cNvPicPr>
            <a:picLocks noChangeAspect="1"/>
          </p:cNvPicPr>
          <p:nvPr/>
        </p:nvPicPr>
        <p:blipFill>
          <a:blip r:embed="rId3"/>
          <a:stretch>
            <a:fillRect/>
          </a:stretch>
        </p:blipFill>
        <p:spPr>
          <a:xfrm>
            <a:off x="6312417" y="2992064"/>
            <a:ext cx="2374383" cy="2205348"/>
          </a:xfrm>
          <a:prstGeom prst="rect">
            <a:avLst/>
          </a:prstGeom>
        </p:spPr>
      </p:pic>
    </p:spTree>
    <p:extLst>
      <p:ext uri="{BB962C8B-B14F-4D97-AF65-F5344CB8AC3E}">
        <p14:creationId xmlns:p14="http://schemas.microsoft.com/office/powerpoint/2010/main" val="2244426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6593"/>
            <a:ext cx="9144000" cy="1016000"/>
          </a:xfrm>
        </p:spPr>
        <p:txBody>
          <a:bodyPr>
            <a:normAutofit fontScale="90000"/>
          </a:bodyPr>
          <a:lstStyle/>
          <a:p>
            <a:r>
              <a:rPr lang="en-US" i="1" u="sng" dirty="0">
                <a:solidFill>
                  <a:schemeClr val="tx1">
                    <a:lumMod val="85000"/>
                    <a:lumOff val="15000"/>
                  </a:schemeClr>
                </a:solidFill>
              </a:rPr>
              <a:t>Now happens @ the speed of digital </a:t>
            </a:r>
            <a:r>
              <a:rPr lang="en-US" sz="3600" i="1" u="sng" dirty="0">
                <a:solidFill>
                  <a:schemeClr val="tx1">
                    <a:lumMod val="85000"/>
                    <a:lumOff val="15000"/>
                  </a:schemeClr>
                </a:solidFill>
              </a:rPr>
              <a:t>light</a:t>
            </a:r>
            <a:r>
              <a:rPr lang="en-US" i="1" u="sng" dirty="0">
                <a:solidFill>
                  <a:schemeClr val="tx1">
                    <a:lumMod val="85000"/>
                    <a:lumOff val="15000"/>
                  </a:schemeClr>
                </a:solidFill>
              </a:rPr>
              <a:t>….</a:t>
            </a:r>
            <a:br>
              <a:rPr lang="en-US" i="1" u="sng" dirty="0">
                <a:solidFill>
                  <a:schemeClr val="tx1">
                    <a:lumMod val="85000"/>
                    <a:lumOff val="15000"/>
                  </a:schemeClr>
                </a:solidFill>
              </a:rPr>
            </a:br>
            <a:endParaRPr lang="en-US" dirty="0"/>
          </a:p>
        </p:txBody>
      </p:sp>
      <p:sp>
        <p:nvSpPr>
          <p:cNvPr id="3" name="Content Placeholder 2"/>
          <p:cNvSpPr>
            <a:spLocks noGrp="1"/>
          </p:cNvSpPr>
          <p:nvPr>
            <p:ph sz="quarter" idx="10"/>
          </p:nvPr>
        </p:nvSpPr>
        <p:spPr/>
        <p:txBody>
          <a:bodyPr>
            <a:normAutofit/>
          </a:bodyPr>
          <a:lstStyle/>
          <a:p>
            <a:pPr marL="0" indent="0">
              <a:buNone/>
            </a:pP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336495" y="1158549"/>
            <a:ext cx="8450574" cy="4672998"/>
          </a:xfrm>
          <a:prstGeom prst="rect">
            <a:avLst/>
          </a:prstGeom>
        </p:spPr>
      </p:pic>
    </p:spTree>
    <p:extLst>
      <p:ext uri="{BB962C8B-B14F-4D97-AF65-F5344CB8AC3E}">
        <p14:creationId xmlns:p14="http://schemas.microsoft.com/office/powerpoint/2010/main" val="1687141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59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9119"/>
            <a:ext cx="9144000" cy="1253474"/>
          </a:xfrm>
        </p:spPr>
        <p:txBody>
          <a:bodyPr>
            <a:normAutofit/>
          </a:bodyPr>
          <a:lstStyle/>
          <a:p>
            <a:r>
              <a:rPr lang="en-US" dirty="0"/>
              <a:t> </a:t>
            </a:r>
            <a:r>
              <a:rPr lang="en-US" dirty="0" smtClean="0"/>
              <a:t>   </a:t>
            </a:r>
            <a:r>
              <a:rPr lang="en-US" sz="5400" dirty="0" smtClean="0">
                <a:solidFill>
                  <a:srgbClr val="800000"/>
                </a:solidFill>
              </a:rPr>
              <a:t>.</a:t>
            </a:r>
            <a:r>
              <a:rPr lang="en-US" sz="5400" dirty="0" smtClean="0">
                <a:solidFill>
                  <a:srgbClr val="FF0000"/>
                </a:solidFill>
              </a:rPr>
              <a:t>.</a:t>
            </a:r>
            <a:r>
              <a:rPr lang="en-US" sz="5400" dirty="0" smtClean="0">
                <a:solidFill>
                  <a:srgbClr val="FF6600"/>
                </a:solidFill>
              </a:rPr>
              <a:t>.</a:t>
            </a:r>
            <a:r>
              <a:rPr lang="en-US" sz="5400" b="1" dirty="0" smtClean="0">
                <a:solidFill>
                  <a:srgbClr val="000000"/>
                </a:solidFill>
              </a:rPr>
              <a:t>SO WHAT</a:t>
            </a:r>
            <a:r>
              <a:rPr lang="en-US" sz="5400" dirty="0" smtClean="0">
                <a:solidFill>
                  <a:srgbClr val="FFFF00"/>
                </a:solidFill>
              </a:rPr>
              <a:t>&gt;</a:t>
            </a:r>
            <a:r>
              <a:rPr lang="en-US" sz="5400" dirty="0" smtClean="0">
                <a:solidFill>
                  <a:srgbClr val="CCFFCC"/>
                </a:solidFill>
              </a:rPr>
              <a:t>&gt;</a:t>
            </a:r>
            <a:r>
              <a:rPr lang="en-US" sz="5400" dirty="0" smtClean="0">
                <a:solidFill>
                  <a:srgbClr val="008000"/>
                </a:solidFill>
              </a:rPr>
              <a:t>&gt;</a:t>
            </a:r>
            <a:r>
              <a:rPr lang="en-US" sz="5400" dirty="0" smtClean="0">
                <a:solidFill>
                  <a:srgbClr val="3366FF"/>
                </a:solidFill>
              </a:rPr>
              <a:t>&gt;</a:t>
            </a:r>
            <a:r>
              <a:rPr lang="en-US" sz="5400" dirty="0" smtClean="0">
                <a:solidFill>
                  <a:srgbClr val="0000FF"/>
                </a:solidFill>
              </a:rPr>
              <a:t>?</a:t>
            </a:r>
            <a:r>
              <a:rPr lang="en-US" sz="5400" dirty="0" smtClean="0">
                <a:solidFill>
                  <a:srgbClr val="000090"/>
                </a:solidFill>
              </a:rPr>
              <a:t>?</a:t>
            </a:r>
            <a:r>
              <a:rPr lang="en-US" sz="5400" dirty="0" smtClean="0">
                <a:solidFill>
                  <a:srgbClr val="660066"/>
                </a:solidFill>
              </a:rPr>
              <a:t>?</a:t>
            </a:r>
            <a:r>
              <a:rPr lang="en-US" sz="5400" dirty="0" smtClean="0">
                <a:solidFill>
                  <a:srgbClr val="000000"/>
                </a:solidFill>
              </a:rPr>
              <a:t>?</a:t>
            </a:r>
            <a:endParaRPr lang="en-US" sz="5400" dirty="0">
              <a:solidFill>
                <a:srgbClr val="000000"/>
              </a:solidFill>
            </a:endParaRPr>
          </a:p>
        </p:txBody>
      </p:sp>
      <p:sp>
        <p:nvSpPr>
          <p:cNvPr id="3" name="Content Placeholder 2"/>
          <p:cNvSpPr>
            <a:spLocks noGrp="1"/>
          </p:cNvSpPr>
          <p:nvPr>
            <p:ph sz="quarter" idx="10"/>
          </p:nvPr>
        </p:nvSpPr>
        <p:spPr>
          <a:xfrm>
            <a:off x="457200" y="1147267"/>
            <a:ext cx="8229600" cy="4998811"/>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0" indent="0">
              <a:buNone/>
            </a:pPr>
            <a:endPar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r>
              <a:rPr lang="en-US" b="1" dirty="0" smtClean="0">
                <a:ln w="11430"/>
                <a:solidFill>
                  <a:schemeClr val="tx1"/>
                </a:solidFill>
                <a:effectLst>
                  <a:outerShdw blurRad="50800" dist="39000" dir="5460000" algn="tl">
                    <a:srgbClr val="000000">
                      <a:alpha val="38000"/>
                    </a:srgbClr>
                  </a:outerShdw>
                </a:effectLst>
              </a:rPr>
              <a:t>Conundrum A (Literalist Dichotomy) = Private v. Public</a:t>
            </a:r>
          </a:p>
          <a:p>
            <a:r>
              <a:rPr lang="en-US" b="1" dirty="0" smtClean="0">
                <a:ln w="11430"/>
                <a:solidFill>
                  <a:schemeClr val="tx1"/>
                </a:solidFill>
                <a:effectLst>
                  <a:outerShdw blurRad="50800" dist="39000" dir="5460000" algn="tl">
                    <a:srgbClr val="000000">
                      <a:alpha val="38000"/>
                    </a:srgbClr>
                  </a:outerShdw>
                </a:effectLst>
              </a:rPr>
              <a:t>Conundrum B = Idea v. Expression</a:t>
            </a:r>
          </a:p>
          <a:p>
            <a:endParaRPr lang="en-US" b="1" dirty="0">
              <a:ln w="11430"/>
              <a:solidFill>
                <a:schemeClr val="tx1"/>
              </a:solidFill>
              <a:effectLst>
                <a:outerShdw blurRad="50800" dist="39000" dir="5460000" algn="tl">
                  <a:srgbClr val="000000">
                    <a:alpha val="38000"/>
                  </a:srgbClr>
                </a:outerShdw>
              </a:effectLst>
            </a:endParaRPr>
          </a:p>
          <a:p>
            <a:r>
              <a:rPr lang="en-US" sz="2800" b="1" dirty="0" smtClean="0">
                <a:ln w="11430"/>
                <a:solidFill>
                  <a:schemeClr val="tx1"/>
                </a:solidFill>
                <a:effectLst>
                  <a:outerShdw blurRad="50800" dist="39000" dir="5460000" algn="tl">
                    <a:srgbClr val="000000">
                      <a:alpha val="38000"/>
                    </a:srgbClr>
                  </a:outerShdw>
                </a:effectLst>
                <a:latin typeface="Apple Chancery"/>
                <a:cs typeface="Apple Chancery"/>
              </a:rPr>
              <a:t>Once upon a time…a long time ago……</a:t>
            </a:r>
          </a:p>
          <a:p>
            <a:endParaRPr lang="en-US" sz="2800" b="1" dirty="0">
              <a:ln w="11430"/>
              <a:solidFill>
                <a:schemeClr val="tx1"/>
              </a:solidFill>
              <a:effectLst>
                <a:outerShdw blurRad="50800" dist="39000" dir="5460000" algn="tl">
                  <a:srgbClr val="000000">
                    <a:alpha val="38000"/>
                  </a:srgbClr>
                </a:outerShdw>
              </a:effectLst>
              <a:latin typeface="Apple Chancery"/>
              <a:cs typeface="Apple Chancery"/>
            </a:endParaRPr>
          </a:p>
          <a:p>
            <a:pPr marL="0" indent="0">
              <a:buNone/>
            </a:pPr>
            <a:r>
              <a:rPr lang="en-US" sz="28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3200" b="1" dirty="0" smtClean="0">
                <a:ln w="11430"/>
                <a:solidFill>
                  <a:srgbClr val="0000FF"/>
                </a:solidFill>
                <a:effectLst>
                  <a:outerShdw blurRad="50800" dist="39000" dir="5460000" algn="tl">
                    <a:srgbClr val="000000">
                      <a:alpha val="38000"/>
                    </a:srgbClr>
                  </a:outerShdw>
                </a:effectLst>
                <a:latin typeface="Apple Chancery"/>
                <a:cs typeface="Apple Chancery"/>
              </a:rPr>
              <a:t>Private </a:t>
            </a:r>
            <a:r>
              <a:rPr lang="en-US" sz="32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3200" b="1" dirty="0" smtClean="0">
                <a:ln w="11430"/>
                <a:solidFill>
                  <a:srgbClr val="FF0000"/>
                </a:solidFill>
                <a:effectLst>
                  <a:outerShdw blurRad="50800" dist="39000" dir="5460000" algn="tl">
                    <a:srgbClr val="000000">
                      <a:alpha val="38000"/>
                    </a:srgbClr>
                  </a:outerShdw>
                </a:effectLst>
                <a:latin typeface="Apple Chancery"/>
                <a:cs typeface="Apple Chancery"/>
              </a:rPr>
              <a:t>Public</a:t>
            </a:r>
          </a:p>
          <a:p>
            <a:pPr marL="0" indent="0">
              <a:buNone/>
            </a:pPr>
            <a:endParaRPr lang="en-US" sz="2800" b="1" dirty="0">
              <a:ln w="11430"/>
              <a:solidFill>
                <a:schemeClr val="tx1"/>
              </a:solidFill>
              <a:effectLst>
                <a:outerShdw blurRad="50800" dist="39000" dir="5460000" algn="tl">
                  <a:srgbClr val="000000">
                    <a:alpha val="38000"/>
                  </a:srgbClr>
                </a:outerShdw>
              </a:effectLst>
              <a:latin typeface="Apple Chancery"/>
              <a:cs typeface="Apple Chancery"/>
            </a:endParaRPr>
          </a:p>
          <a:p>
            <a:pPr marL="0" indent="0">
              <a:buNone/>
            </a:pPr>
            <a:endParaRPr lang="en-US" sz="3200" b="1" dirty="0" smtClean="0">
              <a:ln w="11430"/>
              <a:solidFill>
                <a:schemeClr val="tx1"/>
              </a:solidFill>
              <a:effectLst>
                <a:outerShdw blurRad="50800" dist="39000" dir="5460000" algn="tl">
                  <a:srgbClr val="000000">
                    <a:alpha val="38000"/>
                  </a:srgbClr>
                </a:outerShdw>
              </a:effectLst>
              <a:latin typeface="Apple Chancery"/>
              <a:cs typeface="Apple Chancery"/>
            </a:endParaRPr>
          </a:p>
          <a:p>
            <a:pPr marL="0" indent="0">
              <a:buNone/>
            </a:pPr>
            <a:r>
              <a:rPr lang="en-US" sz="3200" b="1" dirty="0">
                <a:ln w="11430"/>
                <a:solidFill>
                  <a:schemeClr val="tx1"/>
                </a:solidFill>
                <a:effectLst>
                  <a:outerShdw blurRad="50800" dist="39000" dir="5460000" algn="tl">
                    <a:srgbClr val="000000">
                      <a:alpha val="38000"/>
                    </a:srgbClr>
                  </a:outerShdw>
                </a:effectLst>
                <a:latin typeface="Apple Chancery"/>
                <a:cs typeface="Apple Chancery"/>
              </a:rPr>
              <a:t> </a:t>
            </a:r>
            <a:r>
              <a:rPr lang="en-US" sz="32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3200" b="1" dirty="0" smtClean="0">
                <a:ln w="11430"/>
                <a:solidFill>
                  <a:srgbClr val="0000FF"/>
                </a:solidFill>
                <a:effectLst>
                  <a:outerShdw blurRad="50800" dist="39000" dir="5460000" algn="tl">
                    <a:srgbClr val="000000">
                      <a:alpha val="38000"/>
                    </a:srgbClr>
                  </a:outerShdw>
                </a:effectLst>
                <a:latin typeface="Apple Chancery"/>
                <a:cs typeface="Apple Chancery"/>
              </a:rPr>
              <a:t>Idea  </a:t>
            </a:r>
            <a:r>
              <a:rPr lang="en-US" sz="3200" b="1" dirty="0" smtClean="0">
                <a:ln w="11430"/>
                <a:solidFill>
                  <a:schemeClr val="tx1"/>
                </a:solidFill>
                <a:effectLst>
                  <a:outerShdw blurRad="50800" dist="39000" dir="5460000" algn="tl">
                    <a:srgbClr val="000000">
                      <a:alpha val="38000"/>
                    </a:srgbClr>
                  </a:outerShdw>
                </a:effectLst>
                <a:latin typeface="Apple Chancery"/>
                <a:cs typeface="Apple Chancery"/>
              </a:rPr>
              <a:t>                    </a:t>
            </a:r>
            <a:r>
              <a:rPr lang="en-US" sz="3200" b="1" dirty="0" smtClean="0">
                <a:ln w="11430"/>
                <a:solidFill>
                  <a:srgbClr val="FF0000"/>
                </a:solidFill>
                <a:effectLst>
                  <a:outerShdw blurRad="50800" dist="39000" dir="5460000" algn="tl">
                    <a:srgbClr val="000000">
                      <a:alpha val="38000"/>
                    </a:srgbClr>
                  </a:outerShdw>
                </a:effectLst>
                <a:latin typeface="Apple Chancery"/>
                <a:cs typeface="Apple Chancery"/>
              </a:rPr>
              <a:t>Expression</a:t>
            </a:r>
            <a:endParaRPr lang="en-US" sz="3200" b="1" dirty="0">
              <a:ln w="11430"/>
              <a:solidFill>
                <a:srgbClr val="FF0000"/>
              </a:solidFill>
              <a:effectLst>
                <a:outerShdw blurRad="50800" dist="39000" dir="5460000" algn="tl">
                  <a:srgbClr val="000000">
                    <a:alpha val="38000"/>
                  </a:srgbClr>
                </a:outerShdw>
              </a:effectLst>
              <a:latin typeface="Apple Chancery"/>
              <a:cs typeface="Apple Chancery"/>
            </a:endParaRPr>
          </a:p>
        </p:txBody>
      </p:sp>
    </p:spTree>
    <p:extLst>
      <p:ext uri="{BB962C8B-B14F-4D97-AF65-F5344CB8AC3E}">
        <p14:creationId xmlns:p14="http://schemas.microsoft.com/office/powerpoint/2010/main" val="2481959462"/>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3542</TotalTime>
  <Words>4308</Words>
  <Application>Microsoft Macintosh PowerPoint</Application>
  <PresentationFormat>On-screen Show (4:3)</PresentationFormat>
  <Paragraphs>480</Paragraphs>
  <Slides>48</Slides>
  <Notes>1</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CDM_PPT_Template </vt:lpstr>
      <vt:lpstr>  Right to CreaTE or Rights of Creation</vt:lpstr>
      <vt:lpstr>     Where Are We? </vt:lpstr>
      <vt:lpstr> An Emergent Theme Evolves</vt:lpstr>
      <vt:lpstr> An Emergent Theme Evolves 2</vt:lpstr>
      <vt:lpstr>          Mods (today’s topic)</vt:lpstr>
      <vt:lpstr>     WHAT ABOUT?</vt:lpstr>
      <vt:lpstr>           Starting Point Conundrum:     IDEA/EXPRESSION DICHOTOMY</vt:lpstr>
      <vt:lpstr>Now happens @ the speed of digital light…. </vt:lpstr>
      <vt:lpstr>    ...SO WHAT&gt;&gt;&gt;&gt;????</vt:lpstr>
      <vt:lpstr> IN THE DIGITAL UNIVERSE</vt:lpstr>
      <vt:lpstr> Not Failure of Law: Failure of Balance</vt:lpstr>
      <vt:lpstr> Threshold to MODS - The DIGI-SHIFT                                          Other Precedents for “use” </vt:lpstr>
      <vt:lpstr>  An Un-enumerated Right?</vt:lpstr>
      <vt:lpstr>      Right to Mod/Right to CreaTe</vt:lpstr>
      <vt:lpstr>Concepts to Reflect On (for the next while..)  </vt:lpstr>
      <vt:lpstr>           Cases to overcome*… </vt:lpstr>
      <vt:lpstr>     Cases to overcome (con’d)</vt:lpstr>
      <vt:lpstr>MDY (con’d): Contract not Copyright</vt:lpstr>
      <vt:lpstr> Notice any common denominators?</vt:lpstr>
      <vt:lpstr>    Does not mean Mods ARE “Fair Use”.. </vt:lpstr>
      <vt:lpstr>    Establishing the Right to Mod: Questions of perspective</vt:lpstr>
      <vt:lpstr>“Right to CreaTE” v. “Rights to Creation”</vt:lpstr>
      <vt:lpstr>PowerPoint Presentation</vt:lpstr>
      <vt:lpstr>        Cores of the Creative</vt:lpstr>
      <vt:lpstr>          My (personal) moment…</vt:lpstr>
      <vt:lpstr> “Intellectual Property” Paradoxes?</vt:lpstr>
      <vt:lpstr>  More reasons Copyright are not “Property” </vt:lpstr>
      <vt:lpstr>        SHOULD…</vt:lpstr>
      <vt:lpstr>           From Literal to Historical:     Copyright within trajectory of creative freedoms  </vt:lpstr>
      <vt:lpstr>      Understanding Copyright as part of          the democratization of thought?  </vt:lpstr>
      <vt:lpstr>     …the Creator (author) &amp;           some serious questions…</vt:lpstr>
      <vt:lpstr>  Think about: Tatoos           (The Escher Conundrum)</vt:lpstr>
      <vt:lpstr>      IS LAW “AGILE”(enough)?</vt:lpstr>
      <vt:lpstr>        POSSIBLE WAYS FORWARD:      Are we evading the deeper question?</vt:lpstr>
      <vt:lpstr>      POSSIBLE WAYS FORWARD       Right to Remix/Mod/CREATE ?</vt:lpstr>
      <vt:lpstr> Re-enter  Sony v. Universal (&amp; sequels)</vt:lpstr>
      <vt:lpstr>     POSSIBLE WAYS FORWARD                      “Context Shifting”</vt:lpstr>
      <vt:lpstr>Fair Dealing in Canada:                     Enter User Rights…</vt:lpstr>
      <vt:lpstr>    SCC Penatalogy...words</vt:lpstr>
      <vt:lpstr>    Non-commercial user-generated content                (Copyright Act, Canada) </vt:lpstr>
      <vt:lpstr>PWF: Raise Thresholds for IP Protection</vt:lpstr>
      <vt:lpstr>  </vt:lpstr>
      <vt:lpstr>     POSSIBLE WAYS FORWARD Double Standard Test Yields Solution?</vt:lpstr>
      <vt:lpstr>       POSSIBLE WAYS FORWARD            Enter “Moral Rights”</vt:lpstr>
      <vt:lpstr> Useful Authorities</vt:lpstr>
      <vt:lpstr>PowerPoint Presentation</vt:lpstr>
      <vt:lpstr>                  Next Class</vt:lpstr>
      <vt:lpstr>Our Academic Partners</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Festinger</dc:creator>
  <cp:lastModifiedBy>Jon Festinger</cp:lastModifiedBy>
  <cp:revision>194</cp:revision>
  <cp:lastPrinted>2013-10-02T05:14:22Z</cp:lastPrinted>
  <dcterms:created xsi:type="dcterms:W3CDTF">2013-01-20T23:15:25Z</dcterms:created>
  <dcterms:modified xsi:type="dcterms:W3CDTF">2013-10-07T02:21:34Z</dcterms:modified>
</cp:coreProperties>
</file>