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99" r:id="rId2"/>
    <p:sldId id="306" r:id="rId3"/>
    <p:sldId id="307" r:id="rId4"/>
    <p:sldId id="308" r:id="rId5"/>
    <p:sldId id="311" r:id="rId6"/>
    <p:sldId id="309" r:id="rId7"/>
    <p:sldId id="256" r:id="rId8"/>
    <p:sldId id="284" r:id="rId9"/>
    <p:sldId id="298" r:id="rId10"/>
    <p:sldId id="257" r:id="rId11"/>
    <p:sldId id="258" r:id="rId12"/>
    <p:sldId id="285" r:id="rId13"/>
    <p:sldId id="274" r:id="rId14"/>
    <p:sldId id="292" r:id="rId15"/>
    <p:sldId id="286" r:id="rId16"/>
    <p:sldId id="260" r:id="rId17"/>
    <p:sldId id="294" r:id="rId18"/>
    <p:sldId id="261" r:id="rId19"/>
    <p:sldId id="262" r:id="rId20"/>
    <p:sldId id="290" r:id="rId21"/>
    <p:sldId id="291" r:id="rId22"/>
    <p:sldId id="287" r:id="rId23"/>
    <p:sldId id="259" r:id="rId24"/>
    <p:sldId id="288" r:id="rId25"/>
    <p:sldId id="266" r:id="rId26"/>
    <p:sldId id="264" r:id="rId27"/>
    <p:sldId id="269" r:id="rId28"/>
    <p:sldId id="312" r:id="rId29"/>
    <p:sldId id="300" r:id="rId30"/>
    <p:sldId id="296" r:id="rId31"/>
    <p:sldId id="310" r:id="rId32"/>
    <p:sldId id="270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videogame.law.ubc.ca" TargetMode="External"/><Relationship Id="rId5" Type="http://schemas.openxmlformats.org/officeDocument/2006/relationships/hyperlink" Target="mailto:jon_festinger@thecdm.ca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mshardware.com/news/World-Warcraft-Blizzard-MMORPG-Microtransactions,9003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verge.com/2013/1/16/3879194/apple-app-store-guidelines-tell-game-developers-to-avoid-serious-themes" TargetMode="External"/><Relationship Id="rId4" Type="http://schemas.openxmlformats.org/officeDocument/2006/relationships/hyperlink" Target="http://www.gamepolitics.com/2012/11/07/turns-out-sexist-talk-xbox-live-wont-earn-you-lifetime-ban%23.URsttVpAR3c" TargetMode="External"/><Relationship Id="rId5" Type="http://schemas.openxmlformats.org/officeDocument/2006/relationships/hyperlink" Target="http://gamepolitics.com/2012/12/19/blizzard-bans-several-thousand-diablo-iii-players-cheating%23.URswDFpAR3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illscreendaily.com/articles/news/apple-rejects-game-based-syrian-civil-wa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guardian.com/media/2006/feb/05/religion.news" TargetMode="Externa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s.blogs.nytimes.com/2013/02/06/microsoft-attacks-google-on-gmail-privacy/" TargetMode="External"/><Relationship Id="rId4" Type="http://schemas.openxmlformats.org/officeDocument/2006/relationships/hyperlink" Target="http://tos-dr.inf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chcrunch.com/2011/11/30/examination-of-privacy-policies-shows-a-few-troubling-trend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c.com/a_vc/2013/02/peer-progress-and-regulation-20.html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tp.princeton.edu/event/grossman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xology.com/library/detail.aspx?g=d3ce96bc-2b40-4c0c-8a36-c855e6f2207e" TargetMode="External"/><Relationship Id="rId3" Type="http://schemas.openxmlformats.org/officeDocument/2006/relationships/hyperlink" Target="http://arstechnica.com/gaming/2013/01/examining-sonys-internet-free-method-for-blocking-used-game-sale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ginfo.ca.gov/pub/13-14/bill/asm/ab_0201-0250/ab_242_bill_20130206_introduced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ischool.berkeley.edu/~jensg/research/usec.html" TargetMode="External"/><Relationship Id="rId3" Type="http://schemas.openxmlformats.org/officeDocument/2006/relationships/hyperlink" Target="http://techcrunch.com/2011/11/30/examination-of-privacy-policies-shows-a-few-troubling-trend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183319/Terms_Of_Service_Terms_Of_Play_In_Childrens_Online_Gaming" TargetMode="External"/><Relationship Id="rId4" Type="http://schemas.openxmlformats.org/officeDocument/2006/relationships/hyperlink" Target="http://www.biggestlie.com" TargetMode="External"/><Relationship Id="rId5" Type="http://schemas.openxmlformats.org/officeDocument/2006/relationships/hyperlink" Target="http://lorrie.cranor.org/pubs/readingPolicyCost-authorDraf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pers.ssrn.com/sol3/papers.cfm?abstract_id=2126845%23%2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blog.ca/wp-content/uploads/2013/01/cipr-28-2-click-and-copy-breach-of-online-license-agreements-and-copyright-infringement-c1380000.PDF" TargetMode="External"/><Relationship Id="rId4" Type="http://schemas.openxmlformats.org/officeDocument/2006/relationships/hyperlink" Target="http://www.pcworld.com/article/249396/top_eula_gotchas_website_fine_print_hall_of_shame.html" TargetMode="External"/><Relationship Id="rId5" Type="http://schemas.openxmlformats.org/officeDocument/2006/relationships/hyperlink" Target="http://lastowka.rutgers.edu/files/2013/10/Lastowka.pdf" TargetMode="External"/><Relationship Id="rId6" Type="http://schemas.openxmlformats.org/officeDocument/2006/relationships/hyperlink" Target="http://www.theverge.com/2013/10/17/4845828/digging-through-new-google-terms-of-servic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ademia.edu/2976765/Re-Mediating_Research_Ethics_End-User_License_Agreements_in_Online_Game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verge.com/2012/10/11/3487710/computer-simulation-silas-beane-university-bonn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mulation-argument.com/simulation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dexmundi.com/switzerland/industrie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apers.ssrn.com/sol3/papers.cfm?abstract_id=2332975" TargetMode="External"/><Relationship Id="rId3" Type="http://schemas.openxmlformats.org/officeDocument/2006/relationships/hyperlink" Target="http://papers.ssrn.com/sol3/papers.cfm?abstract_id=232136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gal.ceilingfansoftware.com/docs/147%20Order%20Granting%20Blizzard's%20Motion%20for%20Summary%20judgment%20and%20Denying%20Defendants'%20Motion%20for%20Summary%20Judgment%20(2013-09-24)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1" y="390193"/>
            <a:ext cx="8980120" cy="1016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What’s it </a:t>
            </a:r>
            <a:r>
              <a:rPr lang="en-US" sz="54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5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ll </a:t>
            </a:r>
            <a:r>
              <a:rPr lang="en-US" sz="54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5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bout…</a:t>
            </a:r>
            <a:r>
              <a:rPr lang="en-US" sz="54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Beta</a:t>
            </a:r>
            <a:r>
              <a:rPr lang="en-US" sz="5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endParaRPr lang="en-US" sz="5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76300"/>
            <a:ext cx="8229600" cy="4522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Part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B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Connecting”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| Talk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Video Game Law 2013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UBC Law @ Allard Hall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Jon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Festinger Q.C.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Centre for Digital Media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Festinger Law &amp; Strategy </a:t>
            </a:r>
          </a:p>
          <a:p>
            <a:pPr marL="0" indent="0">
              <a:buNone/>
            </a:pPr>
            <a:r>
              <a:rPr lang="en-US" sz="1600" b="1" dirty="0" smtClean="0">
                <a:latin typeface="Arial"/>
                <a:cs typeface="Arial"/>
                <a:hlinkClick r:id="rId4"/>
              </a:rPr>
              <a:t>http://videogame.law.ubc.ca</a:t>
            </a:r>
            <a:endParaRPr lang="en-US" sz="16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@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gamebizlaw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  <a:hlinkClick r:id="rId5"/>
              </a:rPr>
              <a:t>jon_festinger@thecdm.ca</a:t>
            </a: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321" y="2381118"/>
            <a:ext cx="17527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Constraint/</a:t>
            </a:r>
            <a:r>
              <a:rPr lang="en-US" b="1" dirty="0" smtClean="0">
                <a:solidFill>
                  <a:srgbClr val="FF0000"/>
                </a:solidFill>
              </a:rPr>
              <a:t>Restraint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8EB4E3"/>
                </a:solidFill>
              </a:rPr>
              <a:t>Coercion/</a:t>
            </a:r>
            <a:r>
              <a:rPr lang="en-US" b="1" dirty="0">
                <a:solidFill>
                  <a:srgbClr val="FF0000"/>
                </a:solidFill>
              </a:rPr>
              <a:t>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" y="1016000"/>
            <a:ext cx="9144000" cy="5356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b="1" dirty="0" smtClean="0">
              <a:latin typeface="+mn-lt"/>
            </a:endParaRPr>
          </a:p>
          <a:p>
            <a:r>
              <a:rPr lang="en-US" sz="3000" b="1" dirty="0" err="1" smtClean="0">
                <a:solidFill>
                  <a:srgbClr val="8EB4E3"/>
                </a:solidFill>
                <a:latin typeface="+mn-lt"/>
              </a:rPr>
              <a:t>con·strain</a:t>
            </a:r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/</a:t>
            </a:r>
            <a:r>
              <a:rPr lang="en-US" sz="3000" dirty="0" err="1">
                <a:solidFill>
                  <a:srgbClr val="FFFFFF"/>
                </a:solidFill>
                <a:latin typeface="+mn-lt"/>
              </a:rPr>
              <a:t>kənˈstrān</a:t>
            </a:r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/Verb</a:t>
            </a:r>
            <a:endParaRPr lang="en-US" sz="30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Severely </a:t>
            </a:r>
            <a:r>
              <a:rPr lang="en-US" sz="2800" dirty="0">
                <a:solidFill>
                  <a:srgbClr val="8EB4E3"/>
                </a:solidFill>
                <a:latin typeface="+mn-lt"/>
              </a:rPr>
              <a:t>restrict the scope,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extent, or activity of.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8EB4E3"/>
                </a:solidFill>
                <a:latin typeface="+mn-lt"/>
              </a:rPr>
              <a:t>Compel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or force (someone) </a:t>
            </a:r>
            <a:r>
              <a:rPr lang="en-US" sz="2800" dirty="0">
                <a:solidFill>
                  <a:srgbClr val="8EB4E3"/>
                </a:solidFill>
                <a:latin typeface="+mn-lt"/>
              </a:rPr>
              <a:t>toward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a particular course of action.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Synonyms: force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-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compel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-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coerce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- oblige - necessitate</a:t>
            </a: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 </a:t>
            </a:r>
            <a:endParaRPr lang="en-US" sz="3000" dirty="0" smtClean="0">
              <a:latin typeface="+mn-lt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latin typeface="+mn-lt"/>
              </a:rPr>
              <a:t>re·strain</a:t>
            </a:r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/</a:t>
            </a:r>
            <a:r>
              <a:rPr lang="en-US" sz="3000" dirty="0" err="1">
                <a:solidFill>
                  <a:srgbClr val="FFFFFF"/>
                </a:solidFill>
                <a:latin typeface="+mn-lt"/>
              </a:rPr>
              <a:t>riˈstrān</a:t>
            </a:r>
            <a:r>
              <a:rPr lang="en-US" sz="3000" dirty="0" smtClean="0">
                <a:solidFill>
                  <a:srgbClr val="FFFFFF"/>
                </a:solidFill>
                <a:latin typeface="+mn-lt"/>
              </a:rPr>
              <a:t>/Verb</a:t>
            </a:r>
            <a:endParaRPr lang="en-US" sz="30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Prevent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(someone or something)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from doing something;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keep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under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control</a:t>
            </a:r>
            <a:r>
              <a:rPr lang="en-US" sz="2800" dirty="0">
                <a:latin typeface="+mn-lt"/>
              </a:rPr>
              <a:t>.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Prevent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oneself from displaying or giving way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to a strong 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urge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or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emotion.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Synonyms: curb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- check - hold -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repress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-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control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- contain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5400" b="1" dirty="0" smtClean="0">
                <a:latin typeface="Times New Roman"/>
                <a:cs typeface="Times New Roman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A Pattern?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167755"/>
            <a:ext cx="9144000" cy="475296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      </a:t>
            </a:r>
            <a:r>
              <a:rPr lang="en-US" sz="2800" b="1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b="1" i="1" dirty="0" smtClean="0">
                <a:solidFill>
                  <a:srgbClr val="8EB4E3"/>
                </a:solidFill>
                <a:latin typeface="+mn-lt"/>
              </a:rPr>
              <a:t> CREATION</a:t>
            </a:r>
            <a:r>
              <a:rPr lang="en-US" sz="2800" dirty="0" smtClean="0">
                <a:solidFill>
                  <a:srgbClr val="8EB4E3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Apple Chancery"/>
              </a:rPr>
              <a:t>goes with </a:t>
            </a:r>
            <a:r>
              <a:rPr lang="en-US" sz="2800" b="1" i="1" dirty="0">
                <a:solidFill>
                  <a:srgbClr val="CCC1DA"/>
                </a:solidFill>
                <a:latin typeface="+mn-lt"/>
              </a:rPr>
              <a:t>COPYRIGHT/IP </a:t>
            </a:r>
            <a:r>
              <a:rPr lang="en-US" sz="2800" b="1" i="1" dirty="0" smtClean="0">
                <a:solidFill>
                  <a:srgbClr val="CCC1DA"/>
                </a:solidFill>
                <a:latin typeface="+mn-lt"/>
              </a:rPr>
              <a:t>LAW</a:t>
            </a:r>
            <a:r>
              <a:rPr lang="en-US" sz="2800" dirty="0" smtClean="0">
                <a:solidFill>
                  <a:srgbClr val="CCC1DA"/>
                </a:solidFill>
                <a:latin typeface="+mn-lt"/>
              </a:rPr>
              <a:t> </a:t>
            </a:r>
            <a:endParaRPr lang="en-US" sz="2800" b="1" i="1" dirty="0">
              <a:solidFill>
                <a:srgbClr val="CCC1DA"/>
              </a:solidFill>
              <a:latin typeface="+mn-lt"/>
            </a:endParaRPr>
          </a:p>
          <a:p>
            <a:endParaRPr lang="en-US" sz="2800" b="1" i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+mn-lt"/>
              </a:rPr>
              <a:t>       </a:t>
            </a:r>
            <a:r>
              <a:rPr lang="en-US" sz="2800" b="1" i="1" dirty="0" smtClean="0">
                <a:solidFill>
                  <a:srgbClr val="8EB4E3"/>
                </a:solidFill>
                <a:latin typeface="+mn-lt"/>
              </a:rPr>
              <a:t>CONNECTING</a:t>
            </a:r>
            <a:r>
              <a:rPr lang="en-US" sz="28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rgbClr val="FFFFFF"/>
                </a:solidFill>
                <a:latin typeface="+mn-lt"/>
                <a:cs typeface="Apple Chancery"/>
              </a:rPr>
              <a:t>goes with </a:t>
            </a:r>
            <a:r>
              <a:rPr lang="en-US" sz="2800" b="1" i="1" dirty="0">
                <a:solidFill>
                  <a:srgbClr val="CCC1DA"/>
                </a:solidFill>
                <a:latin typeface="+mn-lt"/>
              </a:rPr>
              <a:t>CONTRACT LAW </a:t>
            </a:r>
            <a:endParaRPr lang="en-US" sz="2800" b="1" i="1" dirty="0" smtClean="0">
              <a:solidFill>
                <a:srgbClr val="CCC1DA"/>
              </a:solidFill>
              <a:latin typeface="+mn-lt"/>
            </a:endParaRPr>
          </a:p>
          <a:p>
            <a:endParaRPr lang="en-US" sz="2800" b="1" i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BECOMES</a:t>
            </a:r>
          </a:p>
          <a:p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CCC1DA"/>
                </a:solidFill>
              </a:rPr>
              <a:t>     COPYRIGHT</a:t>
            </a:r>
            <a:r>
              <a:rPr lang="en-US" sz="2800" b="1" i="1" dirty="0">
                <a:solidFill>
                  <a:srgbClr val="CCC1DA"/>
                </a:solidFill>
              </a:rPr>
              <a:t>/IP </a:t>
            </a:r>
            <a:r>
              <a:rPr lang="en-US" sz="2800" b="1" i="1" dirty="0" smtClean="0">
                <a:solidFill>
                  <a:srgbClr val="CCC1DA"/>
                </a:solidFill>
              </a:rPr>
              <a:t>LAW </a:t>
            </a:r>
            <a:r>
              <a:rPr lang="en-US" sz="2800" b="1" i="1" dirty="0" smtClean="0">
                <a:solidFill>
                  <a:srgbClr val="FFFF00"/>
                </a:solidFill>
                <a:cs typeface="Apple Chancery"/>
              </a:rPr>
              <a:t>CONSTRAINS </a:t>
            </a:r>
            <a:r>
              <a:rPr lang="en-US" sz="2800" b="1" i="1" dirty="0">
                <a:solidFill>
                  <a:srgbClr val="8EB4E3"/>
                </a:solidFill>
              </a:rPr>
              <a:t>CREATION</a:t>
            </a:r>
            <a:endParaRPr lang="en-US" sz="28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b="1" i="1" dirty="0">
              <a:solidFill>
                <a:srgbClr val="CCC1DA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      CONTRACT LAW </a:t>
            </a:r>
            <a:r>
              <a:rPr lang="en-US" sz="2800" b="1" i="1" u="sng" dirty="0" smtClean="0">
                <a:solidFill>
                  <a:srgbClr val="FFFF00"/>
                </a:solidFill>
                <a:cs typeface="Apple Chancery"/>
              </a:rPr>
              <a:t>RESTRAINS</a:t>
            </a:r>
            <a:r>
              <a:rPr lang="en-US" sz="2800" b="1" i="1" dirty="0" smtClean="0">
                <a:solidFill>
                  <a:srgbClr val="FFFF00"/>
                </a:solidFill>
                <a:cs typeface="Apple Chancery"/>
              </a:rPr>
              <a:t> </a:t>
            </a:r>
            <a:r>
              <a:rPr lang="en-US" sz="28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CONNECTING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45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55"/>
            <a:ext cx="9144000" cy="1016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Emergent from Talk 6 </a:t>
            </a:r>
            <a:r>
              <a:rPr lang="en-US" sz="4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(“10 Cases -..”)</a:t>
            </a:r>
            <a:endParaRPr lang="en-US" sz="4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50463"/>
            <a:ext cx="9144000" cy="4863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Copyright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- serious consequences (injunctions, fines)/serious defenses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fair use/dealing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95B3D7"/>
                </a:solidFill>
                <a:latin typeface="+mn-lt"/>
              </a:rPr>
              <a:t>constraint oriented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Contract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- less serious/few defenses (generally damages only)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D99694"/>
                </a:solidFill>
                <a:latin typeface="+mn-lt"/>
              </a:rPr>
              <a:t>r</a:t>
            </a:r>
            <a:r>
              <a:rPr lang="en-US" b="1" dirty="0" smtClean="0">
                <a:solidFill>
                  <a:srgbClr val="D99694"/>
                </a:solidFill>
                <a:latin typeface="+mn-lt"/>
              </a:rPr>
              <a:t>estraint oriented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Cases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– (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vaguely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consumer/user rights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(constraint)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oriented</a:t>
            </a:r>
          </a:p>
          <a:p>
            <a:pPr marL="0" indent="0">
              <a:buNone/>
            </a:pPr>
            <a:endParaRPr lang="en-US" sz="2800" b="1" u="sng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800" b="1" dirty="0">
                <a:solidFill>
                  <a:srgbClr val="BFBFBF"/>
                </a:solidFill>
                <a:latin typeface="+mn-lt"/>
              </a:rPr>
              <a:t>C</a:t>
            </a:r>
            <a:r>
              <a:rPr lang="en-US" sz="2800" b="1" dirty="0" smtClean="0">
                <a:solidFill>
                  <a:srgbClr val="BFBFBF"/>
                </a:solidFill>
                <a:latin typeface="+mn-lt"/>
              </a:rPr>
              <a:t>onsidering:</a:t>
            </a:r>
            <a:r>
              <a:rPr lang="en-US" sz="2800" dirty="0" smtClean="0">
                <a:solidFill>
                  <a:srgbClr val="BFBFBF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1. Companies draft; consumers don’t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2. Click-wrap “fiction”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3. Lack of standardization (Industry Assoc./Treaty/Consumer Protection)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4. </a:t>
            </a: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All cases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had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multiple causes of action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not just contract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BFBFBF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BFBFBF"/>
                </a:solidFill>
                <a:latin typeface="+mn-lt"/>
              </a:rPr>
              <a:t>  Query: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Morality of </a:t>
            </a:r>
            <a:r>
              <a:rPr lang="en-US" b="1" i="1" dirty="0" smtClean="0">
                <a:solidFill>
                  <a:srgbClr val="FF6600"/>
                </a:solidFill>
                <a:latin typeface="+mn-lt"/>
              </a:rPr>
              <a:t>contracting out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of: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a.) free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peech/expression rights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b.) prevailing statutory copyright laws/rights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    c.) {&amp; we have not even mentioned </a:t>
            </a:r>
            <a:r>
              <a:rPr lang="en-US" sz="2000" b="1" i="1" dirty="0" smtClean="0">
                <a:solidFill>
                  <a:srgbClr val="FF6600"/>
                </a:solidFill>
                <a:latin typeface="+mn-lt"/>
              </a:rPr>
              <a:t>privacy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 yet}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02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8277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T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he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roblem with drafting…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      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  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(where do the humans go?)</a:t>
            </a:r>
            <a:endParaRPr lang="en-US" sz="3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Content Placeholder 3" descr="IMG_0998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076" y="1827746"/>
            <a:ext cx="5312096" cy="3800802"/>
          </a:xfrm>
        </p:spPr>
      </p:pic>
    </p:spTree>
    <p:extLst>
      <p:ext uri="{BB962C8B-B14F-4D97-AF65-F5344CB8AC3E}">
        <p14:creationId xmlns:p14="http://schemas.microsoft.com/office/powerpoint/2010/main" val="311547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85"/>
            <a:ext cx="8229600" cy="1016000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Trends in the Cases?</a:t>
            </a:r>
            <a:endParaRPr lang="en-US" sz="4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952431"/>
            <a:ext cx="9144000" cy="5178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latin typeface="+mn-lt"/>
              </a:rPr>
              <a:t>               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COPYRIGHT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(constraint)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      </a:t>
            </a:r>
            <a:r>
              <a:rPr lang="en-US" i="1" dirty="0" smtClean="0">
                <a:solidFill>
                  <a:srgbClr val="CCFFCC"/>
                </a:solidFill>
                <a:latin typeface="+mn-lt"/>
              </a:rPr>
              <a:t>  </a:t>
            </a:r>
            <a:r>
              <a:rPr lang="en-US" b="1" i="1" dirty="0" smtClean="0">
                <a:solidFill>
                  <a:srgbClr val="CCFFCC"/>
                </a:solidFill>
                <a:latin typeface="+mn-lt"/>
              </a:rPr>
              <a:t>to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USER RIGHTS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(e.g. reverse engineering, fair use, right to create {?})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       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CCFFCC"/>
                </a:solidFill>
                <a:latin typeface="+mn-lt"/>
              </a:rPr>
              <a:t>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CONTRACTING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(restraint)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    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    </a:t>
            </a:r>
            <a:r>
              <a:rPr lang="en-US" b="1" i="1" dirty="0" smtClean="0">
                <a:solidFill>
                  <a:srgbClr val="CCFFCC"/>
                </a:solidFill>
                <a:latin typeface="+mn-lt"/>
              </a:rPr>
              <a:t>to</a:t>
            </a:r>
            <a:endParaRPr lang="en-US" b="1" i="1" dirty="0">
              <a:solidFill>
                <a:srgbClr val="CCFFCC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</a:t>
            </a:r>
            <a:r>
              <a:rPr lang="en-US" dirty="0" smtClean="0">
                <a:solidFill>
                  <a:srgbClr val="D99694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D99694"/>
                </a:solidFill>
                <a:latin typeface="+mn-lt"/>
              </a:rPr>
              <a:t>REMOVING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USER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RIGHTS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(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no reverse engineering, no mods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                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CCFFCC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CCFFCC"/>
                </a:solidFill>
                <a:latin typeface="+mn-lt"/>
              </a:rPr>
              <a:t>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 RE-EMERGEANCE OF </a:t>
            </a:r>
            <a:r>
              <a:rPr lang="en-US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USER RIGHTS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               (same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user rights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as copyright?)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   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 *Fairness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this process of moving from constraints to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         </a:t>
            </a:r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additional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restraints </a:t>
            </a:r>
            <a:r>
              <a:rPr lang="en-US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without user </a:t>
            </a:r>
            <a:r>
              <a:rPr lang="en-US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understanding</a:t>
            </a:r>
            <a:r>
              <a:rPr lang="en-US" dirty="0" smtClean="0">
                <a:solidFill>
                  <a:srgbClr val="4F81BD"/>
                </a:solidFill>
                <a:latin typeface="+mn-lt"/>
              </a:rPr>
              <a:t>?</a:t>
            </a:r>
            <a:endParaRPr lang="en-US" dirty="0">
              <a:solidFill>
                <a:srgbClr val="4F81BD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8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81" y="-100978"/>
            <a:ext cx="8229600" cy="1016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Double Standard Tests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705452"/>
            <a:ext cx="9144000" cy="558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Core problem: EULA’s, </a:t>
            </a:r>
            <a:r>
              <a:rPr lang="en-US" b="1" dirty="0" err="1" smtClean="0">
                <a:solidFill>
                  <a:srgbClr val="FFFFFF"/>
                </a:solidFill>
                <a:latin typeface="+mn-lt"/>
              </a:rPr>
              <a:t>ToS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’ etc.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we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 “agree to”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are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 all different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in specifics; yet apply to </a:t>
            </a:r>
            <a:r>
              <a:rPr lang="en-US" b="1" dirty="0" smtClean="0">
                <a:solidFill>
                  <a:srgbClr val="FFFFFF"/>
                </a:solidFill>
                <a:latin typeface="+mn-lt"/>
              </a:rPr>
              <a:t>billions of people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`</a:t>
            </a:r>
            <a:endParaRPr lang="en-US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6D9F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DOUBLE STANDARD Test #1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6D9F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: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since digital developers Can (&amp; do) customize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your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content,</a:t>
            </a: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Why not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YOUR EULA, TOS &amp; Privacy agreements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?</a:t>
            </a:r>
          </a:p>
          <a:p>
            <a:pPr marL="0" indent="0"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marL="0" indent="0">
              <a:buNone/>
            </a:pP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DOUBLE STANDARD Test #</a:t>
            </a:r>
            <a:r>
              <a:rPr lang="en-US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</a:t>
            </a:r>
            <a:r>
              <a:rPr lang="en-US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: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How many developers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could survive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the terms they impose on Consumers?</a:t>
            </a:r>
            <a:endParaRPr lang="en-US" b="1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                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 ETHICAL SOLUTION?: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Embedding a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“Do Unto   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                 Others”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algorithm rule-set which permits us to use the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                 digital bits of others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if we share ours to the same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                 standard. </a:t>
            </a:r>
            <a:r>
              <a:rPr lang="en-US" sz="2800" b="1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Barter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not </a:t>
            </a:r>
            <a:r>
              <a:rPr lang="en-US" sz="2800" b="1" dirty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+mn-lt"/>
              </a:rPr>
              <a:t>infringement.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file00020463299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2"/>
          <a:stretch/>
        </p:blipFill>
        <p:spPr>
          <a:xfrm>
            <a:off x="135027" y="4083779"/>
            <a:ext cx="1204875" cy="18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309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             </a:t>
            </a:r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Query: Developer’s Liability -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Are not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EULA/</a:t>
            </a:r>
            <a:r>
              <a:rPr lang="en-US" sz="36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ToS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’ needed for the “really bad” stuff?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13093"/>
            <a:ext cx="9144000" cy="5236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* Would a short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legal notice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would be as effective as EULA/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ToS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?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“Cheating,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llegal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&amp;/or intolerant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behavior is not acceptable. In </a:t>
            </a:r>
            <a:r>
              <a:rPr lang="en-US" i="1" smtClean="0">
                <a:solidFill>
                  <a:schemeClr val="bg1"/>
                </a:solidFill>
                <a:latin typeface="+mn-lt"/>
              </a:rPr>
              <a:t>such event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we may take such legal or other actions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we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deem appropriate in our sole discretion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EULA </a:t>
            </a:r>
            <a:r>
              <a:rPr lang="en-US" dirty="0">
                <a:solidFill>
                  <a:srgbClr val="F2DCDB"/>
                </a:solidFill>
                <a:latin typeface="+mn-lt"/>
              </a:rPr>
              <a:t>cases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do tend to relate to commercial threats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, not “really bad” stuff.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See </a:t>
            </a:r>
            <a:r>
              <a:rPr lang="en-US" b="1" i="1" dirty="0">
                <a:solidFill>
                  <a:srgbClr val="C6D9F1"/>
                </a:solidFill>
                <a:latin typeface="+mn-lt"/>
              </a:rPr>
              <a:t>Davidson</a:t>
            </a:r>
            <a:r>
              <a:rPr lang="en-US" dirty="0">
                <a:solidFill>
                  <a:srgbClr val="C6D9F1"/>
                </a:solidFill>
                <a:latin typeface="+mn-lt"/>
              </a:rPr>
              <a:t> &amp;</a:t>
            </a:r>
            <a:r>
              <a:rPr lang="en-US" b="1" i="1" dirty="0">
                <a:solidFill>
                  <a:srgbClr val="C6D9F1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C6D9F1"/>
                </a:solidFill>
                <a:latin typeface="+mn-lt"/>
              </a:rPr>
              <a:t>iRacing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for examples.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Bot</a:t>
            </a:r>
            <a:r>
              <a:rPr lang="en-US" dirty="0">
                <a:solidFill>
                  <a:srgbClr val="F2DCDB"/>
                </a:solidFill>
                <a:latin typeface="+mn-lt"/>
              </a:rPr>
              <a:t>/gold-mining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cases </a:t>
            </a:r>
            <a:r>
              <a:rPr lang="en-US" dirty="0">
                <a:solidFill>
                  <a:srgbClr val="F2DCDB"/>
                </a:solidFill>
                <a:latin typeface="+mn-lt"/>
              </a:rPr>
              <a:t>more </a:t>
            </a:r>
            <a:r>
              <a:rPr lang="en-US" dirty="0" smtClean="0">
                <a:solidFill>
                  <a:srgbClr val="F2DCDB"/>
                </a:solidFill>
                <a:latin typeface="+mn-lt"/>
              </a:rPr>
              <a:t>ambiguous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, being about both;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a) gamer's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experience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; &amp;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b)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company possibly offering gamer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same features.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*  Consider: </a:t>
            </a:r>
            <a:r>
              <a:rPr lang="en-CA" sz="2200" b="1" i="1" dirty="0">
                <a:solidFill>
                  <a:srgbClr val="C6D9F1"/>
                </a:solidFill>
                <a:latin typeface="+mn-lt"/>
              </a:rPr>
              <a:t>Blizzard Entertainment, Inc. v. In Game Dollar, LLC,</a:t>
            </a:r>
          </a:p>
          <a:p>
            <a:pPr marL="0" lvl="0" indent="0">
              <a:buNone/>
            </a:pPr>
            <a:r>
              <a:rPr lang="en-CA" sz="2200" dirty="0" smtClean="0">
                <a:solidFill>
                  <a:schemeClr val="bg1"/>
                </a:solidFill>
                <a:latin typeface="+mn-lt"/>
              </a:rPr>
              <a:t>USDC Cal.2007 (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gold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farming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en-CA" sz="2200" dirty="0" smtClean="0">
                <a:solidFill>
                  <a:schemeClr val="bg1"/>
                </a:solidFill>
                <a:latin typeface="+mn-lt"/>
              </a:rPr>
              <a:t>followed by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“Blizzard </a:t>
            </a:r>
            <a:r>
              <a:rPr lang="en-US" sz="22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Introduces Buying in-Game WoW </a:t>
            </a:r>
            <a:r>
              <a:rPr lang="en-US" sz="2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Items”</a:t>
            </a:r>
            <a:r>
              <a:rPr lang="en-US" sz="22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(Nov/09)</a:t>
            </a:r>
            <a:r>
              <a:rPr lang="en-US" sz="1700" u="sng" dirty="0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700" u="sng" dirty="0">
                <a:solidFill>
                  <a:schemeClr val="bg1"/>
                </a:solidFill>
                <a:latin typeface="+mn-lt"/>
                <a:hlinkClick r:id="rId2"/>
              </a:rPr>
              <a:t>://www.tomshardware.com/news/World-Warcraft-Blizzard-MMORPG-Microtransactions,9003.html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274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8"/>
            <a:ext cx="8229600" cy="101600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 More Insidious Result?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44957"/>
            <a:ext cx="9144000" cy="532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Censorship controls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effectively delegated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to private interests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(without free speech/expression overrides)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*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“Apple rejects game based on Syrian civil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war”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://killscreendaily.com/articles/news/apple-rejects-game-based-syrian-civil-war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/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“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iOS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games chafe under Apple's directions: 'If you want to criticize a religion, write a 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book’”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hlinkClick r:id="rId3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://www.theverge.com/2013/1/16/3879194/apple-app-store-guidelines-tell-game-developers-to-avoid-serious-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themes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“Turns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Out Sexist Talk on Xbox Live Won't Earn You a Lifetime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Ban” –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but racist talk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will.</a:t>
            </a:r>
            <a:r>
              <a:rPr lang="en-US" sz="1600" i="1" dirty="0" err="1" smtClean="0">
                <a:solidFill>
                  <a:schemeClr val="bg1"/>
                </a:solidFill>
                <a:latin typeface="+mn-lt"/>
                <a:hlinkClick r:id="rId4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4"/>
              </a:rPr>
              <a:t>://www.gamepolitics.com/2012/11/07/turns-out-sexist-talk-xbox-live-wont-earn-you-lifetime-ban#.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URsttVpAR3c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&amp; less insidiously: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“Blizzard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Bans 'Several Thousand' Diablo III Players for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Cheating”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– using bots (would “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Notice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” do?)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5"/>
              </a:rPr>
              <a:t>://gamepolitics.com/2012/12/19/blizzard-bans-several-thousand-diablo-iii-players-cheating#.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URswDFpAR3c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5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342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…but the “functional” answer may be…</a:t>
            </a:r>
            <a:endParaRPr lang="en-US" b="1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42501"/>
            <a:ext cx="8229600" cy="5136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C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auses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of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action other then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violation of EULA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 &amp;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ToU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available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in </a:t>
            </a:r>
            <a:r>
              <a:rPr lang="en-US" sz="2800" b="1" i="1" dirty="0" smtClean="0">
                <a:solidFill>
                  <a:srgbClr val="FFFF00"/>
                </a:solidFill>
                <a:latin typeface="+mn-lt"/>
              </a:rPr>
              <a:t>ALL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relevant cases…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Davidson </a:t>
            </a:r>
            <a:r>
              <a:rPr lang="en-CA" b="1" i="1" dirty="0">
                <a:solidFill>
                  <a:srgbClr val="FFFF00"/>
                </a:solidFill>
                <a:latin typeface="+mn-lt"/>
              </a:rPr>
              <a:t>&amp; Associates, Inc. v. Internet 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Gateway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Breach of Digital Millennium Copyright Act 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(DMCA) 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found.</a:t>
            </a:r>
          </a:p>
          <a:p>
            <a:pPr marL="0" lvl="0" indent="0">
              <a:buNone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Blizzard </a:t>
            </a:r>
            <a:r>
              <a:rPr lang="en-CA" b="1" i="1" dirty="0">
                <a:solidFill>
                  <a:srgbClr val="FFFF00"/>
                </a:solidFill>
                <a:latin typeface="+mn-lt"/>
              </a:rPr>
              <a:t>Entertainment, Inc. v. In Game Dollar, 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LLC</a:t>
            </a:r>
            <a:r>
              <a:rPr lang="en-CA" b="1" dirty="0">
                <a:solidFill>
                  <a:schemeClr val="bg1"/>
                </a:solidFill>
                <a:latin typeface="+mn-lt"/>
              </a:rPr>
              <a:t>:</a:t>
            </a:r>
            <a:endParaRPr lang="en-CA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Claims of </a:t>
            </a:r>
            <a:r>
              <a:rPr lang="en-US" dirty="0" smtClean="0">
                <a:solidFill>
                  <a:srgbClr val="B3A2C7"/>
                </a:solidFill>
                <a:latin typeface="+mn-lt"/>
              </a:rPr>
              <a:t>intentional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interference with contract; unfair competition &amp; unjust enrichment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Case settled.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3. </a:t>
            </a:r>
            <a:r>
              <a:rPr lang="en-CA" b="1" i="1" dirty="0">
                <a:solidFill>
                  <a:srgbClr val="FFFF00"/>
                </a:solidFill>
                <a:latin typeface="+mn-lt"/>
              </a:rPr>
              <a:t>MDY Industries, LLC v. Blizzard Entertainment, Inc</a:t>
            </a:r>
            <a:r>
              <a:rPr lang="en-CA" b="1" i="1" dirty="0" smtClean="0">
                <a:solidFill>
                  <a:srgbClr val="FFFF00"/>
                </a:solidFill>
                <a:latin typeface="+mn-lt"/>
              </a:rPr>
              <a:t>.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lv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Breach of </a:t>
            </a:r>
            <a:r>
              <a:rPr lang="en-CA" dirty="0" smtClean="0">
                <a:solidFill>
                  <a:srgbClr val="B3A2C7"/>
                </a:solidFill>
                <a:latin typeface="+mn-lt"/>
              </a:rPr>
              <a:t>DMCA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 found.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CA" b="1" i="1" dirty="0">
                <a:solidFill>
                  <a:srgbClr val="FFFF00"/>
                </a:solidFill>
                <a:latin typeface="+mn-lt"/>
                <a:cs typeface="Arial"/>
              </a:rPr>
              <a:t>Blizzard Entertainment, Inc. v. </a:t>
            </a:r>
            <a:r>
              <a:rPr lang="en-CA" b="1" i="1" dirty="0" smtClean="0">
                <a:solidFill>
                  <a:srgbClr val="FFFF00"/>
                </a:solidFill>
                <a:latin typeface="+mn-lt"/>
                <a:cs typeface="Arial"/>
              </a:rPr>
              <a:t>Marshall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Claims of </a:t>
            </a:r>
            <a:r>
              <a:rPr lang="en-US" dirty="0" smtClean="0">
                <a:solidFill>
                  <a:srgbClr val="B3A2C7"/>
                </a:solidFill>
                <a:latin typeface="+mn-lt"/>
              </a:rPr>
              <a:t>copyright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infringement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circumvention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of copyright protection systems in violation of the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DMCA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&amp;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rgbClr val="B3A2C7"/>
                </a:solidFill>
                <a:latin typeface="+mn-lt"/>
              </a:rPr>
              <a:t>tortious interference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with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contract. Case dropped (settled).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5. </a:t>
            </a:r>
            <a:r>
              <a:rPr lang="en-US" b="1" i="1" dirty="0">
                <a:solidFill>
                  <a:srgbClr val="FFFF00"/>
                </a:solidFill>
                <a:latin typeface="+mn-lt"/>
              </a:rPr>
              <a:t>iRacing Motorsports Simulations, LLC v. Tim </a:t>
            </a: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Robinson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Copyright infringement found. 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CA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52"/>
            <a:ext cx="9144000" cy="83911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Proof of non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EULA claims in EULA cases 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5335" y="1070933"/>
            <a:ext cx="8918665" cy="512721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CA" sz="3400" b="1" dirty="0" smtClean="0">
                <a:solidFill>
                  <a:schemeClr val="bg1"/>
                </a:solidFill>
                <a:latin typeface="+mn-lt"/>
              </a:rPr>
              <a:t>6.</a:t>
            </a:r>
            <a:r>
              <a:rPr lang="en-CA" sz="3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3400" b="1" i="1" dirty="0">
                <a:solidFill>
                  <a:srgbClr val="FFFF00"/>
                </a:solidFill>
                <a:latin typeface="+mn-lt"/>
              </a:rPr>
              <a:t>Zynga Game Network, Inc. v. </a:t>
            </a:r>
            <a:r>
              <a:rPr lang="en-CA" sz="3400" b="1" i="1" dirty="0" err="1" smtClean="0">
                <a:solidFill>
                  <a:srgbClr val="FFFF00"/>
                </a:solidFill>
                <a:latin typeface="+mn-lt"/>
              </a:rPr>
              <a:t>Labrasca</a:t>
            </a:r>
            <a:r>
              <a:rPr lang="en-CA" sz="34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Claims of </a:t>
            </a:r>
            <a:endParaRPr lang="en-CA" sz="3400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CA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trademark infringement, unfair competition, passing off, and</a:t>
            </a:r>
            <a:endParaRPr lang="en-CA" sz="34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pPr marL="0" lvl="0" indent="0">
              <a:buNone/>
            </a:pPr>
            <a:r>
              <a:rPr lang="en-CA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intentional interference with contractual relations</a:t>
            </a: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. Consent</a:t>
            </a:r>
          </a:p>
          <a:p>
            <a:pPr marL="0" lvl="0" indent="0">
              <a:buNone/>
            </a:pP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judgment.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 </a:t>
            </a:r>
            <a:endParaRPr lang="en-CA" sz="3400" dirty="0" smtClean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endParaRPr lang="en-CA" sz="2800" dirty="0">
              <a:solidFill>
                <a:schemeClr val="bg1"/>
              </a:solidFill>
              <a:latin typeface="+mn-lt"/>
            </a:endParaRPr>
          </a:p>
          <a:p>
            <a:pPr marL="0" lvl="0" indent="0">
              <a:buNone/>
            </a:pPr>
            <a:r>
              <a:rPr lang="en-CA" sz="3400" b="1" dirty="0" smtClean="0">
                <a:solidFill>
                  <a:schemeClr val="bg1"/>
                </a:solidFill>
                <a:latin typeface="+mn-lt"/>
              </a:rPr>
              <a:t>7.</a:t>
            </a:r>
            <a:r>
              <a:rPr lang="en-US" sz="3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3400" b="1" i="1" dirty="0" err="1">
                <a:solidFill>
                  <a:srgbClr val="FFFF00"/>
                </a:solidFill>
                <a:latin typeface="+mn-lt"/>
              </a:rPr>
              <a:t>Evony</a:t>
            </a:r>
            <a:r>
              <a:rPr lang="en-CA" sz="3400" b="1" i="1" dirty="0">
                <a:solidFill>
                  <a:srgbClr val="FFFF00"/>
                </a:solidFill>
                <a:latin typeface="+mn-lt"/>
              </a:rPr>
              <a:t>, LLC et. al. v. </a:t>
            </a:r>
            <a:r>
              <a:rPr lang="en-CA" sz="3400" b="1" i="1" dirty="0" smtClean="0">
                <a:solidFill>
                  <a:srgbClr val="FFFF00"/>
                </a:solidFill>
                <a:latin typeface="+mn-lt"/>
              </a:rPr>
              <a:t>Holland</a:t>
            </a:r>
            <a:r>
              <a:rPr lang="en-CA" sz="3400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0" lvl="0" indent="0">
              <a:buNone/>
            </a:pPr>
            <a:r>
              <a:rPr lang="en-CA" sz="3400" dirty="0" smtClean="0">
                <a:solidFill>
                  <a:schemeClr val="bg1"/>
                </a:solidFill>
                <a:latin typeface="+mn-lt"/>
              </a:rPr>
              <a:t>Default </a:t>
            </a:r>
            <a:r>
              <a:rPr lang="en-CA" sz="3400" dirty="0">
                <a:solidFill>
                  <a:schemeClr val="bg1"/>
                </a:solidFill>
                <a:latin typeface="+mn-lt"/>
              </a:rPr>
              <a:t>judgment based on </a:t>
            </a:r>
            <a:r>
              <a:rPr lang="en-CA" sz="3400" dirty="0">
                <a:solidFill>
                  <a:srgbClr val="CCC1DA"/>
                </a:solidFill>
                <a:latin typeface="+mn-lt"/>
              </a:rPr>
              <a:t>copyright </a:t>
            </a:r>
            <a:r>
              <a:rPr lang="en-CA" sz="3400" dirty="0" smtClean="0">
                <a:solidFill>
                  <a:srgbClr val="CCC1DA"/>
                </a:solidFill>
                <a:latin typeface="+mn-lt"/>
              </a:rPr>
              <a:t>infringement</a:t>
            </a:r>
          </a:p>
          <a:p>
            <a:pPr marL="0" lvl="0" indent="0">
              <a:buNone/>
            </a:pPr>
            <a:r>
              <a:rPr lang="en-CA" sz="3400" dirty="0" smtClean="0">
                <a:solidFill>
                  <a:srgbClr val="CCC1DA"/>
                </a:solidFill>
                <a:latin typeface="+mn-lt"/>
              </a:rPr>
              <a:t>(Copyright </a:t>
            </a:r>
            <a:r>
              <a:rPr lang="en-CA" sz="3400" dirty="0">
                <a:solidFill>
                  <a:srgbClr val="CCC1DA"/>
                </a:solidFill>
                <a:latin typeface="+mn-lt"/>
              </a:rPr>
              <a:t>Act &amp; DMCA), trademark &amp; trade </a:t>
            </a:r>
            <a:r>
              <a:rPr lang="en-CA" sz="3400" dirty="0" smtClean="0">
                <a:solidFill>
                  <a:srgbClr val="CCC1DA"/>
                </a:solidFill>
                <a:latin typeface="+mn-lt"/>
              </a:rPr>
              <a:t>dress</a:t>
            </a:r>
          </a:p>
          <a:p>
            <a:pPr marL="0" lvl="0" indent="0">
              <a:buNone/>
            </a:pPr>
            <a:r>
              <a:rPr lang="en-CA" sz="3400" dirty="0" smtClean="0">
                <a:solidFill>
                  <a:srgbClr val="CCC1DA"/>
                </a:solidFill>
                <a:latin typeface="+mn-lt"/>
              </a:rPr>
              <a:t>infringements,</a:t>
            </a:r>
            <a:r>
              <a:rPr lang="en-CA" sz="3400" b="1" dirty="0" smtClean="0">
                <a:solidFill>
                  <a:srgbClr val="CCC1DA"/>
                </a:solidFill>
                <a:latin typeface="+mn-lt"/>
              </a:rPr>
              <a:t> </a:t>
            </a:r>
            <a:r>
              <a:rPr lang="en-US" sz="3400" dirty="0">
                <a:solidFill>
                  <a:srgbClr val="CCC1DA"/>
                </a:solidFill>
                <a:latin typeface="+mn-lt"/>
              </a:rPr>
              <a:t>tortious interference with </a:t>
            </a:r>
            <a:r>
              <a:rPr lang="en-US" sz="3400" dirty="0" smtClean="0">
                <a:solidFill>
                  <a:srgbClr val="CCC1DA"/>
                </a:solidFill>
                <a:latin typeface="+mn-lt"/>
              </a:rPr>
              <a:t>contractual</a:t>
            </a: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CCC1DA"/>
                </a:solidFill>
                <a:latin typeface="+mn-lt"/>
              </a:rPr>
              <a:t>relations</a:t>
            </a:r>
            <a:r>
              <a:rPr lang="en-US" sz="3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&amp; prospective </a:t>
            </a:r>
            <a:r>
              <a:rPr lang="en-US" sz="3400" dirty="0" smtClean="0">
                <a:solidFill>
                  <a:schemeClr val="bg1"/>
                </a:solidFill>
                <a:latin typeface="+mn-lt"/>
              </a:rPr>
              <a:t>economic 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advantage.</a:t>
            </a:r>
          </a:p>
          <a:p>
            <a:pPr marL="0" lvl="0" indent="0">
              <a:buNone/>
            </a:pPr>
            <a:r>
              <a:rPr lang="en-US" sz="34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30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+mn-lt"/>
              </a:rPr>
              <a:t>Footnotes 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- other cases not on-</a:t>
            </a:r>
            <a:r>
              <a:rPr lang="en-US" sz="3000" b="1" dirty="0" smtClean="0">
                <a:solidFill>
                  <a:srgbClr val="FF0000"/>
                </a:solidFill>
                <a:latin typeface="+mn-lt"/>
              </a:rPr>
              <a:t>point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8. 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Vernor </a:t>
            </a:r>
            <a:r>
              <a:rPr lang="en-CA" b="1" i="1" dirty="0">
                <a:solidFill>
                  <a:schemeClr val="bg1"/>
                </a:solidFill>
                <a:latin typeface="+mn-lt"/>
              </a:rPr>
              <a:t>v. Autodesk, Inc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Judgment for copyright infringement (non-game case).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9. </a:t>
            </a:r>
            <a:r>
              <a:rPr lang="en-CA" b="1" i="1" dirty="0">
                <a:solidFill>
                  <a:schemeClr val="bg1"/>
                </a:solidFill>
                <a:latin typeface="+mn-lt"/>
              </a:rPr>
              <a:t>Smallwood v. 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NCSOFT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EULA as defense in gaming addiction case not fully upheld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10. </a:t>
            </a:r>
            <a:r>
              <a:rPr lang="en-CA" b="1" i="1" dirty="0">
                <a:solidFill>
                  <a:schemeClr val="bg1"/>
                </a:solidFill>
                <a:latin typeface="+mn-lt"/>
              </a:rPr>
              <a:t>Hernandez v. Internet Gaming Entertainment, </a:t>
            </a:r>
            <a:r>
              <a:rPr lang="en-CA" b="1" i="1" dirty="0" smtClean="0">
                <a:solidFill>
                  <a:schemeClr val="bg1"/>
                </a:solidFill>
                <a:latin typeface="+mn-lt"/>
              </a:rPr>
              <a:t>Ltd</a:t>
            </a:r>
            <a:r>
              <a:rPr lang="en-CA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CA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Action by gamer against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gold farming company seeking to use </a:t>
            </a:r>
            <a:r>
              <a:rPr lang="en-CA" dirty="0" err="1" smtClean="0">
                <a:solidFill>
                  <a:schemeClr val="bg1"/>
                </a:solidFill>
                <a:latin typeface="+mn-lt"/>
              </a:rPr>
              <a:t>ToU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 &amp; EULA gold farming company must have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  <a:latin typeface="+mn-lt"/>
              </a:rPr>
              <a:t>agreed to. Settled.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0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028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UPDATE 1: “Copyright Within TRAJECTORY   </a:t>
            </a:r>
            <a:b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OF 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LIBERALIZATION &amp; </a:t>
            </a:r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FREEDOM”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60285"/>
            <a:ext cx="9144000" cy="4771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+mn-lt"/>
              </a:rPr>
              <a:t>Did the evolution of a separate right to </a:t>
            </a:r>
            <a:r>
              <a:rPr lang="en-US" sz="2600" b="1" dirty="0">
                <a:solidFill>
                  <a:schemeClr val="accent5"/>
                </a:solidFill>
                <a:latin typeface="+mn-lt"/>
              </a:rPr>
              <a:t>freedom of speech</a:t>
            </a:r>
            <a:r>
              <a:rPr lang="en-US" sz="2600" b="1" dirty="0" smtClean="0">
                <a:solidFill>
                  <a:schemeClr val="accent5"/>
                </a:solidFill>
                <a:latin typeface="+mn-lt"/>
              </a:rPr>
              <a:t>/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5"/>
                </a:solidFill>
                <a:latin typeface="+mn-lt"/>
              </a:rPr>
              <a:t>expression</a:t>
            </a:r>
            <a:r>
              <a:rPr lang="en-US" sz="2600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result in the recasting of “authors rights” into a </a:t>
            </a:r>
            <a:endParaRPr lang="en-US" sz="26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property 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right</a:t>
            </a: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FF00"/>
                </a:solidFill>
                <a:latin typeface="+mn-lt"/>
              </a:rPr>
              <a:t>*Statute </a:t>
            </a:r>
            <a:r>
              <a:rPr lang="en-US" sz="2600" dirty="0">
                <a:solidFill>
                  <a:srgbClr val="FFFF00"/>
                </a:solidFill>
                <a:latin typeface="+mn-lt"/>
              </a:rPr>
              <a:t>of Anne (</a:t>
            </a:r>
            <a:r>
              <a:rPr lang="en-US" sz="2600" b="1" dirty="0">
                <a:solidFill>
                  <a:srgbClr val="FFFF00"/>
                </a:solidFill>
                <a:latin typeface="+mn-lt"/>
              </a:rPr>
              <a:t>copyright</a:t>
            </a:r>
            <a:r>
              <a:rPr lang="en-US" sz="2600" dirty="0">
                <a:solidFill>
                  <a:srgbClr val="FFFF00"/>
                </a:solidFill>
                <a:latin typeface="+mn-lt"/>
              </a:rPr>
              <a:t>) </a:t>
            </a:r>
            <a:r>
              <a:rPr lang="en-US" sz="2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1710</a:t>
            </a:r>
            <a:r>
              <a:rPr lang="en-US" sz="2600" dirty="0">
                <a:solidFill>
                  <a:srgbClr val="FFFF00"/>
                </a:solidFill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FF00"/>
                </a:solidFill>
                <a:latin typeface="+mn-lt"/>
              </a:rPr>
              <a:t>*Declaration </a:t>
            </a:r>
            <a:r>
              <a:rPr lang="en-US" sz="2600" dirty="0">
                <a:solidFill>
                  <a:srgbClr val="FFFF00"/>
                </a:solidFill>
                <a:latin typeface="+mn-lt"/>
              </a:rPr>
              <a:t>of the Rights of Man (French Revolution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FF00"/>
                </a:solidFill>
                <a:latin typeface="+mn-lt"/>
              </a:rPr>
              <a:t> providing for </a:t>
            </a:r>
            <a:r>
              <a:rPr lang="en-US" sz="2600" b="1" dirty="0">
                <a:solidFill>
                  <a:srgbClr val="FFFF00"/>
                </a:solidFill>
                <a:latin typeface="+mn-lt"/>
              </a:rPr>
              <a:t>free speech</a:t>
            </a:r>
            <a:r>
              <a:rPr lang="en-US" sz="2600" dirty="0">
                <a:solidFill>
                  <a:srgbClr val="FFFF00"/>
                </a:solidFill>
                <a:latin typeface="+mn-lt"/>
              </a:rPr>
              <a:t> for the common man) </a:t>
            </a:r>
            <a:r>
              <a:rPr lang="en-US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1789/1793</a:t>
            </a:r>
            <a:r>
              <a:rPr lang="en-US" sz="2600" dirty="0" smtClean="0">
                <a:solidFill>
                  <a:srgbClr val="FFFF00"/>
                </a:solidFill>
                <a:latin typeface="+mn-lt"/>
              </a:rPr>
              <a:t>.</a:t>
            </a:r>
            <a:endParaRPr lang="en-US" sz="26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  <a:latin typeface="+mn-lt"/>
              </a:rPr>
              <a:t>“Timeline: a history of free speech”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+mn-lt"/>
                <a:hlinkClick r:id="rId2"/>
              </a:rPr>
              <a:t>http://www.theguardian.com/media/2006/feb/05/religion.news</a:t>
            </a:r>
            <a:endParaRPr lang="en-US" sz="17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endParaRPr lang="en-US" sz="26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+mn-lt"/>
              </a:rPr>
              <a:t> THESIS STATED: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FF00"/>
                </a:solidFill>
                <a:latin typeface="+mn-lt"/>
              </a:rPr>
              <a:t>1. FREE SPEECH TO AUTHORS WAS </a:t>
            </a:r>
            <a:r>
              <a:rPr lang="en-US" sz="2600" b="1" dirty="0">
                <a:solidFill>
                  <a:srgbClr val="8EB4E3"/>
                </a:solidFill>
                <a:latin typeface="+mn-lt"/>
              </a:rPr>
              <a:t>COPYRIGHT!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FF00"/>
                </a:solidFill>
                <a:latin typeface="+mn-lt"/>
              </a:rPr>
              <a:t>2.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THEN COPYRIGHT BECAME MORE INFUSED BY 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“PROPERTY” TO GIVE IT MEANING AS FREEDOM </a:t>
            </a:r>
            <a:endParaRPr lang="en-US" sz="2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OF EXPRESSION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EVOLVED.</a:t>
            </a:r>
          </a:p>
          <a:p>
            <a:pPr marL="0" indent="0">
              <a:buNone/>
            </a:pPr>
            <a:endParaRPr lang="en-US" sz="1900" dirty="0"/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32" b="2308"/>
          <a:stretch/>
        </p:blipFill>
        <p:spPr>
          <a:xfrm>
            <a:off x="7572770" y="3378584"/>
            <a:ext cx="1488144" cy="22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92"/>
            <a:ext cx="8229600" cy="1016000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Unfairness?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58593"/>
            <a:ext cx="8686800" cy="539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1. Un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-contract like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uncertainty: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Termination clauses </a:t>
            </a:r>
            <a:r>
              <a:rPr lang="en-US" sz="2800" i="1" dirty="0" smtClean="0">
                <a:solidFill>
                  <a:srgbClr val="FF0000"/>
                </a:solidFill>
                <a:latin typeface="+mn-lt"/>
              </a:rPr>
              <a:t>that aren’t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….</a:t>
            </a:r>
            <a:r>
              <a:rPr lang="en-US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eg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. WoW EULA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: 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“This </a:t>
            </a:r>
            <a:r>
              <a:rPr lang="en-US" sz="2800" i="1" dirty="0">
                <a:solidFill>
                  <a:schemeClr val="bg1"/>
                </a:solidFill>
                <a:latin typeface="+mn-lt"/>
              </a:rPr>
              <a:t>License Agreement is effective until terminated. You may terminate the License Agreement at any time by (</a:t>
            </a:r>
            <a:r>
              <a:rPr lang="en-US" sz="2800" i="1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en-US" sz="2800" i="1" dirty="0">
                <a:solidFill>
                  <a:schemeClr val="bg1"/>
                </a:solidFill>
                <a:latin typeface="+mn-lt"/>
              </a:rPr>
              <a:t>) permanently </a:t>
            </a:r>
            <a:r>
              <a:rPr lang="en-US" sz="2800" i="1" dirty="0">
                <a:solidFill>
                  <a:srgbClr val="E6B9B8"/>
                </a:solidFill>
                <a:latin typeface="+mn-lt"/>
              </a:rPr>
              <a:t>destroying all copies </a:t>
            </a:r>
            <a:r>
              <a:rPr lang="en-US" sz="2800" i="1" dirty="0">
                <a:solidFill>
                  <a:schemeClr val="bg1"/>
                </a:solidFill>
                <a:latin typeface="+mn-lt"/>
              </a:rPr>
              <a:t>of the Game in your possession or control; (ii) </a:t>
            </a:r>
            <a:r>
              <a:rPr lang="en-US" sz="2800" i="1" dirty="0">
                <a:solidFill>
                  <a:srgbClr val="E6B9B8"/>
                </a:solidFill>
                <a:latin typeface="+mn-lt"/>
              </a:rPr>
              <a:t>removing</a:t>
            </a:r>
            <a:r>
              <a:rPr lang="en-US" sz="2800" i="1" dirty="0">
                <a:solidFill>
                  <a:schemeClr val="bg1"/>
                </a:solidFill>
                <a:latin typeface="+mn-lt"/>
              </a:rPr>
              <a:t> the </a:t>
            </a:r>
            <a:r>
              <a:rPr lang="en-US" sz="2800" i="1" dirty="0">
                <a:solidFill>
                  <a:srgbClr val="E6B9B8"/>
                </a:solidFill>
                <a:latin typeface="+mn-lt"/>
              </a:rPr>
              <a:t>Game</a:t>
            </a:r>
            <a:r>
              <a:rPr lang="en-US" sz="2800" i="1" dirty="0">
                <a:solidFill>
                  <a:schemeClr val="bg1"/>
                </a:solidFill>
                <a:latin typeface="+mn-lt"/>
              </a:rPr>
              <a:t> Client from your hard drive; </a:t>
            </a:r>
            <a:r>
              <a:rPr lang="en-US" sz="2800" b="1" i="1" dirty="0">
                <a:solidFill>
                  <a:schemeClr val="bg1"/>
                </a:solidFill>
                <a:latin typeface="+mn-lt"/>
              </a:rPr>
              <a:t>and (iii)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notifying Blizzard of your intention to terminate this License Agreement</a:t>
            </a:r>
            <a:r>
              <a:rPr lang="en-US" sz="2800" i="1" dirty="0">
                <a:solidFill>
                  <a:schemeClr val="bg1"/>
                </a:solidFill>
                <a:latin typeface="+mn-lt"/>
              </a:rPr>
              <a:t>. Blizzard may terminate this Agreement at any time for any reason or no reason</a:t>
            </a: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Are </a:t>
            </a:r>
            <a:r>
              <a:rPr lang="en-US" sz="2800" b="1" dirty="0">
                <a:solidFill>
                  <a:srgbClr val="FFFF00"/>
                </a:solidFill>
                <a:latin typeface="+mn-lt"/>
              </a:rPr>
              <a:t>we party to hundreds of contracts (or more) we don’t use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?</a:t>
            </a:r>
            <a:endParaRPr lang="en-US" sz="2800" dirty="0" smtClean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1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43"/>
            <a:ext cx="8229600" cy="863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Unfairness? (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con’d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-1" y="932589"/>
            <a:ext cx="8963485" cy="529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2. Average Privacy Policy Reading Level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is that of a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College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Sophomore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while  Average U.S. Reading Level is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8</a:t>
            </a:r>
            <a:r>
              <a:rPr lang="en-US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th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Grade.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“</a:t>
            </a:r>
            <a:r>
              <a:rPr lang="en-US" b="1" i="1" dirty="0">
                <a:solidFill>
                  <a:srgbClr val="FFFF00"/>
                </a:solidFill>
                <a:latin typeface="+mn-lt"/>
              </a:rPr>
              <a:t>Examination Of Privacy Policies Shows A Few Troubling </a:t>
            </a:r>
            <a:r>
              <a:rPr lang="en-US" b="1" i="1" dirty="0" err="1">
                <a:solidFill>
                  <a:srgbClr val="FFFF00"/>
                </a:solidFill>
                <a:latin typeface="+mn-lt"/>
              </a:rPr>
              <a:t>Trends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”</a:t>
            </a:r>
            <a:r>
              <a:rPr lang="en-US" sz="1600" dirty="0" err="1">
                <a:solidFill>
                  <a:srgbClr val="FFFFFF"/>
                </a:solidFill>
                <a:latin typeface="+mn-lt"/>
                <a:hlinkClick r:id="rId2"/>
              </a:rPr>
              <a:t>http</a:t>
            </a:r>
            <a:r>
              <a:rPr lang="en-US" sz="1600" dirty="0">
                <a:solidFill>
                  <a:srgbClr val="FFFFFF"/>
                </a:solidFill>
                <a:latin typeface="+mn-lt"/>
                <a:hlinkClick r:id="rId2"/>
              </a:rPr>
              <a:t>://techcrunch.com/2011/11/30/examination-of-privacy-policies-shows-a-few-troubling-trends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hlinkClick r:id="rId2"/>
              </a:rPr>
              <a:t>/</a:t>
            </a:r>
            <a:endParaRPr lang="en-US" sz="1600" b="1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+mn-lt"/>
              </a:rPr>
              <a:t>3.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Microsoft </a:t>
            </a:r>
            <a:r>
              <a:rPr lang="en-US" b="1" i="1" dirty="0">
                <a:solidFill>
                  <a:srgbClr val="FF0000"/>
                </a:solidFill>
                <a:latin typeface="+mn-lt"/>
              </a:rPr>
              <a:t>Attacks Google on Gmail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Privacy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”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| NY Times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ads will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showcase research that shows most people don’t know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that Web e-mail providers like 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Google scan the contents of their e-mail messages to deliver personalized ads to them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— and when they do find out, they don’t like it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http://bits.blogs.nytimes.com/2013/02/06/microsoft-attacks-google-on-gmail-privacy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/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4. </a:t>
            </a:r>
            <a:r>
              <a:rPr lang="en-US" b="1" i="1" dirty="0" smtClean="0">
                <a:solidFill>
                  <a:srgbClr val="FFFF00"/>
                </a:solidFill>
                <a:latin typeface="+mn-lt"/>
              </a:rPr>
              <a:t>“Terms of Service: Didn’t Read” 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(website)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</a:t>
            </a:r>
            <a:r>
              <a:rPr lang="en-US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I have read and agree to the Terms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” is the biggest lie on the web.  We aim to fix that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.” 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hlinkClick r:id="rId4"/>
              </a:rPr>
              <a:t>http</a:t>
            </a:r>
            <a:r>
              <a:rPr lang="en-US" sz="1600" dirty="0">
                <a:solidFill>
                  <a:srgbClr val="0000FF"/>
                </a:solidFill>
                <a:latin typeface="+mn-lt"/>
                <a:hlinkClick r:id="rId4"/>
              </a:rPr>
              <a:t>://tos-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hlinkClick r:id="rId4"/>
              </a:rPr>
              <a:t>dr.info</a:t>
            </a:r>
            <a:endParaRPr lang="en-US" sz="1600" dirty="0" smtClean="0">
              <a:solidFill>
                <a:srgbClr val="0000FF"/>
              </a:solidFill>
              <a:latin typeface="+mn-lt"/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7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42"/>
            <a:ext cx="9144000" cy="1016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</a:t>
            </a:r>
            <a:r>
              <a:rPr lang="en-US" sz="4800" b="1" dirty="0" smtClean="0">
                <a:solidFill>
                  <a:srgbClr val="FFFF00"/>
                </a:solidFill>
                <a:latin typeface="Apple Chancery"/>
                <a:cs typeface="Apple Chancery"/>
              </a:rPr>
              <a:t>The Common Law explains itself</a:t>
            </a:r>
            <a:endParaRPr lang="en-US" sz="4800" b="1" dirty="0">
              <a:solidFill>
                <a:srgbClr val="FFFF00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3395" y="1043742"/>
            <a:ext cx="9000605" cy="468239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“Every expression of a common intention arrived at by the parties is ultimately reducible to question and answer.” Anson, Principles of the English Law of Contract, 2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., p.15 (1882).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Common Law is ‘concerned not with the presence of an inward and mental assent but with its outward and visible signs.” Cheshire and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Fifoot’s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Law of Contract, 9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P.26 (1976).</a:t>
            </a:r>
          </a:p>
          <a:p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…</a:t>
            </a: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not much comfort…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…when there is an 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o</a:t>
            </a:r>
            <a:r>
              <a:rPr lang="en-US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bvious issue?</a:t>
            </a:r>
            <a:endParaRPr lang="en-US" b="1" i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4" name="Content Placeholder 3" descr="300px-London-Inns-of-Cour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7250" y="3351977"/>
            <a:ext cx="3535598" cy="27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26"/>
            <a:ext cx="8229600" cy="9219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Roads to explore…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67426"/>
            <a:ext cx="9144000" cy="5219074"/>
          </a:xfrm>
        </p:spPr>
        <p:txBody>
          <a:bodyPr>
            <a:normAutofit/>
          </a:bodyPr>
          <a:lstStyle/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A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leading question: 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Are consumer contracts/license agreements redundant 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&amp;/or unnecessary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</a:rPr>
              <a:t>?</a:t>
            </a:r>
          </a:p>
          <a:p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If EULA’s, </a:t>
            </a:r>
            <a:r>
              <a:rPr lang="en-US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ToS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, &amp; (non) Privacy Agreements disappeared suddenly would the gaps be filled by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+mn-lt"/>
              </a:rPr>
              <a:t>          </a:t>
            </a:r>
            <a:r>
              <a:rPr lang="en-US" sz="2800" b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+mn-lt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* Copyright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              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* Competition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-antitrust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law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                * Privacy law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                * Consumer protection laws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                * International law/treaties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                   * Legislation &amp; regulation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See: </a:t>
            </a:r>
            <a:r>
              <a:rPr lang="en-US" sz="2000" b="1" i="1" dirty="0">
                <a:solidFill>
                  <a:schemeClr val="bg1"/>
                </a:solidFill>
                <a:latin typeface="+mn-lt"/>
              </a:rPr>
              <a:t>“Peer Progress and Regulation 2.0”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Nick Grossman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on principles of regulation in the digital networked 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60066"/>
                </a:solidFill>
                <a:latin typeface="+mn-lt"/>
                <a:hlinkClick r:id="rId2"/>
              </a:rPr>
              <a:t>https://citp.princeton.edu/event/grossman</a:t>
            </a:r>
            <a:r>
              <a:rPr lang="en-US" sz="1600" dirty="0" smtClean="0">
                <a:solidFill>
                  <a:srgbClr val="660066"/>
                </a:solidFill>
                <a:latin typeface="+mn-lt"/>
                <a:hlinkClick r:id="rId2"/>
              </a:rPr>
              <a:t>/</a:t>
            </a:r>
            <a:r>
              <a:rPr lang="en-US" sz="1600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(video)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60066"/>
                </a:solidFill>
                <a:latin typeface="+mn-lt"/>
                <a:hlinkClick r:id="rId3"/>
              </a:rPr>
              <a:t>http://www.avc.com/a_vc/2013/02/peer-progress-and-regulation-20.</a:t>
            </a:r>
            <a:r>
              <a:rPr lang="en-US" sz="1600" dirty="0" smtClean="0">
                <a:solidFill>
                  <a:srgbClr val="660066"/>
                </a:solidFill>
                <a:latin typeface="+mn-lt"/>
                <a:hlinkClick r:id="rId3"/>
              </a:rPr>
              <a:t>html</a:t>
            </a:r>
            <a:r>
              <a:rPr lang="en-US" sz="1600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(slides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660066"/>
              </a:solidFill>
            </a:endParaRPr>
          </a:p>
          <a:p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033" y="2706401"/>
            <a:ext cx="1368060" cy="21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Other Alternatives </a:t>
            </a:r>
            <a:endParaRPr lang="en-US" sz="6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16000"/>
            <a:ext cx="9144000" cy="5075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1. </a:t>
            </a:r>
            <a:r>
              <a:rPr lang="en-US" sz="32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Market uprising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e.g. </a:t>
            </a:r>
            <a:r>
              <a:rPr lang="en-US" sz="3200" dirty="0" smtClean="0">
                <a:solidFill>
                  <a:srgbClr val="E6B9B8"/>
                </a:solidFill>
                <a:latin typeface="+mn-lt"/>
              </a:rPr>
              <a:t>“</a:t>
            </a:r>
            <a:r>
              <a:rPr lang="en-US" sz="3200" b="1" dirty="0" err="1" smtClean="0">
                <a:solidFill>
                  <a:srgbClr val="E6B9B8"/>
                </a:solidFill>
                <a:latin typeface="+mn-lt"/>
              </a:rPr>
              <a:t>Instagram’s</a:t>
            </a:r>
            <a:r>
              <a:rPr lang="en-US" sz="3200" b="1" dirty="0" smtClean="0">
                <a:solidFill>
                  <a:srgbClr val="E6B9B8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E6B9B8"/>
                </a:solidFill>
                <a:latin typeface="+mn-lt"/>
              </a:rPr>
              <a:t>revised terms of use: Will the Facebook generation fight </a:t>
            </a:r>
            <a:r>
              <a:rPr lang="en-US" sz="3200" b="1" dirty="0" err="1">
                <a:solidFill>
                  <a:srgbClr val="E6B9B8"/>
                </a:solidFill>
                <a:latin typeface="+mn-lt"/>
              </a:rPr>
              <a:t>back</a:t>
            </a:r>
            <a:r>
              <a:rPr lang="en-US" sz="3200" b="1" dirty="0" err="1" smtClean="0">
                <a:solidFill>
                  <a:srgbClr val="E6B9B8"/>
                </a:solidFill>
                <a:latin typeface="+mn-lt"/>
              </a:rPr>
              <a:t>?”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://www.lexology.com/library/detail.aspx?g=d3ce96bc-2b40-4c0c-8a36-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c855e6f2207e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US" sz="3200" b="1" i="1" dirty="0" smtClean="0">
                <a:solidFill>
                  <a:srgbClr val="C6D9F1"/>
                </a:solidFill>
                <a:latin typeface="+mn-lt"/>
              </a:rPr>
              <a:t>Technology (DRM+)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e.g.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“Examining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Sony's Internet-free method for blocking used game 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sales”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“…patent application…outlines a content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protection system that would use small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RFID chips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embedded on game discs to </a:t>
            </a:r>
            <a:r>
              <a:rPr lang="en-US" sz="2800" dirty="0">
                <a:solidFill>
                  <a:srgbClr val="C4BD97"/>
                </a:solidFill>
                <a:latin typeface="+mn-lt"/>
              </a:rPr>
              <a:t>prevent used games from being played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on its systems, all without requiring an online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connection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.”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hlinkClick r:id="rId3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://arstechnica.com/gaming/2013/01/examining-sonys-internet-free-method-for-blocking-used-game-sales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/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4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4"/>
            <a:ext cx="8229600" cy="1016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uture?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100724"/>
            <a:ext cx="9144000" cy="5006474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The privacy policy required by this section shall be </a:t>
            </a:r>
            <a:r>
              <a:rPr lang="en-US" b="1" i="1" dirty="0">
                <a:solidFill>
                  <a:srgbClr val="FF0000"/>
                </a:solidFill>
                <a:latin typeface="+mn-lt"/>
              </a:rPr>
              <a:t>no more than 100 words</a:t>
            </a:r>
            <a:r>
              <a:rPr lang="en-US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and shall be written in clear and concise language at no greater than an eighth grade reading level. The privacy policy shall include a statement indicating whether the personally identifiable information may be sold or shared with others, and if line so, how and with whom the information may be shared.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”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Context: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Act amends Section 22575 of the Business and Professions Code, which requires that an operator of a commercial Web site or online service operators collecting personal information about consumers to make its privacy policy available.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CCFFCC"/>
                </a:solidFill>
                <a:latin typeface="+mn-lt"/>
              </a:rPr>
              <a:t>California </a:t>
            </a:r>
            <a:r>
              <a:rPr lang="en-US" b="1" dirty="0">
                <a:solidFill>
                  <a:srgbClr val="CCFFCC"/>
                </a:solidFill>
                <a:latin typeface="+mn-lt"/>
              </a:rPr>
              <a:t>BILL No. </a:t>
            </a:r>
            <a:r>
              <a:rPr lang="en-US" b="1" dirty="0" smtClean="0">
                <a:solidFill>
                  <a:srgbClr val="CCFFCC"/>
                </a:solidFill>
                <a:latin typeface="+mn-lt"/>
              </a:rPr>
              <a:t>242; Assembly </a:t>
            </a:r>
            <a:r>
              <a:rPr lang="en-US" b="1" dirty="0">
                <a:solidFill>
                  <a:srgbClr val="CCFFCC"/>
                </a:solidFill>
                <a:latin typeface="+mn-lt"/>
              </a:rPr>
              <a:t>Member </a:t>
            </a:r>
            <a:r>
              <a:rPr lang="en-US" b="1" dirty="0" smtClean="0">
                <a:solidFill>
                  <a:srgbClr val="CCFFCC"/>
                </a:solidFill>
                <a:latin typeface="+mn-lt"/>
              </a:rPr>
              <a:t>Ed </a:t>
            </a:r>
            <a:r>
              <a:rPr lang="en-US" b="1" dirty="0" err="1" smtClean="0">
                <a:solidFill>
                  <a:srgbClr val="CCFFCC"/>
                </a:solidFill>
                <a:latin typeface="+mn-lt"/>
              </a:rPr>
              <a:t>Chau</a:t>
            </a:r>
            <a:r>
              <a:rPr lang="en-US" b="1" dirty="0" smtClean="0">
                <a:solidFill>
                  <a:srgbClr val="CCFFCC"/>
                </a:solidFill>
                <a:latin typeface="+mn-lt"/>
              </a:rPr>
              <a:t> -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February </a:t>
            </a:r>
            <a:r>
              <a:rPr lang="en-US" dirty="0">
                <a:solidFill>
                  <a:srgbClr val="CCFFCC"/>
                </a:solidFill>
                <a:latin typeface="+mn-lt"/>
              </a:rPr>
              <a:t>6, 2013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(BILL No. 242 was 336 words per </a:t>
            </a:r>
            <a:r>
              <a:rPr lang="en-US" dirty="0" err="1" smtClean="0">
                <a:solidFill>
                  <a:srgbClr val="CCFFCC"/>
                </a:solidFill>
                <a:latin typeface="+mn-lt"/>
              </a:rPr>
              <a:t>Techdirt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)</a:t>
            </a:r>
            <a:r>
              <a:rPr lang="en-US" sz="1700" dirty="0" smtClean="0">
                <a:solidFill>
                  <a:schemeClr val="bg1"/>
                </a:solidFill>
                <a:latin typeface="+mn-lt"/>
                <a:hlinkClick r:id="rId2"/>
              </a:rPr>
              <a:t>http</a:t>
            </a:r>
            <a:r>
              <a:rPr lang="en-US" sz="1700" dirty="0">
                <a:solidFill>
                  <a:schemeClr val="bg1"/>
                </a:solidFill>
                <a:latin typeface="+mn-lt"/>
                <a:hlinkClick r:id="rId2"/>
              </a:rPr>
              <a:t>://www.leginfo.ca.gov/pub/13-14/bill/asm/ab_0201-0250/</a:t>
            </a:r>
            <a:r>
              <a:rPr lang="en-US" sz="1700" dirty="0" smtClean="0">
                <a:solidFill>
                  <a:schemeClr val="bg1"/>
                </a:solidFill>
                <a:latin typeface="+mn-lt"/>
                <a:hlinkClick r:id="rId2"/>
              </a:rPr>
              <a:t>ab_242_bill_20130206_introduced.pdf</a:t>
            </a:r>
            <a:endParaRPr lang="en-US" sz="1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9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50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Further Reading</a:t>
            </a:r>
            <a:endParaRPr lang="en-US" sz="6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5820" y="1067751"/>
            <a:ext cx="8898179" cy="51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1.</a:t>
            </a:r>
            <a:r>
              <a:rPr lang="en-US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“Empirical </a:t>
            </a:r>
            <a:r>
              <a:rPr lang="en-US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studies on software notices to inform policy makers </a:t>
            </a:r>
            <a:r>
              <a:rPr lang="en-US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and usability designers”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dirty="0" smtClean="0">
                <a:solidFill>
                  <a:schemeClr val="bg1"/>
                </a:solidFill>
              </a:rPr>
              <a:t>Jens </a:t>
            </a:r>
            <a:r>
              <a:rPr lang="en-US" dirty="0" err="1">
                <a:solidFill>
                  <a:schemeClr val="bg1"/>
                </a:solidFill>
              </a:rPr>
              <a:t>Grossklags</a:t>
            </a:r>
            <a:r>
              <a:rPr lang="en-US" dirty="0">
                <a:solidFill>
                  <a:schemeClr val="bg1"/>
                </a:solidFill>
              </a:rPr>
              <a:t>, Nathan </a:t>
            </a:r>
            <a:r>
              <a:rPr lang="en-US" dirty="0" smtClean="0">
                <a:solidFill>
                  <a:schemeClr val="bg1"/>
                </a:solidFill>
              </a:rPr>
              <a:t>Good (University </a:t>
            </a:r>
            <a:r>
              <a:rPr lang="en-US" dirty="0">
                <a:solidFill>
                  <a:schemeClr val="bg1"/>
                </a:solidFill>
              </a:rPr>
              <a:t>of California </a:t>
            </a:r>
            <a:r>
              <a:rPr lang="en-US" dirty="0" smtClean="0">
                <a:solidFill>
                  <a:schemeClr val="bg1"/>
                </a:solidFill>
              </a:rPr>
              <a:t>Berkeley, 2007)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“Abstract</a:t>
            </a:r>
            <a:r>
              <a:rPr lang="en-US" b="1" i="1" dirty="0">
                <a:solidFill>
                  <a:schemeClr val="bg1"/>
                </a:solidFill>
              </a:rPr>
              <a:t>: </a:t>
            </a:r>
            <a:r>
              <a:rPr lang="en-US" i="1" dirty="0">
                <a:solidFill>
                  <a:schemeClr val="bg1"/>
                </a:solidFill>
              </a:rPr>
              <a:t>We evaluate the usability of End User License Agreements (EULAs</a:t>
            </a:r>
            <a:r>
              <a:rPr lang="en-US" i="1" dirty="0" smtClean="0">
                <a:solidFill>
                  <a:schemeClr val="bg1"/>
                </a:solidFill>
              </a:rPr>
              <a:t>) of </a:t>
            </a:r>
            <a:r>
              <a:rPr lang="en-US" i="1" dirty="0">
                <a:solidFill>
                  <a:schemeClr val="bg1"/>
                </a:solidFill>
              </a:rPr>
              <a:t>popular consumer programs. Results from an empirical evaluation of </a:t>
            </a:r>
            <a:r>
              <a:rPr lang="en-US" i="1" dirty="0" smtClean="0">
                <a:solidFill>
                  <a:schemeClr val="bg1"/>
                </a:solidFill>
              </a:rPr>
              <a:t>50 popular </a:t>
            </a:r>
            <a:r>
              <a:rPr lang="en-US" i="1" dirty="0">
                <a:solidFill>
                  <a:schemeClr val="bg1"/>
                </a:solidFill>
              </a:rPr>
              <a:t>programs show the lack of accessibility and readability of notices. </a:t>
            </a:r>
            <a:r>
              <a:rPr lang="en-US" i="1" dirty="0" smtClean="0">
                <a:solidFill>
                  <a:srgbClr val="FF0000"/>
                </a:solidFill>
              </a:rPr>
              <a:t>Our data </a:t>
            </a:r>
            <a:r>
              <a:rPr lang="en-US" i="1" dirty="0">
                <a:solidFill>
                  <a:srgbClr val="FF0000"/>
                </a:solidFill>
              </a:rPr>
              <a:t>from a recent study with 64 users involved in installation tasks </a:t>
            </a:r>
            <a:r>
              <a:rPr lang="en-US" i="1" dirty="0" smtClean="0">
                <a:solidFill>
                  <a:srgbClr val="FF0000"/>
                </a:solidFill>
              </a:rPr>
              <a:t>confirms the </a:t>
            </a:r>
            <a:r>
              <a:rPr lang="en-US" i="1" dirty="0">
                <a:solidFill>
                  <a:srgbClr val="FF0000"/>
                </a:solidFill>
              </a:rPr>
              <a:t>public perception that notice to and consent by the user is not achieved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  <a:r>
              <a:rPr lang="en-US" b="1" i="1" dirty="0" smtClean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2"/>
              </a:rPr>
              <a:t>http://people.ischool.berkeley.edu/~jensg/research/</a:t>
            </a:r>
            <a:r>
              <a:rPr lang="en-US" sz="1600" dirty="0" smtClean="0">
                <a:solidFill>
                  <a:schemeClr val="bg1"/>
                </a:solidFill>
                <a:hlinkClick r:id="rId2"/>
              </a:rPr>
              <a:t>usec.html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2. </a:t>
            </a:r>
            <a:r>
              <a:rPr lang="en-US" b="1" i="1" dirty="0" smtClean="0">
                <a:solidFill>
                  <a:srgbClr val="C6D9F1"/>
                </a:solidFill>
              </a:rPr>
              <a:t>“Examination </a:t>
            </a:r>
            <a:r>
              <a:rPr lang="en-US" b="1" i="1" dirty="0">
                <a:solidFill>
                  <a:srgbClr val="C6D9F1"/>
                </a:solidFill>
              </a:rPr>
              <a:t>Of Privacy Policies Shows A Few Troubling </a:t>
            </a:r>
            <a:r>
              <a:rPr lang="en-US" b="1" i="1" dirty="0" smtClean="0">
                <a:solidFill>
                  <a:srgbClr val="C6D9F1"/>
                </a:solidFill>
              </a:rPr>
              <a:t>Trends”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(2011)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linkClick r:id="rId3"/>
              </a:rPr>
              <a:t>http://techcrunch.com/2011/11/30/examination-of-privacy-policies-shows-a-few-troubling-trends</a:t>
            </a:r>
            <a:r>
              <a:rPr lang="en-US" sz="16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2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0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Further Reading 2</a:t>
            </a:r>
            <a:endParaRPr lang="en-US" sz="5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4851" y="890866"/>
            <a:ext cx="8939150" cy="493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“Intellectual Property and </a:t>
            </a:r>
            <a:r>
              <a:rPr lang="en-US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Shrinkwrap</a:t>
            </a:r>
            <a:r>
              <a:rPr lang="en-US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Licenses”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;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Mark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Lemley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(1995)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http://papers.ssrn.com/sol3/papers.cfm?abstract_id=2126845#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#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4. </a:t>
            </a:r>
            <a:r>
              <a:rPr lang="en-US" b="1" i="1" dirty="0" smtClean="0">
                <a:solidFill>
                  <a:srgbClr val="C6D9F1"/>
                </a:solidFill>
                <a:latin typeface="+mn-lt"/>
              </a:rPr>
              <a:t>“</a:t>
            </a:r>
            <a:r>
              <a:rPr lang="en-US" b="1" i="1" dirty="0">
                <a:solidFill>
                  <a:srgbClr val="C6D9F1"/>
                </a:solidFill>
                <a:latin typeface="+mn-lt"/>
              </a:rPr>
              <a:t>Terms Of Service, Terms Of Play In Children’s Online </a:t>
            </a:r>
            <a:endParaRPr lang="en-US" b="1" i="1" dirty="0" smtClean="0">
              <a:solidFill>
                <a:srgbClr val="C6D9F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C6D9F1"/>
                </a:solidFill>
                <a:latin typeface="+mn-lt"/>
              </a:rPr>
              <a:t>Gaming</a:t>
            </a:r>
            <a:r>
              <a:rPr lang="en-US" b="1" i="1" dirty="0">
                <a:solidFill>
                  <a:srgbClr val="C6D9F1"/>
                </a:solidFill>
                <a:latin typeface="+mn-lt"/>
              </a:rPr>
              <a:t>”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;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Sara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Grimes (2007)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http://www.academia.edu/183319/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Terms_Of_Service_Terms_Of_Play_In_Childrens_Online_Gaming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b="1" i="1" dirty="0" smtClean="0">
                <a:solidFill>
                  <a:srgbClr val="C6D9F1"/>
                </a:solidFill>
                <a:latin typeface="+mn-lt"/>
              </a:rPr>
              <a:t>“Confess </a:t>
            </a:r>
            <a:r>
              <a:rPr lang="en-US" b="1" i="1" dirty="0">
                <a:solidFill>
                  <a:srgbClr val="C6D9F1"/>
                </a:solidFill>
                <a:latin typeface="+mn-lt"/>
              </a:rPr>
              <a:t>and protest against the </a:t>
            </a:r>
            <a:r>
              <a:rPr lang="en-US" b="1" i="1" u="sng" dirty="0">
                <a:solidFill>
                  <a:srgbClr val="C6D9F1"/>
                </a:solidFill>
                <a:latin typeface="+mn-lt"/>
              </a:rPr>
              <a:t>Biggest Lie</a:t>
            </a:r>
            <a:r>
              <a:rPr lang="en-US" b="1" i="1" u="sng" dirty="0" smtClean="0">
                <a:solidFill>
                  <a:srgbClr val="C6D9F1"/>
                </a:solidFill>
                <a:latin typeface="+mn-lt"/>
              </a:rPr>
              <a:t>!</a:t>
            </a:r>
            <a:r>
              <a:rPr lang="en-US" b="1" i="1" dirty="0" smtClean="0">
                <a:solidFill>
                  <a:srgbClr val="C6D9F1"/>
                </a:solidFill>
                <a:latin typeface="+mn-lt"/>
              </a:rPr>
              <a:t>”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4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www.biggestlie.com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b="1" i="1" dirty="0" smtClean="0">
                <a:solidFill>
                  <a:srgbClr val="C6D9F1"/>
                </a:solidFill>
                <a:latin typeface="+mn-lt"/>
              </a:rPr>
              <a:t>“The Cost </a:t>
            </a:r>
            <a:r>
              <a:rPr lang="en-US" b="1" i="1" dirty="0">
                <a:solidFill>
                  <a:srgbClr val="C6D9F1"/>
                </a:solidFill>
                <a:latin typeface="+mn-lt"/>
              </a:rPr>
              <a:t>of Reading Privacy </a:t>
            </a:r>
            <a:r>
              <a:rPr lang="en-US" b="1" i="1" dirty="0" smtClean="0">
                <a:solidFill>
                  <a:srgbClr val="C6D9F1"/>
                </a:solidFill>
                <a:latin typeface="+mn-lt"/>
              </a:rPr>
              <a:t>Policies”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;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McDonald, L.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Cranor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 4 ISJLP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543 (2008-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2009)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http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5"/>
              </a:rPr>
              <a:t>://lorrie.cranor.org/pubs/readingPolicyCost-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authorDraft.pdf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b="1" dirty="0">
              <a:latin typeface="+mn-lt"/>
            </a:endParaRPr>
          </a:p>
          <a:p>
            <a:pPr marL="0" indent="0">
              <a:buNone/>
            </a:pPr>
            <a:endParaRPr lang="en-US" sz="2000" b="1" dirty="0" smtClean="0">
              <a:latin typeface="+mn-lt"/>
            </a:endParaRPr>
          </a:p>
          <a:p>
            <a:pPr marL="0" indent="0">
              <a:buNone/>
            </a:pPr>
            <a:endParaRPr lang="en-US" sz="2000" b="1" dirty="0" smtClean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79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90"/>
            <a:ext cx="8229600" cy="90790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Further 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cs typeface="Times New Roman"/>
              </a:rPr>
              <a:t>Reading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565" y="997097"/>
            <a:ext cx="9013435" cy="5044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“Re-Mediating Research </a:t>
            </a: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Rthics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: End-User License Agreements in Online Games”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;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Florence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Chee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Nicholas Taylor, and Suzanne de Castell (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2012)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2"/>
              </a:rPr>
              <a:t>http://www.academia.edu/2976765/Re-Mediating_Research_Ethics_End-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2"/>
              </a:rPr>
              <a:t>User_License_Agreements_in_Online_Games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8. </a:t>
            </a:r>
            <a:r>
              <a:rPr lang="en-US" sz="2000" b="1" i="1" dirty="0">
                <a:solidFill>
                  <a:srgbClr val="C6D9F1"/>
                </a:solidFill>
                <a:latin typeface="+mn-lt"/>
              </a:rPr>
              <a:t>“CLICK AND COPY: BREACH OF ONLINE </a:t>
            </a:r>
            <a:r>
              <a:rPr lang="en-US" sz="2000" b="1" i="1" dirty="0" smtClean="0">
                <a:solidFill>
                  <a:srgbClr val="C6D9F1"/>
                </a:solidFill>
                <a:latin typeface="+mn-lt"/>
              </a:rPr>
              <a:t>LICENCE AGREEMENTS </a:t>
            </a:r>
            <a:r>
              <a:rPr lang="en-US" sz="2000" b="1" i="1" dirty="0">
                <a:solidFill>
                  <a:srgbClr val="C6D9F1"/>
                </a:solidFill>
                <a:latin typeface="+mn-lt"/>
              </a:rPr>
              <a:t>AND COPYRIGHT INFRINGEMENT”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;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Richard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Stobbe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(2012) 28 C.I.P.R. 227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http://www.ipblog.ca/wp-content/uploads/2013/01/cipr-28-2-click-and-copy-breach-of-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3"/>
              </a:rPr>
              <a:t>online-license-agreements-and-copyright-infringement-c1380000.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3"/>
              </a:rPr>
              <a:t>PDF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9. </a:t>
            </a:r>
            <a:r>
              <a:rPr lang="en-US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“Top EULA Gotchas: Website Fine-Print Hall of Shame”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2012)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4"/>
              </a:rPr>
              <a:t>http://www.pcworld.com/article/249396/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4"/>
              </a:rPr>
              <a:t>top_eula_gotchas_website_fine_print_hall_of_shame.html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10. </a:t>
            </a:r>
            <a:r>
              <a:rPr lang="en-US" sz="2000" b="1" i="1" dirty="0" smtClean="0">
                <a:solidFill>
                  <a:srgbClr val="C6D9F1"/>
                </a:solidFill>
                <a:latin typeface="+mn-lt"/>
              </a:rPr>
              <a:t>“Living and Dying in a Virtual World: Estate Planning or Digital Assets”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; Greg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Lastowka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&amp; Trisha Hall (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2013) </a:t>
            </a:r>
            <a:r>
              <a:rPr lang="en-US" sz="1600" dirty="0">
                <a:solidFill>
                  <a:schemeClr val="bg1"/>
                </a:solidFill>
                <a:latin typeface="+mn-lt"/>
                <a:hlinkClick r:id="rId5"/>
              </a:rPr>
              <a:t>http://lastowka.rutgers.edu/files/2013/10/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hlinkClick r:id="rId5"/>
              </a:rPr>
              <a:t>Lastowka.pdf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11. </a:t>
            </a:r>
            <a:r>
              <a:rPr lang="en-US" sz="2000" b="1" i="1" dirty="0" smtClean="0">
                <a:solidFill>
                  <a:srgbClr val="C6D9F1"/>
                </a:solidFill>
                <a:latin typeface="+mn-lt"/>
              </a:rPr>
              <a:t>“Face value: digging through Google’s clumsy new terms of service”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(2013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) </a:t>
            </a:r>
            <a:r>
              <a:rPr lang="en-US" sz="1700" dirty="0">
                <a:solidFill>
                  <a:schemeClr val="bg1"/>
                </a:solidFill>
                <a:latin typeface="+mn-lt"/>
                <a:hlinkClick r:id="rId6"/>
              </a:rPr>
              <a:t>http://www.theverge.com/2013/10/17/4845828/digging-through-new-google-terms-of-</a:t>
            </a:r>
            <a:r>
              <a:rPr lang="en-US" sz="1700" dirty="0" smtClean="0">
                <a:solidFill>
                  <a:schemeClr val="bg1"/>
                </a:solidFill>
                <a:latin typeface="+mn-lt"/>
                <a:hlinkClick r:id="rId6"/>
              </a:rPr>
              <a:t>service</a:t>
            </a:r>
            <a:endParaRPr lang="en-US" sz="17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9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71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lang="en-US" sz="5300" b="1" dirty="0">
                <a:solidFill>
                  <a:srgbClr val="FFFF00"/>
                </a:solidFill>
                <a:latin typeface="Times New Roman"/>
                <a:cs typeface="Times New Roman"/>
              </a:rPr>
              <a:t>Post IP </a:t>
            </a:r>
            <a:r>
              <a:rPr lang="en-US" sz="53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World Considered</a:t>
            </a:r>
            <a:endParaRPr lang="en-US" sz="53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055078"/>
            <a:ext cx="5016500" cy="547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Two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vastly different 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versions: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Post IP World A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= </a:t>
            </a: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S</a:t>
            </a: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uperseding </a:t>
            </a: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ontracts </a:t>
            </a:r>
            <a:r>
              <a:rPr lang="en-US" sz="2800" dirty="0" smtClean="0">
                <a:solidFill>
                  <a:srgbClr val="FF6600"/>
                </a:solidFill>
                <a:latin typeface="Arial"/>
                <a:cs typeface="Arial"/>
              </a:rPr>
              <a:t>rendering IP all but irrelevant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{</a:t>
            </a:r>
            <a:r>
              <a:rPr lang="en-US" sz="2800" i="1" dirty="0" smtClean="0">
                <a:solidFill>
                  <a:srgbClr val="FFFF00"/>
                </a:solidFill>
                <a:latin typeface="Arial"/>
                <a:cs typeface="Arial"/>
              </a:rPr>
              <a:t>where we are?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Post IP World B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=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ser Rights +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standard formatted, treaty based and/or consumer protected minimalist contracts 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{</a:t>
            </a:r>
            <a:r>
              <a:rPr lang="en-US" sz="2800" i="1" dirty="0" smtClean="0">
                <a:solidFill>
                  <a:srgbClr val="FFFF00"/>
                </a:solidFill>
                <a:latin typeface="Arial"/>
                <a:cs typeface="Arial"/>
              </a:rPr>
              <a:t>where we are not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}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6" name="Content Placeholder 3" descr="wiki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38" b="-22438"/>
          <a:stretch/>
        </p:blipFill>
        <p:spPr>
          <a:xfrm>
            <a:off x="5016500" y="1411701"/>
            <a:ext cx="4038600" cy="4318000"/>
          </a:xfrm>
        </p:spPr>
      </p:pic>
    </p:spTree>
    <p:extLst>
      <p:ext uri="{BB962C8B-B14F-4D97-AF65-F5344CB8AC3E}">
        <p14:creationId xmlns:p14="http://schemas.microsoft.com/office/powerpoint/2010/main" val="202516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/>
                <a:cs typeface="Times New Roman"/>
              </a:rPr>
              <a:t>UPDATE 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2: R^3 (</a:t>
            </a:r>
            <a:r>
              <a:rPr lang="en-US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Roch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Ripley Response)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" y="1015999"/>
            <a:ext cx="8913232" cy="4921917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Switzerland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Content Placeholder 5" descr="Screen Shot 2013-10-22 at 3.48.03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" r="103"/>
          <a:stretch/>
        </p:blipFill>
        <p:spPr>
          <a:xfrm>
            <a:off x="2211494" y="1016001"/>
            <a:ext cx="6701739" cy="492191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91" y="2563960"/>
            <a:ext cx="1854914" cy="18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NEXT TIME….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4365" y="1408134"/>
            <a:ext cx="8959635" cy="4318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FROM WHEELBARROWS TO HOLODECKS: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“CONNECTING” LIVING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ROOMS…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AND WAY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BEYOND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… ON THE LEGAL IMPLICATIONS OF TRUE CONVERGEANCE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3" descr="stream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365" y="3717636"/>
            <a:ext cx="2559300" cy="200849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"/>
          <a:stretch/>
        </p:blipFill>
        <p:spPr>
          <a:xfrm>
            <a:off x="2743665" y="3717636"/>
            <a:ext cx="2993853" cy="2257450"/>
          </a:xfrm>
          <a:prstGeom prst="rect">
            <a:avLst/>
          </a:prstGeom>
        </p:spPr>
      </p:pic>
      <p:pic>
        <p:nvPicPr>
          <p:cNvPr id="9" name="Content Placeholder 5" descr="file00028397254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877" y="3717636"/>
            <a:ext cx="3174627" cy="23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78"/>
            <a:ext cx="9144000" cy="113143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just so you have something 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to ponder 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in anticipation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(1)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..</a:t>
            </a:r>
            <a:b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    </a:t>
            </a:r>
            <a:r>
              <a:rPr lang="en-US" sz="32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“Parallels of Technology &amp; Justice”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7589" y="1152308"/>
            <a:ext cx="4262273" cy="4762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1. Pre-literate      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2">
                    <a:lumMod val="90000"/>
                  </a:schemeClr>
                </a:solidFill>
              </a:rPr>
              <a:t>2. Writing Instruments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3. Printing Press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4. Digital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8000"/>
                </a:solidFill>
              </a:rPr>
              <a:t>5. Data Cloud ?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79862" y="1152309"/>
            <a:ext cx="4662718" cy="461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2F2F2"/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Retribution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as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Justice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DDD9C3"/>
                </a:solidFill>
              </a:rPr>
              <a:t>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Privileged Justice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6D9F1"/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Rights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(equality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DCE6F2"/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Dispute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Resolution</a:t>
            </a:r>
          </a:p>
          <a:p>
            <a:pPr marL="0" indent="0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8000"/>
                </a:solidFill>
              </a:rPr>
              <a:t>Individuation ?</a:t>
            </a:r>
            <a:endParaRPr lang="en-US" sz="32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&amp; just so you have something to</a:t>
            </a:r>
            <a:b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 ponder in anticipation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(2)</a:t>
            </a:r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…</a:t>
            </a:r>
            <a:endParaRPr lang="en-US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170697"/>
            <a:ext cx="9144000" cy="455543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FFFFFF"/>
                </a:solidFill>
                <a:latin typeface="+mn-lt"/>
              </a:rPr>
              <a:t>“ARE </a:t>
            </a:r>
            <a:r>
              <a:rPr lang="en-US" sz="3200" b="1" dirty="0">
                <a:solidFill>
                  <a:srgbClr val="FFFFFF"/>
                </a:solidFill>
                <a:latin typeface="+mn-lt"/>
              </a:rPr>
              <a:t>YOU LIVING IN A COMPUTER </a:t>
            </a:r>
            <a:endParaRPr lang="en-US" sz="3200" b="1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+mn-lt"/>
              </a:rPr>
              <a:t>    SIMULATION?”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Nick </a:t>
            </a:r>
            <a:r>
              <a:rPr lang="en-US" sz="3200" dirty="0" err="1">
                <a:solidFill>
                  <a:srgbClr val="FFFFFF"/>
                </a:solidFill>
                <a:latin typeface="+mn-lt"/>
              </a:rPr>
              <a:t>Bostrom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– Faculty of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  </a:t>
            </a:r>
            <a:r>
              <a:rPr lang="en-US" sz="3200" smtClean="0">
                <a:solidFill>
                  <a:srgbClr val="FFFFFF"/>
                </a:solidFill>
                <a:latin typeface="+mn-lt"/>
              </a:rPr>
              <a:t>  Philosophy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, Oxford University. </a:t>
            </a:r>
            <a:r>
              <a:rPr lang="en-US" sz="1600" dirty="0" smtClean="0">
                <a:latin typeface="+mn-lt"/>
                <a:hlinkClick r:id="rId2"/>
              </a:rPr>
              <a:t>http</a:t>
            </a:r>
            <a:r>
              <a:rPr lang="en-US" sz="1600" dirty="0">
                <a:latin typeface="+mn-lt"/>
                <a:hlinkClick r:id="rId2"/>
              </a:rPr>
              <a:t>://www.simulation-argument.com/</a:t>
            </a:r>
            <a:r>
              <a:rPr lang="en-US" sz="1600" dirty="0" smtClean="0">
                <a:latin typeface="+mn-lt"/>
                <a:hlinkClick r:id="rId2"/>
              </a:rPr>
              <a:t>simulation.html</a:t>
            </a:r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“Physicists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devise test to see if we're living in </a:t>
            </a:r>
            <a:endParaRPr lang="en-US" sz="3200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'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Matrix”</a:t>
            </a:r>
            <a:r>
              <a:rPr lang="en-US" sz="1600" dirty="0" err="1" smtClean="0">
                <a:latin typeface="+mn-lt"/>
                <a:hlinkClick r:id="rId3"/>
              </a:rPr>
              <a:t>http</a:t>
            </a:r>
            <a:r>
              <a:rPr lang="en-US" sz="1600" dirty="0">
                <a:latin typeface="+mn-lt"/>
                <a:hlinkClick r:id="rId3"/>
              </a:rPr>
              <a:t>://www.theverge.com/2012/10/11/3487710/computer-simulation-silas-beane-university-</a:t>
            </a:r>
            <a:r>
              <a:rPr lang="en-US" sz="1600" dirty="0" smtClean="0">
                <a:latin typeface="+mn-lt"/>
                <a:hlinkClick r:id="rId3"/>
              </a:rPr>
              <a:t>bonn</a:t>
            </a:r>
            <a:endParaRPr lang="en-US" sz="1600" dirty="0" smtClean="0">
              <a:latin typeface="+mn-lt"/>
            </a:endParaRPr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 ARE               ?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 descr="Sims_series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3" r="14959" b="5782"/>
          <a:stretch/>
        </p:blipFill>
        <p:spPr>
          <a:xfrm>
            <a:off x="4453151" y="3988071"/>
            <a:ext cx="1753809" cy="22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9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6078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Our Academic Partners </a:t>
            </a:r>
            <a:endParaRPr lang="en-US" sz="6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703"/>
            <a:ext cx="9144000" cy="1016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Not many video game companies..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64625" y="1234616"/>
            <a:ext cx="8866196" cy="4856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“</a:t>
            </a:r>
            <a:r>
              <a:rPr lang="en-US" sz="3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index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mundi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smtClean="0">
                <a:latin typeface="+mn-lt"/>
                <a:hlinkClick r:id="rId2"/>
              </a:rPr>
              <a:t>http</a:t>
            </a:r>
            <a:r>
              <a:rPr lang="en-US" sz="1600" b="1" dirty="0">
                <a:latin typeface="+mn-lt"/>
                <a:hlinkClick r:id="rId2"/>
              </a:rPr>
              <a:t>://www.indexmundi.com/switzerland/industries.html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+mn-lt"/>
              </a:rPr>
              <a:t>“Industries</a:t>
            </a:r>
            <a:r>
              <a:rPr lang="en-US" sz="3200" b="1" dirty="0">
                <a:solidFill>
                  <a:srgbClr val="FFFFFF"/>
                </a:solidFill>
                <a:latin typeface="+mn-lt"/>
              </a:rPr>
              <a:t>: 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machinery, chemicals, watches, </a:t>
            </a: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textiles</a:t>
            </a:r>
            <a:r>
              <a:rPr lang="en-US" sz="3200" dirty="0">
                <a:solidFill>
                  <a:srgbClr val="FFFFFF"/>
                </a:solidFill>
                <a:latin typeface="+mn-lt"/>
              </a:rPr>
              <a:t>, precision instruments, tourism, banking, </a:t>
            </a:r>
            <a:endParaRPr lang="en-US" sz="3200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and insurance”</a:t>
            </a:r>
            <a:endParaRPr lang="en-US" sz="3200" dirty="0" smtClean="0">
              <a:latin typeface="+mn-lt"/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endParaRPr lang="en-US" sz="1600" dirty="0">
              <a:solidFill>
                <a:srgbClr val="FFFFFF"/>
              </a:solidFill>
              <a:latin typeface="+mn-lt"/>
              <a:cs typeface="Times New Roman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"/>
          <a:stretch/>
        </p:blipFill>
        <p:spPr>
          <a:xfrm>
            <a:off x="1040634" y="3442355"/>
            <a:ext cx="2057317" cy="2064132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367" y="3014042"/>
            <a:ext cx="4095384" cy="27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4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09"/>
            <a:ext cx="8229600" cy="1016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5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&amp; two </a:t>
            </a:r>
            <a:r>
              <a:rPr lang="en-US" sz="6000" b="1" dirty="0">
                <a:solidFill>
                  <a:srgbClr val="FFFF00"/>
                </a:solidFill>
                <a:latin typeface="Times New Roman"/>
                <a:cs typeface="Times New Roman"/>
              </a:rPr>
              <a:t>more 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things</a:t>
            </a:r>
            <a:r>
              <a:rPr lang="en-US" sz="6000" b="1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6000" b="1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1130" y="1057709"/>
            <a:ext cx="8882870" cy="486551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/>
              </a:rPr>
              <a:t>1.</a:t>
            </a:r>
            <a:r>
              <a:rPr lang="en-US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Times New Roman"/>
              </a:rPr>
              <a:t>“</a:t>
            </a: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Times New Roman"/>
              </a:rPr>
              <a:t>..why 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/>
              </a:rPr>
              <a:t>utilitarianism</a:t>
            </a: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Times New Roman"/>
              </a:rPr>
              <a:t> – the traditional standard-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Times New Roman"/>
              </a:rPr>
              <a:t>bearer in the </a:t>
            </a:r>
            <a:r>
              <a:rPr lang="en-US" sz="2800" b="1" i="1" dirty="0">
                <a:solidFill>
                  <a:schemeClr val="bg1"/>
                </a:solidFill>
                <a:latin typeface="+mn-lt"/>
                <a:cs typeface="Times New Roman"/>
              </a:rPr>
              <a:t>IP</a:t>
            </a: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Times New Roman"/>
              </a:rPr>
              <a:t> field – </a:t>
            </a:r>
            <a:r>
              <a:rPr lang="en-US" sz="2800" b="1" i="1" dirty="0">
                <a:solidFill>
                  <a:srgbClr val="FCD5B5"/>
                </a:solidFill>
                <a:latin typeface="+mn-lt"/>
                <a:cs typeface="Times New Roman"/>
              </a:rPr>
              <a:t>has failed </a:t>
            </a: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Times New Roman"/>
              </a:rPr>
              <a:t>as a viable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cs typeface="Times New Roman"/>
              </a:rPr>
              <a:t>foundation.”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FFFF"/>
                </a:solidFill>
                <a:latin typeface="+mn-lt"/>
                <a:cs typeface="Times New Roman"/>
              </a:rPr>
              <a:t>Foundations </a:t>
            </a:r>
            <a:r>
              <a:rPr lang="en-US" b="1" i="1" dirty="0">
                <a:solidFill>
                  <a:srgbClr val="FFFFFF"/>
                </a:solidFill>
                <a:latin typeface="+mn-lt"/>
                <a:cs typeface="Times New Roman"/>
              </a:rPr>
              <a:t>&amp; Principles </a:t>
            </a:r>
            <a:r>
              <a:rPr lang="en-US" b="1" i="1" dirty="0" err="1">
                <a:solidFill>
                  <a:srgbClr val="FFFFFF"/>
                </a:solidFill>
                <a:latin typeface="+mn-lt"/>
                <a:cs typeface="Times New Roman"/>
              </a:rPr>
              <a:t>Redux</a:t>
            </a:r>
            <a:r>
              <a:rPr lang="en-US" b="1" i="1" dirty="0">
                <a:solidFill>
                  <a:srgbClr val="FFFFFF"/>
                </a:solidFill>
                <a:latin typeface="+mn-lt"/>
                <a:cs typeface="Times New Roman"/>
              </a:rPr>
              <a:t>: A Reply to Professor </a:t>
            </a:r>
          </a:p>
          <a:p>
            <a:pPr marL="0" indent="0">
              <a:buNone/>
            </a:pPr>
            <a:r>
              <a:rPr lang="en-US" b="1" i="1" dirty="0" err="1">
                <a:solidFill>
                  <a:srgbClr val="FFFFFF"/>
                </a:solidFill>
                <a:latin typeface="+mn-lt"/>
                <a:cs typeface="Times New Roman"/>
              </a:rPr>
              <a:t>Blankfein-</a:t>
            </a:r>
            <a:r>
              <a:rPr lang="en-US" b="1" i="1" dirty="0" err="1" smtClean="0">
                <a:solidFill>
                  <a:srgbClr val="FFFFFF"/>
                </a:solidFill>
                <a:latin typeface="+mn-lt"/>
                <a:cs typeface="Times New Roman"/>
              </a:rPr>
              <a:t>Tabachnick</a:t>
            </a:r>
            <a:r>
              <a:rPr lang="en-US" b="1" i="1" dirty="0" smtClean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+mn-lt"/>
                <a:cs typeface="Times New Roman"/>
              </a:rPr>
              <a:t>by Robert P. Merges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FFFF"/>
                </a:solidFill>
                <a:latin typeface="+mn-lt"/>
                <a:cs typeface="Times New Roman"/>
              </a:rPr>
              <a:t>California Law Review </a:t>
            </a:r>
            <a:r>
              <a:rPr lang="en-US" dirty="0">
                <a:solidFill>
                  <a:srgbClr val="FFFFFF"/>
                </a:solidFill>
                <a:latin typeface="+mn-lt"/>
                <a:cs typeface="Times New Roman"/>
              </a:rPr>
              <a:t>[Vol. 101:1361 2013]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  <a:cs typeface="Times New Roman"/>
                <a:hlinkClick r:id="rId2"/>
              </a:rPr>
              <a:t>http://papers.ssrn.com/sol3/papers.cfm?abstract_id=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cs typeface="Times New Roman"/>
                <a:hlinkClick r:id="rId2"/>
              </a:rPr>
              <a:t>2332975</a:t>
            </a:r>
            <a:endParaRPr lang="en-US" sz="1600" dirty="0" smtClean="0">
              <a:solidFill>
                <a:srgbClr val="FFFFFF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/>
              </a:rPr>
              <a:t>2. On the other hand…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FFFF"/>
                </a:solidFill>
                <a:latin typeface="+mn-lt"/>
                <a:cs typeface="Times New Roman"/>
              </a:rPr>
              <a:t>Property as Platform: Coordinating Standards for Technological Innovation </a:t>
            </a:r>
            <a:r>
              <a:rPr lang="en-US" b="1" dirty="0" smtClean="0">
                <a:solidFill>
                  <a:srgbClr val="FFFFFF"/>
                </a:solidFill>
                <a:latin typeface="+mn-lt"/>
                <a:cs typeface="Times New Roman"/>
              </a:rPr>
              <a:t>by Henry E. Smith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FFFF"/>
                </a:solidFill>
                <a:latin typeface="+mn-lt"/>
                <a:cs typeface="Times New Roman"/>
              </a:rPr>
              <a:t>Journal of Competition Law &amp; Economics 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Times New Roman"/>
              </a:rPr>
              <a:t>(forthcoming)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  <a:cs typeface="Times New Roman"/>
                <a:hlinkClick r:id="rId3"/>
              </a:rPr>
              <a:t>http://papers.ssrn.com/sol3/papers.cfm?abstract_id=</a:t>
            </a:r>
            <a:r>
              <a:rPr lang="en-US" sz="1600" dirty="0" smtClean="0">
                <a:solidFill>
                  <a:srgbClr val="FFFFFF"/>
                </a:solidFill>
                <a:latin typeface="+mn-lt"/>
                <a:cs typeface="Times New Roman"/>
                <a:hlinkClick r:id="rId3"/>
              </a:rPr>
              <a:t>2321365</a:t>
            </a:r>
            <a:endParaRPr lang="en-US" sz="1600" dirty="0" smtClean="0">
              <a:solidFill>
                <a:srgbClr val="FFFFFF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7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229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UPDATE 3: “11 Cases...”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5830" y="1022970"/>
            <a:ext cx="9038170" cy="5173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i="1" dirty="0" smtClean="0">
                <a:solidFill>
                  <a:srgbClr val="FFFF00"/>
                </a:solidFill>
                <a:latin typeface="+mn-lt"/>
              </a:rPr>
              <a:t>Blizzard Entertainment Inc. v. Ceiling Fan Software LLC et al </a:t>
            </a:r>
            <a:r>
              <a:rPr lang="en-US" sz="26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U.S. District Ct. (Central Dist. Of Calif.) Sept. 23, 2013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*Plaintiff’s Motion for liability Summary Judgment granted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FFFF"/>
                </a:solidFill>
                <a:latin typeface="+mn-lt"/>
              </a:rPr>
              <a:t>“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Defendants are in the business of selling and distributing two </a:t>
            </a: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pieces 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of computer software—Pocket Gnome and Shadow Bot </a:t>
            </a: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(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collectively, the “Bots”), which are </a:t>
            </a:r>
            <a:r>
              <a:rPr lang="en-US" sz="2600" i="1" dirty="0">
                <a:solidFill>
                  <a:srgbClr val="CCFFCC"/>
                </a:solidFill>
                <a:latin typeface="+mn-lt"/>
              </a:rPr>
              <a:t>software “bots” 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that, when </a:t>
            </a:r>
            <a:endParaRPr lang="en-US" sz="2600" i="1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installed 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on a player’s computer, </a:t>
            </a:r>
            <a:r>
              <a:rPr lang="en-US" sz="2600" i="1" dirty="0">
                <a:solidFill>
                  <a:srgbClr val="CCFFCC"/>
                </a:solidFill>
                <a:latin typeface="+mn-lt"/>
              </a:rPr>
              <a:t>permit the player to “automate” </a:t>
            </a:r>
            <a:endParaRPr lang="en-US" sz="2600" i="1" dirty="0" smtClean="0">
              <a:solidFill>
                <a:srgbClr val="CCFFCC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rgbClr val="CCFFCC"/>
                </a:solidFill>
                <a:latin typeface="+mn-lt"/>
              </a:rPr>
              <a:t>his </a:t>
            </a:r>
            <a:r>
              <a:rPr lang="en-US" sz="2600" i="1" dirty="0">
                <a:solidFill>
                  <a:srgbClr val="CCFFCC"/>
                </a:solidFill>
                <a:latin typeface="+mn-lt"/>
              </a:rPr>
              <a:t>or her </a:t>
            </a:r>
            <a:r>
              <a:rPr lang="en-US" sz="2600" i="1" dirty="0" err="1">
                <a:solidFill>
                  <a:srgbClr val="CCFFCC"/>
                </a:solidFill>
                <a:latin typeface="+mn-lt"/>
              </a:rPr>
              <a:t>WoW</a:t>
            </a:r>
            <a:r>
              <a:rPr lang="en-US" sz="2600" i="1" dirty="0">
                <a:solidFill>
                  <a:srgbClr val="CCFFCC"/>
                </a:solidFill>
                <a:latin typeface="+mn-lt"/>
              </a:rPr>
              <a:t> game play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 on Apple Mac computers and </a:t>
            </a: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 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Windows 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PCs, </a:t>
            </a: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respectively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…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At 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all times since they began operating their business, </a:t>
            </a: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Defendants 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have </a:t>
            </a: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known 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that the </a:t>
            </a:r>
            <a:r>
              <a:rPr lang="en-US" sz="2600" i="1" dirty="0" err="1">
                <a:solidFill>
                  <a:srgbClr val="CCFFCC"/>
                </a:solidFill>
                <a:latin typeface="+mn-lt"/>
              </a:rPr>
              <a:t>WoW</a:t>
            </a:r>
            <a:r>
              <a:rPr lang="en-US" sz="2600" i="1" dirty="0">
                <a:solidFill>
                  <a:srgbClr val="CCFFCC"/>
                </a:solidFill>
                <a:latin typeface="+mn-lt"/>
              </a:rPr>
              <a:t> </a:t>
            </a:r>
            <a:r>
              <a:rPr lang="en-US" sz="2600" i="1" dirty="0" err="1">
                <a:solidFill>
                  <a:srgbClr val="CCFFCC"/>
                </a:solidFill>
                <a:latin typeface="+mn-lt"/>
              </a:rPr>
              <a:t>ToU</a:t>
            </a:r>
            <a:r>
              <a:rPr lang="en-US" sz="2600" i="1" dirty="0">
                <a:solidFill>
                  <a:srgbClr val="CCFFCC"/>
                </a:solidFill>
                <a:latin typeface="+mn-lt"/>
              </a:rPr>
              <a:t> and EULA prohibited </a:t>
            </a:r>
            <a:endParaRPr lang="en-US" sz="2600" i="1" dirty="0" smtClean="0">
              <a:solidFill>
                <a:srgbClr val="CCFFCC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rgbClr val="CCFFCC"/>
                </a:solidFill>
                <a:latin typeface="+mn-lt"/>
              </a:rPr>
              <a:t>users </a:t>
            </a:r>
            <a:r>
              <a:rPr lang="en-US" sz="2600" i="1" dirty="0">
                <a:solidFill>
                  <a:srgbClr val="CCFFCC"/>
                </a:solidFill>
                <a:latin typeface="+mn-lt"/>
              </a:rPr>
              <a:t>from using bot </a:t>
            </a:r>
            <a:r>
              <a:rPr lang="en-US" sz="2600" i="1" dirty="0" smtClean="0">
                <a:solidFill>
                  <a:srgbClr val="CCFFCC"/>
                </a:solidFill>
                <a:latin typeface="+mn-lt"/>
              </a:rPr>
              <a:t>software</a:t>
            </a:r>
            <a:r>
              <a:rPr lang="en-US" sz="2600" i="1" dirty="0">
                <a:solidFill>
                  <a:srgbClr val="FFFFFF"/>
                </a:solidFill>
                <a:latin typeface="+mn-lt"/>
              </a:rPr>
              <a:t>, including Shadow Bot and Pocket </a:t>
            </a:r>
            <a:endParaRPr lang="en-US" sz="2600" i="1" dirty="0" smtClean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rgbClr val="FFFFFF"/>
                </a:solidFill>
                <a:latin typeface="+mn-lt"/>
              </a:rPr>
              <a:t>Gnome.</a:t>
            </a:r>
            <a:r>
              <a:rPr lang="en-US" sz="2600" dirty="0" smtClean="0">
                <a:solidFill>
                  <a:srgbClr val="FFFFFF"/>
                </a:solidFill>
                <a:latin typeface="+mn-lt"/>
              </a:rPr>
              <a:t>”</a:t>
            </a:r>
            <a:endParaRPr lang="en-US" sz="2600" dirty="0">
              <a:solidFill>
                <a:srgbClr val="FFFFFF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://legal.ceilingfansoftware.com/docs/147%20Order%20Granting%20Blizzard's%20Motion%20for%20Summary%20judgment%20and%20Denying%20Defendants'%20Motion%20for%20Summary%20Judgment%20(2013-09-24).</a:t>
            </a:r>
            <a:r>
              <a:rPr lang="en-US" sz="1600" dirty="0" smtClean="0">
                <a:hlinkClick r:id="rId2"/>
              </a:rPr>
              <a:t>pdf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293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055"/>
            <a:ext cx="91440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sz="4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Taking Stock: Where Are We?</a:t>
            </a: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69056"/>
            <a:ext cx="8686800" cy="3952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              </a:t>
            </a:r>
            <a:r>
              <a:rPr lang="en-US" dirty="0" smtClean="0">
                <a:solidFill>
                  <a:srgbClr val="CCFFCC"/>
                </a:solidFill>
                <a:latin typeface="+mn-lt"/>
              </a:rPr>
              <a:t>  </a:t>
            </a:r>
            <a:r>
              <a:rPr lang="en-US" b="1" dirty="0" smtClean="0">
                <a:solidFill>
                  <a:srgbClr val="D7E4BD"/>
                </a:solidFill>
                <a:latin typeface="+mn-lt"/>
              </a:rPr>
              <a:t>Part A: Memes of “Creating”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* Meaning &amp; purpose of creating (in a video game context)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* Right to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CREAte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 (mod)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* Copyright as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power</a:t>
            </a:r>
            <a:r>
              <a:rPr lang="en-US" dirty="0" smtClean="0">
                <a:solidFill>
                  <a:srgbClr val="FFFFFF"/>
                </a:solidFill>
              </a:rPr>
              <a:t> &amp; </a:t>
            </a:r>
            <a:r>
              <a:rPr lang="en-US" b="1" dirty="0" smtClean="0">
                <a:solidFill>
                  <a:srgbClr val="FF0000"/>
                </a:solidFill>
              </a:rPr>
              <a:t>constraint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                 </a:t>
            </a:r>
            <a:endParaRPr lang="en-US" b="1" dirty="0" smtClean="0">
              <a:solidFill>
                <a:srgbClr val="D7E4BD"/>
              </a:solidFill>
              <a:latin typeface="+mn-l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D7E4BD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D7E4BD"/>
                </a:solidFill>
                <a:latin typeface="+mn-lt"/>
              </a:rPr>
              <a:t>                 Part B</a:t>
            </a:r>
            <a:r>
              <a:rPr lang="en-US" dirty="0" smtClean="0">
                <a:solidFill>
                  <a:srgbClr val="D7E4BD"/>
                </a:solidFill>
                <a:latin typeface="+mn-lt"/>
              </a:rPr>
              <a:t>:  </a:t>
            </a:r>
            <a:r>
              <a:rPr lang="en-US" b="1" dirty="0" smtClean="0">
                <a:solidFill>
                  <a:srgbClr val="D7E4BD"/>
                </a:solidFill>
                <a:latin typeface="+mn-lt"/>
              </a:rPr>
              <a:t>Memes of “Connecting”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* How connecting creativity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transforms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restrains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it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Creation as Connection: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Connection as both the cause &amp; the purpose of Creation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*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Connections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&gt;&gt;&gt;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Creation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&gt;&gt;&gt;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Greater Connections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* Video-games (like all creative works) as merger of Creativity &amp;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Connection of both Developer/Creator &amp; Player/Creator</a:t>
            </a:r>
          </a:p>
          <a:p>
            <a:endParaRPr lang="en-US" dirty="0"/>
          </a:p>
        </p:txBody>
      </p:sp>
      <p:pic>
        <p:nvPicPr>
          <p:cNvPr id="6" name="Content Placeholder 3" descr="file00018965071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73" b="-1"/>
          <a:stretch/>
        </p:blipFill>
        <p:spPr>
          <a:xfrm>
            <a:off x="5108773" y="4486638"/>
            <a:ext cx="4059507" cy="23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7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Leading to “</a:t>
            </a:r>
            <a:r>
              <a:rPr lang="en-US" sz="4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POST IP WORLD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016000"/>
            <a:ext cx="9144000" cy="5490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* Talks 5 &amp; 6: Does the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dominance of contracts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mean we are already in a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The Post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IP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World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??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* Focus on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contractual</a:t>
            </a:r>
            <a:r>
              <a:rPr lang="en-US" sz="3200" i="1" dirty="0" smtClean="0">
                <a:solidFill>
                  <a:srgbClr val="FF0000"/>
                </a:solidFill>
                <a:latin typeface="+mn-lt"/>
              </a:rPr>
              <a:t> restraints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(digital re-sale; transferability by will, contracting out of IP law permissions e.g.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ToS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prohibitions of reverse engineering)</a:t>
            </a:r>
            <a:endParaRPr lang="en-US" sz="3200" b="1" i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       </a:t>
            </a:r>
            <a:endParaRPr lang="en-US" sz="28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      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CREATION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Apple Chancery"/>
              </a:rPr>
              <a:t>goes with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+mn-lt"/>
                <a:cs typeface="Apple Chancery"/>
              </a:rPr>
              <a:t> 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COPYRIGHT/IP </a:t>
            </a:r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LAW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     </a:t>
            </a:r>
            <a:r>
              <a:rPr lang="en-US" sz="3200" b="1" i="1" dirty="0" smtClean="0">
                <a:solidFill>
                  <a:srgbClr val="558ED5"/>
                </a:solidFill>
                <a:latin typeface="+mn-lt"/>
              </a:rPr>
              <a:t>CONNECTING</a:t>
            </a:r>
            <a:r>
              <a:rPr lang="en-US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+mn-lt"/>
                <a:cs typeface="Apple Chancery"/>
              </a:rPr>
              <a:t>goes with </a:t>
            </a:r>
            <a:r>
              <a:rPr lang="en-US" sz="3200" b="1" i="1" dirty="0">
                <a:solidFill>
                  <a:srgbClr val="B3A2C7"/>
                </a:solidFill>
                <a:latin typeface="+mn-lt"/>
              </a:rPr>
              <a:t>CONTRACT LAW </a:t>
            </a:r>
          </a:p>
          <a:p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                    </a:t>
            </a: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Today</a:t>
            </a:r>
            <a:endParaRPr lang="en-US" sz="60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An 2nd 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stage assessment of the utility of EULA’s (etc.) 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 descr="file88412619484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"/>
          <a:stretch/>
        </p:blipFill>
        <p:spPr>
          <a:xfrm>
            <a:off x="2266462" y="2754924"/>
            <a:ext cx="4584799" cy="31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2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2002</TotalTime>
  <Words>3144</Words>
  <Application>Microsoft Macintosh PowerPoint</Application>
  <PresentationFormat>On-screen Show (4:3)</PresentationFormat>
  <Paragraphs>347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CDM_PPT_Template </vt:lpstr>
      <vt:lpstr>  What’s it all about…Beta?</vt:lpstr>
      <vt:lpstr>  UPDATE 1: “Copyright Within TRAJECTORY              OF LIBERALIZATION &amp; FREEDOM” </vt:lpstr>
      <vt:lpstr>UPDATE 2: R^3 (Roch Ripley Response)</vt:lpstr>
      <vt:lpstr> Not many video game companies..</vt:lpstr>
      <vt:lpstr>      &amp; two more things </vt:lpstr>
      <vt:lpstr>   UPDATE 3: “11 Cases...”</vt:lpstr>
      <vt:lpstr>    Taking Stock: Where Are We?</vt:lpstr>
      <vt:lpstr> Leading to “THE POST IP WORLD”</vt:lpstr>
      <vt:lpstr>                       Today</vt:lpstr>
      <vt:lpstr>   Constraint/Restraint - Coercion/Control </vt:lpstr>
      <vt:lpstr>               A Pattern?</vt:lpstr>
      <vt:lpstr>Emergent from Talk 6 (“10 Cases -..”)</vt:lpstr>
      <vt:lpstr>        The problem with drafting…              (where do the humans go?)</vt:lpstr>
      <vt:lpstr>            Trends in the Cases?</vt:lpstr>
      <vt:lpstr>        Double Standard Tests</vt:lpstr>
      <vt:lpstr>              Query: Developer’s Liability -  Are not EULA/ToS’ needed for the “really bad” stuff?</vt:lpstr>
      <vt:lpstr>      A More Insidious Result?</vt:lpstr>
      <vt:lpstr>  …but the “functional” answer may be…</vt:lpstr>
      <vt:lpstr> Proof of non-EULA claims in EULA cases 2</vt:lpstr>
      <vt:lpstr>              Unfairness?</vt:lpstr>
      <vt:lpstr>        Unfairness? (con’d)</vt:lpstr>
      <vt:lpstr>  The Common Law explains itself</vt:lpstr>
      <vt:lpstr>          Roads to explore…</vt:lpstr>
      <vt:lpstr>           Other Alternatives </vt:lpstr>
      <vt:lpstr>                The Future?</vt:lpstr>
      <vt:lpstr>            Further Reading</vt:lpstr>
      <vt:lpstr>              Further Reading 2</vt:lpstr>
      <vt:lpstr>       Further Reading 3</vt:lpstr>
      <vt:lpstr>The Post IP World Considered</vt:lpstr>
      <vt:lpstr>               NEXT TIME….</vt:lpstr>
      <vt:lpstr>&amp; just so you have something to ponder in anticipation (1)..               “Parallels of Technology &amp; Justice”</vt:lpstr>
      <vt:lpstr>      &amp; just so you have something to            ponder in anticipation (2)…</vt:lpstr>
      <vt:lpstr>    Our Academic Partners </vt:lpstr>
    </vt:vector>
  </TitlesOfParts>
  <Manager/>
  <Company>Festinger Bahniwal Law &amp; Strategy LLP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it all about Beta</dc:title>
  <dc:subject/>
  <dc:creator>Jon Festinger</dc:creator>
  <cp:keywords/>
  <dc:description/>
  <cp:lastModifiedBy>Jon Festinger</cp:lastModifiedBy>
  <cp:revision>235</cp:revision>
  <cp:lastPrinted>2013-10-23T04:51:36Z</cp:lastPrinted>
  <dcterms:created xsi:type="dcterms:W3CDTF">2013-02-08T08:35:59Z</dcterms:created>
  <dcterms:modified xsi:type="dcterms:W3CDTF">2013-10-25T17:35:23Z</dcterms:modified>
  <cp:category/>
</cp:coreProperties>
</file>