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303" r:id="rId3"/>
    <p:sldId id="306" r:id="rId4"/>
    <p:sldId id="291" r:id="rId5"/>
    <p:sldId id="305" r:id="rId6"/>
    <p:sldId id="289" r:id="rId7"/>
    <p:sldId id="292" r:id="rId8"/>
    <p:sldId id="308" r:id="rId9"/>
    <p:sldId id="309" r:id="rId10"/>
    <p:sldId id="307" r:id="rId11"/>
    <p:sldId id="290" r:id="rId12"/>
    <p:sldId id="304" r:id="rId13"/>
    <p:sldId id="279" r:id="rId14"/>
    <p:sldId id="264" r:id="rId15"/>
    <p:sldId id="276" r:id="rId16"/>
    <p:sldId id="277" r:id="rId17"/>
    <p:sldId id="274" r:id="rId18"/>
    <p:sldId id="278" r:id="rId19"/>
    <p:sldId id="257" r:id="rId20"/>
    <p:sldId id="288" r:id="rId21"/>
    <p:sldId id="260" r:id="rId22"/>
    <p:sldId id="261" r:id="rId23"/>
    <p:sldId id="265" r:id="rId24"/>
    <p:sldId id="281" r:id="rId25"/>
    <p:sldId id="266" r:id="rId26"/>
    <p:sldId id="286" r:id="rId27"/>
    <p:sldId id="269" r:id="rId28"/>
    <p:sldId id="270" r:id="rId29"/>
    <p:sldId id="271" r:id="rId30"/>
    <p:sldId id="282" r:id="rId31"/>
    <p:sldId id="272" r:id="rId32"/>
    <p:sldId id="273" r:id="rId33"/>
    <p:sldId id="296" r:id="rId34"/>
    <p:sldId id="294"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3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58" d="100"/>
          <a:sy n="58" d="100"/>
        </p:scale>
        <p:origin x="-223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C5A2C4-9726-5B46-B5FC-CD9807F7BF58}" type="datetimeFigureOut">
              <a:rPr lang="en-US" smtClean="0"/>
              <a:pPr/>
              <a:t>2013-10-09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76F553-2140-2D4B-B56C-9A6A000C1056}" type="slidenum">
              <a:rPr lang="en-US" smtClean="0"/>
              <a:pPr/>
              <a:t>‹#›</a:t>
            </a:fld>
            <a:endParaRPr lang="en-US"/>
          </a:p>
        </p:txBody>
      </p:sp>
    </p:spTree>
    <p:extLst>
      <p:ext uri="{BB962C8B-B14F-4D97-AF65-F5344CB8AC3E}">
        <p14:creationId xmlns:p14="http://schemas.microsoft.com/office/powerpoint/2010/main" val="21681154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Freeride</a:t>
            </a:r>
            <a:r>
              <a:rPr lang="en-US" baseline="0" dirty="0" smtClean="0"/>
              <a:t> Ski Cross</a:t>
            </a:r>
            <a:endParaRPr lang="en-US" dirty="0"/>
          </a:p>
        </p:txBody>
      </p:sp>
      <p:sp>
        <p:nvSpPr>
          <p:cNvPr id="4" name="Slide Number Placeholder 3"/>
          <p:cNvSpPr>
            <a:spLocks noGrp="1"/>
          </p:cNvSpPr>
          <p:nvPr>
            <p:ph type="sldNum" sz="quarter" idx="10"/>
          </p:nvPr>
        </p:nvSpPr>
        <p:spPr/>
        <p:txBody>
          <a:bodyPr/>
          <a:lstStyle/>
          <a:p>
            <a:fld id="{3676F553-2140-2D4B-B56C-9A6A000C1056}" type="slidenum">
              <a:rPr lang="en-US" smtClean="0"/>
              <a:pPr/>
              <a:t>10</a:t>
            </a:fld>
            <a:endParaRPr lang="en-US"/>
          </a:p>
        </p:txBody>
      </p:sp>
    </p:spTree>
    <p:extLst>
      <p:ext uri="{BB962C8B-B14F-4D97-AF65-F5344CB8AC3E}">
        <p14:creationId xmlns:p14="http://schemas.microsoft.com/office/powerpoint/2010/main" val="3194952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Photography</a:t>
            </a:r>
            <a:r>
              <a:rPr lang="en-US" baseline="0" dirty="0" smtClean="0"/>
              <a:t> was the end of painting</a:t>
            </a:r>
          </a:p>
          <a:p>
            <a:endParaRPr lang="en-US" dirty="0"/>
          </a:p>
        </p:txBody>
      </p:sp>
      <p:sp>
        <p:nvSpPr>
          <p:cNvPr id="4" name="Slide Number Placeholder 3"/>
          <p:cNvSpPr>
            <a:spLocks noGrp="1"/>
          </p:cNvSpPr>
          <p:nvPr>
            <p:ph type="sldNum" sz="quarter" idx="10"/>
          </p:nvPr>
        </p:nvSpPr>
        <p:spPr/>
        <p:txBody>
          <a:bodyPr/>
          <a:lstStyle/>
          <a:p>
            <a:fld id="{3676F553-2140-2D4B-B56C-9A6A000C1056}" type="slidenum">
              <a:rPr lang="en-US" smtClean="0"/>
              <a:pPr/>
              <a:t>13</a:t>
            </a:fld>
            <a:endParaRPr lang="en-US"/>
          </a:p>
        </p:txBody>
      </p:sp>
    </p:spTree>
    <p:extLst>
      <p:ext uri="{BB962C8B-B14F-4D97-AF65-F5344CB8AC3E}">
        <p14:creationId xmlns:p14="http://schemas.microsoft.com/office/powerpoint/2010/main" val="1141021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Swing, Jazz and rock</a:t>
            </a:r>
            <a:r>
              <a:rPr lang="en-US" baseline="0" dirty="0" smtClean="0"/>
              <a:t> and roll were the end of civilization</a:t>
            </a:r>
          </a:p>
          <a:p>
            <a:endParaRPr lang="en-US" dirty="0"/>
          </a:p>
        </p:txBody>
      </p:sp>
      <p:sp>
        <p:nvSpPr>
          <p:cNvPr id="4" name="Slide Number Placeholder 3"/>
          <p:cNvSpPr>
            <a:spLocks noGrp="1"/>
          </p:cNvSpPr>
          <p:nvPr>
            <p:ph type="sldNum" sz="quarter" idx="10"/>
          </p:nvPr>
        </p:nvSpPr>
        <p:spPr/>
        <p:txBody>
          <a:bodyPr/>
          <a:lstStyle/>
          <a:p>
            <a:fld id="{3676F553-2140-2D4B-B56C-9A6A000C1056}" type="slidenum">
              <a:rPr lang="en-US" smtClean="0"/>
              <a:pPr/>
              <a:t>14</a:t>
            </a:fld>
            <a:endParaRPr lang="en-US"/>
          </a:p>
        </p:txBody>
      </p:sp>
    </p:spTree>
    <p:extLst>
      <p:ext uri="{BB962C8B-B14F-4D97-AF65-F5344CB8AC3E}">
        <p14:creationId xmlns:p14="http://schemas.microsoft.com/office/powerpoint/2010/main" val="172307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6F553-2140-2D4B-B56C-9A6A000C1056}" type="slidenum">
              <a:rPr lang="en-US" smtClean="0"/>
              <a:pPr/>
              <a:t>16</a:t>
            </a:fld>
            <a:endParaRPr lang="en-US"/>
          </a:p>
        </p:txBody>
      </p:sp>
    </p:spTree>
    <p:extLst>
      <p:ext uri="{BB962C8B-B14F-4D97-AF65-F5344CB8AC3E}">
        <p14:creationId xmlns:p14="http://schemas.microsoft.com/office/powerpoint/2010/main" val="2443897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76F553-2140-2D4B-B56C-9A6A000C1056}" type="slidenum">
              <a:rPr lang="en-US" smtClean="0"/>
              <a:pPr/>
              <a:t>30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76F553-2140-2D4B-B56C-9A6A000C1056}" type="slidenum">
              <a:rPr lang="en-US" smtClean="0"/>
              <a:pPr/>
              <a:t>31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 released in North America on October 24</a:t>
            </a:r>
            <a:r>
              <a:rPr lang="en-US" baseline="30000" dirty="0" smtClean="0"/>
              <a:t>th</a:t>
            </a:r>
            <a:r>
              <a:rPr lang="en-US" dirty="0" smtClean="0"/>
              <a:t>!</a:t>
            </a:r>
          </a:p>
          <a:p>
            <a:endParaRPr lang="en-US" dirty="0"/>
          </a:p>
        </p:txBody>
      </p:sp>
      <p:sp>
        <p:nvSpPr>
          <p:cNvPr id="4" name="Slide Number Placeholder 3"/>
          <p:cNvSpPr>
            <a:spLocks noGrp="1"/>
          </p:cNvSpPr>
          <p:nvPr>
            <p:ph type="sldNum" sz="quarter" idx="10"/>
          </p:nvPr>
        </p:nvSpPr>
        <p:spPr/>
        <p:txBody>
          <a:bodyPr/>
          <a:lstStyle/>
          <a:p>
            <a:fld id="{3676F553-2140-2D4B-B56C-9A6A000C1056}" type="slidenum">
              <a:rPr lang="en-US" smtClean="0"/>
              <a:pPr/>
              <a:t>32</a:t>
            </a:fld>
            <a:endParaRPr lang="en-US"/>
          </a:p>
        </p:txBody>
      </p:sp>
    </p:spTree>
    <p:extLst>
      <p:ext uri="{BB962C8B-B14F-4D97-AF65-F5344CB8AC3E}">
        <p14:creationId xmlns:p14="http://schemas.microsoft.com/office/powerpoint/2010/main" val="3156868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658402-0586-DF42-89E7-3800500F7F2A}" type="datetimeFigureOut">
              <a:rPr lang="en-US" smtClean="0"/>
              <a:pPr/>
              <a:t>2013-10-09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EA459-F5D0-BA47-9671-BA1C0BCE57E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658402-0586-DF42-89E7-3800500F7F2A}" type="datetimeFigureOut">
              <a:rPr lang="en-US" smtClean="0"/>
              <a:pPr/>
              <a:t>2013-10-09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EA459-F5D0-BA47-9671-BA1C0BCE57E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658402-0586-DF42-89E7-3800500F7F2A}" type="datetimeFigureOut">
              <a:rPr lang="en-US" smtClean="0"/>
              <a:pPr/>
              <a:t>2013-10-09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EA459-F5D0-BA47-9671-BA1C0BCE57E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658402-0586-DF42-89E7-3800500F7F2A}" type="datetimeFigureOut">
              <a:rPr lang="en-US" smtClean="0"/>
              <a:pPr/>
              <a:t>2013-10-09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EA459-F5D0-BA47-9671-BA1C0BCE57E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658402-0586-DF42-89E7-3800500F7F2A}" type="datetimeFigureOut">
              <a:rPr lang="en-US" smtClean="0"/>
              <a:pPr/>
              <a:t>2013-10-09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EA459-F5D0-BA47-9671-BA1C0BCE57E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658402-0586-DF42-89E7-3800500F7F2A}" type="datetimeFigureOut">
              <a:rPr lang="en-US" smtClean="0"/>
              <a:pPr/>
              <a:t>2013-10-09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CEA459-F5D0-BA47-9671-BA1C0BCE57E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658402-0586-DF42-89E7-3800500F7F2A}" type="datetimeFigureOut">
              <a:rPr lang="en-US" smtClean="0"/>
              <a:pPr/>
              <a:t>2013-10-09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CEA459-F5D0-BA47-9671-BA1C0BCE57E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658402-0586-DF42-89E7-3800500F7F2A}" type="datetimeFigureOut">
              <a:rPr lang="en-US" smtClean="0"/>
              <a:pPr/>
              <a:t>2013-10-09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CEA459-F5D0-BA47-9671-BA1C0BCE57E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658402-0586-DF42-89E7-3800500F7F2A}" type="datetimeFigureOut">
              <a:rPr lang="en-US" smtClean="0"/>
              <a:pPr/>
              <a:t>2013-10-09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CEA459-F5D0-BA47-9671-BA1C0BCE57E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658402-0586-DF42-89E7-3800500F7F2A}" type="datetimeFigureOut">
              <a:rPr lang="en-US" smtClean="0"/>
              <a:pPr/>
              <a:t>2013-10-09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CEA459-F5D0-BA47-9671-BA1C0BCE57E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658402-0586-DF42-89E7-3800500F7F2A}" type="datetimeFigureOut">
              <a:rPr lang="en-US" smtClean="0"/>
              <a:pPr/>
              <a:t>2013-10-09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CEA459-F5D0-BA47-9671-BA1C0BCE57E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pic>
        <p:nvPicPr>
          <p:cNvPr id="7" name="Picture 6" descr="slide_base.jpg"/>
          <p:cNvPicPr>
            <a:picLocks noChangeAspect="1"/>
          </p:cNvPicPr>
          <p:nvPr userDrawn="1"/>
        </p:nvPicPr>
        <p:blipFill>
          <a:blip r:embed="rId13"/>
          <a:stretch>
            <a:fillRect/>
          </a:stretch>
        </p:blipFill>
        <p:spPr>
          <a:xfrm>
            <a:off x="0" y="5917003"/>
            <a:ext cx="9144000" cy="96012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06104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58402-0586-DF42-89E7-3800500F7F2A}" type="datetimeFigureOut">
              <a:rPr lang="en-US" smtClean="0"/>
              <a:pPr/>
              <a:t>2013-10-09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EA459-F5D0-BA47-9671-BA1C0BCE57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kern="1200">
          <a:solidFill>
            <a:schemeClr val="bg1"/>
          </a:solidFill>
          <a:latin typeface="Amiga Forever Pro2"/>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Amiga Forever Pro2"/>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Amiga Forever Pro2"/>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Amiga Forever Pro2"/>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Amiga Forever Pro2"/>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Amiga Forever Pro2"/>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o9.com/cosplayers-threatened-with-legal-action-for-hotel-carpe-1366152096" TargetMode="Externa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1200"/>
            <a:ext cx="7772400" cy="1470025"/>
          </a:xfrm>
        </p:spPr>
        <p:txBody>
          <a:bodyPr/>
          <a:lstStyle/>
          <a:p>
            <a:r>
              <a:rPr lang="en-US" dirty="0" smtClean="0">
                <a:solidFill>
                  <a:schemeClr val="bg1"/>
                </a:solidFill>
                <a:latin typeface="Amiga Forever Pro2"/>
              </a:rPr>
              <a:t>Taking Games Literally</a:t>
            </a:r>
            <a:endParaRPr lang="en-US" dirty="0">
              <a:solidFill>
                <a:schemeClr val="bg1"/>
              </a:solidFill>
              <a:latin typeface="Amiga Forever Pro2"/>
            </a:endParaRPr>
          </a:p>
        </p:txBody>
      </p:sp>
      <p:sp>
        <p:nvSpPr>
          <p:cNvPr id="3" name="Subtitle 2"/>
          <p:cNvSpPr>
            <a:spLocks noGrp="1"/>
          </p:cNvSpPr>
          <p:nvPr>
            <p:ph type="subTitle" idx="1"/>
          </p:nvPr>
        </p:nvSpPr>
        <p:spPr/>
        <p:txBody>
          <a:bodyPr>
            <a:normAutofit/>
          </a:bodyPr>
          <a:lstStyle/>
          <a:p>
            <a:r>
              <a:rPr lang="en-US" sz="2400" dirty="0" smtClean="0">
                <a:solidFill>
                  <a:schemeClr val="bg1">
                    <a:lumMod val="85000"/>
                  </a:schemeClr>
                </a:solidFill>
                <a:latin typeface="Amiga Forever Pro2"/>
              </a:rPr>
              <a:t>Games </a:t>
            </a:r>
            <a:r>
              <a:rPr lang="en-US" sz="2400" smtClean="0">
                <a:solidFill>
                  <a:schemeClr val="bg1">
                    <a:lumMod val="85000"/>
                  </a:schemeClr>
                </a:solidFill>
                <a:latin typeface="Amiga Forever Pro2"/>
              </a:rPr>
              <a:t>As Semiotic </a:t>
            </a:r>
            <a:r>
              <a:rPr lang="en-US" sz="2400" dirty="0" smtClean="0">
                <a:solidFill>
                  <a:schemeClr val="bg1">
                    <a:lumMod val="85000"/>
                  </a:schemeClr>
                </a:solidFill>
                <a:latin typeface="Amiga Forever Pro2"/>
              </a:rPr>
              <a:t>Domain. </a:t>
            </a:r>
          </a:p>
          <a:p>
            <a:endParaRPr lang="en-US" sz="1800" dirty="0" smtClean="0">
              <a:solidFill>
                <a:schemeClr val="bg1">
                  <a:lumMod val="85000"/>
                </a:schemeClr>
              </a:solidFill>
              <a:latin typeface="Amiga Forever Pro2"/>
            </a:endParaRPr>
          </a:p>
          <a:p>
            <a:r>
              <a:rPr lang="en-US" sz="1800" dirty="0" smtClean="0">
                <a:solidFill>
                  <a:schemeClr val="bg1">
                    <a:lumMod val="85000"/>
                  </a:schemeClr>
                </a:solidFill>
                <a:latin typeface="Amiga Forever Pro2"/>
              </a:rPr>
              <a:t>UBC Law</a:t>
            </a:r>
          </a:p>
        </p:txBody>
      </p:sp>
      <p:pic>
        <p:nvPicPr>
          <p:cNvPr id="4" name="Picture 3" descr="slide_base.jpg"/>
          <p:cNvPicPr>
            <a:picLocks noChangeAspect="1"/>
          </p:cNvPicPr>
          <p:nvPr/>
        </p:nvPicPr>
        <p:blipFill>
          <a:blip r:embed="rId2"/>
          <a:stretch>
            <a:fillRect/>
          </a:stretch>
        </p:blipFill>
        <p:spPr>
          <a:xfrm>
            <a:off x="0" y="5917003"/>
            <a:ext cx="9144000" cy="960120"/>
          </a:xfrm>
          <a:prstGeom prst="rect">
            <a:avLst/>
          </a:prstGeom>
        </p:spPr>
      </p:pic>
      <p:sp>
        <p:nvSpPr>
          <p:cNvPr id="6" name="TextBox 5"/>
          <p:cNvSpPr txBox="1"/>
          <p:nvPr/>
        </p:nvSpPr>
        <p:spPr>
          <a:xfrm>
            <a:off x="457200" y="685800"/>
            <a:ext cx="2895600" cy="646331"/>
          </a:xfrm>
          <a:prstGeom prst="rect">
            <a:avLst/>
          </a:prstGeom>
          <a:noFill/>
        </p:spPr>
        <p:txBody>
          <a:bodyPr wrap="square" rtlCol="0">
            <a:spAutoFit/>
          </a:bodyPr>
          <a:lstStyle/>
          <a:p>
            <a:pPr algn="ctr"/>
            <a:r>
              <a:rPr lang="en-US" dirty="0" smtClean="0">
                <a:solidFill>
                  <a:srgbClr val="FFFF00"/>
                </a:solidFill>
                <a:latin typeface="Amiga Forever Pro2"/>
                <a:cs typeface="Amiga Forever Pro2"/>
              </a:rPr>
              <a:t>IAN VERCHERE</a:t>
            </a:r>
          </a:p>
          <a:p>
            <a:pPr algn="ctr"/>
            <a:r>
              <a:rPr lang="en-US" dirty="0" smtClean="0">
                <a:solidFill>
                  <a:schemeClr val="bg1"/>
                </a:solidFill>
                <a:latin typeface="Amiga Forever Pro2"/>
                <a:cs typeface="Amiga Forever Pro2"/>
              </a:rPr>
              <a:t>X 5</a:t>
            </a:r>
            <a:endParaRPr lang="en-US" dirty="0">
              <a:solidFill>
                <a:schemeClr val="bg1"/>
              </a:solidFill>
              <a:latin typeface="Amiga Forever Pro2"/>
              <a:cs typeface="Amiga Forever Pro2"/>
            </a:endParaRPr>
          </a:p>
        </p:txBody>
      </p:sp>
      <p:sp>
        <p:nvSpPr>
          <p:cNvPr id="7" name="TextBox 6"/>
          <p:cNvSpPr txBox="1"/>
          <p:nvPr/>
        </p:nvSpPr>
        <p:spPr>
          <a:xfrm>
            <a:off x="3467100" y="685800"/>
            <a:ext cx="2057400" cy="646331"/>
          </a:xfrm>
          <a:prstGeom prst="rect">
            <a:avLst/>
          </a:prstGeom>
          <a:noFill/>
        </p:spPr>
        <p:txBody>
          <a:bodyPr wrap="square" rtlCol="0">
            <a:spAutoFit/>
          </a:bodyPr>
          <a:lstStyle/>
          <a:p>
            <a:pPr algn="ctr"/>
            <a:r>
              <a:rPr lang="en-US" dirty="0" smtClean="0">
                <a:solidFill>
                  <a:srgbClr val="FFFF00"/>
                </a:solidFill>
                <a:latin typeface="Amiga Forever Pro2"/>
                <a:cs typeface="Amiga Forever Pro2"/>
              </a:rPr>
              <a:t>SCORE</a:t>
            </a:r>
          </a:p>
          <a:p>
            <a:pPr algn="ctr"/>
            <a:r>
              <a:rPr lang="en-US" dirty="0" smtClean="0">
                <a:solidFill>
                  <a:schemeClr val="bg1"/>
                </a:solidFill>
                <a:latin typeface="Amiga Forever Pro2"/>
                <a:cs typeface="Amiga Forever Pro2"/>
              </a:rPr>
              <a:t>450 001</a:t>
            </a:r>
            <a:endParaRPr lang="en-US" dirty="0">
              <a:solidFill>
                <a:schemeClr val="bg1"/>
              </a:solidFill>
              <a:latin typeface="Amiga Forever Pro2"/>
              <a:cs typeface="Amiga Forever Pro2"/>
            </a:endParaRPr>
          </a:p>
        </p:txBody>
      </p:sp>
      <p:sp>
        <p:nvSpPr>
          <p:cNvPr id="8" name="TextBox 7"/>
          <p:cNvSpPr txBox="1"/>
          <p:nvPr/>
        </p:nvSpPr>
        <p:spPr>
          <a:xfrm>
            <a:off x="5715000" y="685800"/>
            <a:ext cx="3429000" cy="646331"/>
          </a:xfrm>
          <a:prstGeom prst="rect">
            <a:avLst/>
          </a:prstGeom>
          <a:noFill/>
        </p:spPr>
        <p:txBody>
          <a:bodyPr wrap="square" rtlCol="0">
            <a:spAutoFit/>
          </a:bodyPr>
          <a:lstStyle/>
          <a:p>
            <a:pPr algn="ctr"/>
            <a:r>
              <a:rPr lang="en-US" dirty="0" smtClean="0">
                <a:solidFill>
                  <a:srgbClr val="FFFF00"/>
                </a:solidFill>
                <a:latin typeface="Amiga Forever Pro2"/>
                <a:cs typeface="Amiga Forever Pro2"/>
              </a:rPr>
              <a:t>TIME</a:t>
            </a:r>
          </a:p>
          <a:p>
            <a:pPr algn="ctr"/>
            <a:r>
              <a:rPr lang="en-US" dirty="0" smtClean="0">
                <a:solidFill>
                  <a:schemeClr val="bg1"/>
                </a:solidFill>
                <a:latin typeface="Amiga Forever Pro2"/>
                <a:cs typeface="Amiga Forever Pro2"/>
              </a:rPr>
              <a:t>Oct 09, 2013</a:t>
            </a:r>
            <a:endParaRPr lang="en-US" dirty="0">
              <a:solidFill>
                <a:schemeClr val="bg1"/>
              </a:solidFill>
              <a:latin typeface="Amiga Forever Pro2"/>
              <a:cs typeface="Amiga Forever Pro2"/>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FREERIDE SKI CROSS</a:t>
            </a:r>
            <a:endParaRPr lang="en-US" dirty="0"/>
          </a:p>
        </p:txBody>
      </p:sp>
    </p:spTree>
    <p:extLst>
      <p:ext uri="{BB962C8B-B14F-4D97-AF65-F5344CB8AC3E}">
        <p14:creationId xmlns:p14="http://schemas.microsoft.com/office/powerpoint/2010/main" val="21235109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 End</a:t>
            </a:r>
            <a:endParaRPr lang="en-US" dirty="0"/>
          </a:p>
        </p:txBody>
      </p:sp>
      <p:pic>
        <p:nvPicPr>
          <p:cNvPr id="12" name="Picture 11" descr="Mygam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62" y="1268759"/>
            <a:ext cx="7704856" cy="4461305"/>
          </a:xfrm>
          <a:prstGeom prst="rect">
            <a:avLst/>
          </a:prstGeom>
        </p:spPr>
      </p:pic>
    </p:spTree>
    <p:extLst>
      <p:ext uri="{BB962C8B-B14F-4D97-AF65-F5344CB8AC3E}">
        <p14:creationId xmlns:p14="http://schemas.microsoft.com/office/powerpoint/2010/main" val="846327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Events!</a:t>
            </a:r>
            <a:endParaRPr lang="en-US" dirty="0"/>
          </a:p>
        </p:txBody>
      </p:sp>
      <p:sp>
        <p:nvSpPr>
          <p:cNvPr id="3" name="Content Placeholder 2"/>
          <p:cNvSpPr>
            <a:spLocks noGrp="1"/>
          </p:cNvSpPr>
          <p:nvPr>
            <p:ph idx="1"/>
          </p:nvPr>
        </p:nvSpPr>
        <p:spPr>
          <a:xfrm>
            <a:off x="477361" y="1556792"/>
            <a:ext cx="4320480" cy="1979439"/>
          </a:xfrm>
        </p:spPr>
        <p:txBody>
          <a:bodyPr>
            <a:normAutofit/>
          </a:bodyPr>
          <a:lstStyle/>
          <a:p>
            <a:pPr marL="0" indent="0">
              <a:buNone/>
            </a:pPr>
            <a:r>
              <a:rPr lang="en-US" sz="1400" dirty="0" smtClean="0"/>
              <a:t>"</a:t>
            </a:r>
            <a:r>
              <a:rPr lang="en-US" sz="1400" dirty="0"/>
              <a:t>Like other best-selling games today, Grand Theft Auto V trains millions of young Americans to walk into public places and shoot innocent people</a:t>
            </a:r>
            <a:r>
              <a:rPr lang="en-US" sz="1400" dirty="0" smtClean="0"/>
              <a:t>...”</a:t>
            </a:r>
          </a:p>
          <a:p>
            <a:pPr marL="0" indent="0">
              <a:buNone/>
            </a:pPr>
            <a:endParaRPr lang="en-US" sz="1400" dirty="0"/>
          </a:p>
          <a:p>
            <a:pPr marL="0" indent="0" algn="r">
              <a:buNone/>
            </a:pPr>
            <a:r>
              <a:rPr lang="en-US" sz="1400" dirty="0" smtClean="0"/>
              <a:t>- Fox News Commentary </a:t>
            </a:r>
            <a:endParaRPr lang="en-US" sz="1400" dirty="0"/>
          </a:p>
        </p:txBody>
      </p:sp>
      <p:pic>
        <p:nvPicPr>
          <p:cNvPr id="8" name="Picture 7"/>
          <p:cNvPicPr>
            <a:picLocks noChangeAspect="1"/>
          </p:cNvPicPr>
          <p:nvPr/>
        </p:nvPicPr>
        <p:blipFill>
          <a:blip r:embed="rId2"/>
          <a:stretch>
            <a:fillRect/>
          </a:stretch>
        </p:blipFill>
        <p:spPr>
          <a:xfrm>
            <a:off x="5504852" y="1556792"/>
            <a:ext cx="3181948" cy="1979439"/>
          </a:xfrm>
          <a:prstGeom prst="rect">
            <a:avLst/>
          </a:prstGeom>
        </p:spPr>
      </p:pic>
      <p:sp>
        <p:nvSpPr>
          <p:cNvPr id="9" name="TextBox 8"/>
          <p:cNvSpPr txBox="1"/>
          <p:nvPr/>
        </p:nvSpPr>
        <p:spPr>
          <a:xfrm>
            <a:off x="3640316" y="4491117"/>
            <a:ext cx="5050904" cy="954107"/>
          </a:xfrm>
          <a:prstGeom prst="rect">
            <a:avLst/>
          </a:prstGeom>
          <a:noFill/>
        </p:spPr>
        <p:txBody>
          <a:bodyPr wrap="square" rtlCol="0">
            <a:spAutoFit/>
          </a:bodyPr>
          <a:lstStyle/>
          <a:p>
            <a:r>
              <a:rPr lang="en-US" sz="1400" dirty="0">
                <a:solidFill>
                  <a:srgbClr val="FFFFFF"/>
                </a:solidFill>
                <a:latin typeface="Amiga Forever Pro2"/>
                <a:cs typeface="Amiga Forever Pro2"/>
              </a:rPr>
              <a:t>Aaron Alexis: Washington navy yard gunman 'obsessed with violent video games'</a:t>
            </a:r>
          </a:p>
          <a:p>
            <a:pPr algn="r"/>
            <a:r>
              <a:rPr lang="en-US" sz="1400" dirty="0" smtClean="0">
                <a:solidFill>
                  <a:srgbClr val="FFFFFF"/>
                </a:solidFill>
                <a:latin typeface="Amiga Forever Pro2"/>
                <a:cs typeface="Amiga Forever Pro2"/>
              </a:rPr>
              <a:t>- Headline in The Telegraph, UK</a:t>
            </a:r>
            <a:endParaRPr lang="en-US" sz="1400" dirty="0">
              <a:solidFill>
                <a:srgbClr val="FFFFFF"/>
              </a:solidFill>
              <a:latin typeface="Amiga Forever Pro2"/>
              <a:cs typeface="Amiga Forever Pro2"/>
            </a:endParaRPr>
          </a:p>
        </p:txBody>
      </p:sp>
      <p:pic>
        <p:nvPicPr>
          <p:cNvPr id="11" name="Picture 10"/>
          <p:cNvPicPr>
            <a:picLocks noChangeAspect="1"/>
          </p:cNvPicPr>
          <p:nvPr/>
        </p:nvPicPr>
        <p:blipFill>
          <a:blip r:embed="rId3"/>
          <a:stretch>
            <a:fillRect/>
          </a:stretch>
        </p:blipFill>
        <p:spPr>
          <a:xfrm>
            <a:off x="683568" y="3717032"/>
            <a:ext cx="2768680" cy="1728192"/>
          </a:xfrm>
          <a:prstGeom prst="rect">
            <a:avLst/>
          </a:prstGeom>
        </p:spPr>
      </p:pic>
    </p:spTree>
    <p:extLst>
      <p:ext uri="{BB962C8B-B14F-4D97-AF65-F5344CB8AC3E}">
        <p14:creationId xmlns:p14="http://schemas.microsoft.com/office/powerpoint/2010/main" val="11764038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_base.jpg"/>
          <p:cNvPicPr>
            <a:picLocks noChangeAspect="1"/>
          </p:cNvPicPr>
          <p:nvPr/>
        </p:nvPicPr>
        <p:blipFill>
          <a:blip r:embed="rId3"/>
          <a:stretch>
            <a:fillRect/>
          </a:stretch>
        </p:blipFill>
        <p:spPr>
          <a:xfrm>
            <a:off x="0" y="5917003"/>
            <a:ext cx="9144000" cy="960120"/>
          </a:xfrm>
          <a:prstGeom prst="rect">
            <a:avLst/>
          </a:prstGeom>
        </p:spPr>
      </p:pic>
      <p:sp>
        <p:nvSpPr>
          <p:cNvPr id="2" name="Title 1"/>
          <p:cNvSpPr>
            <a:spLocks noGrp="1"/>
          </p:cNvSpPr>
          <p:nvPr>
            <p:ph type="title"/>
          </p:nvPr>
        </p:nvSpPr>
        <p:spPr/>
        <p:txBody>
          <a:bodyPr>
            <a:normAutofit/>
          </a:bodyPr>
          <a:lstStyle/>
          <a:p>
            <a:r>
              <a:rPr lang="en-US" sz="2800" dirty="0" smtClean="0">
                <a:solidFill>
                  <a:schemeClr val="bg1"/>
                </a:solidFill>
                <a:latin typeface="Amiga Forever Pro2"/>
              </a:rPr>
              <a:t>Video games are the end of civilization</a:t>
            </a:r>
            <a:endParaRPr lang="en-US" sz="2800" dirty="0">
              <a:solidFill>
                <a:schemeClr val="bg1"/>
              </a:solidFill>
              <a:latin typeface="Amiga Forever Pro2"/>
            </a:endParaRPr>
          </a:p>
        </p:txBody>
      </p:sp>
      <p:pic>
        <p:nvPicPr>
          <p:cNvPr id="6" name="Picture 5"/>
          <p:cNvPicPr>
            <a:picLocks/>
          </p:cNvPicPr>
          <p:nvPr/>
        </p:nvPicPr>
        <p:blipFill>
          <a:blip r:embed="rId4"/>
          <a:stretch>
            <a:fillRect/>
          </a:stretch>
        </p:blipFill>
        <p:spPr>
          <a:xfrm>
            <a:off x="1979712" y="1544079"/>
            <a:ext cx="5356449" cy="402967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bg1"/>
                </a:solidFill>
                <a:latin typeface="Amiga Forever Pro2"/>
              </a:rPr>
              <a:t>Video games are the end of civilization</a:t>
            </a:r>
            <a:endParaRPr lang="en-US" sz="2800" dirty="0">
              <a:solidFill>
                <a:schemeClr val="bg1"/>
              </a:solidFill>
              <a:latin typeface="Amiga Forever Pro2"/>
            </a:endParaRPr>
          </a:p>
        </p:txBody>
      </p:sp>
      <p:pic>
        <p:nvPicPr>
          <p:cNvPr id="4" name="Picture 3"/>
          <p:cNvPicPr>
            <a:picLocks noChangeAspect="1"/>
          </p:cNvPicPr>
          <p:nvPr/>
        </p:nvPicPr>
        <p:blipFill>
          <a:blip r:embed="rId3"/>
          <a:stretch>
            <a:fillRect/>
          </a:stretch>
        </p:blipFill>
        <p:spPr>
          <a:xfrm>
            <a:off x="1295400" y="1479808"/>
            <a:ext cx="6642100" cy="499719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miga Forever Pro2"/>
              </a:rPr>
              <a:t>From tech to art</a:t>
            </a:r>
            <a:endParaRPr lang="en-US" dirty="0">
              <a:solidFill>
                <a:schemeClr val="bg1"/>
              </a:solidFill>
              <a:latin typeface="Amiga Forever Pro2"/>
            </a:endParaRPr>
          </a:p>
        </p:txBody>
      </p:sp>
      <p:pic>
        <p:nvPicPr>
          <p:cNvPr id="4" name="Picture 3"/>
          <p:cNvPicPr>
            <a:picLocks noChangeAspect="1" noChangeArrowheads="1"/>
          </p:cNvPicPr>
          <p:nvPr/>
        </p:nvPicPr>
        <p:blipFill>
          <a:blip r:embed="rId2"/>
          <a:srcRect/>
          <a:stretch>
            <a:fillRect/>
          </a:stretch>
        </p:blipFill>
        <p:spPr bwMode="auto">
          <a:xfrm>
            <a:off x="1855774" y="2693444"/>
            <a:ext cx="7276358" cy="2139950"/>
          </a:xfrm>
          <a:prstGeom prst="rect">
            <a:avLst/>
          </a:prstGeom>
          <a:noFill/>
          <a:ln w="9525">
            <a:noFill/>
            <a:miter lim="800000"/>
            <a:headEnd/>
            <a:tailEnd/>
          </a:ln>
          <a:effectLst/>
        </p:spPr>
      </p:pic>
      <p:pic>
        <p:nvPicPr>
          <p:cNvPr id="5" name="Picture 4"/>
          <p:cNvPicPr>
            <a:picLocks noChangeAspect="1" noChangeArrowheads="1"/>
          </p:cNvPicPr>
          <p:nvPr/>
        </p:nvPicPr>
        <p:blipFill>
          <a:blip r:embed="rId3"/>
          <a:srcRect/>
          <a:stretch>
            <a:fillRect/>
          </a:stretch>
        </p:blipFill>
        <p:spPr bwMode="auto">
          <a:xfrm>
            <a:off x="-73261" y="2717184"/>
            <a:ext cx="1917165" cy="213995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Amiga Forever Pro2"/>
              </a:rPr>
              <a:t>Precedent</a:t>
            </a:r>
            <a:endParaRPr lang="en-US" dirty="0">
              <a:solidFill>
                <a:schemeClr val="bg1"/>
              </a:solidFill>
              <a:latin typeface="Amiga Forever Pro2"/>
            </a:endParaRPr>
          </a:p>
        </p:txBody>
      </p:sp>
      <p:pic>
        <p:nvPicPr>
          <p:cNvPr id="7" name="Picture 6"/>
          <p:cNvPicPr>
            <a:picLocks noChangeAspect="1" noChangeArrowheads="1"/>
          </p:cNvPicPr>
          <p:nvPr/>
        </p:nvPicPr>
        <p:blipFill>
          <a:blip r:embed="rId3"/>
          <a:srcRect/>
          <a:stretch>
            <a:fillRect/>
          </a:stretch>
        </p:blipFill>
        <p:spPr bwMode="auto">
          <a:xfrm>
            <a:off x="-133183" y="1723063"/>
            <a:ext cx="5462160" cy="4102828"/>
          </a:xfrm>
          <a:prstGeom prst="rect">
            <a:avLst/>
          </a:prstGeom>
          <a:noFill/>
          <a:ln w="9525">
            <a:noFill/>
            <a:miter lim="800000"/>
            <a:headEnd/>
            <a:tailEnd/>
          </a:ln>
          <a:effectLst/>
        </p:spPr>
      </p:pic>
      <p:pic>
        <p:nvPicPr>
          <p:cNvPr id="3" name="Picture 2"/>
          <p:cNvPicPr>
            <a:picLocks noChangeAspect="1"/>
          </p:cNvPicPr>
          <p:nvPr/>
        </p:nvPicPr>
        <p:blipFill>
          <a:blip r:embed="rId4"/>
          <a:stretch>
            <a:fillRect/>
          </a:stretch>
        </p:blipFill>
        <p:spPr>
          <a:xfrm flipH="1">
            <a:off x="4408582" y="1724745"/>
            <a:ext cx="4987954" cy="408344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miga Forever Pro2"/>
              </a:rPr>
              <a:t>Emergence</a:t>
            </a:r>
            <a:endParaRPr lang="en-US" dirty="0">
              <a:solidFill>
                <a:schemeClr val="bg1"/>
              </a:solidFill>
              <a:latin typeface="Amiga Forever Pro2"/>
            </a:endParaRPr>
          </a:p>
        </p:txBody>
      </p:sp>
      <p:sp>
        <p:nvSpPr>
          <p:cNvPr id="3" name="Content Placeholder 2"/>
          <p:cNvSpPr>
            <a:spLocks noGrp="1"/>
          </p:cNvSpPr>
          <p:nvPr>
            <p:ph idx="1"/>
          </p:nvPr>
        </p:nvSpPr>
        <p:spPr/>
        <p:txBody>
          <a:bodyPr>
            <a:normAutofit/>
          </a:bodyPr>
          <a:lstStyle/>
          <a:p>
            <a:pPr lvl="1"/>
            <a:r>
              <a:rPr lang="en-US" dirty="0" smtClean="0">
                <a:solidFill>
                  <a:schemeClr val="bg1">
                    <a:lumMod val="95000"/>
                  </a:schemeClr>
                </a:solidFill>
                <a:latin typeface="Amiga Forever Pro2"/>
                <a:cs typeface="Amiga Forever Pro2"/>
              </a:rPr>
              <a:t>Average age of gamers now 37</a:t>
            </a:r>
          </a:p>
          <a:p>
            <a:pPr lvl="1"/>
            <a:r>
              <a:rPr lang="en-US" dirty="0" smtClean="0">
                <a:solidFill>
                  <a:schemeClr val="bg1">
                    <a:lumMod val="95000"/>
                  </a:schemeClr>
                </a:solidFill>
                <a:latin typeface="Amiga Forever Pro2"/>
                <a:cs typeface="Amiga Forever Pro2"/>
              </a:rPr>
              <a:t>Games are part of the suburban landscape.</a:t>
            </a:r>
          </a:p>
          <a:p>
            <a:pPr lvl="1"/>
            <a:r>
              <a:rPr lang="en-US" dirty="0" smtClean="0">
                <a:solidFill>
                  <a:schemeClr val="bg1">
                    <a:lumMod val="95000"/>
                  </a:schemeClr>
                </a:solidFill>
                <a:latin typeface="Amiga Forever Pro2"/>
                <a:cs typeface="Amiga Forever Pro2"/>
              </a:rPr>
              <a:t>It is a </a:t>
            </a:r>
            <a:r>
              <a:rPr lang="en-US" i="1" dirty="0" smtClean="0">
                <a:solidFill>
                  <a:schemeClr val="bg1">
                    <a:lumMod val="95000"/>
                  </a:schemeClr>
                </a:solidFill>
                <a:latin typeface="Amiga Forever Pro2"/>
                <a:cs typeface="Amiga Forever Pro2"/>
              </a:rPr>
              <a:t>first language </a:t>
            </a:r>
            <a:r>
              <a:rPr lang="en-US" dirty="0" smtClean="0">
                <a:solidFill>
                  <a:schemeClr val="bg1">
                    <a:lumMod val="95000"/>
                  </a:schemeClr>
                </a:solidFill>
                <a:latin typeface="Amiga Forever Pro2"/>
                <a:cs typeface="Amiga Forever Pro2"/>
              </a:rPr>
              <a:t>for people who are 40 and younger.</a:t>
            </a:r>
          </a:p>
          <a:p>
            <a:pPr lvl="1"/>
            <a:r>
              <a:rPr lang="en-US" dirty="0" smtClean="0">
                <a:solidFill>
                  <a:schemeClr val="bg1">
                    <a:lumMod val="95000"/>
                  </a:schemeClr>
                </a:solidFill>
                <a:latin typeface="Amiga Forever Pro2"/>
                <a:cs typeface="Amiga Forever Pro2"/>
              </a:rPr>
              <a:t>Moving past the </a:t>
            </a:r>
            <a:r>
              <a:rPr lang="en-US" dirty="0" err="1" smtClean="0">
                <a:solidFill>
                  <a:schemeClr val="bg1">
                    <a:lumMod val="95000"/>
                  </a:schemeClr>
                </a:solidFill>
                <a:latin typeface="Amiga Forever Pro2"/>
                <a:cs typeface="Amiga Forever Pro2"/>
              </a:rPr>
              <a:t>Lumiere</a:t>
            </a:r>
            <a:r>
              <a:rPr lang="en-US" dirty="0" smtClean="0">
                <a:solidFill>
                  <a:schemeClr val="bg1">
                    <a:lumMod val="95000"/>
                  </a:schemeClr>
                </a:solidFill>
                <a:latin typeface="Amiga Forever Pro2"/>
                <a:cs typeface="Amiga Forever Pro2"/>
              </a:rPr>
              <a:t> phase and into the critical realm where The Art will emerge.</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miga Forever Pro2"/>
              </a:rPr>
              <a:t>Domains</a:t>
            </a:r>
            <a:endParaRPr lang="en-US" dirty="0">
              <a:solidFill>
                <a:schemeClr val="bg1"/>
              </a:solidFill>
              <a:latin typeface="Amiga Forever Pro2"/>
            </a:endParaRPr>
          </a:p>
        </p:txBody>
      </p:sp>
      <p:sp>
        <p:nvSpPr>
          <p:cNvPr id="3" name="Content Placeholder 2"/>
          <p:cNvSpPr>
            <a:spLocks noGrp="1"/>
          </p:cNvSpPr>
          <p:nvPr>
            <p:ph idx="1"/>
          </p:nvPr>
        </p:nvSpPr>
        <p:spPr/>
        <p:txBody>
          <a:bodyPr>
            <a:normAutofit/>
          </a:bodyPr>
          <a:lstStyle/>
          <a:p>
            <a:r>
              <a:rPr lang="en-US" dirty="0" smtClean="0">
                <a:solidFill>
                  <a:schemeClr val="bg1">
                    <a:lumMod val="95000"/>
                  </a:schemeClr>
                </a:solidFill>
                <a:latin typeface="Amiga Forever Pro2"/>
                <a:cs typeface="Amiga Forever Pro2"/>
              </a:rPr>
              <a:t>A domain is the realm of something – sports, music, cinema, food, and of course, games.</a:t>
            </a:r>
          </a:p>
          <a:p>
            <a:r>
              <a:rPr lang="en-US" dirty="0" smtClean="0">
                <a:solidFill>
                  <a:schemeClr val="bg1">
                    <a:lumMod val="95000"/>
                  </a:schemeClr>
                </a:solidFill>
                <a:latin typeface="Amiga Forever Pro2"/>
                <a:cs typeface="Amiga Forever Pro2"/>
              </a:rPr>
              <a:t>Literacy is the ability to *read* or *write* about something – to be a producer and a consumer of texts.</a:t>
            </a:r>
            <a:endParaRPr lang="en-US" dirty="0">
              <a:solidFill>
                <a:schemeClr val="bg1">
                  <a:lumMod val="95000"/>
                </a:schemeClr>
              </a:solidFill>
              <a:latin typeface="Amiga Forever Pro2"/>
              <a:cs typeface="Amiga Forever Pro2"/>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miga Forever Pro2"/>
              </a:rPr>
              <a:t>Literacy</a:t>
            </a:r>
            <a:endParaRPr lang="en-US" dirty="0">
              <a:solidFill>
                <a:schemeClr val="bg1"/>
              </a:solidFill>
              <a:latin typeface="Amiga Forever Pro2"/>
            </a:endParaRPr>
          </a:p>
        </p:txBody>
      </p:sp>
      <p:sp>
        <p:nvSpPr>
          <p:cNvPr id="3" name="Content Placeholder 2"/>
          <p:cNvSpPr>
            <a:spLocks noGrp="1"/>
          </p:cNvSpPr>
          <p:nvPr>
            <p:ph idx="1"/>
          </p:nvPr>
        </p:nvSpPr>
        <p:spPr/>
        <p:txBody>
          <a:bodyPr>
            <a:normAutofit/>
          </a:bodyPr>
          <a:lstStyle/>
          <a:p>
            <a:r>
              <a:rPr lang="en-US" sz="2800" dirty="0" smtClean="0">
                <a:solidFill>
                  <a:schemeClr val="bg1">
                    <a:lumMod val="95000"/>
                  </a:schemeClr>
                </a:solidFill>
                <a:latin typeface="Amiga Forever Pro2"/>
                <a:cs typeface="Amiga Forever Pro2"/>
              </a:rPr>
              <a:t>Literacy has been traditionally perceived as the ability to read and to write texts in print form.</a:t>
            </a:r>
            <a:endParaRPr lang="en-US" sz="2800" i="1" dirty="0" smtClean="0">
              <a:solidFill>
                <a:schemeClr val="bg1">
                  <a:lumMod val="95000"/>
                </a:schemeClr>
              </a:solidFill>
              <a:latin typeface="Amiga Forever Pro2"/>
              <a:cs typeface="Amiga Forever Pro2"/>
            </a:endParaRPr>
          </a:p>
          <a:p>
            <a:r>
              <a:rPr lang="en-US" sz="2800" dirty="0" smtClean="0">
                <a:solidFill>
                  <a:schemeClr val="bg1">
                    <a:lumMod val="95000"/>
                  </a:schemeClr>
                </a:solidFill>
                <a:latin typeface="Amiga Forever Pro2"/>
                <a:cs typeface="Amiga Forever Pro2"/>
              </a:rPr>
              <a:t>There are other forms of literacy if the perception of texts are expanded into other domains. </a:t>
            </a:r>
          </a:p>
          <a:p>
            <a:pPr marL="0" indent="0">
              <a:buNone/>
            </a:pPr>
            <a:endParaRPr lang="en-US" sz="2800" dirty="0" smtClean="0">
              <a:solidFill>
                <a:schemeClr val="bg1">
                  <a:lumMod val="95000"/>
                </a:schemeClr>
              </a:solidFill>
              <a:latin typeface="Amiga Forever Pro2"/>
              <a:cs typeface="Amiga Forever Pro2"/>
            </a:endParaRPr>
          </a:p>
          <a:p>
            <a:endParaRPr lang="en-US" dirty="0">
              <a:solidFill>
                <a:schemeClr val="bg1">
                  <a:lumMod val="95000"/>
                </a:schemeClr>
              </a:solidFill>
              <a:latin typeface="Amiga Forever Pro2"/>
              <a:cs typeface="Amiga Forever Pro2"/>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I Proceed...</a:t>
            </a:r>
            <a:endParaRPr lang="en-US" dirty="0"/>
          </a:p>
        </p:txBody>
      </p:sp>
      <p:sp>
        <p:nvSpPr>
          <p:cNvPr id="7" name="TextBox 6"/>
          <p:cNvSpPr txBox="1"/>
          <p:nvPr/>
        </p:nvSpPr>
        <p:spPr>
          <a:xfrm>
            <a:off x="5554770" y="2256685"/>
            <a:ext cx="1368152" cy="1026273"/>
          </a:xfrm>
          <a:prstGeom prst="rect">
            <a:avLst/>
          </a:prstGeom>
          <a:noFill/>
        </p:spPr>
        <p:txBody>
          <a:bodyPr wrap="square" rtlCol="0">
            <a:spAutoFit/>
          </a:bodyPr>
          <a:lstStyle/>
          <a:p>
            <a:endParaRPr lang="en-US" dirty="0"/>
          </a:p>
        </p:txBody>
      </p:sp>
      <p:sp>
        <p:nvSpPr>
          <p:cNvPr id="8" name="TextBox 7"/>
          <p:cNvSpPr txBox="1"/>
          <p:nvPr/>
        </p:nvSpPr>
        <p:spPr>
          <a:xfrm>
            <a:off x="2339752" y="2564904"/>
            <a:ext cx="4320480" cy="1692771"/>
          </a:xfrm>
          <a:prstGeom prst="rect">
            <a:avLst/>
          </a:prstGeom>
          <a:noFill/>
        </p:spPr>
        <p:txBody>
          <a:bodyPr wrap="square" rtlCol="0">
            <a:spAutoFit/>
          </a:bodyPr>
          <a:lstStyle/>
          <a:p>
            <a:r>
              <a:rPr lang="en-US" sz="800" dirty="0">
                <a:solidFill>
                  <a:schemeClr val="tx2">
                    <a:lumMod val="40000"/>
                    <a:lumOff val="60000"/>
                  </a:schemeClr>
                </a:solidFill>
              </a:rPr>
              <a:t>Note: Privileged/Confidential information may be contained in this message and may be subject to legal privilege. Access to this e-mail by anyone other than the intended is </a:t>
            </a:r>
            <a:r>
              <a:rPr lang="en-US" sz="800" dirty="0" smtClean="0">
                <a:solidFill>
                  <a:schemeClr val="tx2">
                    <a:lumMod val="40000"/>
                    <a:lumOff val="60000"/>
                  </a:schemeClr>
                </a:solidFill>
              </a:rPr>
              <a:t>unauthorized. </a:t>
            </a:r>
            <a:r>
              <a:rPr lang="en-US" sz="800" dirty="0">
                <a:solidFill>
                  <a:schemeClr val="tx2">
                    <a:lumMod val="40000"/>
                    <a:lumOff val="60000"/>
                  </a:schemeClr>
                </a:solidFill>
              </a:rPr>
              <a:t>If you are not the intended recipient (or responsible for delivery of the message to such person), you may not use, copy, distribute or deliver to anyone this message (or any part of its contents ) or take any action in reliance on it. In such case, you should destroy this message, and notify us immediately. If you have received this email in error, please notify us immediately by e-mail or telephone and delete the e-mail from any computer. If you or your employer does not consent to internet e-mail messages of this kind, please notify us immediately. All reasonable precautions have been taken to ensure no viruses are present in this e-mail. As our company cannot accept responsibility for any loss or damage arising from the use of this e-mail or attachments we recommend that you subject these to your virus checking procedures prior to use. The views, opinions, conclusions and other </a:t>
            </a:r>
            <a:r>
              <a:rPr lang="en-US" sz="800" dirty="0" smtClean="0">
                <a:solidFill>
                  <a:schemeClr val="tx2">
                    <a:lumMod val="40000"/>
                    <a:lumOff val="60000"/>
                  </a:schemeClr>
                </a:solidFill>
              </a:rPr>
              <a:t>information </a:t>
            </a:r>
            <a:r>
              <a:rPr lang="en-US" sz="800" dirty="0">
                <a:solidFill>
                  <a:schemeClr val="tx2">
                    <a:lumMod val="40000"/>
                    <a:lumOff val="60000"/>
                  </a:schemeClr>
                </a:solidFill>
              </a:rPr>
              <a:t>expressed in this electronic mail are not given or endorsed by the company unless otherwise indicated by an authorized representative independent of this message.</a:t>
            </a:r>
          </a:p>
        </p:txBody>
      </p:sp>
      <p:sp>
        <p:nvSpPr>
          <p:cNvPr id="10" name="TextBox 9"/>
          <p:cNvSpPr txBox="1"/>
          <p:nvPr/>
        </p:nvSpPr>
        <p:spPr>
          <a:xfrm>
            <a:off x="827584" y="1887353"/>
            <a:ext cx="7398175" cy="369332"/>
          </a:xfrm>
          <a:prstGeom prst="rect">
            <a:avLst/>
          </a:prstGeom>
          <a:noFill/>
        </p:spPr>
        <p:txBody>
          <a:bodyPr wrap="none" rtlCol="0">
            <a:spAutoFit/>
          </a:bodyPr>
          <a:lstStyle/>
          <a:p>
            <a:r>
              <a:rPr lang="en-US" dirty="0" smtClean="0">
                <a:solidFill>
                  <a:srgbClr val="FFFFFF"/>
                </a:solidFill>
                <a:latin typeface="Amiga Forever Pro2"/>
                <a:cs typeface="Amiga Forever Pro2"/>
              </a:rPr>
              <a:t>Going to next slide means you agree.</a:t>
            </a:r>
            <a:endParaRPr lang="en-US" dirty="0">
              <a:solidFill>
                <a:srgbClr val="FFFFFF"/>
              </a:solidFill>
              <a:latin typeface="Amiga Forever Pro2"/>
              <a:cs typeface="Amiga Forever Pro2"/>
            </a:endParaRPr>
          </a:p>
        </p:txBody>
      </p:sp>
    </p:spTree>
    <p:extLst>
      <p:ext uri="{BB962C8B-B14F-4D97-AF65-F5344CB8AC3E}">
        <p14:creationId xmlns:p14="http://schemas.microsoft.com/office/powerpoint/2010/main" val="14194179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miga Forever Pro2"/>
              </a:rPr>
              <a:t>Literacy</a:t>
            </a:r>
            <a:endParaRPr lang="en-US" dirty="0">
              <a:solidFill>
                <a:schemeClr val="bg1"/>
              </a:solidFill>
              <a:latin typeface="Amiga Forever Pro2"/>
            </a:endParaRPr>
          </a:p>
        </p:txBody>
      </p:sp>
      <p:sp>
        <p:nvSpPr>
          <p:cNvPr id="3" name="Content Placeholder 2"/>
          <p:cNvSpPr>
            <a:spLocks noGrp="1"/>
          </p:cNvSpPr>
          <p:nvPr>
            <p:ph idx="1"/>
          </p:nvPr>
        </p:nvSpPr>
        <p:spPr/>
        <p:txBody>
          <a:bodyPr>
            <a:normAutofit/>
          </a:bodyPr>
          <a:lstStyle/>
          <a:p>
            <a:r>
              <a:rPr lang="en-US" sz="2800" dirty="0" smtClean="0">
                <a:solidFill>
                  <a:schemeClr val="bg1">
                    <a:lumMod val="95000"/>
                  </a:schemeClr>
                </a:solidFill>
                <a:latin typeface="Amiga Forever Pro2"/>
                <a:cs typeface="Amiga Forever Pro2"/>
              </a:rPr>
              <a:t>You are literate in the domain of law.</a:t>
            </a:r>
          </a:p>
          <a:p>
            <a:pPr lvl="1"/>
            <a:r>
              <a:rPr lang="en-US" sz="2400" dirty="0" smtClean="0">
                <a:solidFill>
                  <a:schemeClr val="bg1">
                    <a:lumMod val="95000"/>
                  </a:schemeClr>
                </a:solidFill>
                <a:latin typeface="Amiga Forever Pro2"/>
                <a:cs typeface="Amiga Forever Pro2"/>
              </a:rPr>
              <a:t>In </a:t>
            </a:r>
            <a:r>
              <a:rPr lang="en-US" sz="2400" dirty="0">
                <a:solidFill>
                  <a:schemeClr val="bg1">
                    <a:lumMod val="95000"/>
                  </a:schemeClr>
                </a:solidFill>
                <a:latin typeface="Amiga Forever Pro2"/>
                <a:cs typeface="Amiga Forever Pro2"/>
              </a:rPr>
              <a:t>a media rich environment, people need to be literate in multiple domains.</a:t>
            </a:r>
          </a:p>
          <a:p>
            <a:pPr lvl="1"/>
            <a:r>
              <a:rPr lang="en-US" sz="2400" dirty="0">
                <a:solidFill>
                  <a:schemeClr val="bg1">
                    <a:lumMod val="95000"/>
                  </a:schemeClr>
                </a:solidFill>
                <a:latin typeface="Amiga Forever Pro2"/>
                <a:cs typeface="Amiga Forever Pro2"/>
              </a:rPr>
              <a:t>As technology evolves, people have to learn to be literate in new and emerging domains.</a:t>
            </a:r>
          </a:p>
          <a:p>
            <a:pPr marL="0" indent="0">
              <a:buNone/>
            </a:pPr>
            <a:endParaRPr lang="en-US" sz="2800" dirty="0" smtClean="0">
              <a:solidFill>
                <a:schemeClr val="bg1">
                  <a:lumMod val="95000"/>
                </a:schemeClr>
              </a:solidFill>
              <a:latin typeface="Amiga Forever Pro2"/>
              <a:cs typeface="Amiga Forever Pro2"/>
            </a:endParaRPr>
          </a:p>
          <a:p>
            <a:endParaRPr lang="en-US" dirty="0">
              <a:solidFill>
                <a:schemeClr val="bg1">
                  <a:lumMod val="95000"/>
                </a:schemeClr>
              </a:solidFill>
              <a:latin typeface="Amiga Forever Pro2"/>
              <a:cs typeface="Amiga Forever Pro2"/>
            </a:endParaRPr>
          </a:p>
        </p:txBody>
      </p:sp>
    </p:spTree>
    <p:extLst>
      <p:ext uri="{BB962C8B-B14F-4D97-AF65-F5344CB8AC3E}">
        <p14:creationId xmlns:p14="http://schemas.microsoft.com/office/powerpoint/2010/main" val="17315301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miga Forever Pro2"/>
              </a:rPr>
              <a:t>Semiotic Domains</a:t>
            </a:r>
            <a:endParaRPr lang="en-US" dirty="0">
              <a:solidFill>
                <a:schemeClr val="bg1"/>
              </a:solidFill>
              <a:latin typeface="Amiga Forever Pro2"/>
            </a:endParaRPr>
          </a:p>
        </p:txBody>
      </p:sp>
      <p:sp>
        <p:nvSpPr>
          <p:cNvPr id="3" name="Content Placeholder 2"/>
          <p:cNvSpPr>
            <a:spLocks noGrp="1"/>
          </p:cNvSpPr>
          <p:nvPr>
            <p:ph idx="1"/>
          </p:nvPr>
        </p:nvSpPr>
        <p:spPr/>
        <p:txBody>
          <a:bodyPr>
            <a:normAutofit/>
          </a:bodyPr>
          <a:lstStyle/>
          <a:p>
            <a:pPr lvl="1"/>
            <a:r>
              <a:rPr lang="en-US" sz="2400" dirty="0" smtClean="0">
                <a:solidFill>
                  <a:schemeClr val="bg1">
                    <a:lumMod val="95000"/>
                  </a:schemeClr>
                </a:solidFill>
                <a:latin typeface="Amiga Forever Pro2"/>
                <a:cs typeface="Amiga Forever Pro2"/>
              </a:rPr>
              <a:t>Semiotic being the signs and symbols of things that take on meaning.</a:t>
            </a:r>
          </a:p>
          <a:p>
            <a:pPr lvl="1"/>
            <a:r>
              <a:rPr lang="en-US" sz="2400" dirty="0" smtClean="0">
                <a:solidFill>
                  <a:schemeClr val="bg1">
                    <a:lumMod val="95000"/>
                  </a:schemeClr>
                </a:solidFill>
                <a:latin typeface="Amiga Forever Pro2"/>
                <a:cs typeface="Amiga Forever Pro2"/>
              </a:rPr>
              <a:t>Domains being the realm of something, VIDEO GAMES are a SEMIOTIC DOMAIN in which people are either literate or they are not.</a:t>
            </a:r>
          </a:p>
          <a:p>
            <a:endParaRPr lang="en-US" sz="2800" dirty="0" smtClean="0">
              <a:solidFill>
                <a:schemeClr val="bg1">
                  <a:lumMod val="95000"/>
                </a:schemeClr>
              </a:solidFill>
              <a:latin typeface="Amiga Forever Pro2"/>
              <a:cs typeface="Amiga Forever Pro2"/>
            </a:endParaRPr>
          </a:p>
          <a:p>
            <a:endParaRPr lang="en-US" dirty="0">
              <a:solidFill>
                <a:schemeClr val="bg1">
                  <a:lumMod val="95000"/>
                </a:schemeClr>
              </a:solidFill>
              <a:latin typeface="Amiga Forever Pro2"/>
              <a:cs typeface="Amiga Forever Pro2"/>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bg1"/>
                </a:solidFill>
                <a:latin typeface="Amiga Forever Pro2"/>
              </a:rPr>
              <a:t>Domain Case Study</a:t>
            </a:r>
            <a:endParaRPr lang="en-US" sz="3600" dirty="0">
              <a:solidFill>
                <a:schemeClr val="bg1"/>
              </a:solidFill>
              <a:latin typeface="Amiga Forever Pro2"/>
            </a:endParaRPr>
          </a:p>
        </p:txBody>
      </p:sp>
      <p:sp>
        <p:nvSpPr>
          <p:cNvPr id="3" name="Content Placeholder 2"/>
          <p:cNvSpPr>
            <a:spLocks noGrp="1"/>
          </p:cNvSpPr>
          <p:nvPr>
            <p:ph idx="1"/>
          </p:nvPr>
        </p:nvSpPr>
        <p:spPr>
          <a:xfrm>
            <a:off x="5181600" y="1646238"/>
            <a:ext cx="3200400" cy="4602162"/>
          </a:xfrm>
        </p:spPr>
        <p:txBody>
          <a:bodyPr>
            <a:normAutofit/>
          </a:bodyPr>
          <a:lstStyle/>
          <a:p>
            <a:pPr marL="0" indent="0">
              <a:buFontTx/>
              <a:buNone/>
            </a:pPr>
            <a:r>
              <a:rPr lang="en-US" sz="1800" i="1" dirty="0" smtClean="0">
                <a:solidFill>
                  <a:schemeClr val="bg1"/>
                </a:solidFill>
                <a:latin typeface="Amiga Forever Pro2"/>
                <a:cs typeface="Amiga Forever Pro2"/>
              </a:rPr>
              <a:t>“Mario is Missing” is a fun </a:t>
            </a:r>
            <a:r>
              <a:rPr lang="en-US" sz="1800" i="1" dirty="0" err="1" smtClean="0">
                <a:solidFill>
                  <a:schemeClr val="bg1"/>
                </a:solidFill>
                <a:latin typeface="Amiga Forever Pro2"/>
                <a:cs typeface="Amiga Forever Pro2"/>
              </a:rPr>
              <a:t>edu-tainment</a:t>
            </a:r>
            <a:r>
              <a:rPr lang="en-US" sz="1800" i="1" dirty="0" smtClean="0">
                <a:solidFill>
                  <a:schemeClr val="bg1"/>
                </a:solidFill>
                <a:latin typeface="Amiga Forever Pro2"/>
                <a:cs typeface="Amiga Forever Pro2"/>
              </a:rPr>
              <a:t> title that is aimed at educating kids ages 8-12 about the world's geography and history”</a:t>
            </a:r>
          </a:p>
          <a:p>
            <a:pPr marL="0" indent="0">
              <a:buFontTx/>
              <a:buNone/>
            </a:pPr>
            <a:endParaRPr lang="en-US" sz="1800" i="1" dirty="0" smtClean="0">
              <a:solidFill>
                <a:schemeClr val="bg1"/>
              </a:solidFill>
              <a:latin typeface="Amiga Forever Pro2"/>
              <a:cs typeface="Amiga Forever Pro2"/>
            </a:endParaRPr>
          </a:p>
          <a:p>
            <a:pPr marL="0" indent="0" algn="r">
              <a:buFontTx/>
              <a:buNone/>
            </a:pPr>
            <a:r>
              <a:rPr lang="en-US" sz="1000" i="1" dirty="0" smtClean="0">
                <a:solidFill>
                  <a:schemeClr val="bg1"/>
                </a:solidFill>
                <a:latin typeface="Amiga Forever Pro2"/>
                <a:cs typeface="Amiga Forever Pro2"/>
              </a:rPr>
              <a:t>- </a:t>
            </a:r>
            <a:r>
              <a:rPr lang="en-US" sz="1000" dirty="0" smtClean="0">
                <a:solidFill>
                  <a:schemeClr val="bg1"/>
                </a:solidFill>
                <a:latin typeface="Amiga Forever Pro2"/>
                <a:cs typeface="Amiga Forever Pro2"/>
              </a:rPr>
              <a:t>Marketing materials</a:t>
            </a:r>
            <a:endParaRPr lang="en-US" sz="1000" i="1" dirty="0">
              <a:solidFill>
                <a:schemeClr val="bg1"/>
              </a:solidFill>
              <a:latin typeface="Amiga Forever Pro2"/>
              <a:cs typeface="Amiga Forever Pro2"/>
            </a:endParaRPr>
          </a:p>
        </p:txBody>
      </p:sp>
      <p:pic>
        <p:nvPicPr>
          <p:cNvPr id="4" name="Picture 3" descr="Mario is Missing.gif                                           000232FFMacintosh HD                   B7464D7A:"/>
          <p:cNvPicPr>
            <a:picLocks noGrp="1" noChangeAspect="1" noChangeArrowheads="1"/>
          </p:cNvPicPr>
          <p:nvPr/>
        </p:nvPicPr>
        <p:blipFill>
          <a:blip r:embed="rId2"/>
          <a:srcRect/>
          <a:stretch>
            <a:fillRect/>
          </a:stretch>
        </p:blipFill>
        <p:spPr bwMode="auto">
          <a:xfrm>
            <a:off x="762000" y="1646238"/>
            <a:ext cx="4191000" cy="3667125"/>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bg1"/>
                </a:solidFill>
                <a:latin typeface="Amiga Forever Pro2"/>
              </a:rPr>
              <a:t>Domain Case Study</a:t>
            </a:r>
            <a:endParaRPr lang="en-US" sz="3600" dirty="0">
              <a:solidFill>
                <a:schemeClr val="bg1"/>
              </a:solidFill>
              <a:latin typeface="Amiga Forever Pro2"/>
            </a:endParaRPr>
          </a:p>
        </p:txBody>
      </p:sp>
      <p:sp>
        <p:nvSpPr>
          <p:cNvPr id="7" name="Content Placeholder 2"/>
          <p:cNvSpPr txBox="1">
            <a:spLocks/>
          </p:cNvSpPr>
          <p:nvPr/>
        </p:nvSpPr>
        <p:spPr>
          <a:xfrm>
            <a:off x="381000" y="1600200"/>
            <a:ext cx="8305800" cy="4525962"/>
          </a:xfrm>
          <a:prstGeom prst="rect">
            <a:avLst/>
          </a:prstGeom>
        </p:spPr>
        <p:txBody>
          <a:bodyPr vert="horz" lIns="91440" tIns="45720" rIns="91440" bIns="45720" rtlCol="0">
            <a:noAutofit/>
          </a:bodyPr>
          <a:lstStyle/>
          <a:p>
            <a:endParaRPr lang="en-US" sz="1600" dirty="0" smtClean="0">
              <a:solidFill>
                <a:schemeClr val="bg1"/>
              </a:solidFill>
              <a:latin typeface="Amiga Forever Pro2"/>
              <a:cs typeface="Amiga Forever Pro2"/>
            </a:endParaRPr>
          </a:p>
          <a:p>
            <a:r>
              <a:rPr lang="en-US" sz="1600" dirty="0" smtClean="0">
                <a:solidFill>
                  <a:schemeClr val="bg1"/>
                </a:solidFill>
                <a:latin typeface="Amiga Forever Pro2"/>
                <a:cs typeface="Amiga Forever Pro2"/>
              </a:rPr>
              <a:t>Bonk100's Rating: 1.5</a:t>
            </a:r>
          </a:p>
          <a:p>
            <a:endParaRPr lang="en-US" sz="1600" dirty="0" smtClean="0">
              <a:solidFill>
                <a:schemeClr val="bg1"/>
              </a:solidFill>
              <a:latin typeface="Amiga Forever Pro2"/>
              <a:cs typeface="Amiga Forever Pro2"/>
            </a:endParaRPr>
          </a:p>
          <a:p>
            <a:r>
              <a:rPr lang="en-US" sz="1600" dirty="0" smtClean="0">
                <a:solidFill>
                  <a:schemeClr val="bg1"/>
                </a:solidFill>
                <a:latin typeface="Amiga Forever Pro2"/>
                <a:cs typeface="Amiga Forever Pro2"/>
              </a:rPr>
              <a:t>the plot is good and the game would have been better if they </a:t>
            </a:r>
            <a:r>
              <a:rPr lang="en-US" sz="1600" dirty="0" err="1" smtClean="0">
                <a:solidFill>
                  <a:schemeClr val="bg1"/>
                </a:solidFill>
                <a:latin typeface="Amiga Forever Pro2"/>
                <a:cs typeface="Amiga Forever Pro2"/>
              </a:rPr>
              <a:t>didnt</a:t>
            </a:r>
            <a:r>
              <a:rPr lang="en-US" sz="1600" dirty="0" smtClean="0">
                <a:solidFill>
                  <a:schemeClr val="bg1"/>
                </a:solidFill>
                <a:latin typeface="Amiga Forever Pro2"/>
                <a:cs typeface="Amiga Forever Pro2"/>
              </a:rPr>
              <a:t> throw ONE thing in.... and that is EDUCATION!!! last </a:t>
            </a:r>
            <a:r>
              <a:rPr lang="en-US" sz="1600" dirty="0" err="1" smtClean="0">
                <a:solidFill>
                  <a:schemeClr val="bg1"/>
                </a:solidFill>
                <a:latin typeface="Amiga Forever Pro2"/>
                <a:cs typeface="Amiga Forever Pro2"/>
              </a:rPr>
              <a:t>i</a:t>
            </a:r>
            <a:r>
              <a:rPr lang="en-US" sz="1600" dirty="0" smtClean="0">
                <a:solidFill>
                  <a:schemeClr val="bg1"/>
                </a:solidFill>
                <a:latin typeface="Amiga Forever Pro2"/>
                <a:cs typeface="Amiga Forever Pro2"/>
              </a:rPr>
              <a:t> checked, VIDEO GAMES ARE FUN! this is NOT fun, it's like a SCHOOL game! if this game had smoother controls, if it made more sense, and if it did NOT have education it would have been A LOT BETTER!!! DO NOT PLAY THIS GAME..... </a:t>
            </a:r>
            <a:endParaRPr kumimoji="0" lang="en-US" sz="1600" b="1" i="1" u="none" strike="noStrike" kern="1200" cap="none" spc="0" normalizeH="0" baseline="0" noProof="0" dirty="0" smtClean="0">
              <a:ln>
                <a:noFill/>
              </a:ln>
              <a:solidFill>
                <a:schemeClr val="bg1"/>
              </a:solidFill>
              <a:effectLst/>
              <a:uLnTx/>
              <a:uFillTx/>
              <a:latin typeface="Amiga Forever Pro2"/>
              <a:ea typeface="+mn-ea"/>
              <a:cs typeface="Amiga Forever Pro2"/>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bg1"/>
                </a:solidFill>
                <a:latin typeface="Amiga Forever Pro2"/>
              </a:rPr>
              <a:t>Domain Case Study</a:t>
            </a:r>
            <a:endParaRPr lang="en-US" sz="3600" dirty="0">
              <a:solidFill>
                <a:schemeClr val="bg1"/>
              </a:solidFill>
              <a:latin typeface="Amiga Forever Pro2"/>
            </a:endParaRPr>
          </a:p>
        </p:txBody>
      </p:sp>
      <p:sp>
        <p:nvSpPr>
          <p:cNvPr id="3" name="Content Placeholder 2"/>
          <p:cNvSpPr>
            <a:spLocks noGrp="1"/>
          </p:cNvSpPr>
          <p:nvPr>
            <p:ph idx="1"/>
          </p:nvPr>
        </p:nvSpPr>
        <p:spPr>
          <a:xfrm>
            <a:off x="457200" y="1417638"/>
            <a:ext cx="8229600" cy="4602162"/>
          </a:xfrm>
        </p:spPr>
        <p:txBody>
          <a:bodyPr>
            <a:noAutofit/>
          </a:bodyPr>
          <a:lstStyle/>
          <a:p>
            <a:pPr marL="0" indent="0">
              <a:lnSpc>
                <a:spcPct val="90000"/>
              </a:lnSpc>
              <a:buNone/>
            </a:pPr>
            <a:endParaRPr lang="en-US" sz="1800" b="1" i="1" dirty="0" smtClean="0">
              <a:solidFill>
                <a:schemeClr val="bg1"/>
              </a:solidFill>
              <a:latin typeface="Amiga Forever Pro2"/>
              <a:cs typeface="Amiga Forever Pro2"/>
            </a:endParaRPr>
          </a:p>
          <a:p>
            <a:pPr marL="0" indent="0">
              <a:lnSpc>
                <a:spcPct val="90000"/>
              </a:lnSpc>
              <a:buNone/>
            </a:pPr>
            <a:r>
              <a:rPr lang="en-US" sz="1800" b="1" dirty="0" smtClean="0">
                <a:solidFill>
                  <a:schemeClr val="bg1"/>
                </a:solidFill>
                <a:latin typeface="Amiga Forever Pro2"/>
                <a:cs typeface="Amiga Forever Pro2"/>
              </a:rPr>
              <a:t>“Mario Is Missing can only exist because Nintendo was forced by hordes of rampaging mothers of underachieving kids to make some game that would stimulate their brains (or at least not rot them out.) The Mommies must have held Nintendo headquarters under siege for months for a game this horrible to have been produced.”</a:t>
            </a:r>
          </a:p>
          <a:p>
            <a:pPr marL="0" indent="0">
              <a:lnSpc>
                <a:spcPct val="90000"/>
              </a:lnSpc>
              <a:buNone/>
            </a:pPr>
            <a:endParaRPr lang="en-US" sz="1800" b="1" i="1" dirty="0" smtClean="0">
              <a:solidFill>
                <a:schemeClr val="bg1"/>
              </a:solidFill>
              <a:latin typeface="Amiga Forever Pro2"/>
              <a:cs typeface="Amiga Forever Pro2"/>
            </a:endParaRPr>
          </a:p>
          <a:p>
            <a:pPr marL="0" indent="0" algn="r">
              <a:lnSpc>
                <a:spcPct val="90000"/>
              </a:lnSpc>
              <a:buNone/>
            </a:pPr>
            <a:r>
              <a:rPr lang="en-US" sz="1000" b="1" i="1" dirty="0" smtClean="0">
                <a:solidFill>
                  <a:schemeClr val="bg1"/>
                </a:solidFill>
                <a:latin typeface="Amiga Forever Pro2"/>
                <a:cs typeface="Amiga Forever Pro2"/>
              </a:rPr>
              <a:t>- </a:t>
            </a:r>
            <a:r>
              <a:rPr lang="en-US" sz="1000" b="1" dirty="0" smtClean="0">
                <a:solidFill>
                  <a:schemeClr val="bg1"/>
                </a:solidFill>
                <a:latin typeface="Amiga Forever Pro2"/>
                <a:cs typeface="Amiga Forever Pro2"/>
              </a:rPr>
              <a:t>Reviews of the game</a:t>
            </a:r>
            <a:endParaRPr lang="en-US" sz="1000" b="1" i="1" dirty="0">
              <a:solidFill>
                <a:schemeClr val="bg1"/>
              </a:solidFill>
              <a:latin typeface="Amiga Forever Pro2"/>
              <a:cs typeface="Amiga Forever Pro2"/>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Amiga Forever Pro2"/>
              </a:rPr>
              <a:t>Domain Case Study</a:t>
            </a:r>
            <a:endParaRPr lang="en-US" dirty="0">
              <a:solidFill>
                <a:schemeClr val="bg1"/>
              </a:solidFill>
              <a:latin typeface="Amiga Forever Pro2"/>
            </a:endParaRPr>
          </a:p>
        </p:txBody>
      </p:sp>
      <p:sp>
        <p:nvSpPr>
          <p:cNvPr id="3" name="Content Placeholder 2"/>
          <p:cNvSpPr>
            <a:spLocks noGrp="1"/>
          </p:cNvSpPr>
          <p:nvPr>
            <p:ph idx="1"/>
          </p:nvPr>
        </p:nvSpPr>
        <p:spPr/>
        <p:txBody>
          <a:bodyPr>
            <a:normAutofit/>
          </a:bodyPr>
          <a:lstStyle/>
          <a:p>
            <a:pPr eaLnBrk="0" hangingPunct="0">
              <a:lnSpc>
                <a:spcPct val="90000"/>
              </a:lnSpc>
              <a:spcBef>
                <a:spcPct val="50000"/>
              </a:spcBef>
            </a:pPr>
            <a:r>
              <a:rPr lang="en-US" sz="2400" dirty="0" smtClean="0">
                <a:solidFill>
                  <a:schemeClr val="bg1"/>
                </a:solidFill>
                <a:latin typeface="Amiga Forever Pro2"/>
                <a:cs typeface="Amiga Forever Pro2"/>
              </a:rPr>
              <a:t>This was not a problem of literacy, but of domain.</a:t>
            </a:r>
          </a:p>
          <a:p>
            <a:pPr eaLnBrk="0" hangingPunct="0">
              <a:lnSpc>
                <a:spcPct val="90000"/>
              </a:lnSpc>
              <a:spcBef>
                <a:spcPct val="50000"/>
              </a:spcBef>
            </a:pPr>
            <a:r>
              <a:rPr lang="en-US" sz="2400" dirty="0" smtClean="0">
                <a:solidFill>
                  <a:schemeClr val="bg1"/>
                </a:solidFill>
                <a:latin typeface="Amiga Forever Pro2"/>
                <a:cs typeface="Amiga Forever Pro2"/>
              </a:rPr>
              <a:t>The gamers were visually and agency literate.</a:t>
            </a:r>
          </a:p>
          <a:p>
            <a:pPr eaLnBrk="0" hangingPunct="0">
              <a:lnSpc>
                <a:spcPct val="90000"/>
              </a:lnSpc>
              <a:spcBef>
                <a:spcPct val="50000"/>
              </a:spcBef>
            </a:pPr>
            <a:r>
              <a:rPr lang="en-US" sz="2400" dirty="0" smtClean="0">
                <a:solidFill>
                  <a:schemeClr val="bg1"/>
                </a:solidFill>
                <a:latin typeface="Amiga Forever Pro2"/>
                <a:cs typeface="Amiga Forever Pro2"/>
              </a:rPr>
              <a:t>The semiotic domain of video games and that of education were incongruous circa 1992</a:t>
            </a:r>
            <a:endParaRPr lang="en-US" sz="2800" dirty="0" smtClean="0">
              <a:solidFill>
                <a:schemeClr val="bg1"/>
              </a:solidFill>
              <a:latin typeface="Amiga Forever Pro2"/>
              <a:cs typeface="Amiga Forever Pro2"/>
            </a:endParaRPr>
          </a:p>
          <a:p>
            <a:endParaRPr lang="en-US" dirty="0">
              <a:solidFill>
                <a:schemeClr val="bg1"/>
              </a:solidFill>
              <a:latin typeface="Amiga Forever Pro2"/>
              <a:cs typeface="Amiga Forever Pro2"/>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Amiga Forever Pro2"/>
              </a:rPr>
              <a:t>Domain Case Study</a:t>
            </a:r>
            <a:endParaRPr lang="en-US" dirty="0">
              <a:solidFill>
                <a:schemeClr val="bg1"/>
              </a:solidFill>
              <a:latin typeface="Amiga Forever Pro2"/>
            </a:endParaRPr>
          </a:p>
        </p:txBody>
      </p:sp>
      <p:sp>
        <p:nvSpPr>
          <p:cNvPr id="3" name="Content Placeholder 2"/>
          <p:cNvSpPr>
            <a:spLocks noGrp="1"/>
          </p:cNvSpPr>
          <p:nvPr>
            <p:ph idx="1"/>
          </p:nvPr>
        </p:nvSpPr>
        <p:spPr/>
        <p:txBody>
          <a:bodyPr>
            <a:normAutofit/>
          </a:bodyPr>
          <a:lstStyle/>
          <a:p>
            <a:pPr eaLnBrk="0" hangingPunct="0">
              <a:lnSpc>
                <a:spcPct val="90000"/>
              </a:lnSpc>
              <a:spcBef>
                <a:spcPct val="50000"/>
              </a:spcBef>
            </a:pPr>
            <a:r>
              <a:rPr lang="en-US" sz="2400" dirty="0" smtClean="0">
                <a:solidFill>
                  <a:schemeClr val="bg1"/>
                </a:solidFill>
                <a:latin typeface="Amiga Forever Pro2"/>
                <a:cs typeface="Amiga Forever Pro2"/>
              </a:rPr>
              <a:t>Understanding game literacy can lead to success cross-domain:</a:t>
            </a:r>
          </a:p>
          <a:p>
            <a:pPr lvl="1" eaLnBrk="0" hangingPunct="0">
              <a:lnSpc>
                <a:spcPct val="90000"/>
              </a:lnSpc>
              <a:spcBef>
                <a:spcPct val="50000"/>
              </a:spcBef>
            </a:pPr>
            <a:r>
              <a:rPr lang="en-US" sz="2000" dirty="0" smtClean="0">
                <a:solidFill>
                  <a:schemeClr val="bg1"/>
                </a:solidFill>
                <a:latin typeface="Amiga Forever Pro2"/>
                <a:cs typeface="Amiga Forever Pro2"/>
              </a:rPr>
              <a:t>Classroom obesity has doubled over past 5 years.</a:t>
            </a:r>
          </a:p>
          <a:p>
            <a:pPr lvl="1" eaLnBrk="0" hangingPunct="0">
              <a:lnSpc>
                <a:spcPct val="90000"/>
              </a:lnSpc>
              <a:spcBef>
                <a:spcPct val="50000"/>
              </a:spcBef>
            </a:pPr>
            <a:r>
              <a:rPr lang="en-US" sz="1800" dirty="0" smtClean="0">
                <a:solidFill>
                  <a:schemeClr val="bg1"/>
                </a:solidFill>
                <a:latin typeface="Amiga Forever Pro2"/>
                <a:cs typeface="Amiga Forever Pro2"/>
              </a:rPr>
              <a:t>One in five high school students are overweight or obese*</a:t>
            </a:r>
          </a:p>
          <a:p>
            <a:pPr lvl="2" eaLnBrk="0" hangingPunct="0">
              <a:lnSpc>
                <a:spcPct val="90000"/>
              </a:lnSpc>
              <a:spcBef>
                <a:spcPct val="50000"/>
              </a:spcBef>
            </a:pPr>
            <a:r>
              <a:rPr lang="en-US" sz="1600" dirty="0" smtClean="0">
                <a:solidFill>
                  <a:schemeClr val="bg1"/>
                </a:solidFill>
                <a:latin typeface="Amiga Forever Pro2"/>
                <a:cs typeface="Amiga Forever Pro2"/>
              </a:rPr>
              <a:t>Easy to blame electronics and entertainment media as enablers of “The New Sedentary Childhood.”</a:t>
            </a:r>
            <a:endParaRPr lang="en-US" sz="2000" dirty="0" smtClean="0">
              <a:solidFill>
                <a:schemeClr val="bg1"/>
              </a:solidFill>
              <a:latin typeface="Amiga Forever Pro2"/>
              <a:cs typeface="Amiga Forever Pro2"/>
            </a:endParaRPr>
          </a:p>
          <a:p>
            <a:pPr lvl="1">
              <a:lnSpc>
                <a:spcPct val="90000"/>
              </a:lnSpc>
            </a:pPr>
            <a:r>
              <a:rPr lang="en-US" sz="2000" dirty="0" smtClean="0">
                <a:solidFill>
                  <a:schemeClr val="bg1"/>
                </a:solidFill>
                <a:latin typeface="Amiga Forever Pro2"/>
                <a:cs typeface="Amiga Forever Pro2"/>
              </a:rPr>
              <a:t>Could games offer a possible solution?</a:t>
            </a:r>
          </a:p>
          <a:p>
            <a:endParaRPr lang="en-US" sz="2800" dirty="0" smtClean="0">
              <a:solidFill>
                <a:schemeClr val="bg1"/>
              </a:solidFill>
              <a:latin typeface="Amiga Forever Pro2"/>
              <a:cs typeface="Amiga Forever Pro2"/>
            </a:endParaRPr>
          </a:p>
          <a:p>
            <a:endParaRPr lang="en-US" dirty="0">
              <a:solidFill>
                <a:schemeClr val="bg1"/>
              </a:solidFill>
              <a:latin typeface="Amiga Forever Pro2"/>
              <a:cs typeface="Amiga Forever Pro2"/>
            </a:endParaRPr>
          </a:p>
        </p:txBody>
      </p:sp>
    </p:spTree>
    <p:extLst>
      <p:ext uri="{BB962C8B-B14F-4D97-AF65-F5344CB8AC3E}">
        <p14:creationId xmlns:p14="http://schemas.microsoft.com/office/powerpoint/2010/main" val="39930173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Amiga Forever Pro2"/>
              </a:rPr>
              <a:t>Domain Case Study</a:t>
            </a:r>
            <a:endParaRPr lang="en-US" dirty="0">
              <a:solidFill>
                <a:schemeClr val="bg1"/>
              </a:solidFill>
              <a:latin typeface="Amiga Forever Pro2"/>
            </a:endParaRPr>
          </a:p>
        </p:txBody>
      </p:sp>
      <p:sp>
        <p:nvSpPr>
          <p:cNvPr id="3" name="Content Placeholder 2"/>
          <p:cNvSpPr>
            <a:spLocks noGrp="1"/>
          </p:cNvSpPr>
          <p:nvPr>
            <p:ph idx="1"/>
          </p:nvPr>
        </p:nvSpPr>
        <p:spPr/>
        <p:txBody>
          <a:bodyPr>
            <a:normAutofit/>
          </a:bodyPr>
          <a:lstStyle/>
          <a:p>
            <a:pPr eaLnBrk="0" hangingPunct="0">
              <a:lnSpc>
                <a:spcPct val="90000"/>
              </a:lnSpc>
              <a:spcBef>
                <a:spcPct val="50000"/>
              </a:spcBef>
            </a:pPr>
            <a:r>
              <a:rPr lang="en-US" sz="2400" dirty="0" smtClean="0">
                <a:solidFill>
                  <a:schemeClr val="bg1"/>
                </a:solidFill>
                <a:latin typeface="Amiga Forever Pro2"/>
                <a:cs typeface="Amiga Forever Pro2"/>
              </a:rPr>
              <a:t>Teen cliques: Jocks, Goths, Nerds, Punks</a:t>
            </a:r>
          </a:p>
          <a:p>
            <a:pPr lvl="1" eaLnBrk="0" hangingPunct="0">
              <a:lnSpc>
                <a:spcPct val="90000"/>
              </a:lnSpc>
              <a:spcBef>
                <a:spcPct val="50000"/>
              </a:spcBef>
            </a:pPr>
            <a:r>
              <a:rPr lang="en-US" sz="1600" dirty="0" smtClean="0">
                <a:solidFill>
                  <a:schemeClr val="bg1"/>
                </a:solidFill>
                <a:latin typeface="Amiga Forever Pro2"/>
                <a:cs typeface="Amiga Forever Pro2"/>
              </a:rPr>
              <a:t>Alienation and performance anxiety lead to decreased participation in physical activity and withdrawal.</a:t>
            </a:r>
          </a:p>
          <a:p>
            <a:pPr lvl="1" eaLnBrk="0" hangingPunct="0">
              <a:lnSpc>
                <a:spcPct val="90000"/>
              </a:lnSpc>
              <a:spcBef>
                <a:spcPct val="50000"/>
              </a:spcBef>
            </a:pPr>
            <a:r>
              <a:rPr lang="en-US" sz="1600" dirty="0" smtClean="0">
                <a:solidFill>
                  <a:schemeClr val="bg1"/>
                </a:solidFill>
                <a:latin typeface="Amiga Forever Pro2"/>
                <a:cs typeface="Amiga Forever Pro2"/>
              </a:rPr>
              <a:t>A school in Los Angeles brought in DDR machines:</a:t>
            </a:r>
          </a:p>
          <a:p>
            <a:endParaRPr lang="en-US" sz="2800" dirty="0" smtClean="0">
              <a:solidFill>
                <a:schemeClr val="bg1"/>
              </a:solidFill>
              <a:latin typeface="Amiga Forever Pro2"/>
              <a:cs typeface="Amiga Forever Pro2"/>
            </a:endParaRPr>
          </a:p>
          <a:p>
            <a:endParaRPr lang="en-US" dirty="0">
              <a:solidFill>
                <a:schemeClr val="bg1"/>
              </a:solidFill>
              <a:latin typeface="Amiga Forever Pro2"/>
              <a:cs typeface="Amiga Forever Pro2"/>
            </a:endParaRPr>
          </a:p>
        </p:txBody>
      </p:sp>
      <p:pic>
        <p:nvPicPr>
          <p:cNvPr id="5" name="Picture 4" descr="image512262l.jpg                                               000232FFMacintosh HD                   B7464D7A:"/>
          <p:cNvPicPr>
            <a:picLocks noChangeAspect="1" noChangeArrowheads="1"/>
          </p:cNvPicPr>
          <p:nvPr/>
        </p:nvPicPr>
        <p:blipFill>
          <a:blip r:embed="rId2"/>
          <a:srcRect/>
          <a:stretch>
            <a:fillRect/>
          </a:stretch>
        </p:blipFill>
        <p:spPr bwMode="auto">
          <a:xfrm>
            <a:off x="1157463" y="3861048"/>
            <a:ext cx="3097216" cy="2316460"/>
          </a:xfrm>
          <a:prstGeom prst="rect">
            <a:avLst/>
          </a:prstGeom>
          <a:noFill/>
        </p:spPr>
      </p:pic>
      <p:pic>
        <p:nvPicPr>
          <p:cNvPr id="6" name="Picture 5" descr="image512261l.jpg                                               000232FFMacintosh HD                   B7464D7A:"/>
          <p:cNvPicPr>
            <a:picLocks noChangeAspect="1" noChangeArrowheads="1"/>
          </p:cNvPicPr>
          <p:nvPr/>
        </p:nvPicPr>
        <p:blipFill>
          <a:blip r:embed="rId3"/>
          <a:srcRect/>
          <a:stretch>
            <a:fillRect/>
          </a:stretch>
        </p:blipFill>
        <p:spPr bwMode="auto">
          <a:xfrm>
            <a:off x="4953000" y="3861048"/>
            <a:ext cx="3097216" cy="23177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Amiga Forever Pro2"/>
              </a:rPr>
              <a:t>Domain Case Study</a:t>
            </a:r>
            <a:endParaRPr lang="en-US" dirty="0">
              <a:solidFill>
                <a:schemeClr val="bg1"/>
              </a:solidFill>
              <a:latin typeface="Amiga Forever Pro2"/>
            </a:endParaRPr>
          </a:p>
        </p:txBody>
      </p:sp>
      <p:sp>
        <p:nvSpPr>
          <p:cNvPr id="3" name="Content Placeholder 2"/>
          <p:cNvSpPr>
            <a:spLocks noGrp="1"/>
          </p:cNvSpPr>
          <p:nvPr>
            <p:ph idx="1"/>
          </p:nvPr>
        </p:nvSpPr>
        <p:spPr/>
        <p:txBody>
          <a:bodyPr>
            <a:normAutofit/>
          </a:bodyPr>
          <a:lstStyle/>
          <a:p>
            <a:pPr marL="3175" indent="-3175">
              <a:lnSpc>
                <a:spcPct val="90000"/>
              </a:lnSpc>
              <a:buFontTx/>
              <a:buNone/>
            </a:pPr>
            <a:r>
              <a:rPr lang="en-US" sz="2400" dirty="0" smtClean="0">
                <a:solidFill>
                  <a:schemeClr val="bg1"/>
                </a:solidFill>
                <a:latin typeface="Amiga Forever Pro2"/>
                <a:cs typeface="Amiga Forever Pro2"/>
              </a:rPr>
              <a:t>Outcome: weight loss, increased attendance, interest in physical activity and positive feedback from health benefits from teens otherwise marginalized from PE.</a:t>
            </a:r>
          </a:p>
          <a:p>
            <a:pPr marL="3175" indent="-3175">
              <a:lnSpc>
                <a:spcPct val="90000"/>
              </a:lnSpc>
              <a:buFontTx/>
              <a:buNone/>
            </a:pPr>
            <a:endParaRPr lang="en-US" sz="1800" dirty="0" smtClean="0">
              <a:solidFill>
                <a:schemeClr val="bg1"/>
              </a:solidFill>
              <a:latin typeface="Amiga Forever Pro2"/>
              <a:cs typeface="Amiga Forever Pro2"/>
            </a:endParaRPr>
          </a:p>
          <a:p>
            <a:pPr marL="403225" lvl="1" indent="-3175">
              <a:lnSpc>
                <a:spcPct val="90000"/>
              </a:lnSpc>
              <a:buFontTx/>
              <a:buNone/>
            </a:pPr>
            <a:r>
              <a:rPr lang="en-US" sz="1400" dirty="0" smtClean="0">
                <a:solidFill>
                  <a:schemeClr val="bg1"/>
                </a:solidFill>
                <a:latin typeface="Amiga Forever Pro2"/>
                <a:cs typeface="Amiga Forever Pro2"/>
              </a:rPr>
              <a:t>“The use of video games in P.E. is a departure from traditional P.E. classes, which largely had students teaming up and playing competitive sports. That method of teaching P.E. catered to students who naturally gravitate to sports … so we're moving toward really trying to catch those kids who are nontraditional athletes.”</a:t>
            </a:r>
          </a:p>
          <a:p>
            <a:pPr marL="3175" indent="-3175" algn="r">
              <a:lnSpc>
                <a:spcPct val="90000"/>
              </a:lnSpc>
              <a:buFontTx/>
              <a:buNone/>
            </a:pPr>
            <a:endParaRPr lang="en-US" sz="1800" i="1" dirty="0" smtClean="0">
              <a:solidFill>
                <a:schemeClr val="bg1"/>
              </a:solidFill>
              <a:latin typeface="Amiga Forever Pro2"/>
              <a:cs typeface="Amiga Forever Pro2"/>
            </a:endParaRPr>
          </a:p>
          <a:p>
            <a:pPr marL="3175" indent="-3175" algn="r">
              <a:lnSpc>
                <a:spcPct val="90000"/>
              </a:lnSpc>
              <a:buFontTx/>
              <a:buChar char="-"/>
            </a:pPr>
            <a:r>
              <a:rPr lang="en-US" sz="1200" dirty="0" smtClean="0">
                <a:solidFill>
                  <a:schemeClr val="bg1"/>
                </a:solidFill>
                <a:latin typeface="Amiga Forever Pro2"/>
                <a:cs typeface="Amiga Forever Pro2"/>
              </a:rPr>
              <a:t>Fairview Elementary School - PE Teacher Joe </a:t>
            </a:r>
            <a:r>
              <a:rPr lang="en-US" sz="1200" dirty="0" err="1" smtClean="0">
                <a:solidFill>
                  <a:schemeClr val="bg1"/>
                </a:solidFill>
                <a:latin typeface="Amiga Forever Pro2"/>
                <a:cs typeface="Amiga Forever Pro2"/>
              </a:rPr>
              <a:t>Rardin</a:t>
            </a:r>
            <a:endParaRPr lang="en-US" sz="1200" dirty="0">
              <a:solidFill>
                <a:schemeClr val="bg1"/>
              </a:solidFill>
              <a:latin typeface="Amiga Forever Pro2"/>
              <a:cs typeface="Amiga Forever Pro2"/>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srcRect/>
          <a:stretch>
            <a:fillRect/>
          </a:stretch>
        </p:blipFill>
        <p:spPr bwMode="auto">
          <a:xfrm>
            <a:off x="2057400" y="1417638"/>
            <a:ext cx="1670050" cy="4800600"/>
          </a:xfrm>
          <a:prstGeom prst="rect">
            <a:avLst/>
          </a:prstGeom>
          <a:noFill/>
          <a:ln w="9525">
            <a:noFill/>
            <a:miter lim="800000"/>
            <a:headEnd/>
            <a:tailEnd/>
          </a:ln>
          <a:effectLst/>
        </p:spPr>
      </p:pic>
      <p:pic>
        <p:nvPicPr>
          <p:cNvPr id="8" name="Picture 7"/>
          <p:cNvPicPr>
            <a:picLocks noChangeAspect="1" noChangeArrowheads="1"/>
          </p:cNvPicPr>
          <p:nvPr/>
        </p:nvPicPr>
        <p:blipFill>
          <a:blip r:embed="rId3"/>
          <a:srcRect/>
          <a:stretch>
            <a:fillRect/>
          </a:stretch>
        </p:blipFill>
        <p:spPr bwMode="auto">
          <a:xfrm>
            <a:off x="5889625" y="1473726"/>
            <a:ext cx="2797175" cy="4800600"/>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smtClean="0">
                <a:solidFill>
                  <a:schemeClr val="bg1"/>
                </a:solidFill>
                <a:latin typeface="Amiga Forever Pro2"/>
              </a:rPr>
              <a:t>Domain Case Study</a:t>
            </a:r>
            <a:endParaRPr lang="en-US" dirty="0">
              <a:solidFill>
                <a:schemeClr val="bg1"/>
              </a:solidFill>
              <a:latin typeface="Amiga Forever Pro2"/>
            </a:endParaRPr>
          </a:p>
        </p:txBody>
      </p:sp>
      <p:pic>
        <p:nvPicPr>
          <p:cNvPr id="4" name="Picture 3"/>
          <p:cNvPicPr>
            <a:picLocks noChangeAspect="1" noChangeArrowheads="1"/>
          </p:cNvPicPr>
          <p:nvPr/>
        </p:nvPicPr>
        <p:blipFill>
          <a:blip r:embed="rId4"/>
          <a:srcRect/>
          <a:stretch>
            <a:fillRect/>
          </a:stretch>
        </p:blipFill>
        <p:spPr bwMode="auto">
          <a:xfrm>
            <a:off x="457200" y="1417638"/>
            <a:ext cx="1357313" cy="1854200"/>
          </a:xfrm>
          <a:prstGeom prst="rect">
            <a:avLst/>
          </a:prstGeom>
          <a:noFill/>
          <a:ln w="9525">
            <a:noFill/>
            <a:miter lim="800000"/>
            <a:headEnd/>
            <a:tailEnd/>
          </a:ln>
          <a:effectLst/>
        </p:spPr>
      </p:pic>
      <p:pic>
        <p:nvPicPr>
          <p:cNvPr id="5" name="Picture 4"/>
          <p:cNvPicPr>
            <a:picLocks noChangeAspect="1" noChangeArrowheads="1"/>
          </p:cNvPicPr>
          <p:nvPr/>
        </p:nvPicPr>
        <p:blipFill>
          <a:blip r:embed="rId5">
            <a:clrChange>
              <a:clrFrom>
                <a:srgbClr val="FFFFFE"/>
              </a:clrFrom>
              <a:clrTo>
                <a:srgbClr val="FFFFFE">
                  <a:alpha val="0"/>
                </a:srgbClr>
              </a:clrTo>
            </a:clrChange>
          </a:blip>
          <a:srcRect/>
          <a:stretch>
            <a:fillRect/>
          </a:stretch>
        </p:blipFill>
        <p:spPr bwMode="auto">
          <a:xfrm>
            <a:off x="4114800" y="1417638"/>
            <a:ext cx="1251310" cy="1854200"/>
          </a:xfrm>
          <a:prstGeom prst="rect">
            <a:avLst/>
          </a:prstGeom>
          <a:noFill/>
          <a:ln w="9525">
            <a:noFill/>
            <a:miter lim="800000"/>
            <a:headEnd/>
            <a:tailEnd/>
          </a:ln>
          <a:effectLst/>
        </p:spPr>
      </p:pic>
      <p:sp>
        <p:nvSpPr>
          <p:cNvPr id="6" name="Text Box 14"/>
          <p:cNvSpPr txBox="1">
            <a:spLocks noChangeArrowheads="1"/>
          </p:cNvSpPr>
          <p:nvPr/>
        </p:nvSpPr>
        <p:spPr bwMode="auto">
          <a:xfrm>
            <a:off x="641350" y="4797152"/>
            <a:ext cx="7816850" cy="923330"/>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dirty="0">
                <a:solidFill>
                  <a:schemeClr val="bg1"/>
                </a:solidFill>
                <a:latin typeface="Amiga Forever Pro2"/>
                <a:cs typeface="Amiga Forever Pro2"/>
              </a:rPr>
              <a:t>Tania lost 95 pounds playing DDR - one hour of DDR burns 100 calories more than jogging.</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Email Disclaimers…</a:t>
            </a:r>
            <a:endParaRPr lang="en-US" dirty="0"/>
          </a:p>
        </p:txBody>
      </p:sp>
      <p:pic>
        <p:nvPicPr>
          <p:cNvPr id="4" name="Content Placeholder 3"/>
          <p:cNvPicPr>
            <a:picLocks noGrp="1" noChangeAspect="1"/>
          </p:cNvPicPr>
          <p:nvPr>
            <p:ph idx="1"/>
          </p:nvPr>
        </p:nvPicPr>
        <p:blipFill>
          <a:blip r:embed="rId2"/>
          <a:srcRect l="3836" r="3836"/>
          <a:stretch>
            <a:fillRect/>
          </a:stretch>
        </p:blipFill>
        <p:spPr>
          <a:xfrm>
            <a:off x="971600" y="1417638"/>
            <a:ext cx="4459288" cy="2200275"/>
          </a:xfrm>
        </p:spPr>
      </p:pic>
      <p:sp>
        <p:nvSpPr>
          <p:cNvPr id="5" name="TextBox 4"/>
          <p:cNvSpPr txBox="1"/>
          <p:nvPr/>
        </p:nvSpPr>
        <p:spPr>
          <a:xfrm>
            <a:off x="971600" y="3789040"/>
            <a:ext cx="7715200" cy="2092881"/>
          </a:xfrm>
          <a:prstGeom prst="rect">
            <a:avLst/>
          </a:prstGeom>
          <a:noFill/>
        </p:spPr>
        <p:txBody>
          <a:bodyPr wrap="square" rtlCol="0">
            <a:spAutoFit/>
          </a:bodyPr>
          <a:lstStyle/>
          <a:p>
            <a:r>
              <a:rPr lang="en-US" sz="1400" dirty="0" smtClean="0">
                <a:solidFill>
                  <a:schemeClr val="bg1"/>
                </a:solidFill>
                <a:latin typeface="Amiga Forever Pro2"/>
                <a:cs typeface="Amiga Forever Pro2"/>
              </a:rPr>
              <a:t>Prohibited by who?</a:t>
            </a:r>
          </a:p>
          <a:p>
            <a:r>
              <a:rPr lang="en-US" sz="1400" dirty="0" smtClean="0">
                <a:solidFill>
                  <a:schemeClr val="bg1"/>
                </a:solidFill>
                <a:latin typeface="Amiga Forever Pro2"/>
                <a:cs typeface="Amiga Forever Pro2"/>
              </a:rPr>
              <a:t>Why is this at the end of the email?</a:t>
            </a:r>
          </a:p>
          <a:p>
            <a:pPr marL="285750" indent="-285750">
              <a:buFont typeface="Arial"/>
              <a:buChar char="•"/>
            </a:pPr>
            <a:r>
              <a:rPr lang="en-US" sz="1400" dirty="0" smtClean="0">
                <a:solidFill>
                  <a:schemeClr val="bg1"/>
                </a:solidFill>
                <a:latin typeface="Amiga Forever Pro2"/>
                <a:cs typeface="Amiga Forever Pro2"/>
              </a:rPr>
              <a:t>US Courts have ruled for legal effect when disclaimer is before the text of the email or in the body itself.</a:t>
            </a:r>
          </a:p>
          <a:p>
            <a:pPr marL="285750" indent="-285750">
              <a:buFont typeface="Arial"/>
              <a:buChar char="•"/>
            </a:pPr>
            <a:r>
              <a:rPr lang="en-US" sz="1400" dirty="0" smtClean="0">
                <a:solidFill>
                  <a:schemeClr val="bg1"/>
                </a:solidFill>
                <a:latin typeface="Amiga Forever Pro2"/>
                <a:cs typeface="Amiga Forever Pro2"/>
              </a:rPr>
              <a:t>In the EU, there is a directive that strikes down legal obligations that have been imposed, and thus disclaimers are unenforceable. </a:t>
            </a:r>
          </a:p>
          <a:p>
            <a:endParaRPr lang="en-US" dirty="0"/>
          </a:p>
        </p:txBody>
      </p:sp>
    </p:spTree>
    <p:extLst>
      <p:ext uri="{BB962C8B-B14F-4D97-AF65-F5344CB8AC3E}">
        <p14:creationId xmlns:p14="http://schemas.microsoft.com/office/powerpoint/2010/main" val="1888942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Amiga Forever Pro2"/>
              </a:rPr>
              <a:t>Ironic Illiteracy</a:t>
            </a:r>
            <a:endParaRPr lang="en-US" dirty="0">
              <a:solidFill>
                <a:schemeClr val="bg1"/>
              </a:solidFill>
              <a:latin typeface="Amiga Forever Pro2"/>
            </a:endParaRPr>
          </a:p>
        </p:txBody>
      </p:sp>
      <p:sp>
        <p:nvSpPr>
          <p:cNvPr id="6" name="Text Box 14"/>
          <p:cNvSpPr txBox="1">
            <a:spLocks noChangeArrowheads="1"/>
          </p:cNvSpPr>
          <p:nvPr/>
        </p:nvSpPr>
        <p:spPr bwMode="auto">
          <a:xfrm>
            <a:off x="457200" y="1752600"/>
            <a:ext cx="7816850" cy="3670236"/>
          </a:xfrm>
          <a:prstGeom prst="rect">
            <a:avLst/>
          </a:prstGeom>
          <a:noFill/>
          <a:ln w="9525">
            <a:noFill/>
            <a:miter lim="800000"/>
            <a:headEnd/>
            <a:tailEnd/>
          </a:ln>
          <a:effectLst/>
        </p:spPr>
        <p:txBody>
          <a:bodyPr wrap="square">
            <a:prstTxWarp prst="textNoShape">
              <a:avLst/>
            </a:prstTxWarp>
            <a:spAutoFit/>
          </a:bodyPr>
          <a:lstStyle/>
          <a:p>
            <a:pPr marL="3175" indent="-3175">
              <a:lnSpc>
                <a:spcPct val="90000"/>
              </a:lnSpc>
            </a:pPr>
            <a:r>
              <a:rPr lang="en-US" sz="2400" dirty="0" smtClean="0">
                <a:solidFill>
                  <a:schemeClr val="bg1"/>
                </a:solidFill>
                <a:latin typeface="Amiga Forever Pro2"/>
                <a:cs typeface="Amiga Forever Pro2"/>
              </a:rPr>
              <a:t>The course would have included one day of classroom instruction in football, baseball and basketball, two days of physical activity and two days of PlayStation tournaments.</a:t>
            </a:r>
          </a:p>
          <a:p>
            <a:pPr marL="3175" indent="-3175" algn="r">
              <a:lnSpc>
                <a:spcPct val="90000"/>
              </a:lnSpc>
            </a:pPr>
            <a:endParaRPr lang="en-US" dirty="0">
              <a:solidFill>
                <a:schemeClr val="bg1"/>
              </a:solidFill>
              <a:latin typeface="Amiga Forever Pro2"/>
              <a:cs typeface="Amiga Forever Pro2"/>
            </a:endParaRPr>
          </a:p>
          <a:p>
            <a:pPr>
              <a:lnSpc>
                <a:spcPct val="90000"/>
              </a:lnSpc>
            </a:pPr>
            <a:r>
              <a:rPr lang="en-US" dirty="0" smtClean="0">
                <a:solidFill>
                  <a:schemeClr val="bg1"/>
                </a:solidFill>
                <a:latin typeface="Amiga Forever Pro2"/>
                <a:cs typeface="Amiga Forever Pro2"/>
              </a:rPr>
              <a:t>Superintendent Don </a:t>
            </a:r>
            <a:r>
              <a:rPr lang="en-US" dirty="0" err="1" smtClean="0">
                <a:solidFill>
                  <a:schemeClr val="bg1"/>
                </a:solidFill>
                <a:latin typeface="Amiga Forever Pro2"/>
                <a:cs typeface="Amiga Forever Pro2"/>
              </a:rPr>
              <a:t>Gaetz</a:t>
            </a:r>
            <a:r>
              <a:rPr lang="en-US" dirty="0" smtClean="0">
                <a:solidFill>
                  <a:schemeClr val="bg1"/>
                </a:solidFill>
                <a:latin typeface="Amiga Forever Pro2"/>
                <a:cs typeface="Amiga Forever Pro2"/>
              </a:rPr>
              <a:t> halted registration for the course, calling it "an idea whose time will never come."</a:t>
            </a:r>
          </a:p>
          <a:p>
            <a:pPr marL="3175" indent="-3175">
              <a:lnSpc>
                <a:spcPct val="90000"/>
              </a:lnSpc>
              <a:buFontTx/>
              <a:buNone/>
            </a:pPr>
            <a:endParaRPr lang="en-US" dirty="0">
              <a:latin typeface="Verdana" pitchFamily="-65"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Amiga Forever Pro2"/>
              </a:rPr>
              <a:t>Domain shift</a:t>
            </a:r>
            <a:endParaRPr lang="en-US" dirty="0">
              <a:solidFill>
                <a:schemeClr val="bg1"/>
              </a:solidFill>
              <a:latin typeface="Amiga Forever Pro2"/>
            </a:endParaRPr>
          </a:p>
        </p:txBody>
      </p:sp>
      <p:pic>
        <p:nvPicPr>
          <p:cNvPr id="5" name="Picture 4"/>
          <p:cNvPicPr>
            <a:picLocks/>
          </p:cNvPicPr>
          <p:nvPr/>
        </p:nvPicPr>
        <p:blipFill>
          <a:blip r:embed="rId3"/>
          <a:stretch>
            <a:fillRect/>
          </a:stretch>
        </p:blipFill>
        <p:spPr>
          <a:xfrm>
            <a:off x="1763688" y="1399464"/>
            <a:ext cx="5381624" cy="404861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Amiga Forever Pro2"/>
              </a:rPr>
              <a:t>YOU WIN!</a:t>
            </a:r>
            <a:endParaRPr lang="en-US" dirty="0">
              <a:solidFill>
                <a:schemeClr val="bg1"/>
              </a:solidFill>
              <a:latin typeface="Amiga Forever Pro2"/>
            </a:endParaRPr>
          </a:p>
        </p:txBody>
      </p:sp>
      <p:pic>
        <p:nvPicPr>
          <p:cNvPr id="3" name="Picture 2"/>
          <p:cNvPicPr>
            <a:picLocks noChangeAspect="1"/>
          </p:cNvPicPr>
          <p:nvPr/>
        </p:nvPicPr>
        <p:blipFill>
          <a:blip r:embed="rId3"/>
          <a:stretch>
            <a:fillRect/>
          </a:stretch>
        </p:blipFill>
        <p:spPr>
          <a:xfrm>
            <a:off x="827584" y="1556792"/>
            <a:ext cx="4135682" cy="3096862"/>
          </a:xfrm>
          <a:prstGeom prst="rect">
            <a:avLst/>
          </a:prstGeom>
        </p:spPr>
      </p:pic>
      <p:pic>
        <p:nvPicPr>
          <p:cNvPr id="5" name="Picture 4"/>
          <p:cNvPicPr>
            <a:picLocks noChangeAspect="1"/>
          </p:cNvPicPr>
          <p:nvPr/>
        </p:nvPicPr>
        <p:blipFill>
          <a:blip r:embed="rId4"/>
          <a:stretch>
            <a:fillRect/>
          </a:stretch>
        </p:blipFill>
        <p:spPr>
          <a:xfrm>
            <a:off x="4932040" y="1545476"/>
            <a:ext cx="3468947" cy="3108177"/>
          </a:xfrm>
          <a:prstGeom prst="rect">
            <a:avLst/>
          </a:prstGeom>
        </p:spPr>
      </p:pic>
      <p:sp>
        <p:nvSpPr>
          <p:cNvPr id="6" name="Text Box 14"/>
          <p:cNvSpPr txBox="1">
            <a:spLocks noChangeArrowheads="1"/>
          </p:cNvSpPr>
          <p:nvPr/>
        </p:nvSpPr>
        <p:spPr bwMode="auto">
          <a:xfrm>
            <a:off x="323528" y="4938234"/>
            <a:ext cx="8548163" cy="1011046"/>
          </a:xfrm>
          <a:prstGeom prst="rect">
            <a:avLst/>
          </a:prstGeom>
          <a:noFill/>
          <a:ln w="9525">
            <a:noFill/>
            <a:miter lim="800000"/>
            <a:headEnd/>
            <a:tailEnd/>
          </a:ln>
          <a:effectLst/>
        </p:spPr>
        <p:txBody>
          <a:bodyPr wrap="square">
            <a:prstTxWarp prst="textNoShape">
              <a:avLst/>
            </a:prstTxWarp>
            <a:spAutoFit/>
          </a:bodyPr>
          <a:lstStyle/>
          <a:p>
            <a:pPr marL="3175" indent="-3175">
              <a:lnSpc>
                <a:spcPct val="90000"/>
              </a:lnSpc>
            </a:pPr>
            <a:r>
              <a:rPr lang="en-US" sz="2400" dirty="0" smtClean="0">
                <a:solidFill>
                  <a:schemeClr val="bg1"/>
                </a:solidFill>
                <a:latin typeface="Amiga Forever Pro2"/>
                <a:cs typeface="Amiga Forever Pro2"/>
              </a:rPr>
              <a:t>The intersection of the domain of law and the domain of games.</a:t>
            </a:r>
            <a:endParaRPr lang="en-US" dirty="0" smtClean="0">
              <a:solidFill>
                <a:schemeClr val="bg1"/>
              </a:solidFill>
              <a:latin typeface="Amiga Forever Pro2"/>
              <a:cs typeface="Amiga Forever Pro2"/>
            </a:endParaRPr>
          </a:p>
          <a:p>
            <a:pPr marL="3175" indent="-3175">
              <a:lnSpc>
                <a:spcPct val="90000"/>
              </a:lnSpc>
              <a:buFontTx/>
              <a:buNone/>
            </a:pPr>
            <a:endParaRPr lang="en-US" dirty="0">
              <a:latin typeface="Verdana" pitchFamily="-65"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_mario_in_minecraft_by_chickenmobile-d3dc3vj.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342896"/>
            <a:ext cx="6984776" cy="5246344"/>
          </a:xfrm>
          <a:prstGeom prst="rect">
            <a:avLst/>
          </a:prstGeom>
        </p:spPr>
      </p:pic>
    </p:spTree>
    <p:extLst>
      <p:ext uri="{BB962C8B-B14F-4D97-AF65-F5344CB8AC3E}">
        <p14:creationId xmlns:p14="http://schemas.microsoft.com/office/powerpoint/2010/main" val="2919220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and QA</a:t>
            </a:r>
            <a:endParaRPr lang="en-US" dirty="0"/>
          </a:p>
        </p:txBody>
      </p:sp>
      <p:pic>
        <p:nvPicPr>
          <p:cNvPr id="4" name="Picture 3"/>
          <p:cNvPicPr>
            <a:picLocks noChangeAspect="1"/>
          </p:cNvPicPr>
          <p:nvPr/>
        </p:nvPicPr>
        <p:blipFill>
          <a:blip r:embed="rId2"/>
          <a:stretch>
            <a:fillRect/>
          </a:stretch>
        </p:blipFill>
        <p:spPr>
          <a:xfrm>
            <a:off x="611560" y="1322124"/>
            <a:ext cx="4907012" cy="4328049"/>
          </a:xfrm>
          <a:prstGeom prst="rect">
            <a:avLst/>
          </a:prstGeom>
        </p:spPr>
      </p:pic>
      <p:sp>
        <p:nvSpPr>
          <p:cNvPr id="6" name="TextBox 5"/>
          <p:cNvSpPr txBox="1"/>
          <p:nvPr/>
        </p:nvSpPr>
        <p:spPr>
          <a:xfrm>
            <a:off x="5796136" y="4293096"/>
            <a:ext cx="2592288" cy="646331"/>
          </a:xfrm>
          <a:prstGeom prst="rect">
            <a:avLst/>
          </a:prstGeom>
          <a:noFill/>
        </p:spPr>
        <p:txBody>
          <a:bodyPr wrap="square" rtlCol="0">
            <a:spAutoFit/>
          </a:bodyPr>
          <a:lstStyle/>
          <a:p>
            <a:r>
              <a:rPr lang="en-US" dirty="0" smtClean="0">
                <a:solidFill>
                  <a:schemeClr val="bg1"/>
                </a:solidFill>
                <a:latin typeface="Amiga Forever Pro2"/>
                <a:cs typeface="Amiga Forever Pro2"/>
              </a:rPr>
              <a:t>What, this? It’s nothing.</a:t>
            </a:r>
            <a:endParaRPr lang="en-US" dirty="0">
              <a:solidFill>
                <a:schemeClr val="bg1"/>
              </a:solidFill>
              <a:latin typeface="Amiga Forever Pro2"/>
              <a:cs typeface="Amiga Forever Pro2"/>
            </a:endParaRPr>
          </a:p>
        </p:txBody>
      </p:sp>
    </p:spTree>
    <p:extLst>
      <p:ext uri="{BB962C8B-B14F-4D97-AF65-F5344CB8AC3E}">
        <p14:creationId xmlns:p14="http://schemas.microsoft.com/office/powerpoint/2010/main" val="2550213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Demo/Attract Mode</a:t>
            </a:r>
            <a:endParaRPr lang="en-US" dirty="0"/>
          </a:p>
        </p:txBody>
      </p:sp>
      <p:sp>
        <p:nvSpPr>
          <p:cNvPr id="3" name="Content Placeholder 2"/>
          <p:cNvSpPr>
            <a:spLocks noGrp="1"/>
          </p:cNvSpPr>
          <p:nvPr>
            <p:ph idx="1"/>
          </p:nvPr>
        </p:nvSpPr>
        <p:spPr>
          <a:xfrm>
            <a:off x="457200" y="1600201"/>
            <a:ext cx="8229600" cy="3989040"/>
          </a:xfrm>
        </p:spPr>
        <p:txBody>
          <a:bodyPr>
            <a:normAutofit fontScale="92500" lnSpcReduction="10000"/>
          </a:bodyPr>
          <a:lstStyle/>
          <a:p>
            <a:r>
              <a:rPr lang="en-US" dirty="0" smtClean="0"/>
              <a:t>Who plays games?</a:t>
            </a:r>
          </a:p>
          <a:p>
            <a:r>
              <a:rPr lang="en-US" dirty="0" smtClean="0"/>
              <a:t>What consoles do you own, if any?</a:t>
            </a:r>
          </a:p>
          <a:p>
            <a:r>
              <a:rPr lang="en-US" dirty="0" smtClean="0"/>
              <a:t>What was the last game that you actually finished?</a:t>
            </a:r>
          </a:p>
          <a:p>
            <a:r>
              <a:rPr lang="en-US" dirty="0" smtClean="0"/>
              <a:t>Have you ever spent money in a free-to-play game?</a:t>
            </a:r>
          </a:p>
          <a:p>
            <a:r>
              <a:rPr lang="en-US" dirty="0" smtClean="0"/>
              <a:t>How many of you Androids have spent money on IAP?</a:t>
            </a:r>
          </a:p>
        </p:txBody>
      </p:sp>
    </p:spTree>
    <p:extLst>
      <p:ext uri="{BB962C8B-B14F-4D97-AF65-F5344CB8AC3E}">
        <p14:creationId xmlns:p14="http://schemas.microsoft.com/office/powerpoint/2010/main" val="29475864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Events!</a:t>
            </a:r>
            <a:endParaRPr lang="en-US" dirty="0"/>
          </a:p>
        </p:txBody>
      </p:sp>
      <p:pic>
        <p:nvPicPr>
          <p:cNvPr id="5" name="Content Placeholder 4">
            <a:hlinkClick r:id="rId2"/>
          </p:cNvPr>
          <p:cNvPicPr>
            <a:picLocks noGrp="1" noChangeAspect="1"/>
          </p:cNvPicPr>
          <p:nvPr>
            <p:ph idx="1"/>
          </p:nvPr>
        </p:nvPicPr>
        <p:blipFill>
          <a:blip r:embed="rId3"/>
          <a:srcRect t="1637" b="1637"/>
          <a:stretch>
            <a:fillRect/>
          </a:stretch>
        </p:blipFill>
        <p:spPr>
          <a:xfrm>
            <a:off x="1115616" y="1268760"/>
            <a:ext cx="6768752" cy="4424508"/>
          </a:xfrm>
        </p:spPr>
      </p:pic>
    </p:spTree>
    <p:extLst>
      <p:ext uri="{BB962C8B-B14F-4D97-AF65-F5344CB8AC3E}">
        <p14:creationId xmlns:p14="http://schemas.microsoft.com/office/powerpoint/2010/main" val="29513358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ROADHOUSE INTERACTIVE</a:t>
            </a:r>
            <a:endParaRPr lang="en-US" sz="3200" dirty="0"/>
          </a:p>
        </p:txBody>
      </p:sp>
      <p:pic>
        <p:nvPicPr>
          <p:cNvPr id="11"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403120"/>
            <a:ext cx="9157360" cy="4186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45129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 End</a:t>
            </a:r>
            <a:endParaRPr lang="en-US" dirty="0"/>
          </a:p>
        </p:txBody>
      </p:sp>
      <p:sp>
        <p:nvSpPr>
          <p:cNvPr id="3" name="Content Placeholder 2"/>
          <p:cNvSpPr>
            <a:spLocks noGrp="1"/>
          </p:cNvSpPr>
          <p:nvPr>
            <p:ph idx="1"/>
          </p:nvPr>
        </p:nvSpPr>
        <p:spPr/>
        <p:txBody>
          <a:bodyPr>
            <a:normAutofit/>
          </a:bodyPr>
          <a:lstStyle/>
          <a:p>
            <a:r>
              <a:rPr lang="en-US" sz="2400" dirty="0" smtClean="0"/>
              <a:t>Mid-core ‘free-to-play’ games for smartphones, tablets and browsers.</a:t>
            </a:r>
          </a:p>
          <a:p>
            <a:pPr lvl="1"/>
            <a:r>
              <a:rPr lang="en-US" sz="1800" dirty="0">
                <a:cs typeface="Amiga Forever Pro2"/>
              </a:rPr>
              <a:t>Amidst the doom and gloom of the Vancouver game industry, we started Roadhouse with 3 people, in December of 2009</a:t>
            </a:r>
            <a:r>
              <a:rPr lang="en-US" sz="1800" dirty="0" smtClean="0">
                <a:cs typeface="Amiga Forever Pro2"/>
              </a:rPr>
              <a:t>.</a:t>
            </a:r>
          </a:p>
          <a:p>
            <a:pPr lvl="1"/>
            <a:r>
              <a:rPr lang="en-US" sz="1800" dirty="0" smtClean="0">
                <a:cs typeface="Amiga Forever Pro2"/>
              </a:rPr>
              <a:t>We </a:t>
            </a:r>
            <a:r>
              <a:rPr lang="en-US" sz="1800" dirty="0">
                <a:cs typeface="Amiga Forever Pro2"/>
              </a:rPr>
              <a:t>have grown </a:t>
            </a:r>
            <a:r>
              <a:rPr lang="en-US" sz="1800" dirty="0" smtClean="0">
                <a:cs typeface="Amiga Forever Pro2"/>
              </a:rPr>
              <a:t>since then to 55 staff.</a:t>
            </a:r>
          </a:p>
          <a:p>
            <a:pPr lvl="1"/>
            <a:r>
              <a:rPr lang="en-US" sz="1800" dirty="0" smtClean="0">
                <a:cs typeface="Amiga Forever Pro2"/>
              </a:rPr>
              <a:t>We have lots of projects in development.</a:t>
            </a:r>
          </a:p>
          <a:p>
            <a:pPr lvl="1"/>
            <a:endParaRPr lang="en-US" sz="1800" dirty="0">
              <a:cs typeface="Amiga Forever Pro2"/>
            </a:endParaRPr>
          </a:p>
          <a:p>
            <a:pPr lvl="1"/>
            <a:endParaRPr lang="en-US" dirty="0"/>
          </a:p>
        </p:txBody>
      </p:sp>
    </p:spTree>
    <p:extLst>
      <p:ext uri="{BB962C8B-B14F-4D97-AF65-F5344CB8AC3E}">
        <p14:creationId xmlns:p14="http://schemas.microsoft.com/office/powerpoint/2010/main" val="2394770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 End</a:t>
            </a:r>
            <a:endParaRPr lang="en-US" dirty="0"/>
          </a:p>
        </p:txBody>
      </p:sp>
      <p:sp>
        <p:nvSpPr>
          <p:cNvPr id="3" name="Content Placeholder 2"/>
          <p:cNvSpPr>
            <a:spLocks noGrp="1"/>
          </p:cNvSpPr>
          <p:nvPr>
            <p:ph idx="1"/>
          </p:nvPr>
        </p:nvSpPr>
        <p:spPr/>
        <p:txBody>
          <a:bodyPr>
            <a:normAutofit/>
          </a:bodyPr>
          <a:lstStyle/>
          <a:p>
            <a:r>
              <a:rPr lang="en-US" sz="2400" dirty="0" err="1" smtClean="0"/>
              <a:t>Warhammer</a:t>
            </a:r>
            <a:r>
              <a:rPr lang="en-US" sz="2400" dirty="0" smtClean="0"/>
              <a:t> 40K CARNAGE</a:t>
            </a:r>
            <a:endParaRPr lang="en-US" sz="1800" dirty="0" smtClean="0">
              <a:cs typeface="Amiga Forever Pro2"/>
            </a:endParaRPr>
          </a:p>
          <a:p>
            <a:pPr lvl="1"/>
            <a:endParaRPr lang="en-US" sz="1800" dirty="0">
              <a:cs typeface="Amiga Forever Pro2"/>
            </a:endParaRPr>
          </a:p>
          <a:p>
            <a:pPr lvl="1"/>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955117"/>
            <a:ext cx="5867400" cy="4282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7045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 End</a:t>
            </a:r>
            <a:endParaRPr lang="en-US" dirty="0"/>
          </a:p>
        </p:txBody>
      </p:sp>
      <p:sp>
        <p:nvSpPr>
          <p:cNvPr id="3" name="Content Placeholder 2"/>
          <p:cNvSpPr>
            <a:spLocks noGrp="1"/>
          </p:cNvSpPr>
          <p:nvPr>
            <p:ph idx="1"/>
          </p:nvPr>
        </p:nvSpPr>
        <p:spPr/>
        <p:txBody>
          <a:bodyPr>
            <a:normAutofit/>
          </a:bodyPr>
          <a:lstStyle/>
          <a:p>
            <a:r>
              <a:rPr lang="en-US" sz="2400" dirty="0" smtClean="0"/>
              <a:t>Elemental Power</a:t>
            </a:r>
            <a:endParaRPr lang="en-US" sz="1800" dirty="0" smtClean="0">
              <a:cs typeface="Amiga Forever Pro2"/>
            </a:endParaRPr>
          </a:p>
          <a:p>
            <a:pPr lvl="1"/>
            <a:endParaRPr lang="en-US" sz="1800" dirty="0">
              <a:cs typeface="Amiga Forever Pro2"/>
            </a:endParaRPr>
          </a:p>
          <a:p>
            <a:pPr lvl="1"/>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128820"/>
            <a:ext cx="5162550" cy="37616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9081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15589</TotalTime>
  <Words>1326</Words>
  <Application>Microsoft Macintosh PowerPoint</Application>
  <PresentationFormat>On-screen Show (4:3)</PresentationFormat>
  <Paragraphs>121</Paragraphs>
  <Slides>34</Slides>
  <Notes>7</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Taking Games Literally</vt:lpstr>
      <vt:lpstr>Before I Proceed...</vt:lpstr>
      <vt:lpstr>Email Disclaimers…</vt:lpstr>
      <vt:lpstr>Demo/Attract Mode</vt:lpstr>
      <vt:lpstr>Current Events!</vt:lpstr>
      <vt:lpstr>ROADHOUSE INTERACTIVE</vt:lpstr>
      <vt:lpstr>Front End</vt:lpstr>
      <vt:lpstr>Front End</vt:lpstr>
      <vt:lpstr>Front End</vt:lpstr>
      <vt:lpstr>FREERIDE SKI CROSS</vt:lpstr>
      <vt:lpstr>Front End</vt:lpstr>
      <vt:lpstr>Current Events!</vt:lpstr>
      <vt:lpstr>Video games are the end of civilization</vt:lpstr>
      <vt:lpstr>Video games are the end of civilization</vt:lpstr>
      <vt:lpstr>From tech to art</vt:lpstr>
      <vt:lpstr>Precedent</vt:lpstr>
      <vt:lpstr>Emergence</vt:lpstr>
      <vt:lpstr>Domains</vt:lpstr>
      <vt:lpstr>Literacy</vt:lpstr>
      <vt:lpstr>Literacy</vt:lpstr>
      <vt:lpstr>Semiotic Domains</vt:lpstr>
      <vt:lpstr>Domain Case Study</vt:lpstr>
      <vt:lpstr>Domain Case Study</vt:lpstr>
      <vt:lpstr>Domain Case Study</vt:lpstr>
      <vt:lpstr>Domain Case Study</vt:lpstr>
      <vt:lpstr>Domain Case Study</vt:lpstr>
      <vt:lpstr>Domain Case Study</vt:lpstr>
      <vt:lpstr>Domain Case Study</vt:lpstr>
      <vt:lpstr>Domain Case Study</vt:lpstr>
      <vt:lpstr>Ironic Illiteracy</vt:lpstr>
      <vt:lpstr>Domain shift</vt:lpstr>
      <vt:lpstr>YOU WIN!</vt:lpstr>
      <vt:lpstr>PowerPoint Presentation</vt:lpstr>
      <vt:lpstr>Thanks and QA</vt:lpstr>
    </vt:vector>
  </TitlesOfParts>
  <Company>Onager Entertainment Corp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Ian Verchere</dc:creator>
  <cp:lastModifiedBy>Jon Festinger</cp:lastModifiedBy>
  <cp:revision>147</cp:revision>
  <dcterms:created xsi:type="dcterms:W3CDTF">2008-09-08T05:10:11Z</dcterms:created>
  <dcterms:modified xsi:type="dcterms:W3CDTF">2013-10-09T20:55:00Z</dcterms:modified>
</cp:coreProperties>
</file>