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58"/>
  </p:notesMasterIdLst>
  <p:sldIdLst>
    <p:sldId id="334" r:id="rId3"/>
    <p:sldId id="272" r:id="rId4"/>
    <p:sldId id="273" r:id="rId5"/>
    <p:sldId id="275" r:id="rId6"/>
    <p:sldId id="258" r:id="rId7"/>
    <p:sldId id="276" r:id="rId8"/>
    <p:sldId id="260" r:id="rId9"/>
    <p:sldId id="277" r:id="rId10"/>
    <p:sldId id="261" r:id="rId11"/>
    <p:sldId id="265" r:id="rId12"/>
    <p:sldId id="267" r:id="rId13"/>
    <p:sldId id="280" r:id="rId14"/>
    <p:sldId id="283" r:id="rId15"/>
    <p:sldId id="342" r:id="rId16"/>
    <p:sldId id="343" r:id="rId17"/>
    <p:sldId id="344" r:id="rId18"/>
    <p:sldId id="345" r:id="rId19"/>
    <p:sldId id="300" r:id="rId20"/>
    <p:sldId id="337" r:id="rId21"/>
    <p:sldId id="306" r:id="rId22"/>
    <p:sldId id="338" r:id="rId23"/>
    <p:sldId id="313" r:id="rId24"/>
    <p:sldId id="314" r:id="rId25"/>
    <p:sldId id="315" r:id="rId26"/>
    <p:sldId id="317" r:id="rId27"/>
    <p:sldId id="318" r:id="rId28"/>
    <p:sldId id="319" r:id="rId29"/>
    <p:sldId id="321" r:id="rId30"/>
    <p:sldId id="340" r:id="rId31"/>
    <p:sldId id="346" r:id="rId32"/>
    <p:sldId id="302" r:id="rId33"/>
    <p:sldId id="349" r:id="rId34"/>
    <p:sldId id="303" r:id="rId35"/>
    <p:sldId id="348" r:id="rId36"/>
    <p:sldId id="307" r:id="rId37"/>
    <p:sldId id="305" r:id="rId38"/>
    <p:sldId id="304" r:id="rId39"/>
    <p:sldId id="336" r:id="rId40"/>
    <p:sldId id="335" r:id="rId41"/>
    <p:sldId id="339" r:id="rId42"/>
    <p:sldId id="327" r:id="rId43"/>
    <p:sldId id="324" r:id="rId44"/>
    <p:sldId id="290" r:id="rId45"/>
    <p:sldId id="268" r:id="rId46"/>
    <p:sldId id="298" r:id="rId47"/>
    <p:sldId id="299" r:id="rId48"/>
    <p:sldId id="282" r:id="rId49"/>
    <p:sldId id="350" r:id="rId50"/>
    <p:sldId id="316" r:id="rId51"/>
    <p:sldId id="328" r:id="rId52"/>
    <p:sldId id="329" r:id="rId53"/>
    <p:sldId id="330" r:id="rId54"/>
    <p:sldId id="331" r:id="rId55"/>
    <p:sldId id="347" r:id="rId56"/>
    <p:sldId id="332"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22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22AC6-C9D3-4C4C-86F8-4415EA335D92}" type="datetimeFigureOut">
              <a:rPr lang="en-US" smtClean="0"/>
              <a:t>11/29/2013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00983D-6023-C541-B8A0-413C7CB83016}" type="slidenum">
              <a:rPr lang="en-US" smtClean="0"/>
              <a:t>‹#›</a:t>
            </a:fld>
            <a:endParaRPr lang="en-US"/>
          </a:p>
        </p:txBody>
      </p:sp>
    </p:spTree>
    <p:extLst>
      <p:ext uri="{BB962C8B-B14F-4D97-AF65-F5344CB8AC3E}">
        <p14:creationId xmlns:p14="http://schemas.microsoft.com/office/powerpoint/2010/main" val="2719348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0983D-6023-C541-B8A0-413C7CB83016}" type="slidenum">
              <a:rPr lang="en-US" smtClean="0"/>
              <a:t>43</a:t>
            </a:fld>
            <a:endParaRPr lang="en-US"/>
          </a:p>
        </p:txBody>
      </p:sp>
    </p:spTree>
    <p:extLst>
      <p:ext uri="{BB962C8B-B14F-4D97-AF65-F5344CB8AC3E}">
        <p14:creationId xmlns:p14="http://schemas.microsoft.com/office/powerpoint/2010/main" val="240266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86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350473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78058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33850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1886336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177"/>
            <a:endParaRPr lang="en-US">
              <a:solidFill>
                <a:prstClr val="white"/>
              </a:solidFill>
              <a:latin typeface="Arial"/>
            </a:endParaRPr>
          </a:p>
        </p:txBody>
      </p:sp>
      <p:pic>
        <p:nvPicPr>
          <p:cNvPr id="16" name="Picture 15"/>
          <p:cNvPicPr>
            <a:picLocks noChangeAspect="1"/>
          </p:cNvPicPr>
          <p:nvPr/>
        </p:nvPicPr>
        <p:blipFill>
          <a:blip r:embed="rId7"/>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227794750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ustice.gov/usao/ma/news/2011/July/SwartzAaronPR.html" TargetMode="Externa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JWbv0SUVQjM&amp;list=PLEqpzAExPV-xr9gIhSqLMxTSXrimGF6pA&amp;index=2" TargetMode="External"/><Relationship Id="rId4" Type="http://schemas.openxmlformats.org/officeDocument/2006/relationships/hyperlink" Target="http://www.sciencedaily.com/releases/2013/11/131121091439.htm" TargetMode="External"/><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http://www.brainpickings.org/index.php/2013/02/04/oliver-sacks-on-memory-and-plagiaris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hyperlink" Target="http://www.academia.edu/860340/The_Innovation_Dilemma_Intellectual_Property_and_the_Historical_Legacy_of_Cumulative_Creativit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posgoode.ca/2012/11/ip-osgoode-speaker-series-the-honourable-mr-justice-marshall-rothstein-%E2%80%93-reflections-on-the-supreme-court-of-canada-2012-copyright-decis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cyber.law.harvard.edu/people/tfisher/2005%20Blizzard%20Abridged.pdf" TargetMode="External"/><Relationship Id="rId5" Type="http://schemas.openxmlformats.org/officeDocument/2006/relationships/hyperlink" Target="http://www.wneclaw.com/firstamendment/brown.pdf" TargetMode="External"/><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pwatchdog.com/2012/10/05/copyright-fair-use-cases-of-the-united-states-supreme-court/id=26225/" TargetMode="External"/><Relationship Id="rId3"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hyperlink" Target="http://www.amazon.com/dp/0743264746/?tag=roarin09-20" TargetMode="External"/><Relationship Id="rId4" Type="http://schemas.openxmlformats.org/officeDocument/2006/relationships/image" Target="../media/image44.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hyperlink" Target="http://lawreview.uchicago.edu/sites/lawreview.uchicago.edu/files/uploads/79_3/01%20Bambauer%20ART.pdf" TargetMode="External"/><Relationship Id="rId4" Type="http://schemas.openxmlformats.org/officeDocument/2006/relationships/hyperlink" Target="http://papers.ssrn.com/sol3/papers.cfm?abstract_id=2224058" TargetMode="External"/><Relationship Id="rId5" Type="http://schemas.openxmlformats.org/officeDocument/2006/relationships/hyperlink" Target="http://papers.ssrn.com/sol3/papers.cfm?abstract_id=2172440" TargetMode="External"/><Relationship Id="rId6" Type="http://schemas.openxmlformats.org/officeDocument/2006/relationships/hyperlink" Target="https://papers.ssrn.com/sol3/papers.cfm?abstract_id=2201066" TargetMode="External"/><Relationship Id="rId7" Type="http://schemas.openxmlformats.org/officeDocument/2006/relationships/hyperlink" Target="http://papers.ssrn.com/sol3/papers.cfm?abstract_id=2212256" TargetMode="External"/><Relationship Id="rId1" Type="http://schemas.openxmlformats.org/officeDocument/2006/relationships/slideLayout" Target="../slideLayouts/slideLayout2.xml"/><Relationship Id="rId2" Type="http://schemas.openxmlformats.org/officeDocument/2006/relationships/hyperlink" Target="http://lawreview.uchicago.edu/sites/lawreview.uchicago.edu/files/uploads/Dialogue/Grimmelmann%20Online.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lse.ac.uk/media@lse/documents/MPP/LSE-MPP-Policy-Brief-9-Copyright-and-Creation.pdf" TargetMode="External"/><Relationship Id="rId4" Type="http://schemas.openxmlformats.org/officeDocument/2006/relationships/hyperlink" Target="http://opinionator.blogs.nytimes.com/2013/07/14/how-intellectual-property-reinforces-inequality/?_r=0" TargetMode="External"/><Relationship Id="rId5" Type="http://schemas.openxmlformats.org/officeDocument/2006/relationships/hyperlink" Target="http://script-ed.org/?p=1165" TargetMode="External"/><Relationship Id="rId1" Type="http://schemas.openxmlformats.org/officeDocument/2006/relationships/slideLayout" Target="../slideLayouts/slideLayout2.xml"/><Relationship Id="rId2" Type="http://schemas.openxmlformats.org/officeDocument/2006/relationships/hyperlink" Target="http://www.cjr.org/cloud_control/empirical_ip.php?page=al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apers.ssrn.com/sol3/papers.cfm?abstract_id=2218292" TargetMode="Externa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sites/default/files/filenode/Blizzard_v_bnetd/20040221_law_professor_brief.pdf" TargetMode="Externa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5749"/>
            <a:ext cx="9103281" cy="1260444"/>
          </a:xfrm>
        </p:spPr>
        <p:txBody>
          <a:bodyPr>
            <a:normAutofit/>
          </a:bodyPr>
          <a:lstStyle/>
          <a:p>
            <a:r>
              <a:rPr lang="en-US" sz="4800" b="1" dirty="0"/>
              <a:t> </a:t>
            </a:r>
            <a:r>
              <a:rPr lang="en-US" sz="4800" b="1" dirty="0" smtClean="0"/>
              <a:t> </a:t>
            </a:r>
            <a:r>
              <a:rPr lang="en-US" sz="6000" b="1" dirty="0" smtClean="0">
                <a:solidFill>
                  <a:srgbClr val="000000"/>
                </a:solidFill>
                <a:latin typeface="+mn-lt"/>
                <a:cs typeface="Times New Roman"/>
              </a:rPr>
              <a:t>Ethics &amp; Games</a:t>
            </a:r>
            <a:endParaRPr lang="en-US" sz="6000" b="1" dirty="0">
              <a:solidFill>
                <a:srgbClr val="000000"/>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a:bodyPr>
          <a:lstStyle/>
          <a:p>
            <a:pPr marL="0" indent="0">
              <a:buNone/>
            </a:pPr>
            <a:r>
              <a:rPr lang="en-US" b="1" dirty="0" smtClean="0">
                <a:solidFill>
                  <a:srgbClr val="000000"/>
                </a:solidFill>
                <a:latin typeface="Lucida Console"/>
                <a:cs typeface="Lucida Console"/>
              </a:rPr>
              <a:t>Part D </a:t>
            </a:r>
            <a:r>
              <a:rPr lang="en-US" b="1" dirty="0">
                <a:solidFill>
                  <a:srgbClr val="000000"/>
                </a:solidFill>
                <a:latin typeface="Lucida Console"/>
                <a:cs typeface="Lucida Console"/>
              </a:rPr>
              <a:t>“</a:t>
            </a:r>
            <a:r>
              <a:rPr lang="en-US" b="1" dirty="0" smtClean="0">
                <a:solidFill>
                  <a:srgbClr val="000000"/>
                </a:solidFill>
                <a:latin typeface="Lucida Console"/>
                <a:cs typeface="Lucida Console"/>
              </a:rPr>
              <a:t>Conciliation” </a:t>
            </a:r>
            <a:r>
              <a:rPr lang="en-US" b="1" dirty="0">
                <a:solidFill>
                  <a:srgbClr val="000000"/>
                </a:solidFill>
                <a:latin typeface="Lucida Console"/>
                <a:cs typeface="Lucida Console"/>
              </a:rPr>
              <a:t>| Talk </a:t>
            </a:r>
            <a:r>
              <a:rPr lang="en-US" b="1" dirty="0" smtClean="0">
                <a:solidFill>
                  <a:srgbClr val="000000"/>
                </a:solidFill>
                <a:latin typeface="Lucida Console"/>
                <a:cs typeface="Lucida Console"/>
              </a:rPr>
              <a:t>12</a:t>
            </a:r>
            <a:endParaRPr lang="en-US" b="1" dirty="0">
              <a:solidFill>
                <a:srgbClr val="000000"/>
              </a:solidFill>
              <a:latin typeface="Lucida Console"/>
              <a:cs typeface="Lucida Console"/>
            </a:endParaRPr>
          </a:p>
          <a:p>
            <a:pPr marL="0" indent="0">
              <a:buNone/>
            </a:pPr>
            <a:r>
              <a:rPr lang="en-US" b="1" dirty="0">
                <a:solidFill>
                  <a:srgbClr val="000000"/>
                </a:solidFill>
                <a:latin typeface="Lucida Console"/>
                <a:cs typeface="Lucida Console"/>
              </a:rPr>
              <a:t>Video Game Law 2013 </a:t>
            </a:r>
          </a:p>
          <a:p>
            <a:pPr marL="0" indent="0">
              <a:buNone/>
            </a:pPr>
            <a:r>
              <a:rPr lang="en-US" b="1" dirty="0">
                <a:solidFill>
                  <a:srgbClr val="000000"/>
                </a:solidFill>
                <a:latin typeface="Lucida Console"/>
                <a:cs typeface="Lucida Console"/>
              </a:rPr>
              <a:t>UBC Law @ Allard Hall</a:t>
            </a:r>
          </a:p>
          <a:p>
            <a:endParaRPr lang="en-US" dirty="0">
              <a:latin typeface="Lucida Console"/>
              <a:cs typeface="Lucida Console"/>
            </a:endParaRPr>
          </a:p>
          <a:p>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dirty="0">
              <a:latin typeface="Lucida Console"/>
              <a:cs typeface="Lucida Console"/>
            </a:endParaRPr>
          </a:p>
          <a:p>
            <a:pPr marL="0" indent="0">
              <a:buNone/>
            </a:pPr>
            <a:endParaRPr lang="en-US" sz="1600" dirty="0" smtClean="0">
              <a:latin typeface="Lucida Console"/>
              <a:cs typeface="Lucida Console"/>
            </a:endParaRPr>
          </a:p>
          <a:p>
            <a:pPr marL="0" indent="0">
              <a:buNone/>
            </a:pPr>
            <a:r>
              <a:rPr lang="en-US" sz="1600" b="1" dirty="0" smtClean="0">
                <a:solidFill>
                  <a:srgbClr val="000000"/>
                </a:solidFill>
                <a:latin typeface="Lucida Console"/>
                <a:cs typeface="Lucida Console"/>
              </a:rPr>
              <a:t>Jon </a:t>
            </a:r>
            <a:r>
              <a:rPr lang="en-US" sz="1600" b="1" dirty="0">
                <a:solidFill>
                  <a:srgbClr val="000000"/>
                </a:solidFill>
                <a:latin typeface="Lucida Console"/>
                <a:cs typeface="Lucida Console"/>
              </a:rPr>
              <a:t>Festinger Q.C.</a:t>
            </a:r>
          </a:p>
          <a:p>
            <a:pPr marL="0" indent="0">
              <a:buNone/>
            </a:pPr>
            <a:r>
              <a:rPr lang="en-US" sz="1600" b="1" dirty="0">
                <a:solidFill>
                  <a:srgbClr val="000000"/>
                </a:solidFill>
                <a:latin typeface="Lucida Console"/>
                <a:cs typeface="Lucida Console"/>
              </a:rPr>
              <a:t>Centre for Digital Media</a:t>
            </a:r>
          </a:p>
          <a:p>
            <a:pPr marL="0" indent="0">
              <a:buNone/>
            </a:pPr>
            <a:r>
              <a:rPr lang="en-US" sz="1600" b="1" dirty="0">
                <a:solidFill>
                  <a:srgbClr val="000000"/>
                </a:solidFill>
                <a:latin typeface="Lucida Console"/>
                <a:cs typeface="Lucida Console"/>
              </a:rPr>
              <a:t>Festinger Law &amp; Strategy </a:t>
            </a:r>
          </a:p>
          <a:p>
            <a:pPr marL="0" indent="0">
              <a:buNone/>
            </a:pPr>
            <a:r>
              <a:rPr lang="en-US" sz="1600" b="1" dirty="0" smtClean="0">
                <a:latin typeface="Lucida Console"/>
                <a:cs typeface="Lucida Console"/>
                <a:hlinkClick r:id="rId4"/>
              </a:rPr>
              <a:t>http://videogame.law.ubc.ca</a:t>
            </a:r>
            <a:endParaRPr lang="en-US" sz="1600" b="1" dirty="0" smtClean="0">
              <a:latin typeface="Lucida Console"/>
              <a:cs typeface="Lucida Console"/>
            </a:endParaRPr>
          </a:p>
          <a:p>
            <a:pPr marL="0" indent="0">
              <a:buNone/>
            </a:pPr>
            <a:r>
              <a:rPr lang="en-US" sz="1600" b="1" dirty="0" smtClean="0">
                <a:solidFill>
                  <a:srgbClr val="000000"/>
                </a:solidFill>
                <a:latin typeface="Lucida Console"/>
                <a:cs typeface="Lucida Console"/>
              </a:rPr>
              <a:t>@</a:t>
            </a:r>
            <a:r>
              <a:rPr lang="en-US" sz="1600" b="1" dirty="0" err="1">
                <a:solidFill>
                  <a:srgbClr val="000000"/>
                </a:solidFill>
                <a:latin typeface="Lucida Console"/>
                <a:cs typeface="Lucida Console"/>
              </a:rPr>
              <a:t>gamebizlaw</a:t>
            </a:r>
            <a:endParaRPr lang="en-US" sz="1600" b="1" dirty="0">
              <a:solidFill>
                <a:srgbClr val="000000"/>
              </a:solidFill>
              <a:latin typeface="Lucida Console"/>
              <a:cs typeface="Lucida Console"/>
            </a:endParaRPr>
          </a:p>
          <a:p>
            <a:pPr marL="0" indent="0">
              <a:buNone/>
            </a:pPr>
            <a:r>
              <a:rPr lang="en-US" sz="1600" b="1" dirty="0">
                <a:latin typeface="Lucida Console"/>
                <a:cs typeface="Lucida Console"/>
                <a:hlinkClick r:id="rId5"/>
              </a:rPr>
              <a:t>jon_festinger@thecdm.ca</a:t>
            </a:r>
            <a:endParaRPr lang="en-US" sz="1600" b="1" dirty="0">
              <a:latin typeface="Lucida Console"/>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611321" y="2381118"/>
            <a:ext cx="1752761" cy="2857500"/>
          </a:xfrm>
          <a:prstGeom prst="rect">
            <a:avLst/>
          </a:prstGeom>
        </p:spPr>
      </p:pic>
    </p:spTree>
    <p:extLst>
      <p:ext uri="{BB962C8B-B14F-4D97-AF65-F5344CB8AC3E}">
        <p14:creationId xmlns:p14="http://schemas.microsoft.com/office/powerpoint/2010/main" val="3229255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047"/>
            <a:ext cx="8229600" cy="1016000"/>
          </a:xfrm>
        </p:spPr>
        <p:txBody>
          <a:bodyPr/>
          <a:lstStyle/>
          <a:p>
            <a:r>
              <a:rPr lang="en-US" dirty="0" smtClean="0"/>
              <a:t>             </a:t>
            </a:r>
            <a:r>
              <a:rPr lang="en-US" b="1" dirty="0" smtClean="0">
                <a:solidFill>
                  <a:srgbClr val="FFFF00"/>
                </a:solidFill>
                <a:latin typeface="+mn-lt"/>
              </a:rPr>
              <a:t>Truth </a:t>
            </a:r>
            <a:r>
              <a:rPr lang="en-US" b="1" dirty="0">
                <a:solidFill>
                  <a:srgbClr val="FFFF00"/>
                </a:solidFill>
                <a:latin typeface="+mn-lt"/>
              </a:rPr>
              <a:t>in </a:t>
            </a:r>
            <a:r>
              <a:rPr lang="en-US" b="1" i="1" dirty="0">
                <a:solidFill>
                  <a:schemeClr val="tx2">
                    <a:lumMod val="40000"/>
                    <a:lumOff val="60000"/>
                  </a:schemeClr>
                </a:solidFill>
                <a:latin typeface="+mn-lt"/>
              </a:rPr>
              <a:t>‘tone’</a:t>
            </a:r>
            <a:r>
              <a:rPr lang="en-US" b="1" dirty="0">
                <a:solidFill>
                  <a:srgbClr val="FFFF00"/>
                </a:solidFill>
                <a:latin typeface="+mn-lt"/>
              </a:rPr>
              <a:t>…</a:t>
            </a:r>
          </a:p>
        </p:txBody>
      </p:sp>
      <p:sp>
        <p:nvSpPr>
          <p:cNvPr id="5" name="Rectangle 4"/>
          <p:cNvSpPr/>
          <p:nvPr/>
        </p:nvSpPr>
        <p:spPr>
          <a:xfrm>
            <a:off x="2286000" y="1444104"/>
            <a:ext cx="6858000" cy="1631216"/>
          </a:xfrm>
          <a:prstGeom prst="rect">
            <a:avLst/>
          </a:prstGeom>
        </p:spPr>
        <p:txBody>
          <a:bodyPr wrap="square">
            <a:spAutoFit/>
          </a:bodyPr>
          <a:lstStyle/>
          <a:p>
            <a:r>
              <a:rPr lang="en-US" sz="2000" dirty="0">
                <a:solidFill>
                  <a:srgbClr val="FFFFFF"/>
                </a:solidFill>
                <a:latin typeface="Lucida Console"/>
                <a:cs typeface="Lucida Console"/>
              </a:rPr>
              <a:t>Audio of the June 20, 2005 oral </a:t>
            </a:r>
            <a:r>
              <a:rPr lang="en-US" sz="2000" dirty="0" smtClean="0">
                <a:solidFill>
                  <a:srgbClr val="FFFFFF"/>
                </a:solidFill>
                <a:latin typeface="Lucida Console"/>
                <a:cs typeface="Lucida Console"/>
              </a:rPr>
              <a:t>argument in 8</a:t>
            </a:r>
            <a:r>
              <a:rPr lang="en-US" sz="2000" baseline="30000" dirty="0" smtClean="0">
                <a:solidFill>
                  <a:srgbClr val="FFFFFF"/>
                </a:solidFill>
                <a:latin typeface="Lucida Console"/>
                <a:cs typeface="Lucida Console"/>
              </a:rPr>
              <a:t>th</a:t>
            </a:r>
            <a:r>
              <a:rPr lang="en-US" sz="2000" dirty="0" smtClean="0">
                <a:solidFill>
                  <a:srgbClr val="FFFFFF"/>
                </a:solidFill>
                <a:latin typeface="Lucida Console"/>
                <a:cs typeface="Lucida Console"/>
              </a:rPr>
              <a:t> Circuit Court of Appeal </a:t>
            </a:r>
            <a:r>
              <a:rPr lang="en-US" sz="2000" dirty="0">
                <a:solidFill>
                  <a:srgbClr val="FFFFFF"/>
                </a:solidFill>
                <a:latin typeface="Lucida Console"/>
                <a:cs typeface="Lucida Console"/>
              </a:rPr>
              <a:t>in </a:t>
            </a:r>
            <a:r>
              <a:rPr lang="en-US" sz="2000" dirty="0" smtClean="0">
                <a:solidFill>
                  <a:srgbClr val="FFFFFF"/>
                </a:solidFill>
                <a:latin typeface="Lucida Console"/>
                <a:cs typeface="Lucida Console"/>
              </a:rPr>
              <a:t>Blizzard v. BnetD (</a:t>
            </a:r>
            <a:r>
              <a:rPr lang="en-US" sz="2000" i="1" u="sng" dirty="0" smtClean="0">
                <a:solidFill>
                  <a:srgbClr val="FFFFFF"/>
                </a:solidFill>
                <a:latin typeface="Lucida Console"/>
                <a:cs typeface="Lucida Console"/>
              </a:rPr>
              <a:t>Davidson</a:t>
            </a:r>
            <a:r>
              <a:rPr lang="en-US" sz="2000" dirty="0" smtClean="0">
                <a:solidFill>
                  <a:srgbClr val="FFFFFF"/>
                </a:solidFill>
                <a:latin typeface="Lucida Console"/>
                <a:cs typeface="Lucida Console"/>
              </a:rPr>
              <a:t>) @ 32:40 – 33:05: </a:t>
            </a:r>
            <a:r>
              <a:rPr lang="en-US" sz="2000" i="1" dirty="0" smtClean="0">
                <a:solidFill>
                  <a:srgbClr val="8EB4E3"/>
                </a:solidFill>
                <a:latin typeface="Lucida Console"/>
                <a:cs typeface="Lucida Console"/>
              </a:rPr>
              <a:t>“This case does not involve new creation. There may be a case that does. This isn’t it…”</a:t>
            </a:r>
            <a:endParaRPr lang="en-US" sz="2000" i="1" dirty="0">
              <a:solidFill>
                <a:srgbClr val="8EB4E3"/>
              </a:solidFill>
              <a:latin typeface="Lucida Console"/>
              <a:cs typeface="Lucida Console"/>
            </a:endParaRPr>
          </a:p>
        </p:txBody>
      </p:sp>
      <p:sp>
        <p:nvSpPr>
          <p:cNvPr id="7" name="Rectangle 6"/>
          <p:cNvSpPr/>
          <p:nvPr/>
        </p:nvSpPr>
        <p:spPr>
          <a:xfrm>
            <a:off x="2286000" y="3160969"/>
            <a:ext cx="6400800" cy="3170099"/>
          </a:xfrm>
          <a:prstGeom prst="rect">
            <a:avLst/>
          </a:prstGeom>
        </p:spPr>
        <p:txBody>
          <a:bodyPr wrap="square">
            <a:spAutoFit/>
          </a:bodyPr>
          <a:lstStyle/>
          <a:p>
            <a:r>
              <a:rPr lang="en-CA" sz="2000" dirty="0" smtClean="0">
                <a:solidFill>
                  <a:schemeClr val="bg1"/>
                </a:solidFill>
                <a:latin typeface="Lucida Console"/>
                <a:cs typeface="Lucida Console"/>
              </a:rPr>
              <a:t>Audio of the November 2, 2010 oral argument in the U.S. Supreme Court in </a:t>
            </a:r>
            <a:r>
              <a:rPr lang="en-CA" sz="2000" i="1" u="sng" dirty="0" smtClean="0">
                <a:solidFill>
                  <a:schemeClr val="bg1"/>
                </a:solidFill>
                <a:latin typeface="Lucida Console"/>
                <a:cs typeface="Lucida Console"/>
              </a:rPr>
              <a:t>Brown </a:t>
            </a:r>
            <a:r>
              <a:rPr lang="en-CA" sz="2000" i="1" u="sng" dirty="0">
                <a:solidFill>
                  <a:schemeClr val="bg1"/>
                </a:solidFill>
                <a:latin typeface="Lucida Console"/>
                <a:cs typeface="Lucida Console"/>
              </a:rPr>
              <a:t>v. Entertainment Merchants </a:t>
            </a:r>
            <a:r>
              <a:rPr lang="en-CA" sz="2000" i="1" u="sng" dirty="0" smtClean="0">
                <a:solidFill>
                  <a:schemeClr val="bg1"/>
                </a:solidFill>
                <a:latin typeface="Lucida Console"/>
                <a:cs typeface="Lucida Console"/>
              </a:rPr>
              <a:t>Association</a:t>
            </a:r>
            <a:r>
              <a:rPr lang="en-CA" sz="2000" dirty="0" smtClean="0">
                <a:solidFill>
                  <a:schemeClr val="bg1"/>
                </a:solidFill>
                <a:latin typeface="Lucida Console"/>
                <a:cs typeface="Lucida Console"/>
              </a:rPr>
              <a:t> @ 1:13 - 7:20 </a:t>
            </a:r>
            <a:r>
              <a:rPr lang="en-CA" sz="2000" b="1" dirty="0" smtClean="0">
                <a:solidFill>
                  <a:schemeClr val="bg1"/>
                </a:solidFill>
                <a:latin typeface="Lucida Console"/>
                <a:cs typeface="Lucida Console"/>
              </a:rPr>
              <a:t>+</a:t>
            </a:r>
            <a:r>
              <a:rPr lang="en-CA" sz="2000" dirty="0" smtClean="0">
                <a:solidFill>
                  <a:schemeClr val="bg1"/>
                </a:solidFill>
                <a:latin typeface="Lucida Console"/>
                <a:cs typeface="Lucida Console"/>
              </a:rPr>
              <a:t> 11:25 - 14:04: </a:t>
            </a:r>
            <a:r>
              <a:rPr lang="en-CA" sz="2000" i="1" dirty="0" smtClean="0">
                <a:solidFill>
                  <a:srgbClr val="8EB4E3"/>
                </a:solidFill>
                <a:latin typeface="Lucida Console"/>
                <a:cs typeface="Lucida Console"/>
              </a:rPr>
              <a:t>“What’s a deviant violent video game?...Some of the Grimm’s Fairy Tales are quite grim…” </a:t>
            </a:r>
            <a:r>
              <a:rPr lang="en-CA" sz="2000" b="1" dirty="0" smtClean="0">
                <a:solidFill>
                  <a:srgbClr val="FF0000"/>
                </a:solidFill>
                <a:latin typeface="Lucida Console"/>
                <a:cs typeface="Lucida Console"/>
              </a:rPr>
              <a:t>+ </a:t>
            </a:r>
            <a:r>
              <a:rPr lang="en-CA" sz="2000" i="1" dirty="0" smtClean="0">
                <a:solidFill>
                  <a:srgbClr val="8EB4E3"/>
                </a:solidFill>
                <a:latin typeface="Lucida Console"/>
                <a:cs typeface="Lucida Console"/>
              </a:rPr>
              <a:t>“I’m not concerned with the jury judging, I’m concerned with the producer of the game…”</a:t>
            </a:r>
          </a:p>
          <a:p>
            <a:endParaRPr lang="en-US" sz="2000" b="1" i="1" u="sng" dirty="0">
              <a:solidFill>
                <a:srgbClr val="FF0000"/>
              </a:solidFill>
            </a:endParaRPr>
          </a:p>
        </p:txBody>
      </p:sp>
      <p:pic>
        <p:nvPicPr>
          <p:cNvPr id="8" name="Content Placeholder 3" descr="569px-Ork.png"/>
          <p:cNvPicPr>
            <a:picLocks noChangeAspect="1"/>
          </p:cNvPicPr>
          <p:nvPr/>
        </p:nvPicPr>
        <p:blipFill rotWithShape="1">
          <a:blip r:embed="rId2" cstate="print">
            <a:extLst>
              <a:ext uri="{28A0092B-C50C-407E-A947-70E740481C1C}">
                <a14:useLocalDpi xmlns:a14="http://schemas.microsoft.com/office/drawing/2010/main"/>
              </a:ext>
            </a:extLst>
          </a:blip>
          <a:srcRect l="-389" r="-389"/>
          <a:stretch/>
        </p:blipFill>
        <p:spPr>
          <a:xfrm>
            <a:off x="189574" y="1559297"/>
            <a:ext cx="1000401" cy="1045007"/>
          </a:xfrm>
          <a:prstGeom prst="rect">
            <a:avLst/>
          </a:prstGeom>
        </p:spPr>
      </p:pic>
      <p:pic>
        <p:nvPicPr>
          <p:cNvPr id="9" name="Content Placeholder 3" descr="800px-Governor_Arnold_Schwarzenegger.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1920" y="3625443"/>
            <a:ext cx="1002718" cy="812799"/>
          </a:xfrm>
          <a:prstGeom prst="rect">
            <a:avLst/>
          </a:prstGeom>
        </p:spPr>
      </p:pic>
      <p:sp>
        <p:nvSpPr>
          <p:cNvPr id="3" name="Content Placeholder 2"/>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3568280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5400" b="1" dirty="0" smtClean="0">
                <a:solidFill>
                  <a:srgbClr val="FFFF00"/>
                </a:solidFill>
                <a:latin typeface="+mn-lt"/>
              </a:rPr>
              <a:t>Common Denominator 1</a:t>
            </a:r>
            <a:endParaRPr lang="en-US" sz="5400" b="1" dirty="0">
              <a:solidFill>
                <a:srgbClr val="FFFF00"/>
              </a:solidFill>
              <a:latin typeface="+mn-lt"/>
            </a:endParaRPr>
          </a:p>
        </p:txBody>
      </p:sp>
      <p:sp>
        <p:nvSpPr>
          <p:cNvPr id="3" name="Content Placeholder 2"/>
          <p:cNvSpPr>
            <a:spLocks noGrp="1"/>
          </p:cNvSpPr>
          <p:nvPr>
            <p:ph sz="quarter" idx="10"/>
          </p:nvPr>
        </p:nvSpPr>
        <p:spPr>
          <a:xfrm>
            <a:off x="191982" y="1016001"/>
            <a:ext cx="8952018" cy="5151664"/>
          </a:xfrm>
        </p:spPr>
        <p:txBody>
          <a:bodyPr>
            <a:normAutofit fontScale="92500"/>
          </a:bodyPr>
          <a:lstStyle/>
          <a:p>
            <a:r>
              <a:rPr lang="en-US" b="1" dirty="0" smtClean="0">
                <a:solidFill>
                  <a:schemeClr val="accent6"/>
                </a:solidFill>
                <a:latin typeface="Lucida Console"/>
                <a:cs typeface="Lucida Console"/>
              </a:rPr>
              <a:t>The word: CREATIVITY</a:t>
            </a:r>
          </a:p>
          <a:p>
            <a:r>
              <a:rPr lang="en-US" b="1" dirty="0" smtClean="0">
                <a:solidFill>
                  <a:srgbClr val="8EB4E3"/>
                </a:solidFill>
                <a:latin typeface="Lucida Console"/>
                <a:cs typeface="Lucida Console"/>
              </a:rPr>
              <a:t>Problem is not in asserting creativity (</a:t>
            </a:r>
            <a:r>
              <a:rPr lang="en-US" b="1" dirty="0" smtClean="0">
                <a:solidFill>
                  <a:srgbClr val="FFFFFF"/>
                </a:solidFill>
                <a:latin typeface="Lucida Console"/>
                <a:cs typeface="Lucida Console"/>
              </a:rPr>
              <a:t>of  </a:t>
            </a:r>
          </a:p>
          <a:p>
            <a:pPr marL="0" indent="0">
              <a:buNone/>
            </a:pPr>
            <a:r>
              <a:rPr lang="en-US" b="1" dirty="0">
                <a:solidFill>
                  <a:srgbClr val="FFFFFF"/>
                </a:solidFill>
                <a:latin typeface="Lucida Console"/>
                <a:cs typeface="Lucida Console"/>
              </a:rPr>
              <a:t> </a:t>
            </a:r>
            <a:r>
              <a:rPr lang="en-US" b="1" dirty="0" smtClean="0">
                <a:solidFill>
                  <a:srgbClr val="FFFFFF"/>
                </a:solidFill>
                <a:latin typeface="Lucida Console"/>
                <a:cs typeface="Lucida Console"/>
              </a:rPr>
              <a:t> Blizzard/game makers</a:t>
            </a:r>
            <a:r>
              <a:rPr lang="en-US" b="1" dirty="0" smtClean="0">
                <a:solidFill>
                  <a:srgbClr val="8EB4E3"/>
                </a:solidFill>
                <a:latin typeface="Lucida Console"/>
                <a:cs typeface="Lucida Console"/>
              </a:rPr>
              <a:t>);</a:t>
            </a:r>
            <a:r>
              <a:rPr lang="en-US" b="1" dirty="0" smtClean="0">
                <a:solidFill>
                  <a:srgbClr val="0000FF"/>
                </a:solidFill>
                <a:latin typeface="Lucida Console"/>
                <a:cs typeface="Lucida Console"/>
              </a:rPr>
              <a:t> </a:t>
            </a:r>
            <a:r>
              <a:rPr lang="en-US" b="1" dirty="0" smtClean="0">
                <a:solidFill>
                  <a:srgbClr val="FF0000"/>
                </a:solidFill>
                <a:latin typeface="Lucida Console"/>
                <a:cs typeface="Lucida Console"/>
              </a:rPr>
              <a:t>it is</a:t>
            </a:r>
            <a:r>
              <a:rPr lang="en-US" b="1" dirty="0" smtClean="0">
                <a:solidFill>
                  <a:srgbClr val="000000"/>
                </a:solidFill>
                <a:latin typeface="Lucida Console"/>
                <a:cs typeface="Lucida Console"/>
              </a:rPr>
              <a:t> </a:t>
            </a:r>
            <a:r>
              <a:rPr lang="en-US" b="1" u="sng" dirty="0" smtClean="0">
                <a:solidFill>
                  <a:srgbClr val="FF6600"/>
                </a:solidFill>
                <a:latin typeface="Lucida Console"/>
                <a:cs typeface="Lucida Console"/>
              </a:rPr>
              <a:t>in both cases</a:t>
            </a:r>
            <a:r>
              <a:rPr lang="en-US" b="1" dirty="0" smtClean="0">
                <a:solidFill>
                  <a:srgbClr val="FF6600"/>
                </a:solidFill>
                <a:latin typeface="Lucida Console"/>
                <a:cs typeface="Lucida Console"/>
              </a:rPr>
              <a:t>  </a:t>
            </a:r>
          </a:p>
          <a:p>
            <a:pPr marL="0" indent="0">
              <a:buNone/>
            </a:pPr>
            <a:r>
              <a:rPr lang="en-US" b="1" dirty="0">
                <a:solidFill>
                  <a:srgbClr val="FF6600"/>
                </a:solidFill>
                <a:latin typeface="Lucida Console"/>
                <a:cs typeface="Lucida Console"/>
              </a:rPr>
              <a:t> </a:t>
            </a:r>
            <a:r>
              <a:rPr lang="en-US" b="1" dirty="0" smtClean="0">
                <a:solidFill>
                  <a:srgbClr val="FF6600"/>
                </a:solidFill>
                <a:latin typeface="Lucida Console"/>
                <a:cs typeface="Lucida Console"/>
              </a:rPr>
              <a:t> </a:t>
            </a:r>
            <a:r>
              <a:rPr lang="en-US" b="1" dirty="0" smtClean="0">
                <a:solidFill>
                  <a:srgbClr val="FF0000"/>
                </a:solidFill>
                <a:latin typeface="Lucida Console"/>
                <a:cs typeface="Lucida Console"/>
              </a:rPr>
              <a:t>the denial of the creativity of others  </a:t>
            </a:r>
          </a:p>
          <a:p>
            <a:pPr marL="0" indent="0">
              <a:buNone/>
            </a:pPr>
            <a:r>
              <a:rPr lang="en-US" b="1" dirty="0">
                <a:solidFill>
                  <a:srgbClr val="FF0000"/>
                </a:solidFill>
                <a:latin typeface="Lucida Console"/>
                <a:cs typeface="Lucida Console"/>
              </a:rPr>
              <a:t> </a:t>
            </a:r>
            <a:r>
              <a:rPr lang="en-US" b="1" dirty="0" smtClean="0">
                <a:solidFill>
                  <a:srgbClr val="FF0000"/>
                </a:solidFill>
                <a:latin typeface="Lucida Console"/>
                <a:cs typeface="Lucida Console"/>
              </a:rPr>
              <a:t> </a:t>
            </a:r>
            <a:r>
              <a:rPr lang="en-US" b="1" dirty="0" smtClean="0">
                <a:solidFill>
                  <a:srgbClr val="FFFFFF"/>
                </a:solidFill>
                <a:latin typeface="Lucida Console"/>
                <a:cs typeface="Lucida Console"/>
              </a:rPr>
              <a:t>(</a:t>
            </a:r>
            <a:r>
              <a:rPr lang="en-US" b="1" dirty="0" err="1" smtClean="0">
                <a:solidFill>
                  <a:srgbClr val="FFFFFF"/>
                </a:solidFill>
                <a:latin typeface="Lucida Console"/>
                <a:cs typeface="Lucida Console"/>
              </a:rPr>
              <a:t>modders</a:t>
            </a:r>
            <a:r>
              <a:rPr lang="en-US" b="1" dirty="0" smtClean="0">
                <a:solidFill>
                  <a:srgbClr val="FFFFFF"/>
                </a:solidFill>
                <a:latin typeface="Lucida Console"/>
                <a:cs typeface="Lucida Console"/>
              </a:rPr>
              <a:t>, children, the child in all of us) </a:t>
            </a:r>
          </a:p>
          <a:p>
            <a:r>
              <a:rPr lang="en-US" b="1" dirty="0" smtClean="0">
                <a:solidFill>
                  <a:srgbClr val="FFFFFF"/>
                </a:solidFill>
                <a:latin typeface="Lucida Console"/>
                <a:cs typeface="Lucida Console"/>
              </a:rPr>
              <a:t>Recall</a:t>
            </a:r>
            <a:r>
              <a:rPr lang="en-US" b="1" dirty="0" smtClean="0">
                <a:latin typeface="Lucida Console"/>
                <a:cs typeface="Lucida Console"/>
              </a:rPr>
              <a:t> </a:t>
            </a:r>
            <a:r>
              <a:rPr lang="en-US" b="1" dirty="0" smtClean="0">
                <a:solidFill>
                  <a:srgbClr val="FF6600"/>
                </a:solidFill>
                <a:latin typeface="Lucida Console"/>
                <a:cs typeface="Lucida Console"/>
              </a:rPr>
              <a:t>uniquely personal </a:t>
            </a:r>
            <a:r>
              <a:rPr lang="en-US" b="1" dirty="0" smtClean="0">
                <a:solidFill>
                  <a:srgbClr val="FF0000"/>
                </a:solidFill>
                <a:latin typeface="Lucida Console"/>
                <a:cs typeface="Lucida Console"/>
              </a:rPr>
              <a:t>“Hollywood Model”</a:t>
            </a:r>
            <a:r>
              <a:rPr lang="en-US" b="1" dirty="0" smtClean="0">
                <a:solidFill>
                  <a:srgbClr val="000000"/>
                </a:solidFill>
                <a:latin typeface="Lucida Console"/>
                <a:cs typeface="Lucida Console"/>
              </a:rPr>
              <a:t> </a:t>
            </a:r>
            <a:r>
              <a:rPr lang="en-US" b="1" dirty="0" smtClean="0">
                <a:solidFill>
                  <a:srgbClr val="FFFFFF"/>
                </a:solidFill>
                <a:latin typeface="Lucida Console"/>
                <a:cs typeface="Lucida Console"/>
              </a:rPr>
              <a:t>of</a:t>
            </a:r>
            <a:r>
              <a:rPr lang="en-US" b="1" dirty="0" smtClean="0">
                <a:solidFill>
                  <a:srgbClr val="000000"/>
                </a:solidFill>
                <a:latin typeface="Lucida Console"/>
                <a:cs typeface="Lucida Console"/>
              </a:rPr>
              <a:t>  </a:t>
            </a:r>
          </a:p>
          <a:p>
            <a:pPr marL="0" indent="0">
              <a:buNone/>
            </a:pPr>
            <a:r>
              <a:rPr lang="en-US" b="1" dirty="0">
                <a:solidFill>
                  <a:srgbClr val="000000"/>
                </a:solidFill>
                <a:latin typeface="Lucida Console"/>
                <a:cs typeface="Lucida Console"/>
              </a:rPr>
              <a:t> </a:t>
            </a:r>
            <a:r>
              <a:rPr lang="en-US" b="1" dirty="0" smtClean="0">
                <a:solidFill>
                  <a:srgbClr val="000000"/>
                </a:solidFill>
                <a:latin typeface="Lucida Console"/>
                <a:cs typeface="Lucida Console"/>
              </a:rPr>
              <a:t> </a:t>
            </a:r>
            <a:r>
              <a:rPr lang="en-US" b="1" dirty="0" smtClean="0">
                <a:solidFill>
                  <a:srgbClr val="8EB4E3"/>
                </a:solidFill>
                <a:latin typeface="Lucida Console"/>
                <a:cs typeface="Lucida Console"/>
              </a:rPr>
              <a:t>creation </a:t>
            </a:r>
            <a:r>
              <a:rPr lang="en-US" b="1" dirty="0" smtClean="0">
                <a:solidFill>
                  <a:srgbClr val="FFFFFF"/>
                </a:solidFill>
                <a:latin typeface="Lucida Console"/>
                <a:cs typeface="Lucida Console"/>
              </a:rPr>
              <a:t>(‘It’s all about ME &amp; MY UNIQUE TALENT’)</a:t>
            </a:r>
          </a:p>
          <a:p>
            <a:r>
              <a:rPr lang="en-US" b="1" dirty="0" smtClean="0">
                <a:solidFill>
                  <a:srgbClr val="FFFFFF"/>
                </a:solidFill>
                <a:latin typeface="Lucida Console"/>
                <a:cs typeface="Lucida Console"/>
              </a:rPr>
              <a:t>In </a:t>
            </a:r>
            <a:r>
              <a:rPr lang="en-US" b="1" i="1" u="sng" dirty="0" err="1" smtClean="0">
                <a:solidFill>
                  <a:srgbClr val="FFFFFF"/>
                </a:solidFill>
                <a:latin typeface="Lucida Console"/>
                <a:cs typeface="Lucida Console"/>
              </a:rPr>
              <a:t>Swartzenegger</a:t>
            </a:r>
            <a:r>
              <a:rPr lang="en-US" b="1" dirty="0" smtClean="0">
                <a:solidFill>
                  <a:srgbClr val="FFFFFF"/>
                </a:solidFill>
                <a:latin typeface="Lucida Console"/>
                <a:cs typeface="Lucida Console"/>
              </a:rPr>
              <a:t> the</a:t>
            </a:r>
            <a:r>
              <a:rPr lang="en-US" b="1" dirty="0" smtClean="0">
                <a:latin typeface="Lucida Console"/>
                <a:cs typeface="Lucida Console"/>
              </a:rPr>
              <a:t> </a:t>
            </a:r>
            <a:r>
              <a:rPr lang="en-US" b="1" dirty="0" smtClean="0">
                <a:solidFill>
                  <a:srgbClr val="8EB4E3"/>
                </a:solidFill>
                <a:latin typeface="Lucida Console"/>
                <a:cs typeface="Lucida Console"/>
              </a:rPr>
              <a:t>Court was protecting the  </a:t>
            </a:r>
          </a:p>
          <a:p>
            <a:pPr marL="0" indent="0">
              <a:buNone/>
            </a:pPr>
            <a:r>
              <a:rPr lang="en-US" b="1" dirty="0">
                <a:solidFill>
                  <a:srgbClr val="8EB4E3"/>
                </a:solidFill>
                <a:latin typeface="Lucida Console"/>
                <a:cs typeface="Lucida Console"/>
              </a:rPr>
              <a:t> </a:t>
            </a:r>
            <a:r>
              <a:rPr lang="en-US" b="1" dirty="0" smtClean="0">
                <a:solidFill>
                  <a:srgbClr val="8EB4E3"/>
                </a:solidFill>
                <a:latin typeface="Lucida Console"/>
                <a:cs typeface="Lucida Console"/>
              </a:rPr>
              <a:t> implications of creativity</a:t>
            </a:r>
            <a:r>
              <a:rPr lang="en-US" b="1" dirty="0" smtClean="0">
                <a:latin typeface="Lucida Console"/>
                <a:cs typeface="Lucida Console"/>
              </a:rPr>
              <a:t> </a:t>
            </a:r>
            <a:r>
              <a:rPr lang="en-US" b="1" dirty="0" smtClean="0">
                <a:solidFill>
                  <a:srgbClr val="FFFFFF"/>
                </a:solidFill>
                <a:latin typeface="Lucida Console"/>
                <a:cs typeface="Lucida Console"/>
              </a:rPr>
              <a:t>no matter how  </a:t>
            </a:r>
          </a:p>
          <a:p>
            <a:pPr marL="0" indent="0">
              <a:buNone/>
            </a:pPr>
            <a:r>
              <a:rPr lang="en-US" b="1" dirty="0">
                <a:solidFill>
                  <a:srgbClr val="FFFFFF"/>
                </a:solidFill>
                <a:latin typeface="Lucida Console"/>
                <a:cs typeface="Lucida Console"/>
              </a:rPr>
              <a:t> </a:t>
            </a:r>
            <a:r>
              <a:rPr lang="en-US" b="1" dirty="0" smtClean="0">
                <a:solidFill>
                  <a:srgbClr val="FFFFFF"/>
                </a:solidFill>
                <a:latin typeface="Lucida Console"/>
                <a:cs typeface="Lucida Console"/>
              </a:rPr>
              <a:t> extreme (in terms of violence, not sex) so the</a:t>
            </a:r>
            <a:r>
              <a:rPr lang="en-US" b="1" dirty="0" smtClean="0">
                <a:latin typeface="Lucida Console"/>
                <a:cs typeface="Lucida Console"/>
              </a:rPr>
              <a:t>  </a:t>
            </a:r>
          </a:p>
          <a:p>
            <a:pPr marL="0" indent="0">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creator can create (&amp; the </a:t>
            </a:r>
            <a:r>
              <a:rPr lang="en-US" b="1" dirty="0" smtClean="0">
                <a:solidFill>
                  <a:srgbClr val="8EB4E3"/>
                </a:solidFill>
                <a:latin typeface="Lucida Console"/>
                <a:cs typeface="Lucida Console"/>
              </a:rPr>
              <a:t>user can ‘benefit’</a:t>
            </a:r>
            <a:r>
              <a:rPr lang="en-US" b="1" dirty="0" smtClean="0">
                <a:solidFill>
                  <a:srgbClr val="FFFFFF"/>
                </a:solidFill>
                <a:latin typeface="Lucida Console"/>
                <a:cs typeface="Lucida Console"/>
              </a:rPr>
              <a:t>)</a:t>
            </a:r>
          </a:p>
          <a:p>
            <a:r>
              <a:rPr lang="en-US" b="1" dirty="0">
                <a:solidFill>
                  <a:schemeClr val="bg1"/>
                </a:solidFill>
                <a:latin typeface="Lucida Console"/>
                <a:cs typeface="Lucida Console"/>
              </a:rPr>
              <a:t>In </a:t>
            </a:r>
            <a:r>
              <a:rPr lang="en-US" b="1" i="1" u="sng" dirty="0">
                <a:solidFill>
                  <a:schemeClr val="bg1"/>
                </a:solidFill>
                <a:latin typeface="Lucida Console"/>
                <a:cs typeface="Lucida Console"/>
              </a:rPr>
              <a:t>Davidson</a:t>
            </a:r>
            <a:r>
              <a:rPr lang="en-US" b="1" dirty="0">
                <a:solidFill>
                  <a:schemeClr val="bg1"/>
                </a:solidFill>
                <a:latin typeface="Lucida Console"/>
                <a:cs typeface="Lucida Console"/>
              </a:rPr>
              <a:t>  argument was that </a:t>
            </a:r>
            <a:r>
              <a:rPr lang="en-US" b="1" dirty="0" err="1">
                <a:solidFill>
                  <a:schemeClr val="bg1"/>
                </a:solidFill>
                <a:latin typeface="Lucida Console"/>
                <a:cs typeface="Lucida Console"/>
              </a:rPr>
              <a:t>BnetD</a:t>
            </a:r>
            <a:r>
              <a:rPr lang="en-US" b="1" dirty="0">
                <a:solidFill>
                  <a:schemeClr val="bg1"/>
                </a:solidFill>
                <a:latin typeface="Lucida Console"/>
                <a:cs typeface="Lucida Console"/>
              </a:rPr>
              <a:t> was anything </a:t>
            </a:r>
            <a:r>
              <a:rPr lang="en-US" b="1" dirty="0" smtClean="0">
                <a:solidFill>
                  <a:schemeClr val="bg1"/>
                </a:solidFill>
                <a:latin typeface="Lucida Console"/>
                <a:cs typeface="Lucida Console"/>
              </a:rPr>
              <a:t> </a:t>
            </a:r>
          </a:p>
          <a:p>
            <a:pPr marL="0" indent="0">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but </a:t>
            </a:r>
            <a:r>
              <a:rPr lang="en-US" b="1" dirty="0">
                <a:solidFill>
                  <a:schemeClr val="bg1"/>
                </a:solidFill>
                <a:latin typeface="Lucida Console"/>
                <a:cs typeface="Lucida Console"/>
              </a:rPr>
              <a:t>creative (because it all changes if user </a:t>
            </a:r>
            <a:r>
              <a:rPr lang="en-US" b="1" dirty="0" smtClean="0">
                <a:solidFill>
                  <a:schemeClr val="bg1"/>
                </a:solidFill>
                <a:latin typeface="Lucida Console"/>
                <a:cs typeface="Lucida Console"/>
              </a:rPr>
              <a:t> </a:t>
            </a:r>
          </a:p>
          <a:p>
            <a:pPr marL="0" indent="0">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creativity </a:t>
            </a:r>
            <a:r>
              <a:rPr lang="en-US" b="1" dirty="0">
                <a:solidFill>
                  <a:schemeClr val="bg1"/>
                </a:solidFill>
                <a:latin typeface="Lucida Console"/>
                <a:cs typeface="Lucida Console"/>
              </a:rPr>
              <a:t>is implicated???) </a:t>
            </a:r>
            <a:endParaRPr lang="en-US" b="1" dirty="0" smtClean="0">
              <a:solidFill>
                <a:schemeClr val="bg1"/>
              </a:solidFill>
              <a:latin typeface="Lucida Console"/>
              <a:cs typeface="Lucida Console"/>
            </a:endParaRPr>
          </a:p>
          <a:p>
            <a:r>
              <a:rPr lang="en-US" b="1" dirty="0" smtClean="0">
                <a:solidFill>
                  <a:schemeClr val="bg1"/>
                </a:solidFill>
                <a:latin typeface="Lucida Console"/>
                <a:cs typeface="Lucida Console"/>
              </a:rPr>
              <a:t>Never mentioned: </a:t>
            </a:r>
            <a:r>
              <a:rPr lang="en-US" b="1" dirty="0" smtClean="0">
                <a:solidFill>
                  <a:schemeClr val="tx2">
                    <a:lumMod val="40000"/>
                    <a:lumOff val="60000"/>
                  </a:schemeClr>
                </a:solidFill>
                <a:latin typeface="Lucida Console"/>
                <a:cs typeface="Lucida Console"/>
              </a:rPr>
              <a:t>USERS ARE CREATORS</a:t>
            </a:r>
          </a:p>
          <a:p>
            <a:endParaRPr lang="en-US" dirty="0"/>
          </a:p>
        </p:txBody>
      </p:sp>
      <p:pic>
        <p:nvPicPr>
          <p:cNvPr id="5" name="Content Placeholder 5" descr="800px-Creativity.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20162" y="5168262"/>
            <a:ext cx="1823838" cy="999403"/>
          </a:xfrm>
          <a:prstGeom prst="rect">
            <a:avLst/>
          </a:prstGeom>
        </p:spPr>
      </p:pic>
    </p:spTree>
    <p:extLst>
      <p:ext uri="{BB962C8B-B14F-4D97-AF65-F5344CB8AC3E}">
        <p14:creationId xmlns:p14="http://schemas.microsoft.com/office/powerpoint/2010/main" val="172271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56"/>
            <a:ext cx="9144000" cy="1016000"/>
          </a:xfrm>
        </p:spPr>
        <p:txBody>
          <a:bodyPr>
            <a:noAutofit/>
          </a:bodyPr>
          <a:lstStyle/>
          <a:p>
            <a:r>
              <a:rPr lang="en-US" sz="4400" b="1" dirty="0" smtClean="0">
                <a:solidFill>
                  <a:schemeClr val="tx1"/>
                </a:solidFill>
              </a:rPr>
              <a:t> </a:t>
            </a:r>
            <a:r>
              <a:rPr lang="en-US" sz="4400" b="1" dirty="0" smtClean="0">
                <a:solidFill>
                  <a:srgbClr val="FFFF00"/>
                </a:solidFill>
              </a:rPr>
              <a:t>Common </a:t>
            </a:r>
            <a:r>
              <a:rPr lang="en-US" sz="4400" b="1" dirty="0">
                <a:solidFill>
                  <a:srgbClr val="FFFF00"/>
                </a:solidFill>
              </a:rPr>
              <a:t>Denominator 2</a:t>
            </a:r>
            <a:r>
              <a:rPr lang="en-US" sz="4400" b="1" dirty="0" smtClean="0">
                <a:solidFill>
                  <a:srgbClr val="FFFF00"/>
                </a:solidFill>
              </a:rPr>
              <a:t>: “Chill”</a:t>
            </a:r>
            <a:endParaRPr lang="en-US" sz="4400" b="1" dirty="0">
              <a:solidFill>
                <a:srgbClr val="FFFF00"/>
              </a:solidFill>
            </a:endParaRPr>
          </a:p>
        </p:txBody>
      </p:sp>
      <p:sp>
        <p:nvSpPr>
          <p:cNvPr id="3" name="Content Placeholder 2"/>
          <p:cNvSpPr>
            <a:spLocks noGrp="1"/>
          </p:cNvSpPr>
          <p:nvPr>
            <p:ph sz="quarter" idx="10"/>
          </p:nvPr>
        </p:nvSpPr>
        <p:spPr>
          <a:xfrm>
            <a:off x="141103" y="1040256"/>
            <a:ext cx="9002897" cy="4685878"/>
          </a:xfrm>
        </p:spPr>
        <p:txBody>
          <a:bodyPr>
            <a:normAutofit/>
          </a:bodyPr>
          <a:lstStyle/>
          <a:p>
            <a:r>
              <a:rPr lang="en-US" sz="4000" dirty="0" smtClean="0">
                <a:solidFill>
                  <a:srgbClr val="FFFFFF"/>
                </a:solidFill>
                <a:latin typeface="Lucida Console"/>
                <a:cs typeface="Lucida Console"/>
              </a:rPr>
              <a:t>Censorship = </a:t>
            </a:r>
            <a:r>
              <a:rPr lang="en-US" sz="4000" b="1" dirty="0" smtClean="0">
                <a:solidFill>
                  <a:srgbClr val="FF0000"/>
                </a:solidFill>
                <a:latin typeface="Lucida Console"/>
                <a:cs typeface="Lucida Console"/>
              </a:rPr>
              <a:t>Libel Chill </a:t>
            </a:r>
            <a:endParaRPr lang="en-US" sz="4000" b="1" dirty="0">
              <a:solidFill>
                <a:srgbClr val="FF0000"/>
              </a:solidFill>
              <a:latin typeface="Lucida Console"/>
              <a:cs typeface="Lucida Console"/>
            </a:endParaRPr>
          </a:p>
          <a:p>
            <a:r>
              <a:rPr lang="en-US" sz="4000" dirty="0" smtClean="0">
                <a:solidFill>
                  <a:schemeClr val="bg1"/>
                </a:solidFill>
                <a:latin typeface="Lucida Console"/>
                <a:cs typeface="Lucida Console"/>
              </a:rPr>
              <a:t>Copyright Infringement  </a:t>
            </a:r>
          </a:p>
          <a:p>
            <a:pPr marL="0" indent="0">
              <a:buNone/>
            </a:pPr>
            <a:r>
              <a:rPr lang="en-US" sz="4000" dirty="0">
                <a:solidFill>
                  <a:schemeClr val="bg1"/>
                </a:solidFill>
                <a:latin typeface="Lucida Console"/>
                <a:cs typeface="Lucida Console"/>
              </a:rPr>
              <a:t> </a:t>
            </a:r>
            <a:r>
              <a:rPr lang="en-US" sz="4000" dirty="0" smtClean="0">
                <a:solidFill>
                  <a:schemeClr val="bg1"/>
                </a:solidFill>
                <a:latin typeface="Lucida Console"/>
                <a:cs typeface="Lucida Console"/>
              </a:rPr>
              <a:t>fears </a:t>
            </a:r>
            <a:r>
              <a:rPr lang="en-US" sz="4000" b="1" dirty="0" smtClean="0">
                <a:solidFill>
                  <a:schemeClr val="bg1"/>
                </a:solidFill>
                <a:latin typeface="Lucida Console"/>
                <a:cs typeface="Lucida Console"/>
              </a:rPr>
              <a:t>= </a:t>
            </a:r>
            <a:r>
              <a:rPr lang="en-US" sz="4000" b="1" dirty="0" smtClean="0">
                <a:solidFill>
                  <a:srgbClr val="FF6600"/>
                </a:solidFill>
                <a:latin typeface="Lucida Console"/>
                <a:cs typeface="Lucida Console"/>
              </a:rPr>
              <a:t>uncertainties</a:t>
            </a:r>
            <a:r>
              <a:rPr lang="en-US" sz="4000" b="1" dirty="0" smtClean="0">
                <a:solidFill>
                  <a:srgbClr val="FF0000"/>
                </a:solidFill>
                <a:latin typeface="Lucida Console"/>
                <a:cs typeface="Lucida Console"/>
              </a:rPr>
              <a:t> </a:t>
            </a:r>
            <a:r>
              <a:rPr lang="en-US" sz="4000" b="1" dirty="0" smtClean="0">
                <a:solidFill>
                  <a:srgbClr val="FFFFFF"/>
                </a:solidFill>
                <a:latin typeface="Lucida Console"/>
                <a:cs typeface="Lucida Console"/>
              </a:rPr>
              <a:t>= </a:t>
            </a:r>
            <a:r>
              <a:rPr lang="en-US" sz="4000" b="1" dirty="0" smtClean="0">
                <a:solidFill>
                  <a:srgbClr val="FF0000"/>
                </a:solidFill>
                <a:latin typeface="Lucida Console"/>
                <a:cs typeface="Lucida Console"/>
              </a:rPr>
              <a:t> </a:t>
            </a:r>
          </a:p>
          <a:p>
            <a:pPr marL="0" indent="0">
              <a:buNone/>
            </a:pPr>
            <a:r>
              <a:rPr lang="en-US" sz="4000" b="1" dirty="0">
                <a:solidFill>
                  <a:srgbClr val="FF0000"/>
                </a:solidFill>
                <a:latin typeface="Lucida Console"/>
                <a:cs typeface="Lucida Console"/>
              </a:rPr>
              <a:t> </a:t>
            </a:r>
            <a:r>
              <a:rPr lang="en-US" sz="4000" b="1" dirty="0" smtClean="0">
                <a:solidFill>
                  <a:srgbClr val="FF0000"/>
                </a:solidFill>
                <a:latin typeface="Lucida Console"/>
                <a:cs typeface="Lucida Console"/>
              </a:rPr>
              <a:t>“Creative Chill”</a:t>
            </a:r>
            <a:endParaRPr lang="en-US" sz="4000" b="1" dirty="0">
              <a:solidFill>
                <a:srgbClr val="FF0000"/>
              </a:solidFill>
              <a:latin typeface="Lucida Console"/>
              <a:cs typeface="Lucida Console"/>
            </a:endParaRPr>
          </a:p>
        </p:txBody>
      </p:sp>
      <p:pic>
        <p:nvPicPr>
          <p:cNvPr id="4" name="Content Placeholder 9" descr="800px-Cloud_wall_associated_with_fast_moving_cold_front_-_NOA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17632" y="3416422"/>
            <a:ext cx="5675367" cy="2488339"/>
          </a:xfrm>
          <a:prstGeom prst="rect">
            <a:avLst/>
          </a:prstGeom>
        </p:spPr>
      </p:pic>
    </p:spTree>
    <p:extLst>
      <p:ext uri="{BB962C8B-B14F-4D97-AF65-F5344CB8AC3E}">
        <p14:creationId xmlns:p14="http://schemas.microsoft.com/office/powerpoint/2010/main" val="67983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900" b="1" dirty="0" smtClean="0">
                <a:solidFill>
                  <a:srgbClr val="FFFF00"/>
                </a:solidFill>
                <a:latin typeface="Arial"/>
                <a:cs typeface="Arial"/>
              </a:rPr>
              <a:t>Application of all this…</a:t>
            </a:r>
            <a:endParaRPr lang="en-US" sz="4900" b="1" dirty="0">
              <a:solidFill>
                <a:srgbClr val="FFFF00"/>
              </a:solidFill>
              <a:latin typeface="Arial"/>
              <a:cs typeface="Arial"/>
            </a:endParaRPr>
          </a:p>
        </p:txBody>
      </p:sp>
      <p:sp>
        <p:nvSpPr>
          <p:cNvPr id="3" name="Content Placeholder 2"/>
          <p:cNvSpPr>
            <a:spLocks noGrp="1"/>
          </p:cNvSpPr>
          <p:nvPr>
            <p:ph sz="quarter" idx="10"/>
          </p:nvPr>
        </p:nvSpPr>
        <p:spPr/>
        <p:txBody>
          <a:bodyPr>
            <a:normAutofit/>
          </a:bodyPr>
          <a:lstStyle/>
          <a:p>
            <a:pPr marL="0" indent="0">
              <a:buNone/>
            </a:pPr>
            <a:r>
              <a:rPr lang="en-US" sz="9600" b="1" dirty="0" smtClean="0">
                <a:solidFill>
                  <a:srgbClr val="000000"/>
                </a:solidFill>
                <a:latin typeface="American Typewriter"/>
                <a:cs typeface="American Typewriter"/>
              </a:rPr>
              <a:t>     </a:t>
            </a:r>
            <a:r>
              <a:rPr lang="en-US" sz="9600" b="1" dirty="0" smtClean="0">
                <a:solidFill>
                  <a:schemeClr val="bg1"/>
                </a:solidFill>
                <a:latin typeface="P22 Typewriter"/>
                <a:cs typeface="P22 Typewriter"/>
              </a:rPr>
              <a:t>TO MODS</a:t>
            </a:r>
            <a:endParaRPr lang="en-US" sz="9600" b="1" dirty="0">
              <a:solidFill>
                <a:schemeClr val="bg1"/>
              </a:solidFill>
              <a:latin typeface="P22 Typewriter"/>
              <a:cs typeface="P22 Typewriter"/>
            </a:endParaRPr>
          </a:p>
        </p:txBody>
      </p:sp>
      <p:pic>
        <p:nvPicPr>
          <p:cNvPr id="5" name="Content Placeholder 5" descr="AFA_Beech_in_Flight_Simulator (1).jpg"/>
          <p:cNvPicPr>
            <a:picLocks noChangeAspect="1"/>
          </p:cNvPicPr>
          <p:nvPr/>
        </p:nvPicPr>
        <p:blipFill rotWithShape="1">
          <a:blip r:embed="rId2" cstate="print">
            <a:extLst>
              <a:ext uri="{28A0092B-C50C-407E-A947-70E740481C1C}">
                <a14:useLocalDpi xmlns:a14="http://schemas.microsoft.com/office/drawing/2010/main"/>
              </a:ext>
            </a:extLst>
          </a:blip>
          <a:srcRect l="-282"/>
          <a:stretch/>
        </p:blipFill>
        <p:spPr>
          <a:xfrm>
            <a:off x="0" y="2757245"/>
            <a:ext cx="4934744" cy="2968889"/>
          </a:xfrm>
          <a:prstGeom prst="rect">
            <a:avLst/>
          </a:prstGeom>
        </p:spPr>
      </p:pic>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936" r="-678"/>
          <a:stretch/>
        </p:blipFill>
        <p:spPr>
          <a:xfrm>
            <a:off x="4896977" y="2757245"/>
            <a:ext cx="4247023" cy="3121797"/>
          </a:xfrm>
          <a:prstGeom prst="rect">
            <a:avLst/>
          </a:prstGeom>
        </p:spPr>
      </p:pic>
    </p:spTree>
    <p:extLst>
      <p:ext uri="{BB962C8B-B14F-4D97-AF65-F5344CB8AC3E}">
        <p14:creationId xmlns:p14="http://schemas.microsoft.com/office/powerpoint/2010/main" val="308282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5463" y="320692"/>
            <a:ext cx="9028537" cy="5733973"/>
          </a:xfrm>
        </p:spPr>
        <p:txBody>
          <a:bodyPr>
            <a:normAutofit fontScale="40000" lnSpcReduction="20000"/>
          </a:bodyPr>
          <a:lstStyle/>
          <a:p>
            <a:pPr marL="0" indent="0">
              <a:buNone/>
            </a:pPr>
            <a:r>
              <a:rPr lang="en-US" sz="8400" b="1" dirty="0" smtClean="0">
                <a:solidFill>
                  <a:srgbClr val="FFFFFF"/>
                </a:solidFill>
                <a:latin typeface="Lucida Console"/>
                <a:cs typeface="Lucida Console"/>
              </a:rPr>
              <a:t>In the coming of the Digital world </a:t>
            </a:r>
          </a:p>
          <a:p>
            <a:pPr marL="0" indent="0">
              <a:buNone/>
            </a:pPr>
            <a:r>
              <a:rPr lang="en-US" sz="8400" b="1" dirty="0" smtClean="0">
                <a:solidFill>
                  <a:srgbClr val="FFFFFF"/>
                </a:solidFill>
                <a:latin typeface="Lucida Console"/>
                <a:cs typeface="Lucida Console"/>
              </a:rPr>
              <a:t>the Law often seems </a:t>
            </a:r>
            <a:r>
              <a:rPr lang="en-US" sz="8400" b="1" dirty="0" smtClean="0">
                <a:solidFill>
                  <a:srgbClr val="FFFF00"/>
                </a:solidFill>
                <a:latin typeface="Lucida Console"/>
                <a:cs typeface="Lucida Console"/>
              </a:rPr>
              <a:t>behind,  </a:t>
            </a:r>
          </a:p>
          <a:p>
            <a:pPr marL="0" indent="0">
              <a:buNone/>
            </a:pPr>
            <a:r>
              <a:rPr lang="en-US" sz="8400" b="1" dirty="0" smtClean="0">
                <a:solidFill>
                  <a:srgbClr val="FFFF00"/>
                </a:solidFill>
                <a:latin typeface="Lucida Console"/>
                <a:cs typeface="Lucida Console"/>
              </a:rPr>
              <a:t>disconnected and confused</a:t>
            </a:r>
            <a:r>
              <a:rPr lang="en-US" sz="8400" b="1" dirty="0" smtClean="0">
                <a:solidFill>
                  <a:srgbClr val="FFFFFF"/>
                </a:solidFill>
                <a:latin typeface="Lucida Console"/>
                <a:cs typeface="Lucida Console"/>
              </a:rPr>
              <a:t>, </a:t>
            </a:r>
          </a:p>
          <a:p>
            <a:pPr marL="0" indent="0">
              <a:buNone/>
            </a:pPr>
            <a:r>
              <a:rPr lang="en-US" sz="8400" b="1" dirty="0" smtClean="0">
                <a:solidFill>
                  <a:srgbClr val="FFFFFF"/>
                </a:solidFill>
                <a:latin typeface="Lucida Console"/>
                <a:cs typeface="Lucida Console"/>
              </a:rPr>
              <a:t>incapable or too slow to do  </a:t>
            </a:r>
          </a:p>
          <a:p>
            <a:pPr marL="0" indent="0">
              <a:buNone/>
            </a:pPr>
            <a:r>
              <a:rPr lang="en-US" sz="8400" b="1" dirty="0" smtClean="0">
                <a:solidFill>
                  <a:srgbClr val="FFFFFF"/>
                </a:solidFill>
                <a:latin typeface="Lucida Console"/>
                <a:cs typeface="Lucida Console"/>
              </a:rPr>
              <a:t>Justice..</a:t>
            </a:r>
          </a:p>
          <a:p>
            <a:pPr marL="0" indent="0">
              <a:buNone/>
            </a:pPr>
            <a:endParaRPr lang="en-US" sz="4000" b="1" dirty="0">
              <a:solidFill>
                <a:srgbClr val="FFFFFF"/>
              </a:solidFill>
              <a:latin typeface="Lucida Console"/>
              <a:cs typeface="Lucida Console"/>
            </a:endParaRPr>
          </a:p>
          <a:p>
            <a:pPr marL="0" indent="0">
              <a:buNone/>
            </a:pPr>
            <a:r>
              <a:rPr lang="en-US" sz="5100" dirty="0">
                <a:solidFill>
                  <a:schemeClr val="bg1"/>
                </a:solidFill>
                <a:latin typeface="Lucida Console"/>
                <a:cs typeface="Lucida Console"/>
              </a:rPr>
              <a:t>“[s]</a:t>
            </a:r>
            <a:r>
              <a:rPr lang="en-US" sz="5100" dirty="0" err="1">
                <a:solidFill>
                  <a:schemeClr val="bg1"/>
                </a:solidFill>
                <a:latin typeface="Lucida Console"/>
                <a:cs typeface="Lucida Console"/>
              </a:rPr>
              <a:t>tealing</a:t>
            </a:r>
            <a:r>
              <a:rPr lang="en-US" sz="5100" dirty="0">
                <a:solidFill>
                  <a:schemeClr val="bg1"/>
                </a:solidFill>
                <a:latin typeface="Lucida Console"/>
                <a:cs typeface="Lucida Console"/>
              </a:rPr>
              <a:t> is stealing whether you use a computer command </a:t>
            </a:r>
            <a:endParaRPr lang="en-US" sz="5100" dirty="0" smtClean="0">
              <a:solidFill>
                <a:schemeClr val="bg1"/>
              </a:solidFill>
              <a:latin typeface="Lucida Console"/>
              <a:cs typeface="Lucida Console"/>
            </a:endParaRPr>
          </a:p>
          <a:p>
            <a:pPr marL="0" indent="0">
              <a:buNone/>
            </a:pPr>
            <a:r>
              <a:rPr lang="en-US" sz="5100" dirty="0" smtClean="0">
                <a:solidFill>
                  <a:schemeClr val="bg1"/>
                </a:solidFill>
                <a:latin typeface="Lucida Console"/>
                <a:cs typeface="Lucida Console"/>
              </a:rPr>
              <a:t>or </a:t>
            </a:r>
            <a:r>
              <a:rPr lang="en-US" sz="5100" dirty="0">
                <a:solidFill>
                  <a:schemeClr val="bg1"/>
                </a:solidFill>
                <a:latin typeface="Lucida Console"/>
                <a:cs typeface="Lucida Console"/>
              </a:rPr>
              <a:t>a </a:t>
            </a:r>
            <a:r>
              <a:rPr lang="en-US" sz="5100" dirty="0" smtClean="0">
                <a:solidFill>
                  <a:schemeClr val="bg1"/>
                </a:solidFill>
                <a:latin typeface="Lucida Console"/>
                <a:cs typeface="Lucida Console"/>
              </a:rPr>
              <a:t>crowbar</a:t>
            </a:r>
            <a:r>
              <a:rPr lang="en-US" sz="5100" dirty="0">
                <a:solidFill>
                  <a:schemeClr val="bg1"/>
                </a:solidFill>
                <a:latin typeface="Lucida Console"/>
                <a:cs typeface="Lucida Console"/>
              </a:rPr>
              <a:t>, and whether you take documents, data or </a:t>
            </a:r>
            <a:endParaRPr lang="en-US" sz="5100" dirty="0" smtClean="0">
              <a:solidFill>
                <a:schemeClr val="bg1"/>
              </a:solidFill>
              <a:latin typeface="Lucida Console"/>
              <a:cs typeface="Lucida Console"/>
            </a:endParaRPr>
          </a:p>
          <a:p>
            <a:pPr marL="0" indent="0">
              <a:buNone/>
            </a:pPr>
            <a:r>
              <a:rPr lang="en-US" sz="5100" dirty="0" smtClean="0">
                <a:solidFill>
                  <a:schemeClr val="bg1"/>
                </a:solidFill>
                <a:latin typeface="Lucida Console"/>
                <a:cs typeface="Lucida Console"/>
              </a:rPr>
              <a:t>dollars</a:t>
            </a:r>
            <a:r>
              <a:rPr lang="en-US" sz="5100" dirty="0">
                <a:solidFill>
                  <a:schemeClr val="bg1"/>
                </a:solidFill>
                <a:latin typeface="Lucida Console"/>
                <a:cs typeface="Lucida Console"/>
              </a:rPr>
              <a:t>. It is </a:t>
            </a:r>
            <a:r>
              <a:rPr lang="en-US" sz="5100" dirty="0" smtClean="0">
                <a:solidFill>
                  <a:schemeClr val="bg1"/>
                </a:solidFill>
                <a:latin typeface="Lucida Console"/>
                <a:cs typeface="Lucida Console"/>
              </a:rPr>
              <a:t>equally </a:t>
            </a:r>
            <a:r>
              <a:rPr lang="en-US" sz="5100" dirty="0">
                <a:solidFill>
                  <a:schemeClr val="bg1"/>
                </a:solidFill>
                <a:latin typeface="Lucida Console"/>
                <a:cs typeface="Lucida Console"/>
              </a:rPr>
              <a:t>harmful to the victim whether you </a:t>
            </a:r>
            <a:endParaRPr lang="en-US" sz="5100" dirty="0" smtClean="0">
              <a:solidFill>
                <a:schemeClr val="bg1"/>
              </a:solidFill>
              <a:latin typeface="Lucida Console"/>
              <a:cs typeface="Lucida Console"/>
            </a:endParaRPr>
          </a:p>
          <a:p>
            <a:pPr marL="0" indent="0">
              <a:buNone/>
            </a:pPr>
            <a:r>
              <a:rPr lang="en-US" sz="5100" dirty="0" smtClean="0">
                <a:solidFill>
                  <a:schemeClr val="bg1"/>
                </a:solidFill>
                <a:latin typeface="Lucida Console"/>
                <a:cs typeface="Lucida Console"/>
              </a:rPr>
              <a:t>sell </a:t>
            </a:r>
            <a:r>
              <a:rPr lang="en-US" sz="5100" dirty="0">
                <a:solidFill>
                  <a:schemeClr val="bg1"/>
                </a:solidFill>
                <a:latin typeface="Lucida Console"/>
                <a:cs typeface="Lucida Console"/>
              </a:rPr>
              <a:t>what you have </a:t>
            </a:r>
            <a:r>
              <a:rPr lang="en-US" sz="5100" dirty="0" smtClean="0">
                <a:solidFill>
                  <a:schemeClr val="bg1"/>
                </a:solidFill>
                <a:latin typeface="Lucida Console"/>
                <a:cs typeface="Lucida Console"/>
              </a:rPr>
              <a:t>stolen </a:t>
            </a:r>
            <a:r>
              <a:rPr lang="en-US" sz="5100" dirty="0">
                <a:solidFill>
                  <a:schemeClr val="bg1"/>
                </a:solidFill>
                <a:latin typeface="Lucida Console"/>
                <a:cs typeface="Lucida Console"/>
              </a:rPr>
              <a:t>or give it away.”*</a:t>
            </a:r>
            <a:r>
              <a:rPr lang="en-US" sz="5100" b="1" dirty="0">
                <a:solidFill>
                  <a:schemeClr val="bg1"/>
                </a:solidFill>
                <a:latin typeface="Lucida Console"/>
                <a:cs typeface="Lucida Console"/>
              </a:rPr>
              <a:t> </a:t>
            </a:r>
            <a:endParaRPr lang="en-US" sz="5100" dirty="0">
              <a:solidFill>
                <a:schemeClr val="bg1"/>
              </a:solidFill>
              <a:latin typeface="Lucida Console"/>
              <a:cs typeface="Lucida Console"/>
            </a:endParaRPr>
          </a:p>
          <a:p>
            <a:pPr marL="0" indent="0">
              <a:buNone/>
            </a:pPr>
            <a:endParaRPr lang="en-US" sz="4000" dirty="0">
              <a:solidFill>
                <a:schemeClr val="bg1"/>
              </a:solidFill>
              <a:latin typeface="Lucida Console"/>
              <a:cs typeface="Lucida Console"/>
            </a:endParaRPr>
          </a:p>
          <a:p>
            <a:pPr marL="0" indent="0">
              <a:buNone/>
            </a:pPr>
            <a:endParaRPr lang="en-US" sz="4000" dirty="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r>
              <a:rPr lang="en-US" sz="2900" dirty="0" smtClean="0">
                <a:solidFill>
                  <a:schemeClr val="bg1"/>
                </a:solidFill>
                <a:latin typeface="Lucida Console"/>
                <a:cs typeface="Lucida Console"/>
              </a:rPr>
              <a:t>*</a:t>
            </a:r>
            <a:r>
              <a:rPr lang="en-US" sz="2900" dirty="0">
                <a:solidFill>
                  <a:schemeClr val="bg1"/>
                </a:solidFill>
                <a:latin typeface="Lucida Console"/>
                <a:cs typeface="Lucida Console"/>
              </a:rPr>
              <a:t>The United States Attorney’s Office, District of Massachusetts, Press Release, “Alleged Hacker Charged with </a:t>
            </a:r>
            <a:endParaRPr lang="en-US" sz="2900" dirty="0" smtClean="0">
              <a:solidFill>
                <a:schemeClr val="bg1"/>
              </a:solidFill>
              <a:latin typeface="Lucida Console"/>
              <a:cs typeface="Lucida Console"/>
            </a:endParaRPr>
          </a:p>
          <a:p>
            <a:pPr marL="0" indent="0">
              <a:buNone/>
            </a:pPr>
            <a:r>
              <a:rPr lang="en-US" sz="2900" dirty="0" smtClean="0">
                <a:solidFill>
                  <a:schemeClr val="bg1"/>
                </a:solidFill>
                <a:latin typeface="Lucida Console"/>
                <a:cs typeface="Lucida Console"/>
              </a:rPr>
              <a:t>Stealing </a:t>
            </a:r>
            <a:r>
              <a:rPr lang="en-US" sz="2900" dirty="0">
                <a:solidFill>
                  <a:schemeClr val="bg1"/>
                </a:solidFill>
                <a:latin typeface="Lucida Console"/>
                <a:cs typeface="Lucida Console"/>
              </a:rPr>
              <a:t>over Four Million Documents from MIT Network” (19 July 2011), online: </a:t>
            </a:r>
            <a:r>
              <a:rPr lang="en-US" sz="2900" dirty="0" smtClean="0">
                <a:solidFill>
                  <a:schemeClr val="bg1"/>
                </a:solidFill>
                <a:latin typeface="Lucida Console"/>
                <a:cs typeface="Lucida Console"/>
              </a:rPr>
              <a:t>&lt;</a:t>
            </a:r>
          </a:p>
          <a:p>
            <a:pPr marL="0" indent="0">
              <a:buNone/>
            </a:pPr>
            <a:r>
              <a:rPr lang="en-US" sz="2900" dirty="0" smtClean="0">
                <a:solidFill>
                  <a:schemeClr val="bg1"/>
                </a:solidFill>
                <a:latin typeface="Lucida Console"/>
                <a:cs typeface="Lucida Console"/>
                <a:hlinkClick r:id="rId2"/>
              </a:rPr>
              <a:t>http</a:t>
            </a:r>
            <a:r>
              <a:rPr lang="en-US" sz="2900" dirty="0">
                <a:solidFill>
                  <a:schemeClr val="bg1"/>
                </a:solidFill>
                <a:latin typeface="Lucida Console"/>
                <a:cs typeface="Lucida Console"/>
                <a:hlinkClick r:id="rId2"/>
              </a:rPr>
              <a:t>://www.justice.gov/usao/ma/news/2011/July/SwartzAaronPR.html</a:t>
            </a:r>
            <a:r>
              <a:rPr lang="en-US" sz="2900" dirty="0">
                <a:solidFill>
                  <a:schemeClr val="bg1"/>
                </a:solidFill>
                <a:latin typeface="Lucida Console"/>
                <a:cs typeface="Lucida Console"/>
              </a:rPr>
              <a:t>&gt;</a:t>
            </a:r>
          </a:p>
          <a:p>
            <a:pPr marL="0" indent="0">
              <a:buNone/>
            </a:pPr>
            <a:endParaRPr lang="en-US" sz="4000" b="1" dirty="0">
              <a:solidFill>
                <a:srgbClr val="FFFFFF"/>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62138" y="3614928"/>
            <a:ext cx="3307519" cy="1729154"/>
          </a:xfrm>
          <a:prstGeom prst="rect">
            <a:avLst/>
          </a:prstGeom>
        </p:spPr>
      </p:pic>
    </p:spTree>
    <p:extLst>
      <p:ext uri="{BB962C8B-B14F-4D97-AF65-F5344CB8AC3E}">
        <p14:creationId xmlns:p14="http://schemas.microsoft.com/office/powerpoint/2010/main" val="35850458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79588"/>
            <a:ext cx="8686800" cy="5759629"/>
          </a:xfrm>
        </p:spPr>
        <p:txBody>
          <a:bodyPr/>
          <a:lstStyle/>
          <a:p>
            <a:pPr marL="0" indent="0">
              <a:buNone/>
            </a:pPr>
            <a:r>
              <a:rPr lang="en-US" sz="4800" b="1" dirty="0" smtClean="0">
                <a:solidFill>
                  <a:schemeClr val="bg1"/>
                </a:solidFill>
                <a:latin typeface="Lucida Console"/>
                <a:cs typeface="Lucida Console"/>
              </a:rPr>
              <a:t>We are disappointed by this.</a:t>
            </a:r>
          </a:p>
          <a:p>
            <a:pPr marL="0" indent="0">
              <a:buNone/>
            </a:pPr>
            <a:endParaRPr lang="en-US" sz="4800" b="1" dirty="0" smtClean="0">
              <a:solidFill>
                <a:schemeClr val="bg1"/>
              </a:solidFill>
              <a:latin typeface="Lucida Console"/>
              <a:cs typeface="Lucida Console"/>
            </a:endParaRPr>
          </a:p>
          <a:p>
            <a:pPr marL="0" indent="0">
              <a:buNone/>
            </a:pPr>
            <a:r>
              <a:rPr lang="en-US" sz="4800" b="1" dirty="0" smtClean="0">
                <a:solidFill>
                  <a:srgbClr val="FFFF00"/>
                </a:solidFill>
                <a:latin typeface="Lucida Console"/>
                <a:cs typeface="Lucida Console"/>
              </a:rPr>
              <a:t>Should we be?</a:t>
            </a:r>
          </a:p>
          <a:p>
            <a:pPr marL="0" indent="0">
              <a:buNone/>
            </a:pPr>
            <a:endParaRPr lang="en-US" sz="4800" b="1" dirty="0" smtClean="0">
              <a:solidFill>
                <a:schemeClr val="bg1"/>
              </a:solidFill>
              <a:latin typeface="Lucida Console"/>
              <a:cs typeface="Lucida Console"/>
            </a:endParaRPr>
          </a:p>
          <a:p>
            <a:pPr marL="0" indent="0">
              <a:buNone/>
            </a:pPr>
            <a:r>
              <a:rPr lang="en-US" sz="4800" b="1" dirty="0" smtClean="0">
                <a:solidFill>
                  <a:schemeClr val="bg1"/>
                </a:solidFill>
                <a:latin typeface="Lucida Console"/>
                <a:cs typeface="Lucida Console"/>
              </a:rPr>
              <a:t>Perhaps the </a:t>
            </a:r>
            <a:r>
              <a:rPr lang="en-US" sz="4800" b="1" i="1" dirty="0" smtClean="0">
                <a:solidFill>
                  <a:schemeClr val="accent5">
                    <a:lumMod val="60000"/>
                    <a:lumOff val="40000"/>
                  </a:schemeClr>
                </a:solidFill>
                <a:latin typeface="Lucida Console"/>
                <a:cs typeface="Lucida Console"/>
              </a:rPr>
              <a:t>effect</a:t>
            </a:r>
            <a:r>
              <a:rPr lang="en-US" sz="4800" b="1" dirty="0" smtClean="0">
                <a:solidFill>
                  <a:schemeClr val="bg1"/>
                </a:solidFill>
                <a:latin typeface="Lucida Console"/>
                <a:cs typeface="Lucida Console"/>
              </a:rPr>
              <a:t> of an </a:t>
            </a:r>
            <a:r>
              <a:rPr lang="en-US" sz="4800" b="1" i="1" dirty="0" smtClean="0">
                <a:solidFill>
                  <a:srgbClr val="FFFF00"/>
                </a:solidFill>
                <a:latin typeface="Lucida Console"/>
                <a:cs typeface="Lucida Console"/>
              </a:rPr>
              <a:t>inevitable</a:t>
            </a:r>
            <a:r>
              <a:rPr lang="en-US" sz="4800" b="1" dirty="0" smtClean="0">
                <a:solidFill>
                  <a:schemeClr val="bg1"/>
                </a:solidFill>
                <a:latin typeface="Lucida Console"/>
                <a:cs typeface="Lucida Console"/>
              </a:rPr>
              <a:t> </a:t>
            </a:r>
            <a:r>
              <a:rPr lang="en-US" sz="4800" b="1" i="1" dirty="0" smtClean="0">
                <a:solidFill>
                  <a:schemeClr val="bg1"/>
                </a:solidFill>
                <a:latin typeface="Lucida Console"/>
                <a:cs typeface="Lucida Console"/>
              </a:rPr>
              <a:t>cause?</a:t>
            </a:r>
          </a:p>
          <a:p>
            <a:pPr marL="0" indent="0">
              <a:buNone/>
            </a:pPr>
            <a:endParaRPr lang="en-US" dirty="0"/>
          </a:p>
        </p:txBody>
      </p:sp>
    </p:spTree>
    <p:extLst>
      <p:ext uri="{BB962C8B-B14F-4D97-AF65-F5344CB8AC3E}">
        <p14:creationId xmlns:p14="http://schemas.microsoft.com/office/powerpoint/2010/main" val="860100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22250"/>
            <a:ext cx="8686800" cy="5725583"/>
          </a:xfrm>
        </p:spPr>
        <p:txBody>
          <a:bodyPr>
            <a:normAutofit/>
          </a:bodyPr>
          <a:lstStyle/>
          <a:p>
            <a:pPr marL="0" indent="0">
              <a:buNone/>
            </a:pPr>
            <a:endParaRPr lang="en-US" sz="4400" dirty="0" smtClean="0">
              <a:solidFill>
                <a:srgbClr val="FFFF00"/>
              </a:solidFill>
              <a:latin typeface="Lucida Console"/>
              <a:cs typeface="Lucida Console"/>
            </a:endParaRPr>
          </a:p>
          <a:p>
            <a:pPr marL="0" indent="0">
              <a:buNone/>
            </a:pPr>
            <a:r>
              <a:rPr lang="en-US" sz="4400" dirty="0" smtClean="0">
                <a:solidFill>
                  <a:srgbClr val="FFFF00"/>
                </a:solidFill>
                <a:latin typeface="Lucida Console"/>
                <a:cs typeface="Lucida Console"/>
              </a:rPr>
              <a:t>Concepts of law &amp; justice </a:t>
            </a:r>
          </a:p>
          <a:p>
            <a:pPr marL="0" indent="0">
              <a:buNone/>
            </a:pPr>
            <a:r>
              <a:rPr lang="en-US" sz="4400" dirty="0" smtClean="0">
                <a:solidFill>
                  <a:srgbClr val="FFFF00"/>
                </a:solidFill>
                <a:latin typeface="Lucida Console"/>
                <a:cs typeface="Lucida Console"/>
              </a:rPr>
              <a:t>do not shape  </a:t>
            </a:r>
          </a:p>
          <a:p>
            <a:pPr marL="0" indent="0">
              <a:buNone/>
            </a:pPr>
            <a:r>
              <a:rPr lang="en-US" sz="4400" dirty="0" smtClean="0">
                <a:solidFill>
                  <a:srgbClr val="FFFF00"/>
                </a:solidFill>
                <a:latin typeface="Lucida Console"/>
                <a:cs typeface="Lucida Console"/>
              </a:rPr>
              <a:t>communications  </a:t>
            </a:r>
          </a:p>
          <a:p>
            <a:pPr marL="0" indent="0">
              <a:buNone/>
            </a:pPr>
            <a:r>
              <a:rPr lang="en-US" sz="4400" dirty="0" smtClean="0">
                <a:solidFill>
                  <a:srgbClr val="FFFF00"/>
                </a:solidFill>
                <a:latin typeface="Lucida Console"/>
                <a:cs typeface="Lucida Console"/>
              </a:rPr>
              <a:t>technologies  </a:t>
            </a:r>
          </a:p>
          <a:p>
            <a:pPr marL="0" indent="0">
              <a:buNone/>
            </a:pPr>
            <a:r>
              <a:rPr lang="en-US" sz="4400" dirty="0" smtClean="0">
                <a:solidFill>
                  <a:srgbClr val="FFFF00"/>
                </a:solidFill>
                <a:latin typeface="Lucida Console"/>
                <a:cs typeface="Lucida Console"/>
              </a:rPr>
              <a:t>nearly as much as they  </a:t>
            </a:r>
          </a:p>
          <a:p>
            <a:pPr marL="0" indent="0">
              <a:buNone/>
            </a:pPr>
            <a:r>
              <a:rPr lang="en-US" sz="4400" dirty="0" smtClean="0">
                <a:solidFill>
                  <a:srgbClr val="FFFF00"/>
                </a:solidFill>
                <a:latin typeface="Lucida Console"/>
                <a:cs typeface="Lucida Console"/>
              </a:rPr>
              <a:t>are shaped by </a:t>
            </a:r>
            <a:r>
              <a:rPr lang="en-US" sz="4400" dirty="0">
                <a:solidFill>
                  <a:srgbClr val="FFFF00"/>
                </a:solidFill>
                <a:latin typeface="Lucida Console"/>
                <a:cs typeface="Lucida Console"/>
              </a:rPr>
              <a:t>t</a:t>
            </a:r>
            <a:r>
              <a:rPr lang="en-US" sz="4400" dirty="0" smtClean="0">
                <a:solidFill>
                  <a:srgbClr val="FFFF00"/>
                </a:solidFill>
                <a:latin typeface="Lucida Console"/>
                <a:cs typeface="Lucida Console"/>
              </a:rPr>
              <a:t>hem.</a:t>
            </a:r>
            <a:endParaRPr lang="en-US" sz="4400" dirty="0">
              <a:solidFill>
                <a:srgbClr val="FFFF00"/>
              </a:solidFill>
              <a:latin typeface="Lucida Console"/>
              <a:cs typeface="Lucida Console"/>
            </a:endParaRPr>
          </a:p>
        </p:txBody>
      </p:sp>
    </p:spTree>
    <p:extLst>
      <p:ext uri="{BB962C8B-B14F-4D97-AF65-F5344CB8AC3E}">
        <p14:creationId xmlns:p14="http://schemas.microsoft.com/office/powerpoint/2010/main" val="365346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878"/>
            <a:ext cx="9144000" cy="1131431"/>
          </a:xfrm>
        </p:spPr>
        <p:txBody>
          <a:bodyPr>
            <a:noAutofit/>
          </a:bodyPr>
          <a:lstStyle/>
          <a:p>
            <a:r>
              <a:rPr lang="en-US" sz="2800" b="1" dirty="0">
                <a:solidFill>
                  <a:srgbClr val="FFFF00"/>
                </a:solidFill>
                <a:latin typeface="Times New Roman"/>
                <a:cs typeface="Times New Roman"/>
              </a:rPr>
              <a:t> </a:t>
            </a:r>
            <a:r>
              <a:rPr lang="en-US" sz="2800" b="1" dirty="0" smtClean="0">
                <a:solidFill>
                  <a:srgbClr val="FFFF00"/>
                </a:solidFill>
                <a:latin typeface="Times New Roman"/>
                <a:cs typeface="Times New Roman"/>
              </a:rPr>
              <a:t> </a:t>
            </a:r>
            <a:r>
              <a:rPr lang="en-US" sz="4400" b="1" dirty="0">
                <a:solidFill>
                  <a:srgbClr val="FFFF00"/>
                </a:solidFill>
                <a:latin typeface="Times New Roman"/>
                <a:cs typeface="Times New Roman"/>
              </a:rPr>
              <a:t> </a:t>
            </a:r>
            <a:r>
              <a:rPr lang="en-US" sz="4400" b="1" dirty="0" smtClean="0">
                <a:solidFill>
                  <a:srgbClr val="FFFF00"/>
                </a:solidFill>
                <a:latin typeface="Times New Roman"/>
                <a:cs typeface="Times New Roman"/>
              </a:rPr>
              <a:t> </a:t>
            </a:r>
            <a:r>
              <a:rPr lang="en-US" sz="4400" b="1" dirty="0" smtClean="0">
                <a:solidFill>
                  <a:srgbClr val="FFFF00"/>
                </a:solidFill>
                <a:latin typeface="+mn-lt"/>
                <a:cs typeface="Times New Roman"/>
              </a:rPr>
              <a:t>Technology /Justice (Parallels)?</a:t>
            </a:r>
            <a:endParaRPr lang="en-US" sz="4400" dirty="0">
              <a:solidFill>
                <a:srgbClr val="FFFF00"/>
              </a:solidFill>
              <a:latin typeface="+mn-lt"/>
            </a:endParaRPr>
          </a:p>
        </p:txBody>
      </p:sp>
      <p:sp>
        <p:nvSpPr>
          <p:cNvPr id="4" name="Content Placeholder 3"/>
          <p:cNvSpPr>
            <a:spLocks noGrp="1"/>
          </p:cNvSpPr>
          <p:nvPr>
            <p:ph sz="half" idx="1"/>
          </p:nvPr>
        </p:nvSpPr>
        <p:spPr>
          <a:xfrm>
            <a:off x="1" y="1152309"/>
            <a:ext cx="9143999" cy="4762091"/>
          </a:xfrm>
        </p:spPr>
        <p:txBody>
          <a:bodyPr>
            <a:normAutofit fontScale="85000" lnSpcReduction="10000"/>
          </a:bodyPr>
          <a:lstStyle/>
          <a:p>
            <a:pPr marL="0" indent="0">
              <a:buNone/>
            </a:pPr>
            <a:r>
              <a:rPr lang="en-US" sz="3200" dirty="0">
                <a:solidFill>
                  <a:schemeClr val="bg1">
                    <a:lumMod val="95000"/>
                  </a:schemeClr>
                </a:solidFill>
                <a:latin typeface="+mj-lt"/>
              </a:rPr>
              <a:t> </a:t>
            </a:r>
            <a:r>
              <a:rPr lang="en-US" sz="3200" dirty="0" smtClean="0">
                <a:solidFill>
                  <a:schemeClr val="bg1">
                    <a:lumMod val="95000"/>
                  </a:schemeClr>
                </a:solidFill>
                <a:latin typeface="+mj-lt"/>
              </a:rPr>
              <a:t>     </a:t>
            </a:r>
            <a:r>
              <a:rPr lang="en-US" sz="3200" b="1" i="1" dirty="0" smtClean="0">
                <a:solidFill>
                  <a:srgbClr val="FFFF00"/>
                </a:solidFill>
                <a:latin typeface="P22 Typewriter"/>
                <a:cs typeface="P22 Typewriter"/>
              </a:rPr>
              <a:t>Before Justice was Revenge</a:t>
            </a:r>
          </a:p>
          <a:p>
            <a:pPr marL="0" indent="0">
              <a:buNone/>
            </a:pPr>
            <a:r>
              <a:rPr lang="en-US" sz="3200" dirty="0" smtClean="0">
                <a:solidFill>
                  <a:schemeClr val="bg1">
                    <a:lumMod val="95000"/>
                  </a:schemeClr>
                </a:solidFill>
                <a:latin typeface="Lucida Console"/>
                <a:cs typeface="Lucida Console"/>
              </a:rPr>
              <a:t>1. Pre-literate  </a:t>
            </a:r>
            <a:r>
              <a:rPr lang="en-US" sz="3200" dirty="0" smtClean="0">
                <a:solidFill>
                  <a:srgbClr val="FFFF00"/>
                </a:solidFill>
                <a:latin typeface="Lucida Console"/>
                <a:cs typeface="Lucida Console"/>
              </a:rPr>
              <a:t>=&gt;</a:t>
            </a:r>
            <a:r>
              <a:rPr lang="en-US" sz="3200" dirty="0" smtClean="0">
                <a:solidFill>
                  <a:schemeClr val="bg1">
                    <a:lumMod val="95000"/>
                  </a:schemeClr>
                </a:solidFill>
                <a:latin typeface="Lucida Console"/>
                <a:cs typeface="Lucida Console"/>
              </a:rPr>
              <a:t>  </a:t>
            </a:r>
            <a:r>
              <a:rPr lang="en-US" sz="3200" dirty="0" smtClean="0">
                <a:solidFill>
                  <a:srgbClr val="BFBFBF"/>
                </a:solidFill>
                <a:latin typeface="Lucida Console"/>
                <a:cs typeface="Lucida Console"/>
              </a:rPr>
              <a:t>Justice as Retribution  </a:t>
            </a:r>
          </a:p>
          <a:p>
            <a:pPr marL="0" indent="0">
              <a:buNone/>
            </a:pPr>
            <a:r>
              <a:rPr lang="en-US" sz="3200" dirty="0" smtClean="0">
                <a:solidFill>
                  <a:schemeClr val="bg2">
                    <a:lumMod val="50000"/>
                  </a:schemeClr>
                </a:solidFill>
                <a:latin typeface="Lucida Console"/>
                <a:cs typeface="Lucida Console"/>
              </a:rPr>
              <a:t>2. </a:t>
            </a:r>
            <a:r>
              <a:rPr lang="en-US" sz="3200" dirty="0">
                <a:solidFill>
                  <a:schemeClr val="bg2">
                    <a:lumMod val="90000"/>
                  </a:schemeClr>
                </a:solidFill>
                <a:latin typeface="Lucida Console"/>
                <a:cs typeface="Lucida Console"/>
              </a:rPr>
              <a:t>Writing </a:t>
            </a:r>
            <a:r>
              <a:rPr lang="en-US" sz="3200" dirty="0" smtClean="0">
                <a:solidFill>
                  <a:schemeClr val="bg2">
                    <a:lumMod val="90000"/>
                  </a:schemeClr>
                </a:solidFill>
                <a:latin typeface="Lucida Console"/>
                <a:cs typeface="Lucida Console"/>
              </a:rPr>
              <a:t>Instruments </a:t>
            </a:r>
            <a:r>
              <a:rPr lang="en-US" sz="3200" dirty="0" smtClean="0">
                <a:solidFill>
                  <a:srgbClr val="FFFF00"/>
                </a:solidFill>
                <a:latin typeface="Lucida Console"/>
                <a:cs typeface="Lucida Console"/>
              </a:rPr>
              <a:t>=&gt;</a:t>
            </a:r>
            <a:r>
              <a:rPr lang="en-US" sz="3200" dirty="0" smtClean="0">
                <a:solidFill>
                  <a:srgbClr val="FFFFFF"/>
                </a:solidFill>
                <a:latin typeface="Lucida Console"/>
                <a:cs typeface="Lucida Console"/>
              </a:rPr>
              <a:t> </a:t>
            </a:r>
            <a:r>
              <a:rPr lang="en-US" sz="3200" dirty="0" smtClean="0">
                <a:solidFill>
                  <a:schemeClr val="bg1">
                    <a:lumMod val="75000"/>
                  </a:schemeClr>
                </a:solidFill>
                <a:latin typeface="Lucida Console"/>
                <a:cs typeface="Lucida Console"/>
              </a:rPr>
              <a:t> </a:t>
            </a:r>
            <a:r>
              <a:rPr lang="en-US" sz="3200" dirty="0" smtClean="0">
                <a:solidFill>
                  <a:schemeClr val="bg2">
                    <a:lumMod val="50000"/>
                  </a:schemeClr>
                </a:solidFill>
                <a:latin typeface="Lucida Console"/>
                <a:cs typeface="Lucida Console"/>
              </a:rPr>
              <a:t>Justice as Truth</a:t>
            </a:r>
            <a:r>
              <a:rPr lang="en-US" sz="3200" dirty="0" smtClean="0">
                <a:solidFill>
                  <a:schemeClr val="bg1">
                    <a:lumMod val="75000"/>
                  </a:schemeClr>
                </a:solidFill>
                <a:latin typeface="Lucida Console"/>
                <a:cs typeface="Lucida Console"/>
              </a:rPr>
              <a:t> </a:t>
            </a:r>
            <a:r>
              <a:rPr lang="en-US" sz="3200" dirty="0" smtClean="0">
                <a:solidFill>
                  <a:schemeClr val="tx1">
                    <a:lumMod val="65000"/>
                    <a:lumOff val="35000"/>
                  </a:schemeClr>
                </a:solidFill>
                <a:latin typeface="Lucida Console"/>
                <a:cs typeface="Lucida Console"/>
              </a:rPr>
              <a:t>  </a:t>
            </a:r>
          </a:p>
          <a:p>
            <a:pPr marL="0" indent="0">
              <a:buNone/>
            </a:pPr>
            <a:r>
              <a:rPr lang="en-US" sz="3200" dirty="0" smtClean="0">
                <a:solidFill>
                  <a:srgbClr val="558ED5"/>
                </a:solidFill>
                <a:latin typeface="Lucida Console"/>
                <a:cs typeface="Lucida Console"/>
              </a:rPr>
              <a:t>3. </a:t>
            </a:r>
            <a:r>
              <a:rPr lang="en-US" sz="3200" dirty="0">
                <a:solidFill>
                  <a:schemeClr val="tx2">
                    <a:lumMod val="20000"/>
                    <a:lumOff val="80000"/>
                  </a:schemeClr>
                </a:solidFill>
                <a:latin typeface="Lucida Console"/>
                <a:cs typeface="Lucida Console"/>
              </a:rPr>
              <a:t>Printing </a:t>
            </a:r>
            <a:r>
              <a:rPr lang="en-US" sz="3200" dirty="0" smtClean="0">
                <a:solidFill>
                  <a:schemeClr val="tx2">
                    <a:lumMod val="20000"/>
                    <a:lumOff val="80000"/>
                  </a:schemeClr>
                </a:solidFill>
                <a:latin typeface="Lucida Console"/>
                <a:cs typeface="Lucida Console"/>
              </a:rPr>
              <a:t>Press </a:t>
            </a:r>
            <a:r>
              <a:rPr lang="en-US" sz="3200" dirty="0" smtClean="0">
                <a:solidFill>
                  <a:srgbClr val="FFFF00"/>
                </a:solidFill>
                <a:latin typeface="Lucida Console"/>
                <a:cs typeface="Lucida Console"/>
              </a:rPr>
              <a:t>=&gt; </a:t>
            </a:r>
            <a:r>
              <a:rPr lang="en-US" sz="3200" dirty="0" smtClean="0">
                <a:solidFill>
                  <a:srgbClr val="558ED5"/>
                </a:solidFill>
                <a:latin typeface="Lucida Console"/>
                <a:cs typeface="Lucida Console"/>
              </a:rPr>
              <a:t>Jus</a:t>
            </a:r>
            <a:r>
              <a:rPr lang="en-US" sz="3200" dirty="0" smtClean="0">
                <a:solidFill>
                  <a:schemeClr val="tx2">
                    <a:lumMod val="60000"/>
                    <a:lumOff val="40000"/>
                  </a:schemeClr>
                </a:solidFill>
                <a:latin typeface="Lucida Console"/>
                <a:cs typeface="Lucida Console"/>
              </a:rPr>
              <a:t>tice as(Privileged)  </a:t>
            </a:r>
          </a:p>
          <a:p>
            <a:pPr marL="0" indent="0">
              <a:buNone/>
            </a:pPr>
            <a:r>
              <a:rPr lang="en-US" sz="3200" dirty="0">
                <a:solidFill>
                  <a:schemeClr val="tx2">
                    <a:lumMod val="60000"/>
                    <a:lumOff val="40000"/>
                  </a:schemeClr>
                </a:solidFill>
                <a:latin typeface="Lucida Console"/>
                <a:cs typeface="Lucida Console"/>
              </a:rPr>
              <a:t> </a:t>
            </a:r>
            <a:r>
              <a:rPr lang="en-US" sz="3200" dirty="0" smtClean="0">
                <a:solidFill>
                  <a:schemeClr val="tx2">
                    <a:lumMod val="60000"/>
                    <a:lumOff val="40000"/>
                  </a:schemeClr>
                </a:solidFill>
                <a:latin typeface="Lucida Console"/>
                <a:cs typeface="Lucida Console"/>
              </a:rPr>
              <a:t>                    Rights</a:t>
            </a:r>
            <a:r>
              <a:rPr lang="en-US" sz="3200" dirty="0" smtClean="0">
                <a:solidFill>
                  <a:schemeClr val="bg2">
                    <a:lumMod val="50000"/>
                  </a:schemeClr>
                </a:solidFill>
                <a:latin typeface="Lucida Console"/>
                <a:cs typeface="Lucida Console"/>
              </a:rPr>
              <a:t> </a:t>
            </a:r>
          </a:p>
          <a:p>
            <a:pPr marL="0" indent="0">
              <a:buNone/>
            </a:pPr>
            <a:r>
              <a:rPr lang="en-US" sz="3200" dirty="0" smtClean="0">
                <a:solidFill>
                  <a:srgbClr val="D99694"/>
                </a:solidFill>
                <a:latin typeface="Lucida Console"/>
                <a:cs typeface="Lucida Console"/>
              </a:rPr>
              <a:t>4. </a:t>
            </a:r>
            <a:r>
              <a:rPr lang="en-US" sz="3200" dirty="0" smtClean="0">
                <a:solidFill>
                  <a:schemeClr val="accent2">
                    <a:lumMod val="20000"/>
                    <a:lumOff val="80000"/>
                  </a:schemeClr>
                </a:solidFill>
                <a:latin typeface="Lucida Console"/>
                <a:cs typeface="Lucida Console"/>
              </a:rPr>
              <a:t>Mass Media</a:t>
            </a:r>
            <a:r>
              <a:rPr lang="en-US" sz="3200" dirty="0" smtClean="0">
                <a:solidFill>
                  <a:srgbClr val="FFFF00"/>
                </a:solidFill>
                <a:latin typeface="Lucida Console"/>
                <a:cs typeface="Lucida Console"/>
              </a:rPr>
              <a:t>=&gt;</a:t>
            </a:r>
            <a:r>
              <a:rPr lang="en-US" sz="3200" dirty="0" smtClean="0">
                <a:solidFill>
                  <a:schemeClr val="accent2">
                    <a:lumMod val="60000"/>
                    <a:lumOff val="40000"/>
                  </a:schemeClr>
                </a:solidFill>
                <a:latin typeface="Lucida Console"/>
                <a:cs typeface="Lucida Console"/>
              </a:rPr>
              <a:t>Justice as (Equality) Rights</a:t>
            </a:r>
          </a:p>
          <a:p>
            <a:pPr marL="0" indent="0">
              <a:buNone/>
            </a:pPr>
            <a:r>
              <a:rPr lang="en-US" sz="3200" dirty="0" smtClean="0">
                <a:solidFill>
                  <a:schemeClr val="accent3">
                    <a:lumMod val="60000"/>
                    <a:lumOff val="40000"/>
                  </a:schemeClr>
                </a:solidFill>
                <a:latin typeface="Lucida Console"/>
                <a:cs typeface="Lucida Console"/>
              </a:rPr>
              <a:t>5. </a:t>
            </a:r>
            <a:r>
              <a:rPr lang="en-US" sz="3200" dirty="0" smtClean="0">
                <a:solidFill>
                  <a:schemeClr val="accent3">
                    <a:lumMod val="20000"/>
                    <a:lumOff val="80000"/>
                  </a:schemeClr>
                </a:solidFill>
                <a:latin typeface="Lucida Console"/>
                <a:cs typeface="Lucida Console"/>
              </a:rPr>
              <a:t>Digital </a:t>
            </a:r>
            <a:r>
              <a:rPr lang="en-US" sz="3200" dirty="0" smtClean="0">
                <a:solidFill>
                  <a:schemeClr val="accent2">
                    <a:lumMod val="20000"/>
                    <a:lumOff val="80000"/>
                  </a:schemeClr>
                </a:solidFill>
                <a:latin typeface="Lucida Console"/>
                <a:cs typeface="Lucida Console"/>
              </a:rPr>
              <a:t>     </a:t>
            </a:r>
            <a:r>
              <a:rPr lang="en-US" sz="3200" dirty="0" smtClean="0">
                <a:solidFill>
                  <a:srgbClr val="FFFF00"/>
                </a:solidFill>
                <a:latin typeface="Lucida Console"/>
                <a:cs typeface="Lucida Console"/>
              </a:rPr>
              <a:t>=&gt;    </a:t>
            </a:r>
            <a:r>
              <a:rPr lang="en-US" sz="3200" dirty="0" smtClean="0">
                <a:solidFill>
                  <a:srgbClr val="C3D69B"/>
                </a:solidFill>
                <a:latin typeface="Lucida Console"/>
                <a:cs typeface="Lucida Console"/>
              </a:rPr>
              <a:t>Justice as Resolution</a:t>
            </a:r>
          </a:p>
          <a:p>
            <a:pPr marL="0" indent="0">
              <a:buNone/>
            </a:pPr>
            <a:r>
              <a:rPr lang="en-US" sz="3200" dirty="0" smtClean="0">
                <a:solidFill>
                  <a:srgbClr val="8064A2"/>
                </a:solidFill>
                <a:latin typeface="Lucida Console"/>
                <a:cs typeface="Lucida Console"/>
              </a:rPr>
              <a:t>6. </a:t>
            </a:r>
            <a:r>
              <a:rPr lang="en-US" sz="3200" dirty="0" smtClean="0">
                <a:solidFill>
                  <a:schemeClr val="accent4">
                    <a:lumMod val="40000"/>
                    <a:lumOff val="60000"/>
                  </a:schemeClr>
                </a:solidFill>
                <a:latin typeface="Lucida Console"/>
                <a:cs typeface="Lucida Console"/>
              </a:rPr>
              <a:t>Big Data     </a:t>
            </a:r>
            <a:r>
              <a:rPr lang="en-US" sz="3200" dirty="0" smtClean="0">
                <a:solidFill>
                  <a:srgbClr val="FFFF00"/>
                </a:solidFill>
                <a:latin typeface="Lucida Console"/>
                <a:cs typeface="Lucida Console"/>
              </a:rPr>
              <a:t>=&gt;</a:t>
            </a:r>
            <a:endParaRPr lang="en-US" sz="3200" dirty="0" smtClean="0">
              <a:solidFill>
                <a:schemeClr val="accent4"/>
              </a:solidFill>
              <a:latin typeface="Lucida Console"/>
              <a:cs typeface="Lucida Console"/>
            </a:endParaRPr>
          </a:p>
          <a:p>
            <a:pPr marL="0" indent="0">
              <a:buNone/>
            </a:pPr>
            <a:r>
              <a:rPr lang="en-US" sz="3200" dirty="0" smtClean="0">
                <a:solidFill>
                  <a:srgbClr val="FF0000"/>
                </a:solidFill>
                <a:latin typeface="Lucida Console"/>
                <a:cs typeface="Lucida Console"/>
              </a:rPr>
              <a:t>-----FUTURE----</a:t>
            </a:r>
          </a:p>
          <a:p>
            <a:pPr marL="0" indent="0">
              <a:buNone/>
            </a:pPr>
            <a:r>
              <a:rPr lang="en-US" sz="3200" dirty="0" smtClean="0">
                <a:solidFill>
                  <a:srgbClr val="FFFF00"/>
                </a:solidFill>
                <a:latin typeface="Lucida Console"/>
                <a:cs typeface="Lucida Console"/>
              </a:rPr>
              <a:t>                =&gt; </a:t>
            </a:r>
            <a:r>
              <a:rPr lang="en-US" sz="3200" dirty="0" smtClean="0">
                <a:solidFill>
                  <a:schemeClr val="accent4"/>
                </a:solidFill>
                <a:latin typeface="Lucida Console"/>
                <a:cs typeface="Lucida Console"/>
              </a:rPr>
              <a:t>6.</a:t>
            </a:r>
            <a:r>
              <a:rPr lang="en-US" sz="3200" dirty="0" smtClean="0">
                <a:solidFill>
                  <a:srgbClr val="FFFF00"/>
                </a:solidFill>
                <a:latin typeface="Lucida Console"/>
                <a:cs typeface="Lucida Console"/>
              </a:rPr>
              <a:t> </a:t>
            </a:r>
            <a:r>
              <a:rPr lang="en-US" sz="3200" dirty="0" smtClean="0">
                <a:solidFill>
                  <a:schemeClr val="accent4"/>
                </a:solidFill>
                <a:latin typeface="Lucida Console"/>
                <a:cs typeface="Lucida Console"/>
              </a:rPr>
              <a:t>Justice as </a:t>
            </a:r>
            <a:r>
              <a:rPr lang="en-US" sz="3200" dirty="0">
                <a:solidFill>
                  <a:schemeClr val="accent4"/>
                </a:solidFill>
                <a:latin typeface="Lucida Console"/>
                <a:cs typeface="Lucida Console"/>
              </a:rPr>
              <a:t>Boundaries</a:t>
            </a:r>
            <a:endParaRPr lang="en-US" sz="3200" dirty="0" smtClean="0">
              <a:solidFill>
                <a:srgbClr val="FF0000"/>
              </a:solidFill>
              <a:latin typeface="Lucida Console"/>
              <a:cs typeface="Lucida Console"/>
            </a:endParaRPr>
          </a:p>
          <a:p>
            <a:pPr marL="0" indent="0">
              <a:buNone/>
            </a:pPr>
            <a:r>
              <a:rPr lang="en-US" sz="3200" dirty="0" smtClean="0">
                <a:solidFill>
                  <a:srgbClr val="FF0000"/>
                </a:solidFill>
                <a:latin typeface="Lucida Console"/>
                <a:cs typeface="Lucida Console"/>
              </a:rPr>
              <a:t>7. Virtual reality</a:t>
            </a:r>
            <a:r>
              <a:rPr lang="en-US" sz="3200" dirty="0" smtClean="0">
                <a:solidFill>
                  <a:srgbClr val="FFFF00"/>
                </a:solidFill>
                <a:latin typeface="Lucida Console"/>
                <a:cs typeface="Lucida Console"/>
              </a:rPr>
              <a:t>          =&gt;          </a:t>
            </a:r>
            <a:r>
              <a:rPr lang="en-US" sz="3200" b="1" dirty="0" smtClean="0">
                <a:solidFill>
                  <a:srgbClr val="FF0000"/>
                </a:solidFill>
                <a:latin typeface="Lucida Console"/>
                <a:cs typeface="Lucida Console"/>
              </a:rPr>
              <a:t>???</a:t>
            </a:r>
          </a:p>
          <a:p>
            <a:pPr marL="0" indent="0">
              <a:buNone/>
            </a:pPr>
            <a:endParaRPr lang="en-US" sz="3200" dirty="0">
              <a:solidFill>
                <a:schemeClr val="accent4"/>
              </a:solidFill>
              <a:latin typeface="+mj-lt"/>
            </a:endParaRPr>
          </a:p>
        </p:txBody>
      </p:sp>
      <p:sp>
        <p:nvSpPr>
          <p:cNvPr id="5" name="Content Placeholder 4"/>
          <p:cNvSpPr>
            <a:spLocks noGrp="1"/>
          </p:cNvSpPr>
          <p:nvPr>
            <p:ph sz="half" idx="2"/>
          </p:nvPr>
        </p:nvSpPr>
        <p:spPr>
          <a:xfrm>
            <a:off x="11525373" y="1007524"/>
            <a:ext cx="1418853" cy="1172628"/>
          </a:xfrm>
        </p:spPr>
        <p:txBody>
          <a:bodyPr>
            <a:normAutofit fontScale="85000" lnSpcReduction="10000"/>
          </a:bodyPr>
          <a:lstStyle/>
          <a:p>
            <a:pPr marL="0" indent="0">
              <a:buNone/>
            </a:pPr>
            <a:endParaRPr lang="en-US" sz="3200" dirty="0">
              <a:solidFill>
                <a:srgbClr val="008000"/>
              </a:solidFill>
            </a:endParaRPr>
          </a:p>
          <a:p>
            <a:pPr marL="0" indent="0">
              <a:buNone/>
            </a:pPr>
            <a:endParaRPr lang="en-US" dirty="0"/>
          </a:p>
        </p:txBody>
      </p:sp>
    </p:spTree>
    <p:extLst>
      <p:ext uri="{BB962C8B-B14F-4D97-AF65-F5344CB8AC3E}">
        <p14:creationId xmlns:p14="http://schemas.microsoft.com/office/powerpoint/2010/main" val="355506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917"/>
            <a:ext cx="9144000" cy="1016000"/>
          </a:xfrm>
        </p:spPr>
        <p:txBody>
          <a:bodyPr>
            <a:normAutofit fontScale="90000"/>
          </a:bodyPr>
          <a:lstStyle/>
          <a:p>
            <a:r>
              <a:rPr lang="en-US" sz="3200" b="1" dirty="0" smtClean="0">
                <a:solidFill>
                  <a:srgbClr val="FFFF00"/>
                </a:solidFill>
                <a:latin typeface="+mn-lt"/>
              </a:rPr>
              <a:t>Cases Neither Allow Nor Prohibit</a:t>
            </a:r>
            <a:r>
              <a:rPr lang="en-US" sz="3200" b="1" dirty="0" smtClean="0">
                <a:solidFill>
                  <a:srgbClr val="0000FF"/>
                </a:solidFill>
                <a:latin typeface="+mn-lt"/>
              </a:rPr>
              <a:t> </a:t>
            </a:r>
            <a:r>
              <a:rPr lang="en-US" sz="3200" b="1" dirty="0" smtClean="0">
                <a:solidFill>
                  <a:schemeClr val="bg1"/>
                </a:solidFill>
                <a:latin typeface="+mn-lt"/>
              </a:rPr>
              <a:t>(</a:t>
            </a:r>
            <a:r>
              <a:rPr lang="en-US" sz="2700" b="1" dirty="0" smtClean="0">
                <a:solidFill>
                  <a:schemeClr val="bg1"/>
                </a:solidFill>
                <a:latin typeface="+mn-lt"/>
              </a:rPr>
              <a:t>Creative)</a:t>
            </a:r>
            <a:r>
              <a:rPr lang="en-US" sz="2700" b="1" dirty="0" smtClean="0">
                <a:solidFill>
                  <a:schemeClr val="tx1"/>
                </a:solidFill>
                <a:latin typeface="+mn-lt"/>
              </a:rPr>
              <a:t> </a:t>
            </a:r>
            <a:r>
              <a:rPr lang="en-US" sz="3200" b="1" dirty="0" err="1" smtClean="0">
                <a:solidFill>
                  <a:srgbClr val="FFFF00"/>
                </a:solidFill>
                <a:latin typeface="+mn-lt"/>
              </a:rPr>
              <a:t>Modding</a:t>
            </a:r>
            <a:r>
              <a:rPr lang="en-US" sz="3200" b="1" dirty="0" smtClean="0">
                <a:solidFill>
                  <a:srgbClr val="FFFF00"/>
                </a:solidFill>
              </a:rPr>
              <a:t> </a:t>
            </a:r>
            <a:endParaRPr lang="en-US" sz="3200" b="1" dirty="0">
              <a:solidFill>
                <a:srgbClr val="FFFF00"/>
              </a:solidFill>
            </a:endParaRPr>
          </a:p>
        </p:txBody>
      </p:sp>
      <p:sp>
        <p:nvSpPr>
          <p:cNvPr id="3" name="Content Placeholder 2"/>
          <p:cNvSpPr>
            <a:spLocks noGrp="1"/>
          </p:cNvSpPr>
          <p:nvPr>
            <p:ph sz="quarter" idx="10"/>
          </p:nvPr>
        </p:nvSpPr>
        <p:spPr>
          <a:xfrm>
            <a:off x="0" y="1071917"/>
            <a:ext cx="9144000" cy="5351439"/>
          </a:xfrm>
        </p:spPr>
        <p:txBody>
          <a:bodyPr>
            <a:normAutofit/>
          </a:bodyPr>
          <a:lstStyle/>
          <a:p>
            <a:pPr marL="457200" indent="-457200">
              <a:buAutoNum type="arabicPeriod"/>
            </a:pPr>
            <a:r>
              <a:rPr lang="en-US" sz="2600" b="1" i="1" dirty="0" smtClean="0">
                <a:solidFill>
                  <a:srgbClr val="FFFFFF"/>
                </a:solidFill>
                <a:latin typeface="Lucida Console"/>
                <a:cs typeface="Lucida Console"/>
              </a:rPr>
              <a:t>Micro Star v. </a:t>
            </a:r>
            <a:r>
              <a:rPr lang="en-US" sz="2600" b="1" i="1" dirty="0" err="1" smtClean="0">
                <a:solidFill>
                  <a:srgbClr val="FFFFFF"/>
                </a:solidFill>
                <a:latin typeface="Lucida Console"/>
                <a:cs typeface="Lucida Console"/>
              </a:rPr>
              <a:t>FormGen</a:t>
            </a:r>
            <a:r>
              <a:rPr lang="en-US" sz="2600" b="1" i="1" dirty="0">
                <a:solidFill>
                  <a:srgbClr val="FFFFFF"/>
                </a:solidFill>
                <a:latin typeface="Lucida Console"/>
                <a:cs typeface="Lucida Console"/>
              </a:rPr>
              <a:t> </a:t>
            </a:r>
            <a:r>
              <a:rPr lang="en-US" sz="2600" b="1" dirty="0" smtClean="0">
                <a:solidFill>
                  <a:srgbClr val="FFFFFF"/>
                </a:solidFill>
                <a:latin typeface="Lucida Console"/>
                <a:cs typeface="Lucida Console"/>
              </a:rPr>
              <a:t>(</a:t>
            </a:r>
            <a:r>
              <a:rPr lang="en-US" dirty="0" smtClean="0">
                <a:solidFill>
                  <a:srgbClr val="FFFFFF"/>
                </a:solidFill>
                <a:latin typeface="Lucida Console"/>
                <a:cs typeface="Lucida Console"/>
              </a:rPr>
              <a:t>1998 USCA)</a:t>
            </a:r>
          </a:p>
          <a:p>
            <a:pPr marL="0" indent="0">
              <a:buNone/>
            </a:pPr>
            <a:r>
              <a:rPr lang="en-US" dirty="0" smtClean="0">
                <a:solidFill>
                  <a:srgbClr val="FFFFFF"/>
                </a:solidFill>
                <a:latin typeface="Lucida Console"/>
                <a:cs typeface="Lucida Console"/>
              </a:rPr>
              <a:t> </a:t>
            </a:r>
          </a:p>
          <a:p>
            <a:pPr marL="0" indent="0">
              <a:buNone/>
            </a:pPr>
            <a:r>
              <a:rPr lang="en-US" sz="2600" b="1" dirty="0" smtClean="0">
                <a:solidFill>
                  <a:srgbClr val="FFFFFF"/>
                </a:solidFill>
                <a:latin typeface="Lucida Console"/>
                <a:cs typeface="Lucida Console"/>
              </a:rPr>
              <a:t>2. </a:t>
            </a:r>
            <a:r>
              <a:rPr lang="en-US" sz="2600" b="1" i="1" dirty="0" smtClean="0">
                <a:solidFill>
                  <a:srgbClr val="FFFFFF"/>
                </a:solidFill>
                <a:latin typeface="Lucida Console"/>
                <a:cs typeface="Lucida Console"/>
              </a:rPr>
              <a:t>Davidson &amp; Associates, Inc. v. Internet Gateway </a:t>
            </a:r>
            <a:r>
              <a:rPr lang="en-US" sz="2200" dirty="0" smtClean="0">
                <a:solidFill>
                  <a:srgbClr val="FFFFFF"/>
                </a:solidFill>
                <a:latin typeface="Lucida Console"/>
                <a:cs typeface="Lucida Console"/>
              </a:rPr>
              <a:t>2005 USCA </a:t>
            </a:r>
            <a:r>
              <a:rPr lang="en-US" sz="2600" dirty="0" smtClean="0">
                <a:solidFill>
                  <a:srgbClr val="FFFFFF"/>
                </a:solidFill>
                <a:latin typeface="Lucida Console"/>
                <a:cs typeface="Lucida Console"/>
              </a:rPr>
              <a:t>(D&amp;A = Blizzard): </a:t>
            </a:r>
          </a:p>
          <a:p>
            <a:pPr marL="0" indent="0">
              <a:buNone/>
            </a:pPr>
            <a:r>
              <a:rPr lang="en-US" dirty="0" smtClean="0">
                <a:solidFill>
                  <a:srgbClr val="FFFFFF"/>
                </a:solidFill>
                <a:latin typeface="Lucida Console"/>
                <a:cs typeface="Lucida Console"/>
              </a:rPr>
              <a:t>Audio </a:t>
            </a:r>
            <a:r>
              <a:rPr lang="en-US" dirty="0">
                <a:solidFill>
                  <a:srgbClr val="FFFFFF"/>
                </a:solidFill>
                <a:latin typeface="Lucida Console"/>
                <a:cs typeface="Lucida Console"/>
              </a:rPr>
              <a:t>of the June 20, 2005 oral argument in 8</a:t>
            </a:r>
            <a:r>
              <a:rPr lang="en-US" baseline="30000" dirty="0">
                <a:solidFill>
                  <a:srgbClr val="FFFFFF"/>
                </a:solidFill>
                <a:latin typeface="Lucida Console"/>
                <a:cs typeface="Lucida Console"/>
              </a:rPr>
              <a:t>th</a:t>
            </a:r>
            <a:r>
              <a:rPr lang="en-US" dirty="0">
                <a:solidFill>
                  <a:srgbClr val="FFFFFF"/>
                </a:solidFill>
                <a:latin typeface="Lucida Console"/>
                <a:cs typeface="Lucida Console"/>
              </a:rPr>
              <a:t> Circuit Court of Appeal in Blizzard v. BnetD (</a:t>
            </a:r>
            <a:r>
              <a:rPr lang="en-US" i="1" u="sng" dirty="0">
                <a:solidFill>
                  <a:srgbClr val="FFFFFF"/>
                </a:solidFill>
                <a:latin typeface="Lucida Console"/>
                <a:cs typeface="Lucida Console"/>
              </a:rPr>
              <a:t>Davidson</a:t>
            </a:r>
            <a:r>
              <a:rPr lang="en-US" dirty="0">
                <a:solidFill>
                  <a:srgbClr val="FFFFFF"/>
                </a:solidFill>
                <a:latin typeface="Lucida Console"/>
                <a:cs typeface="Lucida Console"/>
              </a:rPr>
              <a:t>) @ 32:40 – 33:05: </a:t>
            </a:r>
            <a:r>
              <a:rPr lang="en-US" i="1" dirty="0">
                <a:solidFill>
                  <a:schemeClr val="tx2">
                    <a:lumMod val="40000"/>
                    <a:lumOff val="60000"/>
                  </a:schemeClr>
                </a:solidFill>
                <a:latin typeface="Lucida Console"/>
                <a:cs typeface="Lucida Console"/>
              </a:rPr>
              <a:t>“This case does not involve new creation. There may be a case that does. This isn’t it…</a:t>
            </a:r>
            <a:r>
              <a:rPr lang="en-US" i="1" dirty="0" smtClean="0">
                <a:solidFill>
                  <a:schemeClr val="tx2">
                    <a:lumMod val="40000"/>
                    <a:lumOff val="60000"/>
                  </a:schemeClr>
                </a:solidFill>
                <a:latin typeface="Lucida Console"/>
                <a:cs typeface="Lucida Console"/>
              </a:rPr>
              <a:t>”</a:t>
            </a:r>
          </a:p>
          <a:p>
            <a:pPr marL="0" indent="0">
              <a:buNone/>
            </a:pPr>
            <a:endParaRPr lang="en-US" i="1" dirty="0">
              <a:solidFill>
                <a:srgbClr val="0000FF"/>
              </a:solidFill>
              <a:latin typeface="Lucida Console"/>
              <a:cs typeface="Lucida Console"/>
            </a:endParaRPr>
          </a:p>
          <a:p>
            <a:pPr marL="0" indent="0">
              <a:buNone/>
            </a:pPr>
            <a:r>
              <a:rPr lang="en-US" sz="2800" b="1" dirty="0">
                <a:solidFill>
                  <a:srgbClr val="FFFFFF"/>
                </a:solidFill>
                <a:latin typeface="Lucida Console"/>
                <a:cs typeface="Lucida Console"/>
              </a:rPr>
              <a:t>3. </a:t>
            </a:r>
            <a:r>
              <a:rPr lang="en-US" sz="2800" b="1" i="1" dirty="0" err="1">
                <a:solidFill>
                  <a:srgbClr val="FFFFFF"/>
                </a:solidFill>
                <a:latin typeface="Lucida Console"/>
                <a:cs typeface="Lucida Console"/>
              </a:rPr>
              <a:t>iRacing</a:t>
            </a:r>
            <a:r>
              <a:rPr lang="en-US" sz="2800" b="1" i="1" dirty="0">
                <a:solidFill>
                  <a:srgbClr val="FFFFFF"/>
                </a:solidFill>
                <a:latin typeface="Lucida Console"/>
                <a:cs typeface="Lucida Console"/>
              </a:rPr>
              <a:t> v. Robinson </a:t>
            </a:r>
            <a:r>
              <a:rPr lang="en-US" dirty="0">
                <a:solidFill>
                  <a:srgbClr val="FFFFFF"/>
                </a:solidFill>
                <a:latin typeface="Lucida Console"/>
                <a:cs typeface="Lucida Console"/>
              </a:rPr>
              <a:t>(2007 Mass. Dist. Ct.</a:t>
            </a:r>
            <a:r>
              <a:rPr lang="en-US" dirty="0" smtClean="0">
                <a:solidFill>
                  <a:srgbClr val="FFFFFF"/>
                </a:solidFill>
                <a:latin typeface="Lucida Console"/>
                <a:cs typeface="Lucida Console"/>
              </a:rPr>
              <a:t>)</a:t>
            </a:r>
          </a:p>
          <a:p>
            <a:pPr marL="0" indent="0">
              <a:buNone/>
            </a:pPr>
            <a:endParaRPr lang="en-US" sz="2800" dirty="0" smtClean="0">
              <a:solidFill>
                <a:srgbClr val="FFFFFF"/>
              </a:solidFill>
              <a:latin typeface="Lucida Console"/>
              <a:cs typeface="Lucida Console"/>
            </a:endParaRPr>
          </a:p>
          <a:p>
            <a:pPr marL="0" indent="0">
              <a:buNone/>
            </a:pPr>
            <a:r>
              <a:rPr lang="en-US" sz="2800" b="1" dirty="0">
                <a:solidFill>
                  <a:srgbClr val="FFFFFF"/>
                </a:solidFill>
                <a:latin typeface="Lucida Console"/>
                <a:cs typeface="Lucida Console"/>
              </a:rPr>
              <a:t>4. </a:t>
            </a:r>
            <a:r>
              <a:rPr lang="en-US" sz="2800" b="1" i="1" dirty="0">
                <a:solidFill>
                  <a:srgbClr val="FFFFFF"/>
                </a:solidFill>
                <a:latin typeface="Lucida Console"/>
                <a:cs typeface="Lucida Console"/>
              </a:rPr>
              <a:t>MDY Industries, LLC v. Blizzard Entertainment, Inc. </a:t>
            </a:r>
            <a:r>
              <a:rPr lang="en-US" dirty="0">
                <a:solidFill>
                  <a:srgbClr val="FFFFFF"/>
                </a:solidFill>
                <a:latin typeface="Lucida Console"/>
                <a:cs typeface="Lucida Console"/>
              </a:rPr>
              <a:t>(2010 USCA</a:t>
            </a:r>
            <a:r>
              <a:rPr lang="en-US" dirty="0" smtClean="0">
                <a:solidFill>
                  <a:srgbClr val="FFFFFF"/>
                </a:solidFill>
                <a:latin typeface="Lucida Console"/>
                <a:cs typeface="Lucida Console"/>
              </a:rPr>
              <a:t>)</a:t>
            </a:r>
            <a:endParaRPr lang="en-US" dirty="0">
              <a:solidFill>
                <a:srgbClr val="FFFFFF"/>
              </a:solidFill>
              <a:latin typeface="Lucida Console"/>
              <a:cs typeface="Lucida Console"/>
            </a:endParaRPr>
          </a:p>
          <a:p>
            <a:pPr marL="0" indent="0">
              <a:buNone/>
            </a:pPr>
            <a:endParaRPr lang="en-US" sz="2800" dirty="0"/>
          </a:p>
          <a:p>
            <a:pPr>
              <a:buFontTx/>
              <a:buChar char="•"/>
            </a:pPr>
            <a:endParaRPr lang="en-US" dirty="0" smtClean="0"/>
          </a:p>
          <a:p>
            <a:pPr>
              <a:buFontTx/>
              <a:buChar char="•"/>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58019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Autofit/>
          </a:bodyPr>
          <a:lstStyle/>
          <a:p>
            <a:r>
              <a:rPr lang="en-US" sz="9600" b="1" dirty="0" smtClean="0">
                <a:solidFill>
                  <a:srgbClr val="FFFF00"/>
                </a:solidFill>
                <a:latin typeface="+mn-lt"/>
              </a:rPr>
              <a:t>WHICH</a:t>
            </a:r>
            <a:endParaRPr lang="en-US" sz="9600" b="1"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r>
              <a:rPr lang="en-US" sz="9600" dirty="0" smtClean="0">
                <a:solidFill>
                  <a:schemeClr val="bg1"/>
                </a:solidFill>
                <a:latin typeface="P22 Typewriter"/>
                <a:cs typeface="P22 Typewriter"/>
              </a:rPr>
              <a:t>LEADS TO…</a:t>
            </a:r>
            <a:endParaRPr lang="en-US" sz="9600" dirty="0">
              <a:solidFill>
                <a:schemeClr val="bg1"/>
              </a:solidFill>
              <a:latin typeface="P22 Typewriter"/>
              <a:cs typeface="P22 Typewriter"/>
            </a:endParaRPr>
          </a:p>
        </p:txBody>
      </p:sp>
    </p:spTree>
    <p:extLst>
      <p:ext uri="{BB962C8B-B14F-4D97-AF65-F5344CB8AC3E}">
        <p14:creationId xmlns:p14="http://schemas.microsoft.com/office/powerpoint/2010/main" val="16185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dirty="0" smtClean="0">
                <a:latin typeface="+mn-lt"/>
              </a:rPr>
              <a:t> </a:t>
            </a:r>
            <a:r>
              <a:rPr lang="en-US" dirty="0" smtClean="0">
                <a:solidFill>
                  <a:srgbClr val="FFFF00"/>
                </a:solidFill>
                <a:latin typeface="+mn-lt"/>
              </a:rPr>
              <a:t>Now at </a:t>
            </a:r>
            <a:r>
              <a:rPr lang="en-US" b="1" dirty="0" smtClean="0">
                <a:solidFill>
                  <a:srgbClr val="FFFF00"/>
                </a:solidFill>
                <a:latin typeface="+mn-lt"/>
              </a:rPr>
              <a:t>Part D: Conciliation </a:t>
            </a:r>
            <a:r>
              <a:rPr lang="en-US" sz="2800" dirty="0" smtClean="0">
                <a:solidFill>
                  <a:srgbClr val="FFFF00"/>
                </a:solidFill>
                <a:latin typeface="+mn-lt"/>
              </a:rPr>
              <a:t>(final leg of journey)</a:t>
            </a:r>
            <a:endParaRPr lang="en-US" sz="2800" dirty="0">
              <a:solidFill>
                <a:srgbClr val="FFFF00"/>
              </a:solidFill>
              <a:latin typeface="+mn-lt"/>
            </a:endParaRPr>
          </a:p>
        </p:txBody>
      </p:sp>
      <p:sp>
        <p:nvSpPr>
          <p:cNvPr id="3" name="Content Placeholder 2"/>
          <p:cNvSpPr>
            <a:spLocks noGrp="1"/>
          </p:cNvSpPr>
          <p:nvPr>
            <p:ph sz="quarter" idx="10"/>
          </p:nvPr>
        </p:nvSpPr>
        <p:spPr/>
        <p:txBody>
          <a:bodyPr/>
          <a:lstStyle/>
          <a:p>
            <a:pPr marL="0" indent="0">
              <a:buNone/>
            </a:pPr>
            <a:r>
              <a:rPr lang="en-US" dirty="0"/>
              <a:t> </a:t>
            </a:r>
            <a:r>
              <a:rPr lang="en-US" dirty="0" smtClean="0"/>
              <a:t>              </a:t>
            </a:r>
            <a:r>
              <a:rPr lang="en-US" sz="2800" b="1" dirty="0" smtClean="0">
                <a:solidFill>
                  <a:schemeClr val="tx2">
                    <a:lumMod val="40000"/>
                    <a:lumOff val="60000"/>
                  </a:schemeClr>
                </a:solidFill>
                <a:latin typeface="Lucida Console"/>
                <a:cs typeface="Lucida Console"/>
              </a:rPr>
              <a:t>Part A = Creating</a:t>
            </a:r>
          </a:p>
          <a:p>
            <a:pPr marL="0" indent="0">
              <a:buNone/>
            </a:pPr>
            <a:r>
              <a:rPr lang="en-US" b="1" dirty="0" smtClean="0">
                <a:solidFill>
                  <a:schemeClr val="accent3">
                    <a:lumMod val="40000"/>
                    <a:lumOff val="60000"/>
                  </a:schemeClr>
                </a:solidFill>
                <a:latin typeface="Lucida Console"/>
                <a:cs typeface="Lucida Console"/>
              </a:rPr>
              <a:t>       </a:t>
            </a:r>
            <a:r>
              <a:rPr lang="en-US" sz="2800" b="1" dirty="0" smtClean="0">
                <a:solidFill>
                  <a:schemeClr val="accent3">
                    <a:lumMod val="40000"/>
                    <a:lumOff val="60000"/>
                  </a:schemeClr>
                </a:solidFill>
                <a:latin typeface="Lucida Console"/>
                <a:cs typeface="Lucida Console"/>
              </a:rPr>
              <a:t>Part B = Connecting</a:t>
            </a:r>
          </a:p>
          <a:p>
            <a:pPr marL="0" indent="0">
              <a:buNone/>
            </a:pPr>
            <a:r>
              <a:rPr lang="en-US" b="1" dirty="0" smtClean="0">
                <a:solidFill>
                  <a:srgbClr val="FF0000"/>
                </a:solidFill>
                <a:latin typeface="Lucida Console"/>
                <a:cs typeface="Lucida Console"/>
              </a:rPr>
              <a:t>       </a:t>
            </a:r>
            <a:r>
              <a:rPr lang="en-US" sz="2800" b="1" dirty="0" smtClean="0">
                <a:solidFill>
                  <a:srgbClr val="FF0000"/>
                </a:solidFill>
                <a:latin typeface="Lucida Console"/>
                <a:cs typeface="Lucida Console"/>
              </a:rPr>
              <a:t>Part C = Controlling</a:t>
            </a:r>
          </a:p>
          <a:p>
            <a:pPr marL="0" indent="0">
              <a:buNone/>
            </a:pPr>
            <a:endParaRPr lang="en-US" dirty="0"/>
          </a:p>
        </p:txBody>
      </p:sp>
      <p:pic>
        <p:nvPicPr>
          <p:cNvPr id="4" name="Content Placeholder 3" descr="file000132607464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57680" y="2840694"/>
            <a:ext cx="5648960" cy="2885440"/>
          </a:xfrm>
          <a:prstGeom prst="rect">
            <a:avLst/>
          </a:prstGeom>
        </p:spPr>
      </p:pic>
    </p:spTree>
    <p:extLst>
      <p:ext uri="{BB962C8B-B14F-4D97-AF65-F5344CB8AC3E}">
        <p14:creationId xmlns:p14="http://schemas.microsoft.com/office/powerpoint/2010/main" val="271502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Autofit/>
          </a:bodyPr>
          <a:lstStyle/>
          <a:p>
            <a:r>
              <a:rPr lang="en-US" sz="6000" b="1" dirty="0" smtClean="0">
                <a:solidFill>
                  <a:srgbClr val="FFFF00"/>
                </a:solidFill>
                <a:latin typeface="Arial"/>
                <a:cs typeface="Arial"/>
              </a:rPr>
              <a:t>WE CAN……</a:t>
            </a:r>
            <a:endParaRPr lang="en-US" sz="6000" b="1" dirty="0">
              <a:solidFill>
                <a:srgbClr val="FFFF00"/>
              </a:solidFill>
              <a:latin typeface="Arial"/>
              <a:cs typeface="Arial"/>
            </a:endParaRPr>
          </a:p>
        </p:txBody>
      </p:sp>
      <p:sp>
        <p:nvSpPr>
          <p:cNvPr id="3" name="Content Placeholder 2"/>
          <p:cNvSpPr>
            <a:spLocks noGrp="1"/>
          </p:cNvSpPr>
          <p:nvPr>
            <p:ph sz="quarter" idx="10"/>
          </p:nvPr>
        </p:nvSpPr>
        <p:spPr>
          <a:xfrm>
            <a:off x="0" y="1016000"/>
            <a:ext cx="5906803" cy="5147603"/>
          </a:xfrm>
        </p:spPr>
        <p:txBody>
          <a:bodyPr>
            <a:normAutofit fontScale="85000" lnSpcReduction="20000"/>
          </a:bodyPr>
          <a:lstStyle/>
          <a:p>
            <a:pPr marL="0" indent="0">
              <a:buNone/>
            </a:pPr>
            <a:r>
              <a:rPr lang="en-US" dirty="0" smtClean="0">
                <a:solidFill>
                  <a:srgbClr val="FFFFFF"/>
                </a:solidFill>
                <a:latin typeface="Lucida Console"/>
                <a:cs typeface="Lucida Console"/>
              </a:rPr>
              <a:t>……evolve a </a:t>
            </a:r>
            <a:r>
              <a:rPr lang="en-US" b="1" i="1" u="sng" dirty="0" smtClean="0">
                <a:solidFill>
                  <a:srgbClr val="FFFFFF"/>
                </a:solidFill>
                <a:latin typeface="Lucida Console"/>
                <a:cs typeface="Lucida Console"/>
              </a:rPr>
              <a:t>single standard</a:t>
            </a:r>
            <a:r>
              <a:rPr lang="en-US" dirty="0" smtClean="0">
                <a:solidFill>
                  <a:srgbClr val="FFFFFF"/>
                </a:solidFill>
                <a:latin typeface="Lucida Console"/>
                <a:cs typeface="Lucida Console"/>
              </a:rPr>
              <a:t>:</a:t>
            </a:r>
          </a:p>
          <a:p>
            <a:endParaRPr lang="en-US" dirty="0">
              <a:solidFill>
                <a:srgbClr val="FFFFFF"/>
              </a:solidFill>
              <a:latin typeface="Lucida Console"/>
              <a:cs typeface="Lucida Console"/>
            </a:endParaRPr>
          </a:p>
          <a:p>
            <a:r>
              <a:rPr lang="en-US" dirty="0" smtClean="0">
                <a:solidFill>
                  <a:srgbClr val="FFFFFF"/>
                </a:solidFill>
                <a:latin typeface="Lucida Console"/>
                <a:cs typeface="Lucida Console"/>
              </a:rPr>
              <a:t>For </a:t>
            </a:r>
            <a:r>
              <a:rPr lang="en-US" b="1" dirty="0" smtClean="0">
                <a:solidFill>
                  <a:srgbClr val="B7DEE8"/>
                </a:solidFill>
                <a:latin typeface="Lucida Console"/>
                <a:cs typeface="Lucida Console"/>
              </a:rPr>
              <a:t>CREATORS</a:t>
            </a:r>
            <a:r>
              <a:rPr lang="en-US" dirty="0" smtClean="0">
                <a:solidFill>
                  <a:srgbClr val="FFFFFF"/>
                </a:solidFill>
                <a:latin typeface="Lucida Console"/>
                <a:cs typeface="Lucida Console"/>
              </a:rPr>
              <a:t> </a:t>
            </a:r>
            <a:r>
              <a:rPr lang="en-US" b="1" dirty="0" smtClean="0">
                <a:solidFill>
                  <a:srgbClr val="FFFFFF"/>
                </a:solidFill>
                <a:latin typeface="Lucida Console"/>
                <a:cs typeface="Lucida Console"/>
              </a:rPr>
              <a:t>as</a:t>
            </a:r>
            <a:r>
              <a:rPr lang="en-US" dirty="0" smtClean="0">
                <a:latin typeface="Lucida Console"/>
                <a:cs typeface="Lucida Console"/>
              </a:rPr>
              <a:t> </a:t>
            </a:r>
            <a:r>
              <a:rPr lang="en-US" b="1" dirty="0" smtClean="0">
                <a:solidFill>
                  <a:schemeClr val="accent2"/>
                </a:solidFill>
                <a:latin typeface="Lucida Console"/>
                <a:cs typeface="Lucida Console"/>
              </a:rPr>
              <a:t>USERS</a:t>
            </a:r>
            <a:r>
              <a:rPr lang="en-US" dirty="0" smtClean="0">
                <a:solidFill>
                  <a:srgbClr val="FFFFFF"/>
                </a:solidFill>
                <a:latin typeface="Lucida Console"/>
                <a:cs typeface="Lucida Console"/>
              </a:rPr>
              <a:t>,</a:t>
            </a:r>
            <a:r>
              <a:rPr lang="en-US" b="1" dirty="0" smtClean="0">
                <a:solidFill>
                  <a:srgbClr val="FFFFFF"/>
                </a:solidFill>
                <a:latin typeface="Lucida Console"/>
                <a:cs typeface="Lucida Console"/>
              </a:rPr>
              <a:t> &amp;</a:t>
            </a:r>
            <a:r>
              <a:rPr lang="en-US" dirty="0" smtClean="0">
                <a:solidFill>
                  <a:srgbClr val="FFFFFF"/>
                </a:solidFill>
                <a:latin typeface="Lucida Console"/>
                <a:cs typeface="Lucida Console"/>
              </a:rPr>
              <a:t> </a:t>
            </a:r>
            <a:endParaRPr lang="en-US" dirty="0">
              <a:solidFill>
                <a:srgbClr val="FFFFFF"/>
              </a:solidFill>
              <a:latin typeface="Lucida Console"/>
              <a:cs typeface="Lucida Console"/>
            </a:endParaRPr>
          </a:p>
          <a:p>
            <a:r>
              <a:rPr lang="en-US" dirty="0" smtClean="0">
                <a:solidFill>
                  <a:srgbClr val="FFFFFF"/>
                </a:solidFill>
                <a:latin typeface="Lucida Console"/>
                <a:cs typeface="Lucida Console"/>
              </a:rPr>
              <a:t>For</a:t>
            </a:r>
            <a:r>
              <a:rPr lang="en-US" dirty="0" smtClean="0">
                <a:latin typeface="Lucida Console"/>
                <a:cs typeface="Lucida Console"/>
              </a:rPr>
              <a:t> </a:t>
            </a:r>
            <a:r>
              <a:rPr lang="en-US" b="1" dirty="0" smtClean="0">
                <a:solidFill>
                  <a:srgbClr val="C0504D"/>
                </a:solidFill>
                <a:latin typeface="Lucida Console"/>
                <a:cs typeface="Lucida Console"/>
              </a:rPr>
              <a:t>USERS</a:t>
            </a:r>
            <a:r>
              <a:rPr lang="en-US" dirty="0" smtClean="0">
                <a:latin typeface="Lucida Console"/>
                <a:cs typeface="Lucida Console"/>
              </a:rPr>
              <a:t> </a:t>
            </a:r>
            <a:r>
              <a:rPr lang="en-US" b="1" dirty="0" smtClean="0">
                <a:solidFill>
                  <a:srgbClr val="FFFFFF"/>
                </a:solidFill>
                <a:latin typeface="Lucida Console"/>
                <a:cs typeface="Lucida Console"/>
              </a:rPr>
              <a:t>as</a:t>
            </a:r>
            <a:r>
              <a:rPr lang="en-US" dirty="0" smtClean="0">
                <a:latin typeface="Lucida Console"/>
                <a:cs typeface="Lucida Console"/>
              </a:rPr>
              <a:t> </a:t>
            </a:r>
            <a:r>
              <a:rPr lang="en-US" b="1" dirty="0" smtClean="0">
                <a:solidFill>
                  <a:schemeClr val="accent5">
                    <a:lumMod val="40000"/>
                    <a:lumOff val="60000"/>
                  </a:schemeClr>
                </a:solidFill>
                <a:latin typeface="Lucida Console"/>
                <a:cs typeface="Lucida Console"/>
              </a:rPr>
              <a:t>CREATORS</a:t>
            </a:r>
            <a:r>
              <a:rPr lang="en-US" dirty="0" smtClean="0">
                <a:solidFill>
                  <a:srgbClr val="000000"/>
                </a:solidFill>
                <a:latin typeface="Lucida Console"/>
                <a:cs typeface="Lucida Console"/>
              </a:rPr>
              <a:t>……</a:t>
            </a:r>
          </a:p>
          <a:p>
            <a:pPr marL="0" indent="0">
              <a:buNone/>
            </a:pPr>
            <a:r>
              <a:rPr lang="en-US" dirty="0">
                <a:solidFill>
                  <a:srgbClr val="000000"/>
                </a:solidFill>
                <a:latin typeface="Lucida Console"/>
                <a:cs typeface="Lucida Console"/>
              </a:rPr>
              <a:t> </a:t>
            </a:r>
            <a:r>
              <a:rPr lang="en-US" dirty="0" smtClean="0">
                <a:solidFill>
                  <a:srgbClr val="000000"/>
                </a:solidFill>
                <a:latin typeface="Lucida Console"/>
                <a:cs typeface="Lucida Console"/>
              </a:rPr>
              <a:t> </a:t>
            </a:r>
            <a:r>
              <a:rPr lang="en-US" dirty="0" smtClean="0">
                <a:solidFill>
                  <a:srgbClr val="FFFFFF"/>
                </a:solidFill>
                <a:latin typeface="Lucida Console"/>
                <a:cs typeface="Lucida Console"/>
              </a:rPr>
              <a:t>to match</a:t>
            </a:r>
            <a:r>
              <a:rPr lang="en-US" b="1" dirty="0" smtClean="0">
                <a:solidFill>
                  <a:srgbClr val="FFFFFF"/>
                </a:solidFill>
                <a:latin typeface="Lucida Console"/>
                <a:cs typeface="Lucida Console"/>
              </a:rPr>
              <a:t> </a:t>
            </a:r>
            <a:r>
              <a:rPr lang="en-US" b="1" i="1" u="sng" dirty="0" smtClean="0">
                <a:solidFill>
                  <a:srgbClr val="FFFFFF"/>
                </a:solidFill>
                <a:latin typeface="Lucida Console"/>
                <a:cs typeface="Lucida Console"/>
              </a:rPr>
              <a:t>reality</a:t>
            </a:r>
            <a:r>
              <a:rPr lang="en-US" dirty="0" smtClean="0">
                <a:solidFill>
                  <a:srgbClr val="FFFFFF"/>
                </a:solidFill>
                <a:latin typeface="Lucida Console"/>
                <a:cs typeface="Lucida Console"/>
              </a:rPr>
              <a:t>…</a:t>
            </a:r>
          </a:p>
          <a:p>
            <a:pPr marL="0" indent="0">
              <a:buNone/>
            </a:pPr>
            <a:endParaRPr lang="en-US" dirty="0" smtClean="0">
              <a:solidFill>
                <a:srgbClr val="FFFFFF"/>
              </a:solidFill>
              <a:latin typeface="Lucida Console"/>
              <a:cs typeface="Lucida Console"/>
            </a:endParaRPr>
          </a:p>
          <a:p>
            <a:r>
              <a:rPr lang="en-US" dirty="0">
                <a:solidFill>
                  <a:srgbClr val="FFFFFF"/>
                </a:solidFill>
                <a:latin typeface="Lucida Console"/>
                <a:cs typeface="Lucida Console"/>
              </a:rPr>
              <a:t>F</a:t>
            </a:r>
            <a:r>
              <a:rPr lang="en-US" dirty="0" smtClean="0">
                <a:solidFill>
                  <a:srgbClr val="FFFFFF"/>
                </a:solidFill>
                <a:latin typeface="Lucida Console"/>
                <a:cs typeface="Lucida Console"/>
              </a:rPr>
              <a:t>acilitating </a:t>
            </a:r>
            <a:r>
              <a:rPr lang="en-US" dirty="0">
                <a:solidFill>
                  <a:srgbClr val="FFFFFF"/>
                </a:solidFill>
                <a:latin typeface="Lucida Console"/>
                <a:cs typeface="Lucida Console"/>
              </a:rPr>
              <a:t>“true” </a:t>
            </a:r>
            <a:endParaRPr lang="en-US" dirty="0" smtClean="0">
              <a:solidFill>
                <a:srgbClr val="FFFFFF"/>
              </a:solidFill>
              <a:latin typeface="Lucida Console"/>
              <a:cs typeface="Lucida Console"/>
            </a:endParaRPr>
          </a:p>
          <a:p>
            <a:pPr marL="0" indent="0">
              <a:buNone/>
            </a:pPr>
            <a:r>
              <a:rPr lang="en-US" b="1" dirty="0">
                <a:solidFill>
                  <a:srgbClr val="3366FF"/>
                </a:solidFill>
                <a:latin typeface="Lucida Console"/>
                <a:cs typeface="Lucida Console"/>
              </a:rPr>
              <a:t> </a:t>
            </a:r>
            <a:r>
              <a:rPr lang="en-US" b="1" dirty="0" smtClean="0">
                <a:solidFill>
                  <a:srgbClr val="3366FF"/>
                </a:solidFill>
                <a:latin typeface="Lucida Console"/>
                <a:cs typeface="Lucida Console"/>
              </a:rPr>
              <a:t> INTERACTIVITY</a:t>
            </a:r>
            <a:r>
              <a:rPr lang="en-US" dirty="0" smtClean="0">
                <a:latin typeface="Lucida Console"/>
                <a:cs typeface="Lucida Console"/>
              </a:rPr>
              <a:t> </a:t>
            </a:r>
            <a:r>
              <a:rPr lang="en-US" dirty="0">
                <a:solidFill>
                  <a:srgbClr val="FFFFFF"/>
                </a:solidFill>
                <a:latin typeface="Lucida Console"/>
                <a:cs typeface="Lucida Console"/>
              </a:rPr>
              <a:t>set Mods apart </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from </a:t>
            </a:r>
            <a:r>
              <a:rPr lang="en-US" dirty="0">
                <a:solidFill>
                  <a:srgbClr val="FFFFFF"/>
                </a:solidFill>
                <a:latin typeface="Lucida Console"/>
                <a:cs typeface="Lucida Console"/>
              </a:rPr>
              <a:t>other (one-way) </a:t>
            </a:r>
            <a:r>
              <a:rPr lang="en-US" dirty="0" smtClean="0">
                <a:solidFill>
                  <a:srgbClr val="FFFFFF"/>
                </a:solidFill>
                <a:latin typeface="Lucida Console"/>
                <a:cs typeface="Lucida Console"/>
              </a:rPr>
              <a:t>art</a:t>
            </a:r>
            <a:endParaRPr lang="en-US" dirty="0">
              <a:solidFill>
                <a:srgbClr val="FFFFFF"/>
              </a:solidFill>
              <a:latin typeface="Lucida Console"/>
              <a:cs typeface="Lucida Console"/>
            </a:endParaRPr>
          </a:p>
          <a:p>
            <a:r>
              <a:rPr lang="en-US" dirty="0">
                <a:solidFill>
                  <a:srgbClr val="FFFFFF"/>
                </a:solidFill>
                <a:latin typeface="Lucida Console"/>
                <a:cs typeface="Lucida Console"/>
              </a:rPr>
              <a:t>I</a:t>
            </a:r>
            <a:r>
              <a:rPr lang="en-US" dirty="0" smtClean="0">
                <a:solidFill>
                  <a:srgbClr val="FFFFFF"/>
                </a:solidFill>
                <a:latin typeface="Lucida Console"/>
                <a:cs typeface="Lucida Console"/>
              </a:rPr>
              <a:t>t </a:t>
            </a:r>
            <a:r>
              <a:rPr lang="en-US" dirty="0">
                <a:solidFill>
                  <a:srgbClr val="FFFFFF"/>
                </a:solidFill>
                <a:latin typeface="Lucida Console"/>
                <a:cs typeface="Lucida Console"/>
              </a:rPr>
              <a:t>make a </a:t>
            </a:r>
            <a:r>
              <a:rPr lang="en-US" dirty="0" smtClean="0">
                <a:solidFill>
                  <a:srgbClr val="FFFFFF"/>
                </a:solidFill>
                <a:latin typeface="Lucida Console"/>
                <a:cs typeface="Lucida Console"/>
              </a:rPr>
              <a:t>difference </a:t>
            </a:r>
            <a:r>
              <a:rPr lang="en-US" dirty="0">
                <a:solidFill>
                  <a:srgbClr val="FFFFFF"/>
                </a:solidFill>
                <a:latin typeface="Lucida Console"/>
                <a:cs typeface="Lucida Console"/>
              </a:rPr>
              <a:t>that mods</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games </a:t>
            </a:r>
            <a:r>
              <a:rPr lang="en-US" dirty="0">
                <a:solidFill>
                  <a:srgbClr val="FFFFFF"/>
                </a:solidFill>
                <a:latin typeface="Lucida Console"/>
                <a:cs typeface="Lucida Console"/>
              </a:rPr>
              <a:t>are a tool of other</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further creativity. </a:t>
            </a:r>
            <a:endParaRPr lang="en-US" dirty="0">
              <a:solidFill>
                <a:srgbClr val="FFFFFF"/>
              </a:solidFill>
              <a:latin typeface="Lucida Console"/>
              <a:cs typeface="Lucida Console"/>
            </a:endParaRPr>
          </a:p>
          <a:p>
            <a:r>
              <a:rPr lang="en-US" dirty="0">
                <a:solidFill>
                  <a:srgbClr val="FFFFFF"/>
                </a:solidFill>
                <a:latin typeface="Lucida Console"/>
                <a:cs typeface="Lucida Console"/>
              </a:rPr>
              <a:t>Who owns </a:t>
            </a:r>
            <a:r>
              <a:rPr lang="en-US" b="1" dirty="0">
                <a:solidFill>
                  <a:srgbClr val="3366FF"/>
                </a:solidFill>
                <a:latin typeface="Lucida Console"/>
                <a:cs typeface="Lucida Console"/>
              </a:rPr>
              <a:t>SHARED CREATIVITY</a:t>
            </a:r>
            <a:r>
              <a:rPr lang="en-US" dirty="0">
                <a:latin typeface="Lucida Console"/>
                <a:cs typeface="Lucida Console"/>
              </a:rPr>
              <a:t>?</a:t>
            </a:r>
          </a:p>
          <a:p>
            <a:r>
              <a:rPr lang="en-US" dirty="0">
                <a:solidFill>
                  <a:srgbClr val="FFFFFF"/>
                </a:solidFill>
                <a:latin typeface="Lucida Console"/>
                <a:cs typeface="Lucida Console"/>
              </a:rPr>
              <a:t>Is </a:t>
            </a:r>
            <a:r>
              <a:rPr lang="en-US" dirty="0" err="1">
                <a:solidFill>
                  <a:srgbClr val="FFFFFF"/>
                </a:solidFill>
                <a:latin typeface="Lucida Console"/>
                <a:cs typeface="Lucida Console"/>
              </a:rPr>
              <a:t>modding</a:t>
            </a:r>
            <a:r>
              <a:rPr lang="en-US" dirty="0">
                <a:solidFill>
                  <a:srgbClr val="FFFFFF"/>
                </a:solidFill>
                <a:latin typeface="Lucida Console"/>
                <a:cs typeface="Lucida Console"/>
              </a:rPr>
              <a:t> a </a:t>
            </a:r>
            <a:r>
              <a:rPr lang="en-US" dirty="0">
                <a:solidFill>
                  <a:schemeClr val="accent4">
                    <a:lumMod val="40000"/>
                    <a:lumOff val="60000"/>
                  </a:schemeClr>
                </a:solidFill>
                <a:latin typeface="Lucida Console"/>
                <a:cs typeface="Lucida Console"/>
              </a:rPr>
              <a:t>“Right </a:t>
            </a:r>
            <a:r>
              <a:rPr lang="en-US" dirty="0" smtClean="0">
                <a:solidFill>
                  <a:schemeClr val="accent4">
                    <a:lumMod val="40000"/>
                    <a:lumOff val="60000"/>
                  </a:schemeClr>
                </a:solidFill>
                <a:latin typeface="Lucida Console"/>
                <a:cs typeface="Lucida Console"/>
              </a:rPr>
              <a:t>to    </a:t>
            </a:r>
          </a:p>
          <a:p>
            <a:pPr marL="0" indent="0">
              <a:buNone/>
            </a:pPr>
            <a:r>
              <a:rPr lang="en-US" dirty="0">
                <a:solidFill>
                  <a:schemeClr val="accent4">
                    <a:lumMod val="40000"/>
                    <a:lumOff val="60000"/>
                  </a:schemeClr>
                </a:solidFill>
                <a:latin typeface="Lucida Console"/>
                <a:cs typeface="Lucida Console"/>
              </a:rPr>
              <a:t> </a:t>
            </a:r>
            <a:r>
              <a:rPr lang="en-US" dirty="0" smtClean="0">
                <a:solidFill>
                  <a:schemeClr val="accent4">
                    <a:lumMod val="40000"/>
                    <a:lumOff val="60000"/>
                  </a:schemeClr>
                </a:solidFill>
                <a:latin typeface="Lucida Console"/>
                <a:cs typeface="Lucida Console"/>
              </a:rPr>
              <a:t> </a:t>
            </a:r>
            <a:r>
              <a:rPr lang="en-US" dirty="0" err="1" smtClean="0">
                <a:solidFill>
                  <a:schemeClr val="accent4">
                    <a:lumMod val="40000"/>
                    <a:lumOff val="60000"/>
                  </a:schemeClr>
                </a:solidFill>
                <a:latin typeface="Lucida Console"/>
                <a:cs typeface="Lucida Console"/>
              </a:rPr>
              <a:t>CREAtE</a:t>
            </a:r>
            <a:r>
              <a:rPr lang="en-US" dirty="0" smtClean="0">
                <a:solidFill>
                  <a:schemeClr val="accent4">
                    <a:lumMod val="40000"/>
                    <a:lumOff val="60000"/>
                  </a:schemeClr>
                </a:solidFill>
                <a:latin typeface="Lucida Console"/>
                <a:cs typeface="Lucida Console"/>
              </a:rPr>
              <a:t>” </a:t>
            </a:r>
            <a:r>
              <a:rPr lang="en-US" dirty="0">
                <a:solidFill>
                  <a:srgbClr val="FFFFFF"/>
                </a:solidFill>
                <a:latin typeface="Lucida Console"/>
                <a:cs typeface="Lucida Console"/>
              </a:rPr>
              <a:t>(expression/speech) or a </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a:t>
            </a:r>
            <a:r>
              <a:rPr lang="en-US" dirty="0">
                <a:solidFill>
                  <a:srgbClr val="FFFFFF"/>
                </a:solidFill>
                <a:latin typeface="Lucida Console"/>
                <a:cs typeface="Lucida Console"/>
              </a:rPr>
              <a:t>Creator’s Right” (part of/defense </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to</a:t>
            </a:r>
            <a:r>
              <a:rPr lang="en-US" dirty="0">
                <a:solidFill>
                  <a:srgbClr val="FFFFFF"/>
                </a:solidFill>
                <a:latin typeface="Lucida Console"/>
                <a:cs typeface="Lucida Console"/>
              </a:rPr>
              <a:t>: copyright)?</a:t>
            </a:r>
          </a:p>
          <a:p>
            <a:r>
              <a:rPr lang="en-US" i="1" dirty="0" smtClean="0">
                <a:solidFill>
                  <a:srgbClr val="3366FF"/>
                </a:solidFill>
                <a:latin typeface="Lucida Console"/>
                <a:cs typeface="Lucida Console"/>
              </a:rPr>
              <a:t>Users Rights</a:t>
            </a:r>
            <a:r>
              <a:rPr lang="en-US" dirty="0" smtClean="0">
                <a:latin typeface="Lucida Console"/>
                <a:cs typeface="Lucida Console"/>
              </a:rPr>
              <a:t> </a:t>
            </a:r>
            <a:r>
              <a:rPr lang="en-US" b="1" dirty="0" smtClean="0">
                <a:solidFill>
                  <a:srgbClr val="FF0000"/>
                </a:solidFill>
                <a:latin typeface="Lucida Console"/>
                <a:cs typeface="Lucida Console"/>
              </a:rPr>
              <a:t>ought to be a</a:t>
            </a:r>
            <a:r>
              <a:rPr lang="en-US" dirty="0" smtClean="0">
                <a:latin typeface="Lucida Console"/>
                <a:cs typeface="Lucida Console"/>
              </a:rPr>
              <a:t> </a:t>
            </a:r>
            <a:r>
              <a:rPr lang="en-US" dirty="0">
                <a:solidFill>
                  <a:schemeClr val="bg1"/>
                </a:solidFill>
                <a:latin typeface="Lucida Console"/>
                <a:cs typeface="Lucida Console"/>
              </a:rPr>
              <a:t>“Right </a:t>
            </a:r>
            <a:endParaRPr lang="en-US" dirty="0" smtClean="0">
              <a:solidFill>
                <a:schemeClr val="bg1"/>
              </a:solidFill>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to </a:t>
            </a:r>
            <a:r>
              <a:rPr lang="en-US" dirty="0" err="1" smtClean="0">
                <a:solidFill>
                  <a:schemeClr val="bg1"/>
                </a:solidFill>
                <a:latin typeface="Lucida Console"/>
                <a:cs typeface="Lucida Console"/>
              </a:rPr>
              <a:t>CREAtE</a:t>
            </a:r>
            <a:r>
              <a:rPr lang="en-US" dirty="0" smtClean="0">
                <a:solidFill>
                  <a:schemeClr val="bg1"/>
                </a:solidFill>
                <a:latin typeface="Lucida Console"/>
                <a:cs typeface="Lucida Console"/>
              </a:rPr>
              <a:t>” not </a:t>
            </a:r>
            <a:r>
              <a:rPr lang="en-US" dirty="0">
                <a:solidFill>
                  <a:schemeClr val="bg1"/>
                </a:solidFill>
                <a:latin typeface="Lucida Console"/>
                <a:cs typeface="Lucida Console"/>
              </a:rPr>
              <a:t>“</a:t>
            </a:r>
            <a:r>
              <a:rPr lang="en-US" dirty="0" smtClean="0">
                <a:solidFill>
                  <a:schemeClr val="bg1"/>
                </a:solidFill>
                <a:latin typeface="Lucida Console"/>
                <a:cs typeface="Lucida Console"/>
              </a:rPr>
              <a:t>Rights </a:t>
            </a:r>
            <a:r>
              <a:rPr lang="en-US" dirty="0">
                <a:solidFill>
                  <a:schemeClr val="bg1"/>
                </a:solidFill>
                <a:latin typeface="Lucida Console"/>
                <a:cs typeface="Lucida Console"/>
              </a:rPr>
              <a:t>of Creation” </a:t>
            </a: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b="-4407"/>
          <a:stretch/>
        </p:blipFill>
        <p:spPr>
          <a:xfrm>
            <a:off x="5906803" y="415583"/>
            <a:ext cx="2779997" cy="5748020"/>
          </a:xfrm>
          <a:prstGeom prst="rect">
            <a:avLst/>
          </a:prstGeom>
        </p:spPr>
      </p:pic>
    </p:spTree>
    <p:extLst>
      <p:ext uri="{BB962C8B-B14F-4D97-AF65-F5344CB8AC3E}">
        <p14:creationId xmlns:p14="http://schemas.microsoft.com/office/powerpoint/2010/main" val="315165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96333" y="222250"/>
            <a:ext cx="4508500" cy="5186384"/>
          </a:xfrm>
        </p:spPr>
        <p:txBody>
          <a:bodyPr>
            <a:normAutofit/>
          </a:bodyPr>
          <a:lstStyle/>
          <a:p>
            <a:pPr marL="0" indent="0">
              <a:buNone/>
            </a:pPr>
            <a:endParaRPr lang="en-US" sz="5400" b="1" dirty="0" smtClean="0">
              <a:latin typeface="Lucida Console"/>
              <a:cs typeface="Lucida Console"/>
            </a:endParaRPr>
          </a:p>
          <a:p>
            <a:pPr marL="0" indent="0">
              <a:buNone/>
            </a:pPr>
            <a:r>
              <a:rPr lang="en-US" sz="5400" b="1" dirty="0" smtClean="0">
                <a:solidFill>
                  <a:srgbClr val="FFFF00"/>
                </a:solidFill>
                <a:latin typeface="Lucida Console"/>
                <a:cs typeface="Lucida Console"/>
              </a:rPr>
              <a:t>IF</a:t>
            </a:r>
            <a:r>
              <a:rPr lang="en-US" sz="5400" b="1" dirty="0" smtClean="0">
                <a:solidFill>
                  <a:srgbClr val="FFFFFF"/>
                </a:solidFill>
                <a:latin typeface="Lucida Console"/>
                <a:cs typeface="Lucida Console"/>
              </a:rPr>
              <a:t> WE</a:t>
            </a:r>
          </a:p>
          <a:p>
            <a:pPr marL="0" indent="0">
              <a:buNone/>
            </a:pPr>
            <a:r>
              <a:rPr lang="en-US" sz="5400" b="1" dirty="0" smtClean="0">
                <a:solidFill>
                  <a:srgbClr val="FFFFFF"/>
                </a:solidFill>
                <a:latin typeface="Lucida Console"/>
                <a:cs typeface="Lucida Console"/>
              </a:rPr>
              <a:t>EVOLVE</a:t>
            </a:r>
          </a:p>
          <a:p>
            <a:pPr marL="0" indent="0">
              <a:buNone/>
            </a:pPr>
            <a:r>
              <a:rPr lang="en-US" sz="5400" b="1" dirty="0" smtClean="0">
                <a:solidFill>
                  <a:srgbClr val="FFFFFF"/>
                </a:solidFill>
                <a:latin typeface="Lucida Console"/>
                <a:cs typeface="Lucida Console"/>
              </a:rPr>
              <a:t>CERTAIN</a:t>
            </a:r>
          </a:p>
          <a:p>
            <a:pPr marL="0" indent="0">
              <a:buNone/>
            </a:pPr>
            <a:r>
              <a:rPr lang="en-US" sz="5400" b="1" dirty="0" smtClean="0">
                <a:solidFill>
                  <a:srgbClr val="FFFFFF"/>
                </a:solidFill>
                <a:latin typeface="Lucida Console"/>
                <a:cs typeface="Lucida Console"/>
              </a:rPr>
              <a:t>(ETHICAL)</a:t>
            </a:r>
          </a:p>
          <a:p>
            <a:pPr marL="0" indent="0">
              <a:buNone/>
            </a:pPr>
            <a:r>
              <a:rPr lang="en-US" sz="5400" b="1" dirty="0" smtClean="0">
                <a:solidFill>
                  <a:srgbClr val="FFFFFF"/>
                </a:solidFill>
                <a:latin typeface="Lucida Console"/>
                <a:cs typeface="Lucida Console"/>
              </a:rPr>
              <a:t>PRINCIPLES</a:t>
            </a:r>
            <a:endParaRPr lang="en-US" sz="5400" b="1" dirty="0">
              <a:solidFill>
                <a:srgbClr val="FFFFFF"/>
              </a:solidFill>
              <a:latin typeface="Lucida Console"/>
              <a:cs typeface="Lucida Console"/>
            </a:endParaRPr>
          </a:p>
        </p:txBody>
      </p:sp>
      <p:pic>
        <p:nvPicPr>
          <p:cNvPr id="4" name="Content Placeholder 3" descr="Plato_and_Aristotle_in_The_School_of_Athens,_by_italian_Rafael.jpg"/>
          <p:cNvPicPr>
            <a:picLocks noChangeAspect="1"/>
          </p:cNvPicPr>
          <p:nvPr/>
        </p:nvPicPr>
        <p:blipFill rotWithShape="1">
          <a:blip r:embed="rId2" cstate="print">
            <a:extLst>
              <a:ext uri="{28A0092B-C50C-407E-A947-70E740481C1C}">
                <a14:useLocalDpi xmlns:a14="http://schemas.microsoft.com/office/drawing/2010/main"/>
              </a:ext>
            </a:extLst>
          </a:blip>
          <a:srcRect l="-42" t="-2"/>
          <a:stretch/>
        </p:blipFill>
        <p:spPr>
          <a:xfrm>
            <a:off x="4676099" y="1375608"/>
            <a:ext cx="4301179" cy="3228142"/>
          </a:xfrm>
          <a:prstGeom prst="rect">
            <a:avLst/>
          </a:prstGeom>
        </p:spPr>
      </p:pic>
    </p:spTree>
    <p:extLst>
      <p:ext uri="{BB962C8B-B14F-4D97-AF65-F5344CB8AC3E}">
        <p14:creationId xmlns:p14="http://schemas.microsoft.com/office/powerpoint/2010/main" val="39373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833" y="30260"/>
            <a:ext cx="8911167" cy="1016000"/>
          </a:xfrm>
        </p:spPr>
        <p:txBody>
          <a:bodyPr>
            <a:noAutofit/>
          </a:bodyPr>
          <a:lstStyle/>
          <a:p>
            <a:r>
              <a:rPr lang="en-US" b="1" dirty="0" smtClean="0">
                <a:solidFill>
                  <a:srgbClr val="FFFF00"/>
                </a:solidFill>
                <a:latin typeface="+mn-lt"/>
              </a:rPr>
              <a:t>1</a:t>
            </a:r>
            <a:r>
              <a:rPr lang="en-US" b="1" baseline="30000" dirty="0" smtClean="0">
                <a:solidFill>
                  <a:srgbClr val="FFFF00"/>
                </a:solidFill>
                <a:latin typeface="+mn-lt"/>
              </a:rPr>
              <a:t>st</a:t>
            </a:r>
            <a:r>
              <a:rPr lang="en-US" b="1" dirty="0" smtClean="0">
                <a:solidFill>
                  <a:srgbClr val="FFFF00"/>
                </a:solidFill>
                <a:latin typeface="+mn-lt"/>
              </a:rPr>
              <a:t> Principles: A. Ethics Before Law</a:t>
            </a:r>
            <a:endParaRPr lang="en-US" b="1" dirty="0">
              <a:solidFill>
                <a:srgbClr val="FFFF00"/>
              </a:solidFill>
              <a:latin typeface="+mn-lt"/>
            </a:endParaRPr>
          </a:p>
        </p:txBody>
      </p:sp>
      <p:sp>
        <p:nvSpPr>
          <p:cNvPr id="3" name="Content Placeholder 2"/>
          <p:cNvSpPr>
            <a:spLocks noGrp="1"/>
          </p:cNvSpPr>
          <p:nvPr>
            <p:ph sz="quarter" idx="10"/>
          </p:nvPr>
        </p:nvSpPr>
        <p:spPr>
          <a:xfrm>
            <a:off x="457200" y="1408134"/>
            <a:ext cx="8686800" cy="4318000"/>
          </a:xfrm>
        </p:spPr>
        <p:txBody>
          <a:bodyPr/>
          <a:lstStyle/>
          <a:p>
            <a:pPr marL="0" indent="0">
              <a:buNone/>
            </a:pPr>
            <a:r>
              <a:rPr lang="en-US" dirty="0" smtClean="0">
                <a:solidFill>
                  <a:schemeClr val="bg1"/>
                </a:solidFill>
                <a:latin typeface="Lucida Console"/>
                <a:cs typeface="Lucida Console"/>
              </a:rPr>
              <a:t>Ethics Must Dictate Law;</a:t>
            </a:r>
          </a:p>
          <a:p>
            <a:pPr marL="0" indent="0">
              <a:buNone/>
            </a:pPr>
            <a:r>
              <a:rPr lang="en-US" dirty="0" smtClean="0">
                <a:solidFill>
                  <a:schemeClr val="bg1"/>
                </a:solidFill>
                <a:latin typeface="Lucida Console"/>
                <a:cs typeface="Lucida Console"/>
              </a:rPr>
              <a:t>Law Must Not Dictate Ethics;</a:t>
            </a:r>
          </a:p>
          <a:p>
            <a:pPr marL="0" indent="0">
              <a:buNone/>
            </a:pPr>
            <a:r>
              <a:rPr lang="en-US" dirty="0" smtClean="0">
                <a:solidFill>
                  <a:schemeClr val="bg1"/>
                </a:solidFill>
                <a:latin typeface="Lucida Console"/>
                <a:cs typeface="Lucida Console"/>
              </a:rPr>
              <a:t>Where Law Dictates Ethics, that is Repression. </a:t>
            </a:r>
          </a:p>
          <a:p>
            <a:pPr marL="0" indent="0">
              <a:buNone/>
            </a:pP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Unlike the chicken and an egg, we can  </a:t>
            </a:r>
          </a:p>
          <a:p>
            <a:pPr marL="0" indent="0">
              <a:buNone/>
            </a:pPr>
            <a:r>
              <a:rPr lang="en-US" dirty="0" smtClean="0">
                <a:solidFill>
                  <a:schemeClr val="bg1"/>
                </a:solidFill>
                <a:latin typeface="Lucida Console"/>
                <a:cs typeface="Lucida Console"/>
              </a:rPr>
              <a:t>determine what comes first…</a:t>
            </a:r>
            <a:endParaRPr lang="en-US" dirty="0">
              <a:solidFill>
                <a:schemeClr val="bg1"/>
              </a:solidFill>
              <a:latin typeface="Lucida Console"/>
              <a:cs typeface="Lucida Console"/>
            </a:endParaRPr>
          </a:p>
        </p:txBody>
      </p:sp>
      <p:pic>
        <p:nvPicPr>
          <p:cNvPr id="5" name="Content Placeholder 5" descr="file0002308008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32334" y="3880130"/>
            <a:ext cx="2775859" cy="2054706"/>
          </a:xfrm>
          <a:prstGeom prst="rect">
            <a:avLst/>
          </a:prstGeom>
        </p:spPr>
      </p:pic>
      <p:pic>
        <p:nvPicPr>
          <p:cNvPr id="6" name="Content Placeholder 7" descr="file000855994927.jpg"/>
          <p:cNvPicPr>
            <a:picLocks noChangeAspect="1"/>
          </p:cNvPicPr>
          <p:nvPr/>
        </p:nvPicPr>
        <p:blipFill rotWithShape="1">
          <a:blip r:embed="rId3" cstate="print">
            <a:extLst>
              <a:ext uri="{28A0092B-C50C-407E-A947-70E740481C1C}">
                <a14:useLocalDpi xmlns:a14="http://schemas.microsoft.com/office/drawing/2010/main"/>
              </a:ext>
            </a:extLst>
          </a:blip>
          <a:srcRect l="-3"/>
          <a:stretch/>
        </p:blipFill>
        <p:spPr>
          <a:xfrm>
            <a:off x="457200" y="3882543"/>
            <a:ext cx="3075134" cy="2052293"/>
          </a:xfrm>
          <a:prstGeom prst="rect">
            <a:avLst/>
          </a:prstGeom>
        </p:spPr>
      </p:pic>
    </p:spTree>
    <p:extLst>
      <p:ext uri="{BB962C8B-B14F-4D97-AF65-F5344CB8AC3E}">
        <p14:creationId xmlns:p14="http://schemas.microsoft.com/office/powerpoint/2010/main" val="36759561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773"/>
            <a:ext cx="8686800" cy="1016000"/>
          </a:xfrm>
        </p:spPr>
        <p:txBody>
          <a:bodyPr>
            <a:noAutofit/>
          </a:bodyPr>
          <a:lstStyle/>
          <a:p>
            <a:r>
              <a:rPr lang="en-US" sz="3200" b="1" dirty="0" smtClean="0">
                <a:solidFill>
                  <a:srgbClr val="FFFF00"/>
                </a:solidFill>
                <a:latin typeface="+mn-lt"/>
              </a:rPr>
              <a:t>1</a:t>
            </a:r>
            <a:r>
              <a:rPr lang="en-US" sz="3200" b="1" baseline="30000" dirty="0" smtClean="0">
                <a:solidFill>
                  <a:srgbClr val="FFFF00"/>
                </a:solidFill>
                <a:latin typeface="+mn-lt"/>
              </a:rPr>
              <a:t>st</a:t>
            </a:r>
            <a:r>
              <a:rPr lang="en-US" sz="3200" b="1" dirty="0" smtClean="0">
                <a:solidFill>
                  <a:srgbClr val="FFFF00"/>
                </a:solidFill>
                <a:latin typeface="+mn-lt"/>
              </a:rPr>
              <a:t> </a:t>
            </a:r>
            <a:r>
              <a:rPr lang="en-US" sz="3200" b="1" dirty="0">
                <a:solidFill>
                  <a:srgbClr val="FFFF00"/>
                </a:solidFill>
                <a:latin typeface="+mn-lt"/>
              </a:rPr>
              <a:t>Principles: </a:t>
            </a:r>
            <a:r>
              <a:rPr lang="en-US" sz="3200" b="1" dirty="0" smtClean="0">
                <a:solidFill>
                  <a:srgbClr val="FFFF00"/>
                </a:solidFill>
                <a:latin typeface="+mn-lt"/>
              </a:rPr>
              <a:t>B. Everything is Connected</a:t>
            </a:r>
            <a:r>
              <a:rPr lang="en-US" sz="3200" b="1" dirty="0">
                <a:solidFill>
                  <a:srgbClr val="FFFF00"/>
                </a:solidFill>
                <a:latin typeface="+mn-lt"/>
              </a:rPr>
              <a:t> </a:t>
            </a:r>
            <a:r>
              <a:rPr lang="en-US" sz="3200" b="1" dirty="0" smtClean="0">
                <a:solidFill>
                  <a:srgbClr val="FFFF00"/>
                </a:solidFill>
                <a:latin typeface="+mn-lt"/>
              </a:rPr>
              <a:t>(</a:t>
            </a:r>
            <a:r>
              <a:rPr lang="en-US" sz="3200" b="1" dirty="0">
                <a:solidFill>
                  <a:srgbClr val="FFFF00"/>
                </a:solidFill>
                <a:latin typeface="+mn-lt"/>
              </a:rPr>
              <a:t>including </a:t>
            </a:r>
            <a:r>
              <a:rPr lang="en-US" sz="3200" b="1" dirty="0" smtClean="0">
                <a:solidFill>
                  <a:srgbClr val="FFFF00"/>
                </a:solidFill>
                <a:latin typeface="+mn-lt"/>
              </a:rPr>
              <a:t>creativity/identity) </a:t>
            </a:r>
            <a:endParaRPr lang="en-US" sz="3200" b="1" dirty="0">
              <a:solidFill>
                <a:srgbClr val="FFFF00"/>
              </a:solidFill>
              <a:latin typeface="+mn-lt"/>
            </a:endParaRPr>
          </a:p>
        </p:txBody>
      </p:sp>
      <p:sp>
        <p:nvSpPr>
          <p:cNvPr id="3" name="Content Placeholder 2"/>
          <p:cNvSpPr>
            <a:spLocks noGrp="1"/>
          </p:cNvSpPr>
          <p:nvPr>
            <p:ph sz="quarter" idx="10"/>
          </p:nvPr>
        </p:nvSpPr>
        <p:spPr>
          <a:xfrm>
            <a:off x="0" y="1171512"/>
            <a:ext cx="9144000" cy="4777335"/>
          </a:xfrm>
        </p:spPr>
        <p:txBody>
          <a:bodyPr>
            <a:normAutofit lnSpcReduction="10000"/>
          </a:bodyPr>
          <a:lstStyle/>
          <a:p>
            <a:r>
              <a:rPr lang="en-US" i="1" dirty="0" smtClean="0">
                <a:solidFill>
                  <a:srgbClr val="FFFFFF"/>
                </a:solidFill>
                <a:latin typeface="Lucida Console"/>
                <a:cs typeface="Lucida Console"/>
              </a:rPr>
              <a:t>“We are the sum of all the people we have ever met; </a:t>
            </a:r>
            <a:r>
              <a:rPr lang="en-US" b="1" i="1" dirty="0" smtClean="0">
                <a:solidFill>
                  <a:srgbClr val="FFFFFF"/>
                </a:solidFill>
                <a:latin typeface="Lucida Console"/>
                <a:cs typeface="Lucida Console"/>
              </a:rPr>
              <a:t>you change the tribe and the tribe changes you</a:t>
            </a:r>
            <a:r>
              <a:rPr lang="en-US" i="1" dirty="0" smtClean="0">
                <a:solidFill>
                  <a:srgbClr val="FFFFFF"/>
                </a:solidFill>
                <a:latin typeface="Lucida Console"/>
                <a:cs typeface="Lucida Console"/>
              </a:rPr>
              <a:t>.” </a:t>
            </a:r>
            <a:r>
              <a:rPr lang="en-US" dirty="0" smtClean="0">
                <a:solidFill>
                  <a:srgbClr val="FFFFFF"/>
                </a:solidFill>
                <a:latin typeface="Lucida Console"/>
                <a:cs typeface="Lucida Console"/>
              </a:rPr>
              <a:t>Fierce </a:t>
            </a:r>
            <a:r>
              <a:rPr lang="en-US" dirty="0">
                <a:solidFill>
                  <a:srgbClr val="FFFFFF"/>
                </a:solidFill>
                <a:latin typeface="Lucida Console"/>
                <a:cs typeface="Lucida Console"/>
              </a:rPr>
              <a:t>People by Dirk </a:t>
            </a:r>
            <a:r>
              <a:rPr lang="en-US" dirty="0" err="1" smtClean="0">
                <a:solidFill>
                  <a:srgbClr val="FFFFFF"/>
                </a:solidFill>
                <a:latin typeface="Lucida Console"/>
                <a:cs typeface="Lucida Console"/>
              </a:rPr>
              <a:t>Wittenborn</a:t>
            </a:r>
            <a:endParaRPr lang="en-US" dirty="0" smtClean="0">
              <a:solidFill>
                <a:srgbClr val="FFFFFF"/>
              </a:solidFill>
              <a:latin typeface="Lucida Console"/>
              <a:cs typeface="Lucida Console"/>
            </a:endParaRPr>
          </a:p>
          <a:p>
            <a:pPr marL="0" indent="0">
              <a:buNone/>
            </a:pPr>
            <a:endParaRPr lang="en-US" dirty="0">
              <a:solidFill>
                <a:srgbClr val="FFFFFF"/>
              </a:solidFill>
              <a:latin typeface="Lucida Console"/>
              <a:cs typeface="Lucida Console"/>
            </a:endParaRPr>
          </a:p>
          <a:p>
            <a:r>
              <a:rPr lang="en-US" dirty="0" smtClean="0">
                <a:solidFill>
                  <a:schemeClr val="bg1"/>
                </a:solidFill>
                <a:latin typeface="Lucida Console"/>
                <a:cs typeface="Lucida Console"/>
              </a:rPr>
              <a:t>“Neurologist Oliver Sacks on Memory, Plagiarism, and the necessary Forgetting's of Creativity”: “</a:t>
            </a:r>
            <a:r>
              <a:rPr lang="en-US" sz="1600" dirty="0" smtClean="0">
                <a:solidFill>
                  <a:schemeClr val="bg1"/>
                </a:solidFill>
                <a:latin typeface="Lucida Console"/>
                <a:cs typeface="Lucida Console"/>
              </a:rPr>
              <a:t>We</a:t>
            </a:r>
            <a:r>
              <a:rPr lang="en-US" sz="1600" dirty="0">
                <a:solidFill>
                  <a:schemeClr val="bg1"/>
                </a:solidFill>
                <a:latin typeface="Lucida Console"/>
                <a:cs typeface="Lucida Console"/>
              </a:rPr>
              <a:t>, as human beings, are landed with memory systems that have fallibilities, frailties, and imperfections — but also great flexibility and creativity. Confusion over sources or indifference to them can be a paradoxical strength: if we could tag the sources of all our knowledge, we would be overwhelmed with often irrelevant </a:t>
            </a:r>
            <a:r>
              <a:rPr lang="en-US" sz="1600" dirty="0" err="1" smtClean="0">
                <a:solidFill>
                  <a:schemeClr val="bg1"/>
                </a:solidFill>
                <a:latin typeface="Lucida Console"/>
                <a:cs typeface="Lucida Console"/>
              </a:rPr>
              <a:t>information”.</a:t>
            </a:r>
            <a:r>
              <a:rPr lang="en-US" sz="1200" dirty="0" err="1" smtClean="0">
                <a:solidFill>
                  <a:schemeClr val="bg1"/>
                </a:solidFill>
                <a:latin typeface="Lucida Console"/>
                <a:cs typeface="Lucida Console"/>
                <a:hlinkClick r:id="rId2"/>
              </a:rPr>
              <a:t>http</a:t>
            </a:r>
            <a:r>
              <a:rPr lang="en-US" sz="1200" dirty="0">
                <a:solidFill>
                  <a:schemeClr val="bg1"/>
                </a:solidFill>
                <a:latin typeface="Lucida Console"/>
                <a:cs typeface="Lucida Console"/>
                <a:hlinkClick r:id="rId2"/>
              </a:rPr>
              <a:t>://www.brainpickings.org/index.php/2013/02/04/oliver-sacks-on-memory-and-plagiarism</a:t>
            </a:r>
            <a:r>
              <a:rPr lang="en-US" sz="1200" dirty="0" smtClean="0">
                <a:solidFill>
                  <a:schemeClr val="bg1"/>
                </a:solidFill>
                <a:latin typeface="Lucida Console"/>
                <a:cs typeface="Lucida Console"/>
                <a:hlinkClick r:id="rId2"/>
              </a:rPr>
              <a:t>/</a:t>
            </a:r>
            <a:endParaRPr lang="en-US" sz="1200" dirty="0" smtClean="0">
              <a:solidFill>
                <a:schemeClr val="bg1"/>
              </a:solidFill>
              <a:latin typeface="Lucida Console"/>
              <a:cs typeface="Lucida Console"/>
            </a:endParaRPr>
          </a:p>
          <a:p>
            <a:pPr marL="0" indent="0">
              <a:buNone/>
            </a:pPr>
            <a:endParaRPr lang="en-US" sz="1200" dirty="0">
              <a:solidFill>
                <a:schemeClr val="bg1"/>
              </a:solidFill>
              <a:latin typeface="Lucida Console"/>
              <a:cs typeface="Lucida Console"/>
            </a:endParaRPr>
          </a:p>
          <a:p>
            <a:r>
              <a:rPr lang="en-US" dirty="0" smtClean="0">
                <a:solidFill>
                  <a:schemeClr val="bg1"/>
                </a:solidFill>
                <a:latin typeface="Lucida Console"/>
                <a:cs typeface="Lucida Console"/>
              </a:rPr>
              <a:t>Bruce Springsteen SXSW keynote </a:t>
            </a:r>
            <a:r>
              <a:rPr lang="en-US" dirty="0">
                <a:solidFill>
                  <a:schemeClr val="bg1"/>
                </a:solidFill>
                <a:latin typeface="Lucida Console"/>
                <a:cs typeface="Lucida Console"/>
              </a:rPr>
              <a:t>@ </a:t>
            </a:r>
            <a:r>
              <a:rPr lang="en-US" sz="1600" dirty="0">
                <a:solidFill>
                  <a:schemeClr val="bg1"/>
                </a:solidFill>
                <a:latin typeface="Lucida Console"/>
                <a:cs typeface="Lucida Console"/>
              </a:rPr>
              <a:t>24:27 - 26:</a:t>
            </a:r>
            <a:r>
              <a:rPr lang="en-US" sz="1600" dirty="0" smtClean="0">
                <a:solidFill>
                  <a:schemeClr val="bg1"/>
                </a:solidFill>
                <a:latin typeface="Lucida Console"/>
                <a:cs typeface="Lucida Console"/>
              </a:rPr>
              <a:t>40 &amp; </a:t>
            </a:r>
            <a:r>
              <a:rPr lang="en-US" sz="1600" dirty="0">
                <a:solidFill>
                  <a:schemeClr val="bg1"/>
                </a:solidFill>
                <a:latin typeface="Lucida Console"/>
                <a:cs typeface="Lucida Console"/>
              </a:rPr>
              <a:t>27:35 </a:t>
            </a:r>
            <a:r>
              <a:rPr lang="en-US" sz="1600" dirty="0" smtClean="0">
                <a:solidFill>
                  <a:schemeClr val="bg1"/>
                </a:solidFill>
                <a:latin typeface="Lucida Console"/>
                <a:cs typeface="Lucida Console"/>
              </a:rPr>
              <a:t>- 30</a:t>
            </a:r>
            <a:r>
              <a:rPr lang="en-US" sz="1600" dirty="0">
                <a:solidFill>
                  <a:schemeClr val="bg1"/>
                </a:solidFill>
                <a:latin typeface="Lucida Console"/>
                <a:cs typeface="Lucida Console"/>
              </a:rPr>
              <a:t>:</a:t>
            </a:r>
            <a:r>
              <a:rPr lang="en-US" sz="1600" dirty="0" smtClean="0">
                <a:solidFill>
                  <a:schemeClr val="bg1"/>
                </a:solidFill>
                <a:latin typeface="Lucida Console"/>
                <a:cs typeface="Lucida Console"/>
              </a:rPr>
              <a:t>00 </a:t>
            </a:r>
            <a:r>
              <a:rPr lang="en-US" sz="1200" dirty="0" smtClean="0">
                <a:latin typeface="Lucida Console"/>
                <a:cs typeface="Lucida Console"/>
                <a:hlinkClick r:id="rId3"/>
              </a:rPr>
              <a:t>http</a:t>
            </a:r>
            <a:r>
              <a:rPr lang="en-US" sz="1200" dirty="0">
                <a:latin typeface="Lucida Console"/>
                <a:cs typeface="Lucida Console"/>
                <a:hlinkClick r:id="rId3"/>
              </a:rPr>
              <a:t>://www.youtube.com/watch?v=JWbv0SUVQjM&amp;list=PLEqpzAExPV-xr9gIhSqLMxTSXrimGF6pA&amp;index=</a:t>
            </a:r>
            <a:r>
              <a:rPr lang="en-US" sz="1200" dirty="0" smtClean="0">
                <a:latin typeface="Lucida Console"/>
                <a:cs typeface="Lucida Console"/>
                <a:hlinkClick r:id="rId3"/>
              </a:rPr>
              <a:t>2</a:t>
            </a:r>
            <a:endParaRPr lang="en-US" sz="1200" dirty="0" smtClean="0">
              <a:latin typeface="Lucida Console"/>
              <a:cs typeface="Lucida Console"/>
            </a:endParaRPr>
          </a:p>
          <a:p>
            <a:endParaRPr lang="en-US" sz="1200" dirty="0">
              <a:latin typeface="Lucida Console"/>
              <a:cs typeface="Lucida Console"/>
            </a:endParaRPr>
          </a:p>
          <a:p>
            <a:r>
              <a:rPr lang="en-US" dirty="0" smtClean="0">
                <a:solidFill>
                  <a:srgbClr val="CCFFCC"/>
                </a:solidFill>
                <a:latin typeface="Lucida Console"/>
                <a:cs typeface="Lucida Console"/>
              </a:rPr>
              <a:t>Playing Computer Games Together Makes Brains Feel and Think </a:t>
            </a:r>
            <a:r>
              <a:rPr lang="en-US" dirty="0" err="1" smtClean="0">
                <a:solidFill>
                  <a:srgbClr val="CCFFCC"/>
                </a:solidFill>
                <a:latin typeface="Lucida Console"/>
                <a:cs typeface="Lucida Console"/>
              </a:rPr>
              <a:t>Alike</a:t>
            </a:r>
            <a:r>
              <a:rPr lang="en-US" sz="1300" dirty="0" err="1" smtClean="0">
                <a:solidFill>
                  <a:srgbClr val="CCFFCC"/>
                </a:solidFill>
                <a:latin typeface="Lucida Console"/>
                <a:cs typeface="Lucida Console"/>
                <a:hlinkClick r:id="rId4"/>
              </a:rPr>
              <a:t>http</a:t>
            </a:r>
            <a:r>
              <a:rPr lang="en-US" sz="1300" dirty="0">
                <a:solidFill>
                  <a:schemeClr val="bg1"/>
                </a:solidFill>
                <a:latin typeface="Lucida Console"/>
                <a:cs typeface="Lucida Console"/>
                <a:hlinkClick r:id="rId4"/>
              </a:rPr>
              <a:t>://www.sciencedaily.com/releases/2013/11/131121091439.</a:t>
            </a:r>
            <a:r>
              <a:rPr lang="en-US" sz="1300" dirty="0" smtClean="0">
                <a:solidFill>
                  <a:schemeClr val="bg1"/>
                </a:solidFill>
                <a:latin typeface="Lucida Console"/>
                <a:cs typeface="Lucida Console"/>
                <a:hlinkClick r:id="rId4"/>
              </a:rPr>
              <a:t>htm</a:t>
            </a:r>
            <a:endParaRPr lang="en-US" sz="1300" dirty="0" smtClean="0">
              <a:solidFill>
                <a:schemeClr val="bg1"/>
              </a:solidFill>
              <a:latin typeface="Lucida Console"/>
              <a:cs typeface="Lucida Console"/>
            </a:endParaRPr>
          </a:p>
          <a:p>
            <a:endParaRPr lang="en-US" sz="1300" dirty="0" smtClean="0">
              <a:solidFill>
                <a:schemeClr val="bg1"/>
              </a:solidFill>
              <a:latin typeface="Lucida Console"/>
              <a:cs typeface="Lucida Console"/>
            </a:endParaRPr>
          </a:p>
          <a:p>
            <a:pPr marL="0" indent="0">
              <a:buNone/>
            </a:pPr>
            <a:endParaRPr lang="en-US" dirty="0"/>
          </a:p>
        </p:txBody>
      </p:sp>
      <p:pic>
        <p:nvPicPr>
          <p:cNvPr id="4" name="Content Placeholder 3" descr="Bruce_Springsteen_20080815.jpg"/>
          <p:cNvPicPr>
            <a:picLocks noChangeAspect="1"/>
          </p:cNvPicPr>
          <p:nvPr/>
        </p:nvPicPr>
        <p:blipFill rotWithShape="1">
          <a:blip r:embed="rId5" cstate="print">
            <a:extLst>
              <a:ext uri="{28A0092B-C50C-407E-A947-70E740481C1C}">
                <a14:useLocalDpi xmlns:a14="http://schemas.microsoft.com/office/drawing/2010/main"/>
              </a:ext>
            </a:extLst>
          </a:blip>
          <a:srcRect l="-365" r="-97"/>
          <a:stretch/>
        </p:blipFill>
        <p:spPr>
          <a:xfrm>
            <a:off x="5357790" y="5948846"/>
            <a:ext cx="1373211" cy="840561"/>
          </a:xfrm>
          <a:prstGeom prst="rect">
            <a:avLst/>
          </a:prstGeom>
        </p:spPr>
      </p:pic>
      <p:pic>
        <p:nvPicPr>
          <p:cNvPr id="5" name="Content Placeholder 3" descr="The_Animals_Photo_Ph.BRIZARD.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31000" y="5492915"/>
            <a:ext cx="2290393" cy="1296492"/>
          </a:xfrm>
          <a:prstGeom prst="rect">
            <a:avLst/>
          </a:prstGeom>
        </p:spPr>
      </p:pic>
    </p:spTree>
    <p:extLst>
      <p:ext uri="{BB962C8B-B14F-4D97-AF65-F5344CB8AC3E}">
        <p14:creationId xmlns:p14="http://schemas.microsoft.com/office/powerpoint/2010/main" val="42092481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978"/>
            <a:ext cx="8686800" cy="1016000"/>
          </a:xfrm>
        </p:spPr>
        <p:txBody>
          <a:bodyPr>
            <a:noAutofit/>
          </a:bodyPr>
          <a:lstStyle/>
          <a:p>
            <a:r>
              <a:rPr lang="en-US" sz="3200" b="1" dirty="0">
                <a:solidFill>
                  <a:srgbClr val="FFFF00"/>
                </a:solidFill>
                <a:latin typeface="+mn-lt"/>
              </a:rPr>
              <a:t>1</a:t>
            </a:r>
            <a:r>
              <a:rPr lang="en-US" sz="3200" b="1" baseline="30000" dirty="0">
                <a:solidFill>
                  <a:srgbClr val="FFFF00"/>
                </a:solidFill>
                <a:latin typeface="+mn-lt"/>
              </a:rPr>
              <a:t>st</a:t>
            </a:r>
            <a:r>
              <a:rPr lang="en-US" sz="3200" b="1" dirty="0">
                <a:solidFill>
                  <a:srgbClr val="FFFF00"/>
                </a:solidFill>
                <a:latin typeface="+mn-lt"/>
              </a:rPr>
              <a:t> Principles: B. Everything is Connected </a:t>
            </a:r>
            <a:r>
              <a:rPr lang="en-US" sz="3200" b="1" dirty="0" smtClean="0">
                <a:solidFill>
                  <a:srgbClr val="FFFF00"/>
                </a:solidFill>
                <a:latin typeface="+mn-lt"/>
              </a:rPr>
              <a:t>Another Take on</a:t>
            </a:r>
            <a:r>
              <a:rPr lang="en-US" sz="3200" b="1" dirty="0" smtClean="0">
                <a:latin typeface="+mn-lt"/>
              </a:rPr>
              <a:t> </a:t>
            </a:r>
            <a:r>
              <a:rPr lang="en-US" sz="3200" b="1" dirty="0" smtClean="0">
                <a:solidFill>
                  <a:srgbClr val="FF0000"/>
                </a:solidFill>
                <a:latin typeface="+mn-lt"/>
              </a:rPr>
              <a:t>Original-ism</a:t>
            </a:r>
            <a:endParaRPr lang="en-US" sz="3200" b="1" dirty="0">
              <a:solidFill>
                <a:srgbClr val="FF0000"/>
              </a:solidFill>
              <a:latin typeface="+mn-lt"/>
            </a:endParaRPr>
          </a:p>
        </p:txBody>
      </p:sp>
      <p:sp>
        <p:nvSpPr>
          <p:cNvPr id="3" name="Content Placeholder 2"/>
          <p:cNvSpPr>
            <a:spLocks noGrp="1"/>
          </p:cNvSpPr>
          <p:nvPr>
            <p:ph sz="quarter" idx="10"/>
          </p:nvPr>
        </p:nvSpPr>
        <p:spPr>
          <a:xfrm>
            <a:off x="457200" y="1046977"/>
            <a:ext cx="8229600" cy="5006689"/>
          </a:xfrm>
        </p:spPr>
        <p:txBody>
          <a:bodyPr>
            <a:normAutofit lnSpcReduction="10000"/>
          </a:bodyPr>
          <a:lstStyle/>
          <a:p>
            <a:pPr marL="0" indent="0">
              <a:buNone/>
            </a:pPr>
            <a:r>
              <a:rPr lang="en-US" i="1" dirty="0" smtClean="0">
                <a:solidFill>
                  <a:srgbClr val="FFFFFF"/>
                </a:solidFill>
                <a:latin typeface="Lucida Console"/>
                <a:cs typeface="Lucida Console"/>
              </a:rPr>
              <a:t>“More then ever, </a:t>
            </a:r>
            <a:r>
              <a:rPr lang="en-US" i="1" dirty="0" smtClean="0">
                <a:solidFill>
                  <a:schemeClr val="accent5">
                    <a:lumMod val="40000"/>
                    <a:lumOff val="60000"/>
                  </a:schemeClr>
                </a:solidFill>
                <a:latin typeface="Lucida Console"/>
                <a:cs typeface="Lucida Console"/>
              </a:rPr>
              <a:t>the narcissistic interests of those who make art count for more than the human needs of those who desire and supposedly benefit from it </a:t>
            </a:r>
            <a:r>
              <a:rPr lang="en-US" i="1" dirty="0" smtClean="0">
                <a:solidFill>
                  <a:srgbClr val="FFFFFF"/>
                </a:solidFill>
                <a:latin typeface="Lucida Console"/>
                <a:cs typeface="Lucida Console"/>
              </a:rPr>
              <a:t>– and how much they benefit from it is the contemporary question about art.” Donald </a:t>
            </a:r>
            <a:r>
              <a:rPr lang="en-US" i="1" dirty="0" err="1" smtClean="0">
                <a:solidFill>
                  <a:srgbClr val="FFFFFF"/>
                </a:solidFill>
                <a:latin typeface="Lucida Console"/>
                <a:cs typeface="Lucida Console"/>
              </a:rPr>
              <a:t>Kuspit</a:t>
            </a:r>
            <a:r>
              <a:rPr lang="en-US" i="1" dirty="0" smtClean="0">
                <a:solidFill>
                  <a:srgbClr val="FFFFFF"/>
                </a:solidFill>
                <a:latin typeface="Lucida Console"/>
                <a:cs typeface="Lucida Console"/>
              </a:rPr>
              <a:t>, “Signs of Psyche in Modern and Post </a:t>
            </a:r>
            <a:r>
              <a:rPr lang="en-US" i="1" dirty="0">
                <a:solidFill>
                  <a:srgbClr val="FFFFFF"/>
                </a:solidFill>
                <a:latin typeface="Lucida Console"/>
                <a:cs typeface="Lucida Console"/>
              </a:rPr>
              <a:t>M</a:t>
            </a:r>
            <a:r>
              <a:rPr lang="en-US" i="1" dirty="0" smtClean="0">
                <a:solidFill>
                  <a:srgbClr val="FFFFFF"/>
                </a:solidFill>
                <a:latin typeface="Lucida Console"/>
                <a:cs typeface="Lucida Console"/>
              </a:rPr>
              <a:t>odern </a:t>
            </a:r>
            <a:r>
              <a:rPr lang="en-US" i="1" dirty="0">
                <a:solidFill>
                  <a:srgbClr val="FFFFFF"/>
                </a:solidFill>
                <a:latin typeface="Lucida Console"/>
                <a:cs typeface="Lucida Console"/>
              </a:rPr>
              <a:t>A</a:t>
            </a:r>
            <a:r>
              <a:rPr lang="en-US" i="1" dirty="0" smtClean="0">
                <a:solidFill>
                  <a:srgbClr val="FFFFFF"/>
                </a:solidFill>
                <a:latin typeface="Lucida Console"/>
                <a:cs typeface="Lucida Console"/>
              </a:rPr>
              <a:t>rt” (1994)</a:t>
            </a:r>
          </a:p>
          <a:p>
            <a:endParaRPr lang="en-US" i="1" dirty="0" smtClean="0">
              <a:latin typeface="Lucida Console"/>
              <a:cs typeface="Lucida Console"/>
            </a:endParaRPr>
          </a:p>
          <a:p>
            <a:pPr marL="0" indent="0">
              <a:buNone/>
            </a:pPr>
            <a:r>
              <a:rPr lang="en-US" dirty="0" smtClean="0">
                <a:solidFill>
                  <a:srgbClr val="FFFFFF"/>
                </a:solidFill>
                <a:latin typeface="Lucida Console"/>
                <a:cs typeface="Lucida Console"/>
              </a:rPr>
              <a:t>*</a:t>
            </a:r>
            <a:r>
              <a:rPr lang="en-US" dirty="0" smtClean="0">
                <a:latin typeface="Lucida Console"/>
                <a:cs typeface="Lucida Console"/>
              </a:rPr>
              <a:t> </a:t>
            </a:r>
            <a:r>
              <a:rPr lang="en-US" b="1" dirty="0" smtClean="0">
                <a:solidFill>
                  <a:srgbClr val="FFFFFF"/>
                </a:solidFill>
                <a:latin typeface="Lucida Console"/>
                <a:cs typeface="Lucida Console"/>
              </a:rPr>
              <a:t>Is there a game without the gamer?</a:t>
            </a:r>
          </a:p>
          <a:p>
            <a:endParaRPr lang="en-US" i="1" dirty="0">
              <a:latin typeface="Lucida Console"/>
              <a:cs typeface="Lucida Console"/>
            </a:endParaRPr>
          </a:p>
          <a:p>
            <a:pPr marL="0" indent="0">
              <a:buNone/>
            </a:pPr>
            <a:r>
              <a:rPr lang="en-US" i="1" dirty="0" smtClean="0">
                <a:solidFill>
                  <a:srgbClr val="FFFFFF"/>
                </a:solidFill>
                <a:latin typeface="Lucida Console"/>
                <a:cs typeface="Lucida Console"/>
              </a:rPr>
              <a:t>*</a:t>
            </a:r>
            <a:r>
              <a:rPr lang="en-US" i="1" dirty="0" smtClean="0">
                <a:latin typeface="Lucida Console"/>
                <a:cs typeface="Lucida Console"/>
              </a:rPr>
              <a:t> </a:t>
            </a:r>
            <a:r>
              <a:rPr lang="en-US" i="1" dirty="0">
                <a:solidFill>
                  <a:srgbClr val="C3D69B"/>
                </a:solidFill>
                <a:latin typeface="Lucida Console"/>
                <a:cs typeface="Lucida Console"/>
              </a:rPr>
              <a:t>M</a:t>
            </a:r>
            <a:r>
              <a:rPr lang="en-US" i="1" dirty="0" smtClean="0">
                <a:solidFill>
                  <a:srgbClr val="C3D69B"/>
                </a:solidFill>
                <a:latin typeface="Lucida Console"/>
                <a:cs typeface="Lucida Console"/>
              </a:rPr>
              <a:t>ods</a:t>
            </a:r>
            <a:r>
              <a:rPr lang="en-US" i="1" dirty="0" smtClean="0">
                <a:solidFill>
                  <a:srgbClr val="008000"/>
                </a:solidFill>
                <a:latin typeface="Lucida Console"/>
                <a:cs typeface="Lucida Console"/>
              </a:rPr>
              <a:t> </a:t>
            </a:r>
            <a:r>
              <a:rPr lang="en-US" i="1" dirty="0" smtClean="0">
                <a:solidFill>
                  <a:srgbClr val="FFFFFF"/>
                </a:solidFill>
                <a:latin typeface="Lucida Console"/>
                <a:cs typeface="Lucida Console"/>
              </a:rPr>
              <a:t>through</a:t>
            </a:r>
            <a:r>
              <a:rPr lang="en-US" i="1" dirty="0" smtClean="0">
                <a:solidFill>
                  <a:srgbClr val="008000"/>
                </a:solidFill>
                <a:latin typeface="Lucida Console"/>
                <a:cs typeface="Lucida Console"/>
              </a:rPr>
              <a:t> </a:t>
            </a:r>
            <a:r>
              <a:rPr lang="en-US" i="1" dirty="0" smtClean="0">
                <a:solidFill>
                  <a:schemeClr val="accent3">
                    <a:lumMod val="60000"/>
                    <a:lumOff val="40000"/>
                  </a:schemeClr>
                </a:solidFill>
                <a:latin typeface="Lucida Console"/>
                <a:cs typeface="Lucida Console"/>
              </a:rPr>
              <a:t>objective content measurement</a:t>
            </a:r>
            <a:r>
              <a:rPr lang="en-US" i="1" dirty="0" smtClean="0">
                <a:solidFill>
                  <a:srgbClr val="FFFFFF"/>
                </a:solidFill>
                <a:latin typeface="Lucida Console"/>
                <a:cs typeface="Lucida Console"/>
              </a:rPr>
              <a:t>??</a:t>
            </a:r>
          </a:p>
          <a:p>
            <a:pPr marL="0" indent="0">
              <a:buNone/>
            </a:pPr>
            <a:endParaRPr lang="en-US" i="1" dirty="0" smtClean="0">
              <a:latin typeface="Lucida Console"/>
              <a:cs typeface="Lucida Console"/>
            </a:endParaRPr>
          </a:p>
          <a:p>
            <a:pPr marL="0" indent="0">
              <a:buNone/>
            </a:pPr>
            <a:r>
              <a:rPr lang="en-US" i="1" dirty="0" smtClean="0">
                <a:solidFill>
                  <a:srgbClr val="FFFFFF"/>
                </a:solidFill>
                <a:latin typeface="Lucida Console"/>
                <a:cs typeface="Lucida Console"/>
              </a:rPr>
              <a:t>*</a:t>
            </a:r>
            <a:r>
              <a:rPr lang="en-US" i="1" dirty="0" smtClean="0">
                <a:latin typeface="Lucida Console"/>
                <a:cs typeface="Lucida Console"/>
              </a:rPr>
              <a:t> </a:t>
            </a:r>
            <a:r>
              <a:rPr lang="en-US" i="1" dirty="0" smtClean="0">
                <a:solidFill>
                  <a:srgbClr val="B7DEE8"/>
                </a:solidFill>
                <a:latin typeface="Lucida Console"/>
                <a:cs typeface="Lucida Console"/>
              </a:rPr>
              <a:t>Personal creation mythology appears unsound by research, </a:t>
            </a:r>
            <a:r>
              <a:rPr lang="en-US" i="1" u="sng" dirty="0" smtClean="0">
                <a:solidFill>
                  <a:schemeClr val="bg1"/>
                </a:solidFill>
                <a:latin typeface="Lucida Console"/>
                <a:cs typeface="Lucida Console"/>
              </a:rPr>
              <a:t>less sound still from a human perspective</a:t>
            </a:r>
          </a:p>
          <a:p>
            <a:endParaRPr lang="en-US" i="1" dirty="0"/>
          </a:p>
        </p:txBody>
      </p:sp>
      <p:pic>
        <p:nvPicPr>
          <p:cNvPr id="4" name="Content Placeholder 3" descr="Hollywood_Walk_of_Fame_(7960322318).jpg"/>
          <p:cNvPicPr>
            <a:picLocks noChangeAspect="1"/>
          </p:cNvPicPr>
          <p:nvPr/>
        </p:nvPicPr>
        <p:blipFill rotWithShape="1">
          <a:blip r:embed="rId2" cstate="print">
            <a:extLst>
              <a:ext uri="{28A0092B-C50C-407E-A947-70E740481C1C}">
                <a14:useLocalDpi xmlns:a14="http://schemas.microsoft.com/office/drawing/2010/main"/>
              </a:ext>
            </a:extLst>
          </a:blip>
          <a:srcRect l="-101"/>
          <a:stretch/>
        </p:blipFill>
        <p:spPr>
          <a:xfrm>
            <a:off x="8022167" y="2899833"/>
            <a:ext cx="1121833" cy="2213291"/>
          </a:xfrm>
          <a:prstGeom prst="rect">
            <a:avLst/>
          </a:prstGeom>
        </p:spPr>
      </p:pic>
    </p:spTree>
    <p:extLst>
      <p:ext uri="{BB962C8B-B14F-4D97-AF65-F5344CB8AC3E}">
        <p14:creationId xmlns:p14="http://schemas.microsoft.com/office/powerpoint/2010/main" val="162207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080"/>
            <a:ext cx="8686800" cy="1016000"/>
          </a:xfrm>
        </p:spPr>
        <p:txBody>
          <a:bodyPr>
            <a:normAutofit fontScale="90000"/>
          </a:bodyPr>
          <a:lstStyle/>
          <a:p>
            <a:r>
              <a:rPr lang="en-US" b="1" dirty="0">
                <a:solidFill>
                  <a:srgbClr val="FFFF00"/>
                </a:solidFill>
                <a:latin typeface="+mn-lt"/>
              </a:rPr>
              <a:t>1</a:t>
            </a:r>
            <a:r>
              <a:rPr lang="en-US" b="1" baseline="30000" dirty="0">
                <a:solidFill>
                  <a:srgbClr val="FFFF00"/>
                </a:solidFill>
                <a:latin typeface="+mn-lt"/>
              </a:rPr>
              <a:t>st</a:t>
            </a:r>
            <a:r>
              <a:rPr lang="en-US" b="1" dirty="0">
                <a:solidFill>
                  <a:srgbClr val="FFFF00"/>
                </a:solidFill>
                <a:latin typeface="+mn-lt"/>
              </a:rPr>
              <a:t> Principles: </a:t>
            </a:r>
            <a:r>
              <a:rPr lang="en-US" b="1" dirty="0" smtClean="0">
                <a:solidFill>
                  <a:srgbClr val="FFFF00"/>
                </a:solidFill>
                <a:latin typeface="+mn-lt"/>
              </a:rPr>
              <a:t>C. </a:t>
            </a:r>
            <a:r>
              <a:rPr lang="en-US" b="1" dirty="0" smtClean="0">
                <a:solidFill>
                  <a:schemeClr val="accent5">
                    <a:lumMod val="40000"/>
                    <a:lumOff val="60000"/>
                  </a:schemeClr>
                </a:solidFill>
                <a:latin typeface="+mn-lt"/>
              </a:rPr>
              <a:t>Preponderance of  </a:t>
            </a:r>
            <a:br>
              <a:rPr lang="en-US" b="1" dirty="0" smtClean="0">
                <a:solidFill>
                  <a:schemeClr val="accent5">
                    <a:lumMod val="40000"/>
                    <a:lumOff val="60000"/>
                  </a:schemeClr>
                </a:solidFill>
                <a:latin typeface="+mn-lt"/>
              </a:rPr>
            </a:br>
            <a:r>
              <a:rPr lang="en-US" b="1" dirty="0">
                <a:solidFill>
                  <a:schemeClr val="accent5">
                    <a:lumMod val="40000"/>
                    <a:lumOff val="60000"/>
                  </a:schemeClr>
                </a:solidFill>
                <a:latin typeface="+mn-lt"/>
              </a:rPr>
              <a:t> </a:t>
            </a:r>
            <a:r>
              <a:rPr lang="en-US" b="1" dirty="0" smtClean="0">
                <a:solidFill>
                  <a:schemeClr val="accent5">
                    <a:lumMod val="40000"/>
                    <a:lumOff val="60000"/>
                  </a:schemeClr>
                </a:solidFill>
                <a:latin typeface="+mn-lt"/>
              </a:rPr>
              <a:t>Human Creativity - Test of “Good”</a:t>
            </a:r>
            <a:endParaRPr lang="en-US" b="1" dirty="0">
              <a:solidFill>
                <a:schemeClr val="accent5">
                  <a:lumMod val="40000"/>
                  <a:lumOff val="60000"/>
                </a:schemeClr>
              </a:solidFill>
              <a:latin typeface="+mn-lt"/>
            </a:endParaRPr>
          </a:p>
        </p:txBody>
      </p:sp>
      <p:sp>
        <p:nvSpPr>
          <p:cNvPr id="3" name="Content Placeholder 2"/>
          <p:cNvSpPr>
            <a:spLocks noGrp="1"/>
          </p:cNvSpPr>
          <p:nvPr>
            <p:ph sz="quarter" idx="10"/>
          </p:nvPr>
        </p:nvSpPr>
        <p:spPr>
          <a:xfrm>
            <a:off x="0" y="1127716"/>
            <a:ext cx="9144000" cy="4959768"/>
          </a:xfrm>
        </p:spPr>
        <p:txBody>
          <a:bodyPr>
            <a:normAutofit fontScale="92500" lnSpcReduction="10000"/>
          </a:bodyPr>
          <a:lstStyle/>
          <a:p>
            <a:r>
              <a:rPr lang="en-US" b="1" dirty="0" smtClean="0">
                <a:solidFill>
                  <a:srgbClr val="FFFFFF"/>
                </a:solidFill>
                <a:latin typeface="Lucida Console"/>
                <a:cs typeface="Lucida Console"/>
              </a:rPr>
              <a:t>Derek </a:t>
            </a:r>
            <a:r>
              <a:rPr lang="en-US" b="1" dirty="0" err="1" smtClean="0">
                <a:solidFill>
                  <a:srgbClr val="FFFFFF"/>
                </a:solidFill>
                <a:latin typeface="Lucida Console"/>
                <a:cs typeface="Lucida Console"/>
              </a:rPr>
              <a:t>Parfit</a:t>
            </a:r>
            <a:r>
              <a:rPr lang="en-US" b="1" dirty="0">
                <a:solidFill>
                  <a:srgbClr val="FFFFFF"/>
                </a:solidFill>
                <a:latin typeface="Lucida Console"/>
                <a:cs typeface="Lucida Console"/>
              </a:rPr>
              <a:t> </a:t>
            </a:r>
            <a:r>
              <a:rPr lang="en-US" b="1" dirty="0" smtClean="0">
                <a:solidFill>
                  <a:srgbClr val="FFFFFF"/>
                </a:solidFill>
                <a:latin typeface="Lucida Console"/>
                <a:cs typeface="Lucida Console"/>
              </a:rPr>
              <a:t>1: </a:t>
            </a:r>
            <a:r>
              <a:rPr lang="en-US" sz="2000" i="1" dirty="0" smtClean="0">
                <a:solidFill>
                  <a:srgbClr val="FFFFFF"/>
                </a:solidFill>
                <a:latin typeface="Lucida Console"/>
                <a:cs typeface="Lucida Console"/>
              </a:rPr>
              <a:t>“My </a:t>
            </a:r>
            <a:r>
              <a:rPr lang="en-US" sz="2000" i="1" dirty="0">
                <a:solidFill>
                  <a:srgbClr val="FFFFFF"/>
                </a:solidFill>
                <a:latin typeface="Lucida Console"/>
                <a:cs typeface="Lucida Console"/>
              </a:rPr>
              <a:t>life seemed like a glass tunnel, through which I was moving faster every year, and at the end of which there was darkness... [However] When I changed my view, the walls of my glass tunnel disappeared. I now live in the open air. There is still a difference between my life and the lives of other people. But the difference is less. Other people are closer. I am less concerned about the rest of my own life, and more concerned about the lives of others</a:t>
            </a:r>
            <a:r>
              <a:rPr lang="en-US" sz="2000" i="1" dirty="0" smtClean="0">
                <a:solidFill>
                  <a:srgbClr val="FFFFFF"/>
                </a:solidFill>
                <a:latin typeface="Lucida Console"/>
                <a:cs typeface="Lucida Console"/>
              </a:rPr>
              <a:t>.” </a:t>
            </a:r>
            <a:r>
              <a:rPr lang="en-US" dirty="0" smtClean="0">
                <a:solidFill>
                  <a:srgbClr val="FFFFFF"/>
                </a:solidFill>
                <a:latin typeface="Lucida Console"/>
                <a:cs typeface="Lucida Console"/>
              </a:rPr>
              <a:t>Reasons and Persons (1984)</a:t>
            </a:r>
          </a:p>
          <a:p>
            <a:r>
              <a:rPr lang="en-US" b="1" dirty="0" smtClean="0">
                <a:solidFill>
                  <a:srgbClr val="FFFFFF"/>
                </a:solidFill>
                <a:latin typeface="Lucida Console"/>
                <a:cs typeface="Lucida Console"/>
              </a:rPr>
              <a:t>Derek </a:t>
            </a:r>
            <a:r>
              <a:rPr lang="en-US" b="1" dirty="0" err="1" smtClean="0">
                <a:solidFill>
                  <a:srgbClr val="FFFFFF"/>
                </a:solidFill>
                <a:latin typeface="Lucida Console"/>
                <a:cs typeface="Lucida Console"/>
              </a:rPr>
              <a:t>Parfit</a:t>
            </a:r>
            <a:r>
              <a:rPr lang="en-US" b="1" dirty="0" smtClean="0">
                <a:solidFill>
                  <a:srgbClr val="FFFFFF"/>
                </a:solidFill>
                <a:latin typeface="Lucida Console"/>
                <a:cs typeface="Lucida Console"/>
              </a:rPr>
              <a:t> 2</a:t>
            </a:r>
            <a:r>
              <a:rPr lang="en-US" dirty="0" smtClean="0">
                <a:solidFill>
                  <a:srgbClr val="FFFFFF"/>
                </a:solidFill>
                <a:latin typeface="Lucida Console"/>
                <a:cs typeface="Lucida Console"/>
              </a:rPr>
              <a:t>: </a:t>
            </a:r>
            <a:r>
              <a:rPr lang="en-US" dirty="0" smtClean="0">
                <a:solidFill>
                  <a:schemeClr val="accent1">
                    <a:lumMod val="40000"/>
                    <a:lumOff val="60000"/>
                  </a:schemeClr>
                </a:solidFill>
                <a:latin typeface="Lucida Console"/>
                <a:cs typeface="Lucida Console"/>
              </a:rPr>
              <a:t>Objective</a:t>
            </a:r>
            <a:r>
              <a:rPr lang="en-US" dirty="0" smtClean="0">
                <a:solidFill>
                  <a:schemeClr val="bg1"/>
                </a:solidFill>
                <a:latin typeface="Lucida Console"/>
                <a:cs typeface="Lucida Console"/>
              </a:rPr>
              <a:t> </a:t>
            </a:r>
            <a:r>
              <a:rPr lang="en-US" b="1" dirty="0" smtClean="0">
                <a:solidFill>
                  <a:schemeClr val="bg1"/>
                </a:solidFill>
                <a:latin typeface="Lucida Console"/>
                <a:cs typeface="Lucida Console"/>
              </a:rPr>
              <a:t>v. </a:t>
            </a:r>
            <a:r>
              <a:rPr lang="en-US" dirty="0" smtClean="0">
                <a:solidFill>
                  <a:srgbClr val="FF0000"/>
                </a:solidFill>
                <a:latin typeface="Lucida Console"/>
                <a:cs typeface="Lucida Console"/>
              </a:rPr>
              <a:t>Subjective Theories of “(</a:t>
            </a:r>
            <a:r>
              <a:rPr lang="en-US" dirty="0">
                <a:solidFill>
                  <a:srgbClr val="FF0000"/>
                </a:solidFill>
                <a:latin typeface="Lucida Console"/>
                <a:cs typeface="Lucida Console"/>
              </a:rPr>
              <a:t>N</a:t>
            </a:r>
            <a:r>
              <a:rPr lang="en-US" dirty="0" smtClean="0">
                <a:solidFill>
                  <a:srgbClr val="FF0000"/>
                </a:solidFill>
                <a:latin typeface="Lucida Console"/>
                <a:cs typeface="Lucida Console"/>
              </a:rPr>
              <a:t>on-Religious) Ethics” </a:t>
            </a:r>
            <a:r>
              <a:rPr lang="en-US" dirty="0" smtClean="0">
                <a:solidFill>
                  <a:srgbClr val="FFFFFF"/>
                </a:solidFill>
                <a:latin typeface="Lucida Console"/>
                <a:cs typeface="Lucida Console"/>
              </a:rPr>
              <a:t>On What Matters (2011)</a:t>
            </a:r>
          </a:p>
          <a:p>
            <a:pPr marL="0" indent="0">
              <a:buNone/>
            </a:pPr>
            <a:r>
              <a:rPr lang="en-US" dirty="0" smtClean="0">
                <a:solidFill>
                  <a:srgbClr val="FFFFFF"/>
                </a:solidFill>
                <a:latin typeface="Lucida Console"/>
                <a:cs typeface="Lucida Console"/>
              </a:rPr>
              <a:t>*</a:t>
            </a:r>
            <a:r>
              <a:rPr lang="en-US" dirty="0" smtClean="0">
                <a:latin typeface="Lucida Console"/>
                <a:cs typeface="Lucida Console"/>
              </a:rPr>
              <a:t> </a:t>
            </a:r>
            <a:r>
              <a:rPr lang="en-US" dirty="0" smtClean="0">
                <a:solidFill>
                  <a:schemeClr val="accent1">
                    <a:lumMod val="40000"/>
                    <a:lumOff val="60000"/>
                  </a:schemeClr>
                </a:solidFill>
                <a:latin typeface="Lucida Console"/>
                <a:cs typeface="Lucida Console"/>
              </a:rPr>
              <a:t>Demonstrate through GPL &amp; other mods that </a:t>
            </a:r>
            <a:r>
              <a:rPr lang="en-US" b="1" dirty="0" smtClean="0">
                <a:solidFill>
                  <a:schemeClr val="accent1">
                    <a:lumMod val="40000"/>
                    <a:lumOff val="60000"/>
                  </a:schemeClr>
                </a:solidFill>
                <a:latin typeface="Lucida Console"/>
                <a:cs typeface="Lucida Console"/>
              </a:rPr>
              <a:t>preponderance of creativity lies with the co-creators</a:t>
            </a:r>
          </a:p>
          <a:p>
            <a:pPr marL="0" indent="0">
              <a:buNone/>
            </a:pPr>
            <a:r>
              <a:rPr lang="en-US" dirty="0" smtClean="0">
                <a:solidFill>
                  <a:srgbClr val="FFFFFF"/>
                </a:solidFill>
                <a:latin typeface="Lucida Console"/>
                <a:cs typeface="Lucida Console"/>
              </a:rPr>
              <a:t>*</a:t>
            </a:r>
            <a:r>
              <a:rPr lang="en-US" dirty="0" smtClean="0">
                <a:latin typeface="Lucida Console"/>
                <a:cs typeface="Lucida Console"/>
              </a:rPr>
              <a:t> </a:t>
            </a:r>
            <a:r>
              <a:rPr lang="en-US" dirty="0" smtClean="0">
                <a:solidFill>
                  <a:schemeClr val="accent4">
                    <a:lumMod val="40000"/>
                    <a:lumOff val="60000"/>
                  </a:schemeClr>
                </a:solidFill>
                <a:latin typeface="Lucida Console"/>
                <a:cs typeface="Lucida Console"/>
              </a:rPr>
              <a:t>Add in players playing as co-creators then every creative work is comprised mostly of others creativity/work/effort</a:t>
            </a:r>
          </a:p>
          <a:p>
            <a:pPr marL="0" indent="0">
              <a:buNone/>
            </a:pPr>
            <a:r>
              <a:rPr lang="en-US" dirty="0" smtClean="0">
                <a:solidFill>
                  <a:schemeClr val="bg1"/>
                </a:solidFill>
                <a:latin typeface="Lucida Console"/>
                <a:cs typeface="Lucida Console"/>
              </a:rPr>
              <a:t>* </a:t>
            </a:r>
            <a:r>
              <a:rPr lang="en-US" i="1" dirty="0" smtClean="0">
                <a:solidFill>
                  <a:schemeClr val="bg1"/>
                </a:solidFill>
                <a:latin typeface="Lucida Console"/>
                <a:cs typeface="Lucida Console"/>
              </a:rPr>
              <a:t>With respect to art, music, TV, film add in viewing, dancing, fan fiction &amp; “fan-</a:t>
            </a:r>
            <a:r>
              <a:rPr lang="en-US" i="1" dirty="0" err="1" smtClean="0">
                <a:solidFill>
                  <a:schemeClr val="bg1"/>
                </a:solidFill>
                <a:latin typeface="Lucida Console"/>
                <a:cs typeface="Lucida Console"/>
              </a:rPr>
              <a:t>ish</a:t>
            </a:r>
            <a:r>
              <a:rPr lang="en-US" i="1" dirty="0" smtClean="0">
                <a:solidFill>
                  <a:schemeClr val="bg1"/>
                </a:solidFill>
                <a:latin typeface="Lucida Console"/>
                <a:cs typeface="Lucida Console"/>
              </a:rPr>
              <a:t> behavior” (tougher then games but same result)</a:t>
            </a:r>
            <a:endParaRPr lang="en-US" i="1" dirty="0">
              <a:solidFill>
                <a:schemeClr val="bg1"/>
              </a:solidFill>
              <a:latin typeface="Lucida Console"/>
              <a:cs typeface="Lucida Console"/>
            </a:endParaRPr>
          </a:p>
        </p:txBody>
      </p:sp>
      <p:pic>
        <p:nvPicPr>
          <p:cNvPr id="4" name="Content Placeholder 3" descr="CL0024+17.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60033" y="5739364"/>
            <a:ext cx="1113648" cy="1118636"/>
          </a:xfrm>
          <a:prstGeom prst="rect">
            <a:avLst/>
          </a:prstGeom>
        </p:spPr>
      </p:pic>
    </p:spTree>
    <p:extLst>
      <p:ext uri="{BB962C8B-B14F-4D97-AF65-F5344CB8AC3E}">
        <p14:creationId xmlns:p14="http://schemas.microsoft.com/office/powerpoint/2010/main" val="31002616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229923"/>
            <a:ext cx="9144000" cy="5496211"/>
          </a:xfrm>
        </p:spPr>
        <p:txBody>
          <a:bodyPr/>
          <a:lstStyle/>
          <a:p>
            <a:pPr marL="0" indent="0">
              <a:buNone/>
            </a:pPr>
            <a:r>
              <a:rPr lang="en-US" sz="6000" dirty="0" smtClean="0"/>
              <a:t>  </a:t>
            </a:r>
            <a:r>
              <a:rPr lang="en-US" sz="6000" b="1" dirty="0" smtClean="0">
                <a:solidFill>
                  <a:srgbClr val="FFFF00"/>
                </a:solidFill>
                <a:latin typeface="+mn-lt"/>
              </a:rPr>
              <a:t>1</a:t>
            </a:r>
            <a:r>
              <a:rPr lang="en-US" sz="6000" b="1" baseline="30000" dirty="0" smtClean="0">
                <a:solidFill>
                  <a:srgbClr val="FFFF00"/>
                </a:solidFill>
                <a:latin typeface="+mn-lt"/>
              </a:rPr>
              <a:t>st</a:t>
            </a:r>
            <a:r>
              <a:rPr lang="en-US" sz="6000" b="1" dirty="0" smtClean="0">
                <a:solidFill>
                  <a:srgbClr val="FFFF00"/>
                </a:solidFill>
                <a:latin typeface="+mn-lt"/>
              </a:rPr>
              <a:t> Principles D: </a:t>
            </a:r>
          </a:p>
          <a:p>
            <a:pPr marL="0" indent="0">
              <a:buNone/>
            </a:pPr>
            <a:r>
              <a:rPr lang="en-US" sz="4800" b="1" dirty="0" smtClean="0">
                <a:solidFill>
                  <a:schemeClr val="accent1">
                    <a:lumMod val="20000"/>
                    <a:lumOff val="80000"/>
                  </a:schemeClr>
                </a:solidFill>
                <a:latin typeface="Lucida Console"/>
                <a:cs typeface="Lucida Console"/>
              </a:rPr>
              <a:t> </a:t>
            </a:r>
            <a:r>
              <a:rPr lang="en-US" sz="4800" b="1" u="sng" dirty="0" smtClean="0">
                <a:solidFill>
                  <a:schemeClr val="accent1">
                    <a:lumMod val="20000"/>
                    <a:lumOff val="80000"/>
                  </a:schemeClr>
                </a:solidFill>
                <a:latin typeface="Lucida Console"/>
                <a:cs typeface="Lucida Console"/>
              </a:rPr>
              <a:t>Creativity is More </a:t>
            </a:r>
          </a:p>
          <a:p>
            <a:pPr marL="0" indent="0">
              <a:buNone/>
            </a:pPr>
            <a:r>
              <a:rPr lang="en-US" sz="4800" b="1" dirty="0" smtClean="0">
                <a:solidFill>
                  <a:schemeClr val="accent1">
                    <a:lumMod val="20000"/>
                    <a:lumOff val="80000"/>
                  </a:schemeClr>
                </a:solidFill>
                <a:latin typeface="Lucida Console"/>
                <a:cs typeface="Lucida Console"/>
              </a:rPr>
              <a:t> </a:t>
            </a:r>
            <a:r>
              <a:rPr lang="en-US" sz="4800" b="1" u="sng" dirty="0" smtClean="0">
                <a:solidFill>
                  <a:schemeClr val="accent1">
                    <a:lumMod val="20000"/>
                    <a:lumOff val="80000"/>
                  </a:schemeClr>
                </a:solidFill>
                <a:latin typeface="Lucida Console"/>
                <a:cs typeface="Lucida Console"/>
              </a:rPr>
              <a:t>Important Than Property</a:t>
            </a:r>
          </a:p>
          <a:p>
            <a:pPr marL="0" indent="0">
              <a:buNone/>
            </a:pPr>
            <a:endParaRPr lang="en-US" sz="4800" dirty="0">
              <a:solidFill>
                <a:schemeClr val="accent1">
                  <a:lumMod val="20000"/>
                  <a:lumOff val="80000"/>
                </a:schemeClr>
              </a:solidFill>
            </a:endParaRPr>
          </a:p>
        </p:txBody>
      </p:sp>
      <p:pic>
        <p:nvPicPr>
          <p:cNvPr id="6" name="Content Placeholder 5" descr="phot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3148979"/>
            <a:ext cx="3703790" cy="2730479"/>
          </a:xfrm>
          <a:prstGeom prst="rect">
            <a:avLst/>
          </a:prstGeom>
        </p:spPr>
      </p:pic>
      <p:pic>
        <p:nvPicPr>
          <p:cNvPr id="7" name="Content Placeholder 8" descr="file871126557376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35769" y="3148979"/>
            <a:ext cx="3608231" cy="2730479"/>
          </a:xfrm>
          <a:prstGeom prst="rect">
            <a:avLst/>
          </a:prstGeom>
        </p:spPr>
      </p:pic>
      <p:pic>
        <p:nvPicPr>
          <p:cNvPr id="8" name="Content Placeholder 3" descr="IMG-20130402-0065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03790" y="2901074"/>
            <a:ext cx="1831979" cy="2978384"/>
          </a:xfrm>
          <a:prstGeom prst="rect">
            <a:avLst/>
          </a:prstGeom>
        </p:spPr>
      </p:pic>
    </p:spTree>
    <p:extLst>
      <p:ext uri="{BB962C8B-B14F-4D97-AF65-F5344CB8AC3E}">
        <p14:creationId xmlns:p14="http://schemas.microsoft.com/office/powerpoint/2010/main" val="37381766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79233" cy="1016000"/>
          </a:xfrm>
        </p:spPr>
        <p:txBody>
          <a:bodyPr>
            <a:normAutofit/>
          </a:bodyPr>
          <a:lstStyle/>
          <a:p>
            <a:r>
              <a:rPr lang="en-US" dirty="0" smtClean="0"/>
              <a:t>  </a:t>
            </a:r>
            <a:endParaRPr lang="en-US" dirty="0"/>
          </a:p>
        </p:txBody>
      </p:sp>
      <p:sp>
        <p:nvSpPr>
          <p:cNvPr id="3" name="Content Placeholder 2"/>
          <p:cNvSpPr>
            <a:spLocks noGrp="1"/>
          </p:cNvSpPr>
          <p:nvPr>
            <p:ph sz="quarter" idx="10"/>
          </p:nvPr>
        </p:nvSpPr>
        <p:spPr>
          <a:xfrm>
            <a:off x="457200" y="84667"/>
            <a:ext cx="8686800" cy="5641467"/>
          </a:xfrm>
        </p:spPr>
        <p:txBody>
          <a:bodyPr>
            <a:normAutofit/>
          </a:bodyPr>
          <a:lstStyle/>
          <a:p>
            <a:pPr marL="0" indent="0">
              <a:buNone/>
            </a:pPr>
            <a:r>
              <a:rPr lang="en-US" sz="6000" b="1" dirty="0" smtClean="0">
                <a:solidFill>
                  <a:srgbClr val="FFFF00"/>
                </a:solidFill>
                <a:latin typeface="+mn-lt"/>
              </a:rPr>
              <a:t>Consequence of 1</a:t>
            </a:r>
            <a:r>
              <a:rPr lang="en-US" sz="6000" b="1" baseline="30000" dirty="0" smtClean="0">
                <a:solidFill>
                  <a:srgbClr val="FFFF00"/>
                </a:solidFill>
                <a:latin typeface="+mn-lt"/>
              </a:rPr>
              <a:t>st</a:t>
            </a:r>
            <a:r>
              <a:rPr lang="en-US" sz="6000" b="1" dirty="0" smtClean="0">
                <a:solidFill>
                  <a:srgbClr val="FFFF00"/>
                </a:solidFill>
                <a:latin typeface="+mn-lt"/>
              </a:rPr>
              <a:t> Principles </a:t>
            </a:r>
            <a:r>
              <a:rPr lang="en-US" sz="6000" b="1" dirty="0">
                <a:solidFill>
                  <a:srgbClr val="FFFF00"/>
                </a:solidFill>
                <a:latin typeface="+mn-lt"/>
              </a:rPr>
              <a:t>D: </a:t>
            </a:r>
            <a:endParaRPr lang="en-US" sz="6000" b="1" dirty="0" smtClean="0"/>
          </a:p>
          <a:p>
            <a:pPr marL="0" indent="0">
              <a:buNone/>
            </a:pPr>
            <a:r>
              <a:rPr lang="en-US" sz="6000" dirty="0" smtClean="0">
                <a:solidFill>
                  <a:srgbClr val="FFFFFF"/>
                </a:solidFill>
                <a:latin typeface="Lucida Console"/>
                <a:cs typeface="Lucida Console"/>
              </a:rPr>
              <a:t>Is It </a:t>
            </a:r>
            <a:r>
              <a:rPr lang="en-US" sz="6000" b="1" dirty="0" smtClean="0">
                <a:solidFill>
                  <a:schemeClr val="accent4">
                    <a:lumMod val="40000"/>
                    <a:lumOff val="60000"/>
                  </a:schemeClr>
                </a:solidFill>
                <a:latin typeface="Lucida Console"/>
                <a:cs typeface="Lucida Console"/>
              </a:rPr>
              <a:t>Barter </a:t>
            </a:r>
            <a:r>
              <a:rPr lang="en-US" sz="6000" b="1" dirty="0">
                <a:solidFill>
                  <a:schemeClr val="accent4">
                    <a:lumMod val="40000"/>
                    <a:lumOff val="60000"/>
                  </a:schemeClr>
                </a:solidFill>
                <a:latin typeface="Lucida Console"/>
                <a:cs typeface="Lucida Console"/>
              </a:rPr>
              <a:t>Not </a:t>
            </a:r>
            <a:r>
              <a:rPr lang="en-US" sz="6000" b="1" dirty="0" smtClean="0">
                <a:solidFill>
                  <a:schemeClr val="accent4">
                    <a:lumMod val="40000"/>
                    <a:lumOff val="60000"/>
                  </a:schemeClr>
                </a:solidFill>
                <a:latin typeface="Lucida Console"/>
                <a:cs typeface="Lucida Console"/>
              </a:rPr>
              <a:t>Theft</a:t>
            </a:r>
            <a:r>
              <a:rPr lang="en-US" sz="6000" dirty="0" smtClean="0">
                <a:solidFill>
                  <a:schemeClr val="bg1"/>
                </a:solidFill>
                <a:latin typeface="Lucida Console"/>
                <a:cs typeface="Lucida Console"/>
              </a:rPr>
              <a:t>(</a:t>
            </a:r>
            <a:r>
              <a:rPr lang="en-US" sz="6000" dirty="0">
                <a:solidFill>
                  <a:schemeClr val="bg1"/>
                </a:solidFill>
                <a:latin typeface="Lucida Console"/>
                <a:cs typeface="Lucida Console"/>
              </a:rPr>
              <a:t>Piracy</a:t>
            </a:r>
            <a:r>
              <a:rPr lang="en-US" sz="6000" dirty="0" smtClean="0">
                <a:solidFill>
                  <a:schemeClr val="bg1"/>
                </a:solidFill>
                <a:latin typeface="Lucida Console"/>
                <a:cs typeface="Lucida Console"/>
              </a:rPr>
              <a:t>)</a:t>
            </a:r>
            <a:r>
              <a:rPr lang="en-US" sz="6000" b="1" i="1" u="sng" dirty="0" smtClean="0">
                <a:solidFill>
                  <a:srgbClr val="FF6600"/>
                </a:solidFill>
                <a:latin typeface="Lucida Console"/>
                <a:cs typeface="Lucida Console"/>
              </a:rPr>
              <a:t>IF</a:t>
            </a:r>
            <a:r>
              <a:rPr lang="en-US" sz="6000" dirty="0" smtClean="0">
                <a:latin typeface="Lucida Console"/>
                <a:cs typeface="Lucida Console"/>
              </a:rPr>
              <a:t> </a:t>
            </a:r>
            <a:r>
              <a:rPr lang="en-US" sz="6000" dirty="0">
                <a:solidFill>
                  <a:schemeClr val="accent3">
                    <a:lumMod val="40000"/>
                    <a:lumOff val="60000"/>
                  </a:schemeClr>
                </a:solidFill>
                <a:latin typeface="Lucida Console"/>
                <a:cs typeface="Lucida Console"/>
              </a:rPr>
              <a:t>We Are </a:t>
            </a:r>
            <a:r>
              <a:rPr lang="en-US" sz="6000" dirty="0" smtClean="0">
                <a:solidFill>
                  <a:schemeClr val="accent3">
                    <a:lumMod val="40000"/>
                    <a:lumOff val="60000"/>
                  </a:schemeClr>
                </a:solidFill>
                <a:latin typeface="Lucida Console"/>
                <a:cs typeface="Lucida Console"/>
              </a:rPr>
              <a:t>All </a:t>
            </a:r>
            <a:r>
              <a:rPr lang="en-US" sz="6000" b="1" dirty="0" smtClean="0">
                <a:solidFill>
                  <a:schemeClr val="tx2">
                    <a:lumMod val="40000"/>
                    <a:lumOff val="60000"/>
                  </a:schemeClr>
                </a:solidFill>
                <a:latin typeface="Lucida Console"/>
                <a:cs typeface="Lucida Console"/>
              </a:rPr>
              <a:t>Creators</a:t>
            </a:r>
            <a:r>
              <a:rPr lang="en-US" sz="6000" dirty="0">
                <a:solidFill>
                  <a:srgbClr val="000000"/>
                </a:solidFill>
                <a:latin typeface="Lucida Console"/>
                <a:cs typeface="Lucida Console"/>
              </a:rPr>
              <a:t>?</a:t>
            </a:r>
          </a:p>
        </p:txBody>
      </p:sp>
      <p:pic>
        <p:nvPicPr>
          <p:cNvPr id="5" name="Content Placeholder 7" descr="DSC_0103.jpg"/>
          <p:cNvPicPr>
            <a:picLocks noChangeAspect="1"/>
          </p:cNvPicPr>
          <p:nvPr/>
        </p:nvPicPr>
        <p:blipFill rotWithShape="1">
          <a:blip r:embed="rId2" cstate="print">
            <a:extLst>
              <a:ext uri="{28A0092B-C50C-407E-A947-70E740481C1C}">
                <a14:useLocalDpi xmlns:a14="http://schemas.microsoft.com/office/drawing/2010/main"/>
              </a:ext>
            </a:extLst>
          </a:blip>
          <a:srcRect l="-1256" r="-157"/>
          <a:stretch/>
        </p:blipFill>
        <p:spPr>
          <a:xfrm>
            <a:off x="2031999" y="4011771"/>
            <a:ext cx="2849027" cy="1893730"/>
          </a:xfrm>
          <a:prstGeom prst="rect">
            <a:avLst/>
          </a:prstGeom>
        </p:spPr>
      </p:pic>
      <p:pic>
        <p:nvPicPr>
          <p:cNvPr id="6" name="Content Placeholder 3" descr="Jer.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81026" y="4011771"/>
            <a:ext cx="3343183" cy="2253561"/>
          </a:xfrm>
          <a:prstGeom prst="rect">
            <a:avLst/>
          </a:prstGeom>
        </p:spPr>
      </p:pic>
    </p:spTree>
    <p:extLst>
      <p:ext uri="{BB962C8B-B14F-4D97-AF65-F5344CB8AC3E}">
        <p14:creationId xmlns:p14="http://schemas.microsoft.com/office/powerpoint/2010/main" val="23461272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17"/>
            <a:ext cx="8229600" cy="1016000"/>
          </a:xfrm>
        </p:spPr>
        <p:txBody>
          <a:bodyPr>
            <a:noAutofit/>
          </a:bodyPr>
          <a:lstStyle/>
          <a:p>
            <a:r>
              <a:rPr lang="en-US" b="1" dirty="0" smtClean="0">
                <a:solidFill>
                  <a:srgbClr val="FFFF00"/>
                </a:solidFill>
                <a:latin typeface="+mn-lt"/>
              </a:rPr>
              <a:t> 1</a:t>
            </a:r>
            <a:r>
              <a:rPr lang="en-US" b="1" baseline="30000" dirty="0" smtClean="0">
                <a:solidFill>
                  <a:srgbClr val="FFFF00"/>
                </a:solidFill>
                <a:latin typeface="+mn-lt"/>
              </a:rPr>
              <a:t>st</a:t>
            </a:r>
            <a:r>
              <a:rPr lang="en-US" b="1" dirty="0" smtClean="0">
                <a:solidFill>
                  <a:srgbClr val="FFFF00"/>
                </a:solidFill>
                <a:latin typeface="+mn-lt"/>
              </a:rPr>
              <a:t> Principles E: </a:t>
            </a:r>
            <a:br>
              <a:rPr lang="en-US" b="1" dirty="0" smtClean="0">
                <a:solidFill>
                  <a:srgbClr val="FFFF00"/>
                </a:solidFill>
                <a:latin typeface="+mn-lt"/>
              </a:rPr>
            </a:br>
            <a:r>
              <a:rPr lang="en-US" b="1" dirty="0" smtClean="0">
                <a:solidFill>
                  <a:srgbClr val="FFFF00"/>
                </a:solidFill>
                <a:latin typeface="+mn-lt"/>
              </a:rPr>
              <a:t> Prior Restraints Are A Problem</a:t>
            </a:r>
            <a:endParaRPr lang="en-US" b="1" dirty="0">
              <a:solidFill>
                <a:srgbClr val="FFFF00"/>
              </a:solidFill>
              <a:latin typeface="+mn-lt"/>
            </a:endParaRPr>
          </a:p>
        </p:txBody>
      </p:sp>
      <p:sp>
        <p:nvSpPr>
          <p:cNvPr id="3" name="Content Placeholder 2"/>
          <p:cNvSpPr>
            <a:spLocks noGrp="1"/>
          </p:cNvSpPr>
          <p:nvPr>
            <p:ph sz="quarter" idx="10"/>
          </p:nvPr>
        </p:nvSpPr>
        <p:spPr>
          <a:xfrm>
            <a:off x="624416" y="1259102"/>
            <a:ext cx="8519583" cy="4467032"/>
          </a:xfrm>
        </p:spPr>
        <p:txBody>
          <a:bodyPr/>
          <a:lstStyle/>
          <a:p>
            <a:pPr marL="0" indent="0">
              <a:buNone/>
            </a:pPr>
            <a:r>
              <a:rPr lang="en-US" b="1" dirty="0" smtClean="0">
                <a:solidFill>
                  <a:schemeClr val="bg1"/>
                </a:solidFill>
                <a:latin typeface="Lucida Console"/>
                <a:cs typeface="Lucida Console"/>
              </a:rPr>
              <a:t>Blackstone: </a:t>
            </a:r>
            <a:r>
              <a:rPr lang="en-US" dirty="0" smtClean="0">
                <a:solidFill>
                  <a:schemeClr val="bg1"/>
                </a:solidFill>
                <a:latin typeface="Lucida Console"/>
                <a:cs typeface="Lucida Console"/>
              </a:rPr>
              <a:t>“</a:t>
            </a:r>
            <a:r>
              <a:rPr lang="en-US" dirty="0">
                <a:solidFill>
                  <a:schemeClr val="bg1"/>
                </a:solidFill>
                <a:latin typeface="Lucida Console"/>
                <a:cs typeface="Lucida Console"/>
              </a:rPr>
              <a:t>Every freeman has an undoubted right to lay what sentiments he pleases before the public; to forbid this, is to destroy the freedom of the press; but if he publishes what is improper, mischievous or illegal, he must take the consequence of his own temerity</a:t>
            </a:r>
            <a:r>
              <a:rPr lang="en-US" dirty="0" smtClean="0">
                <a:solidFill>
                  <a:schemeClr val="bg1"/>
                </a:solidFill>
                <a:latin typeface="Lucida Console"/>
                <a:cs typeface="Lucida Console"/>
              </a:rPr>
              <a:t>.” </a:t>
            </a:r>
            <a:r>
              <a:rPr lang="en-US" dirty="0">
                <a:solidFill>
                  <a:schemeClr val="bg1"/>
                </a:solidFill>
                <a:latin typeface="Lucida Console"/>
                <a:cs typeface="Lucida Console"/>
              </a:rPr>
              <a:t>(4 Bl. Com. 151, 152.)</a:t>
            </a:r>
          </a:p>
          <a:p>
            <a:pPr marL="0" indent="0">
              <a:buNone/>
            </a:pPr>
            <a:endParaRPr lang="en-US" sz="2800" b="1" dirty="0" smtClean="0">
              <a:solidFill>
                <a:srgbClr val="FF0000"/>
              </a:solidFill>
              <a:latin typeface="Lucida Console"/>
              <a:cs typeface="Lucida Console"/>
            </a:endParaRPr>
          </a:p>
          <a:p>
            <a:pPr marL="0" indent="0">
              <a:buNone/>
            </a:pPr>
            <a:r>
              <a:rPr lang="en-US" sz="2800" b="1" dirty="0" smtClean="0">
                <a:solidFill>
                  <a:srgbClr val="FF0000"/>
                </a:solidFill>
                <a:latin typeface="Lucida Console"/>
                <a:cs typeface="Lucida Console"/>
              </a:rPr>
              <a:t>*IP </a:t>
            </a:r>
            <a:r>
              <a:rPr lang="en-US" sz="2800" b="1" dirty="0">
                <a:solidFill>
                  <a:srgbClr val="FF0000"/>
                </a:solidFill>
                <a:latin typeface="Lucida Console"/>
                <a:cs typeface="Lucida Console"/>
              </a:rPr>
              <a:t>as “Prior Restraint” </a:t>
            </a:r>
            <a:r>
              <a:rPr lang="en-US" sz="2800" b="1" dirty="0" smtClean="0">
                <a:solidFill>
                  <a:srgbClr val="FF0000"/>
                </a:solidFill>
                <a:latin typeface="Lucida Console"/>
                <a:cs typeface="Lucida Console"/>
              </a:rPr>
              <a:t>to Creativity?</a:t>
            </a:r>
            <a:r>
              <a:rPr lang="en-US" sz="2800" b="1" dirty="0">
                <a:solidFill>
                  <a:srgbClr val="FF0000"/>
                </a:solidFill>
                <a:latin typeface="Lucida Console"/>
                <a:cs typeface="Lucida Console"/>
              </a:rPr>
              <a:t> </a:t>
            </a:r>
            <a:r>
              <a:rPr lang="en-US" sz="2800" b="1" dirty="0" smtClean="0">
                <a:solidFill>
                  <a:srgbClr val="FF0000"/>
                </a:solidFill>
                <a:latin typeface="Lucida Console"/>
                <a:cs typeface="Lucida Console"/>
              </a:rPr>
              <a:t> </a:t>
            </a:r>
          </a:p>
          <a:p>
            <a:pPr marL="0" indent="0">
              <a:buNone/>
            </a:pPr>
            <a:endParaRPr lang="en-US" sz="2800" b="1" dirty="0" smtClean="0">
              <a:solidFill>
                <a:srgbClr val="FF6600"/>
              </a:solidFill>
              <a:latin typeface="Lucida Console"/>
              <a:cs typeface="Lucida Console"/>
            </a:endParaRPr>
          </a:p>
          <a:p>
            <a:pPr marL="0" indent="0">
              <a:buNone/>
            </a:pPr>
            <a:r>
              <a:rPr lang="en-US" sz="2800" b="1" dirty="0" smtClean="0">
                <a:solidFill>
                  <a:srgbClr val="FF6600"/>
                </a:solidFill>
                <a:latin typeface="Lucida Console"/>
                <a:cs typeface="Lucida Console"/>
              </a:rPr>
              <a:t>*EULA’s &amp; </a:t>
            </a:r>
            <a:r>
              <a:rPr lang="en-US" sz="2800" b="1" dirty="0" err="1" smtClean="0">
                <a:solidFill>
                  <a:srgbClr val="FF6600"/>
                </a:solidFill>
                <a:latin typeface="Lucida Console"/>
                <a:cs typeface="Lucida Console"/>
              </a:rPr>
              <a:t>ToS</a:t>
            </a:r>
            <a:r>
              <a:rPr lang="en-US" sz="2800" b="1" dirty="0">
                <a:solidFill>
                  <a:srgbClr val="FF6600"/>
                </a:solidFill>
                <a:latin typeface="Lucida Console"/>
                <a:cs typeface="Lucida Console"/>
              </a:rPr>
              <a:t>’ as </a:t>
            </a:r>
            <a:r>
              <a:rPr lang="en-US" sz="2800" b="1" dirty="0">
                <a:solidFill>
                  <a:srgbClr val="FF0000"/>
                </a:solidFill>
                <a:latin typeface="Lucida Console"/>
                <a:cs typeface="Lucida Console"/>
              </a:rPr>
              <a:t>even </a:t>
            </a:r>
            <a:r>
              <a:rPr lang="en-US" sz="2800" b="1" dirty="0" smtClean="0">
                <a:solidFill>
                  <a:srgbClr val="FF0000"/>
                </a:solidFill>
                <a:latin typeface="Lucida Console"/>
                <a:cs typeface="Lucida Console"/>
              </a:rPr>
              <a:t>greater   </a:t>
            </a:r>
          </a:p>
          <a:p>
            <a:pPr marL="0" indent="0">
              <a:buNone/>
            </a:pPr>
            <a:r>
              <a:rPr lang="en-US" sz="2800" b="1" dirty="0" smtClean="0">
                <a:solidFill>
                  <a:srgbClr val="FF6600"/>
                </a:solidFill>
                <a:latin typeface="Lucida Console"/>
                <a:cs typeface="Lucida Console"/>
              </a:rPr>
              <a:t>“</a:t>
            </a:r>
            <a:r>
              <a:rPr lang="en-US" sz="2800" b="1" dirty="0">
                <a:solidFill>
                  <a:srgbClr val="FF6600"/>
                </a:solidFill>
                <a:latin typeface="Lucida Console"/>
                <a:cs typeface="Lucida Console"/>
              </a:rPr>
              <a:t>Prior </a:t>
            </a:r>
            <a:r>
              <a:rPr lang="en-US" sz="2800" b="1" dirty="0" smtClean="0">
                <a:solidFill>
                  <a:srgbClr val="FF6600"/>
                </a:solidFill>
                <a:latin typeface="Lucida Console"/>
                <a:cs typeface="Lucida Console"/>
              </a:rPr>
              <a:t>Restraint” to Creativity</a:t>
            </a:r>
            <a:endParaRPr lang="en-US" sz="2800" b="1" dirty="0">
              <a:solidFill>
                <a:srgbClr val="FF6600"/>
              </a:solidFill>
              <a:latin typeface="Lucida Console"/>
              <a:cs typeface="Lucida Console"/>
            </a:endParaRPr>
          </a:p>
        </p:txBody>
      </p:sp>
      <p:pic>
        <p:nvPicPr>
          <p:cNvPr id="4" name="Content Placeholder 5" descr="Klickety_Cuffs.png"/>
          <p:cNvPicPr>
            <a:picLocks noChangeAspect="1"/>
          </p:cNvPicPr>
          <p:nvPr/>
        </p:nvPicPr>
        <p:blipFill rotWithShape="1">
          <a:blip r:embed="rId2" cstate="print">
            <a:extLst>
              <a:ext uri="{28A0092B-C50C-407E-A947-70E740481C1C}">
                <a14:useLocalDpi xmlns:a14="http://schemas.microsoft.com/office/drawing/2010/main"/>
              </a:ext>
            </a:extLst>
          </a:blip>
          <a:srcRect l="1388" r="1441"/>
          <a:stretch/>
        </p:blipFill>
        <p:spPr>
          <a:xfrm>
            <a:off x="8050078" y="4666562"/>
            <a:ext cx="1051722" cy="739405"/>
          </a:xfrm>
          <a:prstGeom prst="rect">
            <a:avLst/>
          </a:prstGeom>
        </p:spPr>
      </p:pic>
    </p:spTree>
    <p:extLst>
      <p:ext uri="{BB962C8B-B14F-4D97-AF65-F5344CB8AC3E}">
        <p14:creationId xmlns:p14="http://schemas.microsoft.com/office/powerpoint/2010/main" val="91603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1410"/>
          </a:xfrm>
        </p:spPr>
        <p:txBody>
          <a:bodyPr>
            <a:noAutofit/>
          </a:bodyPr>
          <a:lstStyle/>
          <a:p>
            <a:r>
              <a:rPr lang="en-US" sz="3600" b="1" dirty="0" smtClean="0">
                <a:solidFill>
                  <a:srgbClr val="FFFF00"/>
                </a:solidFill>
                <a:latin typeface="P22 Typewriter"/>
                <a:cs typeface="P22 Typewriter"/>
              </a:rPr>
              <a:t> Constraints </a:t>
            </a:r>
            <a:r>
              <a:rPr lang="en-US" sz="3600" b="1" dirty="0">
                <a:solidFill>
                  <a:srgbClr val="FFFF00"/>
                </a:solidFill>
                <a:latin typeface="P22 Typewriter"/>
                <a:cs typeface="P22 Typewriter"/>
              </a:rPr>
              <a:t>Distort Creativity</a:t>
            </a:r>
          </a:p>
        </p:txBody>
      </p:sp>
      <p:sp>
        <p:nvSpPr>
          <p:cNvPr id="3" name="Content Placeholder 2"/>
          <p:cNvSpPr>
            <a:spLocks noGrp="1"/>
          </p:cNvSpPr>
          <p:nvPr>
            <p:ph sz="quarter" idx="10"/>
          </p:nvPr>
        </p:nvSpPr>
        <p:spPr>
          <a:xfrm>
            <a:off x="0" y="885737"/>
            <a:ext cx="9144000" cy="5423059"/>
          </a:xfrm>
        </p:spPr>
        <p:txBody>
          <a:bodyPr>
            <a:normAutofit fontScale="85000" lnSpcReduction="10000"/>
          </a:bodyPr>
          <a:lstStyle/>
          <a:p>
            <a:pPr marL="0" indent="0">
              <a:buNone/>
            </a:pPr>
            <a:r>
              <a:rPr lang="en-US" dirty="0" smtClean="0">
                <a:solidFill>
                  <a:srgbClr val="FFFFFF"/>
                </a:solidFill>
                <a:latin typeface="Lucida Console"/>
                <a:cs typeface="Lucida Console"/>
              </a:rPr>
              <a:t>11. Internet Governance &amp; Surveillance (International Law)</a:t>
            </a: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10. Criminal &amp; Obscenity Laws.</a:t>
            </a:r>
          </a:p>
          <a:p>
            <a:pPr marL="0" indent="0">
              <a:buNone/>
            </a:pPr>
            <a:r>
              <a:rPr lang="en-US" dirty="0">
                <a:solidFill>
                  <a:srgbClr val="FFFFFF"/>
                </a:solidFill>
                <a:latin typeface="Lucida Console"/>
                <a:cs typeface="Lucida Console"/>
              </a:rPr>
              <a:t>9</a:t>
            </a:r>
            <a:r>
              <a:rPr lang="en-US" dirty="0" smtClean="0">
                <a:solidFill>
                  <a:srgbClr val="FFFFFF"/>
                </a:solidFill>
                <a:latin typeface="Lucida Console"/>
                <a:cs typeface="Lucida Console"/>
              </a:rPr>
              <a:t>. Taxation/Currency/Gambling </a:t>
            </a:r>
            <a:r>
              <a:rPr lang="en-US" dirty="0">
                <a:solidFill>
                  <a:srgbClr val="FFFFFF"/>
                </a:solidFill>
                <a:latin typeface="Lucida Console"/>
                <a:cs typeface="Lucida Console"/>
              </a:rPr>
              <a:t>(</a:t>
            </a:r>
            <a:r>
              <a:rPr lang="en-US" dirty="0" smtClean="0">
                <a:solidFill>
                  <a:srgbClr val="FFFFFF"/>
                </a:solidFill>
                <a:latin typeface="Lucida Console"/>
                <a:cs typeface="Lucida Console"/>
              </a:rPr>
              <a:t>regulatory; quasi-criminal)</a:t>
            </a: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8</a:t>
            </a:r>
            <a:r>
              <a:rPr lang="en-US" dirty="0">
                <a:solidFill>
                  <a:srgbClr val="FFFFFF"/>
                </a:solidFill>
                <a:latin typeface="Lucida Console"/>
                <a:cs typeface="Lucida Console"/>
              </a:rPr>
              <a:t>. Misleading promises/advertising, physical or </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psychological harm, unfair competition/anti-trust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a:t>
            </a:r>
            <a:r>
              <a:rPr lang="en-US" dirty="0">
                <a:solidFill>
                  <a:srgbClr val="FFFFFF"/>
                </a:solidFill>
                <a:latin typeface="Lucida Console"/>
                <a:cs typeface="Lucida Console"/>
              </a:rPr>
              <a:t>consumer protection</a:t>
            </a:r>
            <a:r>
              <a:rPr lang="en-US" dirty="0" smtClean="0">
                <a:solidFill>
                  <a:srgbClr val="FFFFFF"/>
                </a:solidFill>
                <a:latin typeface="Lucida Console"/>
                <a:cs typeface="Lucida Console"/>
              </a:rPr>
              <a:t>)</a:t>
            </a:r>
          </a:p>
          <a:p>
            <a:pPr marL="0" indent="0">
              <a:buNone/>
            </a:pPr>
            <a:r>
              <a:rPr lang="en-US" dirty="0">
                <a:solidFill>
                  <a:srgbClr val="FFFFFF"/>
                </a:solidFill>
                <a:latin typeface="Lucida Console"/>
                <a:cs typeface="Lucida Console"/>
              </a:rPr>
              <a:t>7</a:t>
            </a:r>
            <a:r>
              <a:rPr lang="en-US" dirty="0" smtClean="0">
                <a:solidFill>
                  <a:srgbClr val="FFFFFF"/>
                </a:solidFill>
                <a:latin typeface="Lucida Console"/>
                <a:cs typeface="Lucida Console"/>
              </a:rPr>
              <a:t>. </a:t>
            </a:r>
            <a:r>
              <a:rPr lang="en-US" dirty="0">
                <a:solidFill>
                  <a:schemeClr val="bg1"/>
                </a:solidFill>
                <a:latin typeface="Lucida Console"/>
                <a:cs typeface="Lucida Console"/>
              </a:rPr>
              <a:t>Industry self regulation (delegated authority) </a:t>
            </a:r>
            <a:r>
              <a:rPr lang="en-US" dirty="0" smtClean="0">
                <a:solidFill>
                  <a:schemeClr val="bg1"/>
                </a:solidFill>
                <a:latin typeface="Lucida Console"/>
                <a:cs typeface="Lucida Console"/>
              </a:rPr>
              <a:t>&amp;</a:t>
            </a:r>
            <a:r>
              <a:rPr lang="en-US" dirty="0">
                <a:solidFill>
                  <a:schemeClr val="bg1"/>
                </a:solidFill>
                <a:latin typeface="Lucida Console"/>
                <a:cs typeface="Lucida Console"/>
              </a:rPr>
              <a:t> </a:t>
            </a:r>
            <a:r>
              <a:rPr lang="en-US" dirty="0" smtClean="0">
                <a:solidFill>
                  <a:srgbClr val="FFFFFF"/>
                </a:solidFill>
                <a:latin typeface="Lucida Console"/>
                <a:cs typeface="Lucida Console"/>
              </a:rPr>
              <a:t>medium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specific regulation </a:t>
            </a:r>
            <a:r>
              <a:rPr lang="en-US" dirty="0">
                <a:solidFill>
                  <a:srgbClr val="FFFFFF"/>
                </a:solidFill>
                <a:latin typeface="Lucida Console"/>
                <a:cs typeface="Lucida Console"/>
              </a:rPr>
              <a:t>(constitutional</a:t>
            </a:r>
            <a:r>
              <a:rPr lang="en-US" dirty="0" smtClean="0">
                <a:solidFill>
                  <a:srgbClr val="FFFFFF"/>
                </a:solidFill>
                <a:latin typeface="Lucida Console"/>
                <a:cs typeface="Lucida Console"/>
              </a:rPr>
              <a:t>)</a:t>
            </a:r>
          </a:p>
          <a:p>
            <a:pPr marL="0" indent="0">
              <a:buNone/>
            </a:pPr>
            <a:endParaRPr lang="en-US" dirty="0">
              <a:latin typeface="Lucida Console"/>
              <a:cs typeface="Lucida Console"/>
            </a:endParaRPr>
          </a:p>
          <a:p>
            <a:pPr marL="0" indent="0">
              <a:buNone/>
            </a:pPr>
            <a:r>
              <a:rPr lang="en-US" sz="2200" b="1" dirty="0" smtClean="0">
                <a:solidFill>
                  <a:srgbClr val="FF0000"/>
                </a:solidFill>
                <a:latin typeface="Lucida Console"/>
                <a:cs typeface="Lucida Console"/>
              </a:rPr>
              <a:t>   Out </a:t>
            </a:r>
            <a:r>
              <a:rPr lang="en-US" sz="2200" b="1" dirty="0">
                <a:solidFill>
                  <a:srgbClr val="FF0000"/>
                </a:solidFill>
                <a:latin typeface="Lucida Console"/>
                <a:cs typeface="Lucida Console"/>
              </a:rPr>
              <a:t>of the </a:t>
            </a:r>
            <a:r>
              <a:rPr lang="en-US" sz="2200" b="1" dirty="0" smtClean="0">
                <a:solidFill>
                  <a:srgbClr val="FF0000"/>
                </a:solidFill>
                <a:latin typeface="Lucida Console"/>
                <a:cs typeface="Lucida Console"/>
              </a:rPr>
              <a:t>Creation                 Norms </a:t>
            </a:r>
            <a:r>
              <a:rPr lang="en-US" sz="2200" b="1" dirty="0" smtClean="0">
                <a:solidFill>
                  <a:srgbClr val="FFFF00"/>
                </a:solidFill>
                <a:latin typeface="Lucida Console"/>
                <a:cs typeface="Lucida Console"/>
              </a:rPr>
              <a:t>(Censorship)                                    </a:t>
            </a:r>
            <a:r>
              <a:rPr lang="en-US" dirty="0" smtClean="0">
                <a:latin typeface="Lucida Console"/>
                <a:cs typeface="Lucida Console"/>
              </a:rPr>
              <a:t>----------------------------------------------------------</a:t>
            </a:r>
          </a:p>
          <a:p>
            <a:pPr marL="0" indent="0">
              <a:buNone/>
            </a:pPr>
            <a:r>
              <a:rPr lang="en-US" sz="1900" b="1" dirty="0" smtClean="0">
                <a:solidFill>
                  <a:schemeClr val="tx2">
                    <a:lumMod val="40000"/>
                    <a:lumOff val="60000"/>
                  </a:schemeClr>
                </a:solidFill>
                <a:latin typeface="Lucida Console"/>
                <a:cs typeface="Lucida Console"/>
              </a:rPr>
              <a:t>In </a:t>
            </a:r>
            <a:r>
              <a:rPr lang="en-US" sz="1900" b="1" dirty="0">
                <a:solidFill>
                  <a:schemeClr val="tx2">
                    <a:lumMod val="40000"/>
                    <a:lumOff val="60000"/>
                  </a:schemeClr>
                </a:solidFill>
                <a:latin typeface="Lucida Console"/>
                <a:cs typeface="Lucida Console"/>
              </a:rPr>
              <a:t>the </a:t>
            </a:r>
            <a:r>
              <a:rPr lang="en-US" sz="1900" b="1" dirty="0" smtClean="0">
                <a:solidFill>
                  <a:schemeClr val="tx2">
                    <a:lumMod val="40000"/>
                    <a:lumOff val="60000"/>
                  </a:schemeClr>
                </a:solidFill>
                <a:latin typeface="Lucida Console"/>
                <a:cs typeface="Lucida Console"/>
              </a:rPr>
              <a:t>Creation </a:t>
            </a:r>
            <a:r>
              <a:rPr lang="en-US" sz="1600" b="1" dirty="0">
                <a:solidFill>
                  <a:schemeClr val="accent4">
                    <a:lumMod val="40000"/>
                    <a:lumOff val="60000"/>
                  </a:schemeClr>
                </a:solidFill>
                <a:latin typeface="Lucida Console"/>
                <a:cs typeface="Lucida Console"/>
              </a:rPr>
              <a:t>(Magic Circle) </a:t>
            </a:r>
            <a:r>
              <a:rPr lang="en-US" sz="1600" b="1" dirty="0" smtClean="0">
                <a:solidFill>
                  <a:schemeClr val="accent4">
                    <a:lumMod val="40000"/>
                    <a:lumOff val="60000"/>
                  </a:schemeClr>
                </a:solidFill>
                <a:latin typeface="Lucida Console"/>
                <a:cs typeface="Lucida Console"/>
              </a:rPr>
              <a:t> </a:t>
            </a:r>
            <a:r>
              <a:rPr lang="en-US" sz="1900" b="1" dirty="0" smtClean="0">
                <a:solidFill>
                  <a:srgbClr val="8EB4E3"/>
                </a:solidFill>
                <a:latin typeface="Lucida Console"/>
                <a:cs typeface="Lucida Console"/>
              </a:rPr>
              <a:t>Ethics</a:t>
            </a:r>
            <a:r>
              <a:rPr lang="en-US" sz="1600" b="1" dirty="0" smtClean="0">
                <a:solidFill>
                  <a:srgbClr val="0000FF"/>
                </a:solidFill>
                <a:latin typeface="Lucida Console"/>
                <a:cs typeface="Lucida Console"/>
              </a:rPr>
              <a:t> </a:t>
            </a:r>
            <a:r>
              <a:rPr lang="en-US" sz="1600" b="1" dirty="0">
                <a:solidFill>
                  <a:schemeClr val="accent4">
                    <a:lumMod val="40000"/>
                    <a:lumOff val="60000"/>
                  </a:schemeClr>
                </a:solidFill>
                <a:latin typeface="Lucida Console"/>
                <a:cs typeface="Lucida Console"/>
              </a:rPr>
              <a:t>(of Originality, Creativity &amp; Expression)</a:t>
            </a:r>
          </a:p>
          <a:p>
            <a:pPr marL="0" indent="0">
              <a:buNone/>
            </a:pPr>
            <a:endParaRPr lang="en-US" b="1"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6. Privacy, Defamation &amp; Personality law </a:t>
            </a:r>
            <a:r>
              <a:rPr lang="en-US" dirty="0">
                <a:solidFill>
                  <a:schemeClr val="bg1"/>
                </a:solidFill>
                <a:latin typeface="Lucida Console"/>
                <a:cs typeface="Lucida Console"/>
              </a:rPr>
              <a:t>(tort, IP)</a:t>
            </a:r>
          </a:p>
          <a:p>
            <a:pPr marL="0" indent="0">
              <a:buNone/>
            </a:pPr>
            <a:r>
              <a:rPr lang="en-US" dirty="0">
                <a:solidFill>
                  <a:schemeClr val="bg1"/>
                </a:solidFill>
                <a:latin typeface="Lucida Console"/>
                <a:cs typeface="Lucida Console"/>
              </a:rPr>
              <a:t>5</a:t>
            </a:r>
            <a:r>
              <a:rPr lang="en-US" dirty="0" smtClean="0">
                <a:solidFill>
                  <a:schemeClr val="bg1"/>
                </a:solidFill>
                <a:latin typeface="Lucida Console"/>
                <a:cs typeface="Lucida Console"/>
              </a:rPr>
              <a:t>. </a:t>
            </a:r>
            <a:r>
              <a:rPr lang="en-US" dirty="0">
                <a:solidFill>
                  <a:schemeClr val="bg1"/>
                </a:solidFill>
                <a:latin typeface="Lucida Console"/>
                <a:cs typeface="Lucida Console"/>
              </a:rPr>
              <a:t>EULA/</a:t>
            </a:r>
            <a:r>
              <a:rPr lang="en-US" dirty="0" err="1" smtClean="0">
                <a:solidFill>
                  <a:schemeClr val="bg1"/>
                </a:solidFill>
                <a:latin typeface="Lucida Console"/>
                <a:cs typeface="Lucida Console"/>
              </a:rPr>
              <a:t>ToS</a:t>
            </a:r>
            <a:r>
              <a:rPr lang="en-US" dirty="0" smtClean="0">
                <a:solidFill>
                  <a:schemeClr val="bg1"/>
                </a:solidFill>
                <a:latin typeface="Lucida Console"/>
                <a:cs typeface="Lucida Console"/>
              </a:rPr>
              <a:t> &amp; Contracts </a:t>
            </a:r>
            <a:r>
              <a:rPr lang="en-US" dirty="0">
                <a:solidFill>
                  <a:schemeClr val="bg1"/>
                </a:solidFill>
                <a:latin typeface="Lucida Console"/>
                <a:cs typeface="Lucida Console"/>
              </a:rPr>
              <a:t>(contractual, private</a:t>
            </a:r>
            <a:r>
              <a:rPr lang="en-US" dirty="0" smtClean="0">
                <a:solidFill>
                  <a:schemeClr val="bg1"/>
                </a:solidFill>
                <a:latin typeface="Lucida Console"/>
                <a:cs typeface="Lucida Console"/>
              </a:rPr>
              <a:t>)</a:t>
            </a:r>
          </a:p>
          <a:p>
            <a:pPr marL="0" indent="0">
              <a:buNone/>
            </a:pPr>
            <a:r>
              <a:rPr lang="en-US" dirty="0" smtClean="0">
                <a:solidFill>
                  <a:schemeClr val="bg1"/>
                </a:solidFill>
                <a:latin typeface="Lucida Console"/>
                <a:cs typeface="Lucida Console"/>
              </a:rPr>
              <a:t>4. Trademark, Patents &amp; the IP Business</a:t>
            </a: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3. Copyright &amp; Users Rights (statutory)</a:t>
            </a: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2. </a:t>
            </a:r>
            <a:r>
              <a:rPr lang="en-US" dirty="0">
                <a:solidFill>
                  <a:schemeClr val="bg1"/>
                </a:solidFill>
                <a:latin typeface="Lucida Console"/>
                <a:cs typeface="Lucida Console"/>
              </a:rPr>
              <a:t>Technology (quasi extra-legal)</a:t>
            </a:r>
          </a:p>
          <a:p>
            <a:pPr marL="0" indent="0">
              <a:buNone/>
            </a:pPr>
            <a:r>
              <a:rPr lang="en-US" dirty="0" smtClean="0">
                <a:solidFill>
                  <a:schemeClr val="bg1"/>
                </a:solidFill>
                <a:latin typeface="Lucida Console"/>
                <a:cs typeface="Lucida Console"/>
              </a:rPr>
              <a:t>1. Community </a:t>
            </a:r>
            <a:r>
              <a:rPr lang="en-US" dirty="0">
                <a:solidFill>
                  <a:schemeClr val="bg1"/>
                </a:solidFill>
                <a:latin typeface="Lucida Console"/>
                <a:cs typeface="Lucida Console"/>
              </a:rPr>
              <a:t>(extra-legal</a:t>
            </a:r>
            <a:r>
              <a:rPr lang="en-US" dirty="0" smtClean="0">
                <a:solidFill>
                  <a:schemeClr val="bg1"/>
                </a:solidFill>
                <a:latin typeface="Lucida Console"/>
                <a:cs typeface="Lucida Console"/>
              </a:rPr>
              <a:t>) </a:t>
            </a:r>
            <a:endParaRPr lang="en-US" dirty="0">
              <a:solidFill>
                <a:schemeClr val="bg1"/>
              </a:solidFill>
              <a:latin typeface="Lucida Console"/>
              <a:cs typeface="Lucida Console"/>
            </a:endParaRPr>
          </a:p>
        </p:txBody>
      </p:sp>
      <p:sp>
        <p:nvSpPr>
          <p:cNvPr id="4" name="TextBox 3"/>
          <p:cNvSpPr txBox="1"/>
          <p:nvPr/>
        </p:nvSpPr>
        <p:spPr>
          <a:xfrm>
            <a:off x="5592410" y="512078"/>
            <a:ext cx="184663" cy="373659"/>
          </a:xfrm>
          <a:prstGeom prst="rect">
            <a:avLst/>
          </a:prstGeom>
          <a:noFill/>
        </p:spPr>
        <p:txBody>
          <a:bodyPr wrap="none" lIns="91435" tIns="45718" rIns="91435" bIns="45718" rtlCol="0">
            <a:spAutoFit/>
          </a:bodyPr>
          <a:lstStyle/>
          <a:p>
            <a:endParaRPr lang="en-US" dirty="0">
              <a:solidFill>
                <a:prstClr val="black"/>
              </a:solidFill>
              <a:latin typeface="Arial"/>
            </a:endParaRPr>
          </a:p>
        </p:txBody>
      </p:sp>
    </p:spTree>
    <p:extLst>
      <p:ext uri="{BB962C8B-B14F-4D97-AF65-F5344CB8AC3E}">
        <p14:creationId xmlns:p14="http://schemas.microsoft.com/office/powerpoint/2010/main" val="52833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normAutofit fontScale="90000"/>
          </a:bodyPr>
          <a:lstStyle/>
          <a:p>
            <a:r>
              <a:rPr lang="en-US" sz="4400" b="1" dirty="0" smtClean="0">
                <a:solidFill>
                  <a:srgbClr val="FFFF00"/>
                </a:solidFill>
                <a:latin typeface="+mn-lt"/>
              </a:rPr>
              <a:t>Any Questions on 1</a:t>
            </a:r>
            <a:r>
              <a:rPr lang="en-US" sz="4400" b="1" baseline="30000" dirty="0" smtClean="0">
                <a:solidFill>
                  <a:srgbClr val="FFFF00"/>
                </a:solidFill>
                <a:latin typeface="+mn-lt"/>
              </a:rPr>
              <a:t>st</a:t>
            </a:r>
            <a:r>
              <a:rPr lang="en-US" sz="4400" b="1" dirty="0" smtClean="0">
                <a:solidFill>
                  <a:srgbClr val="FFFF00"/>
                </a:solidFill>
                <a:latin typeface="+mn-lt"/>
              </a:rPr>
              <a:t> Three memes</a:t>
            </a:r>
            <a:endParaRPr lang="en-US" sz="4400" b="1" dirty="0">
              <a:solidFill>
                <a:srgbClr val="FFFF00"/>
              </a:solidFill>
              <a:latin typeface="+mn-lt"/>
            </a:endParaRPr>
          </a:p>
        </p:txBody>
      </p:sp>
      <p:sp>
        <p:nvSpPr>
          <p:cNvPr id="3" name="Content Placeholder 2"/>
          <p:cNvSpPr>
            <a:spLocks noGrp="1"/>
          </p:cNvSpPr>
          <p:nvPr>
            <p:ph sz="quarter" idx="10"/>
          </p:nvPr>
        </p:nvSpPr>
        <p:spPr>
          <a:xfrm>
            <a:off x="772160" y="1408134"/>
            <a:ext cx="7914640" cy="4735588"/>
          </a:xfrm>
        </p:spPr>
        <p:txBody>
          <a:bodyPr>
            <a:normAutofit/>
          </a:bodyPr>
          <a:lstStyle/>
          <a:p>
            <a:pPr marL="0" indent="0">
              <a:buNone/>
            </a:pPr>
            <a:r>
              <a:rPr lang="en-US" dirty="0"/>
              <a:t> </a:t>
            </a:r>
            <a:r>
              <a:rPr lang="en-US" dirty="0" smtClean="0"/>
              <a:t>                </a:t>
            </a:r>
            <a:r>
              <a:rPr lang="en-US" sz="3200" dirty="0" smtClean="0">
                <a:solidFill>
                  <a:srgbClr val="0000FF"/>
                </a:solidFill>
                <a:latin typeface="Lucida Console"/>
                <a:cs typeface="Lucida Console"/>
              </a:rPr>
              <a:t>Part </a:t>
            </a:r>
            <a:r>
              <a:rPr lang="en-US" sz="3200" dirty="0">
                <a:solidFill>
                  <a:srgbClr val="0000FF"/>
                </a:solidFill>
                <a:latin typeface="Lucida Console"/>
                <a:cs typeface="Lucida Console"/>
              </a:rPr>
              <a:t>A = Creating</a:t>
            </a:r>
          </a:p>
          <a:p>
            <a:pPr marL="0" indent="0">
              <a:buNone/>
            </a:pPr>
            <a:r>
              <a:rPr lang="en-US" sz="3200" dirty="0">
                <a:latin typeface="Lucida Console"/>
                <a:cs typeface="Lucida Console"/>
              </a:rPr>
              <a:t>      </a:t>
            </a:r>
            <a:r>
              <a:rPr lang="en-US" sz="3200" dirty="0" smtClean="0">
                <a:solidFill>
                  <a:srgbClr val="008000"/>
                </a:solidFill>
                <a:latin typeface="Lucida Console"/>
                <a:cs typeface="Lucida Console"/>
              </a:rPr>
              <a:t>Part </a:t>
            </a:r>
            <a:r>
              <a:rPr lang="en-US" sz="3200" dirty="0">
                <a:solidFill>
                  <a:srgbClr val="008000"/>
                </a:solidFill>
                <a:latin typeface="Lucida Console"/>
                <a:cs typeface="Lucida Console"/>
              </a:rPr>
              <a:t>B = Connecting</a:t>
            </a:r>
          </a:p>
          <a:p>
            <a:pPr marL="0" indent="0">
              <a:buNone/>
            </a:pPr>
            <a:r>
              <a:rPr lang="en-US" sz="3200" dirty="0">
                <a:latin typeface="Lucida Console"/>
                <a:cs typeface="Lucida Console"/>
              </a:rPr>
              <a:t>      </a:t>
            </a:r>
            <a:r>
              <a:rPr lang="en-US" sz="3200" dirty="0" smtClean="0">
                <a:solidFill>
                  <a:srgbClr val="FF0000"/>
                </a:solidFill>
                <a:latin typeface="Lucida Console"/>
                <a:cs typeface="Lucida Console"/>
              </a:rPr>
              <a:t>Part </a:t>
            </a:r>
            <a:r>
              <a:rPr lang="en-US" sz="3200" dirty="0">
                <a:solidFill>
                  <a:srgbClr val="FF0000"/>
                </a:solidFill>
                <a:latin typeface="Lucida Console"/>
                <a:cs typeface="Lucida Console"/>
              </a:rPr>
              <a:t>C = Controlling</a:t>
            </a:r>
          </a:p>
          <a:p>
            <a:pPr marL="0" indent="0">
              <a:buNone/>
            </a:pPr>
            <a:r>
              <a:rPr lang="en-US" sz="9600" dirty="0" smtClean="0">
                <a:solidFill>
                  <a:srgbClr val="FFFFFF"/>
                </a:solidFill>
                <a:latin typeface="Lucida Console"/>
                <a:cs typeface="Lucida Console"/>
              </a:rPr>
              <a:t>????????????????????</a:t>
            </a:r>
            <a:endParaRPr lang="en-US" sz="9600" dirty="0">
              <a:solidFill>
                <a:srgbClr val="FFFFFF"/>
              </a:solidFill>
              <a:latin typeface="Lucida Console"/>
              <a:cs typeface="Lucida Console"/>
            </a:endParaRPr>
          </a:p>
        </p:txBody>
      </p:sp>
    </p:spTree>
    <p:extLst>
      <p:ext uri="{BB962C8B-B14F-4D97-AF65-F5344CB8AC3E}">
        <p14:creationId xmlns:p14="http://schemas.microsoft.com/office/powerpoint/2010/main" val="261703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normAutofit/>
          </a:bodyPr>
          <a:lstStyle/>
          <a:p>
            <a:pPr marL="0" indent="0">
              <a:buNone/>
            </a:pPr>
            <a:r>
              <a:rPr lang="en-US" sz="9600" b="1" dirty="0" smtClean="0">
                <a:solidFill>
                  <a:srgbClr val="FFFF00"/>
                </a:solidFill>
                <a:latin typeface="Lucida Console"/>
                <a:cs typeface="Lucida Console"/>
              </a:rPr>
              <a:t>OK THEN…</a:t>
            </a:r>
            <a:endParaRPr lang="en-US" sz="9600" b="1" dirty="0">
              <a:solidFill>
                <a:srgbClr val="FFFF00"/>
              </a:solidFill>
              <a:latin typeface="Lucida Console"/>
              <a:cs typeface="Lucida Console"/>
            </a:endParaRPr>
          </a:p>
        </p:txBody>
      </p:sp>
    </p:spTree>
    <p:extLst>
      <p:ext uri="{BB962C8B-B14F-4D97-AF65-F5344CB8AC3E}">
        <p14:creationId xmlns:p14="http://schemas.microsoft.com/office/powerpoint/2010/main" val="1124578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3888"/>
            <a:ext cx="9144000" cy="1016000"/>
          </a:xfrm>
        </p:spPr>
        <p:txBody>
          <a:bodyPr>
            <a:normAutofit fontScale="90000"/>
          </a:bodyPr>
          <a:lstStyle/>
          <a:p>
            <a:r>
              <a:rPr lang="en-US" b="1" dirty="0" smtClean="0">
                <a:solidFill>
                  <a:srgbClr val="660066"/>
                </a:solidFill>
              </a:rPr>
              <a:t>     </a:t>
            </a:r>
            <a:r>
              <a:rPr lang="en-US" b="1" dirty="0" smtClean="0">
                <a:solidFill>
                  <a:srgbClr val="FFFF00"/>
                </a:solidFill>
                <a:latin typeface="Arial"/>
                <a:cs typeface="Arial"/>
              </a:rPr>
              <a:t>Right </a:t>
            </a:r>
            <a:r>
              <a:rPr lang="en-US" b="1" dirty="0">
                <a:solidFill>
                  <a:srgbClr val="FFFF00"/>
                </a:solidFill>
                <a:latin typeface="Arial"/>
                <a:cs typeface="Arial"/>
              </a:rPr>
              <a:t>to </a:t>
            </a:r>
            <a:r>
              <a:rPr lang="en-US" b="1" dirty="0" smtClean="0">
                <a:solidFill>
                  <a:srgbClr val="FFFF00"/>
                </a:solidFill>
                <a:latin typeface="Arial"/>
                <a:cs typeface="Arial"/>
              </a:rPr>
              <a:t>Mod Argument - Method A:</a:t>
            </a:r>
            <a:br>
              <a:rPr lang="en-US" b="1" dirty="0" smtClean="0">
                <a:solidFill>
                  <a:srgbClr val="FFFF00"/>
                </a:solidFill>
                <a:latin typeface="Arial"/>
                <a:cs typeface="Arial"/>
              </a:rPr>
            </a:br>
            <a:r>
              <a:rPr lang="en-US" b="1" dirty="0" smtClean="0">
                <a:solidFill>
                  <a:srgbClr val="660066"/>
                </a:solidFill>
                <a:latin typeface="Arial"/>
                <a:cs typeface="Arial"/>
              </a:rPr>
              <a:t>     </a:t>
            </a:r>
            <a:r>
              <a:rPr lang="en-US" b="1" dirty="0" smtClean="0">
                <a:solidFill>
                  <a:srgbClr val="CCFFCC"/>
                </a:solidFill>
                <a:latin typeface="Arial"/>
                <a:cs typeface="Arial"/>
              </a:rPr>
              <a:t>Revert to No Protection for Games</a:t>
            </a:r>
            <a:endParaRPr lang="en-US" b="1" dirty="0">
              <a:solidFill>
                <a:srgbClr val="CCFFCC"/>
              </a:solidFill>
              <a:latin typeface="Arial"/>
              <a:cs typeface="Arial"/>
            </a:endParaRPr>
          </a:p>
        </p:txBody>
      </p:sp>
      <p:sp>
        <p:nvSpPr>
          <p:cNvPr id="3" name="Content Placeholder 2"/>
          <p:cNvSpPr>
            <a:spLocks noGrp="1"/>
          </p:cNvSpPr>
          <p:nvPr>
            <p:ph sz="quarter" idx="10"/>
          </p:nvPr>
        </p:nvSpPr>
        <p:spPr>
          <a:xfrm>
            <a:off x="0" y="1408134"/>
            <a:ext cx="9144000" cy="4318000"/>
          </a:xfrm>
        </p:spPr>
        <p:txBody>
          <a:bodyPr>
            <a:normAutofit lnSpcReduction="10000"/>
          </a:bodyPr>
          <a:lstStyle/>
          <a:p>
            <a:pPr marL="0" indent="0">
              <a:buNone/>
            </a:pPr>
            <a:r>
              <a:rPr lang="en-US" dirty="0">
                <a:solidFill>
                  <a:schemeClr val="bg1"/>
                </a:solidFill>
                <a:latin typeface="Lucida Console"/>
                <a:cs typeface="Lucida Console"/>
              </a:rPr>
              <a:t>“Games and Other </a:t>
            </a:r>
            <a:r>
              <a:rPr lang="en-US" dirty="0" err="1">
                <a:solidFill>
                  <a:schemeClr val="bg1"/>
                </a:solidFill>
                <a:latin typeface="Lucida Console"/>
                <a:cs typeface="Lucida Console"/>
              </a:rPr>
              <a:t>Uncopyrightable</a:t>
            </a:r>
            <a:r>
              <a:rPr lang="en-US" dirty="0">
                <a:solidFill>
                  <a:schemeClr val="bg1"/>
                </a:solidFill>
                <a:latin typeface="Lucida Console"/>
                <a:cs typeface="Lucida Console"/>
              </a:rPr>
              <a:t> Systems” Bruce </a:t>
            </a:r>
            <a:r>
              <a:rPr lang="en-US" dirty="0" smtClean="0">
                <a:solidFill>
                  <a:schemeClr val="bg1"/>
                </a:solidFill>
                <a:latin typeface="Lucida Console"/>
                <a:cs typeface="Lucida Console"/>
              </a:rPr>
              <a:t>Boyden 2011 </a:t>
            </a:r>
            <a:r>
              <a:rPr lang="en-US" sz="1200" dirty="0" smtClean="0">
                <a:solidFill>
                  <a:schemeClr val="bg1"/>
                </a:solidFill>
                <a:latin typeface="Lucida Console"/>
                <a:cs typeface="Lucida Console"/>
                <a:hlinkClick r:id="rId2"/>
              </a:rPr>
              <a:t>http</a:t>
            </a:r>
            <a:r>
              <a:rPr lang="en-US" sz="1200" dirty="0">
                <a:solidFill>
                  <a:schemeClr val="bg1"/>
                </a:solidFill>
                <a:latin typeface="Lucida Console"/>
                <a:cs typeface="Lucida Console"/>
                <a:hlinkClick r:id="rId2"/>
              </a:rPr>
              <a:t>://www.georgemasonlawreview.org/doc/Boyden_18-2_2011.pdf</a:t>
            </a:r>
            <a:endParaRPr lang="en-US" sz="1200" dirty="0">
              <a:solidFill>
                <a:schemeClr val="bg1"/>
              </a:solidFill>
              <a:latin typeface="Lucida Console"/>
              <a:cs typeface="Lucida Console"/>
            </a:endParaRPr>
          </a:p>
          <a:p>
            <a:pPr marL="0" indent="0">
              <a:buNone/>
            </a:pPr>
            <a:r>
              <a:rPr lang="en-US" i="1" dirty="0" smtClean="0">
                <a:solidFill>
                  <a:schemeClr val="bg1"/>
                </a:solidFill>
                <a:latin typeface="Lucida Console"/>
                <a:cs typeface="Lucida Console"/>
              </a:rPr>
              <a:t>“</a:t>
            </a:r>
            <a:r>
              <a:rPr lang="en-US" i="1" dirty="0">
                <a:solidFill>
                  <a:schemeClr val="bg1"/>
                </a:solidFill>
                <a:latin typeface="Lucida Console"/>
                <a:cs typeface="Lucida Console"/>
              </a:rPr>
              <a:t>Games therefore pose a number of challenges for copyright and patent law. Yet to date, intellectual property doctrine and scholarship has not really grappled with the slippery nature of games. Indeed, copyright has developed a very simple black-letter rule to handle them: games are not copyrightable. That rule begins to fall apart on close examination, however. It turns out that while games per se are not copyrightable, most of their constituent elements are: the board, pieces, cards, and even the particular expression of the rules. What could be the purpose of such a rule?”</a:t>
            </a:r>
          </a:p>
          <a:p>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111"/>
          <a:stretch/>
        </p:blipFill>
        <p:spPr>
          <a:xfrm>
            <a:off x="6152317" y="5472134"/>
            <a:ext cx="1089007" cy="821400"/>
          </a:xfrm>
          <a:prstGeom prst="rect">
            <a:avLst/>
          </a:prstGeom>
        </p:spPr>
      </p:pic>
      <p:pic>
        <p:nvPicPr>
          <p:cNvPr id="5" name="Content Placeholder 5"/>
          <p:cNvPicPr>
            <a:picLocks noChangeAspect="1"/>
          </p:cNvPicPr>
          <p:nvPr/>
        </p:nvPicPr>
        <p:blipFill rotWithShape="1">
          <a:blip r:embed="rId4" cstate="print">
            <a:extLst>
              <a:ext uri="{28A0092B-C50C-407E-A947-70E740481C1C}">
                <a14:useLocalDpi xmlns:a14="http://schemas.microsoft.com/office/drawing/2010/main"/>
              </a:ext>
            </a:extLst>
          </a:blip>
          <a:srcRect r="-189"/>
          <a:stretch/>
        </p:blipFill>
        <p:spPr>
          <a:xfrm>
            <a:off x="7397751" y="5328112"/>
            <a:ext cx="1261505" cy="943705"/>
          </a:xfrm>
          <a:prstGeom prst="rect">
            <a:avLst/>
          </a:prstGeom>
        </p:spPr>
      </p:pic>
    </p:spTree>
    <p:extLst>
      <p:ext uri="{BB962C8B-B14F-4D97-AF65-F5344CB8AC3E}">
        <p14:creationId xmlns:p14="http://schemas.microsoft.com/office/powerpoint/2010/main" val="264817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fontScale="90000"/>
          </a:bodyPr>
          <a:lstStyle/>
          <a:p>
            <a:r>
              <a:rPr lang="en-US" b="1" dirty="0">
                <a:solidFill>
                  <a:srgbClr val="660066"/>
                </a:solidFill>
              </a:rPr>
              <a:t> </a:t>
            </a:r>
            <a:r>
              <a:rPr lang="en-US" b="1" dirty="0" smtClean="0">
                <a:solidFill>
                  <a:srgbClr val="660066"/>
                </a:solidFill>
              </a:rPr>
              <a:t>   </a:t>
            </a:r>
            <a:r>
              <a:rPr lang="en-US" b="1" dirty="0" smtClean="0">
                <a:solidFill>
                  <a:srgbClr val="FFFF00"/>
                </a:solidFill>
                <a:latin typeface="Arial"/>
                <a:cs typeface="Arial"/>
              </a:rPr>
              <a:t>Right </a:t>
            </a:r>
            <a:r>
              <a:rPr lang="en-US" b="1" dirty="0">
                <a:solidFill>
                  <a:srgbClr val="FFFF00"/>
                </a:solidFill>
                <a:latin typeface="Arial"/>
                <a:cs typeface="Arial"/>
              </a:rPr>
              <a:t>to Mod Argument - Method A:</a:t>
            </a:r>
            <a:br>
              <a:rPr lang="en-US" b="1" dirty="0">
                <a:solidFill>
                  <a:srgbClr val="FFFF00"/>
                </a:solidFill>
                <a:latin typeface="Arial"/>
                <a:cs typeface="Arial"/>
              </a:rPr>
            </a:br>
            <a:r>
              <a:rPr lang="en-US" b="1" dirty="0">
                <a:solidFill>
                  <a:srgbClr val="660066"/>
                </a:solidFill>
                <a:latin typeface="Arial"/>
                <a:cs typeface="Arial"/>
              </a:rPr>
              <a:t>    </a:t>
            </a:r>
            <a:r>
              <a:rPr lang="en-US" b="1" dirty="0" smtClean="0">
                <a:solidFill>
                  <a:srgbClr val="CCFFCC"/>
                </a:solidFill>
                <a:latin typeface="Arial"/>
                <a:cs typeface="Arial"/>
              </a:rPr>
              <a:t>Revert </a:t>
            </a:r>
            <a:r>
              <a:rPr lang="en-US" b="1" dirty="0">
                <a:solidFill>
                  <a:srgbClr val="CCFFCC"/>
                </a:solidFill>
                <a:latin typeface="Arial"/>
                <a:cs typeface="Arial"/>
              </a:rPr>
              <a:t>to No Protection for Games</a:t>
            </a:r>
            <a:endParaRPr lang="en-US" dirty="0"/>
          </a:p>
        </p:txBody>
      </p:sp>
      <p:sp>
        <p:nvSpPr>
          <p:cNvPr id="3" name="Content Placeholder 2"/>
          <p:cNvSpPr>
            <a:spLocks noGrp="1"/>
          </p:cNvSpPr>
          <p:nvPr>
            <p:ph sz="quarter" idx="10"/>
          </p:nvPr>
        </p:nvSpPr>
        <p:spPr>
          <a:xfrm>
            <a:off x="457200" y="1016001"/>
            <a:ext cx="8686800" cy="4969564"/>
          </a:xfrm>
        </p:spPr>
        <p:txBody>
          <a:bodyPr>
            <a:normAutofit lnSpcReduction="10000"/>
          </a:bodyPr>
          <a:lstStyle/>
          <a:p>
            <a:pPr marL="0" indent="0">
              <a:buNone/>
            </a:pPr>
            <a:r>
              <a:rPr lang="en-US" b="1" dirty="0">
                <a:solidFill>
                  <a:srgbClr val="FFFFFF"/>
                </a:solidFill>
                <a:latin typeface="Lucida Console"/>
                <a:cs typeface="Lucida Console"/>
              </a:rPr>
              <a:t>“Games and Other </a:t>
            </a:r>
            <a:r>
              <a:rPr lang="en-US" b="1" dirty="0" err="1">
                <a:solidFill>
                  <a:srgbClr val="FFFFFF"/>
                </a:solidFill>
                <a:latin typeface="Lucida Console"/>
                <a:cs typeface="Lucida Console"/>
              </a:rPr>
              <a:t>Uncopyrightable</a:t>
            </a:r>
            <a:r>
              <a:rPr lang="en-US" b="1" dirty="0">
                <a:solidFill>
                  <a:srgbClr val="FFFFFF"/>
                </a:solidFill>
                <a:latin typeface="Lucida Console"/>
                <a:cs typeface="Lucida Console"/>
              </a:rPr>
              <a:t> Systems” </a:t>
            </a:r>
            <a:r>
              <a:rPr lang="en-US" dirty="0">
                <a:solidFill>
                  <a:srgbClr val="FFFFFF"/>
                </a:solidFill>
                <a:latin typeface="Lucida Console"/>
                <a:cs typeface="Lucida Console"/>
              </a:rPr>
              <a:t>Bruce Boyden (2011) </a:t>
            </a:r>
            <a:r>
              <a:rPr lang="en-US" sz="1300" dirty="0">
                <a:latin typeface="Lucida Console"/>
                <a:cs typeface="Lucida Console"/>
                <a:hlinkClick r:id="rId2"/>
              </a:rPr>
              <a:t>http://www.georgemasonlawreview.org/doc/Boyden_18-2_2011.pdf</a:t>
            </a:r>
            <a:endParaRPr lang="en-US" sz="1300" dirty="0">
              <a:latin typeface="Lucida Console"/>
              <a:cs typeface="Lucida Console"/>
            </a:endParaRPr>
          </a:p>
          <a:p>
            <a:pPr marL="0" indent="0">
              <a:buNone/>
            </a:pPr>
            <a:endParaRPr lang="en-US" sz="1900" dirty="0">
              <a:latin typeface="Lucida Console"/>
              <a:cs typeface="Lucida Console"/>
            </a:endParaRPr>
          </a:p>
          <a:p>
            <a:pPr marL="0" indent="0">
              <a:buNone/>
            </a:pPr>
            <a:r>
              <a:rPr lang="en-US" dirty="0">
                <a:solidFill>
                  <a:srgbClr val="FFFFFF"/>
                </a:solidFill>
                <a:latin typeface="Lucida Console"/>
                <a:cs typeface="Lucida Console"/>
              </a:rPr>
              <a:t>“</a:t>
            </a:r>
            <a:r>
              <a:rPr lang="en-US" b="1" i="1" dirty="0">
                <a:solidFill>
                  <a:srgbClr val="FFFFFF"/>
                </a:solidFill>
                <a:latin typeface="Lucida Console"/>
                <a:cs typeface="Lucida Console"/>
              </a:rPr>
              <a:t>Games therefore pose a number of challenges for copyright and patent law. </a:t>
            </a:r>
            <a:r>
              <a:rPr lang="en-US" b="1" i="1" dirty="0">
                <a:solidFill>
                  <a:schemeClr val="accent3">
                    <a:lumMod val="40000"/>
                    <a:lumOff val="60000"/>
                  </a:schemeClr>
                </a:solidFill>
                <a:latin typeface="Lucida Console"/>
                <a:cs typeface="Lucida Console"/>
              </a:rPr>
              <a:t>Yet to date, intellectual property doctrine and scholarship </a:t>
            </a:r>
            <a:r>
              <a:rPr lang="en-US" b="1" i="1" dirty="0" smtClean="0">
                <a:solidFill>
                  <a:schemeClr val="accent3">
                    <a:lumMod val="40000"/>
                    <a:lumOff val="60000"/>
                  </a:schemeClr>
                </a:solidFill>
                <a:latin typeface="Lucida Console"/>
                <a:cs typeface="Lucida Console"/>
              </a:rPr>
              <a:t>has not </a:t>
            </a:r>
            <a:r>
              <a:rPr lang="en-US" b="1" i="1" dirty="0">
                <a:solidFill>
                  <a:schemeClr val="accent3">
                    <a:lumMod val="40000"/>
                    <a:lumOff val="60000"/>
                  </a:schemeClr>
                </a:solidFill>
                <a:latin typeface="Lucida Console"/>
                <a:cs typeface="Lucida Console"/>
              </a:rPr>
              <a:t>really grappled with the slippery nature of games. </a:t>
            </a:r>
            <a:r>
              <a:rPr lang="en-US" b="1" i="1" dirty="0">
                <a:solidFill>
                  <a:srgbClr val="FFFFFF"/>
                </a:solidFill>
                <a:latin typeface="Lucida Console"/>
                <a:cs typeface="Lucida Console"/>
              </a:rPr>
              <a:t>Indeed, copyright has developed a very simple black-letter rule to handle them: games are not copyrightable</a:t>
            </a:r>
            <a:r>
              <a:rPr lang="en-US" i="1" dirty="0">
                <a:solidFill>
                  <a:srgbClr val="FFFFFF"/>
                </a:solidFill>
                <a:latin typeface="Lucida Console"/>
                <a:cs typeface="Lucida Console"/>
              </a:rPr>
              <a:t>. </a:t>
            </a:r>
            <a:endParaRPr lang="en-US" i="1" dirty="0" smtClean="0">
              <a:solidFill>
                <a:srgbClr val="FFFFFF"/>
              </a:solidFill>
              <a:latin typeface="Lucida Console"/>
              <a:cs typeface="Lucida Console"/>
            </a:endParaRPr>
          </a:p>
          <a:p>
            <a:pPr marL="0" indent="0">
              <a:buNone/>
            </a:pPr>
            <a:r>
              <a:rPr lang="en-US" i="1" dirty="0" smtClean="0">
                <a:solidFill>
                  <a:srgbClr val="FFFFFF"/>
                </a:solidFill>
                <a:latin typeface="Lucida Console"/>
                <a:cs typeface="Lucida Console"/>
              </a:rPr>
              <a:t>…</a:t>
            </a:r>
            <a:r>
              <a:rPr lang="en-US" b="1" i="1" dirty="0">
                <a:solidFill>
                  <a:srgbClr val="FFFFFF"/>
                </a:solidFill>
                <a:latin typeface="Lucida Console"/>
                <a:cs typeface="Lucida Console"/>
              </a:rPr>
              <a:t>What could be the purpose of such a rule?</a:t>
            </a:r>
            <a:r>
              <a:rPr lang="en-US" dirty="0">
                <a:solidFill>
                  <a:srgbClr val="FFFFFF"/>
                </a:solidFill>
                <a:latin typeface="Lucida Console"/>
                <a:cs typeface="Lucida Console"/>
              </a:rPr>
              <a:t>”</a:t>
            </a:r>
          </a:p>
          <a:p>
            <a:pPr marL="0" indent="0">
              <a:buNone/>
            </a:pPr>
            <a:r>
              <a:rPr lang="en-US" b="1" i="1" dirty="0">
                <a:solidFill>
                  <a:schemeClr val="accent5">
                    <a:lumMod val="40000"/>
                    <a:lumOff val="60000"/>
                  </a:schemeClr>
                </a:solidFill>
                <a:latin typeface="Lucida Console"/>
                <a:cs typeface="Lucida Console"/>
              </a:rPr>
              <a:t>Two possibilities emerge from the cases</a:t>
            </a:r>
            <a:r>
              <a:rPr lang="en-US" b="1" i="1" dirty="0">
                <a:solidFill>
                  <a:srgbClr val="000000"/>
                </a:solidFill>
                <a:latin typeface="Lucida Console"/>
                <a:cs typeface="Lucida Console"/>
              </a:rPr>
              <a:t>. </a:t>
            </a:r>
            <a:r>
              <a:rPr lang="en-US" b="1" i="1" dirty="0">
                <a:solidFill>
                  <a:srgbClr val="CCC1DA"/>
                </a:solidFill>
                <a:latin typeface="Lucida Console"/>
                <a:cs typeface="Lucida Console"/>
              </a:rPr>
              <a:t>First,</a:t>
            </a:r>
            <a:r>
              <a:rPr lang="en-US" b="1" i="1" dirty="0">
                <a:solidFill>
                  <a:srgbClr val="000000"/>
                </a:solidFill>
                <a:latin typeface="Lucida Console"/>
                <a:cs typeface="Lucida Console"/>
              </a:rPr>
              <a:t> </a:t>
            </a:r>
            <a:r>
              <a:rPr lang="en-US" b="1" i="1" dirty="0">
                <a:solidFill>
                  <a:srgbClr val="FFFFFF"/>
                </a:solidFill>
                <a:latin typeface="Lucida Console"/>
                <a:cs typeface="Lucida Console"/>
              </a:rPr>
              <a:t>several cases describe </a:t>
            </a:r>
            <a:r>
              <a:rPr lang="en-US" b="1" i="1" dirty="0">
                <a:solidFill>
                  <a:srgbClr val="CCC1DA"/>
                </a:solidFill>
                <a:latin typeface="Lucida Console"/>
                <a:cs typeface="Lucida Console"/>
              </a:rPr>
              <a:t>games</a:t>
            </a:r>
            <a:r>
              <a:rPr lang="en-US" b="1" i="1" dirty="0">
                <a:solidFill>
                  <a:srgbClr val="FFFFFF"/>
                </a:solidFill>
                <a:latin typeface="Lucida Console"/>
                <a:cs typeface="Lucida Console"/>
              </a:rPr>
              <a:t>,</a:t>
            </a:r>
            <a:r>
              <a:rPr lang="en-US" b="1" i="1" dirty="0">
                <a:solidFill>
                  <a:srgbClr val="000000"/>
                </a:solidFill>
                <a:latin typeface="Lucida Console"/>
                <a:cs typeface="Lucida Console"/>
              </a:rPr>
              <a:t> </a:t>
            </a:r>
            <a:r>
              <a:rPr lang="en-US" b="1" i="1" dirty="0">
                <a:solidFill>
                  <a:srgbClr val="D7E4BD"/>
                </a:solidFill>
                <a:latin typeface="Lucida Console"/>
                <a:cs typeface="Lucida Console"/>
              </a:rPr>
              <a:t>and game </a:t>
            </a:r>
            <a:r>
              <a:rPr lang="en-US" b="1" i="1" dirty="0" smtClean="0">
                <a:solidFill>
                  <a:srgbClr val="D7E4BD"/>
                </a:solidFill>
                <a:latin typeface="Lucida Console"/>
                <a:cs typeface="Lucida Console"/>
              </a:rPr>
              <a:t>rules, </a:t>
            </a:r>
            <a:r>
              <a:rPr lang="en-US" b="1" i="1" dirty="0" smtClean="0">
                <a:solidFill>
                  <a:schemeClr val="accent4">
                    <a:lumMod val="40000"/>
                    <a:lumOff val="60000"/>
                  </a:schemeClr>
                </a:solidFill>
                <a:latin typeface="Lucida Console"/>
                <a:cs typeface="Lucida Console"/>
              </a:rPr>
              <a:t>as </a:t>
            </a:r>
            <a:r>
              <a:rPr lang="en-US" b="1" i="1" dirty="0" err="1">
                <a:solidFill>
                  <a:schemeClr val="accent4">
                    <a:lumMod val="40000"/>
                    <a:lumOff val="60000"/>
                  </a:schemeClr>
                </a:solidFill>
                <a:latin typeface="Lucida Console"/>
                <a:cs typeface="Lucida Console"/>
              </a:rPr>
              <a:t>unprotectable</a:t>
            </a:r>
            <a:r>
              <a:rPr lang="en-US" b="1" i="1" dirty="0">
                <a:solidFill>
                  <a:schemeClr val="accent4">
                    <a:lumMod val="40000"/>
                    <a:lumOff val="60000"/>
                  </a:schemeClr>
                </a:solidFill>
                <a:latin typeface="Lucida Console"/>
                <a:cs typeface="Lucida Console"/>
              </a:rPr>
              <a:t> ideas</a:t>
            </a:r>
            <a:r>
              <a:rPr lang="en-US" b="1" i="1" dirty="0">
                <a:solidFill>
                  <a:srgbClr val="FFFFFF"/>
                </a:solidFill>
                <a:latin typeface="Lucida Console"/>
                <a:cs typeface="Lucida Console"/>
              </a:rPr>
              <a:t>… The </a:t>
            </a:r>
            <a:r>
              <a:rPr lang="en-US" b="1" i="1" dirty="0">
                <a:solidFill>
                  <a:srgbClr val="D7E4BD"/>
                </a:solidFill>
                <a:latin typeface="Lucida Console"/>
                <a:cs typeface="Lucida Console"/>
              </a:rPr>
              <a:t>other possible </a:t>
            </a:r>
            <a:r>
              <a:rPr lang="en-US" b="1" i="1" dirty="0">
                <a:solidFill>
                  <a:schemeClr val="bg1"/>
                </a:solidFill>
                <a:latin typeface="Lucida Console"/>
                <a:cs typeface="Lucida Console"/>
              </a:rPr>
              <a:t>explanation that emerges from the case law is that</a:t>
            </a:r>
            <a:r>
              <a:rPr lang="en-US" b="1" i="1" dirty="0">
                <a:solidFill>
                  <a:srgbClr val="000000"/>
                </a:solidFill>
                <a:latin typeface="Lucida Console"/>
                <a:cs typeface="Lucida Console"/>
              </a:rPr>
              <a:t> </a:t>
            </a:r>
            <a:r>
              <a:rPr lang="en-US" b="1" i="1" dirty="0">
                <a:solidFill>
                  <a:srgbClr val="D7E4BD"/>
                </a:solidFill>
                <a:latin typeface="Lucida Console"/>
                <a:cs typeface="Lucida Console"/>
              </a:rPr>
              <a:t>games are </a:t>
            </a:r>
            <a:r>
              <a:rPr lang="en-US" b="1" i="1" dirty="0" err="1">
                <a:solidFill>
                  <a:srgbClr val="D7E4BD"/>
                </a:solidFill>
                <a:latin typeface="Lucida Console"/>
                <a:cs typeface="Lucida Console"/>
              </a:rPr>
              <a:t>uncopyrightable</a:t>
            </a:r>
            <a:r>
              <a:rPr lang="en-US" b="1" i="1" dirty="0">
                <a:solidFill>
                  <a:srgbClr val="D7E4BD"/>
                </a:solidFill>
                <a:latin typeface="Lucida Console"/>
                <a:cs typeface="Lucida Console"/>
              </a:rPr>
              <a:t> systems or processes.</a:t>
            </a:r>
            <a:endParaRPr lang="en-US" dirty="0">
              <a:solidFill>
                <a:srgbClr val="D7E4BD"/>
              </a:solidFill>
              <a:latin typeface="Lucida Console"/>
              <a:cs typeface="Lucida Console"/>
            </a:endParaRPr>
          </a:p>
        </p:txBody>
      </p:sp>
    </p:spTree>
    <p:extLst>
      <p:ext uri="{BB962C8B-B14F-4D97-AF65-F5344CB8AC3E}">
        <p14:creationId xmlns:p14="http://schemas.microsoft.com/office/powerpoint/2010/main" val="3324865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6428"/>
          </a:xfrm>
        </p:spPr>
        <p:txBody>
          <a:bodyPr>
            <a:normAutofit fontScale="90000"/>
          </a:bodyPr>
          <a:lstStyle/>
          <a:p>
            <a:r>
              <a:rPr lang="en-US" dirty="0" smtClean="0"/>
              <a:t>    </a:t>
            </a:r>
            <a:r>
              <a:rPr lang="en-US" b="1" dirty="0">
                <a:solidFill>
                  <a:srgbClr val="660066"/>
                </a:solidFill>
              </a:rPr>
              <a:t> </a:t>
            </a:r>
            <a:r>
              <a:rPr lang="en-US" b="1" dirty="0">
                <a:solidFill>
                  <a:srgbClr val="FFFF00"/>
                </a:solidFill>
                <a:latin typeface="+mn-lt"/>
              </a:rPr>
              <a:t>Right to Mod Argument </a:t>
            </a:r>
            <a:r>
              <a:rPr lang="en-US" b="1" dirty="0" smtClean="0">
                <a:solidFill>
                  <a:srgbClr val="FFFF00"/>
                </a:solidFill>
                <a:latin typeface="+mn-lt"/>
              </a:rPr>
              <a:t>– Method B:</a:t>
            </a:r>
            <a:r>
              <a:rPr lang="en-US" b="1" dirty="0">
                <a:solidFill>
                  <a:srgbClr val="FFFF00"/>
                </a:solidFill>
                <a:latin typeface="+mn-lt"/>
              </a:rPr>
              <a:t/>
            </a:r>
            <a:br>
              <a:rPr lang="en-US" b="1" dirty="0">
                <a:solidFill>
                  <a:srgbClr val="FFFF00"/>
                </a:solidFill>
                <a:latin typeface="+mn-lt"/>
              </a:rPr>
            </a:br>
            <a:r>
              <a:rPr lang="en-US" b="1" dirty="0" smtClean="0">
                <a:latin typeface="+mn-lt"/>
              </a:rPr>
              <a:t>     </a:t>
            </a:r>
            <a:r>
              <a:rPr lang="en-US" b="1" dirty="0" smtClean="0">
                <a:solidFill>
                  <a:srgbClr val="CCFFCC"/>
                </a:solidFill>
                <a:latin typeface="+mn-lt"/>
              </a:rPr>
              <a:t>Raise Thresholds for IP Protection</a:t>
            </a:r>
            <a:endParaRPr lang="en-US" b="1" dirty="0">
              <a:solidFill>
                <a:srgbClr val="CCFFCC"/>
              </a:solidFill>
              <a:latin typeface="+mn-lt"/>
            </a:endParaRPr>
          </a:p>
        </p:txBody>
      </p:sp>
      <p:sp>
        <p:nvSpPr>
          <p:cNvPr id="3" name="Content Placeholder 2"/>
          <p:cNvSpPr>
            <a:spLocks noGrp="1"/>
          </p:cNvSpPr>
          <p:nvPr>
            <p:ph sz="quarter" idx="10"/>
          </p:nvPr>
        </p:nvSpPr>
        <p:spPr>
          <a:xfrm>
            <a:off x="457200" y="1156428"/>
            <a:ext cx="8686800" cy="5701571"/>
          </a:xfrm>
        </p:spPr>
        <p:txBody>
          <a:bodyPr>
            <a:normAutofit/>
          </a:bodyPr>
          <a:lstStyle/>
          <a:p>
            <a:pPr marL="0" indent="0">
              <a:buNone/>
            </a:pPr>
            <a:r>
              <a:rPr lang="en-US" dirty="0" smtClean="0">
                <a:solidFill>
                  <a:schemeClr val="bg1"/>
                </a:solidFill>
                <a:latin typeface="Lucida Console"/>
                <a:cs typeface="Lucida Console"/>
              </a:rPr>
              <a:t>* “Personal Genius” theory of creativity undermined by low level of originality in </a:t>
            </a:r>
            <a:r>
              <a:rPr lang="en-US" b="1" i="1" dirty="0" smtClean="0">
                <a:solidFill>
                  <a:srgbClr val="FF0000"/>
                </a:solidFill>
                <a:latin typeface="Lucida Console"/>
                <a:cs typeface="Lucida Console"/>
              </a:rPr>
              <a:t>copyright</a:t>
            </a:r>
            <a:r>
              <a:rPr lang="en-US" dirty="0" smtClean="0">
                <a:latin typeface="Lucida Console"/>
                <a:cs typeface="Lucida Console"/>
              </a:rPr>
              <a:t> </a:t>
            </a:r>
            <a:r>
              <a:rPr lang="en-US" dirty="0" smtClean="0">
                <a:solidFill>
                  <a:srgbClr val="FFFFFF"/>
                </a:solidFill>
                <a:latin typeface="Lucida Console"/>
                <a:cs typeface="Lucida Console"/>
              </a:rPr>
              <a:t>and ease of differentiation in </a:t>
            </a:r>
            <a:r>
              <a:rPr lang="en-US" b="1" i="1" dirty="0" smtClean="0">
                <a:solidFill>
                  <a:srgbClr val="FF0000"/>
                </a:solidFill>
                <a:latin typeface="Lucida Console"/>
                <a:cs typeface="Lucida Console"/>
              </a:rPr>
              <a:t>patent</a:t>
            </a:r>
            <a:r>
              <a:rPr lang="en-US" dirty="0" smtClean="0">
                <a:solidFill>
                  <a:srgbClr val="FFFFFF"/>
                </a:solidFill>
                <a:latin typeface="Lucida Console"/>
                <a:cs typeface="Lucida Console"/>
              </a:rPr>
              <a:t>. See </a:t>
            </a:r>
            <a:r>
              <a:rPr lang="en-US" i="1" dirty="0" smtClean="0">
                <a:solidFill>
                  <a:schemeClr val="tx2">
                    <a:lumMod val="40000"/>
                    <a:lumOff val="60000"/>
                  </a:schemeClr>
                </a:solidFill>
                <a:latin typeface="Lucida Console"/>
                <a:cs typeface="Lucida Console"/>
              </a:rPr>
              <a:t>“The </a:t>
            </a:r>
            <a:r>
              <a:rPr lang="en-US" i="1" dirty="0">
                <a:solidFill>
                  <a:schemeClr val="tx2">
                    <a:lumMod val="40000"/>
                    <a:lumOff val="60000"/>
                  </a:schemeClr>
                </a:solidFill>
                <a:latin typeface="Lucida Console"/>
                <a:cs typeface="Lucida Console"/>
              </a:rPr>
              <a:t>Innovation Dilemma</a:t>
            </a:r>
            <a:r>
              <a:rPr lang="en-US" i="1" dirty="0" smtClean="0">
                <a:solidFill>
                  <a:schemeClr val="tx2">
                    <a:lumMod val="40000"/>
                    <a:lumOff val="60000"/>
                  </a:schemeClr>
                </a:solidFill>
                <a:latin typeface="Lucida Console"/>
                <a:cs typeface="Lucida Console"/>
              </a:rPr>
              <a:t>: Intellectual </a:t>
            </a:r>
            <a:r>
              <a:rPr lang="en-US" i="1" dirty="0">
                <a:solidFill>
                  <a:schemeClr val="tx2">
                    <a:lumMod val="40000"/>
                    <a:lumOff val="60000"/>
                  </a:schemeClr>
                </a:solidFill>
                <a:latin typeface="Lucida Console"/>
                <a:cs typeface="Lucida Console"/>
              </a:rPr>
              <a:t>Property and </a:t>
            </a:r>
            <a:r>
              <a:rPr lang="en-US" i="1" dirty="0" smtClean="0">
                <a:solidFill>
                  <a:schemeClr val="tx2">
                    <a:lumMod val="40000"/>
                    <a:lumOff val="60000"/>
                  </a:schemeClr>
                </a:solidFill>
                <a:latin typeface="Lucida Console"/>
                <a:cs typeface="Lucida Console"/>
              </a:rPr>
              <a:t>the Historical </a:t>
            </a:r>
            <a:r>
              <a:rPr lang="en-US" i="1" dirty="0">
                <a:solidFill>
                  <a:schemeClr val="tx2">
                    <a:lumMod val="40000"/>
                    <a:lumOff val="60000"/>
                  </a:schemeClr>
                </a:solidFill>
                <a:latin typeface="Lucida Console"/>
                <a:cs typeface="Lucida Console"/>
              </a:rPr>
              <a:t>Legacy of </a:t>
            </a:r>
            <a:r>
              <a:rPr lang="en-US" i="1" dirty="0" smtClean="0">
                <a:solidFill>
                  <a:schemeClr val="tx2">
                    <a:lumMod val="40000"/>
                    <a:lumOff val="60000"/>
                  </a:schemeClr>
                </a:solidFill>
                <a:latin typeface="Lucida Console"/>
                <a:cs typeface="Lucida Console"/>
              </a:rPr>
              <a:t>Cumulative Creativity” </a:t>
            </a:r>
            <a:r>
              <a:rPr lang="en-US" dirty="0" smtClean="0">
                <a:solidFill>
                  <a:srgbClr val="FFFFFF"/>
                </a:solidFill>
                <a:latin typeface="Lucida Console"/>
                <a:cs typeface="Lucida Console"/>
              </a:rPr>
              <a:t>- Graham </a:t>
            </a:r>
            <a:r>
              <a:rPr lang="en-US" dirty="0">
                <a:solidFill>
                  <a:srgbClr val="FFFFFF"/>
                </a:solidFill>
                <a:latin typeface="Lucida Console"/>
                <a:cs typeface="Lucida Console"/>
              </a:rPr>
              <a:t>M. </a:t>
            </a:r>
            <a:r>
              <a:rPr lang="en-US" dirty="0" err="1">
                <a:solidFill>
                  <a:srgbClr val="FFFFFF"/>
                </a:solidFill>
                <a:latin typeface="Lucida Console"/>
                <a:cs typeface="Lucida Console"/>
              </a:rPr>
              <a:t>Dutﬁeld</a:t>
            </a:r>
            <a:r>
              <a:rPr lang="en-US" dirty="0">
                <a:solidFill>
                  <a:srgbClr val="FFFFFF"/>
                </a:solidFill>
                <a:latin typeface="Lucida Console"/>
                <a:cs typeface="Lucida Console"/>
              </a:rPr>
              <a:t> and Uma </a:t>
            </a:r>
            <a:r>
              <a:rPr lang="en-US" dirty="0" err="1" smtClean="0">
                <a:solidFill>
                  <a:srgbClr val="FFFFFF"/>
                </a:solidFill>
                <a:latin typeface="Lucida Console"/>
                <a:cs typeface="Lucida Console"/>
              </a:rPr>
              <a:t>Suthersanen</a:t>
            </a:r>
            <a:r>
              <a:rPr lang="en-US" dirty="0" smtClean="0">
                <a:solidFill>
                  <a:srgbClr val="FFFFFF"/>
                </a:solidFill>
                <a:latin typeface="Lucida Console"/>
                <a:cs typeface="Lucida Console"/>
              </a:rPr>
              <a:t> </a:t>
            </a:r>
            <a:r>
              <a:rPr lang="en-US" b="1" dirty="0" smtClean="0">
                <a:solidFill>
                  <a:srgbClr val="FFFFFF"/>
                </a:solidFill>
                <a:latin typeface="Lucida Console"/>
                <a:cs typeface="Lucida Console"/>
              </a:rPr>
              <a:t>(U.K.)</a:t>
            </a:r>
            <a:r>
              <a:rPr lang="en-US" dirty="0" smtClean="0">
                <a:solidFill>
                  <a:srgbClr val="FFFFFF"/>
                </a:solidFill>
                <a:latin typeface="Lucida Console"/>
                <a:cs typeface="Lucida Console"/>
              </a:rPr>
              <a:t>: </a:t>
            </a:r>
            <a:r>
              <a:rPr lang="en-US" sz="2000" i="1" dirty="0" smtClean="0">
                <a:solidFill>
                  <a:srgbClr val="FFFFFF"/>
                </a:solidFill>
                <a:latin typeface="Lucida Console"/>
                <a:cs typeface="Lucida Console"/>
              </a:rPr>
              <a:t>“The</a:t>
            </a:r>
            <a:r>
              <a:rPr lang="en-US" sz="2000" i="1" dirty="0">
                <a:solidFill>
                  <a:srgbClr val="FFFFFF"/>
                </a:solidFill>
                <a:latin typeface="Lucida Console"/>
                <a:cs typeface="Lucida Console"/>
              </a:rPr>
              <a:t> downside of having a wide capacity to protect, however, is that copyright law does manage to ensnare essential information and elements that form a part of the knowledge base, which in turn impedes the progress of follow-on innovators who must build upon such vital building blocks</a:t>
            </a:r>
            <a:r>
              <a:rPr lang="en-US" sz="2000" i="1" dirty="0" smtClean="0">
                <a:solidFill>
                  <a:srgbClr val="FFFFFF"/>
                </a:solidFill>
                <a:latin typeface="Lucida Console"/>
                <a:cs typeface="Lucida Console"/>
              </a:rPr>
              <a:t>.”</a:t>
            </a:r>
            <a:r>
              <a:rPr lang="en-US" sz="2000" i="1" dirty="0" smtClean="0">
                <a:solidFill>
                  <a:schemeClr val="tx1"/>
                </a:solidFill>
                <a:latin typeface="Lucida Console"/>
                <a:cs typeface="Lucida Console"/>
              </a:rPr>
              <a:t> </a:t>
            </a:r>
            <a:r>
              <a:rPr lang="en-US" sz="1200" dirty="0" smtClean="0">
                <a:latin typeface="Lucida Console"/>
                <a:cs typeface="Lucida Console"/>
                <a:hlinkClick r:id="rId2"/>
              </a:rPr>
              <a:t>http</a:t>
            </a:r>
            <a:r>
              <a:rPr lang="en-US" sz="1200" dirty="0">
                <a:latin typeface="Lucida Console"/>
                <a:cs typeface="Lucida Console"/>
                <a:hlinkClick r:id="rId2"/>
              </a:rPr>
              <a:t>://www.academia.edu/860340</a:t>
            </a:r>
            <a:r>
              <a:rPr lang="en-US" sz="1200" dirty="0" smtClean="0">
                <a:latin typeface="Lucida Console"/>
                <a:cs typeface="Lucida Console"/>
                <a:hlinkClick r:id="rId2"/>
              </a:rPr>
              <a:t>/</a:t>
            </a:r>
            <a:endParaRPr lang="en-US" sz="1200" dirty="0">
              <a:latin typeface="Lucida Console"/>
              <a:cs typeface="Lucida Console"/>
            </a:endParaRPr>
          </a:p>
        </p:txBody>
      </p:sp>
      <p:pic>
        <p:nvPicPr>
          <p:cNvPr id="4" name="Content Placeholder 3" descr="Hurdles_Bislett_Games_200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31405" y="4794973"/>
            <a:ext cx="2504595" cy="1220651"/>
          </a:xfrm>
          <a:prstGeom prst="rect">
            <a:avLst/>
          </a:prstGeom>
        </p:spPr>
      </p:pic>
      <p:pic>
        <p:nvPicPr>
          <p:cNvPr id="5" name="Content Placeholder 5" descr="706px-Boom_barrier.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65755" y="4931833"/>
            <a:ext cx="1554081" cy="933908"/>
          </a:xfrm>
          <a:prstGeom prst="rect">
            <a:avLst/>
          </a:prstGeom>
        </p:spPr>
      </p:pic>
    </p:spTree>
    <p:extLst>
      <p:ext uri="{BB962C8B-B14F-4D97-AF65-F5344CB8AC3E}">
        <p14:creationId xmlns:p14="http://schemas.microsoft.com/office/powerpoint/2010/main" val="228111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35"/>
            <a:ext cx="8229600" cy="1232158"/>
          </a:xfrm>
        </p:spPr>
        <p:txBody>
          <a:bodyPr>
            <a:noAutofit/>
          </a:bodyPr>
          <a:lstStyle/>
          <a:p>
            <a:r>
              <a:rPr lang="en-US" sz="4400" b="1" dirty="0" smtClean="0">
                <a:solidFill>
                  <a:srgbClr val="FFFF00"/>
                </a:solidFill>
                <a:latin typeface="+mn-lt"/>
              </a:rPr>
              <a:t>Right </a:t>
            </a:r>
            <a:r>
              <a:rPr lang="en-US" sz="4400" b="1" dirty="0">
                <a:solidFill>
                  <a:srgbClr val="FFFF00"/>
                </a:solidFill>
                <a:latin typeface="+mn-lt"/>
              </a:rPr>
              <a:t>to Mod Argument – </a:t>
            </a:r>
            <a:r>
              <a:rPr lang="en-US" sz="4400" b="1" dirty="0" smtClean="0">
                <a:solidFill>
                  <a:srgbClr val="FFFF00"/>
                </a:solidFill>
                <a:latin typeface="+mn-lt"/>
              </a:rPr>
              <a:t/>
            </a:r>
            <a:br>
              <a:rPr lang="en-US" sz="4400" b="1" dirty="0" smtClean="0">
                <a:solidFill>
                  <a:srgbClr val="FFFF00"/>
                </a:solidFill>
                <a:latin typeface="+mn-lt"/>
              </a:rPr>
            </a:br>
            <a:r>
              <a:rPr lang="en-US" sz="4400" b="1" dirty="0" smtClean="0">
                <a:solidFill>
                  <a:srgbClr val="FFFF00"/>
                </a:solidFill>
                <a:latin typeface="+mn-lt"/>
              </a:rPr>
              <a:t>Methods A + B Combined</a:t>
            </a:r>
            <a:endParaRPr lang="en-US" sz="4400" dirty="0">
              <a:latin typeface="+mn-lt"/>
            </a:endParaRPr>
          </a:p>
        </p:txBody>
      </p:sp>
      <p:sp>
        <p:nvSpPr>
          <p:cNvPr id="3" name="Content Placeholder 2"/>
          <p:cNvSpPr>
            <a:spLocks noGrp="1"/>
          </p:cNvSpPr>
          <p:nvPr>
            <p:ph sz="quarter" idx="10"/>
          </p:nvPr>
        </p:nvSpPr>
        <p:spPr>
          <a:xfrm>
            <a:off x="457200" y="1408133"/>
            <a:ext cx="8686800" cy="4500127"/>
          </a:xfrm>
        </p:spPr>
        <p:txBody>
          <a:bodyPr>
            <a:normAutofit/>
          </a:bodyPr>
          <a:lstStyle/>
          <a:p>
            <a:pPr marL="0" indent="0">
              <a:buNone/>
            </a:pPr>
            <a:r>
              <a:rPr lang="en-US" sz="4400" dirty="0" smtClean="0">
                <a:solidFill>
                  <a:srgbClr val="B7DEE8"/>
                </a:solidFill>
                <a:latin typeface="Lucida Console"/>
                <a:cs typeface="Lucida Console"/>
              </a:rPr>
              <a:t>Not the game..</a:t>
            </a:r>
          </a:p>
          <a:p>
            <a:pPr marL="0" indent="0">
              <a:buNone/>
            </a:pPr>
            <a:r>
              <a:rPr lang="en-US" sz="4400" dirty="0" smtClean="0">
                <a:solidFill>
                  <a:srgbClr val="B7DEE8"/>
                </a:solidFill>
                <a:latin typeface="Lucida Console"/>
                <a:cs typeface="Lucida Console"/>
              </a:rPr>
              <a:t>Not the  </a:t>
            </a:r>
          </a:p>
          <a:p>
            <a:pPr marL="0" indent="0">
              <a:buNone/>
            </a:pPr>
            <a:r>
              <a:rPr lang="en-US" sz="4400" dirty="0" smtClean="0">
                <a:solidFill>
                  <a:srgbClr val="B7DEE8"/>
                </a:solidFill>
                <a:latin typeface="Lucida Console"/>
                <a:cs typeface="Lucida Console"/>
              </a:rPr>
              <a:t>Interactivity..</a:t>
            </a:r>
          </a:p>
          <a:p>
            <a:pPr marL="0" indent="0">
              <a:buNone/>
            </a:pPr>
            <a:r>
              <a:rPr lang="en-US" sz="4400" dirty="0" smtClean="0">
                <a:solidFill>
                  <a:srgbClr val="B7DEE8"/>
                </a:solidFill>
                <a:latin typeface="Lucida Console"/>
                <a:cs typeface="Lucida Console"/>
              </a:rPr>
              <a:t>But the “art” </a:t>
            </a:r>
          </a:p>
          <a:p>
            <a:pPr marL="0" indent="0">
              <a:buNone/>
            </a:pPr>
            <a:r>
              <a:rPr lang="en-US" sz="4400" dirty="0">
                <a:solidFill>
                  <a:srgbClr val="B7DEE8"/>
                </a:solidFill>
                <a:latin typeface="Lucida Console"/>
                <a:cs typeface="Lucida Console"/>
              </a:rPr>
              <a:t>t</a:t>
            </a:r>
            <a:r>
              <a:rPr lang="en-US" sz="4400" dirty="0" smtClean="0">
                <a:solidFill>
                  <a:srgbClr val="B7DEE8"/>
                </a:solidFill>
                <a:latin typeface="Lucida Console"/>
                <a:cs typeface="Lucida Console"/>
              </a:rPr>
              <a:t>hat attracts </a:t>
            </a:r>
          </a:p>
          <a:p>
            <a:pPr marL="0" indent="0">
              <a:buNone/>
            </a:pPr>
            <a:r>
              <a:rPr lang="en-US" sz="4400" dirty="0" smtClean="0">
                <a:solidFill>
                  <a:srgbClr val="B7DEE8"/>
                </a:solidFill>
                <a:latin typeface="Lucida Console"/>
                <a:cs typeface="Lucida Console"/>
              </a:rPr>
              <a:t>copyright protection</a:t>
            </a:r>
          </a:p>
          <a:p>
            <a:pPr marL="0" indent="0">
              <a:buNone/>
            </a:pPr>
            <a:endParaRPr lang="en-US" dirty="0"/>
          </a:p>
        </p:txBody>
      </p:sp>
      <p:pic>
        <p:nvPicPr>
          <p:cNvPr id="4" name="Picture 3" descr="Breakout26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66842" y="2017387"/>
            <a:ext cx="3577158" cy="2347510"/>
          </a:xfrm>
          <a:prstGeom prst="rect">
            <a:avLst/>
          </a:prstGeom>
        </p:spPr>
      </p:pic>
    </p:spTree>
    <p:extLst>
      <p:ext uri="{BB962C8B-B14F-4D97-AF65-F5344CB8AC3E}">
        <p14:creationId xmlns:p14="http://schemas.microsoft.com/office/powerpoint/2010/main" val="2411863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4667"/>
            <a:ext cx="9144000" cy="1257926"/>
          </a:xfrm>
        </p:spPr>
        <p:txBody>
          <a:bodyPr>
            <a:noAutofit/>
          </a:bodyPr>
          <a:lstStyle/>
          <a:p>
            <a:r>
              <a:rPr lang="en-US" b="1" dirty="0" smtClean="0">
                <a:solidFill>
                  <a:srgbClr val="660066"/>
                </a:solidFill>
                <a:latin typeface="Arial"/>
                <a:cs typeface="Arial"/>
              </a:rPr>
              <a:t>  </a:t>
            </a:r>
            <a:r>
              <a:rPr lang="en-US" b="1" dirty="0" smtClean="0">
                <a:solidFill>
                  <a:srgbClr val="FFFF00"/>
                </a:solidFill>
                <a:latin typeface="Arial"/>
                <a:cs typeface="Arial"/>
              </a:rPr>
              <a:t>Right </a:t>
            </a:r>
            <a:r>
              <a:rPr lang="en-US" b="1" dirty="0">
                <a:solidFill>
                  <a:srgbClr val="FFFF00"/>
                </a:solidFill>
                <a:latin typeface="Arial"/>
                <a:cs typeface="Arial"/>
              </a:rPr>
              <a:t>to Mod Argument – </a:t>
            </a:r>
            <a:r>
              <a:rPr lang="en-US" b="1" dirty="0" smtClean="0">
                <a:solidFill>
                  <a:srgbClr val="FFFF00"/>
                </a:solidFill>
                <a:latin typeface="Arial"/>
                <a:cs typeface="Arial"/>
              </a:rPr>
              <a:t>Method C:           </a:t>
            </a:r>
            <a:br>
              <a:rPr lang="en-US" b="1" dirty="0" smtClean="0">
                <a:solidFill>
                  <a:srgbClr val="FFFF00"/>
                </a:solidFill>
                <a:latin typeface="Arial"/>
                <a:cs typeface="Arial"/>
              </a:rPr>
            </a:br>
            <a:r>
              <a:rPr lang="en-US" b="1" dirty="0">
                <a:solidFill>
                  <a:srgbClr val="CCFFCC"/>
                </a:solidFill>
                <a:latin typeface="Arial"/>
                <a:cs typeface="Arial"/>
              </a:rPr>
              <a:t> </a:t>
            </a:r>
            <a:r>
              <a:rPr lang="en-US" b="1" dirty="0" smtClean="0">
                <a:solidFill>
                  <a:srgbClr val="CCFFCC"/>
                </a:solidFill>
                <a:latin typeface="Arial"/>
                <a:cs typeface="Arial"/>
              </a:rPr>
              <a:t> </a:t>
            </a:r>
            <a:r>
              <a:rPr lang="en-US" b="1" i="1" dirty="0" smtClean="0">
                <a:solidFill>
                  <a:srgbClr val="CCFFCC"/>
                </a:solidFill>
                <a:latin typeface="Arial"/>
                <a:cs typeface="Arial"/>
              </a:rPr>
              <a:t>“</a:t>
            </a:r>
            <a:r>
              <a:rPr lang="en-US" b="1" i="1" dirty="0">
                <a:solidFill>
                  <a:srgbClr val="CCFFCC"/>
                </a:solidFill>
                <a:latin typeface="Arial"/>
                <a:cs typeface="Arial"/>
              </a:rPr>
              <a:t>C</a:t>
            </a:r>
            <a:r>
              <a:rPr lang="en-US" b="1" i="1" dirty="0" smtClean="0">
                <a:solidFill>
                  <a:srgbClr val="CCFFCC"/>
                </a:solidFill>
                <a:latin typeface="Arial"/>
                <a:cs typeface="Arial"/>
              </a:rPr>
              <a:t>ontext Shifting”</a:t>
            </a:r>
            <a:endParaRPr lang="en-US" b="1" i="1" dirty="0">
              <a:solidFill>
                <a:srgbClr val="CCFFCC"/>
              </a:solidFill>
              <a:latin typeface="Arial"/>
              <a:cs typeface="Arial"/>
            </a:endParaRPr>
          </a:p>
        </p:txBody>
      </p:sp>
      <p:sp>
        <p:nvSpPr>
          <p:cNvPr id="3" name="Content Placeholder 2"/>
          <p:cNvSpPr>
            <a:spLocks noGrp="1"/>
          </p:cNvSpPr>
          <p:nvPr>
            <p:ph sz="quarter" idx="10"/>
          </p:nvPr>
        </p:nvSpPr>
        <p:spPr>
          <a:xfrm>
            <a:off x="0" y="1408133"/>
            <a:ext cx="9144000" cy="4615167"/>
          </a:xfrm>
        </p:spPr>
        <p:txBody>
          <a:bodyPr>
            <a:normAutofit fontScale="85000" lnSpcReduction="10000"/>
          </a:bodyPr>
          <a:lstStyle/>
          <a:p>
            <a:pPr marL="0" indent="0">
              <a:buNone/>
            </a:pPr>
            <a:r>
              <a:rPr lang="en-US" sz="3200" b="1" dirty="0" smtClean="0">
                <a:solidFill>
                  <a:srgbClr val="FFFFFF"/>
                </a:solidFill>
                <a:latin typeface="Lucida Console"/>
                <a:cs typeface="Lucida Console"/>
              </a:rPr>
              <a:t>*Imagine a world without </a:t>
            </a:r>
            <a:r>
              <a:rPr lang="en-US" sz="3200" b="1" i="1" u="sng" dirty="0" smtClean="0">
                <a:solidFill>
                  <a:srgbClr val="FFFFFF"/>
                </a:solidFill>
                <a:latin typeface="Lucida Console"/>
                <a:cs typeface="Lucida Console"/>
              </a:rPr>
              <a:t>Sony v. </a:t>
            </a:r>
          </a:p>
          <a:p>
            <a:pPr marL="0" indent="0">
              <a:buNone/>
            </a:pPr>
            <a:r>
              <a:rPr lang="en-US" sz="3200" b="1" i="1" u="sng" dirty="0" smtClean="0">
                <a:solidFill>
                  <a:srgbClr val="FFFFFF"/>
                </a:solidFill>
                <a:latin typeface="Lucida Console"/>
                <a:cs typeface="Lucida Console"/>
              </a:rPr>
              <a:t>Universal</a:t>
            </a:r>
            <a:r>
              <a:rPr lang="en-US" sz="3200" i="1" dirty="0" smtClean="0">
                <a:solidFill>
                  <a:srgbClr val="FFFFFF"/>
                </a:solidFill>
                <a:latin typeface="Lucida Console"/>
                <a:cs typeface="Lucida Console"/>
              </a:rPr>
              <a:t> </a:t>
            </a:r>
            <a:r>
              <a:rPr lang="en-US" sz="2600" i="1" dirty="0" smtClean="0">
                <a:solidFill>
                  <a:srgbClr val="FFFFFF"/>
                </a:solidFill>
                <a:latin typeface="Lucida Console"/>
                <a:cs typeface="Lucida Console"/>
              </a:rPr>
              <a:t>SCOTUS 464 </a:t>
            </a:r>
            <a:r>
              <a:rPr lang="en-US" sz="2600" i="1" dirty="0">
                <a:solidFill>
                  <a:srgbClr val="FFFFFF"/>
                </a:solidFill>
                <a:latin typeface="Lucida Console"/>
                <a:cs typeface="Lucida Console"/>
              </a:rPr>
              <a:t>U.S. 417 (1984</a:t>
            </a:r>
            <a:r>
              <a:rPr lang="en-US" sz="2600" i="1" dirty="0" smtClean="0">
                <a:solidFill>
                  <a:srgbClr val="FFFFFF"/>
                </a:solidFill>
                <a:latin typeface="Lucida Console"/>
                <a:cs typeface="Lucida Console"/>
              </a:rPr>
              <a:t>)</a:t>
            </a:r>
          </a:p>
          <a:p>
            <a:pPr marL="0" indent="0">
              <a:buNone/>
            </a:pPr>
            <a:r>
              <a:rPr lang="en-US" sz="3200" dirty="0" smtClean="0">
                <a:solidFill>
                  <a:schemeClr val="accent5">
                    <a:lumMod val="40000"/>
                    <a:lumOff val="60000"/>
                  </a:schemeClr>
                </a:solidFill>
                <a:latin typeface="Lucida Console"/>
                <a:cs typeface="Lucida Console"/>
              </a:rPr>
              <a:t>(Betamax) </a:t>
            </a:r>
            <a:r>
              <a:rPr lang="en-US" sz="3200" b="1" dirty="0" smtClean="0">
                <a:solidFill>
                  <a:schemeClr val="accent5">
                    <a:lumMod val="40000"/>
                    <a:lumOff val="60000"/>
                  </a:schemeClr>
                </a:solidFill>
                <a:latin typeface="Lucida Console"/>
                <a:cs typeface="Lucida Console"/>
              </a:rPr>
              <a:t>time-shifting” fair use</a:t>
            </a:r>
          </a:p>
          <a:p>
            <a:pPr marL="0" indent="0">
              <a:buNone/>
            </a:pPr>
            <a:endParaRPr lang="en-US" sz="3200" b="1" i="1" u="sng" dirty="0">
              <a:solidFill>
                <a:schemeClr val="accent5">
                  <a:lumMod val="40000"/>
                  <a:lumOff val="60000"/>
                </a:schemeClr>
              </a:solidFill>
              <a:latin typeface="Lucida Console"/>
              <a:cs typeface="Lucida Console"/>
            </a:endParaRPr>
          </a:p>
          <a:p>
            <a:pPr marL="0" indent="0">
              <a:buNone/>
            </a:pPr>
            <a:r>
              <a:rPr lang="en-US" sz="3200" b="1" i="1" dirty="0" smtClean="0">
                <a:solidFill>
                  <a:srgbClr val="8EB4E3"/>
                </a:solidFill>
                <a:latin typeface="Lucida Console"/>
                <a:cs typeface="Lucida Console"/>
              </a:rPr>
              <a:t>*Isn’t </a:t>
            </a:r>
            <a:r>
              <a:rPr lang="en-US" sz="3200" b="1" i="1" dirty="0">
                <a:solidFill>
                  <a:srgbClr val="8EB4E3"/>
                </a:solidFill>
                <a:latin typeface="Lucida Console"/>
                <a:cs typeface="Lucida Console"/>
              </a:rPr>
              <a:t>e</a:t>
            </a:r>
            <a:r>
              <a:rPr lang="en-US" sz="3200" b="1" i="1" dirty="0" smtClean="0">
                <a:solidFill>
                  <a:srgbClr val="8EB4E3"/>
                </a:solidFill>
                <a:latin typeface="Lucida Console"/>
                <a:cs typeface="Lucida Console"/>
              </a:rPr>
              <a:t>verything digital </a:t>
            </a:r>
            <a:r>
              <a:rPr lang="en-US" sz="3200" b="1" i="1" dirty="0">
                <a:solidFill>
                  <a:srgbClr val="8EB4E3"/>
                </a:solidFill>
                <a:latin typeface="Lucida Console"/>
                <a:cs typeface="Lucida Console"/>
              </a:rPr>
              <a:t>a </a:t>
            </a:r>
            <a:r>
              <a:rPr lang="en-US" sz="3200" b="1" i="1" dirty="0" smtClean="0">
                <a:solidFill>
                  <a:srgbClr val="8EB4E3"/>
                </a:solidFill>
                <a:latin typeface="Lucida Console"/>
                <a:cs typeface="Lucida Console"/>
              </a:rPr>
              <a:t>form of </a:t>
            </a:r>
            <a:r>
              <a:rPr lang="en-US" sz="3200" b="1" i="1" dirty="0">
                <a:solidFill>
                  <a:srgbClr val="8EB4E3"/>
                </a:solidFill>
                <a:latin typeface="Lucida Console"/>
                <a:cs typeface="Lucida Console"/>
              </a:rPr>
              <a:t>tool </a:t>
            </a:r>
            <a:endParaRPr lang="en-US" sz="3200" b="1" i="1" dirty="0" smtClean="0">
              <a:solidFill>
                <a:srgbClr val="8EB4E3"/>
              </a:solidFill>
              <a:latin typeface="Lucida Console"/>
              <a:cs typeface="Lucida Console"/>
            </a:endParaRPr>
          </a:p>
          <a:p>
            <a:pPr marL="0" indent="0">
              <a:buNone/>
            </a:pPr>
            <a:r>
              <a:rPr lang="en-US" sz="3200" b="1" i="1" dirty="0">
                <a:solidFill>
                  <a:srgbClr val="8EB4E3"/>
                </a:solidFill>
                <a:latin typeface="Lucida Console"/>
                <a:cs typeface="Lucida Console"/>
              </a:rPr>
              <a:t> </a:t>
            </a:r>
            <a:r>
              <a:rPr lang="en-US" sz="3200" b="1" i="1" dirty="0" smtClean="0">
                <a:solidFill>
                  <a:srgbClr val="8EB4E3"/>
                </a:solidFill>
                <a:latin typeface="Lucida Console"/>
                <a:cs typeface="Lucida Console"/>
              </a:rPr>
              <a:t>enabled “</a:t>
            </a:r>
            <a:r>
              <a:rPr lang="en-US" sz="3200" b="1" i="1" dirty="0">
                <a:solidFill>
                  <a:srgbClr val="8EB4E3"/>
                </a:solidFill>
                <a:latin typeface="Lucida Console"/>
                <a:cs typeface="Lucida Console"/>
              </a:rPr>
              <a:t>time</a:t>
            </a:r>
            <a:r>
              <a:rPr lang="en-US" sz="3200" b="1" i="1" dirty="0" smtClean="0">
                <a:solidFill>
                  <a:srgbClr val="8EB4E3"/>
                </a:solidFill>
                <a:latin typeface="Lucida Console"/>
                <a:cs typeface="Lucida Console"/>
              </a:rPr>
              <a:t>- shifting” </a:t>
            </a:r>
          </a:p>
          <a:p>
            <a:pPr marL="0" indent="0">
              <a:buNone/>
            </a:pPr>
            <a:r>
              <a:rPr lang="en-US" sz="3200" b="1" i="1" dirty="0" smtClean="0">
                <a:solidFill>
                  <a:srgbClr val="8EB4E3"/>
                </a:solidFill>
                <a:latin typeface="Lucida Console"/>
                <a:cs typeface="Lucida Console"/>
              </a:rPr>
              <a:t> </a:t>
            </a:r>
            <a:r>
              <a:rPr lang="en-US" sz="3200" b="1" i="1" dirty="0" smtClean="0">
                <a:solidFill>
                  <a:schemeClr val="accent4">
                    <a:lumMod val="40000"/>
                    <a:lumOff val="60000"/>
                  </a:schemeClr>
                </a:solidFill>
                <a:latin typeface="Lucida Console"/>
                <a:cs typeface="Lucida Console"/>
              </a:rPr>
              <a:t>= “context shifting” </a:t>
            </a:r>
            <a:endParaRPr lang="en-US" b="1" i="1" dirty="0" smtClean="0">
              <a:solidFill>
                <a:schemeClr val="accent4">
                  <a:lumMod val="40000"/>
                  <a:lumOff val="60000"/>
                </a:schemeClr>
              </a:solidFill>
              <a:latin typeface="Lucida Console"/>
              <a:cs typeface="Lucida Console"/>
            </a:endParaRPr>
          </a:p>
          <a:p>
            <a:pPr marL="0" indent="0">
              <a:buNone/>
            </a:pPr>
            <a:endParaRPr lang="en-US" b="1" dirty="0" smtClean="0">
              <a:solidFill>
                <a:srgbClr val="8EB4E3"/>
              </a:solidFill>
              <a:latin typeface="Lucida Console"/>
              <a:cs typeface="Lucida Console"/>
            </a:endParaRPr>
          </a:p>
          <a:p>
            <a:pPr marL="0" indent="0">
              <a:buNone/>
            </a:pPr>
            <a:r>
              <a:rPr lang="en-US" b="1" dirty="0" smtClean="0">
                <a:solidFill>
                  <a:srgbClr val="8EB4E3"/>
                </a:solidFill>
                <a:latin typeface="Lucida Console"/>
                <a:cs typeface="Lucida Console"/>
              </a:rPr>
              <a:t>Key Factors in </a:t>
            </a:r>
            <a:r>
              <a:rPr lang="en-US" b="1" i="1" u="sng" dirty="0" smtClean="0">
                <a:solidFill>
                  <a:srgbClr val="FFFFFF"/>
                </a:solidFill>
                <a:latin typeface="Lucida Console"/>
                <a:cs typeface="Lucida Console"/>
              </a:rPr>
              <a:t>Sony</a:t>
            </a:r>
            <a:r>
              <a:rPr lang="en-US" b="1" dirty="0" smtClean="0">
                <a:solidFill>
                  <a:srgbClr val="FFFFFF"/>
                </a:solidFill>
                <a:latin typeface="Lucida Console"/>
                <a:cs typeface="Lucida Console"/>
              </a:rPr>
              <a:t>:</a:t>
            </a:r>
            <a:r>
              <a:rPr lang="en-US" b="1" dirty="0" smtClean="0">
                <a:solidFill>
                  <a:srgbClr val="000000"/>
                </a:solidFill>
                <a:latin typeface="Lucida Console"/>
                <a:cs typeface="Lucida Console"/>
              </a:rPr>
              <a:t> </a:t>
            </a:r>
          </a:p>
          <a:p>
            <a:pPr marL="0" indent="0">
              <a:buNone/>
            </a:pPr>
            <a:r>
              <a:rPr lang="en-US" b="1" dirty="0" smtClean="0">
                <a:solidFill>
                  <a:srgbClr val="FF0000"/>
                </a:solidFill>
                <a:latin typeface="Lucida Console"/>
                <a:cs typeface="Lucida Console"/>
              </a:rPr>
              <a:t>a. </a:t>
            </a:r>
            <a:r>
              <a:rPr lang="en-US" b="1" dirty="0" smtClean="0">
                <a:solidFill>
                  <a:srgbClr val="FFFFFF"/>
                </a:solidFill>
                <a:latin typeface="Lucida Console"/>
                <a:cs typeface="Lucida Console"/>
              </a:rPr>
              <a:t>enlarged audience </a:t>
            </a:r>
            <a:r>
              <a:rPr lang="en-US" b="1" dirty="0" smtClean="0">
                <a:solidFill>
                  <a:srgbClr val="FF0000"/>
                </a:solidFill>
                <a:latin typeface="Lucida Console"/>
                <a:cs typeface="Lucida Console"/>
              </a:rPr>
              <a:t>b.</a:t>
            </a: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copyright value not impaired</a:t>
            </a:r>
            <a:endParaRPr lang="en-US" b="1" dirty="0">
              <a:solidFill>
                <a:schemeClr val="bg1"/>
              </a:solidFill>
              <a:latin typeface="Lucida Console"/>
              <a:cs typeface="Lucida Console"/>
            </a:endParaRPr>
          </a:p>
          <a:p>
            <a:pPr>
              <a:buFontTx/>
              <a:buChar char="•"/>
            </a:pP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Jumping </a:t>
            </a:r>
            <a:r>
              <a:rPr lang="en-US" b="1" dirty="0">
                <a:solidFill>
                  <a:schemeClr val="bg1"/>
                </a:solidFill>
                <a:latin typeface="Lucida Console"/>
                <a:cs typeface="Lucida Console"/>
              </a:rPr>
              <a:t>off point for </a:t>
            </a:r>
            <a:r>
              <a:rPr lang="en-US" i="1" dirty="0">
                <a:solidFill>
                  <a:schemeClr val="tx2">
                    <a:lumMod val="40000"/>
                    <a:lumOff val="60000"/>
                  </a:schemeClr>
                </a:solidFill>
                <a:latin typeface="Lucida Console"/>
                <a:cs typeface="Lucida Console"/>
              </a:rPr>
              <a:t>Fair </a:t>
            </a:r>
            <a:r>
              <a:rPr lang="en-US" i="1" dirty="0" smtClean="0">
                <a:solidFill>
                  <a:schemeClr val="tx2">
                    <a:lumMod val="40000"/>
                    <a:lumOff val="60000"/>
                  </a:schemeClr>
                </a:solidFill>
                <a:latin typeface="Lucida Console"/>
                <a:cs typeface="Lucida Console"/>
              </a:rPr>
              <a:t>Use:</a:t>
            </a:r>
            <a:r>
              <a:rPr lang="en-US" b="1" dirty="0" smtClean="0">
                <a:solidFill>
                  <a:schemeClr val="tx2">
                    <a:lumMod val="40000"/>
                    <a:lumOff val="60000"/>
                  </a:schemeClr>
                </a:solidFill>
                <a:latin typeface="Lucida Console"/>
                <a:cs typeface="Lucida Console"/>
              </a:rPr>
              <a:t> </a:t>
            </a:r>
            <a:r>
              <a:rPr lang="en-US" b="1" dirty="0" smtClean="0">
                <a:solidFill>
                  <a:srgbClr val="000000"/>
                </a:solidFill>
                <a:latin typeface="Lucida Console"/>
                <a:cs typeface="Lucida Console"/>
              </a:rPr>
              <a:t>– </a:t>
            </a:r>
          </a:p>
          <a:p>
            <a:pPr marL="0" indent="0">
              <a:buNone/>
            </a:pPr>
            <a:r>
              <a:rPr lang="en-US" u="sng">
                <a:solidFill>
                  <a:schemeClr val="accent4">
                    <a:lumMod val="40000"/>
                    <a:lumOff val="60000"/>
                  </a:schemeClr>
                </a:solidFill>
                <a:latin typeface="Lucida Console"/>
                <a:cs typeface="Lucida Console"/>
              </a:rPr>
              <a:t>D</a:t>
            </a:r>
            <a:r>
              <a:rPr lang="en-US" smtClean="0">
                <a:solidFill>
                  <a:schemeClr val="accent4">
                    <a:lumMod val="40000"/>
                    <a:lumOff val="60000"/>
                  </a:schemeClr>
                </a:solidFill>
                <a:latin typeface="Lucida Console"/>
                <a:cs typeface="Lucida Console"/>
              </a:rPr>
              <a:t>igital is “</a:t>
            </a:r>
            <a:r>
              <a:rPr lang="en-US" dirty="0">
                <a:solidFill>
                  <a:schemeClr val="accent4">
                    <a:lumMod val="40000"/>
                    <a:lumOff val="60000"/>
                  </a:schemeClr>
                </a:solidFill>
                <a:latin typeface="Lucida Console"/>
                <a:cs typeface="Lucida Console"/>
              </a:rPr>
              <a:t>todays </a:t>
            </a:r>
            <a:r>
              <a:rPr lang="en-US" dirty="0" smtClean="0">
                <a:solidFill>
                  <a:schemeClr val="accent4">
                    <a:lumMod val="40000"/>
                    <a:lumOff val="60000"/>
                  </a:schemeClr>
                </a:solidFill>
                <a:latin typeface="Lucida Console"/>
                <a:cs typeface="Lucida Console"/>
              </a:rPr>
              <a:t>tool” </a:t>
            </a:r>
          </a:p>
          <a:p>
            <a:pPr marL="0" indent="0">
              <a:buNone/>
            </a:pPr>
            <a:r>
              <a:rPr lang="en-US" b="1" dirty="0">
                <a:solidFill>
                  <a:schemeClr val="bg1"/>
                </a:solidFill>
                <a:latin typeface="Lucida Console"/>
                <a:cs typeface="Lucida Console"/>
              </a:rPr>
              <a:t>=</a:t>
            </a:r>
            <a:r>
              <a:rPr lang="en-US" b="1" dirty="0" smtClean="0">
                <a:solidFill>
                  <a:schemeClr val="accent4">
                    <a:lumMod val="40000"/>
                    <a:lumOff val="60000"/>
                  </a:schemeClr>
                </a:solidFill>
                <a:latin typeface="Lucida Console"/>
                <a:cs typeface="Lucida Console"/>
              </a:rPr>
              <a:t> </a:t>
            </a:r>
            <a:r>
              <a:rPr lang="en-US" b="1" dirty="0">
                <a:solidFill>
                  <a:schemeClr val="accent3">
                    <a:lumMod val="60000"/>
                    <a:lumOff val="40000"/>
                  </a:schemeClr>
                </a:solidFill>
                <a:latin typeface="Lucida Console"/>
                <a:cs typeface="Lucida Console"/>
              </a:rPr>
              <a:t>“Context shifting</a:t>
            </a:r>
            <a:r>
              <a:rPr lang="en-US" b="1" dirty="0" smtClean="0">
                <a:solidFill>
                  <a:schemeClr val="accent3">
                    <a:lumMod val="60000"/>
                    <a:lumOff val="40000"/>
                  </a:schemeClr>
                </a:solidFill>
                <a:latin typeface="Lucida Console"/>
                <a:cs typeface="Lucida Console"/>
              </a:rPr>
              <a:t>”</a:t>
            </a:r>
            <a:endParaRPr lang="en-US" dirty="0"/>
          </a:p>
          <a:p>
            <a:pPr marL="0" indent="0">
              <a:buNone/>
            </a:pPr>
            <a:endParaRPr lang="en-US" dirty="0">
              <a:solidFill>
                <a:schemeClr val="tx1"/>
              </a:solidFill>
            </a:endParaRPr>
          </a:p>
          <a:p>
            <a:endParaRPr lang="en-US" dirty="0"/>
          </a:p>
        </p:txBody>
      </p:sp>
      <p:pic>
        <p:nvPicPr>
          <p:cNvPr id="5" name="Content Placeholder 18" descr="Sony_Betamax_SL-HF150_1.jpg"/>
          <p:cNvPicPr>
            <a:picLocks noChangeAspect="1"/>
          </p:cNvPicPr>
          <p:nvPr/>
        </p:nvPicPr>
        <p:blipFill rotWithShape="1">
          <a:blip r:embed="rId2" cstate="print">
            <a:extLst>
              <a:ext uri="{28A0092B-C50C-407E-A947-70E740481C1C}">
                <a14:useLocalDpi xmlns:a14="http://schemas.microsoft.com/office/drawing/2010/main"/>
              </a:ext>
            </a:extLst>
          </a:blip>
          <a:srcRect t="-411"/>
          <a:stretch/>
        </p:blipFill>
        <p:spPr>
          <a:xfrm>
            <a:off x="7186291" y="5052069"/>
            <a:ext cx="1868482" cy="796166"/>
          </a:xfrm>
          <a:prstGeom prst="rect">
            <a:avLst/>
          </a:prstGeom>
        </p:spPr>
      </p:pic>
    </p:spTree>
    <p:extLst>
      <p:ext uri="{BB962C8B-B14F-4D97-AF65-F5344CB8AC3E}">
        <p14:creationId xmlns:p14="http://schemas.microsoft.com/office/powerpoint/2010/main" val="475280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
            <a:ext cx="9144000" cy="1016000"/>
          </a:xfrm>
        </p:spPr>
        <p:txBody>
          <a:bodyPr>
            <a:noAutofit/>
          </a:bodyPr>
          <a:lstStyle/>
          <a:p>
            <a:r>
              <a:rPr lang="en-US" b="1" dirty="0" smtClean="0">
                <a:solidFill>
                  <a:srgbClr val="FFFF00"/>
                </a:solidFill>
                <a:latin typeface="+mn-lt"/>
              </a:rPr>
              <a:t>Right </a:t>
            </a:r>
            <a:r>
              <a:rPr lang="en-US" b="1" dirty="0">
                <a:solidFill>
                  <a:srgbClr val="FFFF00"/>
                </a:solidFill>
                <a:latin typeface="+mn-lt"/>
              </a:rPr>
              <a:t>to Mod Argument – Method D</a:t>
            </a:r>
            <a:r>
              <a:rPr lang="en-US" b="1" dirty="0" smtClean="0">
                <a:solidFill>
                  <a:srgbClr val="FFFF00"/>
                </a:solidFill>
                <a:latin typeface="+mn-lt"/>
              </a:rPr>
              <a:t>:               </a:t>
            </a:r>
            <a:r>
              <a:rPr lang="en-US" b="1" dirty="0" smtClean="0">
                <a:latin typeface="+mn-lt"/>
              </a:rPr>
              <a:t/>
            </a:r>
            <a:br>
              <a:rPr lang="en-US" b="1" dirty="0" smtClean="0">
                <a:latin typeface="+mn-lt"/>
              </a:rPr>
            </a:br>
            <a:r>
              <a:rPr lang="en-US" b="1" dirty="0" smtClean="0">
                <a:solidFill>
                  <a:srgbClr val="CCFFCC"/>
                </a:solidFill>
                <a:latin typeface="+mn-lt"/>
              </a:rPr>
              <a:t>Right to Mod/</a:t>
            </a:r>
            <a:r>
              <a:rPr lang="en-US" b="1" dirty="0" err="1" smtClean="0">
                <a:solidFill>
                  <a:schemeClr val="accent4">
                    <a:lumMod val="40000"/>
                    <a:lumOff val="60000"/>
                  </a:schemeClr>
                </a:solidFill>
                <a:latin typeface="+mn-lt"/>
              </a:rPr>
              <a:t>C</a:t>
            </a:r>
            <a:r>
              <a:rPr lang="en-US" b="1" dirty="0" err="1" smtClean="0">
                <a:solidFill>
                  <a:schemeClr val="accent5">
                    <a:lumMod val="40000"/>
                    <a:lumOff val="60000"/>
                  </a:schemeClr>
                </a:solidFill>
                <a:latin typeface="+mn-lt"/>
              </a:rPr>
              <a:t>REAtE</a:t>
            </a:r>
            <a:endParaRPr lang="en-US" b="1" dirty="0">
              <a:solidFill>
                <a:schemeClr val="accent5">
                  <a:lumMod val="40000"/>
                  <a:lumOff val="60000"/>
                </a:schemeClr>
              </a:solidFill>
              <a:latin typeface="+mn-lt"/>
            </a:endParaRPr>
          </a:p>
        </p:txBody>
      </p:sp>
      <p:sp>
        <p:nvSpPr>
          <p:cNvPr id="3" name="Content Placeholder 2"/>
          <p:cNvSpPr>
            <a:spLocks noGrp="1"/>
          </p:cNvSpPr>
          <p:nvPr>
            <p:ph sz="quarter" idx="10"/>
          </p:nvPr>
        </p:nvSpPr>
        <p:spPr>
          <a:xfrm>
            <a:off x="0" y="1185334"/>
            <a:ext cx="9144000" cy="4540800"/>
          </a:xfrm>
        </p:spPr>
        <p:txBody>
          <a:bodyPr/>
          <a:lstStyle/>
          <a:p>
            <a:pPr marL="0" indent="0">
              <a:buNone/>
            </a:pPr>
            <a:r>
              <a:rPr lang="en-US" b="1" i="1" u="sng" dirty="0">
                <a:solidFill>
                  <a:srgbClr val="FF0000"/>
                </a:solidFill>
                <a:latin typeface="Lucida Console"/>
                <a:cs typeface="Lucida Console"/>
              </a:rPr>
              <a:t>SHOULD NOT </a:t>
            </a:r>
            <a:r>
              <a:rPr lang="en-US" b="1" i="1" u="sng" dirty="0">
                <a:solidFill>
                  <a:schemeClr val="bg1"/>
                </a:solidFill>
                <a:latin typeface="Lucida Console"/>
                <a:cs typeface="Lucida Console"/>
              </a:rPr>
              <a:t>User </a:t>
            </a:r>
            <a:r>
              <a:rPr lang="en-US" b="1" i="1" u="sng" dirty="0">
                <a:solidFill>
                  <a:srgbClr val="FFFFFF"/>
                </a:solidFill>
                <a:latin typeface="Lucida Console"/>
                <a:cs typeface="Lucida Console"/>
              </a:rPr>
              <a:t>Rights/Right to </a:t>
            </a:r>
            <a:r>
              <a:rPr lang="en-US" b="1" i="1" u="sng" dirty="0" err="1" smtClean="0">
                <a:solidFill>
                  <a:schemeClr val="accent4">
                    <a:lumMod val="40000"/>
                    <a:lumOff val="60000"/>
                  </a:schemeClr>
                </a:solidFill>
                <a:latin typeface="Lucida Console"/>
                <a:cs typeface="Lucida Console"/>
              </a:rPr>
              <a:t>C</a:t>
            </a:r>
            <a:r>
              <a:rPr lang="en-US" b="1" i="1" u="sng" dirty="0" err="1" smtClean="0">
                <a:solidFill>
                  <a:schemeClr val="accent5">
                    <a:lumMod val="40000"/>
                    <a:lumOff val="60000"/>
                  </a:schemeClr>
                </a:solidFill>
                <a:latin typeface="Lucida Console"/>
                <a:cs typeface="Lucida Console"/>
              </a:rPr>
              <a:t>REAtE</a:t>
            </a:r>
            <a:r>
              <a:rPr lang="en-US" b="1" i="1" u="sng" dirty="0" smtClean="0">
                <a:solidFill>
                  <a:schemeClr val="bg1"/>
                </a:solidFill>
                <a:latin typeface="Lucida Console"/>
                <a:cs typeface="Lucida Console"/>
              </a:rPr>
              <a:t>-M</a:t>
            </a:r>
            <a:r>
              <a:rPr lang="en-US" b="1" i="1" u="sng" dirty="0" smtClean="0">
                <a:solidFill>
                  <a:srgbClr val="FFFFFF"/>
                </a:solidFill>
                <a:latin typeface="Lucida Console"/>
                <a:cs typeface="Lucida Console"/>
              </a:rPr>
              <a:t>od </a:t>
            </a:r>
            <a:r>
              <a:rPr lang="en-US" b="1" i="1" u="sng" dirty="0">
                <a:solidFill>
                  <a:srgbClr val="FFFFFF"/>
                </a:solidFill>
                <a:latin typeface="Lucida Console"/>
                <a:cs typeface="Lucida Console"/>
              </a:rPr>
              <a:t>really </a:t>
            </a:r>
            <a:r>
              <a:rPr lang="en-US" b="1" i="1" u="sng" dirty="0" smtClean="0">
                <a:solidFill>
                  <a:srgbClr val="FFFFFF"/>
                </a:solidFill>
                <a:latin typeface="Lucida Console"/>
                <a:cs typeface="Lucida Console"/>
              </a:rPr>
              <a:t>be </a:t>
            </a:r>
            <a:r>
              <a:rPr lang="en-US" b="1" i="1" u="sng" dirty="0">
                <a:solidFill>
                  <a:srgbClr val="FFFFFF"/>
                </a:solidFill>
                <a:latin typeface="Lucida Console"/>
                <a:cs typeface="Lucida Console"/>
              </a:rPr>
              <a:t>a creative/expressive right rather than an IP right</a:t>
            </a:r>
            <a:r>
              <a:rPr lang="en-US" b="1" i="1" u="sng" dirty="0" smtClean="0">
                <a:solidFill>
                  <a:srgbClr val="FFFFFF"/>
                </a:solidFill>
                <a:latin typeface="Lucida Console"/>
                <a:cs typeface="Lucida Console"/>
              </a:rPr>
              <a:t>/protection</a:t>
            </a:r>
            <a:r>
              <a:rPr lang="en-US" b="1" i="1" u="sng" dirty="0">
                <a:solidFill>
                  <a:srgbClr val="FFFFFF"/>
                </a:solidFill>
                <a:latin typeface="Lucida Console"/>
                <a:cs typeface="Lucida Console"/>
              </a:rPr>
              <a:t>?</a:t>
            </a:r>
          </a:p>
          <a:p>
            <a:pPr marL="0" indent="0">
              <a:buNone/>
            </a:pPr>
            <a:endParaRPr lang="en-US" b="1" i="1" u="sng" dirty="0"/>
          </a:p>
          <a:p>
            <a:r>
              <a:rPr lang="en-US" dirty="0">
                <a:solidFill>
                  <a:schemeClr val="bg1"/>
                </a:solidFill>
                <a:latin typeface="Lucida Console"/>
                <a:cs typeface="Lucida Console"/>
              </a:rPr>
              <a:t>Part of Freedoms of Thought/Conscience?</a:t>
            </a:r>
          </a:p>
          <a:p>
            <a:r>
              <a:rPr lang="en-US" dirty="0">
                <a:solidFill>
                  <a:schemeClr val="bg1"/>
                </a:solidFill>
                <a:latin typeface="Lucida Console"/>
                <a:cs typeface="Lucida Console"/>
              </a:rPr>
              <a:t>Part of Free Expression (criticism &amp; review/news reporting)</a:t>
            </a:r>
          </a:p>
          <a:p>
            <a:r>
              <a:rPr lang="en-US" dirty="0">
                <a:solidFill>
                  <a:schemeClr val="bg1"/>
                </a:solidFill>
                <a:latin typeface="Lucida Console"/>
                <a:cs typeface="Lucida Console"/>
              </a:rPr>
              <a:t>An expanded “public interest” based Fair Dealing/Fair Use</a:t>
            </a:r>
            <a:r>
              <a:rPr lang="en-US" dirty="0" smtClean="0">
                <a:solidFill>
                  <a:schemeClr val="bg1"/>
                </a:solidFill>
                <a:latin typeface="Lucida Console"/>
                <a:cs typeface="Lucida Console"/>
              </a:rPr>
              <a:t>?</a:t>
            </a:r>
          </a:p>
          <a:p>
            <a:r>
              <a:rPr lang="en-US" dirty="0" smtClean="0">
                <a:solidFill>
                  <a:schemeClr val="bg1"/>
                </a:solidFill>
                <a:latin typeface="Lucida Console"/>
                <a:cs typeface="Lucida Console"/>
              </a:rPr>
              <a:t>As an independent “right”</a:t>
            </a:r>
            <a:endParaRPr lang="en-US" dirty="0">
              <a:solidFill>
                <a:schemeClr val="bg1"/>
              </a:solidFill>
              <a:latin typeface="Lucida Console"/>
              <a:cs typeface="Lucida Console"/>
            </a:endParaRPr>
          </a:p>
          <a:p>
            <a:pPr marL="0" indent="0">
              <a:buNone/>
            </a:pPr>
            <a:endParaRPr lang="en-US" dirty="0"/>
          </a:p>
          <a:p>
            <a:pPr marL="0" indent="0">
              <a:buNone/>
            </a:pPr>
            <a:endParaRPr lang="en-US" dirty="0"/>
          </a:p>
          <a:p>
            <a:endParaRPr lang="en-US" dirty="0"/>
          </a:p>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04708" y="4098830"/>
            <a:ext cx="3533459" cy="2007574"/>
          </a:xfrm>
          <a:prstGeom prst="rect">
            <a:avLst/>
          </a:prstGeom>
        </p:spPr>
      </p:pic>
      <p:pic>
        <p:nvPicPr>
          <p:cNvPr id="5" name="Content Placeholder 20" descr="2000px-Logo_Counter-Strike_Online.png"/>
          <p:cNvPicPr>
            <a:picLocks noChangeAspect="1"/>
          </p:cNvPicPr>
          <p:nvPr/>
        </p:nvPicPr>
        <p:blipFill rotWithShape="1">
          <a:blip r:embed="rId3" cstate="print">
            <a:extLst>
              <a:ext uri="{28A0092B-C50C-407E-A947-70E740481C1C}">
                <a14:useLocalDpi xmlns:a14="http://schemas.microsoft.com/office/drawing/2010/main"/>
              </a:ext>
            </a:extLst>
          </a:blip>
          <a:srcRect t="-10617" b="-5257"/>
          <a:stretch/>
        </p:blipFill>
        <p:spPr>
          <a:xfrm>
            <a:off x="0" y="5102617"/>
            <a:ext cx="4444533" cy="754472"/>
          </a:xfrm>
          <a:prstGeom prst="rect">
            <a:avLst/>
          </a:prstGeom>
        </p:spPr>
      </p:pic>
    </p:spTree>
    <p:extLst>
      <p:ext uri="{BB962C8B-B14F-4D97-AF65-F5344CB8AC3E}">
        <p14:creationId xmlns:p14="http://schemas.microsoft.com/office/powerpoint/2010/main" val="1448574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2593"/>
          </a:xfrm>
        </p:spPr>
        <p:txBody>
          <a:bodyPr>
            <a:normAutofit fontScale="90000"/>
          </a:bodyPr>
          <a:lstStyle/>
          <a:p>
            <a:r>
              <a:rPr lang="en-US" dirty="0" smtClean="0"/>
              <a:t/>
            </a:r>
            <a:br>
              <a:rPr lang="en-US" dirty="0" smtClean="0"/>
            </a:br>
            <a:r>
              <a:rPr lang="en-US" dirty="0" smtClean="0"/>
              <a:t>  </a:t>
            </a:r>
            <a:r>
              <a:rPr lang="en-US" sz="4400" b="1" dirty="0" smtClean="0">
                <a:solidFill>
                  <a:srgbClr val="FFFF00"/>
                </a:solidFill>
                <a:latin typeface="+mn-lt"/>
              </a:rPr>
              <a:t>Right </a:t>
            </a:r>
            <a:r>
              <a:rPr lang="en-US" sz="4400" b="1" dirty="0">
                <a:solidFill>
                  <a:srgbClr val="FFFF00"/>
                </a:solidFill>
                <a:latin typeface="+mn-lt"/>
              </a:rPr>
              <a:t>to Mod Argument – </a:t>
            </a:r>
            <a:r>
              <a:rPr lang="en-US" sz="4400" b="1" dirty="0" smtClean="0">
                <a:solidFill>
                  <a:srgbClr val="FFFF00"/>
                </a:solidFill>
                <a:latin typeface="+mn-lt"/>
              </a:rPr>
              <a:t>Method </a:t>
            </a:r>
            <a:r>
              <a:rPr lang="en-US" sz="4400" b="1" dirty="0">
                <a:solidFill>
                  <a:srgbClr val="FFFF00"/>
                </a:solidFill>
                <a:latin typeface="+mn-lt"/>
              </a:rPr>
              <a:t>E</a:t>
            </a:r>
            <a:r>
              <a:rPr lang="en-US" sz="4400" b="1" dirty="0" smtClean="0">
                <a:solidFill>
                  <a:srgbClr val="FFFF00"/>
                </a:solidFill>
                <a:latin typeface="+mn-lt"/>
              </a:rPr>
              <a:t>:</a:t>
            </a:r>
            <a:r>
              <a:rPr lang="en-US" sz="4400" b="1" dirty="0" smtClean="0">
                <a:solidFill>
                  <a:srgbClr val="660066"/>
                </a:solidFill>
              </a:rPr>
              <a:t/>
            </a:r>
            <a:br>
              <a:rPr lang="en-US" sz="4400" b="1" dirty="0" smtClean="0">
                <a:solidFill>
                  <a:srgbClr val="660066"/>
                </a:solidFill>
              </a:rPr>
            </a:br>
            <a:r>
              <a:rPr lang="en-US" sz="4400" b="1" dirty="0">
                <a:solidFill>
                  <a:srgbClr val="660066"/>
                </a:solidFill>
              </a:rPr>
              <a:t> </a:t>
            </a:r>
            <a:r>
              <a:rPr lang="en-US" sz="4400" b="1" dirty="0" smtClean="0">
                <a:solidFill>
                  <a:srgbClr val="CCFFCC"/>
                </a:solidFill>
              </a:rPr>
              <a:t> Fair Use/Dealing – “User Rights”</a:t>
            </a:r>
            <a:endParaRPr lang="en-US" sz="4400" b="1" dirty="0">
              <a:solidFill>
                <a:srgbClr val="CCFFCC"/>
              </a:solidFill>
            </a:endParaRPr>
          </a:p>
        </p:txBody>
      </p:sp>
      <p:sp>
        <p:nvSpPr>
          <p:cNvPr id="3" name="Content Placeholder 2"/>
          <p:cNvSpPr>
            <a:spLocks noGrp="1"/>
          </p:cNvSpPr>
          <p:nvPr>
            <p:ph sz="quarter" idx="10"/>
          </p:nvPr>
        </p:nvSpPr>
        <p:spPr>
          <a:xfrm>
            <a:off x="0" y="1712696"/>
            <a:ext cx="9144000" cy="4596058"/>
          </a:xfrm>
        </p:spPr>
        <p:txBody>
          <a:bodyPr>
            <a:normAutofit/>
          </a:bodyPr>
          <a:lstStyle/>
          <a:p>
            <a:pPr marL="0" indent="0">
              <a:buNone/>
            </a:pPr>
            <a:r>
              <a:rPr lang="en-US" b="1" dirty="0" smtClean="0">
                <a:solidFill>
                  <a:srgbClr val="008000"/>
                </a:solidFill>
                <a:latin typeface="Lucida Console"/>
                <a:cs typeface="Lucida Console"/>
              </a:rPr>
              <a:t>    </a:t>
            </a:r>
            <a:r>
              <a:rPr lang="en-US" b="1" dirty="0" smtClean="0">
                <a:solidFill>
                  <a:schemeClr val="accent3">
                    <a:lumMod val="60000"/>
                    <a:lumOff val="40000"/>
                  </a:schemeClr>
                </a:solidFill>
                <a:latin typeface="Lucida Console"/>
                <a:cs typeface="Lucida Console"/>
              </a:rPr>
              <a:t> Recent SCC “User” paradigm shifts</a:t>
            </a:r>
          </a:p>
          <a:p>
            <a:pPr marL="0" indent="0">
              <a:buNone/>
            </a:pPr>
            <a:r>
              <a:rPr lang="en-US" b="1" dirty="0" smtClean="0">
                <a:solidFill>
                  <a:srgbClr val="008000"/>
                </a:solidFill>
                <a:latin typeface="Lucida Console"/>
                <a:cs typeface="Lucida Console"/>
              </a:rPr>
              <a:t>     </a:t>
            </a:r>
            <a:r>
              <a:rPr lang="en-US" b="1" dirty="0" smtClean="0">
                <a:solidFill>
                  <a:srgbClr val="558ED5"/>
                </a:solidFill>
                <a:latin typeface="Lucida Console"/>
                <a:cs typeface="Lucida Console"/>
              </a:rPr>
              <a:t>USERS ARE CREATORS TOO</a:t>
            </a:r>
            <a:endParaRPr lang="en-US" dirty="0">
              <a:solidFill>
                <a:srgbClr val="558ED5"/>
              </a:solidFill>
              <a:latin typeface="Lucida Console"/>
              <a:cs typeface="Lucida Console"/>
            </a:endParaRPr>
          </a:p>
          <a:p>
            <a:r>
              <a:rPr lang="en-US" dirty="0" smtClean="0">
                <a:solidFill>
                  <a:srgbClr val="FFFFFF"/>
                </a:solidFill>
                <a:latin typeface="Lucida Console"/>
                <a:cs typeface="Lucida Console"/>
              </a:rPr>
              <a:t>August 2012 </a:t>
            </a:r>
            <a:r>
              <a:rPr lang="en-US" dirty="0">
                <a:solidFill>
                  <a:srgbClr val="FFFFFF"/>
                </a:solidFill>
                <a:latin typeface="Lucida Console"/>
                <a:cs typeface="Lucida Console"/>
              </a:rPr>
              <a:t>“Copyright </a:t>
            </a:r>
            <a:r>
              <a:rPr lang="en-US" dirty="0" err="1">
                <a:solidFill>
                  <a:srgbClr val="FFFFFF"/>
                </a:solidFill>
                <a:latin typeface="Lucida Console"/>
                <a:cs typeface="Lucida Console"/>
              </a:rPr>
              <a:t>Pentalogy</a:t>
            </a:r>
            <a:r>
              <a:rPr lang="en-US" dirty="0">
                <a:solidFill>
                  <a:srgbClr val="FFFFFF"/>
                </a:solidFill>
                <a:latin typeface="Lucida Console"/>
                <a:cs typeface="Lucida Console"/>
              </a:rPr>
              <a:t>” &amp; </a:t>
            </a:r>
            <a:r>
              <a:rPr lang="en-US" dirty="0" smtClean="0">
                <a:solidFill>
                  <a:srgbClr val="FFFFFF"/>
                </a:solidFill>
                <a:latin typeface="Lucida Console"/>
                <a:cs typeface="Lucida Console"/>
              </a:rPr>
              <a:t>previous</a:t>
            </a:r>
            <a:endParaRPr lang="en-US" dirty="0">
              <a:solidFill>
                <a:srgbClr val="FFFFFF"/>
              </a:solidFill>
              <a:latin typeface="Lucida Console"/>
              <a:cs typeface="Lucida Console"/>
            </a:endParaRPr>
          </a:p>
          <a:p>
            <a:r>
              <a:rPr lang="en-US" dirty="0">
                <a:solidFill>
                  <a:srgbClr val="FFFFFF"/>
                </a:solidFill>
                <a:latin typeface="Lucida Console"/>
                <a:cs typeface="Lucida Console"/>
              </a:rPr>
              <a:t>F</a:t>
            </a:r>
            <a:r>
              <a:rPr lang="en-US" dirty="0" smtClean="0">
                <a:solidFill>
                  <a:srgbClr val="FFFFFF"/>
                </a:solidFill>
                <a:latin typeface="Lucida Console"/>
                <a:cs typeface="Lucida Console"/>
              </a:rPr>
              <a:t>rom </a:t>
            </a:r>
            <a:r>
              <a:rPr lang="en-US" dirty="0">
                <a:solidFill>
                  <a:srgbClr val="FFFFFF"/>
                </a:solidFill>
                <a:latin typeface="Lucida Console"/>
                <a:cs typeface="Lucida Console"/>
              </a:rPr>
              <a:t>fair dealing as an </a:t>
            </a:r>
            <a:r>
              <a:rPr lang="en-US" u="sng" dirty="0">
                <a:solidFill>
                  <a:srgbClr val="FFFFFF"/>
                </a:solidFill>
                <a:latin typeface="Lucida Console"/>
                <a:cs typeface="Lucida Console"/>
              </a:rPr>
              <a:t>exception</a:t>
            </a:r>
            <a:r>
              <a:rPr lang="en-US" dirty="0">
                <a:solidFill>
                  <a:srgbClr val="FFFFFF"/>
                </a:solidFill>
                <a:latin typeface="Lucida Console"/>
                <a:cs typeface="Lucida Console"/>
              </a:rPr>
              <a:t> to </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infringement </a:t>
            </a:r>
            <a:r>
              <a:rPr lang="en-US" b="1" i="1" u="sng" dirty="0">
                <a:solidFill>
                  <a:srgbClr val="FF0000"/>
                </a:solidFill>
                <a:latin typeface="Lucida Console"/>
                <a:cs typeface="Lucida Console"/>
              </a:rPr>
              <a:t>towards</a:t>
            </a:r>
            <a:r>
              <a:rPr lang="en-US" dirty="0">
                <a:solidFill>
                  <a:srgbClr val="FF0000"/>
                </a:solidFill>
                <a:latin typeface="Lucida Console"/>
                <a:cs typeface="Lucida Console"/>
              </a:rPr>
              <a:t> </a:t>
            </a:r>
            <a:r>
              <a:rPr lang="en-US" dirty="0">
                <a:solidFill>
                  <a:srgbClr val="FFFFFF"/>
                </a:solidFill>
                <a:latin typeface="Lucida Console"/>
                <a:cs typeface="Lucida Console"/>
              </a:rPr>
              <a:t>proactive </a:t>
            </a:r>
            <a:r>
              <a:rPr lang="en-US" dirty="0">
                <a:solidFill>
                  <a:schemeClr val="tx2">
                    <a:lumMod val="60000"/>
                    <a:lumOff val="40000"/>
                  </a:schemeClr>
                </a:solidFill>
                <a:latin typeface="Lucida Console"/>
                <a:cs typeface="Lucida Console"/>
              </a:rPr>
              <a:t>“</a:t>
            </a:r>
            <a:r>
              <a:rPr lang="en-US" b="1" dirty="0">
                <a:solidFill>
                  <a:schemeClr val="tx2">
                    <a:lumMod val="60000"/>
                    <a:lumOff val="40000"/>
                  </a:schemeClr>
                </a:solidFill>
                <a:latin typeface="Lucida Console"/>
                <a:cs typeface="Lucida Console"/>
              </a:rPr>
              <a:t>User </a:t>
            </a:r>
            <a:r>
              <a:rPr lang="en-US" b="1" dirty="0" smtClean="0">
                <a:solidFill>
                  <a:schemeClr val="tx2">
                    <a:lumMod val="60000"/>
                    <a:lumOff val="40000"/>
                  </a:schemeClr>
                </a:solidFill>
                <a:latin typeface="Lucida Console"/>
                <a:cs typeface="Lucida Console"/>
              </a:rPr>
              <a:t>Rights</a:t>
            </a:r>
            <a:r>
              <a:rPr lang="en-US" b="1" dirty="0">
                <a:solidFill>
                  <a:schemeClr val="tx2">
                    <a:lumMod val="60000"/>
                    <a:lumOff val="40000"/>
                  </a:schemeClr>
                </a:solidFill>
                <a:latin typeface="Lucida Console"/>
                <a:cs typeface="Lucida Console"/>
              </a:rPr>
              <a:t>”</a:t>
            </a:r>
          </a:p>
          <a:p>
            <a:r>
              <a:rPr lang="en-US" dirty="0">
                <a:solidFill>
                  <a:srgbClr val="FFFFFF"/>
                </a:solidFill>
                <a:latin typeface="Lucida Console"/>
                <a:cs typeface="Lucida Console"/>
              </a:rPr>
              <a:t>Right to Link (</a:t>
            </a:r>
            <a:r>
              <a:rPr lang="en-US" i="1" dirty="0">
                <a:solidFill>
                  <a:srgbClr val="C3D69B"/>
                </a:solidFill>
                <a:latin typeface="Lucida Console"/>
                <a:cs typeface="Lucida Console"/>
              </a:rPr>
              <a:t>Crookes v. Newton</a:t>
            </a:r>
            <a:r>
              <a:rPr lang="en-US" dirty="0">
                <a:solidFill>
                  <a:srgbClr val="FFFFFF"/>
                </a:solidFill>
                <a:latin typeface="Lucida Console"/>
                <a:cs typeface="Lucida Console"/>
              </a:rPr>
              <a:t>)</a:t>
            </a:r>
          </a:p>
          <a:p>
            <a:r>
              <a:rPr lang="en-US" dirty="0">
                <a:solidFill>
                  <a:schemeClr val="bg1"/>
                </a:solidFill>
                <a:latin typeface="Lucida Console"/>
                <a:cs typeface="Lucida Console"/>
              </a:rPr>
              <a:t>Right to longer iTunes previews</a:t>
            </a:r>
          </a:p>
          <a:p>
            <a:r>
              <a:rPr lang="en-US" dirty="0">
                <a:solidFill>
                  <a:schemeClr val="bg1"/>
                </a:solidFill>
                <a:latin typeface="Lucida Console"/>
                <a:cs typeface="Lucida Console"/>
              </a:rPr>
              <a:t>Tech Neutrality</a:t>
            </a:r>
          </a:p>
          <a:p>
            <a:r>
              <a:rPr lang="en-US" dirty="0">
                <a:solidFill>
                  <a:schemeClr val="bg1"/>
                </a:solidFill>
                <a:latin typeface="Lucida Console"/>
                <a:cs typeface="Lucida Console"/>
              </a:rPr>
              <a:t>Fair dealing is to be assessed from the point of view of the purchaser/user</a:t>
            </a:r>
          </a:p>
          <a:p>
            <a:r>
              <a:rPr lang="en-US" dirty="0">
                <a:solidFill>
                  <a:schemeClr val="bg1"/>
                </a:solidFill>
                <a:latin typeface="Lucida Console"/>
                <a:cs typeface="Lucida Console"/>
              </a:rPr>
              <a:t>“Research” need not be associated with traditional intellectual pursuits</a:t>
            </a:r>
          </a:p>
          <a:p>
            <a:pPr marL="0" indent="0">
              <a:buNone/>
            </a:pPr>
            <a:endParaRPr lang="en-US" sz="1900" dirty="0"/>
          </a:p>
        </p:txBody>
      </p:sp>
    </p:spTree>
    <p:extLst>
      <p:ext uri="{BB962C8B-B14F-4D97-AF65-F5344CB8AC3E}">
        <p14:creationId xmlns:p14="http://schemas.microsoft.com/office/powerpoint/2010/main" val="418074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670" y="0"/>
            <a:ext cx="9040330" cy="1016000"/>
          </a:xfrm>
        </p:spPr>
        <p:txBody>
          <a:bodyPr>
            <a:noAutofit/>
          </a:bodyPr>
          <a:lstStyle/>
          <a:p>
            <a:r>
              <a:rPr lang="en-US" sz="5400" b="1" dirty="0" smtClean="0">
                <a:solidFill>
                  <a:srgbClr val="FFFF00"/>
                </a:solidFill>
                <a:latin typeface="+mn-lt"/>
              </a:rPr>
              <a:t>‘</a:t>
            </a:r>
            <a:r>
              <a:rPr lang="en-US" sz="5400" b="1" dirty="0" err="1" smtClean="0">
                <a:solidFill>
                  <a:srgbClr val="FFFF00"/>
                </a:solidFill>
                <a:latin typeface="+mn-lt"/>
              </a:rPr>
              <a:t>Pentalogy</a:t>
            </a:r>
            <a:r>
              <a:rPr lang="en-US" sz="5400" b="1" dirty="0" smtClean="0">
                <a:solidFill>
                  <a:srgbClr val="FFFF00"/>
                </a:solidFill>
                <a:latin typeface="+mn-lt"/>
              </a:rPr>
              <a:t>’ as harbinger..</a:t>
            </a:r>
            <a:endParaRPr lang="en-US" sz="5400" b="1" dirty="0">
              <a:solidFill>
                <a:srgbClr val="FFFF00"/>
              </a:solidFill>
              <a:latin typeface="+mn-lt"/>
            </a:endParaRPr>
          </a:p>
        </p:txBody>
      </p:sp>
      <p:sp>
        <p:nvSpPr>
          <p:cNvPr id="3" name="Content Placeholder 2"/>
          <p:cNvSpPr>
            <a:spLocks noGrp="1"/>
          </p:cNvSpPr>
          <p:nvPr>
            <p:ph sz="quarter" idx="10"/>
          </p:nvPr>
        </p:nvSpPr>
        <p:spPr>
          <a:xfrm>
            <a:off x="457200" y="1016001"/>
            <a:ext cx="8686800" cy="5164946"/>
          </a:xfrm>
        </p:spPr>
        <p:txBody>
          <a:bodyPr>
            <a:normAutofit/>
          </a:bodyPr>
          <a:lstStyle/>
          <a:p>
            <a:pPr marL="0" indent="0">
              <a:buNone/>
            </a:pPr>
            <a:r>
              <a:rPr lang="en-US" sz="4800" dirty="0" smtClean="0">
                <a:solidFill>
                  <a:schemeClr val="bg1"/>
                </a:solidFill>
                <a:latin typeface="Lucida Console"/>
                <a:cs typeface="Lucida Console"/>
              </a:rPr>
              <a:t>User’s Rights</a:t>
            </a:r>
          </a:p>
          <a:p>
            <a:pPr marL="0" indent="0">
              <a:buNone/>
            </a:pPr>
            <a:r>
              <a:rPr lang="en-US" sz="4800" dirty="0" smtClean="0">
                <a:solidFill>
                  <a:schemeClr val="bg1"/>
                </a:solidFill>
                <a:latin typeface="Lucida Console"/>
                <a:cs typeface="Lucida Console"/>
              </a:rPr>
              <a:t>Creator’s Rights:</a:t>
            </a:r>
          </a:p>
          <a:p>
            <a:pPr marL="0" indent="0">
              <a:buNone/>
            </a:pPr>
            <a:r>
              <a:rPr lang="en-US" sz="4800" dirty="0" smtClean="0">
                <a:solidFill>
                  <a:schemeClr val="bg1"/>
                </a:solidFill>
                <a:latin typeface="Lucida Console"/>
                <a:cs typeface="Lucida Console"/>
              </a:rPr>
              <a:t>Same thing?</a:t>
            </a:r>
          </a:p>
          <a:p>
            <a:pPr marL="0" indent="0">
              <a:buNone/>
            </a:pPr>
            <a:r>
              <a:rPr lang="en-US" sz="3600" i="1" dirty="0" smtClean="0">
                <a:solidFill>
                  <a:srgbClr val="C3D69B"/>
                </a:solidFill>
                <a:latin typeface="Lucida Console"/>
                <a:cs typeface="Lucida Console"/>
              </a:rPr>
              <a:t>(individual rights</a:t>
            </a:r>
          </a:p>
          <a:p>
            <a:pPr marL="0" indent="0">
              <a:buNone/>
            </a:pPr>
            <a:r>
              <a:rPr lang="en-US" sz="3600" i="1" dirty="0" smtClean="0">
                <a:solidFill>
                  <a:srgbClr val="C3D69B"/>
                </a:solidFill>
                <a:latin typeface="Lucida Console"/>
                <a:cs typeface="Lucida Console"/>
              </a:rPr>
              <a:t>&amp; responsibilities)</a:t>
            </a:r>
            <a:endParaRPr lang="en-US" sz="3600" i="1" dirty="0">
              <a:solidFill>
                <a:srgbClr val="C3D69B"/>
              </a:solidFill>
              <a:latin typeface="Lucida Console"/>
              <a:cs typeface="Lucida Console"/>
            </a:endParaRP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950" r="-1034" b="-30"/>
          <a:stretch/>
        </p:blipFill>
        <p:spPr>
          <a:xfrm>
            <a:off x="5925028" y="3446818"/>
            <a:ext cx="3218972" cy="2332431"/>
          </a:xfrm>
          <a:prstGeom prst="rect">
            <a:avLst/>
          </a:prstGeom>
        </p:spPr>
      </p:pic>
    </p:spTree>
    <p:extLst>
      <p:ext uri="{BB962C8B-B14F-4D97-AF65-F5344CB8AC3E}">
        <p14:creationId xmlns:p14="http://schemas.microsoft.com/office/powerpoint/2010/main" val="938535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2731"/>
            <a:ext cx="9144000" cy="916275"/>
          </a:xfrm>
        </p:spPr>
        <p:txBody>
          <a:bodyPr>
            <a:normAutofit fontScale="90000"/>
          </a:bodyPr>
          <a:lstStyle/>
          <a:p>
            <a:r>
              <a:rPr lang="en-US" sz="3600" b="1" dirty="0" smtClean="0">
                <a:solidFill>
                  <a:srgbClr val="FFFF00"/>
                </a:solidFill>
                <a:latin typeface="+mn-lt"/>
              </a:rPr>
              <a:t>In this context: </a:t>
            </a:r>
            <a:r>
              <a:rPr lang="en-US" sz="3600" b="1" i="1" dirty="0" smtClean="0">
                <a:solidFill>
                  <a:schemeClr val="tx2">
                    <a:lumMod val="20000"/>
                    <a:lumOff val="80000"/>
                  </a:schemeClr>
                </a:solidFill>
                <a:latin typeface="+mn-lt"/>
              </a:rPr>
              <a:t>SCC “User” </a:t>
            </a:r>
            <a:r>
              <a:rPr lang="en-US" sz="3600" b="1" i="1" dirty="0">
                <a:solidFill>
                  <a:schemeClr val="tx2">
                    <a:lumMod val="20000"/>
                    <a:lumOff val="80000"/>
                  </a:schemeClr>
                </a:solidFill>
                <a:latin typeface="+mn-lt"/>
              </a:rPr>
              <a:t>p</a:t>
            </a:r>
            <a:r>
              <a:rPr lang="en-US" sz="3600" b="1" i="1" dirty="0" smtClean="0">
                <a:solidFill>
                  <a:schemeClr val="tx2">
                    <a:lumMod val="20000"/>
                    <a:lumOff val="80000"/>
                  </a:schemeClr>
                </a:solidFill>
                <a:latin typeface="+mn-lt"/>
              </a:rPr>
              <a:t>aradigm </a:t>
            </a:r>
            <a:r>
              <a:rPr lang="en-US" sz="3600" b="1" i="1" dirty="0">
                <a:solidFill>
                  <a:schemeClr val="tx2">
                    <a:lumMod val="20000"/>
                    <a:lumOff val="80000"/>
                  </a:schemeClr>
                </a:solidFill>
                <a:latin typeface="+mn-lt"/>
              </a:rPr>
              <a:t>s</a:t>
            </a:r>
            <a:r>
              <a:rPr lang="en-US" sz="3600" b="1" i="1" dirty="0" smtClean="0">
                <a:solidFill>
                  <a:schemeClr val="tx2">
                    <a:lumMod val="20000"/>
                    <a:lumOff val="80000"/>
                  </a:schemeClr>
                </a:solidFill>
                <a:latin typeface="+mn-lt"/>
              </a:rPr>
              <a:t>hifts</a:t>
            </a:r>
            <a:endParaRPr lang="en-US" sz="3600" b="1" i="1" dirty="0">
              <a:solidFill>
                <a:schemeClr val="tx2">
                  <a:lumMod val="20000"/>
                  <a:lumOff val="80000"/>
                </a:schemeClr>
              </a:solidFill>
              <a:latin typeface="+mn-lt"/>
            </a:endParaRPr>
          </a:p>
        </p:txBody>
      </p:sp>
      <p:sp>
        <p:nvSpPr>
          <p:cNvPr id="3" name="Content Placeholder 2"/>
          <p:cNvSpPr>
            <a:spLocks noGrp="1"/>
          </p:cNvSpPr>
          <p:nvPr>
            <p:ph sz="quarter" idx="10"/>
          </p:nvPr>
        </p:nvSpPr>
        <p:spPr>
          <a:xfrm>
            <a:off x="1" y="939007"/>
            <a:ext cx="9143999" cy="5265946"/>
          </a:xfrm>
        </p:spPr>
        <p:txBody>
          <a:bodyPr>
            <a:normAutofit lnSpcReduction="10000"/>
          </a:bodyPr>
          <a:lstStyle/>
          <a:p>
            <a:r>
              <a:rPr lang="en-US" b="1" dirty="0" smtClean="0">
                <a:solidFill>
                  <a:schemeClr val="bg1"/>
                </a:solidFill>
                <a:latin typeface="Lucida Console"/>
                <a:cs typeface="Lucida Console"/>
              </a:rPr>
              <a:t>August 2012 “Copyright Pentalogy” &amp; previous cases</a:t>
            </a:r>
          </a:p>
          <a:p>
            <a:r>
              <a:rPr lang="en-US" b="1" dirty="0" smtClean="0">
                <a:solidFill>
                  <a:schemeClr val="bg1"/>
                </a:solidFill>
                <a:latin typeface="Lucida Console"/>
                <a:cs typeface="Lucida Console"/>
              </a:rPr>
              <a:t>Moving from fair dealing as an </a:t>
            </a:r>
            <a:r>
              <a:rPr lang="en-US" b="1" dirty="0" smtClean="0">
                <a:solidFill>
                  <a:schemeClr val="accent2">
                    <a:lumMod val="40000"/>
                    <a:lumOff val="60000"/>
                  </a:schemeClr>
                </a:solidFill>
                <a:latin typeface="Lucida Console"/>
                <a:cs typeface="Lucida Console"/>
              </a:rPr>
              <a:t>exception</a:t>
            </a:r>
            <a:r>
              <a:rPr lang="en-US" b="1" dirty="0" smtClean="0">
                <a:solidFill>
                  <a:schemeClr val="bg1"/>
                </a:solidFill>
                <a:latin typeface="Lucida Console"/>
                <a:cs typeface="Lucida Console"/>
              </a:rPr>
              <a:t> </a:t>
            </a:r>
            <a:r>
              <a:rPr lang="en-US" b="1" dirty="0" smtClean="0">
                <a:solidFill>
                  <a:srgbClr val="E6B9B8"/>
                </a:solidFill>
                <a:latin typeface="Lucida Console"/>
                <a:cs typeface="Lucida Console"/>
              </a:rPr>
              <a:t>to copyright infringement </a:t>
            </a:r>
            <a:r>
              <a:rPr lang="en-US" b="1" i="1" dirty="0" smtClean="0">
                <a:solidFill>
                  <a:schemeClr val="accent3">
                    <a:lumMod val="60000"/>
                    <a:lumOff val="40000"/>
                  </a:schemeClr>
                </a:solidFill>
                <a:latin typeface="Lucida Console"/>
                <a:cs typeface="Lucida Console"/>
              </a:rPr>
              <a:t>towards</a:t>
            </a:r>
            <a:r>
              <a:rPr lang="en-US" b="1" dirty="0" smtClean="0">
                <a:solidFill>
                  <a:schemeClr val="accent3">
                    <a:lumMod val="60000"/>
                    <a:lumOff val="40000"/>
                  </a:schemeClr>
                </a:solidFill>
                <a:latin typeface="Lucida Console"/>
                <a:cs typeface="Lucida Console"/>
              </a:rPr>
              <a:t> proactive “User Rights”</a:t>
            </a:r>
          </a:p>
          <a:p>
            <a:r>
              <a:rPr lang="en-US" b="1" dirty="0" smtClean="0">
                <a:solidFill>
                  <a:schemeClr val="bg1"/>
                </a:solidFill>
                <a:latin typeface="Lucida Console"/>
                <a:cs typeface="Lucida Console"/>
              </a:rPr>
              <a:t>Right to Link (</a:t>
            </a:r>
            <a:r>
              <a:rPr lang="en-US" b="1" i="1" dirty="0">
                <a:solidFill>
                  <a:schemeClr val="bg1"/>
                </a:solidFill>
                <a:latin typeface="Lucida Console"/>
                <a:cs typeface="Lucida Console"/>
              </a:rPr>
              <a:t>Crookes v. </a:t>
            </a:r>
            <a:r>
              <a:rPr lang="en-US" b="1" i="1" dirty="0" smtClean="0">
                <a:solidFill>
                  <a:schemeClr val="bg1"/>
                </a:solidFill>
                <a:latin typeface="Lucida Console"/>
                <a:cs typeface="Lucida Console"/>
              </a:rPr>
              <a:t>Newton</a:t>
            </a:r>
            <a:r>
              <a:rPr lang="en-US" b="1" dirty="0" smtClean="0">
                <a:solidFill>
                  <a:schemeClr val="bg1"/>
                </a:solidFill>
                <a:latin typeface="Lucida Console"/>
                <a:cs typeface="Lucida Console"/>
              </a:rPr>
              <a:t>)</a:t>
            </a:r>
          </a:p>
          <a:p>
            <a:r>
              <a:rPr lang="en-US" b="1" dirty="0" smtClean="0">
                <a:solidFill>
                  <a:schemeClr val="bg1"/>
                </a:solidFill>
                <a:latin typeface="Lucida Console"/>
                <a:cs typeface="Lucida Console"/>
              </a:rPr>
              <a:t>Right to longer iTunes previews</a:t>
            </a:r>
          </a:p>
          <a:p>
            <a:r>
              <a:rPr lang="en-US" b="1" dirty="0" smtClean="0">
                <a:solidFill>
                  <a:schemeClr val="bg1"/>
                </a:solidFill>
                <a:latin typeface="Lucida Console"/>
                <a:cs typeface="Lucida Console"/>
              </a:rPr>
              <a:t>Tech Neutrality</a:t>
            </a:r>
          </a:p>
          <a:p>
            <a:r>
              <a:rPr lang="en-US" b="1" dirty="0" smtClean="0">
                <a:solidFill>
                  <a:schemeClr val="bg1"/>
                </a:solidFill>
                <a:latin typeface="Lucida Console"/>
                <a:cs typeface="Lucida Console"/>
              </a:rPr>
              <a:t>Fair dealing is to be assessed from the point of view of the purchaser/user</a:t>
            </a:r>
          </a:p>
          <a:p>
            <a:r>
              <a:rPr lang="en-US" b="1" dirty="0" smtClean="0">
                <a:solidFill>
                  <a:schemeClr val="bg1"/>
                </a:solidFill>
                <a:latin typeface="Lucida Console"/>
                <a:cs typeface="Lucida Console"/>
              </a:rPr>
              <a:t>“Research” need not be associated with traditional intellectual pursuits</a:t>
            </a:r>
          </a:p>
          <a:p>
            <a:r>
              <a:rPr lang="en-US" b="1" dirty="0" smtClean="0">
                <a:solidFill>
                  <a:srgbClr val="C6D9F1"/>
                </a:solidFill>
                <a:latin typeface="Lucida Console"/>
                <a:cs typeface="Lucida Console"/>
              </a:rPr>
              <a:t>See: </a:t>
            </a:r>
            <a:r>
              <a:rPr lang="en-US" b="1" dirty="0" smtClean="0">
                <a:solidFill>
                  <a:schemeClr val="bg1"/>
                </a:solidFill>
                <a:latin typeface="Lucida Console"/>
                <a:cs typeface="Lucida Console"/>
              </a:rPr>
              <a:t>“Reflections on the Supreme Court of Canada 2012 Copyright Decisions” (IP </a:t>
            </a:r>
            <a:r>
              <a:rPr lang="en-US" b="1" dirty="0" err="1" smtClean="0">
                <a:solidFill>
                  <a:schemeClr val="bg1"/>
                </a:solidFill>
                <a:latin typeface="Lucida Console"/>
                <a:cs typeface="Lucida Console"/>
              </a:rPr>
              <a:t>Osgoode</a:t>
            </a:r>
            <a:r>
              <a:rPr lang="en-US" b="1" dirty="0" smtClean="0">
                <a:solidFill>
                  <a:schemeClr val="bg1"/>
                </a:solidFill>
                <a:latin typeface="Lucida Console"/>
                <a:cs typeface="Lucida Console"/>
              </a:rPr>
              <a:t>) Nov. 29,2012</a:t>
            </a:r>
            <a:r>
              <a:rPr lang="en-US" sz="1400" b="1" dirty="0" smtClean="0">
                <a:solidFill>
                  <a:schemeClr val="bg1"/>
                </a:solidFill>
                <a:latin typeface="Lucida Console"/>
                <a:cs typeface="Lucida Console"/>
                <a:hlinkClick r:id="rId2"/>
              </a:rPr>
              <a:t>http</a:t>
            </a:r>
            <a:r>
              <a:rPr lang="en-US" sz="1400" dirty="0">
                <a:solidFill>
                  <a:schemeClr val="bg1"/>
                </a:solidFill>
                <a:latin typeface="Lucida Console"/>
                <a:cs typeface="Lucida Console"/>
                <a:hlinkClick r:id="rId2"/>
              </a:rPr>
              <a:t>://www.iposgoode.ca/2012/11/ip-osgoode-speaker-series-the-honourable-mr-justice-marshall-rothstein-%E2%80%93-reflections-on-the-supreme-court-of-canada-2012-copyright-decisions</a:t>
            </a:r>
            <a:r>
              <a:rPr lang="en-US" sz="1400" dirty="0" smtClean="0">
                <a:solidFill>
                  <a:schemeClr val="bg1"/>
                </a:solidFill>
                <a:latin typeface="Lucida Console"/>
                <a:cs typeface="Lucida Console"/>
                <a:hlinkClick r:id="rId2"/>
              </a:rPr>
              <a:t>/</a:t>
            </a:r>
            <a:endParaRPr lang="en-US" sz="1400" dirty="0" smtClean="0">
              <a:solidFill>
                <a:schemeClr val="bg1"/>
              </a:solidFill>
              <a:latin typeface="Lucida Console"/>
              <a:cs typeface="Lucida Console"/>
            </a:endParaRPr>
          </a:p>
          <a:p>
            <a:pPr marL="0" indent="0">
              <a:buNone/>
            </a:pPr>
            <a:endParaRPr lang="en-US" dirty="0"/>
          </a:p>
        </p:txBody>
      </p:sp>
    </p:spTree>
    <p:extLst>
      <p:ext uri="{BB962C8B-B14F-4D97-AF65-F5344CB8AC3E}">
        <p14:creationId xmlns:p14="http://schemas.microsoft.com/office/powerpoint/2010/main" val="371023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1633"/>
            <a:ext cx="9144000" cy="1016000"/>
          </a:xfrm>
        </p:spPr>
        <p:txBody>
          <a:bodyPr>
            <a:normAutofit fontScale="90000"/>
          </a:bodyPr>
          <a:lstStyle/>
          <a:p>
            <a:r>
              <a:rPr lang="en-US" sz="3600" b="1" dirty="0" smtClean="0">
                <a:solidFill>
                  <a:srgbClr val="FFFFFF"/>
                </a:solidFill>
                <a:latin typeface="+mn-lt"/>
              </a:rPr>
              <a:t>(How) do</a:t>
            </a:r>
            <a:r>
              <a:rPr lang="en-US" sz="3600" dirty="0" smtClean="0">
                <a:solidFill>
                  <a:srgbClr val="FFFFFF"/>
                </a:solidFill>
                <a:latin typeface="+mn-lt"/>
              </a:rPr>
              <a:t> </a:t>
            </a:r>
            <a:r>
              <a:rPr lang="en-US" sz="3600" b="1" dirty="0">
                <a:solidFill>
                  <a:srgbClr val="FFFFFF"/>
                </a:solidFill>
                <a:latin typeface="+mn-lt"/>
              </a:rPr>
              <a:t>these</a:t>
            </a:r>
            <a:r>
              <a:rPr lang="en-US" sz="3600" dirty="0">
                <a:solidFill>
                  <a:srgbClr val="FFFFFF"/>
                </a:solidFill>
                <a:latin typeface="+mn-lt"/>
              </a:rPr>
              <a:t> (cases)</a:t>
            </a:r>
            <a:r>
              <a:rPr lang="en-US" sz="3600" dirty="0">
                <a:latin typeface="+mn-lt"/>
              </a:rPr>
              <a:t> </a:t>
            </a:r>
            <a:r>
              <a:rPr lang="en-US" sz="3600" b="1" dirty="0">
                <a:solidFill>
                  <a:schemeClr val="tx2">
                    <a:lumMod val="40000"/>
                    <a:lumOff val="60000"/>
                  </a:schemeClr>
                </a:solidFill>
                <a:latin typeface="+mn-lt"/>
              </a:rPr>
              <a:t>resemble</a:t>
            </a:r>
            <a:r>
              <a:rPr lang="en-US" sz="3600" b="1" dirty="0">
                <a:latin typeface="+mn-lt"/>
              </a:rPr>
              <a:t> </a:t>
            </a:r>
            <a:r>
              <a:rPr lang="en-US" sz="3600" b="1" dirty="0">
                <a:solidFill>
                  <a:srgbClr val="FFFFFF"/>
                </a:solidFill>
                <a:latin typeface="+mn-lt"/>
              </a:rPr>
              <a:t>each other</a:t>
            </a:r>
            <a:r>
              <a:rPr lang="en-US" sz="3600" b="1" dirty="0" smtClean="0">
                <a:solidFill>
                  <a:srgbClr val="FFFFFF"/>
                </a:solidFill>
                <a:latin typeface="+mn-lt"/>
              </a:rPr>
              <a:t>?</a:t>
            </a:r>
            <a:br>
              <a:rPr lang="en-US" sz="3600" b="1" dirty="0" smtClean="0">
                <a:solidFill>
                  <a:srgbClr val="FFFFFF"/>
                </a:solidFill>
                <a:latin typeface="+mn-lt"/>
              </a:rPr>
            </a:br>
            <a:r>
              <a:rPr lang="en-US" sz="3600" b="1" dirty="0" smtClean="0">
                <a:solidFill>
                  <a:srgbClr val="FFFFFF"/>
                </a:solidFill>
                <a:latin typeface="+mn-lt"/>
              </a:rPr>
              <a:t>                </a:t>
            </a:r>
            <a:r>
              <a:rPr lang="en-US" sz="3100" b="1" dirty="0" smtClean="0">
                <a:solidFill>
                  <a:srgbClr val="FFFFFF"/>
                </a:solidFill>
                <a:latin typeface="+mn-lt"/>
              </a:rPr>
              <a:t>The</a:t>
            </a:r>
            <a:r>
              <a:rPr lang="en-US" sz="3100" b="1" dirty="0" smtClean="0">
                <a:latin typeface="+mn-lt"/>
              </a:rPr>
              <a:t> </a:t>
            </a:r>
            <a:r>
              <a:rPr lang="en-US" sz="3100" b="1" dirty="0" smtClean="0">
                <a:solidFill>
                  <a:srgbClr val="FF0000"/>
                </a:solidFill>
                <a:latin typeface="+mn-lt"/>
              </a:rPr>
              <a:t>Terminator </a:t>
            </a:r>
            <a:r>
              <a:rPr lang="en-US" sz="3100" b="1" dirty="0" smtClean="0">
                <a:solidFill>
                  <a:srgbClr val="FFFFFF"/>
                </a:solidFill>
                <a:latin typeface="+mn-lt"/>
              </a:rPr>
              <a:t>&amp; the</a:t>
            </a:r>
            <a:r>
              <a:rPr lang="en-US" sz="3100" b="1" dirty="0" smtClean="0">
                <a:solidFill>
                  <a:schemeClr val="tx1">
                    <a:lumMod val="65000"/>
                    <a:lumOff val="35000"/>
                  </a:schemeClr>
                </a:solidFill>
                <a:latin typeface="+mn-lt"/>
              </a:rPr>
              <a:t> </a:t>
            </a:r>
            <a:r>
              <a:rPr lang="en-US" sz="3100" b="1" dirty="0" err="1">
                <a:solidFill>
                  <a:schemeClr val="accent3">
                    <a:lumMod val="40000"/>
                    <a:lumOff val="60000"/>
                  </a:schemeClr>
                </a:solidFill>
                <a:latin typeface="+mn-lt"/>
              </a:rPr>
              <a:t>Orc</a:t>
            </a:r>
            <a:r>
              <a:rPr lang="en-US" sz="3100" b="1" dirty="0">
                <a:solidFill>
                  <a:schemeClr val="accent3">
                    <a:lumMod val="40000"/>
                    <a:lumOff val="60000"/>
                  </a:schemeClr>
                </a:solidFill>
                <a:latin typeface="+mn-lt"/>
              </a:rPr>
              <a:t> </a:t>
            </a:r>
          </a:p>
        </p:txBody>
      </p:sp>
      <p:pic>
        <p:nvPicPr>
          <p:cNvPr id="7" name="Content Placeholder 3" descr="800px-Governor_Arnold_Schwarzenegger.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15369" b="-674"/>
          <a:stretch/>
        </p:blipFill>
        <p:spPr>
          <a:xfrm>
            <a:off x="1116363" y="589078"/>
            <a:ext cx="4424362" cy="3850640"/>
          </a:xfrm>
          <a:prstGeom prst="rect">
            <a:avLst/>
          </a:prstGeom>
        </p:spPr>
      </p:pic>
      <p:pic>
        <p:nvPicPr>
          <p:cNvPr id="8" name="Content Placeholder 3" descr="569px-Ork.pn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389" r="-389"/>
          <a:stretch/>
        </p:blipFill>
        <p:spPr>
          <a:xfrm>
            <a:off x="4892040" y="1027633"/>
            <a:ext cx="3266440" cy="3412085"/>
          </a:xfrm>
          <a:prstGeom prst="rect">
            <a:avLst/>
          </a:prstGeom>
        </p:spPr>
      </p:pic>
      <p:sp>
        <p:nvSpPr>
          <p:cNvPr id="9" name="Rectangle 8"/>
          <p:cNvSpPr/>
          <p:nvPr/>
        </p:nvSpPr>
        <p:spPr>
          <a:xfrm>
            <a:off x="4998720" y="4571594"/>
            <a:ext cx="4145280" cy="1569661"/>
          </a:xfrm>
          <a:prstGeom prst="rect">
            <a:avLst/>
          </a:prstGeom>
        </p:spPr>
        <p:txBody>
          <a:bodyPr wrap="square">
            <a:spAutoFit/>
          </a:bodyPr>
          <a:lstStyle/>
          <a:p>
            <a:pPr lvl="0"/>
            <a:r>
              <a:rPr lang="en-CA" b="1" i="1" dirty="0">
                <a:solidFill>
                  <a:srgbClr val="FFFFFF"/>
                </a:solidFill>
              </a:rPr>
              <a:t>Davidson &amp; Associates, Inc. v. Internet Gateway</a:t>
            </a:r>
            <a:r>
              <a:rPr lang="en-CA" b="1" dirty="0" smtClean="0">
                <a:solidFill>
                  <a:srgbClr val="FFFFFF"/>
                </a:solidFill>
              </a:rPr>
              <a:t>, </a:t>
            </a:r>
            <a:r>
              <a:rPr lang="en-CA" b="1" dirty="0">
                <a:solidFill>
                  <a:srgbClr val="FFFFFF"/>
                </a:solidFill>
              </a:rPr>
              <a:t>2005 U.S. App. LEXIS 18973 (8</a:t>
            </a:r>
            <a:r>
              <a:rPr lang="en-CA" b="1" baseline="30000" dirty="0">
                <a:solidFill>
                  <a:srgbClr val="FFFFFF"/>
                </a:solidFill>
              </a:rPr>
              <a:t>th</a:t>
            </a:r>
            <a:r>
              <a:rPr lang="en-CA" b="1" dirty="0">
                <a:solidFill>
                  <a:srgbClr val="FFFFFF"/>
                </a:solidFill>
              </a:rPr>
              <a:t> Cir. 2005</a:t>
            </a:r>
            <a:r>
              <a:rPr lang="en-CA" b="1" dirty="0" smtClean="0">
                <a:solidFill>
                  <a:srgbClr val="FFFFFF"/>
                </a:solidFill>
              </a:rPr>
              <a:t>)  </a:t>
            </a:r>
            <a:r>
              <a:rPr lang="en-CA" sz="1400" dirty="0" smtClean="0">
                <a:hlinkClick r:id="rId4"/>
              </a:rPr>
              <a:t>http</a:t>
            </a:r>
            <a:r>
              <a:rPr lang="en-CA" sz="1400" dirty="0">
                <a:hlinkClick r:id="rId4"/>
              </a:rPr>
              <a:t>://cyber.law.harvard.edu/people/tfisher/2005%20Blizzard%</a:t>
            </a:r>
            <a:r>
              <a:rPr lang="en-CA" sz="1400" dirty="0" smtClean="0">
                <a:hlinkClick r:id="rId4"/>
              </a:rPr>
              <a:t>20Abridged.pdf</a:t>
            </a:r>
            <a:endParaRPr lang="en-CA" sz="1400" dirty="0" smtClean="0"/>
          </a:p>
          <a:p>
            <a:pPr lvl="0"/>
            <a:endParaRPr lang="en-CA" sz="1400" b="1" dirty="0"/>
          </a:p>
        </p:txBody>
      </p:sp>
      <p:sp>
        <p:nvSpPr>
          <p:cNvPr id="10" name="Rectangle 9"/>
          <p:cNvSpPr/>
          <p:nvPr/>
        </p:nvSpPr>
        <p:spPr>
          <a:xfrm>
            <a:off x="172084" y="4598949"/>
            <a:ext cx="4572000" cy="1354217"/>
          </a:xfrm>
          <a:prstGeom prst="rect">
            <a:avLst/>
          </a:prstGeom>
        </p:spPr>
        <p:txBody>
          <a:bodyPr>
            <a:spAutoFit/>
          </a:bodyPr>
          <a:lstStyle/>
          <a:p>
            <a:r>
              <a:rPr lang="en-CA" b="1" i="1" dirty="0">
                <a:solidFill>
                  <a:srgbClr val="FFFFFF"/>
                </a:solidFill>
              </a:rPr>
              <a:t>Brown v. Entertainment Merchants Association</a:t>
            </a:r>
            <a:r>
              <a:rPr lang="en-CA" dirty="0">
                <a:solidFill>
                  <a:srgbClr val="FFFFFF"/>
                </a:solidFill>
              </a:rPr>
              <a:t>, 131 S. Ct. 2729 (2011)</a:t>
            </a:r>
            <a:r>
              <a:rPr lang="en-US" dirty="0">
                <a:solidFill>
                  <a:srgbClr val="FFFFFF"/>
                </a:solidFill>
              </a:rPr>
              <a:t> </a:t>
            </a:r>
            <a:endParaRPr lang="en-US" dirty="0" smtClean="0">
              <a:solidFill>
                <a:srgbClr val="FFFFFF"/>
              </a:solidFill>
            </a:endParaRPr>
          </a:p>
          <a:p>
            <a:r>
              <a:rPr lang="en-US" dirty="0" smtClean="0">
                <a:solidFill>
                  <a:srgbClr val="FFFFFF"/>
                </a:solidFill>
              </a:rPr>
              <a:t>(originally </a:t>
            </a:r>
            <a:r>
              <a:rPr lang="en-US" b="1" i="1" dirty="0" smtClean="0">
                <a:solidFill>
                  <a:srgbClr val="FFFFFF"/>
                </a:solidFill>
              </a:rPr>
              <a:t>VSDA v. Schwarzenegger</a:t>
            </a:r>
            <a:r>
              <a:rPr lang="en-US" dirty="0" smtClean="0"/>
              <a:t>)</a:t>
            </a:r>
          </a:p>
          <a:p>
            <a:r>
              <a:rPr lang="en-US" sz="1400" dirty="0">
                <a:hlinkClick r:id="rId5"/>
              </a:rPr>
              <a:t>http://www.wneclaw.com/firstamendment/</a:t>
            </a:r>
            <a:r>
              <a:rPr lang="en-US" sz="1400" dirty="0" smtClean="0">
                <a:hlinkClick r:id="rId5"/>
              </a:rPr>
              <a:t>brown.pdf</a:t>
            </a:r>
            <a:endParaRPr lang="en-US" sz="1400" dirty="0" smtClean="0"/>
          </a:p>
          <a:p>
            <a:endParaRPr lang="en-US" sz="1400" dirty="0"/>
          </a:p>
        </p:txBody>
      </p:sp>
    </p:spTree>
    <p:extLst>
      <p:ext uri="{BB962C8B-B14F-4D97-AF65-F5344CB8AC3E}">
        <p14:creationId xmlns:p14="http://schemas.microsoft.com/office/powerpoint/2010/main" val="3678823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260"/>
            <a:ext cx="8229600" cy="1016000"/>
          </a:xfrm>
        </p:spPr>
        <p:txBody>
          <a:bodyPr>
            <a:normAutofit/>
          </a:bodyPr>
          <a:lstStyle/>
          <a:p>
            <a:r>
              <a:rPr lang="en-US" sz="4800" b="1" dirty="0">
                <a:solidFill>
                  <a:srgbClr val="FFFF00"/>
                </a:solidFill>
                <a:latin typeface="+mn-lt"/>
              </a:rPr>
              <a:t>SCC </a:t>
            </a:r>
            <a:r>
              <a:rPr lang="en-US" sz="4800" b="1" dirty="0" err="1">
                <a:solidFill>
                  <a:srgbClr val="FFFF00"/>
                </a:solidFill>
                <a:latin typeface="+mn-lt"/>
              </a:rPr>
              <a:t>Penatalogy</a:t>
            </a:r>
            <a:r>
              <a:rPr lang="en-US" sz="4800" b="1" dirty="0">
                <a:solidFill>
                  <a:srgbClr val="FFFF00"/>
                </a:solidFill>
                <a:latin typeface="+mn-lt"/>
              </a:rPr>
              <a:t> Quotes</a:t>
            </a:r>
            <a:endParaRPr lang="en-US" sz="4800" dirty="0">
              <a:latin typeface="+mn-lt"/>
            </a:endParaRPr>
          </a:p>
        </p:txBody>
      </p:sp>
      <p:sp>
        <p:nvSpPr>
          <p:cNvPr id="3" name="Content Placeholder 2"/>
          <p:cNvSpPr>
            <a:spLocks noGrp="1"/>
          </p:cNvSpPr>
          <p:nvPr>
            <p:ph sz="quarter" idx="10"/>
          </p:nvPr>
        </p:nvSpPr>
        <p:spPr>
          <a:xfrm>
            <a:off x="457200" y="1046260"/>
            <a:ext cx="8686800" cy="4986240"/>
          </a:xfrm>
        </p:spPr>
        <p:txBody>
          <a:bodyPr>
            <a:normAutofit fontScale="85000" lnSpcReduction="20000"/>
          </a:bodyPr>
          <a:lstStyle/>
          <a:p>
            <a:pPr marL="0" indent="0">
              <a:buNone/>
            </a:pPr>
            <a:r>
              <a:rPr lang="en-US" dirty="0">
                <a:solidFill>
                  <a:schemeClr val="bg1"/>
                </a:solidFill>
                <a:latin typeface="Lucida Console"/>
                <a:cs typeface="Lucida Console"/>
              </a:rPr>
              <a:t>Abella J. for the majority in </a:t>
            </a:r>
            <a:r>
              <a:rPr lang="en-US" i="1" dirty="0">
                <a:solidFill>
                  <a:schemeClr val="bg1"/>
                </a:solidFill>
                <a:latin typeface="Lucida Console"/>
                <a:cs typeface="Lucida Console"/>
              </a:rPr>
              <a:t>Alberta (Education) </a:t>
            </a:r>
            <a:endParaRPr lang="en-US" i="1" dirty="0" smtClean="0">
              <a:solidFill>
                <a:schemeClr val="bg1"/>
              </a:solidFill>
              <a:latin typeface="Lucida Console"/>
              <a:cs typeface="Lucida Console"/>
            </a:endParaRPr>
          </a:p>
          <a:p>
            <a:pPr marL="0" indent="0">
              <a:buNone/>
            </a:pPr>
            <a:r>
              <a:rPr lang="en-US" i="1" dirty="0" smtClean="0">
                <a:solidFill>
                  <a:schemeClr val="bg1"/>
                </a:solidFill>
                <a:latin typeface="Lucida Console"/>
                <a:cs typeface="Lucida Console"/>
              </a:rPr>
              <a:t>v</a:t>
            </a:r>
            <a:r>
              <a:rPr lang="en-US" i="1" dirty="0">
                <a:solidFill>
                  <a:schemeClr val="bg1"/>
                </a:solidFill>
                <a:latin typeface="Lucida Console"/>
                <a:cs typeface="Lucida Console"/>
              </a:rPr>
              <a:t>. Canadian Copyright Licensing Agency (Access </a:t>
            </a:r>
            <a:endParaRPr lang="en-US" i="1" dirty="0" smtClean="0">
              <a:solidFill>
                <a:schemeClr val="bg1"/>
              </a:solidFill>
              <a:latin typeface="Lucida Console"/>
              <a:cs typeface="Lucida Console"/>
            </a:endParaRPr>
          </a:p>
          <a:p>
            <a:pPr marL="0" indent="0">
              <a:buNone/>
            </a:pPr>
            <a:r>
              <a:rPr lang="en-US" i="1" dirty="0" smtClean="0">
                <a:solidFill>
                  <a:schemeClr val="bg1"/>
                </a:solidFill>
                <a:latin typeface="Lucida Console"/>
                <a:cs typeface="Lucida Console"/>
              </a:rPr>
              <a:t>Copyright</a:t>
            </a:r>
            <a:r>
              <a:rPr lang="en-US" dirty="0">
                <a:solidFill>
                  <a:schemeClr val="bg1"/>
                </a:solidFill>
                <a:latin typeface="Lucida Console"/>
                <a:cs typeface="Lucida Console"/>
              </a:rPr>
              <a:t>) 2012 SCC </a:t>
            </a:r>
            <a:r>
              <a:rPr lang="en-US" dirty="0" smtClean="0">
                <a:solidFill>
                  <a:schemeClr val="bg1"/>
                </a:solidFill>
                <a:latin typeface="Lucida Console"/>
                <a:cs typeface="Lucida Console"/>
              </a:rPr>
              <a:t>37:</a:t>
            </a:r>
            <a:endParaRPr lang="en-US" dirty="0">
              <a:solidFill>
                <a:schemeClr val="bg1"/>
              </a:solidFill>
              <a:latin typeface="Lucida Console"/>
              <a:cs typeface="Lucida Console"/>
            </a:endParaRPr>
          </a:p>
          <a:p>
            <a:pPr marL="0" indent="0">
              <a:buNone/>
            </a:pPr>
            <a:r>
              <a:rPr lang="en-US" b="1" dirty="0" smtClean="0">
                <a:solidFill>
                  <a:srgbClr val="FFFF00"/>
                </a:solidFill>
                <a:latin typeface="Lucida Console"/>
                <a:cs typeface="Lucida Console"/>
              </a:rPr>
              <a:t>“</a:t>
            </a:r>
            <a:r>
              <a:rPr lang="en-US" b="1" dirty="0">
                <a:solidFill>
                  <a:srgbClr val="FFFF00"/>
                </a:solidFill>
                <a:latin typeface="Lucida Console"/>
                <a:cs typeface="Lucida Console"/>
              </a:rPr>
              <a:t>…fair dealing is a “user’s right”, and the </a:t>
            </a:r>
            <a:endParaRPr lang="en-US" b="1" dirty="0" smtClean="0">
              <a:solidFill>
                <a:srgbClr val="FFFF00"/>
              </a:solidFill>
              <a:latin typeface="Lucida Console"/>
              <a:cs typeface="Lucida Console"/>
            </a:endParaRPr>
          </a:p>
          <a:p>
            <a:pPr marL="0" indent="0">
              <a:buNone/>
            </a:pPr>
            <a:r>
              <a:rPr lang="en-US" b="1" dirty="0" smtClean="0">
                <a:solidFill>
                  <a:srgbClr val="FFFF00"/>
                </a:solidFill>
                <a:latin typeface="Lucida Console"/>
                <a:cs typeface="Lucida Console"/>
              </a:rPr>
              <a:t>relevant </a:t>
            </a:r>
            <a:r>
              <a:rPr lang="en-US" b="1" dirty="0">
                <a:solidFill>
                  <a:srgbClr val="FFFF00"/>
                </a:solidFill>
                <a:latin typeface="Lucida Console"/>
                <a:cs typeface="Lucida Console"/>
              </a:rPr>
              <a:t>perspective when considering whether the </a:t>
            </a:r>
            <a:endParaRPr lang="en-US" b="1" dirty="0" smtClean="0">
              <a:solidFill>
                <a:srgbClr val="FFFF00"/>
              </a:solidFill>
              <a:latin typeface="Lucida Console"/>
              <a:cs typeface="Lucida Console"/>
            </a:endParaRPr>
          </a:p>
          <a:p>
            <a:pPr marL="0" indent="0">
              <a:buNone/>
            </a:pPr>
            <a:r>
              <a:rPr lang="en-US" b="1" dirty="0" smtClean="0">
                <a:solidFill>
                  <a:srgbClr val="FFFF00"/>
                </a:solidFill>
                <a:latin typeface="Lucida Console"/>
                <a:cs typeface="Lucida Console"/>
              </a:rPr>
              <a:t>dealing </a:t>
            </a:r>
            <a:r>
              <a:rPr lang="en-US" b="1" dirty="0">
                <a:solidFill>
                  <a:srgbClr val="FFFF00"/>
                </a:solidFill>
                <a:latin typeface="Lucida Console"/>
                <a:cs typeface="Lucida Console"/>
              </a:rPr>
              <a:t>is for an allowable purpose…is that of the </a:t>
            </a:r>
            <a:endParaRPr lang="en-US" b="1" dirty="0" smtClean="0">
              <a:solidFill>
                <a:srgbClr val="FFFF00"/>
              </a:solidFill>
              <a:latin typeface="Lucida Console"/>
              <a:cs typeface="Lucida Console"/>
            </a:endParaRPr>
          </a:p>
          <a:p>
            <a:pPr marL="0" indent="0">
              <a:buNone/>
            </a:pPr>
            <a:r>
              <a:rPr lang="en-US" b="1" dirty="0" smtClean="0">
                <a:solidFill>
                  <a:srgbClr val="FFFF00"/>
                </a:solidFill>
                <a:latin typeface="Lucida Console"/>
                <a:cs typeface="Lucida Console"/>
              </a:rPr>
              <a:t>user</a:t>
            </a:r>
            <a:r>
              <a:rPr lang="en-US" b="1" dirty="0">
                <a:solidFill>
                  <a:srgbClr val="FFFF00"/>
                </a:solidFill>
                <a:latin typeface="Lucida Console"/>
                <a:cs typeface="Lucida Console"/>
              </a:rPr>
              <a:t>…”</a:t>
            </a:r>
          </a:p>
          <a:p>
            <a:pPr marL="0" indent="0">
              <a:buNone/>
            </a:pPr>
            <a:r>
              <a:rPr lang="en-US" dirty="0">
                <a:solidFill>
                  <a:schemeClr val="bg1"/>
                </a:solidFill>
                <a:latin typeface="Lucida Console"/>
                <a:cs typeface="Lucida Console"/>
              </a:rPr>
              <a:t>Abella J. for the Court in Society of composers,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Authors </a:t>
            </a:r>
            <a:r>
              <a:rPr lang="en-US" dirty="0">
                <a:solidFill>
                  <a:schemeClr val="bg1"/>
                </a:solidFill>
                <a:latin typeface="Lucida Console"/>
                <a:cs typeface="Lucida Console"/>
              </a:rPr>
              <a:t>and Music Publishers of Canada v. Bell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Canada </a:t>
            </a:r>
            <a:r>
              <a:rPr lang="en-US" dirty="0">
                <a:solidFill>
                  <a:schemeClr val="bg1"/>
                </a:solidFill>
                <a:latin typeface="Lucida Console"/>
                <a:cs typeface="Lucida Console"/>
              </a:rPr>
              <a:t>2012 SCC </a:t>
            </a:r>
            <a:r>
              <a:rPr lang="en-US" dirty="0" smtClean="0">
                <a:solidFill>
                  <a:schemeClr val="bg1"/>
                </a:solidFill>
                <a:latin typeface="Lucida Console"/>
                <a:cs typeface="Lucida Console"/>
              </a:rPr>
              <a:t>36:</a:t>
            </a:r>
            <a:endParaRPr lang="en-US" dirty="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a:t>
            </a:r>
            <a:r>
              <a:rPr lang="en-US" b="1" dirty="0">
                <a:solidFill>
                  <a:schemeClr val="bg1"/>
                </a:solidFill>
                <a:latin typeface="Lucida Console"/>
                <a:cs typeface="Lucida Console"/>
              </a:rPr>
              <a:t>Further, given the ease and magnitude with which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digital </a:t>
            </a:r>
            <a:r>
              <a:rPr lang="en-US" b="1" dirty="0">
                <a:solidFill>
                  <a:schemeClr val="bg1"/>
                </a:solidFill>
                <a:latin typeface="Lucida Console"/>
                <a:cs typeface="Lucida Console"/>
              </a:rPr>
              <a:t>works are disseminated over the Internet, </a:t>
            </a:r>
            <a:endParaRPr lang="en-US" b="1" dirty="0" smtClean="0">
              <a:solidFill>
                <a:schemeClr val="bg1"/>
              </a:solidFill>
              <a:latin typeface="Lucida Console"/>
              <a:cs typeface="Lucida Console"/>
            </a:endParaRPr>
          </a:p>
          <a:p>
            <a:pPr marL="0" indent="0">
              <a:buNone/>
            </a:pPr>
            <a:r>
              <a:rPr lang="en-US" b="1" dirty="0" smtClean="0">
                <a:solidFill>
                  <a:srgbClr val="FFFF00"/>
                </a:solidFill>
                <a:latin typeface="Lucida Console"/>
                <a:cs typeface="Lucida Console"/>
              </a:rPr>
              <a:t>focusing </a:t>
            </a:r>
            <a:r>
              <a:rPr lang="en-US" b="1" dirty="0">
                <a:solidFill>
                  <a:srgbClr val="FFFF00"/>
                </a:solidFill>
                <a:latin typeface="Lucida Console"/>
                <a:cs typeface="Lucida Console"/>
              </a:rPr>
              <a:t>on the “aggregate” amount of the dealing in </a:t>
            </a:r>
            <a:endParaRPr lang="en-US" b="1" dirty="0" smtClean="0">
              <a:solidFill>
                <a:srgbClr val="FFFF00"/>
              </a:solidFill>
              <a:latin typeface="Lucida Console"/>
              <a:cs typeface="Lucida Console"/>
            </a:endParaRPr>
          </a:p>
          <a:p>
            <a:pPr marL="0" indent="0">
              <a:buNone/>
            </a:pPr>
            <a:r>
              <a:rPr lang="en-US" b="1" dirty="0" smtClean="0">
                <a:solidFill>
                  <a:srgbClr val="FFFF00"/>
                </a:solidFill>
                <a:latin typeface="Lucida Console"/>
                <a:cs typeface="Lucida Console"/>
              </a:rPr>
              <a:t>cases </a:t>
            </a:r>
            <a:r>
              <a:rPr lang="en-US" b="1" dirty="0">
                <a:solidFill>
                  <a:srgbClr val="FFFF00"/>
                </a:solidFill>
                <a:latin typeface="Lucida Console"/>
                <a:cs typeface="Lucida Console"/>
              </a:rPr>
              <a:t>involving digital works could well lead to </a:t>
            </a:r>
            <a:endParaRPr lang="en-US" b="1" dirty="0" smtClean="0">
              <a:solidFill>
                <a:srgbClr val="FFFF00"/>
              </a:solidFill>
              <a:latin typeface="Lucida Console"/>
              <a:cs typeface="Lucida Console"/>
            </a:endParaRPr>
          </a:p>
          <a:p>
            <a:pPr marL="0" indent="0">
              <a:buNone/>
            </a:pPr>
            <a:r>
              <a:rPr lang="en-US" b="1" dirty="0" smtClean="0">
                <a:solidFill>
                  <a:srgbClr val="FFFF00"/>
                </a:solidFill>
                <a:latin typeface="Lucida Console"/>
                <a:cs typeface="Lucida Console"/>
              </a:rPr>
              <a:t>disproportionate </a:t>
            </a:r>
            <a:r>
              <a:rPr lang="en-US" b="1" dirty="0">
                <a:solidFill>
                  <a:srgbClr val="FFFF00"/>
                </a:solidFill>
                <a:latin typeface="Lucida Console"/>
                <a:cs typeface="Lucida Console"/>
              </a:rPr>
              <a:t>findings of unfairness</a:t>
            </a:r>
            <a:r>
              <a:rPr lang="en-US" b="1" dirty="0">
                <a:solidFill>
                  <a:schemeClr val="bg1"/>
                </a:solidFill>
                <a:latin typeface="Lucida Console"/>
                <a:cs typeface="Lucida Console"/>
              </a:rPr>
              <a:t> when compared </a:t>
            </a:r>
            <a:endParaRPr lang="en-US" b="1" dirty="0" smtClean="0">
              <a:solidFill>
                <a:schemeClr val="bg1"/>
              </a:solidFill>
              <a:latin typeface="Lucida Console"/>
              <a:cs typeface="Lucida Console"/>
            </a:endParaRPr>
          </a:p>
          <a:p>
            <a:pPr marL="0" indent="0">
              <a:buNone/>
            </a:pPr>
            <a:r>
              <a:rPr lang="en-US" b="1" dirty="0" smtClean="0">
                <a:solidFill>
                  <a:schemeClr val="bg1"/>
                </a:solidFill>
                <a:latin typeface="Lucida Console"/>
                <a:cs typeface="Lucida Console"/>
              </a:rPr>
              <a:t>with </a:t>
            </a:r>
            <a:r>
              <a:rPr lang="en-US" b="1" dirty="0">
                <a:solidFill>
                  <a:schemeClr val="bg1"/>
                </a:solidFill>
                <a:latin typeface="Lucida Console"/>
                <a:cs typeface="Lucida Console"/>
              </a:rPr>
              <a:t>non-digital works.”</a:t>
            </a:r>
          </a:p>
          <a:p>
            <a:pPr marL="0" indent="0">
              <a:buNone/>
            </a:pPr>
            <a:r>
              <a:rPr lang="en-US" sz="2800" dirty="0" smtClean="0">
                <a:solidFill>
                  <a:schemeClr val="tx2">
                    <a:lumMod val="40000"/>
                    <a:lumOff val="60000"/>
                  </a:schemeClr>
                </a:solidFill>
                <a:latin typeface="Lucida Console"/>
                <a:cs typeface="Lucida Console"/>
              </a:rPr>
              <a:t>See </a:t>
            </a:r>
            <a:r>
              <a:rPr lang="en-US" sz="2800" dirty="0">
                <a:solidFill>
                  <a:schemeClr val="tx2">
                    <a:lumMod val="40000"/>
                    <a:lumOff val="60000"/>
                  </a:schemeClr>
                </a:solidFill>
                <a:latin typeface="Lucida Console"/>
                <a:cs typeface="Lucida Console"/>
              </a:rPr>
              <a:t>also: </a:t>
            </a:r>
            <a:r>
              <a:rPr lang="en-US" sz="2800" dirty="0">
                <a:solidFill>
                  <a:schemeClr val="accent6">
                    <a:lumMod val="60000"/>
                    <a:lumOff val="40000"/>
                  </a:schemeClr>
                </a:solidFill>
                <a:latin typeface="Lucida Console"/>
                <a:cs typeface="Lucida Console"/>
              </a:rPr>
              <a:t>“Copyright Fair Use Cases of the </a:t>
            </a:r>
            <a:endParaRPr lang="en-US" sz="2800" dirty="0" smtClean="0">
              <a:solidFill>
                <a:schemeClr val="accent6">
                  <a:lumMod val="60000"/>
                  <a:lumOff val="40000"/>
                </a:schemeClr>
              </a:solidFill>
              <a:latin typeface="Lucida Console"/>
              <a:cs typeface="Lucida Console"/>
            </a:endParaRPr>
          </a:p>
          <a:p>
            <a:pPr marL="0" indent="0">
              <a:buNone/>
            </a:pPr>
            <a:r>
              <a:rPr lang="en-US" sz="2800" dirty="0" smtClean="0">
                <a:solidFill>
                  <a:schemeClr val="accent6">
                    <a:lumMod val="60000"/>
                    <a:lumOff val="40000"/>
                  </a:schemeClr>
                </a:solidFill>
                <a:latin typeface="Lucida Console"/>
                <a:cs typeface="Lucida Console"/>
              </a:rPr>
              <a:t>United </a:t>
            </a:r>
            <a:r>
              <a:rPr lang="en-US" sz="2800" dirty="0">
                <a:solidFill>
                  <a:schemeClr val="accent6">
                    <a:lumMod val="60000"/>
                    <a:lumOff val="40000"/>
                  </a:schemeClr>
                </a:solidFill>
                <a:latin typeface="Lucida Console"/>
                <a:cs typeface="Lucida Console"/>
              </a:rPr>
              <a:t>States Supreme Court”</a:t>
            </a:r>
            <a:r>
              <a:rPr lang="en-US" sz="2800" dirty="0">
                <a:solidFill>
                  <a:schemeClr val="accent2"/>
                </a:solidFill>
                <a:latin typeface="Lucida Console"/>
                <a:cs typeface="Lucida Console"/>
              </a:rPr>
              <a:t> </a:t>
            </a:r>
            <a:r>
              <a:rPr lang="en-US" sz="1500" dirty="0">
                <a:solidFill>
                  <a:schemeClr val="accent2"/>
                </a:solidFill>
                <a:latin typeface="Lucida Console"/>
                <a:cs typeface="Lucida Console"/>
                <a:hlinkClick r:id="rId2"/>
              </a:rPr>
              <a:t>http://www.ipwatchdog.com/2012/10/05/copyright-fair-use-cases-of-the-united-states-supreme-court/id=26225/</a:t>
            </a:r>
            <a:endParaRPr lang="en-US" sz="1500" dirty="0">
              <a:solidFill>
                <a:schemeClr val="accent2"/>
              </a:solidFill>
              <a:latin typeface="Lucida Console"/>
              <a:cs typeface="Lucida Console"/>
            </a:endParaRPr>
          </a:p>
          <a:p>
            <a:pPr marL="0" indent="0">
              <a:buNone/>
            </a:pPr>
            <a:endParaRPr lang="en-US" dirty="0"/>
          </a:p>
        </p:txBody>
      </p:sp>
      <p:pic>
        <p:nvPicPr>
          <p:cNvPr id="4" name="Content Placeholder 3" descr="120px-Supreme_Court_of_Canada.jpg"/>
          <p:cNvPicPr>
            <a:picLocks noChangeAspect="1"/>
          </p:cNvPicPr>
          <p:nvPr/>
        </p:nvPicPr>
        <p:blipFill rotWithShape="1">
          <a:blip r:embed="rId3" cstate="print">
            <a:extLst>
              <a:ext uri="{28A0092B-C50C-407E-A947-70E740481C1C}">
                <a14:useLocalDpi xmlns:a14="http://schemas.microsoft.com/office/drawing/2010/main"/>
              </a:ext>
            </a:extLst>
          </a:blip>
          <a:srcRect b="-654"/>
          <a:stretch/>
        </p:blipFill>
        <p:spPr>
          <a:xfrm>
            <a:off x="7943806" y="0"/>
            <a:ext cx="1176911" cy="1046260"/>
          </a:xfrm>
          <a:prstGeom prst="rect">
            <a:avLst/>
          </a:prstGeom>
        </p:spPr>
      </p:pic>
    </p:spTree>
    <p:extLst>
      <p:ext uri="{BB962C8B-B14F-4D97-AF65-F5344CB8AC3E}">
        <p14:creationId xmlns:p14="http://schemas.microsoft.com/office/powerpoint/2010/main" val="2664759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01"/>
            <a:ext cx="9144000" cy="1016000"/>
          </a:xfrm>
        </p:spPr>
        <p:txBody>
          <a:bodyPr>
            <a:noAutofit/>
          </a:bodyPr>
          <a:lstStyle/>
          <a:p>
            <a:r>
              <a:rPr lang="en-US" b="1" dirty="0" smtClean="0">
                <a:solidFill>
                  <a:srgbClr val="FFFF00"/>
                </a:solidFill>
                <a:latin typeface="+mn-lt"/>
              </a:rPr>
              <a:t>  Non-commercial User-generated  </a:t>
            </a:r>
            <a:br>
              <a:rPr lang="en-US" b="1" dirty="0" smtClean="0">
                <a:solidFill>
                  <a:srgbClr val="FFFF00"/>
                </a:solidFill>
                <a:latin typeface="+mn-lt"/>
              </a:rPr>
            </a:br>
            <a:r>
              <a:rPr lang="en-US" b="1" dirty="0">
                <a:solidFill>
                  <a:srgbClr val="FFFF00"/>
                </a:solidFill>
                <a:latin typeface="+mn-lt"/>
              </a:rPr>
              <a:t> </a:t>
            </a:r>
            <a:r>
              <a:rPr lang="en-US" b="1" dirty="0" smtClean="0">
                <a:solidFill>
                  <a:srgbClr val="FFFF00"/>
                </a:solidFill>
                <a:latin typeface="+mn-lt"/>
              </a:rPr>
              <a:t> Content, S.29.21 Copyright Act</a:t>
            </a:r>
            <a:endParaRPr lang="en-US" b="1" dirty="0">
              <a:solidFill>
                <a:srgbClr val="FFFF00"/>
              </a:solidFill>
              <a:latin typeface="+mn-lt"/>
            </a:endParaRPr>
          </a:p>
        </p:txBody>
      </p:sp>
      <p:sp>
        <p:nvSpPr>
          <p:cNvPr id="3" name="Content Placeholder 2"/>
          <p:cNvSpPr>
            <a:spLocks noGrp="1"/>
          </p:cNvSpPr>
          <p:nvPr>
            <p:ph sz="quarter" idx="10"/>
          </p:nvPr>
        </p:nvSpPr>
        <p:spPr>
          <a:xfrm>
            <a:off x="370416" y="1143000"/>
            <a:ext cx="8773583" cy="5024664"/>
          </a:xfrm>
        </p:spPr>
        <p:txBody>
          <a:bodyPr>
            <a:normAutofit fontScale="62500" lnSpcReduction="20000"/>
          </a:bodyPr>
          <a:lstStyle/>
          <a:p>
            <a:pPr marL="0" indent="0" fontAlgn="b">
              <a:buNone/>
            </a:pPr>
            <a:r>
              <a:rPr lang="en-US" b="1" dirty="0" smtClean="0">
                <a:solidFill>
                  <a:srgbClr val="FFFFFF"/>
                </a:solidFill>
                <a:latin typeface="Lucida Console"/>
                <a:cs typeface="Lucida Console"/>
              </a:rPr>
              <a:t>Non-commercial user-generated content</a:t>
            </a:r>
            <a:endParaRPr lang="en-US" sz="4000" dirty="0" smtClean="0">
              <a:solidFill>
                <a:srgbClr val="FFFFFF"/>
              </a:solidFill>
              <a:latin typeface="Lucida Console"/>
              <a:cs typeface="Lucida Console"/>
            </a:endParaRPr>
          </a:p>
          <a:p>
            <a:pPr marL="0" lvl="0" indent="0">
              <a:buNone/>
            </a:pPr>
            <a:r>
              <a:rPr lang="en-US" b="1" dirty="0" smtClean="0">
                <a:solidFill>
                  <a:srgbClr val="FFFFFF"/>
                </a:solidFill>
                <a:latin typeface="Lucida Console"/>
                <a:cs typeface="Lucida Console"/>
              </a:rPr>
              <a:t>29.21</a:t>
            </a:r>
            <a:r>
              <a:rPr lang="en-US" dirty="0" smtClean="0">
                <a:solidFill>
                  <a:srgbClr val="FFFFFF"/>
                </a:solidFill>
                <a:latin typeface="Lucida Console"/>
                <a:cs typeface="Lucida Console"/>
              </a:rPr>
              <a:t> (1) It is not an infringement of copyright for an individual to use </a:t>
            </a:r>
          </a:p>
          <a:p>
            <a:pPr marL="0" lvl="0" indent="0">
              <a:buNone/>
            </a:pPr>
            <a:r>
              <a:rPr lang="en-US" dirty="0" smtClean="0">
                <a:solidFill>
                  <a:srgbClr val="FFFFFF"/>
                </a:solidFill>
                <a:latin typeface="Lucida Console"/>
                <a:cs typeface="Lucida Console"/>
              </a:rPr>
              <a:t>an existing work or other subject-matter or copy of one, which has been </a:t>
            </a:r>
          </a:p>
          <a:p>
            <a:pPr marL="0" lvl="0" indent="0">
              <a:buNone/>
            </a:pPr>
            <a:r>
              <a:rPr lang="en-US" dirty="0" smtClean="0">
                <a:solidFill>
                  <a:srgbClr val="FFFFFF"/>
                </a:solidFill>
                <a:latin typeface="Lucida Console"/>
                <a:cs typeface="Lucida Console"/>
              </a:rPr>
              <a:t>published or otherwise made available to the public, </a:t>
            </a:r>
            <a:r>
              <a:rPr lang="en-US" b="1" dirty="0" smtClean="0">
                <a:solidFill>
                  <a:srgbClr val="0000FF"/>
                </a:solidFill>
                <a:latin typeface="Lucida Console"/>
                <a:cs typeface="Lucida Console"/>
              </a:rPr>
              <a:t>in the creation of a </a:t>
            </a:r>
          </a:p>
          <a:p>
            <a:pPr marL="0" lvl="0" indent="0">
              <a:buNone/>
            </a:pPr>
            <a:r>
              <a:rPr lang="en-US" b="1" dirty="0" smtClean="0">
                <a:solidFill>
                  <a:srgbClr val="0000FF"/>
                </a:solidFill>
                <a:latin typeface="Lucida Console"/>
                <a:cs typeface="Lucida Console"/>
              </a:rPr>
              <a:t>new work or other subject-matter </a:t>
            </a:r>
            <a:r>
              <a:rPr lang="en-US" dirty="0" smtClean="0">
                <a:solidFill>
                  <a:srgbClr val="FFFFFF"/>
                </a:solidFill>
                <a:latin typeface="Lucida Console"/>
                <a:cs typeface="Lucida Console"/>
              </a:rPr>
              <a:t>in which copyright subsists and for the </a:t>
            </a:r>
          </a:p>
          <a:p>
            <a:pPr marL="0" lvl="0" indent="0">
              <a:buNone/>
            </a:pPr>
            <a:r>
              <a:rPr lang="en-US" dirty="0" smtClean="0">
                <a:solidFill>
                  <a:srgbClr val="FFFFFF"/>
                </a:solidFill>
                <a:latin typeface="Lucida Console"/>
                <a:cs typeface="Lucida Console"/>
              </a:rPr>
              <a:t>individual — or, with the individual’s authorization, a member of their </a:t>
            </a:r>
          </a:p>
          <a:p>
            <a:pPr marL="0" lvl="0" indent="0">
              <a:buNone/>
            </a:pPr>
            <a:r>
              <a:rPr lang="en-US" dirty="0" smtClean="0">
                <a:solidFill>
                  <a:srgbClr val="FFFFFF"/>
                </a:solidFill>
                <a:latin typeface="Lucida Console"/>
                <a:cs typeface="Lucida Console"/>
              </a:rPr>
              <a:t>household — to use the new work or other subject-matter or to authorize an </a:t>
            </a:r>
          </a:p>
          <a:p>
            <a:pPr marL="0" lvl="0" indent="0">
              <a:buNone/>
            </a:pPr>
            <a:r>
              <a:rPr lang="en-US" dirty="0" smtClean="0">
                <a:solidFill>
                  <a:srgbClr val="FFFFFF"/>
                </a:solidFill>
                <a:latin typeface="Lucida Console"/>
                <a:cs typeface="Lucida Console"/>
              </a:rPr>
              <a:t>intermediary to disseminate it, </a:t>
            </a:r>
            <a:r>
              <a:rPr lang="en-US" b="1" dirty="0" smtClean="0">
                <a:solidFill>
                  <a:srgbClr val="FF0000"/>
                </a:solidFill>
                <a:latin typeface="Lucida Console"/>
                <a:cs typeface="Lucida Console"/>
              </a:rPr>
              <a:t>if</a:t>
            </a:r>
            <a:endParaRPr lang="en-US" sz="3600" b="1" dirty="0">
              <a:solidFill>
                <a:srgbClr val="FF0000"/>
              </a:solidFill>
              <a:latin typeface="Lucida Console"/>
              <a:cs typeface="Lucida Console"/>
            </a:endParaRPr>
          </a:p>
          <a:p>
            <a:pPr marL="0" lvl="0" indent="0">
              <a:buNone/>
            </a:pPr>
            <a:r>
              <a:rPr lang="en-US" dirty="0" smtClean="0">
                <a:solidFill>
                  <a:srgbClr val="FFFFFF"/>
                </a:solidFill>
                <a:latin typeface="Lucida Console"/>
                <a:cs typeface="Lucida Console"/>
              </a:rPr>
              <a:t>(</a:t>
            </a:r>
            <a:r>
              <a:rPr lang="en-US" i="1" dirty="0">
                <a:solidFill>
                  <a:srgbClr val="FFFFFF"/>
                </a:solidFill>
                <a:latin typeface="Lucida Console"/>
                <a:cs typeface="Lucida Console"/>
              </a:rPr>
              <a:t>a</a:t>
            </a:r>
            <a:r>
              <a:rPr lang="en-US" dirty="0">
                <a:solidFill>
                  <a:srgbClr val="FFFFFF"/>
                </a:solidFill>
                <a:latin typeface="Lucida Console"/>
                <a:cs typeface="Lucida Console"/>
              </a:rPr>
              <a:t>) the use of, or the authorization to disseminate, the new work </a:t>
            </a:r>
            <a:r>
              <a:rPr lang="en-US" dirty="0" smtClean="0">
                <a:solidFill>
                  <a:srgbClr val="FFFFFF"/>
                </a:solidFill>
                <a:latin typeface="Lucida Console"/>
                <a:cs typeface="Lucida Console"/>
              </a:rPr>
              <a:t> </a:t>
            </a:r>
          </a:p>
          <a:p>
            <a:pPr marL="0" lvl="0" indent="0">
              <a:buNone/>
            </a:pPr>
            <a:r>
              <a:rPr lang="en-US" dirty="0" smtClean="0">
                <a:solidFill>
                  <a:srgbClr val="FFFFFF"/>
                </a:solidFill>
                <a:latin typeface="Lucida Console"/>
                <a:cs typeface="Lucida Console"/>
              </a:rPr>
              <a:t>or </a:t>
            </a:r>
            <a:r>
              <a:rPr lang="en-US" dirty="0">
                <a:solidFill>
                  <a:srgbClr val="FFFFFF"/>
                </a:solidFill>
                <a:latin typeface="Lucida Console"/>
                <a:cs typeface="Lucida Console"/>
              </a:rPr>
              <a:t>other </a:t>
            </a:r>
            <a:r>
              <a:rPr lang="en-US" dirty="0" smtClean="0">
                <a:solidFill>
                  <a:srgbClr val="FFFFFF"/>
                </a:solidFill>
                <a:latin typeface="Lucida Console"/>
                <a:cs typeface="Lucida Console"/>
              </a:rPr>
              <a:t>subject</a:t>
            </a:r>
            <a:r>
              <a:rPr lang="en-US" dirty="0">
                <a:solidFill>
                  <a:srgbClr val="FFFFFF"/>
                </a:solidFill>
                <a:latin typeface="Lucida Console"/>
                <a:cs typeface="Lucida Console"/>
              </a:rPr>
              <a:t>-matter is </a:t>
            </a:r>
            <a:r>
              <a:rPr lang="en-US" b="1" dirty="0">
                <a:solidFill>
                  <a:srgbClr val="FFFFFF"/>
                </a:solidFill>
                <a:latin typeface="Lucida Console"/>
                <a:cs typeface="Lucida Console"/>
              </a:rPr>
              <a:t>done solely for non-</a:t>
            </a:r>
            <a:r>
              <a:rPr lang="en-US" b="1" dirty="0" smtClean="0">
                <a:solidFill>
                  <a:srgbClr val="FFFFFF"/>
                </a:solidFill>
                <a:latin typeface="Lucida Console"/>
                <a:cs typeface="Lucida Console"/>
              </a:rPr>
              <a:t>commercial purposes</a:t>
            </a:r>
            <a:r>
              <a:rPr lang="en-US" dirty="0" smtClean="0">
                <a:solidFill>
                  <a:srgbClr val="FFFFFF"/>
                </a:solidFill>
                <a:latin typeface="Lucida Console"/>
                <a:cs typeface="Lucida Console"/>
              </a:rPr>
              <a:t>;</a:t>
            </a:r>
            <a:endParaRPr lang="en-US" sz="3600" dirty="0">
              <a:solidFill>
                <a:srgbClr val="FFFFFF"/>
              </a:solidFill>
              <a:latin typeface="Lucida Console"/>
              <a:cs typeface="Lucida Console"/>
            </a:endParaRPr>
          </a:p>
          <a:p>
            <a:pPr marL="0" lvl="0" indent="0">
              <a:buNone/>
            </a:pPr>
            <a:r>
              <a:rPr lang="en-US" dirty="0" smtClean="0">
                <a:solidFill>
                  <a:srgbClr val="FFFFFF"/>
                </a:solidFill>
                <a:latin typeface="Lucida Console"/>
                <a:cs typeface="Lucida Console"/>
              </a:rPr>
              <a:t>(</a:t>
            </a:r>
            <a:r>
              <a:rPr lang="en-US" i="1" dirty="0">
                <a:solidFill>
                  <a:srgbClr val="FFFFFF"/>
                </a:solidFill>
                <a:latin typeface="Lucida Console"/>
                <a:cs typeface="Lucida Console"/>
              </a:rPr>
              <a:t>b</a:t>
            </a:r>
            <a:r>
              <a:rPr lang="en-US" dirty="0">
                <a:solidFill>
                  <a:srgbClr val="FFFFFF"/>
                </a:solidFill>
                <a:latin typeface="Lucida Console"/>
                <a:cs typeface="Lucida Console"/>
              </a:rPr>
              <a:t>)</a:t>
            </a:r>
            <a:r>
              <a:rPr lang="en-US" dirty="0">
                <a:latin typeface="Lucida Console"/>
                <a:cs typeface="Lucida Console"/>
              </a:rPr>
              <a:t> </a:t>
            </a:r>
            <a:r>
              <a:rPr lang="en-US" b="1" dirty="0">
                <a:solidFill>
                  <a:srgbClr val="FF0000"/>
                </a:solidFill>
                <a:latin typeface="Lucida Console"/>
                <a:cs typeface="Lucida Console"/>
              </a:rPr>
              <a:t>the source </a:t>
            </a:r>
            <a:r>
              <a:rPr lang="en-US" dirty="0">
                <a:solidFill>
                  <a:srgbClr val="FFFFFF"/>
                </a:solidFill>
                <a:latin typeface="Lucida Console"/>
                <a:cs typeface="Lucida Console"/>
              </a:rPr>
              <a:t>— and, if given in the source, the name of the </a:t>
            </a:r>
            <a:r>
              <a:rPr lang="en-US" dirty="0" smtClean="0">
                <a:solidFill>
                  <a:srgbClr val="FFFFFF"/>
                </a:solidFill>
                <a:latin typeface="Lucida Console"/>
                <a:cs typeface="Lucida Console"/>
              </a:rPr>
              <a:t>author</a:t>
            </a:r>
            <a:r>
              <a:rPr lang="en-US" dirty="0">
                <a:solidFill>
                  <a:srgbClr val="FFFFFF"/>
                </a:solidFill>
                <a:latin typeface="Lucida Console"/>
                <a:cs typeface="Lucida Console"/>
              </a:rPr>
              <a:t>, </a:t>
            </a:r>
            <a:endParaRPr lang="en-US" dirty="0" smtClean="0">
              <a:solidFill>
                <a:srgbClr val="FFFFFF"/>
              </a:solidFill>
              <a:latin typeface="Lucida Console"/>
              <a:cs typeface="Lucida Console"/>
            </a:endParaRPr>
          </a:p>
          <a:p>
            <a:pPr marL="0" lvl="0" indent="0">
              <a:buNone/>
            </a:pPr>
            <a:r>
              <a:rPr lang="en-US" dirty="0" smtClean="0">
                <a:solidFill>
                  <a:srgbClr val="FFFFFF"/>
                </a:solidFill>
                <a:latin typeface="Lucida Console"/>
                <a:cs typeface="Lucida Console"/>
              </a:rPr>
              <a:t>performer</a:t>
            </a:r>
            <a:r>
              <a:rPr lang="en-US" dirty="0">
                <a:solidFill>
                  <a:srgbClr val="FFFFFF"/>
                </a:solidFill>
                <a:latin typeface="Lucida Console"/>
                <a:cs typeface="Lucida Console"/>
              </a:rPr>
              <a:t>, </a:t>
            </a:r>
            <a:r>
              <a:rPr lang="en-US" dirty="0" smtClean="0">
                <a:solidFill>
                  <a:srgbClr val="FFFFFF"/>
                </a:solidFill>
                <a:latin typeface="Lucida Console"/>
                <a:cs typeface="Lucida Console"/>
              </a:rPr>
              <a:t>maker </a:t>
            </a:r>
            <a:r>
              <a:rPr lang="en-US" dirty="0">
                <a:solidFill>
                  <a:srgbClr val="FFFFFF"/>
                </a:solidFill>
                <a:latin typeface="Lucida Console"/>
                <a:cs typeface="Lucida Console"/>
              </a:rPr>
              <a:t>or broadcaster — of the existing work or </a:t>
            </a:r>
            <a:r>
              <a:rPr lang="en-US" dirty="0" smtClean="0">
                <a:solidFill>
                  <a:srgbClr val="FFFFFF"/>
                </a:solidFill>
                <a:latin typeface="Lucida Console"/>
                <a:cs typeface="Lucida Console"/>
              </a:rPr>
              <a:t>other </a:t>
            </a:r>
            <a:r>
              <a:rPr lang="en-US" dirty="0">
                <a:solidFill>
                  <a:srgbClr val="FFFFFF"/>
                </a:solidFill>
                <a:latin typeface="Lucida Console"/>
                <a:cs typeface="Lucida Console"/>
              </a:rPr>
              <a:t>subject</a:t>
            </a:r>
            <a:r>
              <a:rPr lang="en-US" dirty="0" smtClean="0">
                <a:solidFill>
                  <a:srgbClr val="FFFFFF"/>
                </a:solidFill>
                <a:latin typeface="Lucida Console"/>
                <a:cs typeface="Lucida Console"/>
              </a:rPr>
              <a:t>-</a:t>
            </a:r>
          </a:p>
          <a:p>
            <a:pPr marL="0" lvl="0" indent="0">
              <a:buNone/>
            </a:pPr>
            <a:r>
              <a:rPr lang="en-US" dirty="0" smtClean="0">
                <a:solidFill>
                  <a:srgbClr val="FFFFFF"/>
                </a:solidFill>
                <a:latin typeface="Lucida Console"/>
                <a:cs typeface="Lucida Console"/>
              </a:rPr>
              <a:t>matter </a:t>
            </a:r>
            <a:r>
              <a:rPr lang="en-US" dirty="0">
                <a:solidFill>
                  <a:srgbClr val="FFFFFF"/>
                </a:solidFill>
                <a:latin typeface="Lucida Console"/>
                <a:cs typeface="Lucida Console"/>
              </a:rPr>
              <a:t>or copy of it </a:t>
            </a:r>
            <a:r>
              <a:rPr lang="en-US" dirty="0" smtClean="0">
                <a:solidFill>
                  <a:srgbClr val="FFFFFF"/>
                </a:solidFill>
                <a:latin typeface="Lucida Console"/>
                <a:cs typeface="Lucida Console"/>
              </a:rPr>
              <a:t>are </a:t>
            </a:r>
            <a:r>
              <a:rPr lang="en-US" b="1" dirty="0">
                <a:solidFill>
                  <a:srgbClr val="FF0000"/>
                </a:solidFill>
                <a:latin typeface="Lucida Console"/>
                <a:cs typeface="Lucida Console"/>
              </a:rPr>
              <a:t>mentioned, if it is </a:t>
            </a:r>
            <a:r>
              <a:rPr lang="en-US" b="1" dirty="0" smtClean="0">
                <a:solidFill>
                  <a:srgbClr val="FF0000"/>
                </a:solidFill>
                <a:latin typeface="Lucida Console"/>
                <a:cs typeface="Lucida Console"/>
              </a:rPr>
              <a:t>reasonable </a:t>
            </a:r>
            <a:r>
              <a:rPr lang="en-US" b="1" dirty="0">
                <a:solidFill>
                  <a:srgbClr val="FF0000"/>
                </a:solidFill>
                <a:latin typeface="Lucida Console"/>
                <a:cs typeface="Lucida Console"/>
              </a:rPr>
              <a:t>in the </a:t>
            </a:r>
            <a:endParaRPr lang="en-US" b="1" dirty="0" smtClean="0">
              <a:solidFill>
                <a:srgbClr val="FF0000"/>
              </a:solidFill>
              <a:latin typeface="Lucida Console"/>
              <a:cs typeface="Lucida Console"/>
            </a:endParaRPr>
          </a:p>
          <a:p>
            <a:pPr marL="0" lvl="0" indent="0">
              <a:buNone/>
            </a:pPr>
            <a:r>
              <a:rPr lang="en-US" b="1" dirty="0" smtClean="0">
                <a:solidFill>
                  <a:srgbClr val="FF0000"/>
                </a:solidFill>
                <a:latin typeface="Lucida Console"/>
                <a:cs typeface="Lucida Console"/>
              </a:rPr>
              <a:t>circumstances </a:t>
            </a:r>
            <a:r>
              <a:rPr lang="en-US" b="1" dirty="0">
                <a:solidFill>
                  <a:srgbClr val="FF0000"/>
                </a:solidFill>
                <a:latin typeface="Lucida Console"/>
                <a:cs typeface="Lucida Console"/>
              </a:rPr>
              <a:t>to </a:t>
            </a:r>
            <a:r>
              <a:rPr lang="en-US" b="1" dirty="0" smtClean="0">
                <a:solidFill>
                  <a:srgbClr val="FF0000"/>
                </a:solidFill>
                <a:latin typeface="Lucida Console"/>
                <a:cs typeface="Lucida Console"/>
              </a:rPr>
              <a:t>do so</a:t>
            </a:r>
            <a:r>
              <a:rPr lang="en-US" dirty="0" smtClean="0">
                <a:solidFill>
                  <a:srgbClr val="FFFFFF"/>
                </a:solidFill>
                <a:latin typeface="Lucida Console"/>
                <a:cs typeface="Lucida Console"/>
              </a:rPr>
              <a:t>;</a:t>
            </a:r>
            <a:endParaRPr lang="en-US" sz="3600" dirty="0">
              <a:solidFill>
                <a:srgbClr val="FFFFFF"/>
              </a:solidFill>
              <a:latin typeface="Lucida Console"/>
              <a:cs typeface="Lucida Console"/>
            </a:endParaRPr>
          </a:p>
          <a:p>
            <a:pPr marL="0" lvl="0" indent="0">
              <a:buNone/>
            </a:pPr>
            <a:r>
              <a:rPr lang="en-US" dirty="0" smtClean="0">
                <a:solidFill>
                  <a:srgbClr val="FFFFFF"/>
                </a:solidFill>
                <a:latin typeface="Lucida Console"/>
                <a:cs typeface="Lucida Console"/>
              </a:rPr>
              <a:t>(</a:t>
            </a:r>
            <a:r>
              <a:rPr lang="en-US" i="1" dirty="0">
                <a:solidFill>
                  <a:srgbClr val="FFFFFF"/>
                </a:solidFill>
                <a:latin typeface="Lucida Console"/>
                <a:cs typeface="Lucida Console"/>
              </a:rPr>
              <a:t>c</a:t>
            </a:r>
            <a:r>
              <a:rPr lang="en-US" dirty="0">
                <a:solidFill>
                  <a:srgbClr val="FFFFFF"/>
                </a:solidFill>
                <a:latin typeface="Lucida Console"/>
                <a:cs typeface="Lucida Console"/>
              </a:rPr>
              <a:t>) </a:t>
            </a:r>
            <a:r>
              <a:rPr lang="en-US" b="1" dirty="0">
                <a:solidFill>
                  <a:srgbClr val="FF0000"/>
                </a:solidFill>
                <a:latin typeface="Lucida Console"/>
                <a:cs typeface="Lucida Console"/>
              </a:rPr>
              <a:t>the individual had reasonable grounds to believe that the existing work </a:t>
            </a:r>
            <a:endParaRPr lang="en-US" b="1" dirty="0" smtClean="0">
              <a:solidFill>
                <a:srgbClr val="FF0000"/>
              </a:solidFill>
              <a:latin typeface="Lucida Console"/>
              <a:cs typeface="Lucida Console"/>
            </a:endParaRPr>
          </a:p>
          <a:p>
            <a:pPr marL="0" lvl="0" indent="0">
              <a:buNone/>
            </a:pPr>
            <a:r>
              <a:rPr lang="en-US" dirty="0" smtClean="0">
                <a:solidFill>
                  <a:srgbClr val="FFFFFF"/>
                </a:solidFill>
                <a:latin typeface="Lucida Console"/>
                <a:cs typeface="Lucida Console"/>
              </a:rPr>
              <a:t>or other subject</a:t>
            </a:r>
            <a:r>
              <a:rPr lang="en-US" dirty="0">
                <a:solidFill>
                  <a:srgbClr val="FFFFFF"/>
                </a:solidFill>
                <a:latin typeface="Lucida Console"/>
                <a:cs typeface="Lucida Console"/>
              </a:rPr>
              <a:t>-matter or copy of it, as the case may be, </a:t>
            </a:r>
            <a:r>
              <a:rPr lang="en-US" b="1" dirty="0">
                <a:solidFill>
                  <a:srgbClr val="FF0000"/>
                </a:solidFill>
                <a:latin typeface="Lucida Console"/>
                <a:cs typeface="Lucida Console"/>
              </a:rPr>
              <a:t>was not </a:t>
            </a:r>
            <a:endParaRPr lang="en-US" b="1" dirty="0" smtClean="0">
              <a:solidFill>
                <a:srgbClr val="FF0000"/>
              </a:solidFill>
              <a:latin typeface="Lucida Console"/>
              <a:cs typeface="Lucida Console"/>
            </a:endParaRPr>
          </a:p>
          <a:p>
            <a:pPr marL="0" lvl="0" indent="0">
              <a:buNone/>
            </a:pPr>
            <a:r>
              <a:rPr lang="en-US" b="1" dirty="0" smtClean="0">
                <a:solidFill>
                  <a:srgbClr val="FF0000"/>
                </a:solidFill>
                <a:latin typeface="Lucida Console"/>
                <a:cs typeface="Lucida Console"/>
              </a:rPr>
              <a:t>infringing copyright</a:t>
            </a:r>
            <a:r>
              <a:rPr lang="en-US" dirty="0">
                <a:solidFill>
                  <a:srgbClr val="FFFFFF"/>
                </a:solidFill>
                <a:latin typeface="Lucida Console"/>
                <a:cs typeface="Lucida Console"/>
              </a:rPr>
              <a:t>; </a:t>
            </a:r>
            <a:r>
              <a:rPr lang="en-US" dirty="0" smtClean="0">
                <a:solidFill>
                  <a:srgbClr val="FFFFFF"/>
                </a:solidFill>
                <a:latin typeface="Lucida Console"/>
                <a:cs typeface="Lucida Console"/>
              </a:rPr>
              <a:t>and</a:t>
            </a:r>
            <a:endParaRPr lang="en-US" sz="3600" dirty="0">
              <a:solidFill>
                <a:srgbClr val="FFFFFF"/>
              </a:solidFill>
              <a:latin typeface="Lucida Console"/>
              <a:cs typeface="Lucida Console"/>
            </a:endParaRPr>
          </a:p>
          <a:p>
            <a:pPr marL="0" lvl="0" indent="0">
              <a:buNone/>
            </a:pPr>
            <a:r>
              <a:rPr lang="en-US" dirty="0" smtClean="0">
                <a:solidFill>
                  <a:srgbClr val="FFFFFF"/>
                </a:solidFill>
                <a:latin typeface="Lucida Console"/>
                <a:cs typeface="Lucida Console"/>
              </a:rPr>
              <a:t>(</a:t>
            </a:r>
            <a:r>
              <a:rPr lang="en-US" i="1" dirty="0">
                <a:solidFill>
                  <a:srgbClr val="FFFFFF"/>
                </a:solidFill>
                <a:latin typeface="Lucida Console"/>
                <a:cs typeface="Lucida Console"/>
              </a:rPr>
              <a:t>d</a:t>
            </a:r>
            <a:r>
              <a:rPr lang="en-US" dirty="0">
                <a:solidFill>
                  <a:srgbClr val="FFFFFF"/>
                </a:solidFill>
                <a:latin typeface="Lucida Console"/>
                <a:cs typeface="Lucida Console"/>
              </a:rPr>
              <a:t>) </a:t>
            </a:r>
            <a:r>
              <a:rPr lang="en-US" b="1" dirty="0">
                <a:solidFill>
                  <a:srgbClr val="FF0000"/>
                </a:solidFill>
                <a:latin typeface="Lucida Console"/>
                <a:cs typeface="Lucida Console"/>
              </a:rPr>
              <a:t>the use </a:t>
            </a:r>
            <a:r>
              <a:rPr lang="en-US" dirty="0">
                <a:solidFill>
                  <a:srgbClr val="FFFFFF"/>
                </a:solidFill>
                <a:latin typeface="Lucida Console"/>
                <a:cs typeface="Lucida Console"/>
              </a:rPr>
              <a:t>of, or the authorization to disseminate, the new work or other </a:t>
            </a:r>
            <a:endParaRPr lang="en-US" dirty="0" smtClean="0">
              <a:solidFill>
                <a:srgbClr val="FFFFFF"/>
              </a:solidFill>
              <a:latin typeface="Lucida Console"/>
              <a:cs typeface="Lucida Console"/>
            </a:endParaRPr>
          </a:p>
          <a:p>
            <a:pPr marL="0" lvl="0" indent="0">
              <a:buNone/>
            </a:pPr>
            <a:r>
              <a:rPr lang="en-US" dirty="0" smtClean="0">
                <a:solidFill>
                  <a:srgbClr val="FFFFFF"/>
                </a:solidFill>
                <a:latin typeface="Lucida Console"/>
                <a:cs typeface="Lucida Console"/>
              </a:rPr>
              <a:t>subject-matter </a:t>
            </a:r>
            <a:r>
              <a:rPr lang="en-US" b="1" dirty="0">
                <a:solidFill>
                  <a:srgbClr val="FF0000"/>
                </a:solidFill>
                <a:latin typeface="Lucida Console"/>
                <a:cs typeface="Lucida Console"/>
              </a:rPr>
              <a:t>does not have a substantial adverse effect, financial or </a:t>
            </a:r>
            <a:endParaRPr lang="en-US" b="1" dirty="0" smtClean="0">
              <a:solidFill>
                <a:srgbClr val="FF0000"/>
              </a:solidFill>
              <a:latin typeface="Lucida Console"/>
              <a:cs typeface="Lucida Console"/>
            </a:endParaRPr>
          </a:p>
          <a:p>
            <a:pPr marL="0" lvl="0" indent="0">
              <a:buNone/>
            </a:pPr>
            <a:r>
              <a:rPr lang="en-US" b="1" dirty="0" smtClean="0">
                <a:solidFill>
                  <a:srgbClr val="FF0000"/>
                </a:solidFill>
                <a:latin typeface="Lucida Console"/>
                <a:cs typeface="Lucida Console"/>
              </a:rPr>
              <a:t>otherwise</a:t>
            </a:r>
            <a:r>
              <a:rPr lang="en-US" b="1" dirty="0">
                <a:solidFill>
                  <a:srgbClr val="FF0000"/>
                </a:solidFill>
                <a:latin typeface="Lucida Console"/>
                <a:cs typeface="Lucida Console"/>
              </a:rPr>
              <a:t>, on the </a:t>
            </a:r>
            <a:r>
              <a:rPr lang="en-US" b="1" dirty="0" smtClean="0">
                <a:solidFill>
                  <a:srgbClr val="FF0000"/>
                </a:solidFill>
                <a:latin typeface="Lucida Console"/>
                <a:cs typeface="Lucida Console"/>
              </a:rPr>
              <a:t>exploitation </a:t>
            </a:r>
            <a:r>
              <a:rPr lang="en-US" b="1" dirty="0">
                <a:solidFill>
                  <a:srgbClr val="FF0000"/>
                </a:solidFill>
                <a:latin typeface="Lucida Console"/>
                <a:cs typeface="Lucida Console"/>
              </a:rPr>
              <a:t>or potential exploitation of the existing </a:t>
            </a:r>
            <a:endParaRPr lang="en-US" b="1" dirty="0" smtClean="0">
              <a:solidFill>
                <a:srgbClr val="FF0000"/>
              </a:solidFill>
              <a:latin typeface="Lucida Console"/>
              <a:cs typeface="Lucida Console"/>
            </a:endParaRPr>
          </a:p>
          <a:p>
            <a:pPr marL="0" lvl="0" indent="0">
              <a:buNone/>
            </a:pPr>
            <a:r>
              <a:rPr lang="en-US" b="1" dirty="0" smtClean="0">
                <a:solidFill>
                  <a:srgbClr val="FF0000"/>
                </a:solidFill>
                <a:latin typeface="Lucida Console"/>
                <a:cs typeface="Lucida Console"/>
              </a:rPr>
              <a:t>work</a:t>
            </a:r>
            <a:r>
              <a:rPr lang="en-US" dirty="0" smtClean="0">
                <a:latin typeface="Lucida Console"/>
                <a:cs typeface="Lucida Console"/>
              </a:rPr>
              <a:t> </a:t>
            </a:r>
            <a:r>
              <a:rPr lang="en-US" dirty="0">
                <a:solidFill>
                  <a:schemeClr val="bg1"/>
                </a:solidFill>
                <a:latin typeface="Lucida Console"/>
                <a:cs typeface="Lucida Console"/>
              </a:rPr>
              <a:t>or other subject</a:t>
            </a:r>
            <a:r>
              <a:rPr lang="en-US" dirty="0" smtClean="0">
                <a:solidFill>
                  <a:schemeClr val="bg1"/>
                </a:solidFill>
                <a:latin typeface="Lucida Console"/>
                <a:cs typeface="Lucida Console"/>
              </a:rPr>
              <a:t>-matter </a:t>
            </a:r>
            <a:r>
              <a:rPr lang="en-US" dirty="0">
                <a:solidFill>
                  <a:schemeClr val="bg1"/>
                </a:solidFill>
                <a:latin typeface="Lucida Console"/>
                <a:cs typeface="Lucida Console"/>
              </a:rPr>
              <a:t>— or </a:t>
            </a:r>
            <a:r>
              <a:rPr lang="en-US" dirty="0" smtClean="0">
                <a:solidFill>
                  <a:schemeClr val="bg1"/>
                </a:solidFill>
                <a:latin typeface="Lucida Console"/>
                <a:cs typeface="Lucida Console"/>
              </a:rPr>
              <a:t>copy </a:t>
            </a:r>
            <a:r>
              <a:rPr lang="en-US" dirty="0">
                <a:solidFill>
                  <a:schemeClr val="bg1"/>
                </a:solidFill>
                <a:latin typeface="Lucida Console"/>
                <a:cs typeface="Lucida Console"/>
              </a:rPr>
              <a:t>of it — or on an existing or </a:t>
            </a:r>
            <a:endParaRPr lang="en-US" dirty="0" smtClean="0">
              <a:solidFill>
                <a:schemeClr val="bg1"/>
              </a:solidFill>
              <a:latin typeface="Lucida Console"/>
              <a:cs typeface="Lucida Console"/>
            </a:endParaRPr>
          </a:p>
          <a:p>
            <a:pPr marL="0" lvl="0" indent="0">
              <a:buNone/>
            </a:pPr>
            <a:r>
              <a:rPr lang="en-US" dirty="0" smtClean="0">
                <a:solidFill>
                  <a:schemeClr val="bg1"/>
                </a:solidFill>
                <a:latin typeface="Lucida Console"/>
                <a:cs typeface="Lucida Console"/>
              </a:rPr>
              <a:t>potential </a:t>
            </a:r>
            <a:r>
              <a:rPr lang="en-US" dirty="0">
                <a:solidFill>
                  <a:schemeClr val="bg1"/>
                </a:solidFill>
                <a:latin typeface="Lucida Console"/>
                <a:cs typeface="Lucida Console"/>
              </a:rPr>
              <a:t>market for it, including that </a:t>
            </a:r>
            <a:r>
              <a:rPr lang="en-US" dirty="0" smtClean="0">
                <a:solidFill>
                  <a:schemeClr val="bg1"/>
                </a:solidFill>
                <a:latin typeface="Lucida Console"/>
                <a:cs typeface="Lucida Console"/>
              </a:rPr>
              <a:t>the </a:t>
            </a:r>
            <a:r>
              <a:rPr lang="en-US" dirty="0">
                <a:solidFill>
                  <a:schemeClr val="bg1"/>
                </a:solidFill>
                <a:latin typeface="Lucida Console"/>
                <a:cs typeface="Lucida Console"/>
              </a:rPr>
              <a:t>new work </a:t>
            </a:r>
            <a:r>
              <a:rPr lang="en-US" dirty="0" smtClean="0">
                <a:solidFill>
                  <a:schemeClr val="bg1"/>
                </a:solidFill>
                <a:latin typeface="Lucida Console"/>
                <a:cs typeface="Lucida Console"/>
              </a:rPr>
              <a:t>or </a:t>
            </a:r>
            <a:r>
              <a:rPr lang="en-US" dirty="0">
                <a:solidFill>
                  <a:schemeClr val="bg1"/>
                </a:solidFill>
                <a:latin typeface="Lucida Console"/>
                <a:cs typeface="Lucida Console"/>
              </a:rPr>
              <a:t>other subject</a:t>
            </a:r>
            <a:r>
              <a:rPr lang="en-US" dirty="0" smtClean="0">
                <a:solidFill>
                  <a:schemeClr val="bg1"/>
                </a:solidFill>
                <a:latin typeface="Lucida Console"/>
                <a:cs typeface="Lucida Console"/>
              </a:rPr>
              <a:t>-</a:t>
            </a:r>
          </a:p>
          <a:p>
            <a:pPr marL="0" lvl="0" indent="0">
              <a:buNone/>
            </a:pPr>
            <a:r>
              <a:rPr lang="en-US" dirty="0" smtClean="0">
                <a:solidFill>
                  <a:schemeClr val="bg1"/>
                </a:solidFill>
                <a:latin typeface="Lucida Console"/>
                <a:cs typeface="Lucida Console"/>
              </a:rPr>
              <a:t>matter </a:t>
            </a:r>
            <a:r>
              <a:rPr lang="en-US" dirty="0">
                <a:solidFill>
                  <a:schemeClr val="bg1"/>
                </a:solidFill>
                <a:latin typeface="Lucida Console"/>
                <a:cs typeface="Lucida Console"/>
              </a:rPr>
              <a:t>is not a substitute for the existing one.</a:t>
            </a:r>
            <a:endParaRPr lang="en-US" sz="3600" dirty="0">
              <a:solidFill>
                <a:schemeClr val="bg1"/>
              </a:solidFill>
              <a:latin typeface="Lucida Console"/>
              <a:cs typeface="Lucida Console"/>
            </a:endParaRPr>
          </a:p>
          <a:p>
            <a:pPr marL="0" lvl="0" indent="0" fontAlgn="b">
              <a:buNone/>
            </a:pPr>
            <a:endParaRPr lang="en-US" sz="4000" dirty="0"/>
          </a:p>
          <a:p>
            <a:endParaRPr lang="en-US" dirty="0"/>
          </a:p>
        </p:txBody>
      </p:sp>
    </p:spTree>
    <p:extLst>
      <p:ext uri="{BB962C8B-B14F-4D97-AF65-F5344CB8AC3E}">
        <p14:creationId xmlns:p14="http://schemas.microsoft.com/office/powerpoint/2010/main" val="2021169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8567"/>
            <a:ext cx="7113216" cy="910612"/>
          </a:xfrm>
        </p:spPr>
        <p:txBody>
          <a:bodyPr>
            <a:normAutofit/>
          </a:bodyPr>
          <a:lstStyle/>
          <a:p>
            <a:r>
              <a:rPr lang="en-US" sz="3600" b="1" dirty="0" smtClean="0">
                <a:solidFill>
                  <a:srgbClr val="FFFF00"/>
                </a:solidFill>
                <a:latin typeface="+mn-lt"/>
              </a:rPr>
              <a:t> A Related Path:</a:t>
            </a:r>
            <a:r>
              <a:rPr lang="en-US" sz="3600" b="1" i="1" dirty="0" smtClean="0">
                <a:solidFill>
                  <a:srgbClr val="FFFF00"/>
                </a:solidFill>
                <a:latin typeface="+mn-lt"/>
              </a:rPr>
              <a:t> Moral Rights</a:t>
            </a:r>
            <a:endParaRPr lang="en-US" sz="3600" b="1" i="1" dirty="0">
              <a:solidFill>
                <a:srgbClr val="FFFF00"/>
              </a:solidFill>
              <a:latin typeface="+mn-lt"/>
            </a:endParaRPr>
          </a:p>
        </p:txBody>
      </p:sp>
      <p:sp>
        <p:nvSpPr>
          <p:cNvPr id="3" name="Content Placeholder 2"/>
          <p:cNvSpPr>
            <a:spLocks noGrp="1"/>
          </p:cNvSpPr>
          <p:nvPr>
            <p:ph sz="quarter" idx="10"/>
          </p:nvPr>
        </p:nvSpPr>
        <p:spPr>
          <a:xfrm>
            <a:off x="164215" y="1029179"/>
            <a:ext cx="7307618" cy="5129025"/>
          </a:xfrm>
        </p:spPr>
        <p:txBody>
          <a:bodyPr>
            <a:normAutofit fontScale="92500" lnSpcReduction="20000"/>
          </a:bodyPr>
          <a:lstStyle/>
          <a:p>
            <a:pPr marL="0" indent="0">
              <a:buNone/>
            </a:pPr>
            <a:r>
              <a:rPr lang="en-US" dirty="0" smtClean="0">
                <a:solidFill>
                  <a:srgbClr val="FFFFFF"/>
                </a:solidFill>
                <a:latin typeface="Lucida Console"/>
                <a:cs typeface="Lucida Console"/>
              </a:rPr>
              <a:t>Regime of </a:t>
            </a:r>
            <a:r>
              <a:rPr lang="en-US" b="1" dirty="0" smtClean="0">
                <a:solidFill>
                  <a:schemeClr val="accent3">
                    <a:lumMod val="60000"/>
                    <a:lumOff val="40000"/>
                  </a:schemeClr>
                </a:solidFill>
                <a:latin typeface="Lucida Console"/>
                <a:cs typeface="Lucida Console"/>
              </a:rPr>
              <a:t>ATTRIBUTION</a:t>
            </a:r>
            <a:r>
              <a:rPr lang="en-US" dirty="0" smtClean="0">
                <a:latin typeface="Lucida Console"/>
                <a:cs typeface="Lucida Console"/>
              </a:rPr>
              <a:t> </a:t>
            </a:r>
            <a:r>
              <a:rPr lang="en-US" b="1" dirty="0" smtClean="0">
                <a:solidFill>
                  <a:schemeClr val="tx1"/>
                </a:solidFill>
                <a:latin typeface="Lucida Console"/>
                <a:cs typeface="Lucida Console"/>
              </a:rPr>
              <a:t>+</a:t>
            </a:r>
            <a:r>
              <a:rPr lang="en-US" dirty="0" smtClean="0">
                <a:latin typeface="Lucida Console"/>
                <a:cs typeface="Lucida Console"/>
              </a:rPr>
              <a:t> </a:t>
            </a:r>
            <a:r>
              <a:rPr lang="en-US" b="1" dirty="0" smtClean="0">
                <a:solidFill>
                  <a:schemeClr val="accent5">
                    <a:lumMod val="60000"/>
                    <a:lumOff val="40000"/>
                  </a:schemeClr>
                </a:solidFill>
                <a:latin typeface="Lucida Console"/>
                <a:cs typeface="Lucida Console"/>
              </a:rPr>
              <a:t>INTEGRITY</a:t>
            </a:r>
          </a:p>
          <a:p>
            <a:pPr marL="0" indent="0">
              <a:buNone/>
            </a:pPr>
            <a:endParaRPr lang="en-US" dirty="0" smtClean="0">
              <a:latin typeface="Lucida Console"/>
              <a:cs typeface="Lucida Console"/>
            </a:endParaRPr>
          </a:p>
          <a:p>
            <a:pPr marL="0" indent="0">
              <a:buNone/>
            </a:pPr>
            <a:r>
              <a:rPr lang="en-US" dirty="0" smtClean="0">
                <a:solidFill>
                  <a:srgbClr val="FFFFFF"/>
                </a:solidFill>
                <a:latin typeface="Lucida Console"/>
                <a:cs typeface="Lucida Console"/>
              </a:rPr>
              <a:t>IF TO IP </a:t>
            </a:r>
            <a:r>
              <a:rPr lang="en-US" b="1" dirty="0" smtClean="0">
                <a:solidFill>
                  <a:srgbClr val="FFFFFF"/>
                </a:solidFill>
                <a:latin typeface="Lucida Console"/>
                <a:cs typeface="Lucida Console"/>
              </a:rPr>
              <a:t>=</a:t>
            </a:r>
            <a:r>
              <a:rPr lang="en-US" dirty="0" smtClean="0">
                <a:solidFill>
                  <a:srgbClr val="FFFFFF"/>
                </a:solidFill>
                <a:latin typeface="Lucida Console"/>
                <a:cs typeface="Lucida Console"/>
              </a:rPr>
              <a:t> </a:t>
            </a:r>
            <a:r>
              <a:rPr lang="en-US" dirty="0" smtClean="0">
                <a:solidFill>
                  <a:schemeClr val="tx2">
                    <a:lumMod val="40000"/>
                    <a:lumOff val="60000"/>
                  </a:schemeClr>
                </a:solidFill>
                <a:latin typeface="Lucida Console"/>
                <a:cs typeface="Lucida Console"/>
              </a:rPr>
              <a:t>1. commercial impact test  </a:t>
            </a:r>
          </a:p>
          <a:p>
            <a:pPr marL="0" indent="0">
              <a:buNone/>
            </a:pPr>
            <a:r>
              <a:rPr lang="en-US" dirty="0">
                <a:solidFill>
                  <a:schemeClr val="tx2">
                    <a:lumMod val="40000"/>
                    <a:lumOff val="60000"/>
                  </a:schemeClr>
                </a:solidFill>
                <a:latin typeface="Lucida Console"/>
                <a:cs typeface="Lucida Console"/>
              </a:rPr>
              <a:t> </a:t>
            </a:r>
            <a:r>
              <a:rPr lang="en-US" dirty="0" smtClean="0">
                <a:solidFill>
                  <a:schemeClr val="tx2">
                    <a:lumMod val="40000"/>
                    <a:lumOff val="60000"/>
                  </a:schemeClr>
                </a:solidFill>
                <a:latin typeface="Lucida Console"/>
                <a:cs typeface="Lucida Console"/>
              </a:rPr>
              <a:t>             irrelevant;</a:t>
            </a:r>
          </a:p>
          <a:p>
            <a:pPr marL="0" indent="0">
              <a:buNone/>
            </a:pPr>
            <a:r>
              <a:rPr lang="en-US" dirty="0">
                <a:solidFill>
                  <a:schemeClr val="tx2">
                    <a:lumMod val="40000"/>
                    <a:lumOff val="60000"/>
                  </a:schemeClr>
                </a:solidFill>
                <a:latin typeface="Lucida Console"/>
                <a:cs typeface="Lucida Console"/>
              </a:rPr>
              <a:t> </a:t>
            </a:r>
            <a:r>
              <a:rPr lang="en-US" dirty="0" smtClean="0">
                <a:solidFill>
                  <a:schemeClr val="tx2">
                    <a:lumMod val="40000"/>
                    <a:lumOff val="60000"/>
                  </a:schemeClr>
                </a:solidFill>
                <a:latin typeface="Lucida Console"/>
                <a:cs typeface="Lucida Console"/>
              </a:rPr>
              <a:t>         </a:t>
            </a:r>
            <a:r>
              <a:rPr lang="en-US" dirty="0">
                <a:solidFill>
                  <a:schemeClr val="tx2">
                    <a:lumMod val="40000"/>
                    <a:lumOff val="60000"/>
                  </a:schemeClr>
                </a:solidFill>
                <a:latin typeface="Lucida Console"/>
                <a:cs typeface="Lucida Console"/>
              </a:rPr>
              <a:t> </a:t>
            </a:r>
            <a:r>
              <a:rPr lang="en-US" dirty="0" smtClean="0">
                <a:solidFill>
                  <a:schemeClr val="tx2">
                    <a:lumMod val="40000"/>
                    <a:lumOff val="60000"/>
                  </a:schemeClr>
                </a:solidFill>
                <a:latin typeface="Lucida Console"/>
                <a:cs typeface="Lucida Console"/>
              </a:rPr>
              <a:t>2. right to be attributed</a:t>
            </a:r>
          </a:p>
          <a:p>
            <a:pPr marL="0" indent="0">
              <a:buNone/>
            </a:pPr>
            <a:r>
              <a:rPr lang="en-US" dirty="0">
                <a:solidFill>
                  <a:schemeClr val="tx2">
                    <a:lumMod val="40000"/>
                    <a:lumOff val="60000"/>
                  </a:schemeClr>
                </a:solidFill>
                <a:latin typeface="Lucida Console"/>
                <a:cs typeface="Lucida Console"/>
              </a:rPr>
              <a:t> </a:t>
            </a:r>
            <a:r>
              <a:rPr lang="en-US" dirty="0" smtClean="0">
                <a:solidFill>
                  <a:schemeClr val="tx2">
                    <a:lumMod val="40000"/>
                    <a:lumOff val="60000"/>
                  </a:schemeClr>
                </a:solidFill>
                <a:latin typeface="Lucida Console"/>
                <a:cs typeface="Lucida Console"/>
              </a:rPr>
              <a:t>          3. right to protect work’s  </a:t>
            </a:r>
          </a:p>
          <a:p>
            <a:pPr marL="0" indent="0">
              <a:buNone/>
            </a:pPr>
            <a:r>
              <a:rPr lang="en-US" dirty="0">
                <a:solidFill>
                  <a:schemeClr val="tx2">
                    <a:lumMod val="40000"/>
                    <a:lumOff val="60000"/>
                  </a:schemeClr>
                </a:solidFill>
                <a:latin typeface="Lucida Console"/>
                <a:cs typeface="Lucida Console"/>
              </a:rPr>
              <a:t> </a:t>
            </a:r>
            <a:r>
              <a:rPr lang="en-US" dirty="0" smtClean="0">
                <a:solidFill>
                  <a:schemeClr val="tx2">
                    <a:lumMod val="40000"/>
                    <a:lumOff val="60000"/>
                  </a:schemeClr>
                </a:solidFill>
                <a:latin typeface="Lucida Console"/>
                <a:cs typeface="Lucida Console"/>
              </a:rPr>
              <a:t>             integrity</a:t>
            </a:r>
          </a:p>
          <a:p>
            <a:pPr marL="0" indent="0">
              <a:buNone/>
            </a:pPr>
            <a:endParaRPr lang="en-US" dirty="0">
              <a:latin typeface="Lucida Console"/>
              <a:cs typeface="Lucida Console"/>
            </a:endParaRPr>
          </a:p>
          <a:p>
            <a:pPr marL="0" indent="0">
              <a:buNone/>
            </a:pPr>
            <a:r>
              <a:rPr lang="en-US" dirty="0" smtClean="0">
                <a:solidFill>
                  <a:srgbClr val="FFFFFF"/>
                </a:solidFill>
                <a:latin typeface="Lucida Console"/>
                <a:cs typeface="Lucida Console"/>
              </a:rPr>
              <a:t>IF TO PRIVACY </a:t>
            </a:r>
            <a:r>
              <a:rPr lang="en-US" b="1" dirty="0" smtClean="0">
                <a:solidFill>
                  <a:srgbClr val="FFFFFF"/>
                </a:solidFill>
                <a:latin typeface="Lucida Console"/>
                <a:cs typeface="Lucida Console"/>
              </a:rPr>
              <a:t>=</a:t>
            </a:r>
            <a:r>
              <a:rPr lang="en-US" dirty="0" smtClean="0">
                <a:solidFill>
                  <a:srgbClr val="FFFFFF"/>
                </a:solidFill>
                <a:latin typeface="Lucida Console"/>
                <a:cs typeface="Lucida Console"/>
              </a:rPr>
              <a:t> </a:t>
            </a:r>
            <a:r>
              <a:rPr lang="en-US" dirty="0" smtClean="0">
                <a:solidFill>
                  <a:schemeClr val="accent4">
                    <a:lumMod val="40000"/>
                    <a:lumOff val="60000"/>
                  </a:schemeClr>
                </a:solidFill>
                <a:latin typeface="Lucida Console"/>
                <a:cs typeface="Lucida Console"/>
              </a:rPr>
              <a:t>Attribution &amp; Integrity</a:t>
            </a:r>
          </a:p>
          <a:p>
            <a:pPr marL="0" indent="0">
              <a:buNone/>
            </a:pPr>
            <a:r>
              <a:rPr lang="en-US" dirty="0" smtClean="0">
                <a:solidFill>
                  <a:schemeClr val="accent4">
                    <a:lumMod val="40000"/>
                    <a:lumOff val="60000"/>
                  </a:schemeClr>
                </a:solidFill>
                <a:latin typeface="Lucida Console"/>
                <a:cs typeface="Lucida Console"/>
              </a:rPr>
              <a:t>                includes non-attribution </a:t>
            </a:r>
          </a:p>
          <a:p>
            <a:pPr marL="0" indent="0">
              <a:buNone/>
            </a:pPr>
            <a:r>
              <a:rPr lang="en-US" b="1" dirty="0" smtClean="0">
                <a:solidFill>
                  <a:srgbClr val="8EB4E3"/>
                </a:solidFill>
                <a:latin typeface="Lucida Console"/>
                <a:cs typeface="Lucida Console"/>
              </a:rPr>
              <a:t>                (“right to be forgotten”)</a:t>
            </a:r>
          </a:p>
          <a:p>
            <a:pPr marL="0" indent="0">
              <a:buNone/>
            </a:pPr>
            <a:r>
              <a:rPr lang="en-US" dirty="0">
                <a:latin typeface="Lucida Console"/>
                <a:cs typeface="Lucida Console"/>
              </a:rPr>
              <a:t> </a:t>
            </a:r>
            <a:r>
              <a:rPr lang="en-US" dirty="0" smtClean="0">
                <a:latin typeface="Lucida Console"/>
                <a:cs typeface="Lucida Console"/>
              </a:rPr>
              <a:t>                              </a:t>
            </a:r>
            <a:endParaRPr lang="en-US" dirty="0">
              <a:latin typeface="Lucida Console"/>
              <a:cs typeface="Lucida Console"/>
            </a:endParaRPr>
          </a:p>
          <a:p>
            <a:pPr marL="0" indent="0">
              <a:buNone/>
            </a:pPr>
            <a:r>
              <a:rPr lang="en-US" dirty="0" smtClean="0">
                <a:solidFill>
                  <a:srgbClr val="FFFFFF"/>
                </a:solidFill>
                <a:latin typeface="Lucida Console"/>
                <a:cs typeface="Lucida Console"/>
              </a:rPr>
              <a:t>IF TO CONTRACTS </a:t>
            </a:r>
            <a:r>
              <a:rPr lang="en-US" b="1" dirty="0" smtClean="0">
                <a:solidFill>
                  <a:srgbClr val="FFFFFF"/>
                </a:solidFill>
                <a:latin typeface="Lucida Console"/>
                <a:cs typeface="Lucida Console"/>
              </a:rPr>
              <a:t>= </a:t>
            </a:r>
            <a:r>
              <a:rPr lang="en-US" b="1" dirty="0" smtClean="0">
                <a:solidFill>
                  <a:srgbClr val="FF0000"/>
                </a:solidFill>
                <a:latin typeface="Lucida Console"/>
                <a:cs typeface="Lucida Console"/>
              </a:rPr>
              <a:t>??? </a:t>
            </a:r>
            <a:r>
              <a:rPr lang="en-US" dirty="0" smtClean="0">
                <a:solidFill>
                  <a:schemeClr val="accent2">
                    <a:lumMod val="40000"/>
                    <a:lumOff val="60000"/>
                  </a:schemeClr>
                </a:solidFill>
                <a:latin typeface="Lucida Console"/>
                <a:cs typeface="Lucida Console"/>
              </a:rPr>
              <a:t>(but cannot assign –  </a:t>
            </a:r>
          </a:p>
          <a:p>
            <a:pPr marL="0" indent="0">
              <a:buNone/>
            </a:pPr>
            <a:r>
              <a:rPr lang="en-US" dirty="0">
                <a:solidFill>
                  <a:schemeClr val="accent2">
                    <a:lumMod val="40000"/>
                    <a:lumOff val="60000"/>
                  </a:schemeClr>
                </a:solidFill>
                <a:latin typeface="Lucida Console"/>
                <a:cs typeface="Lucida Console"/>
              </a:rPr>
              <a:t> </a:t>
            </a:r>
            <a:r>
              <a:rPr lang="en-US" dirty="0" smtClean="0">
                <a:solidFill>
                  <a:schemeClr val="accent2">
                    <a:lumMod val="40000"/>
                    <a:lumOff val="60000"/>
                  </a:schemeClr>
                </a:solidFill>
                <a:latin typeface="Lucida Console"/>
                <a:cs typeface="Lucida Console"/>
              </a:rPr>
              <a:t>                      only waive)</a:t>
            </a:r>
          </a:p>
          <a:p>
            <a:pPr marL="0" indent="0">
              <a:buNone/>
            </a:pPr>
            <a:endParaRPr lang="en-US" dirty="0">
              <a:solidFill>
                <a:srgbClr val="800000"/>
              </a:solidFill>
              <a:latin typeface="Lucida Console"/>
              <a:cs typeface="Lucida Console"/>
            </a:endParaRPr>
          </a:p>
          <a:p>
            <a:pPr marL="0" indent="0">
              <a:buNone/>
            </a:pPr>
            <a:r>
              <a:rPr lang="en-US" b="1" dirty="0" smtClean="0">
                <a:solidFill>
                  <a:schemeClr val="bg1"/>
                </a:solidFill>
                <a:latin typeface="Lucida Console"/>
                <a:cs typeface="Lucida Console"/>
              </a:rPr>
              <a:t>NOTE: </a:t>
            </a:r>
            <a:r>
              <a:rPr lang="en-US" i="1" u="sng" dirty="0" smtClean="0">
                <a:solidFill>
                  <a:schemeClr val="bg1"/>
                </a:solidFill>
                <a:latin typeface="Lucida Console"/>
                <a:cs typeface="Lucida Console"/>
              </a:rPr>
              <a:t>Copyright Act</a:t>
            </a:r>
            <a:r>
              <a:rPr lang="en-US" dirty="0" smtClean="0">
                <a:solidFill>
                  <a:schemeClr val="bg1"/>
                </a:solidFill>
                <a:latin typeface="Lucida Console"/>
                <a:cs typeface="Lucida Console"/>
              </a:rPr>
              <a:t> (Canada) now extends </a:t>
            </a:r>
          </a:p>
          <a:p>
            <a:pPr marL="0" indent="0">
              <a:buNone/>
            </a:pPr>
            <a:r>
              <a:rPr lang="en-US" dirty="0" smtClean="0">
                <a:solidFill>
                  <a:schemeClr val="bg1"/>
                </a:solidFill>
                <a:latin typeface="Lucida Console"/>
                <a:cs typeface="Lucida Console"/>
              </a:rPr>
              <a:t>moral rights to “performers” in their </a:t>
            </a:r>
          </a:p>
          <a:p>
            <a:pPr marL="0" indent="0">
              <a:buNone/>
            </a:pPr>
            <a:r>
              <a:rPr lang="en-US" dirty="0" smtClean="0">
                <a:solidFill>
                  <a:schemeClr val="bg1"/>
                </a:solidFill>
                <a:latin typeface="Lucida Console"/>
                <a:cs typeface="Lucida Console"/>
              </a:rPr>
              <a:t>“performances”.</a:t>
            </a:r>
            <a:endParaRPr lang="en-US" dirty="0">
              <a:solidFill>
                <a:schemeClr val="bg1"/>
              </a:solidFill>
              <a:latin typeface="Lucida Console"/>
              <a:cs typeface="Lucida Console"/>
            </a:endParaRPr>
          </a:p>
        </p:txBody>
      </p:sp>
      <p:pic>
        <p:nvPicPr>
          <p:cNvPr id="4" name="Content Placeholder 7" descr="DSC_2259_MorgueFile.jpg"/>
          <p:cNvPicPr>
            <a:picLocks noChangeAspect="1"/>
          </p:cNvPicPr>
          <p:nvPr/>
        </p:nvPicPr>
        <p:blipFill rotWithShape="1">
          <a:blip r:embed="rId2" cstate="print">
            <a:extLst>
              <a:ext uri="{28A0092B-C50C-407E-A947-70E740481C1C}">
                <a14:useLocalDpi xmlns:a14="http://schemas.microsoft.com/office/drawing/2010/main"/>
              </a:ext>
            </a:extLst>
          </a:blip>
          <a:srcRect r="-660"/>
          <a:stretch/>
        </p:blipFill>
        <p:spPr>
          <a:xfrm>
            <a:off x="7263587" y="1029179"/>
            <a:ext cx="1737370" cy="3310433"/>
          </a:xfrm>
          <a:prstGeom prst="rect">
            <a:avLst/>
          </a:prstGeom>
        </p:spPr>
      </p:pic>
    </p:spTree>
    <p:extLst>
      <p:ext uri="{BB962C8B-B14F-4D97-AF65-F5344CB8AC3E}">
        <p14:creationId xmlns:p14="http://schemas.microsoft.com/office/powerpoint/2010/main" val="1716963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12614" y="554878"/>
            <a:ext cx="8596924" cy="4154983"/>
          </a:xfrm>
          <a:prstGeom prst="rect">
            <a:avLst/>
          </a:prstGeom>
        </p:spPr>
        <p:txBody>
          <a:bodyPr wrap="square">
            <a:spAutoFit/>
          </a:bodyPr>
          <a:lstStyle/>
          <a:p>
            <a:r>
              <a:rPr lang="en-US" sz="4400" b="1" dirty="0">
                <a:solidFill>
                  <a:schemeClr val="bg1"/>
                </a:solidFill>
                <a:latin typeface="Lucida Console"/>
                <a:cs typeface="Lucida Console"/>
              </a:rPr>
              <a:t>"The world as we have created it is a process of our thinking. It cannot be changed without changing our </a:t>
            </a:r>
            <a:r>
              <a:rPr lang="en-US" sz="4400" b="1" dirty="0" smtClean="0">
                <a:solidFill>
                  <a:schemeClr val="bg1"/>
                </a:solidFill>
                <a:latin typeface="Lucida Console"/>
                <a:cs typeface="Lucida Console"/>
              </a:rPr>
              <a:t>thinking”</a:t>
            </a:r>
          </a:p>
          <a:p>
            <a:r>
              <a:rPr lang="en-US" sz="4400" b="1" i="1" dirty="0" smtClean="0">
                <a:solidFill>
                  <a:schemeClr val="tx2">
                    <a:lumMod val="40000"/>
                    <a:lumOff val="60000"/>
                  </a:schemeClr>
                </a:solidFill>
                <a:latin typeface="Lucida Console"/>
                <a:cs typeface="Lucida Console"/>
              </a:rPr>
              <a:t>Albert Einstein</a:t>
            </a:r>
            <a:endParaRPr lang="en-US" sz="4400" b="1" i="1" dirty="0">
              <a:solidFill>
                <a:schemeClr val="tx2">
                  <a:lumMod val="40000"/>
                  <a:lumOff val="60000"/>
                </a:schemeClr>
              </a:solidFill>
              <a:latin typeface="Lucida Console"/>
              <a:cs typeface="Lucida Console"/>
              <a:hlinkClick r:id="rId3"/>
            </a:endParaRPr>
          </a:p>
        </p:txBody>
      </p:sp>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3765" y="4795976"/>
            <a:ext cx="8779856" cy="1105253"/>
          </a:xfrm>
          <a:prstGeom prst="rect">
            <a:avLst/>
          </a:prstGeom>
        </p:spPr>
      </p:pic>
    </p:spTree>
    <p:extLst>
      <p:ext uri="{BB962C8B-B14F-4D97-AF65-F5344CB8AC3E}">
        <p14:creationId xmlns:p14="http://schemas.microsoft.com/office/powerpoint/2010/main" val="3316362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01"/>
            <a:ext cx="9144000" cy="874316"/>
          </a:xfrm>
        </p:spPr>
        <p:txBody>
          <a:bodyPr>
            <a:normAutofit/>
          </a:bodyPr>
          <a:lstStyle/>
          <a:p>
            <a:r>
              <a:rPr lang="en-US" b="1" dirty="0" smtClean="0"/>
              <a:t>   </a:t>
            </a:r>
            <a:r>
              <a:rPr lang="en-US" b="1" dirty="0" smtClean="0">
                <a:solidFill>
                  <a:srgbClr val="FFFF00"/>
                </a:solidFill>
              </a:rPr>
              <a:t>The Truth About Video Game IP?</a:t>
            </a:r>
            <a:endParaRPr lang="en-US" b="1" dirty="0">
              <a:solidFill>
                <a:srgbClr val="FFFF00"/>
              </a:solidFill>
            </a:endParaRPr>
          </a:p>
        </p:txBody>
      </p:sp>
      <p:sp>
        <p:nvSpPr>
          <p:cNvPr id="3" name="Content Placeholder 2"/>
          <p:cNvSpPr>
            <a:spLocks noGrp="1"/>
          </p:cNvSpPr>
          <p:nvPr>
            <p:ph sz="quarter" idx="10"/>
          </p:nvPr>
        </p:nvSpPr>
        <p:spPr>
          <a:xfrm>
            <a:off x="221734" y="878417"/>
            <a:ext cx="8922266" cy="5037666"/>
          </a:xfrm>
        </p:spPr>
        <p:txBody>
          <a:bodyPr>
            <a:normAutofit/>
          </a:bodyPr>
          <a:lstStyle/>
          <a:p>
            <a:pPr marL="0" indent="0">
              <a:buNone/>
            </a:pPr>
            <a:r>
              <a:rPr lang="en-US" dirty="0" smtClean="0">
                <a:solidFill>
                  <a:schemeClr val="accent4">
                    <a:lumMod val="40000"/>
                    <a:lumOff val="60000"/>
                  </a:schemeClr>
                </a:solidFill>
                <a:latin typeface="Lucida Console"/>
                <a:cs typeface="Lucida Console"/>
              </a:rPr>
              <a:t>1. </a:t>
            </a:r>
            <a:r>
              <a:rPr lang="en-US" dirty="0">
                <a:solidFill>
                  <a:schemeClr val="accent4">
                    <a:lumMod val="40000"/>
                    <a:lumOff val="60000"/>
                  </a:schemeClr>
                </a:solidFill>
                <a:latin typeface="Lucida Console"/>
                <a:cs typeface="Lucida Console"/>
              </a:rPr>
              <a:t>G</a:t>
            </a:r>
            <a:r>
              <a:rPr lang="en-US" dirty="0" smtClean="0">
                <a:solidFill>
                  <a:schemeClr val="accent4">
                    <a:lumMod val="40000"/>
                    <a:lumOff val="60000"/>
                  </a:schemeClr>
                </a:solidFill>
                <a:latin typeface="Lucida Console"/>
                <a:cs typeface="Lucida Console"/>
              </a:rPr>
              <a:t>ames </a:t>
            </a:r>
            <a:r>
              <a:rPr lang="en-US" dirty="0">
                <a:solidFill>
                  <a:schemeClr val="accent4">
                    <a:lumMod val="40000"/>
                    <a:lumOff val="60000"/>
                  </a:schemeClr>
                </a:solidFill>
                <a:latin typeface="Lucida Console"/>
                <a:cs typeface="Lucida Console"/>
              </a:rPr>
              <a:t>are inherently creative &amp; interactive</a:t>
            </a:r>
          </a:p>
          <a:p>
            <a:pPr marL="0" indent="0">
              <a:buNone/>
            </a:pPr>
            <a:r>
              <a:rPr lang="en-US" dirty="0" smtClean="0">
                <a:solidFill>
                  <a:schemeClr val="accent4">
                    <a:lumMod val="40000"/>
                    <a:lumOff val="60000"/>
                  </a:schemeClr>
                </a:solidFill>
                <a:latin typeface="Lucida Console"/>
                <a:cs typeface="Lucida Console"/>
              </a:rPr>
              <a:t>2. Games have </a:t>
            </a:r>
            <a:r>
              <a:rPr lang="en-US" dirty="0">
                <a:solidFill>
                  <a:schemeClr val="accent4">
                    <a:lumMod val="40000"/>
                    <a:lumOff val="60000"/>
                  </a:schemeClr>
                </a:solidFill>
                <a:latin typeface="Lucida Console"/>
                <a:cs typeface="Lucida Console"/>
              </a:rPr>
              <a:t>a larger evolutionary purpose </a:t>
            </a:r>
            <a:endParaRPr lang="en-US" dirty="0" smtClean="0">
              <a:solidFill>
                <a:schemeClr val="accent4">
                  <a:lumMod val="40000"/>
                  <a:lumOff val="60000"/>
                </a:schemeClr>
              </a:solidFill>
              <a:latin typeface="Lucida Console"/>
              <a:cs typeface="Lucida Console"/>
            </a:endParaRPr>
          </a:p>
          <a:p>
            <a:pPr marL="0" indent="0">
              <a:buNone/>
            </a:pPr>
            <a:r>
              <a:rPr lang="en-US" dirty="0" smtClean="0">
                <a:solidFill>
                  <a:srgbClr val="FFFFFF"/>
                </a:solidFill>
                <a:latin typeface="Lucida Console"/>
                <a:cs typeface="Lucida Console"/>
              </a:rPr>
              <a:t>3. Video </a:t>
            </a:r>
            <a:r>
              <a:rPr lang="en-US" dirty="0">
                <a:solidFill>
                  <a:srgbClr val="FFFFFF"/>
                </a:solidFill>
                <a:latin typeface="Lucida Console"/>
                <a:cs typeface="Lucida Console"/>
              </a:rPr>
              <a:t>games </a:t>
            </a:r>
            <a:r>
              <a:rPr lang="en-US" dirty="0" smtClean="0">
                <a:solidFill>
                  <a:srgbClr val="FFFFFF"/>
                </a:solidFill>
                <a:latin typeface="Lucida Console"/>
                <a:cs typeface="Lucida Console"/>
              </a:rPr>
              <a:t>are “</a:t>
            </a:r>
            <a:r>
              <a:rPr lang="en-US" b="1" dirty="0">
                <a:solidFill>
                  <a:srgbClr val="FFFFFF"/>
                </a:solidFill>
                <a:latin typeface="Lucida Console"/>
                <a:cs typeface="Lucida Console"/>
              </a:rPr>
              <a:t>evolved” </a:t>
            </a:r>
            <a:r>
              <a:rPr lang="en-US" dirty="0">
                <a:solidFill>
                  <a:srgbClr val="FFFFFF"/>
                </a:solidFill>
                <a:latin typeface="Lucida Console"/>
                <a:cs typeface="Lucida Console"/>
              </a:rPr>
              <a:t>games</a:t>
            </a:r>
          </a:p>
          <a:p>
            <a:pPr marL="0" indent="0">
              <a:buNone/>
            </a:pPr>
            <a:r>
              <a:rPr lang="en-US" dirty="0" smtClean="0">
                <a:solidFill>
                  <a:srgbClr val="FFFFFF"/>
                </a:solidFill>
                <a:latin typeface="Lucida Console"/>
                <a:cs typeface="Lucida Console"/>
              </a:rPr>
              <a:t>4. In </a:t>
            </a:r>
            <a:r>
              <a:rPr lang="en-US" dirty="0">
                <a:solidFill>
                  <a:srgbClr val="FFFFFF"/>
                </a:solidFill>
                <a:latin typeface="Lucida Console"/>
                <a:cs typeface="Lucida Console"/>
              </a:rPr>
              <a:t>context </a:t>
            </a:r>
            <a:r>
              <a:rPr lang="en-US" dirty="0" smtClean="0">
                <a:solidFill>
                  <a:srgbClr val="FFFFFF"/>
                </a:solidFill>
                <a:latin typeface="Lucida Console"/>
                <a:cs typeface="Lucida Console"/>
              </a:rPr>
              <a:t>the</a:t>
            </a:r>
            <a:r>
              <a:rPr lang="en-US" b="1" dirty="0" smtClean="0">
                <a:solidFill>
                  <a:srgbClr val="FFFFFF"/>
                </a:solidFill>
                <a:latin typeface="Lucida Console"/>
                <a:cs typeface="Lucida Console"/>
              </a:rPr>
              <a:t> “art</a:t>
            </a:r>
            <a:r>
              <a:rPr lang="en-US" b="1" dirty="0">
                <a:solidFill>
                  <a:srgbClr val="FFFFFF"/>
                </a:solidFill>
                <a:latin typeface="Lucida Console"/>
                <a:cs typeface="Lucida Console"/>
              </a:rPr>
              <a:t>” </a:t>
            </a:r>
            <a:r>
              <a:rPr lang="en-US" dirty="0">
                <a:solidFill>
                  <a:srgbClr val="FFFFFF"/>
                </a:solidFill>
                <a:latin typeface="Lucida Console"/>
                <a:cs typeface="Lucida Console"/>
              </a:rPr>
              <a:t>though </a:t>
            </a:r>
            <a:r>
              <a:rPr lang="en-US" dirty="0" smtClean="0">
                <a:solidFill>
                  <a:srgbClr val="FFFFFF"/>
                </a:solidFill>
                <a:latin typeface="Lucida Console"/>
                <a:cs typeface="Lucida Console"/>
              </a:rPr>
              <a:t>wonderful</a:t>
            </a:r>
            <a:r>
              <a:rPr lang="en-US" b="1" dirty="0" smtClean="0">
                <a:solidFill>
                  <a:srgbClr val="FFFFFF"/>
                </a:solidFill>
                <a:latin typeface="Lucida Console"/>
                <a:cs typeface="Lucida Console"/>
              </a:rPr>
              <a:t> </a:t>
            </a:r>
            <a:r>
              <a:rPr lang="en-US" b="1" dirty="0">
                <a:solidFill>
                  <a:srgbClr val="FFFFFF"/>
                </a:solidFill>
                <a:latin typeface="Lucida Console"/>
                <a:cs typeface="Lucida Console"/>
              </a:rPr>
              <a:t>is </a:t>
            </a:r>
            <a:r>
              <a:rPr lang="en-US" b="1" dirty="0" smtClean="0">
                <a:solidFill>
                  <a:srgbClr val="FFFFFF"/>
                </a:solidFill>
                <a:latin typeface="Lucida Console"/>
                <a:cs typeface="Lucida Console"/>
              </a:rPr>
              <a:t> </a:t>
            </a:r>
          </a:p>
          <a:p>
            <a:pPr marL="0" indent="0">
              <a:buNone/>
            </a:pPr>
            <a:r>
              <a:rPr lang="en-US" b="1" dirty="0">
                <a:solidFill>
                  <a:srgbClr val="FFFFFF"/>
                </a:solidFill>
                <a:latin typeface="Lucida Console"/>
                <a:cs typeface="Lucida Console"/>
              </a:rPr>
              <a:t> </a:t>
            </a:r>
            <a:r>
              <a:rPr lang="en-US" b="1" dirty="0" smtClean="0">
                <a:solidFill>
                  <a:srgbClr val="FFFFFF"/>
                </a:solidFill>
                <a:latin typeface="Lucida Console"/>
                <a:cs typeface="Lucida Console"/>
              </a:rPr>
              <a:t>  incidental </a:t>
            </a:r>
            <a:r>
              <a:rPr lang="en-US" dirty="0">
                <a:solidFill>
                  <a:srgbClr val="FFFFFF"/>
                </a:solidFill>
                <a:latin typeface="Lucida Console"/>
                <a:cs typeface="Lucida Console"/>
              </a:rPr>
              <a:t>to </a:t>
            </a:r>
            <a:r>
              <a:rPr lang="en-US" dirty="0" smtClean="0">
                <a:solidFill>
                  <a:srgbClr val="FFFFFF"/>
                </a:solidFill>
                <a:latin typeface="Lucida Console"/>
                <a:cs typeface="Lucida Console"/>
              </a:rPr>
              <a:t>the game…</a:t>
            </a:r>
          </a:p>
          <a:p>
            <a:pPr marL="0" indent="0">
              <a:buNone/>
            </a:pPr>
            <a:r>
              <a:rPr lang="en-US" dirty="0" smtClean="0">
                <a:solidFill>
                  <a:srgbClr val="FFFFFF"/>
                </a:solidFill>
                <a:latin typeface="Lucida Console"/>
                <a:cs typeface="Lucida Console"/>
              </a:rPr>
              <a:t>5. The experience, the evolving narrative </a:t>
            </a:r>
          </a:p>
          <a:p>
            <a:pPr marL="0" indent="0">
              <a:buNone/>
            </a:pPr>
            <a:r>
              <a:rPr lang="en-US" dirty="0" smtClean="0">
                <a:solidFill>
                  <a:srgbClr val="FFFFFF"/>
                </a:solidFill>
                <a:latin typeface="Lucida Console"/>
                <a:cs typeface="Lucida Console"/>
              </a:rPr>
              <a:t>     &amp; playing </a:t>
            </a:r>
            <a:r>
              <a:rPr lang="en-US" dirty="0" smtClean="0">
                <a:solidFill>
                  <a:schemeClr val="accent3">
                    <a:lumMod val="40000"/>
                    <a:lumOff val="60000"/>
                  </a:schemeClr>
                </a:solidFill>
                <a:latin typeface="Lucida Console"/>
                <a:cs typeface="Lucida Console"/>
              </a:rPr>
              <a:t>(creation) </a:t>
            </a:r>
            <a:r>
              <a:rPr lang="en-US" dirty="0" smtClean="0">
                <a:solidFill>
                  <a:srgbClr val="FFFFFF"/>
                </a:solidFill>
                <a:latin typeface="Lucida Console"/>
                <a:cs typeface="Lucida Console"/>
              </a:rPr>
              <a:t>is the </a:t>
            </a:r>
            <a:r>
              <a:rPr lang="en-US" b="1" i="1" u="sng" dirty="0" smtClean="0">
                <a:solidFill>
                  <a:schemeClr val="accent4">
                    <a:lumMod val="40000"/>
                    <a:lumOff val="60000"/>
                  </a:schemeClr>
                </a:solidFill>
                <a:latin typeface="Lucida Console"/>
                <a:cs typeface="Lucida Console"/>
              </a:rPr>
              <a:t>key</a:t>
            </a:r>
            <a:r>
              <a:rPr lang="en-US" dirty="0" smtClean="0">
                <a:solidFill>
                  <a:schemeClr val="accent4">
                    <a:lumMod val="40000"/>
                    <a:lumOff val="60000"/>
                  </a:schemeClr>
                </a:solidFill>
                <a:latin typeface="Lucida Console"/>
                <a:cs typeface="Lucida Console"/>
              </a:rPr>
              <a:t>…</a:t>
            </a:r>
          </a:p>
          <a:p>
            <a:pPr marL="0" indent="0">
              <a:buNone/>
            </a:pPr>
            <a:r>
              <a:rPr lang="en-US" dirty="0" smtClean="0">
                <a:solidFill>
                  <a:schemeClr val="accent4">
                    <a:lumMod val="40000"/>
                    <a:lumOff val="60000"/>
                  </a:schemeClr>
                </a:solidFill>
                <a:latin typeface="Lucida Console"/>
                <a:cs typeface="Lucida Console"/>
              </a:rPr>
              <a:t>6   …</a:t>
            </a:r>
            <a:r>
              <a:rPr lang="en-US" b="1" dirty="0" smtClean="0">
                <a:solidFill>
                  <a:schemeClr val="accent4">
                    <a:lumMod val="40000"/>
                    <a:lumOff val="60000"/>
                  </a:schemeClr>
                </a:solidFill>
                <a:latin typeface="Lucida Console"/>
                <a:cs typeface="Lucida Console"/>
              </a:rPr>
              <a:t>&amp; player as co-creator of the game…</a:t>
            </a:r>
          </a:p>
          <a:p>
            <a:pPr marL="0" indent="0">
              <a:buNone/>
            </a:pPr>
            <a:r>
              <a:rPr lang="en-US" b="1" dirty="0">
                <a:solidFill>
                  <a:srgbClr val="FF0000"/>
                </a:solidFill>
                <a:latin typeface="Lucida Console"/>
                <a:cs typeface="Lucida Console"/>
              </a:rPr>
              <a:t> </a:t>
            </a:r>
            <a:r>
              <a:rPr lang="en-US" b="1" dirty="0" smtClean="0">
                <a:solidFill>
                  <a:srgbClr val="FF0000"/>
                </a:solidFill>
                <a:latin typeface="Lucida Console"/>
                <a:cs typeface="Lucida Console"/>
              </a:rPr>
              <a:t>   </a:t>
            </a:r>
            <a:r>
              <a:rPr lang="en-US" sz="3200" b="1" dirty="0" smtClean="0">
                <a:solidFill>
                  <a:srgbClr val="FF0000"/>
                </a:solidFill>
                <a:latin typeface="Lucida Console"/>
                <a:cs typeface="Lucida Console"/>
              </a:rPr>
              <a:t>The “Red Herring”?: </a:t>
            </a:r>
          </a:p>
          <a:p>
            <a:pPr marL="0" indent="0">
              <a:buNone/>
            </a:pPr>
            <a:r>
              <a:rPr lang="en-US" sz="3200" b="1" dirty="0" smtClean="0">
                <a:solidFill>
                  <a:srgbClr val="FF0000"/>
                </a:solidFill>
                <a:latin typeface="Lucida Console"/>
                <a:cs typeface="Lucida Console"/>
              </a:rPr>
              <a:t>   IP in the game is </a:t>
            </a:r>
          </a:p>
          <a:p>
            <a:pPr marL="0" indent="0">
              <a:buNone/>
            </a:pPr>
            <a:r>
              <a:rPr lang="en-US" sz="3200" b="1" i="1" u="sng" dirty="0" smtClean="0">
                <a:solidFill>
                  <a:schemeClr val="tx2">
                    <a:lumMod val="40000"/>
                    <a:lumOff val="60000"/>
                  </a:schemeClr>
                </a:solidFill>
                <a:latin typeface="Lucida Console"/>
                <a:cs typeface="Lucida Console"/>
              </a:rPr>
              <a:t>more incidental then core</a:t>
            </a:r>
            <a:r>
              <a:rPr lang="en-US" sz="3200" b="1" dirty="0" smtClean="0">
                <a:solidFill>
                  <a:schemeClr val="tx2">
                    <a:lumMod val="40000"/>
                    <a:lumOff val="60000"/>
                  </a:schemeClr>
                </a:solidFill>
                <a:latin typeface="Lucida Console"/>
                <a:cs typeface="Lucida Console"/>
              </a:rPr>
              <a:t> </a:t>
            </a:r>
            <a:r>
              <a:rPr lang="en-US" sz="3200" b="1" dirty="0" smtClean="0">
                <a:solidFill>
                  <a:schemeClr val="bg1"/>
                </a:solidFill>
                <a:latin typeface="Lucida Console"/>
                <a:cs typeface="Lucida Console"/>
              </a:rPr>
              <a:t>???</a:t>
            </a:r>
          </a:p>
          <a:p>
            <a:pPr marL="0" indent="0">
              <a:buNone/>
            </a:pPr>
            <a:r>
              <a:rPr lang="en-US" b="1" dirty="0">
                <a:solidFill>
                  <a:srgbClr val="FF0000"/>
                </a:solidFill>
              </a:rPr>
              <a:t> </a:t>
            </a:r>
            <a:r>
              <a:rPr lang="en-US" b="1" dirty="0" smtClean="0">
                <a:solidFill>
                  <a:srgbClr val="FF0000"/>
                </a:solidFill>
              </a:rPr>
              <a:t>                  </a:t>
            </a:r>
            <a:endParaRPr lang="en-US" b="1" dirty="0">
              <a:solidFill>
                <a:srgbClr val="FF0000"/>
              </a:solidFill>
            </a:endParaRPr>
          </a:p>
          <a:p>
            <a:endParaRPr lang="en-US" dirty="0"/>
          </a:p>
        </p:txBody>
      </p:sp>
      <p:pic>
        <p:nvPicPr>
          <p:cNvPr id="4" name="Content Placeholder 3" descr="Red_Herring.png"/>
          <p:cNvPicPr>
            <a:picLocks noChangeAspect="1"/>
          </p:cNvPicPr>
          <p:nvPr/>
        </p:nvPicPr>
        <p:blipFill rotWithShape="1">
          <a:blip r:embed="rId2" cstate="print">
            <a:extLst>
              <a:ext uri="{28A0092B-C50C-407E-A947-70E740481C1C}">
                <a14:useLocalDpi xmlns:a14="http://schemas.microsoft.com/office/drawing/2010/main"/>
              </a:ext>
            </a:extLst>
          </a:blip>
          <a:srcRect t="-599" b="-1452"/>
          <a:stretch/>
        </p:blipFill>
        <p:spPr>
          <a:xfrm>
            <a:off x="6385972" y="3848455"/>
            <a:ext cx="2758028" cy="844363"/>
          </a:xfrm>
          <a:prstGeom prst="rect">
            <a:avLst/>
          </a:prstGeom>
        </p:spPr>
      </p:pic>
    </p:spTree>
    <p:extLst>
      <p:ext uri="{BB962C8B-B14F-4D97-AF65-F5344CB8AC3E}">
        <p14:creationId xmlns:p14="http://schemas.microsoft.com/office/powerpoint/2010/main" val="50307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26593"/>
            <a:ext cx="9075614" cy="1016000"/>
          </a:xfrm>
        </p:spPr>
        <p:txBody>
          <a:bodyPr>
            <a:noAutofit/>
          </a:bodyPr>
          <a:lstStyle/>
          <a:p>
            <a:r>
              <a:rPr lang="en-US" sz="4400" b="1" dirty="0" smtClean="0">
                <a:solidFill>
                  <a:srgbClr val="FFFF00"/>
                </a:solidFill>
                <a:latin typeface="+mn-lt"/>
                <a:ea typeface="MingLiU_HKSCS-ExtB"/>
                <a:cs typeface="American Typewriter"/>
              </a:rPr>
              <a:t>(</a:t>
            </a:r>
            <a:r>
              <a:rPr lang="en-US" sz="4400" b="1" dirty="0">
                <a:solidFill>
                  <a:srgbClr val="FFFF00"/>
                </a:solidFill>
                <a:latin typeface="+mn-lt"/>
                <a:ea typeface="MingLiU_HKSCS-ExtB"/>
                <a:cs typeface="American Typewriter"/>
              </a:rPr>
              <a:t>TODAY</a:t>
            </a:r>
            <a:r>
              <a:rPr lang="en-US" sz="4400" b="1" dirty="0" smtClean="0">
                <a:solidFill>
                  <a:srgbClr val="FFFF00"/>
                </a:solidFill>
                <a:latin typeface="+mn-lt"/>
                <a:ea typeface="MingLiU_HKSCS-ExtB"/>
                <a:cs typeface="American Typewriter"/>
              </a:rPr>
              <a:t>) IN THE DIGITAL WORLD</a:t>
            </a:r>
            <a:endParaRPr lang="en-US" sz="4400" b="1" dirty="0">
              <a:solidFill>
                <a:srgbClr val="FFFF00"/>
              </a:solidFill>
              <a:latin typeface="+mn-lt"/>
              <a:ea typeface="MingLiU_HKSCS-ExtB"/>
              <a:cs typeface="American Typewriter"/>
            </a:endParaRPr>
          </a:p>
        </p:txBody>
      </p:sp>
      <p:sp>
        <p:nvSpPr>
          <p:cNvPr id="3" name="Content Placeholder 2"/>
          <p:cNvSpPr>
            <a:spLocks noGrp="1"/>
          </p:cNvSpPr>
          <p:nvPr>
            <p:ph sz="half" idx="1"/>
          </p:nvPr>
        </p:nvSpPr>
        <p:spPr>
          <a:xfrm>
            <a:off x="381186" y="1672871"/>
            <a:ext cx="1555564" cy="4056830"/>
          </a:xfrm>
        </p:spPr>
        <p:txBody>
          <a:bodyPr>
            <a:normAutofit lnSpcReduction="10000"/>
          </a:bodyPr>
          <a:lstStyle/>
          <a:p>
            <a:pPr marL="0" indent="0">
              <a:buNone/>
            </a:pPr>
            <a:endParaRPr lang="en-US" dirty="0" smtClean="0">
              <a:latin typeface="Lucida Console"/>
              <a:cs typeface="Lucida Console"/>
            </a:endParaRPr>
          </a:p>
          <a:p>
            <a:pPr marL="0" indent="0">
              <a:buNone/>
            </a:pPr>
            <a:r>
              <a:rPr lang="en-US" b="1" dirty="0" smtClean="0">
                <a:solidFill>
                  <a:srgbClr val="8EB4E3"/>
                </a:solidFill>
                <a:latin typeface="Lucida Console"/>
                <a:cs typeface="Lucida Console"/>
              </a:rPr>
              <a:t>idea</a:t>
            </a:r>
          </a:p>
          <a:p>
            <a:pPr marL="0" indent="0">
              <a:buNone/>
            </a:pPr>
            <a:endParaRPr lang="en-US" dirty="0">
              <a:latin typeface="Lucida Console"/>
              <a:cs typeface="Lucida Console"/>
            </a:endParaRPr>
          </a:p>
          <a:p>
            <a:pPr marL="0" indent="0">
              <a:buNone/>
            </a:pPr>
            <a:endParaRPr lang="en-US" dirty="0" smtClean="0">
              <a:latin typeface="Lucida Console"/>
              <a:cs typeface="Lucida Console"/>
            </a:endParaRPr>
          </a:p>
          <a:p>
            <a:pPr marL="0" indent="0">
              <a:buNone/>
            </a:pPr>
            <a:endParaRPr lang="en-US" dirty="0">
              <a:latin typeface="Lucida Console"/>
              <a:cs typeface="Lucida Console"/>
            </a:endParaRPr>
          </a:p>
          <a:p>
            <a:pPr marL="0" indent="0">
              <a:buNone/>
            </a:pPr>
            <a:endParaRPr lang="en-US" dirty="0" smtClean="0">
              <a:latin typeface="Lucida Console"/>
              <a:cs typeface="Lucida Console"/>
            </a:endParaRPr>
          </a:p>
          <a:p>
            <a:pPr marL="0" indent="0">
              <a:buNone/>
            </a:pPr>
            <a:endParaRPr lang="en-US" dirty="0">
              <a:latin typeface="Lucida Console"/>
              <a:cs typeface="Lucida Console"/>
            </a:endParaRPr>
          </a:p>
          <a:p>
            <a:pPr marL="0" indent="0">
              <a:buNone/>
            </a:pPr>
            <a:endParaRPr lang="en-US" dirty="0" smtClean="0">
              <a:latin typeface="Lucida Console"/>
              <a:cs typeface="Lucida Console"/>
            </a:endParaRPr>
          </a:p>
          <a:p>
            <a:pPr marL="0" indent="0">
              <a:buNone/>
            </a:pPr>
            <a:r>
              <a:rPr lang="en-US" b="1" dirty="0" smtClean="0">
                <a:solidFill>
                  <a:schemeClr val="tx2">
                    <a:lumMod val="40000"/>
                    <a:lumOff val="60000"/>
                  </a:schemeClr>
                </a:solidFill>
                <a:latin typeface="Lucida Console"/>
                <a:cs typeface="Lucida Console"/>
              </a:rPr>
              <a:t>private</a:t>
            </a:r>
            <a:endParaRPr lang="en-US" b="1" dirty="0">
              <a:solidFill>
                <a:schemeClr val="tx2">
                  <a:lumMod val="40000"/>
                  <a:lumOff val="60000"/>
                </a:schemeClr>
              </a:solidFill>
              <a:latin typeface="Lucida Console"/>
              <a:cs typeface="Lucida Console"/>
            </a:endParaRPr>
          </a:p>
        </p:txBody>
      </p:sp>
      <p:sp>
        <p:nvSpPr>
          <p:cNvPr id="4" name="Content Placeholder 3"/>
          <p:cNvSpPr>
            <a:spLocks noGrp="1"/>
          </p:cNvSpPr>
          <p:nvPr>
            <p:ph sz="half" idx="2"/>
          </p:nvPr>
        </p:nvSpPr>
        <p:spPr>
          <a:xfrm>
            <a:off x="1936750" y="1672871"/>
            <a:ext cx="7207250" cy="3797139"/>
          </a:xfrm>
        </p:spPr>
        <p:txBody>
          <a:bodyPr>
            <a:normAutofit lnSpcReduction="10000"/>
          </a:bodyPr>
          <a:lstStyle/>
          <a:p>
            <a:pPr marL="0" indent="0">
              <a:buNone/>
            </a:pPr>
            <a:r>
              <a:rPr lang="en-US" sz="8600" dirty="0" smtClean="0">
                <a:solidFill>
                  <a:srgbClr val="FF0000"/>
                </a:solidFill>
                <a:latin typeface="P22 Typewriter"/>
                <a:cs typeface="P22 Typewriter"/>
              </a:rPr>
              <a:t>EXPRESSION</a:t>
            </a:r>
          </a:p>
          <a:p>
            <a:pPr marL="0" indent="0">
              <a:buNone/>
            </a:pPr>
            <a:endParaRPr lang="en-US" sz="8600" dirty="0" smtClean="0">
              <a:latin typeface="P22 Typewriter"/>
              <a:cs typeface="P22 Typewriter"/>
            </a:endParaRPr>
          </a:p>
          <a:p>
            <a:pPr marL="0" indent="0">
              <a:buNone/>
            </a:pPr>
            <a:r>
              <a:rPr lang="en-US" sz="8600" dirty="0" smtClean="0">
                <a:solidFill>
                  <a:srgbClr val="FF0000"/>
                </a:solidFill>
                <a:latin typeface="P22 Typewriter"/>
                <a:cs typeface="P22 Typewriter"/>
              </a:rPr>
              <a:t>PUBLIC</a:t>
            </a:r>
            <a:endParaRPr lang="en-US" sz="8600" dirty="0">
              <a:solidFill>
                <a:srgbClr val="FF0000"/>
              </a:solidFill>
              <a:latin typeface="P22 Typewriter"/>
              <a:cs typeface="P22 Typewriter"/>
            </a:endParaRPr>
          </a:p>
        </p:txBody>
      </p:sp>
    </p:spTree>
    <p:extLst>
      <p:ext uri="{BB962C8B-B14F-4D97-AF65-F5344CB8AC3E}">
        <p14:creationId xmlns:p14="http://schemas.microsoft.com/office/powerpoint/2010/main" val="2380056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612210"/>
          </a:xfrm>
        </p:spPr>
        <p:txBody>
          <a:bodyPr>
            <a:normAutofit fontScale="90000"/>
          </a:bodyPr>
          <a:lstStyle/>
          <a:p>
            <a:pPr lvl="0"/>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t>
            </a:r>
            <a:r>
              <a:rPr lang="en-US" sz="3600" b="1" i="1" dirty="0" smtClean="0">
                <a:solidFill>
                  <a:srgbClr val="FFFF00"/>
                </a:solidFill>
                <a:latin typeface="+mn-lt"/>
              </a:rPr>
              <a:t>Understanding Copyright </a:t>
            </a:r>
            <a:r>
              <a:rPr lang="en-US" sz="3600" b="1" i="1" dirty="0">
                <a:solidFill>
                  <a:srgbClr val="FFFF00"/>
                </a:solidFill>
                <a:latin typeface="+mn-lt"/>
              </a:rPr>
              <a:t>as part of </a:t>
            </a:r>
            <a:r>
              <a:rPr lang="en-US" sz="3600" b="1" i="1" dirty="0" smtClean="0">
                <a:solidFill>
                  <a:schemeClr val="tx1"/>
                </a:solidFill>
                <a:latin typeface="+mn-lt"/>
              </a:rPr>
              <a:t/>
            </a:r>
            <a:br>
              <a:rPr lang="en-US" sz="3600" b="1" i="1" dirty="0" smtClean="0">
                <a:solidFill>
                  <a:schemeClr val="tx1"/>
                </a:solidFill>
                <a:latin typeface="+mn-lt"/>
              </a:rPr>
            </a:br>
            <a:r>
              <a:rPr lang="en-US" sz="3600" b="1" i="1" dirty="0" smtClean="0">
                <a:solidFill>
                  <a:schemeClr val="tx1"/>
                </a:solidFill>
                <a:latin typeface="+mn-lt"/>
              </a:rPr>
              <a:t>  </a:t>
            </a:r>
            <a:r>
              <a:rPr lang="en-US" sz="3600" b="1" i="1" dirty="0" smtClean="0">
                <a:solidFill>
                  <a:schemeClr val="tx2">
                    <a:lumMod val="40000"/>
                    <a:lumOff val="60000"/>
                  </a:schemeClr>
                </a:solidFill>
                <a:latin typeface="+mn-lt"/>
              </a:rPr>
              <a:t>the democratization </a:t>
            </a:r>
            <a:r>
              <a:rPr lang="en-US" sz="3600" b="1" i="1" dirty="0">
                <a:solidFill>
                  <a:schemeClr val="tx2">
                    <a:lumMod val="40000"/>
                    <a:lumOff val="60000"/>
                  </a:schemeClr>
                </a:solidFill>
                <a:latin typeface="+mn-lt"/>
              </a:rPr>
              <a:t>of </a:t>
            </a:r>
            <a:r>
              <a:rPr lang="en-US" sz="3600" b="1" i="1" dirty="0" smtClean="0">
                <a:solidFill>
                  <a:schemeClr val="tx2">
                    <a:lumMod val="40000"/>
                    <a:lumOff val="60000"/>
                  </a:schemeClr>
                </a:solidFill>
                <a:latin typeface="+mn-lt"/>
              </a:rPr>
              <a:t>thought</a:t>
            </a:r>
            <a:r>
              <a:rPr lang="en-US" sz="3600" b="1" i="1" dirty="0" smtClean="0">
                <a:solidFill>
                  <a:srgbClr val="FFFF00"/>
                </a:solidFill>
                <a:latin typeface="+mn-lt"/>
              </a:rPr>
              <a:t>?</a:t>
            </a:r>
            <a:r>
              <a:rPr lang="en-US" sz="3600" b="1" i="1" dirty="0">
                <a:solidFill>
                  <a:srgbClr val="FFFF00"/>
                </a:solidFill>
                <a:latin typeface="+mn-lt"/>
              </a:rPr>
              <a:t> As part of </a:t>
            </a:r>
            <a:r>
              <a:rPr lang="en-US" sz="3600" b="1" i="1" dirty="0" smtClean="0">
                <a:solidFill>
                  <a:schemeClr val="tx1"/>
                </a:solidFill>
                <a:latin typeface="+mn-lt"/>
              </a:rPr>
              <a:t/>
            </a:r>
            <a:br>
              <a:rPr lang="en-US" sz="3600" b="1" i="1" dirty="0" smtClean="0">
                <a:solidFill>
                  <a:schemeClr val="tx1"/>
                </a:solidFill>
                <a:latin typeface="+mn-lt"/>
              </a:rPr>
            </a:br>
            <a:r>
              <a:rPr lang="en-US" sz="3600" b="1" i="1" dirty="0">
                <a:solidFill>
                  <a:schemeClr val="tx1"/>
                </a:solidFill>
                <a:latin typeface="+mn-lt"/>
              </a:rPr>
              <a:t> </a:t>
            </a:r>
            <a:r>
              <a:rPr lang="en-US" sz="3600" b="1" i="1" dirty="0" smtClean="0">
                <a:solidFill>
                  <a:schemeClr val="tx1"/>
                </a:solidFill>
                <a:latin typeface="+mn-lt"/>
              </a:rPr>
              <a:t>        </a:t>
            </a:r>
            <a:r>
              <a:rPr lang="en-US" sz="3600" b="1" i="1" dirty="0" smtClean="0">
                <a:solidFill>
                  <a:schemeClr val="accent4">
                    <a:lumMod val="40000"/>
                    <a:lumOff val="60000"/>
                  </a:schemeClr>
                </a:solidFill>
                <a:latin typeface="+mn-lt"/>
              </a:rPr>
              <a:t>a </a:t>
            </a:r>
            <a:r>
              <a:rPr lang="en-US" sz="3600" b="1" i="1" dirty="0">
                <a:solidFill>
                  <a:schemeClr val="accent4">
                    <a:lumMod val="40000"/>
                    <a:lumOff val="60000"/>
                  </a:schemeClr>
                </a:solidFill>
                <a:latin typeface="+mn-lt"/>
              </a:rPr>
              <a:t>trajectory of creative </a:t>
            </a:r>
            <a:r>
              <a:rPr lang="en-US" sz="3600" b="1" i="1" dirty="0" smtClean="0">
                <a:solidFill>
                  <a:schemeClr val="accent4">
                    <a:lumMod val="40000"/>
                    <a:lumOff val="60000"/>
                  </a:schemeClr>
                </a:solidFill>
                <a:latin typeface="+mn-lt"/>
              </a:rPr>
              <a:t>freedoms</a:t>
            </a:r>
            <a:r>
              <a:rPr lang="en-US" sz="3600" b="1" i="1" dirty="0" smtClean="0">
                <a:solidFill>
                  <a:srgbClr val="FFFF00"/>
                </a:solidFill>
                <a:latin typeface="+mn-lt"/>
              </a:rPr>
              <a:t>?</a:t>
            </a:r>
            <a:r>
              <a:rPr lang="en-US" sz="3600" b="1" i="1" dirty="0">
                <a:solidFill>
                  <a:schemeClr val="tx1"/>
                </a:solidFill>
                <a:latin typeface="+mn-lt"/>
              </a:rPr>
              <a:t/>
            </a:r>
            <a:br>
              <a:rPr lang="en-US" sz="3600" b="1" i="1" dirty="0">
                <a:solidFill>
                  <a:schemeClr val="tx1"/>
                </a:solidFill>
                <a:latin typeface="+mn-lt"/>
              </a:rPr>
            </a:br>
            <a:r>
              <a:rPr lang="en-US" i="1" dirty="0"/>
              <a:t/>
            </a:r>
            <a:br>
              <a:rPr lang="en-US" i="1" dirty="0"/>
            </a:br>
            <a:endParaRPr lang="en-US" i="1" dirty="0"/>
          </a:p>
        </p:txBody>
      </p:sp>
      <p:sp>
        <p:nvSpPr>
          <p:cNvPr id="3" name="Content Placeholder 2"/>
          <p:cNvSpPr>
            <a:spLocks noGrp="1"/>
          </p:cNvSpPr>
          <p:nvPr>
            <p:ph sz="quarter" idx="10"/>
          </p:nvPr>
        </p:nvSpPr>
        <p:spPr>
          <a:xfrm>
            <a:off x="0" y="1612211"/>
            <a:ext cx="9144000" cy="4526347"/>
          </a:xfrm>
        </p:spPr>
        <p:txBody>
          <a:bodyPr>
            <a:normAutofit/>
          </a:bodyPr>
          <a:lstStyle/>
          <a:p>
            <a:pPr marL="0" indent="0">
              <a:buNone/>
            </a:pPr>
            <a:r>
              <a:rPr lang="en-US" i="1" dirty="0" smtClean="0">
                <a:solidFill>
                  <a:srgbClr val="FFFFFF"/>
                </a:solidFill>
                <a:latin typeface="Lucida Console"/>
                <a:cs typeface="Lucida Console"/>
              </a:rPr>
              <a:t>From </a:t>
            </a:r>
            <a:r>
              <a:rPr lang="en-US" i="1" dirty="0">
                <a:solidFill>
                  <a:srgbClr val="FFFFFF"/>
                </a:solidFill>
                <a:latin typeface="Lucida Console"/>
                <a:cs typeface="Lucida Console"/>
              </a:rPr>
              <a:t>King…to Parliament…to Government </a:t>
            </a:r>
          </a:p>
          <a:p>
            <a:pPr marL="0" indent="0">
              <a:buNone/>
            </a:pPr>
            <a:r>
              <a:rPr lang="en-US" i="1" dirty="0" smtClean="0">
                <a:solidFill>
                  <a:srgbClr val="FFFFFF"/>
                </a:solidFill>
                <a:latin typeface="Lucida Console"/>
                <a:cs typeface="Lucida Console"/>
              </a:rPr>
              <a:t>Regulator</a:t>
            </a:r>
            <a:r>
              <a:rPr lang="en-US" i="1" dirty="0">
                <a:solidFill>
                  <a:srgbClr val="FFFFFF"/>
                </a:solidFill>
                <a:latin typeface="Lucida Console"/>
                <a:cs typeface="Lucida Console"/>
              </a:rPr>
              <a:t>…to Industry Self Regulation…to Author…</a:t>
            </a:r>
          </a:p>
          <a:p>
            <a:pPr marL="0" indent="0">
              <a:buNone/>
            </a:pPr>
            <a:r>
              <a:rPr lang="en-US" b="1" i="1" dirty="0" smtClean="0">
                <a:solidFill>
                  <a:srgbClr val="FFFFFF"/>
                </a:solidFill>
                <a:latin typeface="Lucida Console"/>
                <a:cs typeface="Lucida Console"/>
              </a:rPr>
              <a:t>to </a:t>
            </a:r>
            <a:r>
              <a:rPr lang="en-US" b="1" i="1" dirty="0">
                <a:solidFill>
                  <a:srgbClr val="FFFFFF"/>
                </a:solidFill>
                <a:latin typeface="Lucida Console"/>
                <a:cs typeface="Lucida Console"/>
              </a:rPr>
              <a:t>User</a:t>
            </a:r>
            <a:r>
              <a:rPr lang="en-US" dirty="0">
                <a:solidFill>
                  <a:srgbClr val="FFFFFF"/>
                </a:solidFill>
                <a:latin typeface="Lucida Console"/>
                <a:cs typeface="Lucida Console"/>
              </a:rPr>
              <a:t>.</a:t>
            </a:r>
            <a:r>
              <a:rPr lang="en-US" dirty="0" smtClean="0">
                <a:solidFill>
                  <a:srgbClr val="FFFFFF"/>
                </a:solidFill>
                <a:latin typeface="Lucida Console"/>
                <a:cs typeface="Lucida Console"/>
              </a:rPr>
              <a:t>.</a:t>
            </a:r>
            <a:endParaRPr lang="en-US" b="1" dirty="0">
              <a:solidFill>
                <a:srgbClr val="FFFFFF"/>
              </a:solidFill>
              <a:latin typeface="Lucida Console"/>
              <a:cs typeface="Lucida Console"/>
            </a:endParaRPr>
          </a:p>
          <a:p>
            <a:pPr marL="0" indent="0">
              <a:buNone/>
            </a:pPr>
            <a:r>
              <a:rPr lang="en-US" b="1" dirty="0" smtClean="0">
                <a:solidFill>
                  <a:srgbClr val="FF0000"/>
                </a:solidFill>
                <a:latin typeface="Lucida Console"/>
                <a:cs typeface="Lucida Console"/>
              </a:rPr>
              <a:t>Have we stopped </a:t>
            </a:r>
            <a:r>
              <a:rPr lang="en-US" b="1" dirty="0">
                <a:solidFill>
                  <a:srgbClr val="FFFFFF"/>
                </a:solidFill>
                <a:latin typeface="Lucida Console"/>
                <a:cs typeface="Lucida Console"/>
              </a:rPr>
              <a:t>@ 1710 </a:t>
            </a:r>
            <a:r>
              <a:rPr lang="en-US" b="1" dirty="0" smtClean="0">
                <a:solidFill>
                  <a:srgbClr val="FFFFFF"/>
                </a:solidFill>
                <a:latin typeface="Lucida Console"/>
                <a:cs typeface="Lucida Console"/>
              </a:rPr>
              <a:t>Statute </a:t>
            </a:r>
            <a:r>
              <a:rPr lang="en-US" b="1" dirty="0">
                <a:solidFill>
                  <a:srgbClr val="FFFFFF"/>
                </a:solidFill>
                <a:latin typeface="Lucida Console"/>
                <a:cs typeface="Lucida Console"/>
              </a:rPr>
              <a:t>of Anne</a:t>
            </a:r>
            <a:r>
              <a:rPr lang="en-US" b="1" dirty="0" smtClean="0">
                <a:solidFill>
                  <a:srgbClr val="FFFFFF"/>
                </a:solidFill>
                <a:latin typeface="Lucida Console"/>
                <a:cs typeface="Lucida Console"/>
              </a:rPr>
              <a:t>?</a:t>
            </a:r>
            <a:endParaRPr lang="en-US" b="1" i="1" dirty="0" smtClean="0">
              <a:solidFill>
                <a:srgbClr val="FFFFFF"/>
              </a:solidFill>
              <a:latin typeface="Lucida Console"/>
              <a:cs typeface="Lucida Console"/>
            </a:endParaRPr>
          </a:p>
          <a:p>
            <a:pPr marL="0" indent="0">
              <a:buNone/>
            </a:pPr>
            <a:r>
              <a:rPr lang="en-US" b="1" i="1" dirty="0">
                <a:solidFill>
                  <a:srgbClr val="FFFFFF"/>
                </a:solidFill>
                <a:latin typeface="Lucida Console"/>
                <a:cs typeface="Lucida Console"/>
              </a:rPr>
              <a:t> </a:t>
            </a:r>
            <a:r>
              <a:rPr lang="en-US" b="1" i="1" dirty="0" smtClean="0">
                <a:solidFill>
                  <a:srgbClr val="FFFFFF"/>
                </a:solidFill>
                <a:latin typeface="Lucida Console"/>
                <a:cs typeface="Lucida Console"/>
              </a:rPr>
              <a:t>      </a:t>
            </a:r>
            <a:r>
              <a:rPr lang="en-US" sz="3200" b="1" dirty="0" smtClean="0">
                <a:solidFill>
                  <a:srgbClr val="FFFFFF"/>
                </a:solidFill>
                <a:latin typeface="Lucida Console"/>
                <a:cs typeface="Lucida Console"/>
              </a:rPr>
              <a:t>= Right to Mod/</a:t>
            </a:r>
            <a:r>
              <a:rPr lang="en-US" sz="3200" b="1" dirty="0" smtClean="0">
                <a:solidFill>
                  <a:schemeClr val="accent4">
                    <a:lumMod val="40000"/>
                    <a:lumOff val="60000"/>
                  </a:schemeClr>
                </a:solidFill>
                <a:latin typeface="Lucida Console"/>
                <a:cs typeface="Lucida Console"/>
              </a:rPr>
              <a:t>C</a:t>
            </a:r>
            <a:r>
              <a:rPr lang="en-US" sz="3200" b="1" dirty="0" smtClean="0">
                <a:solidFill>
                  <a:schemeClr val="tx2">
                    <a:lumMod val="40000"/>
                    <a:lumOff val="60000"/>
                  </a:schemeClr>
                </a:solidFill>
                <a:latin typeface="Lucida Console"/>
                <a:cs typeface="Lucida Console"/>
              </a:rPr>
              <a:t>REATE</a:t>
            </a:r>
            <a:r>
              <a:rPr lang="en-US" sz="3200" b="1" dirty="0" smtClean="0">
                <a:solidFill>
                  <a:schemeClr val="bg1"/>
                </a:solidFill>
                <a:latin typeface="Lucida Console"/>
                <a:cs typeface="Lucida Console"/>
              </a:rPr>
              <a:t>?</a:t>
            </a:r>
          </a:p>
          <a:p>
            <a:pPr marL="0" indent="0">
              <a:buNone/>
            </a:pPr>
            <a:endParaRPr lang="en-US" sz="3200" b="1" dirty="0" smtClean="0"/>
          </a:p>
          <a:p>
            <a:endParaRPr lang="en-US" dirty="0"/>
          </a:p>
          <a:p>
            <a:endParaRPr lang="en-US" dirty="0"/>
          </a:p>
          <a:p>
            <a:endParaRPr lang="en-US" dirty="0"/>
          </a:p>
        </p:txBody>
      </p:sp>
      <p:pic>
        <p:nvPicPr>
          <p:cNvPr id="4" name="Content Placeholder 3" descr="Daniel_Maclise_-_Caxton_Showing_the_First_Specimen_of_His_Printing_to_King_Edward_IV_at_the_Almonry,_Westminster.jpg"/>
          <p:cNvPicPr>
            <a:picLocks noChangeAspect="1"/>
          </p:cNvPicPr>
          <p:nvPr/>
        </p:nvPicPr>
        <p:blipFill rotWithShape="1">
          <a:blip r:embed="rId2" cstate="print">
            <a:extLst>
              <a:ext uri="{28A0092B-C50C-407E-A947-70E740481C1C}">
                <a14:useLocalDpi xmlns:a14="http://schemas.microsoft.com/office/drawing/2010/main"/>
              </a:ext>
            </a:extLst>
          </a:blip>
          <a:srcRect r="-155"/>
          <a:stretch/>
        </p:blipFill>
        <p:spPr>
          <a:xfrm>
            <a:off x="4201582" y="3587750"/>
            <a:ext cx="4475325" cy="2656781"/>
          </a:xfrm>
          <a:prstGeom prst="rect">
            <a:avLst/>
          </a:prstGeom>
        </p:spPr>
      </p:pic>
    </p:spTree>
    <p:extLst>
      <p:ext uri="{BB962C8B-B14F-4D97-AF65-F5344CB8AC3E}">
        <p14:creationId xmlns:p14="http://schemas.microsoft.com/office/powerpoint/2010/main" val="2717960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5919"/>
          </a:xfrm>
        </p:spPr>
        <p:txBody>
          <a:bodyPr>
            <a:noAutofit/>
          </a:bodyPr>
          <a:lstStyle/>
          <a:p>
            <a:r>
              <a:rPr lang="en-US" sz="4800" b="1" dirty="0" smtClean="0">
                <a:solidFill>
                  <a:srgbClr val="FFFF00"/>
                </a:solidFill>
                <a:latin typeface="+mn-lt"/>
              </a:rPr>
              <a:t>The Academic Battleground</a:t>
            </a:r>
            <a:endParaRPr lang="en-US" sz="4800" b="1" dirty="0">
              <a:solidFill>
                <a:srgbClr val="FFFF00"/>
              </a:solidFill>
              <a:latin typeface="+mn-lt"/>
            </a:endParaRPr>
          </a:p>
        </p:txBody>
      </p:sp>
      <p:sp>
        <p:nvSpPr>
          <p:cNvPr id="3" name="Content Placeholder 2"/>
          <p:cNvSpPr>
            <a:spLocks noGrp="1"/>
          </p:cNvSpPr>
          <p:nvPr>
            <p:ph sz="quarter" idx="10"/>
          </p:nvPr>
        </p:nvSpPr>
        <p:spPr>
          <a:xfrm>
            <a:off x="0" y="765919"/>
            <a:ext cx="9144000" cy="5562991"/>
          </a:xfrm>
        </p:spPr>
        <p:txBody>
          <a:bodyPr>
            <a:normAutofit fontScale="92500" lnSpcReduction="10000"/>
          </a:bodyPr>
          <a:lstStyle/>
          <a:p>
            <a:pPr marL="457200" indent="-457200" fontAlgn="base">
              <a:buAutoNum type="arabicPeriod"/>
            </a:pPr>
            <a:r>
              <a:rPr lang="en-US" b="1" dirty="0" smtClean="0">
                <a:solidFill>
                  <a:schemeClr val="bg1"/>
                </a:solidFill>
                <a:latin typeface="Lucida Console"/>
                <a:cs typeface="Lucida Console"/>
              </a:rPr>
              <a:t>“The Illegal Process: Basic Problems in the Making  </a:t>
            </a:r>
          </a:p>
          <a:p>
            <a:pPr marL="0" indent="0" fontAlgn="base">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and Application of Censorship” by James  </a:t>
            </a:r>
          </a:p>
          <a:p>
            <a:pPr marL="0" indent="0" fontAlgn="base">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a:t>
            </a:r>
            <a:r>
              <a:rPr lang="en-US" b="1" dirty="0" err="1" smtClean="0">
                <a:solidFill>
                  <a:schemeClr val="bg1"/>
                </a:solidFill>
                <a:latin typeface="Lucida Console"/>
                <a:cs typeface="Lucida Console"/>
              </a:rPr>
              <a:t>Grimmelmann</a:t>
            </a:r>
            <a:r>
              <a:rPr lang="en-US" b="1" dirty="0" smtClean="0">
                <a:solidFill>
                  <a:schemeClr val="bg1"/>
                </a:solidFill>
                <a:latin typeface="Lucida Console"/>
                <a:cs typeface="Lucida Console"/>
              </a:rPr>
              <a:t>: </a:t>
            </a:r>
            <a:r>
              <a:rPr lang="en-US" sz="1300" u="sng" dirty="0" smtClean="0">
                <a:solidFill>
                  <a:schemeClr val="bg1"/>
                </a:solidFill>
                <a:latin typeface="Lucida Console"/>
                <a:cs typeface="Lucida Console"/>
                <a:hlinkClick r:id="rId2"/>
              </a:rPr>
              <a:t>http://lawreview.uchicago.edu/sites/lawreview.uchicago.edu/files/uploads/Dialogue/Grimmelmann%20Online.pdf</a:t>
            </a:r>
            <a:endParaRPr lang="en-US" sz="1300" dirty="0" smtClean="0">
              <a:solidFill>
                <a:schemeClr val="bg1"/>
              </a:solidFill>
              <a:latin typeface="Lucida Console"/>
              <a:cs typeface="Lucida Console"/>
            </a:endParaRPr>
          </a:p>
          <a:p>
            <a:pPr marL="0" indent="0" fontAlgn="base">
              <a:buNone/>
            </a:pPr>
            <a:r>
              <a:rPr lang="en-US" i="1" dirty="0" smtClean="0">
                <a:solidFill>
                  <a:schemeClr val="bg1"/>
                </a:solidFill>
                <a:latin typeface="Lucida Console"/>
                <a:cs typeface="Lucida Console"/>
              </a:rPr>
              <a:t>   In </a:t>
            </a:r>
            <a:r>
              <a:rPr lang="en-US" i="1" dirty="0">
                <a:solidFill>
                  <a:schemeClr val="bg1"/>
                </a:solidFill>
                <a:latin typeface="Lucida Console"/>
                <a:cs typeface="Lucida Console"/>
              </a:rPr>
              <a:t>response to:</a:t>
            </a:r>
            <a:endParaRPr lang="en-US" dirty="0">
              <a:solidFill>
                <a:schemeClr val="bg1"/>
              </a:solidFill>
              <a:latin typeface="Lucida Console"/>
              <a:cs typeface="Lucida Console"/>
            </a:endParaRPr>
          </a:p>
          <a:p>
            <a:pPr marL="0" indent="0" fontAlgn="base">
              <a:buNone/>
            </a:pPr>
            <a:r>
              <a:rPr lang="en-US" b="1" dirty="0" smtClean="0">
                <a:solidFill>
                  <a:schemeClr val="bg1"/>
                </a:solidFill>
                <a:latin typeface="Lucida Console"/>
                <a:cs typeface="Lucida Console"/>
              </a:rPr>
              <a:t>1A. “</a:t>
            </a:r>
            <a:r>
              <a:rPr lang="en-US" b="1" dirty="0">
                <a:solidFill>
                  <a:schemeClr val="bg1"/>
                </a:solidFill>
                <a:latin typeface="Lucida Console"/>
                <a:cs typeface="Lucida Console"/>
              </a:rPr>
              <a:t>Orwell’s Armchair” by Derek </a:t>
            </a:r>
            <a:r>
              <a:rPr lang="en-US" b="1" dirty="0" err="1">
                <a:solidFill>
                  <a:schemeClr val="bg1"/>
                </a:solidFill>
                <a:latin typeface="Lucida Console"/>
                <a:cs typeface="Lucida Console"/>
              </a:rPr>
              <a:t>Bambauer</a:t>
            </a:r>
            <a:r>
              <a:rPr lang="en-US" b="1" dirty="0">
                <a:solidFill>
                  <a:schemeClr val="bg1"/>
                </a:solidFill>
                <a:latin typeface="Lucida Console"/>
                <a:cs typeface="Lucida Console"/>
              </a:rPr>
              <a:t>: </a:t>
            </a:r>
            <a:r>
              <a:rPr lang="en-US" sz="1300" u="sng" dirty="0">
                <a:solidFill>
                  <a:schemeClr val="bg1"/>
                </a:solidFill>
                <a:latin typeface="Lucida Console"/>
                <a:cs typeface="Lucida Console"/>
                <a:hlinkClick r:id="rId3"/>
              </a:rPr>
              <a:t>http://lawreview.uchicago.edu/sites/lawreview.uchicago.edu/files/uploads/79_3/01%20Bambauer%</a:t>
            </a:r>
            <a:r>
              <a:rPr lang="en-US" sz="1300" u="sng" dirty="0" smtClean="0">
                <a:solidFill>
                  <a:schemeClr val="bg1"/>
                </a:solidFill>
                <a:latin typeface="Lucida Console"/>
                <a:cs typeface="Lucida Console"/>
                <a:hlinkClick r:id="rId3"/>
              </a:rPr>
              <a:t>20ART.pdf</a:t>
            </a:r>
            <a:endParaRPr lang="en-US" sz="1300" u="sng" dirty="0" smtClean="0">
              <a:solidFill>
                <a:schemeClr val="bg1"/>
              </a:solidFill>
              <a:latin typeface="Lucida Console"/>
              <a:cs typeface="Lucida Console"/>
            </a:endParaRPr>
          </a:p>
          <a:p>
            <a:pPr marL="0" indent="0" fontAlgn="base">
              <a:buNone/>
            </a:pPr>
            <a:r>
              <a:rPr lang="en-US" sz="1800" b="1" dirty="0" smtClean="0">
                <a:solidFill>
                  <a:schemeClr val="bg1"/>
                </a:solidFill>
                <a:latin typeface="Lucida Console"/>
                <a:cs typeface="Lucida Console"/>
              </a:rPr>
              <a:t>     (Re indirect v. direct internet censorship – </a:t>
            </a:r>
            <a:r>
              <a:rPr lang="en-US" sz="1800" b="1" dirty="0" err="1" smtClean="0">
                <a:solidFill>
                  <a:schemeClr val="bg1"/>
                </a:solidFill>
                <a:latin typeface="Lucida Console"/>
                <a:cs typeface="Lucida Console"/>
              </a:rPr>
              <a:t>Bambauer</a:t>
            </a:r>
            <a:r>
              <a:rPr lang="en-US" sz="1800" b="1" dirty="0" smtClean="0">
                <a:solidFill>
                  <a:schemeClr val="bg1"/>
                </a:solidFill>
                <a:latin typeface="Lucida Console"/>
                <a:cs typeface="Lucida Console"/>
              </a:rPr>
              <a:t> argues  </a:t>
            </a:r>
          </a:p>
          <a:p>
            <a:pPr marL="0" indent="0" fontAlgn="base">
              <a:buNone/>
            </a:pPr>
            <a:r>
              <a:rPr lang="en-US" sz="1800" b="1" dirty="0">
                <a:solidFill>
                  <a:schemeClr val="bg1"/>
                </a:solidFill>
                <a:latin typeface="Lucida Console"/>
                <a:cs typeface="Lucida Console"/>
              </a:rPr>
              <a:t> </a:t>
            </a:r>
            <a:r>
              <a:rPr lang="en-US" sz="1800" b="1" dirty="0" smtClean="0">
                <a:solidFill>
                  <a:schemeClr val="bg1"/>
                </a:solidFill>
                <a:latin typeface="Lucida Console"/>
                <a:cs typeface="Lucida Console"/>
              </a:rPr>
              <a:t>     direct preferable)</a:t>
            </a:r>
          </a:p>
          <a:p>
            <a:pPr marL="0" indent="0" fontAlgn="base">
              <a:buNone/>
            </a:pPr>
            <a:r>
              <a:rPr lang="en-US" b="1" dirty="0" smtClean="0">
                <a:solidFill>
                  <a:schemeClr val="bg1"/>
                </a:solidFill>
                <a:latin typeface="Lucida Console"/>
                <a:cs typeface="Lucida Console"/>
              </a:rPr>
              <a:t>2. “Collateral </a:t>
            </a:r>
            <a:r>
              <a:rPr lang="en-US" b="1" dirty="0">
                <a:solidFill>
                  <a:schemeClr val="bg1"/>
                </a:solidFill>
                <a:latin typeface="Lucida Console"/>
                <a:cs typeface="Lucida Console"/>
              </a:rPr>
              <a:t>Censorship and Freedom of the </a:t>
            </a:r>
            <a:r>
              <a:rPr lang="en-US" b="1" dirty="0" smtClean="0">
                <a:solidFill>
                  <a:schemeClr val="bg1"/>
                </a:solidFill>
                <a:latin typeface="Lucida Console"/>
                <a:cs typeface="Lucida Console"/>
              </a:rPr>
              <a:t>Press”  </a:t>
            </a:r>
          </a:p>
          <a:p>
            <a:pPr marL="0" indent="0" fontAlgn="base">
              <a:buNone/>
            </a:pPr>
            <a:r>
              <a:rPr lang="en-US" b="1" dirty="0">
                <a:solidFill>
                  <a:schemeClr val="bg1"/>
                </a:solidFill>
                <a:latin typeface="Lucida Console"/>
                <a:cs typeface="Lucida Console"/>
              </a:rPr>
              <a:t> </a:t>
            </a:r>
            <a:r>
              <a:rPr lang="en-US" b="1" dirty="0" smtClean="0">
                <a:solidFill>
                  <a:schemeClr val="bg1"/>
                </a:solidFill>
                <a:latin typeface="Lucida Console"/>
                <a:cs typeface="Lucida Console"/>
              </a:rPr>
              <a:t>   by Christina Mulligan </a:t>
            </a:r>
            <a:r>
              <a:rPr lang="en-US" sz="1300" dirty="0" smtClean="0">
                <a:solidFill>
                  <a:schemeClr val="bg1"/>
                </a:solidFill>
                <a:latin typeface="Lucida Console"/>
                <a:cs typeface="Lucida Console"/>
                <a:hlinkClick r:id="rId4"/>
              </a:rPr>
              <a:t>http</a:t>
            </a:r>
            <a:r>
              <a:rPr lang="en-US" sz="1300" dirty="0">
                <a:solidFill>
                  <a:schemeClr val="bg1"/>
                </a:solidFill>
                <a:latin typeface="Lucida Console"/>
                <a:cs typeface="Lucida Console"/>
                <a:hlinkClick r:id="rId4"/>
              </a:rPr>
              <a:t>://papers.ssrn.com/sol3/papers.cfm?abstract_id=</a:t>
            </a:r>
            <a:r>
              <a:rPr lang="en-US" sz="1300" dirty="0" smtClean="0">
                <a:solidFill>
                  <a:schemeClr val="bg1"/>
                </a:solidFill>
                <a:latin typeface="Lucida Console"/>
                <a:cs typeface="Lucida Console"/>
                <a:hlinkClick r:id="rId4"/>
              </a:rPr>
              <a:t>2224058</a:t>
            </a:r>
            <a:endParaRPr lang="en-US" sz="1300" dirty="0" smtClean="0">
              <a:solidFill>
                <a:schemeClr val="bg1"/>
              </a:solidFill>
              <a:latin typeface="Lucida Console"/>
              <a:cs typeface="Lucida Console"/>
            </a:endParaRPr>
          </a:p>
          <a:p>
            <a:pPr marL="0" indent="0" fontAlgn="base">
              <a:buNone/>
            </a:pPr>
            <a:r>
              <a:rPr lang="en-US" sz="1800" b="1" dirty="0" smtClean="0">
                <a:solidFill>
                  <a:schemeClr val="bg1"/>
                </a:solidFill>
                <a:latin typeface="Lucida Console"/>
                <a:cs typeface="Lucida Console"/>
              </a:rPr>
              <a:t>     (Net intermediaries need near-complete immunity to avoid chill  </a:t>
            </a:r>
          </a:p>
          <a:p>
            <a:pPr marL="0" indent="0" fontAlgn="base">
              <a:buNone/>
            </a:pPr>
            <a:r>
              <a:rPr lang="en-US" sz="1800" b="1" dirty="0">
                <a:solidFill>
                  <a:schemeClr val="bg1"/>
                </a:solidFill>
                <a:latin typeface="Lucida Console"/>
                <a:cs typeface="Lucida Console"/>
              </a:rPr>
              <a:t> </a:t>
            </a:r>
            <a:r>
              <a:rPr lang="en-US" sz="1800" b="1" dirty="0" smtClean="0">
                <a:solidFill>
                  <a:schemeClr val="bg1"/>
                </a:solidFill>
                <a:latin typeface="Lucida Console"/>
                <a:cs typeface="Lucida Console"/>
              </a:rPr>
              <a:t>     of gov’t effectively censoring creators)</a:t>
            </a:r>
          </a:p>
          <a:p>
            <a:pPr marL="0" indent="0" fontAlgn="base">
              <a:buNone/>
            </a:pPr>
            <a:r>
              <a:rPr lang="en-US" b="1" dirty="0" smtClean="0">
                <a:solidFill>
                  <a:schemeClr val="bg1"/>
                </a:solidFill>
                <a:latin typeface="Lucida Console"/>
                <a:cs typeface="Lucida Console"/>
              </a:rPr>
              <a:t>3. “The </a:t>
            </a:r>
            <a:r>
              <a:rPr lang="en-US" b="1" dirty="0">
                <a:solidFill>
                  <a:schemeClr val="bg1"/>
                </a:solidFill>
                <a:latin typeface="Lucida Console"/>
                <a:cs typeface="Lucida Console"/>
              </a:rPr>
              <a:t>Regulatory Turn in </a:t>
            </a:r>
            <a:r>
              <a:rPr lang="en-US" b="1" dirty="0" smtClean="0">
                <a:solidFill>
                  <a:schemeClr val="bg1"/>
                </a:solidFill>
                <a:latin typeface="Lucida Console"/>
                <a:cs typeface="Lucida Console"/>
              </a:rPr>
              <a:t>IP” by Mark </a:t>
            </a:r>
            <a:r>
              <a:rPr lang="en-US" b="1" dirty="0" err="1" smtClean="0">
                <a:solidFill>
                  <a:schemeClr val="bg1"/>
                </a:solidFill>
                <a:latin typeface="Lucida Console"/>
                <a:cs typeface="Lucida Console"/>
              </a:rPr>
              <a:t>Lemley</a:t>
            </a:r>
            <a:endParaRPr lang="en-US" b="1" dirty="0">
              <a:solidFill>
                <a:schemeClr val="bg1"/>
              </a:solidFill>
              <a:latin typeface="Lucida Console"/>
              <a:cs typeface="Lucida Console"/>
            </a:endParaRPr>
          </a:p>
          <a:p>
            <a:pPr marL="0" indent="0" fontAlgn="base">
              <a:buNone/>
            </a:pPr>
            <a:r>
              <a:rPr lang="en-US" sz="1300" dirty="0">
                <a:solidFill>
                  <a:schemeClr val="bg1"/>
                </a:solidFill>
                <a:latin typeface="Lucida Console"/>
                <a:cs typeface="Lucida Console"/>
                <a:hlinkClick r:id="rId5"/>
              </a:rPr>
              <a:t>http://papers.ssrn.com/sol3/papers.cfm?abstract_id=</a:t>
            </a:r>
            <a:r>
              <a:rPr lang="en-US" sz="1300" dirty="0" smtClean="0">
                <a:solidFill>
                  <a:schemeClr val="bg1"/>
                </a:solidFill>
                <a:latin typeface="Lucida Console"/>
                <a:cs typeface="Lucida Console"/>
                <a:hlinkClick r:id="rId5"/>
              </a:rPr>
              <a:t>2172440</a:t>
            </a:r>
            <a:endParaRPr lang="en-US" sz="1300" b="1" dirty="0" smtClean="0">
              <a:solidFill>
                <a:schemeClr val="bg1"/>
              </a:solidFill>
              <a:latin typeface="Lucida Console"/>
              <a:cs typeface="Lucida Console"/>
            </a:endParaRPr>
          </a:p>
          <a:p>
            <a:pPr marL="0" indent="0" fontAlgn="base">
              <a:buNone/>
            </a:pPr>
            <a:r>
              <a:rPr lang="en-US" b="1" dirty="0" smtClean="0">
                <a:solidFill>
                  <a:schemeClr val="bg1"/>
                </a:solidFill>
                <a:latin typeface="Lucida Console"/>
                <a:cs typeface="Lucida Console"/>
              </a:rPr>
              <a:t>4. “A Case for the Public Domain” by Clark </a:t>
            </a:r>
            <a:r>
              <a:rPr lang="en-US" b="1" dirty="0" err="1" smtClean="0">
                <a:solidFill>
                  <a:schemeClr val="bg1"/>
                </a:solidFill>
                <a:latin typeface="Lucida Console"/>
                <a:cs typeface="Lucida Console"/>
              </a:rPr>
              <a:t>Asay</a:t>
            </a:r>
            <a:endParaRPr lang="en-US" b="1" dirty="0" smtClean="0">
              <a:solidFill>
                <a:schemeClr val="bg1"/>
              </a:solidFill>
              <a:latin typeface="Lucida Console"/>
              <a:cs typeface="Lucida Console"/>
            </a:endParaRPr>
          </a:p>
          <a:p>
            <a:pPr marL="0" indent="0" fontAlgn="base">
              <a:buNone/>
            </a:pPr>
            <a:r>
              <a:rPr lang="en-US" sz="1300" dirty="0">
                <a:solidFill>
                  <a:schemeClr val="bg1"/>
                </a:solidFill>
                <a:latin typeface="Lucida Console"/>
                <a:cs typeface="Lucida Console"/>
                <a:hlinkClick r:id="rId6"/>
              </a:rPr>
              <a:t>https://papers.ssrn.com/sol3/papers.cfm?abstract_id=</a:t>
            </a:r>
            <a:r>
              <a:rPr lang="en-US" sz="1300" dirty="0" smtClean="0">
                <a:solidFill>
                  <a:schemeClr val="bg1"/>
                </a:solidFill>
                <a:latin typeface="Lucida Console"/>
                <a:cs typeface="Lucida Console"/>
                <a:hlinkClick r:id="rId6"/>
              </a:rPr>
              <a:t>2201066</a:t>
            </a:r>
            <a:endParaRPr lang="en-US" sz="1300" dirty="0" smtClean="0">
              <a:solidFill>
                <a:schemeClr val="bg1"/>
              </a:solidFill>
              <a:latin typeface="Lucida Console"/>
              <a:cs typeface="Lucida Console"/>
            </a:endParaRPr>
          </a:p>
          <a:p>
            <a:pPr marL="0" indent="0" fontAlgn="base">
              <a:buNone/>
            </a:pPr>
            <a:r>
              <a:rPr lang="en-US" b="1" dirty="0" smtClean="0">
                <a:solidFill>
                  <a:schemeClr val="bg1"/>
                </a:solidFill>
                <a:latin typeface="Lucida Console"/>
                <a:cs typeface="Lucida Console"/>
              </a:rPr>
              <a:t>5. “Error Costs &amp; IP Law” by Joseph Miller</a:t>
            </a:r>
          </a:p>
          <a:p>
            <a:pPr marL="0" indent="0" fontAlgn="base">
              <a:buNone/>
            </a:pPr>
            <a:r>
              <a:rPr lang="en-US" sz="1300" dirty="0">
                <a:solidFill>
                  <a:schemeClr val="bg1"/>
                </a:solidFill>
                <a:latin typeface="Lucida Console"/>
                <a:cs typeface="Lucida Console"/>
                <a:hlinkClick r:id="rId7"/>
              </a:rPr>
              <a:t>http://papers.ssrn.com/sol3/papers.cfm?abstract_id=</a:t>
            </a:r>
            <a:r>
              <a:rPr lang="en-US" sz="1300" dirty="0" smtClean="0">
                <a:solidFill>
                  <a:schemeClr val="bg1"/>
                </a:solidFill>
                <a:latin typeface="Lucida Console"/>
                <a:cs typeface="Lucida Console"/>
                <a:hlinkClick r:id="rId7"/>
              </a:rPr>
              <a:t>2212256</a:t>
            </a:r>
            <a:endParaRPr lang="en-US" sz="1300" dirty="0" smtClean="0">
              <a:solidFill>
                <a:schemeClr val="bg1"/>
              </a:solidFill>
              <a:latin typeface="Lucida Console"/>
              <a:cs typeface="Lucida Console"/>
            </a:endParaRPr>
          </a:p>
          <a:p>
            <a:pPr marL="0" indent="0" fontAlgn="base">
              <a:buNone/>
            </a:pPr>
            <a:endParaRPr lang="en-US" sz="1800" b="1" dirty="0" smtClean="0">
              <a:solidFill>
                <a:schemeClr val="bg1"/>
              </a:solidFill>
              <a:latin typeface="Lucida Console"/>
              <a:cs typeface="Lucida Console"/>
            </a:endParaRPr>
          </a:p>
          <a:p>
            <a:pPr marL="0" indent="0" fontAlgn="base">
              <a:buNone/>
            </a:pPr>
            <a:endParaRPr lang="en-US" b="1" dirty="0"/>
          </a:p>
        </p:txBody>
      </p:sp>
    </p:spTree>
    <p:extLst>
      <p:ext uri="{BB962C8B-B14F-4D97-AF65-F5344CB8AC3E}">
        <p14:creationId xmlns:p14="http://schemas.microsoft.com/office/powerpoint/2010/main" val="4161827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3"/>
            <a:ext cx="8229600" cy="1016000"/>
          </a:xfrm>
        </p:spPr>
        <p:txBody>
          <a:bodyPr>
            <a:normAutofit/>
          </a:bodyPr>
          <a:lstStyle/>
          <a:p>
            <a:r>
              <a:rPr lang="en-US" sz="5400" b="1" dirty="0" smtClean="0">
                <a:solidFill>
                  <a:srgbClr val="FFFF00"/>
                </a:solidFill>
                <a:latin typeface="+mn-lt"/>
              </a:rPr>
              <a:t>Battleground 2</a:t>
            </a:r>
            <a:endParaRPr lang="en-US" sz="5400" dirty="0">
              <a:latin typeface="+mn-lt"/>
            </a:endParaRPr>
          </a:p>
        </p:txBody>
      </p:sp>
      <p:sp>
        <p:nvSpPr>
          <p:cNvPr id="3" name="Content Placeholder 2"/>
          <p:cNvSpPr>
            <a:spLocks noGrp="1"/>
          </p:cNvSpPr>
          <p:nvPr>
            <p:ph sz="quarter" idx="10"/>
          </p:nvPr>
        </p:nvSpPr>
        <p:spPr>
          <a:xfrm>
            <a:off x="457200" y="1128978"/>
            <a:ext cx="8686800" cy="4885002"/>
          </a:xfrm>
        </p:spPr>
        <p:txBody>
          <a:bodyPr>
            <a:normAutofit/>
          </a:bodyPr>
          <a:lstStyle/>
          <a:p>
            <a:pPr marL="0" indent="0">
              <a:buNone/>
            </a:pPr>
            <a:r>
              <a:rPr lang="en-US" dirty="0" smtClean="0">
                <a:solidFill>
                  <a:schemeClr val="bg1"/>
                </a:solidFill>
                <a:latin typeface="Lucida Console"/>
                <a:cs typeface="Lucida Console"/>
              </a:rPr>
              <a:t>6. </a:t>
            </a:r>
            <a:r>
              <a:rPr lang="en-US" b="1" dirty="0">
                <a:solidFill>
                  <a:srgbClr val="FFFFFF"/>
                </a:solidFill>
                <a:latin typeface="Lucida Console"/>
                <a:cs typeface="Lucida Console"/>
              </a:rPr>
              <a:t>Does copyright law work</a:t>
            </a:r>
            <a:r>
              <a:rPr lang="en-US" b="1" dirty="0" smtClean="0">
                <a:solidFill>
                  <a:srgbClr val="FFFFFF"/>
                </a:solidFill>
                <a:latin typeface="Lucida Console"/>
                <a:cs typeface="Lucida Console"/>
              </a:rPr>
              <a:t>?</a:t>
            </a:r>
            <a:r>
              <a:rPr lang="en-US" dirty="0">
                <a:solidFill>
                  <a:srgbClr val="FFFFFF"/>
                </a:solidFill>
                <a:latin typeface="Lucida Console"/>
                <a:cs typeface="Lucida Console"/>
              </a:rPr>
              <a:t> </a:t>
            </a:r>
            <a:r>
              <a:rPr lang="en-US" b="1" dirty="0" smtClean="0">
                <a:solidFill>
                  <a:srgbClr val="FFFFFF"/>
                </a:solidFill>
                <a:latin typeface="Lucida Console"/>
                <a:cs typeface="Lucida Console"/>
              </a:rPr>
              <a:t>New </a:t>
            </a:r>
            <a:r>
              <a:rPr lang="en-US" b="1" dirty="0">
                <a:solidFill>
                  <a:srgbClr val="FFFFFF"/>
                </a:solidFill>
                <a:latin typeface="Lucida Console"/>
                <a:cs typeface="Lucida Console"/>
              </a:rPr>
              <a:t>and ongoing empirical research suggests: not </a:t>
            </a:r>
            <a:r>
              <a:rPr lang="en-US" b="1" dirty="0" smtClean="0">
                <a:solidFill>
                  <a:srgbClr val="FFFFFF"/>
                </a:solidFill>
                <a:latin typeface="Lucida Console"/>
                <a:cs typeface="Lucida Console"/>
              </a:rPr>
              <a:t>always</a:t>
            </a:r>
          </a:p>
          <a:p>
            <a:pPr marL="0" indent="0">
              <a:buNone/>
            </a:pPr>
            <a:r>
              <a:rPr lang="en-US" sz="1200" dirty="0">
                <a:solidFill>
                  <a:srgbClr val="FFFFFF"/>
                </a:solidFill>
                <a:latin typeface="Lucida Console"/>
                <a:cs typeface="Lucida Console"/>
                <a:hlinkClick r:id="rId2"/>
              </a:rPr>
              <a:t>http://www.cjr.org/cloud_control/empirical_ip.php?page=</a:t>
            </a:r>
            <a:r>
              <a:rPr lang="en-US" sz="1200" dirty="0" smtClean="0">
                <a:solidFill>
                  <a:srgbClr val="FFFFFF"/>
                </a:solidFill>
                <a:latin typeface="Lucida Console"/>
                <a:cs typeface="Lucida Console"/>
                <a:hlinkClick r:id="rId2"/>
              </a:rPr>
              <a:t>all</a:t>
            </a:r>
            <a:endParaRPr lang="en-US" sz="1200" dirty="0" smtClean="0">
              <a:solidFill>
                <a:srgbClr val="FFFFFF"/>
              </a:solidFill>
              <a:latin typeface="Lucida Console"/>
              <a:cs typeface="Lucida Console"/>
            </a:endParaRPr>
          </a:p>
          <a:p>
            <a:pPr marL="0" indent="0">
              <a:buNone/>
            </a:pPr>
            <a:endParaRPr lang="en-US" sz="1200"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7. Copyright &amp; Creation: A case for Promoting Inclusive Online Sharing</a:t>
            </a:r>
          </a:p>
          <a:p>
            <a:pPr marL="0" indent="0">
              <a:buNone/>
            </a:pPr>
            <a:r>
              <a:rPr lang="en-US" sz="1200" dirty="0">
                <a:solidFill>
                  <a:srgbClr val="FFFFFF"/>
                </a:solidFill>
                <a:latin typeface="Lucida Console"/>
                <a:cs typeface="Lucida Console"/>
                <a:hlinkClick r:id="rId3"/>
              </a:rPr>
              <a:t>http://www.lse.ac.uk/media@lse/documents/MPP/LSE-MPP-Policy-Brief-9-Copyright-and-</a:t>
            </a:r>
            <a:r>
              <a:rPr lang="en-US" sz="1200" dirty="0" smtClean="0">
                <a:solidFill>
                  <a:srgbClr val="FFFFFF"/>
                </a:solidFill>
                <a:latin typeface="Lucida Console"/>
                <a:cs typeface="Lucida Console"/>
                <a:hlinkClick r:id="rId3"/>
              </a:rPr>
              <a:t>Creation.pdf</a:t>
            </a:r>
            <a:endParaRPr lang="en-US" sz="1200" dirty="0" smtClean="0">
              <a:solidFill>
                <a:srgbClr val="FFFFFF"/>
              </a:solidFill>
              <a:latin typeface="Lucida Console"/>
              <a:cs typeface="Lucida Console"/>
            </a:endParaRPr>
          </a:p>
          <a:p>
            <a:pPr marL="0" indent="0">
              <a:buNone/>
            </a:pP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8. How Intellectual Property Reinforces Inequality</a:t>
            </a:r>
          </a:p>
          <a:p>
            <a:pPr marL="0" indent="0">
              <a:buNone/>
            </a:pPr>
            <a:r>
              <a:rPr lang="en-US" sz="1200" dirty="0">
                <a:solidFill>
                  <a:srgbClr val="FFFFFF"/>
                </a:solidFill>
                <a:latin typeface="Lucida Console"/>
                <a:cs typeface="Lucida Console"/>
                <a:hlinkClick r:id="rId4"/>
              </a:rPr>
              <a:t>http://opinionator.blogs.nytimes.com/2013/07/14/how-intellectual-property-reinforces-inequality/?_r=</a:t>
            </a:r>
            <a:r>
              <a:rPr lang="en-US" sz="1200" dirty="0" smtClean="0">
                <a:solidFill>
                  <a:srgbClr val="FFFFFF"/>
                </a:solidFill>
                <a:latin typeface="Lucida Console"/>
                <a:cs typeface="Lucida Console"/>
                <a:hlinkClick r:id="rId4"/>
              </a:rPr>
              <a:t>0</a:t>
            </a:r>
            <a:endParaRPr lang="en-US" sz="1200" dirty="0" smtClean="0">
              <a:solidFill>
                <a:srgbClr val="FFFFFF"/>
              </a:solidFill>
              <a:latin typeface="Lucida Console"/>
              <a:cs typeface="Lucida Console"/>
            </a:endParaRPr>
          </a:p>
          <a:p>
            <a:pPr marL="0" indent="0">
              <a:buNone/>
            </a:pPr>
            <a:endParaRPr lang="en-US" sz="1200"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9. Fan Communities and the Self-Regulation of Digital Creative Space</a:t>
            </a:r>
          </a:p>
          <a:p>
            <a:pPr marL="0" indent="0">
              <a:buNone/>
            </a:pPr>
            <a:r>
              <a:rPr lang="en-US" sz="1200" dirty="0">
                <a:solidFill>
                  <a:srgbClr val="FFFFFF"/>
                </a:solidFill>
                <a:latin typeface="Lucida Console"/>
                <a:cs typeface="Lucida Console"/>
                <a:hlinkClick r:id="rId5"/>
              </a:rPr>
              <a:t>http://script-ed.org/?p=</a:t>
            </a:r>
            <a:r>
              <a:rPr lang="en-US" sz="1200" dirty="0" smtClean="0">
                <a:solidFill>
                  <a:srgbClr val="FFFFFF"/>
                </a:solidFill>
                <a:latin typeface="Lucida Console"/>
                <a:cs typeface="Lucida Console"/>
                <a:hlinkClick r:id="rId5"/>
              </a:rPr>
              <a:t>1165</a:t>
            </a:r>
            <a:endParaRPr lang="en-US" sz="1200" dirty="0" smtClean="0">
              <a:solidFill>
                <a:srgbClr val="FFFFFF"/>
              </a:solidFill>
              <a:latin typeface="Lucida Console"/>
              <a:cs typeface="Lucida Console"/>
            </a:endParaRPr>
          </a:p>
          <a:p>
            <a:pPr marL="0" indent="0">
              <a:buNone/>
            </a:pPr>
            <a:endParaRPr lang="en-US" dirty="0" smtClean="0">
              <a:solidFill>
                <a:srgbClr val="FFFFFF"/>
              </a:solidFill>
              <a:latin typeface="Lucida Console"/>
              <a:cs typeface="Lucida Console"/>
            </a:endParaRPr>
          </a:p>
        </p:txBody>
      </p:sp>
    </p:spTree>
    <p:extLst>
      <p:ext uri="{BB962C8B-B14F-4D97-AF65-F5344CB8AC3E}">
        <p14:creationId xmlns:p14="http://schemas.microsoft.com/office/powerpoint/2010/main" val="47380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43"/>
            <a:ext cx="8686800" cy="1016000"/>
          </a:xfrm>
        </p:spPr>
        <p:txBody>
          <a:bodyPr>
            <a:normAutofit fontScale="90000"/>
          </a:bodyPr>
          <a:lstStyle/>
          <a:p>
            <a:r>
              <a:rPr lang="en-US" i="1" dirty="0" smtClean="0"/>
              <a:t/>
            </a:r>
            <a:br>
              <a:rPr lang="en-US" i="1" dirty="0" smtClean="0"/>
            </a:br>
            <a:r>
              <a:rPr lang="en-US" b="1" i="1" dirty="0" smtClean="0">
                <a:solidFill>
                  <a:srgbClr val="FFFF00"/>
                </a:solidFill>
                <a:latin typeface="+mn-lt"/>
              </a:rPr>
              <a:t>Also: </a:t>
            </a:r>
            <a:r>
              <a:rPr lang="en-US" b="1" i="1" dirty="0" smtClean="0">
                <a:solidFill>
                  <a:srgbClr val="FF0000"/>
                </a:solidFill>
                <a:latin typeface="+mn-lt"/>
              </a:rPr>
              <a:t>Original</a:t>
            </a:r>
            <a:r>
              <a:rPr lang="en-US" b="1" i="1" dirty="0">
                <a:solidFill>
                  <a:srgbClr val="FF0000"/>
                </a:solidFill>
                <a:latin typeface="+mn-lt"/>
              </a:rPr>
              <a:t>-ism </a:t>
            </a:r>
            <a:r>
              <a:rPr lang="en-US" b="1" i="1" dirty="0">
                <a:solidFill>
                  <a:srgbClr val="FFFF00"/>
                </a:solidFill>
                <a:latin typeface="+mn-lt"/>
              </a:rPr>
              <a:t>(the “Hollywood Model”) as Neo-colonialism</a:t>
            </a:r>
            <a:r>
              <a:rPr lang="en-US" i="1" dirty="0">
                <a:solidFill>
                  <a:srgbClr val="FFFF00"/>
                </a:solidFill>
              </a:rPr>
              <a:t/>
            </a:r>
            <a:br>
              <a:rPr lang="en-US" i="1" dirty="0">
                <a:solidFill>
                  <a:srgbClr val="FFFF00"/>
                </a:solidFill>
              </a:rPr>
            </a:br>
            <a:endParaRPr lang="en-US" dirty="0">
              <a:solidFill>
                <a:srgbClr val="FFFF00"/>
              </a:solidFill>
            </a:endParaRPr>
          </a:p>
        </p:txBody>
      </p:sp>
      <p:sp>
        <p:nvSpPr>
          <p:cNvPr id="3" name="Content Placeholder 2"/>
          <p:cNvSpPr>
            <a:spLocks noGrp="1"/>
          </p:cNvSpPr>
          <p:nvPr>
            <p:ph sz="quarter" idx="10"/>
          </p:nvPr>
        </p:nvSpPr>
        <p:spPr>
          <a:xfrm>
            <a:off x="457200" y="1280583"/>
            <a:ext cx="8686800" cy="4699000"/>
          </a:xfrm>
        </p:spPr>
        <p:txBody>
          <a:bodyPr/>
          <a:lstStyle/>
          <a:p>
            <a:pPr marL="0" indent="0">
              <a:buNone/>
            </a:pPr>
            <a:r>
              <a:rPr lang="en-US" sz="2800" b="1" i="1" dirty="0">
                <a:solidFill>
                  <a:schemeClr val="bg1"/>
                </a:solidFill>
                <a:latin typeface="Lucida Console"/>
                <a:cs typeface="Lucida Console"/>
              </a:rPr>
              <a:t>See “Intellectual Property: The Global </a:t>
            </a:r>
            <a:endParaRPr lang="en-US" sz="2800" b="1" i="1" dirty="0" smtClean="0">
              <a:solidFill>
                <a:schemeClr val="bg1"/>
              </a:solidFill>
              <a:latin typeface="Lucida Console"/>
              <a:cs typeface="Lucida Console"/>
            </a:endParaRPr>
          </a:p>
          <a:p>
            <a:pPr marL="0" indent="0">
              <a:buNone/>
            </a:pPr>
            <a:r>
              <a:rPr lang="en-US" sz="2800" b="1" i="1" dirty="0" smtClean="0">
                <a:solidFill>
                  <a:schemeClr val="bg1"/>
                </a:solidFill>
                <a:latin typeface="Lucida Console"/>
                <a:cs typeface="Lucida Console"/>
              </a:rPr>
              <a:t>Spread </a:t>
            </a:r>
            <a:r>
              <a:rPr lang="en-US" sz="2800" b="1" i="1" dirty="0">
                <a:solidFill>
                  <a:schemeClr val="bg1"/>
                </a:solidFill>
                <a:latin typeface="Lucida Console"/>
                <a:cs typeface="Lucida Console"/>
              </a:rPr>
              <a:t>of a </a:t>
            </a:r>
            <a:r>
              <a:rPr lang="en-US" sz="2800" b="1" i="1" dirty="0" smtClean="0">
                <a:solidFill>
                  <a:schemeClr val="bg1"/>
                </a:solidFill>
                <a:latin typeface="Lucida Console"/>
                <a:cs typeface="Lucida Console"/>
              </a:rPr>
              <a:t>Legal Concept</a:t>
            </a:r>
            <a:r>
              <a:rPr lang="en-US" sz="2800" b="1" i="1" dirty="0">
                <a:solidFill>
                  <a:schemeClr val="bg1"/>
                </a:solidFill>
                <a:latin typeface="Lucida Console"/>
                <a:cs typeface="Lucida Console"/>
              </a:rPr>
              <a:t>” Alexander </a:t>
            </a:r>
            <a:r>
              <a:rPr lang="en-US" sz="2800" b="1" i="1" dirty="0" err="1" smtClean="0">
                <a:solidFill>
                  <a:schemeClr val="bg1"/>
                </a:solidFill>
                <a:latin typeface="Lucida Console"/>
                <a:cs typeface="Lucida Console"/>
              </a:rPr>
              <a:t>Peukert</a:t>
            </a:r>
            <a:r>
              <a:rPr lang="en-US" sz="2800" b="1" i="1" dirty="0" smtClean="0">
                <a:solidFill>
                  <a:schemeClr val="bg1"/>
                </a:solidFill>
                <a:latin typeface="Lucida Console"/>
                <a:cs typeface="Lucida Console"/>
              </a:rPr>
              <a:t> </a:t>
            </a:r>
            <a:r>
              <a:rPr lang="en-US" sz="1200" i="1" dirty="0" smtClean="0">
                <a:latin typeface="Lucida Console"/>
                <a:cs typeface="Lucida Console"/>
                <a:hlinkClick r:id="rId2"/>
              </a:rPr>
              <a:t>http</a:t>
            </a:r>
            <a:r>
              <a:rPr lang="en-US" sz="1200" i="1" dirty="0">
                <a:latin typeface="Lucida Console"/>
                <a:cs typeface="Lucida Console"/>
                <a:hlinkClick r:id="rId2"/>
              </a:rPr>
              <a:t>://papers.ssrn.com/sol3/papers.cfm?abstract_id=2218292</a:t>
            </a:r>
            <a:endParaRPr lang="en-US" sz="1200" i="1" dirty="0">
              <a:latin typeface="Lucida Console"/>
              <a:cs typeface="Lucida Console"/>
            </a:endParaRPr>
          </a:p>
          <a:p>
            <a:endParaRPr lang="en-US" i="1" dirty="0"/>
          </a:p>
          <a:p>
            <a:endParaRPr lang="en-US" dirty="0"/>
          </a:p>
        </p:txBody>
      </p:sp>
      <p:pic>
        <p:nvPicPr>
          <p:cNvPr id="4" name="Content Placeholder 9" descr="Acces_a_l_independence.png"/>
          <p:cNvPicPr>
            <a:picLocks noChangeAspect="1"/>
          </p:cNvPicPr>
          <p:nvPr/>
        </p:nvPicPr>
        <p:blipFill rotWithShape="1">
          <a:blip r:embed="rId3" cstate="print">
            <a:extLst>
              <a:ext uri="{28A0092B-C50C-407E-A947-70E740481C1C}">
                <a14:useLocalDpi xmlns:a14="http://schemas.microsoft.com/office/drawing/2010/main"/>
              </a:ext>
            </a:extLst>
          </a:blip>
          <a:srcRect t="-858" b="-2121"/>
          <a:stretch/>
        </p:blipFill>
        <p:spPr>
          <a:xfrm>
            <a:off x="846667" y="2551846"/>
            <a:ext cx="7467331" cy="3341312"/>
          </a:xfrm>
          <a:prstGeom prst="rect">
            <a:avLst/>
          </a:prstGeom>
        </p:spPr>
      </p:pic>
    </p:spTree>
    <p:extLst>
      <p:ext uri="{BB962C8B-B14F-4D97-AF65-F5344CB8AC3E}">
        <p14:creationId xmlns:p14="http://schemas.microsoft.com/office/powerpoint/2010/main" val="243006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686800" cy="1016000"/>
          </a:xfrm>
        </p:spPr>
        <p:txBody>
          <a:bodyPr>
            <a:normAutofit/>
          </a:bodyPr>
          <a:lstStyle/>
          <a:p>
            <a:r>
              <a:rPr lang="en-US" b="1" i="1" dirty="0" smtClean="0">
                <a:solidFill>
                  <a:srgbClr val="FFFF00"/>
                </a:solidFill>
                <a:latin typeface="+mn-lt"/>
              </a:rPr>
              <a:t>BnetD</a:t>
            </a:r>
            <a:r>
              <a:rPr lang="en-US" b="1" dirty="0" smtClean="0">
                <a:solidFill>
                  <a:srgbClr val="FFFF00"/>
                </a:solidFill>
                <a:latin typeface="+mn-lt"/>
              </a:rPr>
              <a:t> case “seems to be about”…</a:t>
            </a:r>
            <a:endParaRPr lang="en-US" b="1" dirty="0">
              <a:solidFill>
                <a:srgbClr val="FFFF00"/>
              </a:solidFill>
              <a:latin typeface="+mn-lt"/>
            </a:endParaRPr>
          </a:p>
        </p:txBody>
      </p:sp>
      <p:sp>
        <p:nvSpPr>
          <p:cNvPr id="3" name="Content Placeholder 2"/>
          <p:cNvSpPr>
            <a:spLocks noGrp="1"/>
          </p:cNvSpPr>
          <p:nvPr>
            <p:ph sz="quarter" idx="10"/>
          </p:nvPr>
        </p:nvSpPr>
        <p:spPr>
          <a:xfrm>
            <a:off x="457200" y="1027633"/>
            <a:ext cx="8686800" cy="5220767"/>
          </a:xfrm>
        </p:spPr>
        <p:txBody>
          <a:bodyPr>
            <a:normAutofit/>
          </a:bodyPr>
          <a:lstStyle/>
          <a:p>
            <a:pPr marL="0" indent="0">
              <a:buNone/>
            </a:pPr>
            <a:r>
              <a:rPr lang="en-US" sz="1900" b="1" dirty="0" smtClean="0">
                <a:solidFill>
                  <a:srgbClr val="FFFFFF"/>
                </a:solidFill>
                <a:latin typeface="Lucida Console"/>
                <a:cs typeface="Lucida Console"/>
              </a:rPr>
              <a:t>* “</a:t>
            </a:r>
            <a:r>
              <a:rPr lang="en-US" sz="1900" b="1" dirty="0">
                <a:solidFill>
                  <a:srgbClr val="FFFFFF"/>
                </a:solidFill>
                <a:latin typeface="Lucida Console"/>
                <a:cs typeface="Lucida Console"/>
              </a:rPr>
              <a:t>BnetD” versus </a:t>
            </a:r>
            <a:r>
              <a:rPr lang="en-US" sz="1900" b="1" dirty="0" smtClean="0">
                <a:solidFill>
                  <a:srgbClr val="FFFFFF"/>
                </a:solidFill>
                <a:latin typeface="Lucida Console"/>
                <a:cs typeface="Lucida Console"/>
              </a:rPr>
              <a:t>Blizzard’s </a:t>
            </a:r>
            <a:r>
              <a:rPr lang="en-US" sz="1900" b="1" dirty="0">
                <a:solidFill>
                  <a:srgbClr val="FFFFFF"/>
                </a:solidFill>
                <a:latin typeface="Lucida Console"/>
                <a:cs typeface="Lucida Console"/>
              </a:rPr>
              <a:t>“</a:t>
            </a:r>
            <a:r>
              <a:rPr lang="en-US" sz="1900" b="1" dirty="0" err="1">
                <a:solidFill>
                  <a:srgbClr val="FFFFFF"/>
                </a:solidFill>
                <a:latin typeface="Lucida Console"/>
                <a:cs typeface="Lucida Console"/>
              </a:rPr>
              <a:t>Battle.net</a:t>
            </a:r>
            <a:r>
              <a:rPr lang="en-US" sz="1900" b="1" dirty="0" smtClean="0">
                <a:solidFill>
                  <a:srgbClr val="FFFFFF"/>
                </a:solidFill>
                <a:latin typeface="Lucida Console"/>
                <a:cs typeface="Lucida Console"/>
              </a:rPr>
              <a:t>”</a:t>
            </a:r>
          </a:p>
          <a:p>
            <a:pPr marL="0" indent="0">
              <a:buNone/>
            </a:pPr>
            <a:endParaRPr lang="en-US" sz="1900" b="1" dirty="0">
              <a:latin typeface="Lucida Console"/>
              <a:cs typeface="Lucida Console"/>
            </a:endParaRPr>
          </a:p>
          <a:p>
            <a:pPr marL="0" indent="0">
              <a:buNone/>
            </a:pPr>
            <a:r>
              <a:rPr lang="en-US" sz="1900" b="1" dirty="0" smtClean="0">
                <a:solidFill>
                  <a:srgbClr val="FFFFFF"/>
                </a:solidFill>
                <a:latin typeface="Lucida Console"/>
                <a:cs typeface="Lucida Console"/>
              </a:rPr>
              <a:t>* Amici </a:t>
            </a:r>
            <a:r>
              <a:rPr lang="en-US" sz="1900" b="1" dirty="0">
                <a:solidFill>
                  <a:srgbClr val="FFFFFF"/>
                </a:solidFill>
                <a:latin typeface="Lucida Console"/>
                <a:cs typeface="Lucida Console"/>
              </a:rPr>
              <a:t>Curiae Brief supporting defendants by teachers of IP </a:t>
            </a:r>
            <a:r>
              <a:rPr lang="en-US" sz="1900" b="1" dirty="0" smtClean="0">
                <a:solidFill>
                  <a:srgbClr val="FFFFFF"/>
                </a:solidFill>
                <a:latin typeface="Lucida Console"/>
                <a:cs typeface="Lucida Console"/>
              </a:rPr>
              <a:t>Law in U.S</a:t>
            </a:r>
            <a:r>
              <a:rPr lang="en-US" sz="1900" b="1" dirty="0">
                <a:solidFill>
                  <a:srgbClr val="FFFFFF"/>
                </a:solidFill>
                <a:latin typeface="Lucida Console"/>
                <a:cs typeface="Lucida Console"/>
              </a:rPr>
              <a:t>. law </a:t>
            </a:r>
            <a:r>
              <a:rPr lang="en-US" sz="1900" b="1" dirty="0" smtClean="0">
                <a:solidFill>
                  <a:srgbClr val="FFFFFF"/>
                </a:solidFill>
                <a:latin typeface="Lucida Console"/>
                <a:cs typeface="Lucida Console"/>
              </a:rPr>
              <a:t>schools</a:t>
            </a:r>
          </a:p>
          <a:p>
            <a:pPr marL="0" indent="0">
              <a:buNone/>
            </a:pPr>
            <a:r>
              <a:rPr lang="en-US" sz="1400" b="1" dirty="0" smtClean="0">
                <a:latin typeface="Lucida Console"/>
                <a:cs typeface="Lucida Console"/>
                <a:hlinkClick r:id="rId2"/>
              </a:rPr>
              <a:t>https</a:t>
            </a:r>
            <a:r>
              <a:rPr lang="en-US" sz="1400" b="1" dirty="0">
                <a:latin typeface="Lucida Console"/>
                <a:cs typeface="Lucida Console"/>
                <a:hlinkClick r:id="rId2"/>
              </a:rPr>
              <a:t>://www.eff.org/sites/default/files/filenode/</a:t>
            </a:r>
            <a:r>
              <a:rPr lang="en-US" sz="1400" b="1" dirty="0" smtClean="0">
                <a:latin typeface="Lucida Console"/>
                <a:cs typeface="Lucida Console"/>
                <a:hlinkClick r:id="rId2"/>
              </a:rPr>
              <a:t>Blizzard_v_bnetd20040221_law_professor_brief.pdf</a:t>
            </a:r>
            <a:endParaRPr lang="en-US" sz="1400" b="1" dirty="0">
              <a:latin typeface="Lucida Console"/>
              <a:cs typeface="Lucida Console"/>
            </a:endParaRPr>
          </a:p>
          <a:p>
            <a:pPr marL="0" indent="0">
              <a:buNone/>
            </a:pPr>
            <a:endParaRPr lang="en-US" sz="1900" b="1" dirty="0" smtClean="0">
              <a:solidFill>
                <a:srgbClr val="0000FF"/>
              </a:solidFill>
              <a:latin typeface="Lucida Console"/>
              <a:cs typeface="Lucida Console"/>
            </a:endParaRPr>
          </a:p>
          <a:p>
            <a:pPr marL="0" indent="0">
              <a:buNone/>
            </a:pPr>
            <a:r>
              <a:rPr lang="en-US" sz="1900" b="1" dirty="0" smtClean="0">
                <a:solidFill>
                  <a:srgbClr val="FFFF00"/>
                </a:solidFill>
                <a:latin typeface="Lucida Console"/>
                <a:cs typeface="Lucida Console"/>
              </a:rPr>
              <a:t>* Argued </a:t>
            </a:r>
            <a:r>
              <a:rPr lang="en-US" sz="1900" b="1" i="1" dirty="0">
                <a:solidFill>
                  <a:srgbClr val="FFFF00"/>
                </a:solidFill>
                <a:latin typeface="Lucida Console"/>
                <a:cs typeface="Lucida Console"/>
              </a:rPr>
              <a:t>unsuccessfully</a:t>
            </a:r>
            <a:r>
              <a:rPr lang="en-US" sz="1900" b="1" dirty="0">
                <a:solidFill>
                  <a:srgbClr val="FFFF00"/>
                </a:solidFill>
                <a:latin typeface="Lucida Console"/>
                <a:cs typeface="Lucida Console"/>
              </a:rPr>
              <a:t> that insofar as they prohibit permissible </a:t>
            </a:r>
            <a:r>
              <a:rPr lang="en-US" sz="1900" b="1" dirty="0" smtClean="0">
                <a:solidFill>
                  <a:srgbClr val="FFFF00"/>
                </a:solidFill>
                <a:latin typeface="Lucida Console"/>
                <a:cs typeface="Lucida Console"/>
              </a:rPr>
              <a:t>“</a:t>
            </a:r>
            <a:r>
              <a:rPr lang="en-US" sz="1900" b="1" dirty="0">
                <a:solidFill>
                  <a:srgbClr val="FFFF00"/>
                </a:solidFill>
                <a:latin typeface="Lucida Console"/>
                <a:cs typeface="Lucida Console"/>
              </a:rPr>
              <a:t>reverse engineering” </a:t>
            </a:r>
            <a:r>
              <a:rPr lang="en-US" sz="1900" b="1" dirty="0">
                <a:solidFill>
                  <a:schemeClr val="tx2">
                    <a:lumMod val="40000"/>
                    <a:lumOff val="60000"/>
                  </a:schemeClr>
                </a:solidFill>
                <a:latin typeface="Lucida Console"/>
                <a:cs typeface="Lucida Console"/>
              </a:rPr>
              <a:t>Blizzard’s EULA’s should be preempted by </a:t>
            </a:r>
            <a:r>
              <a:rPr lang="en-US" sz="1900" b="1" dirty="0" smtClean="0">
                <a:solidFill>
                  <a:schemeClr val="tx2">
                    <a:lumMod val="40000"/>
                    <a:lumOff val="60000"/>
                  </a:schemeClr>
                </a:solidFill>
                <a:latin typeface="Lucida Console"/>
                <a:cs typeface="Lucida Console"/>
              </a:rPr>
              <a:t>copyright </a:t>
            </a:r>
            <a:r>
              <a:rPr lang="en-US" sz="1900" b="1" dirty="0">
                <a:solidFill>
                  <a:schemeClr val="tx2">
                    <a:lumMod val="40000"/>
                    <a:lumOff val="60000"/>
                  </a:schemeClr>
                </a:solidFill>
                <a:latin typeface="Lucida Console"/>
                <a:cs typeface="Lucida Console"/>
              </a:rPr>
              <a:t>law</a:t>
            </a:r>
            <a:r>
              <a:rPr lang="en-US" sz="1900" b="1" dirty="0">
                <a:solidFill>
                  <a:srgbClr val="FFFF00"/>
                </a:solidFill>
                <a:latin typeface="Lucida Console"/>
                <a:cs typeface="Lucida Console"/>
              </a:rPr>
              <a:t>. Alternatively argued that enforcement of the EULA’s </a:t>
            </a:r>
            <a:r>
              <a:rPr lang="en-US" sz="1900" b="1" dirty="0" smtClean="0">
                <a:solidFill>
                  <a:srgbClr val="FFFF00"/>
                </a:solidFill>
                <a:latin typeface="Lucida Console"/>
                <a:cs typeface="Lucida Console"/>
              </a:rPr>
              <a:t>should </a:t>
            </a:r>
            <a:r>
              <a:rPr lang="en-US" sz="1900" b="1" dirty="0">
                <a:solidFill>
                  <a:srgbClr val="FFFF00"/>
                </a:solidFill>
                <a:latin typeface="Lucida Console"/>
                <a:cs typeface="Lucida Console"/>
              </a:rPr>
              <a:t>be denied under the Doctrine of Copyright Misuse (related </a:t>
            </a:r>
            <a:r>
              <a:rPr lang="en-US" sz="1900" b="1" dirty="0" smtClean="0">
                <a:solidFill>
                  <a:srgbClr val="FFFF00"/>
                </a:solidFill>
                <a:latin typeface="Lucida Console"/>
                <a:cs typeface="Lucida Console"/>
              </a:rPr>
              <a:t>to concept </a:t>
            </a:r>
            <a:r>
              <a:rPr lang="en-US" sz="1900" b="1" dirty="0">
                <a:solidFill>
                  <a:srgbClr val="FFFF00"/>
                </a:solidFill>
                <a:latin typeface="Lucida Console"/>
                <a:cs typeface="Lucida Console"/>
              </a:rPr>
              <a:t>of “Copyright Monopoly”). </a:t>
            </a:r>
          </a:p>
          <a:p>
            <a:pPr marL="0" indent="0">
              <a:buNone/>
            </a:pPr>
            <a:endParaRPr lang="en-US" sz="1900" b="1" dirty="0" smtClean="0">
              <a:latin typeface="Lucida Console"/>
              <a:cs typeface="Lucida Console"/>
            </a:endParaRPr>
          </a:p>
          <a:p>
            <a:pPr marL="0" indent="0">
              <a:buNone/>
            </a:pPr>
            <a:r>
              <a:rPr lang="en-US" sz="1900" b="1" dirty="0" smtClean="0">
                <a:solidFill>
                  <a:srgbClr val="FFFFFF"/>
                </a:solidFill>
                <a:latin typeface="Lucida Console"/>
                <a:cs typeface="Lucida Console"/>
              </a:rPr>
              <a:t>*Attempted </a:t>
            </a:r>
            <a:r>
              <a:rPr lang="en-US" sz="1900" b="1" i="1" dirty="0">
                <a:solidFill>
                  <a:srgbClr val="FFFFFF"/>
                </a:solidFill>
                <a:latin typeface="Lucida Console"/>
                <a:cs typeface="Lucida Console"/>
              </a:rPr>
              <a:t>unsuccessfully</a:t>
            </a:r>
            <a:r>
              <a:rPr lang="en-US" sz="1900" b="1" dirty="0">
                <a:solidFill>
                  <a:srgbClr val="FFFFFF"/>
                </a:solidFill>
                <a:latin typeface="Lucida Console"/>
                <a:cs typeface="Lucida Console"/>
              </a:rPr>
              <a:t> to preserve </a:t>
            </a:r>
            <a:r>
              <a:rPr lang="en-US" sz="1900" b="1" i="1" u="sng" dirty="0">
                <a:solidFill>
                  <a:srgbClr val="FFFFFF"/>
                </a:solidFill>
                <a:latin typeface="Lucida Console"/>
                <a:cs typeface="Lucida Console"/>
              </a:rPr>
              <a:t>Sega Enterprises </a:t>
            </a:r>
            <a:r>
              <a:rPr lang="en-US" sz="1900" b="1" i="1" dirty="0">
                <a:solidFill>
                  <a:srgbClr val="FFFFFF"/>
                </a:solidFill>
                <a:latin typeface="Lucida Console"/>
                <a:cs typeface="Lucida Console"/>
              </a:rPr>
              <a:t>v. </a:t>
            </a:r>
            <a:r>
              <a:rPr lang="en-US" sz="1900" b="1" i="1" u="sng" dirty="0">
                <a:solidFill>
                  <a:srgbClr val="FFFFFF"/>
                </a:solidFill>
                <a:latin typeface="Lucida Console"/>
                <a:cs typeface="Lucida Console"/>
              </a:rPr>
              <a:t>Accolade, Inc</a:t>
            </a:r>
            <a:r>
              <a:rPr lang="en-US" sz="1900" b="1" i="1" dirty="0">
                <a:solidFill>
                  <a:srgbClr val="FFFFFF"/>
                </a:solidFill>
                <a:latin typeface="Lucida Console"/>
                <a:cs typeface="Lucida Console"/>
              </a:rPr>
              <a:t>. </a:t>
            </a:r>
            <a:r>
              <a:rPr lang="en-US" sz="1900" b="1" dirty="0" smtClean="0">
                <a:solidFill>
                  <a:srgbClr val="FFFFFF"/>
                </a:solidFill>
                <a:latin typeface="Lucida Console"/>
                <a:cs typeface="Lucida Console"/>
              </a:rPr>
              <a:t>statement </a:t>
            </a:r>
            <a:r>
              <a:rPr lang="en-US" sz="1900" b="1" dirty="0">
                <a:solidFill>
                  <a:srgbClr val="FFFFFF"/>
                </a:solidFill>
                <a:latin typeface="Lucida Console"/>
                <a:cs typeface="Lucida Console"/>
              </a:rPr>
              <a:t>of the application of Fair Use to to reverse </a:t>
            </a:r>
            <a:r>
              <a:rPr lang="en-US" sz="1900" b="1" dirty="0" smtClean="0">
                <a:solidFill>
                  <a:srgbClr val="FFFFFF"/>
                </a:solidFill>
                <a:latin typeface="Lucida Console"/>
                <a:cs typeface="Lucida Console"/>
              </a:rPr>
              <a:t>Engineering</a:t>
            </a:r>
          </a:p>
          <a:p>
            <a:pPr marL="0" indent="0">
              <a:buNone/>
            </a:pPr>
            <a:r>
              <a:rPr lang="en-US" sz="1900" b="1" dirty="0" smtClean="0">
                <a:latin typeface="Lucida Console"/>
                <a:cs typeface="Lucida Console"/>
              </a:rPr>
              <a:t>                                                          </a:t>
            </a:r>
            <a:r>
              <a:rPr lang="en-US" sz="2800" b="1" dirty="0" smtClean="0">
                <a:solidFill>
                  <a:srgbClr val="FF0000"/>
                </a:solidFill>
                <a:latin typeface="Lucida Console"/>
                <a:cs typeface="Lucida Console"/>
              </a:rPr>
              <a:t>* HARSHEST MOD CASE</a:t>
            </a:r>
            <a:endParaRPr lang="en-US" sz="2800" b="1" dirty="0">
              <a:solidFill>
                <a:srgbClr val="FF0000"/>
              </a:solidFill>
              <a:latin typeface="Lucida Console"/>
              <a:cs typeface="Lucida Console"/>
            </a:endParaRPr>
          </a:p>
          <a:p>
            <a:endParaRPr lang="en-US" dirty="0"/>
          </a:p>
        </p:txBody>
      </p:sp>
      <p:pic>
        <p:nvPicPr>
          <p:cNvPr id="4" name="Content Placeholder 3" descr="569px-Ork.png"/>
          <p:cNvPicPr>
            <a:picLocks noChangeAspect="1"/>
          </p:cNvPicPr>
          <p:nvPr/>
        </p:nvPicPr>
        <p:blipFill rotWithShape="1">
          <a:blip r:embed="rId3" cstate="print">
            <a:extLst>
              <a:ext uri="{28A0092B-C50C-407E-A947-70E740481C1C}">
                <a14:useLocalDpi xmlns:a14="http://schemas.microsoft.com/office/drawing/2010/main"/>
              </a:ext>
            </a:extLst>
          </a:blip>
          <a:srcRect l="-389" r="-389"/>
          <a:stretch/>
        </p:blipFill>
        <p:spPr>
          <a:xfrm>
            <a:off x="7833360" y="763474"/>
            <a:ext cx="1036320" cy="1082528"/>
          </a:xfrm>
          <a:prstGeom prst="rect">
            <a:avLst/>
          </a:prstGeom>
        </p:spPr>
      </p:pic>
    </p:spTree>
    <p:extLst>
      <p:ext uri="{BB962C8B-B14F-4D97-AF65-F5344CB8AC3E}">
        <p14:creationId xmlns:p14="http://schemas.microsoft.com/office/powerpoint/2010/main" val="1118945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78"/>
            <a:ext cx="8229600" cy="1016000"/>
          </a:xfrm>
        </p:spPr>
        <p:txBody>
          <a:bodyPr/>
          <a:lstStyle/>
          <a:p>
            <a:r>
              <a:rPr lang="en-US" sz="4800" b="1" dirty="0" smtClean="0">
                <a:solidFill>
                  <a:srgbClr val="FFFF00"/>
                </a:solidFill>
                <a:latin typeface="+mn-lt"/>
              </a:rPr>
              <a:t>The buck stops here…</a:t>
            </a:r>
            <a:endParaRPr lang="en-US" sz="4800" b="1" dirty="0">
              <a:solidFill>
                <a:srgbClr val="FFFF00"/>
              </a:solidFill>
              <a:latin typeface="+mn-lt"/>
            </a:endParaRPr>
          </a:p>
        </p:txBody>
      </p:sp>
      <p:sp>
        <p:nvSpPr>
          <p:cNvPr id="3" name="Content Placeholder 2"/>
          <p:cNvSpPr>
            <a:spLocks noGrp="1"/>
          </p:cNvSpPr>
          <p:nvPr>
            <p:ph sz="quarter" idx="10"/>
          </p:nvPr>
        </p:nvSpPr>
        <p:spPr>
          <a:xfrm>
            <a:off x="457200" y="1019978"/>
            <a:ext cx="5563991" cy="5457022"/>
          </a:xfrm>
        </p:spPr>
        <p:txBody>
          <a:bodyPr>
            <a:normAutofit fontScale="77500" lnSpcReduction="20000"/>
          </a:bodyPr>
          <a:lstStyle/>
          <a:p>
            <a:pPr marL="0" indent="0">
              <a:buNone/>
            </a:pPr>
            <a:r>
              <a:rPr lang="en-US" sz="3100" dirty="0" smtClean="0">
                <a:solidFill>
                  <a:schemeClr val="bg1"/>
                </a:solidFill>
                <a:latin typeface="Lucida Console"/>
                <a:cs typeface="Lucida Console"/>
              </a:rPr>
              <a:t>“</a:t>
            </a:r>
            <a:r>
              <a:rPr lang="en-US" sz="3100" i="1" dirty="0">
                <a:solidFill>
                  <a:schemeClr val="bg1"/>
                </a:solidFill>
                <a:latin typeface="Lucida Console"/>
                <a:cs typeface="Lucida Console"/>
              </a:rPr>
              <a:t>Judges as Bad Reviewers: </a:t>
            </a:r>
            <a:r>
              <a:rPr lang="en-US" sz="3100" i="1" dirty="0" smtClean="0">
                <a:solidFill>
                  <a:schemeClr val="bg1"/>
                </a:solidFill>
                <a:latin typeface="Lucida Console"/>
                <a:cs typeface="Lucida Console"/>
              </a:rPr>
              <a:t> </a:t>
            </a:r>
          </a:p>
          <a:p>
            <a:pPr marL="0" indent="0">
              <a:buNone/>
            </a:pPr>
            <a:r>
              <a:rPr lang="en-US" sz="3100" i="1" dirty="0" smtClean="0">
                <a:solidFill>
                  <a:schemeClr val="bg1"/>
                </a:solidFill>
                <a:latin typeface="Lucida Console"/>
                <a:cs typeface="Lucida Console"/>
              </a:rPr>
              <a:t>Fair </a:t>
            </a:r>
            <a:r>
              <a:rPr lang="en-US" sz="3100" i="1" dirty="0">
                <a:solidFill>
                  <a:schemeClr val="bg1"/>
                </a:solidFill>
                <a:latin typeface="Lucida Console"/>
                <a:cs typeface="Lucida Console"/>
              </a:rPr>
              <a:t>Use </a:t>
            </a:r>
            <a:r>
              <a:rPr lang="en-US" sz="3100" i="1" dirty="0" smtClean="0">
                <a:solidFill>
                  <a:schemeClr val="bg1"/>
                </a:solidFill>
                <a:latin typeface="Lucida Console"/>
                <a:cs typeface="Lucida Console"/>
              </a:rPr>
              <a:t>and</a:t>
            </a:r>
            <a:r>
              <a:rPr lang="en-US" sz="3100" dirty="0">
                <a:solidFill>
                  <a:schemeClr val="bg1"/>
                </a:solidFill>
                <a:latin typeface="Lucida Console"/>
                <a:cs typeface="Lucida Console"/>
              </a:rPr>
              <a:t> </a:t>
            </a:r>
            <a:endParaRPr lang="en-US" sz="3100" dirty="0" smtClean="0">
              <a:solidFill>
                <a:schemeClr val="bg1"/>
              </a:solidFill>
              <a:latin typeface="Lucida Console"/>
              <a:cs typeface="Lucida Console"/>
            </a:endParaRPr>
          </a:p>
          <a:p>
            <a:pPr marL="0" indent="0">
              <a:buNone/>
            </a:pPr>
            <a:r>
              <a:rPr lang="en-US" sz="3100" i="1" dirty="0" smtClean="0">
                <a:solidFill>
                  <a:schemeClr val="bg1"/>
                </a:solidFill>
                <a:latin typeface="Lucida Console"/>
                <a:cs typeface="Lucida Console"/>
              </a:rPr>
              <a:t>Epistemological Humility</a:t>
            </a:r>
            <a:r>
              <a:rPr lang="en-US" sz="3100" i="1" dirty="0">
                <a:solidFill>
                  <a:schemeClr val="bg1"/>
                </a:solidFill>
                <a:latin typeface="Lucida Console"/>
                <a:cs typeface="Lucida Console"/>
              </a:rPr>
              <a:t>”</a:t>
            </a:r>
            <a:r>
              <a:rPr lang="en-US" sz="3100" dirty="0">
                <a:solidFill>
                  <a:schemeClr val="bg1"/>
                </a:solidFill>
                <a:latin typeface="Lucida Console"/>
                <a:cs typeface="Lucida Console"/>
              </a:rPr>
              <a:t> </a:t>
            </a:r>
            <a:r>
              <a:rPr lang="en-US" sz="3100" dirty="0" smtClean="0">
                <a:solidFill>
                  <a:schemeClr val="bg1"/>
                </a:solidFill>
                <a:latin typeface="Lucida Console"/>
                <a:cs typeface="Lucida Console"/>
              </a:rPr>
              <a:t>  </a:t>
            </a:r>
          </a:p>
          <a:p>
            <a:pPr marL="0" indent="0">
              <a:buNone/>
            </a:pPr>
            <a:r>
              <a:rPr lang="en-US" sz="3100" dirty="0" smtClean="0">
                <a:solidFill>
                  <a:schemeClr val="bg1"/>
                </a:solidFill>
                <a:latin typeface="Lucida Console"/>
                <a:cs typeface="Lucida Console"/>
              </a:rPr>
              <a:t>Rebecca </a:t>
            </a:r>
            <a:r>
              <a:rPr lang="en-US" sz="3100" dirty="0" err="1" smtClean="0">
                <a:solidFill>
                  <a:schemeClr val="bg1"/>
                </a:solidFill>
                <a:latin typeface="Lucida Console"/>
                <a:cs typeface="Lucida Console"/>
              </a:rPr>
              <a:t>Tushnet</a:t>
            </a:r>
            <a:r>
              <a:rPr lang="en-US" sz="3100" dirty="0" smtClean="0">
                <a:solidFill>
                  <a:schemeClr val="bg1"/>
                </a:solidFill>
                <a:latin typeface="Lucida Console"/>
                <a:cs typeface="Lucida Console"/>
              </a:rPr>
              <a:t>, </a:t>
            </a:r>
          </a:p>
          <a:p>
            <a:pPr marL="0" indent="0">
              <a:buNone/>
            </a:pPr>
            <a:r>
              <a:rPr lang="en-US" sz="3100" dirty="0" smtClean="0">
                <a:solidFill>
                  <a:schemeClr val="bg1"/>
                </a:solidFill>
                <a:latin typeface="Lucida Console"/>
                <a:cs typeface="Lucida Console"/>
              </a:rPr>
              <a:t>Georgetown </a:t>
            </a:r>
            <a:r>
              <a:rPr lang="en-US" sz="3100" dirty="0">
                <a:solidFill>
                  <a:schemeClr val="bg1"/>
                </a:solidFill>
                <a:latin typeface="Lucida Console"/>
                <a:cs typeface="Lucida Console"/>
              </a:rPr>
              <a:t>University Law </a:t>
            </a:r>
            <a:endParaRPr lang="en-US" sz="3100" dirty="0" smtClean="0">
              <a:solidFill>
                <a:schemeClr val="bg1"/>
              </a:solidFill>
              <a:latin typeface="Lucida Console"/>
              <a:cs typeface="Lucida Console"/>
            </a:endParaRPr>
          </a:p>
          <a:p>
            <a:pPr marL="0" indent="0">
              <a:buNone/>
            </a:pPr>
            <a:r>
              <a:rPr lang="en-US" sz="3100" dirty="0" smtClean="0">
                <a:solidFill>
                  <a:schemeClr val="bg1"/>
                </a:solidFill>
                <a:latin typeface="Lucida Console"/>
                <a:cs typeface="Lucida Console"/>
              </a:rPr>
              <a:t>Center</a:t>
            </a:r>
            <a:endParaRPr lang="en-US" sz="3100" dirty="0">
              <a:solidFill>
                <a:schemeClr val="bg1"/>
              </a:solidFill>
              <a:latin typeface="Lucida Console"/>
              <a:cs typeface="Lucida Console"/>
            </a:endParaRPr>
          </a:p>
          <a:p>
            <a:pPr marL="0" indent="0">
              <a:buNone/>
            </a:pPr>
            <a:endParaRPr lang="en-US" sz="3100" dirty="0">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a:t>
            </a:r>
            <a:r>
              <a:rPr lang="en-US" sz="3100" i="1" dirty="0">
                <a:solidFill>
                  <a:schemeClr val="tx2">
                    <a:lumMod val="40000"/>
                    <a:lumOff val="60000"/>
                  </a:schemeClr>
                </a:solidFill>
                <a:latin typeface="Lucida Console"/>
                <a:cs typeface="Lucida Console"/>
              </a:rPr>
              <a:t>…the future of fair use as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a </a:t>
            </a:r>
            <a:r>
              <a:rPr lang="en-US" sz="3100" i="1" dirty="0">
                <a:solidFill>
                  <a:schemeClr val="tx2">
                    <a:lumMod val="40000"/>
                    <a:lumOff val="60000"/>
                  </a:schemeClr>
                </a:solidFill>
                <a:latin typeface="Lucida Console"/>
                <a:cs typeface="Lucida Console"/>
              </a:rPr>
              <a:t>formal doctrine in the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United </a:t>
            </a:r>
            <a:r>
              <a:rPr lang="en-US" sz="3100" i="1" dirty="0">
                <a:solidFill>
                  <a:schemeClr val="tx2">
                    <a:lumMod val="40000"/>
                    <a:lumOff val="60000"/>
                  </a:schemeClr>
                </a:solidFill>
                <a:latin typeface="Lucida Console"/>
                <a:cs typeface="Lucida Console"/>
              </a:rPr>
              <a:t>States depends on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whether </a:t>
            </a:r>
            <a:r>
              <a:rPr lang="en-US" sz="3100" i="1" dirty="0">
                <a:solidFill>
                  <a:schemeClr val="tx2">
                    <a:lumMod val="40000"/>
                    <a:lumOff val="60000"/>
                  </a:schemeClr>
                </a:solidFill>
                <a:latin typeface="Lucida Console"/>
                <a:cs typeface="Lucida Console"/>
              </a:rPr>
              <a:t>judges act like bad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reviewers </a:t>
            </a:r>
            <a:r>
              <a:rPr lang="en-US" sz="3100" i="1" dirty="0">
                <a:solidFill>
                  <a:schemeClr val="tx2">
                    <a:lumMod val="40000"/>
                    <a:lumOff val="60000"/>
                  </a:schemeClr>
                </a:solidFill>
                <a:latin typeface="Lucida Console"/>
                <a:cs typeface="Lucida Console"/>
              </a:rPr>
              <a:t>on </a:t>
            </a:r>
            <a:r>
              <a:rPr lang="en-US" sz="3100" i="1" dirty="0" err="1">
                <a:solidFill>
                  <a:schemeClr val="tx2">
                    <a:lumMod val="40000"/>
                    <a:lumOff val="60000"/>
                  </a:schemeClr>
                </a:solidFill>
                <a:latin typeface="Lucida Console"/>
                <a:cs typeface="Lucida Console"/>
              </a:rPr>
              <a:t>Amazon.com</a:t>
            </a:r>
            <a:r>
              <a:rPr lang="en-US" sz="3100" i="1" dirty="0">
                <a:solidFill>
                  <a:schemeClr val="tx2">
                    <a:lumMod val="40000"/>
                    <a:lumOff val="60000"/>
                  </a:schemeClr>
                </a:solidFill>
                <a:latin typeface="Lucida Console"/>
                <a:cs typeface="Lucida Console"/>
              </a:rPr>
              <a:t>, or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whether </a:t>
            </a:r>
            <a:r>
              <a:rPr lang="en-US" sz="3100" i="1" dirty="0">
                <a:solidFill>
                  <a:schemeClr val="tx2">
                    <a:lumMod val="40000"/>
                    <a:lumOff val="60000"/>
                  </a:schemeClr>
                </a:solidFill>
                <a:latin typeface="Lucida Console"/>
                <a:cs typeface="Lucida Console"/>
              </a:rPr>
              <a:t>they behave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differently </a:t>
            </a:r>
            <a:r>
              <a:rPr lang="en-US" sz="3100" i="1" dirty="0">
                <a:solidFill>
                  <a:schemeClr val="tx2">
                    <a:lumMod val="40000"/>
                    <a:lumOff val="60000"/>
                  </a:schemeClr>
                </a:solidFill>
                <a:latin typeface="Lucida Console"/>
                <a:cs typeface="Lucida Console"/>
              </a:rPr>
              <a:t>in interpreting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challenged </a:t>
            </a:r>
            <a:r>
              <a:rPr lang="en-US" sz="3100" i="1" dirty="0">
                <a:solidFill>
                  <a:schemeClr val="tx2">
                    <a:lumMod val="40000"/>
                    <a:lumOff val="60000"/>
                  </a:schemeClr>
                </a:solidFill>
                <a:latin typeface="Lucida Console"/>
                <a:cs typeface="Lucida Console"/>
              </a:rPr>
              <a:t>works than they do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in </a:t>
            </a:r>
            <a:r>
              <a:rPr lang="en-US" sz="3100" i="1" dirty="0">
                <a:solidFill>
                  <a:schemeClr val="tx2">
                    <a:lumMod val="40000"/>
                    <a:lumOff val="60000"/>
                  </a:schemeClr>
                </a:solidFill>
                <a:latin typeface="Lucida Console"/>
                <a:cs typeface="Lucida Console"/>
              </a:rPr>
              <a:t>almost every other aspect </a:t>
            </a:r>
            <a:endParaRPr lang="en-US" sz="3100" i="1" dirty="0" smtClean="0">
              <a:solidFill>
                <a:schemeClr val="tx2">
                  <a:lumMod val="40000"/>
                  <a:lumOff val="60000"/>
                </a:schemeClr>
              </a:solidFill>
              <a:latin typeface="Lucida Console"/>
              <a:cs typeface="Lucida Console"/>
            </a:endParaRPr>
          </a:p>
          <a:p>
            <a:pPr marL="0" indent="0">
              <a:buNone/>
            </a:pPr>
            <a:r>
              <a:rPr lang="en-US" sz="3100" i="1" dirty="0" smtClean="0">
                <a:solidFill>
                  <a:schemeClr val="tx2">
                    <a:lumMod val="40000"/>
                    <a:lumOff val="60000"/>
                  </a:schemeClr>
                </a:solidFill>
                <a:latin typeface="Lucida Console"/>
                <a:cs typeface="Lucida Console"/>
              </a:rPr>
              <a:t>of judging</a:t>
            </a:r>
            <a:r>
              <a:rPr lang="en-US" sz="3100" i="1" dirty="0">
                <a:solidFill>
                  <a:schemeClr val="tx2">
                    <a:lumMod val="40000"/>
                    <a:lumOff val="60000"/>
                  </a:schemeClr>
                </a:solidFill>
                <a:latin typeface="Lucida Console"/>
                <a:cs typeface="Lucida Console"/>
              </a:rPr>
              <a:t>.”</a:t>
            </a:r>
          </a:p>
          <a:p>
            <a:endParaRPr lang="en-US" dirty="0"/>
          </a:p>
        </p:txBody>
      </p:sp>
      <p:pic>
        <p:nvPicPr>
          <p:cNvPr id="4" name="Content Placeholder 3" descr="file3431250395716.jpg"/>
          <p:cNvPicPr>
            <a:picLocks noChangeAspect="1"/>
          </p:cNvPicPr>
          <p:nvPr/>
        </p:nvPicPr>
        <p:blipFill rotWithShape="1">
          <a:blip r:embed="rId2" cstate="print">
            <a:extLst>
              <a:ext uri="{28A0092B-C50C-407E-A947-70E740481C1C}">
                <a14:useLocalDpi xmlns:a14="http://schemas.microsoft.com/office/drawing/2010/main"/>
              </a:ext>
            </a:extLst>
          </a:blip>
          <a:srcRect r="-134" b="-1775"/>
          <a:stretch/>
        </p:blipFill>
        <p:spPr>
          <a:xfrm>
            <a:off x="6021191" y="1019978"/>
            <a:ext cx="3022777" cy="4596317"/>
          </a:xfrm>
          <a:prstGeom prst="rect">
            <a:avLst/>
          </a:prstGeom>
        </p:spPr>
      </p:pic>
    </p:spTree>
    <p:extLst>
      <p:ext uri="{BB962C8B-B14F-4D97-AF65-F5344CB8AC3E}">
        <p14:creationId xmlns:p14="http://schemas.microsoft.com/office/powerpoint/2010/main" val="1799154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0"/>
            <a:ext cx="8229600" cy="1016000"/>
          </a:xfrm>
        </p:spPr>
        <p:txBody>
          <a:bodyPr>
            <a:normAutofit/>
          </a:bodyPr>
          <a:lstStyle/>
          <a:p>
            <a:r>
              <a:rPr lang="en-US" sz="5400" b="1" dirty="0" smtClean="0">
                <a:solidFill>
                  <a:srgbClr val="FFFF00"/>
                </a:solidFill>
                <a:latin typeface="Arial"/>
                <a:cs typeface="Arial"/>
              </a:rPr>
              <a:t>CONCLUSION</a:t>
            </a:r>
            <a:r>
              <a:rPr lang="en-US" b="1" dirty="0" smtClean="0">
                <a:solidFill>
                  <a:srgbClr val="FFFF00"/>
                </a:solidFill>
                <a:latin typeface="Arial"/>
                <a:cs typeface="Arial"/>
              </a:rPr>
              <a:t> </a:t>
            </a:r>
            <a:endParaRPr lang="en-US" b="1" dirty="0">
              <a:solidFill>
                <a:srgbClr val="FFFF00"/>
              </a:solidFill>
              <a:latin typeface="Arial"/>
              <a:cs typeface="Arial"/>
            </a:endParaRPr>
          </a:p>
        </p:txBody>
      </p:sp>
      <p:sp>
        <p:nvSpPr>
          <p:cNvPr id="3" name="Content Placeholder 2"/>
          <p:cNvSpPr>
            <a:spLocks noGrp="1"/>
          </p:cNvSpPr>
          <p:nvPr>
            <p:ph sz="quarter" idx="10"/>
          </p:nvPr>
        </p:nvSpPr>
        <p:spPr>
          <a:xfrm>
            <a:off x="208005" y="1237205"/>
            <a:ext cx="5451915" cy="4894073"/>
          </a:xfrm>
        </p:spPr>
        <p:txBody>
          <a:bodyPr>
            <a:normAutofit/>
          </a:bodyPr>
          <a:lstStyle/>
          <a:p>
            <a:pPr marL="0" indent="0">
              <a:buNone/>
            </a:pPr>
            <a:r>
              <a:rPr lang="en-US" b="1" dirty="0" smtClean="0">
                <a:solidFill>
                  <a:srgbClr val="CCFFCC"/>
                </a:solidFill>
              </a:rPr>
              <a:t>EVERYTHING IS A VIDEO-GAME:</a:t>
            </a:r>
          </a:p>
          <a:p>
            <a:pPr marL="0" indent="0">
              <a:buNone/>
            </a:pPr>
            <a:endParaRPr lang="en-US" dirty="0"/>
          </a:p>
          <a:p>
            <a:pPr marL="0" indent="0">
              <a:buNone/>
            </a:pPr>
            <a:r>
              <a:rPr lang="en-US" dirty="0" smtClean="0">
                <a:solidFill>
                  <a:schemeClr val="bg1"/>
                </a:solidFill>
                <a:latin typeface="Lucida Console"/>
                <a:cs typeface="Lucida Console"/>
              </a:rPr>
              <a:t>GAMES ARE AND REMAIN AT THE  </a:t>
            </a:r>
          </a:p>
          <a:p>
            <a:pPr marL="0" indent="0">
              <a:buNone/>
            </a:pPr>
            <a:r>
              <a:rPr lang="en-US" dirty="0" smtClean="0">
                <a:solidFill>
                  <a:schemeClr val="bg1"/>
                </a:solidFill>
                <a:latin typeface="Lucida Console"/>
                <a:cs typeface="Lucida Console"/>
              </a:rPr>
              <a:t>CUTTING EDGE CROSS-ROADS OF </a:t>
            </a:r>
          </a:p>
          <a:p>
            <a:pPr marL="0" indent="0">
              <a:buNone/>
            </a:pPr>
            <a:r>
              <a:rPr lang="en-US" dirty="0" smtClean="0">
                <a:solidFill>
                  <a:schemeClr val="bg1"/>
                </a:solidFill>
                <a:latin typeface="Lucida Console"/>
                <a:cs typeface="Lucida Console"/>
              </a:rPr>
              <a:t>FREEDOM OF SPEECH/ </a:t>
            </a:r>
          </a:p>
          <a:p>
            <a:pPr marL="0" indent="0">
              <a:buNone/>
            </a:pPr>
            <a:r>
              <a:rPr lang="en-US" dirty="0" smtClean="0">
                <a:solidFill>
                  <a:schemeClr val="bg1"/>
                </a:solidFill>
                <a:latin typeface="Lucida Console"/>
                <a:cs typeface="Lucida Console"/>
              </a:rPr>
              <a:t>EXPRESSION, COPYRIGHT/IP &amp; </a:t>
            </a:r>
          </a:p>
          <a:p>
            <a:pPr marL="0" indent="0">
              <a:buNone/>
            </a:pPr>
            <a:r>
              <a:rPr lang="en-US" dirty="0" smtClean="0">
                <a:solidFill>
                  <a:schemeClr val="bg1"/>
                </a:solidFill>
                <a:latin typeface="Lucida Console"/>
                <a:cs typeface="Lucida Console"/>
              </a:rPr>
              <a:t>CONTRACTS. NO LENS FOR THE </a:t>
            </a:r>
          </a:p>
          <a:p>
            <a:pPr marL="0" indent="0">
              <a:buNone/>
            </a:pPr>
            <a:r>
              <a:rPr lang="en-US" dirty="0" smtClean="0">
                <a:solidFill>
                  <a:schemeClr val="bg1"/>
                </a:solidFill>
                <a:latin typeface="Lucida Console"/>
                <a:cs typeface="Lucida Console"/>
              </a:rPr>
              <a:t>LAW IS CLEARER OR LESS </a:t>
            </a:r>
          </a:p>
          <a:p>
            <a:pPr marL="0" indent="0">
              <a:buNone/>
            </a:pPr>
            <a:r>
              <a:rPr lang="en-US" dirty="0" smtClean="0">
                <a:solidFill>
                  <a:schemeClr val="bg1"/>
                </a:solidFill>
                <a:latin typeface="Lucida Console"/>
                <a:cs typeface="Lucida Console"/>
              </a:rPr>
              <a:t>FORGIVING BECAUSE VIDEO </a:t>
            </a:r>
          </a:p>
          <a:p>
            <a:pPr marL="0" indent="0">
              <a:buNone/>
            </a:pPr>
            <a:r>
              <a:rPr lang="en-US" dirty="0" smtClean="0">
                <a:solidFill>
                  <a:schemeClr val="bg1"/>
                </a:solidFill>
                <a:latin typeface="Lucida Console"/>
                <a:cs typeface="Lucida Console"/>
              </a:rPr>
              <a:t>GAMES IMPLICATE CREATIVITY, </a:t>
            </a:r>
          </a:p>
          <a:p>
            <a:pPr marL="0" indent="0">
              <a:buNone/>
            </a:pPr>
            <a:r>
              <a:rPr lang="en-US" dirty="0" smtClean="0">
                <a:solidFill>
                  <a:schemeClr val="bg1"/>
                </a:solidFill>
                <a:latin typeface="Lucida Console"/>
                <a:cs typeface="Lucida Console"/>
              </a:rPr>
              <a:t>INTERACTIVITY &amp; CUTTING EDGE </a:t>
            </a:r>
          </a:p>
          <a:p>
            <a:pPr marL="0" indent="0">
              <a:buNone/>
            </a:pPr>
            <a:r>
              <a:rPr lang="en-US" dirty="0" smtClean="0">
                <a:solidFill>
                  <a:schemeClr val="bg1"/>
                </a:solidFill>
                <a:latin typeface="Lucida Console"/>
                <a:cs typeface="Lucida Console"/>
              </a:rPr>
              <a:t>TECHNOLOGY LIKE NOTHING ELSE </a:t>
            </a:r>
          </a:p>
          <a:p>
            <a:pPr marL="0" indent="0">
              <a:buNone/>
            </a:pPr>
            <a:r>
              <a:rPr lang="en-US" dirty="0" smtClean="0">
                <a:solidFill>
                  <a:schemeClr val="bg1"/>
                </a:solidFill>
                <a:latin typeface="Lucida Console"/>
                <a:cs typeface="Lucida Console"/>
              </a:rPr>
              <a:t>DOES.</a:t>
            </a:r>
            <a:endParaRPr lang="en-US" dirty="0">
              <a:solidFill>
                <a:schemeClr val="bg1"/>
              </a:solidFill>
              <a:latin typeface="Lucida Console"/>
              <a:cs typeface="Lucida Console"/>
            </a:endParaRPr>
          </a:p>
        </p:txBody>
      </p:sp>
      <p:pic>
        <p:nvPicPr>
          <p:cNvPr id="4" name="Content Placeholder 3" descr="file000670714310.jpg"/>
          <p:cNvPicPr>
            <a:picLocks noChangeAspect="1"/>
          </p:cNvPicPr>
          <p:nvPr/>
        </p:nvPicPr>
        <p:blipFill rotWithShape="1">
          <a:blip r:embed="rId2" cstate="print">
            <a:extLst>
              <a:ext uri="{28A0092B-C50C-407E-A947-70E740481C1C}">
                <a14:useLocalDpi xmlns:a14="http://schemas.microsoft.com/office/drawing/2010/main"/>
              </a:ext>
            </a:extLst>
          </a:blip>
          <a:srcRect l="-129"/>
          <a:stretch/>
        </p:blipFill>
        <p:spPr>
          <a:xfrm>
            <a:off x="5683536" y="2452512"/>
            <a:ext cx="3460463" cy="2594845"/>
          </a:xfrm>
          <a:prstGeom prst="rect">
            <a:avLst/>
          </a:prstGeom>
        </p:spPr>
      </p:pic>
    </p:spTree>
    <p:extLst>
      <p:ext uri="{BB962C8B-B14F-4D97-AF65-F5344CB8AC3E}">
        <p14:creationId xmlns:p14="http://schemas.microsoft.com/office/powerpoint/2010/main" val="4191060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FF00"/>
                </a:solidFill>
                <a:latin typeface="+mn-lt"/>
              </a:rPr>
              <a:t>Tim Luck…</a:t>
            </a:r>
            <a:r>
              <a:rPr lang="en-US" sz="2000" dirty="0" smtClean="0">
                <a:solidFill>
                  <a:srgbClr val="FFFF00"/>
                </a:solidFill>
                <a:latin typeface="+mn-lt"/>
              </a:rPr>
              <a:t>(in memory)</a:t>
            </a:r>
            <a:endParaRPr lang="en-US" sz="2000" dirty="0">
              <a:solidFill>
                <a:srgbClr val="FFFF00"/>
              </a:solidFill>
              <a:latin typeface="+mn-lt"/>
            </a:endParaRPr>
          </a:p>
        </p:txBody>
      </p:sp>
      <p:sp>
        <p:nvSpPr>
          <p:cNvPr id="3" name="Content Placeholder 2"/>
          <p:cNvSpPr>
            <a:spLocks noGrp="1"/>
          </p:cNvSpPr>
          <p:nvPr>
            <p:ph sz="quarter" idx="10"/>
          </p:nvPr>
        </p:nvSpPr>
        <p:spPr/>
        <p:txBody>
          <a:bodyPr/>
          <a:lstStyle/>
          <a:p>
            <a:pPr marL="0" indent="0">
              <a:buNone/>
            </a:pPr>
            <a:r>
              <a:rPr lang="en-US" dirty="0" smtClean="0"/>
              <a:t>…</a:t>
            </a:r>
            <a:endParaRPr lang="en-US"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1" y="1588052"/>
            <a:ext cx="8229599" cy="4318000"/>
          </a:xfrm>
          <a:prstGeom prst="rect">
            <a:avLst/>
          </a:prstGeom>
        </p:spPr>
      </p:pic>
      <p:pic>
        <p:nvPicPr>
          <p:cNvPr id="6" name="Content Placeholder 3" descr="IMG_1144.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87848" y="105730"/>
            <a:ext cx="1456575" cy="1482322"/>
          </a:xfrm>
          <a:prstGeom prst="rect">
            <a:avLst/>
          </a:prstGeom>
        </p:spPr>
      </p:pic>
    </p:spTree>
    <p:extLst>
      <p:ext uri="{BB962C8B-B14F-4D97-AF65-F5344CB8AC3E}">
        <p14:creationId xmlns:p14="http://schemas.microsoft.com/office/powerpoint/2010/main" val="4140925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a:bodyPr>
          <a:lstStyle/>
          <a:p>
            <a:r>
              <a:rPr lang="en-US" sz="7200" dirty="0"/>
              <a:t> </a:t>
            </a:r>
            <a:r>
              <a:rPr lang="en-US" sz="7200" b="1" dirty="0" smtClean="0">
                <a:solidFill>
                  <a:srgbClr val="FFFF00"/>
                </a:solidFill>
                <a:latin typeface="Mistral"/>
                <a:cs typeface="Mistral"/>
              </a:rPr>
              <a:t>Finis</a:t>
            </a:r>
            <a:endParaRPr lang="en-US" sz="7200" b="1" dirty="0">
              <a:solidFill>
                <a:srgbClr val="FFFF00"/>
              </a:solidFill>
              <a:latin typeface="Mistral"/>
              <a:cs typeface="Mistral"/>
            </a:endParaRPr>
          </a:p>
        </p:txBody>
      </p:sp>
      <p:sp>
        <p:nvSpPr>
          <p:cNvPr id="3" name="Content Placeholder 2"/>
          <p:cNvSpPr>
            <a:spLocks noGrp="1"/>
          </p:cNvSpPr>
          <p:nvPr>
            <p:ph sz="quarter" idx="10"/>
          </p:nvPr>
        </p:nvSpPr>
        <p:spPr/>
        <p:txBody>
          <a:bodyPr/>
          <a:lstStyle/>
          <a:p>
            <a:pPr marL="0" indent="0">
              <a:buNone/>
            </a:pPr>
            <a:r>
              <a:rPr lang="en-US" b="1" dirty="0" smtClean="0">
                <a:solidFill>
                  <a:schemeClr val="bg1"/>
                </a:solidFill>
                <a:latin typeface="Lucida Console"/>
                <a:cs typeface="Lucida Console"/>
              </a:rPr>
              <a:t>“I have learned much from my teachers, more from my peers, but from my students most of all” </a:t>
            </a:r>
            <a:r>
              <a:rPr lang="en-US" b="1" dirty="0">
                <a:solidFill>
                  <a:schemeClr val="bg1"/>
                </a:solidFill>
                <a:latin typeface="Lucida Console"/>
                <a:cs typeface="Lucida Console"/>
              </a:rPr>
              <a:t>(</a:t>
            </a:r>
            <a:r>
              <a:rPr lang="en-US" b="1" i="1" dirty="0" err="1">
                <a:solidFill>
                  <a:schemeClr val="bg1"/>
                </a:solidFill>
                <a:latin typeface="Lucida Console"/>
                <a:cs typeface="Lucida Console"/>
              </a:rPr>
              <a:t>Ta'anit</a:t>
            </a:r>
            <a:r>
              <a:rPr lang="en-US" b="1" i="1" dirty="0">
                <a:solidFill>
                  <a:schemeClr val="bg1"/>
                </a:solidFill>
                <a:latin typeface="Lucida Console"/>
                <a:cs typeface="Lucida Console"/>
              </a:rPr>
              <a:t> </a:t>
            </a:r>
            <a:r>
              <a:rPr lang="en-US" b="1" dirty="0">
                <a:solidFill>
                  <a:schemeClr val="bg1"/>
                </a:solidFill>
                <a:latin typeface="Lucida Console"/>
                <a:cs typeface="Lucida Console"/>
              </a:rPr>
              <a:t>7a</a:t>
            </a:r>
            <a:r>
              <a:rPr lang="en-US" b="1" dirty="0" smtClean="0">
                <a:solidFill>
                  <a:schemeClr val="bg1"/>
                </a:solidFill>
                <a:latin typeface="Lucida Console"/>
                <a:cs typeface="Lucida Console"/>
              </a:rPr>
              <a:t>)</a:t>
            </a:r>
          </a:p>
          <a:p>
            <a:pPr marL="0" indent="0">
              <a:buNone/>
            </a:pPr>
            <a:endParaRPr lang="en-US" dirty="0">
              <a:latin typeface="Lucida Console"/>
              <a:cs typeface="Lucida Console"/>
            </a:endParaRPr>
          </a:p>
          <a:p>
            <a:pPr marL="0" indent="0">
              <a:buNone/>
            </a:pPr>
            <a:endParaRPr lang="en-US" sz="3200" dirty="0" smtClean="0">
              <a:latin typeface="Lucida Console"/>
              <a:cs typeface="Lucida Console"/>
            </a:endParaRPr>
          </a:p>
          <a:p>
            <a:pPr marL="0" indent="0">
              <a:buNone/>
            </a:pPr>
            <a:endParaRPr lang="en-US" sz="3200" dirty="0">
              <a:latin typeface="Lucida Console"/>
              <a:cs typeface="Lucida Console"/>
            </a:endParaRPr>
          </a:p>
          <a:p>
            <a:pPr marL="0" indent="0">
              <a:buNone/>
            </a:pPr>
            <a:r>
              <a:rPr lang="en-US" sz="4000" b="1" dirty="0" smtClean="0">
                <a:solidFill>
                  <a:srgbClr val="FFFFFF"/>
                </a:solidFill>
                <a:latin typeface="Lucida Console"/>
                <a:cs typeface="Lucida Console"/>
              </a:rPr>
              <a:t>THANK YOU…</a:t>
            </a:r>
            <a:endParaRPr lang="en-US" sz="4000" b="1" dirty="0">
              <a:solidFill>
                <a:srgbClr val="FFFFFF"/>
              </a:solidFill>
              <a:latin typeface="Lucida Console"/>
              <a:cs typeface="Lucida Console"/>
            </a:endParaRP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38199" y="2321171"/>
            <a:ext cx="3842616" cy="3546421"/>
          </a:xfrm>
          <a:prstGeom prst="rect">
            <a:avLst/>
          </a:prstGeom>
        </p:spPr>
      </p:pic>
    </p:spTree>
    <p:extLst>
      <p:ext uri="{BB962C8B-B14F-4D97-AF65-F5344CB8AC3E}">
        <p14:creationId xmlns:p14="http://schemas.microsoft.com/office/powerpoint/2010/main" val="907392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7810"/>
            <a:ext cx="8229600" cy="1016000"/>
          </a:xfrm>
        </p:spPr>
        <p:txBody>
          <a:bodyPr>
            <a:noAutofit/>
          </a:bodyPr>
          <a:lstStyle/>
          <a:p>
            <a:r>
              <a:rPr lang="en-US" sz="8000" b="1" dirty="0" smtClean="0">
                <a:solidFill>
                  <a:srgbClr val="FFFF00"/>
                </a:solidFill>
                <a:latin typeface="Mistral"/>
                <a:cs typeface="Mistral"/>
              </a:rPr>
              <a:t>Stay in touch…</a:t>
            </a:r>
            <a:endParaRPr lang="en-US" sz="8000" b="1" dirty="0">
              <a:solidFill>
                <a:srgbClr val="FFFF00"/>
              </a:solidFill>
              <a:latin typeface="Mistral"/>
              <a:cs typeface="Mistral"/>
            </a:endParaRPr>
          </a:p>
        </p:txBody>
      </p:sp>
      <p:pic>
        <p:nvPicPr>
          <p:cNvPr id="4" name="Content Placeholder 3" descr="cat-1382015906Wuw.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99" r="-270"/>
          <a:stretch/>
        </p:blipFill>
        <p:spPr>
          <a:xfrm>
            <a:off x="1303130" y="1408134"/>
            <a:ext cx="6548783" cy="4318000"/>
          </a:xfrm>
        </p:spPr>
      </p:pic>
    </p:spTree>
    <p:extLst>
      <p:ext uri="{BB962C8B-B14F-4D97-AF65-F5344CB8AC3E}">
        <p14:creationId xmlns:p14="http://schemas.microsoft.com/office/powerpoint/2010/main" val="491955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solidFill>
                  <a:srgbClr val="FFFF00"/>
                </a:solidFill>
                <a:latin typeface="+mn-lt"/>
              </a:rPr>
              <a:t>Our Academic Partners</a:t>
            </a:r>
            <a:endParaRPr lang="en-US" sz="4400" b="1" dirty="0">
              <a:solidFill>
                <a:srgbClr val="FFFF00"/>
              </a:solidFill>
              <a:latin typeface="+mn-lt"/>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10347062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953"/>
            <a:ext cx="9144000" cy="867630"/>
          </a:xfrm>
        </p:spPr>
        <p:txBody>
          <a:bodyPr>
            <a:normAutofit/>
          </a:bodyPr>
          <a:lstStyle/>
          <a:p>
            <a:r>
              <a:rPr lang="en-US" sz="3200" b="1" i="1" dirty="0" smtClean="0">
                <a:solidFill>
                  <a:srgbClr val="FFFFFF"/>
                </a:solidFill>
                <a:latin typeface="+mn-lt"/>
              </a:rPr>
              <a:t>  </a:t>
            </a:r>
            <a:r>
              <a:rPr lang="en-US" sz="3200" b="1" i="1" dirty="0" smtClean="0">
                <a:solidFill>
                  <a:srgbClr val="FFFF00"/>
                </a:solidFill>
                <a:latin typeface="+mn-lt"/>
              </a:rPr>
              <a:t>Schwarzenegger</a:t>
            </a:r>
            <a:r>
              <a:rPr lang="en-US" sz="3200" dirty="0" smtClean="0">
                <a:solidFill>
                  <a:srgbClr val="FFFF00"/>
                </a:solidFill>
                <a:latin typeface="+mn-lt"/>
              </a:rPr>
              <a:t> </a:t>
            </a:r>
            <a:r>
              <a:rPr lang="en-US" sz="3200" dirty="0">
                <a:solidFill>
                  <a:srgbClr val="FFFF00"/>
                </a:solidFill>
                <a:latin typeface="+mn-lt"/>
              </a:rPr>
              <a:t>case “seems to </a:t>
            </a:r>
            <a:r>
              <a:rPr lang="en-US" sz="3200" dirty="0" smtClean="0">
                <a:solidFill>
                  <a:srgbClr val="FFFF00"/>
                </a:solidFill>
                <a:latin typeface="+mn-lt"/>
              </a:rPr>
              <a:t>be about”</a:t>
            </a:r>
            <a:r>
              <a:rPr lang="en-US" sz="3200" dirty="0">
                <a:solidFill>
                  <a:srgbClr val="FFFF00"/>
                </a:solidFill>
                <a:latin typeface="+mn-lt"/>
              </a:rPr>
              <a:t>…</a:t>
            </a:r>
          </a:p>
        </p:txBody>
      </p:sp>
      <p:sp>
        <p:nvSpPr>
          <p:cNvPr id="3" name="Content Placeholder 2"/>
          <p:cNvSpPr>
            <a:spLocks noGrp="1"/>
          </p:cNvSpPr>
          <p:nvPr>
            <p:ph sz="quarter" idx="10"/>
          </p:nvPr>
        </p:nvSpPr>
        <p:spPr>
          <a:xfrm>
            <a:off x="296332" y="899583"/>
            <a:ext cx="8752417" cy="5393531"/>
          </a:xfrm>
        </p:spPr>
        <p:txBody>
          <a:bodyPr>
            <a:normAutofit fontScale="92500" lnSpcReduction="10000"/>
          </a:bodyPr>
          <a:lstStyle/>
          <a:p>
            <a:pPr marL="0" indent="0">
              <a:buNone/>
            </a:pPr>
            <a:r>
              <a:rPr lang="en-CA" b="1" i="1" dirty="0" smtClean="0">
                <a:solidFill>
                  <a:srgbClr val="FF6600"/>
                </a:solidFill>
                <a:latin typeface="Lucida Console"/>
                <a:cs typeface="Lucida Console"/>
              </a:rPr>
              <a:t>California </a:t>
            </a:r>
            <a:r>
              <a:rPr lang="en-CA" b="1" dirty="0" smtClean="0">
                <a:solidFill>
                  <a:srgbClr val="FF6600"/>
                </a:solidFill>
                <a:latin typeface="Lucida Console"/>
                <a:cs typeface="Lucida Console"/>
              </a:rPr>
              <a:t>Statute </a:t>
            </a:r>
            <a:r>
              <a:rPr lang="en-CA" b="1" dirty="0">
                <a:solidFill>
                  <a:srgbClr val="FF6600"/>
                </a:solidFill>
                <a:latin typeface="Lucida Console"/>
                <a:cs typeface="Lucida Console"/>
              </a:rPr>
              <a:t>defined “violent video </a:t>
            </a:r>
            <a:r>
              <a:rPr lang="en-CA" b="1" dirty="0" smtClean="0">
                <a:solidFill>
                  <a:srgbClr val="FF6600"/>
                </a:solidFill>
                <a:latin typeface="Lucida Console"/>
                <a:cs typeface="Lucida Console"/>
              </a:rPr>
              <a:t> </a:t>
            </a:r>
          </a:p>
          <a:p>
            <a:pPr marL="0" indent="0">
              <a:buNone/>
            </a:pPr>
            <a:r>
              <a:rPr lang="en-CA" b="1" dirty="0" smtClean="0">
                <a:solidFill>
                  <a:srgbClr val="FF6600"/>
                </a:solidFill>
                <a:latin typeface="Lucida Console"/>
                <a:cs typeface="Lucida Console"/>
              </a:rPr>
              <a:t>game</a:t>
            </a:r>
            <a:r>
              <a:rPr lang="en-CA" b="1" dirty="0">
                <a:solidFill>
                  <a:srgbClr val="FF6600"/>
                </a:solidFill>
                <a:latin typeface="Lucida Console"/>
                <a:cs typeface="Lucida Console"/>
              </a:rPr>
              <a:t>” </a:t>
            </a:r>
            <a:r>
              <a:rPr lang="en-CA" b="1" dirty="0" smtClean="0">
                <a:solidFill>
                  <a:srgbClr val="FF6600"/>
                </a:solidFill>
                <a:latin typeface="Lucida Console"/>
                <a:cs typeface="Lucida Console"/>
              </a:rPr>
              <a:t>as:</a:t>
            </a:r>
            <a:endParaRPr lang="en-US" b="1" dirty="0">
              <a:solidFill>
                <a:srgbClr val="FF6600"/>
              </a:solidFill>
              <a:latin typeface="Lucida Console"/>
              <a:cs typeface="Lucida Console"/>
            </a:endParaRPr>
          </a:p>
          <a:p>
            <a:pPr marL="0" indent="0">
              <a:buNone/>
            </a:pPr>
            <a:r>
              <a:rPr lang="en-CA" dirty="0" smtClean="0">
                <a:solidFill>
                  <a:srgbClr val="FFFFFF"/>
                </a:solidFill>
                <a:latin typeface="Lucida Console"/>
                <a:cs typeface="Lucida Console"/>
              </a:rPr>
              <a:t>“(</a:t>
            </a:r>
            <a:r>
              <a:rPr lang="en-CA" dirty="0">
                <a:solidFill>
                  <a:srgbClr val="FFFFFF"/>
                </a:solidFill>
                <a:latin typeface="Lucida Console"/>
                <a:cs typeface="Lucida Console"/>
              </a:rPr>
              <a:t>d)(1) “</a:t>
            </a:r>
            <a:r>
              <a:rPr lang="en-CA" dirty="0">
                <a:solidFill>
                  <a:srgbClr val="FF0000"/>
                </a:solidFill>
                <a:latin typeface="Lucida Console"/>
                <a:cs typeface="Lucida Console"/>
              </a:rPr>
              <a:t>Violent video game</a:t>
            </a:r>
            <a:r>
              <a:rPr lang="en-CA" dirty="0">
                <a:solidFill>
                  <a:srgbClr val="FFFFFF"/>
                </a:solidFill>
                <a:latin typeface="Lucida Console"/>
                <a:cs typeface="Lucida Console"/>
              </a:rPr>
              <a:t>” means a video </a:t>
            </a:r>
            <a:r>
              <a:rPr lang="en-CA" dirty="0" smtClean="0">
                <a:solidFill>
                  <a:srgbClr val="FFFFFF"/>
                </a:solidFill>
                <a:latin typeface="Lucida Console"/>
                <a:cs typeface="Lucida Console"/>
              </a:rPr>
              <a:t>game </a:t>
            </a:r>
            <a:r>
              <a:rPr lang="en-CA" dirty="0">
                <a:solidFill>
                  <a:srgbClr val="FFFFFF"/>
                </a:solidFill>
                <a:latin typeface="Lucida Console"/>
                <a:cs typeface="Lucida Console"/>
              </a:rPr>
              <a:t>in </a:t>
            </a:r>
            <a:r>
              <a:rPr lang="en-CA" dirty="0" smtClean="0">
                <a:solidFill>
                  <a:srgbClr val="FFFFFF"/>
                </a:solidFill>
                <a:latin typeface="Lucida Console"/>
                <a:cs typeface="Lucida Console"/>
              </a:rPr>
              <a:t> </a:t>
            </a:r>
          </a:p>
          <a:p>
            <a:pPr marL="0" indent="0">
              <a:buNone/>
            </a:pPr>
            <a:r>
              <a:rPr lang="en-CA" dirty="0" smtClean="0">
                <a:solidFill>
                  <a:srgbClr val="FFFFFF"/>
                </a:solidFill>
                <a:latin typeface="Lucida Console"/>
                <a:cs typeface="Lucida Console"/>
              </a:rPr>
              <a:t>which </a:t>
            </a:r>
            <a:r>
              <a:rPr lang="en-CA" dirty="0">
                <a:solidFill>
                  <a:srgbClr val="FFFFFF"/>
                </a:solidFill>
                <a:latin typeface="Lucida Console"/>
                <a:cs typeface="Lucida Console"/>
              </a:rPr>
              <a:t>the</a:t>
            </a:r>
            <a:r>
              <a:rPr lang="en-CA" dirty="0">
                <a:latin typeface="Lucida Console"/>
                <a:cs typeface="Lucida Console"/>
              </a:rPr>
              <a:t> </a:t>
            </a:r>
            <a:r>
              <a:rPr lang="en-CA" dirty="0">
                <a:solidFill>
                  <a:srgbClr val="FF0000"/>
                </a:solidFill>
                <a:latin typeface="Lucida Console"/>
                <a:cs typeface="Lucida Console"/>
              </a:rPr>
              <a:t>range of options </a:t>
            </a:r>
            <a:r>
              <a:rPr lang="en-CA" dirty="0" smtClean="0">
                <a:solidFill>
                  <a:srgbClr val="FF0000"/>
                </a:solidFill>
                <a:latin typeface="Lucida Console"/>
                <a:cs typeface="Lucida Console"/>
              </a:rPr>
              <a:t>available </a:t>
            </a:r>
            <a:r>
              <a:rPr lang="en-CA" dirty="0">
                <a:solidFill>
                  <a:srgbClr val="FF0000"/>
                </a:solidFill>
                <a:latin typeface="Lucida Console"/>
                <a:cs typeface="Lucida Console"/>
              </a:rPr>
              <a:t>to a player </a:t>
            </a:r>
            <a:endParaRPr lang="en-CA" dirty="0" smtClean="0">
              <a:solidFill>
                <a:srgbClr val="FF0000"/>
              </a:solidFill>
              <a:latin typeface="Lucida Console"/>
              <a:cs typeface="Lucida Console"/>
            </a:endParaRPr>
          </a:p>
          <a:p>
            <a:pPr marL="0" indent="0">
              <a:buNone/>
            </a:pPr>
            <a:r>
              <a:rPr lang="en-CA" dirty="0" smtClean="0">
                <a:solidFill>
                  <a:srgbClr val="FF0000"/>
                </a:solidFill>
                <a:latin typeface="Lucida Console"/>
                <a:cs typeface="Lucida Console"/>
              </a:rPr>
              <a:t>includes </a:t>
            </a:r>
            <a:r>
              <a:rPr lang="en-CA" dirty="0">
                <a:solidFill>
                  <a:srgbClr val="FF0000"/>
                </a:solidFill>
                <a:latin typeface="Lucida Console"/>
                <a:cs typeface="Lucida Console"/>
              </a:rPr>
              <a:t>killing, </a:t>
            </a:r>
            <a:r>
              <a:rPr lang="en-CA" dirty="0" smtClean="0">
                <a:solidFill>
                  <a:srgbClr val="FF0000"/>
                </a:solidFill>
                <a:latin typeface="Lucida Console"/>
                <a:cs typeface="Lucida Console"/>
              </a:rPr>
              <a:t>maiming</a:t>
            </a:r>
            <a:r>
              <a:rPr lang="en-CA" dirty="0">
                <a:solidFill>
                  <a:srgbClr val="FF0000"/>
                </a:solidFill>
                <a:latin typeface="Lucida Console"/>
                <a:cs typeface="Lucida Console"/>
              </a:rPr>
              <a:t>, dismembering, or </a:t>
            </a:r>
            <a:r>
              <a:rPr lang="en-CA" dirty="0" smtClean="0">
                <a:solidFill>
                  <a:srgbClr val="FF0000"/>
                </a:solidFill>
                <a:latin typeface="Lucida Console"/>
                <a:cs typeface="Lucida Console"/>
              </a:rPr>
              <a:t> </a:t>
            </a:r>
          </a:p>
          <a:p>
            <a:pPr marL="0" indent="0">
              <a:buNone/>
            </a:pPr>
            <a:r>
              <a:rPr lang="en-CA" dirty="0" smtClean="0">
                <a:solidFill>
                  <a:srgbClr val="FF0000"/>
                </a:solidFill>
                <a:latin typeface="Lucida Console"/>
                <a:cs typeface="Lucida Console"/>
              </a:rPr>
              <a:t>sexually assaulting an </a:t>
            </a:r>
            <a:r>
              <a:rPr lang="en-CA" dirty="0">
                <a:solidFill>
                  <a:srgbClr val="FF0000"/>
                </a:solidFill>
                <a:latin typeface="Lucida Console"/>
                <a:cs typeface="Lucida Console"/>
              </a:rPr>
              <a:t>image of a </a:t>
            </a:r>
            <a:r>
              <a:rPr lang="en-CA" dirty="0" smtClean="0">
                <a:solidFill>
                  <a:srgbClr val="FF0000"/>
                </a:solidFill>
                <a:latin typeface="Lucida Console"/>
                <a:cs typeface="Lucida Console"/>
              </a:rPr>
              <a:t>human being</a:t>
            </a:r>
            <a:r>
              <a:rPr lang="en-CA" dirty="0">
                <a:solidFill>
                  <a:srgbClr val="FFFFFF"/>
                </a:solidFill>
                <a:latin typeface="Lucida Console"/>
                <a:cs typeface="Lucida Console"/>
              </a:rPr>
              <a:t>, if </a:t>
            </a:r>
            <a:endParaRPr lang="en-CA" dirty="0" smtClean="0">
              <a:solidFill>
                <a:srgbClr val="FFFFFF"/>
              </a:solidFill>
              <a:latin typeface="Lucida Console"/>
              <a:cs typeface="Lucida Console"/>
            </a:endParaRPr>
          </a:p>
          <a:p>
            <a:pPr marL="0" indent="0">
              <a:buNone/>
            </a:pPr>
            <a:r>
              <a:rPr lang="en-CA" dirty="0" smtClean="0">
                <a:solidFill>
                  <a:srgbClr val="FFFFFF"/>
                </a:solidFill>
                <a:latin typeface="Lucida Console"/>
                <a:cs typeface="Lucida Console"/>
              </a:rPr>
              <a:t>those </a:t>
            </a:r>
            <a:r>
              <a:rPr lang="en-CA" dirty="0">
                <a:solidFill>
                  <a:srgbClr val="FFFFFF"/>
                </a:solidFill>
                <a:latin typeface="Lucida Console"/>
                <a:cs typeface="Lucida Console"/>
              </a:rPr>
              <a:t>acts are depicted in the game in a </a:t>
            </a:r>
            <a:r>
              <a:rPr lang="en-CA" dirty="0" smtClean="0">
                <a:solidFill>
                  <a:srgbClr val="FFFFFF"/>
                </a:solidFill>
                <a:latin typeface="Lucida Console"/>
                <a:cs typeface="Lucida Console"/>
              </a:rPr>
              <a:t>manner   </a:t>
            </a:r>
          </a:p>
          <a:p>
            <a:pPr marL="0" indent="0">
              <a:buNone/>
            </a:pPr>
            <a:r>
              <a:rPr lang="en-CA" dirty="0" smtClean="0">
                <a:solidFill>
                  <a:srgbClr val="FFFFFF"/>
                </a:solidFill>
                <a:latin typeface="Lucida Console"/>
                <a:cs typeface="Lucida Console"/>
              </a:rPr>
              <a:t>that </a:t>
            </a:r>
            <a:r>
              <a:rPr lang="en-CA" dirty="0">
                <a:solidFill>
                  <a:srgbClr val="FFFFFF"/>
                </a:solidFill>
                <a:latin typeface="Lucida Console"/>
                <a:cs typeface="Lucida Console"/>
              </a:rPr>
              <a:t>...</a:t>
            </a:r>
            <a:r>
              <a:rPr lang="en-CA" dirty="0" smtClean="0">
                <a:solidFill>
                  <a:srgbClr val="FFFFFF"/>
                </a:solidFill>
                <a:latin typeface="Lucida Console"/>
                <a:cs typeface="Lucida Console"/>
              </a:rPr>
              <a:t>:</a:t>
            </a:r>
            <a:r>
              <a:rPr lang="en-US" dirty="0">
                <a:solidFill>
                  <a:srgbClr val="FFFFFF"/>
                </a:solidFill>
                <a:latin typeface="Lucida Console"/>
                <a:cs typeface="Lucida Console"/>
              </a:rPr>
              <a:t> </a:t>
            </a:r>
            <a:r>
              <a:rPr lang="en-CA" dirty="0" smtClean="0">
                <a:solidFill>
                  <a:srgbClr val="FFFFFF"/>
                </a:solidFill>
                <a:latin typeface="Lucida Console"/>
                <a:cs typeface="Lucida Console"/>
              </a:rPr>
              <a:t>A</a:t>
            </a:r>
            <a:r>
              <a:rPr lang="en-CA" dirty="0">
                <a:solidFill>
                  <a:srgbClr val="FFFFFF"/>
                </a:solidFill>
                <a:latin typeface="Lucida Console"/>
                <a:cs typeface="Lucida Console"/>
              </a:rPr>
              <a:t>) Comes within all of </a:t>
            </a:r>
            <a:r>
              <a:rPr lang="en-CA" dirty="0" smtClean="0">
                <a:solidFill>
                  <a:srgbClr val="FFFFFF"/>
                </a:solidFill>
                <a:latin typeface="Lucida Console"/>
                <a:cs typeface="Lucida Console"/>
              </a:rPr>
              <a:t>the </a:t>
            </a:r>
            <a:r>
              <a:rPr lang="en-CA" dirty="0">
                <a:solidFill>
                  <a:srgbClr val="FFFFFF"/>
                </a:solidFill>
                <a:latin typeface="Lucida Console"/>
                <a:cs typeface="Lucida Console"/>
              </a:rPr>
              <a:t>following </a:t>
            </a:r>
            <a:endParaRPr lang="en-CA" dirty="0" smtClean="0">
              <a:solidFill>
                <a:srgbClr val="FFFFFF"/>
              </a:solidFill>
              <a:latin typeface="Lucida Console"/>
              <a:cs typeface="Lucida Console"/>
            </a:endParaRPr>
          </a:p>
          <a:p>
            <a:pPr marL="0" indent="0">
              <a:buNone/>
            </a:pPr>
            <a:r>
              <a:rPr lang="en-CA" dirty="0" smtClean="0">
                <a:solidFill>
                  <a:srgbClr val="FFFFFF"/>
                </a:solidFill>
                <a:latin typeface="Lucida Console"/>
                <a:cs typeface="Lucida Console"/>
              </a:rPr>
              <a:t>descriptions</a:t>
            </a:r>
            <a:r>
              <a:rPr lang="en-CA" dirty="0">
                <a:solidFill>
                  <a:srgbClr val="FFFFFF"/>
                </a:solidFill>
                <a:latin typeface="Lucida Console"/>
                <a:cs typeface="Lucida Console"/>
              </a:rPr>
              <a:t>:</a:t>
            </a:r>
            <a:endParaRPr lang="en-US" dirty="0">
              <a:solidFill>
                <a:srgbClr val="FFFFFF"/>
              </a:solidFill>
              <a:latin typeface="Lucida Console"/>
              <a:cs typeface="Lucida Console"/>
            </a:endParaRPr>
          </a:p>
          <a:p>
            <a:pPr marL="514350" indent="-514350">
              <a:buAutoNum type="romanLcParenBoth"/>
            </a:pPr>
            <a:r>
              <a:rPr lang="en-CA" dirty="0" smtClean="0">
                <a:solidFill>
                  <a:srgbClr val="FFFFFF"/>
                </a:solidFill>
                <a:latin typeface="Lucida Console"/>
                <a:cs typeface="Lucida Console"/>
              </a:rPr>
              <a:t> A </a:t>
            </a:r>
            <a:r>
              <a:rPr lang="en-CA" dirty="0">
                <a:solidFill>
                  <a:srgbClr val="FF0000"/>
                </a:solidFill>
                <a:latin typeface="Lucida Console"/>
                <a:cs typeface="Lucida Console"/>
              </a:rPr>
              <a:t>reasonable person</a:t>
            </a:r>
            <a:r>
              <a:rPr lang="en-CA" dirty="0">
                <a:solidFill>
                  <a:srgbClr val="FFFFFF"/>
                </a:solidFill>
                <a:latin typeface="Lucida Console"/>
                <a:cs typeface="Lucida Console"/>
              </a:rPr>
              <a:t>, considering the </a:t>
            </a:r>
            <a:r>
              <a:rPr lang="en-CA" dirty="0" smtClean="0">
                <a:solidFill>
                  <a:srgbClr val="FFFFFF"/>
                </a:solidFill>
                <a:latin typeface="Lucida Console"/>
                <a:cs typeface="Lucida Console"/>
              </a:rPr>
              <a:t>game </a:t>
            </a:r>
            <a:r>
              <a:rPr lang="en-CA" dirty="0">
                <a:solidFill>
                  <a:srgbClr val="FFFFFF"/>
                </a:solidFill>
                <a:latin typeface="Lucida Console"/>
                <a:cs typeface="Lucida Console"/>
              </a:rPr>
              <a:t>as a </a:t>
            </a:r>
            <a:r>
              <a:rPr lang="en-CA" dirty="0" smtClean="0">
                <a:solidFill>
                  <a:srgbClr val="FFFFFF"/>
                </a:solidFill>
                <a:latin typeface="Lucida Console"/>
                <a:cs typeface="Lucida Console"/>
              </a:rPr>
              <a:t> whole</a:t>
            </a:r>
            <a:r>
              <a:rPr lang="en-CA" dirty="0">
                <a:solidFill>
                  <a:srgbClr val="FFFFFF"/>
                </a:solidFill>
                <a:latin typeface="Lucida Console"/>
                <a:cs typeface="Lucida Console"/>
              </a:rPr>
              <a:t>, </a:t>
            </a:r>
            <a:r>
              <a:rPr lang="en-CA" dirty="0">
                <a:solidFill>
                  <a:srgbClr val="FF0000"/>
                </a:solidFill>
                <a:latin typeface="Lucida Console"/>
                <a:cs typeface="Lucida Console"/>
              </a:rPr>
              <a:t>would find appeals to a </a:t>
            </a:r>
            <a:r>
              <a:rPr lang="en-CA" dirty="0" smtClean="0">
                <a:solidFill>
                  <a:srgbClr val="FF0000"/>
                </a:solidFill>
                <a:latin typeface="Lucida Console"/>
                <a:cs typeface="Lucida Console"/>
              </a:rPr>
              <a:t>deviant </a:t>
            </a:r>
            <a:r>
              <a:rPr lang="en-CA" dirty="0">
                <a:solidFill>
                  <a:srgbClr val="FF0000"/>
                </a:solidFill>
                <a:latin typeface="Lucida Console"/>
                <a:cs typeface="Lucida Console"/>
              </a:rPr>
              <a:t>or morbid interest of minors.</a:t>
            </a:r>
            <a:endParaRPr lang="en-US" dirty="0">
              <a:solidFill>
                <a:srgbClr val="FF0000"/>
              </a:solidFill>
              <a:latin typeface="Lucida Console"/>
              <a:cs typeface="Lucida Console"/>
            </a:endParaRPr>
          </a:p>
          <a:p>
            <a:pPr marL="514350" indent="-514350">
              <a:buAutoNum type="romanLcParenBoth" startAt="2"/>
            </a:pPr>
            <a:r>
              <a:rPr lang="en-CA" dirty="0" smtClean="0">
                <a:solidFill>
                  <a:srgbClr val="FFFFFF"/>
                </a:solidFill>
                <a:latin typeface="Lucida Console"/>
                <a:cs typeface="Lucida Console"/>
              </a:rPr>
              <a:t> It is patently</a:t>
            </a:r>
            <a:r>
              <a:rPr lang="en-CA" dirty="0" smtClean="0">
                <a:latin typeface="Lucida Console"/>
                <a:cs typeface="Lucida Console"/>
              </a:rPr>
              <a:t> </a:t>
            </a:r>
            <a:r>
              <a:rPr lang="en-CA" dirty="0" smtClean="0">
                <a:solidFill>
                  <a:srgbClr val="FF0000"/>
                </a:solidFill>
                <a:latin typeface="Lucida Console"/>
                <a:cs typeface="Lucida Console"/>
              </a:rPr>
              <a:t>offensive to prevailing standards in the community</a:t>
            </a:r>
            <a:r>
              <a:rPr lang="en-CA" dirty="0" smtClean="0">
                <a:latin typeface="Lucida Console"/>
                <a:cs typeface="Lucida Console"/>
              </a:rPr>
              <a:t> </a:t>
            </a:r>
            <a:r>
              <a:rPr lang="en-CA" dirty="0" smtClean="0">
                <a:solidFill>
                  <a:srgbClr val="FFFFFF"/>
                </a:solidFill>
                <a:latin typeface="Lucida Console"/>
                <a:cs typeface="Lucida Console"/>
              </a:rPr>
              <a:t>as to what is suitable for minors.</a:t>
            </a:r>
            <a:endParaRPr lang="en-US" dirty="0">
              <a:solidFill>
                <a:srgbClr val="FFFFFF"/>
              </a:solidFill>
              <a:latin typeface="Lucida Console"/>
              <a:cs typeface="Lucida Console"/>
            </a:endParaRPr>
          </a:p>
          <a:p>
            <a:pPr marL="514350" indent="-514350">
              <a:buAutoNum type="romanLcParenBoth" startAt="3"/>
            </a:pPr>
            <a:r>
              <a:rPr lang="en-CA" dirty="0" smtClean="0">
                <a:solidFill>
                  <a:srgbClr val="FFFFFF"/>
                </a:solidFill>
                <a:latin typeface="Lucida Console"/>
                <a:cs typeface="Lucida Console"/>
              </a:rPr>
              <a:t> It </a:t>
            </a:r>
            <a:r>
              <a:rPr lang="en-CA" dirty="0">
                <a:solidFill>
                  <a:srgbClr val="FFFFFF"/>
                </a:solidFill>
                <a:latin typeface="Lucida Console"/>
                <a:cs typeface="Lucida Console"/>
              </a:rPr>
              <a:t>causes the game, as a whole, to </a:t>
            </a:r>
            <a:r>
              <a:rPr lang="en-CA" dirty="0" smtClean="0">
                <a:solidFill>
                  <a:srgbClr val="FF0000"/>
                </a:solidFill>
                <a:latin typeface="Lucida Console"/>
                <a:cs typeface="Lucida Console"/>
              </a:rPr>
              <a:t>lack </a:t>
            </a:r>
            <a:r>
              <a:rPr lang="en-CA" dirty="0">
                <a:solidFill>
                  <a:srgbClr val="FF0000"/>
                </a:solidFill>
                <a:latin typeface="Lucida Console"/>
                <a:cs typeface="Lucida Console"/>
              </a:rPr>
              <a:t>serious literary, artistic, political, </a:t>
            </a:r>
            <a:r>
              <a:rPr lang="en-CA" dirty="0" smtClean="0">
                <a:solidFill>
                  <a:srgbClr val="FF0000"/>
                </a:solidFill>
                <a:latin typeface="Lucida Console"/>
                <a:cs typeface="Lucida Console"/>
              </a:rPr>
              <a:t>or </a:t>
            </a:r>
            <a:r>
              <a:rPr lang="en-CA" dirty="0">
                <a:solidFill>
                  <a:srgbClr val="FF0000"/>
                </a:solidFill>
                <a:latin typeface="Lucida Console"/>
                <a:cs typeface="Lucida Console"/>
              </a:rPr>
              <a:t>scientific value</a:t>
            </a:r>
            <a:r>
              <a:rPr lang="en-CA" dirty="0">
                <a:latin typeface="Lucida Console"/>
                <a:cs typeface="Lucida Console"/>
              </a:rPr>
              <a:t> </a:t>
            </a:r>
            <a:r>
              <a:rPr lang="en-CA" dirty="0">
                <a:solidFill>
                  <a:srgbClr val="FFFFFF"/>
                </a:solidFill>
                <a:latin typeface="Lucida Console"/>
                <a:cs typeface="Lucida Console"/>
              </a:rPr>
              <a:t>for minors</a:t>
            </a:r>
            <a:r>
              <a:rPr lang="en-CA" dirty="0" smtClean="0">
                <a:solidFill>
                  <a:srgbClr val="FFFFFF"/>
                </a:solidFill>
                <a:latin typeface="Lucida Console"/>
                <a:cs typeface="Lucida Console"/>
              </a:rPr>
              <a:t>.”</a:t>
            </a:r>
            <a:endParaRPr lang="en-US" dirty="0">
              <a:solidFill>
                <a:srgbClr val="FFFFFF"/>
              </a:solidFill>
              <a:latin typeface="Lucida Console"/>
              <a:cs typeface="Lucida Console"/>
            </a:endParaRPr>
          </a:p>
          <a:p>
            <a:pPr marL="0" indent="0">
              <a:buNone/>
            </a:pPr>
            <a:endParaRPr lang="en-US" dirty="0"/>
          </a:p>
        </p:txBody>
      </p:sp>
    </p:spTree>
    <p:extLst>
      <p:ext uri="{BB962C8B-B14F-4D97-AF65-F5344CB8AC3E}">
        <p14:creationId xmlns:p14="http://schemas.microsoft.com/office/powerpoint/2010/main" val="279872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686800" cy="1016000"/>
          </a:xfrm>
        </p:spPr>
        <p:txBody>
          <a:bodyPr>
            <a:normAutofit fontScale="90000"/>
          </a:bodyPr>
          <a:lstStyle/>
          <a:p>
            <a:r>
              <a:rPr lang="en-US" dirty="0" smtClean="0"/>
              <a:t>        </a:t>
            </a:r>
            <a:r>
              <a:rPr lang="en-US" b="1" dirty="0" smtClean="0">
                <a:solidFill>
                  <a:srgbClr val="FFFF00"/>
                </a:solidFill>
                <a:latin typeface="+mn-lt"/>
              </a:rPr>
              <a:t>on ‘Correlation </a:t>
            </a:r>
            <a:r>
              <a:rPr lang="en-US" b="1" dirty="0">
                <a:solidFill>
                  <a:srgbClr val="FFFF00"/>
                </a:solidFill>
                <a:latin typeface="+mn-lt"/>
              </a:rPr>
              <a:t>not C</a:t>
            </a:r>
            <a:r>
              <a:rPr lang="en-US" b="1" dirty="0" smtClean="0">
                <a:solidFill>
                  <a:srgbClr val="FFFF00"/>
                </a:solidFill>
                <a:latin typeface="+mn-lt"/>
              </a:rPr>
              <a:t>ausation’…</a:t>
            </a:r>
            <a:endParaRPr lang="en-US" b="1" dirty="0">
              <a:solidFill>
                <a:srgbClr val="FFFF00"/>
              </a:solidFill>
              <a:latin typeface="+mn-lt"/>
            </a:endParaRPr>
          </a:p>
        </p:txBody>
      </p:sp>
      <p:sp>
        <p:nvSpPr>
          <p:cNvPr id="3" name="Content Placeholder 2"/>
          <p:cNvSpPr>
            <a:spLocks noGrp="1"/>
          </p:cNvSpPr>
          <p:nvPr>
            <p:ph sz="quarter" idx="10"/>
          </p:nvPr>
        </p:nvSpPr>
        <p:spPr>
          <a:xfrm>
            <a:off x="0" y="1027632"/>
            <a:ext cx="9144000" cy="4915967"/>
          </a:xfrm>
        </p:spPr>
        <p:txBody>
          <a:bodyPr>
            <a:normAutofit fontScale="92500"/>
          </a:bodyPr>
          <a:lstStyle/>
          <a:p>
            <a:pPr marL="0" indent="0">
              <a:buNone/>
            </a:pPr>
            <a:r>
              <a:rPr lang="en-US" dirty="0" smtClean="0">
                <a:solidFill>
                  <a:srgbClr val="FFFFFF"/>
                </a:solidFill>
                <a:latin typeface="Lucida Console"/>
                <a:cs typeface="Lucida Console"/>
              </a:rPr>
              <a:t>“</a:t>
            </a:r>
            <a:r>
              <a:rPr lang="en-US" dirty="0">
                <a:solidFill>
                  <a:srgbClr val="FFFFFF"/>
                </a:solidFill>
                <a:latin typeface="Lucida Console"/>
                <a:cs typeface="Lucida Console"/>
              </a:rPr>
              <a:t>In sum, the evidence presented by the State does not support the Legislature’s purported interest in preventing psychological or neurological harm. </a:t>
            </a:r>
            <a:r>
              <a:rPr lang="en-US" dirty="0">
                <a:solidFill>
                  <a:srgbClr val="FF0000"/>
                </a:solidFill>
                <a:latin typeface="Lucida Console"/>
                <a:cs typeface="Lucida Console"/>
              </a:rPr>
              <a:t>Nearly all of the research is based on correlation, not evidence of causation, and most of the studies suffer from significant, admitted flaws in methodology as they relate to the State’s claimed interest.</a:t>
            </a:r>
            <a:r>
              <a:rPr lang="en-US" dirty="0">
                <a:solidFill>
                  <a:schemeClr val="bg1"/>
                </a:solidFill>
                <a:latin typeface="Lucida Console"/>
                <a:cs typeface="Lucida Console"/>
              </a:rPr>
              <a:t> None of the research establishes or suggests a causal link between minors playing violent video games and actual psychological or neurological harm, and inferences to that effect would not be reasonable. In fact, some of the studies caution against inferring causation. Although we do not require the State to demonstrate a “scientific certainty,” the State must </a:t>
            </a:r>
            <a:r>
              <a:rPr lang="en-US" dirty="0" smtClean="0">
                <a:solidFill>
                  <a:schemeClr val="bg1"/>
                </a:solidFill>
                <a:latin typeface="Lucida Console"/>
                <a:cs typeface="Lucida Console"/>
              </a:rPr>
              <a:t> </a:t>
            </a:r>
            <a:r>
              <a:rPr lang="en-US" dirty="0">
                <a:solidFill>
                  <a:schemeClr val="bg1"/>
                </a:solidFill>
                <a:latin typeface="Lucida Console"/>
                <a:cs typeface="Lucida Console"/>
              </a:rPr>
              <a:t>come forward with more than it has. As a result, the State has not met its burden to demonstrate a compelling interest</a:t>
            </a:r>
            <a:r>
              <a:rPr lang="en-US" dirty="0" smtClean="0">
                <a:solidFill>
                  <a:schemeClr val="bg1"/>
                </a:solidFill>
                <a:latin typeface="Lucida Console"/>
                <a:cs typeface="Lucida Console"/>
              </a:rPr>
              <a:t>.”</a:t>
            </a:r>
            <a:endParaRPr lang="en-US" dirty="0">
              <a:solidFill>
                <a:schemeClr val="bg1"/>
              </a:solidFill>
              <a:latin typeface="Lucida Console"/>
              <a:cs typeface="Lucida Console"/>
            </a:endParaRPr>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120" y="11633"/>
            <a:ext cx="1351280" cy="1049785"/>
          </a:xfrm>
          <a:prstGeom prst="rect">
            <a:avLst/>
          </a:prstGeom>
        </p:spPr>
      </p:pic>
    </p:spTree>
    <p:extLst>
      <p:ext uri="{BB962C8B-B14F-4D97-AF65-F5344CB8AC3E}">
        <p14:creationId xmlns:p14="http://schemas.microsoft.com/office/powerpoint/2010/main" val="323070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837" y="50800"/>
            <a:ext cx="8686800" cy="1016000"/>
          </a:xfrm>
        </p:spPr>
        <p:txBody>
          <a:bodyPr/>
          <a:lstStyle/>
          <a:p>
            <a:r>
              <a:rPr lang="en-US" dirty="0" smtClean="0"/>
              <a:t>          </a:t>
            </a:r>
            <a:r>
              <a:rPr lang="en-US" sz="4400" b="1" dirty="0" smtClean="0">
                <a:solidFill>
                  <a:srgbClr val="FFFF00"/>
                </a:solidFill>
                <a:latin typeface="+mn-lt"/>
              </a:rPr>
              <a:t>on </a:t>
            </a:r>
            <a:r>
              <a:rPr lang="en-US" sz="4400" b="1" dirty="0">
                <a:solidFill>
                  <a:srgbClr val="FFFF00"/>
                </a:solidFill>
                <a:latin typeface="+mn-lt"/>
              </a:rPr>
              <a:t>C</a:t>
            </a:r>
            <a:r>
              <a:rPr lang="en-US" sz="4400" b="1" dirty="0" smtClean="0">
                <a:solidFill>
                  <a:srgbClr val="FFFF00"/>
                </a:solidFill>
                <a:latin typeface="+mn-lt"/>
              </a:rPr>
              <a:t>omparative Literature </a:t>
            </a:r>
            <a:endParaRPr lang="en-US" sz="4400" b="1" dirty="0">
              <a:solidFill>
                <a:srgbClr val="FFFF00"/>
              </a:solidFill>
              <a:latin typeface="+mn-lt"/>
            </a:endParaRPr>
          </a:p>
        </p:txBody>
      </p:sp>
      <p:sp>
        <p:nvSpPr>
          <p:cNvPr id="3" name="Content Placeholder 2"/>
          <p:cNvSpPr>
            <a:spLocks noGrp="1"/>
          </p:cNvSpPr>
          <p:nvPr>
            <p:ph sz="quarter" idx="10"/>
          </p:nvPr>
        </p:nvSpPr>
        <p:spPr>
          <a:xfrm>
            <a:off x="375919" y="1066800"/>
            <a:ext cx="8693998" cy="5399601"/>
          </a:xfrm>
        </p:spPr>
        <p:txBody>
          <a:bodyPr>
            <a:normAutofit fontScale="62500" lnSpcReduction="20000"/>
          </a:bodyPr>
          <a:lstStyle/>
          <a:p>
            <a:pPr marL="0" indent="0">
              <a:buNone/>
            </a:pPr>
            <a:r>
              <a:rPr lang="en-US" dirty="0">
                <a:solidFill>
                  <a:schemeClr val="bg1"/>
                </a:solidFill>
                <a:latin typeface="Lucida Console"/>
                <a:cs typeface="Lucida Console"/>
              </a:rPr>
              <a:t>“California's argument would fare better if there were a </a:t>
            </a:r>
            <a:r>
              <a:rPr lang="en-US" dirty="0" smtClean="0">
                <a:solidFill>
                  <a:schemeClr val="bg1"/>
                </a:solidFill>
                <a:latin typeface="Lucida Console"/>
                <a:cs typeface="Lucida Console"/>
              </a:rPr>
              <a:t>    </a:t>
            </a:r>
          </a:p>
          <a:p>
            <a:pPr marL="0" indent="0">
              <a:buNone/>
            </a:pPr>
            <a:r>
              <a:rPr lang="en-US" dirty="0" smtClean="0">
                <a:solidFill>
                  <a:schemeClr val="bg1"/>
                </a:solidFill>
                <a:latin typeface="Lucida Console"/>
                <a:cs typeface="Lucida Console"/>
              </a:rPr>
              <a:t>longstanding tradition </a:t>
            </a:r>
            <a:r>
              <a:rPr lang="en-US" dirty="0">
                <a:solidFill>
                  <a:schemeClr val="bg1"/>
                </a:solidFill>
                <a:latin typeface="Lucida Console"/>
                <a:cs typeface="Lucida Console"/>
              </a:rPr>
              <a:t>in this country of specially restricting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children's </a:t>
            </a:r>
            <a:r>
              <a:rPr lang="en-US" dirty="0">
                <a:solidFill>
                  <a:schemeClr val="bg1"/>
                </a:solidFill>
                <a:latin typeface="Lucida Console"/>
                <a:cs typeface="Lucida Console"/>
              </a:rPr>
              <a:t>access to </a:t>
            </a:r>
            <a:r>
              <a:rPr lang="en-US" dirty="0" smtClean="0">
                <a:solidFill>
                  <a:schemeClr val="bg1"/>
                </a:solidFill>
                <a:latin typeface="Lucida Console"/>
                <a:cs typeface="Lucida Console"/>
              </a:rPr>
              <a:t>depictions </a:t>
            </a:r>
            <a:r>
              <a:rPr lang="en-US" dirty="0">
                <a:solidFill>
                  <a:schemeClr val="bg1"/>
                </a:solidFill>
                <a:latin typeface="Lucida Console"/>
                <a:cs typeface="Lucida Console"/>
              </a:rPr>
              <a:t>of violence, but there is none.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Certainly </a:t>
            </a:r>
            <a:r>
              <a:rPr lang="en-US" dirty="0">
                <a:solidFill>
                  <a:schemeClr val="bg1"/>
                </a:solidFill>
                <a:latin typeface="Lucida Console"/>
                <a:cs typeface="Lucida Console"/>
              </a:rPr>
              <a:t>the books we give </a:t>
            </a:r>
            <a:r>
              <a:rPr lang="en-US" dirty="0" smtClean="0">
                <a:solidFill>
                  <a:schemeClr val="bg1"/>
                </a:solidFill>
                <a:latin typeface="Lucida Console"/>
                <a:cs typeface="Lucida Console"/>
              </a:rPr>
              <a:t>children </a:t>
            </a:r>
            <a:r>
              <a:rPr lang="en-US" dirty="0">
                <a:solidFill>
                  <a:schemeClr val="bg1"/>
                </a:solidFill>
                <a:latin typeface="Lucida Console"/>
                <a:cs typeface="Lucida Console"/>
              </a:rPr>
              <a:t>to read -- or read to them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when </a:t>
            </a:r>
            <a:r>
              <a:rPr lang="en-US" dirty="0">
                <a:solidFill>
                  <a:schemeClr val="bg1"/>
                </a:solidFill>
                <a:latin typeface="Lucida Console"/>
                <a:cs typeface="Lucida Console"/>
              </a:rPr>
              <a:t>they are younger -- contain no </a:t>
            </a:r>
            <a:r>
              <a:rPr lang="en-US" dirty="0" smtClean="0">
                <a:solidFill>
                  <a:schemeClr val="bg1"/>
                </a:solidFill>
                <a:latin typeface="Lucida Console"/>
                <a:cs typeface="Lucida Console"/>
              </a:rPr>
              <a:t>shortage </a:t>
            </a:r>
            <a:r>
              <a:rPr lang="en-US" dirty="0">
                <a:solidFill>
                  <a:schemeClr val="bg1"/>
                </a:solidFill>
                <a:latin typeface="Lucida Console"/>
                <a:cs typeface="Lucida Console"/>
              </a:rPr>
              <a:t>of gore. </a:t>
            </a:r>
            <a:r>
              <a:rPr lang="en-US" dirty="0">
                <a:solidFill>
                  <a:schemeClr val="accent5">
                    <a:lumMod val="40000"/>
                    <a:lumOff val="60000"/>
                  </a:schemeClr>
                </a:solidFill>
                <a:latin typeface="Lucida Console"/>
                <a:cs typeface="Lucida Console"/>
              </a:rPr>
              <a:t>Grimm's </a:t>
            </a:r>
            <a:endParaRPr lang="en-US" dirty="0" smtClean="0">
              <a:solidFill>
                <a:schemeClr val="accent5">
                  <a:lumMod val="40000"/>
                  <a:lumOff val="60000"/>
                </a:schemeClr>
              </a:solidFill>
              <a:latin typeface="Lucida Console"/>
              <a:cs typeface="Lucida Console"/>
            </a:endParaRPr>
          </a:p>
          <a:p>
            <a:pPr marL="0" indent="0">
              <a:buNone/>
            </a:pPr>
            <a:r>
              <a:rPr lang="en-US" dirty="0" smtClean="0">
                <a:solidFill>
                  <a:schemeClr val="accent5">
                    <a:lumMod val="40000"/>
                    <a:lumOff val="60000"/>
                  </a:schemeClr>
                </a:solidFill>
                <a:latin typeface="Lucida Console"/>
                <a:cs typeface="Lucida Console"/>
              </a:rPr>
              <a:t>Fairy </a:t>
            </a:r>
            <a:r>
              <a:rPr lang="en-US" dirty="0">
                <a:solidFill>
                  <a:schemeClr val="accent5">
                    <a:lumMod val="40000"/>
                    <a:lumOff val="60000"/>
                  </a:schemeClr>
                </a:solidFill>
                <a:latin typeface="Lucida Console"/>
                <a:cs typeface="Lucida Console"/>
              </a:rPr>
              <a:t>Tales, for example, are grim indeed. As </a:t>
            </a:r>
            <a:r>
              <a:rPr lang="en-US" dirty="0" smtClean="0">
                <a:solidFill>
                  <a:schemeClr val="accent5">
                    <a:lumMod val="40000"/>
                    <a:lumOff val="60000"/>
                  </a:schemeClr>
                </a:solidFill>
                <a:latin typeface="Lucida Console"/>
                <a:cs typeface="Lucida Console"/>
              </a:rPr>
              <a:t>her </a:t>
            </a:r>
            <a:r>
              <a:rPr lang="en-US" dirty="0">
                <a:solidFill>
                  <a:schemeClr val="accent5">
                    <a:lumMod val="40000"/>
                    <a:lumOff val="60000"/>
                  </a:schemeClr>
                </a:solidFill>
                <a:latin typeface="Lucida Console"/>
                <a:cs typeface="Lucida Console"/>
              </a:rPr>
              <a:t>just deserts </a:t>
            </a:r>
            <a:endParaRPr lang="en-US" dirty="0" smtClean="0">
              <a:solidFill>
                <a:schemeClr val="accent5">
                  <a:lumMod val="40000"/>
                  <a:lumOff val="60000"/>
                </a:schemeClr>
              </a:solidFill>
              <a:latin typeface="Lucida Console"/>
              <a:cs typeface="Lucida Console"/>
            </a:endParaRPr>
          </a:p>
          <a:p>
            <a:pPr marL="0" indent="0">
              <a:buNone/>
            </a:pPr>
            <a:r>
              <a:rPr lang="en-US" dirty="0" smtClean="0">
                <a:solidFill>
                  <a:schemeClr val="accent5">
                    <a:lumMod val="40000"/>
                    <a:lumOff val="60000"/>
                  </a:schemeClr>
                </a:solidFill>
                <a:latin typeface="Lucida Console"/>
                <a:cs typeface="Lucida Console"/>
              </a:rPr>
              <a:t>for </a:t>
            </a:r>
            <a:r>
              <a:rPr lang="en-US" dirty="0">
                <a:solidFill>
                  <a:schemeClr val="accent5">
                    <a:lumMod val="40000"/>
                    <a:lumOff val="60000"/>
                  </a:schemeClr>
                </a:solidFill>
                <a:latin typeface="Lucida Console"/>
                <a:cs typeface="Lucida Console"/>
              </a:rPr>
              <a:t>trying to poison Snow White, the wicked queen is </a:t>
            </a:r>
            <a:r>
              <a:rPr lang="en-US" dirty="0" smtClean="0">
                <a:solidFill>
                  <a:schemeClr val="accent5">
                    <a:lumMod val="40000"/>
                    <a:lumOff val="60000"/>
                  </a:schemeClr>
                </a:solidFill>
                <a:latin typeface="Lucida Console"/>
                <a:cs typeface="Lucida Console"/>
              </a:rPr>
              <a:t>made </a:t>
            </a:r>
            <a:r>
              <a:rPr lang="en-US" dirty="0">
                <a:solidFill>
                  <a:schemeClr val="accent5">
                    <a:lumMod val="40000"/>
                    <a:lumOff val="60000"/>
                  </a:schemeClr>
                </a:solidFill>
                <a:latin typeface="Lucida Console"/>
                <a:cs typeface="Lucida Console"/>
              </a:rPr>
              <a:t>to </a:t>
            </a:r>
            <a:endParaRPr lang="en-US" dirty="0" smtClean="0">
              <a:solidFill>
                <a:schemeClr val="accent5">
                  <a:lumMod val="40000"/>
                  <a:lumOff val="60000"/>
                </a:schemeClr>
              </a:solidFill>
              <a:latin typeface="Lucida Console"/>
              <a:cs typeface="Lucida Console"/>
            </a:endParaRPr>
          </a:p>
          <a:p>
            <a:pPr marL="0" indent="0">
              <a:buNone/>
            </a:pPr>
            <a:r>
              <a:rPr lang="en-US" dirty="0" smtClean="0">
                <a:solidFill>
                  <a:schemeClr val="accent5">
                    <a:lumMod val="40000"/>
                    <a:lumOff val="60000"/>
                  </a:schemeClr>
                </a:solidFill>
                <a:latin typeface="Lucida Console"/>
                <a:cs typeface="Lucida Console"/>
              </a:rPr>
              <a:t>dance </a:t>
            </a:r>
            <a:r>
              <a:rPr lang="en-US" dirty="0">
                <a:solidFill>
                  <a:schemeClr val="accent5">
                    <a:lumMod val="40000"/>
                    <a:lumOff val="60000"/>
                  </a:schemeClr>
                </a:solidFill>
                <a:latin typeface="Lucida Console"/>
                <a:cs typeface="Lucida Console"/>
              </a:rPr>
              <a:t>in red hot slippers "till she fell dead on the floor, a sad </a:t>
            </a:r>
            <a:endParaRPr lang="en-US" dirty="0" smtClean="0">
              <a:solidFill>
                <a:schemeClr val="accent5">
                  <a:lumMod val="40000"/>
                  <a:lumOff val="60000"/>
                </a:schemeClr>
              </a:solidFill>
              <a:latin typeface="Lucida Console"/>
              <a:cs typeface="Lucida Console"/>
            </a:endParaRPr>
          </a:p>
          <a:p>
            <a:pPr marL="0" indent="0">
              <a:buNone/>
            </a:pPr>
            <a:r>
              <a:rPr lang="en-US" dirty="0" smtClean="0">
                <a:solidFill>
                  <a:schemeClr val="accent5">
                    <a:lumMod val="40000"/>
                    <a:lumOff val="60000"/>
                  </a:schemeClr>
                </a:solidFill>
                <a:latin typeface="Lucida Console"/>
                <a:cs typeface="Lucida Console"/>
              </a:rPr>
              <a:t>example of </a:t>
            </a:r>
            <a:r>
              <a:rPr lang="en-US" dirty="0">
                <a:solidFill>
                  <a:schemeClr val="accent5">
                    <a:lumMod val="40000"/>
                    <a:lumOff val="60000"/>
                  </a:schemeClr>
                </a:solidFill>
                <a:latin typeface="Lucida Console"/>
                <a:cs typeface="Lucida Console"/>
              </a:rPr>
              <a:t>envy and jealousy." Cinderella's evil stepsisters have </a:t>
            </a:r>
            <a:endParaRPr lang="en-US" dirty="0" smtClean="0">
              <a:solidFill>
                <a:schemeClr val="accent5">
                  <a:lumMod val="40000"/>
                  <a:lumOff val="60000"/>
                </a:schemeClr>
              </a:solidFill>
              <a:latin typeface="Lucida Console"/>
              <a:cs typeface="Lucida Console"/>
            </a:endParaRPr>
          </a:p>
          <a:p>
            <a:pPr marL="0" indent="0">
              <a:buNone/>
            </a:pPr>
            <a:r>
              <a:rPr lang="en-US" dirty="0" smtClean="0">
                <a:solidFill>
                  <a:schemeClr val="accent5">
                    <a:lumMod val="40000"/>
                    <a:lumOff val="60000"/>
                  </a:schemeClr>
                </a:solidFill>
                <a:latin typeface="Lucida Console"/>
                <a:cs typeface="Lucida Console"/>
              </a:rPr>
              <a:t>their </a:t>
            </a:r>
            <a:r>
              <a:rPr lang="en-US" dirty="0">
                <a:solidFill>
                  <a:schemeClr val="accent5">
                    <a:lumMod val="40000"/>
                    <a:lumOff val="60000"/>
                  </a:schemeClr>
                </a:solidFill>
                <a:latin typeface="Lucida Console"/>
                <a:cs typeface="Lucida Console"/>
              </a:rPr>
              <a:t>eyes pecked out </a:t>
            </a:r>
            <a:r>
              <a:rPr lang="en-US" dirty="0" smtClean="0">
                <a:solidFill>
                  <a:schemeClr val="accent5">
                    <a:lumMod val="40000"/>
                    <a:lumOff val="60000"/>
                  </a:schemeClr>
                </a:solidFill>
                <a:latin typeface="Lucida Console"/>
                <a:cs typeface="Lucida Console"/>
              </a:rPr>
              <a:t>by </a:t>
            </a:r>
            <a:r>
              <a:rPr lang="en-US" dirty="0">
                <a:solidFill>
                  <a:schemeClr val="accent5">
                    <a:lumMod val="40000"/>
                    <a:lumOff val="60000"/>
                  </a:schemeClr>
                </a:solidFill>
                <a:latin typeface="Lucida Console"/>
                <a:cs typeface="Lucida Console"/>
              </a:rPr>
              <a:t>doves. And Hansel and Gretel kill their </a:t>
            </a:r>
            <a:r>
              <a:rPr lang="en-US" dirty="0" smtClean="0">
                <a:solidFill>
                  <a:schemeClr val="accent5">
                    <a:lumMod val="40000"/>
                    <a:lumOff val="60000"/>
                  </a:schemeClr>
                </a:solidFill>
                <a:latin typeface="Lucida Console"/>
                <a:cs typeface="Lucida Console"/>
              </a:rPr>
              <a:t> </a:t>
            </a:r>
          </a:p>
          <a:p>
            <a:pPr marL="0" indent="0">
              <a:buNone/>
            </a:pPr>
            <a:r>
              <a:rPr lang="en-US" dirty="0" smtClean="0">
                <a:solidFill>
                  <a:schemeClr val="accent5">
                    <a:lumMod val="40000"/>
                    <a:lumOff val="60000"/>
                  </a:schemeClr>
                </a:solidFill>
                <a:latin typeface="Lucida Console"/>
                <a:cs typeface="Lucida Console"/>
              </a:rPr>
              <a:t>captor </a:t>
            </a:r>
            <a:r>
              <a:rPr lang="en-US" dirty="0">
                <a:solidFill>
                  <a:schemeClr val="accent5">
                    <a:lumMod val="40000"/>
                    <a:lumOff val="60000"/>
                  </a:schemeClr>
                </a:solidFill>
                <a:latin typeface="Lucida Console"/>
                <a:cs typeface="Lucida Console"/>
              </a:rPr>
              <a:t>by baking her in an oven</a:t>
            </a:r>
            <a:r>
              <a:rPr lang="en-US" dirty="0" smtClean="0">
                <a:solidFill>
                  <a:schemeClr val="accent5">
                    <a:lumMod val="40000"/>
                    <a:lumOff val="60000"/>
                  </a:schemeClr>
                </a:solidFill>
                <a:latin typeface="Lucida Console"/>
                <a:cs typeface="Lucida Console"/>
              </a:rPr>
              <a:t>.</a:t>
            </a:r>
          </a:p>
          <a:p>
            <a:pPr marL="0" indent="0">
              <a:buNone/>
            </a:pPr>
            <a:r>
              <a:rPr lang="en-US" dirty="0" smtClean="0">
                <a:solidFill>
                  <a:schemeClr val="bg1"/>
                </a:solidFill>
                <a:latin typeface="Lucida Console"/>
                <a:cs typeface="Lucida Console"/>
              </a:rPr>
              <a:t> </a:t>
            </a: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High</a:t>
            </a:r>
            <a:r>
              <a:rPr lang="en-US" dirty="0">
                <a:solidFill>
                  <a:schemeClr val="bg1"/>
                </a:solidFill>
                <a:latin typeface="Lucida Console"/>
                <a:cs typeface="Lucida Console"/>
              </a:rPr>
              <a:t>-school reading lists are full of similar fare. Homer's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Odysseus </a:t>
            </a:r>
            <a:r>
              <a:rPr lang="en-US" dirty="0">
                <a:solidFill>
                  <a:schemeClr val="bg1"/>
                </a:solidFill>
                <a:latin typeface="Lucida Console"/>
                <a:cs typeface="Lucida Console"/>
              </a:rPr>
              <a:t>blinds </a:t>
            </a:r>
            <a:r>
              <a:rPr lang="en-US" dirty="0" err="1" smtClean="0">
                <a:solidFill>
                  <a:schemeClr val="bg1"/>
                </a:solidFill>
                <a:latin typeface="Lucida Console"/>
                <a:cs typeface="Lucida Console"/>
              </a:rPr>
              <a:t>Polyphemus</a:t>
            </a:r>
            <a:r>
              <a:rPr lang="en-US" dirty="0" smtClean="0">
                <a:solidFill>
                  <a:schemeClr val="bg1"/>
                </a:solidFill>
                <a:latin typeface="Lucida Console"/>
                <a:cs typeface="Lucida Console"/>
              </a:rPr>
              <a:t> </a:t>
            </a:r>
            <a:r>
              <a:rPr lang="en-US" dirty="0">
                <a:solidFill>
                  <a:schemeClr val="bg1"/>
                </a:solidFill>
                <a:latin typeface="Lucida Console"/>
                <a:cs typeface="Lucida Console"/>
              </a:rPr>
              <a:t>by grinding out his eye with a heated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stake</a:t>
            </a:r>
            <a:r>
              <a:rPr lang="en-US" dirty="0">
                <a:solidFill>
                  <a:schemeClr val="bg1"/>
                </a:solidFill>
                <a:latin typeface="Lucida Console"/>
                <a:cs typeface="Lucida Console"/>
              </a:rPr>
              <a:t>. In the Inferno, Dante </a:t>
            </a:r>
            <a:r>
              <a:rPr lang="en-US" dirty="0" smtClean="0">
                <a:solidFill>
                  <a:schemeClr val="bg1"/>
                </a:solidFill>
                <a:latin typeface="Lucida Console"/>
                <a:cs typeface="Lucida Console"/>
              </a:rPr>
              <a:t>and </a:t>
            </a:r>
            <a:r>
              <a:rPr lang="en-US" dirty="0">
                <a:solidFill>
                  <a:schemeClr val="bg1"/>
                </a:solidFill>
                <a:latin typeface="Lucida Console"/>
                <a:cs typeface="Lucida Console"/>
              </a:rPr>
              <a:t>Virgil watch corrupt politicians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struggle </a:t>
            </a:r>
            <a:r>
              <a:rPr lang="en-US" dirty="0">
                <a:solidFill>
                  <a:schemeClr val="bg1"/>
                </a:solidFill>
                <a:latin typeface="Lucida Console"/>
                <a:cs typeface="Lucida Console"/>
              </a:rPr>
              <a:t>to stay submerged beneath a lake of </a:t>
            </a:r>
            <a:r>
              <a:rPr lang="en-US" dirty="0" smtClean="0">
                <a:solidFill>
                  <a:schemeClr val="bg1"/>
                </a:solidFill>
                <a:latin typeface="Lucida Console"/>
                <a:cs typeface="Lucida Console"/>
              </a:rPr>
              <a:t>boiling </a:t>
            </a:r>
            <a:r>
              <a:rPr lang="en-US" dirty="0">
                <a:solidFill>
                  <a:schemeClr val="bg1"/>
                </a:solidFill>
                <a:latin typeface="Lucida Console"/>
                <a:cs typeface="Lucida Console"/>
              </a:rPr>
              <a:t>pitch. And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Lord </a:t>
            </a:r>
            <a:r>
              <a:rPr lang="en-US" dirty="0">
                <a:solidFill>
                  <a:schemeClr val="bg1"/>
                </a:solidFill>
                <a:latin typeface="Lucida Console"/>
                <a:cs typeface="Lucida Console"/>
              </a:rPr>
              <a:t>of the Flies recounts how a schoolboy is savagely </a:t>
            </a:r>
            <a:r>
              <a:rPr lang="en-US" dirty="0" smtClean="0">
                <a:solidFill>
                  <a:schemeClr val="bg1"/>
                </a:solidFill>
                <a:latin typeface="Lucida Console"/>
                <a:cs typeface="Lucida Console"/>
              </a:rPr>
              <a:t>murdered </a:t>
            </a:r>
          </a:p>
          <a:p>
            <a:pPr marL="0" indent="0">
              <a:buNone/>
            </a:pPr>
            <a:r>
              <a:rPr lang="en-US" dirty="0" smtClean="0">
                <a:solidFill>
                  <a:schemeClr val="bg1"/>
                </a:solidFill>
                <a:latin typeface="Lucida Console"/>
                <a:cs typeface="Lucida Console"/>
              </a:rPr>
              <a:t>by </a:t>
            </a:r>
            <a:r>
              <a:rPr lang="en-US" dirty="0">
                <a:solidFill>
                  <a:schemeClr val="bg1"/>
                </a:solidFill>
                <a:latin typeface="Lucida Console"/>
                <a:cs typeface="Lucida Console"/>
              </a:rPr>
              <a:t>other children while marooned on an island. </a:t>
            </a:r>
            <a:endParaRPr lang="en-US" dirty="0" smtClean="0">
              <a:solidFill>
                <a:schemeClr val="bg1"/>
              </a:solidFill>
              <a:latin typeface="Lucida Console"/>
              <a:cs typeface="Lucida Console"/>
            </a:endParaRPr>
          </a:p>
          <a:p>
            <a:pPr marL="0" indent="0">
              <a:buNone/>
            </a:pP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This </a:t>
            </a:r>
            <a:r>
              <a:rPr lang="en-US" dirty="0">
                <a:solidFill>
                  <a:schemeClr val="bg1"/>
                </a:solidFill>
                <a:latin typeface="Lucida Console"/>
                <a:cs typeface="Lucida Console"/>
              </a:rPr>
              <a:t>is not to say that minors' consumption of violent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entertainment </a:t>
            </a:r>
            <a:r>
              <a:rPr lang="en-US" dirty="0">
                <a:solidFill>
                  <a:schemeClr val="bg1"/>
                </a:solidFill>
                <a:latin typeface="Lucida Console"/>
                <a:cs typeface="Lucida Console"/>
              </a:rPr>
              <a:t>has never </a:t>
            </a:r>
            <a:r>
              <a:rPr lang="en-US" dirty="0" smtClean="0">
                <a:solidFill>
                  <a:schemeClr val="bg1"/>
                </a:solidFill>
                <a:latin typeface="Lucida Console"/>
                <a:cs typeface="Lucida Console"/>
              </a:rPr>
              <a:t>encountered </a:t>
            </a:r>
            <a:r>
              <a:rPr lang="en-US" dirty="0">
                <a:solidFill>
                  <a:schemeClr val="bg1"/>
                </a:solidFill>
                <a:latin typeface="Lucida Console"/>
                <a:cs typeface="Lucida Console"/>
              </a:rPr>
              <a:t>resistance. </a:t>
            </a:r>
            <a:r>
              <a:rPr lang="en-US" dirty="0">
                <a:solidFill>
                  <a:srgbClr val="B7DEE8"/>
                </a:solidFill>
                <a:latin typeface="Lucida Console"/>
                <a:cs typeface="Lucida Console"/>
              </a:rPr>
              <a:t>In the 1800's, </a:t>
            </a:r>
            <a:endParaRPr lang="en-US" dirty="0" smtClean="0">
              <a:solidFill>
                <a:srgbClr val="B7DEE8"/>
              </a:solidFill>
              <a:latin typeface="Lucida Console"/>
              <a:cs typeface="Lucida Console"/>
            </a:endParaRPr>
          </a:p>
          <a:p>
            <a:pPr marL="0" indent="0">
              <a:buNone/>
            </a:pPr>
            <a:r>
              <a:rPr lang="en-US" dirty="0" smtClean="0">
                <a:solidFill>
                  <a:srgbClr val="B7DEE8"/>
                </a:solidFill>
                <a:latin typeface="Lucida Console"/>
                <a:cs typeface="Lucida Console"/>
              </a:rPr>
              <a:t>dime </a:t>
            </a:r>
            <a:r>
              <a:rPr lang="en-US" dirty="0">
                <a:solidFill>
                  <a:srgbClr val="B7DEE8"/>
                </a:solidFill>
                <a:latin typeface="Lucida Console"/>
                <a:cs typeface="Lucida Console"/>
              </a:rPr>
              <a:t>novels depicting crime and "penny </a:t>
            </a:r>
            <a:r>
              <a:rPr lang="en-US" dirty="0" err="1" smtClean="0">
                <a:solidFill>
                  <a:srgbClr val="B7DEE8"/>
                </a:solidFill>
                <a:latin typeface="Lucida Console"/>
                <a:cs typeface="Lucida Console"/>
              </a:rPr>
              <a:t>dreadfuls</a:t>
            </a:r>
            <a:r>
              <a:rPr lang="en-US" dirty="0">
                <a:solidFill>
                  <a:srgbClr val="B7DEE8"/>
                </a:solidFill>
                <a:latin typeface="Lucida Console"/>
                <a:cs typeface="Lucida Console"/>
              </a:rPr>
              <a:t>" were blamed in </a:t>
            </a:r>
            <a:endParaRPr lang="en-US" dirty="0" smtClean="0">
              <a:solidFill>
                <a:srgbClr val="B7DEE8"/>
              </a:solidFill>
              <a:latin typeface="Lucida Console"/>
              <a:cs typeface="Lucida Console"/>
            </a:endParaRPr>
          </a:p>
          <a:p>
            <a:pPr marL="0" indent="0">
              <a:buNone/>
            </a:pPr>
            <a:r>
              <a:rPr lang="en-US" dirty="0" smtClean="0">
                <a:solidFill>
                  <a:srgbClr val="B7DEE8"/>
                </a:solidFill>
                <a:latin typeface="Lucida Console"/>
                <a:cs typeface="Lucida Console"/>
              </a:rPr>
              <a:t>some </a:t>
            </a:r>
            <a:r>
              <a:rPr lang="en-US" dirty="0">
                <a:solidFill>
                  <a:srgbClr val="B7DEE8"/>
                </a:solidFill>
                <a:latin typeface="Lucida Console"/>
                <a:cs typeface="Lucida Console"/>
              </a:rPr>
              <a:t>quarters for juvenile delinquency. When motion </a:t>
            </a:r>
            <a:r>
              <a:rPr lang="en-US" dirty="0" smtClean="0">
                <a:solidFill>
                  <a:srgbClr val="B7DEE8"/>
                </a:solidFill>
                <a:latin typeface="Lucida Console"/>
                <a:cs typeface="Lucida Console"/>
              </a:rPr>
              <a:t>pictures </a:t>
            </a:r>
            <a:r>
              <a:rPr lang="en-US" dirty="0">
                <a:solidFill>
                  <a:srgbClr val="B7DEE8"/>
                </a:solidFill>
                <a:latin typeface="Lucida Console"/>
                <a:cs typeface="Lucida Console"/>
              </a:rPr>
              <a:t>came </a:t>
            </a:r>
            <a:endParaRPr lang="en-US" dirty="0" smtClean="0">
              <a:solidFill>
                <a:srgbClr val="B7DEE8"/>
              </a:solidFill>
              <a:latin typeface="Lucida Console"/>
              <a:cs typeface="Lucida Console"/>
            </a:endParaRPr>
          </a:p>
          <a:p>
            <a:pPr marL="0" indent="0">
              <a:buNone/>
            </a:pPr>
            <a:r>
              <a:rPr lang="en-US" dirty="0" smtClean="0">
                <a:solidFill>
                  <a:srgbClr val="B7DEE8"/>
                </a:solidFill>
                <a:latin typeface="Lucida Console"/>
                <a:cs typeface="Lucida Console"/>
              </a:rPr>
              <a:t>along</a:t>
            </a:r>
            <a:r>
              <a:rPr lang="en-US" dirty="0">
                <a:solidFill>
                  <a:srgbClr val="B7DEE8"/>
                </a:solidFill>
                <a:latin typeface="Lucida Console"/>
                <a:cs typeface="Lucida Console"/>
              </a:rPr>
              <a:t>, they became the villains instead. Radio dramas were </a:t>
            </a:r>
            <a:r>
              <a:rPr lang="en-US" dirty="0" smtClean="0">
                <a:solidFill>
                  <a:srgbClr val="B7DEE8"/>
                </a:solidFill>
                <a:latin typeface="Lucida Console"/>
                <a:cs typeface="Lucida Console"/>
              </a:rPr>
              <a:t>next, and </a:t>
            </a:r>
            <a:r>
              <a:rPr lang="en-US" dirty="0">
                <a:solidFill>
                  <a:srgbClr val="B7DEE8"/>
                </a:solidFill>
                <a:latin typeface="Lucida Console"/>
                <a:cs typeface="Lucida Console"/>
              </a:rPr>
              <a:t>then came comic books. And, of course, after comic books came </a:t>
            </a:r>
            <a:r>
              <a:rPr lang="en-US" dirty="0" smtClean="0">
                <a:solidFill>
                  <a:srgbClr val="B7DEE8"/>
                </a:solidFill>
                <a:latin typeface="Lucida Console"/>
                <a:cs typeface="Lucida Console"/>
              </a:rPr>
              <a:t> </a:t>
            </a:r>
          </a:p>
          <a:p>
            <a:pPr marL="0" indent="0">
              <a:buNone/>
            </a:pPr>
            <a:r>
              <a:rPr lang="en-US" dirty="0" smtClean="0">
                <a:solidFill>
                  <a:srgbClr val="B7DEE8"/>
                </a:solidFill>
                <a:latin typeface="Lucida Console"/>
                <a:cs typeface="Lucida Console"/>
              </a:rPr>
              <a:t>television and </a:t>
            </a:r>
            <a:r>
              <a:rPr lang="en-US" dirty="0">
                <a:solidFill>
                  <a:srgbClr val="B7DEE8"/>
                </a:solidFill>
                <a:latin typeface="Lucida Console"/>
                <a:cs typeface="Lucida Console"/>
              </a:rPr>
              <a:t>music lyrics.”</a:t>
            </a:r>
          </a:p>
          <a:p>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5920" y="50800"/>
            <a:ext cx="1307792" cy="1016000"/>
          </a:xfrm>
          <a:prstGeom prst="rect">
            <a:avLst/>
          </a:prstGeom>
        </p:spPr>
      </p:pic>
    </p:spTree>
    <p:extLst>
      <p:ext uri="{BB962C8B-B14F-4D97-AF65-F5344CB8AC3E}">
        <p14:creationId xmlns:p14="http://schemas.microsoft.com/office/powerpoint/2010/main" val="190023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80967" cy="1016000"/>
          </a:xfrm>
        </p:spPr>
        <p:txBody>
          <a:bodyPr>
            <a:normAutofit fontScale="90000"/>
          </a:bodyPr>
          <a:lstStyle/>
          <a:p>
            <a:r>
              <a:rPr lang="en-US" dirty="0" smtClean="0"/>
              <a:t>            </a:t>
            </a:r>
            <a:r>
              <a:rPr lang="en-US" b="1" dirty="0" smtClean="0">
                <a:solidFill>
                  <a:srgbClr val="FFFF00"/>
                </a:solidFill>
                <a:latin typeface="+mn-lt"/>
              </a:rPr>
              <a:t> on the impact of ‘Interactivity’</a:t>
            </a:r>
            <a:endParaRPr lang="en-US" b="1" dirty="0">
              <a:solidFill>
                <a:srgbClr val="FFFF00"/>
              </a:solidFill>
              <a:latin typeface="+mn-lt"/>
            </a:endParaRPr>
          </a:p>
        </p:txBody>
      </p:sp>
      <p:sp>
        <p:nvSpPr>
          <p:cNvPr id="3" name="Content Placeholder 2"/>
          <p:cNvSpPr>
            <a:spLocks noGrp="1"/>
          </p:cNvSpPr>
          <p:nvPr>
            <p:ph sz="quarter" idx="10"/>
          </p:nvPr>
        </p:nvSpPr>
        <p:spPr>
          <a:xfrm>
            <a:off x="571500" y="1016000"/>
            <a:ext cx="8572500" cy="5171440"/>
          </a:xfrm>
        </p:spPr>
        <p:txBody>
          <a:bodyPr>
            <a:normAutofit fontScale="70000" lnSpcReduction="20000"/>
          </a:bodyPr>
          <a:lstStyle/>
          <a:p>
            <a:pPr marL="0" indent="0">
              <a:buNone/>
            </a:pPr>
            <a:endParaRPr lang="en-US" dirty="0" smtClean="0"/>
          </a:p>
          <a:p>
            <a:pPr marL="0" indent="0">
              <a:buNone/>
            </a:pPr>
            <a:r>
              <a:rPr lang="en-US" dirty="0" smtClean="0">
                <a:solidFill>
                  <a:srgbClr val="FFFFFF"/>
                </a:solidFill>
                <a:latin typeface="Lucida Console"/>
                <a:cs typeface="Lucida Console"/>
              </a:rPr>
              <a:t>“California </a:t>
            </a:r>
            <a:r>
              <a:rPr lang="en-US" dirty="0">
                <a:solidFill>
                  <a:srgbClr val="FFFFFF"/>
                </a:solidFill>
                <a:latin typeface="Lucida Console"/>
                <a:cs typeface="Lucida Console"/>
              </a:rPr>
              <a:t>claims that video games present special </a:t>
            </a:r>
            <a:r>
              <a:rPr lang="en-US" dirty="0" smtClean="0">
                <a:solidFill>
                  <a:srgbClr val="FFFFFF"/>
                </a:solidFill>
                <a:latin typeface="Lucida Console"/>
                <a:cs typeface="Lucida Console"/>
              </a:rPr>
              <a:t> </a:t>
            </a:r>
          </a:p>
          <a:p>
            <a:pPr marL="0" indent="0">
              <a:buNone/>
            </a:pPr>
            <a:r>
              <a:rPr lang="en-US" dirty="0" smtClean="0">
                <a:solidFill>
                  <a:srgbClr val="FFFFFF"/>
                </a:solidFill>
                <a:latin typeface="Lucida Console"/>
                <a:cs typeface="Lucida Console"/>
              </a:rPr>
              <a:t>problems </a:t>
            </a:r>
            <a:r>
              <a:rPr lang="en-US" dirty="0">
                <a:solidFill>
                  <a:srgbClr val="FFFFFF"/>
                </a:solidFill>
                <a:latin typeface="Lucida Console"/>
                <a:cs typeface="Lucida Console"/>
              </a:rPr>
              <a:t>because they are “interactive,” in that the </a:t>
            </a:r>
            <a:endParaRPr lang="en-US" dirty="0" smtClean="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player </a:t>
            </a:r>
            <a:r>
              <a:rPr lang="en-US" dirty="0">
                <a:solidFill>
                  <a:srgbClr val="FFFFFF"/>
                </a:solidFill>
                <a:latin typeface="Lucida Console"/>
                <a:cs typeface="Lucida Console"/>
              </a:rPr>
              <a:t>participates in the violent action on screen and </a:t>
            </a:r>
            <a:endParaRPr lang="en-US" dirty="0" smtClean="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determines </a:t>
            </a:r>
            <a:r>
              <a:rPr lang="en-US" dirty="0">
                <a:solidFill>
                  <a:srgbClr val="FFFFFF"/>
                </a:solidFill>
                <a:latin typeface="Lucida Console"/>
                <a:cs typeface="Lucida Console"/>
              </a:rPr>
              <a:t>its outcome. The latter feature is nothing new: </a:t>
            </a:r>
            <a:endParaRPr lang="en-US" dirty="0" smtClean="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Since </a:t>
            </a:r>
            <a:r>
              <a:rPr lang="en-US" dirty="0">
                <a:solidFill>
                  <a:srgbClr val="FFFFFF"/>
                </a:solidFill>
                <a:latin typeface="Lucida Console"/>
                <a:cs typeface="Lucida Console"/>
              </a:rPr>
              <a:t>at least the publication of </a:t>
            </a:r>
            <a:r>
              <a:rPr lang="en-US" i="1" dirty="0">
                <a:solidFill>
                  <a:srgbClr val="FFFFFF"/>
                </a:solidFill>
                <a:latin typeface="Lucida Console"/>
                <a:cs typeface="Lucida Console"/>
              </a:rPr>
              <a:t>The Adventures of You: </a:t>
            </a:r>
            <a:endParaRPr lang="en-US" i="1" dirty="0" smtClean="0">
              <a:solidFill>
                <a:srgbClr val="FFFFFF"/>
              </a:solidFill>
              <a:latin typeface="Lucida Console"/>
              <a:cs typeface="Lucida Console"/>
            </a:endParaRPr>
          </a:p>
          <a:p>
            <a:pPr marL="0" indent="0">
              <a:buNone/>
            </a:pPr>
            <a:r>
              <a:rPr lang="en-US" i="1" dirty="0" smtClean="0">
                <a:solidFill>
                  <a:srgbClr val="FFFFFF"/>
                </a:solidFill>
                <a:latin typeface="Lucida Console"/>
                <a:cs typeface="Lucida Console"/>
              </a:rPr>
              <a:t>Sugarcane </a:t>
            </a:r>
            <a:r>
              <a:rPr lang="en-US" i="1" dirty="0">
                <a:solidFill>
                  <a:srgbClr val="FFFFFF"/>
                </a:solidFill>
                <a:latin typeface="Lucida Console"/>
                <a:cs typeface="Lucida Console"/>
              </a:rPr>
              <a:t>Island</a:t>
            </a:r>
            <a:r>
              <a:rPr lang="en-US" dirty="0">
                <a:solidFill>
                  <a:srgbClr val="FFFFFF"/>
                </a:solidFill>
                <a:latin typeface="Lucida Console"/>
                <a:cs typeface="Lucida Console"/>
              </a:rPr>
              <a:t> in 1969, young readers of choose-your</a:t>
            </a:r>
            <a:r>
              <a:rPr lang="en-US" dirty="0" smtClean="0">
                <a:solidFill>
                  <a:srgbClr val="FFFFFF"/>
                </a:solidFill>
                <a:latin typeface="Lucida Console"/>
                <a:cs typeface="Lucida Console"/>
              </a:rPr>
              <a:t>-</a:t>
            </a:r>
          </a:p>
          <a:p>
            <a:pPr marL="0" indent="0">
              <a:buNone/>
            </a:pPr>
            <a:r>
              <a:rPr lang="en-US" dirty="0" smtClean="0">
                <a:solidFill>
                  <a:srgbClr val="FFFFFF"/>
                </a:solidFill>
                <a:latin typeface="Lucida Console"/>
                <a:cs typeface="Lucida Console"/>
              </a:rPr>
              <a:t>own</a:t>
            </a:r>
            <a:r>
              <a:rPr lang="en-US" dirty="0">
                <a:solidFill>
                  <a:srgbClr val="FFFFFF"/>
                </a:solidFill>
                <a:latin typeface="Lucida Console"/>
                <a:cs typeface="Lucida Console"/>
              </a:rPr>
              <a:t>-adventure stories have been able to make decisions </a:t>
            </a:r>
            <a:endParaRPr lang="en-US" dirty="0" smtClean="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that </a:t>
            </a:r>
            <a:r>
              <a:rPr lang="en-US" dirty="0">
                <a:solidFill>
                  <a:srgbClr val="FFFFFF"/>
                </a:solidFill>
                <a:latin typeface="Lucida Console"/>
                <a:cs typeface="Lucida Console"/>
              </a:rPr>
              <a:t>determine the plot by following instructions about </a:t>
            </a:r>
            <a:endParaRPr lang="en-US" dirty="0" smtClean="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which </a:t>
            </a:r>
            <a:r>
              <a:rPr lang="en-US" dirty="0">
                <a:solidFill>
                  <a:srgbClr val="FFFFFF"/>
                </a:solidFill>
                <a:latin typeface="Lucida Console"/>
                <a:cs typeface="Lucida Console"/>
              </a:rPr>
              <a:t>page to turn to. </a:t>
            </a:r>
            <a:r>
              <a:rPr lang="en-US" dirty="0">
                <a:solidFill>
                  <a:schemeClr val="tx2">
                    <a:lumMod val="40000"/>
                    <a:lumOff val="60000"/>
                  </a:schemeClr>
                </a:solidFill>
                <a:latin typeface="Lucida Console"/>
                <a:cs typeface="Lucida Console"/>
              </a:rPr>
              <a:t>As for the argument that video </a:t>
            </a:r>
            <a:endParaRPr lang="en-US" dirty="0" smtClean="0">
              <a:solidFill>
                <a:schemeClr val="tx2">
                  <a:lumMod val="40000"/>
                  <a:lumOff val="60000"/>
                </a:schemeClr>
              </a:solidFill>
              <a:latin typeface="Lucida Console"/>
              <a:cs typeface="Lucida Console"/>
            </a:endParaRPr>
          </a:p>
          <a:p>
            <a:pPr marL="0" indent="0">
              <a:buNone/>
            </a:pPr>
            <a:r>
              <a:rPr lang="en-US" dirty="0" smtClean="0">
                <a:solidFill>
                  <a:schemeClr val="tx2">
                    <a:lumMod val="40000"/>
                    <a:lumOff val="60000"/>
                  </a:schemeClr>
                </a:solidFill>
                <a:latin typeface="Lucida Console"/>
                <a:cs typeface="Lucida Console"/>
              </a:rPr>
              <a:t>games </a:t>
            </a:r>
            <a:r>
              <a:rPr lang="en-US" dirty="0">
                <a:solidFill>
                  <a:schemeClr val="tx2">
                    <a:lumMod val="40000"/>
                    <a:lumOff val="60000"/>
                  </a:schemeClr>
                </a:solidFill>
                <a:latin typeface="Lucida Console"/>
                <a:cs typeface="Lucida Console"/>
              </a:rPr>
              <a:t>enable participation in the violent action, that </a:t>
            </a:r>
            <a:endParaRPr lang="en-US" dirty="0" smtClean="0">
              <a:solidFill>
                <a:schemeClr val="tx2">
                  <a:lumMod val="40000"/>
                  <a:lumOff val="60000"/>
                </a:schemeClr>
              </a:solidFill>
              <a:latin typeface="Lucida Console"/>
              <a:cs typeface="Lucida Console"/>
            </a:endParaRPr>
          </a:p>
          <a:p>
            <a:pPr marL="0" indent="0">
              <a:buNone/>
            </a:pPr>
            <a:r>
              <a:rPr lang="en-US" dirty="0" smtClean="0">
                <a:solidFill>
                  <a:schemeClr val="tx2">
                    <a:lumMod val="40000"/>
                    <a:lumOff val="60000"/>
                  </a:schemeClr>
                </a:solidFill>
                <a:latin typeface="Lucida Console"/>
                <a:cs typeface="Lucida Console"/>
              </a:rPr>
              <a:t>seems </a:t>
            </a:r>
            <a:r>
              <a:rPr lang="en-US" dirty="0">
                <a:solidFill>
                  <a:schemeClr val="tx2">
                    <a:lumMod val="40000"/>
                    <a:lumOff val="60000"/>
                  </a:schemeClr>
                </a:solidFill>
                <a:latin typeface="Lucida Console"/>
                <a:cs typeface="Lucida Console"/>
              </a:rPr>
              <a:t>to us more a matter of </a:t>
            </a:r>
            <a:r>
              <a:rPr lang="en-US" dirty="0" smtClean="0">
                <a:solidFill>
                  <a:schemeClr val="tx2">
                    <a:lumMod val="40000"/>
                    <a:lumOff val="60000"/>
                  </a:schemeClr>
                </a:solidFill>
                <a:latin typeface="Lucida Console"/>
                <a:cs typeface="Lucida Console"/>
              </a:rPr>
              <a:t>degree than of kind.</a:t>
            </a:r>
            <a:r>
              <a:rPr lang="en-US" dirty="0" smtClean="0">
                <a:solidFill>
                  <a:srgbClr val="FFFFFF"/>
                </a:solidFill>
                <a:latin typeface="Lucida Console"/>
                <a:cs typeface="Lucida Console"/>
              </a:rPr>
              <a:t>” </a:t>
            </a:r>
            <a:r>
              <a:rPr lang="en-US" sz="1900" dirty="0" smtClean="0">
                <a:solidFill>
                  <a:srgbClr val="FFFFFF"/>
                </a:solidFill>
                <a:latin typeface="Lucida Console"/>
                <a:cs typeface="Lucida Console"/>
              </a:rPr>
              <a:t>(Justice </a:t>
            </a:r>
          </a:p>
          <a:p>
            <a:pPr marL="0" indent="0">
              <a:buNone/>
            </a:pPr>
            <a:r>
              <a:rPr lang="en-US" sz="1900" dirty="0" smtClean="0">
                <a:solidFill>
                  <a:srgbClr val="FFFFFF"/>
                </a:solidFill>
                <a:latin typeface="Lucida Console"/>
                <a:cs typeface="Lucida Console"/>
              </a:rPr>
              <a:t>Scalia delivering the opinion of the Court)</a:t>
            </a:r>
          </a:p>
          <a:p>
            <a:pPr marL="0" indent="0">
              <a:buNone/>
            </a:pPr>
            <a:r>
              <a:rPr lang="en-US" sz="4000" b="1" dirty="0" smtClean="0">
                <a:solidFill>
                  <a:srgbClr val="FF0000"/>
                </a:solidFill>
                <a:latin typeface="Lucida Console"/>
                <a:cs typeface="Lucida Console"/>
              </a:rPr>
              <a:t>Versus</a:t>
            </a:r>
          </a:p>
          <a:p>
            <a:pPr marL="0" indent="0">
              <a:buNone/>
            </a:pPr>
            <a:r>
              <a:rPr lang="en-CA" dirty="0" smtClean="0">
                <a:solidFill>
                  <a:srgbClr val="FFFFFF"/>
                </a:solidFill>
                <a:latin typeface="Lucida Console"/>
                <a:cs typeface="Lucida Console"/>
              </a:rPr>
              <a:t>“When </a:t>
            </a:r>
            <a:r>
              <a:rPr lang="en-CA" dirty="0">
                <a:solidFill>
                  <a:srgbClr val="FFFFFF"/>
                </a:solidFill>
                <a:latin typeface="Lucida Console"/>
                <a:cs typeface="Lucida Console"/>
              </a:rPr>
              <a:t>all of the characteristics of video games are taken </a:t>
            </a:r>
            <a:r>
              <a:rPr lang="en-CA" dirty="0" smtClean="0">
                <a:solidFill>
                  <a:srgbClr val="FFFFFF"/>
                </a:solidFill>
                <a:latin typeface="Lucida Console"/>
                <a:cs typeface="Lucida Console"/>
              </a:rPr>
              <a:t> </a:t>
            </a:r>
          </a:p>
          <a:p>
            <a:pPr marL="0" indent="0">
              <a:buNone/>
            </a:pPr>
            <a:r>
              <a:rPr lang="en-CA" dirty="0" smtClean="0">
                <a:solidFill>
                  <a:srgbClr val="FFFFFF"/>
                </a:solidFill>
                <a:latin typeface="Lucida Console"/>
                <a:cs typeface="Lucida Console"/>
              </a:rPr>
              <a:t>into </a:t>
            </a:r>
            <a:r>
              <a:rPr lang="en-CA" dirty="0">
                <a:solidFill>
                  <a:srgbClr val="FFFFFF"/>
                </a:solidFill>
                <a:latin typeface="Lucida Console"/>
                <a:cs typeface="Lucida Console"/>
              </a:rPr>
              <a:t>account, </a:t>
            </a:r>
            <a:r>
              <a:rPr lang="en-CA" dirty="0" smtClean="0">
                <a:solidFill>
                  <a:srgbClr val="FF6600"/>
                </a:solidFill>
                <a:latin typeface="Lucida Console"/>
                <a:cs typeface="Lucida Console"/>
              </a:rPr>
              <a:t>there is certainly a reasonable basis for </a:t>
            </a:r>
          </a:p>
          <a:p>
            <a:pPr marL="0" indent="0">
              <a:buNone/>
            </a:pPr>
            <a:r>
              <a:rPr lang="en-CA" dirty="0" smtClean="0">
                <a:solidFill>
                  <a:srgbClr val="FF6600"/>
                </a:solidFill>
                <a:latin typeface="Lucida Console"/>
                <a:cs typeface="Lucida Console"/>
              </a:rPr>
              <a:t>thinking that the experience of playing a video game may be  </a:t>
            </a:r>
          </a:p>
          <a:p>
            <a:pPr marL="0" indent="0">
              <a:buNone/>
            </a:pPr>
            <a:r>
              <a:rPr lang="en-CA" dirty="0" smtClean="0">
                <a:solidFill>
                  <a:srgbClr val="FF6600"/>
                </a:solidFill>
                <a:latin typeface="Lucida Console"/>
                <a:cs typeface="Lucida Console"/>
              </a:rPr>
              <a:t>quite different from the experience of reading a book, </a:t>
            </a:r>
          </a:p>
          <a:p>
            <a:pPr marL="0" indent="0">
              <a:buNone/>
            </a:pPr>
            <a:r>
              <a:rPr lang="en-CA" dirty="0" smtClean="0">
                <a:solidFill>
                  <a:srgbClr val="FF6600"/>
                </a:solidFill>
                <a:latin typeface="Lucida Console"/>
                <a:cs typeface="Lucida Console"/>
              </a:rPr>
              <a:t>listening to a radio broadcast, or viewing a movie</a:t>
            </a:r>
            <a:r>
              <a:rPr lang="en-CA" dirty="0" smtClean="0">
                <a:solidFill>
                  <a:schemeClr val="bg1"/>
                </a:solidFill>
                <a:latin typeface="Lucida Console"/>
                <a:cs typeface="Lucida Console"/>
              </a:rPr>
              <a:t>. And if </a:t>
            </a:r>
          </a:p>
          <a:p>
            <a:pPr marL="0" indent="0">
              <a:buNone/>
            </a:pPr>
            <a:r>
              <a:rPr lang="en-CA" dirty="0" smtClean="0">
                <a:solidFill>
                  <a:schemeClr val="bg1"/>
                </a:solidFill>
                <a:latin typeface="Lucida Console"/>
                <a:cs typeface="Lucida Console"/>
              </a:rPr>
              <a:t>this is so, then for at least some minors, the effects of  </a:t>
            </a:r>
          </a:p>
          <a:p>
            <a:pPr marL="0" indent="0">
              <a:buNone/>
            </a:pPr>
            <a:r>
              <a:rPr lang="en-CA" dirty="0" smtClean="0">
                <a:solidFill>
                  <a:schemeClr val="bg1"/>
                </a:solidFill>
                <a:latin typeface="Lucida Console"/>
                <a:cs typeface="Lucida Console"/>
              </a:rPr>
              <a:t>playing violent video games may also be quite different. The </a:t>
            </a:r>
          </a:p>
          <a:p>
            <a:pPr marL="0" indent="0">
              <a:buNone/>
            </a:pPr>
            <a:r>
              <a:rPr lang="en-CA" dirty="0" smtClean="0">
                <a:solidFill>
                  <a:schemeClr val="bg1"/>
                </a:solidFill>
                <a:latin typeface="Lucida Console"/>
                <a:cs typeface="Lucida Console"/>
              </a:rPr>
              <a:t>Court acts prematurely in dismissing this possibility out of </a:t>
            </a:r>
          </a:p>
          <a:p>
            <a:pPr marL="0" indent="0">
              <a:buNone/>
            </a:pPr>
            <a:r>
              <a:rPr lang="en-CA" dirty="0" smtClean="0">
                <a:solidFill>
                  <a:schemeClr val="bg1"/>
                </a:solidFill>
                <a:latin typeface="Lucida Console"/>
                <a:cs typeface="Lucida Console"/>
              </a:rPr>
              <a:t>hand.” </a:t>
            </a:r>
            <a:r>
              <a:rPr lang="en-CA" sz="1900" dirty="0" smtClean="0">
                <a:solidFill>
                  <a:schemeClr val="bg1"/>
                </a:solidFill>
                <a:latin typeface="Lucida Console"/>
                <a:cs typeface="Lucida Console"/>
              </a:rPr>
              <a:t>(Justice Alito, concurring in the result) </a:t>
            </a:r>
            <a:endParaRPr lang="en-US" sz="1900" dirty="0" smtClean="0">
              <a:solidFill>
                <a:schemeClr val="bg1"/>
              </a:solidFill>
              <a:latin typeface="Lucida Console"/>
              <a:cs typeface="Lucida Console"/>
            </a:endParaRPr>
          </a:p>
          <a:p>
            <a:pPr marL="0" indent="0">
              <a:buNone/>
            </a:pPr>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2800" y="71121"/>
            <a:ext cx="1307792" cy="1016000"/>
          </a:xfrm>
          <a:prstGeom prst="rect">
            <a:avLst/>
          </a:prstGeom>
        </p:spPr>
      </p:pic>
    </p:spTree>
    <p:extLst>
      <p:ext uri="{BB962C8B-B14F-4D97-AF65-F5344CB8AC3E}">
        <p14:creationId xmlns:p14="http://schemas.microsoft.com/office/powerpoint/2010/main" val="34912238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2032</TotalTime>
  <Words>4562</Words>
  <Application>Microsoft Macintosh PowerPoint</Application>
  <PresentationFormat>On-screen Show (4:3)</PresentationFormat>
  <Paragraphs>529</Paragraphs>
  <Slides>55</Slides>
  <Notes>2</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CDM_PPT_Template </vt:lpstr>
      <vt:lpstr>1_CDM_PPT_Template </vt:lpstr>
      <vt:lpstr>  Ethics &amp; Games</vt:lpstr>
      <vt:lpstr> Now at Part D: Conciliation (final leg of journey)</vt:lpstr>
      <vt:lpstr>Any Questions on 1st Three memes</vt:lpstr>
      <vt:lpstr>(How) do these (cases) resemble each other?                 The Terminator &amp; the Orc </vt:lpstr>
      <vt:lpstr>BnetD case “seems to be about”…</vt:lpstr>
      <vt:lpstr>  Schwarzenegger case “seems to be about”…</vt:lpstr>
      <vt:lpstr>        on ‘Correlation not Causation’…</vt:lpstr>
      <vt:lpstr>          on Comparative Literature </vt:lpstr>
      <vt:lpstr>             on the impact of ‘Interactivity’</vt:lpstr>
      <vt:lpstr>             Truth in ‘tone’…</vt:lpstr>
      <vt:lpstr>Common Denominator 1</vt:lpstr>
      <vt:lpstr> Common Denominator 2: “Chill”</vt:lpstr>
      <vt:lpstr>           Application of all this…</vt:lpstr>
      <vt:lpstr>PowerPoint Presentation</vt:lpstr>
      <vt:lpstr>PowerPoint Presentation</vt:lpstr>
      <vt:lpstr>PowerPoint Presentation</vt:lpstr>
      <vt:lpstr>    Technology /Justice (Parallels)?</vt:lpstr>
      <vt:lpstr>Cases Neither Allow Nor Prohibit (Creative) Modding </vt:lpstr>
      <vt:lpstr>WHICH</vt:lpstr>
      <vt:lpstr>WE CAN……</vt:lpstr>
      <vt:lpstr>PowerPoint Presentation</vt:lpstr>
      <vt:lpstr>1st Principles: A. Ethics Before Law</vt:lpstr>
      <vt:lpstr>1st Principles: B. Everything is Connected (including creativity/identity) </vt:lpstr>
      <vt:lpstr>1st Principles: B. Everything is Connected Another Take on Original-ism</vt:lpstr>
      <vt:lpstr>1st Principles: C. Preponderance of    Human Creativity - Test of “Good”</vt:lpstr>
      <vt:lpstr>PowerPoint Presentation</vt:lpstr>
      <vt:lpstr>  </vt:lpstr>
      <vt:lpstr> 1st Principles E:   Prior Restraints Are A Problem</vt:lpstr>
      <vt:lpstr> Constraints Distort Creativity</vt:lpstr>
      <vt:lpstr>PowerPoint Presentation</vt:lpstr>
      <vt:lpstr>     Right to Mod Argument - Method A:      Revert to No Protection for Games</vt:lpstr>
      <vt:lpstr>    Right to Mod Argument - Method A:     Revert to No Protection for Games</vt:lpstr>
      <vt:lpstr>     Right to Mod Argument – Method B:      Raise Thresholds for IP Protection</vt:lpstr>
      <vt:lpstr>Right to Mod Argument –  Methods A + B Combined</vt:lpstr>
      <vt:lpstr>  Right to Mod Argument – Method C:              “Context Shifting”</vt:lpstr>
      <vt:lpstr>Right to Mod Argument – Method D:                Right to Mod/CREAtE</vt:lpstr>
      <vt:lpstr>   Right to Mod Argument – Method E:   Fair Use/Dealing – “User Rights”</vt:lpstr>
      <vt:lpstr>‘Pentalogy’ as harbinger..</vt:lpstr>
      <vt:lpstr>In this context: SCC “User” paradigm shifts</vt:lpstr>
      <vt:lpstr>SCC Penatalogy Quotes</vt:lpstr>
      <vt:lpstr>  Non-commercial User-generated     Content, S.29.21 Copyright Act</vt:lpstr>
      <vt:lpstr> A Related Path: Moral Rights</vt:lpstr>
      <vt:lpstr>PowerPoint Presentation</vt:lpstr>
      <vt:lpstr>   The Truth About Video Game IP?</vt:lpstr>
      <vt:lpstr>(TODAY) IN THE DIGITAL WORLD</vt:lpstr>
      <vt:lpstr>          Understanding Copyright as part of    the democratization of thought? As part of           a trajectory of creative freedoms?  </vt:lpstr>
      <vt:lpstr>The Academic Battleground</vt:lpstr>
      <vt:lpstr>Battleground 2</vt:lpstr>
      <vt:lpstr> Also: Original-ism (the “Hollywood Model”) as Neo-colonialism </vt:lpstr>
      <vt:lpstr>The buck stops here…</vt:lpstr>
      <vt:lpstr>CONCLUSION </vt:lpstr>
      <vt:lpstr> Tim Luck…(in memory)</vt:lpstr>
      <vt:lpstr> Finis</vt:lpstr>
      <vt:lpstr>Stay in touch…</vt:lpstr>
      <vt:lpstr>     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Terminator &amp; the Orc</dc:title>
  <dc:creator>Jon Festinger</dc:creator>
  <cp:lastModifiedBy>Jon Festinger</cp:lastModifiedBy>
  <cp:revision>186</cp:revision>
  <cp:lastPrinted>2013-11-27T08:52:04Z</cp:lastPrinted>
  <dcterms:created xsi:type="dcterms:W3CDTF">2013-03-24T21:32:17Z</dcterms:created>
  <dcterms:modified xsi:type="dcterms:W3CDTF">2013-11-29T21:11:28Z</dcterms:modified>
</cp:coreProperties>
</file>