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7"/>
  </p:notesMasterIdLst>
  <p:sldIdLst>
    <p:sldId id="318" r:id="rId2"/>
    <p:sldId id="534" r:id="rId3"/>
    <p:sldId id="369" r:id="rId4"/>
    <p:sldId id="430" r:id="rId5"/>
    <p:sldId id="560" r:id="rId6"/>
    <p:sldId id="432" r:id="rId7"/>
    <p:sldId id="433" r:id="rId8"/>
    <p:sldId id="514" r:id="rId9"/>
    <p:sldId id="437" r:id="rId10"/>
    <p:sldId id="535" r:id="rId11"/>
    <p:sldId id="477" r:id="rId12"/>
    <p:sldId id="478" r:id="rId13"/>
    <p:sldId id="435" r:id="rId14"/>
    <p:sldId id="547" r:id="rId15"/>
    <p:sldId id="548" r:id="rId16"/>
    <p:sldId id="549" r:id="rId17"/>
    <p:sldId id="569" r:id="rId18"/>
    <p:sldId id="545" r:id="rId19"/>
    <p:sldId id="436" r:id="rId20"/>
    <p:sldId id="563" r:id="rId21"/>
    <p:sldId id="565" r:id="rId22"/>
    <p:sldId id="566" r:id="rId23"/>
    <p:sldId id="573" r:id="rId24"/>
    <p:sldId id="564" r:id="rId25"/>
    <p:sldId id="546" r:id="rId26"/>
    <p:sldId id="570" r:id="rId27"/>
    <p:sldId id="571" r:id="rId28"/>
    <p:sldId id="572" r:id="rId29"/>
    <p:sldId id="376" r:id="rId30"/>
    <p:sldId id="497" r:id="rId31"/>
    <p:sldId id="542" r:id="rId32"/>
    <p:sldId id="461" r:id="rId33"/>
    <p:sldId id="479" r:id="rId34"/>
    <p:sldId id="476" r:id="rId35"/>
    <p:sldId id="552" r:id="rId36"/>
    <p:sldId id="551" r:id="rId37"/>
    <p:sldId id="475" r:id="rId38"/>
    <p:sldId id="488" r:id="rId39"/>
    <p:sldId id="489" r:id="rId40"/>
    <p:sldId id="490" r:id="rId41"/>
    <p:sldId id="462" r:id="rId42"/>
    <p:sldId id="493" r:id="rId43"/>
    <p:sldId id="491" r:id="rId44"/>
    <p:sldId id="492" r:id="rId45"/>
    <p:sldId id="526" r:id="rId46"/>
    <p:sldId id="527" r:id="rId47"/>
    <p:sldId id="543" r:id="rId48"/>
    <p:sldId id="567" r:id="rId49"/>
    <p:sldId id="383" r:id="rId50"/>
    <p:sldId id="441" r:id="rId51"/>
    <p:sldId id="465" r:id="rId52"/>
    <p:sldId id="466" r:id="rId53"/>
    <p:sldId id="553" r:id="rId54"/>
    <p:sldId id="471" r:id="rId55"/>
    <p:sldId id="337" r:id="rId56"/>
    <p:sldId id="339" r:id="rId57"/>
    <p:sldId id="338" r:id="rId58"/>
    <p:sldId id="340" r:id="rId59"/>
    <p:sldId id="371" r:id="rId60"/>
    <p:sldId id="544" r:id="rId61"/>
    <p:sldId id="531" r:id="rId62"/>
    <p:sldId id="484" r:id="rId63"/>
    <p:sldId id="304" r:id="rId64"/>
    <p:sldId id="554" r:id="rId65"/>
    <p:sldId id="305" r:id="rId6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67" d="100"/>
          <a:sy n="67" d="100"/>
        </p:scale>
        <p:origin x="-2296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notesMaster" Target="notesMasters/notesMaster1.xml"/><Relationship Id="rId68" Type="http://schemas.openxmlformats.org/officeDocument/2006/relationships/printerSettings" Target="printerSettings/printerSettings1.bin"/><Relationship Id="rId69" Type="http://schemas.openxmlformats.org/officeDocument/2006/relationships/presProps" Target="presProp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viewProps" Target="viewProps.xml"/><Relationship Id="rId71" Type="http://schemas.openxmlformats.org/officeDocument/2006/relationships/theme" Target="theme/theme1.xml"/><Relationship Id="rId72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C202BD-CF37-7941-B69F-ED83CD9CEFE7}" type="datetimeFigureOut">
              <a:rPr lang="en-US" smtClean="0"/>
              <a:t>2014-05-04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E3FEEC-81F5-9048-8408-13A7B5AB1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1330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43DED-E70C-3E4A-94E7-E4A33D16A59A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471753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16706" y="2352435"/>
            <a:ext cx="8229600" cy="1016000"/>
          </a:xfrm>
        </p:spPr>
        <p:txBody>
          <a:bodyPr lIns="76200" tIns="76200" rIns="76200" bIns="76200"/>
          <a:lstStyle/>
          <a:p>
            <a:r>
              <a:rPr lang="en-CA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6706" y="3373189"/>
            <a:ext cx="8229600" cy="1197050"/>
          </a:xfrm>
        </p:spPr>
        <p:txBody>
          <a:bodyPr lIns="76200" tIns="76200" rIns="76200" bIns="0">
            <a:normAutofit/>
          </a:bodyPr>
          <a:lstStyle>
            <a:lvl1pPr marL="0" indent="0" algn="l">
              <a:buNone/>
              <a:defRPr sz="2400">
                <a:solidFill>
                  <a:srgbClr val="5E606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CA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92319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326593"/>
            <a:ext cx="8229600" cy="101600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CA" dirty="0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0"/>
          </p:nvPr>
        </p:nvSpPr>
        <p:spPr>
          <a:xfrm>
            <a:off x="457200" y="1408134"/>
            <a:ext cx="8229600" cy="43180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87146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326593"/>
            <a:ext cx="8229600" cy="101600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CA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11701"/>
            <a:ext cx="4038600" cy="4318000"/>
          </a:xfrm>
        </p:spPr>
        <p:txBody>
          <a:bodyPr>
            <a:normAutofit/>
          </a:bodyPr>
          <a:lstStyle>
            <a:lvl1pPr marL="457200" indent="-457200">
              <a:buFont typeface="Arial"/>
              <a:buChar char="•"/>
              <a:defRPr sz="2400"/>
            </a:lvl1pPr>
            <a:lvl2pPr marL="914400" indent="-457200">
              <a:buFont typeface="Arial"/>
              <a:buChar char="•"/>
              <a:defRPr sz="2400"/>
            </a:lvl2pPr>
            <a:lvl3pPr marL="1371600" indent="-457200">
              <a:buFont typeface="Arial"/>
              <a:buChar char="•"/>
              <a:defRPr sz="2400"/>
            </a:lvl3pPr>
            <a:lvl4pPr marL="1828800" indent="-457200">
              <a:buFont typeface="Arial"/>
              <a:buChar char="•"/>
              <a:defRPr sz="2400"/>
            </a:lvl4pPr>
            <a:lvl5pPr marL="2286000" indent="-457200">
              <a:buFont typeface="Arial"/>
              <a:buChar char="•"/>
              <a:defRPr sz="2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11701"/>
            <a:ext cx="4038600" cy="43180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51320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326593"/>
            <a:ext cx="8229600" cy="101600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CA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54713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74367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7" Type="http://schemas.openxmlformats.org/officeDocument/2006/relationships/image" Target="../media/image1.emf"/><Relationship Id="rId8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76200" tIns="76200" rIns="76200" bIns="76200" rtlCol="0" anchor="ctr">
            <a:normAutofit/>
          </a:bodyPr>
          <a:lstStyle/>
          <a:p>
            <a:r>
              <a:rPr lang="en-CA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31543"/>
            <a:ext cx="8229600" cy="4318000"/>
          </a:xfrm>
          <a:prstGeom prst="rect">
            <a:avLst/>
          </a:prstGeom>
        </p:spPr>
        <p:txBody>
          <a:bodyPr vert="horz" lIns="76200" tIns="76200" rIns="76200" bIns="76200" rtlCol="0">
            <a:normAutofit/>
          </a:bodyPr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-58034" y="5973244"/>
            <a:ext cx="4346075" cy="962351"/>
          </a:xfrm>
          <a:custGeom>
            <a:avLst/>
            <a:gdLst>
              <a:gd name="connsiteX0" fmla="*/ 0 w 4047989"/>
              <a:gd name="connsiteY0" fmla="*/ 0 h 843298"/>
              <a:gd name="connsiteX1" fmla="*/ 4047989 w 4047989"/>
              <a:gd name="connsiteY1" fmla="*/ 0 h 843298"/>
              <a:gd name="connsiteX2" fmla="*/ 4047989 w 4047989"/>
              <a:gd name="connsiteY2" fmla="*/ 843298 h 843298"/>
              <a:gd name="connsiteX3" fmla="*/ 0 w 4047989"/>
              <a:gd name="connsiteY3" fmla="*/ 843298 h 843298"/>
              <a:gd name="connsiteX4" fmla="*/ 0 w 4047989"/>
              <a:gd name="connsiteY4" fmla="*/ 0 h 843298"/>
              <a:gd name="connsiteX0" fmla="*/ 0 w 4980620"/>
              <a:gd name="connsiteY0" fmla="*/ 892904 h 892904"/>
              <a:gd name="connsiteX1" fmla="*/ 4980620 w 4980620"/>
              <a:gd name="connsiteY1" fmla="*/ 0 h 892904"/>
              <a:gd name="connsiteX2" fmla="*/ 4980620 w 4980620"/>
              <a:gd name="connsiteY2" fmla="*/ 843298 h 892904"/>
              <a:gd name="connsiteX3" fmla="*/ 932631 w 4980620"/>
              <a:gd name="connsiteY3" fmla="*/ 843298 h 892904"/>
              <a:gd name="connsiteX4" fmla="*/ 0 w 4980620"/>
              <a:gd name="connsiteY4" fmla="*/ 892904 h 892904"/>
              <a:gd name="connsiteX0" fmla="*/ 89294 w 5069914"/>
              <a:gd name="connsiteY0" fmla="*/ 892904 h 2648949"/>
              <a:gd name="connsiteX1" fmla="*/ 5069914 w 5069914"/>
              <a:gd name="connsiteY1" fmla="*/ 0 h 2648949"/>
              <a:gd name="connsiteX2" fmla="*/ 5069914 w 5069914"/>
              <a:gd name="connsiteY2" fmla="*/ 843298 h 2648949"/>
              <a:gd name="connsiteX3" fmla="*/ 0 w 5069914"/>
              <a:gd name="connsiteY3" fmla="*/ 2648949 h 2648949"/>
              <a:gd name="connsiteX4" fmla="*/ 89294 w 5069914"/>
              <a:gd name="connsiteY4" fmla="*/ 892904 h 2648949"/>
              <a:gd name="connsiteX0" fmla="*/ 0 w 5079836"/>
              <a:gd name="connsiteY0" fmla="*/ 982194 h 2648949"/>
              <a:gd name="connsiteX1" fmla="*/ 5079836 w 5079836"/>
              <a:gd name="connsiteY1" fmla="*/ 0 h 2648949"/>
              <a:gd name="connsiteX2" fmla="*/ 5079836 w 5079836"/>
              <a:gd name="connsiteY2" fmla="*/ 843298 h 2648949"/>
              <a:gd name="connsiteX3" fmla="*/ 9922 w 5079836"/>
              <a:gd name="connsiteY3" fmla="*/ 2648949 h 2648949"/>
              <a:gd name="connsiteX4" fmla="*/ 0 w 5079836"/>
              <a:gd name="connsiteY4" fmla="*/ 982194 h 2648949"/>
              <a:gd name="connsiteX0" fmla="*/ 0 w 5079836"/>
              <a:gd name="connsiteY0" fmla="*/ 138896 h 1805651"/>
              <a:gd name="connsiteX1" fmla="*/ 4891325 w 5079836"/>
              <a:gd name="connsiteY1" fmla="*/ 843299 h 1805651"/>
              <a:gd name="connsiteX2" fmla="*/ 5079836 w 5079836"/>
              <a:gd name="connsiteY2" fmla="*/ 0 h 1805651"/>
              <a:gd name="connsiteX3" fmla="*/ 9922 w 5079836"/>
              <a:gd name="connsiteY3" fmla="*/ 1805651 h 1805651"/>
              <a:gd name="connsiteX4" fmla="*/ 0 w 5079836"/>
              <a:gd name="connsiteY4" fmla="*/ 138896 h 1805651"/>
              <a:gd name="connsiteX0" fmla="*/ 0 w 4970699"/>
              <a:gd name="connsiteY0" fmla="*/ 0 h 1666755"/>
              <a:gd name="connsiteX1" fmla="*/ 4891325 w 4970699"/>
              <a:gd name="connsiteY1" fmla="*/ 704403 h 1666755"/>
              <a:gd name="connsiteX2" fmla="*/ 4970699 w 4970699"/>
              <a:gd name="connsiteY2" fmla="*/ 1170696 h 1666755"/>
              <a:gd name="connsiteX3" fmla="*/ 9922 w 4970699"/>
              <a:gd name="connsiteY3" fmla="*/ 1666755 h 1666755"/>
              <a:gd name="connsiteX4" fmla="*/ 0 w 4970699"/>
              <a:gd name="connsiteY4" fmla="*/ 0 h 1666755"/>
              <a:gd name="connsiteX0" fmla="*/ 0 w 4970699"/>
              <a:gd name="connsiteY0" fmla="*/ 0 h 1666755"/>
              <a:gd name="connsiteX1" fmla="*/ 4871481 w 4970699"/>
              <a:gd name="connsiteY1" fmla="*/ 476216 h 1666755"/>
              <a:gd name="connsiteX2" fmla="*/ 4970699 w 4970699"/>
              <a:gd name="connsiteY2" fmla="*/ 1170696 h 1666755"/>
              <a:gd name="connsiteX3" fmla="*/ 9922 w 4970699"/>
              <a:gd name="connsiteY3" fmla="*/ 1666755 h 1666755"/>
              <a:gd name="connsiteX4" fmla="*/ 0 w 4970699"/>
              <a:gd name="connsiteY4" fmla="*/ 0 h 1666755"/>
              <a:gd name="connsiteX0" fmla="*/ 0 w 4990542"/>
              <a:gd name="connsiteY0" fmla="*/ 396846 h 1190539"/>
              <a:gd name="connsiteX1" fmla="*/ 4891324 w 4990542"/>
              <a:gd name="connsiteY1" fmla="*/ 0 h 1190539"/>
              <a:gd name="connsiteX2" fmla="*/ 4990542 w 4990542"/>
              <a:gd name="connsiteY2" fmla="*/ 694480 h 1190539"/>
              <a:gd name="connsiteX3" fmla="*/ 29765 w 4990542"/>
              <a:gd name="connsiteY3" fmla="*/ 1190539 h 1190539"/>
              <a:gd name="connsiteX4" fmla="*/ 0 w 4990542"/>
              <a:gd name="connsiteY4" fmla="*/ 396846 h 1190539"/>
              <a:gd name="connsiteX0" fmla="*/ 0 w 5238582"/>
              <a:gd name="connsiteY0" fmla="*/ 396846 h 1190539"/>
              <a:gd name="connsiteX1" fmla="*/ 4891324 w 5238582"/>
              <a:gd name="connsiteY1" fmla="*/ 0 h 1190539"/>
              <a:gd name="connsiteX2" fmla="*/ 5238582 w 5238582"/>
              <a:gd name="connsiteY2" fmla="*/ 863140 h 1190539"/>
              <a:gd name="connsiteX3" fmla="*/ 29765 w 5238582"/>
              <a:gd name="connsiteY3" fmla="*/ 1190539 h 1190539"/>
              <a:gd name="connsiteX4" fmla="*/ 0 w 5238582"/>
              <a:gd name="connsiteY4" fmla="*/ 396846 h 1190539"/>
              <a:gd name="connsiteX0" fmla="*/ 0 w 5238582"/>
              <a:gd name="connsiteY0" fmla="*/ 248029 h 1041722"/>
              <a:gd name="connsiteX1" fmla="*/ 5139364 w 5238582"/>
              <a:gd name="connsiteY1" fmla="*/ 0 h 1041722"/>
              <a:gd name="connsiteX2" fmla="*/ 5238582 w 5238582"/>
              <a:gd name="connsiteY2" fmla="*/ 714323 h 1041722"/>
              <a:gd name="connsiteX3" fmla="*/ 29765 w 5238582"/>
              <a:gd name="connsiteY3" fmla="*/ 1041722 h 1041722"/>
              <a:gd name="connsiteX4" fmla="*/ 0 w 5238582"/>
              <a:gd name="connsiteY4" fmla="*/ 248029 h 1041722"/>
              <a:gd name="connsiteX0" fmla="*/ 0 w 5228660"/>
              <a:gd name="connsiteY0" fmla="*/ 248029 h 1041722"/>
              <a:gd name="connsiteX1" fmla="*/ 5129442 w 5228660"/>
              <a:gd name="connsiteY1" fmla="*/ 0 h 1041722"/>
              <a:gd name="connsiteX2" fmla="*/ 5228660 w 5228660"/>
              <a:gd name="connsiteY2" fmla="*/ 714323 h 1041722"/>
              <a:gd name="connsiteX3" fmla="*/ 19843 w 5228660"/>
              <a:gd name="connsiteY3" fmla="*/ 1041722 h 1041722"/>
              <a:gd name="connsiteX4" fmla="*/ 0 w 5228660"/>
              <a:gd name="connsiteY4" fmla="*/ 248029 h 1041722"/>
              <a:gd name="connsiteX0" fmla="*/ 954 w 5229614"/>
              <a:gd name="connsiteY0" fmla="*/ 248029 h 1160776"/>
              <a:gd name="connsiteX1" fmla="*/ 5130396 w 5229614"/>
              <a:gd name="connsiteY1" fmla="*/ 0 h 1160776"/>
              <a:gd name="connsiteX2" fmla="*/ 5229614 w 5229614"/>
              <a:gd name="connsiteY2" fmla="*/ 714323 h 1160776"/>
              <a:gd name="connsiteX3" fmla="*/ 954 w 5229614"/>
              <a:gd name="connsiteY3" fmla="*/ 1160776 h 1160776"/>
              <a:gd name="connsiteX4" fmla="*/ 954 w 5229614"/>
              <a:gd name="connsiteY4" fmla="*/ 248029 h 1160776"/>
              <a:gd name="connsiteX0" fmla="*/ 954 w 5239536"/>
              <a:gd name="connsiteY0" fmla="*/ 248029 h 1160776"/>
              <a:gd name="connsiteX1" fmla="*/ 5130396 w 5239536"/>
              <a:gd name="connsiteY1" fmla="*/ 0 h 1160776"/>
              <a:gd name="connsiteX2" fmla="*/ 5239536 w 5239536"/>
              <a:gd name="connsiteY2" fmla="*/ 1041721 h 1160776"/>
              <a:gd name="connsiteX3" fmla="*/ 954 w 5239536"/>
              <a:gd name="connsiteY3" fmla="*/ 1160776 h 1160776"/>
              <a:gd name="connsiteX4" fmla="*/ 954 w 5239536"/>
              <a:gd name="connsiteY4" fmla="*/ 248029 h 1160776"/>
              <a:gd name="connsiteX0" fmla="*/ 954 w 5368517"/>
              <a:gd name="connsiteY0" fmla="*/ 248029 h 1190538"/>
              <a:gd name="connsiteX1" fmla="*/ 5130396 w 5368517"/>
              <a:gd name="connsiteY1" fmla="*/ 0 h 1190538"/>
              <a:gd name="connsiteX2" fmla="*/ 5368517 w 5368517"/>
              <a:gd name="connsiteY2" fmla="*/ 1190538 h 1190538"/>
              <a:gd name="connsiteX3" fmla="*/ 954 w 5368517"/>
              <a:gd name="connsiteY3" fmla="*/ 1160776 h 1190538"/>
              <a:gd name="connsiteX4" fmla="*/ 954 w 5368517"/>
              <a:gd name="connsiteY4" fmla="*/ 248029 h 1190538"/>
              <a:gd name="connsiteX0" fmla="*/ 954 w 5368517"/>
              <a:gd name="connsiteY0" fmla="*/ 257950 h 1200459"/>
              <a:gd name="connsiteX1" fmla="*/ 5170083 w 5368517"/>
              <a:gd name="connsiteY1" fmla="*/ 0 h 1200459"/>
              <a:gd name="connsiteX2" fmla="*/ 5368517 w 5368517"/>
              <a:gd name="connsiteY2" fmla="*/ 1200459 h 1200459"/>
              <a:gd name="connsiteX3" fmla="*/ 954 w 5368517"/>
              <a:gd name="connsiteY3" fmla="*/ 1170697 h 1200459"/>
              <a:gd name="connsiteX4" fmla="*/ 954 w 5368517"/>
              <a:gd name="connsiteY4" fmla="*/ 257950 h 1200459"/>
              <a:gd name="connsiteX0" fmla="*/ 0 w 5387407"/>
              <a:gd name="connsiteY0" fmla="*/ 198423 h 1200459"/>
              <a:gd name="connsiteX1" fmla="*/ 5188973 w 5387407"/>
              <a:gd name="connsiteY1" fmla="*/ 0 h 1200459"/>
              <a:gd name="connsiteX2" fmla="*/ 5387407 w 5387407"/>
              <a:gd name="connsiteY2" fmla="*/ 1200459 h 1200459"/>
              <a:gd name="connsiteX3" fmla="*/ 19844 w 5387407"/>
              <a:gd name="connsiteY3" fmla="*/ 1170697 h 1200459"/>
              <a:gd name="connsiteX4" fmla="*/ 0 w 5387407"/>
              <a:gd name="connsiteY4" fmla="*/ 198423 h 1200459"/>
              <a:gd name="connsiteX0" fmla="*/ 1002091 w 5367572"/>
              <a:gd name="connsiteY0" fmla="*/ 148818 h 1200459"/>
              <a:gd name="connsiteX1" fmla="*/ 5169138 w 5367572"/>
              <a:gd name="connsiteY1" fmla="*/ 0 h 1200459"/>
              <a:gd name="connsiteX2" fmla="*/ 5367572 w 5367572"/>
              <a:gd name="connsiteY2" fmla="*/ 1200459 h 1200459"/>
              <a:gd name="connsiteX3" fmla="*/ 9 w 5367572"/>
              <a:gd name="connsiteY3" fmla="*/ 1170697 h 1200459"/>
              <a:gd name="connsiteX4" fmla="*/ 1002091 w 5367572"/>
              <a:gd name="connsiteY4" fmla="*/ 148818 h 1200459"/>
              <a:gd name="connsiteX0" fmla="*/ 954 w 4366435"/>
              <a:gd name="connsiteY0" fmla="*/ 148818 h 1200459"/>
              <a:gd name="connsiteX1" fmla="*/ 4168001 w 4366435"/>
              <a:gd name="connsiteY1" fmla="*/ 0 h 1200459"/>
              <a:gd name="connsiteX2" fmla="*/ 4366435 w 4366435"/>
              <a:gd name="connsiteY2" fmla="*/ 1200459 h 1200459"/>
              <a:gd name="connsiteX3" fmla="*/ 955 w 4366435"/>
              <a:gd name="connsiteY3" fmla="*/ 853220 h 1200459"/>
              <a:gd name="connsiteX4" fmla="*/ 954 w 4366435"/>
              <a:gd name="connsiteY4" fmla="*/ 148818 h 1200459"/>
              <a:gd name="connsiteX0" fmla="*/ 954 w 4336670"/>
              <a:gd name="connsiteY0" fmla="*/ 148818 h 962351"/>
              <a:gd name="connsiteX1" fmla="*/ 4168001 w 4336670"/>
              <a:gd name="connsiteY1" fmla="*/ 0 h 962351"/>
              <a:gd name="connsiteX2" fmla="*/ 4336670 w 4336670"/>
              <a:gd name="connsiteY2" fmla="*/ 962351 h 962351"/>
              <a:gd name="connsiteX3" fmla="*/ 955 w 4336670"/>
              <a:gd name="connsiteY3" fmla="*/ 853220 h 962351"/>
              <a:gd name="connsiteX4" fmla="*/ 954 w 4336670"/>
              <a:gd name="connsiteY4" fmla="*/ 148818 h 962351"/>
              <a:gd name="connsiteX0" fmla="*/ 10359 w 4346075"/>
              <a:gd name="connsiteY0" fmla="*/ 148818 h 962351"/>
              <a:gd name="connsiteX1" fmla="*/ 4177406 w 4346075"/>
              <a:gd name="connsiteY1" fmla="*/ 0 h 962351"/>
              <a:gd name="connsiteX2" fmla="*/ 4346075 w 4346075"/>
              <a:gd name="connsiteY2" fmla="*/ 962351 h 962351"/>
              <a:gd name="connsiteX3" fmla="*/ 439 w 4346075"/>
              <a:gd name="connsiteY3" fmla="*/ 942511 h 962351"/>
              <a:gd name="connsiteX4" fmla="*/ 10359 w 4346075"/>
              <a:gd name="connsiteY4" fmla="*/ 148818 h 96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46075" h="962351">
                <a:moveTo>
                  <a:pt x="10359" y="148818"/>
                </a:moveTo>
                <a:lnTo>
                  <a:pt x="4177406" y="0"/>
                </a:lnTo>
                <a:lnTo>
                  <a:pt x="4346075" y="962351"/>
                </a:lnTo>
                <a:lnTo>
                  <a:pt x="439" y="942511"/>
                </a:lnTo>
                <a:cubicBezTo>
                  <a:pt x="-2868" y="386926"/>
                  <a:pt x="13666" y="704403"/>
                  <a:pt x="10359" y="148818"/>
                </a:cubicBezTo>
                <a:close/>
              </a:path>
            </a:pathLst>
          </a:custGeom>
          <a:solidFill>
            <a:srgbClr val="359CE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1220" y="6347963"/>
            <a:ext cx="3321425" cy="2685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40400" y="6297942"/>
            <a:ext cx="29464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908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  <p:sldLayoutId id="2147483655" r:id="rId5"/>
  </p:sldLayoutIdLst>
  <p:txStyles>
    <p:titleStyle>
      <a:lvl1pPr algn="l" defTabSz="457200" rtl="0" eaLnBrk="1" latinLnBrk="0" hangingPunct="1">
        <a:spcBef>
          <a:spcPct val="0"/>
        </a:spcBef>
        <a:buNone/>
        <a:defRPr sz="4400" kern="1200" cap="none">
          <a:solidFill>
            <a:srgbClr val="5E6062"/>
          </a:solidFill>
          <a:latin typeface="Klavika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lnSpc>
          <a:spcPct val="80000"/>
        </a:lnSpc>
        <a:spcBef>
          <a:spcPct val="20000"/>
        </a:spcBef>
        <a:buFont typeface="Arial"/>
        <a:buChar char="•"/>
        <a:defRPr sz="2000" kern="1200">
          <a:solidFill>
            <a:srgbClr val="5E6062"/>
          </a:solidFill>
          <a:latin typeface="Klavika"/>
          <a:ea typeface="+mn-ea"/>
          <a:cs typeface="+mn-cs"/>
        </a:defRPr>
      </a:lvl1pPr>
      <a:lvl2pPr marL="742950" indent="-285750" algn="l" defTabSz="457200" rtl="0" eaLnBrk="1" latinLnBrk="0" hangingPunct="1">
        <a:lnSpc>
          <a:spcPct val="80000"/>
        </a:lnSpc>
        <a:spcBef>
          <a:spcPct val="20000"/>
        </a:spcBef>
        <a:buFont typeface="Arial"/>
        <a:buChar char="•"/>
        <a:defRPr sz="2000" kern="1200">
          <a:solidFill>
            <a:srgbClr val="5E6062"/>
          </a:solidFill>
          <a:latin typeface="Klavika"/>
          <a:ea typeface="+mn-ea"/>
          <a:cs typeface="+mn-cs"/>
        </a:defRPr>
      </a:lvl2pPr>
      <a:lvl3pPr marL="1143000" indent="-228600" algn="l" defTabSz="457200" rtl="0" eaLnBrk="1" latinLnBrk="0" hangingPunct="1">
        <a:lnSpc>
          <a:spcPct val="80000"/>
        </a:lnSpc>
        <a:spcBef>
          <a:spcPct val="20000"/>
        </a:spcBef>
        <a:buFont typeface="Arial"/>
        <a:buChar char="•"/>
        <a:defRPr sz="2000" kern="1200">
          <a:solidFill>
            <a:srgbClr val="5E6062"/>
          </a:solidFill>
          <a:latin typeface="Klavika"/>
          <a:ea typeface="+mn-ea"/>
          <a:cs typeface="+mn-cs"/>
        </a:defRPr>
      </a:lvl3pPr>
      <a:lvl4pPr marL="1600200" indent="-228600" algn="l" defTabSz="457200" rtl="0" eaLnBrk="1" latinLnBrk="0" hangingPunct="1">
        <a:lnSpc>
          <a:spcPct val="80000"/>
        </a:lnSpc>
        <a:spcBef>
          <a:spcPct val="20000"/>
        </a:spcBef>
        <a:buFont typeface="Arial"/>
        <a:buChar char="•"/>
        <a:defRPr sz="2000" kern="1200">
          <a:solidFill>
            <a:srgbClr val="5E6062"/>
          </a:solidFill>
          <a:latin typeface="Klavika"/>
          <a:ea typeface="+mn-ea"/>
          <a:cs typeface="+mn-cs"/>
        </a:defRPr>
      </a:lvl4pPr>
      <a:lvl5pPr marL="2057400" indent="-228600" algn="l" defTabSz="457200" rtl="0" eaLnBrk="1" latinLnBrk="0" hangingPunct="1">
        <a:lnSpc>
          <a:spcPct val="80000"/>
        </a:lnSpc>
        <a:spcBef>
          <a:spcPct val="20000"/>
        </a:spcBef>
        <a:buFont typeface="Arial"/>
        <a:buChar char="•"/>
        <a:defRPr sz="2000" kern="1200">
          <a:solidFill>
            <a:srgbClr val="5E6062"/>
          </a:solidFill>
          <a:latin typeface="Klavika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hyperlink" Target="http://videogame.law.ubc.ca" TargetMode="External"/><Relationship Id="rId5" Type="http://schemas.openxmlformats.org/officeDocument/2006/relationships/hyperlink" Target="mailto:jon_festinger@thecdm.ca" TargetMode="External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hyperlink" Target="http://techcrunch.com/2013/12/13/facebook-vs-tv-and-youtube/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hyperlink" Target="http://bits.blogs.nytimes.com/2014/04/10/twitter-and-facebook-wield-little-influence-on-tv-watching/?_php=true&amp;_type=blogs&amp;hpw&amp;rref=technology&amp;_r=0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Relationship Id="rId3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Relationship Id="rId3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Relationship Id="rId3" Type="http://schemas.openxmlformats.org/officeDocument/2006/relationships/hyperlink" Target="http://www.researchexcellence.com/documents/misc/" TargetMode="Externa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Relationship Id="rId3" Type="http://schemas.openxmlformats.org/officeDocument/2006/relationships/image" Target="../media/image48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Relationship Id="rId3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jp-online.com/2014/03/getty-images-makes-35-million-images-free-in-fight-against-copyright-infringement/" TargetMode="External"/><Relationship Id="rId4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Relationship Id="rId3" Type="http://schemas.openxmlformats.org/officeDocument/2006/relationships/hyperlink" Target="http://arstechnica.com/tech-policy/2014/04/comcast-without-time-warner-cable-we-cant-compete-against-google-netflix/" TargetMode="Externa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Relationship Id="rId3" Type="http://schemas.openxmlformats.org/officeDocument/2006/relationships/image" Target="../media/image5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hyperlink" Target="http://qz.com/184378/the-future-of-tv-is-coming-into-focus-and-looks-pretty-great/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Relationship Id="rId3" Type="http://schemas.openxmlformats.org/officeDocument/2006/relationships/hyperlink" Target="http://www.mediapost.com/publications/article/218961/why-tv-dollars-wont-go-online-in-10-words.html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61.png"/><Relationship Id="rId5" Type="http://schemas.openxmlformats.org/officeDocument/2006/relationships/image" Target="../media/image62.png"/><Relationship Id="rId6" Type="http://schemas.openxmlformats.org/officeDocument/2006/relationships/hyperlink" Target="http://recode.net/2014/04/06/nielsens-ability-to-measure-mobile-tv-viewing-takes-step-forward/" TargetMode="External"/><Relationship Id="rId7" Type="http://schemas.openxmlformats.org/officeDocument/2006/relationships/hyperlink" Target="http://www.wired.co.uk/magazine/archive/2013/12/wired-world-2014/tv-ads-that-know-you-intimately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4" Type="http://schemas.openxmlformats.org/officeDocument/2006/relationships/hyperlink" Target="http://pando.com/2014/03/03/tv-remains-the-10000-pound-gorilla-in-the-advertising-market/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Relationship Id="rId3" Type="http://schemas.openxmlformats.org/officeDocument/2006/relationships/image" Target="../media/image66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png"/><Relationship Id="rId3" Type="http://schemas.openxmlformats.org/officeDocument/2006/relationships/hyperlink" Target="http://www.scientificamerican.com/article/when-big-data-marketing-becomes-stalking/" TargetMode="Externa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png"/><Relationship Id="rId3" Type="http://schemas.openxmlformats.org/officeDocument/2006/relationships/hyperlink" Target="https://scc-csc.lexum.com/scc-csc/scc-csc/en/item/2586/index.do" TargetMode="Externa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png"/><Relationship Id="rId3" Type="http://schemas.openxmlformats.org/officeDocument/2006/relationships/image" Target="../media/image7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ytimes.com/2014/04/03/technology/personaltech/virtual-reality-perfect-for-an-immersive-society.html?_r=0" TargetMode="External"/><Relationship Id="rId4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4" Type="http://schemas.openxmlformats.org/officeDocument/2006/relationships/image" Target="../media/image76.png"/><Relationship Id="rId5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techdirt.com/blog/innovation/articles/20131008/11072724796/15-technologies-legacy-content-companies-have-sued-past-15-years.shtml" TargetMode="Externa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png"/><Relationship Id="rId3" Type="http://schemas.openxmlformats.org/officeDocument/2006/relationships/image" Target="../media/image79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justice.gov/usao/ma/news/2011/July/SwartzAaronPR.html" TargetMode="External"/><Relationship Id="rId3" Type="http://schemas.openxmlformats.org/officeDocument/2006/relationships/image" Target="../media/image80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9.png"/><Relationship Id="rId1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8" Type="http://schemas.openxmlformats.org/officeDocument/2006/relationships/image" Target="../media/image16.png"/><Relationship Id="rId9" Type="http://schemas.openxmlformats.org/officeDocument/2006/relationships/image" Target="../media/image17.jpeg"/><Relationship Id="rId10" Type="http://schemas.openxmlformats.org/officeDocument/2006/relationships/image" Target="../media/image18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jpeg"/><Relationship Id="rId3" Type="http://schemas.openxmlformats.org/officeDocument/2006/relationships/image" Target="../media/image82.jpe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4" Type="http://schemas.openxmlformats.org/officeDocument/2006/relationships/image" Target="../media/image86.png"/><Relationship Id="rId5" Type="http://schemas.openxmlformats.org/officeDocument/2006/relationships/image" Target="../media/image87.png"/><Relationship Id="rId6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9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image" Target="../media/image25.jpeg"/><Relationship Id="rId7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thedailybeast.com/articles/2013/12/16/the-opt-out-economy.html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print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03281" cy="1706082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FFFF00"/>
                </a:solidFill>
                <a:latin typeface="+mn-lt"/>
                <a:cs typeface="Times New Roman"/>
              </a:rPr>
              <a:t> </a:t>
            </a:r>
            <a:r>
              <a:rPr lang="en-US" b="1" dirty="0" smtClean="0">
                <a:solidFill>
                  <a:srgbClr val="000000"/>
                </a:solidFill>
                <a:latin typeface="+mn-lt"/>
                <a:cs typeface="Times New Roman"/>
              </a:rPr>
              <a:t>  </a:t>
            </a:r>
            <a:r>
              <a:rPr lang="en-US" b="1" dirty="0" smtClean="0">
                <a:solidFill>
                  <a:srgbClr val="0000FF"/>
                </a:solidFill>
                <a:latin typeface="+mn-lt"/>
                <a:cs typeface="Times New Roman"/>
              </a:rPr>
              <a:t> </a:t>
            </a:r>
            <a:r>
              <a:rPr lang="en-US" b="1" dirty="0" smtClean="0">
                <a:solidFill>
                  <a:srgbClr val="000090"/>
                </a:solidFill>
                <a:latin typeface="+mn-lt"/>
                <a:cs typeface="Times New Roman"/>
              </a:rPr>
              <a:t>Social Media Memes </a:t>
            </a:r>
            <a:br>
              <a:rPr lang="en-US" b="1" dirty="0" smtClean="0">
                <a:solidFill>
                  <a:srgbClr val="000090"/>
                </a:solidFill>
                <a:latin typeface="+mn-lt"/>
                <a:cs typeface="Times New Roman"/>
              </a:rPr>
            </a:br>
            <a:r>
              <a:rPr lang="en-US" b="1" dirty="0" smtClean="0">
                <a:solidFill>
                  <a:srgbClr val="000090"/>
                </a:solidFill>
                <a:latin typeface="+mn-lt"/>
                <a:cs typeface="Times New Roman"/>
              </a:rPr>
              <a:t>    &amp;  Legal  Realities</a:t>
            </a:r>
            <a:endParaRPr lang="en-US" b="1" dirty="0">
              <a:solidFill>
                <a:srgbClr val="000090"/>
              </a:solidFill>
              <a:latin typeface="+mn-lt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1576300"/>
            <a:ext cx="8229600" cy="4522982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sz="3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Lucida Console"/>
                <a:cs typeface="Lucida Console"/>
              </a:rPr>
              <a:t>“And Now For a Word…</a:t>
            </a:r>
            <a:r>
              <a:rPr lang="en-US" sz="3800" b="1" i="1" u="sng" dirty="0" smtClean="0">
                <a:solidFill>
                  <a:srgbClr val="FF0000"/>
                </a:solidFill>
                <a:latin typeface="Lucida Console"/>
                <a:cs typeface="Lucida Console"/>
              </a:rPr>
              <a:t>FROM</a:t>
            </a:r>
            <a:r>
              <a:rPr lang="en-US" sz="3800" b="1" dirty="0" smtClean="0">
                <a:solidFill>
                  <a:srgbClr val="FF0000"/>
                </a:solidFill>
                <a:latin typeface="Lucida Console"/>
                <a:cs typeface="Lucida Console"/>
              </a:rPr>
              <a:t> </a:t>
            </a:r>
          </a:p>
          <a:p>
            <a:pPr marL="0" indent="0">
              <a:buNone/>
            </a:pPr>
            <a:r>
              <a:rPr lang="en-US" sz="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Lucida Console"/>
                <a:cs typeface="Lucida Console"/>
              </a:rPr>
              <a:t> </a:t>
            </a:r>
            <a:r>
              <a:rPr lang="en-US" sz="3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Lucida Console"/>
                <a:cs typeface="Lucida Console"/>
              </a:rPr>
              <a:t>the Audience. Social Media: </a:t>
            </a:r>
          </a:p>
          <a:p>
            <a:pPr marL="0" indent="0">
              <a:buNone/>
            </a:pPr>
            <a:r>
              <a:rPr lang="en-US" sz="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Lucida Console"/>
                <a:cs typeface="Lucida Console"/>
              </a:rPr>
              <a:t> </a:t>
            </a:r>
            <a:r>
              <a:rPr lang="en-US" sz="3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Lucida Console"/>
                <a:cs typeface="Lucida Console"/>
              </a:rPr>
              <a:t>Disruption and Opportunity”</a:t>
            </a:r>
          </a:p>
          <a:p>
            <a:pPr marL="0" indent="0">
              <a:buNone/>
            </a:pPr>
            <a:r>
              <a:rPr 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Lucida Console"/>
                <a:cs typeface="Lucida Console"/>
              </a:rPr>
              <a:t>  The Law Society of Upper 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Lucida Console"/>
                <a:cs typeface="Lucida Console"/>
              </a:rPr>
              <a:t>C</a:t>
            </a:r>
            <a:r>
              <a:rPr 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Lucida Console"/>
                <a:cs typeface="Lucida Console"/>
              </a:rPr>
              <a:t>anada</a:t>
            </a:r>
          </a:p>
          <a:p>
            <a:pPr marL="0" indent="0">
              <a:buNone/>
            </a:pPr>
            <a:r>
              <a:rPr 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Lucida Console"/>
                <a:cs typeface="Lucida Console"/>
              </a:rPr>
              <a:t>  17</a:t>
            </a:r>
            <a:r>
              <a:rPr lang="en-US" b="1" baseline="30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Lucida Console"/>
                <a:cs typeface="Lucida Console"/>
              </a:rPr>
              <a:t>th</a:t>
            </a:r>
            <a:r>
              <a:rPr 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Lucida Console"/>
                <a:cs typeface="Lucida Console"/>
              </a:rPr>
              <a:t> Biennial  National Conference</a:t>
            </a:r>
          </a:p>
          <a:p>
            <a:pPr marL="0" indent="0">
              <a:buNone/>
            </a:pPr>
            <a:r>
              <a:rPr 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Lucida Console"/>
                <a:cs typeface="Lucida Console"/>
              </a:rPr>
              <a:t>  New Developments in Communications </a:t>
            </a:r>
          </a:p>
          <a:p>
            <a:pPr marL="0" indent="0">
              <a:buNone/>
            </a:pPr>
            <a:r>
              <a:rPr 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Lucida Console"/>
                <a:cs typeface="Lucida Console"/>
              </a:rPr>
              <a:t>  Law and Policy, May 1 2014</a:t>
            </a:r>
          </a:p>
          <a:p>
            <a:pPr marL="0" indent="0">
              <a:buNone/>
            </a:pPr>
            <a:endParaRPr lang="en-US" b="1" dirty="0">
              <a:solidFill>
                <a:srgbClr val="000090"/>
              </a:solidFill>
              <a:latin typeface="+mn-lt"/>
              <a:cs typeface="American Typewriter"/>
            </a:endParaRPr>
          </a:p>
          <a:p>
            <a:pPr marL="0" indent="0">
              <a:buNone/>
            </a:pPr>
            <a:r>
              <a:rPr lang="en-US" b="1" i="1" dirty="0" smtClean="0">
                <a:solidFill>
                  <a:srgbClr val="000090"/>
                </a:solidFill>
                <a:latin typeface="+mn-lt"/>
                <a:cs typeface="American Typewriter"/>
              </a:rPr>
              <a:t>     PRESENTATION NOTES</a:t>
            </a:r>
          </a:p>
          <a:p>
            <a:pPr marL="0" indent="0">
              <a:buNone/>
            </a:pPr>
            <a:endParaRPr lang="en-US" b="1" dirty="0" smtClean="0">
              <a:solidFill>
                <a:srgbClr val="FFFFFF"/>
              </a:solidFill>
              <a:latin typeface="Lucida Console"/>
              <a:cs typeface="Lucida Console"/>
            </a:endParaRPr>
          </a:p>
          <a:p>
            <a:pPr marL="0" indent="0">
              <a:buNone/>
            </a:pPr>
            <a:r>
              <a:rPr lang="en-US" b="1" dirty="0" smtClean="0">
                <a:solidFill>
                  <a:srgbClr val="FFFFFF"/>
                </a:solidFill>
                <a:latin typeface="Lucida Console"/>
                <a:cs typeface="Lucida Console"/>
              </a:rPr>
              <a:t> </a:t>
            </a:r>
          </a:p>
          <a:p>
            <a:pPr marL="0" indent="0">
              <a:buNone/>
            </a:pPr>
            <a:endParaRPr lang="en-US" b="1" dirty="0">
              <a:solidFill>
                <a:srgbClr val="FFFFFF"/>
              </a:solidFill>
              <a:latin typeface="Lucida Console"/>
              <a:cs typeface="Lucida Console"/>
            </a:endParaRPr>
          </a:p>
          <a:p>
            <a:pPr marL="0" indent="0">
              <a:buNone/>
            </a:pPr>
            <a:endParaRPr lang="en-US" b="1" dirty="0">
              <a:solidFill>
                <a:srgbClr val="FFFFFF"/>
              </a:solidFill>
              <a:latin typeface="Lucida Console"/>
              <a:cs typeface="Lucida Console"/>
            </a:endParaRPr>
          </a:p>
          <a:p>
            <a:endParaRPr lang="en-US" dirty="0">
              <a:solidFill>
                <a:srgbClr val="FFFF00"/>
              </a:solidFill>
              <a:latin typeface="Lucida Console"/>
              <a:cs typeface="Lucida Console"/>
            </a:endParaRPr>
          </a:p>
          <a:p>
            <a:endParaRPr lang="en-US" dirty="0">
              <a:solidFill>
                <a:srgbClr val="FFFF00"/>
              </a:solidFill>
              <a:latin typeface="Lucida Console"/>
              <a:cs typeface="Lucida Console"/>
            </a:endParaRPr>
          </a:p>
          <a:p>
            <a:pPr marL="0" indent="0">
              <a:buNone/>
            </a:pPr>
            <a:endParaRPr lang="en-US" sz="1600" dirty="0" smtClean="0">
              <a:solidFill>
                <a:srgbClr val="FFFF00"/>
              </a:solidFill>
              <a:latin typeface="Lucida Console"/>
              <a:cs typeface="Lucida Console"/>
            </a:endParaRPr>
          </a:p>
          <a:p>
            <a:pPr marL="0" indent="0">
              <a:buNone/>
            </a:pPr>
            <a:r>
              <a:rPr lang="en-US" sz="1800" b="1" dirty="0" smtClean="0">
                <a:solidFill>
                  <a:srgbClr val="000000"/>
                </a:solidFill>
                <a:latin typeface="Lucida Console"/>
                <a:cs typeface="Lucida Console"/>
              </a:rPr>
              <a:t>Jon </a:t>
            </a:r>
            <a:r>
              <a:rPr lang="en-US" sz="1800" b="1" dirty="0">
                <a:solidFill>
                  <a:srgbClr val="000000"/>
                </a:solidFill>
                <a:latin typeface="Lucida Console"/>
                <a:cs typeface="Lucida Console"/>
              </a:rPr>
              <a:t>Festinger Q.C</a:t>
            </a:r>
            <a:r>
              <a:rPr lang="en-US" sz="1800" b="1" dirty="0" smtClean="0">
                <a:solidFill>
                  <a:srgbClr val="000000"/>
                </a:solidFill>
                <a:latin typeface="Lucida Console"/>
                <a:cs typeface="Lucida Console"/>
              </a:rPr>
              <a:t>.</a:t>
            </a:r>
          </a:p>
          <a:p>
            <a:pPr marL="0" indent="0">
              <a:buNone/>
            </a:pPr>
            <a:r>
              <a:rPr lang="en-US" sz="1800" b="1" dirty="0">
                <a:solidFill>
                  <a:srgbClr val="000000"/>
                </a:solidFill>
                <a:latin typeface="Lucida Console"/>
                <a:cs typeface="Lucida Console"/>
              </a:rPr>
              <a:t>Festinger Law &amp; Strategy </a:t>
            </a:r>
          </a:p>
          <a:p>
            <a:pPr marL="0" indent="0">
              <a:buNone/>
            </a:pPr>
            <a:r>
              <a:rPr lang="en-US" sz="1800" b="1" dirty="0">
                <a:solidFill>
                  <a:srgbClr val="000000"/>
                </a:solidFill>
                <a:latin typeface="Lucida Console"/>
                <a:cs typeface="Lucida Console"/>
              </a:rPr>
              <a:t>Centre for Digital </a:t>
            </a:r>
            <a:r>
              <a:rPr lang="en-US" sz="1800" b="1" dirty="0" smtClean="0">
                <a:solidFill>
                  <a:srgbClr val="000000"/>
                </a:solidFill>
                <a:latin typeface="Lucida Console"/>
                <a:cs typeface="Lucida Console"/>
              </a:rPr>
              <a:t>Media</a:t>
            </a:r>
          </a:p>
          <a:p>
            <a:pPr marL="0" indent="0">
              <a:buNone/>
            </a:pPr>
            <a:r>
              <a:rPr lang="en-US" sz="1800" b="1" dirty="0" smtClean="0">
                <a:solidFill>
                  <a:srgbClr val="000000"/>
                </a:solidFill>
                <a:latin typeface="Lucida Console"/>
                <a:cs typeface="Lucida Console"/>
              </a:rPr>
              <a:t>UBC Faculty of Law</a:t>
            </a:r>
          </a:p>
          <a:p>
            <a:pPr marL="0" indent="0">
              <a:buNone/>
            </a:pPr>
            <a:r>
              <a:rPr lang="en-US" sz="1800" b="1" dirty="0" smtClean="0">
                <a:solidFill>
                  <a:srgbClr val="000000"/>
                </a:solidFill>
                <a:latin typeface="Lucida Console"/>
                <a:cs typeface="Lucida Console"/>
              </a:rPr>
              <a:t>TRU Faculty of Law</a:t>
            </a:r>
            <a:endParaRPr lang="en-US" sz="1800" b="1" dirty="0">
              <a:solidFill>
                <a:srgbClr val="000000"/>
              </a:solidFill>
              <a:latin typeface="Lucida Console"/>
              <a:cs typeface="Lucida Console"/>
            </a:endParaRPr>
          </a:p>
          <a:p>
            <a:pPr marL="0" indent="0">
              <a:buNone/>
            </a:pPr>
            <a:r>
              <a:rPr lang="en-US" sz="1800" b="1" dirty="0" smtClean="0">
                <a:solidFill>
                  <a:srgbClr val="FFFF00"/>
                </a:solidFill>
                <a:latin typeface="Lucida Console"/>
                <a:cs typeface="Lucida Console"/>
                <a:hlinkClick r:id="rId4"/>
              </a:rPr>
              <a:t>http://videogame.law.ubc.ca</a:t>
            </a:r>
            <a:endParaRPr lang="en-US" sz="1800" b="1" dirty="0" smtClean="0">
              <a:solidFill>
                <a:srgbClr val="FFFF00"/>
              </a:solidFill>
              <a:latin typeface="Lucida Console"/>
              <a:cs typeface="Lucida Console"/>
            </a:endParaRPr>
          </a:p>
          <a:p>
            <a:pPr marL="0" indent="0">
              <a:buNone/>
            </a:pPr>
            <a:r>
              <a:rPr lang="en-US" sz="1800" b="1" dirty="0" smtClean="0">
                <a:solidFill>
                  <a:schemeClr val="tx1"/>
                </a:solidFill>
                <a:latin typeface="Lucida Console"/>
                <a:cs typeface="Lucida Console"/>
              </a:rPr>
              <a:t>@</a:t>
            </a:r>
            <a:r>
              <a:rPr lang="en-US" sz="1800" b="1" dirty="0" err="1" smtClean="0">
                <a:solidFill>
                  <a:schemeClr val="tx1"/>
                </a:solidFill>
                <a:latin typeface="Lucida Console"/>
                <a:cs typeface="Lucida Console"/>
              </a:rPr>
              <a:t>jonfestinger</a:t>
            </a:r>
            <a:endParaRPr lang="en-US" sz="1800" b="1" dirty="0">
              <a:solidFill>
                <a:schemeClr val="tx1"/>
              </a:solidFill>
              <a:latin typeface="Lucida Console"/>
              <a:cs typeface="Lucida Console"/>
            </a:endParaRPr>
          </a:p>
          <a:p>
            <a:pPr marL="0" indent="0">
              <a:buNone/>
            </a:pPr>
            <a:r>
              <a:rPr lang="en-US" sz="1800" b="1" dirty="0">
                <a:solidFill>
                  <a:srgbClr val="FFFF00"/>
                </a:solidFill>
                <a:latin typeface="Lucida Console"/>
                <a:cs typeface="Lucida Console"/>
                <a:hlinkClick r:id="rId5"/>
              </a:rPr>
              <a:t>jon_festinger@thecdm.ca</a:t>
            </a:r>
            <a:endParaRPr lang="en-US" sz="1800" b="1" dirty="0">
              <a:solidFill>
                <a:srgbClr val="FFFF00"/>
              </a:solidFill>
              <a:latin typeface="Lucida Console"/>
              <a:cs typeface="Lucida Console"/>
            </a:endParaRP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53002" y="2781377"/>
            <a:ext cx="2152314" cy="3508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2972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251267" y="1110644"/>
            <a:ext cx="8686800" cy="4318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9600" b="1" dirty="0" smtClean="0">
                <a:solidFill>
                  <a:srgbClr val="FFFF00"/>
                </a:solidFill>
                <a:latin typeface="+mn-lt"/>
              </a:rPr>
              <a:t>Social Media:   </a:t>
            </a:r>
          </a:p>
          <a:p>
            <a:pPr marL="0" indent="0">
              <a:buNone/>
            </a:pPr>
            <a:r>
              <a:rPr lang="en-US" sz="6500" b="1" dirty="0" smtClean="0">
                <a:solidFill>
                  <a:srgbClr val="FF0000"/>
                </a:solidFill>
                <a:latin typeface="+mn-lt"/>
              </a:rPr>
              <a:t>Direct competitor </a:t>
            </a:r>
          </a:p>
          <a:p>
            <a:pPr marL="0" indent="0">
              <a:buNone/>
            </a:pPr>
            <a:r>
              <a:rPr lang="en-US" sz="6500" b="1" dirty="0">
                <a:solidFill>
                  <a:srgbClr val="FF0000"/>
                </a:solidFill>
                <a:latin typeface="+mn-lt"/>
              </a:rPr>
              <a:t>t</a:t>
            </a:r>
            <a:r>
              <a:rPr lang="en-US" sz="6500" b="1" dirty="0" smtClean="0">
                <a:solidFill>
                  <a:srgbClr val="FF0000"/>
                </a:solidFill>
                <a:latin typeface="+mn-lt"/>
              </a:rPr>
              <a:t>o Broadcasters?</a:t>
            </a:r>
            <a:endParaRPr lang="en-US" sz="6500" b="1" dirty="0">
              <a:solidFill>
                <a:srgbClr val="FFFF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91355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reen Shot 2014-04-13 at 4.04.44 PM.png"/>
          <p:cNvPicPr>
            <a:picLocks noGrp="1" noChangeAspect="1"/>
          </p:cNvPicPr>
          <p:nvPr>
            <p:ph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555" r="-1555"/>
          <a:stretch>
            <a:fillRect/>
          </a:stretch>
        </p:blipFill>
        <p:spPr>
          <a:xfrm>
            <a:off x="295938" y="671933"/>
            <a:ext cx="8687335" cy="4870272"/>
          </a:xfrm>
        </p:spPr>
      </p:pic>
    </p:spTree>
    <p:extLst>
      <p:ext uri="{BB962C8B-B14F-4D97-AF65-F5344CB8AC3E}">
        <p14:creationId xmlns:p14="http://schemas.microsoft.com/office/powerpoint/2010/main" val="2008891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15" descr="Screen Shot 2014-04-12 at 3.22.35 P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3931" b="-13931"/>
          <a:stretch>
            <a:fillRect/>
          </a:stretch>
        </p:blipFill>
        <p:spPr>
          <a:xfrm>
            <a:off x="152866" y="652287"/>
            <a:ext cx="8831174" cy="4633641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35988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Screen Shot 2014-04-12 at 3.33.34 PM.png"/>
          <p:cNvPicPr>
            <a:picLocks noGrp="1" noChangeAspect="1"/>
          </p:cNvPicPr>
          <p:nvPr>
            <p:ph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603" b="-1947"/>
          <a:stretch/>
        </p:blipFill>
        <p:spPr>
          <a:xfrm>
            <a:off x="457200" y="608427"/>
            <a:ext cx="8229600" cy="2698555"/>
          </a:xfrm>
        </p:spPr>
      </p:pic>
      <p:pic>
        <p:nvPicPr>
          <p:cNvPr id="9" name="Content Placeholder 8" descr="Screen Shot 2014-04-12 at 3.43.19 PM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112" b="-1715"/>
          <a:stretch/>
        </p:blipFill>
        <p:spPr>
          <a:xfrm>
            <a:off x="754889" y="3306982"/>
            <a:ext cx="7560545" cy="2606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2652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6593"/>
            <a:ext cx="8610004" cy="101600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FFFF00"/>
                </a:solidFill>
                <a:latin typeface="+mn-lt"/>
              </a:rPr>
              <a:t>Selling </a:t>
            </a:r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rPr>
              <a:t>Facebook</a:t>
            </a:r>
            <a:endParaRPr lang="en-US" b="1" dirty="0">
              <a:solidFill>
                <a:schemeClr val="tx2">
                  <a:lumMod val="60000"/>
                  <a:lumOff val="40000"/>
                </a:schemeClr>
              </a:solidFill>
              <a:latin typeface="+mn-lt"/>
            </a:endParaRPr>
          </a:p>
        </p:txBody>
      </p:sp>
      <p:pic>
        <p:nvPicPr>
          <p:cNvPr id="3" name="Content Placeholder 2" descr="Screen Shot 2014-04-13 at 6.53.31 PM.png"/>
          <p:cNvPicPr>
            <a:picLocks noGrp="1" noChangeAspect="1"/>
          </p:cNvPicPr>
          <p:nvPr>
            <p:ph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349"/>
          <a:stretch/>
        </p:blipFill>
        <p:spPr>
          <a:xfrm>
            <a:off x="457200" y="1494693"/>
            <a:ext cx="8229600" cy="1699846"/>
          </a:xfrm>
        </p:spPr>
      </p:pic>
      <p:pic>
        <p:nvPicPr>
          <p:cNvPr id="4" name="Picture 3" descr="Screen Shot 2014-04-13 at 6.53.0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038232"/>
            <a:ext cx="9144000" cy="161417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57200" y="4956036"/>
            <a:ext cx="8229600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Lucida Console"/>
                <a:cs typeface="Lucida Console"/>
                <a:hlinkClick r:id="rId4"/>
              </a:rPr>
              <a:t>http://techcrunch.com/2013/12/13/facebook-vs-tv-and-youtube</a:t>
            </a:r>
            <a:r>
              <a:rPr lang="en-US" sz="2800" dirty="0" smtClean="0">
                <a:solidFill>
                  <a:prstClr val="black"/>
                </a:solidFill>
                <a:latin typeface="Lucida Console"/>
                <a:cs typeface="Lucida Console"/>
                <a:hlinkClick r:id="rId4"/>
              </a:rPr>
              <a:t>/</a:t>
            </a:r>
            <a:endParaRPr lang="en-US" sz="2800" dirty="0" smtClean="0">
              <a:solidFill>
                <a:prstClr val="black"/>
              </a:solidFill>
              <a:latin typeface="Lucida Console"/>
              <a:cs typeface="Lucida Console"/>
            </a:endParaRPr>
          </a:p>
          <a:p>
            <a:endParaRPr lang="en-US" dirty="0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209010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16000"/>
          </a:xfrm>
        </p:spPr>
        <p:txBody>
          <a:bodyPr/>
          <a:lstStyle/>
          <a:p>
            <a:r>
              <a:rPr lang="en-US" b="1" dirty="0" smtClean="0">
                <a:solidFill>
                  <a:srgbClr val="FFFF00"/>
                </a:solidFill>
                <a:latin typeface="+mn-lt"/>
              </a:rPr>
              <a:t>Some sample slides</a:t>
            </a:r>
            <a:endParaRPr lang="en-US" b="1" dirty="0">
              <a:solidFill>
                <a:srgbClr val="FFFF00"/>
              </a:solidFill>
              <a:latin typeface="+mn-lt"/>
            </a:endParaRPr>
          </a:p>
        </p:txBody>
      </p:sp>
      <p:pic>
        <p:nvPicPr>
          <p:cNvPr id="4" name="Content Placeholder 3" descr="Screen Shot 2014-04-13 at 6.57.24 PM.png"/>
          <p:cNvPicPr>
            <a:picLocks noGrp="1" noChangeAspect="1"/>
          </p:cNvPicPr>
          <p:nvPr>
            <p:ph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12" r="-150"/>
          <a:stretch/>
        </p:blipFill>
        <p:spPr>
          <a:xfrm>
            <a:off x="268322" y="1015999"/>
            <a:ext cx="8553604" cy="4884616"/>
          </a:xfrm>
        </p:spPr>
      </p:pic>
    </p:spTree>
    <p:extLst>
      <p:ext uri="{BB962C8B-B14F-4D97-AF65-F5344CB8AC3E}">
        <p14:creationId xmlns:p14="http://schemas.microsoft.com/office/powerpoint/2010/main" val="32590497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978"/>
            <a:ext cx="8229600" cy="1016000"/>
          </a:xfrm>
        </p:spPr>
        <p:txBody>
          <a:bodyPr>
            <a:normAutofit fontScale="90000"/>
          </a:bodyPr>
          <a:lstStyle/>
          <a:p>
            <a:r>
              <a:rPr lang="en-US" sz="4800" b="1" dirty="0" smtClean="0">
                <a:solidFill>
                  <a:srgbClr val="FFFF00"/>
                </a:solidFill>
                <a:latin typeface="+mn-lt"/>
              </a:rPr>
              <a:t>History of time spent on media…</a:t>
            </a:r>
            <a:r>
              <a:rPr lang="en-US" sz="4800" b="1" dirty="0" smtClean="0">
                <a:solidFill>
                  <a:srgbClr val="FFFFFF"/>
                </a:solidFill>
                <a:latin typeface="+mn-lt"/>
              </a:rPr>
              <a:t>(per</a:t>
            </a:r>
            <a:r>
              <a:rPr lang="en-US" sz="4800" b="1" dirty="0" smtClean="0">
                <a:solidFill>
                  <a:srgbClr val="FFFF00"/>
                </a:solidFill>
                <a:latin typeface="+mn-lt"/>
              </a:rPr>
              <a:t> </a:t>
            </a:r>
            <a:r>
              <a:rPr lang="en-US" sz="4800" b="1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Facebook</a:t>
            </a:r>
            <a:r>
              <a:rPr lang="en-US" sz="4800" b="1" dirty="0" smtClean="0">
                <a:solidFill>
                  <a:schemeClr val="bg1"/>
                </a:solidFill>
                <a:latin typeface="+mn-lt"/>
              </a:rPr>
              <a:t>)</a:t>
            </a:r>
            <a:endParaRPr lang="en-US" sz="48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4" name="Content Placeholder 3" descr="Screen Shot 2014-04-13 at 7.02.32 PM.png"/>
          <p:cNvPicPr>
            <a:picLocks noGrp="1" noChangeAspect="1"/>
          </p:cNvPicPr>
          <p:nvPr>
            <p:ph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67" r="-1" b="-874"/>
          <a:stretch/>
        </p:blipFill>
        <p:spPr>
          <a:xfrm>
            <a:off x="457200" y="1312463"/>
            <a:ext cx="8229600" cy="4656411"/>
          </a:xfrm>
        </p:spPr>
      </p:pic>
    </p:spTree>
    <p:extLst>
      <p:ext uri="{BB962C8B-B14F-4D97-AF65-F5344CB8AC3E}">
        <p14:creationId xmlns:p14="http://schemas.microsoft.com/office/powerpoint/2010/main" val="20834444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reen Shot 2014-04-30 at 1.16.03 PM.png"/>
          <p:cNvPicPr>
            <a:picLocks noGrp="1" noChangeAspect="1"/>
          </p:cNvPicPr>
          <p:nvPr>
            <p:ph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14"/>
          <a:stretch/>
        </p:blipFill>
        <p:spPr>
          <a:xfrm>
            <a:off x="500315" y="0"/>
            <a:ext cx="8234826" cy="1043030"/>
          </a:xfrm>
        </p:spPr>
      </p:pic>
      <p:pic>
        <p:nvPicPr>
          <p:cNvPr id="5" name="Content Placeholder 3" descr="Screen Shot 2014-05-01 at 12.23.04 AM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75" r="140"/>
          <a:stretch/>
        </p:blipFill>
        <p:spPr>
          <a:xfrm>
            <a:off x="938502" y="1043030"/>
            <a:ext cx="7103985" cy="4951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0577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251267" y="1110644"/>
            <a:ext cx="8686800" cy="4318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9600" b="1" dirty="0" smtClean="0">
                <a:solidFill>
                  <a:srgbClr val="FFFF00"/>
                </a:solidFill>
                <a:latin typeface="+mn-lt"/>
              </a:rPr>
              <a:t>Social Media: </a:t>
            </a:r>
          </a:p>
          <a:p>
            <a:pPr marL="0" indent="0">
              <a:buNone/>
            </a:pPr>
            <a:r>
              <a:rPr lang="en-US" sz="9600" b="1" dirty="0" smtClean="0">
                <a:solidFill>
                  <a:srgbClr val="FF0000"/>
                </a:solidFill>
                <a:latin typeface="+mn-lt"/>
              </a:rPr>
              <a:t> Does it help </a:t>
            </a:r>
          </a:p>
          <a:p>
            <a:pPr marL="0" indent="0">
              <a:buNone/>
            </a:pPr>
            <a:r>
              <a:rPr lang="en-US" sz="9600" b="1" dirty="0" smtClean="0">
                <a:solidFill>
                  <a:srgbClr val="FF0000"/>
                </a:solidFill>
                <a:latin typeface="+mn-lt"/>
              </a:rPr>
              <a:t>broadcasters?</a:t>
            </a:r>
            <a:endParaRPr lang="en-US" sz="9600" b="1" dirty="0">
              <a:solidFill>
                <a:srgbClr val="FFFF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731340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Screen Shot 2014-04-13 at 4.18.05 PM.png"/>
          <p:cNvPicPr>
            <a:picLocks noGrp="1" noChangeAspect="1"/>
          </p:cNvPicPr>
          <p:nvPr>
            <p:ph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68" b="-594"/>
          <a:stretch/>
        </p:blipFill>
        <p:spPr>
          <a:xfrm>
            <a:off x="69200" y="1387232"/>
            <a:ext cx="8898954" cy="3908611"/>
          </a:xfrm>
        </p:spPr>
      </p:pic>
      <p:pic>
        <p:nvPicPr>
          <p:cNvPr id="4" name="Picture 3" descr="Screen Shot 2014-04-13 at 4.18.3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00" y="468924"/>
            <a:ext cx="7897449" cy="91830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9200" y="5373078"/>
            <a:ext cx="90748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http://bits.blogs.nytimes.com/2014/04/10/twitter-and-facebook-wield-little-influence-on-tv-watching/?_php=true&amp;_type=blogs&amp;hpw&amp;rref=technology&amp;_r=</a:t>
            </a:r>
            <a:r>
              <a:rPr lang="en-US" dirty="0" smtClean="0">
                <a:hlinkClick r:id="rId4"/>
              </a:rPr>
              <a:t>0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66351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251696" y="1087760"/>
            <a:ext cx="8892304" cy="4318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96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9600" b="1" dirty="0" smtClean="0">
                <a:solidFill>
                  <a:srgbClr val="FF0000"/>
                </a:solidFill>
                <a:latin typeface="+mn-lt"/>
              </a:rPr>
              <a:t> What is  </a:t>
            </a:r>
          </a:p>
          <a:p>
            <a:pPr marL="0" indent="0">
              <a:buNone/>
            </a:pPr>
            <a:r>
              <a:rPr lang="en-US" sz="6600" b="1" dirty="0" smtClean="0">
                <a:solidFill>
                  <a:srgbClr val="FFFF00"/>
                </a:solidFill>
                <a:latin typeface="+mn-lt"/>
              </a:rPr>
              <a:t> “Social Media”?</a:t>
            </a:r>
            <a:endParaRPr lang="en-US" sz="6600" b="1" dirty="0">
              <a:solidFill>
                <a:srgbClr val="FFFF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085885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reen Shot 2014-04-30 at 1.16.03 PM.png"/>
          <p:cNvPicPr>
            <a:picLocks noGrp="1" noChangeAspect="1"/>
          </p:cNvPicPr>
          <p:nvPr>
            <p:ph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7259" y="1000105"/>
            <a:ext cx="8138542" cy="1058243"/>
          </a:xfrm>
        </p:spPr>
      </p:pic>
      <p:pic>
        <p:nvPicPr>
          <p:cNvPr id="5" name="Picture 4" descr="Screen Shot 2014-04-30 at 1.16.3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259" y="2058348"/>
            <a:ext cx="8138542" cy="3207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1563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reen Shot 2014-04-30 at 1.16.03 PM.png"/>
          <p:cNvPicPr>
            <a:picLocks noGrp="1" noChangeAspect="1"/>
          </p:cNvPicPr>
          <p:nvPr>
            <p:ph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801"/>
          <a:stretch/>
        </p:blipFill>
        <p:spPr>
          <a:xfrm>
            <a:off x="480719" y="0"/>
            <a:ext cx="8229600" cy="1234616"/>
          </a:xfrm>
        </p:spPr>
      </p:pic>
      <p:pic>
        <p:nvPicPr>
          <p:cNvPr id="5" name="Picture 4" descr="Screen Shot 2014-04-30 at 1.22.2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7358" y="1234616"/>
            <a:ext cx="6149895" cy="4699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623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16000"/>
          </a:xfrm>
        </p:spPr>
        <p:txBody>
          <a:bodyPr>
            <a:normAutofit/>
          </a:bodyPr>
          <a:lstStyle/>
          <a:p>
            <a:r>
              <a:rPr lang="en-US" sz="5400" b="1" dirty="0" smtClean="0">
                <a:solidFill>
                  <a:srgbClr val="FFFF00"/>
                </a:solidFill>
                <a:latin typeface="+mn-lt"/>
              </a:rPr>
              <a:t>The quotes…</a:t>
            </a:r>
            <a:endParaRPr lang="en-US" sz="5400" b="1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1015999"/>
            <a:ext cx="8229600" cy="506503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NBC Universal’s Alan </a:t>
            </a:r>
            <a:r>
              <a:rPr lang="en-US" dirty="0" err="1" smtClean="0">
                <a:solidFill>
                  <a:schemeClr val="bg1"/>
                </a:solidFill>
              </a:rPr>
              <a:t>Wurtzel</a:t>
            </a:r>
            <a:r>
              <a:rPr lang="en-US" dirty="0" smtClean="0">
                <a:solidFill>
                  <a:schemeClr val="bg1"/>
                </a:solidFill>
              </a:rPr>
              <a:t> commenting on the fact that during the 18-day period of coverage </a:t>
            </a:r>
            <a:r>
              <a:rPr lang="en-US" i="1" dirty="0" smtClean="0">
                <a:solidFill>
                  <a:srgbClr val="FF0000"/>
                </a:solidFill>
              </a:rPr>
              <a:t>just 19% </a:t>
            </a:r>
            <a:r>
              <a:rPr lang="en-US" dirty="0" smtClean="0">
                <a:solidFill>
                  <a:srgbClr val="FF0000"/>
                </a:solidFill>
              </a:rPr>
              <a:t>of Olympic viewers</a:t>
            </a:r>
            <a:r>
              <a:rPr lang="en-US" i="1" dirty="0" smtClean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posted about the games on social media: </a:t>
            </a:r>
            <a:r>
              <a:rPr lang="en-US" dirty="0" smtClean="0">
                <a:solidFill>
                  <a:srgbClr val="FFFF00"/>
                </a:solidFill>
              </a:rPr>
              <a:t>“I am saying the emperor wears no cloths. It is what it is. These are the numbers”</a:t>
            </a:r>
          </a:p>
          <a:p>
            <a:pPr marL="0" indent="0">
              <a:buNone/>
            </a:pPr>
            <a:endParaRPr lang="en-US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Twitter CEO Dick Costello replied: </a:t>
            </a:r>
            <a:r>
              <a:rPr lang="en-US" dirty="0" smtClean="0">
                <a:solidFill>
                  <a:srgbClr val="FF0000"/>
                </a:solidFill>
              </a:rPr>
              <a:t>“Fox research</a:t>
            </a:r>
            <a:r>
              <a:rPr lang="en-US" dirty="0">
                <a:solidFill>
                  <a:srgbClr val="FF0000"/>
                </a:solidFill>
              </a:rPr>
              <a:t> has produced research that shows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92 percent of Twitter users have taken immediately some action like either tuning into the TV show, or searching for the TV show after seeing a tweet about the </a:t>
            </a:r>
            <a:r>
              <a:rPr lang="en-US" dirty="0" smtClean="0">
                <a:solidFill>
                  <a:srgbClr val="FF0000"/>
                </a:solidFill>
              </a:rPr>
              <a:t>show.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rgbClr val="FFFF00"/>
                </a:solidFill>
              </a:rPr>
              <a:t>Symphony</a:t>
            </a:r>
            <a:r>
              <a:rPr lang="en-US" dirty="0">
                <a:solidFill>
                  <a:srgbClr val="FFFF00"/>
                </a:solidFill>
              </a:rPr>
              <a:t> highlighted that using Twitter while watching TV decreases an audience member’s likelihood to change the channel. And </a:t>
            </a:r>
            <a:r>
              <a:rPr lang="en-US" dirty="0" smtClean="0">
                <a:solidFill>
                  <a:srgbClr val="FFFF00"/>
                </a:solidFill>
              </a:rPr>
              <a:t>then Nielsen</a:t>
            </a:r>
            <a:r>
              <a:rPr lang="en-US" dirty="0">
                <a:solidFill>
                  <a:srgbClr val="FFFF00"/>
                </a:solidFill>
              </a:rPr>
              <a:t> found a causal relationship between Twitter activity and tune-in</a:t>
            </a:r>
            <a:r>
              <a:rPr lang="en-US" dirty="0" smtClean="0">
                <a:solidFill>
                  <a:srgbClr val="FFFF00"/>
                </a:solidFill>
              </a:rPr>
              <a:t>.”</a:t>
            </a:r>
            <a:endParaRPr lang="en-US" dirty="0">
              <a:solidFill>
                <a:srgbClr val="FFFF00"/>
              </a:solidFill>
            </a:endParaRP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76394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160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FFFF"/>
                </a:solidFill>
                <a:latin typeface="Arial"/>
                <a:cs typeface="Arial"/>
              </a:rPr>
              <a:t>Council for Research Excellence</a:t>
            </a:r>
            <a:br>
              <a:rPr lang="en-US" b="1" dirty="0" smtClean="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en-US" b="1" dirty="0" smtClean="0">
                <a:solidFill>
                  <a:srgbClr val="FFFFFF"/>
                </a:solidFill>
                <a:latin typeface="Arial"/>
                <a:cs typeface="Arial"/>
              </a:rPr>
              <a:t>(April 10, 2014 Report)</a:t>
            </a:r>
            <a:endParaRPr lang="en-US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4" name="Content Placeholder 3" descr="Screen Shot 2014-05-01 at 6.42.05 AM.png"/>
          <p:cNvPicPr>
            <a:picLocks noGrp="1" noChangeAspect="1"/>
          </p:cNvPicPr>
          <p:nvPr>
            <p:ph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6258" b="-6258"/>
          <a:stretch>
            <a:fillRect/>
          </a:stretch>
        </p:blipFill>
        <p:spPr>
          <a:xfrm>
            <a:off x="457200" y="1108745"/>
            <a:ext cx="8229600" cy="4318000"/>
          </a:xfrm>
        </p:spPr>
      </p:pic>
      <p:sp>
        <p:nvSpPr>
          <p:cNvPr id="5" name="Rectangle 4"/>
          <p:cNvSpPr/>
          <p:nvPr/>
        </p:nvSpPr>
        <p:spPr>
          <a:xfrm>
            <a:off x="457200" y="5426745"/>
            <a:ext cx="8229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FFFF"/>
                </a:solidFill>
                <a:hlinkClick r:id="rId3"/>
              </a:rPr>
              <a:t>http://www.researchexcellence.com/documents/misc</a:t>
            </a:r>
            <a:r>
              <a:rPr lang="en-US" dirty="0" smtClean="0">
                <a:solidFill>
                  <a:srgbClr val="FFFFFF"/>
                </a:solidFill>
                <a:hlinkClick r:id="rId3"/>
              </a:rPr>
              <a:t>/</a:t>
            </a:r>
            <a:endParaRPr lang="en-US" dirty="0" smtClean="0">
              <a:solidFill>
                <a:srgbClr val="FFFFFF"/>
              </a:solidFill>
            </a:endParaRPr>
          </a:p>
          <a:p>
            <a:r>
              <a:rPr lang="en-US" dirty="0" smtClean="0"/>
              <a:t>CRE_Talking_Social_TV_2_Clients_Meeting_FINAL_04092014</a:t>
            </a:r>
            <a:r>
              <a:rPr lang="en-US" dirty="0"/>
              <a:t>.pdf</a:t>
            </a:r>
          </a:p>
        </p:txBody>
      </p:sp>
    </p:spTree>
    <p:extLst>
      <p:ext uri="{BB962C8B-B14F-4D97-AF65-F5344CB8AC3E}">
        <p14:creationId xmlns:p14="http://schemas.microsoft.com/office/powerpoint/2010/main" val="19996042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reen Shot 2014-04-30 at 1.20.04 PM.png"/>
          <p:cNvPicPr>
            <a:picLocks noGrp="1" noChangeAspect="1"/>
          </p:cNvPicPr>
          <p:nvPr>
            <p:ph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599" b="2599"/>
          <a:stretch>
            <a:fillRect/>
          </a:stretch>
        </p:blipFill>
        <p:spPr>
          <a:xfrm>
            <a:off x="457200" y="769441"/>
            <a:ext cx="8229600" cy="5197475"/>
          </a:xfrm>
        </p:spPr>
      </p:pic>
      <p:sp>
        <p:nvSpPr>
          <p:cNvPr id="2" name="Rectangle 1"/>
          <p:cNvSpPr/>
          <p:nvPr/>
        </p:nvSpPr>
        <p:spPr>
          <a:xfrm>
            <a:off x="457200" y="0"/>
            <a:ext cx="82296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rgbClr val="FFFF00"/>
                </a:solidFill>
              </a:rPr>
              <a:t>A reconciliation?</a:t>
            </a:r>
          </a:p>
        </p:txBody>
      </p:sp>
    </p:spTree>
    <p:extLst>
      <p:ext uri="{BB962C8B-B14F-4D97-AF65-F5344CB8AC3E}">
        <p14:creationId xmlns:p14="http://schemas.microsoft.com/office/powerpoint/2010/main" val="819466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251266" y="1110644"/>
            <a:ext cx="8892733" cy="4318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7200" b="1" dirty="0" smtClean="0">
                <a:solidFill>
                  <a:srgbClr val="FFFFFF"/>
                </a:solidFill>
                <a:latin typeface="+mn-lt"/>
              </a:rPr>
              <a:t>  Is</a:t>
            </a:r>
            <a:r>
              <a:rPr lang="en-US" sz="7200" b="1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7200" b="1" dirty="0" smtClean="0">
                <a:solidFill>
                  <a:srgbClr val="FFFF00"/>
                </a:solidFill>
                <a:latin typeface="+mn-lt"/>
              </a:rPr>
              <a:t>Social Media </a:t>
            </a:r>
            <a:r>
              <a:rPr lang="en-US" sz="7200" b="1" dirty="0" smtClean="0">
                <a:solidFill>
                  <a:srgbClr val="FFFFFF"/>
                </a:solidFill>
                <a:latin typeface="+mn-lt"/>
              </a:rPr>
              <a:t>a</a:t>
            </a:r>
            <a:r>
              <a:rPr lang="en-US" sz="7200" b="1" dirty="0" smtClean="0">
                <a:solidFill>
                  <a:srgbClr val="FF0000"/>
                </a:solidFill>
                <a:latin typeface="+mn-lt"/>
              </a:rPr>
              <a:t> </a:t>
            </a:r>
          </a:p>
          <a:p>
            <a:pPr marL="0" indent="0">
              <a:buNone/>
            </a:pPr>
            <a:r>
              <a:rPr lang="en-US" sz="7200" b="1" dirty="0" smtClean="0">
                <a:solidFill>
                  <a:srgbClr val="FFFFFF"/>
                </a:solidFill>
                <a:latin typeface="+mn-lt"/>
              </a:rPr>
              <a:t>  “new” medium?</a:t>
            </a:r>
            <a:endParaRPr lang="en-US" sz="7200" b="1" dirty="0">
              <a:solidFill>
                <a:srgbClr val="FFFFFF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968538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251267" y="1110644"/>
            <a:ext cx="8686800" cy="4318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7200" b="1" dirty="0" smtClean="0">
                <a:solidFill>
                  <a:srgbClr val="FF0000"/>
                </a:solidFill>
                <a:latin typeface="+mn-lt"/>
              </a:rPr>
              <a:t>A Brief Historical</a:t>
            </a:r>
          </a:p>
          <a:p>
            <a:pPr marL="0" indent="0">
              <a:buNone/>
            </a:pPr>
            <a:r>
              <a:rPr lang="en-US" sz="7200" b="1" dirty="0" smtClean="0">
                <a:solidFill>
                  <a:srgbClr val="FF0000"/>
                </a:solidFill>
                <a:latin typeface="+mn-lt"/>
              </a:rPr>
              <a:t>Digression </a:t>
            </a:r>
          </a:p>
          <a:p>
            <a:pPr marL="0" indent="0">
              <a:buNone/>
            </a:pPr>
            <a:endParaRPr lang="en-US" sz="9600" b="1" dirty="0">
              <a:solidFill>
                <a:srgbClr val="FFFF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319175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6593"/>
            <a:ext cx="8686800" cy="10160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A  personal CompuServe moment</a:t>
            </a:r>
            <a:br>
              <a:rPr lang="en-US" b="1" dirty="0" smtClean="0">
                <a:solidFill>
                  <a:srgbClr val="FFFF00"/>
                </a:solidFill>
              </a:rPr>
            </a:br>
            <a:r>
              <a:rPr lang="en-US" b="1" dirty="0" smtClean="0">
                <a:solidFill>
                  <a:srgbClr val="FFFF00"/>
                </a:solidFill>
              </a:rPr>
              <a:t>(circa 1994-95)</a:t>
            </a:r>
            <a:endParaRPr lang="en-US" b="1" dirty="0">
              <a:solidFill>
                <a:srgbClr val="FFFF00"/>
              </a:solidFill>
            </a:endParaRPr>
          </a:p>
        </p:txBody>
      </p:sp>
      <p:pic>
        <p:nvPicPr>
          <p:cNvPr id="4" name="Content Placeholder 3" descr="Screen Shot 2014-04-30 at 12.20.01 PM.png"/>
          <p:cNvPicPr>
            <a:picLocks noGrp="1" noChangeAspect="1"/>
          </p:cNvPicPr>
          <p:nvPr>
            <p:ph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691" b="-769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925245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r>
              <a:rPr lang="en-US" b="1" dirty="0" smtClean="0">
                <a:solidFill>
                  <a:srgbClr val="FF0000"/>
                </a:solidFill>
                <a:latin typeface="+mn-lt"/>
              </a:rPr>
              <a:t>V</a:t>
            </a:r>
            <a:r>
              <a:rPr lang="en-US" b="1" dirty="0" smtClean="0">
                <a:solidFill>
                  <a:srgbClr val="008000"/>
                </a:solidFill>
                <a:latin typeface="+mn-lt"/>
              </a:rPr>
              <a:t>T</a:t>
            </a:r>
            <a:r>
              <a:rPr lang="en-US" b="1" dirty="0" smtClean="0">
                <a:solidFill>
                  <a:srgbClr val="3366FF"/>
                </a:solidFill>
                <a:latin typeface="+mn-lt"/>
              </a:rPr>
              <a:t>V</a:t>
            </a:r>
            <a:r>
              <a:rPr lang="en-US" b="1" dirty="0" smtClean="0">
                <a:solidFill>
                  <a:srgbClr val="FFFF00"/>
                </a:solidFill>
                <a:latin typeface="+mn-lt"/>
              </a:rPr>
              <a:t> versus </a:t>
            </a:r>
            <a:r>
              <a:rPr lang="en-US" b="1" dirty="0" smtClean="0">
                <a:solidFill>
                  <a:srgbClr val="3366FF"/>
                </a:solidFill>
                <a:latin typeface="+mn-lt"/>
              </a:rPr>
              <a:t>G</a:t>
            </a:r>
            <a:r>
              <a:rPr lang="en-US" b="1" dirty="0" smtClean="0">
                <a:solidFill>
                  <a:srgbClr val="FF0000"/>
                </a:solidFill>
                <a:latin typeface="+mn-lt"/>
              </a:rPr>
              <a:t>o</a:t>
            </a:r>
            <a:r>
              <a:rPr lang="en-US" b="1" dirty="0" smtClean="0">
                <a:solidFill>
                  <a:srgbClr val="FF6600"/>
                </a:solidFill>
                <a:latin typeface="+mn-lt"/>
              </a:rPr>
              <a:t>o</a:t>
            </a:r>
            <a:r>
              <a:rPr lang="en-US" b="1" dirty="0" smtClean="0">
                <a:solidFill>
                  <a:srgbClr val="3366FF"/>
                </a:solidFill>
                <a:latin typeface="+mn-lt"/>
              </a:rPr>
              <a:t>g</a:t>
            </a:r>
            <a:r>
              <a:rPr lang="en-US" b="1" dirty="0" smtClean="0">
                <a:solidFill>
                  <a:srgbClr val="008000"/>
                </a:solidFill>
                <a:latin typeface="+mn-lt"/>
              </a:rPr>
              <a:t>l</a:t>
            </a:r>
            <a:r>
              <a:rPr lang="en-US" b="1" dirty="0" smtClean="0">
                <a:solidFill>
                  <a:srgbClr val="FF0000"/>
                </a:solidFill>
                <a:latin typeface="+mn-lt"/>
              </a:rPr>
              <a:t>e </a:t>
            </a:r>
            <a:endParaRPr lang="en-US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1408134"/>
            <a:ext cx="5622142" cy="43180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rgbClr val="FFFFFF"/>
                </a:solidFill>
              </a:rPr>
              <a:t>VTV (now CTV British Columbia: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FFFFFF"/>
                </a:solidFill>
              </a:rPr>
              <a:t>*1</a:t>
            </a:r>
            <a:r>
              <a:rPr lang="en-US" baseline="30000" dirty="0" smtClean="0">
                <a:solidFill>
                  <a:srgbClr val="FFFFFF"/>
                </a:solidFill>
              </a:rPr>
              <a:t>st</a:t>
            </a:r>
            <a:r>
              <a:rPr lang="en-US" dirty="0" smtClean="0">
                <a:solidFill>
                  <a:srgbClr val="FFFFFF"/>
                </a:solidFill>
              </a:rPr>
              <a:t> all digital conventional station in  </a:t>
            </a:r>
          </a:p>
          <a:p>
            <a:pPr marL="0" indent="0">
              <a:buNone/>
            </a:pP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smtClean="0">
                <a:solidFill>
                  <a:srgbClr val="FFFFFF"/>
                </a:solidFill>
              </a:rPr>
              <a:t> N.A.</a:t>
            </a:r>
          </a:p>
          <a:p>
            <a:pPr marL="0" indent="0">
              <a:buNone/>
            </a:pPr>
            <a:r>
              <a:rPr lang="en-US" dirty="0">
                <a:solidFill>
                  <a:srgbClr val="FFFFFF"/>
                </a:solidFill>
              </a:rPr>
              <a:t>*</a:t>
            </a:r>
            <a:r>
              <a:rPr lang="en-US" dirty="0" smtClean="0">
                <a:solidFill>
                  <a:srgbClr val="FFFFFF"/>
                </a:solidFill>
              </a:rPr>
              <a:t>Award Winning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FFFFFF"/>
                </a:solidFill>
              </a:rPr>
              <a:t>*Owned by CTV</a:t>
            </a:r>
          </a:p>
          <a:p>
            <a:pPr marL="0" lvl="0" indent="0">
              <a:buNone/>
            </a:pPr>
            <a:r>
              <a:rPr lang="en-US" dirty="0" smtClean="0">
                <a:solidFill>
                  <a:srgbClr val="FFFFFF"/>
                </a:solidFill>
              </a:rPr>
              <a:t>*(</a:t>
            </a:r>
            <a:r>
              <a:rPr lang="en-US" dirty="0">
                <a:solidFill>
                  <a:srgbClr val="FFFFFF"/>
                </a:solidFill>
              </a:rPr>
              <a:t>first?) regular web-segment on 6PM 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</a:p>
          <a:p>
            <a:pPr marL="0" lvl="0" indent="0">
              <a:buNone/>
            </a:pP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smtClean="0">
                <a:solidFill>
                  <a:srgbClr val="FFFFFF"/>
                </a:solidFill>
              </a:rPr>
              <a:t> news</a:t>
            </a:r>
            <a:r>
              <a:rPr lang="en-US" dirty="0">
                <a:solidFill>
                  <a:srgbClr val="FFFFFF"/>
                </a:solidFill>
              </a:rPr>
              <a:t>.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FFFFFF"/>
                </a:solidFill>
              </a:rPr>
              <a:t>*Launched </a:t>
            </a:r>
            <a:r>
              <a:rPr lang="en-US" b="1" dirty="0" smtClean="0">
                <a:solidFill>
                  <a:srgbClr val="FF0000"/>
                </a:solidFill>
              </a:rPr>
              <a:t>Sept. 22, 1997</a:t>
            </a:r>
          </a:p>
          <a:p>
            <a:pPr marL="0" indent="0">
              <a:buNone/>
            </a:pPr>
            <a:endParaRPr lang="en-US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FFFFFF"/>
                </a:solidFill>
              </a:rPr>
              <a:t>Google founded </a:t>
            </a:r>
            <a:r>
              <a:rPr lang="en-US" b="1" dirty="0" smtClean="0">
                <a:solidFill>
                  <a:srgbClr val="FF0000"/>
                </a:solidFill>
              </a:rPr>
              <a:t>Sept. 4, 1998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(</a:t>
            </a:r>
            <a:r>
              <a:rPr lang="en-US" dirty="0" err="1" smtClean="0">
                <a:solidFill>
                  <a:schemeClr val="bg1"/>
                </a:solidFill>
              </a:rPr>
              <a:t>google.com</a:t>
            </a:r>
            <a:r>
              <a:rPr lang="en-US" dirty="0" smtClean="0">
                <a:solidFill>
                  <a:schemeClr val="bg1"/>
                </a:solidFill>
              </a:rPr>
              <a:t> registered </a:t>
            </a:r>
            <a:r>
              <a:rPr lang="en-US" b="1" dirty="0" smtClean="0">
                <a:solidFill>
                  <a:srgbClr val="FF0000"/>
                </a:solidFill>
              </a:rPr>
              <a:t>Sept. 15, 1997</a:t>
            </a:r>
            <a:r>
              <a:rPr lang="en-US" dirty="0" smtClean="0">
                <a:solidFill>
                  <a:srgbClr val="FFFFFF"/>
                </a:solidFill>
              </a:rPr>
              <a:t>)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0739" y="93363"/>
            <a:ext cx="2373261" cy="3172575"/>
          </a:xfrm>
          <a:prstGeom prst="rect">
            <a:avLst/>
          </a:prstGeom>
        </p:spPr>
      </p:pic>
      <p:pic>
        <p:nvPicPr>
          <p:cNvPr id="5" name="Picture 4" descr="Screen Shot 2014-04-30 at 12.31.1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7829" y="3265937"/>
            <a:ext cx="2686171" cy="2977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7461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32154" y="9116"/>
            <a:ext cx="8811846" cy="1016000"/>
          </a:xfrm>
        </p:spPr>
        <p:txBody>
          <a:bodyPr>
            <a:noAutofit/>
          </a:bodyPr>
          <a:lstStyle/>
          <a:p>
            <a:r>
              <a:rPr lang="en-US" sz="4400" b="1" dirty="0" smtClean="0">
                <a:solidFill>
                  <a:srgbClr val="FFFF00"/>
                </a:solidFill>
                <a:latin typeface="+mn-lt"/>
                <a:cs typeface="Times New Roman"/>
              </a:rPr>
              <a:t> </a:t>
            </a:r>
            <a:r>
              <a:rPr lang="en-US" sz="4400" b="1" dirty="0" smtClean="0">
                <a:solidFill>
                  <a:srgbClr val="FF6600"/>
                </a:solidFill>
                <a:latin typeface="+mn-lt"/>
                <a:cs typeface="Times New Roman"/>
              </a:rPr>
              <a:t>Connects to the </a:t>
            </a:r>
            <a:r>
              <a:rPr lang="en-US" sz="4400" b="1" i="1" dirty="0" smtClean="0">
                <a:solidFill>
                  <a:srgbClr val="FFFF00"/>
                </a:solidFill>
                <a:latin typeface="+mn-lt"/>
                <a:cs typeface="Times New Roman"/>
              </a:rPr>
              <a:t>Shaw Doctrine</a:t>
            </a:r>
            <a:endParaRPr lang="en-US" sz="4400" b="1" i="1" dirty="0">
              <a:solidFill>
                <a:srgbClr val="FFFF00"/>
              </a:solidFill>
              <a:latin typeface="+mn-lt"/>
              <a:cs typeface="Times New Roman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644769" y="1025116"/>
            <a:ext cx="8499231" cy="502679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Lucida Console"/>
                <a:cs typeface="Lucida Console"/>
              </a:rPr>
              <a:t>D.L </a:t>
            </a:r>
            <a:r>
              <a:rPr lang="en-US" sz="2000" dirty="0">
                <a:solidFill>
                  <a:schemeClr val="tx2">
                    <a:lumMod val="40000"/>
                    <a:lumOff val="60000"/>
                  </a:schemeClr>
                </a:solidFill>
                <a:latin typeface="Lucida Console"/>
                <a:cs typeface="Lucida Console"/>
              </a:rPr>
              <a:t>Shaw, “The Rise and Fall of American Mass Media: Roles of Technology and Leadership”, April 1991 “Roy W. Howard Lecture” Indiana University</a:t>
            </a:r>
            <a:r>
              <a:rPr lang="en-US" sz="20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Lucida Console"/>
                <a:cs typeface="Lucida Console"/>
              </a:rPr>
              <a:t>.</a:t>
            </a:r>
          </a:p>
          <a:p>
            <a:pPr marL="0" indent="0">
              <a:buNone/>
            </a:pPr>
            <a:endParaRPr lang="en-US" sz="2000" dirty="0" smtClean="0">
              <a:solidFill>
                <a:schemeClr val="bg1"/>
              </a:solidFill>
              <a:latin typeface="Lucida Console"/>
              <a:cs typeface="Lucida Console"/>
            </a:endParaRPr>
          </a:p>
          <a:p>
            <a:pPr marL="0" indent="0">
              <a:buNone/>
            </a:pPr>
            <a:r>
              <a:rPr lang="en-US" sz="2800" i="1" dirty="0" smtClean="0">
                <a:solidFill>
                  <a:srgbClr val="FFFF00"/>
                </a:solidFill>
                <a:latin typeface="Lucida Console"/>
                <a:cs typeface="Lucida Console"/>
              </a:rPr>
              <a:t>“</a:t>
            </a:r>
            <a:r>
              <a:rPr lang="en-US" sz="2800" i="1" dirty="0">
                <a:solidFill>
                  <a:srgbClr val="FFFF00"/>
                </a:solidFill>
                <a:latin typeface="Lucida Console"/>
                <a:cs typeface="Lucida Console"/>
              </a:rPr>
              <a:t>No medium, once it has lost it’s dominant position has ever returned to the top</a:t>
            </a:r>
            <a:r>
              <a:rPr lang="en-US" sz="2800" i="1" dirty="0" smtClean="0">
                <a:solidFill>
                  <a:srgbClr val="FFFF00"/>
                </a:solidFill>
                <a:latin typeface="Lucida Console"/>
                <a:cs typeface="Lucida Console"/>
              </a:rPr>
              <a:t>”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bg1"/>
                </a:solidFill>
                <a:latin typeface="Lucida Console"/>
                <a:cs typeface="Lucida Console"/>
              </a:rPr>
              <a:t>“</a:t>
            </a:r>
            <a:r>
              <a:rPr lang="en-US" sz="2800" i="1" dirty="0">
                <a:solidFill>
                  <a:schemeClr val="bg1"/>
                </a:solidFill>
                <a:latin typeface="Lucida Console"/>
                <a:cs typeface="Lucida Console"/>
              </a:rPr>
              <a:t>Audience choice, made possible by modern technologies, has made the concept of “mass media” obsolete; and audiences are not necessarily loyal, exercising choices when available to obtain information and entertainment in the most efficient way possible</a:t>
            </a:r>
            <a:r>
              <a:rPr lang="en-US" sz="2800" dirty="0">
                <a:solidFill>
                  <a:schemeClr val="bg1"/>
                </a:solidFill>
                <a:latin typeface="Lucida Console"/>
                <a:cs typeface="Lucida Console"/>
              </a:rPr>
              <a:t>.”</a:t>
            </a:r>
          </a:p>
          <a:p>
            <a:endParaRPr lang="en-US" sz="2800" i="1" dirty="0">
              <a:solidFill>
                <a:schemeClr val="bg1"/>
              </a:solidFill>
              <a:latin typeface="+mn-lt"/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08698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923" y="326593"/>
            <a:ext cx="8990077" cy="1016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 </a:t>
            </a:r>
            <a:r>
              <a:rPr lang="en-US" sz="4800" b="1" dirty="0" smtClean="0">
                <a:solidFill>
                  <a:srgbClr val="FFFF00"/>
                </a:solidFill>
                <a:latin typeface="+mn-lt"/>
              </a:rPr>
              <a:t>All A MATTER OF PERSPECTIVE</a:t>
            </a:r>
            <a:endParaRPr lang="en-US" sz="4800" b="1" dirty="0">
              <a:solidFill>
                <a:srgbClr val="FFFF00"/>
              </a:solidFill>
              <a:latin typeface="+mn-lt"/>
            </a:endParaRPr>
          </a:p>
        </p:txBody>
      </p:sp>
      <p:pic>
        <p:nvPicPr>
          <p:cNvPr id="4" name="Content Placeholder 3" descr="691px-M&amp;M's_Plain.jpg"/>
          <p:cNvPicPr>
            <a:picLocks noGrp="1" noChangeAspect="1"/>
          </p:cNvPicPr>
          <p:nvPr>
            <p:ph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41" r="-745"/>
          <a:stretch/>
        </p:blipFill>
        <p:spPr>
          <a:xfrm>
            <a:off x="5467077" y="2234088"/>
            <a:ext cx="3676923" cy="3017934"/>
          </a:xfrm>
        </p:spPr>
      </p:pic>
      <p:pic>
        <p:nvPicPr>
          <p:cNvPr id="5" name="Content Placeholder 3" descr="800px-Smarties-UK-Candies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925334"/>
            <a:ext cx="5467078" cy="2326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746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978"/>
            <a:ext cx="8229600" cy="1016000"/>
          </a:xfrm>
        </p:spPr>
        <p:txBody>
          <a:bodyPr>
            <a:normAutofit fontScale="90000"/>
          </a:bodyPr>
          <a:lstStyle/>
          <a:p>
            <a:r>
              <a:rPr lang="en-US" sz="4800" b="1" dirty="0" smtClean="0">
                <a:solidFill>
                  <a:srgbClr val="FFFF00"/>
                </a:solidFill>
                <a:latin typeface="+mn-lt"/>
              </a:rPr>
              <a:t>History of time spent on media…</a:t>
            </a:r>
            <a:r>
              <a:rPr lang="en-US" sz="4800" b="1" dirty="0" smtClean="0">
                <a:solidFill>
                  <a:srgbClr val="FFFFFF"/>
                </a:solidFill>
                <a:latin typeface="+mn-lt"/>
              </a:rPr>
              <a:t>(per</a:t>
            </a:r>
            <a:r>
              <a:rPr lang="en-US" sz="4800" b="1" dirty="0" smtClean="0">
                <a:solidFill>
                  <a:srgbClr val="FFFF00"/>
                </a:solidFill>
                <a:latin typeface="+mn-lt"/>
              </a:rPr>
              <a:t> </a:t>
            </a:r>
            <a:r>
              <a:rPr lang="en-US" sz="4800" b="1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Facebook</a:t>
            </a:r>
            <a:r>
              <a:rPr lang="en-US" sz="4800" b="1" dirty="0" smtClean="0">
                <a:solidFill>
                  <a:schemeClr val="bg1"/>
                </a:solidFill>
                <a:latin typeface="+mn-lt"/>
              </a:rPr>
              <a:t>)</a:t>
            </a:r>
            <a:endParaRPr lang="en-US" sz="48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4" name="Content Placeholder 3" descr="Screen Shot 2014-04-13 at 7.02.32 PM.png"/>
          <p:cNvPicPr>
            <a:picLocks noGrp="1" noChangeAspect="1"/>
          </p:cNvPicPr>
          <p:nvPr>
            <p:ph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67" r="-1" b="-874"/>
          <a:stretch/>
        </p:blipFill>
        <p:spPr>
          <a:xfrm>
            <a:off x="457200" y="1312463"/>
            <a:ext cx="8229600" cy="4656411"/>
          </a:xfrm>
        </p:spPr>
      </p:pic>
    </p:spTree>
    <p:extLst>
      <p:ext uri="{BB962C8B-B14F-4D97-AF65-F5344CB8AC3E}">
        <p14:creationId xmlns:p14="http://schemas.microsoft.com/office/powerpoint/2010/main" val="115056221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102967" y="424129"/>
            <a:ext cx="9041033" cy="43180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9600" b="1" dirty="0" smtClean="0">
                <a:solidFill>
                  <a:srgbClr val="FFFF00"/>
                </a:solidFill>
                <a:latin typeface="+mn-lt"/>
              </a:rPr>
              <a:t>  </a:t>
            </a:r>
            <a:r>
              <a:rPr lang="en-US" sz="96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9600" b="1" dirty="0" smtClean="0">
                <a:solidFill>
                  <a:srgbClr val="FF0000"/>
                </a:solidFill>
                <a:latin typeface="+mn-lt"/>
              </a:rPr>
              <a:t>   </a:t>
            </a:r>
            <a:r>
              <a:rPr lang="en-US" sz="6600" b="1" dirty="0" smtClean="0">
                <a:solidFill>
                  <a:srgbClr val="FFFF00"/>
                </a:solidFill>
                <a:latin typeface="+mn-lt"/>
              </a:rPr>
              <a:t>Some  </a:t>
            </a:r>
          </a:p>
          <a:p>
            <a:pPr marL="0" indent="0">
              <a:buNone/>
            </a:pPr>
            <a:r>
              <a:rPr lang="en-US" sz="6600" b="1" dirty="0">
                <a:solidFill>
                  <a:srgbClr val="FFFF00"/>
                </a:solidFill>
                <a:latin typeface="+mn-lt"/>
              </a:rPr>
              <a:t> </a:t>
            </a:r>
            <a:r>
              <a:rPr lang="en-US" sz="6600" b="1" dirty="0" smtClean="0">
                <a:solidFill>
                  <a:srgbClr val="FFFF00"/>
                </a:solidFill>
                <a:latin typeface="+mn-lt"/>
              </a:rPr>
              <a:t>    Answers for  </a:t>
            </a:r>
          </a:p>
          <a:p>
            <a:pPr marL="0" indent="0">
              <a:buNone/>
            </a:pPr>
            <a:r>
              <a:rPr lang="en-US" sz="6600" b="1" dirty="0">
                <a:solidFill>
                  <a:srgbClr val="FFFF00"/>
                </a:solidFill>
                <a:latin typeface="+mn-lt"/>
              </a:rPr>
              <a:t> </a:t>
            </a:r>
            <a:r>
              <a:rPr lang="en-US" sz="6600" b="1" dirty="0" smtClean="0">
                <a:solidFill>
                  <a:srgbClr val="FFFF00"/>
                </a:solidFill>
                <a:latin typeface="+mn-lt"/>
              </a:rPr>
              <a:t>  ‘</a:t>
            </a:r>
            <a:r>
              <a:rPr lang="en-US" sz="6600" b="1" dirty="0" smtClean="0">
                <a:solidFill>
                  <a:schemeClr val="bg1">
                    <a:lumMod val="85000"/>
                  </a:schemeClr>
                </a:solidFill>
                <a:latin typeface="+mn-lt"/>
              </a:rPr>
              <a:t>Conventional</a:t>
            </a:r>
            <a:r>
              <a:rPr lang="en-US" sz="6600" b="1" dirty="0" smtClean="0">
                <a:solidFill>
                  <a:srgbClr val="FFFF00"/>
                </a:solidFill>
                <a:latin typeface="+mn-lt"/>
              </a:rPr>
              <a:t>’  </a:t>
            </a:r>
          </a:p>
          <a:p>
            <a:pPr marL="0" indent="0">
              <a:buNone/>
            </a:pPr>
            <a:r>
              <a:rPr lang="en-US" sz="6600" b="1" dirty="0">
                <a:solidFill>
                  <a:srgbClr val="FFFF00"/>
                </a:solidFill>
                <a:latin typeface="+mn-lt"/>
              </a:rPr>
              <a:t> </a:t>
            </a:r>
            <a:r>
              <a:rPr lang="en-US" sz="6600" b="1" dirty="0" smtClean="0">
                <a:solidFill>
                  <a:srgbClr val="FFFF00"/>
                </a:solidFill>
                <a:latin typeface="+mn-lt"/>
              </a:rPr>
              <a:t>       Media?</a:t>
            </a:r>
            <a:endParaRPr lang="en-US" sz="6600" b="1" dirty="0">
              <a:solidFill>
                <a:srgbClr val="FFFF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4091533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846" y="254000"/>
            <a:ext cx="8714154" cy="10160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FF00"/>
                </a:solidFill>
                <a:latin typeface="+mn-lt"/>
              </a:rPr>
              <a:t>Innovative response to Social Media?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4" name="Content Placeholder 3" descr="Screen Shot 2014-04-13 at 1.07.56 PM.png"/>
          <p:cNvPicPr>
            <a:picLocks noGrp="1" noChangeAspect="1"/>
          </p:cNvPicPr>
          <p:nvPr>
            <p:ph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21" b="-59"/>
          <a:stretch/>
        </p:blipFill>
        <p:spPr>
          <a:xfrm>
            <a:off x="457200" y="2520461"/>
            <a:ext cx="8229600" cy="2657231"/>
          </a:xfrm>
        </p:spPr>
      </p:pic>
      <p:sp>
        <p:nvSpPr>
          <p:cNvPr id="5" name="Rectangle 4"/>
          <p:cNvSpPr/>
          <p:nvPr/>
        </p:nvSpPr>
        <p:spPr>
          <a:xfrm>
            <a:off x="457200" y="5177692"/>
            <a:ext cx="809283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Lucida Console"/>
                <a:cs typeface="Lucida Console"/>
                <a:hlinkClick r:id="rId3"/>
              </a:rPr>
              <a:t>http://www.bjp-online.com/2014/03/getty-images-makes-35-million-images-free-in-fight-against-copyright-infringement</a:t>
            </a:r>
            <a:r>
              <a:rPr lang="en-US" sz="1600" dirty="0" smtClean="0">
                <a:latin typeface="Lucida Console"/>
                <a:cs typeface="Lucida Console"/>
                <a:hlinkClick r:id="rId3"/>
              </a:rPr>
              <a:t>/</a:t>
            </a:r>
            <a:endParaRPr lang="en-US" sz="1600" dirty="0" smtClean="0">
              <a:latin typeface="Lucida Console"/>
              <a:cs typeface="Lucida Console"/>
            </a:endParaRPr>
          </a:p>
          <a:p>
            <a:endParaRPr lang="en-US" dirty="0">
              <a:latin typeface="Lucida Console"/>
              <a:cs typeface="Lucida Console"/>
            </a:endParaRPr>
          </a:p>
        </p:txBody>
      </p:sp>
      <p:pic>
        <p:nvPicPr>
          <p:cNvPr id="8" name="Picture 7" descr="Screen Shot 2014-04-13 at 1.15.01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5696" y="1228539"/>
            <a:ext cx="1004766" cy="1069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79933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reen Shot 2014-04-13 at 4.24.09 PM.png"/>
          <p:cNvPicPr>
            <a:picLocks noGrp="1" noChangeAspect="1"/>
          </p:cNvPicPr>
          <p:nvPr>
            <p:ph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15" b="348"/>
          <a:stretch/>
        </p:blipFill>
        <p:spPr>
          <a:xfrm>
            <a:off x="329249" y="917144"/>
            <a:ext cx="7875462" cy="4319163"/>
          </a:xfrm>
        </p:spPr>
      </p:pic>
      <p:sp>
        <p:nvSpPr>
          <p:cNvPr id="5" name="Rectangle 4"/>
          <p:cNvSpPr/>
          <p:nvPr/>
        </p:nvSpPr>
        <p:spPr>
          <a:xfrm>
            <a:off x="262030" y="5216676"/>
            <a:ext cx="879230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Lucida Console"/>
                <a:cs typeface="Lucida Console"/>
                <a:hlinkClick r:id="rId3"/>
              </a:rPr>
              <a:t>http://arstechnica.com/tech-policy/2014/04/comcast-without-time-warner-cable-we-cant-compete-against-google-netflix</a:t>
            </a:r>
            <a:r>
              <a:rPr lang="en-US" dirty="0" smtClean="0">
                <a:latin typeface="Lucida Console"/>
                <a:cs typeface="Lucida Console"/>
                <a:hlinkClick r:id="rId3"/>
              </a:rPr>
              <a:t>/</a:t>
            </a:r>
            <a:endParaRPr lang="en-US" dirty="0" smtClean="0">
              <a:latin typeface="Lucida Console"/>
              <a:cs typeface="Lucida Console"/>
            </a:endParaRPr>
          </a:p>
          <a:p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94071" y="184664"/>
            <a:ext cx="8960267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rgbClr val="FFFF00"/>
                </a:solidFill>
              </a:rPr>
              <a:t> Non-innovative </a:t>
            </a:r>
            <a:r>
              <a:rPr lang="en-US" sz="3200" b="1" dirty="0">
                <a:solidFill>
                  <a:srgbClr val="FFFF00"/>
                </a:solidFill>
              </a:rPr>
              <a:t>response to Social Media?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30801297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reen Shot 2014-04-13 at 2.09.35 PM.png"/>
          <p:cNvPicPr>
            <a:picLocks noGrp="1" noChangeAspect="1"/>
          </p:cNvPicPr>
          <p:nvPr>
            <p:ph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220" b="-2220"/>
          <a:stretch>
            <a:fillRect/>
          </a:stretch>
        </p:blipFill>
        <p:spPr>
          <a:xfrm>
            <a:off x="117589" y="924436"/>
            <a:ext cx="8970224" cy="4790073"/>
          </a:xfrm>
        </p:spPr>
      </p:pic>
      <p:sp>
        <p:nvSpPr>
          <p:cNvPr id="3" name="Rectangle 2"/>
          <p:cNvSpPr/>
          <p:nvPr/>
        </p:nvSpPr>
        <p:spPr>
          <a:xfrm>
            <a:off x="117589" y="0"/>
            <a:ext cx="897022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 smtClean="0">
                <a:solidFill>
                  <a:srgbClr val="FFFF00"/>
                </a:solidFill>
              </a:rPr>
              <a:t>Also, may just not work…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21264542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b="1" dirty="0" smtClean="0">
                <a:solidFill>
                  <a:srgbClr val="FFFF00"/>
                </a:solidFill>
                <a:latin typeface="+mn-lt"/>
              </a:rPr>
              <a:t>And the unkindest cut of all</a:t>
            </a:r>
            <a:endParaRPr lang="en-US" sz="4400" b="1" dirty="0">
              <a:solidFill>
                <a:srgbClr val="FFFF00"/>
              </a:solidFill>
              <a:latin typeface="+mn-lt"/>
            </a:endParaRPr>
          </a:p>
        </p:txBody>
      </p:sp>
      <p:pic>
        <p:nvPicPr>
          <p:cNvPr id="4" name="Content Placeholder 3" descr="Screen Shot 2014-04-12 at 9.26.02 PM.png"/>
          <p:cNvPicPr>
            <a:picLocks noGrp="1" noChangeAspect="1"/>
          </p:cNvPicPr>
          <p:nvPr>
            <p:ph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233" b="-123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7365099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08" y="92131"/>
            <a:ext cx="8987692" cy="1016000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4400" b="1" dirty="0" smtClean="0">
                <a:solidFill>
                  <a:srgbClr val="FF0000"/>
                </a:solidFill>
                <a:latin typeface="+mn-lt"/>
              </a:rPr>
              <a:t>In the “face-palm” department..</a:t>
            </a:r>
            <a:endParaRPr lang="en-US" sz="4400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4" name="Content Placeholder 3" descr="Screen Shot 2014-04-12 at 6.26.35 PM.png"/>
          <p:cNvPicPr>
            <a:picLocks noGrp="1" noChangeAspect="1"/>
          </p:cNvPicPr>
          <p:nvPr>
            <p:ph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30" b="-136"/>
          <a:stretch/>
        </p:blipFill>
        <p:spPr>
          <a:xfrm>
            <a:off x="457200" y="1078298"/>
            <a:ext cx="5072185" cy="1794292"/>
          </a:xfrm>
        </p:spPr>
      </p:pic>
      <p:pic>
        <p:nvPicPr>
          <p:cNvPr id="6" name="Picture 5" descr="Screen Shot 2014-04-12 at 6.25.4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872590"/>
            <a:ext cx="9144000" cy="123197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56308" y="4189542"/>
            <a:ext cx="898769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prstClr val="white"/>
                </a:solidFill>
                <a:latin typeface="Lucida Console"/>
                <a:cs typeface="Lucida Console"/>
              </a:rPr>
              <a:t>France legislated that urban transportation services like Le Cab &amp; </a:t>
            </a:r>
            <a:r>
              <a:rPr lang="en-US" sz="2400" dirty="0" err="1">
                <a:solidFill>
                  <a:prstClr val="white"/>
                </a:solidFill>
                <a:latin typeface="Lucida Console"/>
                <a:cs typeface="Lucida Console"/>
              </a:rPr>
              <a:t>Uber</a:t>
            </a:r>
            <a:r>
              <a:rPr lang="en-US" sz="2400" dirty="0">
                <a:solidFill>
                  <a:prstClr val="white"/>
                </a:solidFill>
                <a:latin typeface="Lucida Console"/>
                <a:cs typeface="Lucida Console"/>
              </a:rPr>
              <a:t> had to make consumers wait 15 minutes before letting them in the car in order to “</a:t>
            </a:r>
            <a:r>
              <a:rPr lang="en-US" sz="2400" dirty="0" smtClean="0">
                <a:solidFill>
                  <a:prstClr val="white"/>
                </a:solidFill>
                <a:latin typeface="Lucida Console"/>
                <a:cs typeface="Lucida Console"/>
              </a:rPr>
              <a:t>protect” traditional taxis…</a:t>
            </a:r>
            <a:endParaRPr lang="en-US" dirty="0">
              <a:solidFill>
                <a:prstClr val="white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679425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978"/>
            <a:ext cx="8686800" cy="1016000"/>
          </a:xfrm>
        </p:spPr>
        <p:txBody>
          <a:bodyPr>
            <a:noAutofit/>
          </a:bodyPr>
          <a:lstStyle/>
          <a:p>
            <a:r>
              <a:rPr lang="en-US" sz="4800" b="1" dirty="0">
                <a:solidFill>
                  <a:schemeClr val="tx2">
                    <a:lumMod val="40000"/>
                    <a:lumOff val="60000"/>
                  </a:schemeClr>
                </a:solidFill>
                <a:latin typeface="+mn-lt"/>
              </a:rPr>
              <a:t>C</a:t>
            </a:r>
            <a:r>
              <a:rPr lang="en-US" sz="4800" b="1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+mn-lt"/>
              </a:rPr>
              <a:t>onventional strategies…</a:t>
            </a:r>
            <a:endParaRPr lang="en-US" sz="4800" b="1" dirty="0">
              <a:solidFill>
                <a:schemeClr val="tx2">
                  <a:lumMod val="40000"/>
                  <a:lumOff val="60000"/>
                </a:schemeClr>
              </a:solidFill>
              <a:latin typeface="+mn-lt"/>
            </a:endParaRPr>
          </a:p>
        </p:txBody>
      </p:sp>
      <p:pic>
        <p:nvPicPr>
          <p:cNvPr id="4" name="Content Placeholder 3" descr="Screen Shot 2014-04-13 at 1.45.52 PM.png"/>
          <p:cNvPicPr>
            <a:picLocks noGrp="1" noChangeAspect="1"/>
          </p:cNvPicPr>
          <p:nvPr>
            <p:ph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211386"/>
            <a:ext cx="5275385" cy="576134"/>
          </a:xfrm>
        </p:spPr>
      </p:pic>
      <p:pic>
        <p:nvPicPr>
          <p:cNvPr id="5" name="Picture 4" descr="Screen Shot 2014-04-13 at 1.46.1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1863695"/>
            <a:ext cx="5275385" cy="248428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275385" y="1211386"/>
            <a:ext cx="3868615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en-US" sz="1600" dirty="0" smtClean="0">
                <a:solidFill>
                  <a:srgbClr val="FFFF00"/>
                </a:solidFill>
                <a:latin typeface="Lucida Console"/>
                <a:cs typeface="Lucida Console"/>
              </a:rPr>
              <a:t>It </a:t>
            </a:r>
            <a:r>
              <a:rPr lang="en-US" sz="1600" dirty="0">
                <a:solidFill>
                  <a:srgbClr val="FFFF00"/>
                </a:solidFill>
                <a:latin typeface="Lucida Console"/>
                <a:cs typeface="Lucida Console"/>
              </a:rPr>
              <a:t>will be </a:t>
            </a:r>
            <a:r>
              <a:rPr lang="en-US" sz="1600" dirty="0" smtClean="0">
                <a:solidFill>
                  <a:srgbClr val="FFFF00"/>
                </a:solidFill>
                <a:latin typeface="Lucida Console"/>
                <a:cs typeface="Lucida Console"/>
              </a:rPr>
              <a:t>cheaper</a:t>
            </a:r>
            <a:endParaRPr lang="en-US" sz="1600" dirty="0">
              <a:solidFill>
                <a:srgbClr val="FFFF00"/>
              </a:solidFill>
              <a:latin typeface="Lucida Console"/>
              <a:cs typeface="Lucida Console"/>
            </a:endParaRPr>
          </a:p>
          <a:p>
            <a:r>
              <a:rPr lang="en-US" sz="1600" dirty="0" smtClean="0">
                <a:solidFill>
                  <a:srgbClr val="FFFF00"/>
                </a:solidFill>
                <a:latin typeface="Lucida Console"/>
                <a:cs typeface="Lucida Console"/>
              </a:rPr>
              <a:t>2. Limited </a:t>
            </a:r>
            <a:r>
              <a:rPr lang="en-US" sz="1600" dirty="0">
                <a:solidFill>
                  <a:srgbClr val="FFFF00"/>
                </a:solidFill>
                <a:latin typeface="Lucida Console"/>
                <a:cs typeface="Lucida Console"/>
              </a:rPr>
              <a:t>channel lineup</a:t>
            </a:r>
          </a:p>
          <a:p>
            <a:r>
              <a:rPr lang="en-US" sz="1600" dirty="0" smtClean="0">
                <a:solidFill>
                  <a:srgbClr val="FFFF00"/>
                </a:solidFill>
                <a:latin typeface="Lucida Console"/>
                <a:cs typeface="Lucida Console"/>
              </a:rPr>
              <a:t>3. Organized </a:t>
            </a:r>
            <a:r>
              <a:rPr lang="en-US" sz="1600" dirty="0">
                <a:solidFill>
                  <a:srgbClr val="FFFF00"/>
                </a:solidFill>
                <a:latin typeface="Lucida Console"/>
                <a:cs typeface="Lucida Console"/>
              </a:rPr>
              <a:t>by subject</a:t>
            </a:r>
          </a:p>
          <a:p>
            <a:r>
              <a:rPr lang="en-US" sz="1600" dirty="0" smtClean="0">
                <a:solidFill>
                  <a:srgbClr val="FFFF00"/>
                </a:solidFill>
                <a:latin typeface="Lucida Console"/>
                <a:cs typeface="Lucida Console"/>
              </a:rPr>
              <a:t>4. Personal </a:t>
            </a:r>
            <a:r>
              <a:rPr lang="en-US" sz="1600" dirty="0">
                <a:solidFill>
                  <a:srgbClr val="FFFF00"/>
                </a:solidFill>
                <a:latin typeface="Lucida Console"/>
                <a:cs typeface="Lucida Console"/>
              </a:rPr>
              <a:t>subscriptions</a:t>
            </a:r>
          </a:p>
          <a:p>
            <a:r>
              <a:rPr lang="en-US" sz="1600" dirty="0">
                <a:solidFill>
                  <a:srgbClr val="FFFF00"/>
                </a:solidFill>
                <a:latin typeface="Lucida Console"/>
                <a:cs typeface="Lucida Console"/>
              </a:rPr>
              <a:t>Viewable on any screen</a:t>
            </a:r>
          </a:p>
          <a:p>
            <a:r>
              <a:rPr lang="en-US" sz="1600" dirty="0" smtClean="0">
                <a:solidFill>
                  <a:srgbClr val="FFFF00"/>
                </a:solidFill>
                <a:latin typeface="Lucida Console"/>
                <a:cs typeface="Lucida Console"/>
              </a:rPr>
              <a:t>5. A </a:t>
            </a:r>
            <a:r>
              <a:rPr lang="en-US" sz="1600" dirty="0">
                <a:solidFill>
                  <a:srgbClr val="FFFF00"/>
                </a:solidFill>
                <a:latin typeface="Lucida Console"/>
                <a:cs typeface="Lucida Console"/>
              </a:rPr>
              <a:t>better remote</a:t>
            </a:r>
          </a:p>
          <a:p>
            <a:r>
              <a:rPr lang="en-US" sz="1600" dirty="0" smtClean="0">
                <a:solidFill>
                  <a:srgbClr val="FFFF00"/>
                </a:solidFill>
                <a:latin typeface="Lucida Console"/>
                <a:cs typeface="Lucida Console"/>
              </a:rPr>
              <a:t>6. No </a:t>
            </a:r>
            <a:r>
              <a:rPr lang="en-US" sz="1600" dirty="0">
                <a:solidFill>
                  <a:srgbClr val="FFFF00"/>
                </a:solidFill>
                <a:latin typeface="Lucida Console"/>
                <a:cs typeface="Lucida Console"/>
              </a:rPr>
              <a:t>more switching inputs</a:t>
            </a:r>
          </a:p>
          <a:p>
            <a:r>
              <a:rPr lang="en-US" sz="1600" dirty="0" smtClean="0">
                <a:solidFill>
                  <a:srgbClr val="FFFF00"/>
                </a:solidFill>
                <a:latin typeface="Lucida Console"/>
                <a:cs typeface="Lucida Console"/>
              </a:rPr>
              <a:t>6. Netflix </a:t>
            </a:r>
            <a:r>
              <a:rPr lang="en-US" sz="1600" dirty="0">
                <a:solidFill>
                  <a:srgbClr val="FFFF00"/>
                </a:solidFill>
                <a:latin typeface="Lucida Console"/>
                <a:cs typeface="Lucida Console"/>
              </a:rPr>
              <a:t>is just another channel</a:t>
            </a:r>
          </a:p>
          <a:p>
            <a:r>
              <a:rPr lang="en-US" sz="1600" dirty="0" smtClean="0">
                <a:solidFill>
                  <a:srgbClr val="FFFF00"/>
                </a:solidFill>
                <a:latin typeface="Lucida Console"/>
                <a:cs typeface="Lucida Console"/>
              </a:rPr>
              <a:t>7. HBO </a:t>
            </a:r>
            <a:r>
              <a:rPr lang="en-US" sz="1600" dirty="0">
                <a:solidFill>
                  <a:srgbClr val="FFFF00"/>
                </a:solidFill>
                <a:latin typeface="Lucida Console"/>
                <a:cs typeface="Lucida Console"/>
              </a:rPr>
              <a:t>gets more accessible</a:t>
            </a:r>
          </a:p>
          <a:p>
            <a:r>
              <a:rPr lang="en-US" sz="1600" dirty="0" smtClean="0">
                <a:solidFill>
                  <a:srgbClr val="FFFF00"/>
                </a:solidFill>
                <a:latin typeface="Lucida Console"/>
                <a:cs typeface="Lucida Console"/>
              </a:rPr>
              <a:t>8. On</a:t>
            </a:r>
            <a:r>
              <a:rPr lang="en-US" sz="1600" dirty="0">
                <a:solidFill>
                  <a:srgbClr val="FFFF00"/>
                </a:solidFill>
                <a:latin typeface="Lucida Console"/>
                <a:cs typeface="Lucida Console"/>
              </a:rPr>
              <a:t>-demand that’s not awful</a:t>
            </a:r>
          </a:p>
          <a:p>
            <a:r>
              <a:rPr lang="en-US" sz="1600" dirty="0" smtClean="0">
                <a:solidFill>
                  <a:srgbClr val="FFFF00"/>
                </a:solidFill>
                <a:latin typeface="Lucida Console"/>
                <a:cs typeface="Lucida Console"/>
              </a:rPr>
              <a:t>9. New </a:t>
            </a:r>
            <a:r>
              <a:rPr lang="en-US" sz="1600" dirty="0">
                <a:solidFill>
                  <a:srgbClr val="FFFF00"/>
                </a:solidFill>
                <a:latin typeface="Lucida Console"/>
                <a:cs typeface="Lucida Console"/>
              </a:rPr>
              <a:t>channels emerging all the time</a:t>
            </a:r>
          </a:p>
          <a:p>
            <a:r>
              <a:rPr lang="en-US" sz="1600" dirty="0" smtClean="0">
                <a:solidFill>
                  <a:srgbClr val="FFFF00"/>
                </a:solidFill>
                <a:latin typeface="Lucida Console"/>
                <a:cs typeface="Lucida Console"/>
              </a:rPr>
              <a:t>10. (</a:t>
            </a:r>
            <a:r>
              <a:rPr lang="en-US" sz="1600" dirty="0">
                <a:solidFill>
                  <a:srgbClr val="FFFF00"/>
                </a:solidFill>
                <a:latin typeface="Lucida Console"/>
                <a:cs typeface="Lucida Console"/>
              </a:rPr>
              <a:t>Internet TV is) not as reliable</a:t>
            </a:r>
          </a:p>
          <a:p>
            <a:r>
              <a:rPr lang="en-US" sz="1600" dirty="0" smtClean="0">
                <a:solidFill>
                  <a:srgbClr val="FFFF00"/>
                </a:solidFill>
                <a:latin typeface="Lucida Console"/>
                <a:cs typeface="Lucida Console"/>
              </a:rPr>
              <a:t>11. (</a:t>
            </a:r>
            <a:r>
              <a:rPr lang="en-US" sz="1600" dirty="0">
                <a:solidFill>
                  <a:srgbClr val="FFFF00"/>
                </a:solidFill>
                <a:latin typeface="Lucida Console"/>
                <a:cs typeface="Lucida Console"/>
              </a:rPr>
              <a:t>Internet TV is) Not as cheap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4610296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rgbClr val="FFFFFF"/>
                </a:solidFill>
                <a:latin typeface="Lucida Console"/>
                <a:cs typeface="Lucida Console"/>
                <a:hlinkClick r:id="rId4"/>
              </a:rPr>
              <a:t>http://qz.com/184378/the-future-of-tv-is-coming-into-focus-and-looks-pretty-great</a:t>
            </a:r>
            <a:r>
              <a:rPr lang="en-US" dirty="0" smtClean="0">
                <a:solidFill>
                  <a:srgbClr val="FFFFFF"/>
                </a:solidFill>
                <a:latin typeface="Lucida Console"/>
                <a:cs typeface="Lucida Console"/>
                <a:hlinkClick r:id="rId4"/>
              </a:rPr>
              <a:t>/</a:t>
            </a:r>
            <a:endParaRPr lang="en-US" dirty="0" smtClean="0">
              <a:solidFill>
                <a:srgbClr val="FFFFFF"/>
              </a:solidFill>
              <a:latin typeface="Lucida Console"/>
              <a:cs typeface="Lucida Console"/>
            </a:endParaRPr>
          </a:p>
          <a:p>
            <a:endParaRPr lang="en-US" dirty="0">
              <a:solidFill>
                <a:srgbClr val="FFFFFF"/>
              </a:solidFill>
              <a:latin typeface="Lucida Console"/>
              <a:cs typeface="Lucida Console"/>
            </a:endParaRPr>
          </a:p>
        </p:txBody>
      </p:sp>
    </p:spTree>
    <p:extLst>
      <p:ext uri="{BB962C8B-B14F-4D97-AF65-F5344CB8AC3E}">
        <p14:creationId xmlns:p14="http://schemas.microsoft.com/office/powerpoint/2010/main" val="266501309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Screen Shot 2014-04-13 at 5.37.23 PM.png"/>
          <p:cNvPicPr>
            <a:picLocks noGrp="1" noChangeAspect="1"/>
          </p:cNvPicPr>
          <p:nvPr>
            <p:ph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90"/>
          <a:stretch/>
        </p:blipFill>
        <p:spPr>
          <a:xfrm>
            <a:off x="625231" y="182124"/>
            <a:ext cx="7967335" cy="5325211"/>
          </a:xfrm>
        </p:spPr>
      </p:pic>
      <p:sp>
        <p:nvSpPr>
          <p:cNvPr id="7" name="Rectangle 6"/>
          <p:cNvSpPr/>
          <p:nvPr/>
        </p:nvSpPr>
        <p:spPr>
          <a:xfrm>
            <a:off x="762000" y="5485285"/>
            <a:ext cx="8382000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Lucida Console"/>
                <a:cs typeface="Lucida Console"/>
                <a:hlinkClick r:id="rId3"/>
              </a:rPr>
              <a:t>http://www.mediapost.com/publications/article/218961/why-tv-dollars-wont-go-online-in-10-</a:t>
            </a:r>
            <a:r>
              <a:rPr lang="en-US" sz="1400" dirty="0" smtClean="0">
                <a:latin typeface="Lucida Console"/>
                <a:cs typeface="Lucida Console"/>
                <a:hlinkClick r:id="rId3"/>
              </a:rPr>
              <a:t>words.html</a:t>
            </a:r>
            <a:endParaRPr lang="en-US" sz="1400" dirty="0" smtClean="0">
              <a:latin typeface="Lucida Console"/>
              <a:cs typeface="Lucida Console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043546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reen Shot 2014-04-13 at 5.41.34 PM.png"/>
          <p:cNvPicPr>
            <a:picLocks noGrp="1" noChangeAspect="1"/>
          </p:cNvPicPr>
          <p:nvPr>
            <p:ph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295"/>
          <a:stretch/>
        </p:blipFill>
        <p:spPr>
          <a:xfrm>
            <a:off x="1" y="1"/>
            <a:ext cx="3477846" cy="553218"/>
          </a:xfrm>
        </p:spPr>
      </p:pic>
      <p:pic>
        <p:nvPicPr>
          <p:cNvPr id="5" name="Picture 4" descr="Screen Shot 2014-04-13 at 5.41.4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69766"/>
            <a:ext cx="9144000" cy="1747482"/>
          </a:xfrm>
          <a:prstGeom prst="rect">
            <a:avLst/>
          </a:prstGeom>
        </p:spPr>
      </p:pic>
      <p:pic>
        <p:nvPicPr>
          <p:cNvPr id="7" name="Picture 6" descr="Screen Shot 2014-04-13 at 5.46.22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2764185"/>
            <a:ext cx="5079999" cy="488461"/>
          </a:xfrm>
          <a:prstGeom prst="rect">
            <a:avLst/>
          </a:prstGeom>
        </p:spPr>
      </p:pic>
      <p:pic>
        <p:nvPicPr>
          <p:cNvPr id="8" name="Picture 7" descr="Screen Shot 2014-04-13 at 5.46.49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3252646"/>
            <a:ext cx="8280400" cy="2413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5771606"/>
            <a:ext cx="91439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Lucida Console"/>
                <a:cs typeface="Lucida Console"/>
                <a:hlinkClick r:id="rId6"/>
              </a:rPr>
              <a:t>http://recode.net/2014/04/06/nielsens-ability-to-measure-mobile-tv-viewing-takes-step-forward</a:t>
            </a:r>
            <a:r>
              <a:rPr lang="en-US" sz="1200" dirty="0" smtClean="0">
                <a:latin typeface="Lucida Console"/>
                <a:cs typeface="Lucida Console"/>
                <a:hlinkClick r:id="rId6"/>
              </a:rPr>
              <a:t>/</a:t>
            </a:r>
            <a:endParaRPr lang="en-US" sz="1200" dirty="0" smtClean="0">
              <a:latin typeface="Lucida Console"/>
              <a:cs typeface="Lucida Console"/>
            </a:endParaRPr>
          </a:p>
          <a:p>
            <a:endParaRPr lang="en-US" sz="1200" dirty="0">
              <a:latin typeface="Lucida Console"/>
              <a:cs typeface="Lucida Console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" y="2217248"/>
            <a:ext cx="914399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Lucida Console"/>
                <a:cs typeface="Lucida Console"/>
                <a:hlinkClick r:id="rId7"/>
              </a:rPr>
              <a:t>http://www.wired.co.uk/magazine/archive/2013/12/wired-world-2014/tv-ads-that-know-you-</a:t>
            </a:r>
            <a:r>
              <a:rPr lang="en-US" sz="1200" dirty="0" smtClean="0">
                <a:latin typeface="Lucida Console"/>
                <a:cs typeface="Lucida Console"/>
                <a:hlinkClick r:id="rId7"/>
              </a:rPr>
              <a:t>intimately</a:t>
            </a:r>
            <a:endParaRPr lang="en-US" sz="1200" dirty="0" smtClean="0">
              <a:latin typeface="Lucida Console"/>
              <a:cs typeface="Lucida Console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15536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72061"/>
          </a:xfrm>
        </p:spPr>
        <p:txBody>
          <a:bodyPr>
            <a:noAutofit/>
          </a:bodyPr>
          <a:lstStyle/>
          <a:p>
            <a:r>
              <a:rPr lang="en-US" sz="4800" b="1" dirty="0" smtClean="0">
                <a:solidFill>
                  <a:srgbClr val="FFFF00"/>
                </a:solidFill>
                <a:latin typeface="+mn-lt"/>
              </a:rPr>
              <a:t>A Definition of Social Media</a:t>
            </a:r>
            <a:endParaRPr lang="en-US" sz="4800" b="1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872061"/>
            <a:ext cx="8229600" cy="4710134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rgbClr val="FFFF00"/>
                </a:solidFill>
                <a:latin typeface="Lucida Console"/>
                <a:cs typeface="Lucida Console"/>
              </a:rPr>
              <a:t>My definition: </a:t>
            </a:r>
            <a:r>
              <a:rPr lang="en-US" dirty="0" smtClean="0">
                <a:solidFill>
                  <a:srgbClr val="FFFFFF"/>
                </a:solidFill>
                <a:latin typeface="Lucida Console"/>
                <a:cs typeface="Lucida Console"/>
              </a:rPr>
              <a:t>“ Social media uses interactive platforms for distributing (digital) communications incorporating </a:t>
            </a:r>
            <a:r>
              <a:rPr lang="en-US" dirty="0" smtClean="0">
                <a:solidFill>
                  <a:srgbClr val="FF0000"/>
                </a:solidFill>
                <a:latin typeface="Lucida Console"/>
                <a:cs typeface="Lucida Console"/>
              </a:rPr>
              <a:t>user</a:t>
            </a:r>
            <a:r>
              <a:rPr lang="en-US" dirty="0" smtClean="0">
                <a:solidFill>
                  <a:srgbClr val="FFFFFF"/>
                </a:solidFill>
                <a:latin typeface="Lucida Console"/>
                <a:cs typeface="Lucida Console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Lucida Console"/>
                <a:cs typeface="Lucida Console"/>
              </a:rPr>
              <a:t>created, modified or shared</a:t>
            </a:r>
            <a:r>
              <a:rPr lang="en-US" dirty="0" smtClean="0">
                <a:solidFill>
                  <a:srgbClr val="FFFFFF"/>
                </a:solidFill>
                <a:latin typeface="Lucida Console"/>
                <a:cs typeface="Lucida Console"/>
              </a:rPr>
              <a:t> content.” </a:t>
            </a:r>
            <a:endParaRPr lang="en-US" dirty="0">
              <a:solidFill>
                <a:srgbClr val="FFFFFF"/>
              </a:solidFill>
              <a:latin typeface="Lucida Console"/>
              <a:cs typeface="Lucida Console"/>
            </a:endParaRPr>
          </a:p>
        </p:txBody>
      </p:sp>
      <p:pic>
        <p:nvPicPr>
          <p:cNvPr id="4" name="Content Placeholder 3" descr="Screen Shot 2014-04-12 at 1.56.34 P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9" r="-409"/>
          <a:stretch>
            <a:fillRect/>
          </a:stretch>
        </p:blipFill>
        <p:spPr>
          <a:xfrm>
            <a:off x="1162769" y="2360708"/>
            <a:ext cx="6806402" cy="3571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10916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reen Shot 2014-04-13 at 6.01.31 PM.png"/>
          <p:cNvPicPr>
            <a:picLocks noGrp="1" noChangeAspect="1"/>
          </p:cNvPicPr>
          <p:nvPr>
            <p:ph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207"/>
          <a:stretch/>
        </p:blipFill>
        <p:spPr>
          <a:xfrm>
            <a:off x="0" y="1301614"/>
            <a:ext cx="9144001" cy="455898"/>
          </a:xfrm>
        </p:spPr>
      </p:pic>
      <p:pic>
        <p:nvPicPr>
          <p:cNvPr id="5" name="Picture 4" descr="Screen Shot 2014-04-13 at 6.02.0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757512"/>
            <a:ext cx="9144000" cy="307109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" y="5016041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Lucida Console"/>
                <a:cs typeface="Lucida Console"/>
                <a:hlinkClick r:id="rId4"/>
              </a:rPr>
              <a:t>http://pando.com/2014/03/03/tv-remains-the-10000-pound-gorilla-in-the-advertising-market</a:t>
            </a:r>
            <a:r>
              <a:rPr lang="en-US" dirty="0" smtClean="0">
                <a:latin typeface="Lucida Console"/>
                <a:cs typeface="Lucida Console"/>
                <a:hlinkClick r:id="rId4"/>
              </a:rPr>
              <a:t>/</a:t>
            </a:r>
            <a:endParaRPr lang="en-US" dirty="0" smtClean="0">
              <a:latin typeface="Lucida Console"/>
              <a:cs typeface="Lucida Console"/>
            </a:endParaRPr>
          </a:p>
          <a:p>
            <a:endParaRPr lang="en-US" dirty="0">
              <a:latin typeface="Lucida Console"/>
              <a:cs typeface="Lucida Console"/>
            </a:endParaRPr>
          </a:p>
        </p:txBody>
      </p:sp>
    </p:spTree>
    <p:extLst>
      <p:ext uri="{BB962C8B-B14F-4D97-AF65-F5344CB8AC3E}">
        <p14:creationId xmlns:p14="http://schemas.microsoft.com/office/powerpoint/2010/main" val="134442966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6308"/>
            <a:ext cx="8686800" cy="107461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smtClean="0">
                <a:solidFill>
                  <a:schemeClr val="bg1"/>
                </a:solidFill>
                <a:latin typeface="+mn-lt"/>
              </a:rPr>
              <a:t>Another Possible Strategy</a:t>
            </a:r>
            <a:r>
              <a:rPr lang="en-US" b="1" dirty="0">
                <a:solidFill>
                  <a:schemeClr val="bg1"/>
                </a:solidFill>
                <a:latin typeface="+mn-lt"/>
              </a:rPr>
              <a:t>?: </a:t>
            </a:r>
            <a:r>
              <a:rPr lang="en-US" b="1" dirty="0" smtClean="0">
                <a:solidFill>
                  <a:schemeClr val="bg1"/>
                </a:solidFill>
                <a:latin typeface="+mn-lt"/>
              </a:rPr>
              <a:t/>
            </a:r>
            <a:br>
              <a:rPr lang="en-US" b="1" dirty="0" smtClean="0">
                <a:solidFill>
                  <a:schemeClr val="bg1"/>
                </a:solidFill>
                <a:latin typeface="+mn-lt"/>
              </a:rPr>
            </a:br>
            <a:r>
              <a:rPr lang="en-US" b="1" dirty="0" smtClean="0">
                <a:solidFill>
                  <a:srgbClr val="FFFF00"/>
                </a:solidFill>
                <a:latin typeface="+mn-lt"/>
              </a:rPr>
              <a:t>Embrace </a:t>
            </a:r>
            <a:r>
              <a:rPr lang="en-US" b="1" dirty="0">
                <a:solidFill>
                  <a:srgbClr val="FFFF00"/>
                </a:solidFill>
                <a:latin typeface="+mn-lt"/>
              </a:rPr>
              <a:t>User/Consumer Privacy</a:t>
            </a:r>
            <a:r>
              <a:rPr lang="en-US" b="1" dirty="0">
                <a:solidFill>
                  <a:schemeClr val="bg1"/>
                </a:solidFill>
                <a:latin typeface="+mn-lt"/>
              </a:rPr>
              <a:t/>
            </a:r>
            <a:br>
              <a:rPr lang="en-US" b="1" dirty="0">
                <a:solidFill>
                  <a:schemeClr val="bg1"/>
                </a:solidFill>
                <a:latin typeface="+mn-lt"/>
              </a:rPr>
            </a:br>
            <a:endParaRPr lang="en-US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 smtClean="0">
                <a:solidFill>
                  <a:schemeClr val="bg1"/>
                </a:solidFill>
                <a:latin typeface="Lucida Console"/>
                <a:cs typeface="Lucida Console"/>
              </a:rPr>
              <a:t>Broadcasters have a long and proud history (notably in their newsrooms) of legal resistance to search warrants, prior restraints and the like…</a:t>
            </a:r>
          </a:p>
          <a:p>
            <a:pPr marL="0" indent="0">
              <a:buNone/>
            </a:pPr>
            <a:endParaRPr lang="en-US" sz="3200" dirty="0">
              <a:solidFill>
                <a:schemeClr val="bg1"/>
              </a:solidFill>
              <a:latin typeface="Lucida Console"/>
              <a:cs typeface="Lucida Console"/>
            </a:endParaRPr>
          </a:p>
          <a:p>
            <a:pPr marL="0" indent="0">
              <a:buNone/>
            </a:pPr>
            <a:r>
              <a:rPr lang="en-US" sz="3200" dirty="0" smtClean="0">
                <a:solidFill>
                  <a:srgbClr val="FF0000"/>
                </a:solidFill>
                <a:latin typeface="Lucida Console"/>
                <a:cs typeface="Lucida Console"/>
              </a:rPr>
              <a:t>Does this represent a profound vulnerability of social media/digital media that </a:t>
            </a: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latin typeface="Lucida Console"/>
                <a:cs typeface="Lucida Console"/>
              </a:rPr>
              <a:t>“conventional” media</a:t>
            </a:r>
            <a:r>
              <a:rPr lang="en-US" sz="3200" dirty="0" smtClean="0">
                <a:solidFill>
                  <a:srgbClr val="FF0000"/>
                </a:solidFill>
                <a:latin typeface="Lucida Console"/>
                <a:cs typeface="Lucida Console"/>
              </a:rPr>
              <a:t> might take advantage of?</a:t>
            </a:r>
            <a:endParaRPr lang="en-US" sz="3200" dirty="0">
              <a:solidFill>
                <a:srgbClr val="FF0000"/>
              </a:solidFill>
              <a:latin typeface="Lucida Console"/>
              <a:cs typeface="Lucida Console"/>
            </a:endParaRPr>
          </a:p>
        </p:txBody>
      </p:sp>
    </p:spTree>
    <p:extLst>
      <p:ext uri="{BB962C8B-B14F-4D97-AF65-F5344CB8AC3E}">
        <p14:creationId xmlns:p14="http://schemas.microsoft.com/office/powerpoint/2010/main" val="144564591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978"/>
            <a:ext cx="7944338" cy="630791"/>
          </a:xfrm>
        </p:spPr>
        <p:txBody>
          <a:bodyPr>
            <a:normAutofit fontScale="90000"/>
          </a:bodyPr>
          <a:lstStyle/>
          <a:p>
            <a:r>
              <a:rPr lang="en-US" sz="5400" b="1" dirty="0" smtClean="0">
                <a:solidFill>
                  <a:srgbClr val="FFFF00"/>
                </a:solidFill>
                <a:latin typeface="+mn-lt"/>
              </a:rPr>
              <a:t>An Example</a:t>
            </a:r>
            <a:endParaRPr lang="en-US" sz="5400" b="1" dirty="0">
              <a:solidFill>
                <a:srgbClr val="FFFF00"/>
              </a:solidFill>
              <a:latin typeface="+mn-lt"/>
            </a:endParaRPr>
          </a:p>
        </p:txBody>
      </p:sp>
      <p:pic>
        <p:nvPicPr>
          <p:cNvPr id="4" name="Content Placeholder 3" descr="Screen Shot 2014-04-13 at 6.27.48 PM.png"/>
          <p:cNvPicPr>
            <a:picLocks noGrp="1" noChangeAspect="1"/>
          </p:cNvPicPr>
          <p:nvPr>
            <p:ph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" r="-40"/>
          <a:stretch>
            <a:fillRect/>
          </a:stretch>
        </p:blipFill>
        <p:spPr>
          <a:xfrm>
            <a:off x="418123" y="819362"/>
            <a:ext cx="6772031" cy="3553226"/>
          </a:xfrm>
        </p:spPr>
      </p:pic>
      <p:pic>
        <p:nvPicPr>
          <p:cNvPr id="5" name="Picture 4" descr="Screen Shot 2014-04-13 at 6.28.0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123" y="4372588"/>
            <a:ext cx="5326185" cy="1600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63546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16000"/>
          </a:xfrm>
        </p:spPr>
        <p:txBody>
          <a:bodyPr>
            <a:normAutofit/>
          </a:bodyPr>
          <a:lstStyle/>
          <a:p>
            <a:r>
              <a:rPr lang="en-US" sz="5400" b="1" dirty="0" smtClean="0">
                <a:solidFill>
                  <a:srgbClr val="FFFF00"/>
                </a:solidFill>
                <a:latin typeface="+mn-lt"/>
              </a:rPr>
              <a:t>But avoid the pitfall</a:t>
            </a:r>
            <a:endParaRPr lang="en-US" sz="5400" b="1" dirty="0">
              <a:solidFill>
                <a:srgbClr val="FFFF00"/>
              </a:solidFill>
              <a:latin typeface="+mn-lt"/>
            </a:endParaRPr>
          </a:p>
        </p:txBody>
      </p:sp>
      <p:pic>
        <p:nvPicPr>
          <p:cNvPr id="4" name="Content Placeholder 3" descr="Screen Shot 2014-04-13 at 6.16.30 PM.png"/>
          <p:cNvPicPr>
            <a:picLocks noGrp="1" noChangeAspect="1"/>
          </p:cNvPicPr>
          <p:nvPr>
            <p:ph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2" r="167"/>
          <a:stretch/>
        </p:blipFill>
        <p:spPr>
          <a:xfrm>
            <a:off x="457200" y="1016000"/>
            <a:ext cx="8187591" cy="4786924"/>
          </a:xfrm>
        </p:spPr>
      </p:pic>
      <p:sp>
        <p:nvSpPr>
          <p:cNvPr id="5" name="Rectangle 4"/>
          <p:cNvSpPr/>
          <p:nvPr/>
        </p:nvSpPr>
        <p:spPr>
          <a:xfrm>
            <a:off x="457200" y="5746820"/>
            <a:ext cx="82296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Lucida Console"/>
                <a:cs typeface="Lucida Console"/>
                <a:hlinkClick r:id="rId3"/>
              </a:rPr>
              <a:t>http://www.scientificamerican.com/article/when-big-data-marketing-becomes-stalking</a:t>
            </a:r>
            <a:r>
              <a:rPr lang="en-US" sz="1200" dirty="0" smtClean="0">
                <a:latin typeface="Lucida Console"/>
                <a:cs typeface="Lucida Console"/>
                <a:hlinkClick r:id="rId3"/>
              </a:rPr>
              <a:t>/</a:t>
            </a:r>
            <a:endParaRPr lang="en-US" sz="1200" dirty="0" smtClean="0">
              <a:latin typeface="Lucida Console"/>
              <a:cs typeface="Lucida Console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611061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6769"/>
            <a:ext cx="8229600" cy="1205824"/>
          </a:xfrm>
        </p:spPr>
        <p:txBody>
          <a:bodyPr>
            <a:noAutofit/>
          </a:bodyPr>
          <a:lstStyle/>
          <a:p>
            <a:r>
              <a:rPr lang="en-US" dirty="0" smtClean="0">
                <a:solidFill>
                  <a:srgbClr val="FF6600"/>
                </a:solidFill>
              </a:rPr>
              <a:t>The most unorthodox of ideas…</a:t>
            </a:r>
            <a:br>
              <a:rPr lang="en-US" dirty="0" smtClean="0">
                <a:solidFill>
                  <a:srgbClr val="FF6600"/>
                </a:solidFill>
              </a:rPr>
            </a:br>
            <a:r>
              <a:rPr lang="en-US" dirty="0" smtClean="0">
                <a:solidFill>
                  <a:srgbClr val="FF0000"/>
                </a:solidFill>
              </a:rPr>
              <a:t>the oddest of ironies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1544903"/>
            <a:ext cx="8229600" cy="468786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en-US" sz="4400" dirty="0" smtClean="0">
              <a:latin typeface="Lucida Console"/>
              <a:cs typeface="Lucida Console"/>
            </a:endParaRPr>
          </a:p>
          <a:p>
            <a:pPr marL="0" indent="0">
              <a:buNone/>
            </a:pPr>
            <a:r>
              <a:rPr lang="en-US" sz="4400" dirty="0" smtClean="0">
                <a:solidFill>
                  <a:schemeClr val="bg1"/>
                </a:solidFill>
                <a:latin typeface="Lucida Console"/>
                <a:cs typeface="Lucida Console"/>
              </a:rPr>
              <a:t>Would broadcaster/cable-</a:t>
            </a:r>
          </a:p>
          <a:p>
            <a:pPr marL="0" indent="0">
              <a:buNone/>
            </a:pPr>
            <a:r>
              <a:rPr lang="en-US" sz="4400" dirty="0" smtClean="0">
                <a:solidFill>
                  <a:schemeClr val="bg1"/>
                </a:solidFill>
                <a:latin typeface="Lucida Console"/>
                <a:cs typeface="Lucida Console"/>
              </a:rPr>
              <a:t>co/distributers be best </a:t>
            </a:r>
          </a:p>
          <a:p>
            <a:pPr marL="0" indent="0">
              <a:buNone/>
            </a:pPr>
            <a:r>
              <a:rPr lang="en-US" sz="4400" dirty="0" smtClean="0">
                <a:solidFill>
                  <a:schemeClr val="bg1"/>
                </a:solidFill>
                <a:latin typeface="Lucida Console"/>
                <a:cs typeface="Lucida Console"/>
              </a:rPr>
              <a:t>advised to work  with </a:t>
            </a:r>
          </a:p>
          <a:p>
            <a:pPr marL="0" indent="0">
              <a:buNone/>
            </a:pPr>
            <a:r>
              <a:rPr lang="en-US" sz="4400" dirty="0" smtClean="0">
                <a:solidFill>
                  <a:srgbClr val="FF0000"/>
                </a:solidFill>
                <a:latin typeface="Lucida Console"/>
                <a:cs typeface="Lucida Console"/>
              </a:rPr>
              <a:t>Netflix</a:t>
            </a:r>
            <a:r>
              <a:rPr lang="en-US" sz="4400" dirty="0" smtClean="0">
                <a:solidFill>
                  <a:schemeClr val="bg1"/>
                </a:solidFill>
                <a:latin typeface="Lucida Console"/>
                <a:cs typeface="Lucida Console"/>
              </a:rPr>
              <a:t>?</a:t>
            </a:r>
            <a:endParaRPr lang="en-US" sz="4400" dirty="0">
              <a:solidFill>
                <a:schemeClr val="bg1"/>
              </a:solidFill>
              <a:latin typeface="Lucida Console"/>
              <a:cs typeface="Lucida Console"/>
            </a:endParaRPr>
          </a:p>
          <a:p>
            <a:pPr marL="0" indent="0">
              <a:buNone/>
            </a:pPr>
            <a:endParaRPr lang="en-US" sz="6000" b="1" dirty="0" smtClean="0">
              <a:latin typeface="P22 Typewriter"/>
              <a:cs typeface="P22 Typewriter"/>
            </a:endParaRPr>
          </a:p>
          <a:p>
            <a:pPr marL="0" indent="0">
              <a:buNone/>
            </a:pPr>
            <a:endParaRPr lang="en-US" sz="6000" b="1" dirty="0" smtClean="0">
              <a:solidFill>
                <a:srgbClr val="FFFF00"/>
              </a:solidFill>
              <a:latin typeface="P22 Typewriter"/>
              <a:cs typeface="P22 Typewriter"/>
            </a:endParaRPr>
          </a:p>
          <a:p>
            <a:pPr marL="0" indent="0">
              <a:buNone/>
            </a:pPr>
            <a:r>
              <a:rPr lang="en-US" sz="6000" b="1" dirty="0" smtClean="0">
                <a:solidFill>
                  <a:srgbClr val="FFFF00"/>
                </a:solidFill>
                <a:latin typeface="P22 Typewriter"/>
                <a:cs typeface="P22 Typewriter"/>
              </a:rPr>
              <a:t>WHY IN THE WORLD?</a:t>
            </a:r>
            <a:endParaRPr lang="en-US" sz="6000" b="1" dirty="0">
              <a:solidFill>
                <a:srgbClr val="FFFF00"/>
              </a:solidFill>
              <a:latin typeface="P22 Typewriter"/>
              <a:cs typeface="P22 Typewriter"/>
            </a:endParaRPr>
          </a:p>
        </p:txBody>
      </p:sp>
    </p:spTree>
    <p:extLst>
      <p:ext uri="{BB962C8B-B14F-4D97-AF65-F5344CB8AC3E}">
        <p14:creationId xmlns:p14="http://schemas.microsoft.com/office/powerpoint/2010/main" val="198075322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5560"/>
            <a:ext cx="8686800" cy="1016000"/>
          </a:xfrm>
        </p:spPr>
        <p:txBody>
          <a:bodyPr>
            <a:noAutofit/>
          </a:bodyPr>
          <a:lstStyle/>
          <a:p>
            <a:r>
              <a:rPr lang="en-US" sz="4800" b="1" dirty="0" smtClean="0">
                <a:solidFill>
                  <a:srgbClr val="FFFF00"/>
                </a:solidFill>
                <a:latin typeface="+mn-lt"/>
              </a:rPr>
              <a:t>Consider the application of…</a:t>
            </a:r>
            <a:endParaRPr lang="en-US" sz="4800" b="1" dirty="0">
              <a:solidFill>
                <a:srgbClr val="FFFF00"/>
              </a:solidFill>
              <a:latin typeface="+mn-lt"/>
            </a:endParaRPr>
          </a:p>
        </p:txBody>
      </p:sp>
      <p:pic>
        <p:nvPicPr>
          <p:cNvPr id="4" name="Content Placeholder 3" descr="Screen Shot 2014-04-14 at 12.18.03 AM.png"/>
          <p:cNvPicPr>
            <a:picLocks noGrp="1" noChangeAspect="1"/>
          </p:cNvPicPr>
          <p:nvPr>
            <p:ph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04" b="1104"/>
          <a:stretch>
            <a:fillRect/>
          </a:stretch>
        </p:blipFill>
        <p:spPr>
          <a:xfrm>
            <a:off x="457200" y="1010440"/>
            <a:ext cx="7889412" cy="4558022"/>
          </a:xfrm>
        </p:spPr>
      </p:pic>
      <p:sp>
        <p:nvSpPr>
          <p:cNvPr id="6" name="Rectangle 5"/>
          <p:cNvSpPr/>
          <p:nvPr/>
        </p:nvSpPr>
        <p:spPr>
          <a:xfrm>
            <a:off x="457200" y="5588329"/>
            <a:ext cx="868680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Lucida Console"/>
                <a:cs typeface="Lucida Console"/>
                <a:hlinkClick r:id="rId3"/>
              </a:rPr>
              <a:t>https://scc-csc.lexum.com/scc-csc/scc-csc/en/item/2586/</a:t>
            </a:r>
            <a:r>
              <a:rPr lang="en-US" sz="1600" dirty="0" smtClean="0">
                <a:latin typeface="Lucida Console"/>
                <a:cs typeface="Lucida Console"/>
                <a:hlinkClick r:id="rId3"/>
              </a:rPr>
              <a:t>index.do</a:t>
            </a:r>
            <a:endParaRPr lang="en-US" sz="1600" dirty="0" smtClean="0">
              <a:latin typeface="Lucida Console"/>
              <a:cs typeface="Lucida Console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298089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4724"/>
            <a:ext cx="8229600" cy="1016000"/>
          </a:xfrm>
        </p:spPr>
        <p:txBody>
          <a:bodyPr>
            <a:normAutofit/>
          </a:bodyPr>
          <a:lstStyle/>
          <a:p>
            <a:r>
              <a:rPr lang="en-US" sz="4800" b="1" dirty="0" smtClean="0">
                <a:solidFill>
                  <a:srgbClr val="FFFF00"/>
                </a:solidFill>
                <a:latin typeface="+mn-lt"/>
              </a:rPr>
              <a:t>Simply put…</a:t>
            </a:r>
            <a:endParaRPr lang="en-US" sz="4800" b="1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1100724"/>
            <a:ext cx="8229600" cy="480491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6000" dirty="0" smtClean="0">
                <a:solidFill>
                  <a:schemeClr val="bg1"/>
                </a:solidFill>
                <a:latin typeface="P22 Typewriter"/>
                <a:cs typeface="P22 Typewriter"/>
              </a:rPr>
              <a:t>What are the   </a:t>
            </a:r>
          </a:p>
          <a:p>
            <a:pPr marL="0" indent="0">
              <a:buNone/>
            </a:pPr>
            <a:r>
              <a:rPr lang="en-US" sz="6000" dirty="0" smtClean="0">
                <a:solidFill>
                  <a:schemeClr val="bg1"/>
                </a:solidFill>
                <a:latin typeface="P22 Typewriter"/>
                <a:cs typeface="P22 Typewriter"/>
              </a:rPr>
              <a:t>consequences if </a:t>
            </a:r>
          </a:p>
          <a:p>
            <a:pPr marL="0" indent="0">
              <a:buNone/>
            </a:pPr>
            <a:r>
              <a:rPr lang="en-US" sz="6000" dirty="0" smtClean="0">
                <a:solidFill>
                  <a:schemeClr val="bg1"/>
                </a:solidFill>
                <a:latin typeface="P22 Typewriter"/>
                <a:cs typeface="P22 Typewriter"/>
              </a:rPr>
              <a:t>Netflix is seen </a:t>
            </a:r>
          </a:p>
          <a:p>
            <a:pPr marL="0" indent="0">
              <a:buNone/>
            </a:pPr>
            <a:r>
              <a:rPr lang="en-US" sz="6000" dirty="0" smtClean="0">
                <a:solidFill>
                  <a:schemeClr val="bg1"/>
                </a:solidFill>
                <a:latin typeface="P22 Typewriter"/>
                <a:cs typeface="P22 Typewriter"/>
              </a:rPr>
              <a:t>as part of the </a:t>
            </a:r>
          </a:p>
          <a:p>
            <a:pPr marL="0" indent="0">
              <a:buNone/>
            </a:pPr>
            <a:r>
              <a:rPr lang="en-US" sz="6000" dirty="0" smtClean="0">
                <a:solidFill>
                  <a:srgbClr val="FF0000"/>
                </a:solidFill>
                <a:latin typeface="P22 Typewriter"/>
                <a:cs typeface="P22 Typewriter"/>
              </a:rPr>
              <a:t>“Broadcasting  </a:t>
            </a:r>
          </a:p>
          <a:p>
            <a:pPr marL="0" indent="0">
              <a:buNone/>
            </a:pPr>
            <a:r>
              <a:rPr lang="en-US" sz="6000" dirty="0" smtClean="0">
                <a:solidFill>
                  <a:srgbClr val="FF0000"/>
                </a:solidFill>
                <a:latin typeface="P22 Typewriter"/>
                <a:cs typeface="P22 Typewriter"/>
              </a:rPr>
              <a:t>System”</a:t>
            </a:r>
            <a:r>
              <a:rPr lang="en-US" sz="6000" dirty="0" smtClean="0">
                <a:solidFill>
                  <a:srgbClr val="FF6600"/>
                </a:solidFill>
                <a:latin typeface="P22 Typewriter"/>
                <a:cs typeface="P22 Typewriter"/>
              </a:rPr>
              <a:t>?</a:t>
            </a:r>
            <a:endParaRPr lang="en-US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269706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96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9600" b="1" dirty="0" smtClean="0">
                <a:solidFill>
                  <a:srgbClr val="FF0000"/>
                </a:solidFill>
                <a:latin typeface="+mn-lt"/>
              </a:rPr>
              <a:t>   </a:t>
            </a:r>
            <a:r>
              <a:rPr lang="en-US" sz="9600" b="1" dirty="0" smtClean="0">
                <a:solidFill>
                  <a:srgbClr val="FFFF00"/>
                </a:solidFill>
                <a:latin typeface="+mn-lt"/>
              </a:rPr>
              <a:t>Future  </a:t>
            </a:r>
          </a:p>
          <a:p>
            <a:pPr marL="0" indent="0">
              <a:buNone/>
            </a:pPr>
            <a:r>
              <a:rPr lang="en-US" sz="9600" b="1" dirty="0">
                <a:solidFill>
                  <a:srgbClr val="FFFF00"/>
                </a:solidFill>
                <a:latin typeface="+mn-lt"/>
              </a:rPr>
              <a:t> </a:t>
            </a:r>
            <a:r>
              <a:rPr lang="en-US" sz="9600" b="1" dirty="0" smtClean="0">
                <a:solidFill>
                  <a:srgbClr val="FFFF00"/>
                </a:solidFill>
                <a:latin typeface="+mn-lt"/>
              </a:rPr>
              <a:t> Directions</a:t>
            </a:r>
            <a:endParaRPr lang="en-US" sz="9600" b="1" dirty="0">
              <a:solidFill>
                <a:srgbClr val="FFFF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3749680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5668"/>
            <a:ext cx="8229600" cy="1016000"/>
          </a:xfrm>
        </p:spPr>
        <p:txBody>
          <a:bodyPr>
            <a:noAutofit/>
          </a:bodyPr>
          <a:lstStyle/>
          <a:p>
            <a:r>
              <a:rPr lang="en-US" sz="4800" b="1" dirty="0" smtClean="0">
                <a:solidFill>
                  <a:srgbClr val="FFFF00"/>
                </a:solidFill>
                <a:latin typeface="+mn-lt"/>
              </a:rPr>
              <a:t>1. The obvious (perhaps)…</a:t>
            </a:r>
            <a:endParaRPr lang="en-US" sz="4800" b="1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1111667"/>
            <a:ext cx="8686800" cy="516180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3600" b="1" dirty="0" smtClean="0">
                <a:solidFill>
                  <a:schemeClr val="bg1"/>
                </a:solidFill>
                <a:latin typeface="+mn-lt"/>
              </a:rPr>
              <a:t>* </a:t>
            </a:r>
            <a:r>
              <a:rPr lang="en-US" sz="3600" b="1" dirty="0" smtClean="0">
                <a:solidFill>
                  <a:srgbClr val="FF0000"/>
                </a:solidFill>
                <a:latin typeface="+mn-lt"/>
              </a:rPr>
              <a:t>On-line entertainment streaming that is  </a:t>
            </a:r>
          </a:p>
          <a:p>
            <a:pPr marL="0" indent="0">
              <a:buNone/>
            </a:pPr>
            <a:r>
              <a:rPr lang="en-US" sz="3600" b="1" dirty="0" smtClean="0">
                <a:solidFill>
                  <a:srgbClr val="FF0000"/>
                </a:solidFill>
                <a:latin typeface="+mn-lt"/>
              </a:rPr>
              <a:t>   social (watch shows “together”)</a:t>
            </a:r>
          </a:p>
          <a:p>
            <a:pPr marL="0" indent="0">
              <a:buNone/>
            </a:pPr>
            <a:r>
              <a:rPr lang="en-US" sz="3600" b="1" dirty="0">
                <a:solidFill>
                  <a:srgbClr val="FFFFFF"/>
                </a:solidFill>
              </a:rPr>
              <a:t>* </a:t>
            </a:r>
            <a:r>
              <a:rPr lang="en-US" sz="3600" b="1" dirty="0">
                <a:solidFill>
                  <a:srgbClr val="FF0000"/>
                </a:solidFill>
              </a:rPr>
              <a:t>User control of on-screen graphic </a:t>
            </a:r>
            <a:r>
              <a:rPr lang="en-US" sz="3600" b="1" dirty="0" smtClean="0">
                <a:solidFill>
                  <a:srgbClr val="FF0000"/>
                </a:solidFill>
              </a:rPr>
              <a:t>assets</a:t>
            </a:r>
            <a:endParaRPr lang="en-US" sz="3600" b="1" dirty="0" smtClean="0">
              <a:solidFill>
                <a:srgbClr val="FF0000"/>
              </a:solidFill>
              <a:latin typeface="+mn-lt"/>
            </a:endParaRPr>
          </a:p>
          <a:p>
            <a:pPr marL="0" indent="0">
              <a:buNone/>
            </a:pPr>
            <a:r>
              <a:rPr lang="en-US" sz="3600" b="1" dirty="0" smtClean="0">
                <a:solidFill>
                  <a:schemeClr val="bg1"/>
                </a:solidFill>
                <a:latin typeface="+mn-lt"/>
              </a:rPr>
              <a:t>* Lock-screen on mobile as “gatekeeper”</a:t>
            </a:r>
          </a:p>
          <a:p>
            <a:pPr marL="0" indent="0">
              <a:buNone/>
            </a:pPr>
            <a:r>
              <a:rPr lang="en-US" sz="3600" b="1" dirty="0">
                <a:solidFill>
                  <a:schemeClr val="bg1"/>
                </a:solidFill>
              </a:rPr>
              <a:t>* From “friends” (Facebook) to  </a:t>
            </a:r>
          </a:p>
          <a:p>
            <a:pPr marL="0" indent="0">
              <a:buNone/>
            </a:pPr>
            <a:r>
              <a:rPr lang="en-US" sz="3600" b="1" dirty="0">
                <a:solidFill>
                  <a:schemeClr val="bg1"/>
                </a:solidFill>
              </a:rPr>
              <a:t>   “followers” (Twitter</a:t>
            </a:r>
            <a:r>
              <a:rPr lang="en-US" sz="3600" b="1" dirty="0" smtClean="0">
                <a:solidFill>
                  <a:schemeClr val="bg1"/>
                </a:solidFill>
              </a:rPr>
              <a:t>)</a:t>
            </a:r>
            <a:endParaRPr lang="en-US" sz="3600" b="1" dirty="0" smtClean="0">
              <a:solidFill>
                <a:schemeClr val="bg1"/>
              </a:solidFill>
              <a:latin typeface="+mn-lt"/>
            </a:endParaRPr>
          </a:p>
          <a:p>
            <a:pPr marL="0" indent="0">
              <a:buNone/>
            </a:pPr>
            <a:r>
              <a:rPr lang="en-US" sz="3600" b="1" dirty="0" smtClean="0">
                <a:solidFill>
                  <a:srgbClr val="FFFFFF"/>
                </a:solidFill>
                <a:latin typeface="+mn-lt"/>
              </a:rPr>
              <a:t>*</a:t>
            </a:r>
            <a:r>
              <a:rPr lang="en-US" sz="3600" b="1" dirty="0" smtClean="0">
                <a:solidFill>
                  <a:srgbClr val="558ED5"/>
                </a:solidFill>
                <a:latin typeface="+mn-lt"/>
              </a:rPr>
              <a:t> </a:t>
            </a:r>
            <a:r>
              <a:rPr lang="en-US" sz="3600" b="1" dirty="0" smtClean="0">
                <a:solidFill>
                  <a:srgbClr val="FFFFFF"/>
                </a:solidFill>
                <a:latin typeface="+mn-lt"/>
              </a:rPr>
              <a:t>“Location” means people more than  </a:t>
            </a:r>
          </a:p>
          <a:p>
            <a:pPr marL="0" indent="0">
              <a:buNone/>
            </a:pPr>
            <a:r>
              <a:rPr lang="en-US" sz="3600" b="1" dirty="0">
                <a:solidFill>
                  <a:srgbClr val="FFFFFF"/>
                </a:solidFill>
                <a:latin typeface="+mn-lt"/>
              </a:rPr>
              <a:t> </a:t>
            </a:r>
            <a:r>
              <a:rPr lang="en-US" sz="3600" b="1" dirty="0" smtClean="0">
                <a:solidFill>
                  <a:srgbClr val="FFFFFF"/>
                </a:solidFill>
                <a:latin typeface="+mn-lt"/>
              </a:rPr>
              <a:t>  places</a:t>
            </a:r>
          </a:p>
          <a:p>
            <a:pPr marL="0" indent="0">
              <a:buNone/>
            </a:pPr>
            <a:r>
              <a:rPr lang="en-US" sz="3600" b="1" dirty="0" smtClean="0">
                <a:solidFill>
                  <a:srgbClr val="FFFFFF"/>
                </a:solidFill>
                <a:latin typeface="+mn-lt"/>
              </a:rPr>
              <a:t>* Ads that follow you geographically (see  </a:t>
            </a:r>
          </a:p>
          <a:p>
            <a:pPr marL="0" indent="0">
              <a:buNone/>
            </a:pPr>
            <a:r>
              <a:rPr lang="en-US" sz="3600" b="1" dirty="0" smtClean="0">
                <a:solidFill>
                  <a:srgbClr val="FFFFFF"/>
                </a:solidFill>
                <a:latin typeface="+mn-lt"/>
              </a:rPr>
              <a:t> “</a:t>
            </a:r>
            <a:r>
              <a:rPr lang="en-US" sz="3600" b="1" dirty="0">
                <a:solidFill>
                  <a:srgbClr val="FFFFFF"/>
                </a:solidFill>
                <a:latin typeface="+mn-lt"/>
              </a:rPr>
              <a:t>M</a:t>
            </a:r>
            <a:r>
              <a:rPr lang="en-US" sz="3600" b="1" dirty="0" smtClean="0">
                <a:solidFill>
                  <a:srgbClr val="FFFFFF"/>
                </a:solidFill>
                <a:latin typeface="+mn-lt"/>
              </a:rPr>
              <a:t>inority Report”)</a:t>
            </a:r>
          </a:p>
          <a:p>
            <a:pPr marL="0" indent="0">
              <a:buNone/>
            </a:pPr>
            <a:r>
              <a:rPr lang="en-US" sz="3600" b="1" dirty="0" smtClean="0">
                <a:solidFill>
                  <a:srgbClr val="FFFFFF"/>
                </a:solidFill>
                <a:latin typeface="+mn-lt"/>
              </a:rPr>
              <a:t>*</a:t>
            </a:r>
            <a:r>
              <a:rPr lang="en-US" sz="3600" b="1" dirty="0" smtClean="0">
                <a:solidFill>
                  <a:srgbClr val="FF0000"/>
                </a:solidFill>
                <a:latin typeface="+mn-lt"/>
              </a:rPr>
              <a:t> Social networks go “peer-to-peer”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022210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457677"/>
            <a:ext cx="8510954" cy="526845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>
                <a:solidFill>
                  <a:srgbClr val="FF0000"/>
                </a:solidFill>
                <a:latin typeface="Lucida Console"/>
                <a:cs typeface="Lucida Console"/>
              </a:rPr>
              <a:t>2</a:t>
            </a:r>
            <a:r>
              <a:rPr lang="en-US" sz="2800" b="1" dirty="0" smtClean="0">
                <a:solidFill>
                  <a:srgbClr val="FF0000"/>
                </a:solidFill>
                <a:latin typeface="Lucida Console"/>
                <a:cs typeface="Lucida Console"/>
              </a:rPr>
              <a:t>. </a:t>
            </a:r>
            <a:r>
              <a:rPr lang="en-US" sz="2800" b="1" dirty="0" smtClean="0">
                <a:solidFill>
                  <a:srgbClr val="FFFF00"/>
                </a:solidFill>
                <a:latin typeface="Lucida Console"/>
                <a:cs typeface="Lucida Console"/>
              </a:rPr>
              <a:t>Social Media meets The Internet of Things</a:t>
            </a:r>
            <a:endParaRPr lang="en-US" sz="2800" b="1" dirty="0">
              <a:solidFill>
                <a:schemeClr val="bg1"/>
              </a:solidFill>
              <a:latin typeface="Lucida Console"/>
              <a:cs typeface="Lucida Console"/>
            </a:endParaRPr>
          </a:p>
        </p:txBody>
      </p:sp>
      <p:pic>
        <p:nvPicPr>
          <p:cNvPr id="4" name="Content Placeholder 3" descr="Screen Shot 2014-04-12 at 8.54.18 PM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67"/>
          <a:stretch/>
        </p:blipFill>
        <p:spPr>
          <a:xfrm>
            <a:off x="605692" y="2049557"/>
            <a:ext cx="3907692" cy="955585"/>
          </a:xfrm>
          <a:prstGeom prst="rect">
            <a:avLst/>
          </a:prstGeom>
        </p:spPr>
      </p:pic>
      <p:pic>
        <p:nvPicPr>
          <p:cNvPr id="5" name="Content Placeholder 5" descr="Screen Shot 2014-04-12 at 8.53.38 PM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45" b="-8831"/>
          <a:stretch/>
        </p:blipFill>
        <p:spPr>
          <a:xfrm>
            <a:off x="605692" y="3005142"/>
            <a:ext cx="6407473" cy="3214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0877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4780" y="0"/>
            <a:ext cx="7384579" cy="2359418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solidFill>
                  <a:srgbClr val="FFFF00"/>
                </a:solidFill>
                <a:latin typeface="+mn-lt"/>
              </a:rPr>
              <a:t>Do not underestimate the    </a:t>
            </a:r>
            <a:br>
              <a:rPr lang="en-US" sz="3600" b="1" dirty="0" smtClean="0">
                <a:solidFill>
                  <a:srgbClr val="FFFF00"/>
                </a:solidFill>
                <a:latin typeface="+mn-lt"/>
              </a:rPr>
            </a:br>
            <a:r>
              <a:rPr lang="en-US" sz="3600" b="1" dirty="0" smtClean="0">
                <a:solidFill>
                  <a:srgbClr val="FFFF00"/>
                </a:solidFill>
                <a:latin typeface="+mn-lt"/>
              </a:rPr>
              <a:t>transformative nature of </a:t>
            </a:r>
            <a:br>
              <a:rPr lang="en-US" sz="3600" b="1" dirty="0" smtClean="0">
                <a:solidFill>
                  <a:srgbClr val="FFFF00"/>
                </a:solidFill>
                <a:latin typeface="+mn-lt"/>
              </a:rPr>
            </a:br>
            <a:r>
              <a:rPr lang="en-US" sz="3600" b="1" dirty="0" smtClean="0">
                <a:solidFill>
                  <a:srgbClr val="FFFF00"/>
                </a:solidFill>
                <a:latin typeface="+mn-lt"/>
              </a:rPr>
              <a:t>empowering </a:t>
            </a:r>
            <a:r>
              <a:rPr lang="en-US" sz="36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rPr>
              <a:t>personal creativity  </a:t>
            </a:r>
            <a:r>
              <a:rPr lang="en-US" sz="3600" b="1" dirty="0" smtClean="0">
                <a:solidFill>
                  <a:schemeClr val="bg1"/>
                </a:solidFill>
                <a:latin typeface="+mn-lt"/>
              </a:rPr>
              <a:t/>
            </a:r>
            <a:br>
              <a:rPr lang="en-US" sz="3600" b="1" dirty="0" smtClean="0">
                <a:solidFill>
                  <a:schemeClr val="bg1"/>
                </a:solidFill>
                <a:latin typeface="+mn-lt"/>
              </a:rPr>
            </a:br>
            <a:r>
              <a:rPr lang="en-US" sz="3600" b="1" dirty="0" smtClean="0">
                <a:solidFill>
                  <a:srgbClr val="FFFF00"/>
                </a:solidFill>
                <a:latin typeface="+mn-lt"/>
              </a:rPr>
              <a:t>&amp; resulting </a:t>
            </a:r>
            <a:r>
              <a:rPr lang="en-US" sz="36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rPr>
              <a:t>human connection</a:t>
            </a:r>
            <a:endParaRPr lang="en-US" sz="3600" b="1" dirty="0">
              <a:solidFill>
                <a:schemeClr val="tx2">
                  <a:lumMod val="60000"/>
                  <a:lumOff val="40000"/>
                </a:schemeClr>
              </a:solidFill>
              <a:latin typeface="+mn-lt"/>
            </a:endParaRPr>
          </a:p>
        </p:txBody>
      </p:sp>
      <p:pic>
        <p:nvPicPr>
          <p:cNvPr id="4" name="Content Placeholder 3" descr="Screen Shot 2014-04-30 at 1.11.07 PM.png"/>
          <p:cNvPicPr>
            <a:picLocks noGrp="1" noChangeAspect="1"/>
          </p:cNvPicPr>
          <p:nvPr>
            <p:ph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545" r="-10545"/>
          <a:stretch>
            <a:fillRect/>
          </a:stretch>
        </p:blipFill>
        <p:spPr>
          <a:xfrm>
            <a:off x="457200" y="2359418"/>
            <a:ext cx="7975884" cy="3555607"/>
          </a:xfrm>
        </p:spPr>
      </p:pic>
    </p:spTree>
    <p:extLst>
      <p:ext uri="{BB962C8B-B14F-4D97-AF65-F5344CB8AC3E}">
        <p14:creationId xmlns:p14="http://schemas.microsoft.com/office/powerpoint/2010/main" val="4402814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  <a:alpha val="3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800px-Internet_of_Things.png"/>
          <p:cNvPicPr>
            <a:picLocks noGrp="1" noChangeAspect="1"/>
          </p:cNvPicPr>
          <p:nvPr>
            <p:ph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64" r="870"/>
          <a:stretch/>
        </p:blipFill>
        <p:spPr>
          <a:xfrm>
            <a:off x="634933" y="1365233"/>
            <a:ext cx="7638687" cy="465055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366068" y="0"/>
            <a:ext cx="77779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cs typeface="Lucida Console"/>
              </a:rPr>
              <a:t>2. </a:t>
            </a:r>
            <a:r>
              <a:rPr lang="en-US" sz="3600" b="1" dirty="0">
                <a:solidFill>
                  <a:srgbClr val="FFFF00"/>
                </a:solidFill>
                <a:cs typeface="Lucida Console"/>
              </a:rPr>
              <a:t>Social Media meets </a:t>
            </a:r>
            <a:r>
              <a:rPr lang="en-US" sz="3600" b="1" dirty="0" smtClean="0">
                <a:solidFill>
                  <a:srgbClr val="FFFF00"/>
                </a:solidFill>
                <a:cs typeface="Lucida Console"/>
              </a:rPr>
              <a:t>the</a:t>
            </a:r>
          </a:p>
          <a:p>
            <a:r>
              <a:rPr lang="en-US" sz="3600" b="1" dirty="0">
                <a:solidFill>
                  <a:srgbClr val="FFFF00"/>
                </a:solidFill>
                <a:cs typeface="Lucida Console"/>
              </a:rPr>
              <a:t> </a:t>
            </a:r>
            <a:r>
              <a:rPr lang="en-US" sz="3600" b="1" dirty="0" smtClean="0">
                <a:solidFill>
                  <a:srgbClr val="FFFF00"/>
                </a:solidFill>
                <a:cs typeface="Lucida Console"/>
              </a:rPr>
              <a:t>     “Internet </a:t>
            </a:r>
            <a:r>
              <a:rPr lang="en-US" sz="3600" b="1" dirty="0">
                <a:solidFill>
                  <a:srgbClr val="FFFF00"/>
                </a:solidFill>
                <a:cs typeface="Lucida Console"/>
              </a:rPr>
              <a:t>of </a:t>
            </a:r>
            <a:r>
              <a:rPr lang="en-US" sz="3600" b="1" dirty="0" smtClean="0">
                <a:solidFill>
                  <a:srgbClr val="FFFF00"/>
                </a:solidFill>
                <a:cs typeface="Lucida Console"/>
              </a:rPr>
              <a:t>Things”</a:t>
            </a:r>
            <a:endParaRPr lang="en-US" sz="3600" b="1" dirty="0">
              <a:solidFill>
                <a:schemeClr val="bg1"/>
              </a:solidFill>
              <a:cs typeface="Lucida Console"/>
            </a:endParaRPr>
          </a:p>
        </p:txBody>
      </p:sp>
    </p:spTree>
    <p:extLst>
      <p:ext uri="{BB962C8B-B14F-4D97-AF65-F5344CB8AC3E}">
        <p14:creationId xmlns:p14="http://schemas.microsoft.com/office/powerpoint/2010/main" val="353373629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3516"/>
            <a:ext cx="8686800" cy="1016000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+mn-lt"/>
              </a:rPr>
              <a:t>3</a:t>
            </a:r>
            <a:r>
              <a:rPr lang="en-US" sz="4800" b="1" dirty="0" smtClean="0">
                <a:solidFill>
                  <a:srgbClr val="FF0000"/>
                </a:solidFill>
                <a:latin typeface="+mn-lt"/>
              </a:rPr>
              <a:t>. </a:t>
            </a:r>
            <a:r>
              <a:rPr lang="en-US" sz="4800" b="1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Facebook</a:t>
            </a:r>
            <a:r>
              <a:rPr lang="en-US" sz="4800" b="1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+mn-lt"/>
              </a:rPr>
              <a:t> </a:t>
            </a:r>
            <a:r>
              <a:rPr lang="en-US" sz="4800" b="1" dirty="0" smtClean="0">
                <a:solidFill>
                  <a:schemeClr val="bg1"/>
                </a:solidFill>
                <a:latin typeface="+mn-lt"/>
              </a:rPr>
              <a:t>+</a:t>
            </a:r>
            <a:r>
              <a:rPr lang="en-US" sz="4800" b="1" dirty="0" smtClean="0">
                <a:solidFill>
                  <a:srgbClr val="FFFF00"/>
                </a:solidFill>
                <a:latin typeface="+mn-lt"/>
              </a:rPr>
              <a:t> Virtual Reality</a:t>
            </a:r>
            <a:endParaRPr lang="en-US" sz="4800" b="1" dirty="0">
              <a:solidFill>
                <a:srgbClr val="FFFF00"/>
              </a:solidFill>
              <a:latin typeface="+mn-lt"/>
            </a:endParaRPr>
          </a:p>
        </p:txBody>
      </p:sp>
      <p:pic>
        <p:nvPicPr>
          <p:cNvPr id="6" name="Content Placeholder 5" descr="Screen Shot 2014-04-12 at 9.12.24 PM.png"/>
          <p:cNvPicPr>
            <a:picLocks noGrp="1" noChangeAspect="1"/>
          </p:cNvPicPr>
          <p:nvPr>
            <p:ph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5" b="-1291"/>
          <a:stretch/>
        </p:blipFill>
        <p:spPr>
          <a:xfrm>
            <a:off x="457200" y="1611304"/>
            <a:ext cx="8415360" cy="3995897"/>
          </a:xfrm>
        </p:spPr>
      </p:pic>
      <p:sp>
        <p:nvSpPr>
          <p:cNvPr id="7" name="TextBox 6"/>
          <p:cNvSpPr txBox="1"/>
          <p:nvPr/>
        </p:nvSpPr>
        <p:spPr>
          <a:xfrm>
            <a:off x="457200" y="5666154"/>
            <a:ext cx="82172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hlinkClick r:id="rId3"/>
              </a:rPr>
              <a:t> http</a:t>
            </a:r>
            <a:r>
              <a:rPr lang="en-US" sz="1200" dirty="0">
                <a:hlinkClick r:id="rId3"/>
              </a:rPr>
              <a:t>://www.nytimes.com/2014/04/03/technology/personaltech/virtual-reality-perfect-for-an-immersive-society.html?_r=</a:t>
            </a:r>
            <a:r>
              <a:rPr lang="en-US" sz="1200" dirty="0" smtClean="0">
                <a:hlinkClick r:id="rId3"/>
              </a:rPr>
              <a:t>0</a:t>
            </a:r>
            <a:endParaRPr lang="en-US" sz="1200" dirty="0" smtClean="0"/>
          </a:p>
          <a:p>
            <a:endParaRPr lang="en-US" sz="1200" dirty="0"/>
          </a:p>
        </p:txBody>
      </p:sp>
      <p:pic>
        <p:nvPicPr>
          <p:cNvPr id="8" name="Picture 7" descr="Screen Shot 2014-04-12 at 9.11.57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1094282"/>
            <a:ext cx="8415361" cy="517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65138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886" y="640748"/>
            <a:ext cx="8519114" cy="3638530"/>
          </a:xfrm>
        </p:spPr>
        <p:txBody>
          <a:bodyPr>
            <a:noAutofit/>
          </a:bodyPr>
          <a:lstStyle/>
          <a:p>
            <a:r>
              <a:rPr lang="en-US" sz="96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9600" b="1" dirty="0" smtClean="0">
                <a:solidFill>
                  <a:srgbClr val="FF0000"/>
                </a:solidFill>
                <a:latin typeface="+mn-lt"/>
              </a:rPr>
              <a:t>  </a:t>
            </a:r>
            <a:r>
              <a:rPr lang="en-US" sz="9600" b="1" dirty="0" smtClean="0">
                <a:solidFill>
                  <a:srgbClr val="FFFF00"/>
                </a:solidFill>
                <a:latin typeface="+mn-lt"/>
              </a:rPr>
              <a:t>The  </a:t>
            </a:r>
            <a:br>
              <a:rPr lang="en-US" sz="9600" b="1" dirty="0" smtClean="0">
                <a:solidFill>
                  <a:srgbClr val="FFFF00"/>
                </a:solidFill>
                <a:latin typeface="+mn-lt"/>
              </a:rPr>
            </a:br>
            <a:r>
              <a:rPr lang="en-US" sz="9600" b="1" dirty="0">
                <a:solidFill>
                  <a:srgbClr val="FFFF00"/>
                </a:solidFill>
                <a:latin typeface="+mn-lt"/>
              </a:rPr>
              <a:t> </a:t>
            </a:r>
            <a:r>
              <a:rPr lang="en-US" sz="9600" b="1" dirty="0" smtClean="0">
                <a:solidFill>
                  <a:srgbClr val="FFFF00"/>
                </a:solidFill>
                <a:latin typeface="+mn-lt"/>
              </a:rPr>
              <a:t>  </a:t>
            </a:r>
            <a:r>
              <a:rPr lang="en-US" sz="9600" b="1" dirty="0">
                <a:solidFill>
                  <a:srgbClr val="FFFF00"/>
                </a:solidFill>
                <a:latin typeface="+mn-lt"/>
              </a:rPr>
              <a:t>C</a:t>
            </a:r>
            <a:r>
              <a:rPr lang="en-US" sz="9600" b="1" dirty="0" smtClean="0">
                <a:solidFill>
                  <a:srgbClr val="FFFF00"/>
                </a:solidFill>
                <a:latin typeface="+mn-lt"/>
              </a:rPr>
              <a:t>hallenge of  </a:t>
            </a:r>
            <a:br>
              <a:rPr lang="en-US" sz="9600" b="1" dirty="0" smtClean="0">
                <a:solidFill>
                  <a:srgbClr val="FFFF00"/>
                </a:solidFill>
                <a:latin typeface="+mn-lt"/>
              </a:rPr>
            </a:br>
            <a:r>
              <a:rPr lang="en-US" sz="9600" b="1" dirty="0">
                <a:solidFill>
                  <a:srgbClr val="FFFF00"/>
                </a:solidFill>
                <a:latin typeface="+mn-lt"/>
              </a:rPr>
              <a:t> </a:t>
            </a:r>
            <a:r>
              <a:rPr lang="en-US" sz="9600" b="1" dirty="0" smtClean="0">
                <a:solidFill>
                  <a:srgbClr val="FFFF00"/>
                </a:solidFill>
                <a:latin typeface="+mn-lt"/>
              </a:rPr>
              <a:t>  “The Law” </a:t>
            </a:r>
            <a:r>
              <a:rPr lang="en-US" sz="4800" b="1" dirty="0" smtClean="0">
                <a:solidFill>
                  <a:srgbClr val="FFFF00"/>
                </a:solidFill>
                <a:latin typeface="+mn-lt"/>
              </a:rPr>
              <a:t/>
            </a:r>
            <a:br>
              <a:rPr lang="en-US" sz="4800" b="1" dirty="0" smtClean="0">
                <a:solidFill>
                  <a:srgbClr val="FFFF00"/>
                </a:solidFill>
                <a:latin typeface="+mn-lt"/>
              </a:rPr>
            </a:br>
            <a:r>
              <a:rPr lang="en-US" sz="4800" b="1" dirty="0" smtClean="0">
                <a:solidFill>
                  <a:srgbClr val="FFFF00"/>
                </a:solidFill>
                <a:latin typeface="+mn-lt"/>
              </a:rPr>
              <a:t>        </a:t>
            </a:r>
            <a:endParaRPr lang="en-US" sz="4800" b="1" dirty="0">
              <a:solidFill>
                <a:srgbClr val="FFFF00"/>
              </a:solidFill>
              <a:latin typeface="+mn-lt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575512" y="4279278"/>
            <a:ext cx="3212353" cy="1867101"/>
          </a:xfrm>
        </p:spPr>
      </p:pic>
    </p:spTree>
    <p:extLst>
      <p:ext uri="{BB962C8B-B14F-4D97-AF65-F5344CB8AC3E}">
        <p14:creationId xmlns:p14="http://schemas.microsoft.com/office/powerpoint/2010/main" val="96218341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9562" y="0"/>
            <a:ext cx="8954438" cy="1342593"/>
          </a:xfrm>
        </p:spPr>
        <p:txBody>
          <a:bodyPr>
            <a:noAutofit/>
          </a:bodyPr>
          <a:lstStyle/>
          <a:p>
            <a:r>
              <a:rPr lang="en-US" sz="4400" b="1" dirty="0" smtClean="0">
                <a:solidFill>
                  <a:srgbClr val="FFFF00"/>
                </a:solidFill>
                <a:latin typeface="+mn-lt"/>
                <a:cs typeface="Times New Roman"/>
              </a:rPr>
              <a:t>Are Legal Responses Useful?</a:t>
            </a:r>
            <a:endParaRPr lang="en-US" sz="4400" b="1" dirty="0">
              <a:solidFill>
                <a:srgbClr val="FFFF00"/>
              </a:solidFill>
              <a:latin typeface="+mn-lt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189561" y="1505827"/>
            <a:ext cx="8954438" cy="4318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i="1" dirty="0" smtClean="0">
                <a:solidFill>
                  <a:schemeClr val="bg1"/>
                </a:solidFill>
                <a:latin typeface="Lucida Console"/>
                <a:cs typeface="Lucida Console"/>
              </a:rPr>
              <a:t>“15 Technologies The Legacy Content Companies Have Sued In The Past 15 Years” </a:t>
            </a:r>
            <a:r>
              <a:rPr lang="en-US" sz="1400" i="1" dirty="0" smtClean="0">
                <a:solidFill>
                  <a:schemeClr val="bg1"/>
                </a:solidFill>
                <a:latin typeface="Lucida Console"/>
                <a:cs typeface="Lucida Console"/>
                <a:hlinkClick r:id="rId2"/>
              </a:rPr>
              <a:t>http</a:t>
            </a:r>
            <a:r>
              <a:rPr lang="en-US" sz="1400" i="1" dirty="0">
                <a:solidFill>
                  <a:schemeClr val="bg1"/>
                </a:solidFill>
                <a:latin typeface="Lucida Console"/>
                <a:cs typeface="Lucida Console"/>
                <a:hlinkClick r:id="rId2"/>
              </a:rPr>
              <a:t>://www.techdirt.com/blog/innovation/articles/20131008/11072724796/15-technologies-legacy-content-companies-have-sued-past-15-</a:t>
            </a:r>
            <a:r>
              <a:rPr lang="en-US" sz="1400" i="1" dirty="0" smtClean="0">
                <a:solidFill>
                  <a:schemeClr val="bg1"/>
                </a:solidFill>
                <a:latin typeface="Lucida Console"/>
                <a:cs typeface="Lucida Console"/>
                <a:hlinkClick r:id="rId2"/>
              </a:rPr>
              <a:t>years.shtml</a:t>
            </a:r>
            <a:endParaRPr lang="en-US" sz="1400" i="1" dirty="0" smtClean="0">
              <a:solidFill>
                <a:schemeClr val="bg1"/>
              </a:solidFill>
              <a:latin typeface="Lucida Console"/>
              <a:cs typeface="Lucida Console"/>
            </a:endParaRPr>
          </a:p>
          <a:p>
            <a:pPr marL="0" indent="0">
              <a:buNone/>
            </a:pPr>
            <a:endParaRPr lang="en-US" sz="1400" i="1" dirty="0">
              <a:solidFill>
                <a:schemeClr val="bg1"/>
              </a:solidFill>
            </a:endParaRPr>
          </a:p>
        </p:txBody>
      </p:sp>
      <p:pic>
        <p:nvPicPr>
          <p:cNvPr id="4" name="Content Placeholder 3" descr="Vimeo_Logo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418" b="-4342"/>
          <a:stretch/>
        </p:blipFill>
        <p:spPr>
          <a:xfrm>
            <a:off x="189561" y="4527925"/>
            <a:ext cx="2721669" cy="846407"/>
          </a:xfrm>
          <a:prstGeom prst="rect">
            <a:avLst/>
          </a:prstGeom>
        </p:spPr>
      </p:pic>
      <p:pic>
        <p:nvPicPr>
          <p:cNvPr id="5" name="Content Placeholder 5" descr="120px-Mp3dotcomlogo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19805" y="4443997"/>
            <a:ext cx="2937883" cy="1055770"/>
          </a:xfrm>
          <a:prstGeom prst="rect">
            <a:avLst/>
          </a:prstGeom>
        </p:spPr>
      </p:pic>
      <p:pic>
        <p:nvPicPr>
          <p:cNvPr id="6" name="Content Placeholder 7" descr="Logo_Youtube.pn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665" b="-2478"/>
          <a:stretch/>
        </p:blipFill>
        <p:spPr>
          <a:xfrm>
            <a:off x="6157688" y="4326934"/>
            <a:ext cx="2797399" cy="1172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30518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3516"/>
            <a:ext cx="8229600" cy="1016000"/>
          </a:xfrm>
        </p:spPr>
        <p:txBody>
          <a:bodyPr>
            <a:normAutofit/>
          </a:bodyPr>
          <a:lstStyle/>
          <a:p>
            <a:r>
              <a:rPr lang="en-US" sz="4800" b="1" dirty="0" smtClean="0">
                <a:solidFill>
                  <a:srgbClr val="FFFF00"/>
                </a:solidFill>
                <a:latin typeface="+mn-lt"/>
              </a:rPr>
              <a:t> A Common Question:</a:t>
            </a:r>
            <a:endParaRPr lang="en-US" sz="4800" b="1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1049516"/>
            <a:ext cx="8686800" cy="48901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b="1" dirty="0" smtClean="0">
                <a:solidFill>
                  <a:schemeClr val="bg1"/>
                </a:solidFill>
                <a:latin typeface="Lucida Console"/>
                <a:cs typeface="Lucida Console"/>
              </a:rPr>
              <a:t> Why is it that law inevitably lags technology?</a:t>
            </a:r>
            <a:endParaRPr lang="en-US" sz="4000" b="1" dirty="0">
              <a:solidFill>
                <a:schemeClr val="bg1"/>
              </a:solidFill>
              <a:latin typeface="Lucida Console"/>
              <a:cs typeface="Lucida Console"/>
            </a:endParaRPr>
          </a:p>
        </p:txBody>
      </p:sp>
      <p:pic>
        <p:nvPicPr>
          <p:cNvPr id="4" name="Picture 3" descr="Screen Shot 2014-04-13 at 2.53.4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2409092"/>
            <a:ext cx="6248400" cy="1447800"/>
          </a:xfrm>
          <a:prstGeom prst="rect">
            <a:avLst/>
          </a:prstGeom>
        </p:spPr>
      </p:pic>
      <p:pic>
        <p:nvPicPr>
          <p:cNvPr id="5" name="Picture 4" descr="Screen Shot 2014-04-13 at 2.54.0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3856892"/>
            <a:ext cx="7950200" cy="208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7836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115463" y="320692"/>
            <a:ext cx="9028537" cy="5733973"/>
          </a:xfrm>
        </p:spPr>
        <p:txBody>
          <a:bodyPr>
            <a:normAutofit fontScale="40000" lnSpcReduction="20000"/>
          </a:bodyPr>
          <a:lstStyle/>
          <a:p>
            <a:pPr marL="0" indent="0">
              <a:buNone/>
            </a:pPr>
            <a:r>
              <a:rPr lang="en-US" sz="8400" b="1" dirty="0">
                <a:solidFill>
                  <a:srgbClr val="FFFFFF"/>
                </a:solidFill>
                <a:latin typeface="Lucida Console"/>
                <a:cs typeface="Lucida Console"/>
              </a:rPr>
              <a:t>T</a:t>
            </a:r>
            <a:r>
              <a:rPr lang="en-US" sz="8400" b="1" dirty="0" smtClean="0">
                <a:solidFill>
                  <a:srgbClr val="FFFFFF"/>
                </a:solidFill>
                <a:latin typeface="Lucida Console"/>
                <a:cs typeface="Lucida Console"/>
              </a:rPr>
              <a:t>he Law often seems </a:t>
            </a:r>
            <a:r>
              <a:rPr lang="en-US" sz="8400" b="1" dirty="0" smtClean="0">
                <a:solidFill>
                  <a:srgbClr val="FFFF00"/>
                </a:solidFill>
                <a:latin typeface="Lucida Console"/>
                <a:cs typeface="Lucida Console"/>
              </a:rPr>
              <a:t>behind,  </a:t>
            </a:r>
          </a:p>
          <a:p>
            <a:pPr marL="0" indent="0">
              <a:buNone/>
            </a:pPr>
            <a:r>
              <a:rPr lang="en-US" sz="8400" b="1" dirty="0" smtClean="0">
                <a:solidFill>
                  <a:srgbClr val="FFFF00"/>
                </a:solidFill>
                <a:latin typeface="Lucida Console"/>
                <a:cs typeface="Lucida Console"/>
              </a:rPr>
              <a:t>disconnected and confused</a:t>
            </a:r>
            <a:r>
              <a:rPr lang="en-US" sz="8400" b="1" dirty="0" smtClean="0">
                <a:solidFill>
                  <a:srgbClr val="FFFFFF"/>
                </a:solidFill>
                <a:latin typeface="Lucida Console"/>
                <a:cs typeface="Lucida Console"/>
              </a:rPr>
              <a:t>, </a:t>
            </a:r>
          </a:p>
          <a:p>
            <a:pPr marL="0" indent="0">
              <a:buNone/>
            </a:pPr>
            <a:r>
              <a:rPr lang="en-US" sz="8400" b="1" dirty="0" smtClean="0">
                <a:solidFill>
                  <a:srgbClr val="FFFFFF"/>
                </a:solidFill>
                <a:latin typeface="Lucida Console"/>
                <a:cs typeface="Lucida Console"/>
              </a:rPr>
              <a:t>incapable or too slow to do  </a:t>
            </a:r>
          </a:p>
          <a:p>
            <a:pPr marL="0" indent="0">
              <a:buNone/>
            </a:pPr>
            <a:r>
              <a:rPr lang="en-US" sz="8400" b="1" dirty="0" smtClean="0">
                <a:solidFill>
                  <a:srgbClr val="FFFFFF"/>
                </a:solidFill>
                <a:latin typeface="Lucida Console"/>
                <a:cs typeface="Lucida Console"/>
              </a:rPr>
              <a:t>Justice..</a:t>
            </a:r>
          </a:p>
          <a:p>
            <a:pPr marL="0" indent="0">
              <a:buNone/>
            </a:pPr>
            <a:endParaRPr lang="en-US" sz="4000" b="1" dirty="0">
              <a:solidFill>
                <a:srgbClr val="FFFFFF"/>
              </a:solidFill>
              <a:latin typeface="Lucida Console"/>
              <a:cs typeface="Lucida Console"/>
            </a:endParaRPr>
          </a:p>
          <a:p>
            <a:pPr marL="0" indent="0">
              <a:buNone/>
            </a:pPr>
            <a:r>
              <a:rPr lang="en-US" sz="5100" dirty="0">
                <a:solidFill>
                  <a:schemeClr val="bg1"/>
                </a:solidFill>
                <a:latin typeface="Lucida Console"/>
                <a:cs typeface="Lucida Console"/>
              </a:rPr>
              <a:t>“[s]</a:t>
            </a:r>
            <a:r>
              <a:rPr lang="en-US" sz="5100" dirty="0" err="1">
                <a:solidFill>
                  <a:schemeClr val="bg1"/>
                </a:solidFill>
                <a:latin typeface="Lucida Console"/>
                <a:cs typeface="Lucida Console"/>
              </a:rPr>
              <a:t>tealing</a:t>
            </a:r>
            <a:r>
              <a:rPr lang="en-US" sz="5100" dirty="0">
                <a:solidFill>
                  <a:schemeClr val="bg1"/>
                </a:solidFill>
                <a:latin typeface="Lucida Console"/>
                <a:cs typeface="Lucida Console"/>
              </a:rPr>
              <a:t> is stealing whether you use a computer command </a:t>
            </a:r>
            <a:endParaRPr lang="en-US" sz="5100" dirty="0" smtClean="0">
              <a:solidFill>
                <a:schemeClr val="bg1"/>
              </a:solidFill>
              <a:latin typeface="Lucida Console"/>
              <a:cs typeface="Lucida Console"/>
            </a:endParaRPr>
          </a:p>
          <a:p>
            <a:pPr marL="0" indent="0">
              <a:buNone/>
            </a:pPr>
            <a:r>
              <a:rPr lang="en-US" sz="5100" dirty="0" smtClean="0">
                <a:solidFill>
                  <a:schemeClr val="bg1"/>
                </a:solidFill>
                <a:latin typeface="Lucida Console"/>
                <a:cs typeface="Lucida Console"/>
              </a:rPr>
              <a:t>or </a:t>
            </a:r>
            <a:r>
              <a:rPr lang="en-US" sz="5100" dirty="0">
                <a:solidFill>
                  <a:schemeClr val="bg1"/>
                </a:solidFill>
                <a:latin typeface="Lucida Console"/>
                <a:cs typeface="Lucida Console"/>
              </a:rPr>
              <a:t>a </a:t>
            </a:r>
            <a:r>
              <a:rPr lang="en-US" sz="5100" dirty="0" smtClean="0">
                <a:solidFill>
                  <a:schemeClr val="bg1"/>
                </a:solidFill>
                <a:latin typeface="Lucida Console"/>
                <a:cs typeface="Lucida Console"/>
              </a:rPr>
              <a:t>crowbar</a:t>
            </a:r>
            <a:r>
              <a:rPr lang="en-US" sz="5100" dirty="0">
                <a:solidFill>
                  <a:schemeClr val="bg1"/>
                </a:solidFill>
                <a:latin typeface="Lucida Console"/>
                <a:cs typeface="Lucida Console"/>
              </a:rPr>
              <a:t>, and whether you take documents, data or </a:t>
            </a:r>
            <a:endParaRPr lang="en-US" sz="5100" dirty="0" smtClean="0">
              <a:solidFill>
                <a:schemeClr val="bg1"/>
              </a:solidFill>
              <a:latin typeface="Lucida Console"/>
              <a:cs typeface="Lucida Console"/>
            </a:endParaRPr>
          </a:p>
          <a:p>
            <a:pPr marL="0" indent="0">
              <a:buNone/>
            </a:pPr>
            <a:r>
              <a:rPr lang="en-US" sz="5100" dirty="0" smtClean="0">
                <a:solidFill>
                  <a:schemeClr val="bg1"/>
                </a:solidFill>
                <a:latin typeface="Lucida Console"/>
                <a:cs typeface="Lucida Console"/>
              </a:rPr>
              <a:t>dollars</a:t>
            </a:r>
            <a:r>
              <a:rPr lang="en-US" sz="5100" dirty="0">
                <a:solidFill>
                  <a:schemeClr val="bg1"/>
                </a:solidFill>
                <a:latin typeface="Lucida Console"/>
                <a:cs typeface="Lucida Console"/>
              </a:rPr>
              <a:t>. It is </a:t>
            </a:r>
            <a:r>
              <a:rPr lang="en-US" sz="5100" dirty="0" smtClean="0">
                <a:solidFill>
                  <a:schemeClr val="bg1"/>
                </a:solidFill>
                <a:latin typeface="Lucida Console"/>
                <a:cs typeface="Lucida Console"/>
              </a:rPr>
              <a:t>equally </a:t>
            </a:r>
            <a:r>
              <a:rPr lang="en-US" sz="5100" dirty="0">
                <a:solidFill>
                  <a:schemeClr val="bg1"/>
                </a:solidFill>
                <a:latin typeface="Lucida Console"/>
                <a:cs typeface="Lucida Console"/>
              </a:rPr>
              <a:t>harmful to the victim whether you </a:t>
            </a:r>
            <a:endParaRPr lang="en-US" sz="5100" dirty="0" smtClean="0">
              <a:solidFill>
                <a:schemeClr val="bg1"/>
              </a:solidFill>
              <a:latin typeface="Lucida Console"/>
              <a:cs typeface="Lucida Console"/>
            </a:endParaRPr>
          </a:p>
          <a:p>
            <a:pPr marL="0" indent="0">
              <a:buNone/>
            </a:pPr>
            <a:r>
              <a:rPr lang="en-US" sz="5100" dirty="0" smtClean="0">
                <a:solidFill>
                  <a:schemeClr val="bg1"/>
                </a:solidFill>
                <a:latin typeface="Lucida Console"/>
                <a:cs typeface="Lucida Console"/>
              </a:rPr>
              <a:t>sell </a:t>
            </a:r>
            <a:r>
              <a:rPr lang="en-US" sz="5100" dirty="0">
                <a:solidFill>
                  <a:schemeClr val="bg1"/>
                </a:solidFill>
                <a:latin typeface="Lucida Console"/>
                <a:cs typeface="Lucida Console"/>
              </a:rPr>
              <a:t>what you have </a:t>
            </a:r>
            <a:r>
              <a:rPr lang="en-US" sz="5100" dirty="0" smtClean="0">
                <a:solidFill>
                  <a:schemeClr val="bg1"/>
                </a:solidFill>
                <a:latin typeface="Lucida Console"/>
                <a:cs typeface="Lucida Console"/>
              </a:rPr>
              <a:t>stolen </a:t>
            </a:r>
            <a:r>
              <a:rPr lang="en-US" sz="5100" dirty="0">
                <a:solidFill>
                  <a:schemeClr val="bg1"/>
                </a:solidFill>
                <a:latin typeface="Lucida Console"/>
                <a:cs typeface="Lucida Console"/>
              </a:rPr>
              <a:t>or give it away.”*</a:t>
            </a:r>
            <a:r>
              <a:rPr lang="en-US" sz="5100" b="1" dirty="0">
                <a:solidFill>
                  <a:schemeClr val="bg1"/>
                </a:solidFill>
                <a:latin typeface="Lucida Console"/>
                <a:cs typeface="Lucida Console"/>
              </a:rPr>
              <a:t> </a:t>
            </a:r>
            <a:endParaRPr lang="en-US" sz="5100" dirty="0">
              <a:solidFill>
                <a:schemeClr val="bg1"/>
              </a:solidFill>
              <a:latin typeface="Lucida Console"/>
              <a:cs typeface="Lucida Console"/>
            </a:endParaRPr>
          </a:p>
          <a:p>
            <a:pPr marL="0" indent="0">
              <a:buNone/>
            </a:pPr>
            <a:endParaRPr lang="en-US" sz="4000" dirty="0">
              <a:solidFill>
                <a:schemeClr val="bg1"/>
              </a:solidFill>
              <a:latin typeface="Lucida Console"/>
              <a:cs typeface="Lucida Console"/>
            </a:endParaRPr>
          </a:p>
          <a:p>
            <a:pPr marL="0" indent="0">
              <a:buNone/>
            </a:pPr>
            <a:endParaRPr lang="en-US" sz="4000" dirty="0">
              <a:solidFill>
                <a:schemeClr val="bg1"/>
              </a:solidFill>
              <a:latin typeface="Lucida Console"/>
              <a:cs typeface="Lucida Console"/>
            </a:endParaRPr>
          </a:p>
          <a:p>
            <a:pPr marL="0" indent="0">
              <a:buNone/>
            </a:pPr>
            <a:endParaRPr lang="en-US" sz="2900" dirty="0">
              <a:solidFill>
                <a:schemeClr val="bg1"/>
              </a:solidFill>
              <a:latin typeface="Lucida Console"/>
              <a:cs typeface="Lucida Console"/>
            </a:endParaRPr>
          </a:p>
          <a:p>
            <a:pPr marL="0" indent="0">
              <a:buNone/>
            </a:pPr>
            <a:endParaRPr lang="en-US" sz="2900" dirty="0" smtClean="0">
              <a:solidFill>
                <a:schemeClr val="bg1"/>
              </a:solidFill>
              <a:latin typeface="Lucida Console"/>
              <a:cs typeface="Lucida Console"/>
            </a:endParaRPr>
          </a:p>
          <a:p>
            <a:pPr marL="0" indent="0">
              <a:buNone/>
            </a:pPr>
            <a:endParaRPr lang="en-US" sz="2900" dirty="0">
              <a:solidFill>
                <a:schemeClr val="bg1"/>
              </a:solidFill>
              <a:latin typeface="Lucida Console"/>
              <a:cs typeface="Lucida Console"/>
            </a:endParaRPr>
          </a:p>
          <a:p>
            <a:pPr marL="0" indent="0">
              <a:buNone/>
            </a:pPr>
            <a:endParaRPr lang="en-US" sz="2900" dirty="0" smtClean="0">
              <a:solidFill>
                <a:schemeClr val="bg1"/>
              </a:solidFill>
              <a:latin typeface="Lucida Console"/>
              <a:cs typeface="Lucida Console"/>
            </a:endParaRPr>
          </a:p>
          <a:p>
            <a:pPr marL="0" indent="0">
              <a:buNone/>
            </a:pPr>
            <a:endParaRPr lang="en-US" sz="2900" dirty="0">
              <a:solidFill>
                <a:schemeClr val="bg1"/>
              </a:solidFill>
              <a:latin typeface="Lucida Console"/>
              <a:cs typeface="Lucida Console"/>
            </a:endParaRPr>
          </a:p>
          <a:p>
            <a:pPr marL="0" indent="0">
              <a:buNone/>
            </a:pPr>
            <a:endParaRPr lang="en-US" sz="2900" dirty="0">
              <a:solidFill>
                <a:schemeClr val="bg1"/>
              </a:solidFill>
              <a:latin typeface="Lucida Console"/>
              <a:cs typeface="Lucida Console"/>
            </a:endParaRPr>
          </a:p>
          <a:p>
            <a:pPr marL="0" indent="0">
              <a:buNone/>
            </a:pPr>
            <a:endParaRPr lang="en-US" sz="2900" dirty="0" smtClean="0">
              <a:solidFill>
                <a:schemeClr val="bg1"/>
              </a:solidFill>
              <a:latin typeface="Lucida Console"/>
              <a:cs typeface="Lucida Console"/>
            </a:endParaRPr>
          </a:p>
          <a:p>
            <a:pPr marL="0" indent="0">
              <a:buNone/>
            </a:pPr>
            <a:endParaRPr lang="en-US" sz="2900" dirty="0" smtClean="0">
              <a:solidFill>
                <a:schemeClr val="bg1"/>
              </a:solidFill>
              <a:latin typeface="Lucida Console"/>
              <a:cs typeface="Lucida Console"/>
            </a:endParaRPr>
          </a:p>
          <a:p>
            <a:pPr marL="0" indent="0">
              <a:buNone/>
            </a:pPr>
            <a:endParaRPr lang="en-US" sz="2900" dirty="0">
              <a:solidFill>
                <a:schemeClr val="bg1"/>
              </a:solidFill>
              <a:latin typeface="Lucida Console"/>
              <a:cs typeface="Lucida Console"/>
            </a:endParaRPr>
          </a:p>
          <a:p>
            <a:pPr marL="0" indent="0">
              <a:buNone/>
            </a:pPr>
            <a:endParaRPr lang="en-US" sz="2900" dirty="0" smtClean="0">
              <a:solidFill>
                <a:schemeClr val="bg1"/>
              </a:solidFill>
              <a:latin typeface="Lucida Console"/>
              <a:cs typeface="Lucida Console"/>
            </a:endParaRPr>
          </a:p>
          <a:p>
            <a:pPr marL="0" indent="0">
              <a:buNone/>
            </a:pPr>
            <a:r>
              <a:rPr lang="en-US" sz="2900" dirty="0" smtClean="0">
                <a:solidFill>
                  <a:schemeClr val="bg1"/>
                </a:solidFill>
                <a:latin typeface="Lucida Console"/>
                <a:cs typeface="Lucida Console"/>
              </a:rPr>
              <a:t>*</a:t>
            </a:r>
            <a:r>
              <a:rPr lang="en-US" sz="2900" dirty="0">
                <a:solidFill>
                  <a:schemeClr val="bg1"/>
                </a:solidFill>
                <a:latin typeface="Lucida Console"/>
                <a:cs typeface="Lucida Console"/>
              </a:rPr>
              <a:t>The United States Attorney’s Office, District of Massachusetts, Press Release, “Alleged Hacker Charged with </a:t>
            </a:r>
            <a:endParaRPr lang="en-US" sz="2900" dirty="0" smtClean="0">
              <a:solidFill>
                <a:schemeClr val="bg1"/>
              </a:solidFill>
              <a:latin typeface="Lucida Console"/>
              <a:cs typeface="Lucida Console"/>
            </a:endParaRPr>
          </a:p>
          <a:p>
            <a:pPr marL="0" indent="0">
              <a:buNone/>
            </a:pPr>
            <a:r>
              <a:rPr lang="en-US" sz="2900" dirty="0" smtClean="0">
                <a:solidFill>
                  <a:schemeClr val="bg1"/>
                </a:solidFill>
                <a:latin typeface="Lucida Console"/>
                <a:cs typeface="Lucida Console"/>
              </a:rPr>
              <a:t>Stealing </a:t>
            </a:r>
            <a:r>
              <a:rPr lang="en-US" sz="2900" dirty="0">
                <a:solidFill>
                  <a:schemeClr val="bg1"/>
                </a:solidFill>
                <a:latin typeface="Lucida Console"/>
                <a:cs typeface="Lucida Console"/>
              </a:rPr>
              <a:t>over Four Million Documents from MIT Network” (19 July 2011), online: </a:t>
            </a:r>
            <a:r>
              <a:rPr lang="en-US" sz="2900" dirty="0" smtClean="0">
                <a:solidFill>
                  <a:schemeClr val="bg1"/>
                </a:solidFill>
                <a:latin typeface="Lucida Console"/>
                <a:cs typeface="Lucida Console"/>
              </a:rPr>
              <a:t>&lt;</a:t>
            </a:r>
          </a:p>
          <a:p>
            <a:pPr marL="0" indent="0">
              <a:buNone/>
            </a:pPr>
            <a:r>
              <a:rPr lang="en-US" sz="2900" dirty="0" smtClean="0">
                <a:solidFill>
                  <a:schemeClr val="bg1"/>
                </a:solidFill>
                <a:latin typeface="Lucida Console"/>
                <a:cs typeface="Lucida Console"/>
                <a:hlinkClick r:id="rId2"/>
              </a:rPr>
              <a:t>http</a:t>
            </a:r>
            <a:r>
              <a:rPr lang="en-US" sz="2900" dirty="0">
                <a:solidFill>
                  <a:schemeClr val="bg1"/>
                </a:solidFill>
                <a:latin typeface="Lucida Console"/>
                <a:cs typeface="Lucida Console"/>
                <a:hlinkClick r:id="rId2"/>
              </a:rPr>
              <a:t>://www.justice.gov/usao/ma/news/2011/July/SwartzAaronPR.html</a:t>
            </a:r>
            <a:r>
              <a:rPr lang="en-US" sz="2900" dirty="0">
                <a:solidFill>
                  <a:schemeClr val="bg1"/>
                </a:solidFill>
                <a:latin typeface="Lucida Console"/>
                <a:cs typeface="Lucida Console"/>
              </a:rPr>
              <a:t>&gt;</a:t>
            </a:r>
          </a:p>
          <a:p>
            <a:pPr marL="0" indent="0">
              <a:buNone/>
            </a:pPr>
            <a:endParaRPr lang="en-US" sz="4000" b="1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2138" y="3614928"/>
            <a:ext cx="3307519" cy="1729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5871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181450"/>
            <a:ext cx="8686800" cy="575692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800" i="1" dirty="0">
                <a:solidFill>
                  <a:srgbClr val="FFFFFF"/>
                </a:solidFill>
                <a:latin typeface="Lucida Console"/>
                <a:cs typeface="Lucida Console"/>
              </a:rPr>
              <a:t>“I may be one of very few people in this room who actually makes his living personally by creating what these gentlemen are pleased to call “intellectual property.” I don’t regard my expression as a form of property. Property is something that can be taken from me. If I don’t have it, somebody else does. </a:t>
            </a:r>
            <a:br>
              <a:rPr lang="en-US" sz="2800" i="1" dirty="0">
                <a:solidFill>
                  <a:srgbClr val="FFFFFF"/>
                </a:solidFill>
                <a:latin typeface="Lucida Console"/>
                <a:cs typeface="Lucida Console"/>
              </a:rPr>
            </a:br>
            <a:endParaRPr lang="en-US" sz="2800" i="1" dirty="0">
              <a:solidFill>
                <a:srgbClr val="FFFFFF"/>
              </a:solidFill>
              <a:latin typeface="Lucida Console"/>
              <a:cs typeface="Lucida Console"/>
            </a:endParaRPr>
          </a:p>
          <a:p>
            <a:pPr marL="0" indent="0">
              <a:buNone/>
            </a:pPr>
            <a:r>
              <a:rPr lang="en-US" sz="2800" i="1" dirty="0">
                <a:solidFill>
                  <a:srgbClr val="FFFFFF"/>
                </a:solidFill>
                <a:latin typeface="Lucida Console"/>
                <a:cs typeface="Lucida Console"/>
              </a:rPr>
              <a:t>Expression is not like that. </a:t>
            </a:r>
            <a:r>
              <a:rPr lang="en-US" sz="2800" i="1" dirty="0">
                <a:solidFill>
                  <a:srgbClr val="FFFF00"/>
                </a:solidFill>
                <a:latin typeface="Lucida Console"/>
                <a:cs typeface="Lucida Console"/>
              </a:rPr>
              <a:t>The notion that expression is like that is entirely a consequence of taking a system of expression and transporting it around, which was necessary before there was the internet</a:t>
            </a:r>
            <a:r>
              <a:rPr lang="en-US" sz="2800" i="1" dirty="0">
                <a:solidFill>
                  <a:schemeClr val="bg1">
                    <a:lumMod val="75000"/>
                  </a:schemeClr>
                </a:solidFill>
                <a:latin typeface="Lucida Console"/>
                <a:cs typeface="Lucida Console"/>
              </a:rPr>
              <a:t>, </a:t>
            </a:r>
            <a:r>
              <a:rPr lang="en-US" sz="2800" i="1" dirty="0">
                <a:solidFill>
                  <a:schemeClr val="bg1"/>
                </a:solidFill>
                <a:latin typeface="Lucida Console"/>
                <a:cs typeface="Lucida Console"/>
              </a:rPr>
              <a:t>which has the capacity to do this infinitely at almost no cost.”</a:t>
            </a:r>
          </a:p>
          <a:p>
            <a:pPr marL="0" indent="0">
              <a:buNone/>
            </a:pPr>
            <a:endParaRPr lang="en-US" sz="2800" i="1" dirty="0">
              <a:solidFill>
                <a:schemeClr val="bg1"/>
              </a:solidFill>
              <a:latin typeface="Lucida Console"/>
              <a:cs typeface="Lucida Console"/>
            </a:endParaRPr>
          </a:p>
          <a:p>
            <a:pPr marL="0" indent="0">
              <a:buNone/>
            </a:pPr>
            <a:r>
              <a:rPr lang="en-US" sz="2800" dirty="0">
                <a:solidFill>
                  <a:schemeClr val="bg1"/>
                </a:solidFill>
                <a:latin typeface="Lucida Console"/>
                <a:cs typeface="Lucida Console"/>
              </a:rPr>
              <a:t>John Perry Barlow, May 2011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559874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5751"/>
            <a:ext cx="9143999" cy="903302"/>
          </a:xfrm>
        </p:spPr>
        <p:txBody>
          <a:bodyPr>
            <a:noAutofit/>
          </a:bodyPr>
          <a:lstStyle/>
          <a:p>
            <a:r>
              <a:rPr lang="en-US" sz="5400" b="1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en-US" sz="5400" b="1" dirty="0" smtClean="0">
                <a:solidFill>
                  <a:srgbClr val="FFFF00"/>
                </a:solidFill>
                <a:latin typeface="+mn-lt"/>
                <a:cs typeface="Times New Roman"/>
              </a:rPr>
              <a:t>Consider the possibility...</a:t>
            </a:r>
            <a:endParaRPr lang="en-US" sz="5400" b="1" dirty="0">
              <a:solidFill>
                <a:srgbClr val="FFFF00"/>
              </a:solidFill>
              <a:latin typeface="+mn-lt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1" y="1029369"/>
            <a:ext cx="9144000" cy="5093368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sz="4800" b="1" dirty="0" smtClean="0">
                <a:solidFill>
                  <a:schemeClr val="bg1"/>
                </a:solidFill>
                <a:latin typeface="Lucida Console"/>
                <a:cs typeface="Lucida Console"/>
              </a:rPr>
              <a:t> </a:t>
            </a:r>
            <a:r>
              <a:rPr lang="en-US" sz="4700" dirty="0" smtClean="0">
                <a:solidFill>
                  <a:schemeClr val="bg1"/>
                </a:solidFill>
                <a:latin typeface="Lucida Console"/>
                <a:cs typeface="Lucida Console"/>
              </a:rPr>
              <a:t>…that Law (&amp; Justice) </a:t>
            </a:r>
            <a:r>
              <a:rPr lang="en-US" sz="4700" dirty="0" smtClean="0">
                <a:solidFill>
                  <a:srgbClr val="FF0000"/>
                </a:solidFill>
                <a:latin typeface="Lucida Console"/>
                <a:cs typeface="Lucida Console"/>
              </a:rPr>
              <a:t>can never  </a:t>
            </a:r>
          </a:p>
          <a:p>
            <a:pPr marL="0" indent="0">
              <a:buNone/>
            </a:pPr>
            <a:r>
              <a:rPr lang="en-US" sz="4700" dirty="0" smtClean="0">
                <a:solidFill>
                  <a:srgbClr val="FF0000"/>
                </a:solidFill>
                <a:latin typeface="Lucida Console"/>
                <a:cs typeface="Lucida Console"/>
              </a:rPr>
              <a:t> adequately resolve  </a:t>
            </a:r>
          </a:p>
          <a:p>
            <a:pPr marL="0" indent="0">
              <a:buNone/>
            </a:pPr>
            <a:r>
              <a:rPr lang="en-US" sz="4700" dirty="0" smtClean="0">
                <a:solidFill>
                  <a:srgbClr val="FF0000"/>
                </a:solidFill>
                <a:latin typeface="Lucida Console"/>
                <a:cs typeface="Lucida Console"/>
              </a:rPr>
              <a:t> communications based issues</a:t>
            </a:r>
            <a:r>
              <a:rPr lang="en-US" sz="4700" dirty="0" smtClean="0">
                <a:solidFill>
                  <a:schemeClr val="bg1"/>
                </a:solidFill>
                <a:latin typeface="Lucida Console"/>
                <a:cs typeface="Lucida Console"/>
              </a:rPr>
              <a:t>  </a:t>
            </a:r>
          </a:p>
          <a:p>
            <a:pPr marL="0" indent="0">
              <a:buNone/>
            </a:pPr>
            <a:r>
              <a:rPr lang="en-US" sz="4700" dirty="0" smtClean="0">
                <a:solidFill>
                  <a:schemeClr val="bg1"/>
                </a:solidFill>
                <a:latin typeface="Lucida Console"/>
                <a:cs typeface="Lucida Console"/>
              </a:rPr>
              <a:t> precisely </a:t>
            </a:r>
            <a:r>
              <a:rPr lang="en-US" sz="4700" dirty="0" smtClean="0">
                <a:solidFill>
                  <a:srgbClr val="FFFF00"/>
                </a:solidFill>
                <a:latin typeface="Lucida Console"/>
                <a:cs typeface="Lucida Console"/>
              </a:rPr>
              <a:t>because…</a:t>
            </a:r>
          </a:p>
          <a:p>
            <a:pPr marL="0" indent="0">
              <a:buNone/>
            </a:pPr>
            <a:r>
              <a:rPr lang="en-US" sz="4700" dirty="0" smtClean="0">
                <a:solidFill>
                  <a:srgbClr val="FFFF00"/>
                </a:solidFill>
                <a:latin typeface="Lucida Console"/>
                <a:cs typeface="Lucida Console"/>
              </a:rPr>
              <a:t> communications memes  </a:t>
            </a:r>
          </a:p>
          <a:p>
            <a:pPr marL="0" indent="0">
              <a:buNone/>
            </a:pPr>
            <a:r>
              <a:rPr lang="en-US" sz="4700" dirty="0" smtClean="0">
                <a:solidFill>
                  <a:srgbClr val="FFFF00"/>
                </a:solidFill>
                <a:latin typeface="Lucida Console"/>
                <a:cs typeface="Lucida Console"/>
              </a:rPr>
              <a:t> proactively define the future  </a:t>
            </a:r>
          </a:p>
          <a:p>
            <a:pPr marL="0" indent="0">
              <a:buNone/>
            </a:pPr>
            <a:r>
              <a:rPr lang="en-US" sz="4700" dirty="0">
                <a:solidFill>
                  <a:srgbClr val="FFFF00"/>
                </a:solidFill>
                <a:latin typeface="Lucida Console"/>
                <a:cs typeface="Lucida Console"/>
              </a:rPr>
              <a:t> </a:t>
            </a:r>
            <a:r>
              <a:rPr lang="en-US" sz="4700" dirty="0" smtClean="0">
                <a:solidFill>
                  <a:srgbClr val="FFFF00"/>
                </a:solidFill>
                <a:latin typeface="Lucida Console"/>
                <a:cs typeface="Lucida Console"/>
              </a:rPr>
              <a:t>meanings of Justice </a:t>
            </a:r>
            <a:r>
              <a:rPr lang="en-US" sz="4700" dirty="0" smtClean="0">
                <a:solidFill>
                  <a:schemeClr val="bg1"/>
                </a:solidFill>
                <a:latin typeface="Lucida Console"/>
                <a:cs typeface="Lucida Console"/>
              </a:rPr>
              <a:t>&amp; the forms  </a:t>
            </a:r>
          </a:p>
          <a:p>
            <a:pPr marL="0" indent="0">
              <a:buNone/>
            </a:pPr>
            <a:r>
              <a:rPr lang="en-US" sz="4700" dirty="0">
                <a:solidFill>
                  <a:schemeClr val="bg1"/>
                </a:solidFill>
                <a:latin typeface="Lucida Console"/>
                <a:cs typeface="Lucida Console"/>
              </a:rPr>
              <a:t> </a:t>
            </a:r>
            <a:r>
              <a:rPr lang="en-US" sz="4700" dirty="0" smtClean="0">
                <a:solidFill>
                  <a:schemeClr val="bg1"/>
                </a:solidFill>
                <a:latin typeface="Lucida Console"/>
                <a:cs typeface="Lucida Console"/>
              </a:rPr>
              <a:t>Law will take.</a:t>
            </a:r>
          </a:p>
          <a:p>
            <a:pPr marL="0" indent="0">
              <a:buNone/>
            </a:pPr>
            <a:endParaRPr lang="en-US" sz="3000" dirty="0" smtClean="0">
              <a:solidFill>
                <a:schemeClr val="bg1">
                  <a:lumMod val="75000"/>
                </a:schemeClr>
              </a:solidFill>
              <a:latin typeface="Lucida Console"/>
              <a:cs typeface="Lucida Console"/>
            </a:endParaRPr>
          </a:p>
          <a:p>
            <a:pPr marL="0" indent="0">
              <a:buNone/>
            </a:pPr>
            <a:r>
              <a:rPr lang="en-US" sz="3000" dirty="0" smtClean="0">
                <a:solidFill>
                  <a:schemeClr val="bg1">
                    <a:lumMod val="75000"/>
                  </a:schemeClr>
                </a:solidFill>
                <a:latin typeface="Lucida Console"/>
                <a:cs typeface="Lucida Console"/>
              </a:rPr>
              <a:t>(</a:t>
            </a:r>
            <a:r>
              <a:rPr lang="en-US" sz="3000" dirty="0">
                <a:solidFill>
                  <a:schemeClr val="bg1">
                    <a:lumMod val="75000"/>
                  </a:schemeClr>
                </a:solidFill>
                <a:latin typeface="Lucida Console"/>
                <a:cs typeface="Lucida Console"/>
              </a:rPr>
              <a:t>breathing hard…sweat falling off brow…this can’t </a:t>
            </a:r>
            <a:endParaRPr lang="en-US" sz="3000" dirty="0" smtClean="0">
              <a:solidFill>
                <a:schemeClr val="bg1">
                  <a:lumMod val="75000"/>
                </a:schemeClr>
              </a:solidFill>
              <a:latin typeface="Lucida Console"/>
              <a:cs typeface="Lucida Console"/>
            </a:endParaRPr>
          </a:p>
          <a:p>
            <a:pPr marL="0" indent="0">
              <a:buNone/>
            </a:pPr>
            <a:r>
              <a:rPr lang="en-US" sz="3000" dirty="0" smtClean="0">
                <a:solidFill>
                  <a:schemeClr val="bg1">
                    <a:lumMod val="75000"/>
                  </a:schemeClr>
                </a:solidFill>
                <a:latin typeface="Lucida Console"/>
                <a:cs typeface="Lucida Console"/>
              </a:rPr>
              <a:t> be </a:t>
            </a:r>
            <a:r>
              <a:rPr lang="en-US" sz="3000" dirty="0">
                <a:solidFill>
                  <a:schemeClr val="bg1">
                    <a:lumMod val="75000"/>
                  </a:schemeClr>
                </a:solidFill>
                <a:latin typeface="Lucida Console"/>
                <a:cs typeface="Lucida Console"/>
              </a:rPr>
              <a:t>right…can </a:t>
            </a:r>
            <a:r>
              <a:rPr lang="en-US" sz="3000" dirty="0" smtClean="0">
                <a:solidFill>
                  <a:schemeClr val="bg1">
                    <a:lumMod val="75000"/>
                  </a:schemeClr>
                </a:solidFill>
                <a:latin typeface="Lucida Console"/>
                <a:cs typeface="Lucida Console"/>
              </a:rPr>
              <a:t>it</a:t>
            </a:r>
            <a:r>
              <a:rPr lang="en-US" sz="3000" dirty="0">
                <a:solidFill>
                  <a:schemeClr val="bg1">
                    <a:lumMod val="75000"/>
                  </a:schemeClr>
                </a:solidFill>
                <a:latin typeface="Lucida Console"/>
                <a:cs typeface="Lucida Console"/>
              </a:rPr>
              <a:t>?)</a:t>
            </a:r>
          </a:p>
          <a:p>
            <a:pPr marL="0" indent="0">
              <a:buNone/>
            </a:pPr>
            <a:endParaRPr lang="en-US" dirty="0" smtClean="0">
              <a:latin typeface="+mn-lt"/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258398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6000" b="1" dirty="0" smtClean="0">
                <a:solidFill>
                  <a:srgbClr val="FFFF00"/>
                </a:solidFill>
                <a:latin typeface="+mn-lt"/>
                <a:cs typeface="Times New Roman"/>
              </a:rPr>
              <a:t>Less Bravely</a:t>
            </a:r>
            <a:endParaRPr lang="en-US" sz="6000" b="1" dirty="0">
              <a:solidFill>
                <a:srgbClr val="FFFF00"/>
              </a:solidFill>
              <a:latin typeface="+mn-lt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1408134"/>
            <a:ext cx="8686800" cy="4318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 smtClean="0">
                <a:solidFill>
                  <a:srgbClr val="FFFFFF"/>
                </a:solidFill>
                <a:latin typeface="Lucida Console"/>
                <a:cs typeface="Lucida Console"/>
              </a:rPr>
              <a:t>Concepts of law &amp; justice do not shape communications technologies nearly as much as they are shaped by the memes and meanings arising from communications technologies.</a:t>
            </a:r>
            <a:endParaRPr lang="en-US" sz="3600" dirty="0">
              <a:solidFill>
                <a:srgbClr val="FFFFFF"/>
              </a:solidFill>
              <a:latin typeface="Lucida Console"/>
              <a:cs typeface="Lucida Console"/>
            </a:endParaRPr>
          </a:p>
        </p:txBody>
      </p:sp>
    </p:spTree>
    <p:extLst>
      <p:ext uri="{BB962C8B-B14F-4D97-AF65-F5344CB8AC3E}">
        <p14:creationId xmlns:p14="http://schemas.microsoft.com/office/powerpoint/2010/main" val="73688898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878"/>
            <a:ext cx="9144000" cy="1131431"/>
          </a:xfrm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en-US" sz="2800" b="1" dirty="0" smtClean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en-US" sz="4400" b="1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en-US" sz="4400" b="1" dirty="0" smtClean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en-US" sz="4400" b="1" dirty="0" smtClean="0">
                <a:solidFill>
                  <a:srgbClr val="FFFF00"/>
                </a:solidFill>
                <a:latin typeface="+mn-lt"/>
                <a:cs typeface="Times New Roman"/>
              </a:rPr>
              <a:t>Technology /Justice (Parallels)?</a:t>
            </a:r>
            <a:endParaRPr lang="en-US" sz="4400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" y="1152309"/>
            <a:ext cx="9143999" cy="4762091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sz="3200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 </a:t>
            </a:r>
            <a:r>
              <a:rPr lang="en-US" sz="3200" dirty="0" smtClean="0">
                <a:solidFill>
                  <a:schemeClr val="bg1">
                    <a:lumMod val="95000"/>
                  </a:schemeClr>
                </a:solidFill>
                <a:latin typeface="+mj-lt"/>
              </a:rPr>
              <a:t>     </a:t>
            </a:r>
            <a:r>
              <a:rPr lang="en-US" sz="3200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 </a:t>
            </a:r>
            <a:r>
              <a:rPr lang="en-US" sz="3200" b="1" i="1" dirty="0" smtClean="0">
                <a:solidFill>
                  <a:srgbClr val="FFFF00"/>
                </a:solidFill>
                <a:latin typeface="P22 Typewriter"/>
                <a:cs typeface="P22 Typewriter"/>
              </a:rPr>
              <a:t>Before Justice was Revenge</a:t>
            </a:r>
          </a:p>
          <a:p>
            <a:pPr marL="0" indent="0">
              <a:buNone/>
            </a:pPr>
            <a:r>
              <a:rPr lang="en-US" sz="3200" dirty="0" smtClean="0">
                <a:solidFill>
                  <a:schemeClr val="bg1">
                    <a:lumMod val="95000"/>
                  </a:schemeClr>
                </a:solidFill>
                <a:latin typeface="Lucida Console"/>
                <a:cs typeface="Lucida Console"/>
              </a:rPr>
              <a:t>1. Pre-literate  </a:t>
            </a:r>
            <a:r>
              <a:rPr lang="en-US" sz="3200" dirty="0" smtClean="0">
                <a:solidFill>
                  <a:srgbClr val="FFFF00"/>
                </a:solidFill>
                <a:latin typeface="Lucida Console"/>
                <a:cs typeface="Lucida Console"/>
              </a:rPr>
              <a:t>=&gt;</a:t>
            </a:r>
            <a:r>
              <a:rPr lang="en-US" sz="3200" dirty="0" smtClean="0">
                <a:solidFill>
                  <a:schemeClr val="bg1">
                    <a:lumMod val="95000"/>
                  </a:schemeClr>
                </a:solidFill>
                <a:latin typeface="Lucida Console"/>
                <a:cs typeface="Lucida Console"/>
              </a:rPr>
              <a:t>  </a:t>
            </a:r>
            <a:r>
              <a:rPr lang="en-US" sz="3200" dirty="0" smtClean="0">
                <a:solidFill>
                  <a:srgbClr val="BFBFBF"/>
                </a:solidFill>
                <a:latin typeface="Lucida Console"/>
                <a:cs typeface="Lucida Console"/>
              </a:rPr>
              <a:t>Justice as Retribution  </a:t>
            </a:r>
          </a:p>
          <a:p>
            <a:pPr marL="0" indent="0">
              <a:buNone/>
            </a:pPr>
            <a:r>
              <a:rPr lang="en-US" sz="3200" dirty="0" smtClean="0">
                <a:solidFill>
                  <a:schemeClr val="bg2">
                    <a:lumMod val="50000"/>
                  </a:schemeClr>
                </a:solidFill>
                <a:latin typeface="Lucida Console"/>
                <a:cs typeface="Lucida Console"/>
              </a:rPr>
              <a:t>2. </a:t>
            </a:r>
            <a:r>
              <a:rPr lang="en-US" sz="3200" dirty="0">
                <a:solidFill>
                  <a:schemeClr val="bg2">
                    <a:lumMod val="90000"/>
                  </a:schemeClr>
                </a:solidFill>
                <a:latin typeface="Lucida Console"/>
                <a:cs typeface="Lucida Console"/>
              </a:rPr>
              <a:t>Writing </a:t>
            </a:r>
            <a:r>
              <a:rPr lang="en-US" sz="3200" dirty="0" smtClean="0">
                <a:solidFill>
                  <a:schemeClr val="bg2">
                    <a:lumMod val="90000"/>
                  </a:schemeClr>
                </a:solidFill>
                <a:latin typeface="Lucida Console"/>
                <a:cs typeface="Lucida Console"/>
              </a:rPr>
              <a:t>Instruments    </a:t>
            </a:r>
            <a:r>
              <a:rPr lang="en-US" sz="3200" dirty="0" smtClean="0">
                <a:solidFill>
                  <a:srgbClr val="FFFF00"/>
                </a:solidFill>
                <a:latin typeface="Lucida Console"/>
                <a:cs typeface="Lucida Console"/>
              </a:rPr>
              <a:t>=&gt;</a:t>
            </a:r>
            <a:r>
              <a:rPr lang="en-US" sz="3200" dirty="0" smtClean="0">
                <a:solidFill>
                  <a:srgbClr val="FFFFFF"/>
                </a:solidFill>
                <a:latin typeface="Lucida Console"/>
                <a:cs typeface="Lucida Console"/>
              </a:rPr>
              <a:t> </a:t>
            </a:r>
            <a:r>
              <a:rPr lang="en-US" sz="3200" dirty="0" smtClean="0">
                <a:solidFill>
                  <a:schemeClr val="bg1">
                    <a:lumMod val="75000"/>
                  </a:schemeClr>
                </a:solidFill>
                <a:latin typeface="Lucida Console"/>
                <a:cs typeface="Lucida Console"/>
              </a:rPr>
              <a:t>  </a:t>
            </a:r>
            <a:r>
              <a:rPr lang="en-US" sz="3200" dirty="0" smtClean="0">
                <a:solidFill>
                  <a:schemeClr val="bg2">
                    <a:lumMod val="50000"/>
                  </a:schemeClr>
                </a:solidFill>
                <a:latin typeface="Lucida Console"/>
                <a:cs typeface="Lucida Console"/>
              </a:rPr>
              <a:t>Justice as      </a:t>
            </a:r>
          </a:p>
          <a:p>
            <a:pPr marL="0" indent="0">
              <a:buNone/>
            </a:pPr>
            <a:r>
              <a:rPr lang="en-US" sz="3200" dirty="0">
                <a:solidFill>
                  <a:schemeClr val="bg2">
                    <a:lumMod val="50000"/>
                  </a:schemeClr>
                </a:solidFill>
                <a:latin typeface="Lucida Console"/>
                <a:cs typeface="Lucida Console"/>
              </a:rPr>
              <a:t> </a:t>
            </a:r>
            <a:r>
              <a:rPr lang="en-US" sz="3200" dirty="0" smtClean="0">
                <a:solidFill>
                  <a:schemeClr val="bg2">
                    <a:lumMod val="50000"/>
                  </a:schemeClr>
                </a:solidFill>
                <a:latin typeface="Lucida Console"/>
                <a:cs typeface="Lucida Console"/>
              </a:rPr>
              <a:t>                             Compensation</a:t>
            </a:r>
            <a:r>
              <a:rPr lang="en-US" sz="3200" dirty="0" smtClean="0">
                <a:solidFill>
                  <a:schemeClr val="bg1">
                    <a:lumMod val="75000"/>
                  </a:schemeClr>
                </a:solidFill>
                <a:latin typeface="Lucida Console"/>
                <a:cs typeface="Lucida Console"/>
              </a:rPr>
              <a:t> </a:t>
            </a:r>
            <a:r>
              <a:rPr 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Lucida Console"/>
                <a:cs typeface="Lucida Console"/>
              </a:rPr>
              <a:t>  </a:t>
            </a:r>
          </a:p>
          <a:p>
            <a:pPr marL="0" indent="0">
              <a:buNone/>
            </a:pPr>
            <a:r>
              <a:rPr lang="en-US" sz="3200" dirty="0" smtClean="0">
                <a:solidFill>
                  <a:srgbClr val="558ED5"/>
                </a:solidFill>
                <a:latin typeface="Lucida Console"/>
                <a:cs typeface="Lucida Console"/>
              </a:rPr>
              <a:t>3. </a:t>
            </a:r>
            <a:r>
              <a:rPr lang="en-US" sz="3200" dirty="0">
                <a:solidFill>
                  <a:schemeClr val="tx2">
                    <a:lumMod val="20000"/>
                    <a:lumOff val="80000"/>
                  </a:schemeClr>
                </a:solidFill>
                <a:latin typeface="Lucida Console"/>
                <a:cs typeface="Lucida Console"/>
              </a:rPr>
              <a:t>Printing </a:t>
            </a:r>
            <a:r>
              <a:rPr lang="en-US" sz="32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Lucida Console"/>
                <a:cs typeface="Lucida Console"/>
              </a:rPr>
              <a:t>Press    </a:t>
            </a:r>
            <a:r>
              <a:rPr lang="en-US" sz="3200" dirty="0" smtClean="0">
                <a:solidFill>
                  <a:srgbClr val="FFFF00"/>
                </a:solidFill>
                <a:latin typeface="Lucida Console"/>
                <a:cs typeface="Lucida Console"/>
              </a:rPr>
              <a:t>=&gt;   </a:t>
            </a:r>
            <a:r>
              <a:rPr lang="en-US" sz="3200" dirty="0" smtClean="0">
                <a:solidFill>
                  <a:srgbClr val="558ED5"/>
                </a:solidFill>
                <a:latin typeface="Lucida Console"/>
                <a:cs typeface="Lucida Console"/>
              </a:rPr>
              <a:t>Jus</a:t>
            </a:r>
            <a:r>
              <a:rPr lang="en-US" sz="3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Lucida Console"/>
                <a:cs typeface="Lucida Console"/>
              </a:rPr>
              <a:t>tice as</a:t>
            </a:r>
            <a:r>
              <a:rPr lang="en-US" sz="3200" dirty="0">
                <a:solidFill>
                  <a:schemeClr val="tx2">
                    <a:lumMod val="60000"/>
                    <a:lumOff val="40000"/>
                  </a:schemeClr>
                </a:solidFill>
                <a:latin typeface="Lucida Console"/>
                <a:cs typeface="Lucida Console"/>
              </a:rPr>
              <a:t> </a:t>
            </a:r>
            <a:r>
              <a:rPr lang="en-US" sz="3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Lucida Console"/>
                <a:cs typeface="Lucida Console"/>
              </a:rPr>
              <a:t>Rights</a:t>
            </a:r>
            <a:endParaRPr lang="en-US" sz="3200" dirty="0" smtClean="0">
              <a:solidFill>
                <a:schemeClr val="bg2">
                  <a:lumMod val="50000"/>
                </a:schemeClr>
              </a:solidFill>
              <a:latin typeface="Lucida Console"/>
              <a:cs typeface="Lucida Console"/>
            </a:endParaRPr>
          </a:p>
          <a:p>
            <a:pPr marL="0" indent="0">
              <a:buNone/>
            </a:pPr>
            <a:r>
              <a:rPr lang="en-US" sz="3200" dirty="0" smtClean="0">
                <a:solidFill>
                  <a:srgbClr val="D99694"/>
                </a:solidFill>
                <a:latin typeface="Lucida Console"/>
                <a:cs typeface="Lucida Console"/>
              </a:rPr>
              <a:t>4. </a:t>
            </a:r>
            <a:r>
              <a:rPr lang="en-US" sz="3200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Lucida Console"/>
                <a:cs typeface="Lucida Console"/>
              </a:rPr>
              <a:t>Mass Media      </a:t>
            </a:r>
            <a:r>
              <a:rPr lang="en-US" sz="3200" dirty="0" smtClean="0">
                <a:solidFill>
                  <a:srgbClr val="FFFF00"/>
                </a:solidFill>
                <a:latin typeface="Lucida Console"/>
                <a:cs typeface="Lucida Console"/>
              </a:rPr>
              <a:t>=&gt;      </a:t>
            </a:r>
            <a:r>
              <a:rPr lang="en-US" sz="32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Lucida Console"/>
                <a:cs typeface="Lucida Console"/>
              </a:rPr>
              <a:t>Justice as Truth</a:t>
            </a:r>
          </a:p>
          <a:p>
            <a:pPr marL="0" indent="0">
              <a:buNone/>
            </a:pPr>
            <a:r>
              <a:rPr lang="en-US" sz="32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Lucida Console"/>
                <a:cs typeface="Lucida Console"/>
              </a:rPr>
              <a:t>5. </a:t>
            </a:r>
            <a:r>
              <a:rPr lang="en-US" sz="3200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Lucida Console"/>
                <a:cs typeface="Lucida Console"/>
              </a:rPr>
              <a:t>Digital </a:t>
            </a:r>
            <a:r>
              <a:rPr lang="en-US" sz="3200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Lucida Console"/>
                <a:cs typeface="Lucida Console"/>
              </a:rPr>
              <a:t>    </a:t>
            </a:r>
            <a:r>
              <a:rPr lang="en-US" sz="3200" dirty="0" smtClean="0">
                <a:solidFill>
                  <a:srgbClr val="FFFF00"/>
                </a:solidFill>
                <a:latin typeface="Lucida Console"/>
                <a:cs typeface="Lucida Console"/>
              </a:rPr>
              <a:t>=&gt;     </a:t>
            </a:r>
            <a:r>
              <a:rPr lang="en-US" sz="3200" dirty="0" smtClean="0">
                <a:solidFill>
                  <a:srgbClr val="C3D69B"/>
                </a:solidFill>
                <a:latin typeface="Lucida Console"/>
                <a:cs typeface="Lucida Console"/>
              </a:rPr>
              <a:t>Justice as Resolution</a:t>
            </a:r>
          </a:p>
          <a:p>
            <a:pPr marL="0" indent="0">
              <a:buNone/>
            </a:pPr>
            <a:r>
              <a:rPr lang="en-US" sz="3200" dirty="0" smtClean="0">
                <a:solidFill>
                  <a:srgbClr val="8064A2"/>
                </a:solidFill>
                <a:latin typeface="Lucida Console"/>
                <a:cs typeface="Lucida Console"/>
              </a:rPr>
              <a:t>6. </a:t>
            </a:r>
            <a:r>
              <a:rPr lang="en-US" sz="32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Lucida Console"/>
                <a:cs typeface="Lucida Console"/>
              </a:rPr>
              <a:t>Big Data     </a:t>
            </a:r>
            <a:r>
              <a:rPr lang="en-US" sz="3200" dirty="0" smtClean="0">
                <a:solidFill>
                  <a:srgbClr val="FFFF00"/>
                </a:solidFill>
                <a:latin typeface="Lucida Console"/>
                <a:cs typeface="Lucida Console"/>
              </a:rPr>
              <a:t>=&gt;</a:t>
            </a:r>
            <a:endParaRPr lang="en-US" sz="3200" dirty="0" smtClean="0">
              <a:solidFill>
                <a:schemeClr val="accent4"/>
              </a:solidFill>
              <a:latin typeface="Lucida Console"/>
              <a:cs typeface="Lucida Console"/>
            </a:endParaRPr>
          </a:p>
          <a:p>
            <a:pPr marL="0" indent="0">
              <a:buNone/>
            </a:pPr>
            <a:r>
              <a:rPr lang="en-US" sz="3200" dirty="0" smtClean="0">
                <a:solidFill>
                  <a:srgbClr val="FF0000"/>
                </a:solidFill>
                <a:latin typeface="Lucida Console"/>
                <a:cs typeface="Lucida Console"/>
              </a:rPr>
              <a:t>-----FUTURE----</a:t>
            </a:r>
          </a:p>
          <a:p>
            <a:pPr marL="0" indent="0">
              <a:buNone/>
            </a:pPr>
            <a:r>
              <a:rPr lang="en-US" sz="3200" dirty="0" smtClean="0">
                <a:solidFill>
                  <a:srgbClr val="FFFF00"/>
                </a:solidFill>
                <a:latin typeface="Lucida Console"/>
                <a:cs typeface="Lucida Console"/>
              </a:rPr>
              <a:t>                =&gt; </a:t>
            </a:r>
            <a:r>
              <a:rPr lang="en-US" sz="3200" dirty="0" smtClean="0">
                <a:solidFill>
                  <a:schemeClr val="accent4"/>
                </a:solidFill>
                <a:latin typeface="Lucida Console"/>
                <a:cs typeface="Lucida Console"/>
              </a:rPr>
              <a:t>6.</a:t>
            </a:r>
            <a:r>
              <a:rPr lang="en-US" sz="3200" dirty="0" smtClean="0">
                <a:solidFill>
                  <a:srgbClr val="FFFF00"/>
                </a:solidFill>
                <a:latin typeface="Lucida Console"/>
                <a:cs typeface="Lucida Console"/>
              </a:rPr>
              <a:t> </a:t>
            </a:r>
            <a:r>
              <a:rPr lang="en-US" sz="3200" dirty="0" smtClean="0">
                <a:solidFill>
                  <a:schemeClr val="accent4"/>
                </a:solidFill>
                <a:latin typeface="Lucida Console"/>
                <a:cs typeface="Lucida Console"/>
              </a:rPr>
              <a:t>Justice as </a:t>
            </a:r>
            <a:r>
              <a:rPr lang="en-US" sz="3200" dirty="0">
                <a:solidFill>
                  <a:schemeClr val="accent4"/>
                </a:solidFill>
                <a:latin typeface="Lucida Console"/>
                <a:cs typeface="Lucida Console"/>
              </a:rPr>
              <a:t>Boundaries</a:t>
            </a:r>
            <a:endParaRPr lang="en-US" sz="3200" dirty="0" smtClean="0">
              <a:solidFill>
                <a:srgbClr val="FF0000"/>
              </a:solidFill>
              <a:latin typeface="Lucida Console"/>
              <a:cs typeface="Lucida Console"/>
            </a:endParaRPr>
          </a:p>
          <a:p>
            <a:pPr marL="0" indent="0">
              <a:buNone/>
            </a:pPr>
            <a:r>
              <a:rPr lang="en-US" sz="3200" dirty="0" smtClean="0">
                <a:solidFill>
                  <a:srgbClr val="FF0000"/>
                </a:solidFill>
                <a:latin typeface="Lucida Console"/>
                <a:cs typeface="Lucida Console"/>
              </a:rPr>
              <a:t>7. Virtual reality</a:t>
            </a:r>
            <a:r>
              <a:rPr lang="en-US" sz="3200" dirty="0" smtClean="0">
                <a:solidFill>
                  <a:srgbClr val="FFFF00"/>
                </a:solidFill>
                <a:latin typeface="Lucida Console"/>
                <a:cs typeface="Lucida Console"/>
              </a:rPr>
              <a:t>          =&gt;          </a:t>
            </a:r>
            <a:r>
              <a:rPr lang="en-US" sz="3200" b="1" dirty="0" smtClean="0">
                <a:solidFill>
                  <a:srgbClr val="FF0000"/>
                </a:solidFill>
                <a:latin typeface="Lucida Console"/>
                <a:cs typeface="Lucida Console"/>
              </a:rPr>
              <a:t>???</a:t>
            </a:r>
          </a:p>
          <a:p>
            <a:pPr marL="0" indent="0">
              <a:buNone/>
            </a:pPr>
            <a:endParaRPr lang="en-US" sz="3200" dirty="0">
              <a:solidFill>
                <a:schemeClr val="accent4"/>
              </a:solidFill>
              <a:latin typeface="+mj-lt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11525373" y="1007524"/>
            <a:ext cx="1418853" cy="1172628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endParaRPr lang="en-US" sz="3200" dirty="0">
              <a:solidFill>
                <a:srgbClr val="008000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14665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5" descr="Screen Shot 2014-04-12 at 2.01.23 PM.png"/>
          <p:cNvPicPr>
            <a:picLocks noGrp="1" noChangeAspect="1"/>
          </p:cNvPicPr>
          <p:nvPr>
            <p:ph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56"/>
          <a:stretch/>
        </p:blipFill>
        <p:spPr>
          <a:xfrm>
            <a:off x="0" y="330634"/>
            <a:ext cx="8811581" cy="2167044"/>
          </a:xfrm>
        </p:spPr>
      </p:pic>
      <p:pic>
        <p:nvPicPr>
          <p:cNvPr id="5" name="Content Placeholder 7" descr="Screen Shot 2014-04-12 at 2.02.22 PM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721" b="3499"/>
          <a:stretch/>
        </p:blipFill>
        <p:spPr>
          <a:xfrm>
            <a:off x="0" y="2497678"/>
            <a:ext cx="4603504" cy="377382"/>
          </a:xfrm>
          <a:prstGeom prst="rect">
            <a:avLst/>
          </a:prstGeom>
        </p:spPr>
      </p:pic>
      <p:pic>
        <p:nvPicPr>
          <p:cNvPr id="6" name="Content Placeholder 3" descr="220px-Facebook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45"/>
          <a:stretch/>
        </p:blipFill>
        <p:spPr>
          <a:xfrm>
            <a:off x="138921" y="3133641"/>
            <a:ext cx="3531827" cy="1328427"/>
          </a:xfrm>
          <a:prstGeom prst="rect">
            <a:avLst/>
          </a:prstGeom>
        </p:spPr>
      </p:pic>
      <p:pic>
        <p:nvPicPr>
          <p:cNvPr id="7" name="Content Placeholder 3" descr="Google+_new_logo.pn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577" b="-1501"/>
          <a:stretch/>
        </p:blipFill>
        <p:spPr>
          <a:xfrm>
            <a:off x="138921" y="4852645"/>
            <a:ext cx="3056270" cy="950593"/>
          </a:xfrm>
          <a:prstGeom prst="rect">
            <a:avLst/>
          </a:prstGeom>
        </p:spPr>
      </p:pic>
      <p:pic>
        <p:nvPicPr>
          <p:cNvPr id="8" name="Content Placeholder 5" descr="Twitter_bird_logo_2012.pn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490"/>
          <a:stretch/>
        </p:blipFill>
        <p:spPr>
          <a:xfrm>
            <a:off x="4159441" y="3857715"/>
            <a:ext cx="1428559" cy="1138538"/>
          </a:xfrm>
          <a:prstGeom prst="rect">
            <a:avLst/>
          </a:prstGeom>
        </p:spPr>
      </p:pic>
      <p:pic>
        <p:nvPicPr>
          <p:cNvPr id="9" name="Picture 8" descr="Instagram_logo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6609" y="3766384"/>
            <a:ext cx="3017391" cy="724174"/>
          </a:xfrm>
          <a:prstGeom prst="rect">
            <a:avLst/>
          </a:prstGeom>
        </p:spPr>
      </p:pic>
      <p:pic>
        <p:nvPicPr>
          <p:cNvPr id="10" name="Content Placeholder 8" descr="LinkedIn_Logo_2013.png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044" b="-3472"/>
          <a:stretch/>
        </p:blipFill>
        <p:spPr>
          <a:xfrm>
            <a:off x="6191921" y="5522991"/>
            <a:ext cx="2952079" cy="797186"/>
          </a:xfrm>
          <a:prstGeom prst="rect">
            <a:avLst/>
          </a:prstGeom>
        </p:spPr>
      </p:pic>
      <p:pic>
        <p:nvPicPr>
          <p:cNvPr id="11" name="Content Placeholder 10" descr="NewXboxLiveLogo.jpg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95" r="-932"/>
          <a:stretch/>
        </p:blipFill>
        <p:spPr>
          <a:xfrm>
            <a:off x="3670748" y="5177691"/>
            <a:ext cx="1285543" cy="743893"/>
          </a:xfrm>
          <a:prstGeom prst="rect">
            <a:avLst/>
          </a:prstGeom>
        </p:spPr>
      </p:pic>
      <p:pic>
        <p:nvPicPr>
          <p:cNvPr id="12" name="Content Placeholder 3" descr="YouTube_logo_2013.png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267" b="-2106"/>
          <a:stretch/>
        </p:blipFill>
        <p:spPr>
          <a:xfrm>
            <a:off x="6525846" y="2677740"/>
            <a:ext cx="2285735" cy="986490"/>
          </a:xfrm>
          <a:prstGeom prst="rect">
            <a:avLst/>
          </a:prstGeom>
        </p:spPr>
      </p:pic>
      <p:pic>
        <p:nvPicPr>
          <p:cNvPr id="13" name="Content Placeholder 3" descr="140px-Snapchat_logo.png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79" r="679" b="937"/>
          <a:stretch/>
        </p:blipFill>
        <p:spPr>
          <a:xfrm>
            <a:off x="4858861" y="2503351"/>
            <a:ext cx="1255224" cy="1260580"/>
          </a:xfrm>
          <a:prstGeom prst="rect">
            <a:avLst/>
          </a:prstGeom>
        </p:spPr>
      </p:pic>
      <p:pic>
        <p:nvPicPr>
          <p:cNvPr id="14" name="Content Placeholder 5" descr="150px-Reddit_logo.png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028"/>
          <a:stretch/>
        </p:blipFill>
        <p:spPr>
          <a:xfrm>
            <a:off x="5959113" y="4490558"/>
            <a:ext cx="2579195" cy="881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00779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7200" b="1" dirty="0" smtClean="0">
                <a:solidFill>
                  <a:schemeClr val="bg1"/>
                </a:solidFill>
                <a:latin typeface="+mn-lt"/>
              </a:rPr>
              <a:t>Concluding</a:t>
            </a:r>
            <a:r>
              <a:rPr lang="en-US" sz="7200" b="1" dirty="0" smtClean="0">
                <a:solidFill>
                  <a:srgbClr val="FFFF00"/>
                </a:solidFill>
                <a:latin typeface="+mn-lt"/>
              </a:rPr>
              <a:t> </a:t>
            </a:r>
          </a:p>
          <a:p>
            <a:pPr marL="0" indent="0">
              <a:buNone/>
            </a:pPr>
            <a:r>
              <a:rPr lang="en-US" sz="7200" b="1" dirty="0" smtClean="0">
                <a:solidFill>
                  <a:srgbClr val="FFFF00"/>
                </a:solidFill>
                <a:latin typeface="+mn-lt"/>
              </a:rPr>
              <a:t>Thoughts:</a:t>
            </a:r>
            <a:endParaRPr lang="en-US" sz="7200" b="1" dirty="0">
              <a:solidFill>
                <a:srgbClr val="FFFF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1218931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412"/>
            <a:ext cx="8229600" cy="821558"/>
          </a:xfrm>
        </p:spPr>
        <p:txBody>
          <a:bodyPr>
            <a:normAutofit fontScale="90000"/>
          </a:bodyPr>
          <a:lstStyle/>
          <a:p>
            <a:r>
              <a:rPr lang="en-US" sz="5400" b="1" dirty="0">
                <a:solidFill>
                  <a:srgbClr val="FFFF00"/>
                </a:solidFill>
                <a:latin typeface="+mn-lt"/>
              </a:rPr>
              <a:t> </a:t>
            </a:r>
            <a:r>
              <a:rPr lang="en-US" sz="5400" b="1" dirty="0" smtClean="0">
                <a:solidFill>
                  <a:srgbClr val="FFFF00"/>
                </a:solidFill>
                <a:latin typeface="+mn-lt"/>
              </a:rPr>
              <a:t>  Questions</a:t>
            </a:r>
            <a:endParaRPr lang="en-US" sz="5400" b="1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865970"/>
            <a:ext cx="8229600" cy="501951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chemeClr val="bg1"/>
                </a:solidFill>
                <a:latin typeface="Lucida Console"/>
                <a:cs typeface="Lucida Console"/>
              </a:rPr>
              <a:t>1. In a digital world which appears relatively borderless from a social media user/creator/consumer perspective, </a:t>
            </a:r>
            <a:r>
              <a:rPr lang="en-US" b="1" dirty="0" smtClean="0">
                <a:solidFill>
                  <a:schemeClr val="accent1"/>
                </a:solidFill>
                <a:latin typeface="Lucida Console"/>
                <a:cs typeface="Lucida Console"/>
              </a:rPr>
              <a:t>is being a Canadian creator/broadcaster/distributor less significant then it was</a:t>
            </a:r>
            <a:r>
              <a:rPr lang="en-US" b="1" dirty="0" smtClean="0">
                <a:solidFill>
                  <a:schemeClr val="bg1"/>
                </a:solidFill>
                <a:latin typeface="Lucida Console"/>
                <a:cs typeface="Lucida Console"/>
              </a:rPr>
              <a:t>?</a:t>
            </a:r>
          </a:p>
          <a:p>
            <a:pPr marL="0" indent="0">
              <a:buNone/>
            </a:pPr>
            <a:endParaRPr lang="en-US" b="1" dirty="0">
              <a:solidFill>
                <a:schemeClr val="bg1"/>
              </a:solidFill>
              <a:latin typeface="Lucida Console"/>
              <a:cs typeface="Lucida Console"/>
            </a:endParaRPr>
          </a:p>
          <a:p>
            <a:pPr marL="0" indent="0">
              <a:buNone/>
            </a:pPr>
            <a:r>
              <a:rPr lang="en-US" b="1" dirty="0" smtClean="0">
                <a:solidFill>
                  <a:schemeClr val="bg1"/>
                </a:solidFill>
                <a:latin typeface="Lucida Console"/>
                <a:cs typeface="Lucida Console"/>
              </a:rPr>
              <a:t>2. Are we increasingly moving away from “Branded Entertainment” and towards </a:t>
            </a:r>
            <a:r>
              <a:rPr lang="en-US" b="1" dirty="0" smtClean="0">
                <a:solidFill>
                  <a:srgbClr val="FFFF00"/>
                </a:solidFill>
                <a:latin typeface="Lucida Console"/>
                <a:cs typeface="Lucida Console"/>
              </a:rPr>
              <a:t>“Branded Audiences”</a:t>
            </a:r>
            <a:r>
              <a:rPr lang="en-US" b="1" dirty="0" smtClean="0">
                <a:solidFill>
                  <a:schemeClr val="bg1"/>
                </a:solidFill>
                <a:latin typeface="Lucida Console"/>
                <a:cs typeface="Lucida Console"/>
              </a:rPr>
              <a:t>?</a:t>
            </a:r>
          </a:p>
          <a:p>
            <a:pPr marL="0" indent="0">
              <a:buNone/>
            </a:pPr>
            <a:endParaRPr lang="en-US" b="1" dirty="0">
              <a:solidFill>
                <a:schemeClr val="bg1"/>
              </a:solidFill>
              <a:latin typeface="Lucida Console"/>
              <a:cs typeface="Lucida Console"/>
            </a:endParaRPr>
          </a:p>
          <a:p>
            <a:pPr marL="0" indent="0">
              <a:buNone/>
            </a:pPr>
            <a:r>
              <a:rPr lang="en-US" b="1" dirty="0" smtClean="0">
                <a:solidFill>
                  <a:schemeClr val="bg1"/>
                </a:solidFill>
                <a:latin typeface="Lucida Console"/>
                <a:cs typeface="Lucida Console"/>
              </a:rPr>
              <a:t>3. Moving towards </a:t>
            </a:r>
            <a:r>
              <a:rPr lang="en-US" b="1" dirty="0" smtClean="0">
                <a:solidFill>
                  <a:srgbClr val="FF0000"/>
                </a:solidFill>
                <a:latin typeface="Lucida Console"/>
                <a:cs typeface="Lucida Console"/>
              </a:rPr>
              <a:t>“EXPERIENCES” </a:t>
            </a:r>
            <a:r>
              <a:rPr lang="en-US" b="1" dirty="0" smtClean="0">
                <a:solidFill>
                  <a:schemeClr val="bg1"/>
                </a:solidFill>
                <a:latin typeface="Lucida Console"/>
                <a:cs typeface="Lucida Console"/>
              </a:rPr>
              <a:t>over “entertainment” </a:t>
            </a:r>
          </a:p>
          <a:p>
            <a:pPr marL="0" indent="0">
              <a:buNone/>
            </a:pPr>
            <a:endParaRPr lang="en-US" b="1" dirty="0">
              <a:solidFill>
                <a:schemeClr val="bg1"/>
              </a:solidFill>
              <a:latin typeface="Lucida Console"/>
              <a:cs typeface="Lucida Console"/>
            </a:endParaRPr>
          </a:p>
          <a:p>
            <a:pPr marL="0" indent="0">
              <a:buNone/>
            </a:pPr>
            <a:r>
              <a:rPr lang="en-US" b="1" dirty="0" smtClean="0">
                <a:solidFill>
                  <a:schemeClr val="bg1"/>
                </a:solidFill>
                <a:latin typeface="Lucida Console"/>
                <a:cs typeface="Lucida Console"/>
              </a:rPr>
              <a:t>4. Innovation/</a:t>
            </a:r>
            <a:r>
              <a:rPr lang="en-US" b="1" dirty="0" smtClean="0">
                <a:solidFill>
                  <a:srgbClr val="FFFF00"/>
                </a:solidFill>
                <a:latin typeface="Lucida Console"/>
                <a:cs typeface="Lucida Console"/>
              </a:rPr>
              <a:t>disruption</a:t>
            </a:r>
            <a:r>
              <a:rPr lang="en-US" b="1" dirty="0" smtClean="0">
                <a:solidFill>
                  <a:schemeClr val="bg1"/>
                </a:solidFill>
                <a:latin typeface="Lucida Console"/>
                <a:cs typeface="Lucida Console"/>
              </a:rPr>
              <a:t> as </a:t>
            </a:r>
            <a:r>
              <a:rPr lang="en-US" b="1" dirty="0">
                <a:solidFill>
                  <a:schemeClr val="bg1"/>
                </a:solidFill>
                <a:latin typeface="Lucida Console"/>
                <a:cs typeface="Lucida Console"/>
              </a:rPr>
              <a:t>a</a:t>
            </a:r>
            <a:r>
              <a:rPr lang="en-US" b="1" dirty="0" smtClean="0">
                <a:solidFill>
                  <a:schemeClr val="bg1"/>
                </a:solidFill>
                <a:latin typeface="Lucida Console"/>
                <a:cs typeface="Lucida Console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Lucida Console"/>
                <a:cs typeface="Lucida Console"/>
              </a:rPr>
              <a:t>key (public  policy) meme</a:t>
            </a:r>
            <a:r>
              <a:rPr lang="en-US" b="1" dirty="0" smtClean="0">
                <a:solidFill>
                  <a:schemeClr val="bg1"/>
                </a:solidFill>
                <a:latin typeface="Lucida Console"/>
                <a:cs typeface="Lucida Console"/>
              </a:rPr>
              <a:t>?</a:t>
            </a:r>
            <a:endParaRPr lang="en-US" b="1" dirty="0">
              <a:solidFill>
                <a:schemeClr val="bg1"/>
              </a:solidFill>
              <a:latin typeface="Lucida Console"/>
              <a:cs typeface="Lucida Console"/>
            </a:endParaRPr>
          </a:p>
        </p:txBody>
      </p:sp>
    </p:spTree>
    <p:extLst>
      <p:ext uri="{BB962C8B-B14F-4D97-AF65-F5344CB8AC3E}">
        <p14:creationId xmlns:p14="http://schemas.microsoft.com/office/powerpoint/2010/main" val="284948387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6593"/>
            <a:ext cx="79233" cy="1016000"/>
          </a:xfrm>
        </p:spPr>
        <p:txBody>
          <a:bodyPr>
            <a:normAutofit/>
          </a:bodyPr>
          <a:lstStyle/>
          <a:p>
            <a:r>
              <a:rPr lang="en-US" dirty="0" smtClean="0"/>
              <a:t> 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84667"/>
            <a:ext cx="8686800" cy="56414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6000" b="1" dirty="0" smtClean="0">
                <a:solidFill>
                  <a:srgbClr val="FFFF00"/>
                </a:solidFill>
                <a:latin typeface="+mn-lt"/>
              </a:rPr>
              <a:t>One more question: </a:t>
            </a:r>
            <a:endParaRPr lang="en-US" sz="6000" b="1" dirty="0" smtClean="0"/>
          </a:p>
          <a:p>
            <a:pPr marL="0" indent="0">
              <a:buNone/>
            </a:pPr>
            <a:r>
              <a:rPr lang="en-US" sz="6000" dirty="0" smtClean="0">
                <a:solidFill>
                  <a:srgbClr val="FFFFFF"/>
                </a:solidFill>
                <a:latin typeface="Lucida Console"/>
                <a:cs typeface="Lucida Console"/>
              </a:rPr>
              <a:t>Is It </a:t>
            </a:r>
            <a:r>
              <a:rPr lang="en-US" sz="60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Lucida Console"/>
                <a:cs typeface="Lucida Console"/>
              </a:rPr>
              <a:t>Barter </a:t>
            </a:r>
            <a:r>
              <a:rPr lang="en-US" sz="60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Lucida Console"/>
                <a:cs typeface="Lucida Console"/>
              </a:rPr>
              <a:t>Not </a:t>
            </a:r>
            <a:r>
              <a:rPr lang="en-US" sz="60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Lucida Console"/>
                <a:cs typeface="Lucida Console"/>
              </a:rPr>
              <a:t>Theft</a:t>
            </a:r>
            <a:r>
              <a:rPr lang="en-US" sz="6000" dirty="0" smtClean="0">
                <a:solidFill>
                  <a:schemeClr val="bg1"/>
                </a:solidFill>
                <a:latin typeface="Lucida Console"/>
                <a:cs typeface="Lucida Console"/>
              </a:rPr>
              <a:t>(</a:t>
            </a:r>
            <a:r>
              <a:rPr lang="en-US" sz="6000" dirty="0">
                <a:solidFill>
                  <a:schemeClr val="bg1"/>
                </a:solidFill>
                <a:latin typeface="Lucida Console"/>
                <a:cs typeface="Lucida Console"/>
              </a:rPr>
              <a:t>Piracy</a:t>
            </a:r>
            <a:r>
              <a:rPr lang="en-US" sz="6000" dirty="0" smtClean="0">
                <a:solidFill>
                  <a:schemeClr val="bg1"/>
                </a:solidFill>
                <a:latin typeface="Lucida Console"/>
                <a:cs typeface="Lucida Console"/>
              </a:rPr>
              <a:t>)</a:t>
            </a:r>
            <a:r>
              <a:rPr lang="en-US" sz="6000" b="1" i="1" u="sng" dirty="0" smtClean="0">
                <a:solidFill>
                  <a:srgbClr val="FF6600"/>
                </a:solidFill>
                <a:latin typeface="Lucida Console"/>
                <a:cs typeface="Lucida Console"/>
              </a:rPr>
              <a:t>IF</a:t>
            </a:r>
            <a:r>
              <a:rPr lang="en-US" sz="6000" dirty="0" smtClean="0">
                <a:latin typeface="Lucida Console"/>
                <a:cs typeface="Lucida Console"/>
              </a:rPr>
              <a:t> </a:t>
            </a:r>
            <a:r>
              <a:rPr lang="en-US" sz="6000" dirty="0">
                <a:solidFill>
                  <a:schemeClr val="accent3">
                    <a:lumMod val="40000"/>
                    <a:lumOff val="60000"/>
                  </a:schemeClr>
                </a:solidFill>
                <a:latin typeface="Lucida Console"/>
                <a:cs typeface="Lucida Console"/>
              </a:rPr>
              <a:t>We Are </a:t>
            </a:r>
            <a:r>
              <a:rPr lang="en-US" sz="6000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Lucida Console"/>
                <a:cs typeface="Lucida Console"/>
              </a:rPr>
              <a:t>All </a:t>
            </a:r>
            <a:r>
              <a:rPr lang="en-US" sz="6000" b="1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Lucida Console"/>
                <a:cs typeface="Lucida Console"/>
              </a:rPr>
              <a:t>Creators</a:t>
            </a:r>
            <a:r>
              <a:rPr lang="en-US" sz="6000" dirty="0">
                <a:solidFill>
                  <a:srgbClr val="000000"/>
                </a:solidFill>
                <a:latin typeface="Lucida Console"/>
                <a:cs typeface="Lucida Console"/>
              </a:rPr>
              <a:t>?</a:t>
            </a:r>
          </a:p>
        </p:txBody>
      </p:sp>
      <p:pic>
        <p:nvPicPr>
          <p:cNvPr id="5" name="Content Placeholder 7" descr="DSC_0103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256" r="-157"/>
          <a:stretch/>
        </p:blipFill>
        <p:spPr>
          <a:xfrm>
            <a:off x="2031999" y="4011771"/>
            <a:ext cx="2849027" cy="1893730"/>
          </a:xfrm>
          <a:prstGeom prst="rect">
            <a:avLst/>
          </a:prstGeom>
        </p:spPr>
      </p:pic>
      <p:pic>
        <p:nvPicPr>
          <p:cNvPr id="6" name="Content Placeholder 3" descr="Jer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81026" y="4011771"/>
            <a:ext cx="3343183" cy="2253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4070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132"/>
            <a:ext cx="9144000" cy="1250982"/>
          </a:xfrm>
        </p:spPr>
        <p:txBody>
          <a:bodyPr>
            <a:noAutofit/>
          </a:bodyPr>
          <a:lstStyle/>
          <a:p>
            <a:r>
              <a:rPr lang="en-US" sz="4800" b="1" dirty="0" smtClean="0">
                <a:solidFill>
                  <a:srgbClr val="FFFF00"/>
                </a:solidFill>
                <a:latin typeface="+mn-lt"/>
                <a:cs typeface="Times New Roman"/>
              </a:rPr>
              <a:t>  Always </a:t>
            </a:r>
            <a:r>
              <a:rPr lang="en-US" sz="4800" b="1" dirty="0">
                <a:solidFill>
                  <a:srgbClr val="FFFF00"/>
                </a:solidFill>
                <a:latin typeface="+mn-lt"/>
                <a:cs typeface="Times New Roman"/>
              </a:rPr>
              <a:t>include a cat </a:t>
            </a:r>
            <a:r>
              <a:rPr lang="en-US" sz="4800" b="1" dirty="0" smtClean="0">
                <a:solidFill>
                  <a:srgbClr val="FFFF00"/>
                </a:solidFill>
                <a:latin typeface="+mn-lt"/>
                <a:cs typeface="Times New Roman"/>
              </a:rPr>
              <a:t>picture</a:t>
            </a:r>
            <a:endParaRPr lang="en-US" sz="4800" b="1" dirty="0">
              <a:solidFill>
                <a:srgbClr val="FFFF00"/>
              </a:solidFill>
              <a:latin typeface="+mn-lt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1257114"/>
            <a:ext cx="8229600" cy="4469020"/>
          </a:xfrm>
        </p:spPr>
        <p:txBody>
          <a:bodyPr/>
          <a:lstStyle/>
          <a:p>
            <a:pPr marL="0" indent="0">
              <a:buNone/>
            </a:pPr>
            <a:r>
              <a:rPr lang="en-US" sz="3200" b="1" dirty="0" smtClean="0">
                <a:solidFill>
                  <a:schemeClr val="bg1"/>
                </a:solidFill>
                <a:latin typeface="+mn-lt"/>
                <a:cs typeface="Times New Roman"/>
              </a:rPr>
              <a:t>          </a:t>
            </a:r>
            <a:endParaRPr lang="en-US" sz="3200" dirty="0" smtClean="0">
              <a:solidFill>
                <a:schemeClr val="bg1"/>
              </a:solidFill>
              <a:latin typeface="+mn-lt"/>
              <a:cs typeface="Times New Roman"/>
            </a:endParaRPr>
          </a:p>
          <a:p>
            <a:pPr marL="0" indent="0"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6" name="Content Placeholder 3" descr="cat-1382015906Wuw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99" r="-270"/>
          <a:stretch/>
        </p:blipFill>
        <p:spPr>
          <a:xfrm>
            <a:off x="1303130" y="1408134"/>
            <a:ext cx="6548783" cy="431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62320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6940" y="58702"/>
            <a:ext cx="8229600" cy="70118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       </a:t>
            </a:r>
            <a:r>
              <a:rPr lang="en-US" b="1" dirty="0" smtClean="0">
                <a:solidFill>
                  <a:srgbClr val="FFFF00"/>
                </a:solidFill>
                <a:latin typeface="+mn-lt"/>
              </a:rPr>
              <a:t>http://</a:t>
            </a:r>
            <a:r>
              <a:rPr lang="en-US" b="1" dirty="0" err="1" smtClean="0">
                <a:solidFill>
                  <a:srgbClr val="FFFF00"/>
                </a:solidFill>
                <a:latin typeface="+mn-lt"/>
              </a:rPr>
              <a:t>videogame.law.ubc.ca</a:t>
            </a:r>
            <a:endParaRPr lang="en-US" b="1" dirty="0">
              <a:solidFill>
                <a:srgbClr val="FFFF00"/>
              </a:solidFill>
              <a:latin typeface="+mn-lt"/>
            </a:endParaRPr>
          </a:p>
        </p:txBody>
      </p:sp>
      <p:pic>
        <p:nvPicPr>
          <p:cNvPr id="12" name="Content Placeholder 3" descr="Screen Shot 2013-09-03 at 7.10.27 PM.png"/>
          <p:cNvPicPr>
            <a:picLocks noGrp="1" noChangeAspect="1"/>
          </p:cNvPicPr>
          <p:nvPr>
            <p:ph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3048" y="838326"/>
            <a:ext cx="2951276" cy="2688351"/>
          </a:xfrm>
        </p:spPr>
      </p:pic>
      <p:pic>
        <p:nvPicPr>
          <p:cNvPr id="14" name="Content Placeholder 5" descr="Screen Shot 2013-09-03 at 7.11.47 PM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75" r="340"/>
          <a:stretch/>
        </p:blipFill>
        <p:spPr>
          <a:xfrm>
            <a:off x="3484462" y="838326"/>
            <a:ext cx="3037384" cy="2806673"/>
          </a:xfrm>
          <a:prstGeom prst="rect">
            <a:avLst/>
          </a:prstGeom>
        </p:spPr>
      </p:pic>
      <p:pic>
        <p:nvPicPr>
          <p:cNvPr id="15" name="Content Placeholder 7" descr="Screen Shot 2013-09-03 at 9.01.44 PM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501"/>
          <a:stretch/>
        </p:blipFill>
        <p:spPr>
          <a:xfrm>
            <a:off x="6762679" y="759890"/>
            <a:ext cx="1986470" cy="5228182"/>
          </a:xfrm>
          <a:prstGeom prst="rect">
            <a:avLst/>
          </a:prstGeom>
        </p:spPr>
      </p:pic>
      <p:pic>
        <p:nvPicPr>
          <p:cNvPr id="16" name="Content Placeholder 9" descr="Screen Shot 2013-09-03 at 9.09.58 PM.pn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3048" y="3566564"/>
            <a:ext cx="2951276" cy="2386144"/>
          </a:xfrm>
          <a:prstGeom prst="rect">
            <a:avLst/>
          </a:prstGeom>
        </p:spPr>
      </p:pic>
      <p:pic>
        <p:nvPicPr>
          <p:cNvPr id="17" name="Content Placeholder 13" descr="Screen Shot 2013-09-03 at 9.16.54 PM.pn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16" t="-1" r="372" b="-1890"/>
          <a:stretch/>
        </p:blipFill>
        <p:spPr>
          <a:xfrm>
            <a:off x="3484462" y="3735084"/>
            <a:ext cx="2702921" cy="2217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1894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76078"/>
            <a:ext cx="8229600" cy="1016000"/>
          </a:xfrm>
        </p:spPr>
        <p:txBody>
          <a:bodyPr>
            <a:normAutofit/>
          </a:bodyPr>
          <a:lstStyle/>
          <a:p>
            <a:r>
              <a:rPr lang="en-US" sz="5400" b="1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5400" b="1" dirty="0" smtClean="0">
                <a:solidFill>
                  <a:srgbClr val="FFFF00"/>
                </a:solidFill>
                <a:latin typeface="+mn-lt"/>
                <a:cs typeface="Arial"/>
              </a:rPr>
              <a:t>Our Academic Partners</a:t>
            </a:r>
            <a:r>
              <a:rPr lang="en-US" sz="5400" b="1" dirty="0" smtClean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endParaRPr lang="en-US" sz="5400" b="1" dirty="0">
              <a:solidFill>
                <a:srgbClr val="FFFF00"/>
              </a:solidFill>
              <a:latin typeface="Arial"/>
              <a:cs typeface="Arial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0391" y="2771403"/>
            <a:ext cx="6570518" cy="980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0015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958"/>
            <a:ext cx="8229600" cy="1016000"/>
          </a:xfrm>
        </p:spPr>
        <p:txBody>
          <a:bodyPr>
            <a:noAutofit/>
          </a:bodyPr>
          <a:lstStyle/>
          <a:p>
            <a:r>
              <a:rPr lang="en-US" sz="6600" b="1" dirty="0" smtClean="0">
                <a:solidFill>
                  <a:srgbClr val="FFFF00"/>
                </a:solidFill>
                <a:latin typeface="+mn-lt"/>
              </a:rPr>
              <a:t>What About ?????</a:t>
            </a:r>
            <a:endParaRPr lang="en-US" sz="6600" b="1" dirty="0">
              <a:solidFill>
                <a:srgbClr val="FFFF00"/>
              </a:solidFill>
              <a:latin typeface="+mn-lt"/>
            </a:endParaRPr>
          </a:p>
        </p:txBody>
      </p:sp>
      <p:pic>
        <p:nvPicPr>
          <p:cNvPr id="13" name="Content Placeholder 5" descr="681px-Skype_logo.png"/>
          <p:cNvPicPr>
            <a:picLocks noGrp="1" noChangeAspect="1"/>
          </p:cNvPicPr>
          <p:nvPr>
            <p:ph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4566" b="-14566"/>
          <a:stretch/>
        </p:blipFill>
        <p:spPr>
          <a:xfrm>
            <a:off x="6167115" y="5057430"/>
            <a:ext cx="2519686" cy="1433363"/>
          </a:xfrm>
        </p:spPr>
      </p:pic>
      <p:pic>
        <p:nvPicPr>
          <p:cNvPr id="14" name="Content Placeholder 7" descr="103px-Wikipedia-logo-v2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911" r="663"/>
          <a:stretch/>
        </p:blipFill>
        <p:spPr>
          <a:xfrm>
            <a:off x="5387122" y="3302401"/>
            <a:ext cx="1245329" cy="1133699"/>
          </a:xfrm>
          <a:prstGeom prst="rect">
            <a:avLst/>
          </a:prstGeom>
        </p:spPr>
      </p:pic>
      <p:pic>
        <p:nvPicPr>
          <p:cNvPr id="16" name="Content Placeholder 11" descr="photo 2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2"/>
          <a:stretch/>
        </p:blipFill>
        <p:spPr>
          <a:xfrm>
            <a:off x="326275" y="1172893"/>
            <a:ext cx="4402034" cy="3302685"/>
          </a:xfrm>
          <a:prstGeom prst="rect">
            <a:avLst/>
          </a:prstGeom>
        </p:spPr>
      </p:pic>
      <p:pic>
        <p:nvPicPr>
          <p:cNvPr id="17" name="Content Placeholder 13" descr="photo.PN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89"/>
          <a:stretch/>
        </p:blipFill>
        <p:spPr>
          <a:xfrm>
            <a:off x="7319633" y="2639027"/>
            <a:ext cx="1367168" cy="2418403"/>
          </a:xfrm>
          <a:prstGeom prst="rect">
            <a:avLst/>
          </a:prstGeom>
        </p:spPr>
      </p:pic>
      <p:pic>
        <p:nvPicPr>
          <p:cNvPr id="18" name="Content Placeholder 9" descr="150px-Songza_Logo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88" r="-188"/>
          <a:stretch>
            <a:fillRect/>
          </a:stretch>
        </p:blipFill>
        <p:spPr>
          <a:xfrm>
            <a:off x="5387122" y="1044958"/>
            <a:ext cx="2619692" cy="1374530"/>
          </a:xfrm>
          <a:prstGeom prst="rect">
            <a:avLst/>
          </a:prstGeom>
        </p:spPr>
      </p:pic>
      <p:pic>
        <p:nvPicPr>
          <p:cNvPr id="8" name="Content Placeholder 3" descr="800px-Twitch_Logo.png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296" b="-2630"/>
          <a:stretch/>
        </p:blipFill>
        <p:spPr>
          <a:xfrm>
            <a:off x="1576737" y="4686981"/>
            <a:ext cx="3386033" cy="1165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9229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53054"/>
            <a:ext cx="8139723" cy="1081541"/>
          </a:xfrm>
        </p:spPr>
        <p:txBody>
          <a:bodyPr>
            <a:normAutofit/>
          </a:bodyPr>
          <a:lstStyle/>
          <a:p>
            <a:r>
              <a:rPr lang="en-US" sz="4400" b="1" dirty="0" smtClean="0">
                <a:solidFill>
                  <a:srgbClr val="FFFF00"/>
                </a:solidFill>
                <a:latin typeface="Arial"/>
                <a:cs typeface="Arial"/>
              </a:rPr>
              <a:t>Using “It’s” Data </a:t>
            </a:r>
            <a:endParaRPr lang="en-US" sz="4400" b="1" dirty="0">
              <a:solidFill>
                <a:srgbClr val="FFFF00"/>
              </a:solidFill>
              <a:latin typeface="Arial"/>
              <a:cs typeface="Arial"/>
            </a:endParaRPr>
          </a:p>
        </p:txBody>
      </p:sp>
      <p:pic>
        <p:nvPicPr>
          <p:cNvPr id="4" name="Content Placeholder 3" descr="Screen Shot 2014-04-13 at 8.42.20 PM.png"/>
          <p:cNvPicPr>
            <a:picLocks noGrp="1" noChangeAspect="1"/>
          </p:cNvPicPr>
          <p:nvPr>
            <p:ph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50" r="415"/>
          <a:stretch/>
        </p:blipFill>
        <p:spPr>
          <a:xfrm>
            <a:off x="457200" y="1134595"/>
            <a:ext cx="8389216" cy="4741730"/>
          </a:xfrm>
        </p:spPr>
      </p:pic>
    </p:spTree>
    <p:extLst>
      <p:ext uri="{BB962C8B-B14F-4D97-AF65-F5344CB8AC3E}">
        <p14:creationId xmlns:p14="http://schemas.microsoft.com/office/powerpoint/2010/main" val="7546699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"/>
            <a:ext cx="8686800" cy="1023723"/>
          </a:xfrm>
        </p:spPr>
        <p:txBody>
          <a:bodyPr>
            <a:noAutofit/>
          </a:bodyPr>
          <a:lstStyle/>
          <a:p>
            <a:r>
              <a:rPr lang="en-US" sz="6000" b="1" dirty="0" smtClean="0">
                <a:solidFill>
                  <a:srgbClr val="FFFF00"/>
                </a:solidFill>
                <a:latin typeface="+mn-lt"/>
              </a:rPr>
              <a:t>The Real Issue?</a:t>
            </a:r>
            <a:endParaRPr lang="en-US" sz="6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1175388"/>
            <a:ext cx="8686800" cy="479633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800" b="1" dirty="0" smtClean="0">
                <a:solidFill>
                  <a:srgbClr val="FFFFFF"/>
                </a:solidFill>
                <a:latin typeface="Lucida Console"/>
                <a:cs typeface="Lucida Console"/>
              </a:rPr>
              <a:t>Could it be that for  </a:t>
            </a:r>
          </a:p>
          <a:p>
            <a:pPr marL="0" indent="0">
              <a:buNone/>
            </a:pPr>
            <a:r>
              <a:rPr lang="en-US" sz="4800" b="1" dirty="0" smtClean="0">
                <a:solidFill>
                  <a:srgbClr val="FFFFFF"/>
                </a:solidFill>
                <a:latin typeface="Lucida Console"/>
                <a:cs typeface="Lucida Console"/>
              </a:rPr>
              <a:t>the first time ever, </a:t>
            </a:r>
          </a:p>
          <a:p>
            <a:pPr marL="0" indent="0">
              <a:buNone/>
            </a:pPr>
            <a:r>
              <a:rPr lang="en-US" sz="4800" b="1" dirty="0" smtClean="0">
                <a:solidFill>
                  <a:srgbClr val="FFFFFF"/>
                </a:solidFill>
                <a:latin typeface="Lucida Console"/>
                <a:cs typeface="Lucida Console"/>
              </a:rPr>
              <a:t>the </a:t>
            </a:r>
            <a:r>
              <a:rPr lang="en-US" sz="4800" b="1" dirty="0" smtClean="0">
                <a:solidFill>
                  <a:srgbClr val="558ED5"/>
                </a:solidFill>
                <a:latin typeface="Lucida Console"/>
                <a:cs typeface="Lucida Console"/>
              </a:rPr>
              <a:t>national pop  </a:t>
            </a:r>
          </a:p>
          <a:p>
            <a:pPr marL="0" indent="0">
              <a:buNone/>
            </a:pPr>
            <a:r>
              <a:rPr lang="en-US" sz="4800" b="1" dirty="0" smtClean="0">
                <a:solidFill>
                  <a:srgbClr val="558ED5"/>
                </a:solidFill>
                <a:latin typeface="Lucida Console"/>
                <a:cs typeface="Lucida Console"/>
              </a:rPr>
              <a:t>culture conversation</a:t>
            </a:r>
            <a:r>
              <a:rPr lang="en-US" sz="4800" b="1" dirty="0" smtClean="0">
                <a:solidFill>
                  <a:srgbClr val="FFFFFF"/>
                </a:solidFill>
                <a:latin typeface="Lucida Console"/>
                <a:cs typeface="Lucida Console"/>
              </a:rPr>
              <a:t>,   </a:t>
            </a:r>
          </a:p>
          <a:p>
            <a:pPr marL="0" indent="0">
              <a:buNone/>
            </a:pPr>
            <a:r>
              <a:rPr lang="en-US" sz="4800" b="1" dirty="0" smtClean="0">
                <a:solidFill>
                  <a:srgbClr val="FFFFFF"/>
                </a:solidFill>
                <a:latin typeface="Lucida Console"/>
                <a:cs typeface="Lucida Console"/>
              </a:rPr>
              <a:t>is happening outside of </a:t>
            </a:r>
          </a:p>
          <a:p>
            <a:pPr marL="0" indent="0">
              <a:buNone/>
            </a:pPr>
            <a:r>
              <a:rPr lang="en-US" sz="4800" b="1" dirty="0" smtClean="0">
                <a:solidFill>
                  <a:srgbClr val="FFFFFF"/>
                </a:solidFill>
                <a:latin typeface="Lucida Console"/>
                <a:cs typeface="Lucida Console"/>
              </a:rPr>
              <a:t>“traditional” media?</a:t>
            </a:r>
            <a:endParaRPr lang="en-US" sz="1000" dirty="0">
              <a:solidFill>
                <a:srgbClr val="FFFFFF"/>
              </a:solidFill>
              <a:latin typeface="Lucida Console"/>
              <a:cs typeface="Lucida Console"/>
            </a:endParaRPr>
          </a:p>
          <a:p>
            <a:pPr marL="0" indent="0">
              <a:buNone/>
            </a:pPr>
            <a:r>
              <a:rPr lang="en-US" sz="1000" dirty="0" smtClean="0">
                <a:solidFill>
                  <a:srgbClr val="FFFFFF"/>
                </a:solidFill>
                <a:latin typeface="Lucida Console"/>
                <a:cs typeface="Lucida Console"/>
              </a:rPr>
              <a:t>Adapted</a:t>
            </a:r>
            <a:r>
              <a:rPr lang="en-US" sz="1400" dirty="0" smtClean="0">
                <a:solidFill>
                  <a:srgbClr val="FFFFFF"/>
                </a:solidFill>
                <a:latin typeface="Lucida Console"/>
                <a:cs typeface="Lucida Console"/>
              </a:rPr>
              <a:t> from “The Opt-Out Economy” by Daniel Gross, The Daily Beast 12.16.2013</a:t>
            </a:r>
          </a:p>
          <a:p>
            <a:pPr marL="0" indent="0">
              <a:buNone/>
            </a:pPr>
            <a:r>
              <a:rPr lang="en-US" sz="1100" dirty="0">
                <a:solidFill>
                  <a:srgbClr val="FFFFFF"/>
                </a:solidFill>
                <a:latin typeface="Lucida Console"/>
                <a:cs typeface="Lucida Console"/>
                <a:hlinkClick r:id="rId2"/>
              </a:rPr>
              <a:t>http://www.thedailybeast.com/articles/2013/12/16/the-opt-out-</a:t>
            </a:r>
            <a:r>
              <a:rPr lang="en-US" sz="1100" dirty="0" smtClean="0">
                <a:solidFill>
                  <a:srgbClr val="FFFFFF"/>
                </a:solidFill>
                <a:latin typeface="Lucida Console"/>
                <a:cs typeface="Lucida Console"/>
                <a:hlinkClick r:id="rId2"/>
              </a:rPr>
              <a:t>economy.html</a:t>
            </a:r>
            <a:endParaRPr lang="en-US" sz="1100" dirty="0" smtClean="0">
              <a:solidFill>
                <a:srgbClr val="FFFFFF"/>
              </a:solidFill>
              <a:latin typeface="Lucida Console"/>
              <a:cs typeface="Lucida Console"/>
            </a:endParaRPr>
          </a:p>
        </p:txBody>
      </p:sp>
    </p:spTree>
    <p:extLst>
      <p:ext uri="{BB962C8B-B14F-4D97-AF65-F5344CB8AC3E}">
        <p14:creationId xmlns:p14="http://schemas.microsoft.com/office/powerpoint/2010/main" val="809742403"/>
      </p:ext>
    </p:extLst>
  </p:cSld>
  <p:clrMapOvr>
    <a:masterClrMapping/>
  </p:clrMapOvr>
</p:sld>
</file>

<file path=ppt/theme/theme1.xml><?xml version="1.0" encoding="utf-8"?>
<a:theme xmlns:a="http://schemas.openxmlformats.org/drawingml/2006/main" name="CDM_PPT_Template 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CDM_PPT_Template .thmx</Template>
  <TotalTime>5836</TotalTime>
  <Words>1868</Words>
  <Application>Microsoft Macintosh PowerPoint</Application>
  <PresentationFormat>On-screen Show (4:3)</PresentationFormat>
  <Paragraphs>239</Paragraphs>
  <Slides>65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65</vt:i4>
      </vt:variant>
    </vt:vector>
  </HeadingPairs>
  <TitlesOfParts>
    <vt:vector size="66" baseType="lpstr">
      <vt:lpstr>CDM_PPT_Template </vt:lpstr>
      <vt:lpstr>    Social Media Memes      &amp;  Legal  Realities</vt:lpstr>
      <vt:lpstr>PowerPoint Presentation</vt:lpstr>
      <vt:lpstr> All A MATTER OF PERSPECTIVE</vt:lpstr>
      <vt:lpstr>A Definition of Social Media</vt:lpstr>
      <vt:lpstr>Do not underestimate the     transformative nature of  empowering personal creativity   &amp; resulting human connection</vt:lpstr>
      <vt:lpstr>PowerPoint Presentation</vt:lpstr>
      <vt:lpstr>What About ?????</vt:lpstr>
      <vt:lpstr>Using “It’s” Data </vt:lpstr>
      <vt:lpstr>The Real Issue?</vt:lpstr>
      <vt:lpstr>PowerPoint Presentation</vt:lpstr>
      <vt:lpstr>PowerPoint Presentation</vt:lpstr>
      <vt:lpstr>PowerPoint Presentation</vt:lpstr>
      <vt:lpstr>PowerPoint Presentation</vt:lpstr>
      <vt:lpstr>Selling Facebook</vt:lpstr>
      <vt:lpstr>Some sample slides</vt:lpstr>
      <vt:lpstr>History of time spent on media…(per Facebook)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quotes…</vt:lpstr>
      <vt:lpstr>Council for Research Excellence (April 10, 2014 Report)</vt:lpstr>
      <vt:lpstr>PowerPoint Presentation</vt:lpstr>
      <vt:lpstr>PowerPoint Presentation</vt:lpstr>
      <vt:lpstr>PowerPoint Presentation</vt:lpstr>
      <vt:lpstr>A  personal CompuServe moment (circa 1994-95)</vt:lpstr>
      <vt:lpstr> VTV versus Google </vt:lpstr>
      <vt:lpstr> Connects to the Shaw Doctrine</vt:lpstr>
      <vt:lpstr>History of time spent on media…(per Facebook)</vt:lpstr>
      <vt:lpstr>PowerPoint Presentation</vt:lpstr>
      <vt:lpstr>Innovative response to Social Media? </vt:lpstr>
      <vt:lpstr>PowerPoint Presentation</vt:lpstr>
      <vt:lpstr>PowerPoint Presentation</vt:lpstr>
      <vt:lpstr>And the unkindest cut of all</vt:lpstr>
      <vt:lpstr> In the “face-palm” department..</vt:lpstr>
      <vt:lpstr>Conventional strategies…</vt:lpstr>
      <vt:lpstr>PowerPoint Presentation</vt:lpstr>
      <vt:lpstr>PowerPoint Presentation</vt:lpstr>
      <vt:lpstr>PowerPoint Presentation</vt:lpstr>
      <vt:lpstr> Another Possible Strategy?:  Embrace User/Consumer Privacy </vt:lpstr>
      <vt:lpstr>An Example</vt:lpstr>
      <vt:lpstr>But avoid the pitfall</vt:lpstr>
      <vt:lpstr>The most unorthodox of ideas… the oddest of ironies</vt:lpstr>
      <vt:lpstr>Consider the application of…</vt:lpstr>
      <vt:lpstr>Simply put…</vt:lpstr>
      <vt:lpstr>PowerPoint Presentation</vt:lpstr>
      <vt:lpstr>1. The obvious (perhaps)…</vt:lpstr>
      <vt:lpstr>PowerPoint Presentation</vt:lpstr>
      <vt:lpstr>PowerPoint Presentation</vt:lpstr>
      <vt:lpstr>3. Facebook + Virtual Reality</vt:lpstr>
      <vt:lpstr>   The      Challenge of      “The Law”          </vt:lpstr>
      <vt:lpstr>Are Legal Responses Useful?</vt:lpstr>
      <vt:lpstr> A Common Question:</vt:lpstr>
      <vt:lpstr>PowerPoint Presentation</vt:lpstr>
      <vt:lpstr>PowerPoint Presentation</vt:lpstr>
      <vt:lpstr> Consider the possibility...</vt:lpstr>
      <vt:lpstr>Less Bravely</vt:lpstr>
      <vt:lpstr>    Technology /Justice (Parallels)?</vt:lpstr>
      <vt:lpstr>PowerPoint Presentation</vt:lpstr>
      <vt:lpstr>   Questions</vt:lpstr>
      <vt:lpstr>  </vt:lpstr>
      <vt:lpstr>  Always include a cat picture</vt:lpstr>
      <vt:lpstr>       http://videogame.law.ubc.ca</vt:lpstr>
      <vt:lpstr> Our Academic Partners </vt:lpstr>
    </vt:vector>
  </TitlesOfParts>
  <Company>Festinger Bahniwal Law &amp; Strategy LLP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           The Wheelbarrows</dc:title>
  <dc:creator>Jon Festinger</dc:creator>
  <cp:lastModifiedBy>Jon Festinger</cp:lastModifiedBy>
  <cp:revision>567</cp:revision>
  <cp:lastPrinted>2014-04-30T20:14:05Z</cp:lastPrinted>
  <dcterms:created xsi:type="dcterms:W3CDTF">2013-02-08T08:35:59Z</dcterms:created>
  <dcterms:modified xsi:type="dcterms:W3CDTF">2014-05-05T05:41:30Z</dcterms:modified>
</cp:coreProperties>
</file>