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Lst>
  <p:notesMasterIdLst>
    <p:notesMasterId r:id="rId59"/>
  </p:notesMasterIdLst>
  <p:sldIdLst>
    <p:sldId id="300" r:id="rId3"/>
    <p:sldId id="330" r:id="rId4"/>
    <p:sldId id="381" r:id="rId5"/>
    <p:sldId id="389" r:id="rId6"/>
    <p:sldId id="388" r:id="rId7"/>
    <p:sldId id="390" r:id="rId8"/>
    <p:sldId id="382" r:id="rId9"/>
    <p:sldId id="334" r:id="rId10"/>
    <p:sldId id="335" r:id="rId11"/>
    <p:sldId id="391" r:id="rId12"/>
    <p:sldId id="407" r:id="rId13"/>
    <p:sldId id="400" r:id="rId14"/>
    <p:sldId id="408" r:id="rId15"/>
    <p:sldId id="401" r:id="rId16"/>
    <p:sldId id="402" r:id="rId17"/>
    <p:sldId id="418" r:id="rId18"/>
    <p:sldId id="403" r:id="rId19"/>
    <p:sldId id="404" r:id="rId20"/>
    <p:sldId id="434" r:id="rId21"/>
    <p:sldId id="435" r:id="rId22"/>
    <p:sldId id="405" r:id="rId23"/>
    <p:sldId id="406" r:id="rId24"/>
    <p:sldId id="409" r:id="rId25"/>
    <p:sldId id="410" r:id="rId26"/>
    <p:sldId id="411" r:id="rId27"/>
    <p:sldId id="412" r:id="rId28"/>
    <p:sldId id="432" r:id="rId29"/>
    <p:sldId id="392" r:id="rId30"/>
    <p:sldId id="413" r:id="rId31"/>
    <p:sldId id="414" r:id="rId32"/>
    <p:sldId id="430" r:id="rId33"/>
    <p:sldId id="415" r:id="rId34"/>
    <p:sldId id="424" r:id="rId35"/>
    <p:sldId id="416" r:id="rId36"/>
    <p:sldId id="417" r:id="rId37"/>
    <p:sldId id="431" r:id="rId38"/>
    <p:sldId id="436" r:id="rId39"/>
    <p:sldId id="419" r:id="rId40"/>
    <p:sldId id="421" r:id="rId41"/>
    <p:sldId id="423" r:id="rId42"/>
    <p:sldId id="422" r:id="rId43"/>
    <p:sldId id="427" r:id="rId44"/>
    <p:sldId id="428" r:id="rId45"/>
    <p:sldId id="429" r:id="rId46"/>
    <p:sldId id="393" r:id="rId47"/>
    <p:sldId id="342" r:id="rId48"/>
    <p:sldId id="345" r:id="rId49"/>
    <p:sldId id="394" r:id="rId50"/>
    <p:sldId id="399" r:id="rId51"/>
    <p:sldId id="396" r:id="rId52"/>
    <p:sldId id="397" r:id="rId53"/>
    <p:sldId id="398" r:id="rId54"/>
    <p:sldId id="386" r:id="rId55"/>
    <p:sldId id="425" r:id="rId56"/>
    <p:sldId id="387" r:id="rId57"/>
    <p:sldId id="276"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31F3D"/>
    <a:srgbClr val="E42225"/>
    <a:srgbClr val="7F29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6" d="100"/>
          <a:sy n="66" d="100"/>
        </p:scale>
        <p:origin x="-2928" y="-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68"/>
    </p:cViewPr>
  </p:sorterViewPr>
  <p:notesViewPr>
    <p:cSldViewPr snapToGrid="0" snapToObjects="1">
      <p:cViewPr varScale="1">
        <p:scale>
          <a:sx n="59" d="100"/>
          <a:sy n="59" d="100"/>
        </p:scale>
        <p:origin x="-4496"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notesMaster" Target="notesMasters/notesMaster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5B6EFC-952C-7E4A-9BA7-8224D7AF70B7}" type="datetimeFigureOut">
              <a:rPr lang="en-US" smtClean="0"/>
              <a:t>2014-04-29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FDD70A-49CF-A34C-9971-161B57405951}" type="slidenum">
              <a:rPr lang="en-US" smtClean="0"/>
              <a:t>‹#›</a:t>
            </a:fld>
            <a:endParaRPr lang="en-US"/>
          </a:p>
        </p:txBody>
      </p:sp>
    </p:spTree>
    <p:extLst>
      <p:ext uri="{BB962C8B-B14F-4D97-AF65-F5344CB8AC3E}">
        <p14:creationId xmlns:p14="http://schemas.microsoft.com/office/powerpoint/2010/main" val="26661191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F43DED-E70C-3E4A-94E7-E4A33D16A59A}"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547175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200" tIns="76200" rIns="76200" bIns="76200"/>
          <a:lstStyle/>
          <a:p>
            <a:r>
              <a:rPr lang="en-CA" dirty="0" smtClean="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200" tIns="76200" rIns="76200" bIns="0">
            <a:normAutofit/>
          </a:bodyPr>
          <a:lstStyle>
            <a:lvl1pPr marL="0" indent="0" algn="l">
              <a:buNone/>
              <a:defRPr sz="2400">
                <a:solidFill>
                  <a:srgbClr val="5E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989231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382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262871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200" indent="-457200">
              <a:buFont typeface="Arial"/>
              <a:buChar char="•"/>
              <a:defRPr sz="2400"/>
            </a:lvl1pPr>
            <a:lvl2pPr marL="914400" indent="-457200">
              <a:buFont typeface="Arial"/>
              <a:buChar char="•"/>
              <a:defRPr sz="2400"/>
            </a:lvl2pPr>
            <a:lvl3pPr marL="1371600" indent="-457200">
              <a:buFont typeface="Arial"/>
              <a:buChar char="•"/>
              <a:defRPr sz="2400"/>
            </a:lvl3pPr>
            <a:lvl4pPr marL="1828800" indent="-457200">
              <a:buFont typeface="Arial"/>
              <a:buChar char="•"/>
              <a:defRPr sz="2400"/>
            </a:lvl4pPr>
            <a:lvl5pPr marL="2286000" indent="-457200">
              <a:buFont typeface="Arial"/>
              <a:buChar cha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80513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Tree>
    <p:extLst>
      <p:ext uri="{BB962C8B-B14F-4D97-AF65-F5344CB8AC3E}">
        <p14:creationId xmlns:p14="http://schemas.microsoft.com/office/powerpoint/2010/main" val="399547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43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196" tIns="76196" rIns="76196" bIns="76196"/>
          <a:lstStyle/>
          <a:p>
            <a:r>
              <a:rPr lang="en-CA" dirty="0" smtClean="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196" tIns="76196" rIns="76196" bIns="0">
            <a:normAutofit/>
          </a:bodyPr>
          <a:lstStyle>
            <a:lvl1pPr marL="0" indent="0" algn="l">
              <a:buNone/>
              <a:defRPr sz="2400">
                <a:solidFill>
                  <a:srgbClr val="5E6062"/>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410345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2677752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177" indent="-457177">
              <a:buFont typeface="Arial"/>
              <a:buChar char="•"/>
              <a:defRPr sz="2400"/>
            </a:lvl1pPr>
            <a:lvl2pPr marL="914353" indent="-457177">
              <a:buFont typeface="Arial"/>
              <a:buChar char="•"/>
              <a:defRPr sz="2400"/>
            </a:lvl2pPr>
            <a:lvl3pPr marL="1371530" indent="-457177">
              <a:buFont typeface="Arial"/>
              <a:buChar char="•"/>
              <a:defRPr sz="2400"/>
            </a:lvl3pPr>
            <a:lvl4pPr marL="1828706" indent="-457177">
              <a:buFont typeface="Arial"/>
              <a:buChar char="•"/>
              <a:defRPr sz="2400"/>
            </a:lvl4pPr>
            <a:lvl5pPr marL="2285883" indent="-457177">
              <a:buFont typeface="Arial"/>
              <a:buChar cha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3269915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Tree>
    <p:extLst>
      <p:ext uri="{BB962C8B-B14F-4D97-AF65-F5344CB8AC3E}">
        <p14:creationId xmlns:p14="http://schemas.microsoft.com/office/powerpoint/2010/main" val="2110661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emf"/><Relationship Id="rId8"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theme" Target="../theme/theme2.xml"/><Relationship Id="rId7" Type="http://schemas.openxmlformats.org/officeDocument/2006/relationships/image" Target="../media/image1.emf"/><Relationship Id="rId8" Type="http://schemas.openxmlformats.org/officeDocument/2006/relationships/image" Target="../media/image2.emf"/><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200" tIns="76200" rIns="76200" bIns="76200"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200" tIns="76200" rIns="76200" bIns="7620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7" name="Rectangle 16"/>
          <p:cNvSpPr/>
          <p:nvPr/>
        </p:nvSpPr>
        <p:spPr>
          <a:xfrm>
            <a:off x="-58034" y="5973244"/>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7"/>
          <a:stretch>
            <a:fillRect/>
          </a:stretch>
        </p:blipFill>
        <p:spPr>
          <a:xfrm>
            <a:off x="431220" y="6347963"/>
            <a:ext cx="3321425" cy="268516"/>
          </a:xfrm>
          <a:prstGeom prst="rect">
            <a:avLst/>
          </a:prstGeom>
        </p:spPr>
      </p:pic>
      <p:pic>
        <p:nvPicPr>
          <p:cNvPr id="7" name="Picture 6"/>
          <p:cNvPicPr>
            <a:picLocks noChangeAspect="1"/>
          </p:cNvPicPr>
          <p:nvPr/>
        </p:nvPicPr>
        <p:blipFill>
          <a:blip r:embed="rId8"/>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3852908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457200" rtl="0" eaLnBrk="1" latinLnBrk="0" hangingPunct="1">
        <a:spcBef>
          <a:spcPct val="0"/>
        </a:spcBef>
        <a:buNone/>
        <a:defRPr sz="4400" kern="1200" cap="none">
          <a:solidFill>
            <a:srgbClr val="5E6062"/>
          </a:solidFill>
          <a:latin typeface="Klavika"/>
          <a:ea typeface="+mj-ea"/>
          <a:cs typeface="+mj-cs"/>
        </a:defRPr>
      </a:lvl1pPr>
    </p:titleStyle>
    <p:bodyStyle>
      <a:lvl1pPr marL="342900" indent="-3429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50" indent="-28575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30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2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4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196" tIns="76196" rIns="76196" bIns="76196"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196" tIns="76196" rIns="76196" bIns="76196"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7" name="Rectangle 16"/>
          <p:cNvSpPr/>
          <p:nvPr/>
        </p:nvSpPr>
        <p:spPr>
          <a:xfrm>
            <a:off x="-58033" y="5973245"/>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defTabSz="457177"/>
            <a:endParaRPr lang="en-US">
              <a:solidFill>
                <a:prstClr val="white"/>
              </a:solidFill>
              <a:latin typeface="Arial"/>
            </a:endParaRPr>
          </a:p>
        </p:txBody>
      </p:sp>
      <p:pic>
        <p:nvPicPr>
          <p:cNvPr id="16" name="Picture 15"/>
          <p:cNvPicPr>
            <a:picLocks noChangeAspect="1"/>
          </p:cNvPicPr>
          <p:nvPr/>
        </p:nvPicPr>
        <p:blipFill>
          <a:blip r:embed="rId7"/>
          <a:stretch>
            <a:fillRect/>
          </a:stretch>
        </p:blipFill>
        <p:spPr>
          <a:xfrm>
            <a:off x="431221" y="6347963"/>
            <a:ext cx="3321425" cy="268516"/>
          </a:xfrm>
          <a:prstGeom prst="rect">
            <a:avLst/>
          </a:prstGeom>
        </p:spPr>
      </p:pic>
      <p:pic>
        <p:nvPicPr>
          <p:cNvPr id="7" name="Picture 6"/>
          <p:cNvPicPr>
            <a:picLocks noChangeAspect="1"/>
          </p:cNvPicPr>
          <p:nvPr/>
        </p:nvPicPr>
        <p:blipFill>
          <a:blip r:embed="rId8"/>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410906192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txStyles>
    <p:titleStyle>
      <a:lvl1pPr algn="l" defTabSz="457177" rtl="0" eaLnBrk="1" latinLnBrk="0" hangingPunct="1">
        <a:spcBef>
          <a:spcPct val="0"/>
        </a:spcBef>
        <a:buNone/>
        <a:defRPr sz="4400" kern="1200" cap="none">
          <a:solidFill>
            <a:srgbClr val="5E6062"/>
          </a:solidFill>
          <a:latin typeface="Klavika"/>
          <a:ea typeface="+mj-ea"/>
          <a:cs typeface="+mj-cs"/>
        </a:defRPr>
      </a:lvl1pPr>
    </p:titleStyle>
    <p:bodyStyle>
      <a:lvl1pPr marL="342882" indent="-342882"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12" indent="-285736"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2942" indent="-228588"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118" indent="-228588"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295" indent="-228588"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471" indent="-228588"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48" indent="-228588"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25" indent="-228588"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1" indent="-228588" algn="l" defTabSz="45717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videogame.law.ubc.ca" TargetMode="External"/><Relationship Id="rId5" Type="http://schemas.openxmlformats.org/officeDocument/2006/relationships/hyperlink" Target="mailto:jon_festinger@thecdm.ca" TargetMode="External"/><Relationship Id="rId6" Type="http://schemas.openxmlformats.org/officeDocument/2006/relationships/image" Target="../media/image5.png"/><Relationship Id="rId7"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eg"/><Relationship Id="rId7" Type="http://schemas.openxmlformats.org/officeDocument/2006/relationships/image" Target="../media/image33.jpeg"/><Relationship Id="rId8"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 Id="rId3" Type="http://schemas.openxmlformats.org/officeDocument/2006/relationships/image" Target="../media/image3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hyperlink" Target="http://en.wikipedia.org/wiki/Image:Ulala.jpg" TargetMode="External"/><Relationship Id="rId5"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hyperlink" Target="http://www.flickr.com/photos/59458068@N00/140446161/in/set-72057594125573269/"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 Id="rId3" Type="http://schemas.openxmlformats.org/officeDocument/2006/relationships/image" Target="../media/image4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 Id="rId3" Type="http://schemas.openxmlformats.org/officeDocument/2006/relationships/image" Target="../media/image4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 Id="rId3" Type="http://schemas.openxmlformats.org/officeDocument/2006/relationships/image" Target="../media/image4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g"/><Relationship Id="rId3" Type="http://schemas.openxmlformats.org/officeDocument/2006/relationships/image" Target="../media/image4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g"/><Relationship Id="rId3" Type="http://schemas.openxmlformats.org/officeDocument/2006/relationships/image" Target="../media/image5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 Id="rId3"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brinksgilson.com/files/190.pdf" TargetMode="External"/><Relationship Id="rId4" Type="http://schemas.openxmlformats.org/officeDocument/2006/relationships/image" Target="../media/image57.png"/><Relationship Id="rId5" Type="http://schemas.openxmlformats.org/officeDocument/2006/relationships/image" Target="../media/image58.jpeg"/><Relationship Id="rId1" Type="http://schemas.openxmlformats.org/officeDocument/2006/relationships/slideLayout" Target="../slideLayouts/slideLayout3.xml"/><Relationship Id="rId2" Type="http://schemas.openxmlformats.org/officeDocument/2006/relationships/hyperlink" Target="http://www.dmlp.org/blog/2012/copyright-tattoo-case-escobedo-v-thq-inc"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cholar.google.ca/scholar_case?case=16631771208846018552&amp;hl=en&amp;as_sdt=2&amp;as_vis=1&amp;oi=scholarr&amp;sa=X&amp;ei=eZUvUq_9G8jRiAKtkICgBA&amp;ved=0CC4QgAMoATAA" TargetMode="External"/><Relationship Id="rId4" Type="http://schemas.openxmlformats.org/officeDocument/2006/relationships/hyperlink" Target="http://scholar.google.ca/scholar_case?case=9699486805539296327&amp;hl=en&amp;as_sdt=2&amp;as_vis=1&amp;oi=scholarr&amp;sa=X&amp;ei=eZUvUq_9G8jRiAKtkICgBA&amp;ved=0CC8QgAMoAjAA" TargetMode="External"/><Relationship Id="rId1" Type="http://schemas.openxmlformats.org/officeDocument/2006/relationships/slideLayout" Target="../slideLayouts/slideLayout2.xml"/><Relationship Id="rId2" Type="http://schemas.openxmlformats.org/officeDocument/2006/relationships/hyperlink" Target="http://scholar.google.ca/scholar_case?case=11202168367195629653&amp;hl=en&amp;as_sdt=2&amp;as_vis=1&amp;oi=scholarr&amp;sa=X&amp;ei=eZUvUq_9G8jRiAKtkICgBA&amp;ved=0CC0QgAMoADA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1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45749"/>
            <a:ext cx="9103281" cy="1260444"/>
          </a:xfrm>
        </p:spPr>
        <p:txBody>
          <a:bodyPr>
            <a:normAutofit fontScale="90000"/>
          </a:bodyPr>
          <a:lstStyle/>
          <a:p>
            <a:r>
              <a:rPr lang="en-US" sz="4800" b="1" dirty="0" smtClean="0"/>
              <a:t> Candy Crushing on Flappy Birds</a:t>
            </a:r>
            <a:endParaRPr lang="en-US" sz="5300" b="1" dirty="0">
              <a:solidFill>
                <a:srgbClr val="000000"/>
              </a:solidFill>
              <a:latin typeface="+mn-lt"/>
              <a:cs typeface="Times New Roman"/>
            </a:endParaRPr>
          </a:p>
        </p:txBody>
      </p:sp>
      <p:sp>
        <p:nvSpPr>
          <p:cNvPr id="3" name="Content Placeholder 2"/>
          <p:cNvSpPr>
            <a:spLocks noGrp="1"/>
          </p:cNvSpPr>
          <p:nvPr>
            <p:ph sz="quarter" idx="10"/>
          </p:nvPr>
        </p:nvSpPr>
        <p:spPr>
          <a:xfrm>
            <a:off x="457200" y="1576300"/>
            <a:ext cx="8229600" cy="4522982"/>
          </a:xfrm>
        </p:spPr>
        <p:txBody>
          <a:bodyPr>
            <a:normAutofit/>
          </a:bodyPr>
          <a:lstStyle/>
          <a:p>
            <a:pPr marL="0" indent="0">
              <a:buNone/>
            </a:pPr>
            <a:r>
              <a:rPr lang="en-US" b="1" dirty="0" smtClean="0">
                <a:solidFill>
                  <a:srgbClr val="000000"/>
                </a:solidFill>
                <a:latin typeface="Lucida Console"/>
                <a:cs typeface="Lucida Console"/>
              </a:rPr>
              <a:t>Full Indie - Vancouver</a:t>
            </a:r>
          </a:p>
          <a:p>
            <a:pPr marL="0" indent="0">
              <a:buNone/>
            </a:pPr>
            <a:r>
              <a:rPr lang="en-US" b="1" dirty="0" smtClean="0">
                <a:solidFill>
                  <a:srgbClr val="000000"/>
                </a:solidFill>
                <a:latin typeface="Lucida Console"/>
                <a:cs typeface="Lucida Console"/>
              </a:rPr>
              <a:t>April 29,2014</a:t>
            </a:r>
            <a:endParaRPr lang="en-US" b="1" dirty="0">
              <a:solidFill>
                <a:srgbClr val="000000"/>
              </a:solidFill>
              <a:latin typeface="Lucida Console"/>
              <a:cs typeface="Lucida Console"/>
            </a:endParaRPr>
          </a:p>
          <a:p>
            <a:pPr marL="0" indent="0">
              <a:buNone/>
            </a:pPr>
            <a:endParaRPr lang="en-US" b="1" dirty="0">
              <a:solidFill>
                <a:srgbClr val="000000"/>
              </a:solidFill>
              <a:latin typeface="Lucida Console"/>
              <a:cs typeface="Lucida Console"/>
            </a:endParaRPr>
          </a:p>
          <a:p>
            <a:endParaRPr lang="en-US" dirty="0">
              <a:latin typeface="Lucida Console"/>
              <a:cs typeface="Lucida Console"/>
            </a:endParaRPr>
          </a:p>
          <a:p>
            <a:endParaRPr lang="en-US" dirty="0">
              <a:latin typeface="Lucida Console"/>
              <a:cs typeface="Lucida Console"/>
            </a:endParaRPr>
          </a:p>
          <a:p>
            <a:pPr marL="0" indent="0">
              <a:buNone/>
            </a:pPr>
            <a:endParaRPr lang="en-US" dirty="0">
              <a:latin typeface="Lucida Console"/>
              <a:cs typeface="Lucida Console"/>
            </a:endParaRPr>
          </a:p>
          <a:p>
            <a:pPr marL="0" indent="0">
              <a:buNone/>
            </a:pPr>
            <a:endParaRPr lang="en-US" dirty="0">
              <a:latin typeface="Lucida Console"/>
              <a:cs typeface="Lucida Console"/>
            </a:endParaRPr>
          </a:p>
          <a:p>
            <a:pPr marL="0" indent="0">
              <a:buNone/>
            </a:pPr>
            <a:endParaRPr lang="en-US" sz="1600" dirty="0" smtClean="0">
              <a:latin typeface="Lucida Console"/>
              <a:cs typeface="Lucida Console"/>
            </a:endParaRPr>
          </a:p>
          <a:p>
            <a:pPr marL="0" indent="0">
              <a:buNone/>
            </a:pPr>
            <a:r>
              <a:rPr lang="en-US" sz="1600" b="1" dirty="0" smtClean="0">
                <a:solidFill>
                  <a:srgbClr val="000000"/>
                </a:solidFill>
                <a:latin typeface="Lucida Console"/>
                <a:cs typeface="Lucida Console"/>
              </a:rPr>
              <a:t>Jon </a:t>
            </a:r>
            <a:r>
              <a:rPr lang="en-US" sz="1600" b="1" dirty="0">
                <a:solidFill>
                  <a:srgbClr val="000000"/>
                </a:solidFill>
                <a:latin typeface="Lucida Console"/>
                <a:cs typeface="Lucida Console"/>
              </a:rPr>
              <a:t>Festinger Q.C.</a:t>
            </a:r>
          </a:p>
          <a:p>
            <a:pPr marL="0" indent="0">
              <a:buNone/>
            </a:pPr>
            <a:r>
              <a:rPr lang="en-US" sz="1600" b="1" dirty="0">
                <a:solidFill>
                  <a:srgbClr val="000000"/>
                </a:solidFill>
                <a:latin typeface="Lucida Console"/>
                <a:cs typeface="Lucida Console"/>
              </a:rPr>
              <a:t>Centre for Digital Media</a:t>
            </a:r>
          </a:p>
          <a:p>
            <a:pPr marL="0" indent="0">
              <a:buNone/>
            </a:pPr>
            <a:r>
              <a:rPr lang="en-US" sz="1600" b="1" dirty="0">
                <a:solidFill>
                  <a:srgbClr val="000000"/>
                </a:solidFill>
                <a:latin typeface="Lucida Console"/>
                <a:cs typeface="Lucida Console"/>
              </a:rPr>
              <a:t>Festinger Law &amp; Strategy </a:t>
            </a:r>
          </a:p>
          <a:p>
            <a:pPr marL="0" indent="0">
              <a:buNone/>
            </a:pPr>
            <a:r>
              <a:rPr lang="en-US" sz="1600" b="1" dirty="0" smtClean="0">
                <a:latin typeface="Lucida Console"/>
                <a:cs typeface="Lucida Console"/>
                <a:hlinkClick r:id="rId4"/>
              </a:rPr>
              <a:t>http://videogame.law.ubc.ca</a:t>
            </a:r>
            <a:endParaRPr lang="en-US" sz="1600" b="1" dirty="0" smtClean="0">
              <a:latin typeface="Lucida Console"/>
              <a:cs typeface="Lucida Console"/>
            </a:endParaRPr>
          </a:p>
          <a:p>
            <a:pPr marL="0" indent="0">
              <a:buNone/>
            </a:pPr>
            <a:r>
              <a:rPr lang="en-US" sz="1600" b="1" dirty="0" smtClean="0">
                <a:solidFill>
                  <a:srgbClr val="000000"/>
                </a:solidFill>
                <a:latin typeface="Lucida Console"/>
                <a:cs typeface="Lucida Console"/>
              </a:rPr>
              <a:t>@</a:t>
            </a:r>
            <a:r>
              <a:rPr lang="en-US" sz="1600" b="1" dirty="0" err="1">
                <a:solidFill>
                  <a:srgbClr val="000000"/>
                </a:solidFill>
                <a:latin typeface="Lucida Console"/>
                <a:cs typeface="Lucida Console"/>
              </a:rPr>
              <a:t>gamebizlaw</a:t>
            </a:r>
            <a:endParaRPr lang="en-US" sz="1600" b="1" dirty="0">
              <a:solidFill>
                <a:srgbClr val="000000"/>
              </a:solidFill>
              <a:latin typeface="Lucida Console"/>
              <a:cs typeface="Lucida Console"/>
            </a:endParaRPr>
          </a:p>
          <a:p>
            <a:pPr marL="0" indent="0">
              <a:buNone/>
            </a:pPr>
            <a:r>
              <a:rPr lang="en-US" sz="1600" b="1" dirty="0">
                <a:latin typeface="Lucida Console"/>
                <a:cs typeface="Lucida Console"/>
                <a:hlinkClick r:id="rId5"/>
              </a:rPr>
              <a:t>jon_festinger@thecdm.ca</a:t>
            </a:r>
            <a:endParaRPr lang="en-US" sz="1600" b="1" dirty="0">
              <a:latin typeface="Lucida Console"/>
              <a:cs typeface="Lucida Console"/>
            </a:endParaRPr>
          </a:p>
          <a:p>
            <a:pPr marL="0" indent="0">
              <a:buNone/>
            </a:pPr>
            <a:endParaRPr lang="en-US" sz="1800" dirty="0"/>
          </a:p>
          <a:p>
            <a:pPr marL="0" indent="0">
              <a:buNone/>
            </a:pPr>
            <a:endParaRPr lang="en-US" dirty="0"/>
          </a:p>
          <a:p>
            <a:pPr marL="0" indent="0">
              <a:buNone/>
            </a:pPr>
            <a:endParaRPr lang="en-US" sz="1600" dirty="0"/>
          </a:p>
          <a:p>
            <a:pPr marL="0" indent="0">
              <a:buNone/>
            </a:pPr>
            <a:endParaRPr lang="en-US" dirty="0"/>
          </a:p>
          <a:p>
            <a:endParaRPr lang="en-US" dirty="0"/>
          </a:p>
          <a:p>
            <a:endParaRPr lang="en-US" dirty="0"/>
          </a:p>
        </p:txBody>
      </p:sp>
      <p:pic>
        <p:nvPicPr>
          <p:cNvPr id="4" name="Picture 3"/>
          <p:cNvPicPr>
            <a:picLocks noChangeAspect="1"/>
          </p:cNvPicPr>
          <p:nvPr/>
        </p:nvPicPr>
        <p:blipFill>
          <a:blip r:embed="rId6"/>
          <a:stretch>
            <a:fillRect/>
          </a:stretch>
        </p:blipFill>
        <p:spPr>
          <a:xfrm>
            <a:off x="6611321" y="2381118"/>
            <a:ext cx="1752761" cy="2857500"/>
          </a:xfrm>
          <a:prstGeom prst="rect">
            <a:avLst/>
          </a:prstGeom>
        </p:spPr>
      </p:pic>
      <p:pic>
        <p:nvPicPr>
          <p:cNvPr id="5" name="Content Placeholder 3" descr="global_21954624.jpeg"/>
          <p:cNvPicPr>
            <a:picLocks noChangeAspect="1"/>
          </p:cNvPicPr>
          <p:nvPr/>
        </p:nvPicPr>
        <p:blipFill rotWithShape="1">
          <a:blip r:embed="rId7">
            <a:extLst>
              <a:ext uri="{28A0092B-C50C-407E-A947-70E740481C1C}">
                <a14:useLocalDpi xmlns:a14="http://schemas.microsoft.com/office/drawing/2010/main" val="0"/>
              </a:ext>
            </a:extLst>
          </a:blip>
          <a:srcRect l="-455" r="535"/>
          <a:stretch/>
        </p:blipFill>
        <p:spPr>
          <a:xfrm>
            <a:off x="457200" y="2381118"/>
            <a:ext cx="1602407" cy="1603688"/>
          </a:xfrm>
          <a:prstGeom prst="rect">
            <a:avLst/>
          </a:prstGeom>
        </p:spPr>
      </p:pic>
    </p:spTree>
    <p:extLst>
      <p:ext uri="{BB962C8B-B14F-4D97-AF65-F5344CB8AC3E}">
        <p14:creationId xmlns:p14="http://schemas.microsoft.com/office/powerpoint/2010/main" val="5367874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586084"/>
            <a:ext cx="8229600" cy="5140050"/>
          </a:xfrm>
        </p:spPr>
        <p:txBody>
          <a:bodyPr>
            <a:normAutofit/>
          </a:bodyPr>
          <a:lstStyle/>
          <a:p>
            <a:pPr marL="0" indent="0">
              <a:buNone/>
            </a:pPr>
            <a:r>
              <a:rPr lang="en-US" sz="6000" b="1" dirty="0">
                <a:solidFill>
                  <a:schemeClr val="bg1"/>
                </a:solidFill>
                <a:latin typeface="+mn-lt"/>
              </a:rPr>
              <a:t>STEP </a:t>
            </a:r>
            <a:r>
              <a:rPr lang="en-US" sz="6000" b="1" dirty="0" smtClean="0">
                <a:solidFill>
                  <a:schemeClr val="bg1"/>
                </a:solidFill>
                <a:latin typeface="+mn-lt"/>
              </a:rPr>
              <a:t>3</a:t>
            </a:r>
          </a:p>
          <a:p>
            <a:pPr marL="0" indent="0">
              <a:buNone/>
            </a:pPr>
            <a:r>
              <a:rPr lang="en-US" sz="6000" b="1" dirty="0" smtClean="0">
                <a:solidFill>
                  <a:srgbClr val="FF0000"/>
                </a:solidFill>
                <a:latin typeface="+mn-lt"/>
              </a:rPr>
              <a:t>Copyright</a:t>
            </a:r>
            <a:endParaRPr lang="en-US" sz="6000" b="1" dirty="0">
              <a:solidFill>
                <a:srgbClr val="FF0000"/>
              </a:solidFill>
              <a:latin typeface="+mn-lt"/>
            </a:endParaRPr>
          </a:p>
        </p:txBody>
      </p:sp>
    </p:spTree>
    <p:extLst>
      <p:ext uri="{BB962C8B-B14F-4D97-AF65-F5344CB8AC3E}">
        <p14:creationId xmlns:p14="http://schemas.microsoft.com/office/powerpoint/2010/main" val="880891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365633"/>
            <a:ext cx="8229600" cy="5599938"/>
          </a:xfrm>
        </p:spPr>
        <p:txBody>
          <a:bodyPr>
            <a:normAutofit lnSpcReduction="10000"/>
          </a:bodyPr>
          <a:lstStyle/>
          <a:p>
            <a:pPr marL="0" lvl="2" indent="0">
              <a:buNone/>
            </a:pPr>
            <a:r>
              <a:rPr lang="en-US" sz="5400" b="1" dirty="0">
                <a:solidFill>
                  <a:srgbClr val="FF0000"/>
                </a:solidFill>
                <a:latin typeface="+mn-lt"/>
              </a:rPr>
              <a:t>No protection for: </a:t>
            </a:r>
            <a:r>
              <a:rPr lang="en-US" sz="5400" b="1" dirty="0" smtClean="0">
                <a:solidFill>
                  <a:srgbClr val="FF0000"/>
                </a:solidFill>
                <a:latin typeface="+mn-lt"/>
              </a:rPr>
              <a:t> </a:t>
            </a:r>
          </a:p>
          <a:p>
            <a:pPr marL="0" lvl="2" indent="0">
              <a:buNone/>
            </a:pPr>
            <a:r>
              <a:rPr lang="en-US" sz="5400" b="1" dirty="0" smtClean="0">
                <a:solidFill>
                  <a:srgbClr val="FFFF00"/>
                </a:solidFill>
                <a:latin typeface="+mn-lt"/>
              </a:rPr>
              <a:t>general </a:t>
            </a:r>
            <a:r>
              <a:rPr lang="en-US" sz="5400" b="1" dirty="0">
                <a:solidFill>
                  <a:srgbClr val="FFFF00"/>
                </a:solidFill>
                <a:latin typeface="+mn-lt"/>
              </a:rPr>
              <a:t>concepts</a:t>
            </a:r>
            <a:r>
              <a:rPr lang="en-US" sz="5400" b="1" dirty="0">
                <a:solidFill>
                  <a:srgbClr val="FFFFFF"/>
                </a:solidFill>
                <a:latin typeface="+mn-lt"/>
              </a:rPr>
              <a:t>, plots,</a:t>
            </a:r>
            <a:r>
              <a:rPr lang="en-US" sz="5400" b="1" dirty="0">
                <a:latin typeface="+mn-lt"/>
              </a:rPr>
              <a:t> </a:t>
            </a:r>
            <a:r>
              <a:rPr lang="en-US" sz="5400" b="1" dirty="0" smtClean="0">
                <a:latin typeface="+mn-lt"/>
              </a:rPr>
              <a:t> </a:t>
            </a:r>
          </a:p>
          <a:p>
            <a:pPr marL="0" lvl="2" indent="0">
              <a:buNone/>
            </a:pPr>
            <a:r>
              <a:rPr lang="en-US" sz="5400" b="1" dirty="0" smtClean="0">
                <a:solidFill>
                  <a:srgbClr val="FFFFFF"/>
                </a:solidFill>
                <a:latin typeface="+mn-lt"/>
              </a:rPr>
              <a:t>themes </a:t>
            </a:r>
            <a:r>
              <a:rPr lang="en-US" sz="5400" b="1" dirty="0">
                <a:solidFill>
                  <a:srgbClr val="FFFFFF"/>
                </a:solidFill>
                <a:latin typeface="+mn-lt"/>
              </a:rPr>
              <a:t>and </a:t>
            </a:r>
            <a:r>
              <a:rPr lang="en-US" sz="5400" b="1" dirty="0">
                <a:solidFill>
                  <a:srgbClr val="FFFF00"/>
                </a:solidFill>
                <a:latin typeface="+mn-lt"/>
              </a:rPr>
              <a:t>genres</a:t>
            </a:r>
            <a:r>
              <a:rPr lang="en-US" sz="5400" b="1" dirty="0">
                <a:solidFill>
                  <a:srgbClr val="FFFFFF"/>
                </a:solidFill>
                <a:latin typeface="+mn-lt"/>
              </a:rPr>
              <a:t>; </a:t>
            </a:r>
            <a:r>
              <a:rPr lang="en-US" sz="5400" b="1" dirty="0" smtClean="0">
                <a:solidFill>
                  <a:srgbClr val="FFFFFF"/>
                </a:solidFill>
                <a:latin typeface="+mn-lt"/>
              </a:rPr>
              <a:t> </a:t>
            </a:r>
          </a:p>
          <a:p>
            <a:pPr marL="0" lvl="2" indent="0">
              <a:buNone/>
            </a:pPr>
            <a:r>
              <a:rPr lang="en-US" sz="5400" b="1" i="1" dirty="0" smtClean="0">
                <a:solidFill>
                  <a:srgbClr val="FFFF00"/>
                </a:solidFill>
                <a:latin typeface="+mn-lt"/>
              </a:rPr>
              <a:t>scenes </a:t>
            </a:r>
            <a:r>
              <a:rPr lang="en-US" sz="5400" b="1" i="1" dirty="0">
                <a:solidFill>
                  <a:srgbClr val="FFFF00"/>
                </a:solidFill>
                <a:latin typeface="+mn-lt"/>
              </a:rPr>
              <a:t>a faire</a:t>
            </a:r>
            <a:r>
              <a:rPr lang="en-US" sz="5400" b="1" dirty="0">
                <a:solidFill>
                  <a:schemeClr val="bg1"/>
                </a:solidFill>
                <a:latin typeface="+mn-lt"/>
              </a:rPr>
              <a:t>, ideas </a:t>
            </a:r>
            <a:r>
              <a:rPr lang="en-US" sz="5400" b="1" dirty="0" smtClean="0">
                <a:solidFill>
                  <a:schemeClr val="bg1"/>
                </a:solidFill>
                <a:latin typeface="+mn-lt"/>
              </a:rPr>
              <a:t> </a:t>
            </a:r>
          </a:p>
          <a:p>
            <a:pPr marL="0" lvl="2" indent="0">
              <a:buNone/>
            </a:pPr>
            <a:r>
              <a:rPr lang="ja-JP" altLang="en-US" sz="5400" b="1" dirty="0" smtClean="0">
                <a:solidFill>
                  <a:schemeClr val="bg1"/>
                </a:solidFill>
                <a:latin typeface="+mn-lt"/>
              </a:rPr>
              <a:t>“</a:t>
            </a:r>
            <a:r>
              <a:rPr lang="en-US" sz="5400" b="1" dirty="0">
                <a:solidFill>
                  <a:schemeClr val="bg1"/>
                </a:solidFill>
                <a:latin typeface="+mn-lt"/>
              </a:rPr>
              <a:t>merged</a:t>
            </a:r>
            <a:r>
              <a:rPr lang="ja-JP" altLang="en-US" sz="5400" b="1" dirty="0">
                <a:solidFill>
                  <a:schemeClr val="bg1"/>
                </a:solidFill>
                <a:latin typeface="+mn-lt"/>
              </a:rPr>
              <a:t>”</a:t>
            </a:r>
            <a:r>
              <a:rPr lang="en-US" sz="5400" b="1" dirty="0">
                <a:solidFill>
                  <a:schemeClr val="bg1"/>
                </a:solidFill>
                <a:latin typeface="+mn-lt"/>
              </a:rPr>
              <a:t> with </a:t>
            </a:r>
            <a:r>
              <a:rPr lang="en-US" sz="5400" b="1" dirty="0" smtClean="0">
                <a:solidFill>
                  <a:schemeClr val="bg1"/>
                </a:solidFill>
                <a:latin typeface="+mn-lt"/>
              </a:rPr>
              <a:t> </a:t>
            </a:r>
          </a:p>
          <a:p>
            <a:pPr marL="0" lvl="2" indent="0">
              <a:buNone/>
            </a:pPr>
            <a:r>
              <a:rPr lang="en-US" sz="5400" b="1" dirty="0" smtClean="0">
                <a:solidFill>
                  <a:schemeClr val="bg1"/>
                </a:solidFill>
                <a:latin typeface="+mn-lt"/>
              </a:rPr>
              <a:t>expression</a:t>
            </a:r>
            <a:r>
              <a:rPr lang="en-US" sz="5400" b="1" dirty="0">
                <a:solidFill>
                  <a:schemeClr val="bg1"/>
                </a:solidFill>
                <a:latin typeface="+mn-lt"/>
              </a:rPr>
              <a:t>; </a:t>
            </a:r>
            <a:r>
              <a:rPr lang="en-US" sz="5400" b="1" dirty="0">
                <a:solidFill>
                  <a:srgbClr val="FFFF00"/>
                </a:solidFill>
                <a:latin typeface="+mn-lt"/>
              </a:rPr>
              <a:t>content not </a:t>
            </a:r>
            <a:r>
              <a:rPr lang="en-US" sz="5400" b="1" dirty="0" smtClean="0">
                <a:solidFill>
                  <a:srgbClr val="FFFF00"/>
                </a:solidFill>
                <a:latin typeface="+mn-lt"/>
              </a:rPr>
              <a:t> </a:t>
            </a:r>
          </a:p>
          <a:p>
            <a:pPr marL="0" lvl="2" indent="0">
              <a:buNone/>
            </a:pPr>
            <a:r>
              <a:rPr lang="en-US" sz="5400" b="1" dirty="0" smtClean="0">
                <a:solidFill>
                  <a:srgbClr val="FFFF00"/>
                </a:solidFill>
                <a:latin typeface="+mn-lt"/>
              </a:rPr>
              <a:t>original </a:t>
            </a:r>
            <a:r>
              <a:rPr lang="en-US" sz="5400" b="1" dirty="0">
                <a:solidFill>
                  <a:srgbClr val="FFFF00"/>
                </a:solidFill>
                <a:latin typeface="+mn-lt"/>
              </a:rPr>
              <a:t>to the author</a:t>
            </a:r>
          </a:p>
          <a:p>
            <a:pPr marL="0" indent="0">
              <a:buNone/>
            </a:pPr>
            <a:endParaRPr lang="en-US" sz="5400" dirty="0"/>
          </a:p>
        </p:txBody>
      </p:sp>
    </p:spTree>
    <p:extLst>
      <p:ext uri="{BB962C8B-B14F-4D97-AF65-F5344CB8AC3E}">
        <p14:creationId xmlns:p14="http://schemas.microsoft.com/office/powerpoint/2010/main" val="52149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Meaning</a:t>
            </a:r>
            <a:r>
              <a:rPr lang="en-US" b="1" dirty="0" smtClean="0">
                <a:solidFill>
                  <a:srgbClr val="FF0000"/>
                </a:solidFill>
              </a:rPr>
              <a:t> no </a:t>
            </a:r>
            <a:r>
              <a:rPr lang="en-US" b="1" dirty="0">
                <a:solidFill>
                  <a:srgbClr val="FF0000"/>
                </a:solidFill>
              </a:rPr>
              <a:t>protection </a:t>
            </a:r>
            <a:r>
              <a:rPr lang="en-US" b="1" dirty="0">
                <a:solidFill>
                  <a:srgbClr val="FFFF00"/>
                </a:solidFill>
              </a:rPr>
              <a:t>for: </a:t>
            </a:r>
            <a:endParaRPr lang="en-US" dirty="0">
              <a:solidFill>
                <a:srgbClr val="FFFF00"/>
              </a:solidFill>
            </a:endParaRPr>
          </a:p>
        </p:txBody>
      </p:sp>
      <p:sp>
        <p:nvSpPr>
          <p:cNvPr id="3" name="Content Placeholder 2"/>
          <p:cNvSpPr>
            <a:spLocks noGrp="1"/>
          </p:cNvSpPr>
          <p:nvPr>
            <p:ph sz="quarter" idx="10"/>
          </p:nvPr>
        </p:nvSpPr>
        <p:spPr/>
        <p:txBody>
          <a:bodyPr/>
          <a:lstStyle/>
          <a:p>
            <a:pPr marL="0" lvl="2" indent="0">
              <a:buNone/>
            </a:pPr>
            <a:r>
              <a:rPr lang="en-US" sz="4800" dirty="0">
                <a:solidFill>
                  <a:schemeClr val="bg1"/>
                </a:solidFill>
                <a:latin typeface="Verdana" charset="0"/>
              </a:rPr>
              <a:t>basic game concept, rules, method of play, stock characters, common sports moves, other aspects of games </a:t>
            </a:r>
            <a:r>
              <a:rPr lang="ja-JP" altLang="en-US" sz="4800" dirty="0">
                <a:solidFill>
                  <a:schemeClr val="bg1"/>
                </a:solidFill>
                <a:latin typeface="Verdana" charset="0"/>
              </a:rPr>
              <a:t>“</a:t>
            </a:r>
            <a:r>
              <a:rPr lang="en-US" sz="4800" dirty="0">
                <a:solidFill>
                  <a:schemeClr val="bg1"/>
                </a:solidFill>
                <a:latin typeface="Verdana" charset="0"/>
              </a:rPr>
              <a:t>driven by genre</a:t>
            </a:r>
            <a:r>
              <a:rPr lang="ja-JP" altLang="en-US" sz="4800" dirty="0">
                <a:solidFill>
                  <a:schemeClr val="bg1"/>
                </a:solidFill>
                <a:latin typeface="Verdana" charset="0"/>
              </a:rPr>
              <a:t>”</a:t>
            </a:r>
            <a:endParaRPr lang="en-US" sz="4800" dirty="0">
              <a:solidFill>
                <a:schemeClr val="bg1"/>
              </a:solidFill>
              <a:latin typeface="Verdana" charset="0"/>
            </a:endParaRPr>
          </a:p>
          <a:p>
            <a:pPr marL="0" indent="0">
              <a:buNone/>
            </a:pPr>
            <a:endParaRPr lang="en-US" dirty="0"/>
          </a:p>
        </p:txBody>
      </p:sp>
    </p:spTree>
    <p:extLst>
      <p:ext uri="{BB962C8B-B14F-4D97-AF65-F5344CB8AC3E}">
        <p14:creationId xmlns:p14="http://schemas.microsoft.com/office/powerpoint/2010/main" val="1480721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586084"/>
            <a:ext cx="8229600" cy="5140050"/>
          </a:xfrm>
        </p:spPr>
        <p:txBody>
          <a:bodyPr>
            <a:normAutofit/>
          </a:bodyPr>
          <a:lstStyle/>
          <a:p>
            <a:pPr marL="0" indent="0">
              <a:buNone/>
            </a:pPr>
            <a:r>
              <a:rPr lang="en-US" sz="6000" b="1" dirty="0">
                <a:solidFill>
                  <a:schemeClr val="bg1"/>
                </a:solidFill>
                <a:latin typeface="+mn-lt"/>
              </a:rPr>
              <a:t>STEP </a:t>
            </a:r>
            <a:r>
              <a:rPr lang="en-US" sz="6000" b="1" dirty="0" smtClean="0">
                <a:solidFill>
                  <a:schemeClr val="bg1"/>
                </a:solidFill>
                <a:latin typeface="+mn-lt"/>
              </a:rPr>
              <a:t>4</a:t>
            </a:r>
          </a:p>
          <a:p>
            <a:pPr marL="0" indent="0">
              <a:buNone/>
            </a:pPr>
            <a:r>
              <a:rPr lang="en-US" sz="6000" b="1" dirty="0" smtClean="0">
                <a:solidFill>
                  <a:srgbClr val="FF0000"/>
                </a:solidFill>
              </a:rPr>
              <a:t>What </a:t>
            </a:r>
            <a:r>
              <a:rPr lang="en-US" sz="6000" b="1" dirty="0">
                <a:solidFill>
                  <a:srgbClr val="FF0000"/>
                </a:solidFill>
              </a:rPr>
              <a:t>is protectable…</a:t>
            </a:r>
            <a:endParaRPr lang="en-US" sz="6000" b="1" dirty="0">
              <a:solidFill>
                <a:schemeClr val="bg1"/>
              </a:solidFill>
              <a:latin typeface="+mn-lt"/>
            </a:endParaRPr>
          </a:p>
        </p:txBody>
      </p:sp>
    </p:spTree>
    <p:extLst>
      <p:ext uri="{BB962C8B-B14F-4D97-AF65-F5344CB8AC3E}">
        <p14:creationId xmlns:p14="http://schemas.microsoft.com/office/powerpoint/2010/main" val="2370578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683765"/>
            <a:ext cx="8229600" cy="5291039"/>
          </a:xfrm>
        </p:spPr>
        <p:txBody>
          <a:bodyPr>
            <a:normAutofit/>
          </a:bodyPr>
          <a:lstStyle/>
          <a:p>
            <a:pPr marL="0" lvl="3" indent="0">
              <a:buNone/>
            </a:pPr>
            <a:r>
              <a:rPr lang="ja-JP" altLang="en-US" sz="4800" b="1" dirty="0" smtClean="0">
                <a:solidFill>
                  <a:srgbClr val="FFFF00"/>
                </a:solidFill>
                <a:latin typeface="Lucida Console"/>
                <a:cs typeface="Lucida Console"/>
              </a:rPr>
              <a:t>“</a:t>
            </a:r>
            <a:r>
              <a:rPr lang="en-US" sz="4800" b="1" dirty="0">
                <a:solidFill>
                  <a:schemeClr val="bg1"/>
                </a:solidFill>
                <a:latin typeface="Lucida Console"/>
                <a:cs typeface="Lucida Console"/>
              </a:rPr>
              <a:t>look and </a:t>
            </a:r>
            <a:r>
              <a:rPr lang="en-US" sz="4800" b="1" dirty="0" smtClean="0">
                <a:solidFill>
                  <a:schemeClr val="bg1"/>
                </a:solidFill>
                <a:latin typeface="Lucida Console"/>
                <a:cs typeface="Lucida Console"/>
              </a:rPr>
              <a:t>feel</a:t>
            </a:r>
            <a:r>
              <a:rPr lang="ja-JP" altLang="en-US" sz="4800" b="1" dirty="0" smtClean="0">
                <a:solidFill>
                  <a:srgbClr val="FFFF00"/>
                </a:solidFill>
                <a:latin typeface="Lucida Console"/>
                <a:cs typeface="Lucida Console"/>
              </a:rPr>
              <a:t>”</a:t>
            </a:r>
            <a:r>
              <a:rPr lang="en-CA" altLang="ja-JP" sz="4800" b="1" dirty="0" smtClean="0">
                <a:solidFill>
                  <a:srgbClr val="FFFF00"/>
                </a:solidFill>
                <a:latin typeface="Lucida Console"/>
                <a:cs typeface="Lucida Console"/>
              </a:rPr>
              <a:t>,</a:t>
            </a:r>
            <a:r>
              <a:rPr lang="en-US" sz="4800" b="1" dirty="0" smtClean="0">
                <a:solidFill>
                  <a:srgbClr val="FFFF00"/>
                </a:solidFill>
                <a:latin typeface="Lucida Console"/>
                <a:cs typeface="Lucida Console"/>
              </a:rPr>
              <a:t> </a:t>
            </a:r>
            <a:r>
              <a:rPr lang="en-US" sz="4800" b="1" dirty="0">
                <a:solidFill>
                  <a:srgbClr val="FFFF00"/>
                </a:solidFill>
                <a:latin typeface="Lucida Console"/>
                <a:cs typeface="Lucida Console"/>
              </a:rPr>
              <a:t>game </a:t>
            </a:r>
            <a:r>
              <a:rPr lang="en-US" sz="4800" b="1" dirty="0" smtClean="0">
                <a:solidFill>
                  <a:srgbClr val="FFFF00"/>
                </a:solidFill>
                <a:latin typeface="Lucida Console"/>
                <a:cs typeface="Lucida Console"/>
              </a:rPr>
              <a:t> </a:t>
            </a:r>
          </a:p>
          <a:p>
            <a:pPr marL="0" lvl="3" indent="0">
              <a:buNone/>
            </a:pPr>
            <a:r>
              <a:rPr lang="en-US" sz="4800" b="1" dirty="0" smtClean="0">
                <a:solidFill>
                  <a:srgbClr val="FFFF00"/>
                </a:solidFill>
                <a:latin typeface="Lucida Console"/>
                <a:cs typeface="Lucida Console"/>
              </a:rPr>
              <a:t>progression</a:t>
            </a:r>
            <a:r>
              <a:rPr lang="en-US" sz="4800" b="1" dirty="0">
                <a:solidFill>
                  <a:srgbClr val="FFFF00"/>
                </a:solidFill>
                <a:latin typeface="Lucida Console"/>
                <a:cs typeface="Lucida Console"/>
              </a:rPr>
              <a:t>, </a:t>
            </a:r>
            <a:r>
              <a:rPr lang="en-US" sz="4800" b="1" dirty="0" smtClean="0">
                <a:solidFill>
                  <a:srgbClr val="FFFF00"/>
                </a:solidFill>
                <a:latin typeface="Lucida Console"/>
                <a:cs typeface="Lucida Console"/>
              </a:rPr>
              <a:t>graphics</a:t>
            </a:r>
            <a:r>
              <a:rPr lang="en-US" sz="4800" b="1" dirty="0">
                <a:solidFill>
                  <a:srgbClr val="FFFF00"/>
                </a:solidFill>
                <a:latin typeface="Lucida Console"/>
                <a:cs typeface="Lucida Console"/>
              </a:rPr>
              <a:t>, </a:t>
            </a:r>
            <a:r>
              <a:rPr lang="en-US" sz="4800" b="1" dirty="0" smtClean="0">
                <a:solidFill>
                  <a:srgbClr val="FFFF00"/>
                </a:solidFill>
                <a:latin typeface="Lucida Console"/>
                <a:cs typeface="Lucida Console"/>
              </a:rPr>
              <a:t> </a:t>
            </a:r>
          </a:p>
          <a:p>
            <a:pPr marL="0" lvl="3" indent="0">
              <a:buNone/>
            </a:pPr>
            <a:r>
              <a:rPr lang="en-US" sz="4800" b="1" dirty="0" smtClean="0">
                <a:solidFill>
                  <a:srgbClr val="FFFF00"/>
                </a:solidFill>
                <a:latin typeface="Lucida Console"/>
                <a:cs typeface="Lucida Console"/>
              </a:rPr>
              <a:t>instructions  </a:t>
            </a:r>
          </a:p>
          <a:p>
            <a:pPr marL="0" lvl="3" indent="0">
              <a:buNone/>
            </a:pPr>
            <a:r>
              <a:rPr lang="en-US" sz="4800" b="1" dirty="0" smtClean="0">
                <a:solidFill>
                  <a:srgbClr val="FFFF00"/>
                </a:solidFill>
                <a:latin typeface="Lucida Console"/>
                <a:cs typeface="Lucida Console"/>
              </a:rPr>
              <a:t>(</a:t>
            </a:r>
            <a:r>
              <a:rPr lang="en-US" sz="4800" b="1" dirty="0">
                <a:solidFill>
                  <a:srgbClr val="FFFF00"/>
                </a:solidFill>
                <a:latin typeface="Lucida Console"/>
                <a:cs typeface="Lucida Console"/>
              </a:rPr>
              <a:t>verbatim), underlying </a:t>
            </a:r>
            <a:endParaRPr lang="en-US" sz="4800" b="1" dirty="0" smtClean="0">
              <a:solidFill>
                <a:srgbClr val="FFFF00"/>
              </a:solidFill>
              <a:latin typeface="Lucida Console"/>
              <a:cs typeface="Lucida Console"/>
            </a:endParaRPr>
          </a:p>
          <a:p>
            <a:pPr marL="0" lvl="3" indent="0">
              <a:buNone/>
            </a:pPr>
            <a:r>
              <a:rPr lang="en-US" sz="4800" b="1" dirty="0" smtClean="0">
                <a:solidFill>
                  <a:srgbClr val="FFFF00"/>
                </a:solidFill>
                <a:latin typeface="Lucida Console"/>
                <a:cs typeface="Lucida Console"/>
              </a:rPr>
              <a:t>code</a:t>
            </a:r>
            <a:r>
              <a:rPr lang="en-US" sz="4800" b="1" dirty="0">
                <a:solidFill>
                  <a:srgbClr val="FFFF00"/>
                </a:solidFill>
                <a:latin typeface="Lucida Console"/>
                <a:cs typeface="Lucida Console"/>
              </a:rPr>
              <a:t>, </a:t>
            </a:r>
            <a:r>
              <a:rPr lang="en-US" sz="4800" b="1" dirty="0" err="1">
                <a:solidFill>
                  <a:srgbClr val="FFFFFF"/>
                </a:solidFill>
                <a:latin typeface="Lucida Console"/>
                <a:cs typeface="Lucida Console"/>
              </a:rPr>
              <a:t>storyline</a:t>
            </a:r>
            <a:r>
              <a:rPr lang="en-US" sz="4800" b="1" dirty="0" err="1" smtClean="0">
                <a:solidFill>
                  <a:srgbClr val="FFFF00"/>
                </a:solidFill>
                <a:latin typeface="Lucida Console"/>
                <a:cs typeface="Lucida Console"/>
              </a:rPr>
              <a:t>,sounds</a:t>
            </a:r>
            <a:r>
              <a:rPr lang="en-US" sz="4800" b="1" dirty="0" smtClean="0">
                <a:solidFill>
                  <a:srgbClr val="FFFF00"/>
                </a:solidFill>
                <a:latin typeface="Lucida Console"/>
                <a:cs typeface="Lucida Console"/>
              </a:rPr>
              <a:t> </a:t>
            </a:r>
          </a:p>
          <a:p>
            <a:pPr marL="0" lvl="3" indent="0">
              <a:buNone/>
            </a:pPr>
            <a:r>
              <a:rPr lang="en-US" sz="4800" b="1" u="sng" dirty="0" smtClean="0">
                <a:solidFill>
                  <a:srgbClr val="FF6600"/>
                </a:solidFill>
                <a:latin typeface="Lucida Console"/>
                <a:cs typeface="Lucida Console"/>
              </a:rPr>
              <a:t>can</a:t>
            </a:r>
            <a:r>
              <a:rPr lang="en-US" sz="4800" b="1" dirty="0" smtClean="0">
                <a:solidFill>
                  <a:srgbClr val="FF0000"/>
                </a:solidFill>
                <a:latin typeface="Lucida Console"/>
                <a:cs typeface="Lucida Console"/>
              </a:rPr>
              <a:t> </a:t>
            </a:r>
            <a:r>
              <a:rPr lang="en-US" sz="4800" b="1" dirty="0">
                <a:solidFill>
                  <a:srgbClr val="FF0000"/>
                </a:solidFill>
                <a:latin typeface="Lucida Console"/>
                <a:cs typeface="Lucida Console"/>
              </a:rPr>
              <a:t>be protected</a:t>
            </a:r>
          </a:p>
          <a:p>
            <a:pPr marL="0" indent="0">
              <a:buNone/>
            </a:pPr>
            <a:endParaRPr lang="en-US" dirty="0"/>
          </a:p>
        </p:txBody>
      </p:sp>
    </p:spTree>
    <p:extLst>
      <p:ext uri="{BB962C8B-B14F-4D97-AF65-F5344CB8AC3E}">
        <p14:creationId xmlns:p14="http://schemas.microsoft.com/office/powerpoint/2010/main" val="3218893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93065" y="700045"/>
            <a:ext cx="8726790" cy="5026089"/>
          </a:xfrm>
        </p:spPr>
        <p:txBody>
          <a:bodyPr>
            <a:normAutofit/>
          </a:bodyPr>
          <a:lstStyle/>
          <a:p>
            <a:pPr marL="0" indent="0">
              <a:buNone/>
            </a:pPr>
            <a:r>
              <a:rPr lang="en-US" sz="6000" b="1" dirty="0">
                <a:solidFill>
                  <a:schemeClr val="bg1"/>
                </a:solidFill>
                <a:latin typeface="+mn-lt"/>
              </a:rPr>
              <a:t>STEP </a:t>
            </a:r>
            <a:r>
              <a:rPr lang="en-US" sz="6000" b="1" dirty="0" smtClean="0">
                <a:solidFill>
                  <a:schemeClr val="bg1"/>
                </a:solidFill>
                <a:latin typeface="+mn-lt"/>
              </a:rPr>
              <a:t>5</a:t>
            </a:r>
          </a:p>
          <a:p>
            <a:pPr marL="0" indent="0">
              <a:buNone/>
            </a:pPr>
            <a:r>
              <a:rPr lang="en-US" sz="6000" dirty="0" smtClean="0">
                <a:solidFill>
                  <a:srgbClr val="FF0000"/>
                </a:solidFill>
                <a:latin typeface="Verdana" charset="0"/>
              </a:rPr>
              <a:t>D</a:t>
            </a:r>
            <a:r>
              <a:rPr lang="en-US" sz="6000" dirty="0" smtClean="0">
                <a:solidFill>
                  <a:srgbClr val="FF0000"/>
                </a:solidFill>
                <a:latin typeface="+mn-lt"/>
              </a:rPr>
              <a:t>efenses</a:t>
            </a:r>
            <a:r>
              <a:rPr lang="en-US" sz="6000" dirty="0">
                <a:solidFill>
                  <a:srgbClr val="FF0000"/>
                </a:solidFill>
                <a:latin typeface="+mn-lt"/>
              </a:rPr>
              <a:t>:  </a:t>
            </a:r>
            <a:endParaRPr lang="en-US" sz="6000" dirty="0" smtClean="0">
              <a:solidFill>
                <a:srgbClr val="FF0000"/>
              </a:solidFill>
              <a:latin typeface="+mn-lt"/>
            </a:endParaRPr>
          </a:p>
          <a:p>
            <a:pPr marL="0" indent="0">
              <a:buNone/>
            </a:pPr>
            <a:r>
              <a:rPr lang="en-US" sz="6000" dirty="0" smtClean="0">
                <a:solidFill>
                  <a:srgbClr val="FFFF00"/>
                </a:solidFill>
                <a:latin typeface="Verdana" charset="0"/>
              </a:rPr>
              <a:t>Copyright invalidity; </a:t>
            </a:r>
          </a:p>
          <a:p>
            <a:pPr marL="0" indent="0">
              <a:buNone/>
            </a:pPr>
            <a:r>
              <a:rPr lang="en-US" sz="6000" dirty="0">
                <a:solidFill>
                  <a:srgbClr val="FFFF00"/>
                </a:solidFill>
                <a:latin typeface="Verdana" charset="0"/>
              </a:rPr>
              <a:t>I</a:t>
            </a:r>
            <a:r>
              <a:rPr lang="en-US" sz="6000" dirty="0" smtClean="0">
                <a:solidFill>
                  <a:srgbClr val="FFFF00"/>
                </a:solidFill>
                <a:latin typeface="Verdana" charset="0"/>
              </a:rPr>
              <a:t>ndependent creation;  </a:t>
            </a:r>
          </a:p>
          <a:p>
            <a:pPr marL="0" indent="0">
              <a:buNone/>
            </a:pPr>
            <a:r>
              <a:rPr lang="en-US" sz="6000" dirty="0">
                <a:solidFill>
                  <a:srgbClr val="FFFF00"/>
                </a:solidFill>
                <a:latin typeface="Verdana" charset="0"/>
              </a:rPr>
              <a:t>F</a:t>
            </a:r>
            <a:r>
              <a:rPr lang="en-US" sz="6000" dirty="0" smtClean="0">
                <a:solidFill>
                  <a:srgbClr val="FFFF00"/>
                </a:solidFill>
                <a:latin typeface="Verdana" charset="0"/>
              </a:rPr>
              <a:t>air dealing/ use.</a:t>
            </a:r>
            <a:endParaRPr lang="en-US" sz="6000" dirty="0">
              <a:solidFill>
                <a:srgbClr val="FFFF00"/>
              </a:solidFill>
              <a:latin typeface="Verdana" charset="0"/>
            </a:endParaRPr>
          </a:p>
          <a:p>
            <a:pPr marL="0" indent="0">
              <a:buNone/>
            </a:pPr>
            <a:endParaRPr lang="en-US" sz="6000" b="1" dirty="0">
              <a:solidFill>
                <a:schemeClr val="bg1"/>
              </a:solidFill>
              <a:latin typeface="+mn-lt"/>
            </a:endParaRPr>
          </a:p>
          <a:p>
            <a:pPr marL="0" indent="0">
              <a:buNone/>
            </a:pPr>
            <a:endParaRPr lang="en-US" dirty="0"/>
          </a:p>
        </p:txBody>
      </p:sp>
    </p:spTree>
    <p:extLst>
      <p:ext uri="{BB962C8B-B14F-4D97-AF65-F5344CB8AC3E}">
        <p14:creationId xmlns:p14="http://schemas.microsoft.com/office/powerpoint/2010/main" val="1130712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1"/>
            <a:ext cx="8686801" cy="1016000"/>
          </a:xfrm>
        </p:spPr>
        <p:txBody>
          <a:bodyPr>
            <a:noAutofit/>
          </a:bodyPr>
          <a:lstStyle/>
          <a:p>
            <a:r>
              <a:rPr lang="en-US" sz="4400" b="1" dirty="0" smtClean="0">
                <a:solidFill>
                  <a:srgbClr val="FFFF00"/>
                </a:solidFill>
                <a:latin typeface="+mn-lt"/>
              </a:rPr>
              <a:t>Summary of Copyright Analysis</a:t>
            </a:r>
            <a:endParaRPr lang="en-US" sz="4400" b="1" dirty="0">
              <a:solidFill>
                <a:srgbClr val="FFFF00"/>
              </a:solidFill>
              <a:latin typeface="+mn-lt"/>
            </a:endParaRPr>
          </a:p>
        </p:txBody>
      </p:sp>
      <p:sp>
        <p:nvSpPr>
          <p:cNvPr id="3" name="Content Placeholder 2"/>
          <p:cNvSpPr>
            <a:spLocks noGrp="1"/>
          </p:cNvSpPr>
          <p:nvPr>
            <p:ph sz="quarter" idx="10"/>
          </p:nvPr>
        </p:nvSpPr>
        <p:spPr>
          <a:xfrm>
            <a:off x="457200" y="1016991"/>
            <a:ext cx="8229600" cy="5006653"/>
          </a:xfrm>
        </p:spPr>
        <p:txBody>
          <a:bodyPr>
            <a:normAutofit/>
          </a:bodyPr>
          <a:lstStyle/>
          <a:p>
            <a:pPr marL="0" indent="0">
              <a:buNone/>
            </a:pPr>
            <a:r>
              <a:rPr lang="en-US" sz="4400" b="1" u="sng" dirty="0">
                <a:solidFill>
                  <a:srgbClr val="FF0000"/>
                </a:solidFill>
                <a:latin typeface="Arial"/>
                <a:cs typeface="Arial"/>
              </a:rPr>
              <a:t>Step 1</a:t>
            </a:r>
            <a:r>
              <a:rPr lang="en-US" sz="4400" b="1" dirty="0">
                <a:solidFill>
                  <a:schemeClr val="bg1"/>
                </a:solidFill>
                <a:latin typeface="Arial"/>
                <a:cs typeface="Arial"/>
              </a:rPr>
              <a:t>: Identify game</a:t>
            </a:r>
            <a:r>
              <a:rPr lang="ja-JP" altLang="en-US" sz="4400" b="1" dirty="0">
                <a:solidFill>
                  <a:schemeClr val="bg1"/>
                </a:solidFill>
                <a:latin typeface="Arial"/>
                <a:cs typeface="Arial"/>
              </a:rPr>
              <a:t>’</a:t>
            </a:r>
            <a:r>
              <a:rPr lang="en-US" sz="4400" b="1" dirty="0">
                <a:solidFill>
                  <a:schemeClr val="bg1"/>
                </a:solidFill>
                <a:latin typeface="Arial"/>
                <a:cs typeface="Arial"/>
              </a:rPr>
              <a:t>s genre and others that fall into </a:t>
            </a:r>
            <a:r>
              <a:rPr lang="en-US" sz="4400" b="1" dirty="0" smtClean="0">
                <a:solidFill>
                  <a:schemeClr val="bg1"/>
                </a:solidFill>
                <a:latin typeface="Arial"/>
                <a:cs typeface="Arial"/>
              </a:rPr>
              <a:t>it</a:t>
            </a:r>
          </a:p>
          <a:p>
            <a:pPr marL="0" indent="0">
              <a:buNone/>
            </a:pPr>
            <a:endParaRPr lang="en-US" sz="4400" b="1" dirty="0">
              <a:solidFill>
                <a:schemeClr val="bg1"/>
              </a:solidFill>
              <a:latin typeface="Arial"/>
              <a:cs typeface="Arial"/>
            </a:endParaRPr>
          </a:p>
          <a:p>
            <a:pPr marL="0" indent="0">
              <a:buNone/>
            </a:pPr>
            <a:r>
              <a:rPr lang="en-US" sz="4400" b="1" u="sng" dirty="0" smtClean="0">
                <a:solidFill>
                  <a:srgbClr val="FF0000"/>
                </a:solidFill>
                <a:latin typeface="Arial"/>
                <a:cs typeface="Arial"/>
              </a:rPr>
              <a:t>Step </a:t>
            </a:r>
            <a:r>
              <a:rPr lang="en-US" sz="4400" b="1" u="sng" dirty="0">
                <a:solidFill>
                  <a:srgbClr val="FF0000"/>
                </a:solidFill>
                <a:latin typeface="Arial"/>
                <a:cs typeface="Arial"/>
              </a:rPr>
              <a:t>2</a:t>
            </a:r>
            <a:r>
              <a:rPr lang="en-US" sz="4400" b="1" dirty="0">
                <a:solidFill>
                  <a:schemeClr val="bg1"/>
                </a:solidFill>
                <a:latin typeface="Arial"/>
                <a:cs typeface="Arial"/>
              </a:rPr>
              <a:t>: Identify </a:t>
            </a:r>
            <a:r>
              <a:rPr lang="en-US" sz="4400" b="1" dirty="0" smtClean="0">
                <a:solidFill>
                  <a:schemeClr val="bg1"/>
                </a:solidFill>
                <a:latin typeface="Arial"/>
                <a:cs typeface="Arial"/>
              </a:rPr>
              <a:t>un-protectable </a:t>
            </a:r>
            <a:r>
              <a:rPr lang="en-US" sz="4400" b="1" dirty="0">
                <a:solidFill>
                  <a:schemeClr val="bg1"/>
                </a:solidFill>
                <a:latin typeface="Arial"/>
                <a:cs typeface="Arial"/>
              </a:rPr>
              <a:t>aspects of such </a:t>
            </a:r>
            <a:r>
              <a:rPr lang="en-US" sz="4400" b="1" dirty="0" smtClean="0">
                <a:solidFill>
                  <a:schemeClr val="bg1"/>
                </a:solidFill>
                <a:latin typeface="Arial"/>
                <a:cs typeface="Arial"/>
              </a:rPr>
              <a:t>games</a:t>
            </a:r>
          </a:p>
          <a:p>
            <a:pPr marL="0" indent="0">
              <a:buNone/>
            </a:pPr>
            <a:endParaRPr lang="en-US" sz="4400" b="1" dirty="0">
              <a:solidFill>
                <a:schemeClr val="bg1"/>
              </a:solidFill>
              <a:latin typeface="Arial"/>
              <a:cs typeface="Arial"/>
            </a:endParaRPr>
          </a:p>
          <a:p>
            <a:pPr marL="0" indent="0">
              <a:buNone/>
            </a:pPr>
            <a:r>
              <a:rPr lang="en-US" sz="4400" b="1" u="sng" dirty="0" smtClean="0">
                <a:solidFill>
                  <a:srgbClr val="FF0000"/>
                </a:solidFill>
                <a:latin typeface="Arial"/>
                <a:cs typeface="Arial"/>
              </a:rPr>
              <a:t>Step </a:t>
            </a:r>
            <a:r>
              <a:rPr lang="en-US" sz="4400" b="1" u="sng" dirty="0">
                <a:solidFill>
                  <a:srgbClr val="FF0000"/>
                </a:solidFill>
                <a:latin typeface="Arial"/>
                <a:cs typeface="Arial"/>
              </a:rPr>
              <a:t>3</a:t>
            </a:r>
            <a:r>
              <a:rPr lang="en-US" sz="4400" b="1" dirty="0">
                <a:solidFill>
                  <a:schemeClr val="bg1"/>
                </a:solidFill>
                <a:latin typeface="Arial"/>
                <a:cs typeface="Arial"/>
              </a:rPr>
              <a:t>: Compare the games</a:t>
            </a:r>
          </a:p>
          <a:p>
            <a:pPr marL="0" indent="0">
              <a:buNone/>
            </a:pPr>
            <a:endParaRPr lang="en-US" dirty="0"/>
          </a:p>
        </p:txBody>
      </p:sp>
    </p:spTree>
    <p:extLst>
      <p:ext uri="{BB962C8B-B14F-4D97-AF65-F5344CB8AC3E}">
        <p14:creationId xmlns:p14="http://schemas.microsoft.com/office/powerpoint/2010/main" val="2473889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569804"/>
            <a:ext cx="8229600" cy="5156330"/>
          </a:xfrm>
        </p:spPr>
        <p:txBody>
          <a:bodyPr>
            <a:normAutofit/>
          </a:bodyPr>
          <a:lstStyle/>
          <a:p>
            <a:pPr marL="0" indent="0">
              <a:buNone/>
            </a:pPr>
            <a:r>
              <a:rPr lang="en-US" sz="6000" b="1" dirty="0" smtClean="0">
                <a:solidFill>
                  <a:srgbClr val="FF0000"/>
                </a:solidFill>
                <a:latin typeface="+mn-lt"/>
              </a:rPr>
              <a:t>THE EXAM:</a:t>
            </a:r>
            <a:endParaRPr lang="en-US" sz="6000" b="1" dirty="0">
              <a:solidFill>
                <a:srgbClr val="FF0000"/>
              </a:solidFill>
              <a:latin typeface="+mn-lt"/>
            </a:endParaRPr>
          </a:p>
        </p:txBody>
      </p:sp>
    </p:spTree>
    <p:extLst>
      <p:ext uri="{BB962C8B-B14F-4D97-AF65-F5344CB8AC3E}">
        <p14:creationId xmlns:p14="http://schemas.microsoft.com/office/powerpoint/2010/main" val="3213145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rgbClr val="FFFF00"/>
                </a:solidFill>
                <a:latin typeface="+mn-lt"/>
              </a:rPr>
              <a:t>  K.C</a:t>
            </a:r>
            <a:r>
              <a:rPr lang="en-US" sz="4400" b="1" dirty="0">
                <a:solidFill>
                  <a:srgbClr val="FFFF00"/>
                </a:solidFill>
                <a:latin typeface="+mn-lt"/>
              </a:rPr>
              <a:t>. Munchkin &amp; Pac-Man</a:t>
            </a:r>
          </a:p>
        </p:txBody>
      </p:sp>
      <p:pic>
        <p:nvPicPr>
          <p:cNvPr id="4"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t="-27298" b="-27298"/>
          <a:stretch>
            <a:fillRect/>
          </a:stretch>
        </p:blipFill>
        <p:spPr>
          <a:noFill/>
        </p:spPr>
      </p:pic>
    </p:spTree>
    <p:extLst>
      <p:ext uri="{BB962C8B-B14F-4D97-AF65-F5344CB8AC3E}">
        <p14:creationId xmlns:p14="http://schemas.microsoft.com/office/powerpoint/2010/main" val="317217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366" y="172642"/>
            <a:ext cx="8874634" cy="1016000"/>
          </a:xfrm>
        </p:spPr>
        <p:txBody>
          <a:bodyPr>
            <a:noAutofit/>
          </a:bodyPr>
          <a:lstStyle/>
          <a:p>
            <a:r>
              <a:rPr lang="en-US" sz="4400" b="1" dirty="0" smtClean="0">
                <a:solidFill>
                  <a:srgbClr val="FFFF00"/>
                </a:solidFill>
                <a:latin typeface="Arial"/>
                <a:cs typeface="Arial"/>
              </a:rPr>
              <a:t>Dawn </a:t>
            </a:r>
            <a:r>
              <a:rPr lang="en-US" sz="4400" b="1" dirty="0">
                <a:solidFill>
                  <a:srgbClr val="FFFF00"/>
                </a:solidFill>
                <a:latin typeface="Arial"/>
                <a:cs typeface="Arial"/>
              </a:rPr>
              <a:t>of the Dead &amp; Dead </a:t>
            </a:r>
            <a:r>
              <a:rPr lang="en-US" sz="4400" b="1" dirty="0" smtClean="0">
                <a:solidFill>
                  <a:srgbClr val="FFFF00"/>
                </a:solidFill>
                <a:latin typeface="Arial"/>
                <a:cs typeface="Arial"/>
              </a:rPr>
              <a:t>Rising</a:t>
            </a:r>
            <a:endParaRPr lang="en-US" sz="4400" b="1" dirty="0">
              <a:solidFill>
                <a:srgbClr val="FFFF00"/>
              </a:solidFill>
              <a:latin typeface="Arial"/>
              <a:cs typeface="Arial"/>
            </a:endParaRPr>
          </a:p>
        </p:txBody>
      </p:sp>
      <p:pic>
        <p:nvPicPr>
          <p:cNvPr id="4" name="Content Placeholder 4" descr="DawnoftheDead.jp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1684" r="-697"/>
          <a:stretch/>
        </p:blipFill>
        <p:spPr>
          <a:xfrm>
            <a:off x="1303777" y="1562100"/>
            <a:ext cx="2967592" cy="4318000"/>
          </a:xfrm>
        </p:spPr>
      </p:pic>
      <p:pic>
        <p:nvPicPr>
          <p:cNvPr id="5" name="Picture 5" descr="Dead Ris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2188" y="1562100"/>
            <a:ext cx="3163338" cy="452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474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6940" y="58702"/>
            <a:ext cx="8229600" cy="701188"/>
          </a:xfrm>
        </p:spPr>
        <p:txBody>
          <a:bodyPr>
            <a:normAutofit fontScale="90000"/>
          </a:bodyPr>
          <a:lstStyle/>
          <a:p>
            <a:r>
              <a:rPr lang="en-US" dirty="0" smtClean="0"/>
              <a:t>   </a:t>
            </a:r>
            <a:r>
              <a:rPr lang="en-US" dirty="0" smtClean="0">
                <a:solidFill>
                  <a:schemeClr val="bg1"/>
                </a:solidFill>
              </a:rPr>
              <a:t> http://</a:t>
            </a:r>
            <a:r>
              <a:rPr lang="en-US" dirty="0" err="1" smtClean="0">
                <a:solidFill>
                  <a:schemeClr val="bg1"/>
                </a:solidFill>
              </a:rPr>
              <a:t>videogame.law.ubc.ca</a:t>
            </a:r>
            <a:endParaRPr lang="en-US" dirty="0">
              <a:solidFill>
                <a:schemeClr val="bg1"/>
              </a:solidFill>
            </a:endParaRPr>
          </a:p>
        </p:txBody>
      </p:sp>
      <p:pic>
        <p:nvPicPr>
          <p:cNvPr id="12" name="Content Placeholder 3" descr="Screen Shot 2013-09-03 at 7.10.27 PM.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a:stretch/>
        </p:blipFill>
        <p:spPr>
          <a:xfrm>
            <a:off x="413048" y="838326"/>
            <a:ext cx="2951276" cy="2688351"/>
          </a:xfrm>
        </p:spPr>
      </p:pic>
      <p:pic>
        <p:nvPicPr>
          <p:cNvPr id="14" name="Content Placeholder 5" descr="Screen Shot 2013-09-03 at 7.11.47 PM.png"/>
          <p:cNvPicPr>
            <a:picLocks noChangeAspect="1"/>
          </p:cNvPicPr>
          <p:nvPr/>
        </p:nvPicPr>
        <p:blipFill rotWithShape="1">
          <a:blip r:embed="rId3" cstate="print">
            <a:extLst>
              <a:ext uri="{28A0092B-C50C-407E-A947-70E740481C1C}">
                <a14:useLocalDpi xmlns:a14="http://schemas.microsoft.com/office/drawing/2010/main"/>
              </a:ext>
            </a:extLst>
          </a:blip>
          <a:srcRect l="475" r="340"/>
          <a:stretch/>
        </p:blipFill>
        <p:spPr>
          <a:xfrm>
            <a:off x="3484462" y="838326"/>
            <a:ext cx="3037384" cy="2806673"/>
          </a:xfrm>
          <a:prstGeom prst="rect">
            <a:avLst/>
          </a:prstGeom>
        </p:spPr>
      </p:pic>
      <p:pic>
        <p:nvPicPr>
          <p:cNvPr id="15" name="Content Placeholder 7" descr="Screen Shot 2013-09-03 at 9.01.44 PM.png"/>
          <p:cNvPicPr>
            <a:picLocks noChangeAspect="1"/>
          </p:cNvPicPr>
          <p:nvPr/>
        </p:nvPicPr>
        <p:blipFill rotWithShape="1">
          <a:blip r:embed="rId4" cstate="print">
            <a:extLst>
              <a:ext uri="{28A0092B-C50C-407E-A947-70E740481C1C}">
                <a14:useLocalDpi xmlns:a14="http://schemas.microsoft.com/office/drawing/2010/main"/>
              </a:ext>
            </a:extLst>
          </a:blip>
          <a:srcRect l="-1501"/>
          <a:stretch/>
        </p:blipFill>
        <p:spPr>
          <a:xfrm>
            <a:off x="6762679" y="759890"/>
            <a:ext cx="1986470" cy="5228182"/>
          </a:xfrm>
          <a:prstGeom prst="rect">
            <a:avLst/>
          </a:prstGeom>
        </p:spPr>
      </p:pic>
      <p:pic>
        <p:nvPicPr>
          <p:cNvPr id="16" name="Content Placeholder 9" descr="Screen Shot 2013-09-03 at 9.09.58 PM.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13048" y="3566564"/>
            <a:ext cx="2951276" cy="2386144"/>
          </a:xfrm>
          <a:prstGeom prst="rect">
            <a:avLst/>
          </a:prstGeom>
        </p:spPr>
      </p:pic>
      <p:pic>
        <p:nvPicPr>
          <p:cNvPr id="17" name="Content Placeholder 13" descr="Screen Shot 2013-09-03 at 9.16.54 PM.png"/>
          <p:cNvPicPr>
            <a:picLocks noChangeAspect="1"/>
          </p:cNvPicPr>
          <p:nvPr/>
        </p:nvPicPr>
        <p:blipFill rotWithShape="1">
          <a:blip r:embed="rId6" cstate="print">
            <a:extLst>
              <a:ext uri="{28A0092B-C50C-407E-A947-70E740481C1C}">
                <a14:useLocalDpi xmlns:a14="http://schemas.microsoft.com/office/drawing/2010/main"/>
              </a:ext>
            </a:extLst>
          </a:blip>
          <a:srcRect l="-516" t="-1" r="372" b="-1890"/>
          <a:stretch/>
        </p:blipFill>
        <p:spPr>
          <a:xfrm>
            <a:off x="3484462" y="3735084"/>
            <a:ext cx="2702921" cy="2217624"/>
          </a:xfrm>
          <a:prstGeom prst="rect">
            <a:avLst/>
          </a:prstGeom>
        </p:spPr>
      </p:pic>
    </p:spTree>
    <p:extLst>
      <p:ext uri="{BB962C8B-B14F-4D97-AF65-F5344CB8AC3E}">
        <p14:creationId xmlns:p14="http://schemas.microsoft.com/office/powerpoint/2010/main" val="2595912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0170"/>
            <a:ext cx="8229600" cy="1016000"/>
          </a:xfrm>
        </p:spPr>
        <p:txBody>
          <a:bodyPr>
            <a:noAutofit/>
          </a:bodyPr>
          <a:lstStyle/>
          <a:p>
            <a:r>
              <a:rPr lang="en-US" sz="4800" b="1" dirty="0" smtClean="0">
                <a:solidFill>
                  <a:srgbClr val="FFFF00"/>
                </a:solidFill>
                <a:latin typeface="+mn-lt"/>
              </a:rPr>
              <a:t>  Scrabble </a:t>
            </a:r>
            <a:r>
              <a:rPr lang="en-US" sz="4800" b="1" dirty="0">
                <a:solidFill>
                  <a:srgbClr val="FFFF00"/>
                </a:solidFill>
                <a:latin typeface="+mn-lt"/>
              </a:rPr>
              <a:t>&amp;</a:t>
            </a:r>
            <a:r>
              <a:rPr lang="en-US" sz="4800" b="1" dirty="0" smtClean="0">
                <a:solidFill>
                  <a:srgbClr val="FFFF00"/>
                </a:solidFill>
                <a:latin typeface="+mn-lt"/>
              </a:rPr>
              <a:t> </a:t>
            </a:r>
            <a:r>
              <a:rPr lang="en-US" sz="4800" b="1" dirty="0" err="1" smtClean="0">
                <a:solidFill>
                  <a:srgbClr val="FFFF00"/>
                </a:solidFill>
                <a:latin typeface="+mn-lt"/>
              </a:rPr>
              <a:t>Scrabulous</a:t>
            </a:r>
            <a:endParaRPr lang="en-US" sz="4800" b="1" dirty="0">
              <a:solidFill>
                <a:srgbClr val="FFFF00"/>
              </a:solidFill>
              <a:latin typeface="+mn-lt"/>
            </a:endParaRPr>
          </a:p>
        </p:txBody>
      </p:sp>
      <p:sp>
        <p:nvSpPr>
          <p:cNvPr id="3" name="Content Placeholder 2"/>
          <p:cNvSpPr>
            <a:spLocks noGrp="1"/>
          </p:cNvSpPr>
          <p:nvPr>
            <p:ph sz="quarter" idx="10"/>
          </p:nvPr>
        </p:nvSpPr>
        <p:spPr>
          <a:xfrm>
            <a:off x="457200" y="1658303"/>
            <a:ext cx="8229600" cy="4318000"/>
          </a:xfrm>
        </p:spPr>
        <p:txBody>
          <a:bodyPr/>
          <a:lstStyle/>
          <a:p>
            <a:pPr marL="0" indent="0">
              <a:buNone/>
            </a:pPr>
            <a:endParaRPr lang="en-US" dirty="0"/>
          </a:p>
        </p:txBody>
      </p:sp>
      <p:pic>
        <p:nvPicPr>
          <p:cNvPr id="4" name="Content Placeholder 5" descr="Scrabble.jpg"/>
          <p:cNvPicPr>
            <a:picLocks noGrp="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606" y="1990709"/>
            <a:ext cx="3548559" cy="395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5" name="Picture 4" descr="Scrabulo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57169" y="1990709"/>
            <a:ext cx="4860557" cy="395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533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FFFF00"/>
                </a:solidFill>
                <a:latin typeface="+mn-lt"/>
              </a:rPr>
              <a:t>      Cityville </a:t>
            </a:r>
            <a:r>
              <a:rPr lang="en-US" sz="4800" b="1" dirty="0">
                <a:solidFill>
                  <a:srgbClr val="FFFF00"/>
                </a:solidFill>
                <a:latin typeface="+mn-lt"/>
              </a:rPr>
              <a:t>&amp; </a:t>
            </a:r>
            <a:r>
              <a:rPr lang="en-US" sz="4800" b="1" dirty="0" err="1">
                <a:solidFill>
                  <a:srgbClr val="FFFF00"/>
                </a:solidFill>
                <a:latin typeface="+mn-lt"/>
              </a:rPr>
              <a:t>MegaCity</a:t>
            </a:r>
            <a:endParaRPr lang="en-US" sz="4800" b="1" dirty="0">
              <a:solidFill>
                <a:srgbClr val="FFFF00"/>
              </a:solidFill>
              <a:latin typeface="+mn-lt"/>
            </a:endParaRPr>
          </a:p>
        </p:txBody>
      </p:sp>
      <p:pic>
        <p:nvPicPr>
          <p:cNvPr id="4" name="Content Placeholder 4" descr="Cityville.jp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459" r="-296"/>
          <a:stretch/>
        </p:blipFill>
        <p:spPr>
          <a:xfrm>
            <a:off x="1416475" y="1408134"/>
            <a:ext cx="6300874" cy="4318000"/>
          </a:xfrm>
        </p:spPr>
      </p:pic>
    </p:spTree>
    <p:extLst>
      <p:ext uri="{BB962C8B-B14F-4D97-AF65-F5344CB8AC3E}">
        <p14:creationId xmlns:p14="http://schemas.microsoft.com/office/powerpoint/2010/main" val="3009122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kern="0" dirty="0" smtClean="0">
                <a:cs typeface="Calibri" pitchFamily="34" charset="0"/>
              </a:rPr>
              <a:t>         </a:t>
            </a:r>
            <a:r>
              <a:rPr lang="en-US" sz="5400" b="1" kern="0" dirty="0" smtClean="0">
                <a:cs typeface="Calibri" pitchFamily="34" charset="0"/>
              </a:rPr>
              <a:t> </a:t>
            </a:r>
            <a:r>
              <a:rPr lang="en-US" sz="6000" b="1" kern="0" dirty="0" smtClean="0">
                <a:solidFill>
                  <a:srgbClr val="FFFF00"/>
                </a:solidFill>
                <a:latin typeface="+mn-lt"/>
                <a:cs typeface="Calibri" pitchFamily="34" charset="0"/>
              </a:rPr>
              <a:t>Tetris </a:t>
            </a:r>
            <a:r>
              <a:rPr lang="en-US" sz="6000" b="1" kern="0" dirty="0">
                <a:solidFill>
                  <a:srgbClr val="FFFF00"/>
                </a:solidFill>
                <a:latin typeface="+mn-lt"/>
                <a:cs typeface="Calibri" pitchFamily="34" charset="0"/>
              </a:rPr>
              <a:t>&amp;</a:t>
            </a:r>
            <a:r>
              <a:rPr lang="en-US" sz="6000" b="1" kern="0" dirty="0" smtClean="0">
                <a:solidFill>
                  <a:srgbClr val="FFFF00"/>
                </a:solidFill>
                <a:latin typeface="+mn-lt"/>
                <a:cs typeface="Calibri" pitchFamily="34" charset="0"/>
              </a:rPr>
              <a:t> </a:t>
            </a:r>
            <a:r>
              <a:rPr lang="en-US" sz="6000" b="1" kern="0" dirty="0">
                <a:solidFill>
                  <a:srgbClr val="FFFF00"/>
                </a:solidFill>
                <a:latin typeface="+mn-lt"/>
                <a:cs typeface="Calibri" pitchFamily="34" charset="0"/>
              </a:rPr>
              <a:t>Mino</a:t>
            </a:r>
            <a:r>
              <a:rPr lang="en-US" sz="5400" b="1" kern="0" dirty="0"/>
              <a:t/>
            </a:r>
            <a:br>
              <a:rPr lang="en-US" sz="5400" b="1" kern="0" dirty="0"/>
            </a:br>
            <a:endParaRPr lang="en-US" dirty="0"/>
          </a:p>
        </p:txBody>
      </p:sp>
      <p:pic>
        <p:nvPicPr>
          <p:cNvPr id="4" name="Content Placeholder 3" descr="Tetris  Mino.jp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954" r="696" b="-5005"/>
          <a:stretch/>
        </p:blipFill>
        <p:spPr bwMode="auto">
          <a:xfrm>
            <a:off x="2751544" y="1408133"/>
            <a:ext cx="3581892" cy="453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188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93"/>
            <a:ext cx="8229600" cy="1016000"/>
          </a:xfrm>
        </p:spPr>
        <p:txBody>
          <a:bodyPr>
            <a:normAutofit/>
          </a:bodyPr>
          <a:lstStyle/>
          <a:p>
            <a:r>
              <a:rPr lang="en-US" sz="4800" b="1" dirty="0" smtClean="0">
                <a:solidFill>
                  <a:srgbClr val="FFFF00"/>
                </a:solidFill>
                <a:latin typeface="+mn-lt"/>
              </a:rPr>
              <a:t> </a:t>
            </a:r>
            <a:r>
              <a:rPr lang="en-US" sz="4800" b="1" dirty="0" smtClean="0">
                <a:solidFill>
                  <a:srgbClr val="FFFF00"/>
                </a:solidFill>
                <a:latin typeface="+mn-lt"/>
              </a:rPr>
              <a:t> Triple </a:t>
            </a:r>
            <a:r>
              <a:rPr lang="en-US" sz="4800" b="1" dirty="0">
                <a:solidFill>
                  <a:srgbClr val="FFFF00"/>
                </a:solidFill>
                <a:latin typeface="+mn-lt"/>
              </a:rPr>
              <a:t>Town </a:t>
            </a:r>
            <a:r>
              <a:rPr lang="en-US" sz="4800" b="1" dirty="0">
                <a:solidFill>
                  <a:srgbClr val="FFFF00"/>
                </a:solidFill>
                <a:latin typeface="+mn-lt"/>
              </a:rPr>
              <a:t>&amp;</a:t>
            </a:r>
            <a:r>
              <a:rPr lang="en-US" sz="4800" b="1" dirty="0" smtClean="0">
                <a:solidFill>
                  <a:srgbClr val="FFFF00"/>
                </a:solidFill>
                <a:latin typeface="+mn-lt"/>
              </a:rPr>
              <a:t> </a:t>
            </a:r>
            <a:r>
              <a:rPr lang="en-US" sz="4800" b="1" dirty="0">
                <a:solidFill>
                  <a:srgbClr val="FFFF00"/>
                </a:solidFill>
                <a:latin typeface="+mn-lt"/>
              </a:rPr>
              <a:t>Yeti Town</a:t>
            </a:r>
          </a:p>
        </p:txBody>
      </p:sp>
      <p:pic>
        <p:nvPicPr>
          <p:cNvPr id="4" name="Picture 2"/>
          <p:cNvPicPr>
            <a:picLocks noGrp="1" noChangeAspect="1" noChangeArrowheads="1"/>
          </p:cNvPicPr>
          <p:nvPr>
            <p:ph sz="quarter" idx="10"/>
          </p:nvPr>
        </p:nvPicPr>
        <p:blipFill rotWithShape="1">
          <a:blip r:embed="rId2">
            <a:extLst>
              <a:ext uri="{28A0092B-C50C-407E-A947-70E740481C1C}">
                <a14:useLocalDpi xmlns:a14="http://schemas.microsoft.com/office/drawing/2010/main" val="0"/>
              </a:ext>
            </a:extLst>
          </a:blip>
          <a:srcRect l="-168" r="-249"/>
          <a:stretch/>
        </p:blipFill>
        <p:spPr>
          <a:xfrm>
            <a:off x="732660" y="1408134"/>
            <a:ext cx="7684786" cy="4318000"/>
          </a:xfrm>
          <a:noFill/>
        </p:spPr>
      </p:pic>
    </p:spTree>
    <p:extLst>
      <p:ext uri="{BB962C8B-B14F-4D97-AF65-F5344CB8AC3E}">
        <p14:creationId xmlns:p14="http://schemas.microsoft.com/office/powerpoint/2010/main" val="703807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6111"/>
            <a:ext cx="8229600" cy="1016000"/>
          </a:xfrm>
        </p:spPr>
        <p:txBody>
          <a:bodyPr/>
          <a:lstStyle/>
          <a:p>
            <a:r>
              <a:rPr lang="en-US" b="1" dirty="0" smtClean="0">
                <a:latin typeface="Verdana" charset="0"/>
                <a:cs typeface="Calibri" charset="0"/>
              </a:rPr>
              <a:t>   </a:t>
            </a:r>
            <a:r>
              <a:rPr lang="en-US" sz="4800" b="1" dirty="0" smtClean="0">
                <a:solidFill>
                  <a:srgbClr val="FFFF00"/>
                </a:solidFill>
                <a:latin typeface="+mn-lt"/>
                <a:cs typeface="Calibri" charset="0"/>
              </a:rPr>
              <a:t>Sims </a:t>
            </a:r>
            <a:r>
              <a:rPr lang="en-US" sz="4800" b="1" dirty="0">
                <a:solidFill>
                  <a:srgbClr val="FFFF00"/>
                </a:solidFill>
                <a:latin typeface="+mn-lt"/>
                <a:cs typeface="Calibri" charset="0"/>
              </a:rPr>
              <a:t>Social &amp; The Ville</a:t>
            </a:r>
            <a:endParaRPr lang="en-US" sz="4800" dirty="0">
              <a:solidFill>
                <a:srgbClr val="FFFF00"/>
              </a:solidFill>
              <a:latin typeface="+mn-lt"/>
            </a:endParaRPr>
          </a:p>
        </p:txBody>
      </p:sp>
      <p:pic>
        <p:nvPicPr>
          <p:cNvPr id="4" name="Picture 2" descr="EA argues the customization is similar too, because you can pick skin tones that are near-identical in both games."/>
          <p:cNvPicPr>
            <a:picLocks noGrp="1" noChangeAspect="1" noChangeArrowheads="1"/>
          </p:cNvPicPr>
          <p:nvPr>
            <p:ph sz="quarter" idx="10"/>
          </p:nvPr>
        </p:nvPicPr>
        <p:blipFill rotWithShape="1">
          <a:blip r:embed="rId2">
            <a:extLst>
              <a:ext uri="{28A0092B-C50C-407E-A947-70E740481C1C}">
                <a14:useLocalDpi xmlns:a14="http://schemas.microsoft.com/office/drawing/2010/main" val="0"/>
              </a:ext>
            </a:extLst>
          </a:blip>
          <a:srcRect l="-28" r="394"/>
          <a:stretch/>
        </p:blipFill>
        <p:spPr bwMode="auto">
          <a:xfrm>
            <a:off x="2637575" y="1082111"/>
            <a:ext cx="3763406" cy="259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f you set up your house in the right way, they look very similar, EA sa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1325" y="3681329"/>
            <a:ext cx="561975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0570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93"/>
            <a:ext cx="8686800" cy="1016000"/>
          </a:xfrm>
        </p:spPr>
        <p:txBody>
          <a:bodyPr>
            <a:noAutofit/>
          </a:bodyPr>
          <a:lstStyle/>
          <a:p>
            <a:r>
              <a:rPr lang="en-US" b="1" dirty="0">
                <a:solidFill>
                  <a:srgbClr val="FFFF00"/>
                </a:solidFill>
                <a:latin typeface="+mn-lt"/>
              </a:rPr>
              <a:t>Farm Heroes Saga </a:t>
            </a:r>
            <a:r>
              <a:rPr lang="en-US" b="1" dirty="0">
                <a:solidFill>
                  <a:srgbClr val="FFFF00"/>
                </a:solidFill>
                <a:latin typeface="+mn-lt"/>
              </a:rPr>
              <a:t>&amp;</a:t>
            </a:r>
            <a:r>
              <a:rPr lang="en-US" b="1" dirty="0" smtClean="0">
                <a:solidFill>
                  <a:srgbClr val="FFFF00"/>
                </a:solidFill>
                <a:latin typeface="+mn-lt"/>
              </a:rPr>
              <a:t> </a:t>
            </a:r>
            <a:r>
              <a:rPr lang="en-US" b="1" dirty="0">
                <a:solidFill>
                  <a:srgbClr val="FFFF00"/>
                </a:solidFill>
                <a:latin typeface="+mn-lt"/>
              </a:rPr>
              <a:t>Farm Epic</a:t>
            </a:r>
          </a:p>
        </p:txBody>
      </p:sp>
      <p:pic>
        <p:nvPicPr>
          <p:cNvPr id="4" name="Picture 6" descr="1365781696"/>
          <p:cNvPicPr>
            <a:picLocks noGrp="1" noChangeAspect="1" noChangeArrowheads="1"/>
          </p:cNvPicPr>
          <p:nvPr>
            <p:ph sz="quarter" idx="10"/>
          </p:nvPr>
        </p:nvPicPr>
        <p:blipFill rotWithShape="1">
          <a:blip r:embed="rId2">
            <a:extLst>
              <a:ext uri="{28A0092B-C50C-407E-A947-70E740481C1C}">
                <a14:useLocalDpi xmlns:a14="http://schemas.microsoft.com/office/drawing/2010/main" val="0"/>
              </a:ext>
            </a:extLst>
          </a:blip>
          <a:srcRect l="281" t="-1" r="-108" b="650"/>
          <a:stretch/>
        </p:blipFill>
        <p:spPr>
          <a:xfrm>
            <a:off x="211658" y="1495424"/>
            <a:ext cx="4607615" cy="3439219"/>
          </a:xfrm>
          <a:noFill/>
        </p:spPr>
      </p:pic>
      <p:pic>
        <p:nvPicPr>
          <p:cNvPr id="5" name="Picture 8" descr="1375945064_farme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514" y="1342592"/>
            <a:ext cx="4060736" cy="388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9893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3065" y="180072"/>
            <a:ext cx="8850936" cy="1016000"/>
          </a:xfrm>
        </p:spPr>
        <p:txBody>
          <a:bodyPr>
            <a:noAutofit/>
          </a:bodyPr>
          <a:lstStyle/>
          <a:p>
            <a:r>
              <a:rPr lang="en-US" b="1" dirty="0" smtClean="0">
                <a:solidFill>
                  <a:srgbClr val="FFFF00"/>
                </a:solidFill>
                <a:latin typeface="+mn-lt"/>
              </a:rPr>
              <a:t> Pet </a:t>
            </a:r>
            <a:r>
              <a:rPr lang="en-US" b="1" dirty="0">
                <a:solidFill>
                  <a:srgbClr val="FFFF00"/>
                </a:solidFill>
                <a:latin typeface="+mn-lt"/>
              </a:rPr>
              <a:t>Rescue Saga </a:t>
            </a:r>
            <a:r>
              <a:rPr lang="en-US" b="1" dirty="0">
                <a:solidFill>
                  <a:srgbClr val="FFFF00"/>
                </a:solidFill>
                <a:latin typeface="+mn-lt"/>
              </a:rPr>
              <a:t>&amp;</a:t>
            </a:r>
            <a:r>
              <a:rPr lang="en-US" b="1" dirty="0" smtClean="0">
                <a:solidFill>
                  <a:srgbClr val="FFFF00"/>
                </a:solidFill>
                <a:latin typeface="+mn-lt"/>
              </a:rPr>
              <a:t> </a:t>
            </a:r>
            <a:r>
              <a:rPr lang="en-US" b="1" dirty="0">
                <a:solidFill>
                  <a:srgbClr val="FFFF00"/>
                </a:solidFill>
                <a:latin typeface="+mn-lt"/>
              </a:rPr>
              <a:t>Treasure Epic</a:t>
            </a:r>
          </a:p>
        </p:txBody>
      </p:sp>
      <p:pic>
        <p:nvPicPr>
          <p:cNvPr id="4" name="Content Placeholder 4" descr="Screen Shot 2013-07-18 at 08.59.46.pn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256" r="-378"/>
          <a:stretch/>
        </p:blipFill>
        <p:spPr>
          <a:xfrm>
            <a:off x="293065" y="1408134"/>
            <a:ext cx="4329314" cy="3703823"/>
          </a:xfrm>
        </p:spPr>
      </p:pic>
      <p:pic>
        <p:nvPicPr>
          <p:cNvPr id="5" name="Picture 5" descr="Screen Shot 2013-07-17 at 13.40.0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22378" y="1408133"/>
            <a:ext cx="4255603" cy="370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7867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3399"/>
            <a:ext cx="8686800" cy="1016000"/>
          </a:xfrm>
        </p:spPr>
        <p:txBody>
          <a:bodyPr>
            <a:noAutofit/>
          </a:bodyPr>
          <a:lstStyle/>
          <a:p>
            <a:r>
              <a:rPr lang="en-US" sz="4800" b="1" dirty="0" smtClean="0">
                <a:solidFill>
                  <a:srgbClr val="FFFF00"/>
                </a:solidFill>
                <a:latin typeface="Arial"/>
                <a:cs typeface="Arial"/>
              </a:rPr>
              <a:t>Tiny </a:t>
            </a:r>
            <a:r>
              <a:rPr lang="en-US" sz="4800" b="1" dirty="0">
                <a:solidFill>
                  <a:srgbClr val="FFFF00"/>
                </a:solidFill>
                <a:latin typeface="Arial"/>
                <a:cs typeface="Arial"/>
              </a:rPr>
              <a:t>Tower &amp;</a:t>
            </a:r>
            <a:r>
              <a:rPr lang="en-US" sz="4800" b="1" dirty="0" smtClean="0">
                <a:solidFill>
                  <a:srgbClr val="FFFF00"/>
                </a:solidFill>
                <a:latin typeface="Arial"/>
                <a:cs typeface="Arial"/>
              </a:rPr>
              <a:t> </a:t>
            </a:r>
            <a:r>
              <a:rPr lang="en-US" sz="4800" b="1" dirty="0">
                <a:solidFill>
                  <a:srgbClr val="FFFF00"/>
                </a:solidFill>
                <a:latin typeface="Arial"/>
                <a:cs typeface="Arial"/>
              </a:rPr>
              <a:t>Dream </a:t>
            </a:r>
            <a:r>
              <a:rPr lang="en-US" sz="4800" b="1" dirty="0" smtClean="0">
                <a:solidFill>
                  <a:srgbClr val="FFFF00"/>
                </a:solidFill>
                <a:latin typeface="Arial"/>
                <a:cs typeface="Arial"/>
              </a:rPr>
              <a:t>Heights</a:t>
            </a:r>
            <a:endParaRPr lang="en-US" sz="4800" dirty="0">
              <a:solidFill>
                <a:srgbClr val="FFFF00"/>
              </a:solidFill>
              <a:latin typeface="Arial"/>
              <a:cs typeface="Arial"/>
            </a:endParaRPr>
          </a:p>
        </p:txBody>
      </p:sp>
      <p:pic>
        <p:nvPicPr>
          <p:cNvPr id="4" name="Picture 2" descr="http://www.blogcdn.com/blog.games.com/media/2012/01/dream-heights-tiny-tower.jpg"/>
          <p:cNvPicPr>
            <a:picLocks noGrp="1" noChangeAspect="1" noChangeArrowheads="1"/>
          </p:cNvPicPr>
          <p:nvPr>
            <p:ph sz="quarter" idx="10"/>
          </p:nvPr>
        </p:nvPicPr>
        <p:blipFill rotWithShape="1">
          <a:blip r:embed="rId2">
            <a:extLst>
              <a:ext uri="{28A0092B-C50C-407E-A947-70E740481C1C}">
                <a14:useLocalDpi xmlns:a14="http://schemas.microsoft.com/office/drawing/2010/main" val="0"/>
              </a:ext>
            </a:extLst>
          </a:blip>
          <a:srcRect l="-258" r="-510"/>
          <a:stretch/>
        </p:blipFill>
        <p:spPr bwMode="auto">
          <a:xfrm>
            <a:off x="1673914" y="1600200"/>
            <a:ext cx="5810601"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360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586084"/>
            <a:ext cx="8229600" cy="5140050"/>
          </a:xfrm>
        </p:spPr>
        <p:txBody>
          <a:bodyPr>
            <a:normAutofit/>
          </a:bodyPr>
          <a:lstStyle/>
          <a:p>
            <a:pPr marL="0" indent="0">
              <a:buNone/>
            </a:pPr>
            <a:r>
              <a:rPr lang="en-US" sz="6000" b="1" dirty="0">
                <a:solidFill>
                  <a:schemeClr val="bg1"/>
                </a:solidFill>
                <a:latin typeface="+mn-lt"/>
              </a:rPr>
              <a:t>STEP 6</a:t>
            </a:r>
            <a:endParaRPr lang="en-US" sz="6000" b="1" dirty="0" smtClean="0">
              <a:solidFill>
                <a:schemeClr val="bg1"/>
              </a:solidFill>
              <a:latin typeface="+mn-lt"/>
            </a:endParaRPr>
          </a:p>
          <a:p>
            <a:pPr marL="0" indent="0">
              <a:buNone/>
            </a:pPr>
            <a:r>
              <a:rPr lang="en-US" sz="6000" b="1" dirty="0" smtClean="0">
                <a:solidFill>
                  <a:srgbClr val="FF0000"/>
                </a:solidFill>
                <a:latin typeface="+mn-lt"/>
              </a:rPr>
              <a:t>Trademark</a:t>
            </a:r>
            <a:endParaRPr lang="en-US" sz="6000" b="1" dirty="0">
              <a:solidFill>
                <a:srgbClr val="FF0000"/>
              </a:solidFill>
              <a:latin typeface="+mn-lt"/>
            </a:endParaRPr>
          </a:p>
        </p:txBody>
      </p:sp>
    </p:spTree>
    <p:extLst>
      <p:ext uri="{BB962C8B-B14F-4D97-AF65-F5344CB8AC3E}">
        <p14:creationId xmlns:p14="http://schemas.microsoft.com/office/powerpoint/2010/main" val="2234611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1232"/>
            <a:ext cx="8229600" cy="1016000"/>
          </a:xfrm>
        </p:spPr>
        <p:txBody>
          <a:bodyPr>
            <a:normAutofit/>
          </a:bodyPr>
          <a:lstStyle/>
          <a:p>
            <a:r>
              <a:rPr lang="en-US" sz="4800" b="1" dirty="0" smtClean="0">
                <a:solidFill>
                  <a:srgbClr val="FFFF00"/>
                </a:solidFill>
                <a:latin typeface="+mn-lt"/>
              </a:rPr>
              <a:t> </a:t>
            </a:r>
            <a:r>
              <a:rPr lang="en-US" sz="4800" b="1" dirty="0" smtClean="0">
                <a:solidFill>
                  <a:srgbClr val="FFFF00"/>
                </a:solidFill>
                <a:latin typeface="+mn-lt"/>
              </a:rPr>
              <a:t>  Blingville &amp; </a:t>
            </a:r>
            <a:r>
              <a:rPr lang="en-US" sz="4800" b="1" dirty="0" err="1">
                <a:solidFill>
                  <a:srgbClr val="FFFF00"/>
                </a:solidFill>
                <a:latin typeface="+mn-lt"/>
              </a:rPr>
              <a:t>Zynga</a:t>
            </a:r>
            <a:endParaRPr lang="en-US" sz="4800" b="1" dirty="0">
              <a:solidFill>
                <a:srgbClr val="FFFF00"/>
              </a:solidFill>
              <a:latin typeface="+mn-lt"/>
            </a:endParaRPr>
          </a:p>
        </p:txBody>
      </p:sp>
      <p:pic>
        <p:nvPicPr>
          <p:cNvPr id="4" name="Picture 10" descr="http://t0.gstatic.com/images?q=tbn:ANd9GcRnZcCg28AhGs6dbIHcvmwrGZiuyQhwnIMgQuPMauiMCn9QTebA"/>
          <p:cNvPicPr>
            <a:picLocks noGrp="1" noChangeAspect="1" noChangeArrowheads="1"/>
          </p:cNvPicPr>
          <p:nvPr>
            <p:ph sz="quarter" idx="10"/>
          </p:nvPr>
        </p:nvPicPr>
        <p:blipFill rotWithShape="1">
          <a:blip r:embed="rId2">
            <a:extLst>
              <a:ext uri="{28A0092B-C50C-407E-A947-70E740481C1C}">
                <a14:useLocalDpi xmlns:a14="http://schemas.microsoft.com/office/drawing/2010/main" val="0"/>
              </a:ext>
            </a:extLst>
          </a:blip>
          <a:srcRect t="-18" b="104"/>
          <a:stretch/>
        </p:blipFill>
        <p:spPr bwMode="auto">
          <a:xfrm>
            <a:off x="2052772" y="1147232"/>
            <a:ext cx="3792226" cy="1350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http://t1.gstatic.com/images?q=tbn:ANd9GcTsF_puLkGg21og-htGSzANnOFLgiSfCW-U0oNDUcqcpOoo6M_F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0713" y="1147232"/>
            <a:ext cx="1731962"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4" descr="blingville.jpg"/>
          <p:cNvPicPr>
            <a:picLocks noChangeAspect="1"/>
          </p:cNvPicPr>
          <p:nvPr/>
        </p:nvPicPr>
        <p:blipFill>
          <a:blip r:embed="rId4">
            <a:extLst>
              <a:ext uri="{28A0092B-C50C-407E-A947-70E740481C1C}">
                <a14:useLocalDpi xmlns:a14="http://schemas.microsoft.com/office/drawing/2010/main" val="0"/>
              </a:ext>
            </a:extLst>
          </a:blip>
          <a:srcRect t="12842" b="15691"/>
          <a:stretch>
            <a:fillRect/>
          </a:stretch>
        </p:blipFill>
        <p:spPr>
          <a:xfrm>
            <a:off x="1493838" y="2764954"/>
            <a:ext cx="2217737" cy="1584325"/>
          </a:xfrm>
          <a:prstGeom prst="rect">
            <a:avLst/>
          </a:prstGeom>
        </p:spPr>
      </p:pic>
      <p:pic>
        <p:nvPicPr>
          <p:cNvPr id="7" name="Picture 14" descr="http://cdn.jazjaz.net/wp-content/uploads/2010/03/farmvil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2994" y="2608263"/>
            <a:ext cx="3052762"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http://t0.gstatic.com/images?q=tbn:ANd9GcRPy2FWwvJ3l9I-kRfc5f5XPRBYOa1P1cytq_7_BRt1WtvURgCLTnaQTVw"/>
          <p:cNvPicPr>
            <a:picLocks noChangeAspect="1" noChangeArrowheads="1"/>
          </p:cNvPicPr>
          <p:nvPr/>
        </p:nvPicPr>
        <p:blipFill>
          <a:blip r:embed="rId6">
            <a:extLst>
              <a:ext uri="{28A0092B-C50C-407E-A947-70E740481C1C}">
                <a14:useLocalDpi xmlns:a14="http://schemas.microsoft.com/office/drawing/2010/main" val="0"/>
              </a:ext>
            </a:extLst>
          </a:blip>
          <a:srcRect l="18398" t="1257" r="26552" b="13687"/>
          <a:stretch>
            <a:fillRect/>
          </a:stretch>
        </p:blipFill>
        <p:spPr bwMode="auto">
          <a:xfrm>
            <a:off x="3818731" y="4733925"/>
            <a:ext cx="216852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http://t2.gstatic.com/images?q=tbn:ANd9GcQOOd5feZUTcag2W4pP9C0Oorrmb_wmdtSFVjk8InzNp7m008Zv"/>
          <p:cNvPicPr>
            <a:picLocks noChangeAspect="1" noChangeArrowheads="1"/>
          </p:cNvPicPr>
          <p:nvPr/>
        </p:nvPicPr>
        <p:blipFill>
          <a:blip r:embed="rId7">
            <a:extLst>
              <a:ext uri="{28A0092B-C50C-407E-A947-70E740481C1C}">
                <a14:useLocalDpi xmlns:a14="http://schemas.microsoft.com/office/drawing/2010/main" val="0"/>
              </a:ext>
            </a:extLst>
          </a:blip>
          <a:srcRect t="17738"/>
          <a:stretch>
            <a:fillRect/>
          </a:stretch>
        </p:blipFill>
        <p:spPr bwMode="auto">
          <a:xfrm>
            <a:off x="6431142" y="4762500"/>
            <a:ext cx="17589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 descr="http://www.yovillecheats.us/wp-content/uploads/2010/04/big-banner-YoVill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7012" y="4649788"/>
            <a:ext cx="2016125"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1025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par>
                                <p:cTn id="15" presetID="9"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par>
                                <p:cTn id="18" presetID="9"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par>
                          <p:cTn id="21" fill="hold">
                            <p:stCondLst>
                              <p:cond delay="500"/>
                            </p:stCondLst>
                            <p:childTnLst>
                              <p:par>
                                <p:cTn id="22" presetID="2" presetClass="entr" presetSubtype="12" fill="hold" nodeType="afterEffect">
                                  <p:stCondLst>
                                    <p:cond delay="50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50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4" fill="hold" nodeType="afterEffect">
                                  <p:stCondLst>
                                    <p:cond delay="50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654796"/>
            <a:ext cx="8229600" cy="5071338"/>
          </a:xfrm>
        </p:spPr>
        <p:txBody>
          <a:bodyPr>
            <a:normAutofit/>
          </a:bodyPr>
          <a:lstStyle/>
          <a:p>
            <a:pPr marL="0" indent="0">
              <a:buNone/>
            </a:pPr>
            <a:r>
              <a:rPr lang="en-US" sz="8000" b="1" dirty="0" smtClean="0">
                <a:solidFill>
                  <a:srgbClr val="FFFF00"/>
                </a:solidFill>
                <a:latin typeface="Lucida Console"/>
                <a:cs typeface="Lucida Console"/>
              </a:rPr>
              <a:t>  WHAT </a:t>
            </a:r>
            <a:r>
              <a:rPr lang="en-US" sz="8000" b="1" dirty="0">
                <a:solidFill>
                  <a:srgbClr val="FFFF00"/>
                </a:solidFill>
                <a:latin typeface="Lucida Console"/>
                <a:cs typeface="Lucida Console"/>
              </a:rPr>
              <a:t>IS </a:t>
            </a:r>
            <a:r>
              <a:rPr lang="en-US" sz="8000" b="1" dirty="0" smtClean="0">
                <a:solidFill>
                  <a:srgbClr val="FFFF00"/>
                </a:solidFill>
                <a:latin typeface="Lucida Console"/>
                <a:cs typeface="Lucida Console"/>
              </a:rPr>
              <a:t>AN </a:t>
            </a:r>
          </a:p>
          <a:p>
            <a:pPr marL="0" indent="0">
              <a:buNone/>
            </a:pPr>
            <a:r>
              <a:rPr lang="en-US" sz="8000" b="1" dirty="0">
                <a:solidFill>
                  <a:srgbClr val="FFFF00"/>
                </a:solidFill>
                <a:latin typeface="Lucida Console"/>
                <a:cs typeface="Lucida Console"/>
              </a:rPr>
              <a:t> </a:t>
            </a:r>
            <a:r>
              <a:rPr lang="en-US" sz="8000" b="1" dirty="0" smtClean="0">
                <a:solidFill>
                  <a:srgbClr val="FFFF00"/>
                </a:solidFill>
                <a:latin typeface="Lucida Console"/>
                <a:cs typeface="Lucida Console"/>
              </a:rPr>
              <a:t> “ORIGINAL”  </a:t>
            </a:r>
          </a:p>
          <a:p>
            <a:pPr marL="0" indent="0">
              <a:buNone/>
            </a:pPr>
            <a:r>
              <a:rPr lang="en-US" sz="8000" b="1" dirty="0">
                <a:solidFill>
                  <a:srgbClr val="FFFF00"/>
                </a:solidFill>
                <a:latin typeface="Lucida Console"/>
                <a:cs typeface="Lucida Console"/>
              </a:rPr>
              <a:t> </a:t>
            </a:r>
            <a:r>
              <a:rPr lang="en-US" sz="8000" b="1" dirty="0" smtClean="0">
                <a:solidFill>
                  <a:srgbClr val="FFFF00"/>
                </a:solidFill>
                <a:latin typeface="Lucida Console"/>
                <a:cs typeface="Lucida Console"/>
              </a:rPr>
              <a:t>  GAME (IN  </a:t>
            </a:r>
          </a:p>
          <a:p>
            <a:pPr marL="0" indent="0">
              <a:buNone/>
            </a:pPr>
            <a:r>
              <a:rPr lang="en-US" sz="8000" b="1" dirty="0">
                <a:solidFill>
                  <a:srgbClr val="FFFF00"/>
                </a:solidFill>
                <a:latin typeface="Lucida Console"/>
                <a:cs typeface="Lucida Console"/>
              </a:rPr>
              <a:t> </a:t>
            </a:r>
            <a:r>
              <a:rPr lang="en-US" sz="8000" b="1" dirty="0" smtClean="0">
                <a:solidFill>
                  <a:srgbClr val="FFFF00"/>
                </a:solidFill>
                <a:latin typeface="Lucida Console"/>
                <a:cs typeface="Lucida Console"/>
              </a:rPr>
              <a:t>  Law)?</a:t>
            </a:r>
            <a:endParaRPr lang="en-US" sz="8000" b="1" dirty="0">
              <a:solidFill>
                <a:srgbClr val="FFFF00"/>
              </a:solidFill>
              <a:latin typeface="Lucida Console"/>
              <a:cs typeface="Lucida Console"/>
            </a:endParaRPr>
          </a:p>
        </p:txBody>
      </p:sp>
    </p:spTree>
    <p:extLst>
      <p:ext uri="{BB962C8B-B14F-4D97-AF65-F5344CB8AC3E}">
        <p14:creationId xmlns:p14="http://schemas.microsoft.com/office/powerpoint/2010/main" val="118645659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FF00"/>
                </a:solidFill>
                <a:latin typeface="+mn-lt"/>
              </a:rPr>
              <a:t>The Learning Co. </a:t>
            </a:r>
            <a:r>
              <a:rPr lang="en-US" sz="4800" b="1" dirty="0" smtClean="0">
                <a:solidFill>
                  <a:srgbClr val="FFFF00"/>
                </a:solidFill>
                <a:latin typeface="+mn-lt"/>
              </a:rPr>
              <a:t>&amp; </a:t>
            </a:r>
            <a:r>
              <a:rPr lang="en-US" sz="4800" b="1" dirty="0" err="1" smtClean="0">
                <a:solidFill>
                  <a:srgbClr val="FFFF00"/>
                </a:solidFill>
                <a:latin typeface="+mn-lt"/>
              </a:rPr>
              <a:t>Zynga</a:t>
            </a:r>
            <a:endParaRPr lang="en-US" sz="4800" b="1" dirty="0">
              <a:solidFill>
                <a:srgbClr val="FFFF00"/>
              </a:solidFill>
              <a:latin typeface="+mn-lt"/>
            </a:endParaRPr>
          </a:p>
        </p:txBody>
      </p:sp>
      <p:pic>
        <p:nvPicPr>
          <p:cNvPr id="4" name="Picture 2"/>
          <p:cNvPicPr>
            <a:picLocks noGrp="1" noChangeAspect="1" noChangeArrowheads="1"/>
          </p:cNvPicPr>
          <p:nvPr>
            <p:ph sz="quarter" idx="10"/>
          </p:nvPr>
        </p:nvPicPr>
        <p:blipFill rotWithShape="1">
          <a:blip r:embed="rId2">
            <a:extLst>
              <a:ext uri="{28A0092B-C50C-407E-A947-70E740481C1C}">
                <a14:useLocalDpi xmlns:a14="http://schemas.microsoft.com/office/drawing/2010/main" val="0"/>
              </a:ext>
            </a:extLst>
          </a:blip>
          <a:srcRect l="-133" r="-227"/>
          <a:stretch/>
        </p:blipFill>
        <p:spPr>
          <a:xfrm>
            <a:off x="341909" y="1994218"/>
            <a:ext cx="4222556" cy="2813748"/>
          </a:xfrm>
          <a:noFill/>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463" y="1994218"/>
            <a:ext cx="4128015" cy="336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2186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693"/>
            <a:ext cx="8229600" cy="1016000"/>
          </a:xfrm>
        </p:spPr>
        <p:txBody>
          <a:bodyPr>
            <a:normAutofit fontScale="90000"/>
          </a:bodyPr>
          <a:lstStyle/>
          <a:p>
            <a:r>
              <a:rPr lang="en-US" b="1" dirty="0" smtClean="0">
                <a:solidFill>
                  <a:srgbClr val="FFFF00"/>
                </a:solidFill>
                <a:latin typeface="+mn-lt"/>
              </a:rPr>
              <a:t>    ESS </a:t>
            </a:r>
            <a:r>
              <a:rPr lang="en-US" b="1" dirty="0">
                <a:solidFill>
                  <a:srgbClr val="FFFF00"/>
                </a:solidFill>
                <a:latin typeface="+mn-lt"/>
              </a:rPr>
              <a:t>Entertainment </a:t>
            </a:r>
            <a:r>
              <a:rPr lang="en-US" b="1" dirty="0" smtClean="0">
                <a:solidFill>
                  <a:srgbClr val="FFFF00"/>
                </a:solidFill>
                <a:latin typeface="+mn-lt"/>
              </a:rPr>
              <a:t>&amp;</a:t>
            </a:r>
            <a:r>
              <a:rPr lang="en-US" b="1" dirty="0">
                <a:solidFill>
                  <a:srgbClr val="FFFF00"/>
                </a:solidFill>
                <a:latin typeface="+mn-lt"/>
              </a:rPr>
              <a:t> </a:t>
            </a:r>
            <a:r>
              <a:rPr lang="en-US" b="1" dirty="0" smtClean="0">
                <a:solidFill>
                  <a:srgbClr val="FFFF00"/>
                </a:solidFill>
                <a:latin typeface="+mn-lt"/>
              </a:rPr>
              <a:t>Rock </a:t>
            </a:r>
            <a:r>
              <a:rPr lang="en-US" b="1" dirty="0">
                <a:solidFill>
                  <a:srgbClr val="FFFF00"/>
                </a:solidFill>
                <a:latin typeface="+mn-lt"/>
              </a:rPr>
              <a:t>Star </a:t>
            </a:r>
            <a:br>
              <a:rPr lang="en-US" b="1" dirty="0">
                <a:solidFill>
                  <a:srgbClr val="FFFF00"/>
                </a:solidFill>
                <a:latin typeface="+mn-lt"/>
              </a:rPr>
            </a:br>
            <a:r>
              <a:rPr lang="en-US" b="1" dirty="0" smtClean="0">
                <a:solidFill>
                  <a:srgbClr val="FFFF00"/>
                </a:solidFill>
                <a:latin typeface="+mn-lt"/>
              </a:rPr>
              <a:t>       The </a:t>
            </a:r>
            <a:r>
              <a:rPr lang="en-US" b="1" dirty="0">
                <a:solidFill>
                  <a:srgbClr val="FFFF00"/>
                </a:solidFill>
                <a:latin typeface="+mn-lt"/>
              </a:rPr>
              <a:t>Play Pen &amp;</a:t>
            </a:r>
            <a:r>
              <a:rPr lang="en-US" b="1" dirty="0" smtClean="0">
                <a:solidFill>
                  <a:srgbClr val="FFFF00"/>
                </a:solidFill>
                <a:latin typeface="+mn-lt"/>
              </a:rPr>
              <a:t> </a:t>
            </a:r>
            <a:r>
              <a:rPr lang="en-US" b="1" dirty="0">
                <a:solidFill>
                  <a:srgbClr val="FFFF00"/>
                </a:solidFill>
                <a:latin typeface="+mn-lt"/>
              </a:rPr>
              <a:t>The Pig </a:t>
            </a:r>
            <a:r>
              <a:rPr lang="en-US" b="1" dirty="0" smtClean="0">
                <a:solidFill>
                  <a:srgbClr val="FFFF00"/>
                </a:solidFill>
                <a:latin typeface="+mn-lt"/>
              </a:rPr>
              <a:t>Pen</a:t>
            </a:r>
            <a:endParaRPr lang="en-US" b="1" dirty="0">
              <a:solidFill>
                <a:srgbClr val="FFFF00"/>
              </a:solidFill>
              <a:latin typeface="+mn-lt"/>
            </a:endParaRPr>
          </a:p>
        </p:txBody>
      </p:sp>
      <p:pic>
        <p:nvPicPr>
          <p:cNvPr id="4" name="Picture 2"/>
          <p:cNvPicPr>
            <a:picLocks noGrp="1" noChangeAspect="1" noChangeArrowheads="1"/>
          </p:cNvPicPr>
          <p:nvPr>
            <p:ph sz="quarter" idx="10"/>
          </p:nvPr>
        </p:nvPicPr>
        <p:blipFill rotWithShape="1">
          <a:blip r:embed="rId2">
            <a:extLst>
              <a:ext uri="{28A0092B-C50C-407E-A947-70E740481C1C}">
                <a14:useLocalDpi xmlns:a14="http://schemas.microsoft.com/office/drawing/2010/main" val="0"/>
              </a:ext>
            </a:extLst>
          </a:blip>
          <a:srcRect l="753" r="-107"/>
          <a:stretch/>
        </p:blipFill>
        <p:spPr>
          <a:xfrm>
            <a:off x="1250626" y="1193114"/>
            <a:ext cx="6707858" cy="4733968"/>
          </a:xfrm>
          <a:noFill/>
        </p:spPr>
      </p:pic>
    </p:spTree>
    <p:extLst>
      <p:ext uri="{BB962C8B-B14F-4D97-AF65-F5344CB8AC3E}">
        <p14:creationId xmlns:p14="http://schemas.microsoft.com/office/powerpoint/2010/main" val="2979609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586084"/>
            <a:ext cx="8229600" cy="5140050"/>
          </a:xfrm>
        </p:spPr>
        <p:txBody>
          <a:bodyPr>
            <a:normAutofit/>
          </a:bodyPr>
          <a:lstStyle/>
          <a:p>
            <a:pPr marL="0" indent="0">
              <a:buNone/>
            </a:pPr>
            <a:r>
              <a:rPr lang="en-US" sz="6000" b="1" dirty="0">
                <a:solidFill>
                  <a:schemeClr val="bg1"/>
                </a:solidFill>
                <a:latin typeface="+mn-lt"/>
              </a:rPr>
              <a:t>STEP </a:t>
            </a:r>
            <a:r>
              <a:rPr lang="en-US" sz="6000" b="1" dirty="0" smtClean="0">
                <a:solidFill>
                  <a:schemeClr val="bg1"/>
                </a:solidFill>
                <a:latin typeface="+mn-lt"/>
              </a:rPr>
              <a:t>7</a:t>
            </a:r>
          </a:p>
          <a:p>
            <a:pPr marL="0" indent="0">
              <a:buNone/>
            </a:pPr>
            <a:r>
              <a:rPr lang="en-US" sz="6000" b="1" dirty="0" smtClean="0">
                <a:solidFill>
                  <a:srgbClr val="FF0000"/>
                </a:solidFill>
                <a:latin typeface="+mn-lt"/>
              </a:rPr>
              <a:t>Personality Rights</a:t>
            </a:r>
            <a:endParaRPr lang="en-US" sz="6000" b="1" dirty="0">
              <a:solidFill>
                <a:srgbClr val="FF0000"/>
              </a:solidFill>
              <a:latin typeface="+mn-lt"/>
            </a:endParaRPr>
          </a:p>
        </p:txBody>
      </p:sp>
    </p:spTree>
    <p:extLst>
      <p:ext uri="{BB962C8B-B14F-4D97-AF65-F5344CB8AC3E}">
        <p14:creationId xmlns:p14="http://schemas.microsoft.com/office/powerpoint/2010/main" val="2031463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800" b="1" dirty="0" smtClean="0">
                <a:solidFill>
                  <a:srgbClr val="FFFF00"/>
                </a:solidFill>
                <a:latin typeface="Arial"/>
                <a:cs typeface="Arial"/>
              </a:rPr>
              <a:t>Karen </a:t>
            </a:r>
            <a:r>
              <a:rPr lang="en-US" sz="4800" b="1" dirty="0" err="1" smtClean="0">
                <a:solidFill>
                  <a:srgbClr val="FFFF00"/>
                </a:solidFill>
                <a:latin typeface="Arial"/>
                <a:cs typeface="Arial"/>
              </a:rPr>
              <a:t>Gravano</a:t>
            </a:r>
            <a:r>
              <a:rPr lang="en-US" sz="4800" b="1" dirty="0" smtClean="0">
                <a:solidFill>
                  <a:srgbClr val="FFFF00"/>
                </a:solidFill>
                <a:latin typeface="Arial"/>
                <a:cs typeface="Arial"/>
              </a:rPr>
              <a:t> </a:t>
            </a:r>
            <a:r>
              <a:rPr lang="en-US" sz="4800" b="1" dirty="0">
                <a:solidFill>
                  <a:srgbClr val="FFFF00"/>
                </a:solidFill>
                <a:latin typeface="Arial"/>
                <a:cs typeface="Arial"/>
              </a:rPr>
              <a:t>&amp;</a:t>
            </a:r>
            <a:r>
              <a:rPr lang="en-US" sz="4800" b="1" dirty="0" smtClean="0">
                <a:solidFill>
                  <a:srgbClr val="FFFF00"/>
                </a:solidFill>
                <a:latin typeface="Arial"/>
                <a:cs typeface="Arial"/>
              </a:rPr>
              <a:t> </a:t>
            </a:r>
            <a:r>
              <a:rPr lang="en-US" sz="4800" b="1" dirty="0" smtClean="0">
                <a:solidFill>
                  <a:srgbClr val="FFFF00"/>
                </a:solidFill>
                <a:latin typeface="Arial"/>
                <a:cs typeface="Arial"/>
              </a:rPr>
              <a:t>GTA V</a:t>
            </a:r>
            <a:endParaRPr lang="en-US" sz="4800" b="1" dirty="0">
              <a:solidFill>
                <a:srgbClr val="FFFF00"/>
              </a:solidFill>
              <a:latin typeface="Arial"/>
              <a:cs typeface="Arial"/>
            </a:endParaRPr>
          </a:p>
        </p:txBody>
      </p:sp>
      <p:pic>
        <p:nvPicPr>
          <p:cNvPr id="6" name="Content Placeholder 5" descr="imgres.jp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661" r="-298"/>
          <a:stretch/>
        </p:blipFill>
        <p:spPr>
          <a:xfrm>
            <a:off x="1212144" y="1408134"/>
            <a:ext cx="6695659" cy="4318000"/>
          </a:xfrm>
        </p:spPr>
      </p:pic>
    </p:spTree>
    <p:extLst>
      <p:ext uri="{BB962C8B-B14F-4D97-AF65-F5344CB8AC3E}">
        <p14:creationId xmlns:p14="http://schemas.microsoft.com/office/powerpoint/2010/main" val="2103366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8730" y="326593"/>
            <a:ext cx="8605269" cy="1016000"/>
          </a:xfrm>
        </p:spPr>
        <p:txBody>
          <a:bodyPr>
            <a:noAutofit/>
          </a:bodyPr>
          <a:lstStyle/>
          <a:p>
            <a:r>
              <a:rPr lang="en-US" sz="3600" b="1" dirty="0" smtClean="0">
                <a:solidFill>
                  <a:srgbClr val="FFFF00"/>
                </a:solidFill>
                <a:latin typeface="+mn-lt"/>
              </a:rPr>
              <a:t> Lady </a:t>
            </a:r>
            <a:r>
              <a:rPr lang="en-US" sz="3600" b="1" dirty="0">
                <a:solidFill>
                  <a:srgbClr val="FFFF00"/>
                </a:solidFill>
                <a:latin typeface="+mn-lt"/>
              </a:rPr>
              <a:t>Miss Kier </a:t>
            </a:r>
            <a:r>
              <a:rPr lang="en-US" sz="3600" b="1" dirty="0">
                <a:solidFill>
                  <a:srgbClr val="FFFF00"/>
                </a:solidFill>
                <a:latin typeface="+mn-lt"/>
              </a:rPr>
              <a:t>&amp;</a:t>
            </a:r>
            <a:r>
              <a:rPr lang="en-US" sz="3600" b="1" dirty="0" smtClean="0">
                <a:solidFill>
                  <a:srgbClr val="FFFF00"/>
                </a:solidFill>
                <a:latin typeface="+mn-lt"/>
              </a:rPr>
              <a:t> </a:t>
            </a:r>
            <a:r>
              <a:rPr lang="en-US" sz="3600" b="1" dirty="0">
                <a:solidFill>
                  <a:srgbClr val="FFFF00"/>
                </a:solidFill>
                <a:latin typeface="+mn-lt"/>
              </a:rPr>
              <a:t>Space Channel 5</a:t>
            </a:r>
          </a:p>
        </p:txBody>
      </p:sp>
      <p:pic>
        <p:nvPicPr>
          <p:cNvPr id="4" name="Content Placeholder 4" descr="Lady kier 1994 riseup tour for &quot;dewdrop in the garden&quot;">
            <a:hlinkClick r:id="rId2" tooltip="Lady kier 1994 riseup tour for &quot;dewdrop in the garden&quot;"/>
          </p:cNvPr>
          <p:cNvPicPr>
            <a:picLocks noGrp="1" noChangeAspect="1" noChangeArrowheads="1"/>
          </p:cNvPicPr>
          <p:nvPr>
            <p:ph sz="quarter" idx="10"/>
          </p:nvPr>
        </p:nvPicPr>
        <p:blipFill rotWithShape="1">
          <a:blip r:embed="rId3">
            <a:extLst>
              <a:ext uri="{28A0092B-C50C-407E-A947-70E740481C1C}">
                <a14:useLocalDpi xmlns:a14="http://schemas.microsoft.com/office/drawing/2010/main" val="0"/>
              </a:ext>
            </a:extLst>
          </a:blip>
          <a:srcRect l="1" t="1518" r="-1370" b="-1518"/>
          <a:stretch/>
        </p:blipFill>
        <p:spPr>
          <a:xfrm>
            <a:off x="871727" y="1839652"/>
            <a:ext cx="3824760" cy="3886481"/>
          </a:xfrm>
        </p:spPr>
      </p:pic>
      <p:pic>
        <p:nvPicPr>
          <p:cNvPr id="5" name="Picture 3" descr="Ulala as she appears in Report 1 of Space Channel 5 Part 2.">
            <a:hlinkClick r:id="rId4" tooltip="Ulala as she appears in Report 1 of Space Channel 5 Part 2."/>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1644" y="1782763"/>
            <a:ext cx="2880426" cy="427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62050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499"/>
                                          </p:stCondLst>
                                        </p:cTn>
                                        <p:tgtEl>
                                          <p:spTgt spid="4"/>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FF00"/>
                </a:solidFill>
                <a:latin typeface="+mn-lt"/>
              </a:rPr>
              <a:t>Beaver &amp; </a:t>
            </a:r>
            <a:r>
              <a:rPr lang="en-US" sz="5400" b="1" dirty="0" err="1">
                <a:solidFill>
                  <a:srgbClr val="FFFF00"/>
                </a:solidFill>
                <a:latin typeface="+mn-lt"/>
              </a:rPr>
              <a:t>Bieber</a:t>
            </a:r>
            <a:endParaRPr lang="en-US" sz="5400" b="1" dirty="0">
              <a:solidFill>
                <a:srgbClr val="FFFF00"/>
              </a:solidFill>
              <a:latin typeface="+mn-lt"/>
            </a:endParaRPr>
          </a:p>
        </p:txBody>
      </p:sp>
      <p:pic>
        <p:nvPicPr>
          <p:cNvPr id="4" name="Picture 6" descr="C:\Users\gdunlap\Pictures\justin-bieber.jpg"/>
          <p:cNvPicPr>
            <a:picLocks noGrp="1" noChangeAspect="1" noChangeArrowheads="1"/>
          </p:cNvPicPr>
          <p:nvPr>
            <p:ph sz="quarter" idx="10"/>
          </p:nvPr>
        </p:nvPicPr>
        <p:blipFill rotWithShape="1">
          <a:blip r:embed="rId2">
            <a:extLst>
              <a:ext uri="{28A0092B-C50C-407E-A947-70E740481C1C}">
                <a14:useLocalDpi xmlns:a14="http://schemas.microsoft.com/office/drawing/2010/main" val="0"/>
              </a:ext>
            </a:extLst>
          </a:blip>
          <a:srcRect l="652" r="-409"/>
          <a:stretch/>
        </p:blipFill>
        <p:spPr bwMode="auto">
          <a:xfrm>
            <a:off x="204229" y="1562890"/>
            <a:ext cx="4028048" cy="336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Users\gdunlap\Pictures\Joustin-Beaver-Ap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397375" y="2288307"/>
            <a:ext cx="4563573" cy="3312053"/>
          </a:xfrm>
          <a:prstGeom prst="rect">
            <a:avLst/>
          </a:prstGeom>
          <a:noFill/>
        </p:spPr>
      </p:pic>
    </p:spTree>
    <p:extLst>
      <p:ext uri="{BB962C8B-B14F-4D97-AF65-F5344CB8AC3E}">
        <p14:creationId xmlns:p14="http://schemas.microsoft.com/office/powerpoint/2010/main" val="4293112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6593"/>
            <a:ext cx="9144000" cy="1016000"/>
          </a:xfrm>
        </p:spPr>
        <p:txBody>
          <a:bodyPr>
            <a:normAutofit fontScale="90000"/>
          </a:bodyPr>
          <a:lstStyle/>
          <a:p>
            <a:r>
              <a:rPr lang="en-US" b="1" dirty="0" smtClean="0">
                <a:latin typeface="+mn-lt"/>
              </a:rPr>
              <a:t>   </a:t>
            </a:r>
            <a:r>
              <a:rPr lang="en-US" b="1" dirty="0" smtClean="0">
                <a:solidFill>
                  <a:srgbClr val="FFFF00"/>
                </a:solidFill>
                <a:latin typeface="+mn-lt"/>
              </a:rPr>
              <a:t> No </a:t>
            </a:r>
            <a:r>
              <a:rPr lang="en-US" b="1" dirty="0">
                <a:solidFill>
                  <a:srgbClr val="FFFF00"/>
                </a:solidFill>
                <a:latin typeface="+mn-lt"/>
              </a:rPr>
              <a:t>Doubt </a:t>
            </a:r>
            <a:r>
              <a:rPr lang="en-US" b="1" dirty="0" smtClean="0">
                <a:solidFill>
                  <a:srgbClr val="FFFF00"/>
                </a:solidFill>
                <a:latin typeface="+mn-lt"/>
              </a:rPr>
              <a:t>&amp; Activision </a:t>
            </a:r>
            <a:r>
              <a:rPr lang="en-US" b="1" dirty="0">
                <a:solidFill>
                  <a:srgbClr val="FFFF00"/>
                </a:solidFill>
                <a:latin typeface="+mn-lt"/>
              </a:rPr>
              <a:t>Publishing</a:t>
            </a:r>
            <a:r>
              <a:rPr lang="en-US" b="1" dirty="0" smtClean="0">
                <a:solidFill>
                  <a:srgbClr val="FFFF00"/>
                </a:solidFill>
                <a:latin typeface="+mn-lt"/>
              </a:rPr>
              <a:t>, Inc</a:t>
            </a:r>
            <a:r>
              <a:rPr lang="en-US" b="1" dirty="0">
                <a:solidFill>
                  <a:srgbClr val="FFFF00"/>
                </a:solidFill>
                <a:latin typeface="+mn-lt"/>
              </a:rPr>
              <a:t>. </a:t>
            </a:r>
            <a:br>
              <a:rPr lang="en-US" b="1" dirty="0">
                <a:solidFill>
                  <a:srgbClr val="FFFF00"/>
                </a:solidFill>
                <a:latin typeface="+mn-lt"/>
              </a:rPr>
            </a:br>
            <a:r>
              <a:rPr lang="en-US" b="1" dirty="0" smtClean="0">
                <a:solidFill>
                  <a:srgbClr val="FFFF00"/>
                </a:solidFill>
                <a:latin typeface="+mn-lt"/>
              </a:rPr>
              <a:t>   (</a:t>
            </a:r>
            <a:r>
              <a:rPr lang="en-US" b="1" dirty="0">
                <a:solidFill>
                  <a:srgbClr val="FFFF00"/>
                </a:solidFill>
                <a:latin typeface="+mn-lt"/>
              </a:rPr>
              <a:t>No Doubt &amp; Band Hero)</a:t>
            </a:r>
          </a:p>
        </p:txBody>
      </p:sp>
      <p:pic>
        <p:nvPicPr>
          <p:cNvPr id="4" name="Content Placeholder 4" descr="http://t3.gstatic.com/images?q=tbn:ANd9GcRxZEwBW_22YytTfeZm1viNdIbLuRjQjXc6BdKtaUFwX_snL255Pw"/>
          <p:cNvPicPr>
            <a:picLocks noGrp="1" noChangeAspect="1" noChangeArrowheads="1"/>
          </p:cNvPicPr>
          <p:nvPr>
            <p:ph sz="quarter" idx="10"/>
          </p:nvPr>
        </p:nvPicPr>
        <p:blipFill rotWithShape="1">
          <a:blip r:embed="rId2">
            <a:extLst>
              <a:ext uri="{28A0092B-C50C-407E-A947-70E740481C1C}">
                <a14:useLocalDpi xmlns:a14="http://schemas.microsoft.com/office/drawing/2010/main" val="0"/>
              </a:ext>
            </a:extLst>
          </a:blip>
          <a:srcRect l="106" r="-94"/>
          <a:stretch/>
        </p:blipFill>
        <p:spPr>
          <a:xfrm>
            <a:off x="0" y="2081666"/>
            <a:ext cx="4290609" cy="2574636"/>
          </a:xfrm>
          <a:noFill/>
        </p:spPr>
      </p:pic>
      <p:pic>
        <p:nvPicPr>
          <p:cNvPr id="5" name="Picture 2" descr="http://www.blogcdn.com/www.joystiq.com/media/2011/02/nodoubtbandhero5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0609" y="2081665"/>
            <a:ext cx="4853391" cy="306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99518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3164" y="153399"/>
            <a:ext cx="8970836" cy="1016000"/>
          </a:xfrm>
        </p:spPr>
        <p:txBody>
          <a:bodyPr>
            <a:normAutofit fontScale="90000"/>
          </a:bodyPr>
          <a:lstStyle/>
          <a:p>
            <a:r>
              <a:rPr lang="en-US" b="1" i="1" dirty="0">
                <a:latin typeface="+mn-lt"/>
              </a:rPr>
              <a:t> </a:t>
            </a:r>
            <a:r>
              <a:rPr lang="en-US" b="1" i="1" dirty="0" smtClean="0">
                <a:latin typeface="+mn-lt"/>
              </a:rPr>
              <a:t>          </a:t>
            </a:r>
            <a:r>
              <a:rPr lang="en-US" b="1" dirty="0" smtClean="0">
                <a:solidFill>
                  <a:srgbClr val="FFFF00"/>
                </a:solidFill>
                <a:latin typeface="+mn-lt"/>
              </a:rPr>
              <a:t>Dillinger &amp; </a:t>
            </a:r>
            <a:r>
              <a:rPr lang="en-US" b="1" dirty="0">
                <a:solidFill>
                  <a:srgbClr val="FFFF00"/>
                </a:solidFill>
                <a:latin typeface="+mn-lt"/>
              </a:rPr>
              <a:t>Electronic Arts </a:t>
            </a:r>
            <a:br>
              <a:rPr lang="en-US" b="1" dirty="0">
                <a:solidFill>
                  <a:srgbClr val="FFFF00"/>
                </a:solidFill>
                <a:latin typeface="+mn-lt"/>
              </a:rPr>
            </a:br>
            <a:r>
              <a:rPr lang="en-US" b="1" dirty="0" smtClean="0">
                <a:solidFill>
                  <a:srgbClr val="FFFF00"/>
                </a:solidFill>
                <a:latin typeface="+mn-lt"/>
              </a:rPr>
              <a:t> John </a:t>
            </a:r>
            <a:r>
              <a:rPr lang="en-US" b="1" dirty="0">
                <a:solidFill>
                  <a:srgbClr val="FFFF00"/>
                </a:solidFill>
                <a:latin typeface="+mn-lt"/>
              </a:rPr>
              <a:t>Dillinger &amp; </a:t>
            </a:r>
            <a:r>
              <a:rPr lang="ja-JP" altLang="en-US" b="1" dirty="0">
                <a:solidFill>
                  <a:srgbClr val="FFFF00"/>
                </a:solidFill>
                <a:latin typeface="+mn-lt"/>
              </a:rPr>
              <a:t>“</a:t>
            </a:r>
            <a:r>
              <a:rPr lang="en-US" b="1" dirty="0">
                <a:solidFill>
                  <a:srgbClr val="FFFF00"/>
                </a:solidFill>
                <a:latin typeface="+mn-lt"/>
              </a:rPr>
              <a:t>Dillinger Tommy Gun</a:t>
            </a:r>
            <a:r>
              <a:rPr lang="ja-JP" altLang="en-US" b="1" dirty="0">
                <a:solidFill>
                  <a:srgbClr val="FFFF00"/>
                </a:solidFill>
                <a:latin typeface="+mn-lt"/>
              </a:rPr>
              <a:t>”</a:t>
            </a:r>
            <a:endParaRPr lang="en-US" b="1" dirty="0">
              <a:solidFill>
                <a:srgbClr val="FFFF00"/>
              </a:solidFill>
              <a:latin typeface="+mn-lt"/>
            </a:endParaRPr>
          </a:p>
        </p:txBody>
      </p:sp>
      <p:sp>
        <p:nvSpPr>
          <p:cNvPr id="3" name="Content Placeholder 2"/>
          <p:cNvSpPr>
            <a:spLocks noGrp="1"/>
          </p:cNvSpPr>
          <p:nvPr>
            <p:ph sz="quarter" idx="10"/>
          </p:nvPr>
        </p:nvSpPr>
        <p:spPr/>
        <p:txBody>
          <a:bodyPr/>
          <a:lstStyle/>
          <a:p>
            <a:endParaRPr lang="en-US"/>
          </a:p>
        </p:txBody>
      </p:sp>
      <p:pic>
        <p:nvPicPr>
          <p:cNvPr id="4" name="Content Placeholder 7" descr="wanted-john-dillinger.jpg"/>
          <p:cNvPicPr>
            <a:picLocks noGrp="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164" y="1408134"/>
            <a:ext cx="3963522" cy="443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5" name="Content Placeholder 6" descr="godfatherE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8809" y="1408134"/>
            <a:ext cx="4831269" cy="471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5275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586084"/>
            <a:ext cx="8229600" cy="5140050"/>
          </a:xfrm>
        </p:spPr>
        <p:txBody>
          <a:bodyPr>
            <a:normAutofit/>
          </a:bodyPr>
          <a:lstStyle/>
          <a:p>
            <a:pPr marL="0" indent="0">
              <a:buNone/>
            </a:pPr>
            <a:r>
              <a:rPr lang="en-US" sz="6000" b="1" dirty="0">
                <a:solidFill>
                  <a:schemeClr val="bg1"/>
                </a:solidFill>
                <a:latin typeface="+mn-lt"/>
              </a:rPr>
              <a:t>STEP 8</a:t>
            </a:r>
            <a:endParaRPr lang="en-US" sz="6000" b="1" dirty="0" smtClean="0">
              <a:solidFill>
                <a:schemeClr val="bg1"/>
              </a:solidFill>
              <a:latin typeface="+mn-lt"/>
            </a:endParaRPr>
          </a:p>
          <a:p>
            <a:pPr marL="0" indent="0">
              <a:buNone/>
            </a:pPr>
            <a:r>
              <a:rPr lang="en-US" sz="6000" b="1" dirty="0" smtClean="0">
                <a:solidFill>
                  <a:srgbClr val="FF0000"/>
                </a:solidFill>
                <a:latin typeface="+mn-lt"/>
              </a:rPr>
              <a:t>Patent Rights</a:t>
            </a:r>
            <a:endParaRPr lang="en-US" sz="6000" b="1" dirty="0">
              <a:solidFill>
                <a:srgbClr val="FF0000"/>
              </a:solidFill>
              <a:latin typeface="+mn-lt"/>
            </a:endParaRPr>
          </a:p>
        </p:txBody>
      </p:sp>
    </p:spTree>
    <p:extLst>
      <p:ext uri="{BB962C8B-B14F-4D97-AF65-F5344CB8AC3E}">
        <p14:creationId xmlns:p14="http://schemas.microsoft.com/office/powerpoint/2010/main" val="1155553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3326"/>
            <a:ext cx="8686800" cy="1016000"/>
          </a:xfrm>
        </p:spPr>
        <p:txBody>
          <a:bodyPr>
            <a:normAutofit/>
          </a:bodyPr>
          <a:lstStyle/>
          <a:p>
            <a:r>
              <a:rPr lang="en-US" b="1" dirty="0">
                <a:solidFill>
                  <a:srgbClr val="FFFF00"/>
                </a:solidFill>
                <a:latin typeface="+mn-lt"/>
              </a:rPr>
              <a:t>Crazy Taxi v. Simpsons Road Rage</a:t>
            </a:r>
          </a:p>
        </p:txBody>
      </p:sp>
      <p:pic>
        <p:nvPicPr>
          <p:cNvPr id="4" name="Content Placeholder 3" descr="66882-The_Simpsons_Road_Rage_USA_NGC-MOONCUBE-3.jp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438" r="14"/>
          <a:stretch/>
        </p:blipFill>
        <p:spPr>
          <a:xfrm>
            <a:off x="4632791" y="1971615"/>
            <a:ext cx="4511209" cy="3369181"/>
          </a:xfrm>
        </p:spPr>
      </p:pic>
      <p:pic>
        <p:nvPicPr>
          <p:cNvPr id="5" name="Picture 4" descr="crazy-taxi-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71616"/>
            <a:ext cx="4632791" cy="3474593"/>
          </a:xfrm>
          <a:prstGeom prst="rect">
            <a:avLst/>
          </a:prstGeom>
        </p:spPr>
      </p:pic>
    </p:spTree>
    <p:extLst>
      <p:ext uri="{BB962C8B-B14F-4D97-AF65-F5344CB8AC3E}">
        <p14:creationId xmlns:p14="http://schemas.microsoft.com/office/powerpoint/2010/main" val="2284512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586084"/>
            <a:ext cx="8229600" cy="5140050"/>
          </a:xfrm>
        </p:spPr>
        <p:txBody>
          <a:bodyPr>
            <a:normAutofit/>
          </a:bodyPr>
          <a:lstStyle/>
          <a:p>
            <a:pPr marL="0" indent="0">
              <a:buNone/>
            </a:pPr>
            <a:r>
              <a:rPr lang="en-US" sz="6000" b="1" dirty="0">
                <a:solidFill>
                  <a:schemeClr val="bg1"/>
                </a:solidFill>
                <a:latin typeface="+mn-lt"/>
              </a:rPr>
              <a:t>STEP 1</a:t>
            </a:r>
          </a:p>
        </p:txBody>
      </p:sp>
    </p:spTree>
    <p:extLst>
      <p:ext uri="{BB962C8B-B14F-4D97-AF65-F5344CB8AC3E}">
        <p14:creationId xmlns:p14="http://schemas.microsoft.com/office/powerpoint/2010/main" val="3754674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93"/>
            <a:ext cx="8686800" cy="1016000"/>
          </a:xfrm>
        </p:spPr>
        <p:txBody>
          <a:bodyPr>
            <a:noAutofit/>
          </a:bodyPr>
          <a:lstStyle/>
          <a:p>
            <a:r>
              <a:rPr lang="en-US" sz="4800" b="1" dirty="0" smtClean="0">
                <a:solidFill>
                  <a:srgbClr val="FFFF00"/>
                </a:solidFill>
                <a:latin typeface="Arial"/>
                <a:cs typeface="Arial"/>
              </a:rPr>
              <a:t>Golden Tee v. PGA Tour Golf</a:t>
            </a:r>
            <a:endParaRPr lang="en-US" sz="4800" b="1" dirty="0">
              <a:solidFill>
                <a:srgbClr val="FFFF00"/>
              </a:solidFill>
              <a:latin typeface="Arial"/>
              <a:cs typeface="Arial"/>
            </a:endParaRPr>
          </a:p>
        </p:txBody>
      </p:sp>
      <p:pic>
        <p:nvPicPr>
          <p:cNvPr id="4" name="Content Placeholder 3" descr="imgres.jp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79" r="-1598" b="-5099"/>
          <a:stretch/>
        </p:blipFill>
        <p:spPr>
          <a:xfrm>
            <a:off x="1635434" y="1408134"/>
            <a:ext cx="2251127" cy="4538192"/>
          </a:xfrm>
        </p:spPr>
      </p:pic>
      <p:pic>
        <p:nvPicPr>
          <p:cNvPr id="5" name="Picture 4" descr="imgres-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5148" y="1408134"/>
            <a:ext cx="2472073" cy="4304315"/>
          </a:xfrm>
          <a:prstGeom prst="rect">
            <a:avLst/>
          </a:prstGeom>
        </p:spPr>
      </p:pic>
    </p:spTree>
    <p:extLst>
      <p:ext uri="{BB962C8B-B14F-4D97-AF65-F5344CB8AC3E}">
        <p14:creationId xmlns:p14="http://schemas.microsoft.com/office/powerpoint/2010/main" val="326002331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a:solidFill>
                  <a:schemeClr val="bg1"/>
                </a:solidFill>
              </a:rPr>
              <a:t/>
            </a:r>
            <a:br>
              <a:rPr lang="en-US" sz="6000" b="1" dirty="0">
                <a:solidFill>
                  <a:schemeClr val="bg1"/>
                </a:solidFill>
              </a:rPr>
            </a:br>
            <a:r>
              <a:rPr lang="en-US" sz="6000" b="1" dirty="0" smtClean="0">
                <a:solidFill>
                  <a:schemeClr val="bg1"/>
                </a:solidFill>
              </a:rPr>
              <a:t>STEP </a:t>
            </a:r>
            <a:r>
              <a:rPr lang="en-US" sz="6000" b="1" dirty="0">
                <a:solidFill>
                  <a:schemeClr val="bg1"/>
                </a:solidFill>
              </a:rPr>
              <a:t>8</a:t>
            </a:r>
            <a:br>
              <a:rPr lang="en-US" sz="6000" b="1" dirty="0">
                <a:solidFill>
                  <a:schemeClr val="bg1"/>
                </a:solidFill>
              </a:rPr>
            </a:br>
            <a:endParaRPr lang="en-US" sz="6000" b="1" dirty="0">
              <a:solidFill>
                <a:srgbClr val="FFFF00"/>
              </a:solidFill>
              <a:latin typeface="+mn-lt"/>
            </a:endParaRPr>
          </a:p>
        </p:txBody>
      </p:sp>
      <p:sp>
        <p:nvSpPr>
          <p:cNvPr id="3" name="Content Placeholder 2"/>
          <p:cNvSpPr>
            <a:spLocks noGrp="1"/>
          </p:cNvSpPr>
          <p:nvPr>
            <p:ph sz="quarter" idx="10"/>
          </p:nvPr>
        </p:nvSpPr>
        <p:spPr/>
        <p:txBody>
          <a:bodyPr>
            <a:normAutofit/>
          </a:bodyPr>
          <a:lstStyle/>
          <a:p>
            <a:pPr marL="0" indent="0">
              <a:buNone/>
            </a:pPr>
            <a:r>
              <a:rPr lang="en-US" sz="8000" b="1" dirty="0">
                <a:solidFill>
                  <a:srgbClr val="FFFF00"/>
                </a:solidFill>
                <a:latin typeface="+mn-lt"/>
              </a:rPr>
              <a:t>Now YOU </a:t>
            </a:r>
            <a:r>
              <a:rPr lang="en-US" sz="8000" b="1" dirty="0" smtClean="0">
                <a:solidFill>
                  <a:srgbClr val="FFFF00"/>
                </a:solidFill>
                <a:latin typeface="+mn-lt"/>
              </a:rPr>
              <a:t> </a:t>
            </a:r>
          </a:p>
          <a:p>
            <a:pPr marL="0" indent="0">
              <a:buNone/>
            </a:pPr>
            <a:r>
              <a:rPr lang="en-US" sz="8000" b="1" dirty="0" smtClean="0">
                <a:solidFill>
                  <a:srgbClr val="FFFF00"/>
                </a:solidFill>
                <a:latin typeface="+mn-lt"/>
              </a:rPr>
              <a:t>decide…</a:t>
            </a:r>
            <a:endParaRPr lang="en-US" sz="8000" dirty="0">
              <a:latin typeface="+mn-lt"/>
            </a:endParaRPr>
          </a:p>
        </p:txBody>
      </p:sp>
    </p:spTree>
    <p:extLst>
      <p:ext uri="{BB962C8B-B14F-4D97-AF65-F5344CB8AC3E}">
        <p14:creationId xmlns:p14="http://schemas.microsoft.com/office/powerpoint/2010/main" val="116834769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18693"/>
            <a:ext cx="8229600" cy="1016000"/>
          </a:xfrm>
        </p:spPr>
        <p:txBody>
          <a:bodyPr>
            <a:normAutofit/>
          </a:bodyPr>
          <a:lstStyle/>
          <a:p>
            <a:r>
              <a:rPr lang="en-US" sz="5400" b="1" dirty="0" smtClean="0">
                <a:solidFill>
                  <a:srgbClr val="FFFF00"/>
                </a:solidFill>
                <a:latin typeface="Arial"/>
                <a:cs typeface="Arial"/>
              </a:rPr>
              <a:t>   Candy Crush 1</a:t>
            </a:r>
            <a:endParaRPr lang="en-US" sz="5400" b="1" dirty="0">
              <a:solidFill>
                <a:srgbClr val="FFFF00"/>
              </a:solidFill>
              <a:latin typeface="Arial"/>
              <a:cs typeface="Arial"/>
            </a:endParaRPr>
          </a:p>
        </p:txBody>
      </p:sp>
      <p:pic>
        <p:nvPicPr>
          <p:cNvPr id="4" name="Content Placeholder 3" descr="Screen Shot 2014-04-29 at 11.52.55 AM.pn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t="-341" b="128"/>
          <a:stretch/>
        </p:blipFill>
        <p:spPr>
          <a:xfrm>
            <a:off x="1130615" y="1034693"/>
            <a:ext cx="5603526" cy="2044079"/>
          </a:xfrm>
        </p:spPr>
      </p:pic>
      <p:pic>
        <p:nvPicPr>
          <p:cNvPr id="6" name="Picture 5"/>
          <p:cNvPicPr>
            <a:picLocks noChangeAspect="1"/>
          </p:cNvPicPr>
          <p:nvPr/>
        </p:nvPicPr>
        <p:blipFill>
          <a:blip r:embed="rId3"/>
          <a:stretch>
            <a:fillRect/>
          </a:stretch>
        </p:blipFill>
        <p:spPr>
          <a:xfrm>
            <a:off x="1130615" y="3123363"/>
            <a:ext cx="4391380" cy="2771259"/>
          </a:xfrm>
          <a:prstGeom prst="rect">
            <a:avLst/>
          </a:prstGeom>
        </p:spPr>
      </p:pic>
    </p:spTree>
    <p:extLst>
      <p:ext uri="{BB962C8B-B14F-4D97-AF65-F5344CB8AC3E}">
        <p14:creationId xmlns:p14="http://schemas.microsoft.com/office/powerpoint/2010/main" val="120162871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7936"/>
            <a:ext cx="8229600" cy="1016000"/>
          </a:xfrm>
        </p:spPr>
        <p:txBody>
          <a:bodyPr>
            <a:noAutofit/>
          </a:bodyPr>
          <a:lstStyle/>
          <a:p>
            <a:r>
              <a:rPr lang="en-US" sz="6000" b="1" dirty="0">
                <a:solidFill>
                  <a:srgbClr val="FFFF00"/>
                </a:solidFill>
                <a:latin typeface="Arial"/>
                <a:cs typeface="Arial"/>
              </a:rPr>
              <a:t>Candy Crush </a:t>
            </a:r>
            <a:r>
              <a:rPr lang="en-US" sz="6000" b="1" dirty="0" smtClean="0">
                <a:solidFill>
                  <a:srgbClr val="FFFF00"/>
                </a:solidFill>
                <a:latin typeface="Arial"/>
                <a:cs typeface="Arial"/>
              </a:rPr>
              <a:t>2</a:t>
            </a:r>
            <a:endParaRPr lang="en-US" sz="6000" dirty="0"/>
          </a:p>
        </p:txBody>
      </p:sp>
      <p:pic>
        <p:nvPicPr>
          <p:cNvPr id="4" name="Content Placeholder 3" descr="Screen Shot 2014-04-29 at 11.55.34 AM.pn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t="-7548" b="3390"/>
          <a:stretch/>
        </p:blipFill>
        <p:spPr>
          <a:xfrm>
            <a:off x="457200" y="1250843"/>
            <a:ext cx="8229600" cy="500339"/>
          </a:xfrm>
        </p:spPr>
      </p:pic>
      <p:pic>
        <p:nvPicPr>
          <p:cNvPr id="5" name="Picture 4" descr="Screen Shot 2014-04-29 at 11.55.5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751182"/>
            <a:ext cx="8262410" cy="2540179"/>
          </a:xfrm>
          <a:prstGeom prst="rect">
            <a:avLst/>
          </a:prstGeom>
        </p:spPr>
      </p:pic>
      <p:pic>
        <p:nvPicPr>
          <p:cNvPr id="6" name="Picture 5" descr="Screen Shot 2014-04-29 at 11.53.5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986" y="3864832"/>
            <a:ext cx="8719610" cy="2076098"/>
          </a:xfrm>
          <a:prstGeom prst="rect">
            <a:avLst/>
          </a:prstGeom>
        </p:spPr>
      </p:pic>
    </p:spTree>
    <p:extLst>
      <p:ext uri="{BB962C8B-B14F-4D97-AF65-F5344CB8AC3E}">
        <p14:creationId xmlns:p14="http://schemas.microsoft.com/office/powerpoint/2010/main" val="27440298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Screen Shot 2014-04-29 at 12.11.16 PM.pn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295" r="-186"/>
          <a:stretch/>
        </p:blipFill>
        <p:spPr>
          <a:xfrm>
            <a:off x="1380739" y="288925"/>
            <a:ext cx="6065295" cy="5618163"/>
          </a:xfrm>
        </p:spPr>
      </p:pic>
    </p:spTree>
    <p:extLst>
      <p:ext uri="{BB962C8B-B14F-4D97-AF65-F5344CB8AC3E}">
        <p14:creationId xmlns:p14="http://schemas.microsoft.com/office/powerpoint/2010/main" val="29525846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586084"/>
            <a:ext cx="8229600" cy="5140050"/>
          </a:xfrm>
        </p:spPr>
        <p:txBody>
          <a:bodyPr>
            <a:normAutofit/>
          </a:bodyPr>
          <a:lstStyle/>
          <a:p>
            <a:pPr marL="0" indent="0">
              <a:buNone/>
            </a:pPr>
            <a:r>
              <a:rPr lang="en-US" sz="6000" b="1" dirty="0" smtClean="0">
                <a:solidFill>
                  <a:schemeClr val="bg1"/>
                </a:solidFill>
                <a:latin typeface="+mn-lt"/>
              </a:rPr>
              <a:t>&amp; just to confuse your  </a:t>
            </a:r>
          </a:p>
          <a:p>
            <a:pPr marL="0" indent="0">
              <a:buNone/>
            </a:pPr>
            <a:r>
              <a:rPr lang="en-US" sz="6000" b="1" dirty="0" smtClean="0">
                <a:solidFill>
                  <a:schemeClr val="bg1"/>
                </a:solidFill>
                <a:latin typeface="+mn-lt"/>
              </a:rPr>
              <a:t>   feelings...</a:t>
            </a:r>
            <a:endParaRPr lang="en-US" sz="6000" b="1" dirty="0">
              <a:solidFill>
                <a:schemeClr val="bg1"/>
              </a:solidFill>
              <a:latin typeface="+mn-lt"/>
            </a:endParaRPr>
          </a:p>
        </p:txBody>
      </p:sp>
    </p:spTree>
    <p:extLst>
      <p:ext uri="{BB962C8B-B14F-4D97-AF65-F5344CB8AC3E}">
        <p14:creationId xmlns:p14="http://schemas.microsoft.com/office/powerpoint/2010/main" val="3641249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0" y="146521"/>
            <a:ext cx="9144000" cy="6135092"/>
          </a:xfrm>
        </p:spPr>
        <p:txBody>
          <a:bodyPr>
            <a:normAutofit/>
          </a:bodyPr>
          <a:lstStyle/>
          <a:p>
            <a:pPr marL="0" indent="0">
              <a:buNone/>
            </a:pPr>
            <a:r>
              <a:rPr lang="en-US" sz="3600" b="1" dirty="0" smtClean="0">
                <a:solidFill>
                  <a:srgbClr val="000000"/>
                </a:solidFill>
                <a:latin typeface="American Typewriter"/>
                <a:cs typeface="American Typewriter"/>
              </a:rPr>
              <a:t>           </a:t>
            </a:r>
            <a:r>
              <a:rPr lang="en-US" sz="6000" b="1" dirty="0" smtClean="0">
                <a:solidFill>
                  <a:srgbClr val="FF0000"/>
                </a:solidFill>
                <a:latin typeface="Lucida Console"/>
                <a:cs typeface="Lucida Console"/>
              </a:rPr>
              <a:t>don’t forget</a:t>
            </a:r>
          </a:p>
          <a:p>
            <a:pPr marL="0" indent="0">
              <a:buNone/>
            </a:pPr>
            <a:r>
              <a:rPr lang="en-US" sz="6000" b="1" dirty="0" smtClean="0">
                <a:solidFill>
                  <a:srgbClr val="0000FF"/>
                </a:solidFill>
                <a:latin typeface="Lucida Console"/>
                <a:cs typeface="Lucida Console"/>
              </a:rPr>
              <a:t>   </a:t>
            </a:r>
          </a:p>
          <a:p>
            <a:pPr marL="0" indent="0">
              <a:buNone/>
            </a:pPr>
            <a:r>
              <a:rPr lang="en-US" sz="6000" b="1" dirty="0">
                <a:solidFill>
                  <a:srgbClr val="0000FF"/>
                </a:solidFill>
                <a:latin typeface="Lucida Console"/>
                <a:cs typeface="Lucida Console"/>
              </a:rPr>
              <a:t> </a:t>
            </a:r>
            <a:r>
              <a:rPr lang="en-US" sz="6000" b="1" dirty="0" smtClean="0">
                <a:solidFill>
                  <a:srgbClr val="0000FF"/>
                </a:solidFill>
                <a:latin typeface="Lucida Console"/>
                <a:cs typeface="Lucida Console"/>
              </a:rPr>
              <a:t>  FREEDOM </a:t>
            </a:r>
            <a:r>
              <a:rPr lang="en-US" sz="6000" b="1" dirty="0" smtClean="0">
                <a:solidFill>
                  <a:srgbClr val="800000"/>
                </a:solidFill>
                <a:latin typeface="Lucida Console"/>
                <a:cs typeface="Lucida Console"/>
              </a:rPr>
              <a:t>TO</a:t>
            </a:r>
          </a:p>
          <a:p>
            <a:pPr marL="0" indent="0">
              <a:buNone/>
            </a:pPr>
            <a:r>
              <a:rPr lang="en-US" sz="9600" b="1" dirty="0" smtClean="0">
                <a:solidFill>
                  <a:srgbClr val="000090"/>
                </a:solidFill>
                <a:latin typeface="Lucida Console"/>
                <a:cs typeface="Lucida Console"/>
              </a:rPr>
              <a:t>  </a:t>
            </a:r>
            <a:r>
              <a:rPr lang="en-US" sz="9600" b="1" dirty="0" smtClean="0">
                <a:solidFill>
                  <a:srgbClr val="FFFF00"/>
                </a:solidFill>
                <a:latin typeface="Lucida Console"/>
                <a:cs typeface="Lucida Console"/>
              </a:rPr>
              <a:t>MOD/ </a:t>
            </a:r>
          </a:p>
          <a:p>
            <a:pPr marL="0" indent="0">
              <a:buNone/>
            </a:pPr>
            <a:r>
              <a:rPr lang="en-US" sz="9600" b="1" dirty="0">
                <a:solidFill>
                  <a:srgbClr val="FFFF00"/>
                </a:solidFill>
                <a:latin typeface="Lucida Console"/>
                <a:cs typeface="Lucida Console"/>
              </a:rPr>
              <a:t> </a:t>
            </a:r>
            <a:r>
              <a:rPr lang="en-US" sz="9600" b="1" dirty="0" smtClean="0">
                <a:solidFill>
                  <a:srgbClr val="FFFF00"/>
                </a:solidFill>
                <a:latin typeface="Lucida Console"/>
                <a:cs typeface="Lucida Console"/>
              </a:rPr>
              <a:t> </a:t>
            </a:r>
            <a:r>
              <a:rPr lang="en-US" sz="9600" b="1" dirty="0" err="1" smtClean="0">
                <a:solidFill>
                  <a:srgbClr val="660066"/>
                </a:solidFill>
                <a:latin typeface="Lucida Console"/>
                <a:cs typeface="Lucida Console"/>
              </a:rPr>
              <a:t>C</a:t>
            </a:r>
            <a:r>
              <a:rPr lang="en-US" sz="9600" b="1" dirty="0" err="1" smtClean="0">
                <a:solidFill>
                  <a:srgbClr val="FFFF00"/>
                </a:solidFill>
                <a:latin typeface="Lucida Console"/>
                <a:cs typeface="Lucida Console"/>
              </a:rPr>
              <a:t>R</a:t>
            </a:r>
            <a:r>
              <a:rPr lang="en-US" sz="9600" b="1" dirty="0" err="1" smtClean="0">
                <a:solidFill>
                  <a:schemeClr val="accent5"/>
                </a:solidFill>
                <a:latin typeface="Lucida Console"/>
                <a:cs typeface="Lucida Console"/>
              </a:rPr>
              <a:t>E</a:t>
            </a:r>
            <a:r>
              <a:rPr lang="en-US" sz="9600" b="1" dirty="0" err="1" smtClean="0">
                <a:solidFill>
                  <a:srgbClr val="008000"/>
                </a:solidFill>
                <a:latin typeface="Lucida Console"/>
                <a:cs typeface="Lucida Console"/>
              </a:rPr>
              <a:t>A</a:t>
            </a:r>
            <a:r>
              <a:rPr lang="en-US" sz="9600" b="1" dirty="0" err="1" smtClean="0">
                <a:solidFill>
                  <a:schemeClr val="bg1"/>
                </a:solidFill>
                <a:latin typeface="Lucida Console"/>
                <a:cs typeface="Lucida Console"/>
              </a:rPr>
              <a:t>t</a:t>
            </a:r>
            <a:r>
              <a:rPr lang="en-US" sz="9600" b="1" dirty="0" err="1" smtClean="0">
                <a:solidFill>
                  <a:srgbClr val="FF6600"/>
                </a:solidFill>
                <a:latin typeface="Lucida Console"/>
                <a:cs typeface="Lucida Console"/>
              </a:rPr>
              <a:t>E</a:t>
            </a:r>
            <a:r>
              <a:rPr lang="en-US" sz="9600" b="1" dirty="0" smtClean="0">
                <a:latin typeface="Lucida Console"/>
                <a:cs typeface="Lucida Console"/>
              </a:rPr>
              <a:t> </a:t>
            </a:r>
            <a:r>
              <a:rPr lang="en-US" sz="9600" b="1" dirty="0" smtClean="0">
                <a:solidFill>
                  <a:srgbClr val="000000"/>
                </a:solidFill>
                <a:latin typeface="American Typewriter"/>
                <a:cs typeface="American Typewriter"/>
              </a:rPr>
              <a:t>?</a:t>
            </a:r>
            <a:endParaRPr lang="en-US" sz="9600" b="1" dirty="0">
              <a:solidFill>
                <a:srgbClr val="000000"/>
              </a:solidFill>
              <a:latin typeface="American Typewriter"/>
              <a:cs typeface="American Typewriter"/>
            </a:endParaRPr>
          </a:p>
        </p:txBody>
      </p:sp>
    </p:spTree>
    <p:extLst>
      <p:ext uri="{BB962C8B-B14F-4D97-AF65-F5344CB8AC3E}">
        <p14:creationId xmlns:p14="http://schemas.microsoft.com/office/powerpoint/2010/main" val="292638534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58717"/>
            <a:ext cx="9144000" cy="1016000"/>
          </a:xfrm>
        </p:spPr>
        <p:txBody>
          <a:bodyPr>
            <a:normAutofit/>
          </a:bodyPr>
          <a:lstStyle/>
          <a:p>
            <a:r>
              <a:rPr lang="en-US" sz="3600" b="1" dirty="0" smtClean="0"/>
              <a:t>  </a:t>
            </a:r>
            <a:r>
              <a:rPr lang="en-US" sz="4900" b="1" dirty="0" smtClean="0">
                <a:solidFill>
                  <a:srgbClr val="FF0000"/>
                </a:solidFill>
                <a:latin typeface="American Typewriter"/>
                <a:cs typeface="American Typewriter"/>
              </a:rPr>
              <a:t>Think about</a:t>
            </a:r>
            <a:r>
              <a:rPr lang="en-US" sz="4900" dirty="0" smtClean="0">
                <a:solidFill>
                  <a:srgbClr val="FF0000"/>
                </a:solidFill>
                <a:latin typeface="American Typewriter"/>
                <a:cs typeface="American Typewriter"/>
              </a:rPr>
              <a:t> </a:t>
            </a:r>
            <a:r>
              <a:rPr lang="en-US" sz="4900" b="1" dirty="0" err="1" smtClean="0">
                <a:solidFill>
                  <a:srgbClr val="008000"/>
                </a:solidFill>
                <a:latin typeface="American Typewriter"/>
                <a:cs typeface="American Typewriter"/>
              </a:rPr>
              <a:t>Tatoos</a:t>
            </a:r>
            <a:r>
              <a:rPr lang="en-US" sz="4400" b="1" dirty="0" smtClean="0">
                <a:solidFill>
                  <a:srgbClr val="008000"/>
                </a:solidFill>
                <a:latin typeface="American Typewriter"/>
                <a:cs typeface="American Typewriter"/>
              </a:rPr>
              <a:t> </a:t>
            </a:r>
            <a:endParaRPr lang="en-US" sz="2000" b="1" dirty="0">
              <a:solidFill>
                <a:srgbClr val="0000FF"/>
              </a:solidFill>
              <a:latin typeface="American Typewriter"/>
              <a:cs typeface="American Typewriter"/>
            </a:endParaRPr>
          </a:p>
        </p:txBody>
      </p:sp>
      <p:sp>
        <p:nvSpPr>
          <p:cNvPr id="5" name="Content Placeholder 4"/>
          <p:cNvSpPr>
            <a:spLocks noGrp="1"/>
          </p:cNvSpPr>
          <p:nvPr>
            <p:ph sz="half" idx="1"/>
          </p:nvPr>
        </p:nvSpPr>
        <p:spPr>
          <a:xfrm>
            <a:off x="145720" y="1074717"/>
            <a:ext cx="6242522" cy="5238244"/>
          </a:xfrm>
        </p:spPr>
        <p:txBody>
          <a:bodyPr>
            <a:normAutofit fontScale="92500" lnSpcReduction="10000"/>
          </a:bodyPr>
          <a:lstStyle/>
          <a:p>
            <a:pPr marL="0" indent="0">
              <a:buNone/>
            </a:pPr>
            <a:r>
              <a:rPr lang="en-US" sz="2800" b="1" dirty="0">
                <a:solidFill>
                  <a:srgbClr val="FFFFFF"/>
                </a:solidFill>
                <a:latin typeface="+mj-lt"/>
              </a:rPr>
              <a:t>Escobedo v. THQ, Inc. </a:t>
            </a:r>
            <a:endParaRPr lang="en-US" sz="2800" b="1" dirty="0" smtClean="0">
              <a:solidFill>
                <a:srgbClr val="FFFFFF"/>
              </a:solidFill>
              <a:latin typeface="+mj-lt"/>
            </a:endParaRPr>
          </a:p>
          <a:p>
            <a:pPr marL="0" indent="0">
              <a:buNone/>
            </a:pPr>
            <a:r>
              <a:rPr lang="en-US" sz="2800" dirty="0" smtClean="0">
                <a:solidFill>
                  <a:srgbClr val="FF0000"/>
                </a:solidFill>
                <a:latin typeface="American Typewriter"/>
                <a:cs typeface="American Typewriter"/>
              </a:rPr>
              <a:t>Tattoo artist sues THQ</a:t>
            </a:r>
            <a:r>
              <a:rPr lang="en-US" sz="2800" dirty="0" smtClean="0">
                <a:solidFill>
                  <a:srgbClr val="FFFFFF"/>
                </a:solidFill>
                <a:latin typeface="American Typewriter"/>
                <a:cs typeface="American Typewriter"/>
              </a:rPr>
              <a:t>, makers of UFC </a:t>
            </a:r>
          </a:p>
          <a:p>
            <a:pPr marL="0" indent="0">
              <a:buNone/>
            </a:pPr>
            <a:r>
              <a:rPr lang="en-US" sz="2800" dirty="0" smtClean="0">
                <a:solidFill>
                  <a:srgbClr val="FFFFFF"/>
                </a:solidFill>
                <a:latin typeface="American Typewriter"/>
                <a:cs typeface="American Typewriter"/>
              </a:rPr>
              <a:t>video game for copyright </a:t>
            </a:r>
          </a:p>
          <a:p>
            <a:pPr marL="0" indent="0">
              <a:buNone/>
            </a:pPr>
            <a:r>
              <a:rPr lang="en-US" sz="2800" dirty="0" smtClean="0">
                <a:solidFill>
                  <a:srgbClr val="FFFFFF"/>
                </a:solidFill>
                <a:latin typeface="American Typewriter"/>
                <a:cs typeface="American Typewriter"/>
              </a:rPr>
              <a:t>infringement. Artist claims to </a:t>
            </a:r>
            <a:r>
              <a:rPr lang="en-US" sz="2800" b="1" dirty="0" smtClean="0">
                <a:solidFill>
                  <a:srgbClr val="FF6600"/>
                </a:solidFill>
                <a:latin typeface="American Typewriter"/>
                <a:cs typeface="American Typewriter"/>
              </a:rPr>
              <a:t>have  </a:t>
            </a:r>
          </a:p>
          <a:p>
            <a:pPr marL="0" indent="0">
              <a:buNone/>
            </a:pPr>
            <a:r>
              <a:rPr lang="en-US" sz="2800" b="1" dirty="0" smtClean="0">
                <a:solidFill>
                  <a:srgbClr val="FF6600"/>
                </a:solidFill>
                <a:latin typeface="American Typewriter"/>
                <a:cs typeface="American Typewriter"/>
              </a:rPr>
              <a:t>tattooed an originally created lion  </a:t>
            </a:r>
          </a:p>
          <a:p>
            <a:pPr marL="0" indent="0">
              <a:buNone/>
            </a:pPr>
            <a:r>
              <a:rPr lang="en-US" sz="2800" b="1" dirty="0" smtClean="0">
                <a:solidFill>
                  <a:srgbClr val="FF6600"/>
                </a:solidFill>
                <a:latin typeface="American Typewriter"/>
                <a:cs typeface="American Typewriter"/>
              </a:rPr>
              <a:t>on Carlos Condit</a:t>
            </a:r>
            <a:r>
              <a:rPr lang="en-US" sz="2800" dirty="0" smtClean="0">
                <a:solidFill>
                  <a:srgbClr val="FF6600"/>
                </a:solidFill>
                <a:latin typeface="American Typewriter"/>
                <a:cs typeface="American Typewriter"/>
              </a:rPr>
              <a:t>’s</a:t>
            </a:r>
            <a:r>
              <a:rPr lang="en-US" sz="2800" dirty="0" smtClean="0">
                <a:latin typeface="American Typewriter"/>
                <a:cs typeface="American Typewriter"/>
              </a:rPr>
              <a:t> </a:t>
            </a:r>
            <a:r>
              <a:rPr lang="en-US" sz="2800" dirty="0" smtClean="0">
                <a:solidFill>
                  <a:schemeClr val="bg1"/>
                </a:solidFill>
                <a:latin typeface="American Typewriter"/>
                <a:cs typeface="American Typewriter"/>
              </a:rPr>
              <a:t>body. Escobedo </a:t>
            </a:r>
          </a:p>
          <a:p>
            <a:pPr marL="0" indent="0">
              <a:buNone/>
            </a:pPr>
            <a:r>
              <a:rPr lang="en-US" sz="2800" dirty="0" smtClean="0">
                <a:solidFill>
                  <a:schemeClr val="bg1"/>
                </a:solidFill>
                <a:latin typeface="American Typewriter"/>
                <a:cs typeface="American Typewriter"/>
              </a:rPr>
              <a:t>and Condit had no written agreement. </a:t>
            </a:r>
          </a:p>
          <a:p>
            <a:pPr marL="0" indent="0">
              <a:buNone/>
            </a:pPr>
            <a:endParaRPr lang="en-US" sz="2800" b="1" dirty="0" smtClean="0">
              <a:solidFill>
                <a:srgbClr val="000000"/>
              </a:solidFill>
              <a:latin typeface="American Typewriter"/>
              <a:cs typeface="American Typewriter"/>
            </a:endParaRPr>
          </a:p>
          <a:p>
            <a:pPr marL="0" indent="0">
              <a:buNone/>
            </a:pPr>
            <a:r>
              <a:rPr lang="en-US" sz="2800" b="1" dirty="0" smtClean="0">
                <a:solidFill>
                  <a:srgbClr val="FFFFFF"/>
                </a:solidFill>
                <a:latin typeface="American Typewriter"/>
                <a:cs typeface="American Typewriter"/>
              </a:rPr>
              <a:t>See:</a:t>
            </a:r>
            <a:r>
              <a:rPr lang="en-US" sz="2800" dirty="0" smtClean="0">
                <a:solidFill>
                  <a:srgbClr val="FFFFFF"/>
                </a:solidFill>
                <a:cs typeface="American Typewriter"/>
              </a:rPr>
              <a:t> </a:t>
            </a:r>
            <a:r>
              <a:rPr lang="en-US" sz="2800" dirty="0" smtClean="0">
                <a:solidFill>
                  <a:srgbClr val="FFFFFF"/>
                </a:solidFill>
              </a:rPr>
              <a:t>“</a:t>
            </a:r>
            <a:r>
              <a:rPr lang="en-US" sz="2800" i="1" dirty="0" smtClean="0">
                <a:solidFill>
                  <a:srgbClr val="FFFFFF"/>
                </a:solidFill>
              </a:rPr>
              <a:t>Copyright in Tattoo Case</a:t>
            </a:r>
            <a:r>
              <a:rPr lang="en-US" sz="2800" dirty="0" smtClean="0">
                <a:solidFill>
                  <a:srgbClr val="FFFFFF"/>
                </a:solidFill>
              </a:rPr>
              <a:t>”</a:t>
            </a:r>
          </a:p>
          <a:p>
            <a:pPr marL="0" indent="0">
              <a:buNone/>
            </a:pPr>
            <a:r>
              <a:rPr lang="en-US" sz="1900" dirty="0" smtClean="0">
                <a:hlinkClick r:id="rId2"/>
              </a:rPr>
              <a:t>http</a:t>
            </a:r>
            <a:r>
              <a:rPr lang="en-US" sz="1900" dirty="0">
                <a:hlinkClick r:id="rId2"/>
              </a:rPr>
              <a:t>://www.dmlp.org/blog/2012/copyright-tattoo</a:t>
            </a:r>
            <a:r>
              <a:rPr lang="en-US" sz="1900" dirty="0" smtClean="0">
                <a:hlinkClick r:id=""/>
              </a:rPr>
              <a:t>-</a:t>
            </a:r>
          </a:p>
          <a:p>
            <a:pPr marL="0" indent="0">
              <a:buNone/>
            </a:pPr>
            <a:r>
              <a:rPr lang="en-US" sz="1900" dirty="0" smtClean="0">
                <a:hlinkClick r:id=""/>
              </a:rPr>
              <a:t>case</a:t>
            </a:r>
            <a:r>
              <a:rPr lang="en-US" sz="1900" dirty="0">
                <a:hlinkClick r:id="rId2"/>
              </a:rPr>
              <a:t>-escobedo-v-thq-inc</a:t>
            </a:r>
            <a:endParaRPr lang="en-US" sz="1900" dirty="0"/>
          </a:p>
          <a:p>
            <a:pPr marL="0" indent="0">
              <a:buNone/>
            </a:pPr>
            <a:r>
              <a:rPr lang="en-US" sz="2800" i="1" dirty="0" smtClean="0">
                <a:solidFill>
                  <a:srgbClr val="FFFFFF"/>
                </a:solidFill>
              </a:rPr>
              <a:t>"</a:t>
            </a:r>
            <a:r>
              <a:rPr lang="en-US" sz="2800" i="1" dirty="0" err="1" smtClean="0">
                <a:solidFill>
                  <a:srgbClr val="FFFFFF"/>
                </a:solidFill>
              </a:rPr>
              <a:t>Tatoos</a:t>
            </a:r>
            <a:r>
              <a:rPr lang="en-US" sz="2800" i="1" dirty="0" smtClean="0">
                <a:solidFill>
                  <a:srgbClr val="FFFFFF"/>
                </a:solidFill>
              </a:rPr>
              <a:t> and Copyright Infringement</a:t>
            </a:r>
            <a:r>
              <a:rPr lang="en-US" sz="2800" dirty="0" smtClean="0">
                <a:solidFill>
                  <a:srgbClr val="FFFFFF"/>
                </a:solidFill>
              </a:rPr>
              <a:t>” by </a:t>
            </a:r>
          </a:p>
          <a:p>
            <a:pPr marL="0" indent="0">
              <a:buNone/>
            </a:pPr>
            <a:r>
              <a:rPr lang="en-US" sz="2800" dirty="0" smtClean="0">
                <a:solidFill>
                  <a:srgbClr val="FFFFFF"/>
                </a:solidFill>
              </a:rPr>
              <a:t>C. Harkins (L&amp;C Law Review)</a:t>
            </a:r>
          </a:p>
          <a:p>
            <a:pPr marL="0" indent="0">
              <a:buNone/>
            </a:pPr>
            <a:r>
              <a:rPr lang="en-US" sz="1900" dirty="0" smtClean="0">
                <a:hlinkClick r:id="rId3"/>
              </a:rPr>
              <a:t>http://www.brinksgilson.com/files/190.pdf</a:t>
            </a:r>
            <a:endParaRPr lang="en-US" sz="1900" dirty="0" smtClean="0"/>
          </a:p>
          <a:p>
            <a:pPr marL="0" indent="0">
              <a:buNone/>
            </a:pPr>
            <a:r>
              <a:rPr lang="en-US" dirty="0" smtClean="0"/>
              <a:t>  </a:t>
            </a:r>
            <a:endParaRPr lang="en-US" dirty="0"/>
          </a:p>
        </p:txBody>
      </p:sp>
      <p:pic>
        <p:nvPicPr>
          <p:cNvPr id="8" name="Content Placeholder 4"/>
          <p:cNvPicPr>
            <a:picLocks noGrp="1" noChangeAspect="1"/>
          </p:cNvPicPr>
          <p:nvPr>
            <p:ph sz="half" idx="1"/>
          </p:nvPr>
        </p:nvPicPr>
        <p:blipFill rotWithShape="1">
          <a:blip r:embed="rId4" cstate="print">
            <a:extLst>
              <a:ext uri="{28A0092B-C50C-407E-A947-70E740481C1C}">
                <a14:useLocalDpi xmlns:a14="http://schemas.microsoft.com/office/drawing/2010/main"/>
              </a:ext>
            </a:extLst>
          </a:blip>
          <a:srcRect r="-799"/>
          <a:stretch/>
        </p:blipFill>
        <p:spPr>
          <a:xfrm>
            <a:off x="6736147" y="1036800"/>
            <a:ext cx="1889854" cy="2641021"/>
          </a:xfrm>
        </p:spPr>
      </p:pic>
      <p:pic>
        <p:nvPicPr>
          <p:cNvPr id="9" name="Content Placeholder 8" descr="240px-UFC_Undisputed_2010_cover.jpg"/>
          <p:cNvPicPr>
            <a:picLocks noGrp="1" noChangeAspect="1"/>
          </p:cNvPicPr>
          <p:nvPr>
            <p:ph sz="quarter" idx="4294967295"/>
          </p:nvPr>
        </p:nvPicPr>
        <p:blipFill rotWithShape="1">
          <a:blip r:embed="rId5" cstate="print">
            <a:extLst>
              <a:ext uri="{28A0092B-C50C-407E-A947-70E740481C1C}">
                <a14:useLocalDpi xmlns:a14="http://schemas.microsoft.com/office/drawing/2010/main"/>
              </a:ext>
            </a:extLst>
          </a:blip>
          <a:srcRect l="-597"/>
          <a:stretch/>
        </p:blipFill>
        <p:spPr>
          <a:xfrm>
            <a:off x="6736148" y="3677821"/>
            <a:ext cx="2093876" cy="2635139"/>
          </a:xfrm>
          <a:prstGeom prst="rect">
            <a:avLst/>
          </a:prstGeom>
        </p:spPr>
      </p:pic>
    </p:spTree>
    <p:extLst>
      <p:ext uri="{BB962C8B-B14F-4D97-AF65-F5344CB8AC3E}">
        <p14:creationId xmlns:p14="http://schemas.microsoft.com/office/powerpoint/2010/main" val="95269159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FFFF"/>
                </a:solidFill>
                <a:latin typeface="+mn-lt"/>
              </a:rPr>
              <a:t>Resolving the conflict?</a:t>
            </a:r>
            <a:endParaRPr lang="en-US" sz="5400" b="1" dirty="0">
              <a:solidFill>
                <a:srgbClr val="FFFFFF"/>
              </a:solidFill>
              <a:latin typeface="+mn-lt"/>
            </a:endParaRPr>
          </a:p>
        </p:txBody>
      </p:sp>
    </p:spTree>
    <p:extLst>
      <p:ext uri="{BB962C8B-B14F-4D97-AF65-F5344CB8AC3E}">
        <p14:creationId xmlns:p14="http://schemas.microsoft.com/office/powerpoint/2010/main" val="24075608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i="1" dirty="0" smtClean="0">
                <a:latin typeface="Apple Chancery"/>
                <a:cs typeface="Apple Chancery"/>
              </a:rPr>
              <a:t>    </a:t>
            </a:r>
            <a:r>
              <a:rPr lang="en-US" sz="4800" b="1" i="1" dirty="0" smtClean="0">
                <a:solidFill>
                  <a:srgbClr val="558ED5"/>
                </a:solidFill>
                <a:latin typeface="Apple Chancery"/>
                <a:cs typeface="Apple Chancery"/>
              </a:rPr>
              <a:t>Please Self Identify</a:t>
            </a:r>
            <a:r>
              <a:rPr lang="en-US" sz="4800" dirty="0" smtClean="0">
                <a:solidFill>
                  <a:srgbClr val="558ED5"/>
                </a:solidFill>
              </a:rPr>
              <a:t> </a:t>
            </a:r>
            <a:r>
              <a:rPr lang="en-US" sz="4800" dirty="0" smtClean="0"/>
              <a:t> </a:t>
            </a:r>
            <a:r>
              <a:rPr lang="en-US" dirty="0" smtClean="0"/>
              <a:t> </a:t>
            </a:r>
            <a:endParaRPr lang="en-US" dirty="0"/>
          </a:p>
        </p:txBody>
      </p:sp>
      <p:sp>
        <p:nvSpPr>
          <p:cNvPr id="3" name="Content Placeholder 2"/>
          <p:cNvSpPr>
            <a:spLocks noGrp="1"/>
          </p:cNvSpPr>
          <p:nvPr>
            <p:ph sz="quarter" idx="10"/>
          </p:nvPr>
        </p:nvSpPr>
        <p:spPr>
          <a:xfrm>
            <a:off x="457200" y="1408134"/>
            <a:ext cx="8229600" cy="4687866"/>
          </a:xfrm>
        </p:spPr>
        <p:txBody>
          <a:bodyPr>
            <a:normAutofit/>
          </a:bodyPr>
          <a:lstStyle/>
          <a:p>
            <a:pPr marL="0" indent="0">
              <a:buNone/>
            </a:pPr>
            <a:r>
              <a:rPr lang="en-US" sz="6000" b="1" dirty="0" smtClean="0">
                <a:solidFill>
                  <a:schemeClr val="tx1"/>
                </a:solidFill>
                <a:latin typeface="American Typewriter"/>
                <a:cs typeface="American Typewriter"/>
              </a:rPr>
              <a:t>         </a:t>
            </a:r>
            <a:r>
              <a:rPr lang="en-US" sz="7200" b="1" dirty="0" smtClean="0">
                <a:solidFill>
                  <a:srgbClr val="FFFFFF"/>
                </a:solidFill>
                <a:latin typeface="American Typewriter"/>
                <a:cs typeface="American Typewriter"/>
              </a:rPr>
              <a:t>CREATOR</a:t>
            </a:r>
          </a:p>
          <a:p>
            <a:pPr marL="0" indent="0">
              <a:buNone/>
            </a:pPr>
            <a:r>
              <a:rPr lang="en-US" sz="7200" b="1" dirty="0">
                <a:solidFill>
                  <a:schemeClr val="tx1"/>
                </a:solidFill>
                <a:latin typeface="American Typewriter"/>
                <a:cs typeface="American Typewriter"/>
              </a:rPr>
              <a:t> </a:t>
            </a:r>
            <a:r>
              <a:rPr lang="en-US" sz="7200" b="1" dirty="0" smtClean="0">
                <a:solidFill>
                  <a:schemeClr val="tx1"/>
                </a:solidFill>
                <a:latin typeface="American Typewriter"/>
                <a:cs typeface="American Typewriter"/>
              </a:rPr>
              <a:t>             </a:t>
            </a:r>
            <a:r>
              <a:rPr lang="en-US" sz="7200" b="1" dirty="0">
                <a:solidFill>
                  <a:schemeClr val="tx1"/>
                </a:solidFill>
                <a:latin typeface="American Typewriter"/>
                <a:cs typeface="American Typewriter"/>
              </a:rPr>
              <a:t> </a:t>
            </a:r>
            <a:r>
              <a:rPr lang="en-US" sz="7200" b="1" dirty="0" smtClean="0">
                <a:solidFill>
                  <a:srgbClr val="FF0000"/>
                </a:solidFill>
                <a:latin typeface="American Typewriter"/>
                <a:cs typeface="American Typewriter"/>
              </a:rPr>
              <a:t>or</a:t>
            </a:r>
          </a:p>
          <a:p>
            <a:pPr marL="0" indent="0">
              <a:buNone/>
            </a:pPr>
            <a:r>
              <a:rPr lang="en-US" sz="7200" b="1" dirty="0" smtClean="0">
                <a:solidFill>
                  <a:schemeClr val="tx1"/>
                </a:solidFill>
                <a:latin typeface="American Typewriter"/>
                <a:cs typeface="American Typewriter"/>
              </a:rPr>
              <a:t>     </a:t>
            </a:r>
            <a:r>
              <a:rPr lang="en-US" sz="7200" b="1" dirty="0" smtClean="0">
                <a:solidFill>
                  <a:srgbClr val="FFFFFF"/>
                </a:solidFill>
                <a:latin typeface="American Typewriter"/>
                <a:cs typeface="American Typewriter"/>
              </a:rPr>
              <a:t>CONNECTOR</a:t>
            </a:r>
          </a:p>
          <a:p>
            <a:pPr marL="0" indent="0">
              <a:buNone/>
            </a:pPr>
            <a:endParaRPr lang="en-US" b="1" dirty="0" smtClean="0">
              <a:solidFill>
                <a:schemeClr val="tx1"/>
              </a:solidFill>
              <a:latin typeface="American Typewriter"/>
              <a:cs typeface="American Typewriter"/>
            </a:endParaRPr>
          </a:p>
          <a:p>
            <a:pPr marL="0" indent="0">
              <a:buNone/>
            </a:pPr>
            <a:r>
              <a:rPr lang="en-US" b="1" dirty="0" smtClean="0">
                <a:solidFill>
                  <a:schemeClr val="tx1"/>
                </a:solidFill>
                <a:latin typeface="American Typewriter"/>
                <a:cs typeface="American Typewriter"/>
              </a:rPr>
              <a:t>                       </a:t>
            </a:r>
            <a:endParaRPr lang="en-US" b="1" dirty="0">
              <a:solidFill>
                <a:srgbClr val="008000"/>
              </a:solidFill>
              <a:latin typeface="Apple Chancery"/>
              <a:cs typeface="Apple Chancery"/>
            </a:endParaRPr>
          </a:p>
        </p:txBody>
      </p:sp>
    </p:spTree>
    <p:extLst>
      <p:ext uri="{BB962C8B-B14F-4D97-AF65-F5344CB8AC3E}">
        <p14:creationId xmlns:p14="http://schemas.microsoft.com/office/powerpoint/2010/main" val="8815356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8328"/>
            <a:ext cx="8229600" cy="1016000"/>
          </a:xfrm>
        </p:spPr>
        <p:txBody>
          <a:bodyPr>
            <a:normAutofit/>
          </a:bodyPr>
          <a:lstStyle/>
          <a:p>
            <a:r>
              <a:rPr lang="en-US" dirty="0" smtClean="0"/>
              <a:t>   </a:t>
            </a:r>
            <a:r>
              <a:rPr lang="en-US" sz="5400" b="1" dirty="0" smtClean="0">
                <a:solidFill>
                  <a:srgbClr val="FFFFFF"/>
                </a:solidFill>
                <a:latin typeface="Andale Mono"/>
                <a:cs typeface="Andale Mono"/>
              </a:rPr>
              <a:t>First key </a:t>
            </a:r>
            <a:r>
              <a:rPr lang="en-US" sz="5400" b="1" dirty="0" smtClean="0">
                <a:solidFill>
                  <a:srgbClr val="FFFFFF"/>
                </a:solidFill>
                <a:latin typeface="Andale Mono"/>
                <a:cs typeface="Andale Mono"/>
              </a:rPr>
              <a:t>is the…</a:t>
            </a:r>
            <a:endParaRPr lang="en-US" sz="5400" b="1" dirty="0">
              <a:solidFill>
                <a:srgbClr val="FFFFFF"/>
              </a:solidFill>
              <a:latin typeface="Andale Mono"/>
              <a:cs typeface="Andale Mono"/>
            </a:endParaRPr>
          </a:p>
        </p:txBody>
      </p:sp>
      <p:sp>
        <p:nvSpPr>
          <p:cNvPr id="3" name="Content Placeholder 2"/>
          <p:cNvSpPr>
            <a:spLocks noGrp="1"/>
          </p:cNvSpPr>
          <p:nvPr>
            <p:ph sz="quarter" idx="10"/>
          </p:nvPr>
        </p:nvSpPr>
        <p:spPr>
          <a:xfrm>
            <a:off x="0" y="1408133"/>
            <a:ext cx="9144000" cy="4911644"/>
          </a:xfrm>
        </p:spPr>
        <p:txBody>
          <a:bodyPr>
            <a:noAutofit/>
          </a:bodyPr>
          <a:lstStyle/>
          <a:p>
            <a:pPr marL="0" indent="0">
              <a:buNone/>
            </a:pPr>
            <a:r>
              <a:rPr lang="en-US" sz="9600" b="1" dirty="0" smtClean="0">
                <a:solidFill>
                  <a:srgbClr val="0000FF"/>
                </a:solidFill>
                <a:latin typeface="Apple Chancery"/>
                <a:cs typeface="Apple Chancery"/>
              </a:rPr>
              <a:t>       </a:t>
            </a:r>
            <a:r>
              <a:rPr lang="en-US" sz="9600" b="1" dirty="0" smtClean="0">
                <a:solidFill>
                  <a:srgbClr val="558ED5"/>
                </a:solidFill>
                <a:latin typeface="Apple Chancery"/>
                <a:cs typeface="Apple Chancery"/>
              </a:rPr>
              <a:t>I</a:t>
            </a:r>
            <a:r>
              <a:rPr lang="en-US" sz="9600" b="1" dirty="0" smtClean="0">
                <a:solidFill>
                  <a:schemeClr val="tx2">
                    <a:lumMod val="60000"/>
                    <a:lumOff val="40000"/>
                  </a:schemeClr>
                </a:solidFill>
                <a:latin typeface="Apple Chancery"/>
                <a:cs typeface="Apple Chancery"/>
              </a:rPr>
              <a:t>DEA</a:t>
            </a:r>
            <a:r>
              <a:rPr lang="en-US" sz="9600" b="1" dirty="0" smtClean="0">
                <a:solidFill>
                  <a:srgbClr val="FFFF00"/>
                </a:solidFill>
                <a:latin typeface="Apple Chancery"/>
                <a:cs typeface="Apple Chancery"/>
              </a:rPr>
              <a:t>/</a:t>
            </a:r>
          </a:p>
          <a:p>
            <a:pPr marL="0" indent="0">
              <a:buNone/>
            </a:pPr>
            <a:r>
              <a:rPr lang="en-US" sz="9600" b="1" dirty="0" smtClean="0">
                <a:solidFill>
                  <a:srgbClr val="FF0000"/>
                </a:solidFill>
                <a:latin typeface="Apple Chancery"/>
                <a:cs typeface="Apple Chancery"/>
              </a:rPr>
              <a:t>EXPRESSION</a:t>
            </a:r>
            <a:r>
              <a:rPr lang="en-US" sz="9600" b="1" dirty="0" smtClean="0">
                <a:latin typeface="Apple Chancery"/>
                <a:cs typeface="Apple Chancery"/>
              </a:rPr>
              <a:t> </a:t>
            </a:r>
          </a:p>
          <a:p>
            <a:pPr marL="0" indent="0">
              <a:buNone/>
            </a:pPr>
            <a:r>
              <a:rPr lang="en-US" sz="7200" b="1" dirty="0" smtClean="0">
                <a:solidFill>
                  <a:srgbClr val="000000"/>
                </a:solidFill>
                <a:latin typeface="Apple Chancery"/>
                <a:cs typeface="Apple Chancery"/>
              </a:rPr>
              <a:t>     </a:t>
            </a:r>
            <a:r>
              <a:rPr lang="en-US" sz="7200" b="1" dirty="0" smtClean="0">
                <a:solidFill>
                  <a:srgbClr val="FFFF00"/>
                </a:solidFill>
                <a:latin typeface="Apple Chancery"/>
                <a:cs typeface="Apple Chancery"/>
              </a:rPr>
              <a:t>DICHOTOMY</a:t>
            </a:r>
            <a:endParaRPr lang="en-US" sz="7200" b="1" dirty="0">
              <a:solidFill>
                <a:srgbClr val="FFFF00"/>
              </a:solidFill>
              <a:latin typeface="Apple Chancery"/>
              <a:cs typeface="Apple Chancery"/>
            </a:endParaRPr>
          </a:p>
        </p:txBody>
      </p:sp>
    </p:spTree>
    <p:extLst>
      <p:ext uri="{BB962C8B-B14F-4D97-AF65-F5344CB8AC3E}">
        <p14:creationId xmlns:p14="http://schemas.microsoft.com/office/powerpoint/2010/main" val="17130208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93"/>
            <a:ext cx="8229600" cy="1081541"/>
          </a:xfrm>
        </p:spPr>
        <p:txBody>
          <a:bodyPr>
            <a:normAutofit/>
          </a:bodyPr>
          <a:lstStyle/>
          <a:p>
            <a:r>
              <a:rPr lang="en-US" b="1" dirty="0" smtClean="0">
                <a:solidFill>
                  <a:srgbClr val="FFFFFF"/>
                </a:solidFill>
                <a:latin typeface="American Typewriter"/>
                <a:cs typeface="American Typewriter"/>
              </a:rPr>
              <a:t>  </a:t>
            </a:r>
            <a:r>
              <a:rPr lang="en-US" sz="6000" b="1" dirty="0" smtClean="0">
                <a:solidFill>
                  <a:srgbClr val="FFFFFF"/>
                </a:solidFill>
                <a:latin typeface="American Typewriter"/>
                <a:cs typeface="American Typewriter"/>
              </a:rPr>
              <a:t>Who is a CREATOR?</a:t>
            </a:r>
            <a:endParaRPr lang="en-US" sz="6000" dirty="0">
              <a:solidFill>
                <a:srgbClr val="FFFFFF"/>
              </a:solidFill>
            </a:endParaRPr>
          </a:p>
        </p:txBody>
      </p:sp>
      <p:sp>
        <p:nvSpPr>
          <p:cNvPr id="3" name="Content Placeholder 2"/>
          <p:cNvSpPr>
            <a:spLocks noGrp="1"/>
          </p:cNvSpPr>
          <p:nvPr>
            <p:ph sz="quarter" idx="10"/>
          </p:nvPr>
        </p:nvSpPr>
        <p:spPr/>
        <p:txBody>
          <a:bodyPr/>
          <a:lstStyle/>
          <a:p>
            <a:pPr marL="0" indent="0">
              <a:buNone/>
            </a:pPr>
            <a:endParaRPr lang="en-US" sz="4000" dirty="0" smtClean="0">
              <a:solidFill>
                <a:srgbClr val="0000FF"/>
              </a:solidFill>
            </a:endParaRPr>
          </a:p>
          <a:p>
            <a:pPr marL="0" indent="0">
              <a:buNone/>
            </a:pPr>
            <a:r>
              <a:rPr lang="en-US" sz="3600" dirty="0" smtClean="0">
                <a:solidFill>
                  <a:srgbClr val="FFFF00"/>
                </a:solidFill>
              </a:rPr>
              <a:t>“</a:t>
            </a:r>
            <a:r>
              <a:rPr lang="en-US" sz="3600" dirty="0">
                <a:solidFill>
                  <a:srgbClr val="FFFF00"/>
                </a:solidFill>
              </a:rPr>
              <a:t>T</a:t>
            </a:r>
            <a:r>
              <a:rPr lang="en-US" sz="3600" i="1" dirty="0">
                <a:solidFill>
                  <a:srgbClr val="FFFF00"/>
                </a:solidFill>
              </a:rPr>
              <a:t>he creative is the place where no one else has ever been. You have to leave the city of your comfort and go into the wilderness of your intuition. What you’ll discover will be wonderful. </a:t>
            </a:r>
            <a:r>
              <a:rPr lang="en-US" sz="3600" b="1" i="1" dirty="0">
                <a:solidFill>
                  <a:srgbClr val="FFFF00"/>
                </a:solidFill>
              </a:rPr>
              <a:t>What you’ll discover is yourself</a:t>
            </a:r>
            <a:r>
              <a:rPr lang="en-US" sz="3600" dirty="0">
                <a:solidFill>
                  <a:srgbClr val="FFFF00"/>
                </a:solidFill>
              </a:rPr>
              <a:t>.”</a:t>
            </a:r>
          </a:p>
          <a:p>
            <a:endParaRPr lang="en-US" dirty="0"/>
          </a:p>
        </p:txBody>
      </p:sp>
    </p:spTree>
    <p:extLst>
      <p:ext uri="{BB962C8B-B14F-4D97-AF65-F5344CB8AC3E}">
        <p14:creationId xmlns:p14="http://schemas.microsoft.com/office/powerpoint/2010/main" val="12097285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75615" cy="1558869"/>
          </a:xfrm>
        </p:spPr>
        <p:txBody>
          <a:bodyPr>
            <a:noAutofit/>
          </a:bodyPr>
          <a:lstStyle/>
          <a:p>
            <a:r>
              <a:rPr lang="en-US" sz="6000" b="1" dirty="0" smtClean="0">
                <a:solidFill>
                  <a:srgbClr val="FFFFFF"/>
                </a:solidFill>
                <a:latin typeface="American Typewriter"/>
                <a:cs typeface="American Typewriter"/>
              </a:rPr>
              <a:t>Who is a CONNECTOR?</a:t>
            </a:r>
            <a:endParaRPr lang="en-US" sz="6000" dirty="0">
              <a:solidFill>
                <a:srgbClr val="FFFFFF"/>
              </a:solidFill>
            </a:endParaRPr>
          </a:p>
        </p:txBody>
      </p:sp>
      <p:sp>
        <p:nvSpPr>
          <p:cNvPr id="3" name="Content Placeholder 2"/>
          <p:cNvSpPr>
            <a:spLocks noGrp="1"/>
          </p:cNvSpPr>
          <p:nvPr>
            <p:ph sz="quarter" idx="10"/>
          </p:nvPr>
        </p:nvSpPr>
        <p:spPr>
          <a:xfrm>
            <a:off x="322384" y="1558870"/>
            <a:ext cx="8821615" cy="4449208"/>
          </a:xfrm>
        </p:spPr>
        <p:txBody>
          <a:bodyPr>
            <a:noAutofit/>
          </a:bodyPr>
          <a:lstStyle/>
          <a:p>
            <a:pPr marL="0" indent="0">
              <a:buNone/>
            </a:pPr>
            <a:r>
              <a:rPr lang="en-US" sz="3600" i="1" dirty="0" smtClean="0">
                <a:solidFill>
                  <a:srgbClr val="FFFF00"/>
                </a:solidFill>
              </a:rPr>
              <a:t>“</a:t>
            </a:r>
            <a:r>
              <a:rPr lang="en-US" sz="3600" b="1" i="1" dirty="0" smtClean="0">
                <a:solidFill>
                  <a:srgbClr val="FFFF00"/>
                </a:solidFill>
              </a:rPr>
              <a:t>Creativity </a:t>
            </a:r>
            <a:r>
              <a:rPr lang="en-US" sz="3600" b="1" i="1" dirty="0">
                <a:solidFill>
                  <a:srgbClr val="FFFF00"/>
                </a:solidFill>
              </a:rPr>
              <a:t>is just connecting things</a:t>
            </a:r>
            <a:r>
              <a:rPr lang="en-US" sz="3600" dirty="0">
                <a:solidFill>
                  <a:srgbClr val="FFFF00"/>
                </a:solidFill>
              </a:rPr>
              <a:t>. When you ask creative people how they did something, they feel a little guilty because they didn't really </a:t>
            </a:r>
            <a:r>
              <a:rPr lang="en-US" sz="3600" i="1" dirty="0">
                <a:solidFill>
                  <a:srgbClr val="FFFF00"/>
                </a:solidFill>
              </a:rPr>
              <a:t>do</a:t>
            </a:r>
            <a:r>
              <a:rPr lang="en-US" sz="3600" dirty="0">
                <a:solidFill>
                  <a:srgbClr val="FFFF00"/>
                </a:solidFill>
              </a:rPr>
              <a:t> it, they just </a:t>
            </a:r>
            <a:r>
              <a:rPr lang="en-US" sz="3600" i="1" dirty="0">
                <a:solidFill>
                  <a:srgbClr val="FFFF00"/>
                </a:solidFill>
              </a:rPr>
              <a:t>saw</a:t>
            </a:r>
            <a:r>
              <a:rPr lang="en-US" sz="3600" dirty="0">
                <a:solidFill>
                  <a:srgbClr val="FFFF00"/>
                </a:solidFill>
              </a:rPr>
              <a:t> something. It seemed obvious to them after a while. That's because they were able to connect experiences they've had and synthesize new things</a:t>
            </a:r>
            <a:r>
              <a:rPr lang="en-US" sz="3600" dirty="0" smtClean="0">
                <a:solidFill>
                  <a:srgbClr val="FFFF00"/>
                </a:solidFill>
              </a:rPr>
              <a:t>.” </a:t>
            </a:r>
            <a:endParaRPr lang="en-US" sz="3600" dirty="0">
              <a:solidFill>
                <a:srgbClr val="FFFF00"/>
              </a:solidFill>
            </a:endParaRPr>
          </a:p>
        </p:txBody>
      </p:sp>
    </p:spTree>
    <p:extLst>
      <p:ext uri="{BB962C8B-B14F-4D97-AF65-F5344CB8AC3E}">
        <p14:creationId xmlns:p14="http://schemas.microsoft.com/office/powerpoint/2010/main" val="370217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i="1" dirty="0" smtClean="0">
                <a:latin typeface="Apple Chancery"/>
                <a:cs typeface="Apple Chancery"/>
              </a:rPr>
              <a:t>    </a:t>
            </a:r>
            <a:r>
              <a:rPr lang="en-US" sz="4800" b="1" i="1" dirty="0" smtClean="0">
                <a:solidFill>
                  <a:srgbClr val="558ED5"/>
                </a:solidFill>
                <a:latin typeface="Apple Chancery"/>
                <a:cs typeface="Apple Chancery"/>
              </a:rPr>
              <a:t>Please Self Identify</a:t>
            </a:r>
            <a:r>
              <a:rPr lang="en-US" sz="4800" dirty="0" smtClean="0">
                <a:solidFill>
                  <a:srgbClr val="558ED5"/>
                </a:solidFill>
              </a:rPr>
              <a:t> </a:t>
            </a:r>
            <a:r>
              <a:rPr lang="en-US" sz="4800" dirty="0" smtClean="0"/>
              <a:t> </a:t>
            </a:r>
            <a:r>
              <a:rPr lang="en-US" dirty="0" smtClean="0"/>
              <a:t> </a:t>
            </a:r>
            <a:endParaRPr lang="en-US" dirty="0"/>
          </a:p>
        </p:txBody>
      </p:sp>
      <p:sp>
        <p:nvSpPr>
          <p:cNvPr id="3" name="Content Placeholder 2"/>
          <p:cNvSpPr>
            <a:spLocks noGrp="1"/>
          </p:cNvSpPr>
          <p:nvPr>
            <p:ph sz="quarter" idx="10"/>
          </p:nvPr>
        </p:nvSpPr>
        <p:spPr>
          <a:xfrm>
            <a:off x="457200" y="1408134"/>
            <a:ext cx="8229600" cy="4687866"/>
          </a:xfrm>
        </p:spPr>
        <p:txBody>
          <a:bodyPr>
            <a:normAutofit/>
          </a:bodyPr>
          <a:lstStyle/>
          <a:p>
            <a:pPr marL="0" indent="0">
              <a:buNone/>
            </a:pPr>
            <a:r>
              <a:rPr lang="en-US" sz="6000" b="1" dirty="0" smtClean="0">
                <a:solidFill>
                  <a:schemeClr val="tx1"/>
                </a:solidFill>
                <a:latin typeface="American Typewriter"/>
                <a:cs typeface="American Typewriter"/>
              </a:rPr>
              <a:t>         </a:t>
            </a:r>
            <a:r>
              <a:rPr lang="en-US" sz="7200" b="1" dirty="0" smtClean="0">
                <a:solidFill>
                  <a:srgbClr val="FFFFFF"/>
                </a:solidFill>
                <a:latin typeface="American Typewriter"/>
                <a:cs typeface="American Typewriter"/>
              </a:rPr>
              <a:t>CREATOR</a:t>
            </a:r>
          </a:p>
          <a:p>
            <a:pPr marL="0" indent="0">
              <a:buNone/>
            </a:pPr>
            <a:r>
              <a:rPr lang="en-US" sz="7200" b="1" dirty="0">
                <a:solidFill>
                  <a:schemeClr val="tx1"/>
                </a:solidFill>
                <a:latin typeface="American Typewriter"/>
                <a:cs typeface="American Typewriter"/>
              </a:rPr>
              <a:t> </a:t>
            </a:r>
            <a:r>
              <a:rPr lang="en-US" sz="7200" b="1" dirty="0" smtClean="0">
                <a:solidFill>
                  <a:schemeClr val="tx1"/>
                </a:solidFill>
                <a:latin typeface="American Typewriter"/>
                <a:cs typeface="American Typewriter"/>
              </a:rPr>
              <a:t>             </a:t>
            </a:r>
            <a:r>
              <a:rPr lang="en-US" sz="7200" b="1" dirty="0">
                <a:solidFill>
                  <a:schemeClr val="tx1"/>
                </a:solidFill>
                <a:latin typeface="American Typewriter"/>
                <a:cs typeface="American Typewriter"/>
              </a:rPr>
              <a:t> </a:t>
            </a:r>
            <a:r>
              <a:rPr lang="en-US" sz="7200" b="1" dirty="0" smtClean="0">
                <a:solidFill>
                  <a:srgbClr val="FF0000"/>
                </a:solidFill>
                <a:latin typeface="American Typewriter"/>
                <a:cs typeface="American Typewriter"/>
              </a:rPr>
              <a:t>or</a:t>
            </a:r>
          </a:p>
          <a:p>
            <a:pPr marL="0" indent="0">
              <a:buNone/>
            </a:pPr>
            <a:r>
              <a:rPr lang="en-US" sz="7200" b="1" dirty="0" smtClean="0">
                <a:solidFill>
                  <a:schemeClr val="tx1"/>
                </a:solidFill>
                <a:latin typeface="American Typewriter"/>
                <a:cs typeface="American Typewriter"/>
              </a:rPr>
              <a:t>     </a:t>
            </a:r>
            <a:r>
              <a:rPr lang="en-US" sz="7200" b="1" dirty="0" smtClean="0">
                <a:solidFill>
                  <a:srgbClr val="FFFFFF"/>
                </a:solidFill>
                <a:latin typeface="American Typewriter"/>
                <a:cs typeface="American Typewriter"/>
              </a:rPr>
              <a:t>CONNECTOR</a:t>
            </a:r>
          </a:p>
          <a:p>
            <a:pPr marL="0" indent="0">
              <a:buNone/>
            </a:pPr>
            <a:endParaRPr lang="en-US" b="1" dirty="0" smtClean="0">
              <a:solidFill>
                <a:schemeClr val="tx1"/>
              </a:solidFill>
              <a:latin typeface="American Typewriter"/>
              <a:cs typeface="American Typewriter"/>
            </a:endParaRPr>
          </a:p>
          <a:p>
            <a:pPr marL="0" indent="0">
              <a:buNone/>
            </a:pPr>
            <a:r>
              <a:rPr lang="en-US" b="1" dirty="0" smtClean="0">
                <a:solidFill>
                  <a:schemeClr val="tx1"/>
                </a:solidFill>
                <a:latin typeface="American Typewriter"/>
                <a:cs typeface="American Typewriter"/>
              </a:rPr>
              <a:t>                       </a:t>
            </a:r>
            <a:endParaRPr lang="en-US" b="1" dirty="0">
              <a:solidFill>
                <a:srgbClr val="008000"/>
              </a:solidFill>
              <a:latin typeface="Apple Chancery"/>
              <a:cs typeface="Apple Chancery"/>
            </a:endParaRPr>
          </a:p>
        </p:txBody>
      </p:sp>
    </p:spTree>
    <p:extLst>
      <p:ext uri="{BB962C8B-B14F-4D97-AF65-F5344CB8AC3E}">
        <p14:creationId xmlns:p14="http://schemas.microsoft.com/office/powerpoint/2010/main" val="61194147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456373"/>
            <a:ext cx="8229600" cy="5269761"/>
          </a:xfrm>
        </p:spPr>
        <p:txBody>
          <a:bodyPr>
            <a:normAutofit/>
          </a:bodyPr>
          <a:lstStyle/>
          <a:p>
            <a:pPr marL="0" indent="0">
              <a:buNone/>
            </a:pPr>
            <a:r>
              <a:rPr lang="en-US" sz="9600" b="1" dirty="0" smtClean="0">
                <a:solidFill>
                  <a:srgbClr val="FFFF00"/>
                </a:solidFill>
                <a:latin typeface="Lucida Console"/>
                <a:cs typeface="Lucida Console"/>
              </a:rPr>
              <a:t>THANK </a:t>
            </a:r>
          </a:p>
          <a:p>
            <a:pPr marL="0" indent="0">
              <a:buNone/>
            </a:pPr>
            <a:r>
              <a:rPr lang="en-US" sz="9600" b="1" dirty="0" smtClean="0">
                <a:solidFill>
                  <a:srgbClr val="FFFF00"/>
                </a:solidFill>
                <a:latin typeface="Lucida Console"/>
                <a:cs typeface="Lucida Console"/>
              </a:rPr>
              <a:t> YOU</a:t>
            </a:r>
            <a:endParaRPr lang="en-US" sz="9600" b="1" dirty="0">
              <a:solidFill>
                <a:srgbClr val="FFFF00"/>
              </a:solidFill>
              <a:latin typeface="Lucida Console"/>
              <a:cs typeface="Lucida Console"/>
            </a:endParaRPr>
          </a:p>
        </p:txBody>
      </p:sp>
    </p:spTree>
    <p:extLst>
      <p:ext uri="{BB962C8B-B14F-4D97-AF65-F5344CB8AC3E}">
        <p14:creationId xmlns:p14="http://schemas.microsoft.com/office/powerpoint/2010/main" val="314997879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solidFill>
                  <a:srgbClr val="FFFF00"/>
                </a:solidFill>
                <a:latin typeface="+mn-lt"/>
              </a:rPr>
              <a:t>AND…</a:t>
            </a:r>
            <a:endParaRPr lang="en-US" sz="6000" b="1" dirty="0">
              <a:solidFill>
                <a:srgbClr val="FFFF00"/>
              </a:solidFill>
              <a:latin typeface="+mn-lt"/>
            </a:endParaRPr>
          </a:p>
        </p:txBody>
      </p:sp>
      <p:sp>
        <p:nvSpPr>
          <p:cNvPr id="3" name="Content Placeholder 2"/>
          <p:cNvSpPr>
            <a:spLocks noGrp="1"/>
          </p:cNvSpPr>
          <p:nvPr>
            <p:ph sz="quarter" idx="10"/>
          </p:nvPr>
        </p:nvSpPr>
        <p:spPr/>
        <p:txBody>
          <a:bodyPr>
            <a:normAutofit/>
          </a:bodyPr>
          <a:lstStyle/>
          <a:p>
            <a:pPr marL="0" indent="0">
              <a:buNone/>
            </a:pPr>
            <a:r>
              <a:rPr lang="en-US" sz="4000" dirty="0" smtClean="0">
                <a:solidFill>
                  <a:schemeClr val="bg1"/>
                </a:solidFill>
                <a:latin typeface="Lucida Console"/>
                <a:cs typeface="Lucida Console"/>
              </a:rPr>
              <a:t>Special thanks to Jennifer </a:t>
            </a:r>
          </a:p>
          <a:p>
            <a:pPr marL="0" indent="0">
              <a:buNone/>
            </a:pPr>
            <a:r>
              <a:rPr lang="en-US" sz="4000" dirty="0" smtClean="0">
                <a:solidFill>
                  <a:schemeClr val="bg1"/>
                </a:solidFill>
                <a:latin typeface="Lucida Console"/>
                <a:cs typeface="Lucida Console"/>
              </a:rPr>
              <a:t>Kelly of Fenwick West for </a:t>
            </a:r>
          </a:p>
          <a:p>
            <a:pPr marL="0" indent="0">
              <a:buNone/>
            </a:pPr>
            <a:r>
              <a:rPr lang="en-US" sz="4000" dirty="0" smtClean="0">
                <a:solidFill>
                  <a:schemeClr val="bg1"/>
                </a:solidFill>
                <a:latin typeface="Lucida Console"/>
                <a:cs typeface="Lucida Console"/>
              </a:rPr>
              <a:t>allowing me to </a:t>
            </a:r>
            <a:r>
              <a:rPr lang="en-US" sz="4000" dirty="0" smtClean="0">
                <a:solidFill>
                  <a:srgbClr val="FFFF00"/>
                </a:solidFill>
                <a:latin typeface="Lucida Console"/>
                <a:cs typeface="Lucida Console"/>
              </a:rPr>
              <a:t>“remix” </a:t>
            </a:r>
          </a:p>
          <a:p>
            <a:pPr marL="0" indent="0">
              <a:buNone/>
            </a:pPr>
            <a:r>
              <a:rPr lang="en-US" sz="4000" dirty="0" smtClean="0">
                <a:solidFill>
                  <a:schemeClr val="bg1"/>
                </a:solidFill>
                <a:latin typeface="Lucida Console"/>
                <a:cs typeface="Lucida Console"/>
              </a:rPr>
              <a:t>some of </a:t>
            </a:r>
            <a:r>
              <a:rPr lang="en-US" sz="4000" smtClean="0">
                <a:solidFill>
                  <a:schemeClr val="bg1"/>
                </a:solidFill>
                <a:latin typeface="Lucida Console"/>
                <a:cs typeface="Lucida Console"/>
              </a:rPr>
              <a:t>her materials…</a:t>
            </a:r>
            <a:endParaRPr lang="en-US" sz="4000" dirty="0">
              <a:solidFill>
                <a:schemeClr val="bg1"/>
              </a:solidFill>
              <a:latin typeface="Lucida Console"/>
              <a:cs typeface="Lucida Console"/>
            </a:endParaRPr>
          </a:p>
        </p:txBody>
      </p:sp>
    </p:spTree>
    <p:extLst>
      <p:ext uri="{BB962C8B-B14F-4D97-AF65-F5344CB8AC3E}">
        <p14:creationId xmlns:p14="http://schemas.microsoft.com/office/powerpoint/2010/main" val="23551340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132"/>
            <a:ext cx="9144000" cy="1250982"/>
          </a:xfrm>
        </p:spPr>
        <p:txBody>
          <a:bodyPr>
            <a:noAutofit/>
          </a:bodyPr>
          <a:lstStyle/>
          <a:p>
            <a:r>
              <a:rPr lang="en-US" sz="4800" b="1" dirty="0" smtClean="0">
                <a:solidFill>
                  <a:srgbClr val="FFFF00"/>
                </a:solidFill>
                <a:latin typeface="+mn-lt"/>
                <a:cs typeface="Times New Roman"/>
              </a:rPr>
              <a:t>  Always </a:t>
            </a:r>
            <a:r>
              <a:rPr lang="en-US" sz="4800" b="1" dirty="0">
                <a:solidFill>
                  <a:srgbClr val="FFFF00"/>
                </a:solidFill>
                <a:latin typeface="+mn-lt"/>
                <a:cs typeface="Times New Roman"/>
              </a:rPr>
              <a:t>include a cat </a:t>
            </a:r>
            <a:r>
              <a:rPr lang="en-US" sz="4800" b="1" dirty="0" smtClean="0">
                <a:solidFill>
                  <a:srgbClr val="FFFF00"/>
                </a:solidFill>
                <a:latin typeface="+mn-lt"/>
                <a:cs typeface="Times New Roman"/>
              </a:rPr>
              <a:t>picture</a:t>
            </a:r>
            <a:endParaRPr lang="en-US" sz="4800" b="1" dirty="0">
              <a:solidFill>
                <a:srgbClr val="FFFF00"/>
              </a:solidFill>
              <a:latin typeface="+mn-lt"/>
              <a:cs typeface="Times New Roman"/>
            </a:endParaRPr>
          </a:p>
        </p:txBody>
      </p:sp>
      <p:sp>
        <p:nvSpPr>
          <p:cNvPr id="3" name="Content Placeholder 2"/>
          <p:cNvSpPr>
            <a:spLocks noGrp="1"/>
          </p:cNvSpPr>
          <p:nvPr>
            <p:ph sz="quarter" idx="10"/>
          </p:nvPr>
        </p:nvSpPr>
        <p:spPr>
          <a:xfrm>
            <a:off x="457200" y="1257114"/>
            <a:ext cx="8229600" cy="4469020"/>
          </a:xfrm>
        </p:spPr>
        <p:txBody>
          <a:bodyPr/>
          <a:lstStyle/>
          <a:p>
            <a:pPr marL="0" indent="0">
              <a:buNone/>
            </a:pPr>
            <a:r>
              <a:rPr lang="en-US" sz="3200" b="1" dirty="0" smtClean="0">
                <a:solidFill>
                  <a:schemeClr val="bg1"/>
                </a:solidFill>
                <a:latin typeface="+mn-lt"/>
                <a:cs typeface="Times New Roman"/>
              </a:rPr>
              <a:t>          </a:t>
            </a:r>
            <a:endParaRPr lang="en-US" sz="3200" dirty="0" smtClean="0">
              <a:solidFill>
                <a:schemeClr val="bg1"/>
              </a:solidFill>
              <a:latin typeface="+mn-lt"/>
              <a:cs typeface="Times New Roman"/>
            </a:endParaRPr>
          </a:p>
          <a:p>
            <a:pPr marL="0" indent="0">
              <a:buNone/>
            </a:pPr>
            <a:r>
              <a:rPr lang="en-US" dirty="0" smtClean="0"/>
              <a:t> </a:t>
            </a:r>
            <a:endParaRPr lang="en-US" dirty="0"/>
          </a:p>
        </p:txBody>
      </p:sp>
      <p:pic>
        <p:nvPicPr>
          <p:cNvPr id="6" name="Content Placeholder 3" descr="cat-1382015906Wuw.jpg"/>
          <p:cNvPicPr>
            <a:picLocks noChangeAspect="1"/>
          </p:cNvPicPr>
          <p:nvPr/>
        </p:nvPicPr>
        <p:blipFill rotWithShape="1">
          <a:blip r:embed="rId2">
            <a:extLst>
              <a:ext uri="{28A0092B-C50C-407E-A947-70E740481C1C}">
                <a14:useLocalDpi xmlns:a14="http://schemas.microsoft.com/office/drawing/2010/main" val="0"/>
              </a:ext>
            </a:extLst>
          </a:blip>
          <a:srcRect l="-99" r="-270"/>
          <a:stretch/>
        </p:blipFill>
        <p:spPr>
          <a:xfrm>
            <a:off x="1303130" y="1408134"/>
            <a:ext cx="6548783" cy="4318000"/>
          </a:xfrm>
          <a:prstGeom prst="rect">
            <a:avLst/>
          </a:prstGeom>
        </p:spPr>
      </p:pic>
    </p:spTree>
    <p:extLst>
      <p:ext uri="{BB962C8B-B14F-4D97-AF65-F5344CB8AC3E}">
        <p14:creationId xmlns:p14="http://schemas.microsoft.com/office/powerpoint/2010/main" val="17622320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Arial"/>
                <a:cs typeface="Arial"/>
              </a:rPr>
              <a:t>Our Academic Partners</a:t>
            </a:r>
            <a:endParaRPr lang="en-US" b="1" dirty="0">
              <a:solidFill>
                <a:srgbClr val="FFFF00"/>
              </a:solidFill>
              <a:latin typeface="Arial"/>
              <a:cs typeface="Arial"/>
            </a:endParaRPr>
          </a:p>
        </p:txBody>
      </p:sp>
      <p:pic>
        <p:nvPicPr>
          <p:cNvPr id="10" name="Picture 9"/>
          <p:cNvPicPr>
            <a:picLocks noChangeAspect="1"/>
          </p:cNvPicPr>
          <p:nvPr/>
        </p:nvPicPr>
        <p:blipFill>
          <a:blip r:embed="rId2"/>
          <a:stretch>
            <a:fillRect/>
          </a:stretch>
        </p:blipFill>
        <p:spPr>
          <a:xfrm>
            <a:off x="1280391" y="2771403"/>
            <a:ext cx="6570518" cy="980674"/>
          </a:xfrm>
          <a:prstGeom prst="rect">
            <a:avLst/>
          </a:prstGeom>
        </p:spPr>
      </p:pic>
    </p:spTree>
    <p:extLst>
      <p:ext uri="{BB962C8B-B14F-4D97-AF65-F5344CB8AC3E}">
        <p14:creationId xmlns:p14="http://schemas.microsoft.com/office/powerpoint/2010/main" val="30542698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586084"/>
            <a:ext cx="8229600" cy="5140050"/>
          </a:xfrm>
        </p:spPr>
        <p:txBody>
          <a:bodyPr>
            <a:normAutofit/>
          </a:bodyPr>
          <a:lstStyle/>
          <a:p>
            <a:pPr marL="0" indent="0">
              <a:buNone/>
            </a:pPr>
            <a:r>
              <a:rPr lang="en-US" sz="6000" b="1" dirty="0">
                <a:solidFill>
                  <a:srgbClr val="FFFFFF"/>
                </a:solidFill>
                <a:latin typeface="+mn-lt"/>
              </a:rPr>
              <a:t>STEP </a:t>
            </a:r>
            <a:r>
              <a:rPr lang="en-US" sz="6000" b="1" dirty="0" smtClean="0">
                <a:solidFill>
                  <a:srgbClr val="FFFFFF"/>
                </a:solidFill>
                <a:latin typeface="+mn-lt"/>
              </a:rPr>
              <a:t>2</a:t>
            </a:r>
            <a:endParaRPr lang="en-US" sz="6000" b="1" dirty="0">
              <a:solidFill>
                <a:srgbClr val="FFFFFF"/>
              </a:solidFill>
              <a:latin typeface="+mn-lt"/>
            </a:endParaRPr>
          </a:p>
        </p:txBody>
      </p:sp>
    </p:spTree>
    <p:extLst>
      <p:ext uri="{BB962C8B-B14F-4D97-AF65-F5344CB8AC3E}">
        <p14:creationId xmlns:p14="http://schemas.microsoft.com/office/powerpoint/2010/main" val="2995898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595269"/>
            <a:ext cx="8229600" cy="5130865"/>
          </a:xfrm>
        </p:spPr>
        <p:txBody>
          <a:bodyPr>
            <a:normAutofit/>
          </a:bodyPr>
          <a:lstStyle/>
          <a:p>
            <a:pPr marL="0" indent="0">
              <a:buNone/>
            </a:pPr>
            <a:r>
              <a:rPr lang="en-US" sz="8800" b="1" dirty="0">
                <a:solidFill>
                  <a:srgbClr val="FFFF00"/>
                </a:solidFill>
                <a:latin typeface="Lucida Console"/>
                <a:cs typeface="Lucida Console"/>
              </a:rPr>
              <a:t> </a:t>
            </a:r>
            <a:r>
              <a:rPr lang="en-US" sz="8800" b="1" dirty="0" smtClean="0">
                <a:solidFill>
                  <a:srgbClr val="FFFF00"/>
                </a:solidFill>
                <a:latin typeface="Lucida Console"/>
                <a:cs typeface="Lucida Console"/>
              </a:rPr>
              <a:t> THE IP </a:t>
            </a:r>
          </a:p>
          <a:p>
            <a:pPr marL="0" indent="0">
              <a:buNone/>
            </a:pPr>
            <a:r>
              <a:rPr lang="en-US" sz="8800" b="1" dirty="0">
                <a:solidFill>
                  <a:srgbClr val="FFFF00"/>
                </a:solidFill>
                <a:latin typeface="Lucida Console"/>
                <a:cs typeface="Lucida Console"/>
              </a:rPr>
              <a:t> </a:t>
            </a:r>
            <a:r>
              <a:rPr lang="en-US" sz="8800" b="1" dirty="0" smtClean="0">
                <a:solidFill>
                  <a:srgbClr val="FFFF00"/>
                </a:solidFill>
                <a:latin typeface="Lucida Console"/>
                <a:cs typeface="Lucida Console"/>
              </a:rPr>
              <a:t> THRESHOLD </a:t>
            </a:r>
          </a:p>
          <a:p>
            <a:pPr marL="0" indent="0">
              <a:buNone/>
            </a:pPr>
            <a:r>
              <a:rPr lang="en-US" sz="8800" b="1" dirty="0" smtClean="0">
                <a:solidFill>
                  <a:srgbClr val="FFFF00"/>
                </a:solidFill>
                <a:latin typeface="Lucida Console"/>
                <a:cs typeface="Lucida Console"/>
              </a:rPr>
              <a:t>  FOR GAMES</a:t>
            </a:r>
            <a:endParaRPr lang="en-US" sz="8800" b="1" dirty="0">
              <a:solidFill>
                <a:srgbClr val="FFFF00"/>
              </a:solidFill>
              <a:latin typeface="Lucida Console"/>
              <a:cs typeface="Lucida Console"/>
            </a:endParaRPr>
          </a:p>
        </p:txBody>
      </p:sp>
    </p:spTree>
    <p:extLst>
      <p:ext uri="{BB962C8B-B14F-4D97-AF65-F5344CB8AC3E}">
        <p14:creationId xmlns:p14="http://schemas.microsoft.com/office/powerpoint/2010/main" val="20183564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729"/>
            <a:ext cx="8229600" cy="1016000"/>
          </a:xfrm>
        </p:spPr>
        <p:txBody>
          <a:bodyPr/>
          <a:lstStyle/>
          <a:p>
            <a:r>
              <a:rPr lang="en-US" dirty="0" smtClean="0"/>
              <a:t>                 </a:t>
            </a:r>
            <a:r>
              <a:rPr lang="en-US" b="1" dirty="0" smtClean="0">
                <a:solidFill>
                  <a:srgbClr val="FFFF00"/>
                </a:solidFill>
              </a:rPr>
              <a:t>BREAKOUT </a:t>
            </a:r>
            <a:endParaRPr lang="en-US" b="1" dirty="0">
              <a:solidFill>
                <a:srgbClr val="FFFF00"/>
              </a:solidFill>
            </a:endParaRPr>
          </a:p>
        </p:txBody>
      </p:sp>
      <p:sp>
        <p:nvSpPr>
          <p:cNvPr id="3" name="Content Placeholder 2"/>
          <p:cNvSpPr>
            <a:spLocks noGrp="1"/>
          </p:cNvSpPr>
          <p:nvPr>
            <p:ph sz="quarter" idx="10"/>
          </p:nvPr>
        </p:nvSpPr>
        <p:spPr>
          <a:xfrm>
            <a:off x="457200" y="1034729"/>
            <a:ext cx="8229600" cy="4691405"/>
          </a:xfrm>
        </p:spPr>
        <p:txBody>
          <a:bodyPr/>
          <a:lstStyle/>
          <a:p>
            <a:pPr marL="0" indent="0">
              <a:buNone/>
            </a:pPr>
            <a:r>
              <a:rPr lang="en-US" b="1" dirty="0" smtClean="0">
                <a:latin typeface="Arial Black"/>
                <a:cs typeface="Arial Black"/>
              </a:rPr>
              <a:t>  </a:t>
            </a:r>
            <a:r>
              <a:rPr lang="en-US" b="1" dirty="0" smtClean="0">
                <a:solidFill>
                  <a:schemeClr val="bg1"/>
                </a:solidFill>
                <a:latin typeface="Arial Black"/>
                <a:cs typeface="Arial Black"/>
              </a:rPr>
              <a:t> Issue: The “creativity standard” in copyright.</a:t>
            </a:r>
          </a:p>
          <a:p>
            <a:endParaRPr lang="en-US" dirty="0"/>
          </a:p>
        </p:txBody>
      </p:sp>
      <p:pic>
        <p:nvPicPr>
          <p:cNvPr id="6" name="Picture 5" descr="Breakout2600.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60160" y="1844473"/>
            <a:ext cx="6103899" cy="4005683"/>
          </a:xfrm>
          <a:prstGeom prst="rect">
            <a:avLst/>
          </a:prstGeom>
        </p:spPr>
      </p:pic>
    </p:spTree>
    <p:extLst>
      <p:ext uri="{BB962C8B-B14F-4D97-AF65-F5344CB8AC3E}">
        <p14:creationId xmlns:p14="http://schemas.microsoft.com/office/powerpoint/2010/main" val="14764883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1556"/>
            <a:ext cx="9144000" cy="904865"/>
          </a:xfrm>
        </p:spPr>
        <p:txBody>
          <a:bodyPr>
            <a:normAutofit/>
          </a:bodyPr>
          <a:lstStyle/>
          <a:p>
            <a:r>
              <a:rPr lang="en-US" b="1" i="1" dirty="0" smtClean="0">
                <a:solidFill>
                  <a:srgbClr val="FFFF00"/>
                </a:solidFill>
              </a:rPr>
              <a:t>  Atari v. Oman </a:t>
            </a:r>
            <a:r>
              <a:rPr lang="en-US" dirty="0" smtClean="0">
                <a:solidFill>
                  <a:srgbClr val="FFFF00"/>
                </a:solidFill>
              </a:rPr>
              <a:t>- </a:t>
            </a:r>
            <a:r>
              <a:rPr lang="en-US" sz="3200" dirty="0" smtClean="0">
                <a:solidFill>
                  <a:srgbClr val="FFFF00"/>
                </a:solidFill>
              </a:rPr>
              <a:t>1989/1992 USCA DC Cir.</a:t>
            </a:r>
            <a:endParaRPr lang="en-US" sz="3200" dirty="0">
              <a:solidFill>
                <a:srgbClr val="FFFF00"/>
              </a:solidFill>
            </a:endParaRPr>
          </a:p>
        </p:txBody>
      </p:sp>
      <p:sp>
        <p:nvSpPr>
          <p:cNvPr id="3" name="Content Placeholder 2"/>
          <p:cNvSpPr>
            <a:spLocks noGrp="1"/>
          </p:cNvSpPr>
          <p:nvPr>
            <p:ph sz="quarter" idx="10"/>
          </p:nvPr>
        </p:nvSpPr>
        <p:spPr>
          <a:xfrm>
            <a:off x="0" y="936419"/>
            <a:ext cx="9144000" cy="5921581"/>
          </a:xfrm>
        </p:spPr>
        <p:txBody>
          <a:bodyPr>
            <a:normAutofit/>
          </a:bodyPr>
          <a:lstStyle/>
          <a:p>
            <a:pPr marL="0" indent="0">
              <a:buNone/>
            </a:pPr>
            <a:r>
              <a:rPr lang="en-US" sz="1900" dirty="0" smtClean="0">
                <a:solidFill>
                  <a:schemeClr val="bg1"/>
                </a:solidFill>
              </a:rPr>
              <a:t>* “</a:t>
            </a:r>
            <a:r>
              <a:rPr lang="en-US" sz="1900" i="1" dirty="0" smtClean="0">
                <a:solidFill>
                  <a:schemeClr val="bg1"/>
                </a:solidFill>
              </a:rPr>
              <a:t>BREAKOUT's </a:t>
            </a:r>
            <a:r>
              <a:rPr lang="en-US" sz="1900" i="1" dirty="0">
                <a:solidFill>
                  <a:schemeClr val="bg1"/>
                </a:solidFill>
              </a:rPr>
              <a:t>audiovisual display features a wall formed by</a:t>
            </a:r>
            <a:r>
              <a:rPr lang="en-US" sz="1900" i="1" dirty="0"/>
              <a:t> </a:t>
            </a:r>
            <a:r>
              <a:rPr lang="en-US" sz="1900" i="1" dirty="0">
                <a:solidFill>
                  <a:srgbClr val="FF0000"/>
                </a:solidFill>
              </a:rPr>
              <a:t>red</a:t>
            </a:r>
            <a:r>
              <a:rPr lang="en-US" sz="1900" i="1" dirty="0"/>
              <a:t>, </a:t>
            </a:r>
            <a:r>
              <a:rPr lang="en-US" sz="1900" i="1" dirty="0" smtClean="0">
                <a:solidFill>
                  <a:schemeClr val="accent6">
                    <a:lumMod val="75000"/>
                  </a:schemeClr>
                </a:solidFill>
              </a:rPr>
              <a:t>ambe</a:t>
            </a:r>
            <a:r>
              <a:rPr lang="en-US" sz="1900" i="1" dirty="0" smtClean="0">
                <a:solidFill>
                  <a:srgbClr val="E46C0A"/>
                </a:solidFill>
              </a:rPr>
              <a:t>r</a:t>
            </a:r>
            <a:r>
              <a:rPr lang="en-US" sz="1900" i="1" dirty="0"/>
              <a:t>,</a:t>
            </a:r>
            <a:r>
              <a:rPr lang="en-US" sz="1900" i="1" dirty="0" smtClean="0">
                <a:solidFill>
                  <a:srgbClr val="E46C0A"/>
                </a:solidFill>
              </a:rPr>
              <a:t> </a:t>
            </a:r>
            <a:r>
              <a:rPr lang="en-US" sz="1900" i="1" dirty="0" smtClean="0">
                <a:solidFill>
                  <a:srgbClr val="008000"/>
                </a:solidFill>
              </a:rPr>
              <a:t>green</a:t>
            </a:r>
            <a:r>
              <a:rPr lang="en-US" sz="1900" i="1" dirty="0"/>
              <a:t>, </a:t>
            </a:r>
            <a:r>
              <a:rPr lang="en-US" sz="1900" i="1" dirty="0">
                <a:solidFill>
                  <a:srgbClr val="FFFFFF"/>
                </a:solidFill>
              </a:rPr>
              <a:t>and</a:t>
            </a:r>
            <a:r>
              <a:rPr lang="en-US" sz="1900" i="1" dirty="0"/>
              <a:t> </a:t>
            </a:r>
            <a:r>
              <a:rPr lang="en-US" sz="1900" i="1" dirty="0">
                <a:solidFill>
                  <a:schemeClr val="tx2">
                    <a:lumMod val="40000"/>
                    <a:lumOff val="60000"/>
                  </a:schemeClr>
                </a:solidFill>
              </a:rPr>
              <a:t>blue</a:t>
            </a:r>
            <a:r>
              <a:rPr lang="en-US" sz="1900" i="1" dirty="0"/>
              <a:t> </a:t>
            </a:r>
            <a:r>
              <a:rPr lang="en-US" sz="1900" i="1" dirty="0">
                <a:solidFill>
                  <a:srgbClr val="FFFFFF"/>
                </a:solidFill>
              </a:rPr>
              <a:t>layers of rectangles representing bricks. A player maneuvers a control knob that causes a rectangular-shaped representation of a paddle to hit a square-shaped representation of a ball against the brick wall. When the ball hits a brick, that brick disappears from its row, the player scores points, and a brick on a higher row becomes exposed.</a:t>
            </a:r>
            <a:r>
              <a:rPr lang="en-US" sz="1900" i="1" dirty="0"/>
              <a:t> </a:t>
            </a:r>
            <a:r>
              <a:rPr lang="en-US" sz="1900" b="1" i="1" dirty="0">
                <a:solidFill>
                  <a:schemeClr val="accent4">
                    <a:lumMod val="40000"/>
                    <a:lumOff val="60000"/>
                  </a:schemeClr>
                </a:solidFill>
              </a:rPr>
              <a:t>A "breakout" occurs when the ball penetrates through all rows of bricks and moves into the space between the wall and the top of the screen; the ball then ricochets in a </a:t>
            </a:r>
            <a:r>
              <a:rPr lang="en-US" sz="1900" b="1" i="1" dirty="0" err="1">
                <a:solidFill>
                  <a:schemeClr val="accent4">
                    <a:lumMod val="40000"/>
                    <a:lumOff val="60000"/>
                  </a:schemeClr>
                </a:solidFill>
              </a:rPr>
              <a:t>zig-zag</a:t>
            </a:r>
            <a:r>
              <a:rPr lang="en-US" sz="1900" b="1" i="1" dirty="0">
                <a:solidFill>
                  <a:schemeClr val="accent4">
                    <a:lumMod val="40000"/>
                    <a:lumOff val="60000"/>
                  </a:schemeClr>
                </a:solidFill>
              </a:rPr>
              <a:t> pattern off the sides of the screen and the top layer of the wall, removing bricks upon contact and adding more points to the player's score</a:t>
            </a:r>
            <a:r>
              <a:rPr lang="en-US" sz="1900" i="1" dirty="0">
                <a:solidFill>
                  <a:srgbClr val="FFFFFF"/>
                </a:solidFill>
              </a:rPr>
              <a:t>. Various tones sound as the ball touches different objects or places on the screen. The size of the paddle diminishes and the motion of the ball accelerates as the game is played</a:t>
            </a:r>
            <a:r>
              <a:rPr lang="en-US" sz="1900" dirty="0" smtClean="0">
                <a:solidFill>
                  <a:srgbClr val="FFFFFF"/>
                </a:solidFill>
              </a:rPr>
              <a:t>.”</a:t>
            </a:r>
          </a:p>
          <a:p>
            <a:pPr marL="0" indent="0">
              <a:buNone/>
            </a:pPr>
            <a:r>
              <a:rPr lang="en-US" sz="2000" b="1" dirty="0" smtClean="0">
                <a:solidFill>
                  <a:srgbClr val="FFFFFF"/>
                </a:solidFill>
              </a:rPr>
              <a:t>District </a:t>
            </a:r>
            <a:r>
              <a:rPr lang="en-US" sz="2000" b="1" dirty="0">
                <a:solidFill>
                  <a:srgbClr val="FFFFFF"/>
                </a:solidFill>
              </a:rPr>
              <a:t>court judge asked counsel for the Register, </a:t>
            </a:r>
            <a:r>
              <a:rPr lang="en-US" b="1" dirty="0">
                <a:solidFill>
                  <a:srgbClr val="8EB4E3"/>
                </a:solidFill>
              </a:rPr>
              <a:t>"</a:t>
            </a:r>
            <a:r>
              <a:rPr lang="en-US" b="1" i="1" dirty="0">
                <a:solidFill>
                  <a:schemeClr val="accent3"/>
                </a:solidFill>
              </a:rPr>
              <a:t>If Picasso had painted a round object on a canvas</a:t>
            </a:r>
            <a:r>
              <a:rPr lang="en-US" b="1" i="1" dirty="0">
                <a:solidFill>
                  <a:srgbClr val="8EB4E3"/>
                </a:solidFill>
              </a:rPr>
              <a:t>, would you say because it depicts a familiar subject--namely, something that's round--it can't be copyrighted</a:t>
            </a:r>
            <a:r>
              <a:rPr lang="en-US" b="1" i="1" dirty="0" smtClean="0">
                <a:solidFill>
                  <a:srgbClr val="8EB4E3"/>
                </a:solidFill>
              </a:rPr>
              <a:t>?</a:t>
            </a:r>
            <a:r>
              <a:rPr lang="en-US" b="1" dirty="0" smtClean="0">
                <a:solidFill>
                  <a:srgbClr val="8EB4E3"/>
                </a:solidFill>
              </a:rPr>
              <a:t>”</a:t>
            </a:r>
          </a:p>
          <a:p>
            <a:pPr marL="0" indent="0">
              <a:buNone/>
            </a:pPr>
            <a:r>
              <a:rPr lang="en-US" sz="1600" b="1" dirty="0" smtClean="0">
                <a:solidFill>
                  <a:srgbClr val="FFFFFF"/>
                </a:solidFill>
                <a:hlinkClick r:id="rId2"/>
              </a:rPr>
              <a:t>Atari</a:t>
            </a:r>
            <a:r>
              <a:rPr lang="en-US" sz="1600" b="1" dirty="0">
                <a:solidFill>
                  <a:srgbClr val="FFFFFF"/>
                </a:solidFill>
                <a:hlinkClick r:id="rId2"/>
              </a:rPr>
              <a:t> </a:t>
            </a:r>
            <a:r>
              <a:rPr lang="en-US" sz="1600" dirty="0">
                <a:solidFill>
                  <a:srgbClr val="FFFFFF"/>
                </a:solidFill>
                <a:hlinkClick r:id="rId2"/>
              </a:rPr>
              <a:t>Games Corp. v. </a:t>
            </a:r>
            <a:r>
              <a:rPr lang="en-US" sz="1600" b="1" dirty="0">
                <a:solidFill>
                  <a:srgbClr val="FFFFFF"/>
                </a:solidFill>
                <a:hlinkClick r:id="rId2"/>
              </a:rPr>
              <a:t>Oman</a:t>
            </a:r>
            <a:r>
              <a:rPr lang="en-US" sz="1600" dirty="0">
                <a:solidFill>
                  <a:srgbClr val="FFFFFF"/>
                </a:solidFill>
                <a:hlinkClick r:id="rId2"/>
              </a:rPr>
              <a:t>, 979 F. 2d 242 - 1992</a:t>
            </a:r>
            <a:r>
              <a:rPr lang="en-US" sz="1600" dirty="0">
                <a:solidFill>
                  <a:srgbClr val="FFFFFF"/>
                </a:solidFill>
              </a:rPr>
              <a:t> - ‎Court of Appeals, Dist. of Columbia Circuit</a:t>
            </a:r>
          </a:p>
          <a:p>
            <a:pPr marL="0" indent="0">
              <a:buNone/>
            </a:pPr>
            <a:r>
              <a:rPr lang="en-US" sz="1600" b="1" dirty="0" smtClean="0">
                <a:solidFill>
                  <a:srgbClr val="FFFFFF"/>
                </a:solidFill>
                <a:hlinkClick r:id="rId3"/>
              </a:rPr>
              <a:t>Atari</a:t>
            </a:r>
            <a:r>
              <a:rPr lang="en-US" sz="1600" b="1" dirty="0">
                <a:solidFill>
                  <a:srgbClr val="FFFFFF"/>
                </a:solidFill>
                <a:hlinkClick r:id="rId3"/>
              </a:rPr>
              <a:t> </a:t>
            </a:r>
            <a:r>
              <a:rPr lang="en-US" sz="1600" dirty="0">
                <a:solidFill>
                  <a:srgbClr val="FFFFFF"/>
                </a:solidFill>
                <a:hlinkClick r:id="rId3"/>
              </a:rPr>
              <a:t>Games Corp. v. </a:t>
            </a:r>
            <a:r>
              <a:rPr lang="en-US" sz="1600" b="1" dirty="0">
                <a:solidFill>
                  <a:srgbClr val="FFFFFF"/>
                </a:solidFill>
                <a:hlinkClick r:id="rId3"/>
              </a:rPr>
              <a:t>Oman</a:t>
            </a:r>
            <a:r>
              <a:rPr lang="en-US" sz="1600" dirty="0">
                <a:solidFill>
                  <a:srgbClr val="FFFFFF"/>
                </a:solidFill>
                <a:hlinkClick r:id="rId3"/>
              </a:rPr>
              <a:t>, 888 F. 2d 878 - 1989</a:t>
            </a:r>
            <a:r>
              <a:rPr lang="en-US" sz="1600" dirty="0">
                <a:solidFill>
                  <a:srgbClr val="FFFFFF"/>
                </a:solidFill>
              </a:rPr>
              <a:t> - ‎Court of Appeals, Dist. of Columbia Circuit</a:t>
            </a:r>
          </a:p>
          <a:p>
            <a:pPr marL="0" indent="0">
              <a:buNone/>
            </a:pPr>
            <a:r>
              <a:rPr lang="en-US" sz="1600" b="1" dirty="0">
                <a:solidFill>
                  <a:srgbClr val="FFFFFF"/>
                </a:solidFill>
                <a:hlinkClick r:id="rId4"/>
              </a:rPr>
              <a:t>Atari </a:t>
            </a:r>
            <a:r>
              <a:rPr lang="en-US" sz="1600" dirty="0">
                <a:solidFill>
                  <a:srgbClr val="FFFFFF"/>
                </a:solidFill>
                <a:hlinkClick r:id="rId4"/>
              </a:rPr>
              <a:t>Games Corp. v. </a:t>
            </a:r>
            <a:r>
              <a:rPr lang="en-US" sz="1600" b="1" dirty="0">
                <a:solidFill>
                  <a:srgbClr val="FFFFFF"/>
                </a:solidFill>
                <a:hlinkClick r:id="rId4"/>
              </a:rPr>
              <a:t>Oman</a:t>
            </a:r>
            <a:r>
              <a:rPr lang="en-US" sz="1600" dirty="0">
                <a:solidFill>
                  <a:srgbClr val="FFFFFF"/>
                </a:solidFill>
                <a:hlinkClick r:id="rId4"/>
              </a:rPr>
              <a:t>, 693 F. Supp. 1204 - 1988</a:t>
            </a:r>
            <a:r>
              <a:rPr lang="en-US" sz="1600" dirty="0">
                <a:solidFill>
                  <a:srgbClr val="FFFFFF"/>
                </a:solidFill>
              </a:rPr>
              <a:t> - ‎Dist. Court, Dist. of Columbia </a:t>
            </a:r>
            <a:endParaRPr lang="en-US" sz="1600" b="1" dirty="0">
              <a:solidFill>
                <a:srgbClr val="FFFFFF"/>
              </a:solidFill>
            </a:endParaRPr>
          </a:p>
          <a:p>
            <a:endParaRPr lang="en-US" dirty="0"/>
          </a:p>
        </p:txBody>
      </p:sp>
    </p:spTree>
    <p:extLst>
      <p:ext uri="{BB962C8B-B14F-4D97-AF65-F5344CB8AC3E}">
        <p14:creationId xmlns:p14="http://schemas.microsoft.com/office/powerpoint/2010/main" val="12193189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CDM_PPT_Template .thmx</Template>
  <TotalTime>2489</TotalTime>
  <Words>899</Words>
  <Application>Microsoft Macintosh PowerPoint</Application>
  <PresentationFormat>On-screen Show (4:3)</PresentationFormat>
  <Paragraphs>156</Paragraphs>
  <Slides>56</Slides>
  <Notes>1</Notes>
  <HiddenSlides>0</HiddenSlides>
  <MMClips>0</MMClips>
  <ScaleCrop>false</ScaleCrop>
  <HeadingPairs>
    <vt:vector size="4" baseType="variant">
      <vt:variant>
        <vt:lpstr>Theme</vt:lpstr>
      </vt:variant>
      <vt:variant>
        <vt:i4>2</vt:i4>
      </vt:variant>
      <vt:variant>
        <vt:lpstr>Slide Titles</vt:lpstr>
      </vt:variant>
      <vt:variant>
        <vt:i4>56</vt:i4>
      </vt:variant>
    </vt:vector>
  </HeadingPairs>
  <TitlesOfParts>
    <vt:vector size="58" baseType="lpstr">
      <vt:lpstr>CDM_PPT_Template </vt:lpstr>
      <vt:lpstr>1_CDM_PPT_Template </vt:lpstr>
      <vt:lpstr> Candy Crushing on Flappy Birds</vt:lpstr>
      <vt:lpstr>    http://videogame.law.ubc.ca</vt:lpstr>
      <vt:lpstr>PowerPoint Presentation</vt:lpstr>
      <vt:lpstr>PowerPoint Presentation</vt:lpstr>
      <vt:lpstr>   First key is the…</vt:lpstr>
      <vt:lpstr>PowerPoint Presentation</vt:lpstr>
      <vt:lpstr>PowerPoint Presentation</vt:lpstr>
      <vt:lpstr>                 BREAKOUT </vt:lpstr>
      <vt:lpstr>  Atari v. Oman - 1989/1992 USCA DC Cir.</vt:lpstr>
      <vt:lpstr>PowerPoint Presentation</vt:lpstr>
      <vt:lpstr>PowerPoint Presentation</vt:lpstr>
      <vt:lpstr>Meaning no protection for: </vt:lpstr>
      <vt:lpstr>PowerPoint Presentation</vt:lpstr>
      <vt:lpstr>PowerPoint Presentation</vt:lpstr>
      <vt:lpstr>PowerPoint Presentation</vt:lpstr>
      <vt:lpstr>Summary of Copyright Analysis</vt:lpstr>
      <vt:lpstr>PowerPoint Presentation</vt:lpstr>
      <vt:lpstr>  K.C. Munchkin &amp; Pac-Man</vt:lpstr>
      <vt:lpstr>Dawn of the Dead &amp; Dead Rising</vt:lpstr>
      <vt:lpstr>  Scrabble &amp; Scrabulous</vt:lpstr>
      <vt:lpstr>      Cityville &amp; MegaCity</vt:lpstr>
      <vt:lpstr>          Tetris &amp; Mino </vt:lpstr>
      <vt:lpstr>  Triple Town &amp; Yeti Town</vt:lpstr>
      <vt:lpstr>   Sims Social &amp; The Ville</vt:lpstr>
      <vt:lpstr>Farm Heroes Saga &amp; Farm Epic</vt:lpstr>
      <vt:lpstr> Pet Rescue Saga &amp; Treasure Epic</vt:lpstr>
      <vt:lpstr>Tiny Tower &amp; Dream Heights</vt:lpstr>
      <vt:lpstr>PowerPoint Presentation</vt:lpstr>
      <vt:lpstr>   Blingville &amp; Zynga</vt:lpstr>
      <vt:lpstr>The Learning Co. &amp; Zynga</vt:lpstr>
      <vt:lpstr>    ESS Entertainment &amp; Rock Star         The Play Pen &amp; The Pig Pen</vt:lpstr>
      <vt:lpstr>PowerPoint Presentation</vt:lpstr>
      <vt:lpstr>    Karen Gravano &amp; GTA V</vt:lpstr>
      <vt:lpstr> Lady Miss Kier &amp; Space Channel 5</vt:lpstr>
      <vt:lpstr>Beaver &amp; Bieber</vt:lpstr>
      <vt:lpstr>    No Doubt &amp; Activision Publishing, Inc.     (No Doubt &amp; Band Hero)</vt:lpstr>
      <vt:lpstr>           Dillinger &amp; Electronic Arts   John Dillinger &amp; “Dillinger Tommy Gun”</vt:lpstr>
      <vt:lpstr>PowerPoint Presentation</vt:lpstr>
      <vt:lpstr>Crazy Taxi v. Simpsons Road Rage</vt:lpstr>
      <vt:lpstr>Golden Tee v. PGA Tour Golf</vt:lpstr>
      <vt:lpstr> STEP 8 </vt:lpstr>
      <vt:lpstr>   Candy Crush 1</vt:lpstr>
      <vt:lpstr>Candy Crush 2</vt:lpstr>
      <vt:lpstr>PowerPoint Presentation</vt:lpstr>
      <vt:lpstr>PowerPoint Presentation</vt:lpstr>
      <vt:lpstr>PowerPoint Presentation</vt:lpstr>
      <vt:lpstr>  Think about Tatoos </vt:lpstr>
      <vt:lpstr>Resolving the conflict?</vt:lpstr>
      <vt:lpstr>            Please Self Identify   </vt:lpstr>
      <vt:lpstr>  Who is a CREATOR?</vt:lpstr>
      <vt:lpstr>Who is a CONNECTOR?</vt:lpstr>
      <vt:lpstr>            Please Self Identify   </vt:lpstr>
      <vt:lpstr>PowerPoint Presentation</vt:lpstr>
      <vt:lpstr>AND…</vt:lpstr>
      <vt:lpstr>  Always include a cat picture</vt:lpstr>
      <vt:lpstr>Our Academic Partners</vt:lpstr>
    </vt:vector>
  </TitlesOfParts>
  <Company>Festinger Bahniwal Law &amp; Strategy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Controlling the Controllers</dc:title>
  <dc:creator>Jon Festinger</dc:creator>
  <cp:lastModifiedBy>Jon Festinger</cp:lastModifiedBy>
  <cp:revision>257</cp:revision>
  <cp:lastPrinted>2013-03-19T18:15:20Z</cp:lastPrinted>
  <dcterms:created xsi:type="dcterms:W3CDTF">2013-03-18T21:23:38Z</dcterms:created>
  <dcterms:modified xsi:type="dcterms:W3CDTF">2014-04-29T23:18:09Z</dcterms:modified>
</cp:coreProperties>
</file>