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55"/>
  </p:notesMasterIdLst>
  <p:sldIdLst>
    <p:sldId id="300" r:id="rId3"/>
    <p:sldId id="330" r:id="rId4"/>
    <p:sldId id="355" r:id="rId5"/>
    <p:sldId id="331" r:id="rId6"/>
    <p:sldId id="332" r:id="rId7"/>
    <p:sldId id="381" r:id="rId8"/>
    <p:sldId id="338" r:id="rId9"/>
    <p:sldId id="333" r:id="rId10"/>
    <p:sldId id="336" r:id="rId11"/>
    <p:sldId id="337" r:id="rId12"/>
    <p:sldId id="382" r:id="rId13"/>
    <p:sldId id="334" r:id="rId14"/>
    <p:sldId id="335" r:id="rId15"/>
    <p:sldId id="342" r:id="rId16"/>
    <p:sldId id="346" r:id="rId17"/>
    <p:sldId id="341" r:id="rId18"/>
    <p:sldId id="351" r:id="rId19"/>
    <p:sldId id="352" r:id="rId20"/>
    <p:sldId id="387" r:id="rId21"/>
    <p:sldId id="343" r:id="rId22"/>
    <p:sldId id="344" r:id="rId23"/>
    <p:sldId id="383" r:id="rId24"/>
    <p:sldId id="349" r:id="rId25"/>
    <p:sldId id="348" r:id="rId26"/>
    <p:sldId id="356" r:id="rId27"/>
    <p:sldId id="353" r:id="rId28"/>
    <p:sldId id="384" r:id="rId29"/>
    <p:sldId id="265" r:id="rId30"/>
    <p:sldId id="363" r:id="rId31"/>
    <p:sldId id="367" r:id="rId32"/>
    <p:sldId id="354" r:id="rId33"/>
    <p:sldId id="368" r:id="rId34"/>
    <p:sldId id="365" r:id="rId35"/>
    <p:sldId id="366" r:id="rId36"/>
    <p:sldId id="369" r:id="rId37"/>
    <p:sldId id="288" r:id="rId38"/>
    <p:sldId id="286" r:id="rId39"/>
    <p:sldId id="370" r:id="rId40"/>
    <p:sldId id="385" r:id="rId41"/>
    <p:sldId id="372" r:id="rId42"/>
    <p:sldId id="373" r:id="rId43"/>
    <p:sldId id="374" r:id="rId44"/>
    <p:sldId id="375" r:id="rId45"/>
    <p:sldId id="376" r:id="rId46"/>
    <p:sldId id="377" r:id="rId47"/>
    <p:sldId id="317" r:id="rId48"/>
    <p:sldId id="378" r:id="rId49"/>
    <p:sldId id="379" r:id="rId50"/>
    <p:sldId id="380" r:id="rId51"/>
    <p:sldId id="386" r:id="rId52"/>
    <p:sldId id="328" r:id="rId53"/>
    <p:sldId id="276"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31F3D"/>
    <a:srgbClr val="E42225"/>
    <a:srgbClr val="7F29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8" d="100"/>
          <a:sy n="118" d="100"/>
        </p:scale>
        <p:origin x="-15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B6EFC-952C-7E4A-9BA7-8224D7AF70B7}" type="datetimeFigureOut">
              <a:rPr lang="en-US" smtClean="0"/>
              <a:t>2014-05-20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DD70A-49CF-A34C-9971-161B57405951}" type="slidenum">
              <a:rPr lang="en-US" smtClean="0"/>
              <a:t>‹#›</a:t>
            </a:fld>
            <a:endParaRPr lang="en-US"/>
          </a:p>
        </p:txBody>
      </p:sp>
    </p:spTree>
    <p:extLst>
      <p:ext uri="{BB962C8B-B14F-4D97-AF65-F5344CB8AC3E}">
        <p14:creationId xmlns:p14="http://schemas.microsoft.com/office/powerpoint/2010/main" val="26661191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43DED-E70C-3E4A-94E7-E4A33D16A59A}"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4717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38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196" tIns="76196" rIns="76196" bIns="76196"/>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196" tIns="76196" rIns="76196" bIns="0">
            <a:normAutofit/>
          </a:bodyPr>
          <a:lstStyle>
            <a:lvl1pPr marL="0" indent="0" algn="l">
              <a:buNone/>
              <a:defRPr sz="2400">
                <a:solidFill>
                  <a:srgbClr val="5E6062"/>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410345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7775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177" indent="-457177">
              <a:buFont typeface="Arial"/>
              <a:buChar char="•"/>
              <a:defRPr sz="2400"/>
            </a:lvl1pPr>
            <a:lvl2pPr marL="914353" indent="-457177">
              <a:buFont typeface="Arial"/>
              <a:buChar char="•"/>
              <a:defRPr sz="2400"/>
            </a:lvl2pPr>
            <a:lvl3pPr marL="1371530" indent="-457177">
              <a:buFont typeface="Arial"/>
              <a:buChar char="•"/>
              <a:defRPr sz="2400"/>
            </a:lvl3pPr>
            <a:lvl4pPr marL="1828706" indent="-457177">
              <a:buFont typeface="Arial"/>
              <a:buChar char="•"/>
              <a:defRPr sz="2400"/>
            </a:lvl4pPr>
            <a:lvl5pPr marL="2285883" indent="-457177">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326991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2110661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2.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196" tIns="76196" rIns="76196" bIns="76196"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196" tIns="76196" rIns="76196" bIns="76196"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3" y="5973245"/>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defTabSz="457177"/>
            <a:endParaRPr lang="en-US">
              <a:solidFill>
                <a:prstClr val="white"/>
              </a:solidFill>
              <a:latin typeface="Arial"/>
            </a:endParaRPr>
          </a:p>
        </p:txBody>
      </p:sp>
      <p:pic>
        <p:nvPicPr>
          <p:cNvPr id="16" name="Picture 15"/>
          <p:cNvPicPr>
            <a:picLocks noChangeAspect="1"/>
          </p:cNvPicPr>
          <p:nvPr/>
        </p:nvPicPr>
        <p:blipFill>
          <a:blip r:embed="rId7"/>
          <a:stretch>
            <a:fillRect/>
          </a:stretch>
        </p:blipFill>
        <p:spPr>
          <a:xfrm>
            <a:off x="431221"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410906192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457177" rtl="0" eaLnBrk="1" latinLnBrk="0" hangingPunct="1">
        <a:spcBef>
          <a:spcPct val="0"/>
        </a:spcBef>
        <a:buNone/>
        <a:defRPr sz="4400" kern="1200" cap="none">
          <a:solidFill>
            <a:srgbClr val="5E6062"/>
          </a:solidFill>
          <a:latin typeface="Klavika"/>
          <a:ea typeface="+mj-ea"/>
          <a:cs typeface="+mj-cs"/>
        </a:defRPr>
      </a:lvl1pPr>
    </p:titleStyle>
    <p:bodyStyle>
      <a:lvl1pPr marL="342882" indent="-342882"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12" indent="-285736"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2942"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118"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295"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471"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48"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5"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1"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videogame.law.ubc.ca" TargetMode="External"/><Relationship Id="rId5" Type="http://schemas.openxmlformats.org/officeDocument/2006/relationships/hyperlink" Target="mailto:jon_festinger@thecdm.ca" TargetMode="External"/><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cholar.google.ca/scholar_case?case=16631771208846018552&amp;hl=en&amp;as_sdt=2&amp;as_vis=1&amp;oi=scholarr&amp;sa=X&amp;ei=eZUvUq_9G8jRiAKtkICgBA&amp;ved=0CC4QgAMoATAA" TargetMode="External"/><Relationship Id="rId4" Type="http://schemas.openxmlformats.org/officeDocument/2006/relationships/hyperlink" Target="http://scholar.google.ca/scholar_case?case=9699486805539296327&amp;hl=en&amp;as_sdt=2&amp;as_vis=1&amp;oi=scholarr&amp;sa=X&amp;ei=eZUvUq_9G8jRiAKtkICgBA&amp;ved=0CC8QgAMoAjAA" TargetMode="External"/><Relationship Id="rId1" Type="http://schemas.openxmlformats.org/officeDocument/2006/relationships/slideLayout" Target="../slideLayouts/slideLayout2.xml"/><Relationship Id="rId2" Type="http://schemas.openxmlformats.org/officeDocument/2006/relationships/hyperlink" Target="http://scholar.google.ca/scholar_case?case=11202168367195629653&amp;hl=en&amp;as_sdt=2&amp;as_vis=1&amp;oi=scholarr&amp;sa=X&amp;ei=eZUvUq_9G8jRiAKtkICgBA&amp;ved=0CC0QgAMoADA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ff.org/sites/default/files/filenode/Blizzard_v_bnetd/20040221_law_professor_brief.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rinksgilson.com/files/190.pdf" TargetMode="External"/><Relationship Id="rId4" Type="http://schemas.openxmlformats.org/officeDocument/2006/relationships/image" Target="../media/image25.png"/><Relationship Id="rId5" Type="http://schemas.openxmlformats.org/officeDocument/2006/relationships/image" Target="../media/image26.jpeg"/><Relationship Id="rId1" Type="http://schemas.openxmlformats.org/officeDocument/2006/relationships/slideLayout" Target="../slideLayouts/slideLayout3.xml"/><Relationship Id="rId2" Type="http://schemas.openxmlformats.org/officeDocument/2006/relationships/hyperlink" Target="http://www.dmlp.org/blog/2012/copyright-tattoo-case-escobedo-v-thq-in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hyperlink" Target="http://t.co/DFcF0mx0" TargetMode="External"/><Relationship Id="rId4" Type="http://schemas.openxmlformats.org/officeDocument/2006/relationships/hyperlink" Target="http://canlii.ca/en/bc/bcsc/doc/2011/2011bcsc1196/2011bcsc1196.html" TargetMode="External"/><Relationship Id="rId1" Type="http://schemas.openxmlformats.org/officeDocument/2006/relationships/slideLayout" Target="../slideLayouts/slideLayout2.xml"/><Relationship Id="rId2" Type="http://schemas.openxmlformats.org/officeDocument/2006/relationships/hyperlink" Target="http://www.techdirt.com/articles/20120420/10560418585/to-read-all-privacy-policies-you-encounter-youd-need-to-take-month-off-work-each-year.s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hyperlink" Target="http://www.theverge.com/2013/1/16/3879194/apple-app-store-guidelines-tell-game-developers-to-avoid-serious-themes" TargetMode="External"/><Relationship Id="rId4" Type="http://schemas.openxmlformats.org/officeDocument/2006/relationships/hyperlink" Target="http://www.gamepolitics.com/2012/11/07/turns-out-sexist-talk-xbox-live-wont-earn-you-lifetime-ban%23.URsttVpAR3c" TargetMode="External"/><Relationship Id="rId5" Type="http://schemas.openxmlformats.org/officeDocument/2006/relationships/hyperlink" Target="http://gamepolitics.com/2012/12/19/blizzard-bans-several-thousand-diablo-iii-players-cheating%23.URswDFpAR3c" TargetMode="External"/><Relationship Id="rId1" Type="http://schemas.openxmlformats.org/officeDocument/2006/relationships/slideLayout" Target="../slideLayouts/slideLayout2.xml"/><Relationship Id="rId2" Type="http://schemas.openxmlformats.org/officeDocument/2006/relationships/hyperlink" Target="http://killscreendaily.com/articles/news/apple-rejects-game-based-syrian-civil-wa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theverge.com/2013/2/15/3991458/german-court-rules-in-facebooks-favor-europeans-must-use-real-names" TargetMode="External"/><Relationship Id="rId4" Type="http://schemas.openxmlformats.org/officeDocument/2006/relationships/hyperlink" Target="http://www.technollama.co.uk/do-trolls-have-privacy-rights" TargetMode="External"/><Relationship Id="rId5" Type="http://schemas.openxmlformats.org/officeDocument/2006/relationships/hyperlink" Target="http://blog.ericgoldman.org/archives/2013/01/state_laws_rest.htm" TargetMode="External"/><Relationship Id="rId6" Type="http://schemas.openxmlformats.org/officeDocument/2006/relationships/image" Target="../media/image33.png"/><Relationship Id="rId7"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hyperlink" Target="http://www.theverge.com/2013/3/5/4066546/vint-cerf-real-name-authentication-useful-but-anonymity-necessar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ubclawreview.ca/issues/no3sept/" TargetMode="Externa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hyperlink" Target="http://www.theverge.com/2012/10/11/3487710/computer-simulation-silas-beane-university-bonn" TargetMode="External"/><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hyperlink" Target="http://www.simulation-argument.com/simulation.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hyperlink" Target="http://www.gamepolitics.com/2012/11/09/blizzard-faces-class-action-over-battlenet-security%23.UUl0jqXR1Lw" TargetMode="External"/><Relationship Id="rId4" Type="http://schemas.openxmlformats.org/officeDocument/2006/relationships/hyperlink" Target="http://www.dataprivacymonitor.com/data-breaches/data-breach-class-action-against-popular-video-game-developer-dismissed-for-failure-to-plead-adequat/" TargetMode="External"/><Relationship Id="rId5" Type="http://schemas.openxmlformats.org/officeDocument/2006/relationships/hyperlink" Target="http://www.rockpapershotgun.com/2012/08/01/steams-sub-agreement-prohibits-class-action-lawsuits/" TargetMode="External"/><Relationship Id="rId6" Type="http://schemas.openxmlformats.org/officeDocument/2006/relationships/hyperlink" Target="http://www.lexology.com/library/detail.aspx?g=6f2cc64a-755d-4cbf-a57e-b1ee458280f6" TargetMode="External"/><Relationship Id="rId7" Type="http://schemas.openxmlformats.org/officeDocument/2006/relationships/hyperlink" Target="http://arstechnica.com/security/2013/03/bug-on-eas-origin-game-platform-allows-attackers-to-hijack-player-pcs/" TargetMode="External"/><Relationship Id="rId8"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hyperlink" Target="http://www.theverge.com/2013/1/24/3910538/uk-government-fines-sony-for-preventable-psn-data-breach"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4.png"/><Relationship Id="rId3" Type="http://schemas.openxmlformats.org/officeDocument/2006/relationships/image" Target="../media/image4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 Id="rId3"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hyperlink" Target="http://www.forbes.com/sites/carolpinchefsky/2013/03/12/a-feminist-reviews-tomb-raiders-lara-croft/" TargetMode="External"/><Relationship Id="rId4" Type="http://schemas.openxmlformats.org/officeDocument/2006/relationships/hyperlink" Target="http://www.pocket-lint.com/news/45874/hitman-absolution-trailer-causes-outrage-io-games-producer-talks-violence-and-content" TargetMode="External"/><Relationship Id="rId5" Type="http://schemas.openxmlformats.org/officeDocument/2006/relationships/hyperlink" Target="http://www.nytimes.com/2012/08/02/us/sexual-harassment-in-online-gaming-stirs-anger.html" TargetMode="External"/><Relationship Id="rId6" Type="http://schemas.openxmlformats.org/officeDocument/2006/relationships/hyperlink" Target="http://www.feministfrequency.com/2012/07/image-based-harassment-and-visual-misogyny/" TargetMode="External"/><Relationship Id="rId7" Type="http://schemas.openxmlformats.org/officeDocument/2006/relationships/hyperlink" Target="http://www.gamespot.com/features/fear-of-a-woman-warrior-6404142/" TargetMode="External"/><Relationship Id="rId8" Type="http://schemas.openxmlformats.org/officeDocument/2006/relationships/hyperlink" Target="http://zanytomato.tumblr.com/post/44978912674/on-being-a-girl-in-computer-science-a-confession" TargetMode="External"/><Relationship Id="rId9" Type="http://schemas.openxmlformats.org/officeDocument/2006/relationships/image" Target="../media/image51.jpeg"/><Relationship Id="rId1" Type="http://schemas.openxmlformats.org/officeDocument/2006/relationships/slideLayout" Target="../slideLayouts/slideLayout7.xml"/><Relationship Id="rId2" Type="http://schemas.openxmlformats.org/officeDocument/2006/relationships/hyperlink" Target="http://gamingbolt.com/video-games-and-aestheticising-sexual-violence"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boston.com/news/science/blogs/science-in-mind/2013/11/04/online-dating-study-shows-racial-prejudices-can-easily-altered/UsN6Rc6oOEIQQTsUQFLdxM/blog.html" TargetMode="External"/><Relationship Id="rId4" Type="http://schemas.openxmlformats.org/officeDocument/2006/relationships/hyperlink" Target="http://www.gamasutra.com/view/news/184806/" TargetMode="External"/><Relationship Id="rId5" Type="http://schemas.openxmlformats.org/officeDocument/2006/relationships/hyperlink" Target="http://www.forbes.com/sites/carolpinchefsky/2012/11/28/you-and-your-videogame-avatar-are-more-moral-than-you-realize/" TargetMode="External"/><Relationship Id="rId6" Type="http://schemas.openxmlformats.org/officeDocument/2006/relationships/hyperlink" Target="http://www.tnp.no/norway/panorama/3904-computer-games-save-norwegian-youth" TargetMode="External"/><Relationship Id="rId7" Type="http://schemas.openxmlformats.org/officeDocument/2006/relationships/hyperlink" Target="http://business.financialpost.com/2013/07/12/strong-female-protagonist-game-jam-kicks-off-in-vancouver-to-fight-industry-sexism/?__lsa=9ee1-db35" TargetMode="External"/><Relationship Id="rId8" Type="http://schemas.openxmlformats.org/officeDocument/2006/relationships/hyperlink" Target="http://news.stanford.edu/news/2013/october/virtual-female-avatars-100913.html" TargetMode="External"/><Relationship Id="rId1" Type="http://schemas.openxmlformats.org/officeDocument/2006/relationships/slideLayout" Target="../slideLayouts/slideLayout7.xml"/><Relationship Id="rId2" Type="http://schemas.openxmlformats.org/officeDocument/2006/relationships/hyperlink" Target="http://vili.lehdonvirta.com/files/wmtr2821/Ratan-2012-gender-virtual-wealth-gap.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huffingtonpost.com/2013/11/07/video-games-good-for-us_n_4164723.htm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eg"/><Relationship Id="rId5" Type="http://schemas.openxmlformats.org/officeDocument/2006/relationships/image" Target="../media/image54.jpeg"/><Relationship Id="rId1" Type="http://schemas.openxmlformats.org/officeDocument/2006/relationships/slideLayout" Target="../slideLayouts/slideLayout7.xml"/><Relationship Id="rId2" Type="http://schemas.openxmlformats.org/officeDocument/2006/relationships/hyperlink" Target="http://www.theverge.com/2013/10/8/4815090/gamers-committing-war-crimes-should-suffer-virtual-consequences-say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mazon.com/Benjamin-Tyson-Duranske/e/B001JP104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orgemasonlawreview.org/doc/Boyden_18-2_201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5749"/>
            <a:ext cx="9103281" cy="1260444"/>
          </a:xfrm>
        </p:spPr>
        <p:txBody>
          <a:bodyPr>
            <a:normAutofit fontScale="90000"/>
          </a:bodyPr>
          <a:lstStyle/>
          <a:p>
            <a:r>
              <a:rPr lang="en-US" sz="4800" b="1" dirty="0"/>
              <a:t> </a:t>
            </a:r>
            <a:r>
              <a:rPr lang="en-US" sz="4800" b="1" dirty="0" smtClean="0"/>
              <a:t> </a:t>
            </a:r>
            <a:r>
              <a:rPr lang="en-US" sz="5300" b="1" dirty="0" smtClean="0">
                <a:solidFill>
                  <a:srgbClr val="000000"/>
                </a:solidFill>
                <a:latin typeface="+mn-lt"/>
                <a:cs typeface="Times New Roman"/>
              </a:rPr>
              <a:t>Video Game Law: </a:t>
            </a:r>
            <a:br>
              <a:rPr lang="en-US" sz="5300" b="1" dirty="0" smtClean="0">
                <a:solidFill>
                  <a:srgbClr val="000000"/>
                </a:solidFill>
                <a:latin typeface="+mn-lt"/>
                <a:cs typeface="Times New Roman"/>
              </a:rPr>
            </a:br>
            <a:r>
              <a:rPr lang="en-US" sz="5300" b="1" dirty="0" smtClean="0">
                <a:solidFill>
                  <a:srgbClr val="000000"/>
                </a:solidFill>
                <a:latin typeface="+mn-lt"/>
                <a:cs typeface="Times New Roman"/>
              </a:rPr>
              <a:t> </a:t>
            </a:r>
            <a:r>
              <a:rPr lang="en-US" sz="4900" b="1" dirty="0" smtClean="0">
                <a:solidFill>
                  <a:srgbClr val="000000"/>
                </a:solidFill>
                <a:latin typeface="+mn-lt"/>
                <a:cs typeface="Times New Roman"/>
              </a:rPr>
              <a:t>A Common(wealth) perspective</a:t>
            </a:r>
            <a:r>
              <a:rPr lang="en-US" sz="4400" b="1" dirty="0" smtClean="0">
                <a:solidFill>
                  <a:srgbClr val="000000"/>
                </a:solidFill>
                <a:latin typeface="+mn-lt"/>
                <a:cs typeface="Times New Roman"/>
              </a:rPr>
              <a:t>?</a:t>
            </a:r>
            <a:endParaRPr lang="en-US" sz="4400" b="1" dirty="0">
              <a:solidFill>
                <a:srgbClr val="000000"/>
              </a:solidFill>
              <a:latin typeface="+mn-lt"/>
              <a:cs typeface="Times New Roman"/>
            </a:endParaRPr>
          </a:p>
        </p:txBody>
      </p:sp>
      <p:sp>
        <p:nvSpPr>
          <p:cNvPr id="3" name="Content Placeholder 2"/>
          <p:cNvSpPr>
            <a:spLocks noGrp="1"/>
          </p:cNvSpPr>
          <p:nvPr>
            <p:ph sz="quarter" idx="10"/>
          </p:nvPr>
        </p:nvSpPr>
        <p:spPr>
          <a:xfrm>
            <a:off x="457200" y="1576300"/>
            <a:ext cx="8229600" cy="4522982"/>
          </a:xfrm>
        </p:spPr>
        <p:txBody>
          <a:bodyPr>
            <a:normAutofit/>
          </a:bodyPr>
          <a:lstStyle/>
          <a:p>
            <a:pPr marL="0" indent="0">
              <a:buNone/>
            </a:pPr>
            <a:r>
              <a:rPr lang="en-US" b="1" dirty="0" smtClean="0">
                <a:solidFill>
                  <a:srgbClr val="000000"/>
                </a:solidFill>
                <a:latin typeface="Lucida Console"/>
                <a:cs typeface="Lucida Console"/>
              </a:rPr>
              <a:t>May 20/21,2014</a:t>
            </a:r>
            <a:endParaRPr lang="en-US" b="1" dirty="0">
              <a:solidFill>
                <a:srgbClr val="000000"/>
              </a:solidFill>
              <a:latin typeface="Lucida Console"/>
              <a:cs typeface="Lucida Console"/>
            </a:endParaRPr>
          </a:p>
          <a:p>
            <a:pPr marL="0" indent="0">
              <a:buNone/>
            </a:pPr>
            <a:r>
              <a:rPr lang="en-US" b="1" dirty="0" smtClean="0">
                <a:solidFill>
                  <a:srgbClr val="000000"/>
                </a:solidFill>
                <a:latin typeface="Lucida Console"/>
                <a:cs typeface="Lucida Console"/>
              </a:rPr>
              <a:t>University of Auckland </a:t>
            </a:r>
            <a:endParaRPr lang="en-US" b="1" dirty="0">
              <a:solidFill>
                <a:srgbClr val="000000"/>
              </a:solidFill>
              <a:latin typeface="Lucida Console"/>
              <a:cs typeface="Lucida Console"/>
            </a:endParaRPr>
          </a:p>
          <a:p>
            <a:pPr marL="0" indent="0">
              <a:buNone/>
            </a:pPr>
            <a:endParaRPr lang="en-US" b="1" dirty="0">
              <a:solidFill>
                <a:srgbClr val="000000"/>
              </a:solidFill>
              <a:latin typeface="Lucida Console"/>
              <a:cs typeface="Lucida Console"/>
            </a:endParaRPr>
          </a:p>
          <a:p>
            <a:endParaRPr lang="en-US" dirty="0">
              <a:latin typeface="Lucida Console"/>
              <a:cs typeface="Lucida Console"/>
            </a:endParaRPr>
          </a:p>
          <a:p>
            <a:endParaRPr lang="en-US" dirty="0">
              <a:latin typeface="Lucida Console"/>
              <a:cs typeface="Lucida Console"/>
            </a:endParaRPr>
          </a:p>
          <a:p>
            <a:pPr marL="0" indent="0">
              <a:buNone/>
            </a:pPr>
            <a:endParaRPr lang="en-US" dirty="0">
              <a:latin typeface="Lucida Console"/>
              <a:cs typeface="Lucida Console"/>
            </a:endParaRPr>
          </a:p>
          <a:p>
            <a:pPr marL="0" indent="0">
              <a:buNone/>
            </a:pPr>
            <a:endParaRPr lang="en-US" dirty="0">
              <a:latin typeface="Lucida Console"/>
              <a:cs typeface="Lucida Console"/>
            </a:endParaRPr>
          </a:p>
          <a:p>
            <a:pPr marL="0" indent="0">
              <a:buNone/>
            </a:pPr>
            <a:endParaRPr lang="en-US" sz="1600" dirty="0" smtClean="0">
              <a:latin typeface="Lucida Console"/>
              <a:cs typeface="Lucida Console"/>
            </a:endParaRPr>
          </a:p>
          <a:p>
            <a:pPr marL="0" indent="0">
              <a:buNone/>
            </a:pPr>
            <a:r>
              <a:rPr lang="en-US" sz="1600" b="1" dirty="0" smtClean="0">
                <a:solidFill>
                  <a:srgbClr val="000000"/>
                </a:solidFill>
                <a:latin typeface="Lucida Console"/>
                <a:cs typeface="Lucida Console"/>
              </a:rPr>
              <a:t>Jon </a:t>
            </a:r>
            <a:r>
              <a:rPr lang="en-US" sz="1600" b="1" dirty="0">
                <a:solidFill>
                  <a:srgbClr val="000000"/>
                </a:solidFill>
                <a:latin typeface="Lucida Console"/>
                <a:cs typeface="Lucida Console"/>
              </a:rPr>
              <a:t>Festinger Q.C.</a:t>
            </a:r>
          </a:p>
          <a:p>
            <a:pPr marL="0" indent="0">
              <a:buNone/>
            </a:pPr>
            <a:r>
              <a:rPr lang="en-US" sz="1600" b="1" dirty="0">
                <a:solidFill>
                  <a:srgbClr val="000000"/>
                </a:solidFill>
                <a:latin typeface="Lucida Console"/>
                <a:cs typeface="Lucida Console"/>
              </a:rPr>
              <a:t>Centre for Digital Media</a:t>
            </a:r>
          </a:p>
          <a:p>
            <a:pPr marL="0" indent="0">
              <a:buNone/>
            </a:pPr>
            <a:r>
              <a:rPr lang="en-US" sz="1600" b="1" dirty="0">
                <a:solidFill>
                  <a:srgbClr val="000000"/>
                </a:solidFill>
                <a:latin typeface="Lucida Console"/>
                <a:cs typeface="Lucida Console"/>
              </a:rPr>
              <a:t>Festinger Law &amp; Strategy </a:t>
            </a:r>
          </a:p>
          <a:p>
            <a:pPr marL="0" indent="0">
              <a:buNone/>
            </a:pPr>
            <a:r>
              <a:rPr lang="en-US" sz="1600" b="1" dirty="0" smtClean="0">
                <a:latin typeface="Lucida Console"/>
                <a:cs typeface="Lucida Console"/>
                <a:hlinkClick r:id="rId4"/>
              </a:rPr>
              <a:t>http://videogame.law.ubc.ca</a:t>
            </a:r>
            <a:endParaRPr lang="en-US" sz="1600" b="1" dirty="0" smtClean="0">
              <a:latin typeface="Lucida Console"/>
              <a:cs typeface="Lucida Console"/>
            </a:endParaRPr>
          </a:p>
          <a:p>
            <a:pPr marL="0" indent="0">
              <a:buNone/>
            </a:pPr>
            <a:r>
              <a:rPr lang="en-US" sz="1600" b="1" dirty="0" smtClean="0">
                <a:solidFill>
                  <a:srgbClr val="000000"/>
                </a:solidFill>
                <a:latin typeface="Lucida Console"/>
                <a:cs typeface="Lucida Console"/>
              </a:rPr>
              <a:t>@</a:t>
            </a:r>
            <a:r>
              <a:rPr lang="en-US" sz="1600" b="1" dirty="0" err="1">
                <a:solidFill>
                  <a:srgbClr val="000000"/>
                </a:solidFill>
                <a:latin typeface="Lucida Console"/>
                <a:cs typeface="Lucida Console"/>
              </a:rPr>
              <a:t>gamebizlaw</a:t>
            </a:r>
            <a:endParaRPr lang="en-US" sz="1600" b="1" dirty="0">
              <a:solidFill>
                <a:srgbClr val="000000"/>
              </a:solidFill>
              <a:latin typeface="Lucida Console"/>
              <a:cs typeface="Lucida Console"/>
            </a:endParaRPr>
          </a:p>
          <a:p>
            <a:pPr marL="0" indent="0">
              <a:buNone/>
            </a:pPr>
            <a:r>
              <a:rPr lang="en-US" sz="1600" b="1" dirty="0">
                <a:latin typeface="Lucida Console"/>
                <a:cs typeface="Lucida Console"/>
                <a:hlinkClick r:id="rId5"/>
              </a:rPr>
              <a:t>jon_festinger@thecdm.ca</a:t>
            </a:r>
            <a:endParaRPr lang="en-US" sz="1600" b="1" dirty="0">
              <a:latin typeface="Lucida Console"/>
              <a:cs typeface="Lucida Console"/>
            </a:endParaRPr>
          </a:p>
          <a:p>
            <a:pPr marL="0" indent="0">
              <a:buNone/>
            </a:pPr>
            <a:endParaRPr lang="en-US" sz="1800" dirty="0"/>
          </a:p>
          <a:p>
            <a:pPr marL="0" indent="0">
              <a:buNone/>
            </a:pPr>
            <a:endParaRPr lang="en-US" dirty="0"/>
          </a:p>
          <a:p>
            <a:pPr marL="0" indent="0">
              <a:buNone/>
            </a:pPr>
            <a:endParaRPr lang="en-US" sz="1600" dirty="0"/>
          </a:p>
          <a:p>
            <a:pPr marL="0" indent="0">
              <a:buNone/>
            </a:pPr>
            <a:endParaRPr lang="en-US" dirty="0"/>
          </a:p>
          <a:p>
            <a:endParaRPr lang="en-US" dirty="0"/>
          </a:p>
          <a:p>
            <a:endParaRPr lang="en-US" dirty="0"/>
          </a:p>
        </p:txBody>
      </p:sp>
      <p:pic>
        <p:nvPicPr>
          <p:cNvPr id="4" name="Picture 3"/>
          <p:cNvPicPr>
            <a:picLocks noChangeAspect="1"/>
          </p:cNvPicPr>
          <p:nvPr/>
        </p:nvPicPr>
        <p:blipFill>
          <a:blip r:embed="rId6"/>
          <a:stretch>
            <a:fillRect/>
          </a:stretch>
        </p:blipFill>
        <p:spPr>
          <a:xfrm>
            <a:off x="6611321" y="2381118"/>
            <a:ext cx="1752761" cy="2857500"/>
          </a:xfrm>
          <a:prstGeom prst="rect">
            <a:avLst/>
          </a:prstGeom>
        </p:spPr>
      </p:pic>
    </p:spTree>
    <p:extLst>
      <p:ext uri="{BB962C8B-B14F-4D97-AF65-F5344CB8AC3E}">
        <p14:creationId xmlns:p14="http://schemas.microsoft.com/office/powerpoint/2010/main" val="5367874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dirty="0" smtClean="0"/>
              <a:t>        </a:t>
            </a:r>
            <a:r>
              <a:rPr lang="en-US" dirty="0" smtClean="0">
                <a:solidFill>
                  <a:srgbClr val="8EB4E3"/>
                </a:solidFill>
              </a:rPr>
              <a:t> </a:t>
            </a:r>
            <a:r>
              <a:rPr lang="en-US" sz="5400" b="1" dirty="0" smtClean="0">
                <a:solidFill>
                  <a:srgbClr val="8EB4E3"/>
                </a:solidFill>
                <a:latin typeface="Apple Casual"/>
                <a:cs typeface="Apple Casual"/>
              </a:rPr>
              <a:t>Boyden</a:t>
            </a:r>
            <a:r>
              <a:rPr lang="en-US" dirty="0" smtClean="0">
                <a:solidFill>
                  <a:srgbClr val="8EB4E3"/>
                </a:solidFill>
              </a:rPr>
              <a:t> </a:t>
            </a:r>
            <a:r>
              <a:rPr lang="en-US" i="1" dirty="0" smtClean="0">
                <a:solidFill>
                  <a:srgbClr val="FFFFFF"/>
                </a:solidFill>
                <a:latin typeface="Arial Black"/>
                <a:cs typeface="Arial Black"/>
              </a:rPr>
              <a:t>- Conclusion</a:t>
            </a:r>
            <a:endParaRPr lang="en-US" i="1" dirty="0">
              <a:solidFill>
                <a:srgbClr val="FFFFFF"/>
              </a:solidFill>
              <a:latin typeface="Arial Black"/>
              <a:cs typeface="Arial Black"/>
            </a:endParaRPr>
          </a:p>
        </p:txBody>
      </p:sp>
      <p:sp>
        <p:nvSpPr>
          <p:cNvPr id="3" name="Content Placeholder 2"/>
          <p:cNvSpPr>
            <a:spLocks noGrp="1"/>
          </p:cNvSpPr>
          <p:nvPr>
            <p:ph sz="quarter" idx="10"/>
          </p:nvPr>
        </p:nvSpPr>
        <p:spPr>
          <a:xfrm>
            <a:off x="0" y="1016000"/>
            <a:ext cx="9144000" cy="5194644"/>
          </a:xfrm>
        </p:spPr>
        <p:txBody>
          <a:bodyPr>
            <a:normAutofit/>
          </a:bodyPr>
          <a:lstStyle/>
          <a:p>
            <a:pPr marL="0" indent="0">
              <a:buNone/>
            </a:pPr>
            <a:r>
              <a:rPr lang="en-US" dirty="0" smtClean="0">
                <a:solidFill>
                  <a:srgbClr val="FFFFFF"/>
                </a:solidFill>
              </a:rPr>
              <a:t>“</a:t>
            </a:r>
            <a:r>
              <a:rPr lang="en-US" b="1" dirty="0" smtClean="0">
                <a:solidFill>
                  <a:srgbClr val="FFFFFF"/>
                </a:solidFill>
              </a:rPr>
              <a:t>Games </a:t>
            </a:r>
            <a:r>
              <a:rPr lang="en-US" b="1" dirty="0">
                <a:solidFill>
                  <a:srgbClr val="FFFFFF"/>
                </a:solidFill>
              </a:rPr>
              <a:t>are systems in exactly the same way</a:t>
            </a:r>
            <a:r>
              <a:rPr lang="en-US" dirty="0">
                <a:solidFill>
                  <a:srgbClr val="FFFFFF"/>
                </a:solidFill>
              </a:rPr>
              <a:t>. </a:t>
            </a:r>
            <a:r>
              <a:rPr lang="en-US" b="1" dirty="0">
                <a:solidFill>
                  <a:srgbClr val="8EB4E3"/>
                </a:solidFill>
              </a:rPr>
              <a:t>A game, as sold, is only </a:t>
            </a:r>
            <a:r>
              <a:rPr lang="en-US" b="1" dirty="0" smtClean="0">
                <a:solidFill>
                  <a:srgbClr val="8EB4E3"/>
                </a:solidFill>
              </a:rPr>
              <a:t>a game </a:t>
            </a:r>
            <a:r>
              <a:rPr lang="en-US" b="1" dirty="0">
                <a:solidFill>
                  <a:srgbClr val="8EB4E3"/>
                </a:solidFill>
              </a:rPr>
              <a:t>form; the content necessary for an instance of the game comes </a:t>
            </a:r>
            <a:r>
              <a:rPr lang="en-US" b="1" dirty="0" smtClean="0">
                <a:solidFill>
                  <a:srgbClr val="8EB4E3"/>
                </a:solidFill>
              </a:rPr>
              <a:t>from the </a:t>
            </a:r>
            <a:r>
              <a:rPr lang="en-US" b="1" dirty="0">
                <a:solidFill>
                  <a:srgbClr val="8EB4E3"/>
                </a:solidFill>
              </a:rPr>
              <a:t>players</a:t>
            </a:r>
            <a:r>
              <a:rPr lang="en-US" dirty="0">
                <a:solidFill>
                  <a:srgbClr val="8EB4E3"/>
                </a:solidFill>
              </a:rPr>
              <a:t>. </a:t>
            </a:r>
            <a:r>
              <a:rPr lang="en-US" dirty="0">
                <a:solidFill>
                  <a:srgbClr val="FFFFFF"/>
                </a:solidFill>
              </a:rPr>
              <a:t>That is, the game form establishes the environment for play</a:t>
            </a:r>
            <a:r>
              <a:rPr lang="en-US" dirty="0" smtClean="0">
                <a:solidFill>
                  <a:srgbClr val="FFFFFF"/>
                </a:solidFill>
              </a:rPr>
              <a:t>—the </a:t>
            </a:r>
            <a:r>
              <a:rPr lang="en-US" dirty="0">
                <a:solidFill>
                  <a:srgbClr val="FFFFFF"/>
                </a:solidFill>
              </a:rPr>
              <a:t>game space—and it defines permissible moves and the conditions </a:t>
            </a:r>
            <a:r>
              <a:rPr lang="en-US" dirty="0" smtClean="0">
                <a:solidFill>
                  <a:srgbClr val="FFFFFF"/>
                </a:solidFill>
              </a:rPr>
              <a:t>for winning </a:t>
            </a:r>
            <a:r>
              <a:rPr lang="en-US" dirty="0">
                <a:solidFill>
                  <a:srgbClr val="FFFFFF"/>
                </a:solidFill>
              </a:rPr>
              <a:t>or drawing. </a:t>
            </a:r>
            <a:r>
              <a:rPr lang="en-US" b="1" dirty="0">
                <a:solidFill>
                  <a:srgbClr val="8EB4E3"/>
                </a:solidFill>
              </a:rPr>
              <a:t>But the game itself is supplied by the players</a:t>
            </a:r>
            <a:r>
              <a:rPr lang="en-US" dirty="0">
                <a:solidFill>
                  <a:srgbClr val="8EB4E3"/>
                </a:solidFill>
              </a:rPr>
              <a:t>. </a:t>
            </a:r>
            <a:r>
              <a:rPr lang="en-US" b="1" dirty="0" smtClean="0">
                <a:solidFill>
                  <a:srgbClr val="B3A2C7"/>
                </a:solidFill>
              </a:rPr>
              <a:t>G</a:t>
            </a:r>
            <a:r>
              <a:rPr lang="en-US" b="1" dirty="0" smtClean="0">
                <a:solidFill>
                  <a:schemeClr val="accent4">
                    <a:lumMod val="60000"/>
                    <a:lumOff val="40000"/>
                  </a:schemeClr>
                </a:solidFill>
              </a:rPr>
              <a:t>ames are </a:t>
            </a:r>
            <a:r>
              <a:rPr lang="en-US" b="1" dirty="0">
                <a:solidFill>
                  <a:schemeClr val="accent4">
                    <a:lumMod val="60000"/>
                    <a:lumOff val="40000"/>
                  </a:schemeClr>
                </a:solidFill>
              </a:rPr>
              <a:t>systems </a:t>
            </a:r>
            <a:r>
              <a:rPr lang="en-US" dirty="0">
                <a:solidFill>
                  <a:srgbClr val="FFFFFF"/>
                </a:solidFill>
              </a:rPr>
              <a:t>in the same way that the excluded schemes in the cases </a:t>
            </a:r>
            <a:r>
              <a:rPr lang="en-US" dirty="0" smtClean="0">
                <a:solidFill>
                  <a:srgbClr val="FFFFFF"/>
                </a:solidFill>
              </a:rPr>
              <a:t>above were systems.”</a:t>
            </a:r>
          </a:p>
          <a:p>
            <a:pPr marL="0" indent="0">
              <a:buNone/>
            </a:pPr>
            <a:endParaRPr lang="en-US" dirty="0">
              <a:solidFill>
                <a:srgbClr val="FFFFFF"/>
              </a:solidFill>
            </a:endParaRPr>
          </a:p>
          <a:p>
            <a:pPr marL="0" indent="0">
              <a:buNone/>
            </a:pPr>
            <a:r>
              <a:rPr lang="en-US" dirty="0">
                <a:solidFill>
                  <a:srgbClr val="FFFFFF"/>
                </a:solidFill>
              </a:rPr>
              <a:t>“For systems, the rule against the </a:t>
            </a:r>
            <a:r>
              <a:rPr lang="en-US" dirty="0" err="1">
                <a:solidFill>
                  <a:srgbClr val="FFFFFF"/>
                </a:solidFill>
              </a:rPr>
              <a:t>copyrightability</a:t>
            </a:r>
            <a:r>
              <a:rPr lang="en-US" dirty="0">
                <a:solidFill>
                  <a:srgbClr val="FFFFFF"/>
                </a:solidFill>
              </a:rPr>
              <a:t> of games demonstrates why systems are generally </a:t>
            </a:r>
            <a:r>
              <a:rPr lang="en-US" dirty="0" err="1">
                <a:solidFill>
                  <a:srgbClr val="FFFFFF"/>
                </a:solidFill>
              </a:rPr>
              <a:t>uncopyrightable</a:t>
            </a:r>
            <a:r>
              <a:rPr lang="en-US" dirty="0">
                <a:solidFill>
                  <a:srgbClr val="FFFFFF"/>
                </a:solidFill>
              </a:rPr>
              <a:t> and why that term has special significance</a:t>
            </a:r>
            <a:r>
              <a:rPr lang="en-US" dirty="0">
                <a:solidFill>
                  <a:srgbClr val="000000"/>
                </a:solidFill>
              </a:rPr>
              <a:t>. </a:t>
            </a:r>
            <a:r>
              <a:rPr lang="en-US" b="1" dirty="0">
                <a:solidFill>
                  <a:srgbClr val="B3A2C7"/>
                </a:solidFill>
              </a:rPr>
              <a:t>The term is not merely a synonym for “idea,” or “process.” </a:t>
            </a:r>
            <a:r>
              <a:rPr lang="en-US" b="1" dirty="0">
                <a:solidFill>
                  <a:schemeClr val="tx2">
                    <a:lumMod val="40000"/>
                    <a:lumOff val="60000"/>
                  </a:schemeClr>
                </a:solidFill>
              </a:rPr>
              <a:t>Systems are shells into which users pour meaning</a:t>
            </a:r>
            <a:r>
              <a:rPr lang="en-US" dirty="0">
                <a:solidFill>
                  <a:schemeClr val="tx2">
                    <a:lumMod val="40000"/>
                    <a:lumOff val="60000"/>
                  </a:schemeClr>
                </a:solidFill>
              </a:rPr>
              <a:t>. </a:t>
            </a:r>
            <a:r>
              <a:rPr lang="en-US" dirty="0">
                <a:solidFill>
                  <a:schemeClr val="bg1"/>
                </a:solidFill>
              </a:rPr>
              <a:t>While they may contain expression themselves, that expression is there merely to facilitate the meaning added by the user. Copyright properly excludes them.”</a:t>
            </a:r>
          </a:p>
          <a:p>
            <a:pPr marL="0" indent="0">
              <a:buNone/>
            </a:pPr>
            <a:endParaRPr lang="en-US" dirty="0"/>
          </a:p>
        </p:txBody>
      </p:sp>
    </p:spTree>
    <p:extLst>
      <p:ext uri="{BB962C8B-B14F-4D97-AF65-F5344CB8AC3E}">
        <p14:creationId xmlns:p14="http://schemas.microsoft.com/office/powerpoint/2010/main" val="1521090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595269"/>
            <a:ext cx="8229600" cy="5130865"/>
          </a:xfrm>
        </p:spPr>
        <p:txBody>
          <a:bodyPr>
            <a:normAutofit/>
          </a:bodyPr>
          <a:lstStyle/>
          <a:p>
            <a:pPr marL="0" indent="0">
              <a:buNone/>
            </a:pPr>
            <a:r>
              <a:rPr lang="en-US" sz="8800" b="1" dirty="0" smtClean="0">
                <a:solidFill>
                  <a:srgbClr val="FFFF00"/>
                </a:solidFill>
                <a:latin typeface="Lucida Console"/>
                <a:cs typeface="Lucida Console"/>
              </a:rPr>
              <a:t>2. THE IP </a:t>
            </a:r>
          </a:p>
          <a:p>
            <a:pPr marL="0" indent="0">
              <a:buNone/>
            </a:pPr>
            <a:r>
              <a:rPr lang="en-US" sz="8800" b="1" dirty="0">
                <a:solidFill>
                  <a:srgbClr val="FFFF00"/>
                </a:solidFill>
                <a:latin typeface="Lucida Console"/>
                <a:cs typeface="Lucida Console"/>
              </a:rPr>
              <a:t> </a:t>
            </a:r>
            <a:r>
              <a:rPr lang="en-US" sz="8800" b="1" dirty="0" smtClean="0">
                <a:solidFill>
                  <a:srgbClr val="FFFF00"/>
                </a:solidFill>
                <a:latin typeface="Lucida Console"/>
                <a:cs typeface="Lucida Console"/>
              </a:rPr>
              <a:t>  THRESHOLD </a:t>
            </a:r>
          </a:p>
          <a:p>
            <a:pPr marL="0" indent="0">
              <a:buNone/>
            </a:pPr>
            <a:r>
              <a:rPr lang="en-US" sz="8800" b="1" dirty="0" smtClean="0">
                <a:solidFill>
                  <a:srgbClr val="FFFF00"/>
                </a:solidFill>
                <a:latin typeface="Lucida Console"/>
                <a:cs typeface="Lucida Console"/>
              </a:rPr>
              <a:t>   FOR GAMES</a:t>
            </a:r>
            <a:endParaRPr lang="en-US" sz="8800" b="1" dirty="0">
              <a:solidFill>
                <a:srgbClr val="FFFF00"/>
              </a:solidFill>
              <a:latin typeface="Lucida Console"/>
              <a:cs typeface="Lucida Console"/>
            </a:endParaRPr>
          </a:p>
        </p:txBody>
      </p:sp>
    </p:spTree>
    <p:extLst>
      <p:ext uri="{BB962C8B-B14F-4D97-AF65-F5344CB8AC3E}">
        <p14:creationId xmlns:p14="http://schemas.microsoft.com/office/powerpoint/2010/main" val="20183564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729"/>
            <a:ext cx="8229600" cy="1016000"/>
          </a:xfrm>
        </p:spPr>
        <p:txBody>
          <a:bodyPr/>
          <a:lstStyle/>
          <a:p>
            <a:r>
              <a:rPr lang="en-US" dirty="0" smtClean="0"/>
              <a:t>                 </a:t>
            </a:r>
            <a:r>
              <a:rPr lang="en-US" b="1" dirty="0" smtClean="0">
                <a:solidFill>
                  <a:srgbClr val="FFFF00"/>
                </a:solidFill>
              </a:rPr>
              <a:t>BREAKOUT </a:t>
            </a:r>
            <a:endParaRPr lang="en-US" b="1" dirty="0">
              <a:solidFill>
                <a:srgbClr val="FFFF00"/>
              </a:solidFill>
            </a:endParaRPr>
          </a:p>
        </p:txBody>
      </p:sp>
      <p:sp>
        <p:nvSpPr>
          <p:cNvPr id="3" name="Content Placeholder 2"/>
          <p:cNvSpPr>
            <a:spLocks noGrp="1"/>
          </p:cNvSpPr>
          <p:nvPr>
            <p:ph sz="quarter" idx="10"/>
          </p:nvPr>
        </p:nvSpPr>
        <p:spPr>
          <a:xfrm>
            <a:off x="457200" y="1034729"/>
            <a:ext cx="8229600" cy="4691405"/>
          </a:xfrm>
        </p:spPr>
        <p:txBody>
          <a:bodyPr/>
          <a:lstStyle/>
          <a:p>
            <a:pPr marL="0" indent="0">
              <a:buNone/>
            </a:pPr>
            <a:r>
              <a:rPr lang="en-US" b="1" dirty="0" smtClean="0">
                <a:latin typeface="Arial Black"/>
                <a:cs typeface="Arial Black"/>
              </a:rPr>
              <a:t>  </a:t>
            </a:r>
            <a:r>
              <a:rPr lang="en-US" b="1" dirty="0" smtClean="0">
                <a:solidFill>
                  <a:schemeClr val="bg1"/>
                </a:solidFill>
                <a:latin typeface="Arial Black"/>
                <a:cs typeface="Arial Black"/>
              </a:rPr>
              <a:t> Issue: The “creativity standard” in copyright.</a:t>
            </a:r>
          </a:p>
          <a:p>
            <a:endParaRPr lang="en-US" dirty="0"/>
          </a:p>
        </p:txBody>
      </p:sp>
      <p:pic>
        <p:nvPicPr>
          <p:cNvPr id="6" name="Picture 5" descr="Breakout260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0160" y="1844473"/>
            <a:ext cx="6103899" cy="4005683"/>
          </a:xfrm>
          <a:prstGeom prst="rect">
            <a:avLst/>
          </a:prstGeom>
        </p:spPr>
      </p:pic>
    </p:spTree>
    <p:extLst>
      <p:ext uri="{BB962C8B-B14F-4D97-AF65-F5344CB8AC3E}">
        <p14:creationId xmlns:p14="http://schemas.microsoft.com/office/powerpoint/2010/main" val="14764883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556"/>
            <a:ext cx="9144000" cy="904865"/>
          </a:xfrm>
        </p:spPr>
        <p:txBody>
          <a:bodyPr>
            <a:normAutofit/>
          </a:bodyPr>
          <a:lstStyle/>
          <a:p>
            <a:r>
              <a:rPr lang="en-US" b="1" i="1" dirty="0" smtClean="0">
                <a:solidFill>
                  <a:schemeClr val="tx1"/>
                </a:solidFill>
              </a:rPr>
              <a:t>  </a:t>
            </a:r>
            <a:r>
              <a:rPr lang="en-US" b="1" i="1" dirty="0" smtClean="0">
                <a:solidFill>
                  <a:schemeClr val="bg1"/>
                </a:solidFill>
              </a:rPr>
              <a:t>Atari v. Oman </a:t>
            </a:r>
            <a:r>
              <a:rPr lang="en-US" dirty="0" smtClean="0">
                <a:solidFill>
                  <a:schemeClr val="bg1"/>
                </a:solidFill>
              </a:rPr>
              <a:t>- </a:t>
            </a:r>
            <a:r>
              <a:rPr lang="en-US" sz="3200" dirty="0" smtClean="0">
                <a:solidFill>
                  <a:schemeClr val="bg1"/>
                </a:solidFill>
              </a:rPr>
              <a:t>1989/1992 USCA DC Cir.</a:t>
            </a:r>
            <a:endParaRPr lang="en-US" sz="3200" dirty="0">
              <a:solidFill>
                <a:schemeClr val="bg1"/>
              </a:solidFill>
            </a:endParaRPr>
          </a:p>
        </p:txBody>
      </p:sp>
      <p:sp>
        <p:nvSpPr>
          <p:cNvPr id="3" name="Content Placeholder 2"/>
          <p:cNvSpPr>
            <a:spLocks noGrp="1"/>
          </p:cNvSpPr>
          <p:nvPr>
            <p:ph sz="quarter" idx="10"/>
          </p:nvPr>
        </p:nvSpPr>
        <p:spPr>
          <a:xfrm>
            <a:off x="-1" y="936419"/>
            <a:ext cx="9144001" cy="5921581"/>
          </a:xfrm>
        </p:spPr>
        <p:txBody>
          <a:bodyPr>
            <a:normAutofit/>
          </a:bodyPr>
          <a:lstStyle/>
          <a:p>
            <a:pPr marL="0" indent="0">
              <a:buNone/>
            </a:pPr>
            <a:r>
              <a:rPr lang="en-US" sz="1900" dirty="0" smtClean="0">
                <a:solidFill>
                  <a:srgbClr val="FFFFFF"/>
                </a:solidFill>
              </a:rPr>
              <a:t>* “</a:t>
            </a:r>
            <a:r>
              <a:rPr lang="en-US" sz="1900" i="1" dirty="0" smtClean="0">
                <a:solidFill>
                  <a:srgbClr val="FFFFFF"/>
                </a:solidFill>
              </a:rPr>
              <a:t>BREAKOUT's </a:t>
            </a:r>
            <a:r>
              <a:rPr lang="en-US" sz="1900" i="1" dirty="0">
                <a:solidFill>
                  <a:srgbClr val="FFFFFF"/>
                </a:solidFill>
              </a:rPr>
              <a:t>audiovisual display features a wall formed by</a:t>
            </a:r>
            <a:r>
              <a:rPr lang="en-US" sz="1900" i="1" dirty="0"/>
              <a:t> </a:t>
            </a:r>
            <a:r>
              <a:rPr lang="en-US" sz="1900" i="1" dirty="0">
                <a:solidFill>
                  <a:srgbClr val="FF0000"/>
                </a:solidFill>
              </a:rPr>
              <a:t>red</a:t>
            </a:r>
            <a:r>
              <a:rPr lang="en-US" sz="1900" i="1" dirty="0"/>
              <a:t>, </a:t>
            </a:r>
            <a:r>
              <a:rPr lang="en-US" sz="1900" i="1" dirty="0" smtClean="0">
                <a:solidFill>
                  <a:schemeClr val="accent6">
                    <a:lumMod val="75000"/>
                  </a:schemeClr>
                </a:solidFill>
              </a:rPr>
              <a:t>ambe</a:t>
            </a:r>
            <a:r>
              <a:rPr lang="en-US" sz="1900" i="1" dirty="0" smtClean="0">
                <a:solidFill>
                  <a:srgbClr val="E46C0A"/>
                </a:solidFill>
              </a:rPr>
              <a:t>r</a:t>
            </a:r>
            <a:r>
              <a:rPr lang="en-US" sz="1900" i="1" dirty="0"/>
              <a:t>,</a:t>
            </a:r>
            <a:r>
              <a:rPr lang="en-US" sz="1900" i="1" dirty="0" smtClean="0">
                <a:solidFill>
                  <a:srgbClr val="E46C0A"/>
                </a:solidFill>
              </a:rPr>
              <a:t> </a:t>
            </a:r>
            <a:r>
              <a:rPr lang="en-US" sz="1900" i="1" dirty="0" smtClean="0">
                <a:solidFill>
                  <a:srgbClr val="008000"/>
                </a:solidFill>
              </a:rPr>
              <a:t>green</a:t>
            </a:r>
            <a:r>
              <a:rPr lang="en-US" sz="1900" i="1" dirty="0"/>
              <a:t>, </a:t>
            </a:r>
            <a:r>
              <a:rPr lang="en-US" sz="1900" i="1" dirty="0">
                <a:solidFill>
                  <a:srgbClr val="FFFFFF"/>
                </a:solidFill>
              </a:rPr>
              <a:t>and</a:t>
            </a:r>
            <a:r>
              <a:rPr lang="en-US" sz="1900" i="1" dirty="0"/>
              <a:t> </a:t>
            </a:r>
            <a:r>
              <a:rPr lang="en-US" sz="1900" i="1" dirty="0">
                <a:solidFill>
                  <a:schemeClr val="tx2">
                    <a:lumMod val="40000"/>
                    <a:lumOff val="60000"/>
                  </a:schemeClr>
                </a:solidFill>
              </a:rPr>
              <a:t>blue</a:t>
            </a:r>
            <a:r>
              <a:rPr lang="en-US" sz="1900" i="1" dirty="0"/>
              <a:t> </a:t>
            </a:r>
            <a:r>
              <a:rPr lang="en-US" sz="1900" i="1" dirty="0">
                <a:solidFill>
                  <a:srgbClr val="FFFFFF"/>
                </a:solidFill>
              </a:rPr>
              <a:t>layers of rectangles representing bricks. A player maneuvers a control knob that causes a rectangular-shaped representation of a paddle to hit a square-shaped representation of a ball against the brick wall. When the ball hits a brick, that brick disappears from its row, the player scores points, and a brick on a higher row becomes exposed. </a:t>
            </a:r>
            <a:r>
              <a:rPr lang="en-US" sz="1900" b="1" i="1" dirty="0">
                <a:solidFill>
                  <a:schemeClr val="accent4">
                    <a:lumMod val="40000"/>
                    <a:lumOff val="60000"/>
                  </a:schemeClr>
                </a:solidFill>
              </a:rPr>
              <a:t>A "breakout" occurs when the ball penetrates through all rows of bricks and moves into the space between the wall and the top of the screen; the ball then ricochets in a </a:t>
            </a:r>
            <a:r>
              <a:rPr lang="en-US" sz="1900" b="1" i="1" dirty="0" err="1">
                <a:solidFill>
                  <a:schemeClr val="accent4">
                    <a:lumMod val="40000"/>
                    <a:lumOff val="60000"/>
                  </a:schemeClr>
                </a:solidFill>
              </a:rPr>
              <a:t>zig-zag</a:t>
            </a:r>
            <a:r>
              <a:rPr lang="en-US" sz="1900" b="1" i="1" dirty="0">
                <a:solidFill>
                  <a:schemeClr val="accent4">
                    <a:lumMod val="40000"/>
                    <a:lumOff val="60000"/>
                  </a:schemeClr>
                </a:solidFill>
              </a:rPr>
              <a:t> pattern off the sides of the screen and the top layer of the wall, removing bricks upon contact and adding more points to the player's score</a:t>
            </a:r>
            <a:r>
              <a:rPr lang="en-US" sz="1900" i="1" dirty="0">
                <a:solidFill>
                  <a:schemeClr val="accent4">
                    <a:lumMod val="40000"/>
                    <a:lumOff val="60000"/>
                  </a:schemeClr>
                </a:solidFill>
              </a:rPr>
              <a:t>. </a:t>
            </a:r>
            <a:r>
              <a:rPr lang="en-US" sz="1900" i="1" dirty="0">
                <a:solidFill>
                  <a:srgbClr val="FFFFFF"/>
                </a:solidFill>
              </a:rPr>
              <a:t>Various tones sound as the ball touches different objects or places on the screen. The size of the paddle diminishes and the motion of the ball accelerates as the game is played</a:t>
            </a:r>
            <a:r>
              <a:rPr lang="en-US" sz="1900" dirty="0" smtClean="0">
                <a:solidFill>
                  <a:srgbClr val="FFFFFF"/>
                </a:solidFill>
              </a:rPr>
              <a:t>.”</a:t>
            </a:r>
          </a:p>
          <a:p>
            <a:pPr marL="0" indent="0">
              <a:buNone/>
            </a:pPr>
            <a:r>
              <a:rPr lang="en-US" sz="2000" b="1" dirty="0" smtClean="0">
                <a:solidFill>
                  <a:srgbClr val="FFFFFF"/>
                </a:solidFill>
              </a:rPr>
              <a:t>District </a:t>
            </a:r>
            <a:r>
              <a:rPr lang="en-US" sz="2000" b="1" dirty="0">
                <a:solidFill>
                  <a:srgbClr val="FFFFFF"/>
                </a:solidFill>
              </a:rPr>
              <a:t>court judge asked counsel for the </a:t>
            </a:r>
            <a:r>
              <a:rPr lang="en-US" sz="2000" b="1" dirty="0" smtClean="0">
                <a:solidFill>
                  <a:srgbClr val="FFFFFF"/>
                </a:solidFill>
              </a:rPr>
              <a:t>Register: </a:t>
            </a:r>
            <a:r>
              <a:rPr lang="en-US" b="1" dirty="0">
                <a:solidFill>
                  <a:srgbClr val="000090"/>
                </a:solidFill>
              </a:rPr>
              <a:t>"</a:t>
            </a:r>
            <a:r>
              <a:rPr lang="en-US" b="1" i="1" dirty="0">
                <a:solidFill>
                  <a:schemeClr val="accent3"/>
                </a:solidFill>
              </a:rPr>
              <a:t>If Picasso had painted a round object on a canvas</a:t>
            </a:r>
            <a:r>
              <a:rPr lang="en-US" b="1" i="1" dirty="0">
                <a:solidFill>
                  <a:srgbClr val="000090"/>
                </a:solidFill>
              </a:rPr>
              <a:t>, </a:t>
            </a:r>
            <a:r>
              <a:rPr lang="en-US" b="1" i="1" dirty="0">
                <a:solidFill>
                  <a:srgbClr val="8EB4E3"/>
                </a:solidFill>
              </a:rPr>
              <a:t>would you say because it depicts a familiar subject--namely, something that's round--it can't be copyrighted</a:t>
            </a:r>
            <a:r>
              <a:rPr lang="en-US" b="1" i="1" dirty="0" smtClean="0">
                <a:solidFill>
                  <a:srgbClr val="8EB4E3"/>
                </a:solidFill>
              </a:rPr>
              <a:t>?</a:t>
            </a:r>
            <a:r>
              <a:rPr lang="en-US" b="1" dirty="0" smtClean="0">
                <a:solidFill>
                  <a:srgbClr val="8EB4E3"/>
                </a:solidFill>
              </a:rPr>
              <a:t>”</a:t>
            </a:r>
          </a:p>
          <a:p>
            <a:pPr marL="0" indent="0">
              <a:buNone/>
            </a:pPr>
            <a:r>
              <a:rPr lang="en-US" sz="1600" b="1" dirty="0" smtClean="0">
                <a:hlinkClick r:id="rId2"/>
              </a:rPr>
              <a:t>Atari</a:t>
            </a:r>
            <a:r>
              <a:rPr lang="en-US" sz="1600" b="1" dirty="0">
                <a:hlinkClick r:id="rId2"/>
              </a:rPr>
              <a:t> </a:t>
            </a:r>
            <a:r>
              <a:rPr lang="en-US" sz="1600" dirty="0">
                <a:hlinkClick r:id="rId2"/>
              </a:rPr>
              <a:t>Games Corp. v. </a:t>
            </a:r>
            <a:r>
              <a:rPr lang="en-US" sz="1600" b="1" dirty="0">
                <a:hlinkClick r:id="rId2"/>
              </a:rPr>
              <a:t>Oman</a:t>
            </a:r>
            <a:r>
              <a:rPr lang="en-US" sz="1600" dirty="0">
                <a:hlinkClick r:id="rId2"/>
              </a:rPr>
              <a:t>, 979 F. 2d 242 - 1992</a:t>
            </a:r>
            <a:r>
              <a:rPr lang="en-US" sz="1600" dirty="0"/>
              <a:t> </a:t>
            </a:r>
            <a:r>
              <a:rPr lang="en-US" sz="1600" dirty="0">
                <a:solidFill>
                  <a:srgbClr val="FFFFFF"/>
                </a:solidFill>
              </a:rPr>
              <a:t>- ‎Court of Appeals, Dist. of Columbia Circuit</a:t>
            </a:r>
          </a:p>
          <a:p>
            <a:pPr marL="0" indent="0">
              <a:buNone/>
            </a:pPr>
            <a:r>
              <a:rPr lang="en-US" sz="1600" b="1" dirty="0" smtClean="0">
                <a:hlinkClick r:id="rId3"/>
              </a:rPr>
              <a:t>Atari</a:t>
            </a:r>
            <a:r>
              <a:rPr lang="en-US" sz="1600" b="1" dirty="0">
                <a:hlinkClick r:id="rId3"/>
              </a:rPr>
              <a:t> </a:t>
            </a:r>
            <a:r>
              <a:rPr lang="en-US" sz="1600" dirty="0">
                <a:hlinkClick r:id="rId3"/>
              </a:rPr>
              <a:t>Games Corp. v. </a:t>
            </a:r>
            <a:r>
              <a:rPr lang="en-US" sz="1600" b="1" dirty="0">
                <a:hlinkClick r:id="rId3"/>
              </a:rPr>
              <a:t>Oman</a:t>
            </a:r>
            <a:r>
              <a:rPr lang="en-US" sz="1600" dirty="0">
                <a:hlinkClick r:id="rId3"/>
              </a:rPr>
              <a:t>, 888 F. 2d 878 - 1989</a:t>
            </a:r>
            <a:r>
              <a:rPr lang="en-US" sz="1600" dirty="0"/>
              <a:t> </a:t>
            </a:r>
            <a:r>
              <a:rPr lang="en-US" sz="1600" dirty="0">
                <a:solidFill>
                  <a:srgbClr val="FFFFFF"/>
                </a:solidFill>
              </a:rPr>
              <a:t>- ‎Court of Appeals, Dist. of Columbia Circuit</a:t>
            </a:r>
          </a:p>
          <a:p>
            <a:pPr marL="0" indent="0">
              <a:buNone/>
            </a:pPr>
            <a:r>
              <a:rPr lang="en-US" sz="1600" b="1" dirty="0">
                <a:hlinkClick r:id="rId4"/>
              </a:rPr>
              <a:t>Atari </a:t>
            </a:r>
            <a:r>
              <a:rPr lang="en-US" sz="1600" dirty="0">
                <a:hlinkClick r:id="rId4"/>
              </a:rPr>
              <a:t>Games Corp. v. </a:t>
            </a:r>
            <a:r>
              <a:rPr lang="en-US" sz="1600" b="1" dirty="0">
                <a:hlinkClick r:id="rId4"/>
              </a:rPr>
              <a:t>Oman</a:t>
            </a:r>
            <a:r>
              <a:rPr lang="en-US" sz="1600" dirty="0">
                <a:hlinkClick r:id="rId4"/>
              </a:rPr>
              <a:t>, 693 F. Supp. 1204 - 1988</a:t>
            </a:r>
            <a:r>
              <a:rPr lang="en-US" sz="1600" dirty="0"/>
              <a:t> </a:t>
            </a:r>
            <a:r>
              <a:rPr lang="en-US" sz="1600" dirty="0">
                <a:solidFill>
                  <a:srgbClr val="FFFFFF"/>
                </a:solidFill>
              </a:rPr>
              <a:t>- ‎Dist. Court, Dist. of Columbia </a:t>
            </a:r>
            <a:endParaRPr lang="en-US" sz="1600" b="1" dirty="0">
              <a:solidFill>
                <a:srgbClr val="FFFFFF"/>
              </a:solidFill>
            </a:endParaRPr>
          </a:p>
          <a:p>
            <a:endParaRPr lang="en-US" dirty="0"/>
          </a:p>
        </p:txBody>
      </p:sp>
    </p:spTree>
    <p:extLst>
      <p:ext uri="{BB962C8B-B14F-4D97-AF65-F5344CB8AC3E}">
        <p14:creationId xmlns:p14="http://schemas.microsoft.com/office/powerpoint/2010/main" val="12193189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0" y="496059"/>
            <a:ext cx="9144000" cy="5785554"/>
          </a:xfrm>
        </p:spPr>
        <p:txBody>
          <a:bodyPr>
            <a:normAutofit/>
          </a:bodyPr>
          <a:lstStyle/>
          <a:p>
            <a:pPr marL="0" indent="0">
              <a:buNone/>
            </a:pPr>
            <a:r>
              <a:rPr lang="en-US" sz="3600" b="1" dirty="0" smtClean="0">
                <a:solidFill>
                  <a:srgbClr val="000000"/>
                </a:solidFill>
                <a:latin typeface="American Typewriter"/>
                <a:cs typeface="American Typewriter"/>
              </a:rPr>
              <a:t>                   </a:t>
            </a:r>
          </a:p>
          <a:p>
            <a:pPr marL="1143000" indent="-1143000">
              <a:buAutoNum type="arabicPeriod" startAt="3"/>
            </a:pPr>
            <a:r>
              <a:rPr lang="en-US" sz="6000" b="1" dirty="0" smtClean="0">
                <a:solidFill>
                  <a:srgbClr val="0000FF"/>
                </a:solidFill>
                <a:latin typeface="Lucida Console"/>
                <a:cs typeface="Lucida Console"/>
              </a:rPr>
              <a:t>FREEDOM </a:t>
            </a:r>
            <a:r>
              <a:rPr lang="en-US" sz="6000" b="1" dirty="0" smtClean="0">
                <a:solidFill>
                  <a:srgbClr val="800000"/>
                </a:solidFill>
                <a:latin typeface="Lucida Console"/>
                <a:cs typeface="Lucida Console"/>
              </a:rPr>
              <a:t>TO</a:t>
            </a:r>
          </a:p>
          <a:p>
            <a:pPr marL="0" indent="0">
              <a:buNone/>
            </a:pPr>
            <a:r>
              <a:rPr lang="en-US" sz="9600" b="1" dirty="0" smtClean="0">
                <a:solidFill>
                  <a:srgbClr val="000090"/>
                </a:solidFill>
                <a:latin typeface="Lucida Console"/>
                <a:cs typeface="Lucida Console"/>
              </a:rPr>
              <a:t>  </a:t>
            </a:r>
            <a:r>
              <a:rPr lang="en-US" sz="9600" b="1" dirty="0" smtClean="0">
                <a:solidFill>
                  <a:srgbClr val="FFFF00"/>
                </a:solidFill>
                <a:latin typeface="Lucida Console"/>
                <a:cs typeface="Lucida Console"/>
              </a:rPr>
              <a:t>MOD/ </a:t>
            </a:r>
          </a:p>
          <a:p>
            <a:pPr marL="0" indent="0">
              <a:buNone/>
            </a:pPr>
            <a:r>
              <a:rPr lang="en-US" sz="9600" b="1" dirty="0">
                <a:solidFill>
                  <a:srgbClr val="FFFF00"/>
                </a:solidFill>
                <a:latin typeface="Lucida Console"/>
                <a:cs typeface="Lucida Console"/>
              </a:rPr>
              <a:t> </a:t>
            </a:r>
            <a:r>
              <a:rPr lang="en-US" sz="9600" b="1" dirty="0" smtClean="0">
                <a:solidFill>
                  <a:srgbClr val="FFFF00"/>
                </a:solidFill>
                <a:latin typeface="Lucida Console"/>
                <a:cs typeface="Lucida Console"/>
              </a:rPr>
              <a:t> </a:t>
            </a:r>
            <a:r>
              <a:rPr lang="en-US" sz="9600" b="1" dirty="0" err="1" smtClean="0">
                <a:solidFill>
                  <a:srgbClr val="660066"/>
                </a:solidFill>
                <a:latin typeface="Lucida Console"/>
                <a:cs typeface="Lucida Console"/>
              </a:rPr>
              <a:t>C</a:t>
            </a:r>
            <a:r>
              <a:rPr lang="en-US" sz="9600" b="1" dirty="0" err="1" smtClean="0">
                <a:solidFill>
                  <a:srgbClr val="FFFF00"/>
                </a:solidFill>
                <a:latin typeface="Lucida Console"/>
                <a:cs typeface="Lucida Console"/>
              </a:rPr>
              <a:t>R</a:t>
            </a:r>
            <a:r>
              <a:rPr lang="en-US" sz="9600" b="1" dirty="0" err="1" smtClean="0">
                <a:solidFill>
                  <a:schemeClr val="accent5"/>
                </a:solidFill>
                <a:latin typeface="Lucida Console"/>
                <a:cs typeface="Lucida Console"/>
              </a:rPr>
              <a:t>E</a:t>
            </a:r>
            <a:r>
              <a:rPr lang="en-US" sz="9600" b="1" dirty="0" err="1" smtClean="0">
                <a:solidFill>
                  <a:srgbClr val="008000"/>
                </a:solidFill>
                <a:latin typeface="Lucida Console"/>
                <a:cs typeface="Lucida Console"/>
              </a:rPr>
              <a:t>A</a:t>
            </a:r>
            <a:r>
              <a:rPr lang="en-US" sz="9600" b="1" dirty="0" err="1" smtClean="0">
                <a:solidFill>
                  <a:schemeClr val="bg1"/>
                </a:solidFill>
                <a:latin typeface="Lucida Console"/>
                <a:cs typeface="Lucida Console"/>
              </a:rPr>
              <a:t>t</a:t>
            </a:r>
            <a:r>
              <a:rPr lang="en-US" sz="9600" b="1" dirty="0" err="1" smtClean="0">
                <a:solidFill>
                  <a:srgbClr val="FF6600"/>
                </a:solidFill>
                <a:latin typeface="Lucida Console"/>
                <a:cs typeface="Lucida Console"/>
              </a:rPr>
              <a:t>E</a:t>
            </a:r>
            <a:r>
              <a:rPr lang="en-US" sz="9600" b="1" dirty="0" smtClean="0">
                <a:latin typeface="Lucida Console"/>
                <a:cs typeface="Lucida Console"/>
              </a:rPr>
              <a:t> </a:t>
            </a:r>
            <a:r>
              <a:rPr lang="en-US" sz="9600" b="1" dirty="0" smtClean="0">
                <a:solidFill>
                  <a:srgbClr val="000000"/>
                </a:solidFill>
                <a:latin typeface="American Typewriter"/>
                <a:cs typeface="American Typewriter"/>
              </a:rPr>
              <a:t>?</a:t>
            </a:r>
            <a:endParaRPr lang="en-US" sz="9600" b="1" dirty="0">
              <a:solidFill>
                <a:srgbClr val="000000"/>
              </a:solidFill>
              <a:latin typeface="American Typewriter"/>
              <a:cs typeface="American Typewriter"/>
            </a:endParaRPr>
          </a:p>
        </p:txBody>
      </p:sp>
    </p:spTree>
    <p:extLst>
      <p:ext uri="{BB962C8B-B14F-4D97-AF65-F5344CB8AC3E}">
        <p14:creationId xmlns:p14="http://schemas.microsoft.com/office/powerpoint/2010/main" val="29263853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23724"/>
          </a:xfrm>
        </p:spPr>
        <p:txBody>
          <a:bodyPr/>
          <a:lstStyle/>
          <a:p>
            <a:r>
              <a:rPr lang="en-US" dirty="0" smtClean="0"/>
              <a:t>        </a:t>
            </a:r>
            <a:r>
              <a:rPr lang="en-US" sz="4400" b="1" dirty="0" smtClean="0">
                <a:solidFill>
                  <a:srgbClr val="3366FF"/>
                </a:solidFill>
                <a:latin typeface="American Typewriter"/>
                <a:cs typeface="American Typewriter"/>
              </a:rPr>
              <a:t>Videogames as Proof </a:t>
            </a:r>
            <a:endParaRPr lang="en-US" sz="4400" b="1" dirty="0">
              <a:solidFill>
                <a:srgbClr val="3366FF"/>
              </a:solidFill>
              <a:latin typeface="American Typewriter"/>
              <a:cs typeface="American Typewriter"/>
            </a:endParaRPr>
          </a:p>
        </p:txBody>
      </p:sp>
      <p:sp>
        <p:nvSpPr>
          <p:cNvPr id="3" name="Content Placeholder 2"/>
          <p:cNvSpPr>
            <a:spLocks noGrp="1"/>
          </p:cNvSpPr>
          <p:nvPr>
            <p:ph sz="quarter" idx="10"/>
          </p:nvPr>
        </p:nvSpPr>
        <p:spPr>
          <a:xfrm>
            <a:off x="457200" y="1023725"/>
            <a:ext cx="8229600" cy="5308195"/>
          </a:xfrm>
        </p:spPr>
        <p:txBody>
          <a:bodyPr>
            <a:normAutofit/>
          </a:bodyPr>
          <a:lstStyle/>
          <a:p>
            <a:r>
              <a:rPr lang="en-US" dirty="0" smtClean="0">
                <a:solidFill>
                  <a:srgbClr val="FFFFFF"/>
                </a:solidFill>
                <a:latin typeface="American Typewriter"/>
                <a:cs typeface="American Typewriter"/>
              </a:rPr>
              <a:t>Video Games as proof of </a:t>
            </a:r>
            <a:r>
              <a:rPr lang="en-US" b="1" dirty="0" smtClean="0">
                <a:solidFill>
                  <a:srgbClr val="FF0000"/>
                </a:solidFill>
                <a:latin typeface="American Typewriter"/>
                <a:cs typeface="American Typewriter"/>
              </a:rPr>
              <a:t>mutually reliant </a:t>
            </a:r>
            <a:r>
              <a:rPr lang="en-US" b="1" i="1" spc="300" dirty="0" smtClean="0">
                <a:ln w="11430" cmpd="sng">
                  <a:solidFill>
                    <a:schemeClr val="accent1">
                      <a:tint val="10000"/>
                    </a:schemeClr>
                  </a:solidFill>
                  <a:prstDash val="solid"/>
                  <a:miter lim="800000"/>
                </a:ln>
                <a:solidFill>
                  <a:srgbClr val="0000FF"/>
                </a:solidFill>
                <a:effectLst>
                  <a:glow rad="45500">
                    <a:schemeClr val="accent1">
                      <a:satMod val="220000"/>
                      <a:alpha val="35000"/>
                    </a:schemeClr>
                  </a:glow>
                </a:effectLst>
                <a:latin typeface="American Typewriter"/>
                <a:cs typeface="American Typewriter"/>
              </a:rPr>
              <a:t>and</a:t>
            </a:r>
            <a:r>
              <a:rPr lang="en-US" dirty="0" smtClean="0">
                <a:latin typeface="American Typewriter"/>
                <a:cs typeface="American Typewriter"/>
              </a:rPr>
              <a:t> </a:t>
            </a:r>
            <a:r>
              <a:rPr lang="en-US" b="1" dirty="0" smtClean="0">
                <a:solidFill>
                  <a:srgbClr val="FF0000"/>
                </a:solidFill>
                <a:latin typeface="American Typewriter"/>
                <a:cs typeface="American Typewriter"/>
              </a:rPr>
              <a:t>merged</a:t>
            </a:r>
            <a:r>
              <a:rPr lang="en-US" dirty="0" smtClean="0">
                <a:latin typeface="American Typewriter"/>
                <a:cs typeface="American Typewriter"/>
              </a:rPr>
              <a:t> </a:t>
            </a:r>
            <a:r>
              <a:rPr lang="en-US" dirty="0" smtClean="0">
                <a:solidFill>
                  <a:srgbClr val="FFFFFF"/>
                </a:solidFill>
                <a:latin typeface="American Typewriter"/>
                <a:cs typeface="American Typewriter"/>
              </a:rPr>
              <a:t>creativity? </a:t>
            </a:r>
            <a:endParaRPr lang="en-US" dirty="0">
              <a:solidFill>
                <a:srgbClr val="FFFFFF"/>
              </a:solidFill>
              <a:latin typeface="American Typewriter"/>
              <a:cs typeface="American Typewriter"/>
            </a:endParaRPr>
          </a:p>
          <a:p>
            <a:r>
              <a:rPr lang="en-US" dirty="0" smtClean="0">
                <a:solidFill>
                  <a:srgbClr val="C3D69B"/>
                </a:solidFill>
                <a:latin typeface="American Typewriter"/>
                <a:cs typeface="American Typewriter"/>
              </a:rPr>
              <a:t>Player’s creative </a:t>
            </a:r>
            <a:r>
              <a:rPr lang="en-US" dirty="0" smtClean="0">
                <a:solidFill>
                  <a:srgbClr val="FFFFFF"/>
                </a:solidFill>
                <a:latin typeface="American Typewriter"/>
                <a:cs typeface="American Typewriter"/>
              </a:rPr>
              <a:t>input is necessary to the game &amp; game designer. </a:t>
            </a:r>
            <a:r>
              <a:rPr lang="en-US" dirty="0" smtClean="0">
                <a:solidFill>
                  <a:srgbClr val="C3D69B"/>
                </a:solidFill>
                <a:latin typeface="American Typewriter"/>
                <a:cs typeface="American Typewriter"/>
              </a:rPr>
              <a:t>Game designer’s creativity </a:t>
            </a:r>
            <a:r>
              <a:rPr lang="en-US" dirty="0">
                <a:solidFill>
                  <a:srgbClr val="FFFFFF"/>
                </a:solidFill>
                <a:latin typeface="American Typewriter"/>
                <a:cs typeface="American Typewriter"/>
              </a:rPr>
              <a:t>is </a:t>
            </a:r>
            <a:r>
              <a:rPr lang="en-US" dirty="0" smtClean="0">
                <a:solidFill>
                  <a:srgbClr val="FFFFFF"/>
                </a:solidFill>
                <a:latin typeface="American Typewriter"/>
                <a:cs typeface="American Typewriter"/>
              </a:rPr>
              <a:t>(obviously) necessary for </a:t>
            </a:r>
            <a:r>
              <a:rPr lang="en-US" dirty="0">
                <a:solidFill>
                  <a:srgbClr val="FFFFFF"/>
                </a:solidFill>
                <a:latin typeface="American Typewriter"/>
                <a:cs typeface="American Typewriter"/>
              </a:rPr>
              <a:t>the </a:t>
            </a:r>
            <a:r>
              <a:rPr lang="en-US" dirty="0" smtClean="0">
                <a:solidFill>
                  <a:srgbClr val="FFFFFF"/>
                </a:solidFill>
                <a:latin typeface="American Typewriter"/>
                <a:cs typeface="American Typewriter"/>
              </a:rPr>
              <a:t>game to exist</a:t>
            </a:r>
            <a:r>
              <a:rPr lang="en-US" dirty="0" smtClean="0">
                <a:solidFill>
                  <a:srgbClr val="000000"/>
                </a:solidFill>
                <a:latin typeface="American Typewriter"/>
                <a:cs typeface="American Typewriter"/>
              </a:rPr>
              <a:t>. </a:t>
            </a:r>
          </a:p>
          <a:p>
            <a:endParaRPr lang="en-US" dirty="0">
              <a:latin typeface="American Typewriter"/>
              <a:cs typeface="American Typewriter"/>
            </a:endParaRPr>
          </a:p>
          <a:p>
            <a:endParaRPr lang="en-US" dirty="0" smtClean="0">
              <a:latin typeface="American Typewriter"/>
              <a:cs typeface="American Typewriter"/>
            </a:endParaRPr>
          </a:p>
          <a:p>
            <a:endParaRPr lang="en-US" dirty="0">
              <a:latin typeface="American Typewriter"/>
              <a:cs typeface="American Typewriter"/>
            </a:endParaRPr>
          </a:p>
          <a:p>
            <a:endParaRPr lang="en-US" dirty="0" smtClean="0">
              <a:latin typeface="American Typewriter"/>
              <a:cs typeface="American Typewriter"/>
            </a:endParaRPr>
          </a:p>
          <a:p>
            <a:pPr marL="0" indent="0">
              <a:buNone/>
            </a:pPr>
            <a:endParaRPr lang="en-US" dirty="0">
              <a:latin typeface="American Typewriter"/>
              <a:cs typeface="American Typewriter"/>
            </a:endParaRPr>
          </a:p>
          <a:p>
            <a:endParaRPr lang="en-US" dirty="0" smtClean="0">
              <a:latin typeface="American Typewriter"/>
              <a:cs typeface="American Typewriter"/>
            </a:endParaRPr>
          </a:p>
          <a:p>
            <a:r>
              <a:rPr lang="en-US" b="1" dirty="0">
                <a:solidFill>
                  <a:srgbClr val="FFFFFF"/>
                </a:solidFill>
                <a:latin typeface="American Typewriter"/>
                <a:cs typeface="American Typewriter"/>
              </a:rPr>
              <a:t>Video-games: Either </a:t>
            </a:r>
            <a:r>
              <a:rPr lang="en-US" b="1" i="1" dirty="0">
                <a:solidFill>
                  <a:srgbClr val="FF0000"/>
                </a:solidFill>
                <a:latin typeface="American Typewriter"/>
                <a:cs typeface="American Typewriter"/>
              </a:rPr>
              <a:t>exception</a:t>
            </a:r>
            <a:r>
              <a:rPr lang="en-US" dirty="0">
                <a:latin typeface="American Typewriter"/>
                <a:cs typeface="American Typewriter"/>
              </a:rPr>
              <a:t> </a:t>
            </a:r>
            <a:r>
              <a:rPr lang="en-US" dirty="0">
                <a:solidFill>
                  <a:srgbClr val="FFFFFF"/>
                </a:solidFill>
                <a:latin typeface="American Typewriter"/>
                <a:cs typeface="American Typewriter"/>
              </a:rPr>
              <a:t>where all creativity is connected (by design) </a:t>
            </a:r>
            <a:r>
              <a:rPr lang="en-US" b="1" dirty="0">
                <a:solidFill>
                  <a:schemeClr val="accent3">
                    <a:lumMod val="60000"/>
                    <a:lumOff val="40000"/>
                  </a:schemeClr>
                </a:solidFill>
                <a:latin typeface="American Typewriter"/>
                <a:cs typeface="American Typewriter"/>
              </a:rPr>
              <a:t>or</a:t>
            </a:r>
            <a:r>
              <a:rPr lang="en-US" dirty="0">
                <a:latin typeface="American Typewriter"/>
                <a:cs typeface="American Typewriter"/>
              </a:rPr>
              <a:t> </a:t>
            </a:r>
            <a:r>
              <a:rPr lang="en-US" b="1" i="1" dirty="0">
                <a:solidFill>
                  <a:srgbClr val="FF0000"/>
                </a:solidFill>
                <a:latin typeface="American Typewriter"/>
                <a:cs typeface="American Typewriter"/>
              </a:rPr>
              <a:t>more</a:t>
            </a:r>
            <a:r>
              <a:rPr lang="en-US" dirty="0">
                <a:latin typeface="American Typewriter"/>
                <a:cs typeface="American Typewriter"/>
              </a:rPr>
              <a:t> </a:t>
            </a:r>
            <a:r>
              <a:rPr lang="en-US" b="1" i="1" dirty="0">
                <a:solidFill>
                  <a:srgbClr val="FF0000"/>
                </a:solidFill>
                <a:latin typeface="American Typewriter"/>
                <a:cs typeface="American Typewriter"/>
              </a:rPr>
              <a:t>proof</a:t>
            </a:r>
            <a:r>
              <a:rPr lang="en-US" dirty="0">
                <a:latin typeface="American Typewriter"/>
                <a:cs typeface="American Typewriter"/>
              </a:rPr>
              <a:t> </a:t>
            </a:r>
            <a:r>
              <a:rPr lang="en-US" dirty="0">
                <a:solidFill>
                  <a:schemeClr val="bg1"/>
                </a:solidFill>
                <a:latin typeface="American Typewriter"/>
                <a:cs typeface="American Typewriter"/>
              </a:rPr>
              <a:t>that all creativity is connected generally</a:t>
            </a:r>
            <a:r>
              <a:rPr lang="en-US" b="1" dirty="0">
                <a:solidFill>
                  <a:schemeClr val="bg1"/>
                </a:solidFill>
                <a:latin typeface="American Typewriter"/>
                <a:cs typeface="American Typewriter"/>
              </a:rPr>
              <a:t>??? </a:t>
            </a:r>
          </a:p>
          <a:p>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5365096" y="2521391"/>
            <a:ext cx="2159251" cy="2153866"/>
          </a:xfrm>
          <a:prstGeom prst="rect">
            <a:avLst/>
          </a:prstGeom>
        </p:spPr>
      </p:pic>
      <p:pic>
        <p:nvPicPr>
          <p:cNvPr id="5" name="Picture 4" descr="800px-1_main_channe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93436" y="2938465"/>
            <a:ext cx="3115322" cy="1736792"/>
          </a:xfrm>
          <a:prstGeom prst="rect">
            <a:avLst/>
          </a:prstGeom>
        </p:spPr>
      </p:pic>
    </p:spTree>
    <p:extLst>
      <p:ext uri="{BB962C8B-B14F-4D97-AF65-F5344CB8AC3E}">
        <p14:creationId xmlns:p14="http://schemas.microsoft.com/office/powerpoint/2010/main" val="18023988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952431"/>
            <a:ext cx="8229600" cy="4773703"/>
          </a:xfrm>
        </p:spPr>
        <p:txBody>
          <a:bodyPr/>
          <a:lstStyle/>
          <a:p>
            <a:pPr marL="0" indent="0">
              <a:buNone/>
            </a:pPr>
            <a:r>
              <a:rPr lang="en-US" dirty="0" smtClean="0">
                <a:solidFill>
                  <a:schemeClr val="bg1"/>
                </a:solidFill>
              </a:rPr>
              <a:t>…</a:t>
            </a:r>
            <a:r>
              <a:rPr lang="en-US" sz="2800" dirty="0" smtClean="0">
                <a:solidFill>
                  <a:schemeClr val="bg1"/>
                </a:solidFill>
              </a:rPr>
              <a:t>…. </a:t>
            </a:r>
            <a:r>
              <a:rPr lang="en-US" sz="2800" dirty="0">
                <a:solidFill>
                  <a:schemeClr val="bg1"/>
                </a:solidFill>
              </a:rPr>
              <a:t>E</a:t>
            </a:r>
            <a:r>
              <a:rPr lang="en-US" sz="2800" dirty="0" smtClean="0">
                <a:solidFill>
                  <a:schemeClr val="bg1"/>
                </a:solidFill>
              </a:rPr>
              <a:t>volving a </a:t>
            </a:r>
            <a:r>
              <a:rPr lang="en-US" sz="2800" b="1" i="1" u="sng" dirty="0" smtClean="0">
                <a:solidFill>
                  <a:schemeClr val="bg1"/>
                </a:solidFill>
                <a:latin typeface="Apple Chancery"/>
                <a:cs typeface="Apple Chancery"/>
              </a:rPr>
              <a:t>single standard</a:t>
            </a:r>
            <a:r>
              <a:rPr lang="en-US" sz="2800" dirty="0" smtClean="0">
                <a:solidFill>
                  <a:schemeClr val="bg1"/>
                </a:solidFill>
              </a:rPr>
              <a:t>:</a:t>
            </a:r>
          </a:p>
          <a:p>
            <a:endParaRPr lang="en-US" sz="2800" dirty="0"/>
          </a:p>
          <a:p>
            <a:r>
              <a:rPr lang="en-US" sz="2800" dirty="0" smtClean="0">
                <a:solidFill>
                  <a:srgbClr val="FFFFFF"/>
                </a:solidFill>
              </a:rPr>
              <a:t>For</a:t>
            </a:r>
            <a:r>
              <a:rPr lang="en-US" sz="2800" dirty="0" smtClean="0"/>
              <a:t> </a:t>
            </a:r>
            <a:r>
              <a:rPr lang="en-US" sz="2800" b="1" dirty="0" smtClean="0">
                <a:solidFill>
                  <a:schemeClr val="tx2"/>
                </a:solidFill>
              </a:rPr>
              <a:t>CREATORS</a:t>
            </a:r>
            <a:r>
              <a:rPr lang="en-US" sz="2800" dirty="0" smtClean="0"/>
              <a:t> </a:t>
            </a:r>
            <a:r>
              <a:rPr lang="en-US" sz="2800" b="1" dirty="0" smtClean="0">
                <a:solidFill>
                  <a:srgbClr val="FFFFFF"/>
                </a:solidFill>
              </a:rPr>
              <a:t>as</a:t>
            </a:r>
            <a:r>
              <a:rPr lang="en-US" sz="2800" dirty="0" smtClean="0"/>
              <a:t> </a:t>
            </a:r>
            <a:r>
              <a:rPr lang="en-US" sz="2800" b="1" dirty="0" smtClean="0">
                <a:solidFill>
                  <a:schemeClr val="accent2"/>
                </a:solidFill>
              </a:rPr>
              <a:t>USERS</a:t>
            </a:r>
            <a:r>
              <a:rPr lang="en-US" sz="2800" dirty="0" smtClean="0">
                <a:solidFill>
                  <a:srgbClr val="FFFFFF"/>
                </a:solidFill>
              </a:rPr>
              <a:t>,</a:t>
            </a:r>
            <a:r>
              <a:rPr lang="en-US" sz="2800" b="1" dirty="0" smtClean="0">
                <a:solidFill>
                  <a:srgbClr val="FFFFFF"/>
                </a:solidFill>
              </a:rPr>
              <a:t> &amp;</a:t>
            </a:r>
            <a:r>
              <a:rPr lang="en-US" sz="2800" dirty="0" smtClean="0">
                <a:solidFill>
                  <a:srgbClr val="FFFFFF"/>
                </a:solidFill>
              </a:rPr>
              <a:t> </a:t>
            </a:r>
            <a:endParaRPr lang="en-US" sz="2800" dirty="0">
              <a:solidFill>
                <a:srgbClr val="FFFFFF"/>
              </a:solidFill>
            </a:endParaRPr>
          </a:p>
          <a:p>
            <a:r>
              <a:rPr lang="en-US" sz="2800" dirty="0" smtClean="0">
                <a:solidFill>
                  <a:srgbClr val="FFFFFF"/>
                </a:solidFill>
              </a:rPr>
              <a:t>For </a:t>
            </a:r>
            <a:r>
              <a:rPr lang="en-US" sz="2800" b="1" dirty="0" smtClean="0">
                <a:solidFill>
                  <a:srgbClr val="C0504D"/>
                </a:solidFill>
              </a:rPr>
              <a:t>USERS</a:t>
            </a:r>
            <a:r>
              <a:rPr lang="en-US" sz="2800" dirty="0" smtClean="0"/>
              <a:t> </a:t>
            </a:r>
            <a:r>
              <a:rPr lang="en-US" sz="2800" b="1" dirty="0" smtClean="0">
                <a:solidFill>
                  <a:srgbClr val="FFFFFF"/>
                </a:solidFill>
              </a:rPr>
              <a:t>as</a:t>
            </a:r>
            <a:r>
              <a:rPr lang="en-US" sz="2800" dirty="0" smtClean="0"/>
              <a:t> </a:t>
            </a:r>
            <a:r>
              <a:rPr lang="en-US" sz="2800" b="1" dirty="0" smtClean="0">
                <a:solidFill>
                  <a:srgbClr val="1F497D"/>
                </a:solidFill>
              </a:rPr>
              <a:t>CREATORS</a:t>
            </a: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4237190" y="3529372"/>
            <a:ext cx="4906810" cy="2371534"/>
          </a:xfrm>
          <a:prstGeom prst="rect">
            <a:avLst/>
          </a:prstGeom>
        </p:spPr>
      </p:pic>
      <p:pic>
        <p:nvPicPr>
          <p:cNvPr id="5" name="Picture 4"/>
          <p:cNvPicPr>
            <a:picLocks noChangeAspect="1"/>
          </p:cNvPicPr>
          <p:nvPr/>
        </p:nvPicPr>
        <p:blipFill>
          <a:blip r:embed="rId3"/>
          <a:stretch>
            <a:fillRect/>
          </a:stretch>
        </p:blipFill>
        <p:spPr>
          <a:xfrm>
            <a:off x="0" y="3174569"/>
            <a:ext cx="4237191" cy="2726338"/>
          </a:xfrm>
          <a:prstGeom prst="rect">
            <a:avLst/>
          </a:prstGeom>
        </p:spPr>
      </p:pic>
      <p:pic>
        <p:nvPicPr>
          <p:cNvPr id="6" name="Content Placeholder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50866" y="326593"/>
            <a:ext cx="2635934" cy="3093701"/>
          </a:xfrm>
          <a:prstGeom prst="rect">
            <a:avLst/>
          </a:prstGeom>
        </p:spPr>
      </p:pic>
    </p:spTree>
    <p:extLst>
      <p:ext uri="{BB962C8B-B14F-4D97-AF65-F5344CB8AC3E}">
        <p14:creationId xmlns:p14="http://schemas.microsoft.com/office/powerpoint/2010/main" val="12687705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686800" cy="1046260"/>
          </a:xfrm>
        </p:spPr>
        <p:txBody>
          <a:bodyPr>
            <a:normAutofit fontScale="90000"/>
          </a:bodyPr>
          <a:lstStyle/>
          <a:p>
            <a:r>
              <a:rPr lang="en-US" dirty="0" smtClean="0"/>
              <a:t> </a:t>
            </a:r>
            <a:r>
              <a:rPr lang="en-US" b="1" i="1" dirty="0">
                <a:solidFill>
                  <a:srgbClr val="FFFF00"/>
                </a:solidFill>
                <a:latin typeface="Arial"/>
                <a:cs typeface="Arial"/>
              </a:rPr>
              <a:t>Blizzard v. Internet Gateway  </a:t>
            </a:r>
            <a:r>
              <a:rPr lang="en-US" b="1" dirty="0">
                <a:solidFill>
                  <a:srgbClr val="FFFF00"/>
                </a:solidFill>
                <a:latin typeface="Arial"/>
                <a:cs typeface="Arial"/>
              </a:rPr>
              <a:t>- </a:t>
            </a:r>
            <a:r>
              <a:rPr lang="en-US" b="1" dirty="0" smtClean="0">
                <a:solidFill>
                  <a:srgbClr val="FFFF00"/>
                </a:solidFill>
                <a:latin typeface="Arial"/>
                <a:cs typeface="Arial"/>
              </a:rPr>
              <a:t>(</a:t>
            </a:r>
            <a:r>
              <a:rPr lang="en-US" b="1" dirty="0" err="1">
                <a:solidFill>
                  <a:srgbClr val="FFFF00"/>
                </a:solidFill>
                <a:latin typeface="Arial"/>
                <a:cs typeface="Arial"/>
              </a:rPr>
              <a:t>Battle.net</a:t>
            </a:r>
            <a:r>
              <a:rPr lang="en-US" b="1" dirty="0">
                <a:solidFill>
                  <a:srgbClr val="FFFF00"/>
                </a:solidFill>
                <a:latin typeface="Arial"/>
                <a:cs typeface="Arial"/>
              </a:rPr>
              <a:t> clone)</a:t>
            </a:r>
            <a:endParaRPr lang="en-US" b="1" i="1" dirty="0">
              <a:solidFill>
                <a:srgbClr val="FFFF00"/>
              </a:solidFill>
              <a:latin typeface="Arial"/>
              <a:cs typeface="Arial"/>
            </a:endParaRPr>
          </a:p>
        </p:txBody>
      </p:sp>
      <p:sp>
        <p:nvSpPr>
          <p:cNvPr id="3" name="Content Placeholder 2"/>
          <p:cNvSpPr>
            <a:spLocks noGrp="1"/>
          </p:cNvSpPr>
          <p:nvPr>
            <p:ph sz="quarter" idx="10"/>
          </p:nvPr>
        </p:nvSpPr>
        <p:spPr>
          <a:xfrm>
            <a:off x="1" y="1046260"/>
            <a:ext cx="9144000" cy="4943907"/>
          </a:xfrm>
        </p:spPr>
        <p:txBody>
          <a:bodyPr>
            <a:normAutofit lnSpcReduction="10000"/>
          </a:bodyPr>
          <a:lstStyle/>
          <a:p>
            <a:r>
              <a:rPr lang="en-US" sz="2800" dirty="0">
                <a:solidFill>
                  <a:srgbClr val="FFFF00"/>
                </a:solidFill>
                <a:latin typeface="Times New Roman"/>
                <a:cs typeface="Times New Roman"/>
              </a:rPr>
              <a:t>“</a:t>
            </a:r>
            <a:r>
              <a:rPr lang="en-US" sz="2800" dirty="0" err="1">
                <a:solidFill>
                  <a:srgbClr val="FFFF00"/>
                </a:solidFill>
                <a:latin typeface="Times New Roman"/>
                <a:cs typeface="Times New Roman"/>
              </a:rPr>
              <a:t>BnetD</a:t>
            </a:r>
            <a:r>
              <a:rPr lang="en-US" sz="2800" dirty="0">
                <a:solidFill>
                  <a:srgbClr val="FFFF00"/>
                </a:solidFill>
                <a:latin typeface="Times New Roman"/>
                <a:cs typeface="Times New Roman"/>
              </a:rPr>
              <a:t>” versus Blizzard’s own “</a:t>
            </a:r>
            <a:r>
              <a:rPr lang="en-US" sz="2800" dirty="0" err="1">
                <a:solidFill>
                  <a:srgbClr val="FFFF00"/>
                </a:solidFill>
                <a:latin typeface="Times New Roman"/>
                <a:cs typeface="Times New Roman"/>
              </a:rPr>
              <a:t>Battle.net</a:t>
            </a:r>
            <a:r>
              <a:rPr lang="en-US" sz="2800" dirty="0" smtClean="0">
                <a:solidFill>
                  <a:srgbClr val="FFFF00"/>
                </a:solidFill>
                <a:latin typeface="Times New Roman"/>
                <a:cs typeface="Times New Roman"/>
              </a:rPr>
              <a:t>”</a:t>
            </a:r>
          </a:p>
          <a:p>
            <a:r>
              <a:rPr lang="en-US" dirty="0" smtClean="0">
                <a:solidFill>
                  <a:schemeClr val="bg1"/>
                </a:solidFill>
                <a:latin typeface="Times New Roman"/>
                <a:cs typeface="Times New Roman"/>
              </a:rPr>
              <a:t>Amici </a:t>
            </a:r>
            <a:r>
              <a:rPr lang="en-US" dirty="0">
                <a:solidFill>
                  <a:schemeClr val="bg1"/>
                </a:solidFill>
                <a:latin typeface="Times New Roman"/>
                <a:cs typeface="Times New Roman"/>
              </a:rPr>
              <a:t>Curiae Brief supporting defendants by teachers of IP Law in U.S. law </a:t>
            </a:r>
            <a:r>
              <a:rPr lang="en-US" dirty="0" err="1">
                <a:solidFill>
                  <a:schemeClr val="bg1"/>
                </a:solidFill>
                <a:latin typeface="Times New Roman"/>
                <a:cs typeface="Times New Roman"/>
              </a:rPr>
              <a:t>schools</a:t>
            </a:r>
            <a:r>
              <a:rPr lang="en-US" sz="1800" dirty="0" err="1">
                <a:solidFill>
                  <a:schemeClr val="bg1"/>
                </a:solidFill>
                <a:latin typeface="Times New Roman"/>
                <a:cs typeface="Times New Roman"/>
                <a:hlinkClick r:id="rId2"/>
              </a:rPr>
              <a:t>https</a:t>
            </a:r>
            <a:r>
              <a:rPr lang="en-US" sz="1800" dirty="0">
                <a:solidFill>
                  <a:schemeClr val="bg1"/>
                </a:solidFill>
                <a:latin typeface="Times New Roman"/>
                <a:cs typeface="Times New Roman"/>
                <a:hlinkClick r:id="rId2"/>
              </a:rPr>
              <a:t>://www.eff.org/sites/default/files/filenode/Blizzard_v_bnetd/20040221_law_professor_brief.pdf</a:t>
            </a:r>
            <a:endParaRPr lang="en-US" sz="1800" dirty="0">
              <a:solidFill>
                <a:schemeClr val="bg1"/>
              </a:solidFill>
              <a:latin typeface="Times New Roman"/>
              <a:cs typeface="Times New Roman"/>
            </a:endParaRPr>
          </a:p>
          <a:p>
            <a:r>
              <a:rPr lang="en-US" sz="3200" b="1" dirty="0">
                <a:solidFill>
                  <a:srgbClr val="FFFF00"/>
                </a:solidFill>
                <a:latin typeface="Times New Roman"/>
                <a:cs typeface="Times New Roman"/>
              </a:rPr>
              <a:t>Argued</a:t>
            </a:r>
            <a:r>
              <a:rPr lang="en-US" sz="3200" dirty="0">
                <a:solidFill>
                  <a:srgbClr val="FFFF00"/>
                </a:solidFill>
                <a:latin typeface="Times New Roman"/>
                <a:cs typeface="Times New Roman"/>
              </a:rPr>
              <a:t> </a:t>
            </a:r>
            <a:r>
              <a:rPr lang="en-US" sz="3200" b="1" i="1" dirty="0" smtClean="0">
                <a:solidFill>
                  <a:srgbClr val="FFFF00"/>
                </a:solidFill>
                <a:latin typeface="Times New Roman"/>
                <a:cs typeface="Times New Roman"/>
              </a:rPr>
              <a:t>unsuccessfully</a:t>
            </a:r>
            <a:r>
              <a:rPr lang="en-US" sz="3200" dirty="0" smtClean="0">
                <a:solidFill>
                  <a:srgbClr val="FFFF00"/>
                </a:solidFill>
                <a:latin typeface="Times New Roman"/>
                <a:cs typeface="Times New Roman"/>
              </a:rPr>
              <a:t> </a:t>
            </a:r>
            <a:r>
              <a:rPr lang="en-US" sz="3200" dirty="0">
                <a:solidFill>
                  <a:srgbClr val="FFFF00"/>
                </a:solidFill>
                <a:latin typeface="Times New Roman"/>
                <a:cs typeface="Times New Roman"/>
              </a:rPr>
              <a:t>that insofar as they prohibit permissible “reverse engineering” </a:t>
            </a:r>
            <a:r>
              <a:rPr lang="en-US" sz="3200" b="1" dirty="0">
                <a:solidFill>
                  <a:srgbClr val="FFFF00"/>
                </a:solidFill>
                <a:latin typeface="Times New Roman"/>
                <a:cs typeface="Times New Roman"/>
              </a:rPr>
              <a:t>Blizzard’s EULA’s </a:t>
            </a:r>
            <a:r>
              <a:rPr lang="en-US" sz="3200" b="1" dirty="0" smtClean="0">
                <a:solidFill>
                  <a:srgbClr val="FFFF00"/>
                </a:solidFill>
                <a:latin typeface="Times New Roman"/>
                <a:cs typeface="Times New Roman"/>
              </a:rPr>
              <a:t>should be </a:t>
            </a:r>
            <a:r>
              <a:rPr lang="en-US" sz="3200" b="1" dirty="0">
                <a:solidFill>
                  <a:srgbClr val="FFFF00"/>
                </a:solidFill>
                <a:latin typeface="Times New Roman"/>
                <a:cs typeface="Times New Roman"/>
              </a:rPr>
              <a:t>preempted by copyright law</a:t>
            </a:r>
            <a:r>
              <a:rPr lang="en-US" sz="3200" dirty="0">
                <a:solidFill>
                  <a:schemeClr val="bg1"/>
                </a:solidFill>
                <a:latin typeface="Times New Roman"/>
                <a:cs typeface="Times New Roman"/>
              </a:rPr>
              <a:t>. Alternatively argued that enforcement of the EULA’s should be denied under the Doctrine of Copyright </a:t>
            </a:r>
            <a:r>
              <a:rPr lang="en-US" sz="3200" dirty="0" smtClean="0">
                <a:solidFill>
                  <a:schemeClr val="bg1"/>
                </a:solidFill>
                <a:latin typeface="Times New Roman"/>
                <a:cs typeface="Times New Roman"/>
              </a:rPr>
              <a:t>Misuse (related to concept of “Copyright </a:t>
            </a:r>
            <a:r>
              <a:rPr lang="en-US" sz="3200" dirty="0">
                <a:solidFill>
                  <a:schemeClr val="bg1"/>
                </a:solidFill>
                <a:latin typeface="Times New Roman"/>
                <a:cs typeface="Times New Roman"/>
              </a:rPr>
              <a:t>M</a:t>
            </a:r>
            <a:r>
              <a:rPr lang="en-US" sz="3200" dirty="0" smtClean="0">
                <a:solidFill>
                  <a:schemeClr val="bg1"/>
                </a:solidFill>
                <a:latin typeface="Times New Roman"/>
                <a:cs typeface="Times New Roman"/>
              </a:rPr>
              <a:t>onopoly”). </a:t>
            </a:r>
          </a:p>
          <a:p>
            <a:r>
              <a:rPr lang="en-US" sz="2800" dirty="0" smtClean="0">
                <a:solidFill>
                  <a:schemeClr val="bg1"/>
                </a:solidFill>
                <a:latin typeface="Times New Roman"/>
                <a:cs typeface="Times New Roman"/>
              </a:rPr>
              <a:t>Attempted </a:t>
            </a:r>
            <a:r>
              <a:rPr lang="en-US" sz="2800" i="1" dirty="0">
                <a:solidFill>
                  <a:schemeClr val="bg1"/>
                </a:solidFill>
                <a:latin typeface="Times New Roman"/>
                <a:cs typeface="Times New Roman"/>
              </a:rPr>
              <a:t>unsuccessfully</a:t>
            </a:r>
            <a:r>
              <a:rPr lang="en-US" sz="2800" dirty="0" smtClean="0">
                <a:solidFill>
                  <a:schemeClr val="bg1"/>
                </a:solidFill>
                <a:latin typeface="Times New Roman"/>
                <a:cs typeface="Times New Roman"/>
              </a:rPr>
              <a:t> to preserve </a:t>
            </a:r>
            <a:r>
              <a:rPr lang="en-US" sz="2800" i="1" dirty="0" smtClean="0">
                <a:solidFill>
                  <a:srgbClr val="FFFF00"/>
                </a:solidFill>
                <a:latin typeface="Times New Roman"/>
                <a:cs typeface="Times New Roman"/>
              </a:rPr>
              <a:t>Sega Enterprises v. Accolade, Inc. </a:t>
            </a:r>
            <a:r>
              <a:rPr lang="en-US" sz="2800" dirty="0" smtClean="0">
                <a:solidFill>
                  <a:schemeClr val="bg1"/>
                </a:solidFill>
                <a:latin typeface="Times New Roman"/>
                <a:cs typeface="Times New Roman"/>
              </a:rPr>
              <a:t>statement of the application of Fair Use to to reverse Engineering</a:t>
            </a:r>
            <a:endParaRPr lang="en-US" sz="2800" dirty="0">
              <a:solidFill>
                <a:schemeClr val="bg1"/>
              </a:solidFill>
              <a:latin typeface="Times New Roman"/>
              <a:cs typeface="Times New Roman"/>
            </a:endParaRPr>
          </a:p>
          <a:p>
            <a:endParaRPr lang="en-US" sz="2800" dirty="0"/>
          </a:p>
        </p:txBody>
      </p:sp>
    </p:spTree>
    <p:extLst>
      <p:ext uri="{BB962C8B-B14F-4D97-AF65-F5344CB8AC3E}">
        <p14:creationId xmlns:p14="http://schemas.microsoft.com/office/powerpoint/2010/main" val="40246661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txBody>
          <a:bodyPr>
            <a:noAutofit/>
          </a:bodyPr>
          <a:lstStyle/>
          <a:p>
            <a:r>
              <a:rPr lang="en-US" sz="3200" b="1" dirty="0" smtClean="0">
                <a:solidFill>
                  <a:srgbClr val="FFFF00"/>
                </a:solidFill>
                <a:latin typeface="Arial"/>
                <a:cs typeface="Arial"/>
              </a:rPr>
              <a:t>     </a:t>
            </a:r>
            <a:br>
              <a:rPr lang="en-US" sz="3200" b="1" dirty="0" smtClean="0">
                <a:solidFill>
                  <a:srgbClr val="FFFF00"/>
                </a:solidFill>
                <a:latin typeface="Arial"/>
                <a:cs typeface="Arial"/>
              </a:rPr>
            </a:br>
            <a:r>
              <a:rPr lang="en-US" sz="3200" b="1" dirty="0">
                <a:solidFill>
                  <a:srgbClr val="FFFF00"/>
                </a:solidFill>
                <a:latin typeface="Arial"/>
                <a:cs typeface="Arial"/>
              </a:rPr>
              <a:t> </a:t>
            </a:r>
            <a:r>
              <a:rPr lang="en-US" sz="3200" b="1" dirty="0" smtClean="0">
                <a:solidFill>
                  <a:srgbClr val="FFFF00"/>
                </a:solidFill>
                <a:latin typeface="Arial"/>
                <a:cs typeface="Arial"/>
              </a:rPr>
              <a:t>      </a:t>
            </a:r>
            <a:r>
              <a:rPr lang="en-US" sz="3200" b="1" i="1" dirty="0" smtClean="0">
                <a:solidFill>
                  <a:srgbClr val="FFFF00"/>
                </a:solidFill>
                <a:latin typeface="Arial"/>
                <a:cs typeface="Arial"/>
              </a:rPr>
              <a:t>Blizzard v. Internet Gateway  </a:t>
            </a:r>
            <a:r>
              <a:rPr lang="en-US" sz="3200" b="1" dirty="0" smtClean="0">
                <a:solidFill>
                  <a:srgbClr val="FFFF00"/>
                </a:solidFill>
                <a:latin typeface="Arial"/>
                <a:cs typeface="Arial"/>
              </a:rPr>
              <a:t>- </a:t>
            </a:r>
            <a:r>
              <a:rPr lang="en-US" sz="3200" b="1" dirty="0" err="1" smtClean="0">
                <a:solidFill>
                  <a:srgbClr val="FFFF00"/>
                </a:solidFill>
                <a:latin typeface="Arial"/>
                <a:cs typeface="Arial"/>
              </a:rPr>
              <a:t>con’d</a:t>
            </a:r>
            <a:r>
              <a:rPr lang="en-US" sz="3200" b="1" dirty="0" smtClean="0">
                <a:solidFill>
                  <a:srgbClr val="FFFF00"/>
                </a:solidFill>
                <a:latin typeface="Arial"/>
                <a:cs typeface="Arial"/>
              </a:rPr>
              <a:t>                             </a:t>
            </a:r>
            <a:br>
              <a:rPr lang="en-US" sz="3200" b="1" dirty="0" smtClean="0">
                <a:solidFill>
                  <a:srgbClr val="FFFF00"/>
                </a:solidFill>
                <a:latin typeface="Arial"/>
                <a:cs typeface="Arial"/>
              </a:rPr>
            </a:br>
            <a:r>
              <a:rPr lang="en-US" sz="3200" b="1" dirty="0" smtClean="0">
                <a:solidFill>
                  <a:srgbClr val="FFFF00"/>
                </a:solidFill>
                <a:latin typeface="Arial"/>
                <a:cs typeface="Arial"/>
              </a:rPr>
              <a:t>                     </a:t>
            </a:r>
            <a:endParaRPr lang="en-US" sz="3200" b="1" u="sng" dirty="0">
              <a:solidFill>
                <a:srgbClr val="FFFF00"/>
              </a:solidFill>
              <a:latin typeface="Arial"/>
              <a:cs typeface="Arial"/>
            </a:endParaRPr>
          </a:p>
        </p:txBody>
      </p:sp>
      <p:sp>
        <p:nvSpPr>
          <p:cNvPr id="3" name="Content Placeholder 2"/>
          <p:cNvSpPr>
            <a:spLocks noGrp="1"/>
          </p:cNvSpPr>
          <p:nvPr>
            <p:ph sz="quarter" idx="10"/>
          </p:nvPr>
        </p:nvSpPr>
        <p:spPr>
          <a:xfrm>
            <a:off x="0" y="1015999"/>
            <a:ext cx="9144000" cy="5842001"/>
          </a:xfrm>
        </p:spPr>
        <p:txBody>
          <a:bodyPr>
            <a:normAutofit/>
          </a:bodyPr>
          <a:lstStyle/>
          <a:p>
            <a:pPr marL="0" lvl="0" indent="0">
              <a:buNone/>
            </a:pPr>
            <a:r>
              <a:rPr lang="en-CA" b="1" i="1" dirty="0">
                <a:solidFill>
                  <a:srgbClr val="FFFF00"/>
                </a:solidFill>
                <a:latin typeface="Times New Roman"/>
                <a:cs typeface="Times New Roman"/>
              </a:rPr>
              <a:t>Davidson &amp; Associates, Inc. v. Internet Gateway</a:t>
            </a:r>
            <a:r>
              <a:rPr lang="en-CA" b="1" i="1" dirty="0">
                <a:solidFill>
                  <a:srgbClr val="FFFFFF"/>
                </a:solidFill>
                <a:latin typeface="Times New Roman"/>
                <a:cs typeface="Times New Roman"/>
              </a:rPr>
              <a:t>, </a:t>
            </a:r>
            <a:r>
              <a:rPr lang="en-CA" sz="1800" b="1" i="1" dirty="0">
                <a:solidFill>
                  <a:srgbClr val="FFFFFF"/>
                </a:solidFill>
                <a:latin typeface="Times New Roman"/>
                <a:cs typeface="Times New Roman"/>
              </a:rPr>
              <a:t>2004 U.S. Dist. LEXIS 20369 (E.D. Mo. 2004), </a:t>
            </a:r>
            <a:r>
              <a:rPr lang="en-CA" sz="1800" b="1" i="1" dirty="0" err="1">
                <a:solidFill>
                  <a:srgbClr val="FFFF00"/>
                </a:solidFill>
                <a:latin typeface="Times New Roman"/>
                <a:cs typeface="Times New Roman"/>
              </a:rPr>
              <a:t>aff’d</a:t>
            </a:r>
            <a:r>
              <a:rPr lang="en-CA" sz="1800" b="1" i="1" dirty="0">
                <a:solidFill>
                  <a:srgbClr val="FFFF00"/>
                </a:solidFill>
                <a:latin typeface="Times New Roman"/>
                <a:cs typeface="Times New Roman"/>
              </a:rPr>
              <a:t> 2005 U.S. App. LEXIS 18973 (8</a:t>
            </a:r>
            <a:r>
              <a:rPr lang="en-CA" sz="1800" b="1" i="1" baseline="30000" dirty="0">
                <a:solidFill>
                  <a:srgbClr val="FFFF00"/>
                </a:solidFill>
                <a:latin typeface="Times New Roman"/>
                <a:cs typeface="Times New Roman"/>
              </a:rPr>
              <a:t>th</a:t>
            </a:r>
            <a:r>
              <a:rPr lang="en-CA" sz="1800" b="1" i="1" dirty="0">
                <a:solidFill>
                  <a:srgbClr val="FFFF00"/>
                </a:solidFill>
                <a:latin typeface="Times New Roman"/>
                <a:cs typeface="Times New Roman"/>
              </a:rPr>
              <a:t> Cir. 2005</a:t>
            </a:r>
            <a:r>
              <a:rPr lang="en-CA" sz="1800" b="1" i="1" dirty="0" smtClean="0">
                <a:solidFill>
                  <a:srgbClr val="FFFF00"/>
                </a:solidFill>
                <a:latin typeface="Times New Roman"/>
                <a:cs typeface="Times New Roman"/>
              </a:rPr>
              <a:t>)</a:t>
            </a:r>
            <a:endParaRPr lang="en-US" sz="1800" dirty="0">
              <a:latin typeface="Times New Roman"/>
              <a:cs typeface="Times New Roman"/>
            </a:endParaRPr>
          </a:p>
          <a:p>
            <a:pPr marL="0" indent="0">
              <a:buNone/>
            </a:pPr>
            <a:r>
              <a:rPr lang="en-CA" b="1" dirty="0">
                <a:solidFill>
                  <a:srgbClr val="FFFF00"/>
                </a:solidFill>
                <a:latin typeface="Times New Roman"/>
                <a:cs typeface="Times New Roman"/>
              </a:rPr>
              <a:t>EULA</a:t>
            </a:r>
            <a:r>
              <a:rPr lang="en-CA" b="1" dirty="0" smtClean="0">
                <a:solidFill>
                  <a:srgbClr val="FFFF00"/>
                </a:solidFill>
                <a:latin typeface="Times New Roman"/>
                <a:cs typeface="Times New Roman"/>
              </a:rPr>
              <a:t>:</a:t>
            </a:r>
            <a:r>
              <a:rPr lang="en-US" b="1" dirty="0">
                <a:solidFill>
                  <a:schemeClr val="bg1"/>
                </a:solidFill>
                <a:latin typeface="Times New Roman"/>
                <a:cs typeface="Times New Roman"/>
              </a:rPr>
              <a:t> </a:t>
            </a:r>
            <a:r>
              <a:rPr lang="en-CA" sz="2000" i="1" dirty="0" smtClean="0">
                <a:solidFill>
                  <a:schemeClr val="bg1"/>
                </a:solidFill>
                <a:latin typeface="Times New Roman"/>
                <a:cs typeface="Times New Roman"/>
              </a:rPr>
              <a:t>“</a:t>
            </a:r>
            <a:r>
              <a:rPr lang="en-CA" sz="2000" i="1" dirty="0">
                <a:solidFill>
                  <a:schemeClr val="bg1"/>
                </a:solidFill>
                <a:latin typeface="Times New Roman"/>
                <a:cs typeface="Times New Roman"/>
              </a:rPr>
              <a:t>… subject to the grant of license hereinabove, </a:t>
            </a:r>
            <a:r>
              <a:rPr lang="en-CA" sz="2000" i="1" dirty="0">
                <a:solidFill>
                  <a:srgbClr val="FFFF00"/>
                </a:solidFill>
                <a:latin typeface="Times New Roman"/>
                <a:cs typeface="Times New Roman"/>
              </a:rPr>
              <a:t>you may not</a:t>
            </a:r>
            <a:r>
              <a:rPr lang="en-CA" sz="2000" i="1" dirty="0">
                <a:solidFill>
                  <a:schemeClr val="bg1"/>
                </a:solidFill>
                <a:latin typeface="Times New Roman"/>
                <a:cs typeface="Times New Roman"/>
              </a:rPr>
              <a:t>, in whole or in part, copy, photocopy, reproduce, translate, </a:t>
            </a:r>
            <a:r>
              <a:rPr lang="en-CA" sz="2000" i="1" dirty="0">
                <a:solidFill>
                  <a:srgbClr val="FFFF00"/>
                </a:solidFill>
                <a:latin typeface="Times New Roman"/>
                <a:cs typeface="Times New Roman"/>
              </a:rPr>
              <a:t>reverse engineer</a:t>
            </a:r>
            <a:r>
              <a:rPr lang="en-CA" sz="2000" i="1" dirty="0">
                <a:solidFill>
                  <a:schemeClr val="bg1"/>
                </a:solidFill>
                <a:latin typeface="Times New Roman"/>
                <a:cs typeface="Times New Roman"/>
              </a:rPr>
              <a:t>, derive source code, </a:t>
            </a:r>
            <a:r>
              <a:rPr lang="en-CA" sz="2000" i="1" dirty="0">
                <a:solidFill>
                  <a:srgbClr val="FFFF00"/>
                </a:solidFill>
                <a:latin typeface="Times New Roman"/>
                <a:cs typeface="Times New Roman"/>
              </a:rPr>
              <a:t>modify</a:t>
            </a:r>
            <a:r>
              <a:rPr lang="en-CA" sz="2000" i="1" dirty="0">
                <a:solidFill>
                  <a:schemeClr val="bg1"/>
                </a:solidFill>
                <a:latin typeface="Times New Roman"/>
                <a:cs typeface="Times New Roman"/>
              </a:rPr>
              <a:t>, disassemble, decompile, </a:t>
            </a:r>
            <a:r>
              <a:rPr lang="en-CA" sz="2000" i="1" dirty="0">
                <a:solidFill>
                  <a:srgbClr val="FFFF00"/>
                </a:solidFill>
                <a:latin typeface="Times New Roman"/>
                <a:cs typeface="Times New Roman"/>
              </a:rPr>
              <a:t>create derivative works</a:t>
            </a:r>
            <a:r>
              <a:rPr lang="en-CA" sz="2000" i="1" dirty="0">
                <a:solidFill>
                  <a:schemeClr val="bg1"/>
                </a:solidFill>
                <a:latin typeface="Times New Roman"/>
                <a:cs typeface="Times New Roman"/>
              </a:rPr>
              <a:t> based on the Program, or remove any proprietary notices or labels on the program </a:t>
            </a:r>
            <a:r>
              <a:rPr lang="en-CA" sz="2000" i="1" dirty="0">
                <a:solidFill>
                  <a:srgbClr val="FFFF00"/>
                </a:solidFill>
                <a:latin typeface="Times New Roman"/>
                <a:cs typeface="Times New Roman"/>
              </a:rPr>
              <a:t>without the prior consent, in writing, of Blizzard</a:t>
            </a:r>
            <a:r>
              <a:rPr lang="en-CA" sz="2000" i="1" dirty="0">
                <a:solidFill>
                  <a:schemeClr val="bg1"/>
                </a:solidFill>
                <a:latin typeface="Times New Roman"/>
                <a:cs typeface="Times New Roman"/>
              </a:rPr>
              <a:t>.</a:t>
            </a:r>
            <a:r>
              <a:rPr lang="en-CA" sz="2000" i="1" dirty="0" smtClean="0">
                <a:solidFill>
                  <a:schemeClr val="bg1"/>
                </a:solidFill>
                <a:latin typeface="Times New Roman"/>
                <a:cs typeface="Times New Roman"/>
              </a:rPr>
              <a:t>”</a:t>
            </a:r>
          </a:p>
          <a:p>
            <a:pPr marL="0" indent="0">
              <a:buNone/>
            </a:pPr>
            <a:r>
              <a:rPr lang="en-CA" b="1" dirty="0">
                <a:solidFill>
                  <a:srgbClr val="FFFF00"/>
                </a:solidFill>
                <a:latin typeface="Times New Roman"/>
                <a:cs typeface="Times New Roman"/>
              </a:rPr>
              <a:t>TOU:</a:t>
            </a:r>
            <a:r>
              <a:rPr lang="en-US" b="1" dirty="0">
                <a:solidFill>
                  <a:schemeClr val="bg1"/>
                </a:solidFill>
                <a:latin typeface="Times New Roman"/>
                <a:cs typeface="Times New Roman"/>
              </a:rPr>
              <a:t> </a:t>
            </a:r>
            <a:r>
              <a:rPr lang="en-CA" sz="2000" i="1" dirty="0">
                <a:solidFill>
                  <a:schemeClr val="bg1"/>
                </a:solidFill>
                <a:latin typeface="Times New Roman"/>
                <a:cs typeface="Times New Roman"/>
              </a:rPr>
              <a:t>“You are entitled to use </a:t>
            </a:r>
            <a:r>
              <a:rPr lang="en-CA" sz="2000" i="1" dirty="0" err="1">
                <a:solidFill>
                  <a:schemeClr val="bg1"/>
                </a:solidFill>
                <a:latin typeface="Times New Roman"/>
                <a:cs typeface="Times New Roman"/>
              </a:rPr>
              <a:t>Battle.net</a:t>
            </a:r>
            <a:r>
              <a:rPr lang="en-CA" sz="2000" i="1" dirty="0">
                <a:solidFill>
                  <a:schemeClr val="bg1"/>
                </a:solidFill>
                <a:latin typeface="Times New Roman"/>
                <a:cs typeface="Times New Roman"/>
              </a:rPr>
              <a:t> for your own personal use, but </a:t>
            </a:r>
            <a:r>
              <a:rPr lang="en-CA" sz="2000" i="1" dirty="0">
                <a:solidFill>
                  <a:srgbClr val="FFFF00"/>
                </a:solidFill>
                <a:latin typeface="Times New Roman"/>
                <a:cs typeface="Times New Roman"/>
              </a:rPr>
              <a:t>you shall not </a:t>
            </a:r>
            <a:r>
              <a:rPr lang="en-CA" sz="2000" i="1" dirty="0">
                <a:solidFill>
                  <a:schemeClr val="bg1"/>
                </a:solidFill>
                <a:latin typeface="Times New Roman"/>
                <a:cs typeface="Times New Roman"/>
              </a:rPr>
              <a:t>be entitled to … (ii) copy, photocopy, reproduce, translate, </a:t>
            </a:r>
            <a:r>
              <a:rPr lang="en-CA" sz="2000" i="1" dirty="0">
                <a:solidFill>
                  <a:srgbClr val="FFFF00"/>
                </a:solidFill>
                <a:latin typeface="Times New Roman"/>
                <a:cs typeface="Times New Roman"/>
              </a:rPr>
              <a:t>reverse engineer, modify</a:t>
            </a:r>
            <a:r>
              <a:rPr lang="en-CA" sz="2000" i="1" dirty="0">
                <a:solidFill>
                  <a:schemeClr val="bg1"/>
                </a:solidFill>
                <a:latin typeface="Times New Roman"/>
                <a:cs typeface="Times New Roman"/>
              </a:rPr>
              <a:t>, disassemble, or de-compile, in whole or in part, any </a:t>
            </a:r>
            <a:r>
              <a:rPr lang="en-CA" sz="2000" i="1" dirty="0" err="1">
                <a:solidFill>
                  <a:schemeClr val="bg1"/>
                </a:solidFill>
                <a:latin typeface="Times New Roman"/>
                <a:cs typeface="Times New Roman"/>
              </a:rPr>
              <a:t>Battle.net</a:t>
            </a:r>
            <a:r>
              <a:rPr lang="en-CA" sz="2000" i="1" dirty="0">
                <a:solidFill>
                  <a:schemeClr val="bg1"/>
                </a:solidFill>
                <a:latin typeface="Times New Roman"/>
                <a:cs typeface="Times New Roman"/>
              </a:rPr>
              <a:t> software; (iii) </a:t>
            </a:r>
            <a:r>
              <a:rPr lang="en-CA" sz="2000" i="1" dirty="0">
                <a:solidFill>
                  <a:srgbClr val="FFFF00"/>
                </a:solidFill>
                <a:latin typeface="Times New Roman"/>
                <a:cs typeface="Times New Roman"/>
              </a:rPr>
              <a:t>create derivative works</a:t>
            </a:r>
            <a:r>
              <a:rPr lang="en-CA" sz="2000" i="1" dirty="0">
                <a:solidFill>
                  <a:schemeClr val="bg1"/>
                </a:solidFill>
                <a:latin typeface="Times New Roman"/>
                <a:cs typeface="Times New Roman"/>
              </a:rPr>
              <a:t> based on </a:t>
            </a:r>
            <a:r>
              <a:rPr lang="en-CA" sz="2000" i="1" dirty="0" err="1">
                <a:solidFill>
                  <a:schemeClr val="bg1"/>
                </a:solidFill>
                <a:latin typeface="Times New Roman"/>
                <a:cs typeface="Times New Roman"/>
              </a:rPr>
              <a:t>Battle.net</a:t>
            </a:r>
            <a:r>
              <a:rPr lang="en-CA" sz="2000" i="1" dirty="0">
                <a:solidFill>
                  <a:schemeClr val="bg1"/>
                </a:solidFill>
                <a:latin typeface="Times New Roman"/>
                <a:cs typeface="Times New Roman"/>
              </a:rPr>
              <a:t>; (iv</a:t>
            </a:r>
            <a:r>
              <a:rPr lang="en-CA" sz="2000" i="1" dirty="0">
                <a:solidFill>
                  <a:srgbClr val="FFFF00"/>
                </a:solidFill>
                <a:latin typeface="Times New Roman"/>
                <a:cs typeface="Times New Roman"/>
              </a:rPr>
              <a:t>) host or provide matchmaking services </a:t>
            </a:r>
            <a:r>
              <a:rPr lang="en-CA" sz="2000" i="1" dirty="0">
                <a:solidFill>
                  <a:schemeClr val="bg1"/>
                </a:solidFill>
                <a:latin typeface="Times New Roman"/>
                <a:cs typeface="Times New Roman"/>
              </a:rPr>
              <a:t>for any Blizzard software programs or emulate or redirect the communication protocols used by Blizzard as part of </a:t>
            </a:r>
            <a:r>
              <a:rPr lang="en-CA" sz="2000" i="1" dirty="0" err="1">
                <a:solidFill>
                  <a:schemeClr val="bg1"/>
                </a:solidFill>
                <a:latin typeface="Times New Roman"/>
                <a:cs typeface="Times New Roman"/>
              </a:rPr>
              <a:t>Battle.net</a:t>
            </a:r>
            <a:r>
              <a:rPr lang="en-CA" sz="2000" i="1" dirty="0">
                <a:solidFill>
                  <a:schemeClr val="bg1"/>
                </a:solidFill>
                <a:latin typeface="Times New Roman"/>
                <a:cs typeface="Times New Roman"/>
              </a:rPr>
              <a:t>, through protocol emulation, </a:t>
            </a:r>
            <a:r>
              <a:rPr lang="en-CA" sz="2000" i="1" dirty="0" err="1">
                <a:solidFill>
                  <a:schemeClr val="bg1"/>
                </a:solidFill>
                <a:latin typeface="Times New Roman"/>
                <a:cs typeface="Times New Roman"/>
              </a:rPr>
              <a:t>tunneling</a:t>
            </a:r>
            <a:r>
              <a:rPr lang="en-CA" sz="2000" i="1" dirty="0">
                <a:solidFill>
                  <a:schemeClr val="bg1"/>
                </a:solidFill>
                <a:latin typeface="Times New Roman"/>
                <a:cs typeface="Times New Roman"/>
              </a:rPr>
              <a:t>, modifying, or adding components to the Program, use of a utility program, or any other technique now known or hereafter developed for any purpose, including, but not limited to, network play over the Internet, network play utilizing commercial or non-commercial gaming networks, or as part of content aggregation networks </a:t>
            </a:r>
            <a:r>
              <a:rPr lang="en-CA" sz="2000" i="1" dirty="0">
                <a:solidFill>
                  <a:srgbClr val="FFFF00"/>
                </a:solidFill>
                <a:latin typeface="Times New Roman"/>
                <a:cs typeface="Times New Roman"/>
              </a:rPr>
              <a:t>without the prior written consent of Blizzard or exploit </a:t>
            </a:r>
            <a:r>
              <a:rPr lang="en-CA" sz="2000" i="1" dirty="0" err="1">
                <a:solidFill>
                  <a:srgbClr val="FFFF00"/>
                </a:solidFill>
                <a:latin typeface="Times New Roman"/>
                <a:cs typeface="Times New Roman"/>
              </a:rPr>
              <a:t>Battle.net</a:t>
            </a:r>
            <a:r>
              <a:rPr lang="en-CA" sz="2000" i="1" dirty="0">
                <a:solidFill>
                  <a:srgbClr val="FFFF00"/>
                </a:solidFill>
                <a:latin typeface="Times New Roman"/>
                <a:cs typeface="Times New Roman"/>
              </a:rPr>
              <a:t> or any of its parts for any commercial purpose </a:t>
            </a:r>
            <a:r>
              <a:rPr lang="en-CA" sz="2000" i="1" dirty="0">
                <a:latin typeface="Times New Roman"/>
                <a:cs typeface="Times New Roman"/>
              </a:rPr>
              <a:t>…”</a:t>
            </a:r>
            <a:endParaRPr lang="en-US" sz="2000" dirty="0">
              <a:latin typeface="Times New Roman"/>
              <a:cs typeface="Times New Roman"/>
            </a:endParaRPr>
          </a:p>
          <a:p>
            <a:endParaRPr lang="en-US" sz="2000" dirty="0"/>
          </a:p>
          <a:p>
            <a:endParaRPr lang="en-US" sz="2000" dirty="0" smtClean="0"/>
          </a:p>
          <a:p>
            <a:pPr marL="0" indent="0">
              <a:buNone/>
            </a:pPr>
            <a:endParaRPr lang="en-US" dirty="0" smtClean="0"/>
          </a:p>
        </p:txBody>
      </p:sp>
    </p:spTree>
    <p:extLst>
      <p:ext uri="{BB962C8B-B14F-4D97-AF65-F5344CB8AC3E}">
        <p14:creationId xmlns:p14="http://schemas.microsoft.com/office/powerpoint/2010/main" val="492201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8717"/>
            <a:ext cx="9144000" cy="1016000"/>
          </a:xfrm>
        </p:spPr>
        <p:txBody>
          <a:bodyPr>
            <a:normAutofit/>
          </a:bodyPr>
          <a:lstStyle/>
          <a:p>
            <a:r>
              <a:rPr lang="en-US" sz="3600" b="1" dirty="0" smtClean="0"/>
              <a:t>  </a:t>
            </a:r>
            <a:r>
              <a:rPr lang="en-US" sz="4900" b="1" dirty="0" smtClean="0">
                <a:solidFill>
                  <a:srgbClr val="FF0000"/>
                </a:solidFill>
                <a:latin typeface="American Typewriter"/>
                <a:cs typeface="American Typewriter"/>
              </a:rPr>
              <a:t>Think about</a:t>
            </a:r>
            <a:r>
              <a:rPr lang="en-US" sz="4900" dirty="0" smtClean="0">
                <a:solidFill>
                  <a:srgbClr val="FF0000"/>
                </a:solidFill>
                <a:latin typeface="American Typewriter"/>
                <a:cs typeface="American Typewriter"/>
              </a:rPr>
              <a:t> </a:t>
            </a:r>
            <a:r>
              <a:rPr lang="en-US" sz="4900" b="1" dirty="0" err="1" smtClean="0">
                <a:solidFill>
                  <a:srgbClr val="008000"/>
                </a:solidFill>
                <a:latin typeface="American Typewriter"/>
                <a:cs typeface="American Typewriter"/>
              </a:rPr>
              <a:t>Tatoos</a:t>
            </a:r>
            <a:r>
              <a:rPr lang="en-US" sz="4400" b="1" dirty="0" smtClean="0">
                <a:solidFill>
                  <a:srgbClr val="008000"/>
                </a:solidFill>
                <a:latin typeface="American Typewriter"/>
                <a:cs typeface="American Typewriter"/>
              </a:rPr>
              <a:t> </a:t>
            </a:r>
            <a:endParaRPr lang="en-US" sz="2000" b="1" dirty="0">
              <a:solidFill>
                <a:srgbClr val="0000FF"/>
              </a:solidFill>
              <a:latin typeface="American Typewriter"/>
              <a:cs typeface="American Typewriter"/>
            </a:endParaRPr>
          </a:p>
        </p:txBody>
      </p:sp>
      <p:sp>
        <p:nvSpPr>
          <p:cNvPr id="5" name="Content Placeholder 4"/>
          <p:cNvSpPr>
            <a:spLocks noGrp="1"/>
          </p:cNvSpPr>
          <p:nvPr>
            <p:ph sz="half" idx="1"/>
          </p:nvPr>
        </p:nvSpPr>
        <p:spPr>
          <a:xfrm>
            <a:off x="145720" y="1074717"/>
            <a:ext cx="6242522" cy="5238244"/>
          </a:xfrm>
        </p:spPr>
        <p:txBody>
          <a:bodyPr>
            <a:normAutofit fontScale="92500" lnSpcReduction="10000"/>
          </a:bodyPr>
          <a:lstStyle/>
          <a:p>
            <a:pPr marL="0" indent="0">
              <a:buNone/>
            </a:pPr>
            <a:r>
              <a:rPr lang="en-US" sz="2800" b="1" dirty="0">
                <a:solidFill>
                  <a:srgbClr val="FFFFFF"/>
                </a:solidFill>
                <a:latin typeface="+mj-lt"/>
              </a:rPr>
              <a:t>Escobedo v. THQ, Inc. </a:t>
            </a:r>
            <a:endParaRPr lang="en-US" sz="2800" b="1" dirty="0" smtClean="0">
              <a:solidFill>
                <a:srgbClr val="FFFFFF"/>
              </a:solidFill>
              <a:latin typeface="+mj-lt"/>
            </a:endParaRPr>
          </a:p>
          <a:p>
            <a:pPr marL="0" indent="0">
              <a:buNone/>
            </a:pPr>
            <a:r>
              <a:rPr lang="en-US" sz="2800" dirty="0" smtClean="0">
                <a:solidFill>
                  <a:srgbClr val="FF0000"/>
                </a:solidFill>
                <a:latin typeface="American Typewriter"/>
                <a:cs typeface="American Typewriter"/>
              </a:rPr>
              <a:t>Tattoo artist sues THQ</a:t>
            </a:r>
            <a:r>
              <a:rPr lang="en-US" sz="2800" dirty="0" smtClean="0">
                <a:solidFill>
                  <a:srgbClr val="FFFFFF"/>
                </a:solidFill>
                <a:latin typeface="American Typewriter"/>
                <a:cs typeface="American Typewriter"/>
              </a:rPr>
              <a:t>, makers of UFC </a:t>
            </a:r>
          </a:p>
          <a:p>
            <a:pPr marL="0" indent="0">
              <a:buNone/>
            </a:pPr>
            <a:r>
              <a:rPr lang="en-US" sz="2800" dirty="0" smtClean="0">
                <a:solidFill>
                  <a:srgbClr val="FFFFFF"/>
                </a:solidFill>
                <a:latin typeface="American Typewriter"/>
                <a:cs typeface="American Typewriter"/>
              </a:rPr>
              <a:t>video game for copyright </a:t>
            </a:r>
          </a:p>
          <a:p>
            <a:pPr marL="0" indent="0">
              <a:buNone/>
            </a:pPr>
            <a:r>
              <a:rPr lang="en-US" sz="2800" dirty="0" smtClean="0">
                <a:solidFill>
                  <a:srgbClr val="FFFFFF"/>
                </a:solidFill>
                <a:latin typeface="American Typewriter"/>
                <a:cs typeface="American Typewriter"/>
              </a:rPr>
              <a:t>infringement. Artist claims to </a:t>
            </a:r>
            <a:r>
              <a:rPr lang="en-US" sz="2800" b="1" dirty="0" smtClean="0">
                <a:solidFill>
                  <a:srgbClr val="FF6600"/>
                </a:solidFill>
                <a:latin typeface="American Typewriter"/>
                <a:cs typeface="American Typewriter"/>
              </a:rPr>
              <a:t>have  </a:t>
            </a:r>
          </a:p>
          <a:p>
            <a:pPr marL="0" indent="0">
              <a:buNone/>
            </a:pPr>
            <a:r>
              <a:rPr lang="en-US" sz="2800" b="1" dirty="0" smtClean="0">
                <a:solidFill>
                  <a:srgbClr val="FF6600"/>
                </a:solidFill>
                <a:latin typeface="American Typewriter"/>
                <a:cs typeface="American Typewriter"/>
              </a:rPr>
              <a:t>tattooed an originally created lion  </a:t>
            </a:r>
          </a:p>
          <a:p>
            <a:pPr marL="0" indent="0">
              <a:buNone/>
            </a:pPr>
            <a:r>
              <a:rPr lang="en-US" sz="2800" b="1" dirty="0" smtClean="0">
                <a:solidFill>
                  <a:srgbClr val="FF6600"/>
                </a:solidFill>
                <a:latin typeface="American Typewriter"/>
                <a:cs typeface="American Typewriter"/>
              </a:rPr>
              <a:t>on Carlos Condit</a:t>
            </a:r>
            <a:r>
              <a:rPr lang="en-US" sz="2800" dirty="0" smtClean="0">
                <a:solidFill>
                  <a:srgbClr val="FF6600"/>
                </a:solidFill>
                <a:latin typeface="American Typewriter"/>
                <a:cs typeface="American Typewriter"/>
              </a:rPr>
              <a:t>’s</a:t>
            </a:r>
            <a:r>
              <a:rPr lang="en-US" sz="2800" dirty="0" smtClean="0">
                <a:latin typeface="American Typewriter"/>
                <a:cs typeface="American Typewriter"/>
              </a:rPr>
              <a:t> </a:t>
            </a:r>
            <a:r>
              <a:rPr lang="en-US" sz="2800" dirty="0" smtClean="0">
                <a:solidFill>
                  <a:schemeClr val="bg1"/>
                </a:solidFill>
                <a:latin typeface="American Typewriter"/>
                <a:cs typeface="American Typewriter"/>
              </a:rPr>
              <a:t>body. Escobedo </a:t>
            </a:r>
          </a:p>
          <a:p>
            <a:pPr marL="0" indent="0">
              <a:buNone/>
            </a:pPr>
            <a:r>
              <a:rPr lang="en-US" sz="2800" dirty="0" smtClean="0">
                <a:solidFill>
                  <a:schemeClr val="bg1"/>
                </a:solidFill>
                <a:latin typeface="American Typewriter"/>
                <a:cs typeface="American Typewriter"/>
              </a:rPr>
              <a:t>and Condit had no written agreement. </a:t>
            </a:r>
          </a:p>
          <a:p>
            <a:pPr marL="0" indent="0">
              <a:buNone/>
            </a:pPr>
            <a:endParaRPr lang="en-US" sz="2800" b="1" dirty="0" smtClean="0">
              <a:solidFill>
                <a:srgbClr val="000000"/>
              </a:solidFill>
              <a:latin typeface="American Typewriter"/>
              <a:cs typeface="American Typewriter"/>
            </a:endParaRPr>
          </a:p>
          <a:p>
            <a:pPr marL="0" indent="0">
              <a:buNone/>
            </a:pPr>
            <a:r>
              <a:rPr lang="en-US" sz="2800" b="1" dirty="0" smtClean="0">
                <a:solidFill>
                  <a:srgbClr val="FFFFFF"/>
                </a:solidFill>
                <a:latin typeface="American Typewriter"/>
                <a:cs typeface="American Typewriter"/>
              </a:rPr>
              <a:t>See:</a:t>
            </a:r>
            <a:r>
              <a:rPr lang="en-US" sz="2800" dirty="0" smtClean="0">
                <a:solidFill>
                  <a:srgbClr val="FFFFFF"/>
                </a:solidFill>
                <a:cs typeface="American Typewriter"/>
              </a:rPr>
              <a:t> </a:t>
            </a:r>
            <a:r>
              <a:rPr lang="en-US" sz="2800" dirty="0" smtClean="0">
                <a:solidFill>
                  <a:srgbClr val="FFFFFF"/>
                </a:solidFill>
              </a:rPr>
              <a:t>“</a:t>
            </a:r>
            <a:r>
              <a:rPr lang="en-US" sz="2800" i="1" dirty="0" smtClean="0">
                <a:solidFill>
                  <a:srgbClr val="FFFFFF"/>
                </a:solidFill>
              </a:rPr>
              <a:t>Copyright in Tattoo Case</a:t>
            </a:r>
            <a:r>
              <a:rPr lang="en-US" sz="2800" dirty="0" smtClean="0">
                <a:solidFill>
                  <a:srgbClr val="FFFFFF"/>
                </a:solidFill>
              </a:rPr>
              <a:t>”</a:t>
            </a:r>
          </a:p>
          <a:p>
            <a:pPr marL="0" indent="0">
              <a:buNone/>
            </a:pPr>
            <a:r>
              <a:rPr lang="en-US" sz="1900" dirty="0" smtClean="0">
                <a:hlinkClick r:id="rId2"/>
              </a:rPr>
              <a:t>http</a:t>
            </a:r>
            <a:r>
              <a:rPr lang="en-US" sz="1900" dirty="0">
                <a:hlinkClick r:id="rId2"/>
              </a:rPr>
              <a:t>://www.dmlp.org/blog/2012/copyright-tattoo</a:t>
            </a:r>
            <a:r>
              <a:rPr lang="en-US" sz="1900" dirty="0" smtClean="0">
                <a:hlinkClick r:id=""/>
              </a:rPr>
              <a:t>-</a:t>
            </a:r>
          </a:p>
          <a:p>
            <a:pPr marL="0" indent="0">
              <a:buNone/>
            </a:pPr>
            <a:r>
              <a:rPr lang="en-US" sz="1900" dirty="0" smtClean="0">
                <a:hlinkClick r:id=""/>
              </a:rPr>
              <a:t>case</a:t>
            </a:r>
            <a:r>
              <a:rPr lang="en-US" sz="1900" dirty="0">
                <a:hlinkClick r:id="rId2"/>
              </a:rPr>
              <a:t>-escobedo-v-thq-inc</a:t>
            </a:r>
            <a:endParaRPr lang="en-US" sz="1900" dirty="0"/>
          </a:p>
          <a:p>
            <a:pPr marL="0" indent="0">
              <a:buNone/>
            </a:pPr>
            <a:r>
              <a:rPr lang="en-US" sz="2800" i="1" dirty="0" smtClean="0">
                <a:solidFill>
                  <a:srgbClr val="FFFFFF"/>
                </a:solidFill>
              </a:rPr>
              <a:t>"</a:t>
            </a:r>
            <a:r>
              <a:rPr lang="en-US" sz="2800" i="1" dirty="0" err="1" smtClean="0">
                <a:solidFill>
                  <a:srgbClr val="FFFFFF"/>
                </a:solidFill>
              </a:rPr>
              <a:t>Tatoos</a:t>
            </a:r>
            <a:r>
              <a:rPr lang="en-US" sz="2800" i="1" dirty="0" smtClean="0">
                <a:solidFill>
                  <a:srgbClr val="FFFFFF"/>
                </a:solidFill>
              </a:rPr>
              <a:t> and Copyright Infringement</a:t>
            </a:r>
            <a:r>
              <a:rPr lang="en-US" sz="2800" dirty="0" smtClean="0">
                <a:solidFill>
                  <a:srgbClr val="FFFFFF"/>
                </a:solidFill>
              </a:rPr>
              <a:t>” by </a:t>
            </a:r>
          </a:p>
          <a:p>
            <a:pPr marL="0" indent="0">
              <a:buNone/>
            </a:pPr>
            <a:r>
              <a:rPr lang="en-US" sz="2800" dirty="0" smtClean="0">
                <a:solidFill>
                  <a:srgbClr val="FFFFFF"/>
                </a:solidFill>
              </a:rPr>
              <a:t>C. Harkins (L&amp;C Law Review)</a:t>
            </a:r>
          </a:p>
          <a:p>
            <a:pPr marL="0" indent="0">
              <a:buNone/>
            </a:pPr>
            <a:r>
              <a:rPr lang="en-US" sz="1900" dirty="0" smtClean="0">
                <a:hlinkClick r:id="rId3"/>
              </a:rPr>
              <a:t>http://www.brinksgilson.com/files/190.pdf</a:t>
            </a:r>
            <a:endParaRPr lang="en-US" sz="1900" dirty="0" smtClean="0"/>
          </a:p>
          <a:p>
            <a:pPr marL="0" indent="0">
              <a:buNone/>
            </a:pPr>
            <a:r>
              <a:rPr lang="en-US" dirty="0" smtClean="0"/>
              <a:t>  </a:t>
            </a:r>
            <a:endParaRPr lang="en-US" dirty="0"/>
          </a:p>
        </p:txBody>
      </p:sp>
      <p:pic>
        <p:nvPicPr>
          <p:cNvPr id="8" name="Content Placeholder 4"/>
          <p:cNvPicPr>
            <a:picLocks noGrp="1" noChangeAspect="1"/>
          </p:cNvPicPr>
          <p:nvPr>
            <p:ph sz="half" idx="1"/>
          </p:nvPr>
        </p:nvPicPr>
        <p:blipFill rotWithShape="1">
          <a:blip r:embed="rId4" cstate="print">
            <a:extLst>
              <a:ext uri="{28A0092B-C50C-407E-A947-70E740481C1C}">
                <a14:useLocalDpi xmlns:a14="http://schemas.microsoft.com/office/drawing/2010/main"/>
              </a:ext>
            </a:extLst>
          </a:blip>
          <a:srcRect r="-799"/>
          <a:stretch/>
        </p:blipFill>
        <p:spPr>
          <a:xfrm>
            <a:off x="6736147" y="1036800"/>
            <a:ext cx="1889854" cy="2641021"/>
          </a:xfrm>
        </p:spPr>
      </p:pic>
      <p:pic>
        <p:nvPicPr>
          <p:cNvPr id="9" name="Content Placeholder 8" descr="240px-UFC_Undisputed_2010_cover.jpg"/>
          <p:cNvPicPr>
            <a:picLocks noGrp="1" noChangeAspect="1"/>
          </p:cNvPicPr>
          <p:nvPr>
            <p:ph sz="quarter" idx="4294967295"/>
          </p:nvPr>
        </p:nvPicPr>
        <p:blipFill rotWithShape="1">
          <a:blip r:embed="rId5" cstate="print">
            <a:extLst>
              <a:ext uri="{28A0092B-C50C-407E-A947-70E740481C1C}">
                <a14:useLocalDpi xmlns:a14="http://schemas.microsoft.com/office/drawing/2010/main"/>
              </a:ext>
            </a:extLst>
          </a:blip>
          <a:srcRect l="-597"/>
          <a:stretch/>
        </p:blipFill>
        <p:spPr>
          <a:xfrm>
            <a:off x="6736148" y="3677821"/>
            <a:ext cx="2093876" cy="2635139"/>
          </a:xfrm>
          <a:prstGeom prst="rect">
            <a:avLst/>
          </a:prstGeom>
        </p:spPr>
      </p:pic>
    </p:spTree>
    <p:extLst>
      <p:ext uri="{BB962C8B-B14F-4D97-AF65-F5344CB8AC3E}">
        <p14:creationId xmlns:p14="http://schemas.microsoft.com/office/powerpoint/2010/main" val="37644742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940" y="58702"/>
            <a:ext cx="8229600" cy="701188"/>
          </a:xfrm>
        </p:spPr>
        <p:txBody>
          <a:bodyPr>
            <a:normAutofit fontScale="90000"/>
          </a:bodyPr>
          <a:lstStyle/>
          <a:p>
            <a:r>
              <a:rPr lang="en-US" dirty="0" smtClean="0"/>
              <a:t>   </a:t>
            </a:r>
            <a:r>
              <a:rPr lang="en-US" dirty="0" smtClean="0">
                <a:solidFill>
                  <a:schemeClr val="bg1"/>
                </a:solidFill>
              </a:rPr>
              <a:t> http://</a:t>
            </a:r>
            <a:r>
              <a:rPr lang="en-US" dirty="0" err="1" smtClean="0">
                <a:solidFill>
                  <a:schemeClr val="bg1"/>
                </a:solidFill>
              </a:rPr>
              <a:t>videogame.law.ubc.ca</a:t>
            </a:r>
            <a:endParaRPr lang="en-US" dirty="0">
              <a:solidFill>
                <a:schemeClr val="bg1"/>
              </a:solidFill>
            </a:endParaRPr>
          </a:p>
        </p:txBody>
      </p:sp>
      <p:pic>
        <p:nvPicPr>
          <p:cNvPr id="12" name="Content Placeholder 3" descr="Screen Shot 2013-09-03 at 7.10.27 P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a:stretch/>
        </p:blipFill>
        <p:spPr>
          <a:xfrm>
            <a:off x="413048" y="838326"/>
            <a:ext cx="2951276" cy="2688351"/>
          </a:xfrm>
        </p:spPr>
      </p:pic>
      <p:pic>
        <p:nvPicPr>
          <p:cNvPr id="14" name="Content Placeholder 5" descr="Screen Shot 2013-09-03 at 7.11.47 PM.png"/>
          <p:cNvPicPr>
            <a:picLocks noChangeAspect="1"/>
          </p:cNvPicPr>
          <p:nvPr/>
        </p:nvPicPr>
        <p:blipFill rotWithShape="1">
          <a:blip r:embed="rId3" cstate="print">
            <a:extLst>
              <a:ext uri="{28A0092B-C50C-407E-A947-70E740481C1C}">
                <a14:useLocalDpi xmlns:a14="http://schemas.microsoft.com/office/drawing/2010/main"/>
              </a:ext>
            </a:extLst>
          </a:blip>
          <a:srcRect l="475" r="340"/>
          <a:stretch/>
        </p:blipFill>
        <p:spPr>
          <a:xfrm>
            <a:off x="3484462" y="838326"/>
            <a:ext cx="3037384" cy="2806673"/>
          </a:xfrm>
          <a:prstGeom prst="rect">
            <a:avLst/>
          </a:prstGeom>
        </p:spPr>
      </p:pic>
      <p:pic>
        <p:nvPicPr>
          <p:cNvPr id="15" name="Content Placeholder 7" descr="Screen Shot 2013-09-03 at 9.01.44 PM.png"/>
          <p:cNvPicPr>
            <a:picLocks noChangeAspect="1"/>
          </p:cNvPicPr>
          <p:nvPr/>
        </p:nvPicPr>
        <p:blipFill rotWithShape="1">
          <a:blip r:embed="rId4" cstate="print">
            <a:extLst>
              <a:ext uri="{28A0092B-C50C-407E-A947-70E740481C1C}">
                <a14:useLocalDpi xmlns:a14="http://schemas.microsoft.com/office/drawing/2010/main"/>
              </a:ext>
            </a:extLst>
          </a:blip>
          <a:srcRect l="-1501"/>
          <a:stretch/>
        </p:blipFill>
        <p:spPr>
          <a:xfrm>
            <a:off x="6762679" y="759890"/>
            <a:ext cx="1986470" cy="5228182"/>
          </a:xfrm>
          <a:prstGeom prst="rect">
            <a:avLst/>
          </a:prstGeom>
        </p:spPr>
      </p:pic>
      <p:pic>
        <p:nvPicPr>
          <p:cNvPr id="16" name="Content Placeholder 9" descr="Screen Shot 2013-09-03 at 9.09.58 PM.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13048" y="3566564"/>
            <a:ext cx="2951276" cy="2386144"/>
          </a:xfrm>
          <a:prstGeom prst="rect">
            <a:avLst/>
          </a:prstGeom>
        </p:spPr>
      </p:pic>
      <p:pic>
        <p:nvPicPr>
          <p:cNvPr id="17" name="Content Placeholder 13" descr="Screen Shot 2013-09-03 at 9.16.54 PM.png"/>
          <p:cNvPicPr>
            <a:picLocks noChangeAspect="1"/>
          </p:cNvPicPr>
          <p:nvPr/>
        </p:nvPicPr>
        <p:blipFill rotWithShape="1">
          <a:blip r:embed="rId6" cstate="print">
            <a:extLst>
              <a:ext uri="{28A0092B-C50C-407E-A947-70E740481C1C}">
                <a14:useLocalDpi xmlns:a14="http://schemas.microsoft.com/office/drawing/2010/main"/>
              </a:ext>
            </a:extLst>
          </a:blip>
          <a:srcRect l="-516" t="-1" r="372" b="-1890"/>
          <a:stretch/>
        </p:blipFill>
        <p:spPr>
          <a:xfrm>
            <a:off x="3484462" y="3735084"/>
            <a:ext cx="2702921" cy="2217624"/>
          </a:xfrm>
          <a:prstGeom prst="rect">
            <a:avLst/>
          </a:prstGeom>
        </p:spPr>
      </p:pic>
    </p:spTree>
    <p:extLst>
      <p:ext uri="{BB962C8B-B14F-4D97-AF65-F5344CB8AC3E}">
        <p14:creationId xmlns:p14="http://schemas.microsoft.com/office/powerpoint/2010/main" val="2595912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229923"/>
            <a:ext cx="9144000" cy="5496211"/>
          </a:xfrm>
        </p:spPr>
        <p:txBody>
          <a:bodyPr/>
          <a:lstStyle/>
          <a:p>
            <a:pPr marL="0" indent="0">
              <a:buNone/>
            </a:pPr>
            <a:r>
              <a:rPr lang="en-US" sz="5400" b="1" i="1" dirty="0" smtClean="0">
                <a:solidFill>
                  <a:srgbClr val="008000"/>
                </a:solidFill>
              </a:rPr>
              <a:t>    </a:t>
            </a:r>
            <a:r>
              <a:rPr lang="en-US" sz="5400" b="1" i="1" dirty="0" smtClean="0">
                <a:solidFill>
                  <a:srgbClr val="CCFFCC"/>
                </a:solidFill>
              </a:rPr>
              <a:t>IS</a:t>
            </a:r>
            <a:r>
              <a:rPr lang="en-US" sz="5400" b="1" i="1" dirty="0" smtClean="0">
                <a:solidFill>
                  <a:srgbClr val="008000"/>
                </a:solidFill>
              </a:rPr>
              <a:t> </a:t>
            </a:r>
            <a:r>
              <a:rPr lang="en-US" sz="5400" b="1" dirty="0" smtClean="0">
                <a:solidFill>
                  <a:schemeClr val="accent4">
                    <a:lumMod val="60000"/>
                    <a:lumOff val="40000"/>
                  </a:schemeClr>
                </a:solidFill>
                <a:latin typeface="Lucida Handwriting"/>
                <a:cs typeface="Lucida Handwriting"/>
              </a:rPr>
              <a:t>Creativity</a:t>
            </a:r>
            <a:r>
              <a:rPr lang="en-US" sz="5400" b="1" dirty="0" smtClean="0">
                <a:solidFill>
                  <a:srgbClr val="0000FF"/>
                </a:solidFill>
              </a:rPr>
              <a:t> </a:t>
            </a:r>
            <a:r>
              <a:rPr lang="en-US" sz="5400" b="1" dirty="0" smtClean="0">
                <a:solidFill>
                  <a:srgbClr val="FFFFFF"/>
                </a:solidFill>
                <a:latin typeface="American Typewriter"/>
                <a:cs typeface="American Typewriter"/>
              </a:rPr>
              <a:t>More </a:t>
            </a:r>
          </a:p>
          <a:p>
            <a:pPr marL="0" indent="0">
              <a:buNone/>
            </a:pPr>
            <a:r>
              <a:rPr lang="en-US" sz="5400" b="1" dirty="0" smtClean="0">
                <a:solidFill>
                  <a:srgbClr val="FFFFFF"/>
                </a:solidFill>
                <a:latin typeface="American Typewriter"/>
                <a:cs typeface="American Typewriter"/>
              </a:rPr>
              <a:t>Important</a:t>
            </a:r>
            <a:r>
              <a:rPr lang="en-US" sz="5400" b="1" dirty="0" smtClean="0">
                <a:solidFill>
                  <a:schemeClr val="tx1"/>
                </a:solidFill>
                <a:latin typeface="American Typewriter"/>
                <a:cs typeface="American Typewriter"/>
              </a:rPr>
              <a:t> </a:t>
            </a:r>
            <a:r>
              <a:rPr lang="en-US" sz="5400" b="1" dirty="0" smtClean="0">
                <a:solidFill>
                  <a:srgbClr val="8EB4E3"/>
                </a:solidFill>
              </a:rPr>
              <a:t>than</a:t>
            </a:r>
            <a:r>
              <a:rPr lang="en-US" sz="5400" b="1" dirty="0" smtClean="0">
                <a:solidFill>
                  <a:srgbClr val="0000FF"/>
                </a:solidFill>
              </a:rPr>
              <a:t> </a:t>
            </a:r>
            <a:r>
              <a:rPr lang="en-US" sz="5400" b="1" dirty="0" smtClean="0">
                <a:solidFill>
                  <a:srgbClr val="3D4A09"/>
                </a:solidFill>
              </a:rPr>
              <a:t>Property</a:t>
            </a:r>
            <a:r>
              <a:rPr lang="en-US" sz="5400" b="1" dirty="0" smtClean="0">
                <a:solidFill>
                  <a:schemeClr val="tx2">
                    <a:lumMod val="40000"/>
                    <a:lumOff val="60000"/>
                  </a:schemeClr>
                </a:solidFill>
              </a:rPr>
              <a:t>?</a:t>
            </a:r>
          </a:p>
          <a:p>
            <a:pPr marL="0" indent="0">
              <a:buNone/>
            </a:pPr>
            <a:endParaRPr lang="en-US" dirty="0"/>
          </a:p>
        </p:txBody>
      </p:sp>
      <p:pic>
        <p:nvPicPr>
          <p:cNvPr id="6" name="Content Placeholder 5" descr="photo.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495391"/>
            <a:ext cx="3703790" cy="2730479"/>
          </a:xfrm>
          <a:prstGeom prst="rect">
            <a:avLst/>
          </a:prstGeom>
        </p:spPr>
      </p:pic>
      <p:pic>
        <p:nvPicPr>
          <p:cNvPr id="7" name="Content Placeholder 8" descr="file871126557376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35769" y="2495391"/>
            <a:ext cx="3608231" cy="2730479"/>
          </a:xfrm>
          <a:prstGeom prst="rect">
            <a:avLst/>
          </a:prstGeom>
        </p:spPr>
      </p:pic>
      <p:pic>
        <p:nvPicPr>
          <p:cNvPr id="8" name="Content Placeholder 3" descr="IMG-20130402-00658.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03790" y="2495391"/>
            <a:ext cx="1831979" cy="2978384"/>
          </a:xfrm>
          <a:prstGeom prst="rect">
            <a:avLst/>
          </a:prstGeom>
        </p:spPr>
      </p:pic>
    </p:spTree>
    <p:extLst>
      <p:ext uri="{BB962C8B-B14F-4D97-AF65-F5344CB8AC3E}">
        <p14:creationId xmlns:p14="http://schemas.microsoft.com/office/powerpoint/2010/main" val="11782906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0"/>
          </p:nvPr>
        </p:nvSpPr>
        <p:spPr/>
        <p:txBody>
          <a:bodyPr>
            <a:normAutofit/>
          </a:bodyPr>
          <a:lstStyle/>
          <a:p>
            <a:pPr marL="0" indent="0">
              <a:buNone/>
            </a:pPr>
            <a:r>
              <a:rPr lang="en-US" sz="9600" b="1" dirty="0" smtClean="0">
                <a:solidFill>
                  <a:srgbClr val="0000FF"/>
                </a:solidFill>
              </a:rPr>
              <a:t>   Can </a:t>
            </a:r>
            <a:r>
              <a:rPr lang="en-US" sz="9600" b="1" dirty="0">
                <a:solidFill>
                  <a:srgbClr val="0000FF"/>
                </a:solidFill>
              </a:rPr>
              <a:t>I Mod </a:t>
            </a:r>
            <a:r>
              <a:rPr lang="en-US" sz="9600" b="1" dirty="0" smtClean="0">
                <a:solidFill>
                  <a:srgbClr val="0000FF"/>
                </a:solidFill>
              </a:rPr>
              <a:t> </a:t>
            </a:r>
          </a:p>
          <a:p>
            <a:pPr marL="0" indent="0">
              <a:buNone/>
            </a:pPr>
            <a:r>
              <a:rPr lang="en-US" sz="9600" b="1" dirty="0">
                <a:solidFill>
                  <a:srgbClr val="0000FF"/>
                </a:solidFill>
              </a:rPr>
              <a:t> </a:t>
            </a:r>
            <a:r>
              <a:rPr lang="en-US" sz="9600" b="1" dirty="0" smtClean="0">
                <a:solidFill>
                  <a:srgbClr val="0000FF"/>
                </a:solidFill>
              </a:rPr>
              <a:t>      Yet</a:t>
            </a:r>
            <a:r>
              <a:rPr lang="en-US" sz="9600" b="1" dirty="0">
                <a:solidFill>
                  <a:srgbClr val="0000FF"/>
                </a:solidFill>
              </a:rPr>
              <a:t>?</a:t>
            </a:r>
          </a:p>
        </p:txBody>
      </p:sp>
    </p:spTree>
    <p:extLst>
      <p:ext uri="{BB962C8B-B14F-4D97-AF65-F5344CB8AC3E}">
        <p14:creationId xmlns:p14="http://schemas.microsoft.com/office/powerpoint/2010/main" val="14398817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714323"/>
            <a:ext cx="8229600" cy="5011811"/>
          </a:xfrm>
        </p:spPr>
        <p:txBody>
          <a:bodyPr>
            <a:normAutofit/>
          </a:bodyPr>
          <a:lstStyle/>
          <a:p>
            <a:pPr marL="0" indent="0">
              <a:buNone/>
            </a:pPr>
            <a:r>
              <a:rPr lang="en-US" sz="8000" b="1" dirty="0" smtClean="0">
                <a:solidFill>
                  <a:srgbClr val="FFFF00"/>
                </a:solidFill>
                <a:latin typeface="Lucida Console"/>
                <a:cs typeface="Lucida Console"/>
              </a:rPr>
              <a:t>4. EULA’s,  </a:t>
            </a:r>
            <a:r>
              <a:rPr lang="en-US" sz="8000" b="1" dirty="0" err="1" smtClean="0">
                <a:solidFill>
                  <a:srgbClr val="FFFF00"/>
                </a:solidFill>
                <a:latin typeface="Lucida Console"/>
                <a:cs typeface="Lucida Console"/>
              </a:rPr>
              <a:t>ToS</a:t>
            </a:r>
            <a:r>
              <a:rPr lang="en-US" sz="8000" b="1" dirty="0" smtClean="0">
                <a:solidFill>
                  <a:srgbClr val="FFFF00"/>
                </a:solidFill>
                <a:latin typeface="Lucida Console"/>
                <a:cs typeface="Lucida Console"/>
              </a:rPr>
              <a:t> &amp; the Post IP World</a:t>
            </a:r>
            <a:endParaRPr lang="en-US" sz="8000" b="1" dirty="0">
              <a:solidFill>
                <a:srgbClr val="FFFF00"/>
              </a:solidFill>
              <a:latin typeface="Lucida Console"/>
              <a:cs typeface="Lucida Console"/>
            </a:endParaRPr>
          </a:p>
        </p:txBody>
      </p:sp>
    </p:spTree>
    <p:extLst>
      <p:ext uri="{BB962C8B-B14F-4D97-AF65-F5344CB8AC3E}">
        <p14:creationId xmlns:p14="http://schemas.microsoft.com/office/powerpoint/2010/main" val="7675699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373" y="164956"/>
            <a:ext cx="9108627" cy="1016000"/>
          </a:xfrm>
        </p:spPr>
        <p:txBody>
          <a:bodyPr>
            <a:noAutofit/>
          </a:bodyPr>
          <a:lstStyle/>
          <a:p>
            <a:r>
              <a:rPr lang="en-US" sz="3600" b="1" dirty="0" smtClean="0">
                <a:solidFill>
                  <a:srgbClr val="FFFF00"/>
                </a:solidFill>
                <a:latin typeface="Arial"/>
                <a:cs typeface="Arial"/>
              </a:rPr>
              <a:t>Are we </a:t>
            </a:r>
            <a:r>
              <a:rPr lang="en-US" sz="3600" b="1" dirty="0">
                <a:solidFill>
                  <a:srgbClr val="FFFF00"/>
                </a:solidFill>
                <a:latin typeface="Arial"/>
                <a:cs typeface="Arial"/>
              </a:rPr>
              <a:t>a</a:t>
            </a:r>
            <a:r>
              <a:rPr lang="en-US" sz="3600" b="1" dirty="0" smtClean="0">
                <a:solidFill>
                  <a:srgbClr val="FFFF00"/>
                </a:solidFill>
                <a:latin typeface="Arial"/>
                <a:cs typeface="Arial"/>
              </a:rPr>
              <a:t>lready </a:t>
            </a:r>
            <a:r>
              <a:rPr lang="en-US" sz="3600" b="1" dirty="0">
                <a:solidFill>
                  <a:srgbClr val="FFFF00"/>
                </a:solidFill>
                <a:latin typeface="Arial"/>
                <a:cs typeface="Arial"/>
              </a:rPr>
              <a:t>IN THE POST IP WORLD? </a:t>
            </a:r>
          </a:p>
        </p:txBody>
      </p:sp>
      <p:sp>
        <p:nvSpPr>
          <p:cNvPr id="3" name="Content Placeholder 2"/>
          <p:cNvSpPr>
            <a:spLocks noGrp="1"/>
          </p:cNvSpPr>
          <p:nvPr>
            <p:ph sz="quarter" idx="10"/>
          </p:nvPr>
        </p:nvSpPr>
        <p:spPr>
          <a:xfrm>
            <a:off x="267385" y="1408134"/>
            <a:ext cx="5024928" cy="2306616"/>
          </a:xfrm>
        </p:spPr>
        <p:txBody>
          <a:bodyPr>
            <a:normAutofit fontScale="92500"/>
          </a:bodyPr>
          <a:lstStyle/>
          <a:p>
            <a:pPr marL="0" indent="0">
              <a:buNone/>
            </a:pPr>
            <a:r>
              <a:rPr lang="en-US" sz="2800" dirty="0" smtClean="0">
                <a:solidFill>
                  <a:srgbClr val="FFFFFF"/>
                </a:solidFill>
                <a:latin typeface="Times New Roman"/>
                <a:cs typeface="Times New Roman"/>
              </a:rPr>
              <a:t>In todays world….In real terms….Is it possible that…</a:t>
            </a:r>
          </a:p>
          <a:p>
            <a:endParaRPr lang="en-US" dirty="0">
              <a:solidFill>
                <a:srgbClr val="FFFFFF"/>
              </a:solidFill>
              <a:latin typeface="Times New Roman"/>
              <a:cs typeface="Times New Roman"/>
            </a:endParaRPr>
          </a:p>
          <a:p>
            <a:pPr marL="0" indent="0">
              <a:buNone/>
            </a:pPr>
            <a:r>
              <a:rPr lang="en-US" sz="3200" b="1" dirty="0" smtClean="0">
                <a:solidFill>
                  <a:srgbClr val="FFFFFF"/>
                </a:solidFill>
                <a:latin typeface="Times New Roman"/>
                <a:cs typeface="Times New Roman"/>
              </a:rPr>
              <a:t>IP has become </a:t>
            </a:r>
            <a:r>
              <a:rPr lang="en-US" sz="3200" b="1" dirty="0" smtClean="0">
                <a:solidFill>
                  <a:srgbClr val="FF0000"/>
                </a:solidFill>
                <a:latin typeface="Times New Roman"/>
                <a:cs typeface="Times New Roman"/>
              </a:rPr>
              <a:t>VIRTUALLY* </a:t>
            </a:r>
            <a:r>
              <a:rPr lang="en-US" sz="4000" b="1" dirty="0" smtClean="0">
                <a:solidFill>
                  <a:srgbClr val="FF0000"/>
                </a:solidFill>
                <a:latin typeface="Times New Roman"/>
                <a:cs typeface="Times New Roman"/>
              </a:rPr>
              <a:t>MEANINGLESS</a:t>
            </a:r>
            <a:r>
              <a:rPr lang="en-US" sz="4000" b="1" dirty="0" smtClean="0">
                <a:solidFill>
                  <a:schemeClr val="bg1"/>
                </a:solidFill>
                <a:latin typeface="Times New Roman"/>
                <a:cs typeface="Times New Roman"/>
              </a:rPr>
              <a:t>?</a:t>
            </a:r>
            <a:r>
              <a:rPr lang="en-US" sz="4000" b="1" dirty="0" smtClean="0">
                <a:latin typeface="Times New Roman"/>
                <a:cs typeface="Times New Roman"/>
              </a:rPr>
              <a:t> </a:t>
            </a:r>
            <a:endParaRPr lang="en-US" sz="4000" b="1" dirty="0">
              <a:latin typeface="Times New Roman"/>
              <a:cs typeface="Times New Roman"/>
            </a:endParaRPr>
          </a:p>
        </p:txBody>
      </p:sp>
      <p:sp>
        <p:nvSpPr>
          <p:cNvPr id="4" name="TextBox 3"/>
          <p:cNvSpPr txBox="1"/>
          <p:nvPr/>
        </p:nvSpPr>
        <p:spPr>
          <a:xfrm>
            <a:off x="457200" y="3772644"/>
            <a:ext cx="8001001" cy="2308324"/>
          </a:xfrm>
          <a:prstGeom prst="rect">
            <a:avLst/>
          </a:prstGeom>
          <a:noFill/>
        </p:spPr>
        <p:txBody>
          <a:bodyPr wrap="square" rtlCol="0">
            <a:spAutoFit/>
          </a:bodyPr>
          <a:lstStyle/>
          <a:p>
            <a:r>
              <a:rPr lang="en-US" sz="2400" b="1" dirty="0">
                <a:solidFill>
                  <a:prstClr val="white"/>
                </a:solidFill>
                <a:latin typeface="Times New Roman"/>
                <a:cs typeface="Times New Roman"/>
              </a:rPr>
              <a:t>mean·ing·less</a:t>
            </a:r>
            <a:r>
              <a:rPr lang="en-US" sz="2400" dirty="0">
                <a:solidFill>
                  <a:prstClr val="white"/>
                </a:solidFill>
                <a:latin typeface="Times New Roman"/>
                <a:cs typeface="Times New Roman"/>
              </a:rPr>
              <a:t>/ˈ</a:t>
            </a:r>
            <a:r>
              <a:rPr lang="en-US" sz="2400" dirty="0" err="1">
                <a:solidFill>
                  <a:prstClr val="white"/>
                </a:solidFill>
                <a:latin typeface="Times New Roman"/>
                <a:cs typeface="Times New Roman"/>
              </a:rPr>
              <a:t>mēniNGlis</a:t>
            </a:r>
            <a:r>
              <a:rPr lang="en-US" sz="2400" dirty="0" smtClean="0">
                <a:solidFill>
                  <a:prstClr val="white"/>
                </a:solidFill>
                <a:latin typeface="Times New Roman"/>
                <a:cs typeface="Times New Roman"/>
              </a:rPr>
              <a:t>/</a:t>
            </a:r>
            <a:endParaRPr lang="en-US" sz="2400" dirty="0">
              <a:solidFill>
                <a:prstClr val="white"/>
              </a:solidFill>
              <a:latin typeface="Times New Roman"/>
              <a:cs typeface="Times New Roman"/>
            </a:endParaRPr>
          </a:p>
          <a:p>
            <a:r>
              <a:rPr lang="en-US" sz="2400" dirty="0" smtClean="0">
                <a:solidFill>
                  <a:prstClr val="white"/>
                </a:solidFill>
                <a:latin typeface="Times New Roman"/>
                <a:cs typeface="Times New Roman"/>
              </a:rPr>
              <a:t>Adjective: Having </a:t>
            </a:r>
            <a:r>
              <a:rPr lang="en-US" sz="2400" dirty="0">
                <a:solidFill>
                  <a:prstClr val="white"/>
                </a:solidFill>
                <a:latin typeface="Times New Roman"/>
                <a:cs typeface="Times New Roman"/>
              </a:rPr>
              <a:t>no meaning or significance.</a:t>
            </a:r>
          </a:p>
          <a:p>
            <a:r>
              <a:rPr lang="en-US" sz="2400" dirty="0">
                <a:solidFill>
                  <a:prstClr val="white"/>
                </a:solidFill>
                <a:latin typeface="Times New Roman"/>
                <a:cs typeface="Times New Roman"/>
              </a:rPr>
              <a:t>Having no purpose or reason.			</a:t>
            </a:r>
          </a:p>
          <a:p>
            <a:r>
              <a:rPr lang="en-US" sz="2400" dirty="0">
                <a:solidFill>
                  <a:prstClr val="white"/>
                </a:solidFill>
                <a:latin typeface="Times New Roman"/>
                <a:cs typeface="Times New Roman"/>
              </a:rPr>
              <a:t>Synonyms:	pointless - senseless - unmeaning - insignificant </a:t>
            </a:r>
            <a:r>
              <a:rPr lang="en-US" sz="2400" dirty="0" smtClean="0">
                <a:solidFill>
                  <a:prstClr val="white"/>
                </a:solidFill>
                <a:latin typeface="Times New Roman"/>
                <a:cs typeface="Times New Roman"/>
              </a:rPr>
              <a:t>– inane</a:t>
            </a:r>
            <a:endParaRPr lang="en-US" sz="2400" dirty="0">
              <a:solidFill>
                <a:prstClr val="white"/>
              </a:solidFill>
              <a:latin typeface="Times New Roman"/>
              <a:cs typeface="Times New Roman"/>
            </a:endParaRPr>
          </a:p>
          <a:p>
            <a:r>
              <a:rPr lang="en-US" sz="2400" b="1" dirty="0" smtClean="0">
                <a:solidFill>
                  <a:prstClr val="white"/>
                </a:solidFill>
                <a:latin typeface="Times New Roman"/>
                <a:cs typeface="Times New Roman"/>
              </a:rPr>
              <a:t>*</a:t>
            </a:r>
            <a:r>
              <a:rPr lang="en-US" sz="2400" b="1" dirty="0">
                <a:solidFill>
                  <a:prstClr val="white"/>
                </a:solidFill>
                <a:latin typeface="Times New Roman"/>
                <a:cs typeface="Times New Roman"/>
              </a:rPr>
              <a:t>no pun </a:t>
            </a:r>
            <a:r>
              <a:rPr lang="en-US" sz="2400" b="1" dirty="0" smtClean="0">
                <a:solidFill>
                  <a:prstClr val="white"/>
                </a:solidFill>
                <a:latin typeface="Times New Roman"/>
                <a:cs typeface="Times New Roman"/>
              </a:rPr>
              <a:t>intended </a:t>
            </a:r>
            <a:r>
              <a:rPr lang="en-US" sz="2400" dirty="0">
                <a:solidFill>
                  <a:prstClr val="white"/>
                </a:solidFill>
                <a:latin typeface="Times New Roman"/>
                <a:cs typeface="Times New Roman"/>
              </a:rPr>
              <a:t>	</a:t>
            </a:r>
          </a:p>
        </p:txBody>
      </p:sp>
      <p:pic>
        <p:nvPicPr>
          <p:cNvPr id="7" name="Content Placeholder 3" descr="file0002112826606.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292313" y="2083564"/>
            <a:ext cx="3816312" cy="2002386"/>
          </a:xfrm>
          <a:prstGeom prst="rect">
            <a:avLst/>
          </a:prstGeom>
        </p:spPr>
      </p:pic>
    </p:spTree>
    <p:extLst>
      <p:ext uri="{BB962C8B-B14F-4D97-AF65-F5344CB8AC3E}">
        <p14:creationId xmlns:p14="http://schemas.microsoft.com/office/powerpoint/2010/main" val="41264973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4727"/>
            <a:ext cx="9144000" cy="831273"/>
          </a:xfrm>
        </p:spPr>
        <p:txBody>
          <a:bodyPr>
            <a:noAutofit/>
          </a:bodyPr>
          <a:lstStyle/>
          <a:p>
            <a:r>
              <a:rPr lang="en-US" sz="2800" b="1" dirty="0" smtClean="0">
                <a:solidFill>
                  <a:schemeClr val="tx1"/>
                </a:solidFill>
                <a:latin typeface="American Typewriter"/>
                <a:cs typeface="American Typewriter"/>
              </a:rPr>
              <a:t>    </a:t>
            </a:r>
            <a:r>
              <a:rPr lang="en-US" sz="2800" b="1" dirty="0" smtClean="0">
                <a:ln w="17780" cmpd="sng">
                  <a:solidFill>
                    <a:srgbClr val="FFFFFF"/>
                  </a:solidFill>
                  <a:prstDash val="solid"/>
                  <a:miter lim="800000"/>
                </a:ln>
                <a:solidFill>
                  <a:srgbClr val="FFFF00"/>
                </a:solidFill>
                <a:effectLst>
                  <a:outerShdw blurRad="50800" algn="tl" rotWithShape="0">
                    <a:srgbClr val="000000"/>
                  </a:outerShdw>
                </a:effectLst>
                <a:latin typeface="American Typewriter"/>
                <a:cs typeface="American Typewriter"/>
              </a:rPr>
              <a:t>Related Issue 1: The chasm of contracting out </a:t>
            </a:r>
            <a:endParaRPr lang="en-US" sz="2800" b="1" dirty="0">
              <a:ln w="17780" cmpd="sng">
                <a:solidFill>
                  <a:srgbClr val="FFFFFF"/>
                </a:solidFill>
                <a:prstDash val="solid"/>
                <a:miter lim="800000"/>
              </a:ln>
              <a:solidFill>
                <a:srgbClr val="FFFF00"/>
              </a:solidFill>
              <a:effectLst>
                <a:outerShdw blurRad="50800" algn="tl" rotWithShape="0">
                  <a:srgbClr val="000000"/>
                </a:outerShdw>
              </a:effectLst>
              <a:latin typeface="American Typewriter"/>
              <a:cs typeface="American Typewriter"/>
            </a:endParaRPr>
          </a:p>
        </p:txBody>
      </p:sp>
      <p:sp>
        <p:nvSpPr>
          <p:cNvPr id="3" name="Content Placeholder 2"/>
          <p:cNvSpPr>
            <a:spLocks noGrp="1"/>
          </p:cNvSpPr>
          <p:nvPr>
            <p:ph sz="quarter" idx="10"/>
          </p:nvPr>
        </p:nvSpPr>
        <p:spPr>
          <a:xfrm>
            <a:off x="184727" y="1016000"/>
            <a:ext cx="8772661" cy="5468737"/>
          </a:xfrm>
        </p:spPr>
        <p:txBody>
          <a:bodyPr>
            <a:normAutofit/>
          </a:bodyPr>
          <a:lstStyle/>
          <a:p>
            <a:r>
              <a:rPr lang="en-US" b="1" dirty="0" smtClean="0">
                <a:solidFill>
                  <a:srgbClr val="FFFFFF"/>
                </a:solidFill>
                <a:latin typeface="American Typewriter"/>
                <a:cs typeface="American Typewriter"/>
              </a:rPr>
              <a:t>No one reads EULA’s, ToS’s &amp; Privacy Policies:</a:t>
            </a:r>
          </a:p>
          <a:p>
            <a:pPr marL="0" indent="0">
              <a:buNone/>
            </a:pPr>
            <a:endParaRPr lang="en-US" b="1" dirty="0" smtClean="0">
              <a:latin typeface="American Typewriter"/>
              <a:cs typeface="American Typewriter"/>
            </a:endParaRPr>
          </a:p>
          <a:p>
            <a:r>
              <a:rPr lang="en-US" b="1" dirty="0" smtClean="0">
                <a:solidFill>
                  <a:srgbClr val="FFFFFF"/>
                </a:solidFill>
                <a:latin typeface="American Typewriter"/>
                <a:cs typeface="American Typewriter"/>
              </a:rPr>
              <a:t>“To Read All Of </a:t>
            </a:r>
            <a:r>
              <a:rPr lang="en-US" b="1" dirty="0">
                <a:solidFill>
                  <a:srgbClr val="FFFFFF"/>
                </a:solidFill>
                <a:latin typeface="American Typewriter"/>
                <a:cs typeface="American Typewriter"/>
              </a:rPr>
              <a:t>T</a:t>
            </a:r>
            <a:r>
              <a:rPr lang="en-US" b="1" dirty="0" smtClean="0">
                <a:solidFill>
                  <a:srgbClr val="FFFFFF"/>
                </a:solidFill>
                <a:latin typeface="American Typewriter"/>
                <a:cs typeface="American Typewriter"/>
              </a:rPr>
              <a:t>he Privacy Policies You Encounter, You’d Need to Take A Month Off From Work Every Year”</a:t>
            </a:r>
            <a:r>
              <a:rPr lang="en-US" sz="1600" dirty="0" smtClean="0">
                <a:latin typeface="American Typewriter"/>
                <a:cs typeface="American Typewriter"/>
                <a:hlinkClick r:id="rId2"/>
              </a:rPr>
              <a:t>http</a:t>
            </a:r>
            <a:r>
              <a:rPr lang="en-US" sz="1600" dirty="0">
                <a:latin typeface="American Typewriter"/>
                <a:cs typeface="American Typewriter"/>
                <a:hlinkClick r:id="rId2"/>
              </a:rPr>
              <a:t>://www.techdirt.com/articles/20120420/10560418585/to-read-all-privacy-policies-you-encounter-youd-need-to-take-month-off-work-each-</a:t>
            </a:r>
            <a:r>
              <a:rPr lang="en-US" sz="1600" dirty="0" smtClean="0">
                <a:latin typeface="American Typewriter"/>
                <a:cs typeface="American Typewriter"/>
                <a:hlinkClick r:id="rId2"/>
              </a:rPr>
              <a:t>year.shtml</a:t>
            </a:r>
            <a:endParaRPr lang="en-US" sz="1600" dirty="0" smtClean="0">
              <a:latin typeface="American Typewriter"/>
              <a:cs typeface="American Typewriter"/>
            </a:endParaRPr>
          </a:p>
          <a:p>
            <a:pPr marL="0" indent="0">
              <a:buNone/>
            </a:pPr>
            <a:endParaRPr lang="en-US" dirty="0" smtClean="0">
              <a:latin typeface="American Typewriter"/>
              <a:cs typeface="American Typewriter"/>
            </a:endParaRPr>
          </a:p>
          <a:p>
            <a:r>
              <a:rPr lang="en-US" dirty="0">
                <a:solidFill>
                  <a:srgbClr val="FFFFFF"/>
                </a:solidFill>
                <a:latin typeface="American Typewriter"/>
                <a:cs typeface="American Typewriter"/>
              </a:rPr>
              <a:t>@gamerlaw: Amazing study by @nyulaw: "</a:t>
            </a:r>
            <a:r>
              <a:rPr lang="en-US" dirty="0" smtClean="0">
                <a:solidFill>
                  <a:srgbClr val="FFFFFF"/>
                </a:solidFill>
                <a:latin typeface="American Typewriter"/>
                <a:cs typeface="American Typewriter"/>
              </a:rPr>
              <a:t>overall average </a:t>
            </a:r>
            <a:r>
              <a:rPr lang="en-US" dirty="0">
                <a:solidFill>
                  <a:srgbClr val="FFFFFF"/>
                </a:solidFill>
                <a:latin typeface="American Typewriter"/>
                <a:cs typeface="American Typewriter"/>
              </a:rPr>
              <a:t>rate of readership of EULAs is on the order of 0.1 percent </a:t>
            </a:r>
            <a:r>
              <a:rPr lang="en-US" dirty="0" smtClean="0">
                <a:solidFill>
                  <a:srgbClr val="FFFFFF"/>
                </a:solidFill>
                <a:latin typeface="American Typewriter"/>
                <a:cs typeface="American Typewriter"/>
              </a:rPr>
              <a:t>to1 percent” </a:t>
            </a:r>
            <a:r>
              <a:rPr lang="en-US" sz="1600" u="sng" dirty="0">
                <a:latin typeface="American Typewriter"/>
                <a:cs typeface="American Typewriter"/>
                <a:hlinkClick r:id="rId3"/>
              </a:rPr>
              <a:t>http://t.co/</a:t>
            </a:r>
            <a:r>
              <a:rPr lang="en-US" sz="1600" u="sng" dirty="0" smtClean="0">
                <a:latin typeface="American Typewriter"/>
                <a:cs typeface="American Typewriter"/>
                <a:hlinkClick r:id="rId3"/>
              </a:rPr>
              <a:t>DFcF0mx0</a:t>
            </a:r>
            <a:endParaRPr lang="en-US" sz="1600" u="sng" dirty="0" smtClean="0">
              <a:latin typeface="American Typewriter"/>
              <a:cs typeface="American Typewriter"/>
            </a:endParaRPr>
          </a:p>
          <a:p>
            <a:endParaRPr lang="en-US" u="sng" dirty="0" smtClean="0">
              <a:latin typeface="American Typewriter"/>
              <a:cs typeface="American Typewriter"/>
            </a:endParaRPr>
          </a:p>
          <a:p>
            <a:r>
              <a:rPr lang="en-US" b="1" dirty="0" smtClean="0">
                <a:solidFill>
                  <a:schemeClr val="bg1"/>
                </a:solidFill>
                <a:latin typeface="American Typewriter"/>
                <a:cs typeface="American Typewriter"/>
              </a:rPr>
              <a:t>For review of “</a:t>
            </a:r>
            <a:r>
              <a:rPr lang="en-US" b="1" dirty="0">
                <a:solidFill>
                  <a:schemeClr val="bg1"/>
                </a:solidFill>
                <a:latin typeface="American Typewriter"/>
                <a:cs typeface="American Typewriter"/>
              </a:rPr>
              <a:t>click-wrap” </a:t>
            </a:r>
            <a:r>
              <a:rPr lang="en-US" b="1" dirty="0" smtClean="0">
                <a:solidFill>
                  <a:schemeClr val="bg1"/>
                </a:solidFill>
                <a:latin typeface="American Typewriter"/>
                <a:cs typeface="American Typewriter"/>
              </a:rPr>
              <a:t>authorities see: </a:t>
            </a:r>
            <a:r>
              <a:rPr lang="en-US" i="1" dirty="0" smtClean="0">
                <a:solidFill>
                  <a:schemeClr val="bg1"/>
                </a:solidFill>
                <a:latin typeface="+mn-lt"/>
                <a:cs typeface="American Typewriter"/>
              </a:rPr>
              <a:t>Century 21 v. Rogers Communications</a:t>
            </a:r>
            <a:r>
              <a:rPr lang="en-US" dirty="0" smtClean="0">
                <a:solidFill>
                  <a:schemeClr val="bg1"/>
                </a:solidFill>
                <a:latin typeface="+mn-lt"/>
                <a:cs typeface="American Typewriter"/>
              </a:rPr>
              <a:t> 2011BCSC 1196 </a:t>
            </a:r>
            <a:r>
              <a:rPr lang="en-US" dirty="0" smtClean="0">
                <a:solidFill>
                  <a:schemeClr val="bg1"/>
                </a:solidFill>
                <a:latin typeface="American Typewriter"/>
                <a:cs typeface="American Typewriter"/>
              </a:rPr>
              <a:t>(upholding </a:t>
            </a:r>
            <a:r>
              <a:rPr lang="en-US" dirty="0" err="1" smtClean="0">
                <a:solidFill>
                  <a:schemeClr val="bg1"/>
                </a:solidFill>
                <a:latin typeface="American Typewriter"/>
                <a:cs typeface="American Typewriter"/>
              </a:rPr>
              <a:t>ToU</a:t>
            </a:r>
            <a:r>
              <a:rPr lang="en-US" dirty="0" smtClean="0">
                <a:solidFill>
                  <a:schemeClr val="bg1"/>
                </a:solidFill>
                <a:latin typeface="American Typewriter"/>
                <a:cs typeface="American Typewriter"/>
              </a:rPr>
              <a:t>) </a:t>
            </a:r>
            <a:r>
              <a:rPr lang="en-US" sz="1600" dirty="0" smtClean="0">
                <a:latin typeface="+mn-lt"/>
                <a:hlinkClick r:id="rId4"/>
              </a:rPr>
              <a:t>http</a:t>
            </a:r>
            <a:r>
              <a:rPr lang="en-US" sz="1600" dirty="0">
                <a:latin typeface="+mn-lt"/>
                <a:hlinkClick r:id="rId4"/>
              </a:rPr>
              <a:t>://canlii.ca/en/bc/bcsc/doc/2011/2011bcsc1196/2011bcsc1196.</a:t>
            </a:r>
            <a:r>
              <a:rPr lang="en-US" sz="1600" dirty="0" smtClean="0">
                <a:latin typeface="+mn-lt"/>
                <a:hlinkClick r:id="rId4"/>
              </a:rPr>
              <a:t>html</a:t>
            </a:r>
            <a:endParaRPr lang="en-US" sz="1600" dirty="0" smtClean="0">
              <a:latin typeface="+mn-lt"/>
            </a:endParaRPr>
          </a:p>
          <a:p>
            <a:endParaRPr lang="en-US" sz="1600" dirty="0">
              <a:latin typeface="+mn-lt"/>
            </a:endParaRPr>
          </a:p>
        </p:txBody>
      </p:sp>
    </p:spTree>
    <p:extLst>
      <p:ext uri="{BB962C8B-B14F-4D97-AF65-F5344CB8AC3E}">
        <p14:creationId xmlns:p14="http://schemas.microsoft.com/office/powerpoint/2010/main" val="8456103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88"/>
            <a:ext cx="8229600" cy="1016000"/>
          </a:xfrm>
        </p:spPr>
        <p:txBody>
          <a:bodyPr>
            <a:normAutofit/>
          </a:bodyPr>
          <a:lstStyle/>
          <a:p>
            <a:r>
              <a:rPr lang="en-US" sz="5400" b="1" dirty="0" smtClean="0">
                <a:solidFill>
                  <a:srgbClr val="FFFF00"/>
                </a:solidFill>
                <a:latin typeface="Times New Roman"/>
                <a:cs typeface="Times New Roman"/>
              </a:rPr>
              <a:t> Re EULA’s etc.</a:t>
            </a:r>
            <a:endParaRPr lang="en-US" sz="5400" dirty="0"/>
          </a:p>
        </p:txBody>
      </p:sp>
      <p:sp>
        <p:nvSpPr>
          <p:cNvPr id="3" name="Content Placeholder 2"/>
          <p:cNvSpPr>
            <a:spLocks noGrp="1"/>
          </p:cNvSpPr>
          <p:nvPr>
            <p:ph sz="quarter" idx="10"/>
          </p:nvPr>
        </p:nvSpPr>
        <p:spPr>
          <a:xfrm>
            <a:off x="457200" y="1150239"/>
            <a:ext cx="8686800" cy="4575895"/>
          </a:xfrm>
        </p:spPr>
        <p:txBody>
          <a:bodyPr/>
          <a:lstStyle/>
          <a:p>
            <a:pPr marL="0" indent="0">
              <a:buNone/>
            </a:pPr>
            <a:r>
              <a:rPr lang="en-US" sz="3200" b="1" dirty="0" smtClean="0">
                <a:solidFill>
                  <a:schemeClr val="bg1"/>
                </a:solidFill>
                <a:latin typeface="+mn-lt"/>
              </a:rPr>
              <a:t>“Boilerplate: The </a:t>
            </a:r>
            <a:r>
              <a:rPr lang="en-US" sz="3200" b="1" dirty="0">
                <a:solidFill>
                  <a:schemeClr val="bg1"/>
                </a:solidFill>
                <a:latin typeface="+mn-lt"/>
              </a:rPr>
              <a:t>Fine Print, Vanishing </a:t>
            </a:r>
            <a:r>
              <a:rPr lang="en-US" sz="3200" b="1" dirty="0" smtClean="0">
                <a:solidFill>
                  <a:schemeClr val="bg1"/>
                </a:solidFill>
                <a:latin typeface="+mn-lt"/>
              </a:rPr>
              <a:t> </a:t>
            </a:r>
          </a:p>
          <a:p>
            <a:pPr marL="0" indent="0">
              <a:buNone/>
            </a:pPr>
            <a:r>
              <a:rPr lang="en-US" sz="3200" b="1" dirty="0">
                <a:solidFill>
                  <a:schemeClr val="bg1"/>
                </a:solidFill>
                <a:latin typeface="+mn-lt"/>
              </a:rPr>
              <a:t> </a:t>
            </a:r>
            <a:r>
              <a:rPr lang="en-US" sz="3200" b="1" dirty="0" smtClean="0">
                <a:solidFill>
                  <a:schemeClr val="bg1"/>
                </a:solidFill>
                <a:latin typeface="+mn-lt"/>
              </a:rPr>
              <a:t> Rights</a:t>
            </a:r>
            <a:r>
              <a:rPr lang="en-US" sz="3200" b="1" dirty="0">
                <a:solidFill>
                  <a:schemeClr val="bg1"/>
                </a:solidFill>
                <a:latin typeface="+mn-lt"/>
              </a:rPr>
              <a:t>, and the Rule of </a:t>
            </a:r>
            <a:r>
              <a:rPr lang="en-US" sz="3200" b="1" dirty="0" smtClean="0">
                <a:solidFill>
                  <a:schemeClr val="bg1"/>
                </a:solidFill>
                <a:latin typeface="+mn-lt"/>
              </a:rPr>
              <a:t>Law”</a:t>
            </a:r>
          </a:p>
          <a:p>
            <a:pPr marL="0" indent="0">
              <a:buNone/>
            </a:pPr>
            <a:r>
              <a:rPr lang="en-US" dirty="0" smtClean="0">
                <a:solidFill>
                  <a:schemeClr val="bg1">
                    <a:lumMod val="75000"/>
                  </a:schemeClr>
                </a:solidFill>
                <a:latin typeface="+mn-lt"/>
              </a:rPr>
              <a:t>  Princeton University Press</a:t>
            </a:r>
          </a:p>
          <a:p>
            <a:pPr marL="0" indent="0">
              <a:buNone/>
            </a:pPr>
            <a:r>
              <a:rPr lang="en-US" i="1" dirty="0" smtClean="0">
                <a:solidFill>
                  <a:schemeClr val="bg1">
                    <a:lumMod val="75000"/>
                  </a:schemeClr>
                </a:solidFill>
                <a:latin typeface="+mn-lt"/>
              </a:rPr>
              <a:t>  Margaret </a:t>
            </a:r>
            <a:r>
              <a:rPr lang="en-US" i="1" dirty="0">
                <a:solidFill>
                  <a:schemeClr val="bg1">
                    <a:lumMod val="75000"/>
                  </a:schemeClr>
                </a:solidFill>
                <a:latin typeface="+mn-lt"/>
              </a:rPr>
              <a:t>Jane </a:t>
            </a:r>
            <a:r>
              <a:rPr lang="en-US" i="1" dirty="0" err="1" smtClean="0">
                <a:solidFill>
                  <a:schemeClr val="bg1">
                    <a:lumMod val="75000"/>
                  </a:schemeClr>
                </a:solidFill>
                <a:latin typeface="+mn-lt"/>
              </a:rPr>
              <a:t>Radin</a:t>
            </a:r>
            <a:r>
              <a:rPr lang="en-US" i="1" dirty="0" smtClean="0">
                <a:solidFill>
                  <a:schemeClr val="bg1">
                    <a:lumMod val="75000"/>
                  </a:schemeClr>
                </a:solidFill>
                <a:latin typeface="+mn-lt"/>
              </a:rPr>
              <a:t>, </a:t>
            </a:r>
            <a:r>
              <a:rPr lang="en-US" i="1" dirty="0">
                <a:solidFill>
                  <a:schemeClr val="bg1">
                    <a:lumMod val="75000"/>
                  </a:schemeClr>
                </a:solidFill>
                <a:latin typeface="+mn-lt"/>
              </a:rPr>
              <a:t>Henry King Ransom Professor </a:t>
            </a:r>
            <a:r>
              <a:rPr lang="en-US" i="1" dirty="0" smtClean="0">
                <a:solidFill>
                  <a:schemeClr val="bg1">
                    <a:lumMod val="75000"/>
                  </a:schemeClr>
                </a:solidFill>
                <a:latin typeface="+mn-lt"/>
              </a:rPr>
              <a:t>  </a:t>
            </a:r>
          </a:p>
          <a:p>
            <a:pPr marL="0" indent="0">
              <a:buNone/>
            </a:pPr>
            <a:r>
              <a:rPr lang="en-US" i="1" dirty="0">
                <a:solidFill>
                  <a:schemeClr val="bg1">
                    <a:lumMod val="75000"/>
                  </a:schemeClr>
                </a:solidFill>
                <a:latin typeface="+mn-lt"/>
              </a:rPr>
              <a:t> </a:t>
            </a:r>
            <a:r>
              <a:rPr lang="en-US" i="1" dirty="0" smtClean="0">
                <a:solidFill>
                  <a:schemeClr val="bg1">
                    <a:lumMod val="75000"/>
                  </a:schemeClr>
                </a:solidFill>
                <a:latin typeface="+mn-lt"/>
              </a:rPr>
              <a:t> of </a:t>
            </a:r>
            <a:r>
              <a:rPr lang="en-US" i="1" dirty="0">
                <a:solidFill>
                  <a:schemeClr val="bg1">
                    <a:lumMod val="75000"/>
                  </a:schemeClr>
                </a:solidFill>
                <a:latin typeface="+mn-lt"/>
              </a:rPr>
              <a:t>Law at the University of Michigan and the William </a:t>
            </a:r>
            <a:r>
              <a:rPr lang="en-US" i="1" dirty="0" smtClean="0">
                <a:solidFill>
                  <a:schemeClr val="bg1">
                    <a:lumMod val="75000"/>
                  </a:schemeClr>
                </a:solidFill>
                <a:latin typeface="+mn-lt"/>
              </a:rPr>
              <a:t> </a:t>
            </a:r>
          </a:p>
          <a:p>
            <a:pPr marL="0" indent="0">
              <a:buNone/>
            </a:pPr>
            <a:r>
              <a:rPr lang="en-US" i="1" dirty="0">
                <a:solidFill>
                  <a:schemeClr val="bg1">
                    <a:lumMod val="75000"/>
                  </a:schemeClr>
                </a:solidFill>
                <a:latin typeface="+mn-lt"/>
              </a:rPr>
              <a:t> </a:t>
            </a:r>
            <a:r>
              <a:rPr lang="en-US" i="1" dirty="0" smtClean="0">
                <a:solidFill>
                  <a:schemeClr val="bg1">
                    <a:lumMod val="75000"/>
                  </a:schemeClr>
                </a:solidFill>
                <a:latin typeface="+mn-lt"/>
              </a:rPr>
              <a:t> Benjamin </a:t>
            </a:r>
            <a:r>
              <a:rPr lang="en-US" i="1" dirty="0">
                <a:solidFill>
                  <a:schemeClr val="bg1">
                    <a:lumMod val="75000"/>
                  </a:schemeClr>
                </a:solidFill>
                <a:latin typeface="+mn-lt"/>
              </a:rPr>
              <a:t>Scott and Luna M. Scott Professor of Law, </a:t>
            </a:r>
            <a:r>
              <a:rPr lang="en-US" i="1" dirty="0" smtClean="0">
                <a:solidFill>
                  <a:schemeClr val="bg1">
                    <a:lumMod val="75000"/>
                  </a:schemeClr>
                </a:solidFill>
                <a:latin typeface="+mn-lt"/>
              </a:rPr>
              <a:t> </a:t>
            </a:r>
          </a:p>
          <a:p>
            <a:pPr marL="0" indent="0">
              <a:buNone/>
            </a:pPr>
            <a:r>
              <a:rPr lang="en-US" i="1" dirty="0">
                <a:solidFill>
                  <a:schemeClr val="bg1">
                    <a:lumMod val="75000"/>
                  </a:schemeClr>
                </a:solidFill>
                <a:latin typeface="+mn-lt"/>
              </a:rPr>
              <a:t> </a:t>
            </a:r>
            <a:r>
              <a:rPr lang="en-US" i="1" dirty="0" smtClean="0">
                <a:solidFill>
                  <a:schemeClr val="bg1">
                    <a:lumMod val="75000"/>
                  </a:schemeClr>
                </a:solidFill>
                <a:latin typeface="+mn-lt"/>
              </a:rPr>
              <a:t> emerita</a:t>
            </a:r>
            <a:r>
              <a:rPr lang="en-US" i="1" dirty="0">
                <a:solidFill>
                  <a:schemeClr val="bg1">
                    <a:lumMod val="75000"/>
                  </a:schemeClr>
                </a:solidFill>
                <a:latin typeface="+mn-lt"/>
              </a:rPr>
              <a:t>, at Stanford University</a:t>
            </a:r>
          </a:p>
          <a:p>
            <a:pPr marL="0" indent="0">
              <a:buNone/>
            </a:pPr>
            <a:endParaRPr lang="en-US"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l="891" r="497"/>
          <a:stretch/>
        </p:blipFill>
        <p:spPr>
          <a:xfrm>
            <a:off x="5007786" y="3876055"/>
            <a:ext cx="2863302" cy="2350801"/>
          </a:xfrm>
          <a:prstGeom prst="rect">
            <a:avLst/>
          </a:prstGeom>
        </p:spPr>
      </p:pic>
    </p:spTree>
    <p:extLst>
      <p:ext uri="{BB962C8B-B14F-4D97-AF65-F5344CB8AC3E}">
        <p14:creationId xmlns:p14="http://schemas.microsoft.com/office/powerpoint/2010/main" val="17864085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8"/>
            <a:ext cx="8229600" cy="1016000"/>
          </a:xfrm>
        </p:spPr>
        <p:txBody>
          <a:bodyPr/>
          <a:lstStyle/>
          <a:p>
            <a:r>
              <a:rPr lang="en-US" sz="4800" b="1" dirty="0" smtClean="0">
                <a:solidFill>
                  <a:srgbClr val="FFFF00"/>
                </a:solidFill>
                <a:latin typeface="Times New Roman"/>
                <a:cs typeface="Times New Roman"/>
              </a:rPr>
              <a:t>Insidious Results?</a:t>
            </a:r>
            <a:endParaRPr lang="en-US" sz="4800" b="1" dirty="0">
              <a:solidFill>
                <a:srgbClr val="FFFF00"/>
              </a:solidFill>
              <a:latin typeface="Times New Roman"/>
              <a:cs typeface="Times New Roman"/>
            </a:endParaRPr>
          </a:p>
        </p:txBody>
      </p:sp>
      <p:sp>
        <p:nvSpPr>
          <p:cNvPr id="3" name="Content Placeholder 2"/>
          <p:cNvSpPr>
            <a:spLocks noGrp="1"/>
          </p:cNvSpPr>
          <p:nvPr>
            <p:ph sz="quarter" idx="10"/>
          </p:nvPr>
        </p:nvSpPr>
        <p:spPr>
          <a:xfrm>
            <a:off x="0" y="1044957"/>
            <a:ext cx="9144000" cy="5324425"/>
          </a:xfrm>
        </p:spPr>
        <p:txBody>
          <a:bodyPr>
            <a:normAutofit/>
          </a:bodyPr>
          <a:lstStyle/>
          <a:p>
            <a:pPr marL="0" indent="0">
              <a:buNone/>
            </a:pPr>
            <a:r>
              <a:rPr lang="en-US" sz="2800" b="1" dirty="0" smtClean="0">
                <a:solidFill>
                  <a:srgbClr val="FF0000"/>
                </a:solidFill>
                <a:latin typeface="+mn-lt"/>
              </a:rPr>
              <a:t>Censorship controls</a:t>
            </a:r>
            <a:r>
              <a:rPr lang="en-US" sz="2800" dirty="0" smtClean="0">
                <a:solidFill>
                  <a:srgbClr val="FF0000"/>
                </a:solidFill>
                <a:latin typeface="+mn-lt"/>
              </a:rPr>
              <a:t> </a:t>
            </a:r>
            <a:r>
              <a:rPr lang="en-US" sz="2800" b="1" dirty="0" smtClean="0">
                <a:solidFill>
                  <a:srgbClr val="FF0000"/>
                </a:solidFill>
                <a:latin typeface="+mn-lt"/>
              </a:rPr>
              <a:t>effectively delegated </a:t>
            </a:r>
            <a:r>
              <a:rPr lang="en-US" sz="2800" dirty="0" smtClean="0">
                <a:solidFill>
                  <a:srgbClr val="FF0000"/>
                </a:solidFill>
                <a:latin typeface="+mn-lt"/>
              </a:rPr>
              <a:t>to private interests </a:t>
            </a:r>
            <a:r>
              <a:rPr lang="en-US" sz="2800" b="1" dirty="0" smtClean="0">
                <a:solidFill>
                  <a:srgbClr val="FF0000"/>
                </a:solidFill>
                <a:latin typeface="+mn-lt"/>
              </a:rPr>
              <a:t>(without free speech/expression overrides)</a:t>
            </a:r>
            <a:r>
              <a:rPr lang="en-US" sz="2800" dirty="0" smtClean="0">
                <a:solidFill>
                  <a:srgbClr val="FF0000"/>
                </a:solidFill>
                <a:latin typeface="+mn-lt"/>
              </a:rPr>
              <a:t>.</a:t>
            </a:r>
          </a:p>
          <a:p>
            <a:pPr marL="0" indent="0">
              <a:buNone/>
            </a:pPr>
            <a:r>
              <a:rPr lang="en-US" dirty="0" smtClean="0">
                <a:solidFill>
                  <a:schemeClr val="bg1"/>
                </a:solidFill>
                <a:latin typeface="+mn-lt"/>
              </a:rPr>
              <a:t>* </a:t>
            </a:r>
            <a:r>
              <a:rPr lang="en-US" b="1" dirty="0" smtClean="0">
                <a:solidFill>
                  <a:schemeClr val="bg1"/>
                </a:solidFill>
                <a:latin typeface="+mn-lt"/>
              </a:rPr>
              <a:t>“Apple rejects game based on Syrian civil </a:t>
            </a:r>
            <a:r>
              <a:rPr lang="en-US" b="1" dirty="0" err="1" smtClean="0">
                <a:solidFill>
                  <a:schemeClr val="bg1"/>
                </a:solidFill>
                <a:latin typeface="+mn-lt"/>
              </a:rPr>
              <a:t>war”</a:t>
            </a:r>
            <a:r>
              <a:rPr lang="en-US" sz="1600" dirty="0" err="1" smtClean="0">
                <a:solidFill>
                  <a:schemeClr val="bg1"/>
                </a:solidFill>
                <a:latin typeface="+mn-lt"/>
                <a:hlinkClick r:id="rId2"/>
              </a:rPr>
              <a:t>http</a:t>
            </a:r>
            <a:r>
              <a:rPr lang="en-US" sz="1600" dirty="0">
                <a:solidFill>
                  <a:schemeClr val="bg1"/>
                </a:solidFill>
                <a:latin typeface="+mn-lt"/>
                <a:hlinkClick r:id="rId2"/>
              </a:rPr>
              <a:t>://killscreendaily.com/articles/news/apple-rejects-game-based-syrian-civil-war</a:t>
            </a:r>
            <a:r>
              <a:rPr lang="en-US" sz="1600" dirty="0" smtClean="0">
                <a:solidFill>
                  <a:schemeClr val="bg1"/>
                </a:solidFill>
                <a:latin typeface="+mn-lt"/>
                <a:hlinkClick r:id="rId2"/>
              </a:rPr>
              <a:t>/</a:t>
            </a:r>
            <a:endParaRPr lang="en-US" sz="1600" dirty="0" smtClean="0">
              <a:solidFill>
                <a:schemeClr val="bg1"/>
              </a:solidFill>
              <a:latin typeface="+mn-lt"/>
            </a:endParaRPr>
          </a:p>
          <a:p>
            <a:pPr marL="0" indent="0">
              <a:buNone/>
            </a:pPr>
            <a:r>
              <a:rPr lang="en-US" b="1" dirty="0" smtClean="0">
                <a:solidFill>
                  <a:schemeClr val="bg1"/>
                </a:solidFill>
                <a:latin typeface="+mn-lt"/>
              </a:rPr>
              <a:t>* “</a:t>
            </a:r>
            <a:r>
              <a:rPr lang="en-US" b="1" dirty="0" err="1" smtClean="0">
                <a:solidFill>
                  <a:schemeClr val="bg1"/>
                </a:solidFill>
                <a:latin typeface="+mn-lt"/>
              </a:rPr>
              <a:t>iOS</a:t>
            </a:r>
            <a:r>
              <a:rPr lang="en-US" b="1" dirty="0" smtClean="0">
                <a:solidFill>
                  <a:schemeClr val="bg1"/>
                </a:solidFill>
                <a:latin typeface="+mn-lt"/>
              </a:rPr>
              <a:t> </a:t>
            </a:r>
            <a:r>
              <a:rPr lang="en-US" b="1" dirty="0">
                <a:solidFill>
                  <a:schemeClr val="bg1"/>
                </a:solidFill>
                <a:latin typeface="+mn-lt"/>
              </a:rPr>
              <a:t>games chafe under Apple's directions: 'If you want to criticize a religion, write a </a:t>
            </a:r>
            <a:r>
              <a:rPr lang="en-US" b="1" dirty="0" err="1" smtClean="0">
                <a:solidFill>
                  <a:schemeClr val="bg1"/>
                </a:solidFill>
                <a:latin typeface="+mn-lt"/>
              </a:rPr>
              <a:t>book’”</a:t>
            </a:r>
            <a:r>
              <a:rPr lang="en-US" sz="1600" dirty="0" err="1" smtClean="0">
                <a:solidFill>
                  <a:schemeClr val="bg1"/>
                </a:solidFill>
                <a:latin typeface="+mn-lt"/>
                <a:hlinkClick r:id="rId3"/>
              </a:rPr>
              <a:t>http</a:t>
            </a:r>
            <a:r>
              <a:rPr lang="en-US" sz="1600" dirty="0">
                <a:solidFill>
                  <a:schemeClr val="bg1"/>
                </a:solidFill>
                <a:latin typeface="+mn-lt"/>
                <a:hlinkClick r:id="rId3"/>
              </a:rPr>
              <a:t>://www.theverge.com/2013/1/16/3879194/apple-app-store-guidelines-tell-game-developers-to-avoid-serious-</a:t>
            </a:r>
            <a:r>
              <a:rPr lang="en-US" sz="1600" dirty="0" smtClean="0">
                <a:solidFill>
                  <a:schemeClr val="bg1"/>
                </a:solidFill>
                <a:latin typeface="+mn-lt"/>
                <a:hlinkClick r:id="rId3"/>
              </a:rPr>
              <a:t>themes</a:t>
            </a:r>
            <a:endParaRPr lang="en-US" sz="1600" dirty="0" smtClean="0">
              <a:solidFill>
                <a:schemeClr val="bg1"/>
              </a:solidFill>
              <a:latin typeface="+mn-lt"/>
            </a:endParaRPr>
          </a:p>
          <a:p>
            <a:pPr marL="0" indent="0">
              <a:buNone/>
            </a:pPr>
            <a:r>
              <a:rPr lang="en-US" b="1" dirty="0" smtClean="0">
                <a:solidFill>
                  <a:schemeClr val="bg1"/>
                </a:solidFill>
                <a:latin typeface="+mn-lt"/>
              </a:rPr>
              <a:t>* “Turns </a:t>
            </a:r>
            <a:r>
              <a:rPr lang="en-US" b="1" dirty="0">
                <a:solidFill>
                  <a:schemeClr val="bg1"/>
                </a:solidFill>
                <a:latin typeface="+mn-lt"/>
              </a:rPr>
              <a:t>Out Sexist Talk on Xbox Live Won't Earn You a Lifetime </a:t>
            </a:r>
            <a:r>
              <a:rPr lang="en-US" b="1" dirty="0" smtClean="0">
                <a:solidFill>
                  <a:schemeClr val="bg1"/>
                </a:solidFill>
                <a:latin typeface="+mn-lt"/>
              </a:rPr>
              <a:t>Ban” – </a:t>
            </a:r>
            <a:r>
              <a:rPr lang="en-US" i="1" dirty="0" smtClean="0">
                <a:solidFill>
                  <a:schemeClr val="bg1"/>
                </a:solidFill>
                <a:latin typeface="+mn-lt"/>
              </a:rPr>
              <a:t>but racist talk </a:t>
            </a:r>
            <a:r>
              <a:rPr lang="en-US" i="1" dirty="0" err="1" smtClean="0">
                <a:solidFill>
                  <a:schemeClr val="bg1"/>
                </a:solidFill>
                <a:latin typeface="+mn-lt"/>
              </a:rPr>
              <a:t>will.</a:t>
            </a:r>
            <a:r>
              <a:rPr lang="en-US" sz="1600" i="1" dirty="0" err="1" smtClean="0">
                <a:solidFill>
                  <a:schemeClr val="bg1"/>
                </a:solidFill>
                <a:latin typeface="+mn-lt"/>
                <a:hlinkClick r:id="rId4"/>
              </a:rPr>
              <a:t>http</a:t>
            </a:r>
            <a:r>
              <a:rPr lang="en-US" sz="1600" dirty="0">
                <a:solidFill>
                  <a:schemeClr val="bg1"/>
                </a:solidFill>
                <a:latin typeface="+mn-lt"/>
                <a:hlinkClick r:id="rId4"/>
              </a:rPr>
              <a:t>://www.gamepolitics.com/2012/11/07/turns-out-sexist-talk-xbox-live-wont-earn-you-lifetime-ban#.</a:t>
            </a:r>
            <a:r>
              <a:rPr lang="en-US" sz="1600" dirty="0" smtClean="0">
                <a:solidFill>
                  <a:schemeClr val="bg1"/>
                </a:solidFill>
                <a:latin typeface="+mn-lt"/>
                <a:hlinkClick r:id="rId4"/>
              </a:rPr>
              <a:t>URsttVpAR3c</a:t>
            </a:r>
            <a:endParaRPr lang="en-US" sz="1600" dirty="0" smtClean="0">
              <a:solidFill>
                <a:schemeClr val="bg1"/>
              </a:solidFill>
              <a:latin typeface="+mn-lt"/>
            </a:endParaRPr>
          </a:p>
          <a:p>
            <a:pPr marL="0" indent="0">
              <a:buNone/>
            </a:pPr>
            <a:r>
              <a:rPr lang="en-US" b="1" dirty="0" smtClean="0">
                <a:solidFill>
                  <a:schemeClr val="bg1"/>
                </a:solidFill>
                <a:latin typeface="+mn-lt"/>
              </a:rPr>
              <a:t>*</a:t>
            </a:r>
            <a:r>
              <a:rPr lang="en-US" dirty="0" smtClean="0">
                <a:solidFill>
                  <a:schemeClr val="bg1"/>
                </a:solidFill>
                <a:latin typeface="+mn-lt"/>
              </a:rPr>
              <a:t> &amp; less insidiously: </a:t>
            </a:r>
            <a:r>
              <a:rPr lang="en-US" b="1" dirty="0" smtClean="0">
                <a:solidFill>
                  <a:schemeClr val="bg1"/>
                </a:solidFill>
                <a:latin typeface="+mn-lt"/>
              </a:rPr>
              <a:t>“Blizzard </a:t>
            </a:r>
            <a:r>
              <a:rPr lang="en-US" b="1" dirty="0">
                <a:solidFill>
                  <a:schemeClr val="bg1"/>
                </a:solidFill>
                <a:latin typeface="+mn-lt"/>
              </a:rPr>
              <a:t>Bans 'Several Thousand' Diablo III Players for </a:t>
            </a:r>
            <a:r>
              <a:rPr lang="en-US" b="1" dirty="0" smtClean="0">
                <a:solidFill>
                  <a:schemeClr val="bg1"/>
                </a:solidFill>
                <a:latin typeface="+mn-lt"/>
              </a:rPr>
              <a:t>Cheating” </a:t>
            </a:r>
            <a:r>
              <a:rPr lang="en-US" dirty="0" smtClean="0">
                <a:solidFill>
                  <a:schemeClr val="bg1"/>
                </a:solidFill>
                <a:latin typeface="+mn-lt"/>
              </a:rPr>
              <a:t>– using bots (would “</a:t>
            </a:r>
            <a:r>
              <a:rPr lang="en-US" b="1" dirty="0" smtClean="0">
                <a:solidFill>
                  <a:schemeClr val="bg1"/>
                </a:solidFill>
                <a:latin typeface="+mn-lt"/>
              </a:rPr>
              <a:t>Notice</a:t>
            </a:r>
            <a:r>
              <a:rPr lang="en-US" dirty="0" smtClean="0">
                <a:solidFill>
                  <a:schemeClr val="bg1"/>
                </a:solidFill>
                <a:latin typeface="+mn-lt"/>
              </a:rPr>
              <a:t>” do?)</a:t>
            </a:r>
            <a:r>
              <a:rPr lang="en-US" sz="1600" dirty="0" smtClean="0">
                <a:solidFill>
                  <a:schemeClr val="bg1"/>
                </a:solidFill>
                <a:latin typeface="+mn-lt"/>
                <a:hlinkClick r:id="rId5"/>
              </a:rPr>
              <a:t>http</a:t>
            </a:r>
            <a:r>
              <a:rPr lang="en-US" sz="1600" dirty="0">
                <a:solidFill>
                  <a:schemeClr val="bg1"/>
                </a:solidFill>
                <a:latin typeface="+mn-lt"/>
                <a:hlinkClick r:id="rId5"/>
              </a:rPr>
              <a:t>://gamepolitics.com/2012/12/19/blizzard-bans-several-thousand-diablo-iii-players-cheating#.</a:t>
            </a:r>
            <a:r>
              <a:rPr lang="en-US" sz="1600" dirty="0" smtClean="0">
                <a:solidFill>
                  <a:schemeClr val="bg1"/>
                </a:solidFill>
                <a:latin typeface="+mn-lt"/>
                <a:hlinkClick r:id="rId5"/>
              </a:rPr>
              <a:t>URswDFpAR3c</a:t>
            </a:r>
            <a:endParaRPr lang="en-US" sz="1600" dirty="0" smtClean="0">
              <a:solidFill>
                <a:schemeClr val="bg1"/>
              </a:solidFill>
              <a:latin typeface="+mn-lt"/>
            </a:endParaRPr>
          </a:p>
          <a:p>
            <a:endParaRPr lang="en-US" sz="2000" dirty="0" smtClean="0"/>
          </a:p>
          <a:p>
            <a:endParaRPr lang="en-US" sz="20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303515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714323"/>
            <a:ext cx="8229600" cy="5011811"/>
          </a:xfrm>
        </p:spPr>
        <p:txBody>
          <a:bodyPr>
            <a:normAutofit/>
          </a:bodyPr>
          <a:lstStyle/>
          <a:p>
            <a:pPr marL="0" indent="0">
              <a:buNone/>
            </a:pPr>
            <a:r>
              <a:rPr lang="en-US" sz="7200" dirty="0" smtClean="0">
                <a:solidFill>
                  <a:srgbClr val="FFFF00"/>
                </a:solidFill>
                <a:latin typeface="Lucida Console"/>
                <a:cs typeface="Lucida Console"/>
              </a:rPr>
              <a:t>5. The Future of Video Games</a:t>
            </a:r>
          </a:p>
          <a:p>
            <a:pPr marL="0" indent="0">
              <a:buNone/>
            </a:pPr>
            <a:r>
              <a:rPr lang="en-US" sz="7200" dirty="0" smtClean="0">
                <a:solidFill>
                  <a:srgbClr val="FF0000"/>
                </a:solidFill>
                <a:latin typeface="Lucida Console"/>
                <a:cs typeface="Lucida Console"/>
              </a:rPr>
              <a:t>{&amp; PRIVACY}</a:t>
            </a:r>
            <a:endParaRPr lang="en-US" sz="7200" dirty="0">
              <a:solidFill>
                <a:srgbClr val="FF0000"/>
              </a:solidFill>
              <a:latin typeface="Lucida Console"/>
              <a:cs typeface="Lucida Console"/>
            </a:endParaRPr>
          </a:p>
        </p:txBody>
      </p:sp>
    </p:spTree>
    <p:extLst>
      <p:ext uri="{BB962C8B-B14F-4D97-AF65-F5344CB8AC3E}">
        <p14:creationId xmlns:p14="http://schemas.microsoft.com/office/powerpoint/2010/main" val="21317028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88"/>
            <a:ext cx="8229600" cy="1016000"/>
          </a:xfrm>
        </p:spPr>
        <p:txBody>
          <a:bodyPr>
            <a:normAutofit/>
          </a:bodyPr>
          <a:lstStyle/>
          <a:p>
            <a:r>
              <a:rPr lang="en-US" dirty="0" smtClean="0"/>
              <a:t>    </a:t>
            </a:r>
            <a:r>
              <a:rPr lang="en-US" sz="4800" dirty="0" smtClean="0">
                <a:solidFill>
                  <a:schemeClr val="bg1"/>
                </a:solidFill>
                <a:latin typeface="+mn-lt"/>
              </a:rPr>
              <a:t>Start with </a:t>
            </a:r>
            <a:r>
              <a:rPr lang="en-US" sz="4800" b="1" i="1" dirty="0" smtClean="0">
                <a:solidFill>
                  <a:srgbClr val="FFFF00"/>
                </a:solidFill>
                <a:latin typeface="+mn-lt"/>
              </a:rPr>
              <a:t>“Identities”</a:t>
            </a:r>
            <a:endParaRPr lang="en-US" sz="4800" b="1" i="1" dirty="0">
              <a:solidFill>
                <a:srgbClr val="FFFF00"/>
              </a:solidFill>
              <a:latin typeface="+mn-lt"/>
            </a:endParaRPr>
          </a:p>
        </p:txBody>
      </p:sp>
      <p:sp>
        <p:nvSpPr>
          <p:cNvPr id="3" name="Content Placeholder 2"/>
          <p:cNvSpPr>
            <a:spLocks noGrp="1"/>
          </p:cNvSpPr>
          <p:nvPr>
            <p:ph sz="quarter" idx="10"/>
          </p:nvPr>
        </p:nvSpPr>
        <p:spPr>
          <a:xfrm>
            <a:off x="0" y="1019087"/>
            <a:ext cx="9144000" cy="5149484"/>
          </a:xfrm>
        </p:spPr>
        <p:txBody>
          <a:bodyPr>
            <a:normAutofit fontScale="92500" lnSpcReduction="10000"/>
          </a:bodyPr>
          <a:lstStyle/>
          <a:p>
            <a:pPr marL="0" indent="0">
              <a:buNone/>
            </a:pPr>
            <a:r>
              <a:rPr lang="en-US" b="1" u="sng" dirty="0" smtClean="0">
                <a:solidFill>
                  <a:srgbClr val="FFFF00"/>
                </a:solidFill>
                <a:latin typeface="Lucida Console"/>
                <a:cs typeface="Lucida Console"/>
              </a:rPr>
              <a:t>Avatar v. real names</a:t>
            </a:r>
            <a:r>
              <a:rPr lang="en-US" b="1" u="sng" dirty="0" smtClean="0">
                <a:latin typeface="Lucida Console"/>
                <a:cs typeface="Lucida Console"/>
              </a:rPr>
              <a:t> </a:t>
            </a:r>
            <a:r>
              <a:rPr lang="en-US" sz="2200" b="1" dirty="0" smtClean="0">
                <a:solidFill>
                  <a:srgbClr val="FFFFFF"/>
                </a:solidFill>
                <a:latin typeface="Lucida Console"/>
                <a:cs typeface="Lucida Console"/>
              </a:rPr>
              <a:t>– what should be disclosed &amp; to whom? </a:t>
            </a:r>
            <a:r>
              <a:rPr lang="en-US" sz="2200" b="1" i="1" dirty="0" smtClean="0">
                <a:solidFill>
                  <a:srgbClr val="FFFFFF"/>
                </a:solidFill>
                <a:latin typeface="Lucida Console"/>
                <a:cs typeface="Lucida Console"/>
              </a:rPr>
              <a:t>“</a:t>
            </a:r>
            <a:r>
              <a:rPr lang="en-US" sz="2200" b="1" i="1" dirty="0">
                <a:solidFill>
                  <a:srgbClr val="FFFFFF"/>
                </a:solidFill>
                <a:latin typeface="Lucida Console"/>
                <a:cs typeface="Lucida Console"/>
              </a:rPr>
              <a:t>Google's </a:t>
            </a:r>
            <a:r>
              <a:rPr lang="en-US" sz="2200" b="1" i="1" dirty="0" err="1">
                <a:solidFill>
                  <a:srgbClr val="FFFFFF"/>
                </a:solidFill>
                <a:latin typeface="Lucida Console"/>
                <a:cs typeface="Lucida Console"/>
              </a:rPr>
              <a:t>Vint</a:t>
            </a:r>
            <a:r>
              <a:rPr lang="en-US" sz="2200" b="1" i="1" dirty="0">
                <a:solidFill>
                  <a:srgbClr val="FFFFFF"/>
                </a:solidFill>
                <a:latin typeface="Lucida Console"/>
                <a:cs typeface="Lucida Console"/>
              </a:rPr>
              <a:t> Cerf explains why Facebook's real-name requirement </a:t>
            </a:r>
            <a:r>
              <a:rPr lang="en-US" sz="2200" b="1" i="1" dirty="0" smtClean="0">
                <a:solidFill>
                  <a:srgbClr val="FFFFFF"/>
                </a:solidFill>
                <a:latin typeface="Lucida Console"/>
                <a:cs typeface="Lucida Console"/>
              </a:rPr>
              <a:t>is flawed” </a:t>
            </a:r>
            <a:r>
              <a:rPr lang="en-US" sz="1100" b="1" dirty="0" smtClean="0">
                <a:latin typeface="Lucida Console"/>
                <a:cs typeface="Lucida Console"/>
                <a:hlinkClick r:id="rId2"/>
              </a:rPr>
              <a:t>http</a:t>
            </a:r>
            <a:r>
              <a:rPr lang="en-US" sz="1100" b="1" dirty="0">
                <a:latin typeface="Lucida Console"/>
                <a:cs typeface="Lucida Console"/>
                <a:hlinkClick r:id="rId2"/>
              </a:rPr>
              <a:t>://www.theverge.com/2013/3/5/4066546/vint-cerf-real-name-authentication-useful-but-anonymity-</a:t>
            </a:r>
            <a:r>
              <a:rPr lang="en-US" sz="1100" b="1" dirty="0" smtClean="0">
                <a:latin typeface="Lucida Console"/>
                <a:cs typeface="Lucida Console"/>
                <a:hlinkClick r:id="rId2"/>
              </a:rPr>
              <a:t>necessary</a:t>
            </a:r>
            <a:endParaRPr lang="en-US" sz="1100" b="1" dirty="0" smtClean="0">
              <a:latin typeface="Lucida Console"/>
              <a:cs typeface="Lucida Console"/>
            </a:endParaRPr>
          </a:p>
          <a:p>
            <a:pPr marL="0" indent="0">
              <a:buNone/>
            </a:pPr>
            <a:r>
              <a:rPr lang="en-US" sz="2200" b="1" dirty="0" smtClean="0">
                <a:solidFill>
                  <a:srgbClr val="FFFFFF"/>
                </a:solidFill>
                <a:latin typeface="Lucida Console"/>
                <a:cs typeface="Lucida Console"/>
              </a:rPr>
              <a:t>“Facebook </a:t>
            </a:r>
            <a:r>
              <a:rPr lang="en-US" sz="2200" b="1" dirty="0">
                <a:solidFill>
                  <a:srgbClr val="FFFFFF"/>
                </a:solidFill>
                <a:latin typeface="Lucida Console"/>
                <a:cs typeface="Lucida Console"/>
              </a:rPr>
              <a:t>wins legal battle to force Europeans to use real names </a:t>
            </a:r>
            <a:r>
              <a:rPr lang="en-US" sz="2200" b="1" dirty="0" smtClean="0">
                <a:solidFill>
                  <a:srgbClr val="FFFFFF"/>
                </a:solidFill>
                <a:latin typeface="Lucida Console"/>
                <a:cs typeface="Lucida Console"/>
              </a:rPr>
              <a:t>online”</a:t>
            </a:r>
          </a:p>
          <a:p>
            <a:pPr marL="0" indent="0">
              <a:buNone/>
            </a:pPr>
            <a:r>
              <a:rPr lang="en-US" sz="1100" b="1" dirty="0" smtClean="0">
                <a:latin typeface="Lucida Console"/>
                <a:cs typeface="Lucida Console"/>
                <a:hlinkClick r:id="rId3"/>
              </a:rPr>
              <a:t>http</a:t>
            </a:r>
            <a:r>
              <a:rPr lang="en-US" sz="1100" b="1" dirty="0">
                <a:latin typeface="Lucida Console"/>
                <a:cs typeface="Lucida Console"/>
                <a:hlinkClick r:id="rId3"/>
              </a:rPr>
              <a:t>://www.theverge.com/2013/2/15/3991458/german-court-rules-in-facebooks-favor-europeans-must-use-real-</a:t>
            </a:r>
            <a:r>
              <a:rPr lang="en-US" sz="1100" b="1" dirty="0" smtClean="0">
                <a:latin typeface="Lucida Console"/>
                <a:cs typeface="Lucida Console"/>
                <a:hlinkClick r:id="rId3"/>
              </a:rPr>
              <a:t>names</a:t>
            </a:r>
            <a:endParaRPr lang="en-US" sz="1100" b="1" dirty="0" smtClean="0">
              <a:latin typeface="Lucida Console"/>
              <a:cs typeface="Lucida Console"/>
            </a:endParaRPr>
          </a:p>
          <a:p>
            <a:r>
              <a:rPr lang="en-US" sz="2200" b="1" dirty="0" smtClean="0">
                <a:solidFill>
                  <a:srgbClr val="FFFF00"/>
                </a:solidFill>
                <a:latin typeface="Lucida Console"/>
                <a:cs typeface="Lucida Console"/>
              </a:rPr>
              <a:t>Avatars</a:t>
            </a:r>
            <a:r>
              <a:rPr lang="en-US" sz="2200" b="1" dirty="0" smtClean="0">
                <a:solidFill>
                  <a:srgbClr val="000000"/>
                </a:solidFill>
                <a:latin typeface="Lucida Console"/>
                <a:cs typeface="Lucida Console"/>
              </a:rPr>
              <a:t> </a:t>
            </a:r>
            <a:r>
              <a:rPr lang="en-US" sz="2200" b="1" dirty="0" smtClean="0">
                <a:solidFill>
                  <a:srgbClr val="8EB4E3"/>
                </a:solidFill>
                <a:latin typeface="Lucida Console"/>
                <a:cs typeface="Lucida Console"/>
              </a:rPr>
              <a:t>deeply embedded in history of gaming </a:t>
            </a:r>
            <a:r>
              <a:rPr lang="en-US" sz="2200" b="1" dirty="0" smtClean="0">
                <a:solidFill>
                  <a:srgbClr val="FFFFFF"/>
                </a:solidFill>
                <a:latin typeface="Lucida Console"/>
                <a:cs typeface="Lucida Console"/>
              </a:rPr>
              <a:t>- core to play - suspension of disbelief </a:t>
            </a:r>
            <a:r>
              <a:rPr lang="en-US" sz="2200" b="1" dirty="0">
                <a:solidFill>
                  <a:srgbClr val="FFFFFF"/>
                </a:solidFill>
                <a:latin typeface="Lucida Console"/>
                <a:cs typeface="Lucida Console"/>
              </a:rPr>
              <a:t>-</a:t>
            </a:r>
            <a:r>
              <a:rPr lang="en-US" sz="2200" b="1" dirty="0" smtClean="0">
                <a:solidFill>
                  <a:srgbClr val="FFFFFF"/>
                </a:solidFill>
                <a:latin typeface="Lucida Console"/>
                <a:cs typeface="Lucida Console"/>
              </a:rPr>
              <a:t> “magic circle”</a:t>
            </a:r>
          </a:p>
          <a:p>
            <a:r>
              <a:rPr lang="en-US" sz="2200" b="1" dirty="0" smtClean="0">
                <a:solidFill>
                  <a:srgbClr val="FFFF00"/>
                </a:solidFill>
                <a:latin typeface="Lucida Console"/>
                <a:cs typeface="Lucida Console"/>
              </a:rPr>
              <a:t>Anonymity</a:t>
            </a:r>
            <a:r>
              <a:rPr lang="en-US" sz="2200" b="1" dirty="0" smtClean="0">
                <a:latin typeface="Lucida Console"/>
                <a:cs typeface="Lucida Console"/>
              </a:rPr>
              <a:t> </a:t>
            </a:r>
            <a:r>
              <a:rPr lang="en-US" sz="2200" b="1" dirty="0" smtClean="0">
                <a:solidFill>
                  <a:srgbClr val="FFFFFF"/>
                </a:solidFill>
                <a:latin typeface="Lucida Console"/>
                <a:cs typeface="Lucida Console"/>
              </a:rPr>
              <a:t>also</a:t>
            </a:r>
            <a:r>
              <a:rPr lang="en-US" sz="2200" b="1" dirty="0" smtClean="0">
                <a:latin typeface="Lucida Console"/>
                <a:cs typeface="Lucida Console"/>
              </a:rPr>
              <a:t> </a:t>
            </a:r>
            <a:r>
              <a:rPr lang="en-US" sz="2200" b="1" dirty="0" smtClean="0">
                <a:solidFill>
                  <a:schemeClr val="tx2">
                    <a:lumMod val="40000"/>
                    <a:lumOff val="60000"/>
                  </a:schemeClr>
                </a:solidFill>
                <a:latin typeface="Lucida Console"/>
                <a:cs typeface="Lucida Console"/>
              </a:rPr>
              <a:t>deeply embedded in history of       </a:t>
            </a:r>
          </a:p>
          <a:p>
            <a:pPr marL="0" indent="0">
              <a:buNone/>
            </a:pPr>
            <a:r>
              <a:rPr lang="en-US" sz="2200" b="1" dirty="0" smtClean="0">
                <a:solidFill>
                  <a:schemeClr val="tx2">
                    <a:lumMod val="40000"/>
                    <a:lumOff val="60000"/>
                  </a:schemeClr>
                </a:solidFill>
                <a:latin typeface="Lucida Console"/>
                <a:cs typeface="Lucida Console"/>
              </a:rPr>
              <a:t>  the “web”</a:t>
            </a:r>
          </a:p>
          <a:p>
            <a:r>
              <a:rPr lang="en-US" sz="2200" b="1" dirty="0">
                <a:solidFill>
                  <a:srgbClr val="FFFF00"/>
                </a:solidFill>
                <a:latin typeface="Lucida Console"/>
                <a:cs typeface="Lucida Console"/>
              </a:rPr>
              <a:t>Extra Legal Measures</a:t>
            </a:r>
            <a:r>
              <a:rPr lang="en-US" b="1" dirty="0">
                <a:solidFill>
                  <a:srgbClr val="FFFF00"/>
                </a:solidFill>
                <a:latin typeface="Lucida Console"/>
                <a:cs typeface="Lucida Console"/>
              </a:rPr>
              <a:t> </a:t>
            </a:r>
            <a:r>
              <a:rPr lang="en-US" sz="2200" b="1" dirty="0">
                <a:solidFill>
                  <a:srgbClr val="FFFFFF"/>
                </a:solidFill>
                <a:latin typeface="Lucida Console"/>
                <a:cs typeface="Lucida Console"/>
              </a:rPr>
              <a:t>(“</a:t>
            </a:r>
            <a:r>
              <a:rPr lang="en-US" sz="2200" b="1" dirty="0" err="1">
                <a:solidFill>
                  <a:srgbClr val="FFFFFF"/>
                </a:solidFill>
                <a:latin typeface="Lucida Console"/>
                <a:cs typeface="Lucida Console"/>
              </a:rPr>
              <a:t>Doxxing</a:t>
            </a:r>
            <a:r>
              <a:rPr lang="en-US" sz="2200" b="1" dirty="0">
                <a:solidFill>
                  <a:srgbClr val="FFFFFF"/>
                </a:solidFill>
                <a:latin typeface="Lucida Console"/>
                <a:cs typeface="Lucida Console"/>
              </a:rPr>
              <a:t>” – outing real identities)</a:t>
            </a:r>
          </a:p>
          <a:p>
            <a:pPr marL="0" indent="0">
              <a:buNone/>
            </a:pPr>
            <a:r>
              <a:rPr lang="en-US" sz="2200" b="1" i="1" dirty="0">
                <a:solidFill>
                  <a:schemeClr val="bg1"/>
                </a:solidFill>
                <a:latin typeface="Lucida Console"/>
                <a:cs typeface="Lucida Console"/>
              </a:rPr>
              <a:t>“Do trolls have privacy rights</a:t>
            </a:r>
            <a:r>
              <a:rPr lang="en-US" sz="2000" b="1" i="1" dirty="0">
                <a:solidFill>
                  <a:schemeClr val="bg1"/>
                </a:solidFill>
                <a:latin typeface="Lucida Console"/>
                <a:cs typeface="Lucida Console"/>
              </a:rPr>
              <a:t>” </a:t>
            </a:r>
            <a:r>
              <a:rPr lang="en-US" sz="1100" b="1" dirty="0">
                <a:latin typeface="Lucida Console"/>
                <a:cs typeface="Lucida Console"/>
                <a:hlinkClick r:id="rId4"/>
              </a:rPr>
              <a:t>http://www.technollama.co.uk/do-trolls-have-privacy-</a:t>
            </a:r>
            <a:r>
              <a:rPr lang="en-US" sz="1100" b="1" dirty="0" smtClean="0">
                <a:latin typeface="Lucida Console"/>
                <a:cs typeface="Lucida Console"/>
                <a:hlinkClick r:id="rId4"/>
              </a:rPr>
              <a:t>rights</a:t>
            </a:r>
            <a:endParaRPr lang="en-US" sz="1100" b="1" dirty="0" smtClean="0">
              <a:solidFill>
                <a:srgbClr val="0000FF"/>
              </a:solidFill>
              <a:latin typeface="Lucida Console"/>
              <a:cs typeface="Lucida Console"/>
            </a:endParaRPr>
          </a:p>
          <a:p>
            <a:pPr marL="0" indent="0">
              <a:buNone/>
            </a:pPr>
            <a:endParaRPr lang="en-US" b="1" u="sng" dirty="0" smtClean="0">
              <a:solidFill>
                <a:srgbClr val="660066"/>
              </a:solidFill>
              <a:latin typeface="Lucida Console"/>
              <a:cs typeface="Lucida Console"/>
            </a:endParaRPr>
          </a:p>
          <a:p>
            <a:pPr marL="0" indent="0">
              <a:buNone/>
            </a:pPr>
            <a:r>
              <a:rPr lang="en-US" b="1" u="sng" dirty="0" smtClean="0">
                <a:solidFill>
                  <a:srgbClr val="FFFF00"/>
                </a:solidFill>
                <a:latin typeface="Lucida Console"/>
                <a:cs typeface="Lucida Console"/>
              </a:rPr>
              <a:t>State </a:t>
            </a:r>
            <a:r>
              <a:rPr lang="en-US" b="1" dirty="0" smtClean="0">
                <a:solidFill>
                  <a:srgbClr val="FFFF00"/>
                </a:solidFill>
                <a:latin typeface="Lucida Console"/>
                <a:cs typeface="Lucida Console"/>
              </a:rPr>
              <a:t>Action: </a:t>
            </a:r>
            <a:r>
              <a:rPr lang="en-US" sz="2200" b="1" i="1" u="sng" dirty="0" smtClean="0">
                <a:solidFill>
                  <a:srgbClr val="FFFFFF"/>
                </a:solidFill>
                <a:latin typeface="Lucida Console"/>
                <a:cs typeface="Lucida Console"/>
              </a:rPr>
              <a:t>“Five More Game Companies Join New York </a:t>
            </a:r>
            <a:r>
              <a:rPr lang="en-US" sz="2200" b="1" i="1" dirty="0" smtClean="0">
                <a:solidFill>
                  <a:srgbClr val="FFFFFF"/>
                </a:solidFill>
                <a:latin typeface="Lucida Console"/>
                <a:cs typeface="Lucida Console"/>
              </a:rPr>
              <a:t>State’s ‘Operation Game Over’ Initiative, 2100 More Accounts </a:t>
            </a:r>
            <a:r>
              <a:rPr lang="en-US" sz="2200" b="1" i="1" dirty="0" err="1" smtClean="0">
                <a:solidFill>
                  <a:srgbClr val="FFFFFF"/>
                </a:solidFill>
                <a:latin typeface="Lucida Console"/>
                <a:cs typeface="Lucida Console"/>
              </a:rPr>
              <a:t>Purged”</a:t>
            </a:r>
            <a:r>
              <a:rPr lang="en-US" sz="1100" b="1" dirty="0" err="1" smtClean="0">
                <a:solidFill>
                  <a:schemeClr val="tx1">
                    <a:lumMod val="65000"/>
                    <a:lumOff val="35000"/>
                  </a:schemeClr>
                </a:solidFill>
                <a:latin typeface="Lucida Console"/>
                <a:cs typeface="Lucida Console"/>
                <a:hlinkClick r:id="rId3"/>
              </a:rPr>
              <a:t>http</a:t>
            </a:r>
            <a:r>
              <a:rPr lang="en-US" sz="1100" b="1" dirty="0">
                <a:solidFill>
                  <a:schemeClr val="tx1">
                    <a:lumMod val="65000"/>
                    <a:lumOff val="35000"/>
                  </a:schemeClr>
                </a:solidFill>
                <a:latin typeface="Lucida Console"/>
                <a:cs typeface="Lucida Console"/>
                <a:hlinkClick r:id="rId3"/>
              </a:rPr>
              <a:t>://www.theverge.com/2013/2/15/3991458/german-court-rules-in-facebooks-favor-europeans-must-use-real-</a:t>
            </a:r>
            <a:r>
              <a:rPr lang="en-US" sz="1100" b="1" dirty="0" smtClean="0">
                <a:solidFill>
                  <a:schemeClr val="tx1">
                    <a:lumMod val="65000"/>
                    <a:lumOff val="35000"/>
                  </a:schemeClr>
                </a:solidFill>
                <a:latin typeface="Lucida Console"/>
                <a:cs typeface="Lucida Console"/>
                <a:hlinkClick r:id="rId3"/>
              </a:rPr>
              <a:t>names</a:t>
            </a:r>
            <a:endParaRPr lang="en-US" sz="1100" b="1" i="1" dirty="0" smtClean="0">
              <a:solidFill>
                <a:schemeClr val="tx1">
                  <a:lumMod val="65000"/>
                  <a:lumOff val="35000"/>
                </a:schemeClr>
              </a:solidFill>
              <a:latin typeface="Lucida Console"/>
              <a:cs typeface="Lucida Console"/>
            </a:endParaRPr>
          </a:p>
          <a:p>
            <a:pPr marL="0" indent="0">
              <a:buNone/>
            </a:pPr>
            <a:r>
              <a:rPr lang="en-US" sz="2200" b="1" i="1" dirty="0" smtClean="0">
                <a:solidFill>
                  <a:schemeClr val="bg1"/>
                </a:solidFill>
                <a:latin typeface="Lucida Console"/>
                <a:cs typeface="Lucida Console"/>
              </a:rPr>
              <a:t>“State Laws Restricting Social media Use by Sex Offenders Are Failing in Court</a:t>
            </a:r>
            <a:r>
              <a:rPr lang="en-US" sz="2200" b="1" i="1" dirty="0">
                <a:solidFill>
                  <a:schemeClr val="tx1">
                    <a:lumMod val="65000"/>
                    <a:lumOff val="35000"/>
                  </a:schemeClr>
                </a:solidFill>
                <a:latin typeface="Lucida Console"/>
                <a:cs typeface="Lucida Console"/>
              </a:rPr>
              <a:t>” </a:t>
            </a:r>
            <a:r>
              <a:rPr lang="en-US" sz="1100" b="1" dirty="0">
                <a:solidFill>
                  <a:schemeClr val="tx1">
                    <a:lumMod val="65000"/>
                    <a:lumOff val="35000"/>
                  </a:schemeClr>
                </a:solidFill>
                <a:latin typeface="Lucida Console"/>
                <a:cs typeface="Lucida Console"/>
                <a:hlinkClick r:id="rId5"/>
              </a:rPr>
              <a:t>http://blog.ericgoldman.org/archives/2013/01/</a:t>
            </a:r>
            <a:r>
              <a:rPr lang="en-US" sz="1100" b="1" dirty="0" smtClean="0">
                <a:solidFill>
                  <a:schemeClr val="tx1">
                    <a:lumMod val="65000"/>
                    <a:lumOff val="35000"/>
                  </a:schemeClr>
                </a:solidFill>
                <a:latin typeface="Lucida Console"/>
                <a:cs typeface="Lucida Console"/>
                <a:hlinkClick r:id="rId5"/>
              </a:rPr>
              <a:t>state_laws_rest.htm</a:t>
            </a:r>
            <a:endParaRPr lang="en-US" sz="1100" b="1" dirty="0" smtClean="0">
              <a:solidFill>
                <a:schemeClr val="tx1">
                  <a:lumMod val="65000"/>
                  <a:lumOff val="35000"/>
                </a:schemeClr>
              </a:solidFill>
              <a:latin typeface="Lucida Console"/>
              <a:cs typeface="Lucida Console"/>
            </a:endParaRPr>
          </a:p>
          <a:p>
            <a:endParaRPr lang="en-US" sz="2000" b="1" i="1" dirty="0" smtClean="0">
              <a:solidFill>
                <a:schemeClr val="tx1">
                  <a:lumMod val="65000"/>
                  <a:lumOff val="35000"/>
                </a:schemeClr>
              </a:solidFill>
            </a:endParaRPr>
          </a:p>
          <a:p>
            <a:pPr marL="0" indent="0">
              <a:buNone/>
            </a:pPr>
            <a:endParaRPr lang="en-US" dirty="0" smtClean="0"/>
          </a:p>
          <a:p>
            <a:pPr marL="0" indent="0">
              <a:buNone/>
            </a:pPr>
            <a:endParaRPr lang="en-US" sz="1400" dirty="0" smtClean="0"/>
          </a:p>
          <a:p>
            <a:pPr marL="0" indent="0">
              <a:buNone/>
            </a:pPr>
            <a:endParaRPr lang="en-US" i="1" dirty="0"/>
          </a:p>
        </p:txBody>
      </p:sp>
      <p:pic>
        <p:nvPicPr>
          <p:cNvPr id="4" name="Content Placeholder 3" descr="Woman_ava_01.png"/>
          <p:cNvPicPr>
            <a:picLocks noChangeAspect="1"/>
          </p:cNvPicPr>
          <p:nvPr/>
        </p:nvPicPr>
        <p:blipFill rotWithShape="1">
          <a:blip r:embed="rId6" cstate="print">
            <a:extLst>
              <a:ext uri="{28A0092B-C50C-407E-A947-70E740481C1C}">
                <a14:useLocalDpi xmlns:a14="http://schemas.microsoft.com/office/drawing/2010/main"/>
              </a:ext>
            </a:extLst>
          </a:blip>
          <a:srcRect b="-302"/>
          <a:stretch/>
        </p:blipFill>
        <p:spPr>
          <a:xfrm>
            <a:off x="214771" y="15569"/>
            <a:ext cx="484857" cy="1019088"/>
          </a:xfrm>
          <a:prstGeom prst="rect">
            <a:avLst/>
          </a:prstGeom>
        </p:spPr>
      </p:pic>
      <p:pic>
        <p:nvPicPr>
          <p:cNvPr id="5" name="Content Placeholder 5" descr="lossy-page1-101px-Merluvlee_the_fortune_teller.jp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269270" y="15569"/>
            <a:ext cx="835060" cy="1006607"/>
          </a:xfrm>
          <a:prstGeom prst="rect">
            <a:avLst/>
          </a:prstGeom>
        </p:spPr>
      </p:pic>
    </p:spTree>
    <p:extLst>
      <p:ext uri="{BB962C8B-B14F-4D97-AF65-F5344CB8AC3E}">
        <p14:creationId xmlns:p14="http://schemas.microsoft.com/office/powerpoint/2010/main" val="1475610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9136"/>
            <a:ext cx="8229600" cy="923619"/>
          </a:xfrm>
        </p:spPr>
        <p:txBody>
          <a:bodyPr>
            <a:normAutofit fontScale="90000"/>
          </a:bodyPr>
          <a:lstStyle/>
          <a:p>
            <a:r>
              <a:rPr lang="en-US" sz="7300" b="1" dirty="0" smtClean="0">
                <a:solidFill>
                  <a:srgbClr val="0000FF"/>
                </a:solidFill>
              </a:rPr>
              <a:t>  </a:t>
            </a:r>
            <a:r>
              <a:rPr lang="en-US" sz="9800" b="1" dirty="0" smtClean="0">
                <a:solidFill>
                  <a:srgbClr val="FFFF00"/>
                </a:solidFill>
                <a:latin typeface="Times New Roman"/>
                <a:cs typeface="Times New Roman"/>
              </a:rPr>
              <a:t>W</a:t>
            </a:r>
            <a:r>
              <a:rPr lang="en-US" sz="8900" b="1" dirty="0" smtClean="0">
                <a:solidFill>
                  <a:srgbClr val="FFFF00"/>
                </a:solidFill>
                <a:latin typeface="Times New Roman"/>
                <a:cs typeface="Times New Roman"/>
              </a:rPr>
              <a:t>H</a:t>
            </a:r>
            <a:r>
              <a:rPr lang="en-US" sz="8000" b="1" dirty="0" smtClean="0">
                <a:solidFill>
                  <a:srgbClr val="FFFF00"/>
                </a:solidFill>
                <a:latin typeface="Times New Roman"/>
                <a:cs typeface="Times New Roman"/>
              </a:rPr>
              <a:t>E</a:t>
            </a:r>
            <a:r>
              <a:rPr lang="en-US" sz="7300" b="1" dirty="0" smtClean="0">
                <a:solidFill>
                  <a:srgbClr val="FFFF00"/>
                </a:solidFill>
                <a:latin typeface="Times New Roman"/>
                <a:cs typeface="Times New Roman"/>
              </a:rPr>
              <a:t>R</a:t>
            </a:r>
            <a:r>
              <a:rPr lang="en-US" sz="6700" b="1" dirty="0" smtClean="0">
                <a:solidFill>
                  <a:srgbClr val="FFFF00"/>
                </a:solidFill>
                <a:latin typeface="Times New Roman"/>
                <a:cs typeface="Times New Roman"/>
              </a:rPr>
              <a:t>E</a:t>
            </a:r>
            <a:r>
              <a:rPr lang="en-US" b="1" dirty="0" smtClean="0">
                <a:solidFill>
                  <a:srgbClr val="FFFF00"/>
                </a:solidFill>
                <a:latin typeface="Times New Roman"/>
                <a:cs typeface="Times New Roman"/>
              </a:rPr>
              <a:t> </a:t>
            </a:r>
            <a:r>
              <a:rPr lang="en-US" sz="6000" b="1" dirty="0">
                <a:solidFill>
                  <a:srgbClr val="FFFF00"/>
                </a:solidFill>
                <a:latin typeface="Times New Roman"/>
                <a:cs typeface="Times New Roman"/>
              </a:rPr>
              <a:t>A</a:t>
            </a:r>
            <a:r>
              <a:rPr lang="en-US" sz="5300" b="1" dirty="0">
                <a:solidFill>
                  <a:srgbClr val="FFFF00"/>
                </a:solidFill>
                <a:latin typeface="Times New Roman"/>
                <a:cs typeface="Times New Roman"/>
              </a:rPr>
              <a:t>R</a:t>
            </a:r>
            <a:r>
              <a:rPr lang="en-US" sz="4900" b="1" dirty="0">
                <a:solidFill>
                  <a:srgbClr val="FFFF00"/>
                </a:solidFill>
                <a:latin typeface="Times New Roman"/>
                <a:cs typeface="Times New Roman"/>
              </a:rPr>
              <a:t>E</a:t>
            </a:r>
            <a:r>
              <a:rPr lang="en-US" b="1" dirty="0">
                <a:solidFill>
                  <a:srgbClr val="FFFF00"/>
                </a:solidFill>
                <a:latin typeface="Times New Roman"/>
                <a:cs typeface="Times New Roman"/>
              </a:rPr>
              <a:t> </a:t>
            </a:r>
            <a:r>
              <a:rPr lang="en-US" sz="4400" b="1" dirty="0">
                <a:solidFill>
                  <a:srgbClr val="FFFF00"/>
                </a:solidFill>
                <a:latin typeface="Times New Roman"/>
                <a:cs typeface="Times New Roman"/>
              </a:rPr>
              <a:t>W</a:t>
            </a:r>
            <a:r>
              <a:rPr lang="en-US" b="1" dirty="0">
                <a:solidFill>
                  <a:srgbClr val="FFFF00"/>
                </a:solidFill>
                <a:latin typeface="Times New Roman"/>
                <a:cs typeface="Times New Roman"/>
              </a:rPr>
              <a:t>E </a:t>
            </a:r>
            <a:r>
              <a:rPr lang="en-US" sz="3600" b="1" dirty="0">
                <a:solidFill>
                  <a:srgbClr val="FFFF00"/>
                </a:solidFill>
                <a:latin typeface="Times New Roman"/>
                <a:cs typeface="Times New Roman"/>
              </a:rPr>
              <a:t>N</a:t>
            </a:r>
            <a:r>
              <a:rPr lang="en-US" sz="3100" b="1" dirty="0">
                <a:solidFill>
                  <a:srgbClr val="FFFF00"/>
                </a:solidFill>
                <a:latin typeface="Times New Roman"/>
                <a:cs typeface="Times New Roman"/>
              </a:rPr>
              <a:t>O</a:t>
            </a:r>
            <a:r>
              <a:rPr lang="en-US" sz="2700" b="1" dirty="0">
                <a:solidFill>
                  <a:srgbClr val="FFFF00"/>
                </a:solidFill>
                <a:latin typeface="Times New Roman"/>
                <a:cs typeface="Times New Roman"/>
              </a:rPr>
              <a:t>W</a:t>
            </a:r>
            <a:r>
              <a:rPr lang="en-US" sz="2200" b="1" dirty="0" smtClean="0">
                <a:solidFill>
                  <a:srgbClr val="FFFF00"/>
                </a:solidFill>
                <a:latin typeface="Times New Roman"/>
                <a:cs typeface="Times New Roman"/>
              </a:rPr>
              <a:t>? </a:t>
            </a:r>
            <a:r>
              <a:rPr lang="en-US" sz="1800" b="1" dirty="0">
                <a:solidFill>
                  <a:srgbClr val="FFFF00"/>
                </a:solidFill>
                <a:latin typeface="Times New Roman"/>
                <a:cs typeface="Times New Roman"/>
              </a:rPr>
              <a:t> </a:t>
            </a:r>
            <a:r>
              <a:rPr lang="en-US" sz="1300" b="1" dirty="0" smtClean="0">
                <a:solidFill>
                  <a:srgbClr val="FFFF00"/>
                </a:solidFill>
                <a:latin typeface="Times New Roman"/>
                <a:cs typeface="Times New Roman"/>
              </a:rPr>
              <a:t> </a:t>
            </a:r>
            <a:endParaRPr lang="en-US" sz="2000" b="1" dirty="0">
              <a:solidFill>
                <a:srgbClr val="FFFF00"/>
              </a:solidFill>
              <a:latin typeface="Times New Roman"/>
              <a:cs typeface="Times New Roman"/>
            </a:endParaRPr>
          </a:p>
        </p:txBody>
      </p:sp>
      <p:sp>
        <p:nvSpPr>
          <p:cNvPr id="3" name="Content Placeholder 2"/>
          <p:cNvSpPr>
            <a:spLocks noGrp="1"/>
          </p:cNvSpPr>
          <p:nvPr>
            <p:ph sz="half" idx="1"/>
          </p:nvPr>
        </p:nvSpPr>
        <p:spPr>
          <a:xfrm>
            <a:off x="457199" y="1078850"/>
            <a:ext cx="4996051" cy="5214264"/>
          </a:xfrm>
        </p:spPr>
        <p:txBody>
          <a:bodyPr>
            <a:normAutofit lnSpcReduction="10000"/>
          </a:bodyPr>
          <a:lstStyle/>
          <a:p>
            <a:r>
              <a:rPr lang="en-US" b="1" dirty="0" smtClean="0">
                <a:solidFill>
                  <a:schemeClr val="accent2">
                    <a:lumMod val="40000"/>
                    <a:lumOff val="60000"/>
                  </a:schemeClr>
                </a:solidFill>
              </a:rPr>
              <a:t>3D Printing: </a:t>
            </a:r>
            <a:endParaRPr lang="en-US" dirty="0">
              <a:solidFill>
                <a:schemeClr val="accent2">
                  <a:lumMod val="40000"/>
                  <a:lumOff val="60000"/>
                </a:schemeClr>
              </a:solidFill>
            </a:endParaRPr>
          </a:p>
          <a:p>
            <a:r>
              <a:rPr lang="en-US" b="1" dirty="0" smtClean="0">
                <a:solidFill>
                  <a:schemeClr val="accent2">
                    <a:lumMod val="40000"/>
                    <a:lumOff val="60000"/>
                  </a:schemeClr>
                </a:solidFill>
              </a:rPr>
              <a:t>Virtual Reality (</a:t>
            </a:r>
            <a:r>
              <a:rPr lang="en-US" b="1" dirty="0" err="1">
                <a:solidFill>
                  <a:schemeClr val="accent2">
                    <a:lumMod val="40000"/>
                    <a:lumOff val="60000"/>
                  </a:schemeClr>
                </a:solidFill>
              </a:rPr>
              <a:t>O</a:t>
            </a:r>
            <a:r>
              <a:rPr lang="en-US" b="1" dirty="0" err="1" smtClean="0">
                <a:solidFill>
                  <a:schemeClr val="accent2">
                    <a:lumMod val="40000"/>
                    <a:lumOff val="60000"/>
                  </a:schemeClr>
                </a:solidFill>
              </a:rPr>
              <a:t>cculus</a:t>
            </a:r>
            <a:r>
              <a:rPr lang="en-US" b="1" dirty="0" smtClean="0">
                <a:solidFill>
                  <a:schemeClr val="accent2">
                    <a:lumMod val="40000"/>
                    <a:lumOff val="60000"/>
                  </a:schemeClr>
                </a:solidFill>
              </a:rPr>
              <a:t> Rift)</a:t>
            </a:r>
          </a:p>
          <a:p>
            <a:r>
              <a:rPr lang="en-US" b="1" dirty="0" smtClean="0">
                <a:solidFill>
                  <a:schemeClr val="accent2">
                    <a:lumMod val="40000"/>
                    <a:lumOff val="60000"/>
                  </a:schemeClr>
                </a:solidFill>
              </a:rPr>
              <a:t>Complexities </a:t>
            </a:r>
            <a:r>
              <a:rPr lang="en-US" b="1" dirty="0">
                <a:solidFill>
                  <a:schemeClr val="accent2">
                    <a:lumMod val="40000"/>
                    <a:lumOff val="60000"/>
                  </a:schemeClr>
                </a:solidFill>
              </a:rPr>
              <a:t>of virtual goods </a:t>
            </a:r>
            <a:endParaRPr lang="en-US" dirty="0">
              <a:solidFill>
                <a:schemeClr val="accent2">
                  <a:lumMod val="40000"/>
                  <a:lumOff val="60000"/>
                </a:schemeClr>
              </a:solidFill>
            </a:endParaRPr>
          </a:p>
          <a:p>
            <a:r>
              <a:rPr lang="en-US" b="1" dirty="0" smtClean="0">
                <a:solidFill>
                  <a:schemeClr val="accent2">
                    <a:lumMod val="40000"/>
                    <a:lumOff val="60000"/>
                  </a:schemeClr>
                </a:solidFill>
              </a:rPr>
              <a:t>Virtual Currencies (</a:t>
            </a:r>
            <a:r>
              <a:rPr lang="en-US" b="1" dirty="0" err="1" smtClean="0">
                <a:solidFill>
                  <a:schemeClr val="accent2">
                    <a:lumMod val="40000"/>
                    <a:lumOff val="60000"/>
                  </a:schemeClr>
                </a:solidFill>
              </a:rPr>
              <a:t>Bitcoin</a:t>
            </a:r>
            <a:r>
              <a:rPr lang="en-US" b="1" dirty="0" smtClean="0">
                <a:solidFill>
                  <a:schemeClr val="accent2">
                    <a:lumMod val="40000"/>
                    <a:lumOff val="60000"/>
                  </a:schemeClr>
                </a:solidFill>
              </a:rPr>
              <a:t>) </a:t>
            </a:r>
          </a:p>
          <a:p>
            <a:r>
              <a:rPr lang="en-US" b="1" dirty="0">
                <a:solidFill>
                  <a:schemeClr val="accent2">
                    <a:lumMod val="40000"/>
                    <a:lumOff val="60000"/>
                  </a:schemeClr>
                </a:solidFill>
              </a:rPr>
              <a:t>Augmented </a:t>
            </a:r>
            <a:r>
              <a:rPr lang="en-US" b="1" dirty="0" smtClean="0">
                <a:solidFill>
                  <a:schemeClr val="accent2">
                    <a:lumMod val="40000"/>
                    <a:lumOff val="60000"/>
                  </a:schemeClr>
                </a:solidFill>
              </a:rPr>
              <a:t>Reality</a:t>
            </a:r>
            <a:endParaRPr lang="en-US" sz="1900" dirty="0">
              <a:solidFill>
                <a:schemeClr val="accent2">
                  <a:lumMod val="40000"/>
                  <a:lumOff val="60000"/>
                </a:schemeClr>
              </a:solidFill>
            </a:endParaRPr>
          </a:p>
          <a:p>
            <a:r>
              <a:rPr lang="en-US" b="1" dirty="0">
                <a:solidFill>
                  <a:schemeClr val="accent2">
                    <a:lumMod val="40000"/>
                    <a:lumOff val="60000"/>
                  </a:schemeClr>
                </a:solidFill>
              </a:rPr>
              <a:t>Google </a:t>
            </a:r>
            <a:r>
              <a:rPr lang="en-US" b="1" dirty="0" smtClean="0">
                <a:solidFill>
                  <a:schemeClr val="accent2">
                    <a:lumMod val="40000"/>
                    <a:lumOff val="60000"/>
                  </a:schemeClr>
                </a:solidFill>
              </a:rPr>
              <a:t>Glass</a:t>
            </a:r>
          </a:p>
          <a:p>
            <a:r>
              <a:rPr lang="en-US" b="1" dirty="0" err="1" smtClean="0">
                <a:solidFill>
                  <a:schemeClr val="accent2">
                    <a:lumMod val="40000"/>
                    <a:lumOff val="60000"/>
                  </a:schemeClr>
                </a:solidFill>
              </a:rPr>
              <a:t>Kinnect</a:t>
            </a:r>
            <a:r>
              <a:rPr lang="en-US" b="1" dirty="0" smtClean="0">
                <a:solidFill>
                  <a:schemeClr val="accent2">
                    <a:lumMod val="40000"/>
                    <a:lumOff val="60000"/>
                  </a:schemeClr>
                </a:solidFill>
              </a:rPr>
              <a:t>/voice/motion control </a:t>
            </a:r>
            <a:endParaRPr lang="en-US" b="1" dirty="0">
              <a:solidFill>
                <a:schemeClr val="accent2">
                  <a:lumMod val="40000"/>
                  <a:lumOff val="60000"/>
                </a:schemeClr>
              </a:solidFill>
            </a:endParaRPr>
          </a:p>
          <a:p>
            <a:r>
              <a:rPr lang="en-US" b="1" dirty="0" err="1" smtClean="0">
                <a:solidFill>
                  <a:schemeClr val="accent2">
                    <a:lumMod val="40000"/>
                    <a:lumOff val="60000"/>
                  </a:schemeClr>
                </a:solidFill>
              </a:rPr>
              <a:t>Neurogaming</a:t>
            </a:r>
            <a:r>
              <a:rPr lang="en-US" b="1" dirty="0" smtClean="0">
                <a:solidFill>
                  <a:schemeClr val="accent2">
                    <a:lumMod val="40000"/>
                    <a:lumOff val="60000"/>
                  </a:schemeClr>
                </a:solidFill>
              </a:rPr>
              <a:t> </a:t>
            </a:r>
            <a:endParaRPr lang="en-US" b="1" dirty="0">
              <a:solidFill>
                <a:schemeClr val="accent2">
                  <a:lumMod val="40000"/>
                  <a:lumOff val="60000"/>
                </a:schemeClr>
              </a:solidFill>
            </a:endParaRPr>
          </a:p>
          <a:p>
            <a:r>
              <a:rPr lang="en-US" b="1" dirty="0" err="1">
                <a:solidFill>
                  <a:schemeClr val="accent2">
                    <a:lumMod val="40000"/>
                    <a:lumOff val="60000"/>
                  </a:schemeClr>
                </a:solidFill>
              </a:rPr>
              <a:t>Wifi</a:t>
            </a:r>
            <a:r>
              <a:rPr lang="en-US" b="1" dirty="0">
                <a:solidFill>
                  <a:schemeClr val="accent2">
                    <a:lumMod val="40000"/>
                    <a:lumOff val="60000"/>
                  </a:schemeClr>
                </a:solidFill>
              </a:rPr>
              <a:t> overtakes Cellular </a:t>
            </a:r>
          </a:p>
          <a:p>
            <a:r>
              <a:rPr lang="en-US" b="1" dirty="0">
                <a:solidFill>
                  <a:schemeClr val="accent2">
                    <a:lumMod val="40000"/>
                    <a:lumOff val="60000"/>
                  </a:schemeClr>
                </a:solidFill>
              </a:rPr>
              <a:t>The “Cloud</a:t>
            </a:r>
            <a:r>
              <a:rPr lang="en-US" b="1" dirty="0" smtClean="0">
                <a:solidFill>
                  <a:schemeClr val="accent2">
                    <a:lumMod val="40000"/>
                    <a:lumOff val="60000"/>
                  </a:schemeClr>
                </a:solidFill>
              </a:rPr>
              <a:t>”</a:t>
            </a:r>
            <a:endParaRPr lang="en-US" dirty="0">
              <a:solidFill>
                <a:schemeClr val="accent2">
                  <a:lumMod val="40000"/>
                  <a:lumOff val="60000"/>
                </a:schemeClr>
              </a:solidFill>
            </a:endParaRPr>
          </a:p>
          <a:p>
            <a:r>
              <a:rPr lang="en-US" b="1" dirty="0" smtClean="0">
                <a:solidFill>
                  <a:schemeClr val="accent2">
                    <a:lumMod val="40000"/>
                    <a:lumOff val="60000"/>
                  </a:schemeClr>
                </a:solidFill>
              </a:rPr>
              <a:t>“Self</a:t>
            </a:r>
            <a:r>
              <a:rPr lang="en-US" b="1" dirty="0">
                <a:solidFill>
                  <a:schemeClr val="accent2">
                    <a:lumMod val="40000"/>
                    <a:lumOff val="60000"/>
                  </a:schemeClr>
                </a:solidFill>
              </a:rPr>
              <a:t>-driving” </a:t>
            </a:r>
            <a:r>
              <a:rPr lang="en-US" b="1" dirty="0" smtClean="0">
                <a:solidFill>
                  <a:schemeClr val="accent2">
                    <a:lumMod val="40000"/>
                    <a:lumOff val="60000"/>
                  </a:schemeClr>
                </a:solidFill>
              </a:rPr>
              <a:t>vehicles  </a:t>
            </a:r>
            <a:endParaRPr lang="en-US" sz="1800" u="sng" dirty="0">
              <a:solidFill>
                <a:schemeClr val="accent2">
                  <a:lumMod val="40000"/>
                  <a:lumOff val="60000"/>
                </a:schemeClr>
              </a:solidFill>
            </a:endParaRPr>
          </a:p>
          <a:p>
            <a:r>
              <a:rPr lang="en-US" b="1" dirty="0" smtClean="0">
                <a:solidFill>
                  <a:schemeClr val="accent2">
                    <a:lumMod val="40000"/>
                    <a:lumOff val="60000"/>
                  </a:schemeClr>
                </a:solidFill>
              </a:rPr>
              <a:t>The </a:t>
            </a:r>
            <a:r>
              <a:rPr lang="en-US" b="1" dirty="0">
                <a:solidFill>
                  <a:schemeClr val="accent2">
                    <a:lumMod val="40000"/>
                    <a:lumOff val="60000"/>
                  </a:schemeClr>
                </a:solidFill>
              </a:rPr>
              <a:t>(Software) Patent Problem:</a:t>
            </a:r>
          </a:p>
          <a:p>
            <a:r>
              <a:rPr lang="en-US" b="1" dirty="0">
                <a:solidFill>
                  <a:schemeClr val="accent2">
                    <a:lumMod val="40000"/>
                    <a:lumOff val="60000"/>
                  </a:schemeClr>
                </a:solidFill>
              </a:rPr>
              <a:t>Patent </a:t>
            </a:r>
            <a:r>
              <a:rPr lang="en-US" b="1" dirty="0" smtClean="0">
                <a:solidFill>
                  <a:schemeClr val="accent2">
                    <a:lumMod val="40000"/>
                    <a:lumOff val="60000"/>
                  </a:schemeClr>
                </a:solidFill>
              </a:rPr>
              <a:t>Trolls</a:t>
            </a:r>
          </a:p>
          <a:p>
            <a:r>
              <a:rPr lang="en-US" b="1" dirty="0" smtClean="0">
                <a:solidFill>
                  <a:schemeClr val="accent2">
                    <a:lumMod val="40000"/>
                    <a:lumOff val="60000"/>
                  </a:schemeClr>
                </a:solidFill>
              </a:rPr>
              <a:t>Fingerprint passwords </a:t>
            </a:r>
            <a:endParaRPr lang="en-US" b="1" dirty="0">
              <a:solidFill>
                <a:schemeClr val="accent2">
                  <a:lumMod val="40000"/>
                  <a:lumOff val="60000"/>
                </a:schemeClr>
              </a:solidFill>
            </a:endParaRPr>
          </a:p>
          <a:p>
            <a:endParaRPr lang="en-US" b="1" dirty="0">
              <a:solidFill>
                <a:srgbClr val="660066"/>
              </a:solidFill>
            </a:endParaRPr>
          </a:p>
          <a:p>
            <a:endParaRPr lang="en-US" b="1" dirty="0">
              <a:solidFill>
                <a:srgbClr val="660066"/>
              </a:solidFill>
            </a:endParaRPr>
          </a:p>
          <a:p>
            <a:endParaRPr lang="en-US" b="1" dirty="0">
              <a:solidFill>
                <a:srgbClr val="660066"/>
              </a:solidFill>
            </a:endParaRPr>
          </a:p>
          <a:p>
            <a:endParaRPr lang="en-US" dirty="0" smtClean="0"/>
          </a:p>
        </p:txBody>
      </p:sp>
      <p:pic>
        <p:nvPicPr>
          <p:cNvPr id="5" name="Content Placeholder 4" descr="421px-Car_of_the_Future_1950.jpg"/>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t="-156"/>
          <a:stretch/>
        </p:blipFill>
        <p:spPr>
          <a:xfrm>
            <a:off x="5734050" y="1428868"/>
            <a:ext cx="2952750" cy="4207223"/>
          </a:xfrm>
        </p:spPr>
      </p:pic>
    </p:spTree>
    <p:extLst>
      <p:ext uri="{BB962C8B-B14F-4D97-AF65-F5344CB8AC3E}">
        <p14:creationId xmlns:p14="http://schemas.microsoft.com/office/powerpoint/2010/main" val="4038977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875958"/>
            <a:ext cx="4038600" cy="4318000"/>
          </a:xfrm>
        </p:spPr>
        <p:txBody>
          <a:bodyPr>
            <a:normAutofit/>
          </a:bodyPr>
          <a:lstStyle/>
          <a:p>
            <a:pPr marL="0" indent="0">
              <a:buNone/>
            </a:pPr>
            <a:r>
              <a:rPr lang="en-US" sz="3600" dirty="0" smtClean="0">
                <a:solidFill>
                  <a:schemeClr val="bg1"/>
                </a:solidFill>
              </a:rPr>
              <a:t>Special Issue of the UBC Law Review on “Digital Media, Video Games, And the Law” available…</a:t>
            </a:r>
          </a:p>
          <a:p>
            <a:pPr marL="0" indent="0">
              <a:buNone/>
            </a:pPr>
            <a:r>
              <a:rPr lang="en-US" sz="2000" dirty="0">
                <a:solidFill>
                  <a:schemeClr val="bg1"/>
                </a:solidFill>
                <a:hlinkClick r:id="rId2"/>
              </a:rPr>
              <a:t>http://ubclawreview.ca/issues/no3sept</a:t>
            </a:r>
            <a:r>
              <a:rPr lang="en-US" sz="2000" dirty="0" smtClean="0">
                <a:solidFill>
                  <a:schemeClr val="bg1"/>
                </a:solidFill>
                <a:hlinkClick r:id="rId2"/>
              </a:rPr>
              <a:t>/</a:t>
            </a:r>
            <a:endParaRPr lang="en-US" sz="2000" dirty="0" smtClean="0">
              <a:solidFill>
                <a:schemeClr val="bg1"/>
              </a:solidFill>
            </a:endParaRPr>
          </a:p>
          <a:p>
            <a:pPr marL="0" indent="0">
              <a:buNone/>
            </a:pPr>
            <a:endParaRPr lang="en-US" sz="2000" dirty="0">
              <a:solidFill>
                <a:schemeClr val="bg1"/>
              </a:solidFill>
            </a:endParaRP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a:ext>
            </a:extLst>
          </a:blip>
          <a:srcRect l="-21025" r="-21025"/>
          <a:stretch>
            <a:fillRect/>
          </a:stretch>
        </p:blipFill>
        <p:spPr>
          <a:xfrm>
            <a:off x="4787121" y="875958"/>
            <a:ext cx="4038600" cy="4318000"/>
          </a:xfrm>
        </p:spPr>
      </p:pic>
    </p:spTree>
    <p:extLst>
      <p:ext uri="{BB962C8B-B14F-4D97-AF65-F5344CB8AC3E}">
        <p14:creationId xmlns:p14="http://schemas.microsoft.com/office/powerpoint/2010/main" val="12619014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9346"/>
            <a:ext cx="9320683" cy="1016000"/>
          </a:xfrm>
        </p:spPr>
        <p:txBody>
          <a:bodyPr>
            <a:normAutofit fontScale="90000"/>
          </a:bodyPr>
          <a:lstStyle/>
          <a:p>
            <a:r>
              <a:rPr lang="en-US" dirty="0" smtClean="0"/>
              <a:t> </a:t>
            </a:r>
            <a:r>
              <a:rPr lang="en-US" dirty="0" smtClean="0">
                <a:latin typeface="Times New Roman"/>
                <a:cs typeface="Times New Roman"/>
              </a:rPr>
              <a:t> </a:t>
            </a:r>
            <a:r>
              <a:rPr lang="en-US" sz="4800" b="1" dirty="0" smtClean="0">
                <a:solidFill>
                  <a:srgbClr val="FFFF00"/>
                </a:solidFill>
                <a:latin typeface="Times New Roman"/>
                <a:cs typeface="Times New Roman"/>
              </a:rPr>
              <a:t>The new video game (hypothetical)</a:t>
            </a:r>
            <a:endParaRPr lang="en-US" sz="4800" b="1" dirty="0">
              <a:solidFill>
                <a:srgbClr val="FFFF00"/>
              </a:solidFill>
              <a:latin typeface="Times New Roman"/>
              <a:cs typeface="Times New Roman"/>
            </a:endParaRPr>
          </a:p>
        </p:txBody>
      </p:sp>
      <p:sp>
        <p:nvSpPr>
          <p:cNvPr id="3" name="Content Placeholder 2"/>
          <p:cNvSpPr>
            <a:spLocks noGrp="1"/>
          </p:cNvSpPr>
          <p:nvPr>
            <p:ph sz="quarter" idx="10"/>
          </p:nvPr>
        </p:nvSpPr>
        <p:spPr>
          <a:xfrm>
            <a:off x="457200" y="1035346"/>
            <a:ext cx="8229600" cy="4690788"/>
          </a:xfrm>
        </p:spPr>
        <p:txBody>
          <a:bodyPr>
            <a:normAutofit lnSpcReduction="10000"/>
          </a:bodyPr>
          <a:lstStyle/>
          <a:p>
            <a:pPr marL="0" indent="0">
              <a:buNone/>
            </a:pPr>
            <a:r>
              <a:rPr lang="en-US" dirty="0" smtClean="0">
                <a:latin typeface="+mn-lt"/>
              </a:rPr>
              <a:t> </a:t>
            </a:r>
            <a:r>
              <a:rPr lang="en-US" dirty="0" smtClean="0">
                <a:solidFill>
                  <a:srgbClr val="FFFFFF"/>
                </a:solidFill>
                <a:latin typeface="+mn-lt"/>
              </a:rPr>
              <a:t>Real-world “play” (“Ingress” – Capture the Flag mechanic)</a:t>
            </a:r>
          </a:p>
          <a:p>
            <a:pPr marL="0" indent="0">
              <a:buNone/>
            </a:pPr>
            <a:r>
              <a:rPr lang="en-US" dirty="0" smtClean="0">
                <a:solidFill>
                  <a:srgbClr val="FFFFFF"/>
                </a:solidFill>
                <a:latin typeface="+mn-lt"/>
              </a:rPr>
              <a:t>+ Immersive control mechanism (Google Glass)</a:t>
            </a:r>
          </a:p>
          <a:p>
            <a:pPr marL="0" indent="0">
              <a:buNone/>
            </a:pPr>
            <a:r>
              <a:rPr lang="en-US" dirty="0" smtClean="0">
                <a:solidFill>
                  <a:srgbClr val="FFFFFF"/>
                </a:solidFill>
                <a:latin typeface="+mn-lt"/>
              </a:rPr>
              <a:t>+ Anywhere/any device capability (the “cloud”)</a:t>
            </a:r>
          </a:p>
          <a:p>
            <a:pPr marL="0" indent="0">
              <a:buNone/>
            </a:pPr>
            <a:r>
              <a:rPr lang="en-US" dirty="0" smtClean="0">
                <a:solidFill>
                  <a:srgbClr val="FFFFFF"/>
                </a:solidFill>
                <a:latin typeface="+mn-lt"/>
              </a:rPr>
              <a:t>+ “Open World” design (literally &amp; Google Earth)</a:t>
            </a:r>
          </a:p>
          <a:p>
            <a:pPr marL="0" indent="0">
              <a:buNone/>
            </a:pPr>
            <a:r>
              <a:rPr lang="en-US" dirty="0" smtClean="0">
                <a:solidFill>
                  <a:srgbClr val="FFFFFF"/>
                </a:solidFill>
                <a:latin typeface="+mn-lt"/>
              </a:rPr>
              <a:t>+ Tools/weapons (AR Drone Quadra Copter; Google Car)</a:t>
            </a:r>
          </a:p>
          <a:p>
            <a:pPr marL="0" indent="0">
              <a:buNone/>
            </a:pPr>
            <a:r>
              <a:rPr lang="en-US" sz="4000" b="1" dirty="0" smtClean="0">
                <a:solidFill>
                  <a:srgbClr val="FFFFFF"/>
                </a:solidFill>
                <a:latin typeface="+mn-lt"/>
              </a:rPr>
              <a:t>IS THIS REALLY A GAME? </a:t>
            </a:r>
            <a:r>
              <a:rPr lang="en-US" dirty="0" smtClean="0">
                <a:solidFill>
                  <a:srgbClr val="FFFFFF"/>
                </a:solidFill>
                <a:latin typeface="+mn-lt"/>
              </a:rPr>
              <a:t>                                                                                              </a:t>
            </a:r>
            <a:endParaRPr lang="en-US" sz="6000" b="1" dirty="0">
              <a:solidFill>
                <a:srgbClr val="FFFFFF"/>
              </a:solidFill>
              <a:latin typeface="+mn-lt"/>
            </a:endParaRPr>
          </a:p>
          <a:p>
            <a:pPr marL="0" indent="0">
              <a:buNone/>
            </a:pPr>
            <a:r>
              <a:rPr lang="en-US" sz="6000" b="1" dirty="0" smtClean="0">
                <a:solidFill>
                  <a:srgbClr val="FF0000"/>
                </a:solidFill>
              </a:rPr>
              <a:t>                                       </a:t>
            </a:r>
            <a:endParaRPr lang="en-US" sz="6000" b="1" dirty="0">
              <a:solidFill>
                <a:srgbClr val="FF0000"/>
              </a:solidFill>
            </a:endParaRPr>
          </a:p>
          <a:p>
            <a:pPr marL="0" indent="0">
              <a:buNone/>
            </a:pPr>
            <a:r>
              <a:rPr lang="en-US" dirty="0" smtClean="0"/>
              <a:t>                                             </a:t>
            </a:r>
            <a:r>
              <a:rPr lang="en-US" sz="6000" dirty="0" smtClean="0">
                <a:solidFill>
                  <a:srgbClr val="FF0000"/>
                </a:solidFill>
              </a:rPr>
              <a:t>+</a:t>
            </a:r>
          </a:p>
          <a:p>
            <a:pPr marL="0" indent="0">
              <a:buNone/>
            </a:pPr>
            <a:r>
              <a:rPr lang="en-US" dirty="0"/>
              <a:t> </a:t>
            </a:r>
            <a:r>
              <a:rPr lang="en-US" dirty="0" smtClean="0"/>
              <a:t>                                           </a:t>
            </a:r>
            <a:endParaRPr lang="en-US" sz="6600" b="1" dirty="0">
              <a:solidFill>
                <a:srgbClr val="FF0000"/>
              </a:solidFill>
            </a:endParaRPr>
          </a:p>
        </p:txBody>
      </p:sp>
      <p:pic>
        <p:nvPicPr>
          <p:cNvPr id="4" name="Content Placeholder 5" descr="800px-Parrot_AR.Drone_2.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23994" y="3479773"/>
            <a:ext cx="3569472" cy="2651647"/>
          </a:xfrm>
          <a:prstGeom prst="rect">
            <a:avLst/>
          </a:prstGeom>
        </p:spPr>
      </p:pic>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0589" y="3605027"/>
            <a:ext cx="3354717" cy="2266457"/>
          </a:xfrm>
          <a:prstGeom prst="rect">
            <a:avLst/>
          </a:prstGeom>
        </p:spPr>
      </p:pic>
    </p:spTree>
    <p:extLst>
      <p:ext uri="{BB962C8B-B14F-4D97-AF65-F5344CB8AC3E}">
        <p14:creationId xmlns:p14="http://schemas.microsoft.com/office/powerpoint/2010/main" val="355084567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5400" b="1" dirty="0" smtClean="0">
                <a:solidFill>
                  <a:srgbClr val="FFFF00"/>
                </a:solidFill>
                <a:latin typeface="Times New Roman"/>
                <a:cs typeface="Times New Roman"/>
              </a:rPr>
              <a:t>Now Ponder This…</a:t>
            </a:r>
            <a:endParaRPr lang="en-US" sz="5400" b="1" dirty="0">
              <a:solidFill>
                <a:srgbClr val="FFFF00"/>
              </a:solidFill>
              <a:latin typeface="Times New Roman"/>
              <a:cs typeface="Times New Roman"/>
            </a:endParaRPr>
          </a:p>
        </p:txBody>
      </p:sp>
      <p:sp>
        <p:nvSpPr>
          <p:cNvPr id="3" name="Content Placeholder 2"/>
          <p:cNvSpPr>
            <a:spLocks noGrp="1"/>
          </p:cNvSpPr>
          <p:nvPr>
            <p:ph sz="quarter" idx="10"/>
          </p:nvPr>
        </p:nvSpPr>
        <p:spPr>
          <a:xfrm>
            <a:off x="0" y="1170697"/>
            <a:ext cx="9144000" cy="4555437"/>
          </a:xfrm>
        </p:spPr>
        <p:txBody>
          <a:bodyPr>
            <a:normAutofit fontScale="92500" lnSpcReduction="10000"/>
          </a:bodyPr>
          <a:lstStyle/>
          <a:p>
            <a:endParaRPr lang="en-US" dirty="0" smtClean="0"/>
          </a:p>
          <a:p>
            <a:r>
              <a:rPr lang="en-US" sz="3200" b="1" dirty="0" smtClean="0">
                <a:solidFill>
                  <a:srgbClr val="FFFFFF"/>
                </a:solidFill>
                <a:latin typeface="+mn-lt"/>
              </a:rPr>
              <a:t>“ARE </a:t>
            </a:r>
            <a:r>
              <a:rPr lang="en-US" sz="3200" b="1" dirty="0">
                <a:solidFill>
                  <a:srgbClr val="FFFFFF"/>
                </a:solidFill>
                <a:latin typeface="+mn-lt"/>
              </a:rPr>
              <a:t>YOU LIVING IN A COMPUTER </a:t>
            </a:r>
            <a:endParaRPr lang="en-US" sz="3200" b="1" dirty="0" smtClean="0">
              <a:solidFill>
                <a:srgbClr val="FFFFFF"/>
              </a:solidFill>
              <a:latin typeface="+mn-lt"/>
            </a:endParaRPr>
          </a:p>
          <a:p>
            <a:pPr marL="0" indent="0">
              <a:buNone/>
            </a:pPr>
            <a:r>
              <a:rPr lang="en-US" sz="3200" b="1" dirty="0">
                <a:solidFill>
                  <a:srgbClr val="FFFFFF"/>
                </a:solidFill>
                <a:latin typeface="+mn-lt"/>
              </a:rPr>
              <a:t> </a:t>
            </a:r>
            <a:r>
              <a:rPr lang="en-US" sz="3200" b="1" dirty="0" smtClean="0">
                <a:solidFill>
                  <a:srgbClr val="FFFFFF"/>
                </a:solidFill>
                <a:latin typeface="+mn-lt"/>
              </a:rPr>
              <a:t>    SIMULATION?”</a:t>
            </a:r>
            <a:r>
              <a:rPr lang="en-US" sz="3200" dirty="0">
                <a:solidFill>
                  <a:srgbClr val="FFFFFF"/>
                </a:solidFill>
                <a:latin typeface="+mn-lt"/>
              </a:rPr>
              <a:t> </a:t>
            </a:r>
            <a:r>
              <a:rPr lang="en-US" sz="3200" dirty="0" smtClean="0">
                <a:solidFill>
                  <a:srgbClr val="FFFFFF"/>
                </a:solidFill>
                <a:latin typeface="+mn-lt"/>
              </a:rPr>
              <a:t>Nick </a:t>
            </a:r>
            <a:r>
              <a:rPr lang="en-US" sz="3200" dirty="0" err="1">
                <a:solidFill>
                  <a:srgbClr val="FFFFFF"/>
                </a:solidFill>
                <a:latin typeface="+mn-lt"/>
              </a:rPr>
              <a:t>Bostrom</a:t>
            </a:r>
            <a:r>
              <a:rPr lang="en-US" sz="3200" dirty="0">
                <a:solidFill>
                  <a:srgbClr val="FFFFFF"/>
                </a:solidFill>
                <a:latin typeface="+mn-lt"/>
              </a:rPr>
              <a:t> </a:t>
            </a:r>
            <a:r>
              <a:rPr lang="en-US" sz="3200" dirty="0" smtClean="0">
                <a:solidFill>
                  <a:srgbClr val="FFFFFF"/>
                </a:solidFill>
                <a:latin typeface="+mn-lt"/>
              </a:rPr>
              <a:t>– Faculty of </a:t>
            </a:r>
          </a:p>
          <a:p>
            <a:pPr marL="0" indent="0">
              <a:buNone/>
            </a:pPr>
            <a:r>
              <a:rPr lang="en-US" sz="3200" dirty="0">
                <a:solidFill>
                  <a:srgbClr val="FFFFFF"/>
                </a:solidFill>
                <a:latin typeface="+mn-lt"/>
              </a:rPr>
              <a:t> </a:t>
            </a:r>
            <a:r>
              <a:rPr lang="en-US" sz="3200" dirty="0" smtClean="0">
                <a:solidFill>
                  <a:srgbClr val="FFFFFF"/>
                </a:solidFill>
                <a:latin typeface="+mn-lt"/>
              </a:rPr>
              <a:t>    Philosophy, Oxford University. </a:t>
            </a:r>
            <a:r>
              <a:rPr lang="en-US" sz="1600" dirty="0" smtClean="0">
                <a:latin typeface="+mn-lt"/>
                <a:hlinkClick r:id="rId2"/>
              </a:rPr>
              <a:t>http</a:t>
            </a:r>
            <a:r>
              <a:rPr lang="en-US" sz="1600" dirty="0">
                <a:latin typeface="+mn-lt"/>
                <a:hlinkClick r:id="rId2"/>
              </a:rPr>
              <a:t>://www.simulation-argument.com/</a:t>
            </a:r>
            <a:r>
              <a:rPr lang="en-US" sz="1600" dirty="0" smtClean="0">
                <a:latin typeface="+mn-lt"/>
                <a:hlinkClick r:id="rId2"/>
              </a:rPr>
              <a:t>simulation.html</a:t>
            </a:r>
            <a:endParaRPr lang="en-US" sz="1600" dirty="0" smtClean="0">
              <a:latin typeface="+mn-lt"/>
            </a:endParaRPr>
          </a:p>
          <a:p>
            <a:endParaRPr lang="en-US" sz="1600" dirty="0" smtClean="0">
              <a:latin typeface="+mn-lt"/>
            </a:endParaRPr>
          </a:p>
          <a:p>
            <a:r>
              <a:rPr lang="en-US" sz="3200" b="1" dirty="0" smtClean="0">
                <a:solidFill>
                  <a:schemeClr val="bg1"/>
                </a:solidFill>
                <a:latin typeface="+mn-lt"/>
              </a:rPr>
              <a:t>“Physicists </a:t>
            </a:r>
            <a:r>
              <a:rPr lang="en-US" sz="3200" b="1" dirty="0">
                <a:solidFill>
                  <a:schemeClr val="bg1"/>
                </a:solidFill>
                <a:latin typeface="+mn-lt"/>
              </a:rPr>
              <a:t>devise test to see if we're living in </a:t>
            </a:r>
            <a:endParaRPr lang="en-US" sz="3200" b="1" dirty="0" smtClean="0">
              <a:solidFill>
                <a:schemeClr val="bg1"/>
              </a:solidFill>
              <a:latin typeface="+mn-lt"/>
            </a:endParaRPr>
          </a:p>
          <a:p>
            <a:pPr marL="0" indent="0">
              <a:buNone/>
            </a:pPr>
            <a:r>
              <a:rPr lang="en-US" sz="3200" b="1" dirty="0">
                <a:solidFill>
                  <a:schemeClr val="bg1"/>
                </a:solidFill>
                <a:latin typeface="+mn-lt"/>
              </a:rPr>
              <a:t> </a:t>
            </a:r>
            <a:r>
              <a:rPr lang="en-US" sz="3200" b="1" dirty="0" smtClean="0">
                <a:solidFill>
                  <a:schemeClr val="bg1"/>
                </a:solidFill>
                <a:latin typeface="+mn-lt"/>
              </a:rPr>
              <a:t>    '</a:t>
            </a:r>
            <a:r>
              <a:rPr lang="en-US" sz="3200" b="1" dirty="0">
                <a:solidFill>
                  <a:schemeClr val="bg1"/>
                </a:solidFill>
                <a:latin typeface="+mn-lt"/>
              </a:rPr>
              <a:t>The </a:t>
            </a:r>
            <a:r>
              <a:rPr lang="en-US" sz="3200" b="1" dirty="0" err="1" smtClean="0">
                <a:solidFill>
                  <a:schemeClr val="bg1"/>
                </a:solidFill>
                <a:latin typeface="+mn-lt"/>
              </a:rPr>
              <a:t>Matrix”</a:t>
            </a:r>
            <a:r>
              <a:rPr lang="en-US" sz="1600" dirty="0" err="1" smtClean="0">
                <a:latin typeface="+mn-lt"/>
                <a:hlinkClick r:id="rId3"/>
              </a:rPr>
              <a:t>http</a:t>
            </a:r>
            <a:r>
              <a:rPr lang="en-US" sz="1600" dirty="0">
                <a:latin typeface="+mn-lt"/>
                <a:hlinkClick r:id="rId3"/>
              </a:rPr>
              <a:t>://www.theverge.com/2012/10/11/3487710/computer-simulation-silas-beane-university-</a:t>
            </a:r>
            <a:r>
              <a:rPr lang="en-US" sz="1600" dirty="0" smtClean="0">
                <a:latin typeface="+mn-lt"/>
                <a:hlinkClick r:id="rId3"/>
              </a:rPr>
              <a:t>bonn</a:t>
            </a:r>
            <a:endParaRPr lang="en-US" sz="1600" dirty="0" smtClean="0">
              <a:latin typeface="+mn-lt"/>
            </a:endParaRPr>
          </a:p>
          <a:p>
            <a:endParaRPr lang="en-US" dirty="0" smtClean="0"/>
          </a:p>
          <a:p>
            <a:endParaRPr lang="en-US" sz="2000" dirty="0" smtClean="0"/>
          </a:p>
          <a:p>
            <a:endParaRPr lang="en-US" sz="2000" dirty="0"/>
          </a:p>
          <a:p>
            <a:pPr marL="0" indent="0">
              <a:buNone/>
            </a:pPr>
            <a:r>
              <a:rPr lang="en-US" sz="2000" dirty="0"/>
              <a:t> </a:t>
            </a:r>
            <a:r>
              <a:rPr lang="en-US" sz="2000" dirty="0" smtClean="0"/>
              <a:t>                     </a:t>
            </a: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 ARE               ?</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buNone/>
            </a:pPr>
            <a:endParaRPr lang="en-US" dirty="0"/>
          </a:p>
        </p:txBody>
      </p:sp>
      <p:pic>
        <p:nvPicPr>
          <p:cNvPr id="5" name="Content Placeholder 3" descr="Sims_series_logo.png"/>
          <p:cNvPicPr>
            <a:picLocks noChangeAspect="1"/>
          </p:cNvPicPr>
          <p:nvPr/>
        </p:nvPicPr>
        <p:blipFill rotWithShape="1">
          <a:blip r:embed="rId4" cstate="print">
            <a:extLst>
              <a:ext uri="{28A0092B-C50C-407E-A947-70E740481C1C}">
                <a14:useLocalDpi xmlns:a14="http://schemas.microsoft.com/office/drawing/2010/main"/>
              </a:ext>
            </a:extLst>
          </a:blip>
          <a:srcRect l="13243" r="14959" b="5782"/>
          <a:stretch/>
        </p:blipFill>
        <p:spPr>
          <a:xfrm>
            <a:off x="4453151" y="3988071"/>
            <a:ext cx="1753809" cy="2289969"/>
          </a:xfrm>
          <a:prstGeom prst="rect">
            <a:avLst/>
          </a:prstGeom>
        </p:spPr>
      </p:pic>
    </p:spTree>
    <p:extLst>
      <p:ext uri="{BB962C8B-B14F-4D97-AF65-F5344CB8AC3E}">
        <p14:creationId xmlns:p14="http://schemas.microsoft.com/office/powerpoint/2010/main" val="26829840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25746"/>
          </a:xfrm>
        </p:spPr>
        <p:txBody>
          <a:bodyPr>
            <a:noAutofit/>
          </a:bodyPr>
          <a:lstStyle/>
          <a:p>
            <a:r>
              <a:rPr lang="en-US" sz="5400" b="1" dirty="0" smtClean="0">
                <a:solidFill>
                  <a:srgbClr val="FFFF00"/>
                </a:solidFill>
                <a:latin typeface="P22 Typewriter"/>
                <a:cs typeface="P22 Typewriter"/>
              </a:rPr>
              <a:t> So now you are ready   </a:t>
            </a:r>
            <a:br>
              <a:rPr lang="en-US" sz="5400" b="1" dirty="0" smtClean="0">
                <a:solidFill>
                  <a:srgbClr val="FFFF00"/>
                </a:solidFill>
                <a:latin typeface="P22 Typewriter"/>
                <a:cs typeface="P22 Typewriter"/>
              </a:rPr>
            </a:br>
            <a:r>
              <a:rPr lang="en-US" sz="5400" b="1" dirty="0">
                <a:solidFill>
                  <a:srgbClr val="FFFF00"/>
                </a:solidFill>
                <a:latin typeface="P22 Typewriter"/>
                <a:cs typeface="P22 Typewriter"/>
              </a:rPr>
              <a:t> </a:t>
            </a:r>
            <a:r>
              <a:rPr lang="en-US" sz="5400" b="1" dirty="0" smtClean="0">
                <a:solidFill>
                  <a:srgbClr val="FFFF00"/>
                </a:solidFill>
                <a:latin typeface="P22 Typewriter"/>
                <a:cs typeface="P22 Typewriter"/>
              </a:rPr>
              <a:t>for what is next…</a:t>
            </a:r>
            <a:endParaRPr lang="en-US" sz="5400" b="1" dirty="0">
              <a:solidFill>
                <a:srgbClr val="FF6600"/>
              </a:solidFill>
              <a:latin typeface="P22 Typewriter"/>
              <a:cs typeface="P22 Typewriter"/>
            </a:endParaRPr>
          </a:p>
        </p:txBody>
      </p:sp>
      <p:sp>
        <p:nvSpPr>
          <p:cNvPr id="3" name="Content Placeholder 2"/>
          <p:cNvSpPr>
            <a:spLocks noGrp="1"/>
          </p:cNvSpPr>
          <p:nvPr>
            <p:ph sz="quarter" idx="10"/>
          </p:nvPr>
        </p:nvSpPr>
        <p:spPr>
          <a:xfrm>
            <a:off x="251587" y="2502392"/>
            <a:ext cx="8892413" cy="3428526"/>
          </a:xfrm>
        </p:spPr>
        <p:txBody>
          <a:bodyPr>
            <a:normAutofit/>
          </a:bodyPr>
          <a:lstStyle/>
          <a:p>
            <a:pPr marL="0" indent="0">
              <a:buNone/>
            </a:pPr>
            <a:r>
              <a:rPr lang="en-US" sz="9600" b="1" dirty="0" smtClean="0">
                <a:solidFill>
                  <a:schemeClr val="bg1"/>
                </a:solidFill>
                <a:latin typeface="P22 Typewriter"/>
                <a:cs typeface="P22 Typewriter"/>
              </a:rPr>
              <a:t>TELEPATHIC GAMING</a:t>
            </a:r>
          </a:p>
        </p:txBody>
      </p:sp>
      <p:pic>
        <p:nvPicPr>
          <p:cNvPr id="4" name="Picture 3" descr="Matrix-50x50.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20307" y="3860597"/>
            <a:ext cx="2250637" cy="2250637"/>
          </a:xfrm>
          <a:prstGeom prst="rect">
            <a:avLst/>
          </a:prstGeom>
        </p:spPr>
      </p:pic>
    </p:spTree>
    <p:extLst>
      <p:ext uri="{BB962C8B-B14F-4D97-AF65-F5344CB8AC3E}">
        <p14:creationId xmlns:p14="http://schemas.microsoft.com/office/powerpoint/2010/main" val="8808369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814753"/>
          </a:xfrm>
        </p:spPr>
        <p:txBody>
          <a:bodyPr>
            <a:normAutofit fontScale="90000"/>
          </a:bodyPr>
          <a:lstStyle/>
          <a:p>
            <a:r>
              <a:rPr lang="en-US" dirty="0" smtClean="0"/>
              <a:t/>
            </a:r>
            <a:br>
              <a:rPr lang="en-US" dirty="0" smtClean="0"/>
            </a:br>
            <a:r>
              <a:rPr lang="en-US" b="1" dirty="0" smtClean="0">
                <a:solidFill>
                  <a:srgbClr val="FFFF00"/>
                </a:solidFill>
                <a:latin typeface="P22 Typewriter"/>
                <a:cs typeface="P22 Typewriter"/>
              </a:rPr>
              <a:t>Truly </a:t>
            </a:r>
            <a:r>
              <a:rPr lang="en-US" b="1" dirty="0">
                <a:solidFill>
                  <a:srgbClr val="FFFF00"/>
                </a:solidFill>
                <a:latin typeface="P22 Typewriter"/>
                <a:cs typeface="P22 Typewriter"/>
              </a:rPr>
              <a:t>Immersive Virtual Reality</a:t>
            </a:r>
            <a:r>
              <a:rPr lang="en-US" dirty="0">
                <a:solidFill>
                  <a:srgbClr val="FFFF00"/>
                </a:solidFill>
                <a:latin typeface="P22 Typewriter"/>
                <a:cs typeface="P22 Typewriter"/>
              </a:rPr>
              <a:t/>
            </a:r>
            <a:br>
              <a:rPr lang="en-US" dirty="0">
                <a:solidFill>
                  <a:srgbClr val="FFFF00"/>
                </a:solidFill>
                <a:latin typeface="P22 Typewriter"/>
                <a:cs typeface="P22 Typewriter"/>
              </a:rPr>
            </a:br>
            <a:endParaRPr lang="en-US" dirty="0">
              <a:solidFill>
                <a:srgbClr val="FFFF00"/>
              </a:solidFill>
              <a:latin typeface="P22 Typewriter"/>
              <a:cs typeface="P22 Typewriter"/>
            </a:endParaRPr>
          </a:p>
        </p:txBody>
      </p:sp>
      <p:sp>
        <p:nvSpPr>
          <p:cNvPr id="3" name="Content Placeholder 2"/>
          <p:cNvSpPr>
            <a:spLocks noGrp="1"/>
          </p:cNvSpPr>
          <p:nvPr>
            <p:ph sz="quarter" idx="10"/>
          </p:nvPr>
        </p:nvSpPr>
        <p:spPr>
          <a:xfrm>
            <a:off x="1" y="718899"/>
            <a:ext cx="8997240" cy="5176075"/>
          </a:xfrm>
        </p:spPr>
        <p:txBody>
          <a:bodyPr>
            <a:noAutofit/>
          </a:bodyPr>
          <a:lstStyle/>
          <a:p>
            <a:pPr marL="457200" indent="-457200">
              <a:buAutoNum type="arabicPeriod"/>
            </a:pPr>
            <a:r>
              <a:rPr lang="en-US" sz="3200" dirty="0" smtClean="0">
                <a:solidFill>
                  <a:schemeClr val="bg1"/>
                </a:solidFill>
                <a:latin typeface="+mn-lt"/>
              </a:rPr>
              <a:t>Start With </a:t>
            </a:r>
            <a:r>
              <a:rPr lang="en-US" sz="3200" dirty="0" err="1" smtClean="0">
                <a:solidFill>
                  <a:schemeClr val="bg1"/>
                </a:solidFill>
                <a:latin typeface="+mn-lt"/>
              </a:rPr>
              <a:t>Occulus</a:t>
            </a:r>
            <a:r>
              <a:rPr lang="en-US" sz="3200" dirty="0" smtClean="0">
                <a:solidFill>
                  <a:schemeClr val="bg1"/>
                </a:solidFill>
                <a:latin typeface="+mn-lt"/>
              </a:rPr>
              <a:t> Rift or MS </a:t>
            </a:r>
            <a:r>
              <a:rPr lang="en-US" sz="3200" dirty="0" err="1" smtClean="0">
                <a:solidFill>
                  <a:schemeClr val="bg1"/>
                </a:solidFill>
                <a:latin typeface="+mn-lt"/>
              </a:rPr>
              <a:t>Illumiroom</a:t>
            </a:r>
            <a:endParaRPr lang="en-US" sz="3200" dirty="0" smtClean="0">
              <a:solidFill>
                <a:schemeClr val="bg1"/>
              </a:solidFill>
              <a:latin typeface="+mn-lt"/>
            </a:endParaRPr>
          </a:p>
          <a:p>
            <a:pPr marL="457200" indent="-457200">
              <a:buAutoNum type="arabicPeriod"/>
            </a:pPr>
            <a:r>
              <a:rPr lang="en-US" sz="3200" dirty="0" smtClean="0">
                <a:solidFill>
                  <a:schemeClr val="bg1"/>
                </a:solidFill>
                <a:latin typeface="+mn-lt"/>
              </a:rPr>
              <a:t>Add Physical Player Response Measurements</a:t>
            </a:r>
          </a:p>
          <a:p>
            <a:pPr marL="457200" indent="-457200">
              <a:buAutoNum type="arabicPeriod"/>
            </a:pPr>
            <a:r>
              <a:rPr lang="en-US" sz="3200" dirty="0" smtClean="0">
                <a:solidFill>
                  <a:schemeClr val="bg1"/>
                </a:solidFill>
                <a:latin typeface="+mn-lt"/>
              </a:rPr>
              <a:t>Add </a:t>
            </a:r>
            <a:r>
              <a:rPr lang="en-US" sz="3200" dirty="0" err="1" smtClean="0">
                <a:solidFill>
                  <a:schemeClr val="bg1"/>
                </a:solidFill>
                <a:latin typeface="+mn-lt"/>
              </a:rPr>
              <a:t>Neurogaming</a:t>
            </a:r>
            <a:endParaRPr lang="en-US" sz="3200" dirty="0" smtClean="0">
              <a:solidFill>
                <a:schemeClr val="bg1"/>
              </a:solidFill>
              <a:latin typeface="+mn-lt"/>
            </a:endParaRPr>
          </a:p>
          <a:p>
            <a:pPr marL="457200" indent="-457200">
              <a:buAutoNum type="arabicPeriod"/>
            </a:pPr>
            <a:r>
              <a:rPr lang="en-US" sz="3200" dirty="0" smtClean="0">
                <a:solidFill>
                  <a:schemeClr val="bg1"/>
                </a:solidFill>
                <a:latin typeface="+mn-lt"/>
              </a:rPr>
              <a:t>Add Brain to Brain Interfaces</a:t>
            </a:r>
          </a:p>
          <a:p>
            <a:pPr marL="457200" indent="-457200">
              <a:buAutoNum type="arabicPeriod"/>
            </a:pPr>
            <a:r>
              <a:rPr lang="en-US" sz="3200" dirty="0" smtClean="0">
                <a:solidFill>
                  <a:schemeClr val="bg1"/>
                </a:solidFill>
                <a:latin typeface="+mn-lt"/>
              </a:rPr>
              <a:t>Add Big Data</a:t>
            </a:r>
          </a:p>
          <a:p>
            <a:pPr marL="457200" indent="-457200">
              <a:buAutoNum type="arabicPeriod"/>
            </a:pPr>
            <a:r>
              <a:rPr lang="en-US" sz="3200" dirty="0" smtClean="0">
                <a:solidFill>
                  <a:schemeClr val="bg1"/>
                </a:solidFill>
                <a:latin typeface="+mn-lt"/>
              </a:rPr>
              <a:t>Add “</a:t>
            </a:r>
            <a:r>
              <a:rPr lang="en-US" sz="3200" dirty="0" err="1" smtClean="0">
                <a:solidFill>
                  <a:schemeClr val="bg1"/>
                </a:solidFill>
                <a:latin typeface="+mn-lt"/>
              </a:rPr>
              <a:t>Lifestream</a:t>
            </a:r>
            <a:r>
              <a:rPr lang="en-US" sz="3200" dirty="0" smtClean="0">
                <a:solidFill>
                  <a:schemeClr val="bg1"/>
                </a:solidFill>
                <a:latin typeface="+mn-lt"/>
              </a:rPr>
              <a:t>”</a:t>
            </a:r>
          </a:p>
          <a:p>
            <a:pPr marL="457200" indent="-457200">
              <a:buAutoNum type="arabicPeriod"/>
            </a:pPr>
            <a:r>
              <a:rPr lang="en-US" sz="3200" dirty="0" smtClean="0">
                <a:solidFill>
                  <a:schemeClr val="bg1"/>
                </a:solidFill>
                <a:latin typeface="+mn-lt"/>
              </a:rPr>
              <a:t>Add 3D Printing</a:t>
            </a:r>
          </a:p>
          <a:p>
            <a:pPr marL="457200" indent="-457200">
              <a:buAutoNum type="arabicPeriod"/>
            </a:pPr>
            <a:r>
              <a:rPr lang="en-US" sz="3200" dirty="0" smtClean="0">
                <a:solidFill>
                  <a:schemeClr val="bg1"/>
                </a:solidFill>
                <a:latin typeface="+mn-lt"/>
              </a:rPr>
              <a:t>Add Smart Remote Control Vehicles (</a:t>
            </a:r>
            <a:r>
              <a:rPr lang="en-US" sz="3200" dirty="0" err="1" smtClean="0">
                <a:solidFill>
                  <a:schemeClr val="bg1"/>
                </a:solidFill>
                <a:latin typeface="+mn-lt"/>
              </a:rPr>
              <a:t>Anki</a:t>
            </a:r>
            <a:r>
              <a:rPr lang="en-US" sz="3200" dirty="0" smtClean="0">
                <a:solidFill>
                  <a:schemeClr val="bg1"/>
                </a:solidFill>
                <a:latin typeface="+mn-lt"/>
              </a:rPr>
              <a:t>)</a:t>
            </a:r>
          </a:p>
          <a:p>
            <a:pPr marL="457200" indent="-457200">
              <a:buAutoNum type="arabicPeriod"/>
            </a:pPr>
            <a:r>
              <a:rPr lang="en-US" sz="3200" dirty="0" smtClean="0">
                <a:solidFill>
                  <a:schemeClr val="bg1"/>
                </a:solidFill>
                <a:latin typeface="+mn-lt"/>
              </a:rPr>
              <a:t>Add (virtual?) monetization</a:t>
            </a:r>
          </a:p>
          <a:p>
            <a:pPr marL="457200" indent="-457200">
              <a:buAutoNum type="arabicPeriod"/>
            </a:pPr>
            <a:r>
              <a:rPr lang="en-US" sz="3200" dirty="0" smtClean="0">
                <a:solidFill>
                  <a:schemeClr val="bg1"/>
                </a:solidFill>
                <a:latin typeface="+mn-lt"/>
              </a:rPr>
              <a:t>Wrap it all into Augmented Reality (Google Glass/real- world interface)</a:t>
            </a:r>
            <a:endParaRPr lang="en-US" sz="3200" dirty="0">
              <a:solidFill>
                <a:schemeClr val="bg1"/>
              </a:solidFill>
              <a:latin typeface="+mn-lt"/>
            </a:endParaRPr>
          </a:p>
        </p:txBody>
      </p:sp>
    </p:spTree>
    <p:extLst>
      <p:ext uri="{BB962C8B-B14F-4D97-AF65-F5344CB8AC3E}">
        <p14:creationId xmlns:p14="http://schemas.microsoft.com/office/powerpoint/2010/main" val="21321173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509688"/>
            <a:ext cx="8229600" cy="4216445"/>
          </a:xfrm>
        </p:spPr>
        <p:txBody>
          <a:bodyPr>
            <a:normAutofit/>
          </a:bodyPr>
          <a:lstStyle/>
          <a:p>
            <a:pPr marL="0" indent="0">
              <a:buNone/>
            </a:pPr>
            <a:r>
              <a:rPr lang="en-US" sz="2800" dirty="0" smtClean="0">
                <a:solidFill>
                  <a:schemeClr val="bg1"/>
                </a:solidFill>
                <a:latin typeface="+mn-lt"/>
              </a:rPr>
              <a:t>SEE ANY LEGAL ISSUES?</a:t>
            </a:r>
            <a:endParaRPr lang="en-US" sz="2800" dirty="0">
              <a:solidFill>
                <a:schemeClr val="bg1"/>
              </a:solidFill>
              <a:latin typeface="+mn-lt"/>
            </a:endParaRPr>
          </a:p>
        </p:txBody>
      </p:sp>
    </p:spTree>
    <p:extLst>
      <p:ext uri="{BB962C8B-B14F-4D97-AF65-F5344CB8AC3E}">
        <p14:creationId xmlns:p14="http://schemas.microsoft.com/office/powerpoint/2010/main" val="14049450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18"/>
            <a:ext cx="8229600" cy="1016000"/>
          </a:xfrm>
        </p:spPr>
        <p:txBody>
          <a:bodyPr>
            <a:normAutofit/>
          </a:bodyPr>
          <a:lstStyle/>
          <a:p>
            <a:r>
              <a:rPr lang="en-US" sz="5400" b="1" dirty="0" smtClean="0">
                <a:solidFill>
                  <a:srgbClr val="FFFF00"/>
                </a:solidFill>
                <a:latin typeface="Times New Roman"/>
                <a:cs typeface="Times New Roman"/>
              </a:rPr>
              <a:t>MAIN ISSUES WILL BE</a:t>
            </a:r>
            <a:endParaRPr lang="en-US" sz="5400" b="1" dirty="0">
              <a:solidFill>
                <a:srgbClr val="FFFF00"/>
              </a:solidFill>
              <a:latin typeface="Times New Roman"/>
              <a:cs typeface="Times New Roman"/>
            </a:endParaRPr>
          </a:p>
        </p:txBody>
      </p:sp>
      <p:sp>
        <p:nvSpPr>
          <p:cNvPr id="3" name="Content Placeholder 2"/>
          <p:cNvSpPr>
            <a:spLocks noGrp="1"/>
          </p:cNvSpPr>
          <p:nvPr>
            <p:ph sz="quarter" idx="10"/>
          </p:nvPr>
        </p:nvSpPr>
        <p:spPr>
          <a:xfrm>
            <a:off x="457200" y="1208888"/>
            <a:ext cx="8686800" cy="5030929"/>
          </a:xfrm>
        </p:spPr>
        <p:txBody>
          <a:bodyPr>
            <a:normAutofit/>
          </a:bodyPr>
          <a:lstStyle/>
          <a:p>
            <a:pPr marL="0" indent="0">
              <a:buNone/>
            </a:pPr>
            <a:r>
              <a:rPr lang="en-US" sz="4000" b="1" dirty="0" smtClean="0">
                <a:solidFill>
                  <a:srgbClr val="FF0000"/>
                </a:solidFill>
                <a:latin typeface="+mn-lt"/>
              </a:rPr>
              <a:t>PRIVACY</a:t>
            </a:r>
          </a:p>
          <a:p>
            <a:pPr marL="0" indent="0">
              <a:buNone/>
            </a:pPr>
            <a:r>
              <a:rPr lang="en-US" sz="4000" b="1" dirty="0" smtClean="0">
                <a:solidFill>
                  <a:srgbClr val="FF0000"/>
                </a:solidFill>
                <a:latin typeface="+mn-lt"/>
              </a:rPr>
              <a:t>PRIVACY        </a:t>
            </a:r>
          </a:p>
          <a:p>
            <a:pPr marL="0" indent="0">
              <a:buNone/>
            </a:pPr>
            <a:r>
              <a:rPr lang="en-US" sz="4000" b="1" dirty="0" smtClean="0">
                <a:solidFill>
                  <a:srgbClr val="FF0000"/>
                </a:solidFill>
                <a:latin typeface="+mn-lt"/>
              </a:rPr>
              <a:t>PRIVACY</a:t>
            </a:r>
          </a:p>
          <a:p>
            <a:pPr marL="0" indent="0">
              <a:buNone/>
            </a:pPr>
            <a:r>
              <a:rPr lang="en-US" sz="4000" b="1" dirty="0" smtClean="0">
                <a:solidFill>
                  <a:srgbClr val="FF0000"/>
                </a:solidFill>
                <a:latin typeface="+mn-lt"/>
              </a:rPr>
              <a:t>PRIVACY</a:t>
            </a:r>
          </a:p>
          <a:p>
            <a:pPr marL="0" indent="0">
              <a:buNone/>
            </a:pPr>
            <a:r>
              <a:rPr lang="en-US" sz="4000" b="1" dirty="0" smtClean="0">
                <a:solidFill>
                  <a:srgbClr val="FF0000"/>
                </a:solidFill>
                <a:latin typeface="+mn-lt"/>
              </a:rPr>
              <a:t>PRIVACY</a:t>
            </a:r>
          </a:p>
          <a:p>
            <a:pPr marL="0" indent="0">
              <a:buNone/>
            </a:pPr>
            <a:r>
              <a:rPr lang="en-US" sz="4000" b="1" dirty="0" smtClean="0">
                <a:solidFill>
                  <a:srgbClr val="FF0000"/>
                </a:solidFill>
                <a:latin typeface="+mn-lt"/>
              </a:rPr>
              <a:t>PRIVACY</a:t>
            </a:r>
          </a:p>
          <a:p>
            <a:pPr marL="0" indent="0">
              <a:buNone/>
            </a:pPr>
            <a:r>
              <a:rPr lang="en-US" sz="4000" b="1" dirty="0" smtClean="0">
                <a:solidFill>
                  <a:schemeClr val="accent5">
                    <a:lumMod val="60000"/>
                    <a:lumOff val="40000"/>
                  </a:schemeClr>
                </a:solidFill>
                <a:latin typeface="+mn-lt"/>
              </a:rPr>
              <a:t>CONSUMER PROTECTION </a:t>
            </a:r>
          </a:p>
          <a:p>
            <a:pPr marL="0" indent="0">
              <a:buNone/>
            </a:pPr>
            <a:r>
              <a:rPr lang="en-US" sz="4000" b="1" dirty="0" smtClean="0">
                <a:solidFill>
                  <a:schemeClr val="accent5">
                    <a:lumMod val="60000"/>
                    <a:lumOff val="40000"/>
                  </a:schemeClr>
                </a:solidFill>
                <a:latin typeface="+mn-lt"/>
              </a:rPr>
              <a:t>(DIGITAL MANIPULATION) – </a:t>
            </a:r>
            <a:r>
              <a:rPr lang="en-US" sz="4000" i="1" dirty="0" smtClean="0">
                <a:solidFill>
                  <a:schemeClr val="bg1"/>
                </a:solidFill>
                <a:latin typeface="+mn-lt"/>
              </a:rPr>
              <a:t>“</a:t>
            </a:r>
            <a:r>
              <a:rPr lang="en-US" sz="4000" i="1" dirty="0" err="1" smtClean="0">
                <a:solidFill>
                  <a:schemeClr val="bg1"/>
                </a:solidFill>
                <a:latin typeface="+mn-lt"/>
              </a:rPr>
              <a:t>Calo</a:t>
            </a:r>
            <a:r>
              <a:rPr lang="en-US" sz="4000" i="1" dirty="0" smtClean="0">
                <a:solidFill>
                  <a:schemeClr val="bg1"/>
                </a:solidFill>
                <a:latin typeface="+mn-lt"/>
              </a:rPr>
              <a:t>”</a:t>
            </a:r>
            <a:endParaRPr lang="en-US" sz="4000" i="1" dirty="0">
              <a:solidFill>
                <a:schemeClr val="bg1"/>
              </a:solidFill>
              <a:latin typeface="+mn-lt"/>
            </a:endParaRPr>
          </a:p>
        </p:txBody>
      </p:sp>
    </p:spTree>
    <p:extLst>
      <p:ext uri="{BB962C8B-B14F-4D97-AF65-F5344CB8AC3E}">
        <p14:creationId xmlns:p14="http://schemas.microsoft.com/office/powerpoint/2010/main" val="246313264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557"/>
            <a:ext cx="8686800" cy="1016000"/>
          </a:xfrm>
        </p:spPr>
        <p:txBody>
          <a:bodyPr>
            <a:noAutofit/>
          </a:bodyPr>
          <a:lstStyle/>
          <a:p>
            <a:r>
              <a:rPr lang="en-US" b="1" dirty="0" smtClean="0">
                <a:solidFill>
                  <a:srgbClr val="FFFF00"/>
                </a:solidFill>
                <a:latin typeface="+mn-lt"/>
                <a:cs typeface="Engravers MT"/>
              </a:rPr>
              <a:t>Layers</a:t>
            </a:r>
            <a:r>
              <a:rPr lang="en-US" b="1" dirty="0" smtClean="0">
                <a:solidFill>
                  <a:srgbClr val="FFFF00"/>
                </a:solidFill>
                <a:latin typeface="+mn-lt"/>
              </a:rPr>
              <a:t> of Privacy in </a:t>
            </a:r>
            <a:r>
              <a:rPr lang="en-US" b="1" dirty="0">
                <a:solidFill>
                  <a:srgbClr val="FFFF00"/>
                </a:solidFill>
                <a:latin typeface="+mn-lt"/>
              </a:rPr>
              <a:t>V</a:t>
            </a:r>
            <a:r>
              <a:rPr lang="en-US" b="1" dirty="0" smtClean="0">
                <a:solidFill>
                  <a:srgbClr val="FFFF00"/>
                </a:solidFill>
                <a:latin typeface="+mn-lt"/>
              </a:rPr>
              <a:t>ideo </a:t>
            </a:r>
            <a:r>
              <a:rPr lang="en-US" b="1" dirty="0">
                <a:solidFill>
                  <a:srgbClr val="FFFF00"/>
                </a:solidFill>
                <a:latin typeface="+mn-lt"/>
              </a:rPr>
              <a:t>G</a:t>
            </a:r>
            <a:r>
              <a:rPr lang="en-US" b="1" dirty="0" smtClean="0">
                <a:solidFill>
                  <a:srgbClr val="FFFF00"/>
                </a:solidFill>
                <a:latin typeface="+mn-lt"/>
              </a:rPr>
              <a:t>ames</a:t>
            </a:r>
            <a:endParaRPr lang="en-US" b="1" dirty="0">
              <a:solidFill>
                <a:srgbClr val="FFFF00"/>
              </a:solidFill>
              <a:latin typeface="+mn-lt"/>
            </a:endParaRPr>
          </a:p>
        </p:txBody>
      </p:sp>
      <p:sp>
        <p:nvSpPr>
          <p:cNvPr id="3" name="Content Placeholder 2"/>
          <p:cNvSpPr>
            <a:spLocks noGrp="1"/>
          </p:cNvSpPr>
          <p:nvPr>
            <p:ph sz="quarter" idx="10"/>
          </p:nvPr>
        </p:nvSpPr>
        <p:spPr>
          <a:xfrm>
            <a:off x="0" y="1039556"/>
            <a:ext cx="9144000" cy="5431395"/>
          </a:xfrm>
        </p:spPr>
        <p:txBody>
          <a:bodyPr>
            <a:normAutofit fontScale="62500" lnSpcReduction="20000"/>
          </a:bodyPr>
          <a:lstStyle/>
          <a:p>
            <a:pPr marL="0" indent="0">
              <a:buNone/>
            </a:pPr>
            <a:r>
              <a:rPr lang="en-US" dirty="0">
                <a:solidFill>
                  <a:schemeClr val="bg1"/>
                </a:solidFill>
                <a:latin typeface="Lucida Console"/>
                <a:cs typeface="Lucida Console"/>
              </a:rPr>
              <a:t>9</a:t>
            </a:r>
            <a:r>
              <a:rPr lang="en-US" dirty="0" smtClean="0">
                <a:solidFill>
                  <a:schemeClr val="bg1"/>
                </a:solidFill>
                <a:latin typeface="Lucida Console"/>
                <a:cs typeface="Lucida Console"/>
              </a:rPr>
              <a:t>. Access to law enforcement by </a:t>
            </a:r>
            <a:r>
              <a:rPr lang="en-US" b="1" dirty="0" smtClean="0">
                <a:solidFill>
                  <a:srgbClr val="E42225"/>
                </a:solidFill>
                <a:latin typeface="Lucida Console"/>
                <a:cs typeface="Lucida Console"/>
              </a:rPr>
              <a:t>Search Warrant</a:t>
            </a:r>
          </a:p>
          <a:p>
            <a:pPr marL="0" indent="0">
              <a:buNone/>
            </a:pPr>
            <a:endParaRPr lang="en-US" dirty="0" smtClean="0">
              <a:solidFill>
                <a:srgbClr val="FFFFFF"/>
              </a:solidFill>
              <a:latin typeface="Lucida Console"/>
              <a:cs typeface="Lucida Console"/>
            </a:endParaRPr>
          </a:p>
          <a:p>
            <a:pPr marL="0" indent="0">
              <a:buNone/>
            </a:pPr>
            <a:r>
              <a:rPr lang="en-US" dirty="0">
                <a:solidFill>
                  <a:srgbClr val="FFFFFF"/>
                </a:solidFill>
                <a:latin typeface="Lucida Console"/>
                <a:cs typeface="Lucida Console"/>
              </a:rPr>
              <a:t>8</a:t>
            </a:r>
            <a:r>
              <a:rPr lang="en-US" dirty="0" smtClean="0">
                <a:solidFill>
                  <a:srgbClr val="FFFFFF"/>
                </a:solidFill>
                <a:latin typeface="Lucida Console"/>
                <a:cs typeface="Lucida Console"/>
              </a:rPr>
              <a:t>. Access by law enforcement to information </a:t>
            </a:r>
            <a:r>
              <a:rPr lang="en-US" dirty="0">
                <a:solidFill>
                  <a:srgbClr val="FFFFFF"/>
                </a:solidFill>
                <a:latin typeface="Lucida Console"/>
                <a:cs typeface="Lucida Console"/>
              </a:rPr>
              <a:t>w</a:t>
            </a:r>
            <a:r>
              <a:rPr lang="en-US" dirty="0" smtClean="0">
                <a:solidFill>
                  <a:srgbClr val="FFFFFF"/>
                </a:solidFill>
                <a:latin typeface="Lucida Console"/>
                <a:cs typeface="Lucida Console"/>
              </a:rPr>
              <a:t>here gamer </a:t>
            </a:r>
            <a:r>
              <a:rPr lang="en-US" dirty="0" smtClean="0">
                <a:solidFill>
                  <a:srgbClr val="FF0000"/>
                </a:solidFill>
                <a:latin typeface="Lucida Console"/>
                <a:cs typeface="Lucida Console"/>
              </a:rPr>
              <a:t>does not have</a:t>
            </a:r>
            <a:r>
              <a:rPr lang="en-US" dirty="0" smtClean="0">
                <a:solidFill>
                  <a:srgbClr val="FFFFFF"/>
                </a:solidFill>
                <a:latin typeface="Lucida Console"/>
                <a:cs typeface="Lucida Console"/>
              </a:rPr>
              <a:t> a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a:t>
            </a:r>
            <a:r>
              <a:rPr lang="en-US" dirty="0" smtClean="0">
                <a:solidFill>
                  <a:srgbClr val="FF0000"/>
                </a:solidFill>
                <a:latin typeface="Lucida Console"/>
                <a:cs typeface="Lucida Console"/>
              </a:rPr>
              <a:t>“reasonable expectation of privacy” </a:t>
            </a:r>
            <a:r>
              <a:rPr lang="en-US" i="1" dirty="0" smtClean="0">
                <a:solidFill>
                  <a:schemeClr val="accent4">
                    <a:lumMod val="40000"/>
                    <a:lumOff val="60000"/>
                  </a:schemeClr>
                </a:solidFill>
                <a:latin typeface="Lucida Console"/>
                <a:cs typeface="Lucida Console"/>
              </a:rPr>
              <a:t>(highly interpretive)</a:t>
            </a:r>
          </a:p>
          <a:p>
            <a:pPr marL="0" indent="0">
              <a:buNone/>
            </a:pPr>
            <a:endParaRPr lang="en-US" dirty="0" smtClean="0">
              <a:latin typeface="Lucida Console"/>
              <a:cs typeface="Lucida Console"/>
            </a:endParaRPr>
          </a:p>
          <a:p>
            <a:pPr marL="0" indent="0">
              <a:buNone/>
            </a:pPr>
            <a:r>
              <a:rPr lang="en-US" dirty="0">
                <a:solidFill>
                  <a:srgbClr val="FFFFFF"/>
                </a:solidFill>
                <a:latin typeface="Lucida Console"/>
                <a:cs typeface="Lucida Console"/>
              </a:rPr>
              <a:t>7</a:t>
            </a:r>
            <a:r>
              <a:rPr lang="en-US" dirty="0" smtClean="0">
                <a:solidFill>
                  <a:srgbClr val="FFFFFF"/>
                </a:solidFill>
                <a:latin typeface="Lucida Console"/>
                <a:cs typeface="Lucida Console"/>
              </a:rPr>
              <a:t>. Aggregated Gamer/Game information available to advertisers/sponsors/</a:t>
            </a:r>
          </a:p>
          <a:p>
            <a:pPr marL="0" indent="0">
              <a:buNone/>
            </a:pPr>
            <a:r>
              <a:rPr lang="en-US" dirty="0" smtClean="0">
                <a:solidFill>
                  <a:srgbClr val="FFFFFF"/>
                </a:solidFill>
                <a:latin typeface="Lucida Console"/>
                <a:cs typeface="Lucida Console"/>
              </a:rPr>
              <a:t>   purchasers having relationships with game/developer/game network/social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network/ (ISP-carrier?) as permitted by EULA/</a:t>
            </a:r>
            <a:r>
              <a:rPr lang="en-US" dirty="0" err="1" smtClean="0">
                <a:solidFill>
                  <a:srgbClr val="FFFFFF"/>
                </a:solidFill>
                <a:latin typeface="Lucida Console"/>
                <a:cs typeface="Lucida Console"/>
              </a:rPr>
              <a:t>ToS</a:t>
            </a:r>
            <a:r>
              <a:rPr lang="en-US" dirty="0" smtClean="0">
                <a:solidFill>
                  <a:srgbClr val="FFFFFF"/>
                </a:solidFill>
                <a:latin typeface="Lucida Console"/>
                <a:cs typeface="Lucida Console"/>
              </a:rPr>
              <a:t> </a:t>
            </a:r>
          </a:p>
          <a:p>
            <a:pPr marL="0" indent="0">
              <a:buNone/>
            </a:pPr>
            <a:endParaRPr lang="en-US" dirty="0" smtClean="0">
              <a:latin typeface="Lucida Console"/>
              <a:cs typeface="Lucida Console"/>
            </a:endParaRPr>
          </a:p>
          <a:p>
            <a:pPr marL="0" indent="0">
              <a:buNone/>
            </a:pPr>
            <a:r>
              <a:rPr lang="en-US" dirty="0">
                <a:solidFill>
                  <a:srgbClr val="FFFFFF"/>
                </a:solidFill>
                <a:latin typeface="Lucida Console"/>
                <a:cs typeface="Lucida Console"/>
              </a:rPr>
              <a:t>6</a:t>
            </a:r>
            <a:r>
              <a:rPr lang="en-US" dirty="0" smtClean="0">
                <a:solidFill>
                  <a:srgbClr val="FFFFFF"/>
                </a:solidFill>
                <a:latin typeface="Lucida Console"/>
                <a:cs typeface="Lucida Console"/>
              </a:rPr>
              <a:t>. Gamer</a:t>
            </a:r>
            <a:r>
              <a:rPr lang="en-US" dirty="0">
                <a:solidFill>
                  <a:srgbClr val="FFFFFF"/>
                </a:solidFill>
                <a:latin typeface="Lucida Console"/>
                <a:cs typeface="Lucida Console"/>
              </a:rPr>
              <a:t>/Game information available to ISP</a:t>
            </a:r>
            <a:r>
              <a:rPr lang="en-US" dirty="0" smtClean="0">
                <a:solidFill>
                  <a:srgbClr val="FFFFFF"/>
                </a:solidFill>
                <a:latin typeface="Lucida Console"/>
                <a:cs typeface="Lucida Console"/>
              </a:rPr>
              <a:t>/network carrier/mobile carrier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a:t>
            </a:r>
            <a:r>
              <a:rPr lang="en-US" dirty="0" smtClean="0">
                <a:solidFill>
                  <a:srgbClr val="FF0000"/>
                </a:solidFill>
                <a:latin typeface="Lucida Console"/>
                <a:cs typeface="Lucida Console"/>
              </a:rPr>
              <a:t>(</a:t>
            </a:r>
            <a:r>
              <a:rPr lang="en-US" dirty="0">
                <a:solidFill>
                  <a:srgbClr val="FF0000"/>
                </a:solidFill>
                <a:latin typeface="Lucida Console"/>
                <a:cs typeface="Lucida Console"/>
              </a:rPr>
              <a:t>often includes </a:t>
            </a:r>
            <a:r>
              <a:rPr lang="en-US" dirty="0" smtClean="0">
                <a:solidFill>
                  <a:srgbClr val="FF0000"/>
                </a:solidFill>
                <a:latin typeface="Lucida Console"/>
                <a:cs typeface="Lucida Console"/>
              </a:rPr>
              <a:t>location </a:t>
            </a:r>
            <a:r>
              <a:rPr lang="en-US" dirty="0">
                <a:solidFill>
                  <a:srgbClr val="FF0000"/>
                </a:solidFill>
                <a:latin typeface="Lucida Console"/>
                <a:cs typeface="Lucida Console"/>
              </a:rPr>
              <a:t>information)</a:t>
            </a:r>
          </a:p>
          <a:p>
            <a:pPr marL="0" indent="0">
              <a:buNone/>
            </a:pPr>
            <a:endParaRPr lang="en-US" dirty="0" smtClean="0">
              <a:latin typeface="Lucida Console"/>
              <a:cs typeface="Lucida Console"/>
            </a:endParaRPr>
          </a:p>
          <a:p>
            <a:pPr marL="0" indent="0">
              <a:buNone/>
            </a:pPr>
            <a:endParaRPr lang="en-US" dirty="0">
              <a:solidFill>
                <a:srgbClr val="FFFFFF"/>
              </a:solidFill>
              <a:latin typeface="Lucida Console"/>
              <a:cs typeface="Lucida Console"/>
            </a:endParaRPr>
          </a:p>
          <a:p>
            <a:pPr marL="0" indent="0">
              <a:buNone/>
            </a:pPr>
            <a:r>
              <a:rPr lang="en-US" dirty="0">
                <a:solidFill>
                  <a:srgbClr val="FFFFFF"/>
                </a:solidFill>
                <a:latin typeface="Lucida Console"/>
                <a:cs typeface="Lucida Console"/>
              </a:rPr>
              <a:t>5</a:t>
            </a:r>
            <a:r>
              <a:rPr lang="en-US" dirty="0" smtClean="0">
                <a:solidFill>
                  <a:srgbClr val="FFFFFF"/>
                </a:solidFill>
                <a:latin typeface="Lucida Console"/>
                <a:cs typeface="Lucida Console"/>
              </a:rPr>
              <a:t>. Gamer/Game information useable by game network/social network</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(permissions)/ISP (Steam, </a:t>
            </a:r>
            <a:r>
              <a:rPr lang="en-US" dirty="0" err="1" smtClean="0">
                <a:solidFill>
                  <a:srgbClr val="FFFFFF"/>
                </a:solidFill>
                <a:latin typeface="Lucida Console"/>
                <a:cs typeface="Lucida Console"/>
              </a:rPr>
              <a:t>XBLive</a:t>
            </a:r>
            <a:r>
              <a:rPr lang="en-US" dirty="0" smtClean="0">
                <a:solidFill>
                  <a:srgbClr val="FFFFFF"/>
                </a:solidFill>
                <a:latin typeface="Lucida Console"/>
                <a:cs typeface="Lucida Console"/>
              </a:rPr>
              <a:t>, Facebook) per </a:t>
            </a:r>
            <a:r>
              <a:rPr lang="en-US" dirty="0" err="1" smtClean="0">
                <a:solidFill>
                  <a:srgbClr val="FFFFFF"/>
                </a:solidFill>
                <a:latin typeface="Lucida Console"/>
                <a:cs typeface="Lucida Console"/>
              </a:rPr>
              <a:t>ToS</a:t>
            </a:r>
            <a:r>
              <a:rPr lang="en-US" dirty="0" smtClean="0">
                <a:solidFill>
                  <a:srgbClr val="FFFFFF"/>
                </a:solidFill>
                <a:latin typeface="Lucida Console"/>
                <a:cs typeface="Lucida Console"/>
              </a:rPr>
              <a:t> </a:t>
            </a:r>
            <a:r>
              <a:rPr lang="en-US" dirty="0" smtClean="0">
                <a:solidFill>
                  <a:srgbClr val="FF0000"/>
                </a:solidFill>
                <a:latin typeface="Lucida Console"/>
                <a:cs typeface="Lucida Console"/>
              </a:rPr>
              <a:t>(often  </a:t>
            </a:r>
          </a:p>
          <a:p>
            <a:pPr marL="0" indent="0">
              <a:buNone/>
            </a:pPr>
            <a:r>
              <a:rPr lang="en-US" dirty="0">
                <a:solidFill>
                  <a:srgbClr val="FF0000"/>
                </a:solidFill>
                <a:latin typeface="Lucida Console"/>
                <a:cs typeface="Lucida Console"/>
              </a:rPr>
              <a:t> </a:t>
            </a:r>
            <a:r>
              <a:rPr lang="en-US" dirty="0" smtClean="0">
                <a:solidFill>
                  <a:srgbClr val="FF0000"/>
                </a:solidFill>
                <a:latin typeface="Lucida Console"/>
                <a:cs typeface="Lucida Console"/>
              </a:rPr>
              <a:t>  includes location information)</a:t>
            </a:r>
          </a:p>
          <a:p>
            <a:pPr marL="0" indent="0">
              <a:buNone/>
            </a:pPr>
            <a:endParaRPr lang="en-US" dirty="0" smtClean="0">
              <a:latin typeface="Lucida Console"/>
              <a:cs typeface="Lucida Console"/>
            </a:endParaRPr>
          </a:p>
          <a:p>
            <a:pPr marL="0" indent="0">
              <a:buNone/>
            </a:pPr>
            <a:r>
              <a:rPr lang="en-US" dirty="0">
                <a:solidFill>
                  <a:srgbClr val="FFFFFF"/>
                </a:solidFill>
                <a:latin typeface="Lucida Console"/>
                <a:cs typeface="Lucida Console"/>
              </a:rPr>
              <a:t>4</a:t>
            </a:r>
            <a:r>
              <a:rPr lang="en-US" dirty="0" smtClean="0">
                <a:solidFill>
                  <a:srgbClr val="FFFFFF"/>
                </a:solidFill>
                <a:latin typeface="Lucida Console"/>
                <a:cs typeface="Lucida Console"/>
              </a:rPr>
              <a:t>. Gamer information useable by </a:t>
            </a:r>
            <a:r>
              <a:rPr lang="en-US" b="1" dirty="0" smtClean="0">
                <a:solidFill>
                  <a:srgbClr val="FFFFFF"/>
                </a:solidFill>
                <a:latin typeface="Lucida Console"/>
                <a:cs typeface="Lucida Console"/>
              </a:rPr>
              <a:t>developer/publisher per EULA</a:t>
            </a:r>
          </a:p>
          <a:p>
            <a:pPr marL="0" indent="0">
              <a:buNone/>
            </a:pPr>
            <a:endParaRPr lang="en-US" b="1" dirty="0">
              <a:solidFill>
                <a:schemeClr val="tx1"/>
              </a:solidFill>
              <a:latin typeface="Lucida Console"/>
              <a:cs typeface="Lucida Console"/>
            </a:endParaRPr>
          </a:p>
          <a:p>
            <a:pPr marL="0" indent="0">
              <a:buNone/>
            </a:pPr>
            <a:r>
              <a:rPr lang="en-US" dirty="0" smtClean="0">
                <a:solidFill>
                  <a:srgbClr val="FFFFFF"/>
                </a:solidFill>
                <a:latin typeface="Lucida Console"/>
                <a:cs typeface="Lucida Console"/>
              </a:rPr>
              <a:t>3B</a:t>
            </a:r>
            <a:r>
              <a:rPr lang="en-US" dirty="0">
                <a:solidFill>
                  <a:srgbClr val="FFFFFF"/>
                </a:solidFill>
                <a:latin typeface="Lucida Console"/>
                <a:cs typeface="Lucida Console"/>
              </a:rPr>
              <a:t>. Audio gaming layer – </a:t>
            </a:r>
            <a:r>
              <a:rPr lang="en-US" dirty="0" smtClean="0">
                <a:solidFill>
                  <a:srgbClr val="FFFFFF"/>
                </a:solidFill>
                <a:latin typeface="Lucida Console"/>
                <a:cs typeface="Lucida Console"/>
              </a:rPr>
              <a:t>quasi-public (through game)</a:t>
            </a:r>
            <a:endParaRPr lang="en-US" dirty="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3A. Audio gaming layer – private (Ventrilo)</a:t>
            </a:r>
          </a:p>
          <a:p>
            <a:pPr marL="0" indent="0">
              <a:buNone/>
            </a:pPr>
            <a:endParaRPr lang="en-US" dirty="0" smtClean="0">
              <a:latin typeface="Lucida Console"/>
              <a:cs typeface="Lucida Console"/>
            </a:endParaRPr>
          </a:p>
          <a:p>
            <a:pPr marL="0" indent="0">
              <a:buNone/>
            </a:pPr>
            <a:r>
              <a:rPr lang="en-US" dirty="0" smtClean="0">
                <a:solidFill>
                  <a:srgbClr val="FFFFFF"/>
                </a:solidFill>
                <a:latin typeface="Lucida Console"/>
                <a:cs typeface="Lucida Console"/>
              </a:rPr>
              <a:t>2. Gamer</a:t>
            </a:r>
            <a:r>
              <a:rPr lang="en-US" dirty="0" smtClean="0">
                <a:solidFill>
                  <a:srgbClr val="D7E4BD"/>
                </a:solidFill>
                <a:latin typeface="Lucida Console"/>
                <a:cs typeface="Lucida Console"/>
              </a:rPr>
              <a:t> shares</a:t>
            </a:r>
            <a:r>
              <a:rPr lang="en-US" dirty="0" smtClean="0">
                <a:solidFill>
                  <a:srgbClr val="FFFFFF"/>
                </a:solidFill>
                <a:latin typeface="Lucida Console"/>
                <a:cs typeface="Lucida Console"/>
              </a:rPr>
              <a:t> information</a:t>
            </a:r>
            <a:r>
              <a:rPr lang="en-US" dirty="0" smtClean="0">
                <a:latin typeface="Lucida Console"/>
                <a:cs typeface="Lucida Console"/>
              </a:rPr>
              <a:t> </a:t>
            </a:r>
            <a:r>
              <a:rPr lang="en-US" dirty="0" smtClean="0">
                <a:solidFill>
                  <a:schemeClr val="accent3">
                    <a:lumMod val="40000"/>
                    <a:lumOff val="60000"/>
                  </a:schemeClr>
                </a:solidFill>
                <a:latin typeface="Lucida Console"/>
                <a:cs typeface="Lucida Console"/>
              </a:rPr>
              <a:t>for “magic circle” purposes</a:t>
            </a:r>
            <a:r>
              <a:rPr lang="en-US" dirty="0" smtClean="0">
                <a:solidFill>
                  <a:srgbClr val="008000"/>
                </a:solidFill>
                <a:latin typeface="Lucida Console"/>
                <a:cs typeface="Lucida Console"/>
              </a:rPr>
              <a:t> </a:t>
            </a:r>
            <a:r>
              <a:rPr lang="en-US" dirty="0" smtClean="0">
                <a:solidFill>
                  <a:srgbClr val="FFFFFF"/>
                </a:solidFill>
                <a:latin typeface="Lucida Console"/>
                <a:cs typeface="Lucida Console"/>
              </a:rPr>
              <a:t>(multiplayer; forums)</a:t>
            </a:r>
          </a:p>
          <a:p>
            <a:pPr marL="0" indent="0">
              <a:buNone/>
            </a:pPr>
            <a:endParaRPr lang="en-US" dirty="0" smtClean="0">
              <a:latin typeface="Lucida Console"/>
              <a:cs typeface="Lucida Console"/>
            </a:endParaRPr>
          </a:p>
          <a:p>
            <a:pPr marL="0" indent="0">
              <a:buNone/>
            </a:pPr>
            <a:r>
              <a:rPr lang="en-US" dirty="0" smtClean="0">
                <a:solidFill>
                  <a:srgbClr val="FFFFFF"/>
                </a:solidFill>
                <a:latin typeface="Lucida Console"/>
                <a:cs typeface="Lucida Console"/>
              </a:rPr>
              <a:t>1. </a:t>
            </a:r>
            <a:r>
              <a:rPr lang="en-US" b="1" dirty="0" smtClean="0">
                <a:solidFill>
                  <a:schemeClr val="accent5">
                    <a:lumMod val="60000"/>
                    <a:lumOff val="40000"/>
                  </a:schemeClr>
                </a:solidFill>
                <a:latin typeface="Lucida Console"/>
                <a:cs typeface="Lucida Console"/>
              </a:rPr>
              <a:t>Gamer creates information</a:t>
            </a:r>
            <a:endParaRPr lang="en-US" b="1" dirty="0">
              <a:solidFill>
                <a:schemeClr val="accent5">
                  <a:lumMod val="60000"/>
                  <a:lumOff val="40000"/>
                </a:schemeClr>
              </a:solidFill>
              <a:latin typeface="Lucida Console"/>
              <a:cs typeface="Lucida Console"/>
            </a:endParaRPr>
          </a:p>
        </p:txBody>
      </p:sp>
      <p:pic>
        <p:nvPicPr>
          <p:cNvPr id="5" name="Content Placeholder 5"/>
          <p:cNvPicPr>
            <a:picLocks noChangeAspect="1"/>
          </p:cNvPicPr>
          <p:nvPr/>
        </p:nvPicPr>
        <p:blipFill rotWithShape="1">
          <a:blip r:embed="rId2" cstate="print">
            <a:extLst>
              <a:ext uri="{28A0092B-C50C-407E-A947-70E740481C1C}">
                <a14:useLocalDpi xmlns:a14="http://schemas.microsoft.com/office/drawing/2010/main"/>
              </a:ext>
            </a:extLst>
          </a:blip>
          <a:srcRect r="-586"/>
          <a:stretch/>
        </p:blipFill>
        <p:spPr>
          <a:xfrm>
            <a:off x="4783082" y="5449297"/>
            <a:ext cx="881782" cy="853656"/>
          </a:xfrm>
          <a:prstGeom prst="rect">
            <a:avLst/>
          </a:prstGeom>
        </p:spPr>
      </p:pic>
      <p:pic>
        <p:nvPicPr>
          <p:cNvPr id="7" name="Content Placeholder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85893" y="5449297"/>
            <a:ext cx="1283345" cy="851423"/>
          </a:xfrm>
          <a:prstGeom prst="rect">
            <a:avLst/>
          </a:prstGeom>
        </p:spPr>
      </p:pic>
      <p:pic>
        <p:nvPicPr>
          <p:cNvPr id="10" name="Content Placeholder 3"/>
          <p:cNvPicPr>
            <a:picLocks noChangeAspect="1"/>
          </p:cNvPicPr>
          <p:nvPr/>
        </p:nvPicPr>
        <p:blipFill rotWithShape="1">
          <a:blip r:embed="rId4" cstate="print">
            <a:extLst>
              <a:ext uri="{28A0092B-C50C-407E-A947-70E740481C1C}">
                <a14:useLocalDpi xmlns:a14="http://schemas.microsoft.com/office/drawing/2010/main"/>
              </a:ext>
            </a:extLst>
          </a:blip>
          <a:srcRect l="-1227" r="-1092"/>
          <a:stretch/>
        </p:blipFill>
        <p:spPr>
          <a:xfrm>
            <a:off x="7337776" y="5449297"/>
            <a:ext cx="1351637" cy="851423"/>
          </a:xfrm>
          <a:prstGeom prst="rect">
            <a:avLst/>
          </a:prstGeom>
        </p:spPr>
      </p:pic>
    </p:spTree>
    <p:extLst>
      <p:ext uri="{BB962C8B-B14F-4D97-AF65-F5344CB8AC3E}">
        <p14:creationId xmlns:p14="http://schemas.microsoft.com/office/powerpoint/2010/main" val="318613426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978"/>
            <a:ext cx="8686800" cy="917355"/>
          </a:xfrm>
        </p:spPr>
        <p:txBody>
          <a:bodyPr>
            <a:normAutofit/>
          </a:bodyPr>
          <a:lstStyle/>
          <a:p>
            <a:r>
              <a:rPr lang="en-US" b="1" dirty="0" smtClean="0">
                <a:solidFill>
                  <a:srgbClr val="FFFF00"/>
                </a:solidFill>
                <a:latin typeface="Arial"/>
                <a:cs typeface="Arial"/>
              </a:rPr>
              <a:t>Video Game Privacy Breaches</a:t>
            </a:r>
            <a:endParaRPr lang="en-US" b="1" dirty="0">
              <a:solidFill>
                <a:srgbClr val="FFFF00"/>
              </a:solidFill>
              <a:latin typeface="Arial"/>
              <a:cs typeface="Arial"/>
            </a:endParaRPr>
          </a:p>
        </p:txBody>
      </p:sp>
      <p:sp>
        <p:nvSpPr>
          <p:cNvPr id="3" name="Content Placeholder 2"/>
          <p:cNvSpPr>
            <a:spLocks noGrp="1"/>
          </p:cNvSpPr>
          <p:nvPr>
            <p:ph sz="quarter" idx="10"/>
          </p:nvPr>
        </p:nvSpPr>
        <p:spPr>
          <a:xfrm>
            <a:off x="0" y="931333"/>
            <a:ext cx="9144000" cy="5496821"/>
          </a:xfrm>
        </p:spPr>
        <p:txBody>
          <a:bodyPr>
            <a:normAutofit fontScale="92500" lnSpcReduction="20000"/>
          </a:bodyPr>
          <a:lstStyle/>
          <a:p>
            <a:pPr marL="0" indent="0">
              <a:buNone/>
            </a:pPr>
            <a:r>
              <a:rPr lang="en-US" b="1" dirty="0" smtClean="0">
                <a:solidFill>
                  <a:srgbClr val="FFFFFF"/>
                </a:solidFill>
                <a:latin typeface="Lucida Console"/>
                <a:cs typeface="Lucida Console"/>
              </a:rPr>
              <a:t>“UK </a:t>
            </a:r>
            <a:r>
              <a:rPr lang="en-US" b="1" dirty="0">
                <a:solidFill>
                  <a:srgbClr val="FFFFFF"/>
                </a:solidFill>
                <a:latin typeface="Lucida Console"/>
                <a:cs typeface="Lucida Console"/>
              </a:rPr>
              <a:t>regulators fine Sony for 'preventable' 2011 PSN </a:t>
            </a:r>
            <a:endParaRPr lang="en-US" b="1" dirty="0" smtClean="0">
              <a:solidFill>
                <a:srgbClr val="FFFFFF"/>
              </a:solidFill>
              <a:latin typeface="Lucida Console"/>
              <a:cs typeface="Lucida Console"/>
            </a:endParaRPr>
          </a:p>
          <a:p>
            <a:pPr marL="0" indent="0">
              <a:buNone/>
            </a:pPr>
            <a:r>
              <a:rPr lang="en-US" b="1" dirty="0">
                <a:solidFill>
                  <a:srgbClr val="FFFFFF"/>
                </a:solidFill>
                <a:latin typeface="Lucida Console"/>
                <a:cs typeface="Lucida Console"/>
              </a:rPr>
              <a:t>hack” (Sony dropped </a:t>
            </a:r>
            <a:r>
              <a:rPr lang="en-US" b="1" dirty="0" smtClean="0">
                <a:solidFill>
                  <a:srgbClr val="FFFFFF"/>
                </a:solidFill>
                <a:latin typeface="Lucida Console"/>
                <a:cs typeface="Lucida Console"/>
              </a:rPr>
              <a:t>appeal</a:t>
            </a:r>
            <a:r>
              <a:rPr lang="en-US" b="1" dirty="0">
                <a:solidFill>
                  <a:srgbClr val="FFFFFF"/>
                </a:solidFill>
                <a:latin typeface="Lucida Console"/>
                <a:cs typeface="Lucida Console"/>
              </a:rPr>
              <a:t> </a:t>
            </a:r>
            <a:r>
              <a:rPr lang="en-US" b="1" dirty="0" smtClean="0">
                <a:solidFill>
                  <a:srgbClr val="FFFFFF"/>
                </a:solidFill>
                <a:latin typeface="Lucida Console"/>
                <a:cs typeface="Lucida Console"/>
              </a:rPr>
              <a:t>re 2011 hack)</a:t>
            </a:r>
            <a:r>
              <a:rPr lang="en-US" sz="1200" b="1" dirty="0" smtClean="0">
                <a:latin typeface="Lucida Console"/>
                <a:cs typeface="Lucida Console"/>
                <a:hlinkClick r:id="rId2"/>
              </a:rPr>
              <a:t>http</a:t>
            </a:r>
            <a:r>
              <a:rPr lang="en-US" sz="1200" b="1" dirty="0">
                <a:latin typeface="Lucida Console"/>
                <a:cs typeface="Lucida Console"/>
                <a:hlinkClick r:id="rId2"/>
              </a:rPr>
              <a:t>://www.theverge.com/2013/1/24/3910538/uk-government-fines-sony-for-preventable-psn-data-</a:t>
            </a:r>
            <a:r>
              <a:rPr lang="en-US" sz="1200" b="1" dirty="0" smtClean="0">
                <a:latin typeface="Lucida Console"/>
                <a:cs typeface="Lucida Console"/>
                <a:hlinkClick r:id="rId2"/>
              </a:rPr>
              <a:t>breach</a:t>
            </a:r>
            <a:endParaRPr lang="en-US" sz="1200" b="1" dirty="0" smtClean="0">
              <a:latin typeface="Lucida Console"/>
              <a:cs typeface="Lucida Console"/>
            </a:endParaRPr>
          </a:p>
          <a:p>
            <a:pPr marL="0" indent="0">
              <a:buNone/>
            </a:pPr>
            <a:endParaRPr lang="en-US" sz="1400" b="1" dirty="0" smtClean="0">
              <a:solidFill>
                <a:srgbClr val="FFFFFF"/>
              </a:solidFill>
              <a:latin typeface="Lucida Console"/>
              <a:cs typeface="Lucida Console"/>
            </a:endParaRPr>
          </a:p>
          <a:p>
            <a:pPr marL="0" indent="0">
              <a:buNone/>
            </a:pPr>
            <a:r>
              <a:rPr lang="en-US" b="1" dirty="0" smtClean="0">
                <a:solidFill>
                  <a:srgbClr val="FFFFFF"/>
                </a:solidFill>
                <a:latin typeface="Lucida Console"/>
                <a:cs typeface="Lucida Console"/>
              </a:rPr>
              <a:t>“Blizzard Faces Class Action Over </a:t>
            </a:r>
            <a:r>
              <a:rPr lang="en-US" b="1" dirty="0" err="1" smtClean="0">
                <a:solidFill>
                  <a:srgbClr val="FFFFFF"/>
                </a:solidFill>
                <a:latin typeface="Lucida Console"/>
                <a:cs typeface="Lucida Console"/>
              </a:rPr>
              <a:t>Battle.net</a:t>
            </a:r>
            <a:r>
              <a:rPr lang="en-US" b="1" dirty="0" smtClean="0">
                <a:solidFill>
                  <a:srgbClr val="FFFFFF"/>
                </a:solidFill>
                <a:latin typeface="Lucida Console"/>
                <a:cs typeface="Lucida Console"/>
              </a:rPr>
              <a:t>  </a:t>
            </a:r>
          </a:p>
          <a:p>
            <a:pPr marL="0" indent="0">
              <a:buNone/>
            </a:pPr>
            <a:r>
              <a:rPr lang="en-US" b="1" dirty="0" smtClean="0">
                <a:solidFill>
                  <a:srgbClr val="FFFFFF"/>
                </a:solidFill>
                <a:latin typeface="Lucida Console"/>
                <a:cs typeface="Lucida Console"/>
              </a:rPr>
              <a:t>Security”</a:t>
            </a:r>
          </a:p>
          <a:p>
            <a:pPr marL="0" indent="0">
              <a:buNone/>
            </a:pPr>
            <a:r>
              <a:rPr lang="en-US" sz="1200" b="1" dirty="0" smtClean="0">
                <a:latin typeface="Lucida Console"/>
                <a:cs typeface="Lucida Console"/>
                <a:hlinkClick r:id="rId3"/>
              </a:rPr>
              <a:t>http</a:t>
            </a:r>
            <a:r>
              <a:rPr lang="en-US" sz="1200" b="1" dirty="0">
                <a:latin typeface="Lucida Console"/>
                <a:cs typeface="Lucida Console"/>
                <a:hlinkClick r:id="rId3"/>
              </a:rPr>
              <a:t>://www.gamepolitics.com/2012/11/09/blizzard-faces-class-action-over-battlenet-security#.</a:t>
            </a:r>
            <a:r>
              <a:rPr lang="en-US" sz="1200" b="1" dirty="0" smtClean="0">
                <a:latin typeface="Lucida Console"/>
                <a:cs typeface="Lucida Console"/>
                <a:hlinkClick r:id="rId3"/>
              </a:rPr>
              <a:t>UUl0jqXR1Lw</a:t>
            </a:r>
            <a:endParaRPr lang="en-US" sz="1200" b="1" dirty="0" smtClean="0">
              <a:latin typeface="Lucida Console"/>
              <a:cs typeface="Lucida Console"/>
            </a:endParaRPr>
          </a:p>
          <a:p>
            <a:pPr marL="0" indent="0">
              <a:buNone/>
            </a:pPr>
            <a:endParaRPr lang="en-US" sz="1400" b="1" dirty="0" smtClean="0">
              <a:latin typeface="Lucida Console"/>
              <a:cs typeface="Lucida Console"/>
            </a:endParaRPr>
          </a:p>
          <a:p>
            <a:pPr marL="0" indent="0">
              <a:buNone/>
            </a:pPr>
            <a:r>
              <a:rPr lang="en-US" b="1" dirty="0" smtClean="0">
                <a:solidFill>
                  <a:srgbClr val="FFFFFF"/>
                </a:solidFill>
                <a:latin typeface="Lucida Console"/>
                <a:cs typeface="Lucida Console"/>
              </a:rPr>
              <a:t>“Data </a:t>
            </a:r>
            <a:r>
              <a:rPr lang="en-US" b="1" dirty="0">
                <a:solidFill>
                  <a:srgbClr val="FFFFFF"/>
                </a:solidFill>
                <a:latin typeface="Lucida Console"/>
                <a:cs typeface="Lucida Console"/>
              </a:rPr>
              <a:t>Breach Class Action against Popular Video Game </a:t>
            </a:r>
            <a:endParaRPr lang="en-US" b="1" dirty="0" smtClean="0">
              <a:solidFill>
                <a:srgbClr val="FFFFFF"/>
              </a:solidFill>
              <a:latin typeface="Lucida Console"/>
              <a:cs typeface="Lucida Console"/>
            </a:endParaRPr>
          </a:p>
          <a:p>
            <a:pPr marL="0" indent="0">
              <a:buNone/>
            </a:pPr>
            <a:r>
              <a:rPr lang="en-US" b="1" dirty="0" smtClean="0">
                <a:solidFill>
                  <a:srgbClr val="FFFFFF"/>
                </a:solidFill>
                <a:latin typeface="Lucida Console"/>
                <a:cs typeface="Lucida Console"/>
              </a:rPr>
              <a:t>Developer </a:t>
            </a:r>
            <a:r>
              <a:rPr lang="en-US" b="1" dirty="0">
                <a:solidFill>
                  <a:srgbClr val="FFFFFF"/>
                </a:solidFill>
                <a:latin typeface="Lucida Console"/>
                <a:cs typeface="Lucida Console"/>
              </a:rPr>
              <a:t>Dismissed for Failure to Plead Adequate </a:t>
            </a:r>
            <a:endParaRPr lang="en-US" b="1" dirty="0" smtClean="0">
              <a:solidFill>
                <a:srgbClr val="FFFFFF"/>
              </a:solidFill>
              <a:latin typeface="Lucida Console"/>
              <a:cs typeface="Lucida Console"/>
            </a:endParaRPr>
          </a:p>
          <a:p>
            <a:pPr marL="0" indent="0">
              <a:buNone/>
            </a:pPr>
            <a:r>
              <a:rPr lang="en-US" b="1" dirty="0" smtClean="0">
                <a:solidFill>
                  <a:srgbClr val="FFFFFF"/>
                </a:solidFill>
                <a:latin typeface="Lucida Console"/>
                <a:cs typeface="Lucida Console"/>
              </a:rPr>
              <a:t>Damages” (Valve/STEAM)</a:t>
            </a:r>
            <a:r>
              <a:rPr lang="en-US" sz="1200" b="1" dirty="0" smtClean="0">
                <a:latin typeface="Lucida Console"/>
                <a:cs typeface="Lucida Console"/>
                <a:hlinkClick r:id="rId4"/>
              </a:rPr>
              <a:t>http</a:t>
            </a:r>
            <a:r>
              <a:rPr lang="en-US" sz="1200" b="1" dirty="0">
                <a:latin typeface="Lucida Console"/>
                <a:cs typeface="Lucida Console"/>
                <a:hlinkClick r:id="rId4"/>
              </a:rPr>
              <a:t>://www.dataprivacymonitor.com/data-breaches/data-breach-class-action-against-popular-video-game-developer-dismissed-for-failure-to-plead-adequat</a:t>
            </a:r>
            <a:r>
              <a:rPr lang="en-US" sz="1200" b="1" dirty="0" smtClean="0">
                <a:latin typeface="Lucida Console"/>
                <a:cs typeface="Lucida Console"/>
                <a:hlinkClick r:id="rId4"/>
              </a:rPr>
              <a:t>/</a:t>
            </a:r>
            <a:endParaRPr lang="en-US" sz="1200" b="1" dirty="0" smtClean="0">
              <a:latin typeface="Lucida Console"/>
              <a:cs typeface="Lucida Console"/>
            </a:endParaRPr>
          </a:p>
          <a:p>
            <a:pPr marL="0" indent="0">
              <a:buNone/>
            </a:pPr>
            <a:r>
              <a:rPr lang="en-US" b="1" dirty="0" smtClean="0">
                <a:solidFill>
                  <a:srgbClr val="FF0000"/>
                </a:solidFill>
                <a:latin typeface="Lucida Console"/>
                <a:cs typeface="Lucida Console"/>
              </a:rPr>
              <a:t>+</a:t>
            </a:r>
            <a:r>
              <a:rPr lang="en-US" b="1" dirty="0" smtClean="0">
                <a:latin typeface="Lucida Console"/>
                <a:cs typeface="Lucida Console"/>
              </a:rPr>
              <a:t> </a:t>
            </a:r>
            <a:r>
              <a:rPr lang="en-US" b="1" dirty="0" smtClean="0">
                <a:solidFill>
                  <a:srgbClr val="FFFFFF"/>
                </a:solidFill>
                <a:latin typeface="Lucida Console"/>
                <a:cs typeface="Lucida Console"/>
              </a:rPr>
              <a:t>“Steam’s Sub Agreement Prohibits Class-Action </a:t>
            </a:r>
          </a:p>
          <a:p>
            <a:pPr marL="0" indent="0">
              <a:buNone/>
            </a:pPr>
            <a:r>
              <a:rPr lang="en-US" b="1" dirty="0" smtClean="0">
                <a:solidFill>
                  <a:srgbClr val="FFFFFF"/>
                </a:solidFill>
                <a:latin typeface="Lucida Console"/>
                <a:cs typeface="Lucida Console"/>
              </a:rPr>
              <a:t>Lawsuit</a:t>
            </a:r>
          </a:p>
          <a:p>
            <a:pPr marL="0" indent="0">
              <a:buNone/>
            </a:pPr>
            <a:r>
              <a:rPr lang="en-US" sz="1200" b="1" dirty="0" smtClean="0">
                <a:latin typeface="Lucida Console"/>
                <a:cs typeface="Lucida Console"/>
                <a:hlinkClick r:id="rId5"/>
              </a:rPr>
              <a:t>http</a:t>
            </a:r>
            <a:r>
              <a:rPr lang="en-US" sz="1200" b="1" dirty="0">
                <a:latin typeface="Lucida Console"/>
                <a:cs typeface="Lucida Console"/>
                <a:hlinkClick r:id="rId5"/>
              </a:rPr>
              <a:t>://www.rockpapershotgun.com/2012/08/01/steams-sub-agreement-prohibits-class-action-lawsuits</a:t>
            </a:r>
            <a:r>
              <a:rPr lang="en-US" sz="1200" b="1" dirty="0" smtClean="0">
                <a:latin typeface="Lucida Console"/>
                <a:cs typeface="Lucida Console"/>
                <a:hlinkClick r:id="rId5"/>
              </a:rPr>
              <a:t>/</a:t>
            </a:r>
            <a:endParaRPr lang="en-US" sz="1200" b="1" dirty="0" smtClean="0">
              <a:latin typeface="Lucida Console"/>
              <a:cs typeface="Lucida Console"/>
            </a:endParaRPr>
          </a:p>
          <a:p>
            <a:pPr marL="0" indent="0">
              <a:buNone/>
            </a:pPr>
            <a:endParaRPr lang="en-US" b="1" dirty="0" smtClean="0">
              <a:latin typeface="Lucida Console"/>
              <a:cs typeface="Lucida Console"/>
            </a:endParaRPr>
          </a:p>
          <a:p>
            <a:pPr marL="0" indent="0">
              <a:buNone/>
            </a:pPr>
            <a:r>
              <a:rPr lang="en-US" b="1" dirty="0" smtClean="0">
                <a:solidFill>
                  <a:srgbClr val="FFFFFF"/>
                </a:solidFill>
                <a:latin typeface="Lucida Console"/>
                <a:cs typeface="Lucida Console"/>
              </a:rPr>
              <a:t>“FTC fines Path mobile social networking app $800,000 </a:t>
            </a:r>
          </a:p>
          <a:p>
            <a:pPr marL="0" indent="0">
              <a:buNone/>
            </a:pPr>
            <a:r>
              <a:rPr lang="en-US" b="1" dirty="0" smtClean="0">
                <a:solidFill>
                  <a:srgbClr val="FFFFFF"/>
                </a:solidFill>
                <a:latin typeface="Lucida Console"/>
                <a:cs typeface="Lucida Console"/>
              </a:rPr>
              <a:t>for privacy breaches”</a:t>
            </a:r>
          </a:p>
          <a:p>
            <a:pPr marL="0" indent="0">
              <a:buNone/>
            </a:pPr>
            <a:r>
              <a:rPr lang="en-US" sz="1200" b="1" dirty="0">
                <a:latin typeface="Lucida Console"/>
                <a:cs typeface="Lucida Console"/>
                <a:hlinkClick r:id="rId6"/>
              </a:rPr>
              <a:t>http://www.lexology.com/library/detail.aspx?g=6f2cc64a-755d-4cbf-a57e-</a:t>
            </a:r>
            <a:r>
              <a:rPr lang="en-US" sz="1200" b="1" dirty="0" smtClean="0">
                <a:latin typeface="Lucida Console"/>
                <a:cs typeface="Lucida Console"/>
                <a:hlinkClick r:id="rId6"/>
              </a:rPr>
              <a:t>b1ee458280f6</a:t>
            </a:r>
            <a:endParaRPr lang="en-US" sz="1200" b="1" dirty="0" smtClean="0">
              <a:latin typeface="Lucida Console"/>
              <a:cs typeface="Lucida Console"/>
            </a:endParaRPr>
          </a:p>
          <a:p>
            <a:pPr marL="0" indent="0">
              <a:buNone/>
            </a:pPr>
            <a:endParaRPr lang="en-US" b="1" dirty="0" smtClean="0">
              <a:latin typeface="Lucida Console"/>
              <a:cs typeface="Lucida Console"/>
            </a:endParaRPr>
          </a:p>
          <a:p>
            <a:pPr marL="0" indent="0">
              <a:buNone/>
            </a:pPr>
            <a:r>
              <a:rPr lang="en-US" b="1" dirty="0" smtClean="0">
                <a:solidFill>
                  <a:schemeClr val="bg1"/>
                </a:solidFill>
                <a:latin typeface="Lucida Console"/>
                <a:cs typeface="Lucida Console"/>
              </a:rPr>
              <a:t>“Bug </a:t>
            </a:r>
            <a:r>
              <a:rPr lang="en-US" b="1" dirty="0">
                <a:solidFill>
                  <a:schemeClr val="bg1"/>
                </a:solidFill>
                <a:latin typeface="Lucida Console"/>
                <a:cs typeface="Lucida Console"/>
              </a:rPr>
              <a:t>in EA’s Origin game platform allows attackers to </a:t>
            </a:r>
            <a:endParaRPr lang="en-US" b="1" dirty="0" smtClean="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hijack </a:t>
            </a:r>
            <a:r>
              <a:rPr lang="en-US" b="1" dirty="0">
                <a:solidFill>
                  <a:schemeClr val="bg1"/>
                </a:solidFill>
                <a:latin typeface="Lucida Console"/>
                <a:cs typeface="Lucida Console"/>
              </a:rPr>
              <a:t>player </a:t>
            </a:r>
            <a:r>
              <a:rPr lang="en-US" b="1" dirty="0" smtClean="0">
                <a:solidFill>
                  <a:schemeClr val="bg1"/>
                </a:solidFill>
                <a:latin typeface="Lucida Console"/>
                <a:cs typeface="Lucida Console"/>
              </a:rPr>
              <a:t>PC’s”</a:t>
            </a:r>
          </a:p>
          <a:p>
            <a:pPr marL="0" indent="0">
              <a:buNone/>
            </a:pPr>
            <a:r>
              <a:rPr lang="en-US" sz="1200" b="1" dirty="0" smtClean="0">
                <a:latin typeface="Lucida Console"/>
                <a:cs typeface="Lucida Console"/>
                <a:hlinkClick r:id="rId7"/>
              </a:rPr>
              <a:t>http</a:t>
            </a:r>
            <a:r>
              <a:rPr lang="en-US" sz="1200" b="1" dirty="0">
                <a:latin typeface="Lucida Console"/>
                <a:cs typeface="Lucida Console"/>
                <a:hlinkClick r:id="rId7"/>
              </a:rPr>
              <a:t>://arstechnica.com/security/2013/03/bug-on-eas-origin-game-platform-allows-attackers-to-hijack-player-pcs</a:t>
            </a:r>
            <a:r>
              <a:rPr lang="en-US" sz="1200" b="1" dirty="0" smtClean="0">
                <a:latin typeface="Lucida Console"/>
                <a:cs typeface="Lucida Console"/>
                <a:hlinkClick r:id="rId7"/>
              </a:rPr>
              <a:t>/</a:t>
            </a:r>
            <a:endParaRPr lang="en-US" sz="1200" b="1" dirty="0" smtClean="0">
              <a:latin typeface="Lucida Console"/>
              <a:cs typeface="Lucida Console"/>
            </a:endParaRPr>
          </a:p>
          <a:p>
            <a:endParaRPr lang="en-US" dirty="0"/>
          </a:p>
        </p:txBody>
      </p:sp>
      <p:pic>
        <p:nvPicPr>
          <p:cNvPr id="4" name="Content Placeholder 3"/>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8313869" y="13979"/>
            <a:ext cx="830131" cy="917354"/>
          </a:xfrm>
          <a:prstGeom prst="rect">
            <a:avLst/>
          </a:prstGeom>
        </p:spPr>
      </p:pic>
    </p:spTree>
    <p:extLst>
      <p:ext uri="{BB962C8B-B14F-4D97-AF65-F5344CB8AC3E}">
        <p14:creationId xmlns:p14="http://schemas.microsoft.com/office/powerpoint/2010/main" val="255909599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2593"/>
          </a:xfrm>
        </p:spPr>
        <p:txBody>
          <a:bodyPr>
            <a:noAutofit/>
          </a:bodyPr>
          <a:lstStyle/>
          <a:p>
            <a:r>
              <a:rPr lang="en-US" sz="6600" b="1" dirty="0" smtClean="0">
                <a:solidFill>
                  <a:srgbClr val="FF0000"/>
                </a:solidFill>
                <a:latin typeface="Times New Roman"/>
                <a:cs typeface="Times New Roman"/>
              </a:rPr>
              <a:t>&amp;</a:t>
            </a:r>
            <a:r>
              <a:rPr lang="en-US" sz="6600" b="1" dirty="0" smtClean="0">
                <a:solidFill>
                  <a:srgbClr val="FFFF00"/>
                </a:solidFill>
                <a:latin typeface="Times New Roman"/>
                <a:cs typeface="Times New Roman"/>
              </a:rPr>
              <a:t>  Can the Magic Circle</a:t>
            </a:r>
            <a:endParaRPr lang="en-US" sz="6600" b="1" dirty="0">
              <a:solidFill>
                <a:srgbClr val="FFFF00"/>
              </a:solidFill>
              <a:latin typeface="Times New Roman"/>
              <a:cs typeface="Times New Roman"/>
            </a:endParaRPr>
          </a:p>
        </p:txBody>
      </p:sp>
      <p:sp>
        <p:nvSpPr>
          <p:cNvPr id="3" name="Content Placeholder 2"/>
          <p:cNvSpPr>
            <a:spLocks noGrp="1"/>
          </p:cNvSpPr>
          <p:nvPr>
            <p:ph sz="quarter" idx="10"/>
          </p:nvPr>
        </p:nvSpPr>
        <p:spPr>
          <a:xfrm>
            <a:off x="88014" y="1408134"/>
            <a:ext cx="9055986" cy="4564912"/>
          </a:xfrm>
        </p:spPr>
        <p:txBody>
          <a:bodyPr>
            <a:normAutofit/>
          </a:bodyPr>
          <a:lstStyle/>
          <a:p>
            <a:pPr marL="0" indent="0">
              <a:buNone/>
            </a:pPr>
            <a:r>
              <a:rPr lang="en-US" sz="8600" i="1" dirty="0" smtClean="0">
                <a:solidFill>
                  <a:srgbClr val="FFFF00"/>
                </a:solidFill>
                <a:latin typeface="+mn-lt"/>
              </a:rPr>
              <a:t>EVEN SURVIVE?</a:t>
            </a:r>
          </a:p>
          <a:p>
            <a:pPr marL="0" indent="0">
              <a:buNone/>
            </a:pPr>
            <a:r>
              <a:rPr lang="en-US" sz="7200" dirty="0" smtClean="0">
                <a:solidFill>
                  <a:schemeClr val="bg1"/>
                </a:solidFill>
                <a:latin typeface="+mn-lt"/>
              </a:rPr>
              <a:t>     </a:t>
            </a:r>
          </a:p>
          <a:p>
            <a:pPr marL="0" indent="0">
              <a:buNone/>
            </a:pPr>
            <a:r>
              <a:rPr lang="en-US" sz="7200" b="1" dirty="0">
                <a:solidFill>
                  <a:schemeClr val="bg1"/>
                </a:solidFill>
                <a:latin typeface="+mn-lt"/>
              </a:rPr>
              <a:t> </a:t>
            </a:r>
            <a:r>
              <a:rPr lang="en-US" sz="7200" b="1" dirty="0" smtClean="0">
                <a:solidFill>
                  <a:schemeClr val="bg1"/>
                </a:solidFill>
                <a:latin typeface="+mn-lt"/>
              </a:rPr>
              <a:t>     N</a:t>
            </a:r>
            <a:r>
              <a:rPr lang="en-US" sz="6600" b="1" dirty="0" smtClean="0">
                <a:solidFill>
                  <a:schemeClr val="bg1"/>
                </a:solidFill>
                <a:latin typeface="+mn-lt"/>
              </a:rPr>
              <a:t>O </a:t>
            </a:r>
            <a:r>
              <a:rPr lang="en-US" sz="6000" b="1" dirty="0" smtClean="0">
                <a:solidFill>
                  <a:schemeClr val="bg1"/>
                </a:solidFill>
                <a:latin typeface="+mn-lt"/>
              </a:rPr>
              <a:t>Q</a:t>
            </a:r>
            <a:r>
              <a:rPr lang="en-US" sz="5400" b="1" dirty="0" smtClean="0">
                <a:solidFill>
                  <a:schemeClr val="bg1"/>
                </a:solidFill>
                <a:latin typeface="+mn-lt"/>
              </a:rPr>
              <a:t>U</a:t>
            </a:r>
            <a:r>
              <a:rPr lang="en-US" sz="4800" b="1" dirty="0" smtClean="0">
                <a:solidFill>
                  <a:schemeClr val="bg1"/>
                </a:solidFill>
                <a:latin typeface="+mn-lt"/>
              </a:rPr>
              <a:t>E</a:t>
            </a:r>
            <a:r>
              <a:rPr lang="en-US" sz="4400" b="1" dirty="0" smtClean="0">
                <a:solidFill>
                  <a:schemeClr val="bg1"/>
                </a:solidFill>
                <a:latin typeface="+mn-lt"/>
              </a:rPr>
              <a:t>S</a:t>
            </a:r>
            <a:r>
              <a:rPr lang="en-US" sz="4000" b="1" dirty="0" smtClean="0">
                <a:solidFill>
                  <a:schemeClr val="bg1"/>
                </a:solidFill>
                <a:latin typeface="+mn-lt"/>
              </a:rPr>
              <a:t>T</a:t>
            </a:r>
            <a:r>
              <a:rPr lang="en-US" sz="3600" b="1" dirty="0" smtClean="0">
                <a:solidFill>
                  <a:schemeClr val="bg1"/>
                </a:solidFill>
                <a:latin typeface="+mn-lt"/>
              </a:rPr>
              <a:t>I</a:t>
            </a:r>
            <a:r>
              <a:rPr lang="en-US" sz="3200" b="1" dirty="0" smtClean="0">
                <a:solidFill>
                  <a:schemeClr val="bg1"/>
                </a:solidFill>
                <a:latin typeface="+mn-lt"/>
              </a:rPr>
              <a:t>O</a:t>
            </a:r>
            <a:r>
              <a:rPr lang="en-US" sz="2800" b="1" dirty="0" smtClean="0">
                <a:solidFill>
                  <a:schemeClr val="bg1"/>
                </a:solidFill>
                <a:latin typeface="+mn-lt"/>
              </a:rPr>
              <a:t>N </a:t>
            </a:r>
            <a:r>
              <a:rPr lang="en-US" b="1" dirty="0" smtClean="0">
                <a:solidFill>
                  <a:schemeClr val="bg1"/>
                </a:solidFill>
                <a:latin typeface="+mn-lt"/>
              </a:rPr>
              <a:t>I</a:t>
            </a:r>
            <a:r>
              <a:rPr lang="en-US" sz="2000" b="1" dirty="0" smtClean="0">
                <a:solidFill>
                  <a:schemeClr val="bg1"/>
                </a:solidFill>
                <a:latin typeface="+mn-lt"/>
              </a:rPr>
              <a:t>T’</a:t>
            </a:r>
            <a:r>
              <a:rPr lang="en-US" sz="1800" b="1" dirty="0" smtClean="0">
                <a:solidFill>
                  <a:schemeClr val="bg1"/>
                </a:solidFill>
                <a:latin typeface="+mn-lt"/>
              </a:rPr>
              <a:t>S </a:t>
            </a:r>
            <a:r>
              <a:rPr lang="en-US" sz="1600" b="1" dirty="0" err="1" smtClean="0">
                <a:solidFill>
                  <a:schemeClr val="bg1"/>
                </a:solidFill>
                <a:latin typeface="+mn-lt"/>
              </a:rPr>
              <a:t>S</a:t>
            </a:r>
            <a:r>
              <a:rPr lang="en-US" sz="1400" b="1" dirty="0" err="1" smtClean="0">
                <a:solidFill>
                  <a:schemeClr val="bg1"/>
                </a:solidFill>
                <a:latin typeface="+mn-lt"/>
              </a:rPr>
              <a:t>H</a:t>
            </a:r>
            <a:r>
              <a:rPr lang="en-US" sz="1200" b="1" dirty="0" err="1" smtClean="0">
                <a:solidFill>
                  <a:schemeClr val="bg1"/>
                </a:solidFill>
                <a:latin typeface="+mn-lt"/>
              </a:rPr>
              <a:t>R</a:t>
            </a:r>
            <a:r>
              <a:rPr lang="en-US" sz="1100" b="1" dirty="0" err="1" smtClean="0">
                <a:solidFill>
                  <a:schemeClr val="bg1"/>
                </a:solidFill>
                <a:latin typeface="+mn-lt"/>
              </a:rPr>
              <a:t>I</a:t>
            </a:r>
            <a:r>
              <a:rPr lang="en-US" sz="1050" b="1" dirty="0" err="1" smtClean="0">
                <a:solidFill>
                  <a:schemeClr val="bg1"/>
                </a:solidFill>
                <a:latin typeface="+mn-lt"/>
              </a:rPr>
              <a:t>N</a:t>
            </a:r>
            <a:r>
              <a:rPr lang="en-US" sz="1000" b="1" dirty="0" err="1" smtClean="0">
                <a:solidFill>
                  <a:schemeClr val="bg1"/>
                </a:solidFill>
                <a:latin typeface="+mn-lt"/>
              </a:rPr>
              <a:t>K</a:t>
            </a:r>
            <a:r>
              <a:rPr lang="en-US" sz="900" b="1" dirty="0" err="1" smtClean="0">
                <a:solidFill>
                  <a:schemeClr val="bg1"/>
                </a:solidFill>
                <a:latin typeface="+mn-lt"/>
              </a:rPr>
              <a:t>I</a:t>
            </a:r>
            <a:r>
              <a:rPr lang="en-US" sz="800" b="1" dirty="0" err="1" smtClean="0">
                <a:solidFill>
                  <a:schemeClr val="bg1"/>
                </a:solidFill>
                <a:latin typeface="+mn-lt"/>
              </a:rPr>
              <a:t>Ng</a:t>
            </a:r>
            <a:r>
              <a:rPr lang="en-US" sz="800" b="1" dirty="0" smtClean="0">
                <a:solidFill>
                  <a:schemeClr val="bg1"/>
                </a:solidFill>
                <a:latin typeface="+mn-lt"/>
              </a:rPr>
              <a:t>  </a:t>
            </a:r>
            <a:endParaRPr lang="en-US" sz="7200" b="1" dirty="0" smtClean="0">
              <a:solidFill>
                <a:schemeClr val="bg1"/>
              </a:solidFill>
              <a:latin typeface="+mn-lt"/>
            </a:endParaRPr>
          </a:p>
        </p:txBody>
      </p:sp>
    </p:spTree>
    <p:extLst>
      <p:ext uri="{BB962C8B-B14F-4D97-AF65-F5344CB8AC3E}">
        <p14:creationId xmlns:p14="http://schemas.microsoft.com/office/powerpoint/2010/main" val="31752229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575427"/>
            <a:ext cx="9144000" cy="5150707"/>
          </a:xfrm>
        </p:spPr>
        <p:txBody>
          <a:bodyPr>
            <a:noAutofit/>
          </a:bodyPr>
          <a:lstStyle/>
          <a:p>
            <a:pPr marL="0" indent="0">
              <a:buNone/>
            </a:pPr>
            <a:r>
              <a:rPr lang="en-US" sz="6600" b="1" dirty="0" smtClean="0">
                <a:solidFill>
                  <a:srgbClr val="FFFF00"/>
                </a:solidFill>
                <a:latin typeface="Lucida Console"/>
                <a:cs typeface="Lucida Console"/>
              </a:rPr>
              <a:t>6. Social Issues:</a:t>
            </a:r>
          </a:p>
          <a:p>
            <a:pPr marL="0" indent="0">
              <a:buNone/>
            </a:pPr>
            <a:r>
              <a:rPr lang="en-US" sz="7200" b="1" dirty="0" smtClean="0">
                <a:solidFill>
                  <a:srgbClr val="FFFF00"/>
                </a:solidFill>
                <a:latin typeface="Lucida Console"/>
                <a:cs typeface="Lucida Console"/>
              </a:rPr>
              <a:t>   Violence</a:t>
            </a:r>
          </a:p>
          <a:p>
            <a:pPr marL="0" indent="0">
              <a:buNone/>
            </a:pPr>
            <a:r>
              <a:rPr lang="en-US" sz="7200" b="1" dirty="0" smtClean="0">
                <a:solidFill>
                  <a:srgbClr val="FFFF00"/>
                </a:solidFill>
                <a:latin typeface="Lucida Console"/>
                <a:cs typeface="Lucida Console"/>
              </a:rPr>
              <a:t>   &amp; </a:t>
            </a:r>
          </a:p>
          <a:p>
            <a:pPr marL="0" indent="0">
              <a:buNone/>
            </a:pPr>
            <a:r>
              <a:rPr lang="en-US" sz="7200" b="1" dirty="0" smtClean="0">
                <a:solidFill>
                  <a:srgbClr val="FFFF00"/>
                </a:solidFill>
                <a:latin typeface="Lucida Console"/>
                <a:cs typeface="Lucida Console"/>
              </a:rPr>
              <a:t>   Sexism</a:t>
            </a:r>
            <a:endParaRPr lang="en-US" sz="7200" b="1" dirty="0">
              <a:solidFill>
                <a:srgbClr val="FFFF00"/>
              </a:solidFill>
              <a:latin typeface="Lucida Console"/>
              <a:cs typeface="Lucida Console"/>
            </a:endParaRPr>
          </a:p>
        </p:txBody>
      </p:sp>
    </p:spTree>
    <p:extLst>
      <p:ext uri="{BB962C8B-B14F-4D97-AF65-F5344CB8AC3E}">
        <p14:creationId xmlns:p14="http://schemas.microsoft.com/office/powerpoint/2010/main" val="41160985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74700"/>
          </a:xfrm>
        </p:spPr>
        <p:txBody>
          <a:bodyPr/>
          <a:lstStyle/>
          <a:p>
            <a:r>
              <a:rPr lang="en-US" dirty="0" smtClean="0"/>
              <a:t>              </a:t>
            </a:r>
            <a:r>
              <a:rPr lang="en-US" dirty="0"/>
              <a:t> </a:t>
            </a:r>
            <a:r>
              <a:rPr lang="en-US" dirty="0" smtClean="0"/>
              <a:t> </a:t>
            </a:r>
            <a:r>
              <a:rPr lang="en-US" dirty="0" smtClean="0">
                <a:solidFill>
                  <a:srgbClr val="FFFFFF"/>
                </a:solidFill>
              </a:rPr>
              <a:t>Gaming Bio</a:t>
            </a:r>
            <a:endParaRPr lang="en-US" dirty="0">
              <a:solidFill>
                <a:srgbClr val="FFFFFF"/>
              </a:solidFill>
            </a:endParaRPr>
          </a:p>
        </p:txBody>
      </p:sp>
      <p:pic>
        <p:nvPicPr>
          <p:cNvPr id="16" name="Content Placeholder 3" descr="Hephaion_Pong_Lesenswert.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567" r="652" b="27678"/>
          <a:stretch/>
        </p:blipFill>
        <p:spPr>
          <a:xfrm>
            <a:off x="161756" y="916305"/>
            <a:ext cx="2274263" cy="1661828"/>
          </a:xfrm>
        </p:spPr>
      </p:pic>
      <p:pic>
        <p:nvPicPr>
          <p:cNvPr id="17" name="Content Placeholder 5" descr="Intellivision-Console-Set.jpg"/>
          <p:cNvPicPr>
            <a:picLocks noChangeAspect="1"/>
          </p:cNvPicPr>
          <p:nvPr/>
        </p:nvPicPr>
        <p:blipFill>
          <a:blip r:embed="rId3" cstate="print">
            <a:extLst>
              <a:ext uri="{28A0092B-C50C-407E-A947-70E740481C1C}">
                <a14:useLocalDpi xmlns:a14="http://schemas.microsoft.com/office/drawing/2010/main"/>
              </a:ext>
            </a:extLst>
          </a:blip>
          <a:srcRect t="-497" b="-497"/>
          <a:stretch>
            <a:fillRect/>
          </a:stretch>
        </p:blipFill>
        <p:spPr>
          <a:xfrm>
            <a:off x="2545639" y="954905"/>
            <a:ext cx="3093681" cy="1623228"/>
          </a:xfrm>
          <a:prstGeom prst="rect">
            <a:avLst/>
          </a:prstGeom>
        </p:spPr>
      </p:pic>
      <p:pic>
        <p:nvPicPr>
          <p:cNvPr id="18" name="Content Placeholder 7" descr="Sega-Saturn-Console-Set-Mk2.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39320" y="910662"/>
            <a:ext cx="3047480" cy="1667471"/>
          </a:xfrm>
          <a:prstGeom prst="rect">
            <a:avLst/>
          </a:prstGeom>
        </p:spPr>
      </p:pic>
      <p:pic>
        <p:nvPicPr>
          <p:cNvPr id="19" name="Content Placeholder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743950" y="2819356"/>
            <a:ext cx="3877615" cy="2850458"/>
          </a:xfrm>
          <a:prstGeom prst="rect">
            <a:avLst/>
          </a:prstGeom>
        </p:spPr>
      </p:pic>
      <p:pic>
        <p:nvPicPr>
          <p:cNvPr id="20" name="Content Placeholder 1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1756" y="2819356"/>
            <a:ext cx="2338492" cy="2749545"/>
          </a:xfrm>
          <a:prstGeom prst="rect">
            <a:avLst/>
          </a:prstGeom>
        </p:spPr>
      </p:pic>
      <p:pic>
        <p:nvPicPr>
          <p:cNvPr id="21" name="Content Placeholder 13"/>
          <p:cNvPicPr>
            <a:picLocks noChangeAspect="1"/>
          </p:cNvPicPr>
          <p:nvPr/>
        </p:nvPicPr>
        <p:blipFill rotWithShape="1">
          <a:blip r:embed="rId7" cstate="print">
            <a:extLst>
              <a:ext uri="{28A0092B-C50C-407E-A947-70E740481C1C}">
                <a14:useLocalDpi xmlns:a14="http://schemas.microsoft.com/office/drawing/2010/main"/>
              </a:ext>
            </a:extLst>
          </a:blip>
          <a:srcRect t="-1" r="-340"/>
          <a:stretch/>
        </p:blipFill>
        <p:spPr>
          <a:xfrm>
            <a:off x="6938331" y="2732513"/>
            <a:ext cx="1911294" cy="3390023"/>
          </a:xfrm>
          <a:prstGeom prst="rect">
            <a:avLst/>
          </a:prstGeom>
        </p:spPr>
      </p:pic>
    </p:spTree>
    <p:extLst>
      <p:ext uri="{BB962C8B-B14F-4D97-AF65-F5344CB8AC3E}">
        <p14:creationId xmlns:p14="http://schemas.microsoft.com/office/powerpoint/2010/main" val="305495410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53094" y="345787"/>
            <a:ext cx="8501283" cy="1323435"/>
          </a:xfrm>
          <a:prstGeom prst="rect">
            <a:avLst/>
          </a:prstGeom>
        </p:spPr>
        <p:txBody>
          <a:bodyPr wrap="square" lIns="91435" tIns="45718" rIns="91435" bIns="45718">
            <a:spAutoFit/>
          </a:bodyPr>
          <a:lstStyle/>
          <a:p>
            <a:pPr defTabSz="457177"/>
            <a:r>
              <a:rPr lang="en-US" sz="4000" b="1" dirty="0" smtClean="0">
                <a:solidFill>
                  <a:srgbClr val="FFFF00"/>
                </a:solidFill>
                <a:latin typeface="Arial"/>
              </a:rPr>
              <a:t>Assaults </a:t>
            </a:r>
            <a:r>
              <a:rPr lang="en-US" sz="4000" b="1" dirty="0">
                <a:solidFill>
                  <a:srgbClr val="FFFF00"/>
                </a:solidFill>
                <a:latin typeface="Arial"/>
              </a:rPr>
              <a:t>on Videogames</a:t>
            </a:r>
          </a:p>
          <a:p>
            <a:pPr defTabSz="457177"/>
            <a:r>
              <a:rPr lang="en-US" sz="4000" b="1" dirty="0" smtClean="0">
                <a:solidFill>
                  <a:srgbClr val="FFFF00"/>
                </a:solidFill>
                <a:latin typeface="Arial"/>
              </a:rPr>
              <a:t>Assaults </a:t>
            </a:r>
            <a:r>
              <a:rPr lang="en-US" sz="4000" b="1" dirty="0">
                <a:solidFill>
                  <a:srgbClr val="FFFF00"/>
                </a:solidFill>
                <a:latin typeface="Arial"/>
              </a:rPr>
              <a:t>by Videogames</a:t>
            </a:r>
          </a:p>
        </p:txBody>
      </p:sp>
      <p:pic>
        <p:nvPicPr>
          <p:cNvPr id="6" name="Content Placeholder 3" descr="Police_at_Sandy_Hook.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9457" y="2919714"/>
            <a:ext cx="4281369" cy="2892506"/>
          </a:xfrm>
          <a:prstGeom prst="rect">
            <a:avLst/>
          </a:prstGeom>
        </p:spPr>
      </p:pic>
      <p:pic>
        <p:nvPicPr>
          <p:cNvPr id="7" name="Content Placeholder 3" descr="Hopelibrary.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77184" y="2919714"/>
            <a:ext cx="3831375" cy="2892506"/>
          </a:xfrm>
          <a:prstGeom prst="rect">
            <a:avLst/>
          </a:prstGeom>
        </p:spPr>
      </p:pic>
      <p:sp>
        <p:nvSpPr>
          <p:cNvPr id="2" name="Rectangle 1"/>
          <p:cNvSpPr/>
          <p:nvPr/>
        </p:nvSpPr>
        <p:spPr>
          <a:xfrm>
            <a:off x="0" y="1719385"/>
            <a:ext cx="9144000" cy="1200329"/>
          </a:xfrm>
          <a:prstGeom prst="rect">
            <a:avLst/>
          </a:prstGeom>
        </p:spPr>
        <p:txBody>
          <a:bodyPr wrap="square">
            <a:spAutoFit/>
          </a:bodyPr>
          <a:lstStyle/>
          <a:p>
            <a:pPr defTabSz="457177"/>
            <a:r>
              <a:rPr lang="en-US" sz="3600" b="1" dirty="0" smtClean="0">
                <a:solidFill>
                  <a:srgbClr val="0000FF"/>
                </a:solidFill>
                <a:latin typeface="Lucida Console"/>
                <a:cs typeface="Lucida Console"/>
              </a:rPr>
              <a:t>  </a:t>
            </a:r>
            <a:r>
              <a:rPr lang="en-US" sz="3600" b="1" dirty="0" smtClean="0">
                <a:solidFill>
                  <a:prstClr val="white"/>
                </a:solidFill>
                <a:latin typeface="Lucida Console"/>
                <a:cs typeface="Lucida Console"/>
              </a:rPr>
              <a:t>REMIXING VIOLENCE, SEXISM </a:t>
            </a:r>
          </a:p>
          <a:p>
            <a:pPr defTabSz="457177"/>
            <a:r>
              <a:rPr lang="en-US" sz="3600" b="1" dirty="0">
                <a:solidFill>
                  <a:prstClr val="white"/>
                </a:solidFill>
                <a:latin typeface="Lucida Console"/>
                <a:cs typeface="Lucida Console"/>
              </a:rPr>
              <a:t> </a:t>
            </a:r>
            <a:r>
              <a:rPr lang="en-US" sz="3600" b="1" dirty="0" smtClean="0">
                <a:solidFill>
                  <a:prstClr val="white"/>
                </a:solidFill>
                <a:latin typeface="Lucida Console"/>
                <a:cs typeface="Lucida Console"/>
              </a:rPr>
              <a:t>          &amp; </a:t>
            </a:r>
            <a:r>
              <a:rPr lang="en-US" sz="3600" b="1" dirty="0">
                <a:solidFill>
                  <a:prstClr val="white"/>
                </a:solidFill>
                <a:latin typeface="Lucida Console"/>
                <a:cs typeface="Lucida Console"/>
              </a:rPr>
              <a:t>CIVIL SOCIETY</a:t>
            </a:r>
          </a:p>
        </p:txBody>
      </p:sp>
    </p:spTree>
    <p:extLst>
      <p:ext uri="{BB962C8B-B14F-4D97-AF65-F5344CB8AC3E}">
        <p14:creationId xmlns:p14="http://schemas.microsoft.com/office/powerpoint/2010/main" val="9173604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txBody>
          <a:bodyPr>
            <a:noAutofit/>
          </a:bodyPr>
          <a:lstStyle/>
          <a:p>
            <a:r>
              <a:rPr lang="en-US" sz="3200" b="1" dirty="0" smtClean="0">
                <a:solidFill>
                  <a:srgbClr val="FFFF00"/>
                </a:solidFill>
                <a:latin typeface="+mn-lt"/>
              </a:rPr>
              <a:t>   Violent Games, Liability &amp; Regulation: Cases</a:t>
            </a:r>
            <a:endParaRPr lang="en-US" sz="3200" b="1" dirty="0">
              <a:solidFill>
                <a:srgbClr val="FFFF00"/>
              </a:solidFill>
              <a:latin typeface="+mn-lt"/>
            </a:endParaRPr>
          </a:p>
        </p:txBody>
      </p:sp>
      <p:sp>
        <p:nvSpPr>
          <p:cNvPr id="3" name="Content Placeholder 2"/>
          <p:cNvSpPr>
            <a:spLocks noGrp="1"/>
          </p:cNvSpPr>
          <p:nvPr>
            <p:ph sz="quarter" idx="10"/>
          </p:nvPr>
        </p:nvSpPr>
        <p:spPr>
          <a:xfrm>
            <a:off x="0" y="1016000"/>
            <a:ext cx="9144000" cy="4982308"/>
          </a:xfrm>
        </p:spPr>
        <p:txBody>
          <a:bodyPr>
            <a:normAutofit fontScale="85000" lnSpcReduction="20000"/>
          </a:bodyPr>
          <a:lstStyle/>
          <a:p>
            <a:r>
              <a:rPr lang="en-US" i="1" dirty="0" smtClean="0">
                <a:solidFill>
                  <a:srgbClr val="8EB4E3"/>
                </a:solidFill>
                <a:latin typeface="Lucida Console"/>
                <a:cs typeface="Lucida Console"/>
              </a:rPr>
              <a:t>Watters v. TSR </a:t>
            </a:r>
            <a:r>
              <a:rPr lang="en-US" dirty="0" smtClean="0">
                <a:solidFill>
                  <a:srgbClr val="8EB4E3"/>
                </a:solidFill>
                <a:latin typeface="Lucida Console"/>
                <a:cs typeface="Lucida Console"/>
              </a:rPr>
              <a:t>(D&amp;D) 1990 USCA</a:t>
            </a:r>
          </a:p>
          <a:p>
            <a:r>
              <a:rPr lang="en-US" i="1" dirty="0" smtClean="0">
                <a:solidFill>
                  <a:srgbClr val="8EB4E3"/>
                </a:solidFill>
                <a:latin typeface="Lucida Console"/>
                <a:cs typeface="Lucida Console"/>
              </a:rPr>
              <a:t>James v. Meow </a:t>
            </a:r>
            <a:r>
              <a:rPr lang="en-US" dirty="0" smtClean="0">
                <a:solidFill>
                  <a:srgbClr val="8EB4E3"/>
                </a:solidFill>
                <a:latin typeface="Lucida Console"/>
                <a:cs typeface="Lucida Console"/>
              </a:rPr>
              <a:t>(Heath High, Kentucky) 2002 USCA</a:t>
            </a:r>
          </a:p>
          <a:p>
            <a:r>
              <a:rPr lang="en-US" i="1" dirty="0" smtClean="0">
                <a:solidFill>
                  <a:srgbClr val="8EB4E3"/>
                </a:solidFill>
                <a:latin typeface="Lucida Console"/>
                <a:cs typeface="Lucida Console"/>
              </a:rPr>
              <a:t>Sanders v. Acclaim </a:t>
            </a:r>
            <a:r>
              <a:rPr lang="en-US" dirty="0" smtClean="0">
                <a:solidFill>
                  <a:srgbClr val="8EB4E3"/>
                </a:solidFill>
                <a:latin typeface="Lucida Console"/>
                <a:cs typeface="Lucida Console"/>
              </a:rPr>
              <a:t>(Columbine) 2002 US Dist.</a:t>
            </a:r>
          </a:p>
          <a:p>
            <a:r>
              <a:rPr lang="en-US" i="1" dirty="0" smtClean="0">
                <a:solidFill>
                  <a:srgbClr val="8EB4E3"/>
                </a:solidFill>
                <a:latin typeface="Lucida Console"/>
                <a:cs typeface="Lucida Console"/>
              </a:rPr>
              <a:t>Wilson v. Midway </a:t>
            </a:r>
            <a:r>
              <a:rPr lang="en-US" dirty="0" smtClean="0">
                <a:solidFill>
                  <a:srgbClr val="8EB4E3"/>
                </a:solidFill>
                <a:latin typeface="Lucida Console"/>
                <a:cs typeface="Lucida Console"/>
              </a:rPr>
              <a:t>(Mortal </a:t>
            </a:r>
            <a:r>
              <a:rPr lang="en-US" dirty="0" err="1" smtClean="0">
                <a:solidFill>
                  <a:srgbClr val="8EB4E3"/>
                </a:solidFill>
                <a:latin typeface="Lucida Console"/>
                <a:cs typeface="Lucida Console"/>
              </a:rPr>
              <a:t>Kombat</a:t>
            </a:r>
            <a:r>
              <a:rPr lang="en-US" dirty="0" smtClean="0">
                <a:solidFill>
                  <a:srgbClr val="8EB4E3"/>
                </a:solidFill>
                <a:latin typeface="Lucida Console"/>
                <a:cs typeface="Lucida Console"/>
              </a:rPr>
              <a:t>) 2002 US Dist.</a:t>
            </a:r>
          </a:p>
          <a:p>
            <a:pPr marL="0" indent="0">
              <a:buNone/>
            </a:pPr>
            <a:r>
              <a:rPr lang="en-US" dirty="0" smtClean="0">
                <a:solidFill>
                  <a:schemeClr val="bg1"/>
                </a:solidFill>
                <a:latin typeface="Lucida Console"/>
                <a:cs typeface="Lucida Console"/>
              </a:rPr>
              <a:t>----------------------------------------------------------</a:t>
            </a:r>
          </a:p>
          <a:p>
            <a:r>
              <a:rPr lang="en-US" i="1" dirty="0" smtClean="0">
                <a:solidFill>
                  <a:schemeClr val="bg1"/>
                </a:solidFill>
                <a:latin typeface="Lucida Console"/>
                <a:cs typeface="Lucida Console"/>
              </a:rPr>
              <a:t>American Amusement v. Kendrick </a:t>
            </a:r>
            <a:r>
              <a:rPr lang="en-US" dirty="0" smtClean="0">
                <a:solidFill>
                  <a:schemeClr val="bg1"/>
                </a:solidFill>
                <a:latin typeface="Lucida Console"/>
                <a:cs typeface="Lucida Console"/>
              </a:rPr>
              <a:t>2001 USCA </a:t>
            </a:r>
          </a:p>
          <a:p>
            <a:pPr marL="0" indent="0">
              <a:buNone/>
            </a:pPr>
            <a:r>
              <a:rPr lang="en-US" dirty="0">
                <a:solidFill>
                  <a:schemeClr val="bg1"/>
                </a:solidFill>
                <a:latin typeface="Lucida Console"/>
                <a:cs typeface="Lucida Console"/>
              </a:rPr>
              <a:t> </a:t>
            </a:r>
            <a:r>
              <a:rPr lang="en-US" dirty="0" smtClean="0">
                <a:solidFill>
                  <a:schemeClr val="bg1"/>
                </a:solidFill>
                <a:latin typeface="Lucida Console"/>
                <a:cs typeface="Lucida Console"/>
              </a:rPr>
              <a:t> (</a:t>
            </a:r>
            <a:r>
              <a:rPr lang="en-US" dirty="0">
                <a:solidFill>
                  <a:schemeClr val="bg1"/>
                </a:solidFill>
                <a:latin typeface="Lucida Console"/>
                <a:cs typeface="Lucida Console"/>
              </a:rPr>
              <a:t>protecting </a:t>
            </a:r>
            <a:r>
              <a:rPr lang="en-US" dirty="0" smtClean="0">
                <a:solidFill>
                  <a:schemeClr val="bg1"/>
                </a:solidFill>
                <a:latin typeface="Lucida Console"/>
                <a:cs typeface="Lucida Console"/>
              </a:rPr>
              <a:t>minors)</a:t>
            </a:r>
          </a:p>
          <a:p>
            <a:r>
              <a:rPr lang="en-US" i="1" dirty="0" smtClean="0">
                <a:solidFill>
                  <a:schemeClr val="bg1"/>
                </a:solidFill>
                <a:latin typeface="Lucida Console"/>
                <a:cs typeface="Lucida Console"/>
              </a:rPr>
              <a:t>IDSA v. St. Louis </a:t>
            </a:r>
            <a:r>
              <a:rPr lang="en-US" dirty="0" smtClean="0">
                <a:solidFill>
                  <a:schemeClr val="bg1"/>
                </a:solidFill>
                <a:latin typeface="Lucida Console"/>
                <a:cs typeface="Lucida Console"/>
              </a:rPr>
              <a:t>2003 USCA (protecting minors)</a:t>
            </a:r>
          </a:p>
          <a:p>
            <a:r>
              <a:rPr lang="en-US" i="1" dirty="0">
                <a:solidFill>
                  <a:schemeClr val="bg1"/>
                </a:solidFill>
                <a:latin typeface="Lucida Console"/>
                <a:cs typeface="Lucida Console"/>
              </a:rPr>
              <a:t>VSDA v. Maleng </a:t>
            </a:r>
            <a:r>
              <a:rPr lang="en-US" dirty="0">
                <a:solidFill>
                  <a:schemeClr val="bg1"/>
                </a:solidFill>
                <a:latin typeface="Lucida Console"/>
                <a:cs typeface="Lucida Console"/>
              </a:rPr>
              <a:t>2004 US Dist.</a:t>
            </a:r>
            <a:r>
              <a:rPr lang="en-US" i="1" dirty="0">
                <a:solidFill>
                  <a:schemeClr val="bg1"/>
                </a:solidFill>
                <a:latin typeface="Lucida Console"/>
                <a:cs typeface="Lucida Console"/>
              </a:rPr>
              <a:t> </a:t>
            </a:r>
            <a:r>
              <a:rPr lang="en-US" dirty="0">
                <a:solidFill>
                  <a:schemeClr val="bg1"/>
                </a:solidFill>
                <a:latin typeface="Lucida Console"/>
                <a:cs typeface="Lucida Console"/>
              </a:rPr>
              <a:t>(regulate games </a:t>
            </a:r>
            <a:endParaRPr lang="en-US" dirty="0" smtClean="0">
              <a:solidFill>
                <a:schemeClr val="bg1"/>
              </a:solidFill>
              <a:latin typeface="Lucida Console"/>
              <a:cs typeface="Lucida Console"/>
            </a:endParaRPr>
          </a:p>
          <a:p>
            <a:pPr marL="0" indent="0">
              <a:buNone/>
            </a:pPr>
            <a:r>
              <a:rPr lang="en-US" dirty="0">
                <a:solidFill>
                  <a:schemeClr val="bg1"/>
                </a:solidFill>
                <a:latin typeface="Lucida Console"/>
                <a:cs typeface="Lucida Console"/>
              </a:rPr>
              <a:t> </a:t>
            </a:r>
            <a:r>
              <a:rPr lang="en-US" dirty="0" smtClean="0">
                <a:solidFill>
                  <a:schemeClr val="bg1"/>
                </a:solidFill>
                <a:latin typeface="Lucida Console"/>
                <a:cs typeface="Lucida Console"/>
              </a:rPr>
              <a:t> depicting </a:t>
            </a:r>
            <a:r>
              <a:rPr lang="en-US" dirty="0">
                <a:solidFill>
                  <a:schemeClr val="bg1"/>
                </a:solidFill>
                <a:latin typeface="Lucida Console"/>
                <a:cs typeface="Lucida Console"/>
              </a:rPr>
              <a:t>violence against law enforcement</a:t>
            </a:r>
            <a:r>
              <a:rPr lang="en-US" dirty="0" smtClean="0">
                <a:solidFill>
                  <a:schemeClr val="bg1"/>
                </a:solidFill>
                <a:latin typeface="Lucida Console"/>
                <a:cs typeface="Lucida Console"/>
              </a:rPr>
              <a:t>)</a:t>
            </a:r>
            <a:endParaRPr lang="en-US" dirty="0">
              <a:solidFill>
                <a:schemeClr val="bg1"/>
              </a:solidFill>
              <a:latin typeface="Lucida Console"/>
              <a:cs typeface="Lucida Console"/>
            </a:endParaRPr>
          </a:p>
          <a:p>
            <a:r>
              <a:rPr lang="en-US" i="1" dirty="0" smtClean="0">
                <a:solidFill>
                  <a:schemeClr val="bg1"/>
                </a:solidFill>
                <a:latin typeface="Lucida Console"/>
                <a:cs typeface="Lucida Console"/>
              </a:rPr>
              <a:t>ESA v. Blagojevich </a:t>
            </a:r>
            <a:r>
              <a:rPr lang="en-US" dirty="0" smtClean="0">
                <a:solidFill>
                  <a:schemeClr val="bg1"/>
                </a:solidFill>
                <a:latin typeface="Lucida Console"/>
                <a:cs typeface="Lucida Console"/>
              </a:rPr>
              <a:t>2006 USCA (protecting minors)</a:t>
            </a:r>
          </a:p>
          <a:p>
            <a:r>
              <a:rPr lang="en-US" i="1" dirty="0" smtClean="0">
                <a:solidFill>
                  <a:schemeClr val="bg1"/>
                </a:solidFill>
                <a:latin typeface="Lucida Console"/>
                <a:cs typeface="Lucida Console"/>
              </a:rPr>
              <a:t>EMA v. Henry </a:t>
            </a:r>
            <a:r>
              <a:rPr lang="en-US" dirty="0" smtClean="0">
                <a:solidFill>
                  <a:schemeClr val="bg1"/>
                </a:solidFill>
                <a:latin typeface="Lucida Console"/>
                <a:cs typeface="Lucida Console"/>
              </a:rPr>
              <a:t>2007 US Dist. (protecting minors)</a:t>
            </a:r>
          </a:p>
          <a:p>
            <a:r>
              <a:rPr lang="en-US" i="1" dirty="0">
                <a:solidFill>
                  <a:schemeClr val="bg1"/>
                </a:solidFill>
                <a:latin typeface="Lucida Console"/>
                <a:cs typeface="Lucida Console"/>
              </a:rPr>
              <a:t>ESA v. Swanson </a:t>
            </a:r>
            <a:r>
              <a:rPr lang="en-US" dirty="0">
                <a:solidFill>
                  <a:schemeClr val="bg1"/>
                </a:solidFill>
                <a:latin typeface="Lucida Console"/>
                <a:cs typeface="Lucida Console"/>
              </a:rPr>
              <a:t>2008 USCA (purchase contrary to </a:t>
            </a:r>
            <a:r>
              <a:rPr lang="en-US" dirty="0" smtClean="0">
                <a:solidFill>
                  <a:schemeClr val="bg1"/>
                </a:solidFill>
                <a:latin typeface="Lucida Console"/>
                <a:cs typeface="Lucida Console"/>
              </a:rPr>
              <a:t> </a:t>
            </a:r>
          </a:p>
          <a:p>
            <a:pPr marL="0" indent="0">
              <a:buNone/>
            </a:pPr>
            <a:r>
              <a:rPr lang="en-US" dirty="0">
                <a:solidFill>
                  <a:schemeClr val="bg1"/>
                </a:solidFill>
                <a:latin typeface="Lucida Console"/>
                <a:cs typeface="Lucida Console"/>
              </a:rPr>
              <a:t> </a:t>
            </a:r>
            <a:r>
              <a:rPr lang="en-US" dirty="0" smtClean="0">
                <a:solidFill>
                  <a:schemeClr val="bg1"/>
                </a:solidFill>
                <a:latin typeface="Lucida Console"/>
                <a:cs typeface="Lucida Console"/>
              </a:rPr>
              <a:t> “</a:t>
            </a:r>
            <a:r>
              <a:rPr lang="en-US" dirty="0">
                <a:solidFill>
                  <a:schemeClr val="bg1"/>
                </a:solidFill>
                <a:latin typeface="Lucida Console"/>
                <a:cs typeface="Lucida Console"/>
              </a:rPr>
              <a:t>rating”</a:t>
            </a:r>
            <a:r>
              <a:rPr lang="en-US" dirty="0" smtClean="0">
                <a:solidFill>
                  <a:schemeClr val="bg1"/>
                </a:solidFill>
                <a:latin typeface="Lucida Console"/>
                <a:cs typeface="Lucida Console"/>
              </a:rPr>
              <a:t>)</a:t>
            </a:r>
          </a:p>
          <a:p>
            <a:r>
              <a:rPr lang="en-US" i="1" dirty="0" smtClean="0">
                <a:solidFill>
                  <a:schemeClr val="bg1"/>
                </a:solidFill>
                <a:latin typeface="Lucida Console"/>
                <a:cs typeface="Lucida Console"/>
              </a:rPr>
              <a:t>ESA v. Chicago Transit </a:t>
            </a:r>
            <a:r>
              <a:rPr lang="en-US" dirty="0" smtClean="0">
                <a:solidFill>
                  <a:schemeClr val="bg1"/>
                </a:solidFill>
                <a:latin typeface="Lucida Console"/>
                <a:cs typeface="Lucida Console"/>
              </a:rPr>
              <a:t>2010 US Dist. (restricted </a:t>
            </a:r>
          </a:p>
          <a:p>
            <a:pPr marL="0" indent="0">
              <a:buNone/>
            </a:pPr>
            <a:r>
              <a:rPr lang="en-US" dirty="0">
                <a:solidFill>
                  <a:schemeClr val="bg1"/>
                </a:solidFill>
                <a:latin typeface="Lucida Console"/>
                <a:cs typeface="Lucida Console"/>
              </a:rPr>
              <a:t> </a:t>
            </a:r>
            <a:r>
              <a:rPr lang="en-US" dirty="0" smtClean="0">
                <a:solidFill>
                  <a:schemeClr val="bg1"/>
                </a:solidFill>
                <a:latin typeface="Lucida Console"/>
                <a:cs typeface="Lucida Console"/>
              </a:rPr>
              <a:t> “M” game ads on CTA vehicles)</a:t>
            </a:r>
          </a:p>
          <a:p>
            <a:r>
              <a:rPr lang="en-US" b="1" dirty="0" smtClean="0">
                <a:solidFill>
                  <a:schemeClr val="bg1"/>
                </a:solidFill>
                <a:latin typeface="Lucida Console"/>
                <a:cs typeface="Lucida Console"/>
              </a:rPr>
              <a:t>ESA v. Schwarzenegger 2011 SCOTUS (prohibited violent  </a:t>
            </a:r>
          </a:p>
          <a:p>
            <a:pPr marL="0" indent="0">
              <a:buNone/>
            </a:pP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 video games) - </a:t>
            </a:r>
            <a:r>
              <a:rPr lang="en-US" i="1" dirty="0" smtClean="0">
                <a:solidFill>
                  <a:schemeClr val="bg1"/>
                </a:solidFill>
                <a:latin typeface="Lucida Console"/>
                <a:cs typeface="Lucida Console"/>
              </a:rPr>
              <a:t>Class 12 upcoming</a:t>
            </a:r>
            <a:endParaRPr lang="en-US" i="1" dirty="0">
              <a:solidFill>
                <a:schemeClr val="bg1"/>
              </a:solidFill>
              <a:latin typeface="Lucida Console"/>
              <a:cs typeface="Lucida Console"/>
            </a:endParaRPr>
          </a:p>
        </p:txBody>
      </p:sp>
    </p:spTree>
    <p:extLst>
      <p:ext uri="{BB962C8B-B14F-4D97-AF65-F5344CB8AC3E}">
        <p14:creationId xmlns:p14="http://schemas.microsoft.com/office/powerpoint/2010/main" val="22503427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556"/>
            <a:ext cx="9144000" cy="1016000"/>
          </a:xfrm>
        </p:spPr>
        <p:txBody>
          <a:bodyPr>
            <a:normAutofit fontScale="90000"/>
          </a:bodyPr>
          <a:lstStyle/>
          <a:p>
            <a:r>
              <a:rPr lang="en-US" sz="3200" b="1" dirty="0" smtClean="0">
                <a:solidFill>
                  <a:srgbClr val="FFFF00"/>
                </a:solidFill>
                <a:latin typeface="+mn-lt"/>
              </a:rPr>
              <a:t>  Violent </a:t>
            </a:r>
            <a:r>
              <a:rPr lang="en-US" sz="3200" b="1" dirty="0">
                <a:solidFill>
                  <a:srgbClr val="FFFF00"/>
                </a:solidFill>
                <a:latin typeface="+mn-lt"/>
              </a:rPr>
              <a:t>Games, Liability &amp; Regulation: </a:t>
            </a:r>
            <a:r>
              <a:rPr lang="en-US" sz="3200" b="1" dirty="0" smtClean="0">
                <a:solidFill>
                  <a:srgbClr val="FF6600"/>
                </a:solidFill>
                <a:latin typeface="+mn-lt"/>
              </a:rPr>
              <a:t>Rationales</a:t>
            </a:r>
            <a:endParaRPr lang="en-US" sz="3200" b="1" dirty="0">
              <a:solidFill>
                <a:srgbClr val="FF6600"/>
              </a:solidFill>
              <a:latin typeface="+mn-lt"/>
            </a:endParaRPr>
          </a:p>
        </p:txBody>
      </p:sp>
      <p:sp>
        <p:nvSpPr>
          <p:cNvPr id="3" name="Content Placeholder 2"/>
          <p:cNvSpPr>
            <a:spLocks noGrp="1"/>
          </p:cNvSpPr>
          <p:nvPr>
            <p:ph sz="quarter" idx="10"/>
          </p:nvPr>
        </p:nvSpPr>
        <p:spPr>
          <a:xfrm>
            <a:off x="0" y="1047557"/>
            <a:ext cx="9144000" cy="4904488"/>
          </a:xfrm>
        </p:spPr>
        <p:txBody>
          <a:bodyPr>
            <a:normAutofit fontScale="92500"/>
          </a:bodyPr>
          <a:lstStyle/>
          <a:p>
            <a:r>
              <a:rPr lang="en-US" dirty="0" smtClean="0">
                <a:solidFill>
                  <a:schemeClr val="tx2">
                    <a:lumMod val="40000"/>
                    <a:lumOff val="60000"/>
                  </a:schemeClr>
                </a:solidFill>
                <a:latin typeface="Lucida Console"/>
                <a:cs typeface="Lucida Console"/>
              </a:rPr>
              <a:t>Proximate cause (civil) not demonstrated - not </a:t>
            </a:r>
          </a:p>
          <a:p>
            <a:pPr marL="0" indent="0">
              <a:buNone/>
            </a:pPr>
            <a:r>
              <a:rPr lang="en-US" dirty="0">
                <a:solidFill>
                  <a:schemeClr val="tx2">
                    <a:lumMod val="40000"/>
                    <a:lumOff val="60000"/>
                  </a:schemeClr>
                </a:solidFill>
                <a:latin typeface="Lucida Console"/>
                <a:cs typeface="Lucida Console"/>
              </a:rPr>
              <a:t> </a:t>
            </a:r>
            <a:r>
              <a:rPr lang="en-US" dirty="0" smtClean="0">
                <a:solidFill>
                  <a:schemeClr val="tx2">
                    <a:lumMod val="40000"/>
                    <a:lumOff val="60000"/>
                  </a:schemeClr>
                </a:solidFill>
                <a:latin typeface="Lucida Console"/>
                <a:cs typeface="Lucida Console"/>
              </a:rPr>
              <a:t> foreseeable - studies ambiguous re “actual harm”</a:t>
            </a:r>
          </a:p>
          <a:p>
            <a:r>
              <a:rPr lang="en-US" dirty="0" smtClean="0">
                <a:solidFill>
                  <a:schemeClr val="tx2">
                    <a:lumMod val="40000"/>
                    <a:lumOff val="60000"/>
                  </a:schemeClr>
                </a:solidFill>
                <a:latin typeface="Lucida Console"/>
                <a:cs typeface="Lucida Console"/>
              </a:rPr>
              <a:t>Products liability claims inapplicable</a:t>
            </a:r>
          </a:p>
          <a:p>
            <a:r>
              <a:rPr lang="en-US" dirty="0" smtClean="0">
                <a:solidFill>
                  <a:schemeClr val="tx2">
                    <a:lumMod val="40000"/>
                    <a:lumOff val="60000"/>
                  </a:schemeClr>
                </a:solidFill>
                <a:latin typeface="Lucida Console"/>
                <a:cs typeface="Lucida Console"/>
              </a:rPr>
              <a:t>Duty to exercise ordinary care</a:t>
            </a:r>
          </a:p>
          <a:p>
            <a:pPr marL="0" indent="0">
              <a:buNone/>
            </a:pPr>
            <a:r>
              <a:rPr lang="en-US" dirty="0" smtClean="0">
                <a:solidFill>
                  <a:schemeClr val="bg1"/>
                </a:solidFill>
                <a:latin typeface="Lucida Console"/>
                <a:cs typeface="Lucida Console"/>
              </a:rPr>
              <a:t>-----------------------------------------------------</a:t>
            </a:r>
          </a:p>
          <a:p>
            <a:r>
              <a:rPr lang="en-US" dirty="0" smtClean="0">
                <a:solidFill>
                  <a:schemeClr val="bg1"/>
                </a:solidFill>
                <a:latin typeface="Lucida Console"/>
                <a:cs typeface="Lucida Console"/>
              </a:rPr>
              <a:t>Link of </a:t>
            </a:r>
            <a:r>
              <a:rPr lang="en-US" dirty="0">
                <a:solidFill>
                  <a:schemeClr val="bg1"/>
                </a:solidFill>
                <a:latin typeface="Lucida Console"/>
                <a:cs typeface="Lucida Console"/>
              </a:rPr>
              <a:t>violent games to violence </a:t>
            </a:r>
            <a:r>
              <a:rPr lang="en-US" dirty="0" smtClean="0">
                <a:solidFill>
                  <a:schemeClr val="bg1"/>
                </a:solidFill>
                <a:latin typeface="Lucida Console"/>
                <a:cs typeface="Lucida Console"/>
              </a:rPr>
              <a:t>unproven – causality not demonstrated; </a:t>
            </a:r>
            <a:r>
              <a:rPr lang="en-US" b="1" dirty="0" smtClean="0">
                <a:solidFill>
                  <a:schemeClr val="bg1"/>
                </a:solidFill>
                <a:latin typeface="Lucida Console"/>
                <a:cs typeface="Lucida Console"/>
              </a:rPr>
              <a:t>correlation not cause</a:t>
            </a:r>
          </a:p>
          <a:p>
            <a:r>
              <a:rPr lang="en-US" dirty="0" smtClean="0">
                <a:solidFill>
                  <a:schemeClr val="bg1"/>
                </a:solidFill>
                <a:latin typeface="Lucida Console"/>
                <a:cs typeface="Lucida Console"/>
              </a:rPr>
              <a:t>Thought control = totalitarianism = family  </a:t>
            </a:r>
          </a:p>
          <a:p>
            <a:pPr marL="0" indent="0">
              <a:buNone/>
            </a:pPr>
            <a:r>
              <a:rPr lang="en-US" dirty="0">
                <a:solidFill>
                  <a:schemeClr val="bg1"/>
                </a:solidFill>
                <a:latin typeface="Lucida Console"/>
                <a:cs typeface="Lucida Console"/>
              </a:rPr>
              <a:t> </a:t>
            </a:r>
            <a:r>
              <a:rPr lang="en-US" dirty="0" smtClean="0">
                <a:solidFill>
                  <a:schemeClr val="bg1"/>
                </a:solidFill>
                <a:latin typeface="Lucida Console"/>
                <a:cs typeface="Lucida Console"/>
              </a:rPr>
              <a:t> responsibility</a:t>
            </a:r>
          </a:p>
          <a:p>
            <a:r>
              <a:rPr lang="en-US" dirty="0" smtClean="0">
                <a:solidFill>
                  <a:schemeClr val="bg1"/>
                </a:solidFill>
                <a:latin typeface="Lucida Console"/>
                <a:cs typeface="Lucida Console"/>
              </a:rPr>
              <a:t>Drafting not narrowly tailored to objective</a:t>
            </a:r>
          </a:p>
          <a:p>
            <a:r>
              <a:rPr lang="en-US" dirty="0" smtClean="0">
                <a:solidFill>
                  <a:schemeClr val="bg1"/>
                </a:solidFill>
                <a:latin typeface="Lucida Console"/>
                <a:cs typeface="Lucida Console"/>
              </a:rPr>
              <a:t>Vague &amp; ambiguous definitions/provisions</a:t>
            </a:r>
          </a:p>
          <a:p>
            <a:r>
              <a:rPr lang="en-US" b="1" dirty="0" smtClean="0">
                <a:solidFill>
                  <a:schemeClr val="bg1"/>
                </a:solidFill>
                <a:latin typeface="Lucida Console"/>
                <a:cs typeface="Lucida Console"/>
              </a:rPr>
              <a:t>Classic literature/film, Bible, fairy-tale  </a:t>
            </a:r>
          </a:p>
          <a:p>
            <a:pPr marL="0" indent="0">
              <a:buNone/>
            </a:pP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 comparisons</a:t>
            </a:r>
            <a:endParaRPr lang="en-US" b="1" dirty="0">
              <a:solidFill>
                <a:schemeClr val="bg1"/>
              </a:solidFill>
              <a:latin typeface="Lucida Console"/>
              <a:cs typeface="Lucida Console"/>
            </a:endParaRPr>
          </a:p>
          <a:p>
            <a:endParaRPr lang="en-US" dirty="0" smtClean="0"/>
          </a:p>
          <a:p>
            <a:pPr marL="0" indent="0">
              <a:buNone/>
            </a:pPr>
            <a:endParaRPr lang="en-US" dirty="0"/>
          </a:p>
        </p:txBody>
      </p:sp>
    </p:spTree>
    <p:extLst>
      <p:ext uri="{BB962C8B-B14F-4D97-AF65-F5344CB8AC3E}">
        <p14:creationId xmlns:p14="http://schemas.microsoft.com/office/powerpoint/2010/main" val="222998773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729"/>
            <a:ext cx="9144000" cy="1016000"/>
          </a:xfrm>
        </p:spPr>
        <p:txBody>
          <a:bodyPr>
            <a:normAutofit fontScale="90000"/>
          </a:bodyPr>
          <a:lstStyle/>
          <a:p>
            <a:r>
              <a:rPr lang="en-US" sz="4900" b="1" dirty="0" smtClean="0">
                <a:solidFill>
                  <a:srgbClr val="8A2233"/>
                </a:solidFill>
                <a:latin typeface="+mn-lt"/>
              </a:rPr>
              <a:t>Canada</a:t>
            </a:r>
            <a:r>
              <a:rPr lang="en-US" dirty="0" smtClean="0">
                <a:latin typeface="+mn-lt"/>
              </a:rPr>
              <a:t> </a:t>
            </a:r>
            <a:r>
              <a:rPr lang="en-US" dirty="0" smtClean="0">
                <a:solidFill>
                  <a:srgbClr val="FFFF00"/>
                </a:solidFill>
                <a:latin typeface="+mn-lt"/>
              </a:rPr>
              <a:t>- </a:t>
            </a:r>
            <a:r>
              <a:rPr lang="en-US" sz="3600" dirty="0" smtClean="0">
                <a:solidFill>
                  <a:srgbClr val="FFFF00"/>
                </a:solidFill>
                <a:latin typeface="+mn-lt"/>
              </a:rPr>
              <a:t>potentially quite different </a:t>
            </a:r>
            <a:r>
              <a:rPr lang="en-US" sz="2800" dirty="0" smtClean="0">
                <a:solidFill>
                  <a:srgbClr val="FFFF00"/>
                </a:solidFill>
                <a:latin typeface="+mn-lt"/>
              </a:rPr>
              <a:t>(if tested)</a:t>
            </a:r>
            <a:endParaRPr lang="en-US" sz="2800" dirty="0">
              <a:solidFill>
                <a:srgbClr val="FFFF00"/>
              </a:solidFill>
              <a:latin typeface="+mn-lt"/>
            </a:endParaRPr>
          </a:p>
        </p:txBody>
      </p:sp>
      <p:sp>
        <p:nvSpPr>
          <p:cNvPr id="3" name="Content Placeholder 2"/>
          <p:cNvSpPr>
            <a:spLocks noGrp="1"/>
          </p:cNvSpPr>
          <p:nvPr>
            <p:ph sz="quarter" idx="10"/>
          </p:nvPr>
        </p:nvSpPr>
        <p:spPr>
          <a:xfrm>
            <a:off x="0" y="1141664"/>
            <a:ext cx="9144000" cy="4584470"/>
          </a:xfrm>
        </p:spPr>
        <p:txBody>
          <a:bodyPr/>
          <a:lstStyle/>
          <a:p>
            <a:r>
              <a:rPr lang="en-US" i="1" dirty="0" smtClean="0">
                <a:solidFill>
                  <a:schemeClr val="bg1"/>
                </a:solidFill>
                <a:latin typeface="Lucida Console"/>
                <a:cs typeface="Lucida Console"/>
              </a:rPr>
              <a:t>Montreal v. Arcade Amusements </a:t>
            </a:r>
            <a:r>
              <a:rPr lang="en-US" dirty="0" smtClean="0">
                <a:solidFill>
                  <a:schemeClr val="bg1"/>
                </a:solidFill>
                <a:latin typeface="Lucida Console"/>
                <a:cs typeface="Lucida Console"/>
              </a:rPr>
              <a:t>1985 SCC – City By-Law 5156 (1977) cannot discriminate based on age (under 18) prohibiting entry to video arcade (narrowly construed decision)</a:t>
            </a:r>
          </a:p>
          <a:p>
            <a:r>
              <a:rPr lang="en-US" i="1" dirty="0" smtClean="0">
                <a:solidFill>
                  <a:schemeClr val="bg1"/>
                </a:solidFill>
                <a:latin typeface="Lucida Console"/>
                <a:cs typeface="Lucida Console"/>
              </a:rPr>
              <a:t>Irwin Toy v. Quebec </a:t>
            </a:r>
            <a:r>
              <a:rPr lang="en-US" dirty="0" smtClean="0">
                <a:solidFill>
                  <a:schemeClr val="bg1"/>
                </a:solidFill>
                <a:latin typeface="Lucida Console"/>
                <a:cs typeface="Lucida Console"/>
              </a:rPr>
              <a:t>1989 SCC - constitutionality of ban on commercial advertising  directed at children under 13 upheld (no evidence or </a:t>
            </a:r>
            <a:r>
              <a:rPr lang="en-US" u="sng" dirty="0" smtClean="0">
                <a:solidFill>
                  <a:schemeClr val="bg1"/>
                </a:solidFill>
                <a:latin typeface="Lucida Console"/>
                <a:cs typeface="Lucida Console"/>
              </a:rPr>
              <a:t>discussion of direct harm</a:t>
            </a:r>
            <a:r>
              <a:rPr lang="en-US" dirty="0" smtClean="0">
                <a:solidFill>
                  <a:schemeClr val="bg1"/>
                </a:solidFill>
                <a:latin typeface="Lucida Console"/>
                <a:cs typeface="Lucida Console"/>
              </a:rPr>
              <a:t>)</a:t>
            </a:r>
          </a:p>
          <a:p>
            <a:r>
              <a:rPr lang="en-US" i="1" dirty="0" smtClean="0">
                <a:solidFill>
                  <a:schemeClr val="bg1"/>
                </a:solidFill>
                <a:latin typeface="Lucida Console"/>
                <a:cs typeface="Lucida Console"/>
              </a:rPr>
              <a:t>R. v. Sharpe </a:t>
            </a:r>
            <a:r>
              <a:rPr lang="en-US" dirty="0" smtClean="0">
                <a:solidFill>
                  <a:schemeClr val="bg1"/>
                </a:solidFill>
                <a:latin typeface="Lucida Console"/>
                <a:cs typeface="Lucida Console"/>
              </a:rPr>
              <a:t>2001 SCC - reasoned apprehension of harm to children is sufficient (child pornography)</a:t>
            </a:r>
          </a:p>
          <a:p>
            <a:pPr marL="0" indent="0">
              <a:buNone/>
            </a:pPr>
            <a:r>
              <a:rPr lang="en-US" dirty="0" smtClean="0"/>
              <a:t> </a:t>
            </a:r>
            <a:endParaRPr lang="en-US" dirty="0"/>
          </a:p>
        </p:txBody>
      </p:sp>
      <p:pic>
        <p:nvPicPr>
          <p:cNvPr id="4" name="Content Placeholder 3" descr="file8211250007582.jpg"/>
          <p:cNvPicPr>
            <a:picLocks noChangeAspect="1"/>
          </p:cNvPicPr>
          <p:nvPr/>
        </p:nvPicPr>
        <p:blipFill rotWithShape="1">
          <a:blip r:embed="rId2" cstate="print">
            <a:extLst>
              <a:ext uri="{28A0092B-C50C-407E-A947-70E740481C1C}">
                <a14:useLocalDpi xmlns:a14="http://schemas.microsoft.com/office/drawing/2010/main"/>
              </a:ext>
            </a:extLst>
          </a:blip>
          <a:srcRect l="-283"/>
          <a:stretch/>
        </p:blipFill>
        <p:spPr>
          <a:xfrm>
            <a:off x="3003384" y="4680883"/>
            <a:ext cx="1845192" cy="1235719"/>
          </a:xfrm>
          <a:prstGeom prst="rect">
            <a:avLst/>
          </a:prstGeom>
        </p:spPr>
      </p:pic>
      <p:pic>
        <p:nvPicPr>
          <p:cNvPr id="5" name="Content Placeholder 5" descr="file0001613366855.jpg"/>
          <p:cNvPicPr>
            <a:picLocks noChangeAspect="1"/>
          </p:cNvPicPr>
          <p:nvPr/>
        </p:nvPicPr>
        <p:blipFill rotWithShape="1">
          <a:blip r:embed="rId3" cstate="print">
            <a:extLst>
              <a:ext uri="{28A0092B-C50C-407E-A947-70E740481C1C}">
                <a14:useLocalDpi xmlns:a14="http://schemas.microsoft.com/office/drawing/2010/main"/>
              </a:ext>
            </a:extLst>
          </a:blip>
          <a:srcRect l="-7"/>
          <a:stretch/>
        </p:blipFill>
        <p:spPr>
          <a:xfrm>
            <a:off x="7877118" y="4376615"/>
            <a:ext cx="1266882" cy="1904631"/>
          </a:xfrm>
          <a:prstGeom prst="rect">
            <a:avLst/>
          </a:prstGeom>
        </p:spPr>
      </p:pic>
      <p:pic>
        <p:nvPicPr>
          <p:cNvPr id="6" name="Content Placeholder 7" descr="220px-Mspacman_and_galaga_act_like_israel_and_palestine.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259965" y="4680884"/>
            <a:ext cx="2245004" cy="1494240"/>
          </a:xfrm>
          <a:prstGeom prst="rect">
            <a:avLst/>
          </a:prstGeom>
        </p:spPr>
      </p:pic>
    </p:spTree>
    <p:extLst>
      <p:ext uri="{BB962C8B-B14F-4D97-AF65-F5344CB8AC3E}">
        <p14:creationId xmlns:p14="http://schemas.microsoft.com/office/powerpoint/2010/main" val="136140671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txBody>
          <a:bodyPr>
            <a:noAutofit/>
          </a:bodyPr>
          <a:lstStyle/>
          <a:p>
            <a:r>
              <a:rPr lang="en-US" sz="4800" b="1" dirty="0" smtClean="0">
                <a:solidFill>
                  <a:srgbClr val="FF0000"/>
                </a:solidFill>
                <a:latin typeface="+mn-lt"/>
              </a:rPr>
              <a:t>The Painful Truth…</a:t>
            </a:r>
            <a:endParaRPr lang="en-US" sz="4800" b="1" dirty="0">
              <a:solidFill>
                <a:srgbClr val="FF0000"/>
              </a:solidFill>
              <a:latin typeface="+mn-lt"/>
            </a:endParaRPr>
          </a:p>
        </p:txBody>
      </p:sp>
      <p:sp>
        <p:nvSpPr>
          <p:cNvPr id="3" name="Content Placeholder 2"/>
          <p:cNvSpPr>
            <a:spLocks noGrp="1"/>
          </p:cNvSpPr>
          <p:nvPr>
            <p:ph sz="quarter" idx="10"/>
          </p:nvPr>
        </p:nvSpPr>
        <p:spPr>
          <a:xfrm>
            <a:off x="0" y="1016000"/>
            <a:ext cx="9144000" cy="5060462"/>
          </a:xfrm>
        </p:spPr>
        <p:txBody>
          <a:bodyPr>
            <a:normAutofit lnSpcReduction="10000"/>
          </a:bodyPr>
          <a:lstStyle/>
          <a:p>
            <a:pPr marL="0" indent="0">
              <a:buNone/>
            </a:pPr>
            <a:r>
              <a:rPr lang="en-US" b="1" dirty="0" smtClean="0">
                <a:solidFill>
                  <a:schemeClr val="bg1"/>
                </a:solidFill>
              </a:rPr>
              <a:t>Watters </a:t>
            </a:r>
            <a:r>
              <a:rPr lang="en-US" b="1" dirty="0">
                <a:solidFill>
                  <a:schemeClr val="bg1"/>
                </a:solidFill>
              </a:rPr>
              <a:t>v. TSR, Inc., 904 F. 2d 378 - Court of Appeals, 6th Circuit </a:t>
            </a:r>
            <a:r>
              <a:rPr lang="en-US" b="1" dirty="0" smtClean="0">
                <a:solidFill>
                  <a:schemeClr val="bg1"/>
                </a:solidFill>
              </a:rPr>
              <a:t>1990 </a:t>
            </a:r>
            <a:r>
              <a:rPr lang="en-US" dirty="0" smtClean="0">
                <a:solidFill>
                  <a:srgbClr val="FF0000"/>
                </a:solidFill>
              </a:rPr>
              <a:t>(Dungeons &amp; Dragons)</a:t>
            </a:r>
            <a:r>
              <a:rPr lang="en-US" dirty="0" smtClean="0">
                <a:solidFill>
                  <a:schemeClr val="bg1"/>
                </a:solidFill>
              </a:rPr>
              <a:t>:</a:t>
            </a:r>
          </a:p>
          <a:p>
            <a:pPr marL="0" indent="0">
              <a:buNone/>
            </a:pPr>
            <a:r>
              <a:rPr lang="en-US" i="1" dirty="0" smtClean="0">
                <a:solidFill>
                  <a:schemeClr val="bg1"/>
                </a:solidFill>
              </a:rPr>
              <a:t>“But </a:t>
            </a:r>
            <a:r>
              <a:rPr lang="en-US" i="1" dirty="0">
                <a:solidFill>
                  <a:schemeClr val="bg1"/>
                </a:solidFill>
              </a:rPr>
              <a:t>if Johnny's suicide was not foreseeable to his own mother, there is no reason to suppose that it was foreseeable to defendant </a:t>
            </a:r>
            <a:r>
              <a:rPr lang="en-US" i="1" dirty="0" smtClean="0">
                <a:solidFill>
                  <a:schemeClr val="bg1"/>
                </a:solidFill>
              </a:rPr>
              <a:t>TSR…</a:t>
            </a:r>
          </a:p>
          <a:p>
            <a:pPr marL="0" indent="0">
              <a:buNone/>
            </a:pPr>
            <a:r>
              <a:rPr lang="en-US" i="1" dirty="0">
                <a:solidFill>
                  <a:schemeClr val="bg1"/>
                </a:solidFill>
              </a:rPr>
              <a:t>…The fact is, unfortunately, that youth is not always proof against the strange waves of despair and hopelessness that sometimes sweep seemingly normal people to suicide, and we have no way of knowing that Johnny would not have committed suicide if he had not played Dungeons &amp; </a:t>
            </a:r>
            <a:r>
              <a:rPr lang="en-US" i="1" dirty="0" smtClean="0">
                <a:solidFill>
                  <a:schemeClr val="bg1"/>
                </a:solidFill>
              </a:rPr>
              <a:t>Dragons… </a:t>
            </a:r>
            <a:endParaRPr lang="en-US" i="1" dirty="0">
              <a:solidFill>
                <a:schemeClr val="bg1"/>
              </a:solidFill>
            </a:endParaRPr>
          </a:p>
          <a:p>
            <a:pPr marL="0" indent="0">
              <a:buNone/>
            </a:pPr>
            <a:r>
              <a:rPr lang="en-US" i="1" dirty="0">
                <a:solidFill>
                  <a:schemeClr val="bg1"/>
                </a:solidFill>
              </a:rPr>
              <a:t>…As far as the record discloses, no one had any reason to know that Johnny Burnett was going to take his own life. We cannot tell why he did so or what his mental state was at the time. </a:t>
            </a:r>
            <a:r>
              <a:rPr lang="en-US" i="1" dirty="0">
                <a:solidFill>
                  <a:schemeClr val="accent1">
                    <a:lumMod val="40000"/>
                    <a:lumOff val="60000"/>
                  </a:schemeClr>
                </a:solidFill>
              </a:rPr>
              <a:t>His death surely was not the fault of his mother, or his school, or his friends, or the manufacturer of the game he and his friends so loved to play. Tragedies such as this simply defy rational explanation, and courts should not pretend otherwise</a:t>
            </a:r>
            <a:r>
              <a:rPr lang="en-US" i="1" dirty="0" smtClean="0">
                <a:solidFill>
                  <a:srgbClr val="FFFFFF"/>
                </a:solidFill>
              </a:rPr>
              <a:t>.”</a:t>
            </a:r>
            <a:endParaRPr lang="en-US" i="1" dirty="0">
              <a:solidFill>
                <a:srgbClr val="FFFFFF"/>
              </a:solidFill>
            </a:endParaRPr>
          </a:p>
          <a:p>
            <a:pPr marL="0" indent="0">
              <a:buNone/>
            </a:pPr>
            <a:endParaRPr lang="en-US" i="1" dirty="0"/>
          </a:p>
        </p:txBody>
      </p:sp>
    </p:spTree>
    <p:extLst>
      <p:ext uri="{BB962C8B-B14F-4D97-AF65-F5344CB8AC3E}">
        <p14:creationId xmlns:p14="http://schemas.microsoft.com/office/powerpoint/2010/main" val="12948553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419"/>
            <a:ext cx="9144000" cy="1016000"/>
          </a:xfrm>
        </p:spPr>
        <p:txBody>
          <a:bodyPr>
            <a:noAutofit/>
          </a:bodyPr>
          <a:lstStyle/>
          <a:p>
            <a:r>
              <a:rPr lang="en-US" sz="3200" b="1" dirty="0" smtClean="0">
                <a:solidFill>
                  <a:srgbClr val="FFFF00"/>
                </a:solidFill>
                <a:latin typeface="+mn-lt"/>
              </a:rPr>
              <a:t> Virtual v. Real </a:t>
            </a:r>
            <a:r>
              <a:rPr lang="en-US" sz="3200" b="1" i="1" dirty="0" smtClean="0">
                <a:solidFill>
                  <a:srgbClr val="FFFF00"/>
                </a:solidFill>
                <a:latin typeface="+mn-lt"/>
              </a:rPr>
              <a:t>GUNS</a:t>
            </a:r>
            <a:r>
              <a:rPr lang="en-US" sz="3200" b="1" dirty="0" smtClean="0">
                <a:solidFill>
                  <a:srgbClr val="FFFF00"/>
                </a:solidFill>
                <a:latin typeface="+mn-lt"/>
              </a:rPr>
              <a:t>: </a:t>
            </a:r>
            <a:r>
              <a:rPr lang="en-US" sz="3200" b="1" dirty="0" smtClean="0">
                <a:solidFill>
                  <a:srgbClr val="FFFFFF"/>
                </a:solidFill>
                <a:latin typeface="+mn-lt"/>
              </a:rPr>
              <a:t>the obvious distinction</a:t>
            </a:r>
            <a:endParaRPr lang="en-US" sz="3200" b="1" dirty="0">
              <a:solidFill>
                <a:srgbClr val="FFFFFF"/>
              </a:solidFill>
              <a:latin typeface="+mn-lt"/>
            </a:endParaRPr>
          </a:p>
        </p:txBody>
      </p:sp>
      <p:sp>
        <p:nvSpPr>
          <p:cNvPr id="3" name="Content Placeholder 2"/>
          <p:cNvSpPr>
            <a:spLocks noGrp="1"/>
          </p:cNvSpPr>
          <p:nvPr>
            <p:ph sz="quarter" idx="10"/>
          </p:nvPr>
        </p:nvSpPr>
        <p:spPr>
          <a:xfrm>
            <a:off x="77304" y="1044419"/>
            <a:ext cx="9066696" cy="4681715"/>
          </a:xfrm>
        </p:spPr>
        <p:txBody>
          <a:bodyPr>
            <a:normAutofit/>
          </a:bodyPr>
          <a:lstStyle/>
          <a:p>
            <a:pPr marL="0" indent="0">
              <a:buNone/>
            </a:pPr>
            <a:r>
              <a:rPr lang="en-US" sz="3000" b="1" dirty="0" smtClean="0">
                <a:solidFill>
                  <a:srgbClr val="FFFFFF"/>
                </a:solidFill>
                <a:latin typeface="Lucida Console"/>
                <a:cs typeface="Lucida Console"/>
              </a:rPr>
              <a:t> Guns </a:t>
            </a:r>
            <a:r>
              <a:rPr lang="en-US" sz="3000" b="1" dirty="0">
                <a:solidFill>
                  <a:srgbClr val="FFFFFF"/>
                </a:solidFill>
                <a:latin typeface="Lucida Console"/>
                <a:cs typeface="Lucida Console"/>
              </a:rPr>
              <a:t>are not the cause of violence </a:t>
            </a:r>
            <a:r>
              <a:rPr lang="en-US" sz="3000" b="1" dirty="0" smtClean="0">
                <a:solidFill>
                  <a:srgbClr val="FFFFFF"/>
                </a:solidFill>
                <a:latin typeface="Lucida Console"/>
                <a:cs typeface="Lucida Console"/>
              </a:rPr>
              <a:t> </a:t>
            </a:r>
          </a:p>
          <a:p>
            <a:pPr marL="0" indent="0">
              <a:buNone/>
            </a:pPr>
            <a:r>
              <a:rPr lang="en-US" sz="3000" b="1" dirty="0" smtClean="0">
                <a:solidFill>
                  <a:srgbClr val="FFFFFF"/>
                </a:solidFill>
                <a:latin typeface="Lucida Console"/>
                <a:cs typeface="Lucida Console"/>
              </a:rPr>
              <a:t> They are </a:t>
            </a:r>
            <a:r>
              <a:rPr lang="en-US" sz="3000" b="1" dirty="0">
                <a:solidFill>
                  <a:srgbClr val="FFFFFF"/>
                </a:solidFill>
                <a:latin typeface="Lucida Console"/>
                <a:cs typeface="Lucida Console"/>
              </a:rPr>
              <a:t>actually </a:t>
            </a:r>
            <a:r>
              <a:rPr lang="en-US" sz="3000" b="1" dirty="0">
                <a:solidFill>
                  <a:srgbClr val="FF0000"/>
                </a:solidFill>
                <a:latin typeface="Lucida Console"/>
                <a:cs typeface="Lucida Console"/>
              </a:rPr>
              <a:t>a part of </a:t>
            </a:r>
            <a:r>
              <a:rPr lang="en-US" sz="3000" b="1" dirty="0">
                <a:solidFill>
                  <a:srgbClr val="FFFFFF"/>
                </a:solidFill>
                <a:latin typeface="Lucida Console"/>
                <a:cs typeface="Lucida Console"/>
              </a:rPr>
              <a:t>the </a:t>
            </a:r>
            <a:r>
              <a:rPr lang="en-US" sz="3000" b="1" dirty="0" smtClean="0">
                <a:solidFill>
                  <a:srgbClr val="FFFFFF"/>
                </a:solidFill>
                <a:latin typeface="Lucida Console"/>
                <a:cs typeface="Lucida Console"/>
              </a:rPr>
              <a:t> </a:t>
            </a:r>
          </a:p>
          <a:p>
            <a:pPr marL="0" indent="0">
              <a:buNone/>
            </a:pPr>
            <a:r>
              <a:rPr lang="en-US" sz="3000" b="1" dirty="0" smtClean="0">
                <a:solidFill>
                  <a:srgbClr val="FFFFFF"/>
                </a:solidFill>
                <a:latin typeface="Lucida Console"/>
                <a:cs typeface="Lucida Console"/>
              </a:rPr>
              <a:t> violence</a:t>
            </a:r>
            <a:r>
              <a:rPr lang="en-US" sz="3000" b="1" dirty="0">
                <a:solidFill>
                  <a:srgbClr val="FFFFFF"/>
                </a:solidFill>
                <a:latin typeface="Lucida Console"/>
                <a:cs typeface="Lucida Console"/>
              </a:rPr>
              <a:t>. </a:t>
            </a:r>
            <a:endParaRPr lang="en-US" sz="3000" b="1" dirty="0" smtClean="0">
              <a:solidFill>
                <a:srgbClr val="FFFFFF"/>
              </a:solidFill>
              <a:latin typeface="Lucida Console"/>
              <a:cs typeface="Lucida Console"/>
            </a:endParaRPr>
          </a:p>
          <a:p>
            <a:pPr marL="0" indent="0">
              <a:buNone/>
            </a:pPr>
            <a:endParaRPr lang="en-US" b="1" dirty="0">
              <a:solidFill>
                <a:srgbClr val="FFFFFF"/>
              </a:solidFill>
              <a:latin typeface="Lucida Console"/>
              <a:cs typeface="Lucida Console"/>
            </a:endParaRPr>
          </a:p>
          <a:p>
            <a:pPr marL="0" indent="0">
              <a:buNone/>
            </a:pPr>
            <a:r>
              <a:rPr lang="en-US" b="1" dirty="0" smtClean="0">
                <a:solidFill>
                  <a:srgbClr val="FFFFFF"/>
                </a:solidFill>
                <a:latin typeface="Lucida Console"/>
                <a:cs typeface="Lucida Console"/>
              </a:rPr>
              <a:t>It is for </a:t>
            </a:r>
            <a:r>
              <a:rPr lang="en-US" b="1" dirty="0">
                <a:solidFill>
                  <a:srgbClr val="FFFFFF"/>
                </a:solidFill>
                <a:latin typeface="Lucida Console"/>
                <a:cs typeface="Lucida Console"/>
              </a:rPr>
              <a:t>that </a:t>
            </a:r>
            <a:r>
              <a:rPr lang="en-US" b="1" dirty="0" smtClean="0">
                <a:solidFill>
                  <a:srgbClr val="FFFFFF"/>
                </a:solidFill>
                <a:latin typeface="Lucida Console"/>
                <a:cs typeface="Lucida Console"/>
              </a:rPr>
              <a:t>reason </a:t>
            </a:r>
            <a:r>
              <a:rPr lang="en-US" sz="3200" b="1" dirty="0" smtClean="0">
                <a:solidFill>
                  <a:srgbClr val="FF0000"/>
                </a:solidFill>
                <a:latin typeface="P22 Typewriter"/>
                <a:cs typeface="P22 Typewriter"/>
              </a:rPr>
              <a:t>guns</a:t>
            </a:r>
            <a:r>
              <a:rPr lang="en-US" b="1" dirty="0" smtClean="0">
                <a:solidFill>
                  <a:srgbClr val="FFFFFF"/>
                </a:solidFill>
                <a:latin typeface="Lucida Console"/>
                <a:cs typeface="Lucida Console"/>
              </a:rPr>
              <a:t> are </a:t>
            </a:r>
            <a:r>
              <a:rPr lang="en-US" b="1" dirty="0">
                <a:solidFill>
                  <a:srgbClr val="FFFFFF"/>
                </a:solidFill>
                <a:latin typeface="Lucida Console"/>
                <a:cs typeface="Lucida Console"/>
              </a:rPr>
              <a:t>different from </a:t>
            </a:r>
            <a:r>
              <a:rPr lang="en-US" b="1" dirty="0" smtClean="0">
                <a:solidFill>
                  <a:srgbClr val="FFFFFF"/>
                </a:solidFill>
                <a:latin typeface="Lucida Console"/>
                <a:cs typeface="Lucida Console"/>
              </a:rPr>
              <a:t>media influences, video</a:t>
            </a:r>
            <a:r>
              <a:rPr lang="en-US" b="1" dirty="0">
                <a:solidFill>
                  <a:srgbClr val="FFFFFF"/>
                </a:solidFill>
                <a:latin typeface="Lucida Console"/>
                <a:cs typeface="Lucida Console"/>
              </a:rPr>
              <a:t>-games and the rest. </a:t>
            </a:r>
          </a:p>
          <a:p>
            <a:pPr marL="0" indent="0">
              <a:buNone/>
            </a:pPr>
            <a:endParaRPr lang="en-US" b="1" dirty="0">
              <a:solidFill>
                <a:srgbClr val="FFFFFF"/>
              </a:solidFill>
              <a:latin typeface="Lucida Console"/>
              <a:cs typeface="Lucida Console"/>
            </a:endParaRPr>
          </a:p>
          <a:p>
            <a:pPr marL="0" indent="0">
              <a:buNone/>
            </a:pPr>
            <a:r>
              <a:rPr lang="en-US" b="1" dirty="0" smtClean="0">
                <a:solidFill>
                  <a:srgbClr val="FFFF00"/>
                </a:solidFill>
                <a:latin typeface="Lucida Console"/>
                <a:cs typeface="Lucida Console"/>
              </a:rPr>
              <a:t>Related</a:t>
            </a:r>
            <a:r>
              <a:rPr lang="en-US" b="1" dirty="0">
                <a:solidFill>
                  <a:srgbClr val="FFFF00"/>
                </a:solidFill>
                <a:latin typeface="Lucida Console"/>
                <a:cs typeface="Lucida Console"/>
              </a:rPr>
              <a:t>: </a:t>
            </a:r>
            <a:r>
              <a:rPr lang="en-US" b="1" dirty="0">
                <a:solidFill>
                  <a:srgbClr val="FFFFFF"/>
                </a:solidFill>
                <a:latin typeface="Lucida Console"/>
                <a:cs typeface="Lucida Console"/>
              </a:rPr>
              <a:t>difference between </a:t>
            </a:r>
            <a:r>
              <a:rPr lang="en-US" b="1" dirty="0" smtClean="0">
                <a:solidFill>
                  <a:srgbClr val="FF0000"/>
                </a:solidFill>
                <a:latin typeface="Lucida Console"/>
                <a:cs typeface="Lucida Console"/>
              </a:rPr>
              <a:t>ACTIONS</a:t>
            </a:r>
            <a:r>
              <a:rPr lang="en-US" b="1" dirty="0" smtClean="0">
                <a:latin typeface="Lucida Console"/>
                <a:cs typeface="Lucida Console"/>
              </a:rPr>
              <a:t> </a:t>
            </a:r>
            <a:r>
              <a:rPr lang="en-US" b="1" dirty="0" smtClean="0">
                <a:solidFill>
                  <a:srgbClr val="FFFFFF"/>
                </a:solidFill>
                <a:latin typeface="Lucida Console"/>
                <a:cs typeface="Lucida Console"/>
              </a:rPr>
              <a:t>(e.g.  rampage </a:t>
            </a:r>
            <a:r>
              <a:rPr lang="en-US" b="1" dirty="0">
                <a:solidFill>
                  <a:srgbClr val="FFFFFF"/>
                </a:solidFill>
                <a:latin typeface="Lucida Console"/>
                <a:cs typeface="Lucida Console"/>
              </a:rPr>
              <a:t>killing</a:t>
            </a:r>
            <a:r>
              <a:rPr lang="en-US" b="1" dirty="0" smtClean="0">
                <a:solidFill>
                  <a:srgbClr val="FFFFFF"/>
                </a:solidFill>
                <a:latin typeface="Lucida Console"/>
                <a:cs typeface="Lucida Console"/>
              </a:rPr>
              <a:t>) &amp; </a:t>
            </a:r>
            <a:r>
              <a:rPr lang="en-US" b="1" dirty="0" smtClean="0">
                <a:solidFill>
                  <a:schemeClr val="accent4">
                    <a:lumMod val="60000"/>
                    <a:lumOff val="40000"/>
                  </a:schemeClr>
                </a:solidFill>
                <a:latin typeface="Lucida Console"/>
                <a:cs typeface="Lucida Console"/>
              </a:rPr>
              <a:t>INFLUENCES</a:t>
            </a:r>
            <a:r>
              <a:rPr lang="en-US" b="1" dirty="0" smtClean="0">
                <a:latin typeface="Lucida Console"/>
                <a:cs typeface="Lucida Console"/>
              </a:rPr>
              <a:t> </a:t>
            </a:r>
            <a:r>
              <a:rPr lang="en-US" b="1" dirty="0">
                <a:solidFill>
                  <a:schemeClr val="bg1"/>
                </a:solidFill>
                <a:latin typeface="Lucida Console"/>
                <a:cs typeface="Lucida Console"/>
              </a:rPr>
              <a:t>(video-games, movies). </a:t>
            </a:r>
            <a:r>
              <a:rPr lang="en-US" b="1" dirty="0" smtClean="0">
                <a:solidFill>
                  <a:schemeClr val="bg1"/>
                </a:solidFill>
                <a:latin typeface="Lucida Console"/>
                <a:cs typeface="Lucida Console"/>
              </a:rPr>
              <a:t>Between </a:t>
            </a:r>
            <a:r>
              <a:rPr lang="en-US" b="1" dirty="0">
                <a:solidFill>
                  <a:schemeClr val="bg1"/>
                </a:solidFill>
                <a:latin typeface="Lucida Console"/>
                <a:cs typeface="Lucida Console"/>
              </a:rPr>
              <a:t>them lies </a:t>
            </a:r>
            <a:r>
              <a:rPr lang="en-US" b="1" dirty="0" smtClean="0">
                <a:solidFill>
                  <a:schemeClr val="bg1"/>
                </a:solidFill>
                <a:latin typeface="Lucida Console"/>
                <a:cs typeface="Lucida Console"/>
              </a:rPr>
              <a:t>INTERPRETATION</a:t>
            </a:r>
            <a:r>
              <a:rPr lang="en-US" sz="2000" b="1" dirty="0" smtClean="0">
                <a:solidFill>
                  <a:schemeClr val="bg1"/>
                </a:solidFill>
                <a:latin typeface="Lucida Console"/>
                <a:cs typeface="Lucida Console"/>
              </a:rPr>
              <a:t> </a:t>
            </a:r>
            <a:endParaRPr lang="en-US" sz="2000" b="1" dirty="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a:t>
            </a:r>
            <a:r>
              <a:rPr lang="en-US" b="1" dirty="0">
                <a:solidFill>
                  <a:schemeClr val="bg1"/>
                </a:solidFill>
                <a:latin typeface="Lucida Console"/>
                <a:cs typeface="Lucida Console"/>
              </a:rPr>
              <a:t>which is about</a:t>
            </a:r>
            <a:r>
              <a:rPr lang="en-US" b="1" dirty="0">
                <a:latin typeface="Lucida Console"/>
                <a:cs typeface="Lucida Console"/>
              </a:rPr>
              <a:t> </a:t>
            </a:r>
            <a:r>
              <a:rPr lang="en-US" b="1" dirty="0">
                <a:solidFill>
                  <a:schemeClr val="accent3">
                    <a:lumMod val="60000"/>
                    <a:lumOff val="40000"/>
                  </a:schemeClr>
                </a:solidFill>
                <a:latin typeface="Lucida Console"/>
                <a:cs typeface="Lucida Console"/>
              </a:rPr>
              <a:t>education</a:t>
            </a:r>
            <a:r>
              <a:rPr lang="en-US" b="1" dirty="0" smtClean="0">
                <a:solidFill>
                  <a:srgbClr val="FFFFFF"/>
                </a:solidFill>
                <a:latin typeface="Lucida Console"/>
                <a:cs typeface="Lucida Console"/>
              </a:rPr>
              <a:t>)</a:t>
            </a:r>
            <a:r>
              <a:rPr lang="en-US" b="1" dirty="0" smtClean="0">
                <a:latin typeface="Lucida Console"/>
                <a:cs typeface="Lucida Console"/>
              </a:rPr>
              <a:t> </a:t>
            </a:r>
            <a:r>
              <a:rPr lang="en-US" b="1" dirty="0">
                <a:latin typeface="Lucida Console"/>
                <a:cs typeface="Lucida Console"/>
              </a:rPr>
              <a:t> </a:t>
            </a:r>
          </a:p>
          <a:p>
            <a:pPr marL="0" indent="0">
              <a:buNone/>
            </a:pPr>
            <a:r>
              <a:rPr lang="en-US" dirty="0" smtClean="0"/>
              <a:t>      </a:t>
            </a:r>
            <a:endParaRPr lang="en-US" dirty="0"/>
          </a:p>
        </p:txBody>
      </p:sp>
      <p:pic>
        <p:nvPicPr>
          <p:cNvPr id="4" name="Content Placeholder 3" descr="Walther_P99_9x19mm.png"/>
          <p:cNvPicPr>
            <a:picLocks noChangeAspect="1"/>
          </p:cNvPicPr>
          <p:nvPr/>
        </p:nvPicPr>
        <p:blipFill rotWithShape="1">
          <a:blip r:embed="rId2" cstate="print">
            <a:extLst>
              <a:ext uri="{28A0092B-C50C-407E-A947-70E740481C1C}">
                <a14:useLocalDpi xmlns:a14="http://schemas.microsoft.com/office/drawing/2010/main"/>
              </a:ext>
            </a:extLst>
          </a:blip>
          <a:srcRect l="4711" t="3706" r="1600" b="2431"/>
          <a:stretch/>
        </p:blipFill>
        <p:spPr>
          <a:xfrm>
            <a:off x="5847790" y="5021059"/>
            <a:ext cx="1409095" cy="1072900"/>
          </a:xfrm>
          <a:prstGeom prst="rect">
            <a:avLst/>
          </a:prstGeom>
        </p:spPr>
      </p:pic>
      <p:pic>
        <p:nvPicPr>
          <p:cNvPr id="5" name="Content Placeholder 3" descr="Doom_cover_art.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96459" y="4839647"/>
            <a:ext cx="965588" cy="1444623"/>
          </a:xfrm>
          <a:prstGeom prst="rect">
            <a:avLst/>
          </a:prstGeom>
        </p:spPr>
      </p:pic>
    </p:spTree>
    <p:extLst>
      <p:ext uri="{BB962C8B-B14F-4D97-AF65-F5344CB8AC3E}">
        <p14:creationId xmlns:p14="http://schemas.microsoft.com/office/powerpoint/2010/main" val="199103288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560"/>
            <a:ext cx="9144000" cy="793420"/>
          </a:xfrm>
        </p:spPr>
        <p:txBody>
          <a:bodyPr>
            <a:normAutofit fontScale="90000"/>
          </a:bodyPr>
          <a:lstStyle/>
          <a:p>
            <a:r>
              <a:rPr lang="en-US" sz="4400" b="1" dirty="0" smtClean="0">
                <a:solidFill>
                  <a:srgbClr val="FFFF00"/>
                </a:solidFill>
                <a:latin typeface="+mn-lt"/>
              </a:rPr>
              <a:t> </a:t>
            </a:r>
            <a:br>
              <a:rPr lang="en-US" sz="4400" b="1" dirty="0" smtClean="0">
                <a:solidFill>
                  <a:srgbClr val="FFFF00"/>
                </a:solidFill>
                <a:latin typeface="+mn-lt"/>
              </a:rPr>
            </a:br>
            <a:r>
              <a:rPr lang="en-US" sz="4400" b="1" dirty="0" smtClean="0">
                <a:solidFill>
                  <a:srgbClr val="FFFF00"/>
                </a:solidFill>
                <a:latin typeface="+mn-lt"/>
              </a:rPr>
              <a:t>Women Gamers – Women in Games</a:t>
            </a:r>
            <a:r>
              <a:rPr lang="en-US" sz="4400" b="1" dirty="0">
                <a:solidFill>
                  <a:srgbClr val="FFFF00"/>
                </a:solidFill>
                <a:latin typeface="+mn-lt"/>
              </a:rPr>
              <a:t> </a:t>
            </a:r>
            <a:r>
              <a:rPr lang="en-US" sz="4400" b="1" dirty="0" smtClean="0">
                <a:solidFill>
                  <a:srgbClr val="FFFF00"/>
                </a:solidFill>
                <a:latin typeface="+mn-lt"/>
              </a:rPr>
              <a:t>  </a:t>
            </a:r>
            <a:br>
              <a:rPr lang="en-US" sz="4400" b="1" dirty="0" smtClean="0">
                <a:solidFill>
                  <a:srgbClr val="FFFF00"/>
                </a:solidFill>
                <a:latin typeface="+mn-lt"/>
              </a:rPr>
            </a:br>
            <a:endParaRPr lang="en-US" dirty="0">
              <a:solidFill>
                <a:schemeClr val="tx1"/>
              </a:solidFill>
            </a:endParaRPr>
          </a:p>
        </p:txBody>
      </p:sp>
      <p:sp>
        <p:nvSpPr>
          <p:cNvPr id="3" name="Content Placeholder 2"/>
          <p:cNvSpPr>
            <a:spLocks noGrp="1"/>
          </p:cNvSpPr>
          <p:nvPr>
            <p:ph sz="quarter" idx="10"/>
          </p:nvPr>
        </p:nvSpPr>
        <p:spPr>
          <a:xfrm>
            <a:off x="0" y="821980"/>
            <a:ext cx="9144000" cy="5605168"/>
          </a:xfrm>
        </p:spPr>
        <p:txBody>
          <a:bodyPr>
            <a:normAutofit/>
          </a:bodyPr>
          <a:lstStyle/>
          <a:p>
            <a:r>
              <a:rPr lang="en-US" b="1" dirty="0" smtClean="0">
                <a:solidFill>
                  <a:schemeClr val="bg1"/>
                </a:solidFill>
                <a:latin typeface="Lucida Console"/>
                <a:cs typeface="Lucida Console"/>
              </a:rPr>
              <a:t>“Video </a:t>
            </a:r>
            <a:r>
              <a:rPr lang="en-US" b="1" dirty="0">
                <a:solidFill>
                  <a:schemeClr val="bg1"/>
                </a:solidFill>
                <a:latin typeface="Lucida Console"/>
                <a:cs typeface="Lucida Console"/>
              </a:rPr>
              <a:t>Games and </a:t>
            </a:r>
            <a:r>
              <a:rPr lang="en-US" b="1" dirty="0" err="1">
                <a:solidFill>
                  <a:schemeClr val="bg1"/>
                </a:solidFill>
                <a:latin typeface="Lucida Console"/>
                <a:cs typeface="Lucida Console"/>
              </a:rPr>
              <a:t>Aestheticising</a:t>
            </a:r>
            <a:r>
              <a:rPr lang="en-US" b="1" dirty="0">
                <a:solidFill>
                  <a:schemeClr val="bg1"/>
                </a:solidFill>
                <a:latin typeface="Lucida Console"/>
                <a:cs typeface="Lucida Console"/>
              </a:rPr>
              <a:t> Sexual </a:t>
            </a:r>
            <a:r>
              <a:rPr lang="en-US" b="1" dirty="0" smtClean="0">
                <a:solidFill>
                  <a:schemeClr val="bg1"/>
                </a:solidFill>
                <a:latin typeface="Lucida Console"/>
                <a:cs typeface="Lucida Console"/>
              </a:rPr>
              <a:t>Violence” </a:t>
            </a:r>
            <a:r>
              <a:rPr lang="en-US" sz="1000" dirty="0" smtClean="0">
                <a:solidFill>
                  <a:schemeClr val="bg1"/>
                </a:solidFill>
                <a:latin typeface="Lucida Console"/>
                <a:cs typeface="Lucida Console"/>
                <a:hlinkClick r:id="rId2"/>
              </a:rPr>
              <a:t>http</a:t>
            </a:r>
            <a:r>
              <a:rPr lang="en-US" sz="1000" dirty="0">
                <a:solidFill>
                  <a:schemeClr val="bg1"/>
                </a:solidFill>
                <a:latin typeface="Lucida Console"/>
                <a:cs typeface="Lucida Console"/>
                <a:hlinkClick r:id="rId2"/>
              </a:rPr>
              <a:t>://gamingbolt.com/video-games-and-aestheticising-sexual-</a:t>
            </a:r>
            <a:r>
              <a:rPr lang="en-US" sz="1000" dirty="0" smtClean="0">
                <a:solidFill>
                  <a:schemeClr val="bg1"/>
                </a:solidFill>
                <a:latin typeface="Lucida Console"/>
                <a:cs typeface="Lucida Console"/>
                <a:hlinkClick r:id="rId2"/>
              </a:rPr>
              <a:t>violence</a:t>
            </a:r>
            <a:endParaRPr lang="en-US" sz="1000" dirty="0" smtClean="0">
              <a:solidFill>
                <a:schemeClr val="bg1"/>
              </a:solidFill>
              <a:latin typeface="Lucida Console"/>
              <a:cs typeface="Lucida Console"/>
            </a:endParaRPr>
          </a:p>
          <a:p>
            <a:r>
              <a:rPr lang="en-US" b="1" dirty="0" smtClean="0">
                <a:solidFill>
                  <a:schemeClr val="bg1"/>
                </a:solidFill>
                <a:latin typeface="Lucida Console"/>
                <a:cs typeface="Lucida Console"/>
              </a:rPr>
              <a:t>“A </a:t>
            </a:r>
            <a:r>
              <a:rPr lang="en-US" b="1" dirty="0">
                <a:solidFill>
                  <a:schemeClr val="bg1"/>
                </a:solidFill>
                <a:latin typeface="Lucida Console"/>
                <a:cs typeface="Lucida Console"/>
              </a:rPr>
              <a:t>Feminist Reviews Tomb Raider's Lara </a:t>
            </a:r>
            <a:r>
              <a:rPr lang="en-US" b="1" dirty="0" smtClean="0">
                <a:solidFill>
                  <a:schemeClr val="bg1"/>
                </a:solidFill>
                <a:latin typeface="Lucida Console"/>
                <a:cs typeface="Lucida Console"/>
              </a:rPr>
              <a:t>Croft” </a:t>
            </a:r>
            <a:r>
              <a:rPr lang="en-US" sz="1000" u="sng" dirty="0" smtClean="0">
                <a:solidFill>
                  <a:schemeClr val="bg1"/>
                </a:solidFill>
                <a:latin typeface="Lucida Console"/>
                <a:cs typeface="Lucida Console"/>
                <a:hlinkClick r:id="rId3"/>
              </a:rPr>
              <a:t>http</a:t>
            </a:r>
            <a:r>
              <a:rPr lang="en-US" sz="1000" u="sng" dirty="0">
                <a:solidFill>
                  <a:schemeClr val="bg1"/>
                </a:solidFill>
                <a:latin typeface="Lucida Console"/>
                <a:cs typeface="Lucida Console"/>
                <a:hlinkClick r:id="rId3"/>
              </a:rPr>
              <a:t>://www.forbes.com/sites/carolpinchefsky/2013/03/12/a-feminist-reviews-tomb-raiders-lara-croft</a:t>
            </a:r>
            <a:r>
              <a:rPr lang="en-US" sz="1000" u="sng" dirty="0" smtClean="0">
                <a:solidFill>
                  <a:schemeClr val="bg1"/>
                </a:solidFill>
                <a:latin typeface="Lucida Console"/>
                <a:cs typeface="Lucida Console"/>
                <a:hlinkClick r:id="rId3"/>
              </a:rPr>
              <a:t>/</a:t>
            </a:r>
            <a:endParaRPr lang="en-US" sz="1000" b="1" dirty="0">
              <a:solidFill>
                <a:schemeClr val="bg1"/>
              </a:solidFill>
              <a:latin typeface="Lucida Console"/>
              <a:cs typeface="Lucida Console"/>
            </a:endParaRPr>
          </a:p>
          <a:p>
            <a:r>
              <a:rPr lang="en-US" b="1" dirty="0" smtClean="0">
                <a:solidFill>
                  <a:schemeClr val="bg1"/>
                </a:solidFill>
                <a:latin typeface="Lucida Console"/>
                <a:cs typeface="Lucida Console"/>
              </a:rPr>
              <a:t>“</a:t>
            </a:r>
            <a:r>
              <a:rPr lang="en-US" b="1" dirty="0" err="1" smtClean="0">
                <a:solidFill>
                  <a:schemeClr val="bg1"/>
                </a:solidFill>
                <a:latin typeface="Lucida Console"/>
                <a:cs typeface="Lucida Console"/>
              </a:rPr>
              <a:t>Hitman</a:t>
            </a:r>
            <a:r>
              <a:rPr lang="en-US" b="1" dirty="0" smtClean="0">
                <a:solidFill>
                  <a:schemeClr val="bg1"/>
                </a:solidFill>
                <a:latin typeface="Lucida Console"/>
                <a:cs typeface="Lucida Console"/>
              </a:rPr>
              <a:t> </a:t>
            </a:r>
            <a:r>
              <a:rPr lang="en-US" b="1" dirty="0">
                <a:solidFill>
                  <a:schemeClr val="bg1"/>
                </a:solidFill>
                <a:latin typeface="Lucida Console"/>
                <a:cs typeface="Lucida Console"/>
              </a:rPr>
              <a:t>Absolution: Trailer causes </a:t>
            </a:r>
            <a:r>
              <a:rPr lang="en-US" b="1" dirty="0" err="1" smtClean="0">
                <a:solidFill>
                  <a:schemeClr val="bg1"/>
                </a:solidFill>
                <a:latin typeface="Lucida Console"/>
                <a:cs typeface="Lucida Console"/>
              </a:rPr>
              <a:t>outrage”</a:t>
            </a:r>
            <a:r>
              <a:rPr lang="en-US" sz="1000" dirty="0" err="1" smtClean="0">
                <a:solidFill>
                  <a:schemeClr val="bg1"/>
                </a:solidFill>
                <a:latin typeface="Lucida Console"/>
                <a:cs typeface="Lucida Console"/>
                <a:hlinkClick r:id="rId4"/>
              </a:rPr>
              <a:t>http</a:t>
            </a:r>
            <a:r>
              <a:rPr lang="en-US" sz="1000" dirty="0">
                <a:solidFill>
                  <a:schemeClr val="bg1"/>
                </a:solidFill>
                <a:latin typeface="Lucida Console"/>
                <a:cs typeface="Lucida Console"/>
                <a:hlinkClick r:id="rId4"/>
              </a:rPr>
              <a:t>://www.pocket-lint.com/news/45874/hitman-absolution-trailer-causes-outrage-io-games-producer-talks-violence-and-</a:t>
            </a:r>
            <a:r>
              <a:rPr lang="en-US" sz="1000" dirty="0" smtClean="0">
                <a:solidFill>
                  <a:schemeClr val="bg1"/>
                </a:solidFill>
                <a:latin typeface="Lucida Console"/>
                <a:cs typeface="Lucida Console"/>
                <a:hlinkClick r:id="rId4"/>
              </a:rPr>
              <a:t>content</a:t>
            </a:r>
            <a:endParaRPr lang="en-US" sz="1000" dirty="0" smtClean="0">
              <a:solidFill>
                <a:schemeClr val="bg1"/>
              </a:solidFill>
              <a:latin typeface="Lucida Console"/>
              <a:cs typeface="Lucida Console"/>
            </a:endParaRPr>
          </a:p>
          <a:p>
            <a:r>
              <a:rPr lang="en-US" b="1" dirty="0" smtClean="0">
                <a:solidFill>
                  <a:schemeClr val="bg1"/>
                </a:solidFill>
                <a:latin typeface="Lucida Console"/>
                <a:cs typeface="Lucida Console"/>
              </a:rPr>
              <a:t>“In </a:t>
            </a:r>
            <a:r>
              <a:rPr lang="en-US" b="1" dirty="0">
                <a:solidFill>
                  <a:schemeClr val="bg1"/>
                </a:solidFill>
                <a:latin typeface="Lucida Console"/>
                <a:cs typeface="Lucida Console"/>
              </a:rPr>
              <a:t>Virtual Play, Sex Harassment Is All Too </a:t>
            </a:r>
            <a:r>
              <a:rPr lang="en-US" b="1" dirty="0" smtClean="0">
                <a:solidFill>
                  <a:schemeClr val="bg1"/>
                </a:solidFill>
                <a:latin typeface="Lucida Console"/>
                <a:cs typeface="Lucida Console"/>
              </a:rPr>
              <a:t>Real” </a:t>
            </a:r>
            <a:r>
              <a:rPr lang="en-US" sz="1000" dirty="0" smtClean="0">
                <a:solidFill>
                  <a:schemeClr val="bg1"/>
                </a:solidFill>
                <a:latin typeface="Lucida Console"/>
                <a:cs typeface="Lucida Console"/>
                <a:hlinkClick r:id="rId5"/>
              </a:rPr>
              <a:t>http</a:t>
            </a:r>
            <a:r>
              <a:rPr lang="en-US" sz="1000" dirty="0">
                <a:solidFill>
                  <a:schemeClr val="bg1"/>
                </a:solidFill>
                <a:latin typeface="Lucida Console"/>
                <a:cs typeface="Lucida Console"/>
                <a:hlinkClick r:id="rId5"/>
              </a:rPr>
              <a:t>://www.nytimes.com/2012/08/02/us/sexual-harassment-in-online-gaming-stirs-</a:t>
            </a:r>
            <a:r>
              <a:rPr lang="en-US" sz="1000" dirty="0" smtClean="0">
                <a:solidFill>
                  <a:schemeClr val="bg1"/>
                </a:solidFill>
                <a:latin typeface="Lucida Console"/>
                <a:cs typeface="Lucida Console"/>
                <a:hlinkClick r:id="rId5"/>
              </a:rPr>
              <a:t>anger.html</a:t>
            </a:r>
            <a:endParaRPr lang="en-US" sz="1000" dirty="0" smtClean="0">
              <a:solidFill>
                <a:schemeClr val="bg1"/>
              </a:solidFill>
              <a:latin typeface="Lucida Console"/>
              <a:cs typeface="Lucida Console"/>
            </a:endParaRPr>
          </a:p>
          <a:p>
            <a:r>
              <a:rPr lang="en-US" b="1" dirty="0" smtClean="0">
                <a:solidFill>
                  <a:schemeClr val="bg1"/>
                </a:solidFill>
                <a:latin typeface="Lucida Console"/>
                <a:cs typeface="Lucida Console"/>
              </a:rPr>
              <a:t>“Image Based Harassment and Visual </a:t>
            </a:r>
            <a:r>
              <a:rPr lang="en-US" b="1" dirty="0" err="1" smtClean="0">
                <a:solidFill>
                  <a:schemeClr val="bg1"/>
                </a:solidFill>
                <a:latin typeface="Lucida Console"/>
                <a:cs typeface="Lucida Console"/>
              </a:rPr>
              <a:t>Misogyny”</a:t>
            </a:r>
            <a:r>
              <a:rPr lang="en-US" sz="1000" dirty="0" err="1" smtClean="0">
                <a:solidFill>
                  <a:schemeClr val="bg1"/>
                </a:solidFill>
                <a:latin typeface="Lucida Console"/>
                <a:cs typeface="Lucida Console"/>
                <a:hlinkClick r:id="rId6"/>
              </a:rPr>
              <a:t>http</a:t>
            </a:r>
            <a:r>
              <a:rPr lang="en-US" sz="1000" dirty="0">
                <a:solidFill>
                  <a:schemeClr val="bg1"/>
                </a:solidFill>
                <a:latin typeface="Lucida Console"/>
                <a:cs typeface="Lucida Console"/>
                <a:hlinkClick r:id="rId6"/>
              </a:rPr>
              <a:t>://www.feministfrequency.com/2012/07/image-based-harassment-and-visual-misogyny</a:t>
            </a:r>
            <a:r>
              <a:rPr lang="en-US" sz="1000" dirty="0" smtClean="0">
                <a:solidFill>
                  <a:schemeClr val="bg1"/>
                </a:solidFill>
                <a:latin typeface="Lucida Console"/>
                <a:cs typeface="Lucida Console"/>
                <a:hlinkClick r:id="rId6"/>
              </a:rPr>
              <a:t>/</a:t>
            </a:r>
            <a:endParaRPr lang="en-US" sz="1000" dirty="0" smtClean="0">
              <a:solidFill>
                <a:schemeClr val="bg1"/>
              </a:solidFill>
              <a:latin typeface="Lucida Console"/>
              <a:cs typeface="Lucida Console"/>
            </a:endParaRPr>
          </a:p>
          <a:p>
            <a:r>
              <a:rPr lang="en-US" b="1" dirty="0" smtClean="0">
                <a:solidFill>
                  <a:schemeClr val="bg1"/>
                </a:solidFill>
                <a:latin typeface="Lucida Console"/>
                <a:cs typeface="Lucida Console"/>
              </a:rPr>
              <a:t>“Fear of a Woman </a:t>
            </a:r>
            <a:r>
              <a:rPr lang="en-US" b="1" dirty="0" err="1" smtClean="0">
                <a:solidFill>
                  <a:schemeClr val="bg1"/>
                </a:solidFill>
                <a:latin typeface="Lucida Console"/>
                <a:cs typeface="Lucida Console"/>
              </a:rPr>
              <a:t>Warrior”</a:t>
            </a:r>
            <a:r>
              <a:rPr lang="en-US" sz="1000" dirty="0" err="1" smtClean="0">
                <a:solidFill>
                  <a:schemeClr val="bg1"/>
                </a:solidFill>
                <a:latin typeface="Lucida Console"/>
                <a:cs typeface="Lucida Console"/>
                <a:hlinkClick r:id="rId7"/>
              </a:rPr>
              <a:t>http</a:t>
            </a:r>
            <a:r>
              <a:rPr lang="en-US" sz="1000" dirty="0">
                <a:solidFill>
                  <a:schemeClr val="bg1"/>
                </a:solidFill>
                <a:latin typeface="Lucida Console"/>
                <a:cs typeface="Lucida Console"/>
                <a:hlinkClick r:id="rId7"/>
              </a:rPr>
              <a:t>://www.gamespot.com/features/fear-of-a-woman-warrior-6404142</a:t>
            </a:r>
            <a:r>
              <a:rPr lang="en-US" sz="1000" dirty="0" smtClean="0">
                <a:solidFill>
                  <a:schemeClr val="bg1"/>
                </a:solidFill>
                <a:latin typeface="Lucida Console"/>
                <a:cs typeface="Lucida Console"/>
                <a:hlinkClick r:id="rId7"/>
              </a:rPr>
              <a:t>/</a:t>
            </a:r>
            <a:endParaRPr lang="en-US" sz="1000" dirty="0" smtClean="0">
              <a:solidFill>
                <a:schemeClr val="bg1"/>
              </a:solidFill>
              <a:latin typeface="Lucida Console"/>
              <a:cs typeface="Lucida Console"/>
            </a:endParaRPr>
          </a:p>
          <a:p>
            <a:r>
              <a:rPr lang="en-US" b="1" dirty="0" smtClean="0">
                <a:solidFill>
                  <a:schemeClr val="bg1"/>
                </a:solidFill>
                <a:latin typeface="Lucida Console"/>
                <a:cs typeface="Lucida Console"/>
              </a:rPr>
              <a:t>“On being a girl in computer science - a confession” </a:t>
            </a:r>
            <a:r>
              <a:rPr lang="en-US" dirty="0" smtClean="0">
                <a:solidFill>
                  <a:schemeClr val="bg1"/>
                </a:solidFill>
                <a:latin typeface="Lucida Console"/>
                <a:cs typeface="Lucida Console"/>
              </a:rPr>
              <a:t>by Dr. Kimberly </a:t>
            </a:r>
            <a:r>
              <a:rPr lang="en-US" dirty="0" err="1" smtClean="0">
                <a:solidFill>
                  <a:schemeClr val="bg1"/>
                </a:solidFill>
                <a:latin typeface="Lucida Console"/>
                <a:cs typeface="Lucida Console"/>
              </a:rPr>
              <a:t>Voll</a:t>
            </a:r>
            <a:r>
              <a:rPr lang="en-US" sz="1000" dirty="0" err="1" smtClean="0">
                <a:solidFill>
                  <a:schemeClr val="bg1"/>
                </a:solidFill>
                <a:latin typeface="Lucida Console"/>
                <a:cs typeface="Lucida Console"/>
                <a:hlinkClick r:id="rId8"/>
              </a:rPr>
              <a:t>http</a:t>
            </a:r>
            <a:r>
              <a:rPr lang="en-US" sz="1000" dirty="0">
                <a:latin typeface="Lucida Console"/>
                <a:cs typeface="Lucida Console"/>
                <a:hlinkClick r:id="rId8"/>
              </a:rPr>
              <a:t>://zanytomato.tumblr.com/post/44978912674/on-being-a-girl-in-computer-science-a-</a:t>
            </a:r>
            <a:r>
              <a:rPr lang="en-US" sz="1000" dirty="0" smtClean="0">
                <a:latin typeface="Lucida Console"/>
                <a:cs typeface="Lucida Console"/>
                <a:hlinkClick r:id="rId8"/>
              </a:rPr>
              <a:t>confession</a:t>
            </a:r>
            <a:endParaRPr lang="en-US" sz="1000" dirty="0" smtClean="0">
              <a:latin typeface="Lucida Console"/>
              <a:cs typeface="Lucida Console"/>
            </a:endParaRPr>
          </a:p>
          <a:p>
            <a:endParaRPr lang="en-US" dirty="0"/>
          </a:p>
          <a:p>
            <a:endParaRPr lang="en-US" b="1" dirty="0"/>
          </a:p>
          <a:p>
            <a:endParaRPr lang="en-US" b="1" dirty="0"/>
          </a:p>
          <a:p>
            <a:endParaRPr lang="en-US" dirty="0"/>
          </a:p>
        </p:txBody>
      </p:sp>
      <p:pic>
        <p:nvPicPr>
          <p:cNvPr id="5" name="Content Placeholder 3" descr="HitmanAbsolutionPackArt.jpg"/>
          <p:cNvPicPr>
            <a:picLocks noChangeAspect="1"/>
          </p:cNvPicPr>
          <p:nvPr/>
        </p:nvPicPr>
        <p:blipFill rotWithShape="1">
          <a:blip r:embed="rId9" cstate="print">
            <a:extLst>
              <a:ext uri="{28A0092B-C50C-407E-A947-70E740481C1C}">
                <a14:useLocalDpi xmlns:a14="http://schemas.microsoft.com/office/drawing/2010/main"/>
              </a:ext>
            </a:extLst>
          </a:blip>
          <a:srcRect r="-119" b="-420"/>
          <a:stretch/>
        </p:blipFill>
        <p:spPr>
          <a:xfrm>
            <a:off x="4535554" y="5086032"/>
            <a:ext cx="1088532" cy="1568690"/>
          </a:xfrm>
          <a:prstGeom prst="rect">
            <a:avLst/>
          </a:prstGeom>
        </p:spPr>
      </p:pic>
    </p:spTree>
    <p:extLst>
      <p:ext uri="{BB962C8B-B14F-4D97-AF65-F5344CB8AC3E}">
        <p14:creationId xmlns:p14="http://schemas.microsoft.com/office/powerpoint/2010/main" val="89710680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9109"/>
          </a:xfrm>
        </p:spPr>
        <p:txBody>
          <a:bodyPr>
            <a:normAutofit/>
          </a:bodyPr>
          <a:lstStyle/>
          <a:p>
            <a:r>
              <a:rPr lang="en-US" b="1" dirty="0" smtClean="0">
                <a:solidFill>
                  <a:srgbClr val="FFFF00"/>
                </a:solidFill>
                <a:latin typeface="+mn-lt"/>
              </a:rPr>
              <a:t>   Something(s) utopian to reflect on..</a:t>
            </a:r>
            <a:endParaRPr lang="en-US" b="1" dirty="0">
              <a:solidFill>
                <a:srgbClr val="FFFF00"/>
              </a:solidFill>
              <a:latin typeface="+mn-lt"/>
            </a:endParaRPr>
          </a:p>
        </p:txBody>
      </p:sp>
      <p:sp>
        <p:nvSpPr>
          <p:cNvPr id="3" name="Content Placeholder 2"/>
          <p:cNvSpPr>
            <a:spLocks noGrp="1"/>
          </p:cNvSpPr>
          <p:nvPr>
            <p:ph sz="quarter" idx="10"/>
          </p:nvPr>
        </p:nvSpPr>
        <p:spPr>
          <a:xfrm>
            <a:off x="457200" y="808097"/>
            <a:ext cx="8686800" cy="5165521"/>
          </a:xfrm>
        </p:spPr>
        <p:txBody>
          <a:bodyPr>
            <a:normAutofit fontScale="92500" lnSpcReduction="10000"/>
          </a:bodyPr>
          <a:lstStyle/>
          <a:p>
            <a:pPr marL="0" indent="0">
              <a:buNone/>
            </a:pPr>
            <a:r>
              <a:rPr lang="en-US" b="1" dirty="0" smtClean="0">
                <a:solidFill>
                  <a:schemeClr val="bg1"/>
                </a:solidFill>
                <a:latin typeface="Lucida Console"/>
                <a:cs typeface="Lucida Console"/>
              </a:rPr>
              <a:t>Razing the</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virtual</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glass</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ceiling:</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Gendered</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economic</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disparity</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in</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two</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massive</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online</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games</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 </a:t>
            </a:r>
            <a:r>
              <a:rPr lang="en-US" b="1" dirty="0" err="1" smtClean="0">
                <a:solidFill>
                  <a:schemeClr val="bg1"/>
                </a:solidFill>
                <a:latin typeface="Lucida Console"/>
                <a:cs typeface="Lucida Console"/>
              </a:rPr>
              <a:t>Ratan</a:t>
            </a:r>
            <a:r>
              <a:rPr lang="en-US" b="1" dirty="0" smtClean="0">
                <a:solidFill>
                  <a:schemeClr val="bg1"/>
                </a:solidFill>
                <a:latin typeface="Lucida Console"/>
                <a:cs typeface="Lucida Console"/>
              </a:rPr>
              <a:t>, </a:t>
            </a:r>
            <a:r>
              <a:rPr lang="en-US" b="1" dirty="0" err="1" smtClean="0">
                <a:solidFill>
                  <a:schemeClr val="bg1"/>
                </a:solidFill>
                <a:latin typeface="Lucida Console"/>
                <a:cs typeface="Lucida Console"/>
              </a:rPr>
              <a:t>Lehdonvirta</a:t>
            </a:r>
            <a:r>
              <a:rPr lang="en-US" b="1" dirty="0" smtClean="0">
                <a:solidFill>
                  <a:schemeClr val="bg1"/>
                </a:solidFill>
                <a:latin typeface="Lucida Console"/>
                <a:cs typeface="Lucida Console"/>
              </a:rPr>
              <a:t>,</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Kennedy, Williams (2012)</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  </a:t>
            </a:r>
            <a:r>
              <a:rPr lang="en-US" sz="1000" u="sng" dirty="0" smtClean="0">
                <a:solidFill>
                  <a:schemeClr val="bg1"/>
                </a:solidFill>
                <a:latin typeface="Lucida Console"/>
                <a:cs typeface="Lucida Console"/>
                <a:hlinkClick r:id="rId2"/>
              </a:rPr>
              <a:t>http</a:t>
            </a:r>
            <a:r>
              <a:rPr lang="en-US" sz="1000" u="sng" dirty="0">
                <a:solidFill>
                  <a:schemeClr val="bg1"/>
                </a:solidFill>
                <a:latin typeface="Lucida Console"/>
                <a:cs typeface="Lucida Console"/>
                <a:hlinkClick r:id="rId2"/>
              </a:rPr>
              <a:t>://vili.lehdonvirta.com/files/wmtr2821/Ratan-2012-gender-virtual-wealth-gap.pdf</a:t>
            </a:r>
            <a:endParaRPr lang="en-US" sz="1000" dirty="0">
              <a:solidFill>
                <a:schemeClr val="bg1"/>
              </a:solidFill>
              <a:latin typeface="Lucida Console"/>
              <a:cs typeface="Lucida Console"/>
            </a:endParaRPr>
          </a:p>
          <a:p>
            <a:pPr marL="0" indent="0">
              <a:buNone/>
            </a:pPr>
            <a:r>
              <a:rPr lang="en-US" b="1" dirty="0" smtClean="0">
                <a:solidFill>
                  <a:srgbClr val="FFFFFF"/>
                </a:solidFill>
                <a:latin typeface="Lucida Console"/>
                <a:cs typeface="Lucida Console"/>
              </a:rPr>
              <a:t>Online </a:t>
            </a:r>
            <a:r>
              <a:rPr lang="en-US" b="1" dirty="0">
                <a:solidFill>
                  <a:srgbClr val="FFFFFF"/>
                </a:solidFill>
                <a:latin typeface="Lucida Console"/>
                <a:cs typeface="Lucida Console"/>
              </a:rPr>
              <a:t>dating study shows racial prejudices can be easily </a:t>
            </a:r>
            <a:r>
              <a:rPr lang="en-US" b="1" dirty="0" smtClean="0">
                <a:solidFill>
                  <a:srgbClr val="FFFFFF"/>
                </a:solidFill>
                <a:latin typeface="Lucida Console"/>
                <a:cs typeface="Lucida Console"/>
              </a:rPr>
              <a:t>altered</a:t>
            </a:r>
          </a:p>
          <a:p>
            <a:pPr marL="0" indent="0">
              <a:buNone/>
            </a:pPr>
            <a:r>
              <a:rPr lang="en-US" sz="1000" b="1" dirty="0" smtClean="0">
                <a:solidFill>
                  <a:srgbClr val="FFFFFF"/>
                </a:solidFill>
                <a:latin typeface="Lucida Console"/>
                <a:cs typeface="Lucida Console"/>
                <a:hlinkClick r:id="rId3"/>
              </a:rPr>
              <a:t>http</a:t>
            </a:r>
            <a:r>
              <a:rPr lang="en-US" sz="1000" b="1" dirty="0">
                <a:solidFill>
                  <a:srgbClr val="FFFFFF"/>
                </a:solidFill>
                <a:latin typeface="Lucida Console"/>
                <a:cs typeface="Lucida Console"/>
                <a:hlinkClick r:id="rId3"/>
              </a:rPr>
              <a:t>://www.boston.com/news/science/blogs/science-in-mind/2013/11/04/online-dating-study-shows-racial-prejudices-can-easily-altered/UsN6Rc6oOEIQQTsUQFLdxM/</a:t>
            </a:r>
            <a:r>
              <a:rPr lang="en-US" sz="1000" b="1" dirty="0" smtClean="0">
                <a:solidFill>
                  <a:srgbClr val="FFFFFF"/>
                </a:solidFill>
                <a:latin typeface="Lucida Console"/>
                <a:cs typeface="Lucida Console"/>
                <a:hlinkClick r:id="rId3"/>
              </a:rPr>
              <a:t>blog.html</a:t>
            </a:r>
            <a:endParaRPr lang="en-US" sz="1000" b="1" dirty="0" smtClean="0">
              <a:solidFill>
                <a:srgbClr val="FFFFFF"/>
              </a:solidFill>
              <a:latin typeface="Lucida Console"/>
              <a:cs typeface="Lucida Console"/>
            </a:endParaRPr>
          </a:p>
          <a:p>
            <a:pPr marL="0" indent="0" fontAlgn="base">
              <a:buNone/>
            </a:pPr>
            <a:r>
              <a:rPr lang="en-US" b="1" dirty="0" smtClean="0">
                <a:solidFill>
                  <a:srgbClr val="FFFFFF"/>
                </a:solidFill>
                <a:latin typeface="Lucida Console"/>
                <a:cs typeface="Lucida Console"/>
              </a:rPr>
              <a:t>Modifying player </a:t>
            </a:r>
            <a:r>
              <a:rPr lang="en-US" b="1" dirty="0">
                <a:solidFill>
                  <a:srgbClr val="FFFFFF"/>
                </a:solidFill>
                <a:latin typeface="Lucida Console"/>
                <a:cs typeface="Lucida Console"/>
              </a:rPr>
              <a:t>b</a:t>
            </a:r>
            <a:r>
              <a:rPr lang="en-US" b="1" dirty="0" smtClean="0">
                <a:solidFill>
                  <a:srgbClr val="FFFFFF"/>
                </a:solidFill>
                <a:latin typeface="Lucida Console"/>
                <a:cs typeface="Lucida Console"/>
              </a:rPr>
              <a:t>ehavior in </a:t>
            </a:r>
            <a:r>
              <a:rPr lang="en-US" b="1" i="1" dirty="0" smtClean="0">
                <a:solidFill>
                  <a:srgbClr val="FFFFFF"/>
                </a:solidFill>
                <a:latin typeface="Lucida Console"/>
                <a:cs typeface="Lucida Console"/>
              </a:rPr>
              <a:t>League of Legends </a:t>
            </a:r>
            <a:r>
              <a:rPr lang="en-US" b="1" dirty="0" smtClean="0">
                <a:solidFill>
                  <a:srgbClr val="FFFFFF"/>
                </a:solidFill>
                <a:latin typeface="Lucida Console"/>
                <a:cs typeface="Lucida Console"/>
              </a:rPr>
              <a:t>using positive reinforcement</a:t>
            </a:r>
          </a:p>
          <a:p>
            <a:pPr marL="0" indent="0" fontAlgn="base">
              <a:buNone/>
            </a:pPr>
            <a:r>
              <a:rPr lang="en-US" sz="1000" dirty="0">
                <a:solidFill>
                  <a:srgbClr val="FFFFFF"/>
                </a:solidFill>
                <a:latin typeface="Lucida Console"/>
                <a:cs typeface="Lucida Console"/>
                <a:hlinkClick r:id="rId4"/>
              </a:rPr>
              <a:t>http://www.gamasutra.com/view/news/184806</a:t>
            </a:r>
            <a:r>
              <a:rPr lang="en-US" sz="1000" dirty="0" smtClean="0">
                <a:solidFill>
                  <a:srgbClr val="FFFFFF"/>
                </a:solidFill>
                <a:latin typeface="Lucida Console"/>
                <a:cs typeface="Lucida Console"/>
                <a:hlinkClick r:id="rId4"/>
              </a:rPr>
              <a:t>/</a:t>
            </a:r>
            <a:endParaRPr lang="en-US" sz="1000" dirty="0" smtClean="0">
              <a:solidFill>
                <a:srgbClr val="FFFFFF"/>
              </a:solidFill>
              <a:latin typeface="Lucida Console"/>
              <a:cs typeface="Lucida Console"/>
            </a:endParaRPr>
          </a:p>
          <a:p>
            <a:pPr marL="0" indent="0" fontAlgn="base">
              <a:buNone/>
            </a:pPr>
            <a:r>
              <a:rPr lang="en-US" b="1" dirty="0" smtClean="0">
                <a:solidFill>
                  <a:srgbClr val="FFFFFF"/>
                </a:solidFill>
                <a:latin typeface="Lucida Console"/>
                <a:cs typeface="Lucida Console"/>
              </a:rPr>
              <a:t>You and Your Videogame Avatar Are More Moral Than You Realize </a:t>
            </a:r>
            <a:endParaRPr lang="en-US" b="1" dirty="0">
              <a:solidFill>
                <a:srgbClr val="FFFFFF"/>
              </a:solidFill>
              <a:latin typeface="Lucida Console"/>
              <a:cs typeface="Lucida Console"/>
            </a:endParaRPr>
          </a:p>
          <a:p>
            <a:pPr marL="0" indent="0">
              <a:buNone/>
            </a:pPr>
            <a:r>
              <a:rPr lang="en-US" sz="1000" dirty="0">
                <a:latin typeface="Lucida Console"/>
                <a:cs typeface="Lucida Console"/>
                <a:hlinkClick r:id="rId5"/>
              </a:rPr>
              <a:t>http://www.forbes.com/sites/carolpinchefsky/2012/11/28/you-and-your-videogame-avatar-are-more-moral-than-you-realize</a:t>
            </a:r>
            <a:r>
              <a:rPr lang="en-US" sz="1000" dirty="0" smtClean="0">
                <a:latin typeface="Lucida Console"/>
                <a:cs typeface="Lucida Console"/>
                <a:hlinkClick r:id="rId5"/>
              </a:rPr>
              <a:t>/</a:t>
            </a:r>
            <a:endParaRPr lang="en-US" sz="1000" dirty="0" smtClean="0">
              <a:latin typeface="Lucida Console"/>
              <a:cs typeface="Lucida Console"/>
            </a:endParaRPr>
          </a:p>
          <a:p>
            <a:pPr marL="0" indent="0">
              <a:buNone/>
            </a:pPr>
            <a:r>
              <a:rPr lang="en-US" b="1" dirty="0" smtClean="0">
                <a:solidFill>
                  <a:srgbClr val="FFFFFF"/>
                </a:solidFill>
                <a:latin typeface="Lucida Console"/>
                <a:cs typeface="Lucida Console"/>
              </a:rPr>
              <a:t>Computer Games Save Norwegian Youth</a:t>
            </a:r>
          </a:p>
          <a:p>
            <a:pPr marL="0" indent="0">
              <a:buNone/>
            </a:pPr>
            <a:r>
              <a:rPr lang="en-US" sz="1000" dirty="0">
                <a:solidFill>
                  <a:srgbClr val="FFFFFF"/>
                </a:solidFill>
                <a:latin typeface="Lucida Console"/>
                <a:cs typeface="Lucida Console"/>
                <a:hlinkClick r:id="rId6"/>
              </a:rPr>
              <a:t>http://www.tnp.no/norway/panorama/3904-computer-games-save-norwegian-</a:t>
            </a:r>
            <a:r>
              <a:rPr lang="en-US" sz="1000" dirty="0" smtClean="0">
                <a:solidFill>
                  <a:srgbClr val="FFFFFF"/>
                </a:solidFill>
                <a:latin typeface="Lucida Console"/>
                <a:cs typeface="Lucida Console"/>
                <a:hlinkClick r:id="rId6"/>
              </a:rPr>
              <a:t>youth</a:t>
            </a:r>
            <a:endParaRPr lang="en-US" sz="1000" dirty="0" smtClean="0">
              <a:solidFill>
                <a:srgbClr val="FFFFFF"/>
              </a:solidFill>
              <a:latin typeface="Lucida Console"/>
              <a:cs typeface="Lucida Console"/>
            </a:endParaRPr>
          </a:p>
          <a:p>
            <a:pPr marL="0" indent="0">
              <a:buNone/>
            </a:pPr>
            <a:r>
              <a:rPr lang="en-US" b="1" dirty="0" smtClean="0">
                <a:solidFill>
                  <a:srgbClr val="FFFFFF"/>
                </a:solidFill>
                <a:latin typeface="Lucida Console"/>
                <a:cs typeface="Lucida Console"/>
              </a:rPr>
              <a:t>Strong-female protagonist game jam kicks off in Vancouver to fight industry sexism</a:t>
            </a:r>
          </a:p>
          <a:p>
            <a:pPr marL="0" indent="0">
              <a:buNone/>
            </a:pPr>
            <a:r>
              <a:rPr lang="en-US" sz="1000" dirty="0">
                <a:solidFill>
                  <a:srgbClr val="FFFFFF"/>
                </a:solidFill>
                <a:latin typeface="Lucida Console"/>
                <a:cs typeface="Lucida Console"/>
                <a:hlinkClick r:id="rId7"/>
              </a:rPr>
              <a:t>http://business.financialpost.com/2013/07/12/strong-female-protagonist-game-jam-kicks-off-in-vancouver-to-fight-industry-sexism/?__lsa=9ee1-</a:t>
            </a:r>
            <a:r>
              <a:rPr lang="en-US" sz="1000" dirty="0" smtClean="0">
                <a:solidFill>
                  <a:srgbClr val="FFFFFF"/>
                </a:solidFill>
                <a:latin typeface="Lucida Console"/>
                <a:cs typeface="Lucida Console"/>
                <a:hlinkClick r:id="rId7"/>
              </a:rPr>
              <a:t>db35</a:t>
            </a:r>
            <a:endParaRPr lang="en-US" sz="1000" dirty="0" smtClean="0">
              <a:solidFill>
                <a:srgbClr val="FFFFFF"/>
              </a:solidFill>
              <a:latin typeface="Lucida Console"/>
              <a:cs typeface="Lucida Console"/>
            </a:endParaRPr>
          </a:p>
          <a:p>
            <a:pPr marL="0" indent="0">
              <a:buNone/>
            </a:pPr>
            <a:r>
              <a:rPr lang="en-US" dirty="0" smtClean="0">
                <a:solidFill>
                  <a:srgbClr val="FFFF00"/>
                </a:solidFill>
                <a:latin typeface="Lucida Console"/>
                <a:cs typeface="Lucida Console"/>
              </a:rPr>
              <a:t>And a concern: </a:t>
            </a:r>
            <a:r>
              <a:rPr lang="en-US" dirty="0" smtClean="0">
                <a:solidFill>
                  <a:schemeClr val="bg1"/>
                </a:solidFill>
                <a:latin typeface="Lucida Console"/>
                <a:cs typeface="Lucida Console"/>
              </a:rPr>
              <a:t>Sexualized </a:t>
            </a:r>
            <a:r>
              <a:rPr lang="en-US" dirty="0">
                <a:solidFill>
                  <a:schemeClr val="bg1"/>
                </a:solidFill>
                <a:latin typeface="Lucida Console"/>
                <a:cs typeface="Lucida Console"/>
              </a:rPr>
              <a:t>avatars affect the real </a:t>
            </a:r>
            <a:endParaRPr lang="en-US" dirty="0" smtClean="0">
              <a:solidFill>
                <a:schemeClr val="bg1"/>
              </a:solidFill>
              <a:latin typeface="Lucida Console"/>
              <a:cs typeface="Lucida Console"/>
            </a:endParaRPr>
          </a:p>
          <a:p>
            <a:pPr marL="0" indent="0">
              <a:buNone/>
            </a:pPr>
            <a:r>
              <a:rPr lang="en-US" dirty="0">
                <a:solidFill>
                  <a:schemeClr val="bg1"/>
                </a:solidFill>
                <a:latin typeface="Lucida Console"/>
                <a:cs typeface="Lucida Console"/>
              </a:rPr>
              <a:t> </a:t>
            </a:r>
            <a:r>
              <a:rPr lang="en-US" dirty="0" smtClean="0">
                <a:solidFill>
                  <a:schemeClr val="bg1"/>
                </a:solidFill>
                <a:latin typeface="Lucida Console"/>
                <a:cs typeface="Lucida Console"/>
              </a:rPr>
              <a:t>              world</a:t>
            </a:r>
            <a:r>
              <a:rPr lang="en-US" dirty="0">
                <a:solidFill>
                  <a:schemeClr val="bg1"/>
                </a:solidFill>
                <a:latin typeface="Lucida Console"/>
                <a:cs typeface="Lucida Console"/>
              </a:rPr>
              <a:t>, Stanford researchers find</a:t>
            </a:r>
          </a:p>
          <a:p>
            <a:pPr marL="0" indent="0">
              <a:buNone/>
            </a:pPr>
            <a:r>
              <a:rPr lang="en-US" sz="1100" dirty="0" smtClean="0">
                <a:solidFill>
                  <a:schemeClr val="bg1"/>
                </a:solidFill>
                <a:latin typeface="Lucida Console"/>
                <a:cs typeface="Lucida Console"/>
                <a:hlinkClick r:id="rId8"/>
              </a:rPr>
              <a:t>                                 http</a:t>
            </a:r>
            <a:r>
              <a:rPr lang="en-US" sz="1100" dirty="0">
                <a:solidFill>
                  <a:schemeClr val="bg1"/>
                </a:solidFill>
                <a:latin typeface="Lucida Console"/>
                <a:cs typeface="Lucida Console"/>
                <a:hlinkClick r:id="rId8"/>
              </a:rPr>
              <a:t>://news.stanford.edu/news/2013/october/virtual-female-avatars-100913.html</a:t>
            </a:r>
            <a:endParaRPr lang="en-US" sz="1100" dirty="0">
              <a:solidFill>
                <a:schemeClr val="bg1"/>
              </a:solidFill>
              <a:latin typeface="Lucida Console"/>
              <a:cs typeface="Lucida Console"/>
            </a:endParaRPr>
          </a:p>
          <a:p>
            <a:pPr marL="0" indent="0">
              <a:buNone/>
            </a:pPr>
            <a:endParaRPr lang="en-US" sz="1100" dirty="0">
              <a:solidFill>
                <a:srgbClr val="FFFFFF"/>
              </a:solidFill>
              <a:latin typeface="Lucida Console"/>
              <a:cs typeface="Lucida Console"/>
            </a:endParaRPr>
          </a:p>
        </p:txBody>
      </p:sp>
    </p:spTree>
    <p:extLst>
      <p:ext uri="{BB962C8B-B14F-4D97-AF65-F5344CB8AC3E}">
        <p14:creationId xmlns:p14="http://schemas.microsoft.com/office/powerpoint/2010/main" val="423392259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518"/>
            <a:ext cx="9144000" cy="1016000"/>
          </a:xfrm>
        </p:spPr>
        <p:txBody>
          <a:bodyPr>
            <a:noAutofit/>
          </a:bodyPr>
          <a:lstStyle/>
          <a:p>
            <a:r>
              <a:rPr lang="en-US" sz="2800" b="1" dirty="0" smtClean="0">
                <a:solidFill>
                  <a:srgbClr val="FF6600"/>
                </a:solidFill>
                <a:latin typeface="Lucida Console"/>
                <a:cs typeface="Lucida Console"/>
              </a:rPr>
              <a:t/>
            </a:r>
            <a:br>
              <a:rPr lang="en-US" sz="2800" b="1" dirty="0" smtClean="0">
                <a:solidFill>
                  <a:srgbClr val="FF6600"/>
                </a:solidFill>
                <a:latin typeface="Lucida Console"/>
                <a:cs typeface="Lucida Console"/>
              </a:rPr>
            </a:br>
            <a:r>
              <a:rPr lang="en-US" sz="2800" b="1" dirty="0" smtClean="0">
                <a:solidFill>
                  <a:srgbClr val="FF6600"/>
                </a:solidFill>
                <a:latin typeface="+mn-lt"/>
                <a:cs typeface="Lucida Console"/>
              </a:rPr>
              <a:t>9 </a:t>
            </a:r>
            <a:r>
              <a:rPr lang="en-US" sz="2800" b="1" dirty="0">
                <a:solidFill>
                  <a:srgbClr val="FF6600"/>
                </a:solidFill>
                <a:latin typeface="+mn-lt"/>
                <a:cs typeface="Lucida Console"/>
              </a:rPr>
              <a:t>Ways Video Games Can Actually Be Good For You</a:t>
            </a:r>
            <a:br>
              <a:rPr lang="en-US" sz="2800" b="1" dirty="0">
                <a:solidFill>
                  <a:srgbClr val="FF6600"/>
                </a:solidFill>
                <a:latin typeface="+mn-lt"/>
                <a:cs typeface="Lucida Console"/>
              </a:rPr>
            </a:br>
            <a:endParaRPr lang="en-US" sz="2800" b="1" dirty="0">
              <a:solidFill>
                <a:srgbClr val="FFFF00"/>
              </a:solidFill>
              <a:latin typeface="+mn-lt"/>
            </a:endParaRPr>
          </a:p>
        </p:txBody>
      </p:sp>
      <p:sp>
        <p:nvSpPr>
          <p:cNvPr id="5" name="Content Placeholder 4"/>
          <p:cNvSpPr>
            <a:spLocks noGrp="1"/>
          </p:cNvSpPr>
          <p:nvPr>
            <p:ph sz="quarter" idx="10"/>
          </p:nvPr>
        </p:nvSpPr>
        <p:spPr>
          <a:xfrm>
            <a:off x="0" y="1057517"/>
            <a:ext cx="9144000" cy="5162304"/>
          </a:xfrm>
        </p:spPr>
        <p:txBody>
          <a:bodyPr>
            <a:normAutofit lnSpcReduction="10000"/>
          </a:bodyPr>
          <a:lstStyle/>
          <a:p>
            <a:pPr marL="0" indent="0">
              <a:buNone/>
            </a:pPr>
            <a:endParaRPr lang="en-US" b="1" dirty="0" smtClean="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1</a:t>
            </a:r>
            <a:r>
              <a:rPr lang="en-US" b="1" dirty="0">
                <a:solidFill>
                  <a:schemeClr val="bg1"/>
                </a:solidFill>
                <a:latin typeface="Lucida Console"/>
                <a:cs typeface="Lucida Console"/>
              </a:rPr>
              <a:t>. 'Mario' Is Like Steroids For Your Brain</a:t>
            </a:r>
            <a:endParaRPr lang="en-US" dirty="0">
              <a:solidFill>
                <a:schemeClr val="bg1"/>
              </a:solidFill>
              <a:latin typeface="Lucida Console"/>
              <a:cs typeface="Lucida Console"/>
            </a:endParaRPr>
          </a:p>
          <a:p>
            <a:pPr marL="0" indent="0">
              <a:buNone/>
            </a:pPr>
            <a:r>
              <a:rPr lang="en-US" b="1" dirty="0">
                <a:solidFill>
                  <a:schemeClr val="bg1"/>
                </a:solidFill>
                <a:latin typeface="Lucida Console"/>
                <a:cs typeface="Lucida Console"/>
              </a:rPr>
              <a:t>2. '</a:t>
            </a:r>
            <a:r>
              <a:rPr lang="en-US" b="1" dirty="0" err="1">
                <a:solidFill>
                  <a:schemeClr val="bg1"/>
                </a:solidFill>
                <a:latin typeface="Lucida Console"/>
                <a:cs typeface="Lucida Console"/>
              </a:rPr>
              <a:t>Starcraft</a:t>
            </a:r>
            <a:r>
              <a:rPr lang="en-US" b="1" dirty="0">
                <a:solidFill>
                  <a:schemeClr val="bg1"/>
                </a:solidFill>
                <a:latin typeface="Lucida Console"/>
                <a:cs typeface="Lucida Console"/>
              </a:rPr>
              <a:t>' May Make You Smarter</a:t>
            </a:r>
            <a:endParaRPr lang="en-US" dirty="0">
              <a:solidFill>
                <a:schemeClr val="bg1"/>
              </a:solidFill>
              <a:latin typeface="Lucida Console"/>
              <a:cs typeface="Lucida Console"/>
            </a:endParaRPr>
          </a:p>
          <a:p>
            <a:pPr marL="0" indent="0">
              <a:buNone/>
            </a:pPr>
            <a:r>
              <a:rPr lang="en-US" b="1" dirty="0">
                <a:solidFill>
                  <a:schemeClr val="bg1"/>
                </a:solidFill>
                <a:latin typeface="Lucida Console"/>
                <a:cs typeface="Lucida Console"/>
              </a:rPr>
              <a:t>3. Video Games May Slow The Aging Process</a:t>
            </a:r>
            <a:endParaRPr lang="en-US" dirty="0">
              <a:solidFill>
                <a:schemeClr val="bg1"/>
              </a:solidFill>
              <a:latin typeface="Lucida Console"/>
              <a:cs typeface="Lucida Console"/>
            </a:endParaRPr>
          </a:p>
          <a:p>
            <a:pPr marL="0" indent="0">
              <a:buNone/>
            </a:pPr>
            <a:r>
              <a:rPr lang="en-US" b="1" dirty="0">
                <a:solidFill>
                  <a:schemeClr val="bg1"/>
                </a:solidFill>
                <a:latin typeface="Lucida Console"/>
                <a:cs typeface="Lucida Console"/>
              </a:rPr>
              <a:t>4. They May Help Dyslexic Kids Read Better</a:t>
            </a:r>
            <a:endParaRPr lang="en-US" dirty="0">
              <a:solidFill>
                <a:schemeClr val="bg1"/>
              </a:solidFill>
              <a:latin typeface="Lucida Console"/>
              <a:cs typeface="Lucida Console"/>
            </a:endParaRPr>
          </a:p>
          <a:p>
            <a:pPr marL="0" indent="0">
              <a:buNone/>
            </a:pPr>
            <a:r>
              <a:rPr lang="en-US" b="1" dirty="0">
                <a:solidFill>
                  <a:schemeClr val="bg1"/>
                </a:solidFill>
                <a:latin typeface="Lucida Console"/>
                <a:cs typeface="Lucida Console"/>
              </a:rPr>
              <a:t>5. Teen Gamers End Up Better At Virtual Surgery </a:t>
            </a:r>
            <a:endParaRPr lang="en-US" b="1" dirty="0" smtClean="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Than </a:t>
            </a:r>
            <a:r>
              <a:rPr lang="en-US" b="1" dirty="0">
                <a:solidFill>
                  <a:schemeClr val="bg1"/>
                </a:solidFill>
                <a:latin typeface="Lucida Console"/>
                <a:cs typeface="Lucida Console"/>
              </a:rPr>
              <a:t>Real Medical Residents</a:t>
            </a:r>
            <a:endParaRPr lang="en-US" dirty="0">
              <a:solidFill>
                <a:schemeClr val="bg1"/>
              </a:solidFill>
              <a:latin typeface="Lucida Console"/>
              <a:cs typeface="Lucida Console"/>
            </a:endParaRPr>
          </a:p>
          <a:p>
            <a:pPr marL="0" indent="0">
              <a:buNone/>
            </a:pPr>
            <a:r>
              <a:rPr lang="en-US" b="1" dirty="0">
                <a:solidFill>
                  <a:schemeClr val="bg1"/>
                </a:solidFill>
                <a:latin typeface="Lucida Console"/>
                <a:cs typeface="Lucida Console"/>
              </a:rPr>
              <a:t>6. Video Games Can Be A Pain Reliever</a:t>
            </a:r>
            <a:endParaRPr lang="en-US" dirty="0">
              <a:solidFill>
                <a:schemeClr val="bg1"/>
              </a:solidFill>
              <a:latin typeface="Lucida Console"/>
              <a:cs typeface="Lucida Console"/>
            </a:endParaRPr>
          </a:p>
          <a:p>
            <a:pPr marL="0" indent="0">
              <a:buNone/>
            </a:pPr>
            <a:r>
              <a:rPr lang="en-US" b="1" dirty="0">
                <a:solidFill>
                  <a:schemeClr val="bg1"/>
                </a:solidFill>
                <a:latin typeface="Lucida Console"/>
                <a:cs typeface="Lucida Console"/>
              </a:rPr>
              <a:t>7. 'Call Of Duty' Can Improve Your Eyesight</a:t>
            </a:r>
            <a:endParaRPr lang="en-US" dirty="0">
              <a:solidFill>
                <a:schemeClr val="bg1"/>
              </a:solidFill>
              <a:latin typeface="Lucida Console"/>
              <a:cs typeface="Lucida Console"/>
            </a:endParaRPr>
          </a:p>
          <a:p>
            <a:pPr marL="0" indent="0">
              <a:buNone/>
            </a:pPr>
            <a:r>
              <a:rPr lang="en-US" b="1" dirty="0">
                <a:solidFill>
                  <a:schemeClr val="bg1"/>
                </a:solidFill>
                <a:latin typeface="Lucida Console"/>
                <a:cs typeface="Lucida Console"/>
              </a:rPr>
              <a:t>8. Video Games Can Be As Effective As One-On-One </a:t>
            </a:r>
            <a:endParaRPr lang="en-US" b="1" dirty="0" smtClean="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Counseling</a:t>
            </a:r>
            <a:endParaRPr lang="en-US" dirty="0">
              <a:solidFill>
                <a:schemeClr val="bg1"/>
              </a:solidFill>
              <a:latin typeface="Lucida Console"/>
              <a:cs typeface="Lucida Console"/>
            </a:endParaRPr>
          </a:p>
          <a:p>
            <a:pPr marL="0" indent="0">
              <a:buNone/>
            </a:pPr>
            <a:r>
              <a:rPr lang="en-US" b="1" dirty="0">
                <a:solidFill>
                  <a:schemeClr val="bg1"/>
                </a:solidFill>
                <a:latin typeface="Lucida Console"/>
                <a:cs typeface="Lucida Console"/>
              </a:rPr>
              <a:t>9. They Can Help Stroke Victims More Fully </a:t>
            </a:r>
            <a:endParaRPr lang="en-US" b="1" dirty="0" smtClean="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Recover </a:t>
            </a:r>
            <a:r>
              <a:rPr lang="en-US" sz="1300" u="sng" dirty="0" smtClean="0">
                <a:latin typeface="Lucida Console"/>
                <a:cs typeface="Lucida Console"/>
                <a:hlinkClick r:id="rId2"/>
              </a:rPr>
              <a:t>http</a:t>
            </a:r>
            <a:r>
              <a:rPr lang="en-US" sz="1300" u="sng" dirty="0">
                <a:latin typeface="Lucida Console"/>
                <a:cs typeface="Lucida Console"/>
                <a:hlinkClick r:id="rId2"/>
              </a:rPr>
              <a:t>://www.huffingtonpost.com/2013/11/07/video-games-good-for-us_n_4164723.html</a:t>
            </a:r>
            <a:endParaRPr lang="en-US" sz="1300" dirty="0">
              <a:latin typeface="Lucida Console"/>
              <a:cs typeface="Lucida Console"/>
            </a:endParaRPr>
          </a:p>
          <a:p>
            <a:pPr marL="0" indent="0">
              <a:buNone/>
            </a:pPr>
            <a:r>
              <a:rPr lang="en-US" dirty="0"/>
              <a:t> </a:t>
            </a:r>
          </a:p>
          <a:p>
            <a:pPr marL="0" indent="0">
              <a:buNone/>
            </a:pPr>
            <a:endParaRPr lang="en-US" dirty="0">
              <a:solidFill>
                <a:schemeClr val="bg1"/>
              </a:solidFill>
              <a:latin typeface="Lucida Console"/>
              <a:cs typeface="Lucida Console"/>
            </a:endParaRPr>
          </a:p>
          <a:p>
            <a:pPr marL="0" indent="0">
              <a:buNone/>
            </a:pPr>
            <a:endParaRPr lang="en-US" dirty="0"/>
          </a:p>
        </p:txBody>
      </p:sp>
    </p:spTree>
    <p:extLst>
      <p:ext uri="{BB962C8B-B14F-4D97-AF65-F5344CB8AC3E}">
        <p14:creationId xmlns:p14="http://schemas.microsoft.com/office/powerpoint/2010/main" val="98973147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2593"/>
          </a:xfrm>
        </p:spPr>
        <p:txBody>
          <a:bodyPr>
            <a:normAutofit/>
          </a:bodyPr>
          <a:lstStyle/>
          <a:p>
            <a:r>
              <a:rPr lang="en-US" sz="6600" b="1" dirty="0" smtClean="0">
                <a:solidFill>
                  <a:srgbClr val="FFFF00"/>
                </a:solidFill>
                <a:latin typeface="+mn-lt"/>
              </a:rPr>
              <a:t>What’s Your Take?</a:t>
            </a:r>
            <a:endParaRPr lang="en-US" sz="6600" b="1" dirty="0">
              <a:solidFill>
                <a:srgbClr val="FFFF00"/>
              </a:solidFill>
              <a:latin typeface="+mn-lt"/>
            </a:endParaRPr>
          </a:p>
        </p:txBody>
      </p:sp>
      <p:sp>
        <p:nvSpPr>
          <p:cNvPr id="3" name="Content Placeholder 2"/>
          <p:cNvSpPr>
            <a:spLocks noGrp="1"/>
          </p:cNvSpPr>
          <p:nvPr>
            <p:ph sz="quarter" idx="10"/>
          </p:nvPr>
        </p:nvSpPr>
        <p:spPr/>
        <p:txBody>
          <a:bodyPr>
            <a:normAutofit/>
          </a:bodyPr>
          <a:lstStyle/>
          <a:p>
            <a:pPr marL="0" indent="0">
              <a:buNone/>
            </a:pPr>
            <a:r>
              <a:rPr lang="en-US" sz="4000" i="1" dirty="0" smtClean="0">
                <a:solidFill>
                  <a:schemeClr val="bg1"/>
                </a:solidFill>
              </a:rPr>
              <a:t>“Gamers committing war crimes should suffer ‘virtual consequences,’ says Red Cross”</a:t>
            </a:r>
          </a:p>
          <a:p>
            <a:pPr marL="0" indent="0">
              <a:buNone/>
            </a:pPr>
            <a:r>
              <a:rPr lang="en-US" sz="1600" dirty="0">
                <a:solidFill>
                  <a:schemeClr val="bg1"/>
                </a:solidFill>
                <a:hlinkClick r:id="rId2"/>
              </a:rPr>
              <a:t>http://www.theverge.com/2013/10/8/4815090/gamers-committing-war-crimes-should-suffer-virtual-consequences-</a:t>
            </a:r>
            <a:r>
              <a:rPr lang="en-US" sz="1600" dirty="0" smtClean="0">
                <a:solidFill>
                  <a:schemeClr val="bg1"/>
                </a:solidFill>
                <a:hlinkClick r:id="rId2"/>
              </a:rPr>
              <a:t>says</a:t>
            </a:r>
            <a:endParaRPr lang="en-US" sz="1600" dirty="0" smtClean="0">
              <a:solidFill>
                <a:schemeClr val="bg1"/>
              </a:solidFill>
            </a:endParaRPr>
          </a:p>
          <a:p>
            <a:pPr marL="0" indent="0">
              <a:buNone/>
            </a:pPr>
            <a:endParaRPr lang="en-US" sz="1400" dirty="0"/>
          </a:p>
          <a:p>
            <a:pPr marL="0" indent="0">
              <a:buNone/>
            </a:pPr>
            <a:endParaRPr lang="en-US" sz="1400" dirty="0"/>
          </a:p>
        </p:txBody>
      </p:sp>
      <p:pic>
        <p:nvPicPr>
          <p:cNvPr id="4" name="Content Placeholder 3" descr="436px-Call_of_Duty_Ranks.png"/>
          <p:cNvPicPr>
            <a:picLocks noChangeAspect="1"/>
          </p:cNvPicPr>
          <p:nvPr/>
        </p:nvPicPr>
        <p:blipFill rotWithShape="1">
          <a:blip r:embed="rId3" cstate="print">
            <a:extLst>
              <a:ext uri="{28A0092B-C50C-407E-A947-70E740481C1C}">
                <a14:useLocalDpi xmlns:a14="http://schemas.microsoft.com/office/drawing/2010/main"/>
              </a:ext>
            </a:extLst>
          </a:blip>
          <a:srcRect r="-50"/>
          <a:stretch/>
        </p:blipFill>
        <p:spPr>
          <a:xfrm>
            <a:off x="4620111" y="3365957"/>
            <a:ext cx="2148798" cy="2958698"/>
          </a:xfrm>
          <a:prstGeom prst="rect">
            <a:avLst/>
          </a:prstGeom>
        </p:spPr>
      </p:pic>
      <p:pic>
        <p:nvPicPr>
          <p:cNvPr id="5" name="Content Placeholder 5" descr="Battlefield_Vietnam_logo (1).jpg"/>
          <p:cNvPicPr>
            <a:picLocks noChangeAspect="1"/>
          </p:cNvPicPr>
          <p:nvPr/>
        </p:nvPicPr>
        <p:blipFill rotWithShape="1">
          <a:blip r:embed="rId4" cstate="print">
            <a:extLst>
              <a:ext uri="{28A0092B-C50C-407E-A947-70E740481C1C}">
                <a14:useLocalDpi xmlns:a14="http://schemas.microsoft.com/office/drawing/2010/main"/>
              </a:ext>
            </a:extLst>
          </a:blip>
          <a:srcRect t="-1629" b="-617"/>
          <a:stretch/>
        </p:blipFill>
        <p:spPr>
          <a:xfrm>
            <a:off x="1195847" y="4690781"/>
            <a:ext cx="2721332" cy="1114071"/>
          </a:xfrm>
          <a:prstGeom prst="rect">
            <a:avLst/>
          </a:prstGeom>
        </p:spPr>
      </p:pic>
      <p:pic>
        <p:nvPicPr>
          <p:cNvPr id="6" name="Content Placeholder 7" descr="Call_of_Duty_Black_Ops_-_Teaser_Logo.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6101" y="3388993"/>
            <a:ext cx="3913535" cy="1301788"/>
          </a:xfrm>
          <a:prstGeom prst="rect">
            <a:avLst/>
          </a:prstGeom>
        </p:spPr>
      </p:pic>
    </p:spTree>
    <p:extLst>
      <p:ext uri="{BB962C8B-B14F-4D97-AF65-F5344CB8AC3E}">
        <p14:creationId xmlns:p14="http://schemas.microsoft.com/office/powerpoint/2010/main" val="36163845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3759"/>
            <a:ext cx="8229600" cy="1016000"/>
          </a:xfrm>
        </p:spPr>
        <p:txBody>
          <a:bodyPr/>
          <a:lstStyle/>
          <a:p>
            <a:r>
              <a:rPr lang="en-US" dirty="0" smtClean="0"/>
              <a:t>       </a:t>
            </a:r>
            <a:r>
              <a:rPr lang="en-US" b="1" i="1" u="sng" dirty="0" smtClean="0">
                <a:solidFill>
                  <a:srgbClr val="B9CDE5"/>
                </a:solidFill>
              </a:rPr>
              <a:t>Video Game Leadership</a:t>
            </a:r>
            <a:endParaRPr lang="en-US" b="1" i="1" u="sng" dirty="0">
              <a:solidFill>
                <a:srgbClr val="B9CDE5"/>
              </a:solidFill>
            </a:endParaRPr>
          </a:p>
        </p:txBody>
      </p:sp>
      <p:sp>
        <p:nvSpPr>
          <p:cNvPr id="3" name="Content Placeholder 2"/>
          <p:cNvSpPr>
            <a:spLocks noGrp="1"/>
          </p:cNvSpPr>
          <p:nvPr>
            <p:ph sz="quarter" idx="10"/>
          </p:nvPr>
        </p:nvSpPr>
        <p:spPr>
          <a:xfrm>
            <a:off x="457200" y="1302667"/>
            <a:ext cx="8229600" cy="4423467"/>
          </a:xfrm>
        </p:spPr>
        <p:txBody>
          <a:bodyPr/>
          <a:lstStyle/>
          <a:p>
            <a:pPr marL="0" indent="0">
              <a:buNone/>
            </a:pPr>
            <a:r>
              <a:rPr lang="en-US" b="1" dirty="0" smtClean="0">
                <a:solidFill>
                  <a:srgbClr val="800000"/>
                </a:solidFill>
              </a:rPr>
              <a:t>    </a:t>
            </a:r>
            <a:r>
              <a:rPr lang="en-US" b="1" dirty="0" smtClean="0">
                <a:solidFill>
                  <a:schemeClr val="accent2">
                    <a:lumMod val="40000"/>
                    <a:lumOff val="60000"/>
                  </a:schemeClr>
                </a:solidFill>
              </a:rPr>
              <a:t>Firsts &amp; furthers, as well as barriers broken:</a:t>
            </a:r>
          </a:p>
          <a:p>
            <a:r>
              <a:rPr lang="en-US" dirty="0" smtClean="0">
                <a:solidFill>
                  <a:schemeClr val="accent1">
                    <a:lumMod val="40000"/>
                    <a:lumOff val="60000"/>
                  </a:schemeClr>
                </a:solidFill>
              </a:rPr>
              <a:t>interactivity (multiplayer “</a:t>
            </a:r>
            <a:r>
              <a:rPr lang="en-US" dirty="0" err="1" smtClean="0">
                <a:solidFill>
                  <a:schemeClr val="accent1">
                    <a:lumMod val="40000"/>
                    <a:lumOff val="60000"/>
                  </a:schemeClr>
                </a:solidFill>
              </a:rPr>
              <a:t>Spacewar</a:t>
            </a:r>
            <a:r>
              <a:rPr lang="en-US" dirty="0" smtClean="0">
                <a:solidFill>
                  <a:schemeClr val="accent1">
                    <a:lumMod val="40000"/>
                    <a:lumOff val="60000"/>
                  </a:schemeClr>
                </a:solidFill>
              </a:rPr>
              <a:t>”)</a:t>
            </a:r>
          </a:p>
          <a:p>
            <a:r>
              <a:rPr lang="en-US" dirty="0" smtClean="0">
                <a:solidFill>
                  <a:schemeClr val="accent1">
                    <a:lumMod val="40000"/>
                    <a:lumOff val="60000"/>
                  </a:schemeClr>
                </a:solidFill>
              </a:rPr>
              <a:t>“Control” – voice, mouse to </a:t>
            </a:r>
            <a:r>
              <a:rPr lang="en-US" dirty="0" err="1" smtClean="0">
                <a:solidFill>
                  <a:schemeClr val="accent1">
                    <a:lumMod val="40000"/>
                    <a:lumOff val="60000"/>
                  </a:schemeClr>
                </a:solidFill>
              </a:rPr>
              <a:t>Kinect</a:t>
            </a:r>
            <a:r>
              <a:rPr lang="en-US" dirty="0" smtClean="0">
                <a:solidFill>
                  <a:schemeClr val="accent1">
                    <a:lumMod val="40000"/>
                    <a:lumOff val="60000"/>
                  </a:schemeClr>
                </a:solidFill>
              </a:rPr>
              <a:t> to Google Glass</a:t>
            </a:r>
          </a:p>
          <a:p>
            <a:r>
              <a:rPr lang="en-US" dirty="0" smtClean="0">
                <a:solidFill>
                  <a:schemeClr val="accent1">
                    <a:lumMod val="40000"/>
                    <a:lumOff val="60000"/>
                  </a:schemeClr>
                </a:solidFill>
              </a:rPr>
              <a:t>On-line “community”</a:t>
            </a:r>
          </a:p>
          <a:p>
            <a:r>
              <a:rPr lang="en-US" dirty="0" smtClean="0">
                <a:solidFill>
                  <a:schemeClr val="accent1">
                    <a:lumMod val="40000"/>
                    <a:lumOff val="60000"/>
                  </a:schemeClr>
                </a:solidFill>
              </a:rPr>
              <a:t>social</a:t>
            </a:r>
          </a:p>
          <a:p>
            <a:r>
              <a:rPr lang="en-US" dirty="0" smtClean="0">
                <a:solidFill>
                  <a:schemeClr val="accent1">
                    <a:lumMod val="40000"/>
                    <a:lumOff val="60000"/>
                  </a:schemeClr>
                </a:solidFill>
              </a:rPr>
              <a:t>voice </a:t>
            </a:r>
            <a:r>
              <a:rPr lang="en-US" dirty="0">
                <a:solidFill>
                  <a:schemeClr val="accent1">
                    <a:lumMod val="40000"/>
                    <a:lumOff val="60000"/>
                  </a:schemeClr>
                </a:solidFill>
              </a:rPr>
              <a:t>over </a:t>
            </a:r>
            <a:r>
              <a:rPr lang="en-US" dirty="0" smtClean="0">
                <a:solidFill>
                  <a:schemeClr val="accent1">
                    <a:lumMod val="40000"/>
                    <a:lumOff val="60000"/>
                  </a:schemeClr>
                </a:solidFill>
              </a:rPr>
              <a:t>IP</a:t>
            </a:r>
          </a:p>
          <a:p>
            <a:r>
              <a:rPr lang="en-US" dirty="0" smtClean="0">
                <a:solidFill>
                  <a:schemeClr val="accent1">
                    <a:lumMod val="40000"/>
                    <a:lumOff val="60000"/>
                  </a:schemeClr>
                </a:solidFill>
              </a:rPr>
              <a:t>open world</a:t>
            </a:r>
          </a:p>
          <a:p>
            <a:r>
              <a:rPr lang="en-US" dirty="0" smtClean="0">
                <a:solidFill>
                  <a:schemeClr val="accent1">
                    <a:lumMod val="40000"/>
                    <a:lumOff val="60000"/>
                  </a:schemeClr>
                </a:solidFill>
              </a:rPr>
              <a:t>avatars </a:t>
            </a:r>
            <a:r>
              <a:rPr lang="en-US" dirty="0">
                <a:solidFill>
                  <a:schemeClr val="accent1">
                    <a:lumMod val="40000"/>
                    <a:lumOff val="60000"/>
                  </a:schemeClr>
                </a:solidFill>
              </a:rPr>
              <a:t>(zeitgeist, memes, identity &amp; equality</a:t>
            </a:r>
            <a:r>
              <a:rPr lang="en-US" dirty="0" smtClean="0">
                <a:solidFill>
                  <a:schemeClr val="accent1">
                    <a:lumMod val="40000"/>
                    <a:lumOff val="60000"/>
                  </a:schemeClr>
                </a:solidFill>
              </a:rPr>
              <a:t>)</a:t>
            </a:r>
          </a:p>
          <a:p>
            <a:r>
              <a:rPr lang="en-US" dirty="0" smtClean="0">
                <a:solidFill>
                  <a:schemeClr val="accent1">
                    <a:lumMod val="40000"/>
                    <a:lumOff val="60000"/>
                  </a:schemeClr>
                </a:solidFill>
              </a:rPr>
              <a:t>3D</a:t>
            </a:r>
          </a:p>
          <a:p>
            <a:r>
              <a:rPr lang="en-US" dirty="0" smtClean="0">
                <a:solidFill>
                  <a:schemeClr val="accent1">
                    <a:lumMod val="40000"/>
                    <a:lumOff val="60000"/>
                  </a:schemeClr>
                </a:solidFill>
              </a:rPr>
              <a:t>Virtual reality</a:t>
            </a:r>
          </a:p>
          <a:p>
            <a:r>
              <a:rPr lang="en-US" dirty="0" smtClean="0">
                <a:solidFill>
                  <a:schemeClr val="accent1">
                    <a:lumMod val="40000"/>
                    <a:lumOff val="60000"/>
                  </a:schemeClr>
                </a:solidFill>
              </a:rPr>
              <a:t>Portability (handhelds)</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198388464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456373"/>
            <a:ext cx="8229600" cy="5269761"/>
          </a:xfrm>
        </p:spPr>
        <p:txBody>
          <a:bodyPr>
            <a:normAutofit/>
          </a:bodyPr>
          <a:lstStyle/>
          <a:p>
            <a:pPr marL="0" indent="0">
              <a:buNone/>
            </a:pPr>
            <a:r>
              <a:rPr lang="en-US" sz="9600" b="1" dirty="0" smtClean="0">
                <a:solidFill>
                  <a:srgbClr val="FFFF00"/>
                </a:solidFill>
                <a:latin typeface="Lucida Console"/>
                <a:cs typeface="Lucida Console"/>
              </a:rPr>
              <a:t>THANK </a:t>
            </a:r>
          </a:p>
          <a:p>
            <a:pPr marL="0" indent="0">
              <a:buNone/>
            </a:pPr>
            <a:r>
              <a:rPr lang="en-US" sz="9600" b="1" dirty="0" smtClean="0">
                <a:solidFill>
                  <a:srgbClr val="FFFF00"/>
                </a:solidFill>
                <a:latin typeface="Lucida Console"/>
                <a:cs typeface="Lucida Console"/>
              </a:rPr>
              <a:t>YOU</a:t>
            </a:r>
            <a:endParaRPr lang="en-US" sz="9600" b="1" dirty="0">
              <a:solidFill>
                <a:srgbClr val="FFFF00"/>
              </a:solidFill>
              <a:latin typeface="Lucida Console"/>
              <a:cs typeface="Lucida Console"/>
            </a:endParaRPr>
          </a:p>
        </p:txBody>
      </p:sp>
    </p:spTree>
    <p:extLst>
      <p:ext uri="{BB962C8B-B14F-4D97-AF65-F5344CB8AC3E}">
        <p14:creationId xmlns:p14="http://schemas.microsoft.com/office/powerpoint/2010/main" val="314997879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solidFill>
                  <a:srgbClr val="FFFF00"/>
                </a:solidFill>
              </a:rPr>
              <a:t>     Required cat pic..</a:t>
            </a:r>
            <a:endParaRPr lang="en-US" sz="6000" b="1" dirty="0">
              <a:solidFill>
                <a:srgbClr val="FFFF00"/>
              </a:solidFill>
            </a:endParaRPr>
          </a:p>
        </p:txBody>
      </p:sp>
      <p:pic>
        <p:nvPicPr>
          <p:cNvPr id="6" name="Content Placeholder 5" descr="800px-Chat_Tabby_s'amusant_dans_l'herbe (1).JP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a:stretch/>
        </p:blipFill>
        <p:spPr>
          <a:xfrm>
            <a:off x="1705429" y="1408134"/>
            <a:ext cx="5733142" cy="4318000"/>
          </a:xfrm>
        </p:spPr>
      </p:pic>
    </p:spTree>
    <p:extLst>
      <p:ext uri="{BB962C8B-B14F-4D97-AF65-F5344CB8AC3E}">
        <p14:creationId xmlns:p14="http://schemas.microsoft.com/office/powerpoint/2010/main" val="194994399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a:cs typeface="Arial"/>
              </a:rPr>
              <a:t>Our Academic Partners</a:t>
            </a:r>
            <a:endParaRPr lang="en-US" b="1" dirty="0">
              <a:solidFill>
                <a:srgbClr val="FFFF00"/>
              </a:solidFill>
              <a:latin typeface="Arial"/>
              <a:cs typeface="Arial"/>
            </a:endParaRPr>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30542698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654796"/>
            <a:ext cx="8229600" cy="5071338"/>
          </a:xfrm>
        </p:spPr>
        <p:txBody>
          <a:bodyPr>
            <a:normAutofit/>
          </a:bodyPr>
          <a:lstStyle/>
          <a:p>
            <a:pPr marL="1371600" indent="-1371600">
              <a:buAutoNum type="arabicPeriod"/>
            </a:pPr>
            <a:r>
              <a:rPr lang="en-US" sz="8000" b="1" dirty="0" smtClean="0">
                <a:solidFill>
                  <a:srgbClr val="FFFF00"/>
                </a:solidFill>
                <a:latin typeface="Lucida Console"/>
                <a:cs typeface="Lucida Console"/>
              </a:rPr>
              <a:t>WHAT </a:t>
            </a:r>
            <a:r>
              <a:rPr lang="en-US" sz="8000" b="1" dirty="0">
                <a:solidFill>
                  <a:srgbClr val="FFFF00"/>
                </a:solidFill>
                <a:latin typeface="Lucida Console"/>
                <a:cs typeface="Lucida Console"/>
              </a:rPr>
              <a:t>IS A </a:t>
            </a:r>
            <a:endParaRPr lang="en-US" sz="8000" b="1" dirty="0" smtClean="0">
              <a:solidFill>
                <a:srgbClr val="FFFF00"/>
              </a:solidFill>
              <a:latin typeface="Lucida Console"/>
              <a:cs typeface="Lucida Console"/>
            </a:endParaRPr>
          </a:p>
          <a:p>
            <a:pPr marL="0" indent="0">
              <a:buNone/>
            </a:pPr>
            <a:r>
              <a:rPr lang="en-US" sz="8000" b="1" dirty="0">
                <a:solidFill>
                  <a:srgbClr val="FFFF00"/>
                </a:solidFill>
                <a:latin typeface="Lucida Console"/>
                <a:cs typeface="Lucida Console"/>
              </a:rPr>
              <a:t> </a:t>
            </a:r>
            <a:r>
              <a:rPr lang="en-US" sz="8000" b="1" dirty="0" smtClean="0">
                <a:solidFill>
                  <a:srgbClr val="FFFF00"/>
                </a:solidFill>
                <a:latin typeface="Lucida Console"/>
                <a:cs typeface="Lucida Console"/>
              </a:rPr>
              <a:t>  (</a:t>
            </a:r>
            <a:r>
              <a:rPr lang="en-US" sz="8000" b="1" dirty="0">
                <a:solidFill>
                  <a:srgbClr val="FFFF00"/>
                </a:solidFill>
                <a:latin typeface="Lucida Console"/>
                <a:cs typeface="Lucida Console"/>
              </a:rPr>
              <a:t>VIDEO) </a:t>
            </a:r>
            <a:r>
              <a:rPr lang="en-US" sz="8000" b="1" dirty="0" smtClean="0">
                <a:solidFill>
                  <a:srgbClr val="FFFF00"/>
                </a:solidFill>
                <a:latin typeface="Lucida Console"/>
                <a:cs typeface="Lucida Console"/>
              </a:rPr>
              <a:t> </a:t>
            </a:r>
          </a:p>
          <a:p>
            <a:pPr marL="0" indent="0">
              <a:buNone/>
            </a:pPr>
            <a:r>
              <a:rPr lang="en-US" sz="8000" b="1" dirty="0">
                <a:solidFill>
                  <a:srgbClr val="FFFF00"/>
                </a:solidFill>
                <a:latin typeface="Lucida Console"/>
                <a:cs typeface="Lucida Console"/>
              </a:rPr>
              <a:t> </a:t>
            </a:r>
            <a:r>
              <a:rPr lang="en-US" sz="8000" b="1" dirty="0" smtClean="0">
                <a:solidFill>
                  <a:srgbClr val="FFFF00"/>
                </a:solidFill>
                <a:latin typeface="Lucida Console"/>
                <a:cs typeface="Lucida Console"/>
              </a:rPr>
              <a:t>   GAME ?</a:t>
            </a:r>
            <a:endParaRPr lang="en-US" sz="8000" b="1" dirty="0">
              <a:solidFill>
                <a:srgbClr val="FFFF00"/>
              </a:solidFill>
              <a:latin typeface="Lucida Console"/>
              <a:cs typeface="Lucida Console"/>
            </a:endParaRPr>
          </a:p>
        </p:txBody>
      </p:sp>
    </p:spTree>
    <p:extLst>
      <p:ext uri="{BB962C8B-B14F-4D97-AF65-F5344CB8AC3E}">
        <p14:creationId xmlns:p14="http://schemas.microsoft.com/office/powerpoint/2010/main" val="11864565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448"/>
            <a:ext cx="9144000" cy="1273145"/>
          </a:xfrm>
        </p:spPr>
        <p:txBody>
          <a:bodyPr>
            <a:normAutofit/>
          </a:bodyPr>
          <a:lstStyle/>
          <a:p>
            <a:r>
              <a:rPr lang="en-US" sz="4800" b="1" dirty="0" smtClean="0">
                <a:solidFill>
                  <a:srgbClr val="FFFFFF"/>
                </a:solidFill>
                <a:latin typeface="Andale Mono"/>
                <a:cs typeface="Andale Mono"/>
              </a:rPr>
              <a:t> Key </a:t>
            </a:r>
            <a:r>
              <a:rPr lang="en-US" sz="4800" b="1" u="sng" dirty="0" smtClean="0">
                <a:solidFill>
                  <a:srgbClr val="8EB4E3"/>
                </a:solidFill>
                <a:latin typeface="Andale Mono"/>
                <a:cs typeface="Andale Mono"/>
              </a:rPr>
              <a:t>seems to be</a:t>
            </a:r>
            <a:r>
              <a:rPr lang="en-US" sz="4800" b="1" dirty="0" smtClean="0">
                <a:solidFill>
                  <a:srgbClr val="8EB4E3"/>
                </a:solidFill>
                <a:latin typeface="Andale Mono"/>
                <a:cs typeface="Andale Mono"/>
              </a:rPr>
              <a:t> </a:t>
            </a:r>
            <a:r>
              <a:rPr lang="en-US" sz="4800" b="1" dirty="0">
                <a:solidFill>
                  <a:srgbClr val="FFFFFF"/>
                </a:solidFill>
                <a:latin typeface="Andale Mono"/>
                <a:cs typeface="Andale Mono"/>
              </a:rPr>
              <a:t>in the…</a:t>
            </a:r>
            <a:endParaRPr lang="en-US" sz="4800" dirty="0">
              <a:solidFill>
                <a:srgbClr val="FFFFFF"/>
              </a:solidFill>
            </a:endParaRPr>
          </a:p>
        </p:txBody>
      </p:sp>
      <p:sp>
        <p:nvSpPr>
          <p:cNvPr id="3" name="Content Placeholder 2"/>
          <p:cNvSpPr>
            <a:spLocks noGrp="1"/>
          </p:cNvSpPr>
          <p:nvPr>
            <p:ph sz="quarter" idx="10"/>
          </p:nvPr>
        </p:nvSpPr>
        <p:spPr>
          <a:xfrm>
            <a:off x="0" y="1408134"/>
            <a:ext cx="9144000" cy="5179514"/>
          </a:xfrm>
        </p:spPr>
        <p:txBody>
          <a:bodyPr>
            <a:normAutofit fontScale="55000" lnSpcReduction="20000"/>
          </a:bodyPr>
          <a:lstStyle/>
          <a:p>
            <a:pPr marL="0" indent="0">
              <a:buNone/>
            </a:pPr>
            <a:r>
              <a:rPr lang="en-US" sz="3600" b="1" dirty="0" smtClean="0">
                <a:solidFill>
                  <a:schemeClr val="accent3">
                    <a:lumMod val="75000"/>
                  </a:schemeClr>
                </a:solidFill>
                <a:latin typeface="Baskerville Old Face"/>
                <a:cs typeface="Baskerville Old Face"/>
              </a:rPr>
              <a:t>                             </a:t>
            </a:r>
            <a:r>
              <a:rPr lang="en-US" sz="8700" b="1" dirty="0" smtClean="0">
                <a:solidFill>
                  <a:schemeClr val="accent3">
                    <a:lumMod val="40000"/>
                    <a:lumOff val="60000"/>
                  </a:schemeClr>
                </a:solidFill>
                <a:latin typeface="Baskerville Old Face"/>
                <a:cs typeface="Baskerville Old Face"/>
              </a:rPr>
              <a:t>The </a:t>
            </a:r>
            <a:r>
              <a:rPr lang="en-US" sz="8700" b="1" dirty="0">
                <a:solidFill>
                  <a:schemeClr val="accent3">
                    <a:lumMod val="40000"/>
                    <a:lumOff val="60000"/>
                  </a:schemeClr>
                </a:solidFill>
                <a:latin typeface="Baskerville Old Face"/>
                <a:cs typeface="Baskerville Old Face"/>
              </a:rPr>
              <a:t>“Magic Circle</a:t>
            </a:r>
            <a:r>
              <a:rPr lang="en-US" sz="8700" b="1" dirty="0" smtClean="0">
                <a:solidFill>
                  <a:schemeClr val="accent3">
                    <a:lumMod val="75000"/>
                  </a:schemeClr>
                </a:solidFill>
                <a:latin typeface="Baskerville Old Face"/>
                <a:cs typeface="Baskerville Old Face"/>
              </a:rPr>
              <a:t>”</a:t>
            </a:r>
          </a:p>
          <a:p>
            <a:pPr marL="0" indent="0">
              <a:buNone/>
            </a:pPr>
            <a:endParaRPr lang="en-US" sz="4600" b="1" dirty="0" smtClean="0">
              <a:solidFill>
                <a:schemeClr val="accent3">
                  <a:lumMod val="75000"/>
                </a:schemeClr>
              </a:solidFill>
              <a:latin typeface="Baskerville Old Face"/>
              <a:cs typeface="Baskerville Old Face"/>
            </a:endParaRPr>
          </a:p>
          <a:p>
            <a:pPr marL="0" indent="0">
              <a:buNone/>
            </a:pPr>
            <a:r>
              <a:rPr lang="en-US" sz="3800" dirty="0">
                <a:solidFill>
                  <a:srgbClr val="FFFFFF"/>
                </a:solidFill>
              </a:rPr>
              <a:t>“All play moves and has its being within a play-ground </a:t>
            </a:r>
            <a:r>
              <a:rPr lang="en-US" sz="3800" dirty="0" smtClean="0">
                <a:solidFill>
                  <a:srgbClr val="FFFFFF"/>
                </a:solidFill>
              </a:rPr>
              <a:t>marked </a:t>
            </a:r>
            <a:r>
              <a:rPr lang="en-US" sz="3800" dirty="0">
                <a:solidFill>
                  <a:srgbClr val="FFFFFF"/>
                </a:solidFill>
              </a:rPr>
              <a:t>off </a:t>
            </a:r>
            <a:endParaRPr lang="en-US" sz="3800" dirty="0" smtClean="0">
              <a:solidFill>
                <a:srgbClr val="FFFFFF"/>
              </a:solidFill>
            </a:endParaRPr>
          </a:p>
          <a:p>
            <a:pPr marL="0" indent="0">
              <a:buNone/>
            </a:pPr>
            <a:r>
              <a:rPr lang="en-US" sz="3800" dirty="0" smtClean="0">
                <a:solidFill>
                  <a:srgbClr val="FFFFFF"/>
                </a:solidFill>
              </a:rPr>
              <a:t>beforehand </a:t>
            </a:r>
            <a:r>
              <a:rPr lang="en-US" sz="3800" dirty="0">
                <a:solidFill>
                  <a:srgbClr val="FFFFFF"/>
                </a:solidFill>
              </a:rPr>
              <a:t>either materially or ideally, </a:t>
            </a:r>
            <a:r>
              <a:rPr lang="en-US" sz="3800" dirty="0" smtClean="0">
                <a:solidFill>
                  <a:srgbClr val="FFFFFF"/>
                </a:solidFill>
              </a:rPr>
              <a:t>deliberately </a:t>
            </a:r>
            <a:r>
              <a:rPr lang="en-US" sz="3800" dirty="0">
                <a:solidFill>
                  <a:srgbClr val="FFFFFF"/>
                </a:solidFill>
              </a:rPr>
              <a:t>or as a matter of </a:t>
            </a:r>
            <a:r>
              <a:rPr lang="en-US" sz="3800" dirty="0" smtClean="0">
                <a:solidFill>
                  <a:srgbClr val="FFFFFF"/>
                </a:solidFill>
              </a:rPr>
              <a:t>course. </a:t>
            </a:r>
          </a:p>
          <a:p>
            <a:pPr marL="0" indent="0">
              <a:buNone/>
            </a:pPr>
            <a:r>
              <a:rPr lang="en-US" sz="3800" dirty="0" smtClean="0">
                <a:solidFill>
                  <a:srgbClr val="FFFFFF"/>
                </a:solidFill>
              </a:rPr>
              <a:t>Just </a:t>
            </a:r>
            <a:r>
              <a:rPr lang="en-US" sz="3800" dirty="0">
                <a:solidFill>
                  <a:srgbClr val="FFFFFF"/>
                </a:solidFill>
              </a:rPr>
              <a:t>as there is no  </a:t>
            </a:r>
            <a:r>
              <a:rPr lang="en-US" sz="3800" dirty="0" smtClean="0">
                <a:solidFill>
                  <a:srgbClr val="FFFFFF"/>
                </a:solidFill>
              </a:rPr>
              <a:t>formal difference </a:t>
            </a:r>
            <a:r>
              <a:rPr lang="en-US" sz="3800" dirty="0">
                <a:solidFill>
                  <a:srgbClr val="FFFFFF"/>
                </a:solidFill>
              </a:rPr>
              <a:t>between play and ritual, so the </a:t>
            </a:r>
            <a:endParaRPr lang="en-US" sz="3800" dirty="0" smtClean="0">
              <a:solidFill>
                <a:srgbClr val="FFFFFF"/>
              </a:solidFill>
            </a:endParaRPr>
          </a:p>
          <a:p>
            <a:pPr marL="0" indent="0">
              <a:buNone/>
            </a:pPr>
            <a:r>
              <a:rPr lang="en-US" sz="3800" dirty="0" smtClean="0">
                <a:solidFill>
                  <a:srgbClr val="FFFFFF"/>
                </a:solidFill>
              </a:rPr>
              <a:t>‘</a:t>
            </a:r>
            <a:r>
              <a:rPr lang="en-US" sz="3800" dirty="0">
                <a:solidFill>
                  <a:srgbClr val="FFFFFF"/>
                </a:solidFill>
              </a:rPr>
              <a:t>consecrated </a:t>
            </a:r>
            <a:r>
              <a:rPr lang="en-US" sz="3800" dirty="0" smtClean="0">
                <a:solidFill>
                  <a:srgbClr val="FFFFFF"/>
                </a:solidFill>
              </a:rPr>
              <a:t>spot</a:t>
            </a:r>
            <a:r>
              <a:rPr lang="en-US" sz="3800" dirty="0">
                <a:solidFill>
                  <a:srgbClr val="FFFFFF"/>
                </a:solidFill>
              </a:rPr>
              <a:t>’ </a:t>
            </a:r>
            <a:r>
              <a:rPr lang="en-US" sz="3800" dirty="0" smtClean="0">
                <a:solidFill>
                  <a:srgbClr val="FFFFFF"/>
                </a:solidFill>
              </a:rPr>
              <a:t>cannot </a:t>
            </a:r>
            <a:r>
              <a:rPr lang="en-US" sz="3800" dirty="0">
                <a:solidFill>
                  <a:srgbClr val="FFFFFF"/>
                </a:solidFill>
              </a:rPr>
              <a:t>be formally distinguished from the play-ground. </a:t>
            </a:r>
            <a:endParaRPr lang="en-US" sz="3800" dirty="0" smtClean="0">
              <a:solidFill>
                <a:srgbClr val="FFFFFF"/>
              </a:solidFill>
            </a:endParaRPr>
          </a:p>
          <a:p>
            <a:pPr marL="0" indent="0">
              <a:buNone/>
            </a:pPr>
            <a:r>
              <a:rPr lang="en-US" sz="3800" dirty="0" smtClean="0">
                <a:solidFill>
                  <a:schemeClr val="tx2">
                    <a:lumMod val="40000"/>
                    <a:lumOff val="60000"/>
                  </a:schemeClr>
                </a:solidFill>
              </a:rPr>
              <a:t>The </a:t>
            </a:r>
            <a:r>
              <a:rPr lang="en-US" sz="3800" dirty="0">
                <a:solidFill>
                  <a:schemeClr val="tx2">
                    <a:lumMod val="40000"/>
                    <a:lumOff val="60000"/>
                  </a:schemeClr>
                </a:solidFill>
              </a:rPr>
              <a:t>arena, </a:t>
            </a:r>
            <a:r>
              <a:rPr lang="en-US" sz="3800" dirty="0" smtClean="0">
                <a:solidFill>
                  <a:schemeClr val="tx2">
                    <a:lumMod val="40000"/>
                    <a:lumOff val="60000"/>
                  </a:schemeClr>
                </a:solidFill>
              </a:rPr>
              <a:t>the </a:t>
            </a:r>
            <a:r>
              <a:rPr lang="en-US" sz="3800" dirty="0">
                <a:solidFill>
                  <a:schemeClr val="tx2">
                    <a:lumMod val="40000"/>
                    <a:lumOff val="60000"/>
                  </a:schemeClr>
                </a:solidFill>
              </a:rPr>
              <a:t>card-table, the magic circle, the temple, the </a:t>
            </a:r>
            <a:r>
              <a:rPr lang="en-US" sz="3800" dirty="0" smtClean="0">
                <a:solidFill>
                  <a:schemeClr val="tx2">
                    <a:lumMod val="40000"/>
                    <a:lumOff val="60000"/>
                  </a:schemeClr>
                </a:solidFill>
              </a:rPr>
              <a:t>stage</a:t>
            </a:r>
            <a:r>
              <a:rPr lang="en-US" sz="3800" dirty="0">
                <a:solidFill>
                  <a:schemeClr val="tx2">
                    <a:lumMod val="40000"/>
                    <a:lumOff val="60000"/>
                  </a:schemeClr>
                </a:solidFill>
              </a:rPr>
              <a:t>, the </a:t>
            </a:r>
            <a:endParaRPr lang="en-US" sz="3800" dirty="0" smtClean="0">
              <a:solidFill>
                <a:schemeClr val="tx2">
                  <a:lumMod val="40000"/>
                  <a:lumOff val="60000"/>
                </a:schemeClr>
              </a:solidFill>
            </a:endParaRPr>
          </a:p>
          <a:p>
            <a:pPr marL="0" indent="0">
              <a:buNone/>
            </a:pPr>
            <a:r>
              <a:rPr lang="en-US" sz="3800" dirty="0" smtClean="0">
                <a:solidFill>
                  <a:schemeClr val="tx2">
                    <a:lumMod val="40000"/>
                    <a:lumOff val="60000"/>
                  </a:schemeClr>
                </a:solidFill>
              </a:rPr>
              <a:t>screen</a:t>
            </a:r>
            <a:r>
              <a:rPr lang="en-US" sz="3800" dirty="0">
                <a:solidFill>
                  <a:schemeClr val="tx2">
                    <a:lumMod val="40000"/>
                    <a:lumOff val="60000"/>
                  </a:schemeClr>
                </a:solidFill>
              </a:rPr>
              <a:t>, </a:t>
            </a:r>
            <a:r>
              <a:rPr lang="en-US" sz="3800" dirty="0" smtClean="0">
                <a:solidFill>
                  <a:schemeClr val="tx2">
                    <a:lumMod val="40000"/>
                    <a:lumOff val="60000"/>
                  </a:schemeClr>
                </a:solidFill>
              </a:rPr>
              <a:t>the </a:t>
            </a:r>
            <a:r>
              <a:rPr lang="en-US" sz="3800" dirty="0">
                <a:solidFill>
                  <a:schemeClr val="tx2">
                    <a:lumMod val="40000"/>
                    <a:lumOff val="60000"/>
                  </a:schemeClr>
                </a:solidFill>
              </a:rPr>
              <a:t>tennis court, the court of justice, etc. are </a:t>
            </a:r>
            <a:r>
              <a:rPr lang="en-US" sz="3800" dirty="0" smtClean="0">
                <a:solidFill>
                  <a:schemeClr val="tx2">
                    <a:lumMod val="40000"/>
                    <a:lumOff val="60000"/>
                  </a:schemeClr>
                </a:solidFill>
              </a:rPr>
              <a:t>all </a:t>
            </a:r>
            <a:r>
              <a:rPr lang="en-US" sz="3800" dirty="0">
                <a:solidFill>
                  <a:schemeClr val="tx2">
                    <a:lumMod val="40000"/>
                    <a:lumOff val="60000"/>
                  </a:schemeClr>
                </a:solidFill>
              </a:rPr>
              <a:t>in form and </a:t>
            </a:r>
            <a:endParaRPr lang="en-US" sz="3800" dirty="0" smtClean="0">
              <a:solidFill>
                <a:schemeClr val="tx2">
                  <a:lumMod val="40000"/>
                  <a:lumOff val="60000"/>
                </a:schemeClr>
              </a:solidFill>
            </a:endParaRPr>
          </a:p>
          <a:p>
            <a:pPr marL="0" indent="0">
              <a:buNone/>
            </a:pPr>
            <a:r>
              <a:rPr lang="en-US" sz="3800" dirty="0" smtClean="0">
                <a:solidFill>
                  <a:schemeClr val="tx2">
                    <a:lumMod val="40000"/>
                    <a:lumOff val="60000"/>
                  </a:schemeClr>
                </a:solidFill>
              </a:rPr>
              <a:t>function </a:t>
            </a:r>
            <a:r>
              <a:rPr lang="en-US" sz="3800" dirty="0">
                <a:solidFill>
                  <a:schemeClr val="tx2">
                    <a:lumMod val="40000"/>
                    <a:lumOff val="60000"/>
                  </a:schemeClr>
                </a:solidFill>
              </a:rPr>
              <a:t>play-grounds, i.e. forbidden spots, </a:t>
            </a:r>
            <a:r>
              <a:rPr lang="en-US" sz="3800" dirty="0" smtClean="0">
                <a:solidFill>
                  <a:schemeClr val="tx2">
                    <a:lumMod val="40000"/>
                    <a:lumOff val="60000"/>
                  </a:schemeClr>
                </a:solidFill>
              </a:rPr>
              <a:t>isolated</a:t>
            </a:r>
            <a:r>
              <a:rPr lang="en-US" sz="3800" dirty="0">
                <a:solidFill>
                  <a:schemeClr val="tx2">
                    <a:lumMod val="40000"/>
                    <a:lumOff val="60000"/>
                  </a:schemeClr>
                </a:solidFill>
              </a:rPr>
              <a:t>, hedged </a:t>
            </a:r>
            <a:r>
              <a:rPr lang="en-US" sz="3800" dirty="0" smtClean="0">
                <a:solidFill>
                  <a:schemeClr val="tx2">
                    <a:lumMod val="40000"/>
                    <a:lumOff val="60000"/>
                  </a:schemeClr>
                </a:solidFill>
              </a:rPr>
              <a:t>round</a:t>
            </a:r>
            <a:r>
              <a:rPr lang="en-US" sz="3800" dirty="0">
                <a:solidFill>
                  <a:schemeClr val="tx2">
                    <a:lumMod val="40000"/>
                    <a:lumOff val="60000"/>
                  </a:schemeClr>
                </a:solidFill>
              </a:rPr>
              <a:t>, </a:t>
            </a:r>
            <a:endParaRPr lang="en-US" sz="3800" dirty="0" smtClean="0">
              <a:solidFill>
                <a:schemeClr val="tx2">
                  <a:lumMod val="40000"/>
                  <a:lumOff val="60000"/>
                </a:schemeClr>
              </a:solidFill>
            </a:endParaRPr>
          </a:p>
          <a:p>
            <a:pPr marL="0" indent="0">
              <a:buNone/>
            </a:pPr>
            <a:r>
              <a:rPr lang="en-US" sz="3800" dirty="0" smtClean="0">
                <a:solidFill>
                  <a:schemeClr val="tx2">
                    <a:lumMod val="40000"/>
                    <a:lumOff val="60000"/>
                  </a:schemeClr>
                </a:solidFill>
              </a:rPr>
              <a:t>hallowed</a:t>
            </a:r>
            <a:r>
              <a:rPr lang="en-US" sz="3800" dirty="0">
                <a:solidFill>
                  <a:schemeClr val="tx2">
                    <a:lumMod val="40000"/>
                    <a:lumOff val="60000"/>
                  </a:schemeClr>
                </a:solidFill>
              </a:rPr>
              <a:t>, </a:t>
            </a:r>
            <a:r>
              <a:rPr lang="en-US" sz="3800" b="1" dirty="0">
                <a:solidFill>
                  <a:schemeClr val="tx2">
                    <a:lumMod val="40000"/>
                    <a:lumOff val="60000"/>
                  </a:schemeClr>
                </a:solidFill>
              </a:rPr>
              <a:t>within which special rules </a:t>
            </a:r>
            <a:r>
              <a:rPr lang="en-US" sz="3800" b="1" dirty="0" smtClean="0">
                <a:solidFill>
                  <a:schemeClr val="tx2">
                    <a:lumMod val="40000"/>
                    <a:lumOff val="60000"/>
                  </a:schemeClr>
                </a:solidFill>
              </a:rPr>
              <a:t>obtain</a:t>
            </a:r>
            <a:r>
              <a:rPr lang="en-US" sz="3800" dirty="0">
                <a:solidFill>
                  <a:schemeClr val="tx2">
                    <a:lumMod val="40000"/>
                    <a:lumOff val="60000"/>
                  </a:schemeClr>
                </a:solidFill>
              </a:rPr>
              <a:t>. </a:t>
            </a:r>
            <a:r>
              <a:rPr lang="en-US" sz="3800" dirty="0">
                <a:solidFill>
                  <a:schemeClr val="accent4">
                    <a:lumMod val="60000"/>
                    <a:lumOff val="40000"/>
                  </a:schemeClr>
                </a:solidFill>
              </a:rPr>
              <a:t>All are </a:t>
            </a:r>
            <a:r>
              <a:rPr lang="en-US" sz="3800" b="1" dirty="0">
                <a:solidFill>
                  <a:schemeClr val="accent4">
                    <a:lumMod val="60000"/>
                    <a:lumOff val="40000"/>
                  </a:schemeClr>
                </a:solidFill>
              </a:rPr>
              <a:t>temporary </a:t>
            </a:r>
            <a:r>
              <a:rPr lang="en-US" sz="3800" b="1" dirty="0" smtClean="0">
                <a:solidFill>
                  <a:schemeClr val="accent4">
                    <a:lumMod val="60000"/>
                    <a:lumOff val="40000"/>
                  </a:schemeClr>
                </a:solidFill>
              </a:rPr>
              <a:t>worlds </a:t>
            </a:r>
          </a:p>
          <a:p>
            <a:pPr marL="0" indent="0">
              <a:buNone/>
            </a:pPr>
            <a:r>
              <a:rPr lang="en-US" sz="3800" dirty="0" smtClean="0">
                <a:solidFill>
                  <a:schemeClr val="accent4">
                    <a:lumMod val="60000"/>
                    <a:lumOff val="40000"/>
                  </a:schemeClr>
                </a:solidFill>
              </a:rPr>
              <a:t>within </a:t>
            </a:r>
            <a:r>
              <a:rPr lang="en-US" sz="3800" dirty="0">
                <a:solidFill>
                  <a:schemeClr val="accent4">
                    <a:lumMod val="60000"/>
                    <a:lumOff val="40000"/>
                  </a:schemeClr>
                </a:solidFill>
              </a:rPr>
              <a:t>the ordinary world, </a:t>
            </a:r>
            <a:r>
              <a:rPr lang="en-US" sz="3800" dirty="0" smtClean="0">
                <a:solidFill>
                  <a:schemeClr val="accent4">
                    <a:lumMod val="60000"/>
                    <a:lumOff val="40000"/>
                  </a:schemeClr>
                </a:solidFill>
              </a:rPr>
              <a:t>dedicated </a:t>
            </a:r>
            <a:r>
              <a:rPr lang="en-US" sz="3800" dirty="0">
                <a:solidFill>
                  <a:schemeClr val="accent4">
                    <a:lumMod val="60000"/>
                    <a:lumOff val="40000"/>
                  </a:schemeClr>
                </a:solidFill>
              </a:rPr>
              <a:t>to the </a:t>
            </a:r>
            <a:r>
              <a:rPr lang="en-US" sz="3800" b="1" dirty="0">
                <a:solidFill>
                  <a:schemeClr val="accent4">
                    <a:lumMod val="60000"/>
                    <a:lumOff val="40000"/>
                  </a:schemeClr>
                </a:solidFill>
              </a:rPr>
              <a:t>performance of an act </a:t>
            </a:r>
            <a:r>
              <a:rPr lang="en-US" sz="3800" b="1" dirty="0" smtClean="0">
                <a:solidFill>
                  <a:schemeClr val="accent4">
                    <a:lumMod val="60000"/>
                    <a:lumOff val="40000"/>
                  </a:schemeClr>
                </a:solidFill>
              </a:rPr>
              <a:t>apart</a:t>
            </a:r>
            <a:r>
              <a:rPr lang="en-US" sz="3800" dirty="0" smtClean="0">
                <a:solidFill>
                  <a:schemeClr val="accent4">
                    <a:lumMod val="60000"/>
                    <a:lumOff val="40000"/>
                  </a:schemeClr>
                </a:solidFill>
              </a:rPr>
              <a:t>.”</a:t>
            </a:r>
          </a:p>
          <a:p>
            <a:pPr marL="0" indent="0">
              <a:buNone/>
            </a:pPr>
            <a:endParaRPr lang="en-US" sz="3600" dirty="0"/>
          </a:p>
          <a:p>
            <a:pPr marL="0" indent="0">
              <a:buNone/>
            </a:pPr>
            <a:r>
              <a:rPr lang="en-US" sz="2600" b="1" dirty="0" smtClean="0">
                <a:solidFill>
                  <a:schemeClr val="bg1"/>
                </a:solidFill>
              </a:rPr>
              <a:t>Johan </a:t>
            </a:r>
            <a:r>
              <a:rPr lang="en-US" sz="2600" b="1" dirty="0">
                <a:solidFill>
                  <a:schemeClr val="bg1"/>
                </a:solidFill>
              </a:rPr>
              <a:t>Huizinga</a:t>
            </a:r>
            <a:r>
              <a:rPr lang="en-US" sz="2600" dirty="0">
                <a:solidFill>
                  <a:schemeClr val="bg1"/>
                </a:solidFill>
              </a:rPr>
              <a:t> (1872-1945) in “Homo </a:t>
            </a:r>
            <a:r>
              <a:rPr lang="en-US" sz="2600" dirty="0" err="1">
                <a:solidFill>
                  <a:schemeClr val="bg1"/>
                </a:solidFill>
              </a:rPr>
              <a:t>Ludens</a:t>
            </a:r>
            <a:r>
              <a:rPr lang="en-US" sz="2600" dirty="0">
                <a:solidFill>
                  <a:schemeClr val="bg1"/>
                </a:solidFill>
              </a:rPr>
              <a:t>: </a:t>
            </a:r>
            <a:r>
              <a:rPr lang="en-US" sz="2600" i="1" dirty="0">
                <a:solidFill>
                  <a:schemeClr val="bg1"/>
                </a:solidFill>
              </a:rPr>
              <a:t>A Study of the Play-Element in </a:t>
            </a:r>
            <a:endParaRPr lang="en-US" sz="2600" i="1" dirty="0" smtClean="0">
              <a:solidFill>
                <a:schemeClr val="bg1"/>
              </a:solidFill>
            </a:endParaRPr>
          </a:p>
          <a:p>
            <a:pPr marL="0" indent="0">
              <a:buNone/>
            </a:pPr>
            <a:r>
              <a:rPr lang="en-US" sz="2600" i="1" dirty="0" smtClean="0">
                <a:solidFill>
                  <a:schemeClr val="bg1"/>
                </a:solidFill>
              </a:rPr>
              <a:t>Culture</a:t>
            </a:r>
            <a:r>
              <a:rPr lang="en-US" sz="2600" dirty="0">
                <a:solidFill>
                  <a:schemeClr val="bg1"/>
                </a:solidFill>
              </a:rPr>
              <a:t>”. Applied to video games by </a:t>
            </a:r>
            <a:r>
              <a:rPr lang="en-US" sz="2600" b="1" dirty="0">
                <a:solidFill>
                  <a:schemeClr val="bg1"/>
                </a:solidFill>
              </a:rPr>
              <a:t>Katie </a:t>
            </a:r>
            <a:r>
              <a:rPr lang="en-US" sz="2600" b="1" dirty="0" err="1">
                <a:solidFill>
                  <a:schemeClr val="bg1"/>
                </a:solidFill>
              </a:rPr>
              <a:t>Salen</a:t>
            </a:r>
            <a:r>
              <a:rPr lang="en-US" sz="2600" b="1" dirty="0">
                <a:solidFill>
                  <a:schemeClr val="bg1"/>
                </a:solidFill>
              </a:rPr>
              <a:t> &amp; Eric Zimmerman</a:t>
            </a:r>
            <a:r>
              <a:rPr lang="en-US" sz="2600" dirty="0">
                <a:solidFill>
                  <a:schemeClr val="bg1"/>
                </a:solidFill>
              </a:rPr>
              <a:t> in “Rules </a:t>
            </a:r>
            <a:endParaRPr lang="en-US" sz="2600" dirty="0" smtClean="0">
              <a:solidFill>
                <a:schemeClr val="bg1"/>
              </a:solidFill>
            </a:endParaRPr>
          </a:p>
          <a:p>
            <a:pPr marL="0" indent="0">
              <a:buNone/>
            </a:pPr>
            <a:r>
              <a:rPr lang="en-US" sz="2600" dirty="0" smtClean="0">
                <a:solidFill>
                  <a:schemeClr val="bg1"/>
                </a:solidFill>
              </a:rPr>
              <a:t>of Play</a:t>
            </a:r>
            <a:r>
              <a:rPr lang="en-US" sz="2600" dirty="0">
                <a:solidFill>
                  <a:schemeClr val="bg1"/>
                </a:solidFill>
              </a:rPr>
              <a:t>: Game Design Fundamentals” (2003)</a:t>
            </a:r>
          </a:p>
          <a:p>
            <a:pPr marL="0" indent="0">
              <a:buNone/>
            </a:pPr>
            <a:endParaRPr lang="en-US" sz="3600" b="1" dirty="0">
              <a:solidFill>
                <a:schemeClr val="accent3">
                  <a:lumMod val="75000"/>
                </a:schemeClr>
              </a:solidFill>
              <a:latin typeface="Baskerville Old Face"/>
              <a:cs typeface="Baskerville Old Face"/>
            </a:endParaRPr>
          </a:p>
        </p:txBody>
      </p:sp>
      <p:pic>
        <p:nvPicPr>
          <p:cNvPr id="4" name="Content Placeholder 5" descr="220px-CIRCLE_1.png"/>
          <p:cNvPicPr>
            <a:picLocks noChangeAspect="1"/>
          </p:cNvPicPr>
          <p:nvPr/>
        </p:nvPicPr>
        <p:blipFill rotWithShape="1">
          <a:blip r:embed="rId2" cstate="print">
            <a:extLst>
              <a:ext uri="{28A0092B-C50C-407E-A947-70E740481C1C}">
                <a14:useLocalDpi xmlns:a14="http://schemas.microsoft.com/office/drawing/2010/main"/>
              </a:ext>
            </a:extLst>
          </a:blip>
          <a:srcRect l="-625" r="-3610"/>
          <a:stretch/>
        </p:blipFill>
        <p:spPr>
          <a:xfrm>
            <a:off x="6643279" y="4526836"/>
            <a:ext cx="1920435" cy="1825267"/>
          </a:xfrm>
          <a:prstGeom prst="rect">
            <a:avLst/>
          </a:prstGeom>
        </p:spPr>
      </p:pic>
    </p:spTree>
    <p:extLst>
      <p:ext uri="{BB962C8B-B14F-4D97-AF65-F5344CB8AC3E}">
        <p14:creationId xmlns:p14="http://schemas.microsoft.com/office/powerpoint/2010/main" val="12533740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0039"/>
            <a:ext cx="9144000" cy="1016000"/>
          </a:xfrm>
        </p:spPr>
        <p:txBody>
          <a:bodyPr>
            <a:normAutofit fontScale="90000"/>
          </a:bodyPr>
          <a:lstStyle/>
          <a:p>
            <a:r>
              <a:rPr lang="en-US" i="1" dirty="0" smtClean="0">
                <a:solidFill>
                  <a:srgbClr val="C3D69B"/>
                </a:solidFill>
                <a:latin typeface="Brush Script MT Italic"/>
                <a:cs typeface="Brush Script MT Italic"/>
              </a:rPr>
              <a:t>Which leads to</a:t>
            </a:r>
            <a:r>
              <a:rPr lang="en-US" dirty="0" smtClean="0">
                <a:solidFill>
                  <a:srgbClr val="C3D69B"/>
                </a:solidFill>
              </a:rPr>
              <a:t>: </a:t>
            </a:r>
            <a:r>
              <a:rPr lang="en-US" b="1" dirty="0" smtClean="0">
                <a:solidFill>
                  <a:schemeClr val="bg1"/>
                </a:solidFill>
              </a:rPr>
              <a:t>Application </a:t>
            </a:r>
            <a:r>
              <a:rPr lang="en-US" b="1" dirty="0">
                <a:solidFill>
                  <a:schemeClr val="bg1"/>
                </a:solidFill>
              </a:rPr>
              <a:t>of </a:t>
            </a:r>
            <a:r>
              <a:rPr lang="en-US" b="1" dirty="0">
                <a:solidFill>
                  <a:srgbClr val="FF0000"/>
                </a:solidFill>
              </a:rPr>
              <a:t>real </a:t>
            </a:r>
            <a:r>
              <a:rPr lang="en-US" b="1" dirty="0" smtClean="0">
                <a:solidFill>
                  <a:srgbClr val="FF0000"/>
                </a:solidFill>
              </a:rPr>
              <a:t>world</a:t>
            </a:r>
            <a:br>
              <a:rPr lang="en-US" b="1" dirty="0" smtClean="0">
                <a:solidFill>
                  <a:srgbClr val="FF0000"/>
                </a:solidFill>
              </a:rPr>
            </a:br>
            <a:r>
              <a:rPr lang="en-US" b="1" dirty="0">
                <a:solidFill>
                  <a:srgbClr val="FF0000"/>
                </a:solidFill>
              </a:rPr>
              <a:t> </a:t>
            </a:r>
            <a:r>
              <a:rPr lang="en-US" b="1" dirty="0" smtClean="0">
                <a:solidFill>
                  <a:srgbClr val="FF0000"/>
                </a:solidFill>
              </a:rPr>
              <a:t>          laws</a:t>
            </a:r>
            <a:r>
              <a:rPr lang="en-US" b="1" dirty="0" smtClean="0"/>
              <a:t> </a:t>
            </a:r>
            <a:r>
              <a:rPr lang="en-US" b="1" dirty="0">
                <a:solidFill>
                  <a:srgbClr val="FFFFFF"/>
                </a:solidFill>
              </a:rPr>
              <a:t>to</a:t>
            </a:r>
            <a:r>
              <a:rPr lang="en-US" b="1" dirty="0"/>
              <a:t> </a:t>
            </a:r>
            <a:r>
              <a:rPr lang="en-US" b="1" i="1" dirty="0">
                <a:solidFill>
                  <a:srgbClr val="3366FF"/>
                </a:solidFill>
              </a:rPr>
              <a:t>virtual environments </a:t>
            </a:r>
          </a:p>
        </p:txBody>
      </p:sp>
      <p:sp>
        <p:nvSpPr>
          <p:cNvPr id="3" name="Content Placeholder 2"/>
          <p:cNvSpPr>
            <a:spLocks noGrp="1"/>
          </p:cNvSpPr>
          <p:nvPr>
            <p:ph sz="quarter" idx="10"/>
          </p:nvPr>
        </p:nvSpPr>
        <p:spPr>
          <a:xfrm>
            <a:off x="457200" y="1218630"/>
            <a:ext cx="8229600" cy="4759070"/>
          </a:xfrm>
        </p:spPr>
        <p:txBody>
          <a:bodyPr>
            <a:normAutofit/>
          </a:bodyPr>
          <a:lstStyle/>
          <a:p>
            <a:r>
              <a:rPr lang="en-US" b="1" dirty="0">
                <a:solidFill>
                  <a:srgbClr val="E6B9B8"/>
                </a:solidFill>
                <a:latin typeface="Chalkboard"/>
                <a:cs typeface="Chalkboard"/>
              </a:rPr>
              <a:t>Is there a virtual world? </a:t>
            </a:r>
            <a:endParaRPr lang="en-US" b="1" dirty="0" smtClean="0">
              <a:solidFill>
                <a:srgbClr val="E6B9B8"/>
              </a:solidFill>
              <a:latin typeface="Chalkboard"/>
              <a:cs typeface="Chalkboard"/>
            </a:endParaRPr>
          </a:p>
          <a:p>
            <a:r>
              <a:rPr lang="en-US" b="1" dirty="0" smtClean="0">
                <a:solidFill>
                  <a:schemeClr val="accent3">
                    <a:lumMod val="60000"/>
                    <a:lumOff val="40000"/>
                  </a:schemeClr>
                </a:solidFill>
                <a:latin typeface="Copperplate Gothic Bold"/>
                <a:cs typeface="Copperplate Gothic Bold"/>
              </a:rPr>
              <a:t>Is </a:t>
            </a:r>
            <a:r>
              <a:rPr lang="en-US" b="1" dirty="0" err="1">
                <a:solidFill>
                  <a:schemeClr val="accent3">
                    <a:lumMod val="60000"/>
                    <a:lumOff val="40000"/>
                  </a:schemeClr>
                </a:solidFill>
                <a:latin typeface="Copperplate Gothic Bold"/>
                <a:cs typeface="Copperplate Gothic Bold"/>
              </a:rPr>
              <a:t>WoW</a:t>
            </a:r>
            <a:r>
              <a:rPr lang="en-US" b="1" dirty="0">
                <a:solidFill>
                  <a:schemeClr val="accent3">
                    <a:lumMod val="60000"/>
                    <a:lumOff val="40000"/>
                  </a:schemeClr>
                </a:solidFill>
                <a:latin typeface="Copperplate Gothic Bold"/>
                <a:cs typeface="Copperplate Gothic Bold"/>
              </a:rPr>
              <a:t> its own country? </a:t>
            </a:r>
            <a:endParaRPr lang="en-US" b="1" dirty="0" smtClean="0">
              <a:solidFill>
                <a:schemeClr val="accent3">
                  <a:lumMod val="60000"/>
                  <a:lumOff val="40000"/>
                </a:schemeClr>
              </a:solidFill>
              <a:latin typeface="Copperplate Gothic Bold"/>
              <a:cs typeface="Copperplate Gothic Bold"/>
            </a:endParaRPr>
          </a:p>
          <a:p>
            <a:r>
              <a:rPr lang="en-US" dirty="0" smtClean="0">
                <a:solidFill>
                  <a:srgbClr val="FFFFFF"/>
                </a:solidFill>
              </a:rPr>
              <a:t>Ben </a:t>
            </a:r>
            <a:r>
              <a:rPr lang="en-US" dirty="0" err="1" smtClean="0">
                <a:solidFill>
                  <a:srgbClr val="FFFFFF"/>
                </a:solidFill>
              </a:rPr>
              <a:t>Duranske</a:t>
            </a:r>
            <a:r>
              <a:rPr lang="en-US" dirty="0" smtClean="0">
                <a:solidFill>
                  <a:srgbClr val="FFFFFF"/>
                </a:solidFill>
              </a:rPr>
              <a:t> “Virtual Law” (2008):</a:t>
            </a:r>
            <a:r>
              <a:rPr lang="en-US" sz="1600" dirty="0" smtClean="0">
                <a:solidFill>
                  <a:srgbClr val="FFFFFF"/>
                </a:solidFill>
              </a:rPr>
              <a:t> “</a:t>
            </a:r>
            <a:r>
              <a:rPr lang="en-US" sz="1700" i="1" dirty="0">
                <a:solidFill>
                  <a:srgbClr val="FFFFFF"/>
                </a:solidFill>
              </a:rPr>
              <a:t>This chapter will argue that</a:t>
            </a:r>
            <a:r>
              <a:rPr lang="en-US" sz="1700" i="1" dirty="0"/>
              <a:t> </a:t>
            </a:r>
            <a:r>
              <a:rPr lang="en-US" sz="1700" i="1" dirty="0">
                <a:solidFill>
                  <a:schemeClr val="tx2">
                    <a:lumMod val="60000"/>
                    <a:lumOff val="40000"/>
                  </a:schemeClr>
                </a:solidFill>
              </a:rPr>
              <a:t>the </a:t>
            </a:r>
            <a:r>
              <a:rPr lang="en-US" sz="1700" b="1" i="1" dirty="0">
                <a:solidFill>
                  <a:schemeClr val="tx2">
                    <a:lumMod val="60000"/>
                    <a:lumOff val="40000"/>
                  </a:schemeClr>
                </a:solidFill>
              </a:rPr>
              <a:t>law needs to acknowledge and provide protection for virtual property, but that it must do so in a way that preserves virtual worlds and games as play space</a:t>
            </a:r>
            <a:r>
              <a:rPr lang="en-US" sz="1700" b="1" i="1" dirty="0">
                <a:solidFill>
                  <a:srgbClr val="558ED5"/>
                </a:solidFill>
              </a:rPr>
              <a:t>s</a:t>
            </a:r>
            <a:r>
              <a:rPr lang="en-US" sz="1700" i="1" dirty="0">
                <a:solidFill>
                  <a:srgbClr val="558ED5"/>
                </a:solidFill>
              </a:rPr>
              <a:t>, </a:t>
            </a:r>
            <a:r>
              <a:rPr lang="en-US" sz="1700" i="1" dirty="0">
                <a:solidFill>
                  <a:srgbClr val="FFFFFF"/>
                </a:solidFill>
              </a:rPr>
              <a:t>at least to the extent that the developers desire their worlds to remain pure play spaces. On one hand, many game and virtual world providers seek to avoid real-life implications in their social and play spaces. Where providers take reasonable steps to draw a line between the real and the virtual, the world or game should be protected by the “magic circle” that protects other play spaces (from theme parks to family Monopoly games) from taking on inadvertent real-world implications.</a:t>
            </a:r>
            <a:r>
              <a:rPr lang="en-US" sz="1700" i="1" dirty="0"/>
              <a:t> </a:t>
            </a:r>
            <a:r>
              <a:rPr lang="en-US" sz="1700" b="1" i="1" dirty="0">
                <a:solidFill>
                  <a:schemeClr val="accent2">
                    <a:lumMod val="40000"/>
                    <a:lumOff val="60000"/>
                  </a:schemeClr>
                </a:solidFill>
              </a:rPr>
              <a:t>On the other hand, it is both inevitable and desirable that some game and virtual world designers will seek to include real money trade (RMT) and offer a real cash economy (RCE) in their platforms. Users of these platforms need the protection of virtual property </a:t>
            </a:r>
            <a:r>
              <a:rPr lang="en-US" sz="1700" b="1" i="1" dirty="0" err="1">
                <a:solidFill>
                  <a:schemeClr val="accent2">
                    <a:lumMod val="40000"/>
                    <a:lumOff val="60000"/>
                  </a:schemeClr>
                </a:solidFill>
              </a:rPr>
              <a:t>law</a:t>
            </a:r>
            <a:r>
              <a:rPr lang="en-US" sz="1700" i="1" dirty="0" err="1" smtClean="0">
                <a:solidFill>
                  <a:schemeClr val="accent2">
                    <a:lumMod val="40000"/>
                    <a:lumOff val="60000"/>
                  </a:schemeClr>
                </a:solidFill>
              </a:rPr>
              <a:t>.”</a:t>
            </a:r>
            <a:r>
              <a:rPr lang="en-US" sz="1700" dirty="0" err="1" smtClean="0">
                <a:hlinkClick r:id="rId2"/>
              </a:rPr>
              <a:t>http</a:t>
            </a:r>
            <a:r>
              <a:rPr lang="en-US" sz="1700" dirty="0">
                <a:hlinkClick r:id="rId2"/>
              </a:rPr>
              <a:t>://www.amazon.com/Benjamin-Tyson-Duranske/e/</a:t>
            </a:r>
            <a:r>
              <a:rPr lang="en-US" sz="1700" dirty="0" smtClean="0">
                <a:hlinkClick r:id="rId2"/>
              </a:rPr>
              <a:t>B001JP104A</a:t>
            </a:r>
            <a:endParaRPr lang="en-US" sz="1700" dirty="0"/>
          </a:p>
          <a:p>
            <a:r>
              <a:rPr lang="en-US" dirty="0" smtClean="0">
                <a:solidFill>
                  <a:srgbClr val="FFFFFF"/>
                </a:solidFill>
              </a:rPr>
              <a:t>EULA/</a:t>
            </a:r>
            <a:r>
              <a:rPr lang="en-US" dirty="0" err="1" smtClean="0">
                <a:solidFill>
                  <a:srgbClr val="FFFFFF"/>
                </a:solidFill>
              </a:rPr>
              <a:t>ToS</a:t>
            </a:r>
            <a:r>
              <a:rPr lang="en-US" dirty="0" smtClean="0">
                <a:solidFill>
                  <a:srgbClr val="FFFFFF"/>
                </a:solidFill>
              </a:rPr>
              <a:t>: The “real world law” is the law of contracts.</a:t>
            </a:r>
            <a:endParaRPr lang="en-US" dirty="0">
              <a:solidFill>
                <a:srgbClr val="FFFFFF"/>
              </a:solidFill>
            </a:endParaRPr>
          </a:p>
          <a:p>
            <a:endParaRPr lang="en-US" dirty="0"/>
          </a:p>
        </p:txBody>
      </p:sp>
    </p:spTree>
    <p:extLst>
      <p:ext uri="{BB962C8B-B14F-4D97-AF65-F5344CB8AC3E}">
        <p14:creationId xmlns:p14="http://schemas.microsoft.com/office/powerpoint/2010/main" val="23419286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rmAutofit/>
          </a:bodyPr>
          <a:lstStyle/>
          <a:p>
            <a:r>
              <a:rPr lang="en-US" b="1" dirty="0" smtClean="0">
                <a:solidFill>
                  <a:srgbClr val="8EB4E3"/>
                </a:solidFill>
                <a:latin typeface="Arial Black"/>
                <a:cs typeface="Arial Black"/>
              </a:rPr>
              <a:t>When is it a game (in IP terms)?</a:t>
            </a:r>
            <a:endParaRPr lang="en-US" b="1" dirty="0">
              <a:solidFill>
                <a:srgbClr val="8EB4E3"/>
              </a:solidFill>
              <a:latin typeface="Arial Black"/>
              <a:cs typeface="Arial Black"/>
            </a:endParaRPr>
          </a:p>
        </p:txBody>
      </p:sp>
      <p:sp>
        <p:nvSpPr>
          <p:cNvPr id="3" name="Content Placeholder 2"/>
          <p:cNvSpPr>
            <a:spLocks noGrp="1"/>
          </p:cNvSpPr>
          <p:nvPr>
            <p:ph sz="quarter" idx="10"/>
          </p:nvPr>
        </p:nvSpPr>
        <p:spPr>
          <a:xfrm>
            <a:off x="-33485" y="1342593"/>
            <a:ext cx="9144000" cy="4318000"/>
          </a:xfrm>
        </p:spPr>
        <p:txBody>
          <a:bodyPr>
            <a:normAutofit/>
          </a:bodyPr>
          <a:lstStyle/>
          <a:p>
            <a:pPr marL="0" indent="0">
              <a:buNone/>
            </a:pPr>
            <a:r>
              <a:rPr lang="en-US" b="1" dirty="0">
                <a:solidFill>
                  <a:schemeClr val="bg1"/>
                </a:solidFill>
              </a:rPr>
              <a:t>“Games and Other </a:t>
            </a:r>
            <a:r>
              <a:rPr lang="en-US" b="1" dirty="0" err="1">
                <a:solidFill>
                  <a:schemeClr val="bg1"/>
                </a:solidFill>
              </a:rPr>
              <a:t>Uncopyrightable</a:t>
            </a:r>
            <a:r>
              <a:rPr lang="en-US" b="1" dirty="0">
                <a:solidFill>
                  <a:schemeClr val="bg1"/>
                </a:solidFill>
              </a:rPr>
              <a:t> Systems” </a:t>
            </a:r>
            <a:r>
              <a:rPr lang="en-US" dirty="0">
                <a:solidFill>
                  <a:schemeClr val="bg1"/>
                </a:solidFill>
              </a:rPr>
              <a:t>Bruce Boyden (2011) </a:t>
            </a:r>
            <a:r>
              <a:rPr lang="en-US" sz="1900" dirty="0">
                <a:hlinkClick r:id="rId2"/>
              </a:rPr>
              <a:t>http://www.georgemasonlawreview.org/doc/Boyden_18-2_2011.</a:t>
            </a:r>
            <a:r>
              <a:rPr lang="en-US" sz="1900" dirty="0" smtClean="0">
                <a:hlinkClick r:id="rId2"/>
              </a:rPr>
              <a:t>pdf</a:t>
            </a:r>
            <a:endParaRPr lang="en-US" sz="1900" dirty="0" smtClean="0"/>
          </a:p>
          <a:p>
            <a:pPr marL="0" indent="0">
              <a:buNone/>
            </a:pPr>
            <a:endParaRPr lang="en-US" sz="1900" dirty="0"/>
          </a:p>
          <a:p>
            <a:pPr marL="0" indent="0">
              <a:buNone/>
            </a:pPr>
            <a:r>
              <a:rPr lang="en-US" dirty="0">
                <a:solidFill>
                  <a:srgbClr val="FFFFFF"/>
                </a:solidFill>
              </a:rPr>
              <a:t>“</a:t>
            </a:r>
            <a:r>
              <a:rPr lang="en-US" b="1" i="1" dirty="0">
                <a:solidFill>
                  <a:srgbClr val="FFFFFF"/>
                </a:solidFill>
              </a:rPr>
              <a:t>Games therefore pose a number of challenges for copyright and patent law. </a:t>
            </a:r>
            <a:r>
              <a:rPr lang="en-US" b="1" i="1" dirty="0">
                <a:solidFill>
                  <a:srgbClr val="C3D69B"/>
                </a:solidFill>
              </a:rPr>
              <a:t>Yet to date, intellectual property doctrine and scholarship has not really grappled with the slippery nature of games. </a:t>
            </a:r>
            <a:r>
              <a:rPr lang="en-US" b="1" i="1" dirty="0">
                <a:solidFill>
                  <a:srgbClr val="FFFFFF"/>
                </a:solidFill>
              </a:rPr>
              <a:t>Indeed, copyright has developed a very simple black-letter rule to handle them: games are not copyrightable</a:t>
            </a:r>
            <a:r>
              <a:rPr lang="en-US" i="1" dirty="0">
                <a:solidFill>
                  <a:srgbClr val="FFFFFF"/>
                </a:solidFill>
              </a:rPr>
              <a:t>. </a:t>
            </a:r>
            <a:r>
              <a:rPr lang="en-US" i="1" dirty="0" smtClean="0">
                <a:solidFill>
                  <a:srgbClr val="FFFFFF"/>
                </a:solidFill>
              </a:rPr>
              <a:t>…</a:t>
            </a:r>
            <a:r>
              <a:rPr lang="en-US" b="1" i="1" dirty="0" smtClean="0">
                <a:solidFill>
                  <a:srgbClr val="FFFFFF"/>
                </a:solidFill>
              </a:rPr>
              <a:t>What </a:t>
            </a:r>
            <a:r>
              <a:rPr lang="en-US" b="1" i="1" dirty="0">
                <a:solidFill>
                  <a:srgbClr val="FFFFFF"/>
                </a:solidFill>
              </a:rPr>
              <a:t>could be the purpose of such a rule?</a:t>
            </a:r>
            <a:r>
              <a:rPr lang="en-US" dirty="0">
                <a:solidFill>
                  <a:srgbClr val="FFFFFF"/>
                </a:solidFill>
              </a:rPr>
              <a:t>”</a:t>
            </a:r>
          </a:p>
          <a:p>
            <a:pPr marL="0" indent="0">
              <a:buNone/>
            </a:pPr>
            <a:r>
              <a:rPr lang="en-US" b="1" i="1" dirty="0">
                <a:solidFill>
                  <a:schemeClr val="tx2">
                    <a:lumMod val="40000"/>
                    <a:lumOff val="60000"/>
                  </a:schemeClr>
                </a:solidFill>
              </a:rPr>
              <a:t>Two possibilities emerge from the cases.</a:t>
            </a:r>
            <a:r>
              <a:rPr lang="en-US" b="1" i="1" dirty="0">
                <a:solidFill>
                  <a:srgbClr val="CCC1DA"/>
                </a:solidFill>
              </a:rPr>
              <a:t> First</a:t>
            </a:r>
            <a:r>
              <a:rPr lang="en-US" b="1" i="1" dirty="0">
                <a:solidFill>
                  <a:srgbClr val="FFFFFF"/>
                </a:solidFill>
              </a:rPr>
              <a:t>, several cases </a:t>
            </a:r>
            <a:r>
              <a:rPr lang="en-US" b="1" i="1" dirty="0" smtClean="0">
                <a:solidFill>
                  <a:srgbClr val="FFFFFF"/>
                </a:solidFill>
              </a:rPr>
              <a:t>describe </a:t>
            </a:r>
            <a:r>
              <a:rPr lang="en-US" b="1" i="1" dirty="0" smtClean="0">
                <a:solidFill>
                  <a:schemeClr val="accent4">
                    <a:lumMod val="40000"/>
                    <a:lumOff val="60000"/>
                  </a:schemeClr>
                </a:solidFill>
              </a:rPr>
              <a:t>games</a:t>
            </a:r>
            <a:r>
              <a:rPr lang="en-US" b="1" i="1" dirty="0">
                <a:solidFill>
                  <a:schemeClr val="accent4">
                    <a:lumMod val="40000"/>
                    <a:lumOff val="60000"/>
                  </a:schemeClr>
                </a:solidFill>
              </a:rPr>
              <a:t>, </a:t>
            </a:r>
            <a:r>
              <a:rPr lang="en-US" b="1" i="1" dirty="0">
                <a:solidFill>
                  <a:srgbClr val="FFFFFF"/>
                </a:solidFill>
              </a:rPr>
              <a:t>and game rules</a:t>
            </a:r>
            <a:r>
              <a:rPr lang="en-US" b="1" i="1" dirty="0" smtClean="0">
                <a:solidFill>
                  <a:srgbClr val="000000"/>
                </a:solidFill>
              </a:rPr>
              <a:t>,</a:t>
            </a:r>
            <a:r>
              <a:rPr lang="en-US" b="1" i="1" dirty="0">
                <a:solidFill>
                  <a:srgbClr val="000000"/>
                </a:solidFill>
              </a:rPr>
              <a:t> </a:t>
            </a:r>
            <a:r>
              <a:rPr lang="en-US" b="1" i="1" dirty="0" smtClean="0">
                <a:solidFill>
                  <a:srgbClr val="CCC1DA"/>
                </a:solidFill>
              </a:rPr>
              <a:t>as </a:t>
            </a:r>
            <a:r>
              <a:rPr lang="en-US" b="1" i="1" dirty="0" err="1">
                <a:solidFill>
                  <a:srgbClr val="CCC1DA"/>
                </a:solidFill>
              </a:rPr>
              <a:t>unprotectable</a:t>
            </a:r>
            <a:r>
              <a:rPr lang="en-US" b="1" i="1" dirty="0">
                <a:solidFill>
                  <a:srgbClr val="CCC1DA"/>
                </a:solidFill>
              </a:rPr>
              <a:t> </a:t>
            </a:r>
            <a:r>
              <a:rPr lang="en-US" b="1" i="1" dirty="0" smtClean="0">
                <a:solidFill>
                  <a:srgbClr val="CCC1DA"/>
                </a:solidFill>
              </a:rPr>
              <a:t>ideas… </a:t>
            </a:r>
            <a:r>
              <a:rPr lang="en-US" b="1" i="1" dirty="0">
                <a:solidFill>
                  <a:srgbClr val="FFFFFF"/>
                </a:solidFill>
              </a:rPr>
              <a:t>The </a:t>
            </a:r>
            <a:r>
              <a:rPr lang="en-US" b="1" i="1" dirty="0">
                <a:solidFill>
                  <a:schemeClr val="accent3">
                    <a:lumMod val="40000"/>
                    <a:lumOff val="60000"/>
                  </a:schemeClr>
                </a:solidFill>
              </a:rPr>
              <a:t>oth</a:t>
            </a:r>
            <a:r>
              <a:rPr lang="en-US" b="1" i="1" dirty="0">
                <a:solidFill>
                  <a:srgbClr val="C3D69B"/>
                </a:solidFill>
              </a:rPr>
              <a:t>er possible </a:t>
            </a:r>
            <a:r>
              <a:rPr lang="en-US" b="1" i="1" dirty="0">
                <a:solidFill>
                  <a:srgbClr val="FFFFFF"/>
                </a:solidFill>
              </a:rPr>
              <a:t>explanation that emerges from the case </a:t>
            </a:r>
            <a:r>
              <a:rPr lang="en-US" b="1" i="1" dirty="0" smtClean="0">
                <a:solidFill>
                  <a:srgbClr val="FFFFFF"/>
                </a:solidFill>
              </a:rPr>
              <a:t>law is that </a:t>
            </a:r>
            <a:r>
              <a:rPr lang="en-US" b="1" i="1" dirty="0" smtClean="0">
                <a:solidFill>
                  <a:schemeClr val="accent3">
                    <a:lumMod val="60000"/>
                    <a:lumOff val="40000"/>
                  </a:schemeClr>
                </a:solidFill>
              </a:rPr>
              <a:t>games </a:t>
            </a:r>
            <a:r>
              <a:rPr lang="en-US" b="1" i="1" dirty="0">
                <a:solidFill>
                  <a:schemeClr val="accent3">
                    <a:lumMod val="60000"/>
                    <a:lumOff val="40000"/>
                  </a:schemeClr>
                </a:solidFill>
              </a:rPr>
              <a:t>are </a:t>
            </a:r>
            <a:r>
              <a:rPr lang="en-US" b="1" i="1" dirty="0" err="1">
                <a:solidFill>
                  <a:schemeClr val="accent3">
                    <a:lumMod val="60000"/>
                    <a:lumOff val="40000"/>
                  </a:schemeClr>
                </a:solidFill>
              </a:rPr>
              <a:t>uncopyrightable</a:t>
            </a:r>
            <a:r>
              <a:rPr lang="en-US" b="1" i="1" dirty="0">
                <a:solidFill>
                  <a:schemeClr val="accent3">
                    <a:lumMod val="60000"/>
                    <a:lumOff val="40000"/>
                  </a:schemeClr>
                </a:solidFill>
              </a:rPr>
              <a:t> systems or </a:t>
            </a:r>
            <a:r>
              <a:rPr lang="en-US" b="1" i="1" dirty="0" smtClean="0">
                <a:solidFill>
                  <a:schemeClr val="accent3">
                    <a:lumMod val="60000"/>
                    <a:lumOff val="40000"/>
                  </a:schemeClr>
                </a:solidFill>
              </a:rPr>
              <a:t>processes.</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29537105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2240</TotalTime>
  <Words>4106</Words>
  <Application>Microsoft Macintosh PowerPoint</Application>
  <PresentationFormat>On-screen Show (4:3)</PresentationFormat>
  <Paragraphs>409</Paragraphs>
  <Slides>52</Slides>
  <Notes>1</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CDM_PPT_Template </vt:lpstr>
      <vt:lpstr>1_CDM_PPT_Template </vt:lpstr>
      <vt:lpstr>  Video Game Law:   A Common(wealth) perspective?</vt:lpstr>
      <vt:lpstr>    http://videogame.law.ubc.ca</vt:lpstr>
      <vt:lpstr>PowerPoint Presentation</vt:lpstr>
      <vt:lpstr>                Gaming Bio</vt:lpstr>
      <vt:lpstr>       Video Game Leadership</vt:lpstr>
      <vt:lpstr>PowerPoint Presentation</vt:lpstr>
      <vt:lpstr> Key seems to be in the…</vt:lpstr>
      <vt:lpstr>Which leads to: Application of real world            laws to virtual environments </vt:lpstr>
      <vt:lpstr>When is it a game (in IP terms)?</vt:lpstr>
      <vt:lpstr>         Boyden - Conclusion</vt:lpstr>
      <vt:lpstr>PowerPoint Presentation</vt:lpstr>
      <vt:lpstr>                 BREAKOUT </vt:lpstr>
      <vt:lpstr>  Atari v. Oman - 1989/1992 USCA DC Cir.</vt:lpstr>
      <vt:lpstr>PowerPoint Presentation</vt:lpstr>
      <vt:lpstr>        Videogames as Proof </vt:lpstr>
      <vt:lpstr>PowerPoint Presentation</vt:lpstr>
      <vt:lpstr> Blizzard v. Internet Gateway  - (Battle.net clone)</vt:lpstr>
      <vt:lpstr>             Blizzard v. Internet Gateway  - con’d                                                   </vt:lpstr>
      <vt:lpstr>  Think about Tatoos </vt:lpstr>
      <vt:lpstr>PowerPoint Presentation</vt:lpstr>
      <vt:lpstr>PowerPoint Presentation</vt:lpstr>
      <vt:lpstr>PowerPoint Presentation</vt:lpstr>
      <vt:lpstr>Are we already IN THE POST IP WORLD? </vt:lpstr>
      <vt:lpstr>    Related Issue 1: The chasm of contracting out </vt:lpstr>
      <vt:lpstr> Re EULA’s etc.</vt:lpstr>
      <vt:lpstr>Insidious Results?</vt:lpstr>
      <vt:lpstr>PowerPoint Presentation</vt:lpstr>
      <vt:lpstr>    Start with “Identities”</vt:lpstr>
      <vt:lpstr>  WHERE ARE WE NOW?   </vt:lpstr>
      <vt:lpstr>  The new video game (hypothetical)</vt:lpstr>
      <vt:lpstr>Now Ponder This…</vt:lpstr>
      <vt:lpstr> So now you are ready     for what is next…</vt:lpstr>
      <vt:lpstr> Truly Immersive Virtual Reality </vt:lpstr>
      <vt:lpstr>PowerPoint Presentation</vt:lpstr>
      <vt:lpstr>MAIN ISSUES WILL BE</vt:lpstr>
      <vt:lpstr>Layers of Privacy in Video Games</vt:lpstr>
      <vt:lpstr>Video Game Privacy Breaches</vt:lpstr>
      <vt:lpstr>&amp;  Can the Magic Circle</vt:lpstr>
      <vt:lpstr>PowerPoint Presentation</vt:lpstr>
      <vt:lpstr>PowerPoint Presentation</vt:lpstr>
      <vt:lpstr>   Violent Games, Liability &amp; Regulation: Cases</vt:lpstr>
      <vt:lpstr>  Violent Games, Liability &amp; Regulation: Rationales</vt:lpstr>
      <vt:lpstr>Canada - potentially quite different (if tested)</vt:lpstr>
      <vt:lpstr>The Painful Truth…</vt:lpstr>
      <vt:lpstr> Virtual v. Real GUNS: the obvious distinction</vt:lpstr>
      <vt:lpstr>  Women Gamers – Women in Games    </vt:lpstr>
      <vt:lpstr>   Something(s) utopian to reflect on..</vt:lpstr>
      <vt:lpstr> 9 Ways Video Games Can Actually Be Good For You </vt:lpstr>
      <vt:lpstr>What’s Your Take?</vt:lpstr>
      <vt:lpstr>PowerPoint Presentation</vt:lpstr>
      <vt:lpstr>     Required cat pic..</vt:lpstr>
      <vt:lpstr>Our Academic Partners</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Controlling the Controllers</dc:title>
  <dc:creator>Jon Festinger</dc:creator>
  <cp:lastModifiedBy>Jon Festinger</cp:lastModifiedBy>
  <cp:revision>232</cp:revision>
  <cp:lastPrinted>2013-03-19T18:15:20Z</cp:lastPrinted>
  <dcterms:created xsi:type="dcterms:W3CDTF">2013-03-18T21:23:38Z</dcterms:created>
  <dcterms:modified xsi:type="dcterms:W3CDTF">2014-05-21T03:53:37Z</dcterms:modified>
</cp:coreProperties>
</file>