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65" r:id="rId3"/>
  </p:sldMasterIdLst>
  <p:notesMasterIdLst>
    <p:notesMasterId r:id="rId28"/>
  </p:notesMasterIdLst>
  <p:sldIdLst>
    <p:sldId id="256" r:id="rId4"/>
    <p:sldId id="257" r:id="rId5"/>
    <p:sldId id="269" r:id="rId6"/>
    <p:sldId id="260" r:id="rId7"/>
    <p:sldId id="261" r:id="rId8"/>
    <p:sldId id="262" r:id="rId9"/>
    <p:sldId id="263" r:id="rId10"/>
    <p:sldId id="264" r:id="rId11"/>
    <p:sldId id="288" r:id="rId12"/>
    <p:sldId id="289" r:id="rId13"/>
    <p:sldId id="290" r:id="rId14"/>
    <p:sldId id="265" r:id="rId15"/>
    <p:sldId id="266" r:id="rId16"/>
    <p:sldId id="258" r:id="rId17"/>
    <p:sldId id="259" r:id="rId18"/>
    <p:sldId id="291" r:id="rId19"/>
    <p:sldId id="270" r:id="rId20"/>
    <p:sldId id="271" r:id="rId21"/>
    <p:sldId id="272" r:id="rId22"/>
    <p:sldId id="286" r:id="rId23"/>
    <p:sldId id="287" r:id="rId24"/>
    <p:sldId id="279" r:id="rId25"/>
    <p:sldId id="284" r:id="rId26"/>
    <p:sldId id="285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5AD8E99-20C3-408A-A0F1-941192741EB2}" type="datetimeFigureOut">
              <a:rPr lang="en-CA" smtClean="0"/>
              <a:pPr/>
              <a:t>2014-09-18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3D3BD7-0217-4B93-92F3-0079E4C5F2E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04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BD7-0217-4B93-92F3-0079E4C5F2EB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25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EULAs &amp; TOUs: Understand legal</a:t>
            </a:r>
            <a:r>
              <a:rPr lang="en-CA" baseline="0" dirty="0" smtClean="0"/>
              <a:t> options for implementing business strategies. Can control/influence resale of games; how games are played.</a:t>
            </a:r>
          </a:p>
          <a:p>
            <a:r>
              <a:rPr lang="en-CA" baseline="0" dirty="0" smtClean="0"/>
              <a:t>NPEs: Timely.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BD7-0217-4B93-92F3-0079E4C5F2EB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9402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Also a DMCA issue; illustrate with next case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BD7-0217-4B93-92F3-0079E4C5F2E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320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Peons4hire: sell virtual currency for real currency; aggressive in game marketing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BD7-0217-4B93-92F3-0079E4C5F2EB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4858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CA" dirty="0" smtClean="0"/>
              <a:t>Note </a:t>
            </a:r>
            <a:r>
              <a:rPr lang="en-CA" b="1" i="1" dirty="0" smtClean="0">
                <a:solidFill>
                  <a:srgbClr val="000000"/>
                </a:solidFill>
              </a:rPr>
              <a:t>Hernandez v. Internet Gaming Entertainment, Ltd</a:t>
            </a:r>
            <a:r>
              <a:rPr lang="en-CA" b="1" i="1" dirty="0" smtClean="0"/>
              <a:t>.</a:t>
            </a:r>
            <a:r>
              <a:rPr lang="en-CA" b="1" dirty="0" smtClean="0"/>
              <a:t>, </a:t>
            </a:r>
            <a:r>
              <a:rPr lang="en-CA" sz="1100" dirty="0" smtClean="0"/>
              <a:t>United States District Court Southern District of Florida, Case No. 07-21430-Civ-COHN/SNOW</a:t>
            </a:r>
            <a:r>
              <a:rPr lang="en-US" sz="1100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Filed May 31, 2007, Settled August 26, 2008), in which a Battle.net user claimed to be a third party beneficiary of TOU</a:t>
            </a:r>
            <a:r>
              <a:rPr lang="en-US" baseline="0" dirty="0" smtClean="0"/>
              <a:t> and sued Internet Gaming Entertainment, Ltd. for selling virtual gold in a real world marketplace.  Result was a settlement (although probably without teeth) in which IGE agreed to cease selling virtual gold.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BD7-0217-4B93-92F3-0079E4C5F2EB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984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CA" dirty="0" smtClean="0"/>
              <a:t>Note </a:t>
            </a:r>
            <a:r>
              <a:rPr lang="en-CA" b="1" i="1" dirty="0" smtClean="0">
                <a:solidFill>
                  <a:srgbClr val="000000"/>
                </a:solidFill>
              </a:rPr>
              <a:t>Hernandez v. Internet Gaming Entertainment, Ltd</a:t>
            </a:r>
            <a:r>
              <a:rPr lang="en-CA" b="1" i="1" dirty="0" smtClean="0"/>
              <a:t>.</a:t>
            </a:r>
            <a:r>
              <a:rPr lang="en-CA" b="1" dirty="0" smtClean="0"/>
              <a:t>, </a:t>
            </a:r>
            <a:r>
              <a:rPr lang="en-CA" sz="1100" dirty="0" smtClean="0"/>
              <a:t>United States District Court Southern District of Florida, Case No. 07-21430-Civ-COHN/SNOW</a:t>
            </a:r>
            <a:r>
              <a:rPr lang="en-US" sz="1100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Filed May 31, 2007, Settled August 26, 2008), in which a Battle.net user claimed to be a third party beneficiary of TOU</a:t>
            </a:r>
            <a:r>
              <a:rPr lang="en-US" baseline="0" dirty="0" smtClean="0"/>
              <a:t> and sued Internet Gaming Entertainment, Ltd. for selling virtual gold in a real world marketplace.  Result was a settlement (although probably without teeth) in which IGE agreed to cease selling virtual gold.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BD7-0217-4B93-92F3-0079E4C5F2EB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887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Drop</a:t>
            </a:r>
            <a:r>
              <a:rPr lang="en-CA" baseline="0" dirty="0" smtClean="0"/>
              <a:t> in 2012 numbers from 2011: AIA Misjoinder rules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D3BD7-0217-4B93-92F3-0079E4C5F2EB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505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58" name="Picture 26" descr="technology powerpoint title slide"/>
          <p:cNvPicPr>
            <a:picLocks noChangeAspect="1" noChangeArrowheads="1"/>
          </p:cNvPicPr>
          <p:nvPr/>
        </p:nvPicPr>
        <p:blipFill>
          <a:blip r:embed="rId2" cstate="print"/>
          <a:srcRect t="11111"/>
          <a:stretch>
            <a:fillRect/>
          </a:stretch>
        </p:blipFill>
        <p:spPr bwMode="auto">
          <a:xfrm>
            <a:off x="0" y="152400"/>
            <a:ext cx="9144000" cy="6096000"/>
          </a:xfrm>
          <a:prstGeom prst="rect">
            <a:avLst/>
          </a:prstGeom>
          <a:noFill/>
        </p:spPr>
      </p:pic>
      <p:pic>
        <p:nvPicPr>
          <p:cNvPr id="300036" name="Picture 4" descr="GLH-Logo_Eng_Tagline_PMS2955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75" y="5638800"/>
            <a:ext cx="2714625" cy="998538"/>
          </a:xfrm>
          <a:prstGeom prst="rect">
            <a:avLst/>
          </a:prstGeom>
          <a:noFill/>
        </p:spPr>
      </p:pic>
      <p:sp>
        <p:nvSpPr>
          <p:cNvPr id="30004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2425" y="5508625"/>
            <a:ext cx="4752975" cy="914400"/>
          </a:xfrm>
        </p:spPr>
        <p:txBody>
          <a:bodyPr/>
          <a:lstStyle>
            <a:lvl1pPr marL="0" indent="0">
              <a:buFontTx/>
              <a:buNone/>
              <a:defRPr sz="1600" b="0">
                <a:solidFill>
                  <a:srgbClr val="29292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76600" y="3505200"/>
            <a:ext cx="5486400" cy="1390650"/>
          </a:xfrm>
        </p:spPr>
        <p:txBody>
          <a:bodyPr anchor="ctr"/>
          <a:lstStyle>
            <a:lvl1pPr>
              <a:defRPr sz="3200">
                <a:solidFill>
                  <a:srgbClr val="6289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D0D375-A7EC-49D6-BCEE-9B47B2A279A3}" type="datetimeFigureOut">
              <a:rPr lang="en-CA" smtClean="0"/>
              <a:pPr/>
              <a:t>2014-09-18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5A19-25E4-4D5D-84C5-0976485815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D0D375-A7EC-49D6-BCEE-9B47B2A279A3}" type="datetimeFigureOut">
              <a:rPr lang="en-CA" smtClean="0"/>
              <a:pPr/>
              <a:t>2014-09-18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5A19-25E4-4D5D-84C5-0976485815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528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D82AE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78D62CF-3925-407C-85C5-1241D88EE657}" type="slidenum">
              <a:rPr lang="en-CA">
                <a:ea typeface="ＭＳ Ｐゴシック" pitchFamily="1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ea typeface="ＭＳ Ｐゴシック" pitchFamily="1" charset="-128"/>
            </a:endParaRPr>
          </a:p>
        </p:txBody>
      </p:sp>
      <p:pic>
        <p:nvPicPr>
          <p:cNvPr id="299013" name="Picture 5" descr="GLH-Logo_Eng_Tagline_PMS2955U"/>
          <p:cNvPicPr>
            <a:picLocks noChangeAspect="1" noChangeArrowheads="1"/>
          </p:cNvPicPr>
          <p:nvPr/>
        </p:nvPicPr>
        <p:blipFill>
          <a:blip r:embed="rId5" cstate="print"/>
          <a:srcRect b="20126"/>
          <a:stretch>
            <a:fillRect/>
          </a:stretch>
        </p:blipFill>
        <p:spPr bwMode="auto">
          <a:xfrm>
            <a:off x="7239000" y="6051550"/>
            <a:ext cx="1447800" cy="425450"/>
          </a:xfrm>
          <a:prstGeom prst="rect">
            <a:avLst/>
          </a:prstGeom>
          <a:noFill/>
        </p:spPr>
      </p:pic>
      <p:sp>
        <p:nvSpPr>
          <p:cNvPr id="2990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0" r:id="rId3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04800" indent="-304800" algn="l" rtl="0" eaLnBrk="1" fontAlgn="base" hangingPunct="1">
        <a:spcBef>
          <a:spcPct val="20000"/>
        </a:spcBef>
        <a:spcAft>
          <a:spcPct val="0"/>
        </a:spcAft>
        <a:buChar char="•"/>
        <a:defRPr sz="2600" b="1">
          <a:solidFill>
            <a:srgbClr val="4D82AE"/>
          </a:solidFill>
          <a:latin typeface="+mn-lt"/>
          <a:ea typeface="+mn-ea"/>
          <a:cs typeface="+mn-cs"/>
        </a:defRPr>
      </a:lvl1pPr>
      <a:lvl2pPr marL="606425" indent="-2063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949325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28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286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743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200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657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528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D82AE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78D62CF-3925-407C-85C5-1241D88EE657}" type="slidenum">
              <a:rPr lang="en-CA">
                <a:ea typeface="ＭＳ Ｐゴシック" pitchFamily="1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ea typeface="ＭＳ Ｐゴシック" pitchFamily="1" charset="-128"/>
            </a:endParaRPr>
          </a:p>
        </p:txBody>
      </p:sp>
      <p:pic>
        <p:nvPicPr>
          <p:cNvPr id="299013" name="Picture 5" descr="GLH-Logo_Eng_Tagline_PMS2955U"/>
          <p:cNvPicPr>
            <a:picLocks noChangeAspect="1" noChangeArrowheads="1"/>
          </p:cNvPicPr>
          <p:nvPr/>
        </p:nvPicPr>
        <p:blipFill>
          <a:blip r:embed="rId2" cstate="print"/>
          <a:srcRect b="20126"/>
          <a:stretch>
            <a:fillRect/>
          </a:stretch>
        </p:blipFill>
        <p:spPr bwMode="auto">
          <a:xfrm>
            <a:off x="7239000" y="6051550"/>
            <a:ext cx="1447800" cy="425450"/>
          </a:xfrm>
          <a:prstGeom prst="rect">
            <a:avLst/>
          </a:prstGeom>
          <a:noFill/>
        </p:spPr>
      </p:pic>
      <p:sp>
        <p:nvSpPr>
          <p:cNvPr id="2990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04800" indent="-304800" algn="l" rtl="0" eaLnBrk="1" fontAlgn="base" hangingPunct="1">
        <a:spcBef>
          <a:spcPct val="20000"/>
        </a:spcBef>
        <a:spcAft>
          <a:spcPct val="0"/>
        </a:spcAft>
        <a:buChar char="•"/>
        <a:defRPr sz="2600" b="1">
          <a:solidFill>
            <a:srgbClr val="4D82AE"/>
          </a:solidFill>
          <a:latin typeface="+mn-lt"/>
          <a:ea typeface="+mn-ea"/>
          <a:cs typeface="+mn-cs"/>
        </a:defRPr>
      </a:lvl1pPr>
      <a:lvl2pPr marL="606425" indent="-2063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949325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28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286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743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200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657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28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pic>
        <p:nvPicPr>
          <p:cNvPr id="302084" name="Picture 4" descr="GLH-Logo_Eng_Tagline_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314950"/>
            <a:ext cx="2089150" cy="695325"/>
          </a:xfrm>
          <a:prstGeom prst="rect">
            <a:avLst/>
          </a:prstGeom>
          <a:noFill/>
        </p:spPr>
      </p:pic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2209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CA" sz="3200" dirty="0">
                <a:solidFill>
                  <a:srgbClr val="FFFFFF"/>
                </a:solidFill>
                <a:ea typeface="ＭＳ Ｐゴシック" pitchFamily="1" charset="-128"/>
              </a:rPr>
              <a:t>Thank You</a:t>
            </a:r>
          </a:p>
        </p:txBody>
      </p:sp>
      <p:sp>
        <p:nvSpPr>
          <p:cNvPr id="6" name="Text Box 3"/>
          <p:cNvSpPr txBox="1">
            <a:spLocks noChangeArrowheads="1"/>
          </p:cNvSpPr>
          <p:nvPr userDrawn="1"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CA" sz="1300" dirty="0" err="1">
                <a:solidFill>
                  <a:srgbClr val="FFFFFF"/>
                </a:solidFill>
                <a:ea typeface="ＭＳ Ｐゴシック" pitchFamily="1" charset="-128"/>
              </a:rPr>
              <a:t>montr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éal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ottawa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 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toronto</a:t>
            </a:r>
            <a:r>
              <a:rPr lang="en-US" altLang="ja-JP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 </a:t>
            </a:r>
            <a:r>
              <a:rPr lang="en-US" altLang="ja-JP" dirty="0">
                <a:solidFill>
                  <a:srgbClr val="FFFFFF"/>
                </a:solidFill>
                <a:ea typeface="ＭＳ Ｐゴシック" pitchFamily="1" charset="-128"/>
              </a:rPr>
              <a:t> 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hamilton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 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waterloo region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 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calgary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 </a:t>
            </a:r>
            <a:r>
              <a:rPr lang="en-CA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 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vancouver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US" altLang="ja-JP" sz="1300" dirty="0" err="1" smtClean="0">
                <a:solidFill>
                  <a:srgbClr val="FFFFFF"/>
                </a:solidFill>
                <a:ea typeface="ＭＳ Ｐゴシック" pitchFamily="1" charset="-128"/>
              </a:rPr>
              <a:t>beijing</a:t>
            </a:r>
            <a:r>
              <a:rPr lang="en-US" altLang="ja-JP" sz="1300" dirty="0" smtClean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 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moscow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 </a:t>
            </a:r>
            <a:r>
              <a:rPr lang="en-CA" sz="1400" dirty="0">
                <a:solidFill>
                  <a:srgbClr val="FFFFFF"/>
                </a:solidFill>
                <a:latin typeface="Symbol" pitchFamily="18" charset="2"/>
                <a:ea typeface="ＭＳ Ｐゴシック" pitchFamily="1" charset="-128"/>
              </a:rPr>
              <a:t>· </a:t>
            </a:r>
            <a:r>
              <a:rPr lang="en-US" altLang="ja-JP" sz="1300" dirty="0">
                <a:solidFill>
                  <a:srgbClr val="FFFFFF"/>
                </a:solidFill>
                <a:ea typeface="ＭＳ Ｐゴシック" pitchFamily="1" charset="-128"/>
              </a:rPr>
              <a:t> </a:t>
            </a:r>
            <a:r>
              <a:rPr lang="en-US" altLang="ja-JP" sz="1300" dirty="0" err="1">
                <a:solidFill>
                  <a:srgbClr val="FFFFFF"/>
                </a:solidFill>
                <a:ea typeface="ＭＳ Ｐゴシック" pitchFamily="1" charset="-128"/>
              </a:rPr>
              <a:t>london</a:t>
            </a:r>
            <a:endParaRPr lang="en-CA" sz="1300" dirty="0">
              <a:solidFill>
                <a:srgbClr val="FFFFFF"/>
              </a:solidFill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2pPr>
      <a:lvl3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3pPr>
      <a:lvl4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4pPr>
      <a:lvl5pPr marL="2286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5pPr>
      <a:lvl6pPr marL="6858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6pPr>
      <a:lvl7pPr marL="11430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7pPr>
      <a:lvl8pPr marL="16002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8pPr>
      <a:lvl9pPr marL="2057400" indent="-228600" algn="l" rtl="0" fontAlgn="base">
        <a:spcBef>
          <a:spcPct val="0"/>
        </a:spcBef>
        <a:spcAft>
          <a:spcPct val="0"/>
        </a:spcAft>
        <a:buSzPct val="130000"/>
        <a:buChar char="•"/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ch.Ripley@gowlings.com" TargetMode="External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5724128" y="4725144"/>
            <a:ext cx="3024336" cy="1728192"/>
          </a:xfrm>
        </p:spPr>
        <p:txBody>
          <a:bodyPr>
            <a:normAutofit/>
          </a:bodyPr>
          <a:lstStyle/>
          <a:p>
            <a:pPr algn="r"/>
            <a:r>
              <a:rPr lang="en-CA" dirty="0" smtClean="0"/>
              <a:t>@RochRipley</a:t>
            </a:r>
          </a:p>
          <a:p>
            <a:pPr algn="r"/>
            <a:r>
              <a:rPr lang="en-CA" dirty="0" smtClean="0"/>
              <a:t>UBC VGL </a:t>
            </a:r>
          </a:p>
          <a:p>
            <a:pPr algn="r"/>
            <a:r>
              <a:rPr lang="en-CA" dirty="0" smtClean="0"/>
              <a:t>September 17,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EULAs</a:t>
            </a:r>
            <a:r>
              <a:rPr lang="en-CA" dirty="0" smtClean="0"/>
              <a:t>, </a:t>
            </a:r>
            <a:r>
              <a:rPr lang="en-CA" dirty="0" err="1" smtClean="0"/>
              <a:t>TOUs</a:t>
            </a:r>
            <a:r>
              <a:rPr lang="en-CA" dirty="0" smtClean="0"/>
              <a:t>, and </a:t>
            </a:r>
            <a:r>
              <a:rPr lang="en-CA" dirty="0" err="1" smtClean="0"/>
              <a:t>NPEs</a:t>
            </a:r>
            <a:r>
              <a:rPr lang="en-CA" dirty="0" smtClean="0"/>
              <a:t>: WTF?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“</a:t>
            </a:r>
            <a:r>
              <a:rPr lang="en-US" dirty="0"/>
              <a:t>Both the EULA and the ToU </a:t>
            </a:r>
            <a:r>
              <a:rPr lang="en-US" dirty="0" smtClean="0"/>
              <a:t>prohibit </a:t>
            </a:r>
            <a:r>
              <a:rPr lang="en-US" dirty="0"/>
              <a:t>players from using </a:t>
            </a:r>
            <a:r>
              <a:rPr lang="en-US" dirty="0" smtClean="0"/>
              <a:t>‘cheats</a:t>
            </a:r>
            <a:r>
              <a:rPr lang="en-US" dirty="0"/>
              <a:t>, </a:t>
            </a:r>
            <a:r>
              <a:rPr lang="en-US" dirty="0" smtClean="0"/>
              <a:t>automation software </a:t>
            </a:r>
            <a:r>
              <a:rPr lang="en-US" dirty="0"/>
              <a:t>(bots), hacks, mods, or any </a:t>
            </a:r>
            <a:r>
              <a:rPr lang="en-US" dirty="0" smtClean="0"/>
              <a:t>other unauthorized </a:t>
            </a:r>
            <a:r>
              <a:rPr lang="en-US" dirty="0"/>
              <a:t>third-party software designed </a:t>
            </a:r>
            <a:r>
              <a:rPr lang="en-US" dirty="0" smtClean="0"/>
              <a:t>to modify </a:t>
            </a:r>
            <a:r>
              <a:rPr lang="en-US" dirty="0"/>
              <a:t>the World of Warcraft experience</a:t>
            </a:r>
            <a:r>
              <a:rPr lang="en-US" dirty="0" smtClean="0"/>
              <a:t>.’”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Tortious interference w/Kual relations</a:t>
            </a:r>
          </a:p>
          <a:p>
            <a:pPr lvl="1"/>
            <a:r>
              <a:rPr lang="en-CA" dirty="0" smtClean="0"/>
              <a:t>Unfair Competition Law</a:t>
            </a:r>
          </a:p>
          <a:p>
            <a:pPr lvl="1"/>
            <a:r>
              <a:rPr lang="en-CA" dirty="0" smtClean="0"/>
              <a:t>Breach of contract</a:t>
            </a:r>
          </a:p>
          <a:p>
            <a:pPr marL="400050" lvl="1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  injunction + significant damages</a:t>
            </a: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95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/>
          <a:lstStyle/>
          <a:p>
            <a:pPr lvl="1"/>
            <a:r>
              <a:rPr lang="en-CA" dirty="0" smtClean="0"/>
              <a:t>Why no DMCA?</a:t>
            </a:r>
          </a:p>
          <a:p>
            <a:pPr lvl="2"/>
            <a:r>
              <a:rPr lang="en-CA" dirty="0" smtClean="0"/>
              <a:t>Summary judgment?</a:t>
            </a:r>
          </a:p>
          <a:p>
            <a:pPr lvl="2"/>
            <a:r>
              <a:rPr lang="en-CA" dirty="0" smtClean="0"/>
              <a:t>Was there “circumvention”?</a:t>
            </a:r>
          </a:p>
          <a:p>
            <a:pPr lvl="3"/>
            <a:r>
              <a:rPr lang="en-US" dirty="0" smtClean="0"/>
              <a:t>“Defendants </a:t>
            </a:r>
            <a:r>
              <a:rPr lang="en-US" dirty="0"/>
              <a:t>publicly claim that they </a:t>
            </a:r>
            <a:r>
              <a:rPr lang="en-US" dirty="0" smtClean="0"/>
              <a:t>have designed </a:t>
            </a:r>
            <a:r>
              <a:rPr lang="en-US" dirty="0"/>
              <a:t>their Bots to be </a:t>
            </a:r>
            <a:r>
              <a:rPr lang="en-US" dirty="0" smtClean="0"/>
              <a:t>‘undetectable’ by </a:t>
            </a:r>
            <a:r>
              <a:rPr lang="en-US" dirty="0"/>
              <a:t>Blizzard in that the Bots do not inject </a:t>
            </a:r>
            <a:r>
              <a:rPr lang="en-US" dirty="0" smtClean="0"/>
              <a:t>themselves </a:t>
            </a:r>
            <a:r>
              <a:rPr lang="en-US" dirty="0"/>
              <a:t>into a computer’s memory and </a:t>
            </a:r>
            <a:r>
              <a:rPr lang="en-US" dirty="0" smtClean="0"/>
              <a:t>they cannot </a:t>
            </a:r>
            <a:r>
              <a:rPr lang="en-US" dirty="0"/>
              <a:t>be detected using standard </a:t>
            </a:r>
            <a:r>
              <a:rPr lang="en-US" dirty="0" smtClean="0"/>
              <a:t>technical means </a:t>
            </a:r>
            <a:r>
              <a:rPr lang="en-US" dirty="0"/>
              <a:t>(such as memory scanning</a:t>
            </a:r>
            <a:r>
              <a:rPr lang="en-US" dirty="0" smtClean="0"/>
              <a:t>).”</a:t>
            </a:r>
          </a:p>
          <a:p>
            <a:pPr lvl="1"/>
            <a:r>
              <a:rPr lang="en-US" dirty="0"/>
              <a:t>“Is Pocket Gnome a violation of the Terms of </a:t>
            </a:r>
            <a:r>
              <a:rPr lang="en-US" dirty="0" smtClean="0"/>
              <a:t>Service (</a:t>
            </a:r>
            <a:r>
              <a:rPr lang="en-US" dirty="0" err="1" smtClean="0"/>
              <a:t>ToS</a:t>
            </a:r>
            <a:r>
              <a:rPr lang="en-US" dirty="0" smtClean="0"/>
              <a:t>)?”</a:t>
            </a:r>
            <a:endParaRPr lang="en-US" dirty="0"/>
          </a:p>
          <a:p>
            <a:pPr lvl="2"/>
            <a:r>
              <a:rPr lang="en-US" dirty="0" smtClean="0"/>
              <a:t>Yes</a:t>
            </a:r>
            <a:r>
              <a:rPr lang="en-US" dirty="0"/>
              <a:t>. Pocket Gnome </a:t>
            </a:r>
            <a:r>
              <a:rPr lang="en-US" dirty="0" smtClean="0"/>
              <a:t>is absolutely </a:t>
            </a:r>
            <a:r>
              <a:rPr lang="en-US" dirty="0"/>
              <a:t>against the </a:t>
            </a:r>
            <a:r>
              <a:rPr lang="en-US" dirty="0" smtClean="0"/>
              <a:t>ToS. There </a:t>
            </a:r>
            <a:r>
              <a:rPr lang="en-US" dirty="0"/>
              <a:t>aren’t enough superlatives in the English language </a:t>
            </a:r>
            <a:r>
              <a:rPr lang="en-US" dirty="0" smtClean="0"/>
              <a:t>to fully </a:t>
            </a:r>
            <a:r>
              <a:rPr lang="en-US" dirty="0"/>
              <a:t>convey how against the rules this is. If you get caught, </a:t>
            </a:r>
            <a:r>
              <a:rPr lang="en-US" dirty="0" smtClean="0"/>
              <a:t>you will </a:t>
            </a:r>
            <a:r>
              <a:rPr lang="en-US" dirty="0"/>
              <a:t>probably be banned. </a:t>
            </a:r>
            <a:r>
              <a:rPr lang="en-US" dirty="0" smtClean="0"/>
              <a:t>So be </a:t>
            </a:r>
            <a:r>
              <a:rPr lang="en-US" dirty="0"/>
              <a:t>smart and don’t get </a:t>
            </a:r>
            <a:r>
              <a:rPr lang="en-US"/>
              <a:t>caught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278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u="sng" dirty="0" smtClean="0"/>
              <a:t>Vernor v. Autodesk, Inc.</a:t>
            </a:r>
            <a:r>
              <a:rPr lang="en-US" dirty="0" smtClean="0"/>
              <a:t>, 2010 U.S. App. LEXIS 18957 (9</a:t>
            </a:r>
            <a:r>
              <a:rPr lang="en-US" baseline="30000" dirty="0" smtClean="0"/>
              <a:t>th</a:t>
            </a:r>
            <a:r>
              <a:rPr lang="en-US" dirty="0" smtClean="0"/>
              <a:t> Cir.)</a:t>
            </a:r>
          </a:p>
          <a:p>
            <a:pPr lvl="1"/>
            <a:endParaRPr lang="en-US" dirty="0" smtClean="0"/>
          </a:p>
          <a:p>
            <a:pPr lvl="1"/>
            <a:r>
              <a:rPr lang="en-CA" dirty="0" smtClean="0"/>
              <a:t>“YOU MAY NOT … </a:t>
            </a:r>
            <a:r>
              <a:rPr lang="en-US" dirty="0" smtClean="0"/>
              <a:t>(4) use . . . the Software outside of the Western Hemisphere; … [Y]ou must destroy the software previously licensed to you, including any copies resident on your hard disk drive . . . within sixty (60) days of the purchase of the license to use the upgrade or update </a:t>
            </a:r>
            <a:r>
              <a:rPr lang="en-CA" dirty="0" smtClean="0"/>
              <a:t>”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Vernor attempted software resale: exhaustion of rights if software was sold (vs. licensed)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“</a:t>
            </a:r>
            <a:r>
              <a:rPr lang="en-US" dirty="0" smtClean="0"/>
              <a:t>We hold today that a software user is a licensee rather than an owner of a copy where the copyright owner (1) specifies that the user is granted a license; (2) significantly restricts the user's ability to transfer the software; and (3) imposes notable use restrictions.</a:t>
            </a:r>
            <a:r>
              <a:rPr lang="en-CA" dirty="0" smtClean="0"/>
              <a:t>”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u="sng" dirty="0" smtClean="0"/>
              <a:t>Blizzard Entertainment, Inc. v. In Game Dollar, LLC </a:t>
            </a:r>
            <a:r>
              <a:rPr lang="en-US" dirty="0" smtClean="0"/>
              <a:t>(2007), United States District Court for C.D. Cal., Case No. SACV07-0589-JVS</a:t>
            </a:r>
          </a:p>
          <a:p>
            <a:endParaRPr lang="en-CA" dirty="0"/>
          </a:p>
        </p:txBody>
      </p:sp>
      <p:pic>
        <p:nvPicPr>
          <p:cNvPr id="2050" name="Picture 2" descr="http://www.blogcdn.com/wow.joystiq.com/media/2007/05/ss09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20888"/>
            <a:ext cx="4176463" cy="3124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“… you shall not, under any circumstances, ... Exploit the Game or any of its parts, including without limitation the Game Client, for any commercial purpose”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“you may not:…Disrupt the normal flow of dialogue in Chat or otherwise act in a manner that negatively affects other users including without limitation posting commercial solicitations and/or advertisements for goods and services available outside of the World of Warcraft universe”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eSports - another motivation to enforce? </a:t>
            </a:r>
          </a:p>
          <a:p>
            <a:pPr lvl="2"/>
            <a:r>
              <a:rPr lang="en-US" dirty="0" smtClean="0"/>
              <a:t>Twitch: US$1,000,000,000</a:t>
            </a:r>
          </a:p>
          <a:p>
            <a:pPr lvl="2"/>
            <a:r>
              <a:rPr lang="en-US" dirty="0" smtClean="0"/>
              <a:t>Metabridge: WTFast</a:t>
            </a:r>
            <a:r>
              <a:rPr lang="en-US" dirty="0"/>
              <a:t> </a:t>
            </a:r>
            <a:r>
              <a:rPr lang="en-US" dirty="0" smtClean="0"/>
              <a:t>and BattleFy</a:t>
            </a:r>
          </a:p>
          <a:p>
            <a:pPr lvl="2"/>
            <a:r>
              <a:rPr lang="en-US" dirty="0" smtClean="0"/>
              <a:t>StarCraft II:</a:t>
            </a:r>
          </a:p>
          <a:p>
            <a:pPr lvl="2"/>
            <a:endParaRPr lang="en-CA" dirty="0"/>
          </a:p>
        </p:txBody>
      </p:sp>
      <p:pic>
        <p:nvPicPr>
          <p:cNvPr id="1028" name="Picture 4" descr="Imag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43450"/>
            <a:ext cx="5472608" cy="30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34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NPEs</a:t>
            </a:r>
            <a:endParaRPr lang="en-CA" dirty="0"/>
          </a:p>
        </p:txBody>
      </p:sp>
      <p:pic>
        <p:nvPicPr>
          <p:cNvPr id="4" name="Content Placeholder 3" descr="Theodor_Kittelsen_-_Skogtroll,_1906_(Forest_Troll)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6" t="9215" r="-488" b="12158"/>
          <a:stretch/>
        </p:blipFill>
        <p:spPr>
          <a:xfrm>
            <a:off x="2123728" y="980728"/>
            <a:ext cx="4464496" cy="501427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been around for decades; come into prominence over last 10+ years, especially in IT industry</a:t>
            </a:r>
          </a:p>
          <a:p>
            <a:endParaRPr lang="en-US" dirty="0" smtClean="0"/>
          </a:p>
          <a:p>
            <a:r>
              <a:rPr lang="en-US" dirty="0" smtClean="0"/>
              <a:t>Why?  </a:t>
            </a:r>
          </a:p>
          <a:p>
            <a:pPr lvl="1"/>
            <a:r>
              <a:rPr lang="en-US" dirty="0" smtClean="0"/>
              <a:t>Emergence of the business method patent and </a:t>
            </a:r>
            <a:r>
              <a:rPr lang="en-US" i="1" dirty="0" smtClean="0"/>
              <a:t>State Street Bank v. Signature Financial Group </a:t>
            </a:r>
            <a:r>
              <a:rPr lang="en-US" dirty="0" smtClean="0"/>
              <a:t>decision</a:t>
            </a:r>
          </a:p>
          <a:p>
            <a:pPr lvl="1"/>
            <a:r>
              <a:rPr lang="en-US" dirty="0" smtClean="0"/>
              <a:t>.com economic boom and bust</a:t>
            </a:r>
          </a:p>
          <a:p>
            <a:pPr lvl="1"/>
            <a:r>
              <a:rPr lang="en-US" dirty="0" smtClean="0"/>
              <a:t>Top tier IP litigators working on contingency for NPEs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6912768" cy="520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This talk</a:t>
            </a:r>
          </a:p>
          <a:p>
            <a:pPr lvl="1"/>
            <a:r>
              <a:rPr lang="en-CA" dirty="0" smtClean="0"/>
              <a:t>End User License Agreements</a:t>
            </a:r>
          </a:p>
          <a:p>
            <a:pPr lvl="1"/>
            <a:r>
              <a:rPr lang="en-CA" dirty="0" smtClean="0"/>
              <a:t>Terms of Use</a:t>
            </a:r>
          </a:p>
          <a:p>
            <a:pPr lvl="1"/>
            <a:r>
              <a:rPr lang="en-CA" dirty="0" smtClean="0"/>
              <a:t>Non-practising Entities (patent trolls)</a:t>
            </a:r>
          </a:p>
          <a:p>
            <a:endParaRPr lang="en-CA" dirty="0" smtClean="0"/>
          </a:p>
          <a:p>
            <a:r>
              <a:rPr lang="en-CA" dirty="0" smtClean="0"/>
              <a:t>Why these topics?</a:t>
            </a:r>
          </a:p>
          <a:p>
            <a:pPr lvl="1"/>
            <a:r>
              <a:rPr lang="en-CA" dirty="0" smtClean="0"/>
              <a:t>Paper Ideas</a:t>
            </a:r>
          </a:p>
          <a:p>
            <a:pPr lvl="1"/>
            <a:r>
              <a:rPr lang="en-CA" dirty="0" smtClean="0"/>
              <a:t>Consider the degree to which private law modifications and exceptions to statutory IP laws are beneficial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Source: http://www.patentlyo.com/patent/2013/03/chien-patent-trolls.html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651171" cy="316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75656" y="1340768"/>
            <a:ext cx="2591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/>
              <a:t>PAE Suits (2005-2012)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NPEs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184995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Source: http://www.patentlyo.com/patent/2013/03/chien-patent-trolls.html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499" y="1426096"/>
            <a:ext cx="6468845" cy="308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331640" y="1556792"/>
            <a:ext cx="3283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1" dirty="0" smtClean="0"/>
              <a:t>PAE Defendants (2005-2012)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448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Response</a:t>
            </a:r>
          </a:p>
          <a:p>
            <a:pPr lvl="1"/>
            <a:r>
              <a:rPr lang="en-CA" dirty="0" smtClean="0"/>
              <a:t>Law has evolved [at least partially] in response to NPEs</a:t>
            </a:r>
          </a:p>
          <a:p>
            <a:pPr lvl="1"/>
            <a:r>
              <a:rPr lang="en-CA" dirty="0" smtClean="0"/>
              <a:t>Jurisprudence</a:t>
            </a:r>
          </a:p>
          <a:p>
            <a:pPr lvl="2"/>
            <a:r>
              <a:rPr lang="en-CA" dirty="0" smtClean="0"/>
              <a:t>Easier to invalidate patents as obvious</a:t>
            </a:r>
          </a:p>
          <a:p>
            <a:pPr lvl="2"/>
            <a:r>
              <a:rPr lang="en-CA" dirty="0" smtClean="0"/>
              <a:t>Victor will not necessarily get permanent injunction</a:t>
            </a:r>
          </a:p>
          <a:p>
            <a:pPr lvl="2"/>
            <a:r>
              <a:rPr lang="en-CA" dirty="0" smtClean="0"/>
              <a:t>Statutory subject matter decisions</a:t>
            </a:r>
            <a:endParaRPr lang="en-CA" i="1" dirty="0" smtClean="0"/>
          </a:p>
          <a:p>
            <a:pPr lvl="1"/>
            <a:r>
              <a:rPr lang="en-CA" dirty="0" smtClean="0"/>
              <a:t>Statute</a:t>
            </a:r>
          </a:p>
          <a:p>
            <a:pPr lvl="2"/>
            <a:r>
              <a:rPr lang="en-CA" dirty="0" smtClean="0"/>
              <a:t>AIA: NPEs must start multiple suits, new ways to challenge patents</a:t>
            </a:r>
          </a:p>
          <a:p>
            <a:pPr lvl="1"/>
            <a:r>
              <a:rPr lang="en-CA" dirty="0" smtClean="0"/>
              <a:t>Executive</a:t>
            </a:r>
          </a:p>
          <a:p>
            <a:pPr lvl="2"/>
            <a:r>
              <a:rPr lang="en-US" dirty="0" smtClean="0"/>
              <a:t>White House Task Force on High-Tech Patent Issues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IP?  Too much deference to K?</a:t>
            </a:r>
          </a:p>
          <a:p>
            <a:endParaRPr lang="en-US" dirty="0" smtClean="0"/>
          </a:p>
          <a:p>
            <a:r>
              <a:rPr lang="en-US" dirty="0" smtClean="0"/>
              <a:t>Was there ever a legal “sweet spot”?  </a:t>
            </a:r>
          </a:p>
          <a:p>
            <a:endParaRPr lang="en-US" dirty="0" smtClean="0"/>
          </a:p>
          <a:p>
            <a:r>
              <a:rPr lang="en-US" dirty="0" smtClean="0"/>
              <a:t>What should be changed? How?</a:t>
            </a:r>
          </a:p>
          <a:p>
            <a:endParaRPr lang="en-US" dirty="0" smtClean="0"/>
          </a:p>
          <a:p>
            <a:r>
              <a:rPr lang="en-US" dirty="0" smtClean="0"/>
              <a:t>Courts reacting to the times. Have they kept up with technology?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CA" sz="7100" b="1" dirty="0" smtClean="0"/>
              <a:t>THANK YOU</a:t>
            </a:r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@RochRipley</a:t>
            </a:r>
          </a:p>
          <a:p>
            <a:pPr algn="ctr">
              <a:buNone/>
            </a:pPr>
            <a:r>
              <a:rPr lang="en-CA" u="sng" dirty="0" smtClean="0">
                <a:hlinkClick r:id="rId2"/>
              </a:rPr>
              <a:t>Roch.Ripley@gowlings.com</a:t>
            </a:r>
            <a:endParaRPr lang="en-CA" u="sng" dirty="0" smtClean="0"/>
          </a:p>
          <a:p>
            <a:pPr algn="ctr">
              <a:buNone/>
            </a:pPr>
            <a:r>
              <a:rPr lang="en-CA" dirty="0" smtClean="0"/>
              <a:t>(604) 443-7632</a:t>
            </a:r>
            <a:endParaRPr lang="en-CA" dirty="0"/>
          </a:p>
        </p:txBody>
      </p:sp>
      <p:pic>
        <p:nvPicPr>
          <p:cNvPr id="35842" name="Picture 2" descr="http://www.mariowiki.com/images/thumb/0/02/Question_Block_NSMB.png/200px-Question_Block_NSM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379984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Without EULAs &amp; TOUs</a:t>
            </a:r>
          </a:p>
          <a:p>
            <a:pPr lvl="1"/>
            <a:r>
              <a:rPr lang="en-CA" dirty="0" smtClean="0"/>
              <a:t>Games are protected by copyright [</a:t>
            </a:r>
            <a:r>
              <a:rPr lang="en-CA" i="1" u="sng" dirty="0" smtClean="0"/>
              <a:t>Atari v. Oman</a:t>
            </a:r>
            <a:r>
              <a:rPr lang="en-CA" dirty="0" smtClean="0"/>
              <a:t> [D.C. Cir 1992)]</a:t>
            </a:r>
          </a:p>
          <a:p>
            <a:pPr lvl="1"/>
            <a:r>
              <a:rPr lang="en-CA" dirty="0" smtClean="0"/>
              <a:t>Reverse Engineering okay [</a:t>
            </a:r>
            <a:r>
              <a:rPr lang="en-CA" i="1" u="sng" dirty="0" smtClean="0"/>
              <a:t>Atari v. Nintendo </a:t>
            </a:r>
            <a:r>
              <a:rPr lang="en-CA" dirty="0" smtClean="0"/>
              <a:t>(Fed. Cir. 1992), </a:t>
            </a:r>
            <a:r>
              <a:rPr lang="en-CA" i="1" u="sng" dirty="0" smtClean="0"/>
              <a:t>Sega v. Accolade </a:t>
            </a:r>
            <a:r>
              <a:rPr lang="en-CA" dirty="0" smtClean="0"/>
              <a:t>(9th Cir. 1992)]</a:t>
            </a:r>
          </a:p>
          <a:p>
            <a:pPr lvl="1"/>
            <a:r>
              <a:rPr lang="en-CA" dirty="0" smtClean="0"/>
              <a:t>Enhancements, which do not create a derivative work, okay [</a:t>
            </a:r>
            <a:r>
              <a:rPr lang="en-US" i="1" u="sng" dirty="0" smtClean="0"/>
              <a:t>Lewis Galoob Toys v. Nintendo </a:t>
            </a:r>
            <a:r>
              <a:rPr lang="en-US" dirty="0" smtClean="0"/>
              <a:t>(9th Cir. 1992)]</a:t>
            </a:r>
          </a:p>
          <a:p>
            <a:pPr lvl="1"/>
            <a:r>
              <a:rPr lang="en-CA" dirty="0" smtClean="0"/>
              <a:t>Fair use exception to copyright infringement</a:t>
            </a:r>
          </a:p>
          <a:p>
            <a:pPr lvl="1"/>
            <a:r>
              <a:rPr lang="en-CA" dirty="0" smtClean="0"/>
              <a:t>Copyright exhaustion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266928" cy="4594447"/>
          </a:xfrm>
        </p:spPr>
        <p:txBody>
          <a:bodyPr/>
          <a:lstStyle/>
          <a:p>
            <a:pPr lvl="1"/>
            <a:r>
              <a:rPr lang="en-CA" i="1" u="sng" dirty="0" smtClean="0"/>
              <a:t>Davidson &amp; Associates, Inc. v. Internet Gateway</a:t>
            </a:r>
            <a:r>
              <a:rPr lang="en-CA" dirty="0" smtClean="0"/>
              <a:t>, 2004 U.S. Dist. LEXIS 20369 (E.D. Mo. 2004), aff’d 2005 U.S. App. LEXIS 18973 (8th Cir. 2005)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Established competing Battle.net service that did not require authentic copy of WOW </a:t>
            </a:r>
            <a:r>
              <a:rPr lang="en-CA" dirty="0" smtClean="0">
                <a:sym typeface="Wingdings" pitchFamily="2" charset="2"/>
              </a:rPr>
              <a:t> DMCA + EULA + TOU</a:t>
            </a:r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  <p:pic>
        <p:nvPicPr>
          <p:cNvPr id="20482" name="Picture 2" descr="http://images4.wikia.nocookie.net/__cb20100513114644/wowwiki/images/7/76/Night_Elf_Mohaw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544216"/>
            <a:ext cx="2808312" cy="354005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3212976"/>
            <a:ext cx="532859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8248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CA" dirty="0" smtClean="0"/>
              <a:t>“</a:t>
            </a:r>
            <a:r>
              <a:rPr lang="en-US" dirty="0" smtClean="0"/>
              <a:t>you may not, in whole or in part, copy, photocopy, reproduce, translate, reverse engineer, derive source code, modify, disassemble, decompile, create derivative works based on the Program</a:t>
            </a:r>
            <a:r>
              <a:rPr lang="en-CA" dirty="0" smtClean="0"/>
              <a:t>”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“</a:t>
            </a:r>
            <a:r>
              <a:rPr lang="en-US" dirty="0" smtClean="0"/>
              <a:t>you shall not be entitled to … (iv) host or provide matchmaking services for any Blizzard software programs or emulate or redirect the communication protocols used by Blizzard as part of Battle.net</a:t>
            </a:r>
            <a:r>
              <a:rPr lang="en-CA" dirty="0" smtClean="0"/>
              <a:t>”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Fair use (reverse eng) trumped by contract</a:t>
            </a:r>
          </a:p>
          <a:p>
            <a:pPr lvl="1"/>
            <a:r>
              <a:rPr lang="en-CA" dirty="0" smtClean="0"/>
              <a:t>Violation of DMCA: CD Key is an anti-circumvention device</a:t>
            </a:r>
          </a:p>
          <a:p>
            <a:pPr lvl="1"/>
            <a:r>
              <a:rPr lang="en-CA" dirty="0" smtClean="0"/>
              <a:t>See also </a:t>
            </a:r>
            <a:r>
              <a:rPr lang="en-CA" i="1" u="sng" dirty="0" smtClean="0"/>
              <a:t>Blizzard Entertainment, Inc. </a:t>
            </a:r>
            <a:r>
              <a:rPr lang="en-CA" u="sng" dirty="0" smtClean="0"/>
              <a:t>v.</a:t>
            </a:r>
            <a:r>
              <a:rPr lang="en-CA" i="1" u="sng" dirty="0" smtClean="0"/>
              <a:t> Alyson Reeves dba Scapegaming </a:t>
            </a:r>
            <a:r>
              <a:rPr lang="en-CA" dirty="0" smtClean="0"/>
              <a:t>(California Central District, 2010; private server)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lvl="1"/>
            <a:r>
              <a:rPr lang="en-CA" i="1" u="sng" dirty="0" smtClean="0"/>
              <a:t>MDY Industries, LLC v. Blizzard Entertainment, Inc.</a:t>
            </a:r>
            <a:r>
              <a:rPr lang="en-CA" dirty="0" smtClean="0"/>
              <a:t> (9</a:t>
            </a:r>
            <a:r>
              <a:rPr lang="en-CA" baseline="30000" dirty="0" smtClean="0"/>
              <a:t>th</a:t>
            </a:r>
            <a:r>
              <a:rPr lang="en-CA" dirty="0" smtClean="0"/>
              <a:t> Cir. 2010)</a:t>
            </a:r>
          </a:p>
          <a:p>
            <a:pPr lvl="1"/>
            <a:r>
              <a:rPr lang="en-CA" dirty="0" smtClean="0"/>
              <a:t>Warden vs. Glider </a:t>
            </a:r>
            <a:r>
              <a:rPr lang="en-CA" dirty="0" smtClean="0">
                <a:sym typeface="Wingdings" pitchFamily="2" charset="2"/>
              </a:rPr>
              <a:t> DMCA + EULA + TOU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17410" name="Picture 2" descr="http://www.allyourlawarebelongtous.com/wp-content/uploads/2011/03/botcraft-300x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140968"/>
            <a:ext cx="4930983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“</a:t>
            </a:r>
            <a:r>
              <a:rPr lang="en-US" dirty="0" smtClean="0"/>
              <a:t>All use of the Game Client is subject to this License Agreement and to the [TOU], both of which you must accept before you can use your Account to play the Game.</a:t>
            </a:r>
            <a:r>
              <a:rPr lang="en-CA" dirty="0" smtClean="0"/>
              <a:t>”</a:t>
            </a:r>
          </a:p>
          <a:p>
            <a:pPr lvl="1"/>
            <a:endParaRPr lang="en-CA" dirty="0" smtClean="0"/>
          </a:p>
          <a:p>
            <a:pPr lvl="1"/>
            <a:r>
              <a:rPr lang="en-US" dirty="0" smtClean="0"/>
              <a:t>“You agree that you will not (i) modify or cause to be modified any files that are a part of the Program or the Service; (ii) create or use cheats, bots, "mods," and/or hacks, or any other third-party software designed to modify the World of Warcraft experience</a:t>
            </a:r>
            <a:r>
              <a:rPr lang="en-CA" dirty="0" smtClean="0"/>
              <a:t>”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Liable for breach of contract, violation of DMCA</a:t>
            </a:r>
          </a:p>
          <a:p>
            <a:pPr lvl="1"/>
            <a:r>
              <a:rPr lang="en-US" dirty="0" smtClean="0"/>
              <a:t>No DMCA copy control breach b/c no © infringement</a:t>
            </a:r>
          </a:p>
          <a:p>
            <a:pPr lvl="1"/>
            <a:r>
              <a:rPr lang="en-US" dirty="0" smtClean="0"/>
              <a:t>But, still DMCA access control breach</a:t>
            </a:r>
          </a:p>
          <a:p>
            <a:endParaRPr lang="en-CA" dirty="0" smtClean="0"/>
          </a:p>
          <a:p>
            <a:r>
              <a:rPr lang="en-CA" dirty="0" smtClean="0"/>
              <a:t>But breach of contract ≠ copyright infringement</a:t>
            </a:r>
          </a:p>
          <a:p>
            <a:pPr lvl="1"/>
            <a:r>
              <a:rPr lang="en-CA" dirty="0" smtClean="0"/>
              <a:t>No statutory damages &amp; higher threshold for injunction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EULAs &amp; TOUs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i="1" u="sng" dirty="0" smtClean="0"/>
              <a:t>Blizzard </a:t>
            </a:r>
            <a:r>
              <a:rPr lang="en-CA" i="1" u="sng" dirty="0"/>
              <a:t>Entertainment, Inc.</a:t>
            </a:r>
            <a:r>
              <a:rPr lang="en-CA" u="sng" dirty="0"/>
              <a:t> </a:t>
            </a:r>
            <a:r>
              <a:rPr lang="en-CA" i="1" u="sng" dirty="0" smtClean="0"/>
              <a:t>v.</a:t>
            </a:r>
            <a:r>
              <a:rPr lang="en-CA" u="sng" dirty="0" smtClean="0"/>
              <a:t> </a:t>
            </a:r>
            <a:r>
              <a:rPr lang="en-CA" i="1" u="sng" dirty="0" smtClean="0"/>
              <a:t>Ceiling Fan Software LLC </a:t>
            </a:r>
            <a:r>
              <a:rPr lang="en-CA" u="sng" dirty="0" smtClean="0"/>
              <a:t>et al. </a:t>
            </a:r>
            <a:r>
              <a:rPr lang="en-CA" dirty="0" smtClean="0"/>
              <a:t>(Central District of California, Sept. 2013)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Map hacking / fog of war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“</a:t>
            </a:r>
            <a:r>
              <a:rPr lang="en-US" dirty="0"/>
              <a:t>Defendants are in the business </a:t>
            </a:r>
            <a:r>
              <a:rPr lang="en-US" dirty="0" smtClean="0"/>
              <a:t>of selling </a:t>
            </a:r>
            <a:r>
              <a:rPr lang="en-US" dirty="0"/>
              <a:t>and distributing two pieces of </a:t>
            </a:r>
            <a:r>
              <a:rPr lang="en-US" dirty="0" smtClean="0"/>
              <a:t>computer software—Pocket </a:t>
            </a:r>
            <a:r>
              <a:rPr lang="en-US" dirty="0"/>
              <a:t>Gnome and </a:t>
            </a:r>
            <a:r>
              <a:rPr lang="en-US" dirty="0" smtClean="0"/>
              <a:t>Shadow Bot […] </a:t>
            </a:r>
            <a:r>
              <a:rPr lang="en-US" dirty="0"/>
              <a:t>which </a:t>
            </a:r>
            <a:r>
              <a:rPr lang="en-US" dirty="0" smtClean="0"/>
              <a:t>are software </a:t>
            </a:r>
            <a:r>
              <a:rPr lang="en-US" dirty="0"/>
              <a:t>“bots” that, when installed on </a:t>
            </a:r>
            <a:r>
              <a:rPr lang="en-US" dirty="0" smtClean="0"/>
              <a:t>a player’s </a:t>
            </a:r>
            <a:r>
              <a:rPr lang="en-US" dirty="0"/>
              <a:t>computer, permit the player to </a:t>
            </a:r>
            <a:r>
              <a:rPr lang="en-US" dirty="0" smtClean="0"/>
              <a:t>‘automate’ </a:t>
            </a:r>
            <a:r>
              <a:rPr lang="en-US" dirty="0"/>
              <a:t>his or her WoW game play </a:t>
            </a:r>
            <a:r>
              <a:rPr lang="en-US" dirty="0" smtClean="0"/>
              <a:t>[….]</a:t>
            </a:r>
            <a:r>
              <a:rPr lang="en-CA" dirty="0" smtClean="0"/>
              <a:t>”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018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ology">
  <a:themeElements>
    <a:clrScheme name="technolog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chnolog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chnology">
  <a:themeElements>
    <a:clrScheme name="technolog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chnolog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ckpage">
  <a:themeElements>
    <a:clrScheme name="1_Back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ack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1_Back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ack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ack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1580</Words>
  <Application>Microsoft Macintosh PowerPoint</Application>
  <PresentationFormat>On-screen Show (4:3)</PresentationFormat>
  <Paragraphs>141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technology</vt:lpstr>
      <vt:lpstr>1_technology</vt:lpstr>
      <vt:lpstr>1_Backpage</vt:lpstr>
      <vt:lpstr>EULAs, TOUs, and NPEs: WTF?</vt:lpstr>
      <vt:lpstr>Introduction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EULAs &amp; TOUs</vt:lpstr>
      <vt:lpstr>NPEs</vt:lpstr>
      <vt:lpstr>NPEs</vt:lpstr>
      <vt:lpstr>NPEs</vt:lpstr>
      <vt:lpstr>NPEs</vt:lpstr>
      <vt:lpstr>NPEs</vt:lpstr>
      <vt:lpstr>NPEs</vt:lpstr>
      <vt:lpstr>Conclusion</vt:lpstr>
      <vt:lpstr>Questions?</vt:lpstr>
    </vt:vector>
  </TitlesOfParts>
  <Company>Gowlings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EULAs &amp; TOUs: WTF?</dc:title>
  <dc:creator>ripleyr</dc:creator>
  <cp:lastModifiedBy>Jon Festinger</cp:lastModifiedBy>
  <cp:revision>48</cp:revision>
  <dcterms:created xsi:type="dcterms:W3CDTF">2013-03-25T01:18:58Z</dcterms:created>
  <dcterms:modified xsi:type="dcterms:W3CDTF">2014-09-19T03:13:04Z</dcterms:modified>
</cp:coreProperties>
</file>