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1pPr>
    <a:lvl2pPr indent="2286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2pPr>
    <a:lvl3pPr indent="4572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3pPr>
    <a:lvl4pPr indent="6858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4pPr>
    <a:lvl5pPr indent="9144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57342" indent="-257342">
              <a:buSzPct val="75000"/>
              <a:buChar char="-"/>
              <a:defRPr sz="1800"/>
            </a:pPr>
            <a:r>
              <a:rPr sz="2200"/>
              <a:t>Marketplaces used to be gated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Self publishing more popular (books, films, video games)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Discoverability dropping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Publisher value dropping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Studio risk very high (no support, no backup, gabe newell death threats)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to stand out, developers need to speak up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speaking up may now cost you your business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or your life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hardly able to exist right now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Shock culture is dead.</a:t>
            </a:r>
            <a:endParaRPr sz="2200"/>
          </a:p>
          <a:p>
            <a:pPr lvl="0">
              <a:defRPr sz="1800"/>
            </a:pPr>
            <a:r>
              <a:rPr sz="2200"/>
              <a:t>Try watching an old marilyn manson or alice cooper music video and be “outraged”</a:t>
            </a:r>
            <a:endParaRPr sz="2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occlusion problem is too hard to solve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Google glass banned in many locales, more than cameras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conspicuous use?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cliff story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-4737" y="-9296"/>
            <a:ext cx="13004801" cy="155869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600"/>
            </a:pP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194820" y="-9296"/>
            <a:ext cx="12615160" cy="1558696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/>
          <p:nvPr/>
        </p:nvSpPr>
        <p:spPr>
          <a:xfrm>
            <a:off x="11805" y="9128634"/>
            <a:ext cx="12981190" cy="634262"/>
          </a:xfrm>
          <a:prstGeom prst="rect">
            <a:avLst/>
          </a:prstGeom>
          <a:solidFill>
            <a:srgbClr val="00245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" name="Shape 8"/>
          <p:cNvSpPr/>
          <p:nvPr/>
        </p:nvSpPr>
        <p:spPr>
          <a:xfrm>
            <a:off x="289371" y="9115565"/>
            <a:ext cx="1242605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Andy Moore - Captain, Radial Games		andy@radialgames.com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One</a:t>
            </a:r>
            <a:endParaRPr sz="3200">
              <a:solidFill>
                <a:srgbClr val="DCDEE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Two</a:t>
            </a:r>
            <a:endParaRPr sz="3200">
              <a:solidFill>
                <a:srgbClr val="DCDEE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Three</a:t>
            </a:r>
            <a:endParaRPr sz="3200">
              <a:solidFill>
                <a:srgbClr val="DCDEE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Four</a:t>
            </a:r>
            <a:endParaRPr sz="3200">
              <a:solidFill>
                <a:srgbClr val="DCDEE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38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DCDEE0"/>
                </a:solidFill>
                <a:latin typeface="+mn-lt"/>
                <a:ea typeface="+mn-ea"/>
                <a:cs typeface="+mn-cs"/>
                <a:sym typeface="Avenir 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One</a:t>
            </a:r>
            <a:endParaRPr sz="3200">
              <a:solidFill>
                <a:srgbClr val="DCDEE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Two</a:t>
            </a:r>
            <a:endParaRPr sz="3200">
              <a:solidFill>
                <a:srgbClr val="DCDEE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Three</a:t>
            </a:r>
            <a:endParaRPr sz="3200">
              <a:solidFill>
                <a:srgbClr val="DCDEE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Four</a:t>
            </a:r>
            <a:endParaRPr sz="3200">
              <a:solidFill>
                <a:srgbClr val="DCDEE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CDEE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31900" indent="-342900">
              <a:spcBef>
                <a:spcPts val="3200"/>
              </a:spcBef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76400" indent="-342900">
              <a:spcBef>
                <a:spcPts val="3200"/>
              </a:spcBef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20900" indent="-342900">
              <a:spcBef>
                <a:spcPts val="3200"/>
              </a:spcBef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1pPr>
      <a:lvl2pPr indent="2286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2pPr>
      <a:lvl3pPr indent="4572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3pPr>
      <a:lvl4pPr indent="6858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4pPr>
      <a:lvl5pPr indent="9144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5pPr>
      <a:lvl6pPr indent="11430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6pPr>
      <a:lvl7pPr indent="13716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7pPr>
      <a:lvl8pPr indent="16002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8pPr>
      <a:lvl9pPr indent="1828800" defTabSz="584200">
        <a:defRPr sz="8000">
          <a:solidFill>
            <a:srgbClr val="FFFFFF"/>
          </a:solidFill>
          <a:latin typeface="+mj-lt"/>
          <a:ea typeface="+mj-ea"/>
          <a:cs typeface="+mj-cs"/>
          <a:sym typeface="Avenir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j-lt"/>
          <a:ea typeface="+mj-ea"/>
          <a:cs typeface="+mj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THE FUTURE</a:t>
            </a:r>
          </a:p>
        </p:txBody>
      </p:sp>
      <p:pic>
        <p:nvPicPr>
          <p:cNvPr id="3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296" y="3018496"/>
            <a:ext cx="12296208" cy="5164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AUGMENTED REALITY</a:t>
            </a:r>
          </a:p>
        </p:txBody>
      </p:sp>
      <p:pic>
        <p:nvPicPr>
          <p:cNvPr id="7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840" y="2009792"/>
            <a:ext cx="11251120" cy="6658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VIRTUAL REALITY</a:t>
            </a:r>
          </a:p>
        </p:txBody>
      </p:sp>
      <p:pic>
        <p:nvPicPr>
          <p:cNvPr id="7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538" y="2036767"/>
            <a:ext cx="11709724" cy="660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ANDY MOORE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ANDY MOORE</a:t>
            </a:r>
          </a:p>
        </p:txBody>
      </p:sp>
      <p:sp>
        <p:nvSpPr>
          <p:cNvPr id="38" name="Shape 38"/>
          <p:cNvSpPr/>
          <p:nvPr/>
        </p:nvSpPr>
        <p:spPr>
          <a:xfrm>
            <a:off x="654757" y="2158065"/>
            <a:ext cx="11695286" cy="636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Founder and Captain of Radial Games</a:t>
            </a:r>
            <a:endParaRPr sz="3800">
              <a:solidFill>
                <a:srgbClr val="FFFFFF"/>
              </a:solidFill>
              <a:latin typeface="+mj-lt"/>
              <a:ea typeface="+mj-ea"/>
              <a:cs typeface="+mj-cs"/>
              <a:sym typeface="Avenir Light"/>
            </a:endParaRPr>
          </a:p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Game Developer, Programmer, Designer, Producer</a:t>
            </a:r>
            <a:endParaRPr sz="3800">
              <a:solidFill>
                <a:srgbClr val="FFFFFF"/>
              </a:solidFill>
              <a:latin typeface="+mj-lt"/>
              <a:ea typeface="+mj-ea"/>
              <a:cs typeface="+mj-cs"/>
              <a:sym typeface="Avenir Light"/>
            </a:endParaRPr>
          </a:p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Community Developer, Teacher, Mentor</a:t>
            </a:r>
            <a:endParaRPr sz="3800">
              <a:solidFill>
                <a:srgbClr val="FFFFFF"/>
              </a:solidFill>
              <a:latin typeface="+mj-lt"/>
              <a:ea typeface="+mj-ea"/>
              <a:cs typeface="+mj-cs"/>
              <a:sym typeface="Avenir Light"/>
            </a:endParaRPr>
          </a:p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SteamBirds, Monster Loves You!, ROCKETSROCKETSROCKETS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TOPICS</a:t>
            </a:r>
          </a:p>
        </p:txBody>
      </p:sp>
      <p:sp>
        <p:nvSpPr>
          <p:cNvPr id="41" name="Shape 41"/>
          <p:cNvSpPr/>
          <p:nvPr/>
        </p:nvSpPr>
        <p:spPr>
          <a:xfrm>
            <a:off x="654757" y="2158065"/>
            <a:ext cx="11695286" cy="636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Ethics</a:t>
            </a:r>
            <a:endParaRPr sz="3800">
              <a:solidFill>
                <a:srgbClr val="FFFFFF"/>
              </a:solidFill>
              <a:latin typeface="+mj-lt"/>
              <a:ea typeface="+mj-ea"/>
              <a:cs typeface="+mj-cs"/>
              <a:sym typeface="Avenir Light"/>
            </a:endParaRPr>
          </a:p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The future of the video game industry</a:t>
            </a:r>
            <a:endParaRPr sz="3800">
              <a:solidFill>
                <a:srgbClr val="FFFFFF"/>
              </a:solidFill>
              <a:latin typeface="+mj-lt"/>
              <a:ea typeface="+mj-ea"/>
              <a:cs typeface="+mj-cs"/>
              <a:sym typeface="Avenir Light"/>
            </a:endParaRPr>
          </a:p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Augmented reality</a:t>
            </a:r>
            <a:endParaRPr sz="3800">
              <a:solidFill>
                <a:srgbClr val="FFFFFF"/>
              </a:solidFill>
              <a:latin typeface="+mj-lt"/>
              <a:ea typeface="+mj-ea"/>
              <a:cs typeface="+mj-cs"/>
              <a:sym typeface="Avenir Light"/>
            </a:endParaRPr>
          </a:p>
          <a:p>
            <a:pPr lvl="0" marL="444500" indent="-444500" algn="l">
              <a:spcBef>
                <a:spcPts val="42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venir Light"/>
              </a:rPr>
              <a:t>Virtual reality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CHANGING ECOSYSTEM</a:t>
            </a:r>
          </a:p>
        </p:txBody>
      </p:sp>
      <p:pic>
        <p:nvPicPr>
          <p:cNvPr id="4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1816" y="1868774"/>
            <a:ext cx="8741168" cy="6940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SOCIAL ACCOUNTABILITY</a:t>
            </a:r>
          </a:p>
        </p:txBody>
      </p:sp>
      <p:pic>
        <p:nvPicPr>
          <p:cNvPr id="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348" y="2699491"/>
            <a:ext cx="10558104" cy="5279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JOURNALISTIC INTEGRITY</a:t>
            </a:r>
          </a:p>
        </p:txBody>
      </p:sp>
      <p:pic>
        <p:nvPicPr>
          <p:cNvPr id="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418" y="2346026"/>
            <a:ext cx="11971964" cy="5985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760">
                <a:solidFill>
                  <a:srgbClr val="FFFFFF"/>
                </a:solidFill>
              </a:rPr>
              <a:t>CULTURAL RESPONSIBILITY</a:t>
            </a:r>
          </a:p>
        </p:txBody>
      </p:sp>
      <p:pic>
        <p:nvPicPr>
          <p:cNvPr id="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162" y="2080727"/>
            <a:ext cx="11812476" cy="6516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19">
                <a:solidFill>
                  <a:srgbClr val="FFFFFF"/>
                </a:solidFill>
              </a:rPr>
              <a:t>RESPECTING PLAYER’S TIME</a:t>
            </a:r>
          </a:p>
        </p:txBody>
      </p:sp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936" y="2152218"/>
            <a:ext cx="11322928" cy="6373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AUGMENTED REALITY</a:t>
            </a:r>
          </a:p>
        </p:txBody>
      </p:sp>
      <p:pic>
        <p:nvPicPr>
          <p:cNvPr id="6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315" y="2079251"/>
            <a:ext cx="11572170" cy="6519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venir Light"/>
        <a:ea typeface="Avenir Light"/>
        <a:cs typeface="Avenir Light"/>
      </a:majorFont>
      <a:minorFont>
        <a:latin typeface="Avenir Book"/>
        <a:ea typeface="Avenir Book"/>
        <a:cs typeface="Avenir Book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venir Light"/>
        <a:ea typeface="Avenir Light"/>
        <a:cs typeface="Avenir Light"/>
      </a:majorFont>
      <a:minorFont>
        <a:latin typeface="Avenir Book"/>
        <a:ea typeface="Avenir Book"/>
        <a:cs typeface="Avenir Book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