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sldIdLst>
    <p:sldId id="311" r:id="rId2"/>
    <p:sldId id="260" r:id="rId3"/>
    <p:sldId id="381" r:id="rId4"/>
    <p:sldId id="378" r:id="rId5"/>
    <p:sldId id="290" r:id="rId6"/>
    <p:sldId id="291" r:id="rId7"/>
    <p:sldId id="304" r:id="rId8"/>
    <p:sldId id="316" r:id="rId9"/>
    <p:sldId id="317" r:id="rId10"/>
    <p:sldId id="357" r:id="rId11"/>
    <p:sldId id="358" r:id="rId12"/>
    <p:sldId id="359" r:id="rId13"/>
    <p:sldId id="360" r:id="rId14"/>
    <p:sldId id="361" r:id="rId15"/>
    <p:sldId id="321" r:id="rId16"/>
    <p:sldId id="318" r:id="rId17"/>
    <p:sldId id="314" r:id="rId18"/>
    <p:sldId id="319" r:id="rId19"/>
    <p:sldId id="320" r:id="rId20"/>
    <p:sldId id="315" r:id="rId21"/>
    <p:sldId id="274" r:id="rId22"/>
    <p:sldId id="362" r:id="rId23"/>
    <p:sldId id="363" r:id="rId24"/>
    <p:sldId id="305" r:id="rId25"/>
    <p:sldId id="365" r:id="rId26"/>
    <p:sldId id="364" r:id="rId27"/>
    <p:sldId id="301" r:id="rId28"/>
    <p:sldId id="310" r:id="rId29"/>
    <p:sldId id="303" r:id="rId30"/>
    <p:sldId id="299" r:id="rId31"/>
    <p:sldId id="366" r:id="rId32"/>
    <p:sldId id="367" r:id="rId33"/>
    <p:sldId id="373" r:id="rId34"/>
    <p:sldId id="307" r:id="rId35"/>
    <p:sldId id="276" r:id="rId36"/>
    <p:sldId id="374" r:id="rId37"/>
    <p:sldId id="275" r:id="rId38"/>
    <p:sldId id="368" r:id="rId39"/>
    <p:sldId id="369" r:id="rId40"/>
    <p:sldId id="375" r:id="rId41"/>
    <p:sldId id="377" r:id="rId42"/>
    <p:sldId id="272" r:id="rId43"/>
    <p:sldId id="308" r:id="rId44"/>
    <p:sldId id="292" r:id="rId45"/>
    <p:sldId id="280" r:id="rId46"/>
    <p:sldId id="370" r:id="rId47"/>
    <p:sldId id="371" r:id="rId48"/>
    <p:sldId id="372" r:id="rId49"/>
    <p:sldId id="284" r:id="rId50"/>
    <p:sldId id="285" r:id="rId51"/>
    <p:sldId id="286" r:id="rId52"/>
    <p:sldId id="287" r:id="rId53"/>
    <p:sldId id="288" r:id="rId54"/>
    <p:sldId id="295" r:id="rId55"/>
    <p:sldId id="294" r:id="rId56"/>
    <p:sldId id="312" r:id="rId57"/>
    <p:sldId id="313"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8EB49B3-E9C4-5240-ABFD-DB64B5A1C5D3}">
          <p14:sldIdLst>
            <p14:sldId id="311"/>
            <p14:sldId id="260"/>
            <p14:sldId id="381"/>
            <p14:sldId id="378"/>
            <p14:sldId id="290"/>
            <p14:sldId id="291"/>
            <p14:sldId id="304"/>
            <p14:sldId id="316"/>
            <p14:sldId id="317"/>
            <p14:sldId id="357"/>
            <p14:sldId id="358"/>
            <p14:sldId id="359"/>
            <p14:sldId id="360"/>
            <p14:sldId id="361"/>
            <p14:sldId id="321"/>
            <p14:sldId id="318"/>
            <p14:sldId id="314"/>
            <p14:sldId id="319"/>
            <p14:sldId id="320"/>
            <p14:sldId id="315"/>
            <p14:sldId id="274"/>
            <p14:sldId id="362"/>
            <p14:sldId id="363"/>
            <p14:sldId id="305"/>
            <p14:sldId id="365"/>
            <p14:sldId id="364"/>
            <p14:sldId id="301"/>
            <p14:sldId id="310"/>
            <p14:sldId id="303"/>
            <p14:sldId id="299"/>
            <p14:sldId id="366"/>
            <p14:sldId id="367"/>
            <p14:sldId id="373"/>
            <p14:sldId id="307"/>
            <p14:sldId id="276"/>
            <p14:sldId id="374"/>
            <p14:sldId id="275"/>
            <p14:sldId id="368"/>
            <p14:sldId id="369"/>
            <p14:sldId id="375"/>
            <p14:sldId id="377"/>
            <p14:sldId id="272"/>
            <p14:sldId id="308"/>
            <p14:sldId id="292"/>
            <p14:sldId id="280"/>
            <p14:sldId id="370"/>
            <p14:sldId id="371"/>
            <p14:sldId id="372"/>
            <p14:sldId id="284"/>
            <p14:sldId id="285"/>
            <p14:sldId id="286"/>
            <p14:sldId id="287"/>
            <p14:sldId id="288"/>
            <p14:sldId id="295"/>
            <p14:sldId id="294"/>
            <p14:sldId id="312"/>
            <p14:sldId id="31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B1039"/>
    <a:srgbClr val="E11C5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3" d="100"/>
          <a:sy n="63" d="100"/>
        </p:scale>
        <p:origin x="-1928"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510152-1A5B-954A-A7A1-61A830EBC3B2}" type="datetimeFigureOut">
              <a:rPr lang="en-US" smtClean="0"/>
              <a:t>2014-10-04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655C76-EA38-2848-8DFD-E79590949E50}" type="slidenum">
              <a:rPr lang="en-US" smtClean="0"/>
              <a:t>‹#›</a:t>
            </a:fld>
            <a:endParaRPr lang="en-US"/>
          </a:p>
        </p:txBody>
      </p:sp>
    </p:spTree>
    <p:extLst>
      <p:ext uri="{BB962C8B-B14F-4D97-AF65-F5344CB8AC3E}">
        <p14:creationId xmlns:p14="http://schemas.microsoft.com/office/powerpoint/2010/main" val="110070034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3DED-E70C-3E4A-94E7-E4A33D16A59A}"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547175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smtClean="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emf"/><Relationship Id="rId8"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videogame.law.ubc.ca" TargetMode="External"/><Relationship Id="rId5" Type="http://schemas.openxmlformats.org/officeDocument/2006/relationships/hyperlink" Target="mailto:jon_festinger@thecdm.ca" TargetMode="External"/><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hyperlink" Target="https://medium.com/message/the-secret-of-minecraft-97dfacb05a3c"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hyperlink" Target="http://www.technologyreview.com/view/525696/how-virtual-gaming-worlds-are-revealing-the-nature-of-human-hierarchies/" TargetMode="External"/><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hydra.humanities.uci.edu/Derrida/sign-play.html" TargetMode="Externa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hyperlink" Target="http://papers.ssrn.com/sol3/papers.cfm?abstract_id=2465590"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jpg"/><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hyperlink" Target="http://kotaku.com/5979860/the-12-best-mods-for-pc-game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exp.lore.com/post/41546671840/the-ever-brilliant-wendy-macnaughton-you-know" TargetMode="Externa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hyperlink" Target="http://www.brinksgilson.com/files/190.pdf" TargetMode="External"/><Relationship Id="rId4" Type="http://schemas.openxmlformats.org/officeDocument/2006/relationships/image" Target="../media/image28.png"/><Relationship Id="rId5" Type="http://schemas.openxmlformats.org/officeDocument/2006/relationships/image" Target="../media/image29.jpeg"/><Relationship Id="rId1" Type="http://schemas.openxmlformats.org/officeDocument/2006/relationships/slideLayout" Target="../slideLayouts/slideLayout3.xml"/><Relationship Id="rId2" Type="http://schemas.openxmlformats.org/officeDocument/2006/relationships/hyperlink" Target="http://www.dmlp.org/blog/2012/copyright-tattoo-case-escobedo-v-thq-inc"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brinksgilson.com/files/190.pdf"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ipkitten.blogspot.ca/2013/08/more-on-copyright-in-tattoos-belgian.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hyperlink" Target="http://ec.europa.eu/justice/data-protection/files/factsheets/factsheet_data_protection_en.pdf" TargetMode="External"/><Relationship Id="rId6" Type="http://schemas.openxmlformats.org/officeDocument/2006/relationships/hyperlink" Target="http://www.reuters.com/article/2014/05/13/us-eu-google-dataprotection-idUSBREA4C07120140513" TargetMode="External"/><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hyperlink" Target="http://curia.europa.eu/juris/document/document_print.jsf?doclang=EN&amp;text&amp;pageIndex=0&amp;part=1&amp;mode=DOC&amp;docid=152065&amp;occ=first&amp;dir&amp;cid=437838" TargetMode="External"/><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hyperlink" Target="http://business.financialpost.com/2014/04/16/canada-proposes-radical-change-to-trademark-law-lawyers-warn/" TargetMode="External"/><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hyperlink" Target="http://pando.com/2014/06/28/facebooks-science-experiment-on-users-shows-the-company-is-more-even-powerful-and-unethical-than-we-thought/"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hyperlink" Target="http://arstechnica.com/gaming/2014/07/riot-starts-getting-tough-on-toxic-players-with-instant-bans/"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gif"/><Relationship Id="rId3" Type="http://schemas.openxmlformats.org/officeDocument/2006/relationships/image" Target="../media/image4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46.xml.rels><?xml version="1.0" encoding="UTF-8" standalone="yes"?>
<Relationships xmlns="http://schemas.openxmlformats.org/package/2006/relationships"><Relationship Id="rId3" Type="http://schemas.openxmlformats.org/officeDocument/2006/relationships/hyperlink" Target="http://t.co/DFcF0mx0" TargetMode="External"/><Relationship Id="rId4" Type="http://schemas.openxmlformats.org/officeDocument/2006/relationships/hyperlink" Target="http://canlii.ca/en/bc/bcsc/doc/2011/2011bcsc1196/2011bcsc1196.html" TargetMode="External"/><Relationship Id="rId1" Type="http://schemas.openxmlformats.org/officeDocument/2006/relationships/slideLayout" Target="../slideLayouts/slideLayout2.xml"/><Relationship Id="rId2" Type="http://schemas.openxmlformats.org/officeDocument/2006/relationships/hyperlink" Target="http://www.techdirt.com/articles/20120420/10560418585/to-read-all-privacy-policies-you-encounter-youd-need-to-take-month-off-work-each-year.shtml"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hyperlink" Target="http://www.theverge.com/2013/1/16/3879194/apple-app-store-guidelines-tell-game-developers-to-avoid-serious-themes" TargetMode="External"/><Relationship Id="rId4" Type="http://schemas.openxmlformats.org/officeDocument/2006/relationships/hyperlink" Target="http://www.gamepolitics.com/2012/11/07/turns-out-sexist-talk-xbox-live-wont-earn-you-lifetime-ban%23.URsttVpAR3c" TargetMode="External"/><Relationship Id="rId5" Type="http://schemas.openxmlformats.org/officeDocument/2006/relationships/hyperlink" Target="http://gamepolitics.com/2012/12/19/blizzard-bans-several-thousand-diablo-iii-players-cheating%23.URswDFpAR3c" TargetMode="External"/><Relationship Id="rId1" Type="http://schemas.openxmlformats.org/officeDocument/2006/relationships/slideLayout" Target="../slideLayouts/slideLayout2.xml"/><Relationship Id="rId2" Type="http://schemas.openxmlformats.org/officeDocument/2006/relationships/hyperlink" Target="http://killscreendaily.com/articles/news/apple-rejects-game-based-syrian-civil-war/"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www.nytimes.com/2013/04/02/business/media/redigi-loses-suit-over-reselling-of-digital-music.html?_r=0" TargetMode="External"/><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hyperlink" Target="http://www.joystiq.com/2012/07/03/eu-court-rules-its-legal-to-resell-digital-games-softwar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2.jpeg"/><Relationship Id="rId3" Type="http://schemas.openxmlformats.org/officeDocument/2006/relationships/image" Target="../media/image53.jpeg"/></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thefulcrum.ca/2012/02/unlocking-bill-c-11-what-are-digital-locks-and-why-should-you-care/" TargetMode="External"/><Relationship Id="rId3" Type="http://schemas.openxmlformats.org/officeDocument/2006/relationships/image" Target="../media/image57.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54.xml.rels><?xml version="1.0" encoding="UTF-8" standalone="yes"?>
<Relationships xmlns="http://schemas.openxmlformats.org/package/2006/relationships"><Relationship Id="rId3" Type="http://schemas.openxmlformats.org/officeDocument/2006/relationships/hyperlink" Target="http://www.isabellearvers.com" TargetMode="External"/><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hyperlink" Target="http://jolt.law.harvard.edu/articles/pdf/v21/21HarvJLTech567.pdf"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1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45749"/>
            <a:ext cx="9103281" cy="1260444"/>
          </a:xfrm>
        </p:spPr>
        <p:txBody>
          <a:bodyPr>
            <a:noAutofit/>
          </a:bodyPr>
          <a:lstStyle/>
          <a:p>
            <a:r>
              <a:rPr lang="en-US" b="1" dirty="0" smtClean="0">
                <a:solidFill>
                  <a:schemeClr val="tx1"/>
                </a:solidFill>
                <a:latin typeface="+mn-lt"/>
                <a:cs typeface="American Typewriter"/>
              </a:rPr>
              <a:t>   Creators</a:t>
            </a:r>
            <a:r>
              <a:rPr lang="en-US" b="1" dirty="0">
                <a:solidFill>
                  <a:schemeClr val="tx1"/>
                </a:solidFill>
                <a:latin typeface="+mn-lt"/>
                <a:cs typeface="American Typewriter"/>
              </a:rPr>
              <a:t>, Consumers &amp; Users</a:t>
            </a:r>
            <a:endParaRPr lang="en-US" b="1" dirty="0">
              <a:solidFill>
                <a:schemeClr val="tx1"/>
              </a:solidFill>
              <a:latin typeface="+mn-lt"/>
              <a:cs typeface="Times New Roman"/>
            </a:endParaRPr>
          </a:p>
        </p:txBody>
      </p:sp>
      <p:sp>
        <p:nvSpPr>
          <p:cNvPr id="3" name="Content Placeholder 2"/>
          <p:cNvSpPr>
            <a:spLocks noGrp="1"/>
          </p:cNvSpPr>
          <p:nvPr>
            <p:ph sz="quarter" idx="10"/>
          </p:nvPr>
        </p:nvSpPr>
        <p:spPr>
          <a:xfrm>
            <a:off x="457200" y="1576300"/>
            <a:ext cx="8229600" cy="4522982"/>
          </a:xfrm>
        </p:spPr>
        <p:txBody>
          <a:bodyPr>
            <a:normAutofit lnSpcReduction="10000"/>
          </a:bodyPr>
          <a:lstStyle/>
          <a:p>
            <a:pPr marL="0" indent="0">
              <a:buNone/>
            </a:pPr>
            <a:r>
              <a:rPr lang="en-US" b="1" dirty="0" smtClean="0">
                <a:solidFill>
                  <a:schemeClr val="tx1"/>
                </a:solidFill>
                <a:latin typeface="Lucida Console"/>
                <a:cs typeface="Lucida Console"/>
              </a:rPr>
              <a:t>Talk 5</a:t>
            </a:r>
          </a:p>
          <a:p>
            <a:pPr marL="0" indent="0">
              <a:buNone/>
            </a:pPr>
            <a:r>
              <a:rPr lang="en-US" b="1" dirty="0" smtClean="0">
                <a:solidFill>
                  <a:schemeClr val="tx1"/>
                </a:solidFill>
                <a:latin typeface="Lucida Console"/>
                <a:cs typeface="Lucida Console"/>
              </a:rPr>
              <a:t>Part </a:t>
            </a:r>
            <a:r>
              <a:rPr lang="en-US" b="1" dirty="0">
                <a:solidFill>
                  <a:schemeClr val="tx1"/>
                </a:solidFill>
                <a:latin typeface="Lucida Console"/>
                <a:cs typeface="Lucida Console"/>
              </a:rPr>
              <a:t>B</a:t>
            </a:r>
            <a:r>
              <a:rPr lang="en-US" b="1" dirty="0" smtClean="0">
                <a:solidFill>
                  <a:schemeClr val="tx1"/>
                </a:solidFill>
                <a:latin typeface="Lucida Console"/>
                <a:cs typeface="Lucida Console"/>
              </a:rPr>
              <a:t> </a:t>
            </a:r>
            <a:r>
              <a:rPr lang="en-US" b="1" dirty="0">
                <a:solidFill>
                  <a:schemeClr val="tx1"/>
                </a:solidFill>
                <a:latin typeface="Lucida Console"/>
                <a:cs typeface="Lucida Console"/>
              </a:rPr>
              <a:t>“</a:t>
            </a:r>
            <a:r>
              <a:rPr lang="en-US" b="1" dirty="0" smtClean="0">
                <a:solidFill>
                  <a:schemeClr val="tx1"/>
                </a:solidFill>
                <a:latin typeface="Lucida Console"/>
                <a:cs typeface="Lucida Console"/>
              </a:rPr>
              <a:t>Connecting” </a:t>
            </a:r>
            <a:endParaRPr lang="en-US" b="1" dirty="0">
              <a:solidFill>
                <a:schemeClr val="tx1"/>
              </a:solidFill>
              <a:latin typeface="Lucida Console"/>
              <a:cs typeface="Lucida Console"/>
            </a:endParaRPr>
          </a:p>
          <a:p>
            <a:pPr marL="0" indent="0">
              <a:buNone/>
            </a:pPr>
            <a:r>
              <a:rPr lang="en-US" b="1" dirty="0">
                <a:solidFill>
                  <a:schemeClr val="tx1"/>
                </a:solidFill>
                <a:latin typeface="Lucida Console"/>
                <a:cs typeface="Lucida Console"/>
              </a:rPr>
              <a:t>Video Game Law - Fall </a:t>
            </a:r>
            <a:r>
              <a:rPr lang="en-US" b="1" dirty="0" smtClean="0">
                <a:solidFill>
                  <a:schemeClr val="tx1"/>
                </a:solidFill>
                <a:latin typeface="Lucida Console"/>
                <a:cs typeface="Lucida Console"/>
              </a:rPr>
              <a:t>2014 </a:t>
            </a:r>
            <a:endParaRPr lang="en-US" b="1" dirty="0">
              <a:solidFill>
                <a:schemeClr val="tx1"/>
              </a:solidFill>
              <a:latin typeface="Lucida Console"/>
              <a:cs typeface="Lucida Console"/>
            </a:endParaRPr>
          </a:p>
          <a:p>
            <a:pPr marL="0" indent="0">
              <a:buNone/>
            </a:pPr>
            <a:r>
              <a:rPr lang="en-US" b="1" dirty="0">
                <a:solidFill>
                  <a:schemeClr val="tx1"/>
                </a:solidFill>
                <a:latin typeface="Lucida Console"/>
                <a:cs typeface="Lucida Console"/>
              </a:rPr>
              <a:t>UBC Law @ Allard Hall</a:t>
            </a:r>
          </a:p>
          <a:p>
            <a:pPr marL="0" indent="0">
              <a:buNone/>
            </a:pPr>
            <a:endParaRPr lang="en-US" dirty="0">
              <a:latin typeface="Lucida Console"/>
              <a:cs typeface="Lucida Console"/>
            </a:endParaRPr>
          </a:p>
          <a:p>
            <a:endParaRPr lang="en-US" dirty="0">
              <a:latin typeface="Lucida Console"/>
              <a:cs typeface="Lucida Console"/>
            </a:endParaRPr>
          </a:p>
          <a:p>
            <a:pPr marL="0" indent="0">
              <a:buNone/>
            </a:pPr>
            <a:endParaRPr lang="en-US" dirty="0">
              <a:latin typeface="Lucida Console"/>
              <a:cs typeface="Lucida Console"/>
            </a:endParaRPr>
          </a:p>
          <a:p>
            <a:pPr marL="0" indent="0">
              <a:buNone/>
            </a:pPr>
            <a:endParaRPr lang="en-US" dirty="0">
              <a:latin typeface="Lucida Console"/>
              <a:cs typeface="Lucida Console"/>
            </a:endParaRPr>
          </a:p>
          <a:p>
            <a:pPr marL="0" indent="0">
              <a:buNone/>
            </a:pPr>
            <a:endParaRPr lang="en-US" sz="1600" dirty="0" smtClean="0">
              <a:latin typeface="Lucida Console"/>
              <a:cs typeface="Lucida Console"/>
            </a:endParaRPr>
          </a:p>
          <a:p>
            <a:pPr marL="0" indent="0">
              <a:buNone/>
            </a:pPr>
            <a:r>
              <a:rPr lang="en-US" sz="1600" b="1" dirty="0" smtClean="0">
                <a:solidFill>
                  <a:srgbClr val="000000"/>
                </a:solidFill>
                <a:latin typeface="Lucida Console"/>
                <a:cs typeface="Lucida Console"/>
              </a:rPr>
              <a:t>Jon </a:t>
            </a:r>
            <a:r>
              <a:rPr lang="en-US" sz="1600" b="1" dirty="0">
                <a:solidFill>
                  <a:srgbClr val="000000"/>
                </a:solidFill>
                <a:latin typeface="Lucida Console"/>
                <a:cs typeface="Lucida Console"/>
              </a:rPr>
              <a:t>Festinger Q.C.</a:t>
            </a:r>
          </a:p>
          <a:p>
            <a:pPr marL="0" indent="0">
              <a:buNone/>
            </a:pPr>
            <a:r>
              <a:rPr lang="en-US" sz="1600" b="1" dirty="0">
                <a:solidFill>
                  <a:srgbClr val="000000"/>
                </a:solidFill>
                <a:latin typeface="Lucida Console"/>
                <a:cs typeface="Lucida Console"/>
              </a:rPr>
              <a:t>Centre for Digital Media</a:t>
            </a:r>
          </a:p>
          <a:p>
            <a:pPr marL="0" indent="0">
              <a:buNone/>
            </a:pPr>
            <a:r>
              <a:rPr lang="en-US" sz="1600" b="1" dirty="0">
                <a:solidFill>
                  <a:srgbClr val="000000"/>
                </a:solidFill>
                <a:latin typeface="Lucida Console"/>
                <a:cs typeface="Lucida Console"/>
              </a:rPr>
              <a:t>Festinger Law &amp; Strategy </a:t>
            </a:r>
          </a:p>
          <a:p>
            <a:pPr marL="0" indent="0">
              <a:buNone/>
            </a:pPr>
            <a:r>
              <a:rPr lang="en-US" sz="1600" b="1" dirty="0" smtClean="0">
                <a:latin typeface="Lucida Console"/>
                <a:cs typeface="Lucida Console"/>
                <a:hlinkClick r:id="rId4"/>
              </a:rPr>
              <a:t>http://videogame.law.ubc.ca</a:t>
            </a:r>
            <a:endParaRPr lang="en-US" sz="1600" b="1" dirty="0" smtClean="0">
              <a:latin typeface="Lucida Console"/>
              <a:cs typeface="Lucida Console"/>
            </a:endParaRPr>
          </a:p>
          <a:p>
            <a:pPr marL="0" indent="0">
              <a:buNone/>
            </a:pPr>
            <a:r>
              <a:rPr lang="en-US" sz="1600" b="1" dirty="0" smtClean="0">
                <a:solidFill>
                  <a:srgbClr val="000000"/>
                </a:solidFill>
                <a:latin typeface="Lucida Console"/>
                <a:cs typeface="Lucida Console"/>
              </a:rPr>
              <a:t>@</a:t>
            </a:r>
            <a:r>
              <a:rPr lang="en-US" sz="1600" b="1" dirty="0" err="1">
                <a:solidFill>
                  <a:srgbClr val="000000"/>
                </a:solidFill>
                <a:latin typeface="Lucida Console"/>
                <a:cs typeface="Lucida Console"/>
              </a:rPr>
              <a:t>gamebizlaw</a:t>
            </a:r>
            <a:endParaRPr lang="en-US" sz="1600" b="1" dirty="0">
              <a:solidFill>
                <a:srgbClr val="000000"/>
              </a:solidFill>
              <a:latin typeface="Lucida Console"/>
              <a:cs typeface="Lucida Console"/>
            </a:endParaRPr>
          </a:p>
          <a:p>
            <a:pPr marL="0" indent="0">
              <a:buNone/>
            </a:pPr>
            <a:r>
              <a:rPr lang="en-US" sz="1600" b="1" dirty="0">
                <a:latin typeface="Lucida Console"/>
                <a:cs typeface="Lucida Console"/>
                <a:hlinkClick r:id="rId5"/>
              </a:rPr>
              <a:t>jon_festinger@thecdm.ca</a:t>
            </a:r>
            <a:endParaRPr lang="en-US" sz="1600" b="1" dirty="0">
              <a:latin typeface="Lucida Console"/>
              <a:cs typeface="Lucida Console"/>
            </a:endParaRPr>
          </a:p>
          <a:p>
            <a:pPr marL="0" indent="0">
              <a:buNone/>
            </a:pPr>
            <a:endParaRPr lang="en-US" sz="1800" dirty="0"/>
          </a:p>
          <a:p>
            <a:pPr marL="0" indent="0">
              <a:buNone/>
            </a:pPr>
            <a:endParaRPr lang="en-US" dirty="0"/>
          </a:p>
          <a:p>
            <a:pPr marL="0" indent="0">
              <a:buNone/>
            </a:pPr>
            <a:endParaRPr lang="en-US" sz="1600" dirty="0"/>
          </a:p>
          <a:p>
            <a:pPr marL="0" indent="0">
              <a:buNone/>
            </a:pPr>
            <a:endParaRPr lang="en-US" dirty="0"/>
          </a:p>
          <a:p>
            <a:endParaRPr lang="en-US" dirty="0"/>
          </a:p>
          <a:p>
            <a:endParaRPr lang="en-US" dirty="0"/>
          </a:p>
        </p:txBody>
      </p:sp>
      <p:pic>
        <p:nvPicPr>
          <p:cNvPr id="4" name="Picture 3"/>
          <p:cNvPicPr>
            <a:picLocks noChangeAspect="1"/>
          </p:cNvPicPr>
          <p:nvPr/>
        </p:nvPicPr>
        <p:blipFill>
          <a:blip r:embed="rId6"/>
          <a:stretch>
            <a:fillRect/>
          </a:stretch>
        </p:blipFill>
        <p:spPr>
          <a:xfrm>
            <a:off x="6560726" y="2910693"/>
            <a:ext cx="1752761" cy="2857500"/>
          </a:xfrm>
          <a:prstGeom prst="rect">
            <a:avLst/>
          </a:prstGeom>
        </p:spPr>
      </p:pic>
    </p:spTree>
    <p:extLst>
      <p:ext uri="{BB962C8B-B14F-4D97-AF65-F5344CB8AC3E}">
        <p14:creationId xmlns:p14="http://schemas.microsoft.com/office/powerpoint/2010/main" val="357810111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69355"/>
            <a:ext cx="8229600" cy="1016000"/>
          </a:xfrm>
        </p:spPr>
        <p:txBody>
          <a:bodyPr>
            <a:normAutofit fontScale="90000"/>
          </a:bodyPr>
          <a:lstStyle/>
          <a:p>
            <a:r>
              <a:rPr lang="en-US" b="1" dirty="0" smtClean="0">
                <a:solidFill>
                  <a:srgbClr val="FFFF00"/>
                </a:solidFill>
                <a:latin typeface="+mn-lt"/>
              </a:rPr>
              <a:t>“</a:t>
            </a:r>
            <a:r>
              <a:rPr lang="en-US" b="1" dirty="0" smtClean="0">
                <a:solidFill>
                  <a:schemeClr val="bg1"/>
                </a:solidFill>
                <a:latin typeface="+mn-lt"/>
              </a:rPr>
              <a:t>What </a:t>
            </a:r>
            <a:r>
              <a:rPr lang="en-US" b="1" dirty="0" smtClean="0">
                <a:solidFill>
                  <a:srgbClr val="FFFF00"/>
                </a:solidFill>
                <a:latin typeface="+mn-lt"/>
              </a:rPr>
              <a:t>Are Video Games (today)?”</a:t>
            </a:r>
            <a:endParaRPr lang="en-US" b="1" dirty="0">
              <a:solidFill>
                <a:srgbClr val="FFFF00"/>
              </a:solidFill>
              <a:latin typeface="+mn-lt"/>
            </a:endParaRPr>
          </a:p>
        </p:txBody>
      </p:sp>
      <p:pic>
        <p:nvPicPr>
          <p:cNvPr id="4" name="Content Placeholder 3" descr="Screen Shot 2014-09-09 at 9.41.02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t="-538" b="-538"/>
          <a:stretch/>
        </p:blipFill>
        <p:spPr>
          <a:xfrm>
            <a:off x="457200" y="1342593"/>
            <a:ext cx="8229600" cy="2999619"/>
          </a:xfrm>
        </p:spPr>
      </p:pic>
      <p:sp>
        <p:nvSpPr>
          <p:cNvPr id="5" name="Rectangle 4"/>
          <p:cNvSpPr/>
          <p:nvPr/>
        </p:nvSpPr>
        <p:spPr>
          <a:xfrm>
            <a:off x="457199" y="4342212"/>
            <a:ext cx="7489371" cy="369332"/>
          </a:xfrm>
          <a:prstGeom prst="rect">
            <a:avLst/>
          </a:prstGeom>
        </p:spPr>
        <p:txBody>
          <a:bodyPr wrap="square">
            <a:spAutoFit/>
          </a:bodyPr>
          <a:lstStyle/>
          <a:p>
            <a:r>
              <a:rPr lang="en-US" dirty="0">
                <a:solidFill>
                  <a:prstClr val="black"/>
                </a:solidFill>
                <a:latin typeface="Arial"/>
                <a:hlinkClick r:id="rId3"/>
              </a:rPr>
              <a:t>https://medium.com/message/the-secret-of-minecraft-</a:t>
            </a:r>
            <a:r>
              <a:rPr lang="en-US" dirty="0" smtClean="0">
                <a:solidFill>
                  <a:prstClr val="black"/>
                </a:solidFill>
                <a:latin typeface="Arial"/>
                <a:hlinkClick r:id="rId3"/>
              </a:rPr>
              <a:t>97dfacb05a3c</a:t>
            </a:r>
            <a:endParaRPr lang="en-US" dirty="0" smtClean="0">
              <a:solidFill>
                <a:prstClr val="black"/>
              </a:solidFill>
              <a:latin typeface="Arial"/>
            </a:endParaRPr>
          </a:p>
        </p:txBody>
      </p:sp>
      <p:sp>
        <p:nvSpPr>
          <p:cNvPr id="6" name="TextBox 5"/>
          <p:cNvSpPr txBox="1"/>
          <p:nvPr/>
        </p:nvSpPr>
        <p:spPr>
          <a:xfrm>
            <a:off x="556382" y="4867906"/>
            <a:ext cx="8130418" cy="1200329"/>
          </a:xfrm>
          <a:prstGeom prst="rect">
            <a:avLst/>
          </a:prstGeom>
          <a:noFill/>
        </p:spPr>
        <p:txBody>
          <a:bodyPr wrap="square" rtlCol="0">
            <a:spAutoFit/>
          </a:bodyPr>
          <a:lstStyle/>
          <a:p>
            <a:r>
              <a:rPr lang="en-US" sz="3600" dirty="0" smtClean="0">
                <a:solidFill>
                  <a:srgbClr val="FFFFFF"/>
                </a:solidFill>
                <a:cs typeface="Lucida Console"/>
              </a:rPr>
              <a:t>“A </a:t>
            </a:r>
            <a:r>
              <a:rPr lang="en-US" sz="3600" dirty="0" smtClean="0">
                <a:solidFill>
                  <a:srgbClr val="CCFFCC"/>
                </a:solidFill>
                <a:cs typeface="Lucida Console"/>
              </a:rPr>
              <a:t>generative</a:t>
            </a:r>
            <a:r>
              <a:rPr lang="en-US" sz="3600" dirty="0" smtClean="0">
                <a:solidFill>
                  <a:srgbClr val="FFFFFF"/>
                </a:solidFill>
                <a:cs typeface="Lucida Console"/>
              </a:rPr>
              <a:t>, </a:t>
            </a:r>
            <a:r>
              <a:rPr lang="en-US" sz="3600" dirty="0" smtClean="0">
                <a:solidFill>
                  <a:srgbClr val="CCFFCC"/>
                </a:solidFill>
                <a:cs typeface="Lucida Console"/>
              </a:rPr>
              <a:t>networked </a:t>
            </a:r>
            <a:r>
              <a:rPr lang="en-US" sz="3600" dirty="0" smtClean="0">
                <a:solidFill>
                  <a:srgbClr val="FFFFFF"/>
                </a:solidFill>
                <a:cs typeface="Lucida Console"/>
              </a:rPr>
              <a:t>system laced throughout with secrets.”</a:t>
            </a:r>
            <a:endParaRPr lang="en-US" sz="3600" dirty="0">
              <a:solidFill>
                <a:srgbClr val="FFFFFF"/>
              </a:solidFill>
              <a:cs typeface="Lucida Console"/>
            </a:endParaRPr>
          </a:p>
        </p:txBody>
      </p:sp>
    </p:spTree>
    <p:extLst>
      <p:ext uri="{BB962C8B-B14F-4D97-AF65-F5344CB8AC3E}">
        <p14:creationId xmlns:p14="http://schemas.microsoft.com/office/powerpoint/2010/main" val="3086995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b="1" dirty="0" smtClean="0">
                <a:solidFill>
                  <a:srgbClr val="FFFF00"/>
                </a:solidFill>
                <a:latin typeface="+mn-lt"/>
              </a:rPr>
              <a:t>More Evidence</a:t>
            </a:r>
            <a:endParaRPr lang="en-US" b="1" dirty="0">
              <a:solidFill>
                <a:srgbClr val="FFFF00"/>
              </a:solidFill>
              <a:latin typeface="+mn-lt"/>
            </a:endParaRPr>
          </a:p>
        </p:txBody>
      </p:sp>
      <p:pic>
        <p:nvPicPr>
          <p:cNvPr id="4" name="Content Placeholder 3" descr="Screen Shot 2014-09-17 at 12.21.41 AM.png"/>
          <p:cNvPicPr>
            <a:picLocks noGrp="1" noChangeAspect="1"/>
          </p:cNvPicPr>
          <p:nvPr>
            <p:ph sz="quarter" idx="10"/>
          </p:nvPr>
        </p:nvPicPr>
        <p:blipFill>
          <a:blip r:embed="rId2" cstate="print">
            <a:extLst>
              <a:ext uri="{28A0092B-C50C-407E-A947-70E740481C1C}">
                <a14:useLocalDpi xmlns:a14="http://schemas.microsoft.com/office/drawing/2010/main"/>
              </a:ext>
            </a:extLst>
          </a:blip>
          <a:srcRect/>
          <a:stretch>
            <a:fillRect/>
          </a:stretch>
        </p:blipFill>
        <p:spPr>
          <a:xfrm>
            <a:off x="6398592" y="1402523"/>
            <a:ext cx="2480365" cy="1488028"/>
          </a:xfrm>
        </p:spPr>
      </p:pic>
      <p:pic>
        <p:nvPicPr>
          <p:cNvPr id="5" name="Picture 4" descr="Screen Shot 2014-09-17 at 12.22.34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1665" y="905565"/>
            <a:ext cx="5947465" cy="4973893"/>
          </a:xfrm>
          <a:prstGeom prst="rect">
            <a:avLst/>
          </a:prstGeom>
        </p:spPr>
      </p:pic>
      <p:sp>
        <p:nvSpPr>
          <p:cNvPr id="6" name="Rectangle 5"/>
          <p:cNvSpPr/>
          <p:nvPr/>
        </p:nvSpPr>
        <p:spPr>
          <a:xfrm>
            <a:off x="6420679" y="3607855"/>
            <a:ext cx="2458278" cy="1384995"/>
          </a:xfrm>
          <a:prstGeom prst="rect">
            <a:avLst/>
          </a:prstGeom>
        </p:spPr>
        <p:txBody>
          <a:bodyPr wrap="square">
            <a:spAutoFit/>
          </a:bodyPr>
          <a:lstStyle/>
          <a:p>
            <a:r>
              <a:rPr lang="en-US" sz="1400" dirty="0">
                <a:solidFill>
                  <a:prstClr val="black"/>
                </a:solidFill>
                <a:latin typeface="Arial"/>
                <a:hlinkClick r:id="rId4"/>
              </a:rPr>
              <a:t>http://www.technologyreview.com/view/525696/how-virtual-gaming-worlds-are-revealing-the-nature-of-human-hierarchies</a:t>
            </a:r>
            <a:r>
              <a:rPr lang="en-US" sz="1400" dirty="0" smtClean="0">
                <a:solidFill>
                  <a:prstClr val="black"/>
                </a:solidFill>
                <a:latin typeface="Arial"/>
                <a:hlinkClick r:id="rId4"/>
              </a:rPr>
              <a:t>/</a:t>
            </a:r>
            <a:r>
              <a:rPr lang="en-US" sz="1400" dirty="0" smtClean="0">
                <a:solidFill>
                  <a:prstClr val="black"/>
                </a:solidFill>
                <a:latin typeface="Arial"/>
              </a:rPr>
              <a:t> </a:t>
            </a:r>
            <a:endParaRPr lang="en-US" sz="1400" dirty="0">
              <a:solidFill>
                <a:prstClr val="black"/>
              </a:solidFill>
              <a:latin typeface="Arial"/>
            </a:endParaRPr>
          </a:p>
        </p:txBody>
      </p:sp>
    </p:spTree>
    <p:extLst>
      <p:ext uri="{BB962C8B-B14F-4D97-AF65-F5344CB8AC3E}">
        <p14:creationId xmlns:p14="http://schemas.microsoft.com/office/powerpoint/2010/main" val="2899749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2593"/>
            <a:ext cx="8229600" cy="870836"/>
          </a:xfrm>
        </p:spPr>
        <p:txBody>
          <a:bodyPr/>
          <a:lstStyle/>
          <a:p>
            <a:r>
              <a:rPr lang="en-US" b="1" dirty="0" smtClean="0">
                <a:solidFill>
                  <a:srgbClr val="FFFF00"/>
                </a:solidFill>
                <a:latin typeface="+mn-lt"/>
              </a:rPr>
              <a:t>Boyden</a:t>
            </a:r>
            <a:endParaRPr lang="en-US" b="1" dirty="0">
              <a:solidFill>
                <a:srgbClr val="FFFF00"/>
              </a:solidFill>
              <a:latin typeface="+mn-lt"/>
            </a:endParaRPr>
          </a:p>
        </p:txBody>
      </p:sp>
      <p:sp>
        <p:nvSpPr>
          <p:cNvPr id="3" name="Content Placeholder 2"/>
          <p:cNvSpPr>
            <a:spLocks noGrp="1"/>
          </p:cNvSpPr>
          <p:nvPr>
            <p:ph sz="quarter" idx="10"/>
          </p:nvPr>
        </p:nvSpPr>
        <p:spPr>
          <a:xfrm>
            <a:off x="457200" y="943429"/>
            <a:ext cx="8686800" cy="5200952"/>
          </a:xfrm>
        </p:spPr>
        <p:txBody>
          <a:bodyPr>
            <a:normAutofit/>
          </a:bodyPr>
          <a:lstStyle/>
          <a:p>
            <a:pPr marL="0" indent="0">
              <a:buNone/>
            </a:pPr>
            <a:r>
              <a:rPr lang="en-US" dirty="0" smtClean="0">
                <a:solidFill>
                  <a:schemeClr val="bg1"/>
                </a:solidFill>
                <a:latin typeface="+mn-lt"/>
              </a:rPr>
              <a:t>“In all of these situations, the owners of a copyright in a form, description, or set of instructions were attempting to extend their copyright to material for which the user of the work provided the essential content, not its author. That is what made them systems. </a:t>
            </a:r>
            <a:r>
              <a:rPr lang="en-US" dirty="0" smtClean="0">
                <a:solidFill>
                  <a:srgbClr val="FFFF00"/>
                </a:solidFill>
                <a:latin typeface="+mn-lt"/>
              </a:rPr>
              <a:t>They were, without that input, empty shells, waiting to be filled.</a:t>
            </a:r>
            <a:r>
              <a:rPr lang="en-US" dirty="0" smtClean="0">
                <a:solidFill>
                  <a:schemeClr val="bg1"/>
                </a:solidFill>
                <a:latin typeface="+mn-lt"/>
              </a:rPr>
              <a:t>”</a:t>
            </a:r>
          </a:p>
          <a:p>
            <a:pPr marL="0" indent="0">
              <a:buNone/>
            </a:pPr>
            <a:r>
              <a:rPr lang="en-US" dirty="0" smtClean="0">
                <a:solidFill>
                  <a:schemeClr val="bg1"/>
                </a:solidFill>
                <a:latin typeface="+mn-lt"/>
              </a:rPr>
              <a:t>“Games are systems in exactly the same way. </a:t>
            </a:r>
            <a:r>
              <a:rPr lang="en-US" dirty="0" smtClean="0">
                <a:solidFill>
                  <a:srgbClr val="FFFF00"/>
                </a:solidFill>
                <a:latin typeface="+mn-lt"/>
              </a:rPr>
              <a:t>A game, as sold, is only a game form; the content necessary for an instance of the game comes from the players. </a:t>
            </a:r>
            <a:r>
              <a:rPr lang="en-US" dirty="0" smtClean="0">
                <a:solidFill>
                  <a:schemeClr val="bg1"/>
                </a:solidFill>
                <a:latin typeface="+mn-lt"/>
              </a:rPr>
              <a:t>That is, the game form establishes the environment for play—the game space—and it defines permissible moves and the conditions for winning or drawing. </a:t>
            </a:r>
            <a:r>
              <a:rPr lang="en-US" dirty="0" smtClean="0">
                <a:solidFill>
                  <a:srgbClr val="FFFF00"/>
                </a:solidFill>
                <a:latin typeface="+mn-lt"/>
              </a:rPr>
              <a:t>But the game itself is supplied by the players.</a:t>
            </a:r>
            <a:r>
              <a:rPr lang="en-US" dirty="0" smtClean="0">
                <a:solidFill>
                  <a:schemeClr val="bg1"/>
                </a:solidFill>
                <a:latin typeface="+mn-lt"/>
              </a:rPr>
              <a:t>”</a:t>
            </a:r>
          </a:p>
          <a:p>
            <a:pPr marL="0" indent="0">
              <a:buNone/>
            </a:pPr>
            <a:r>
              <a:rPr lang="en-US" dirty="0" smtClean="0">
                <a:solidFill>
                  <a:schemeClr val="bg1"/>
                </a:solidFill>
                <a:latin typeface="+mn-lt"/>
              </a:rPr>
              <a:t>“</a:t>
            </a:r>
            <a:r>
              <a:rPr lang="en-US" dirty="0" smtClean="0">
                <a:solidFill>
                  <a:srgbClr val="FF0000"/>
                </a:solidFill>
                <a:latin typeface="+mn-lt"/>
              </a:rPr>
              <a:t>Systems </a:t>
            </a:r>
            <a:r>
              <a:rPr lang="en-US" dirty="0">
                <a:solidFill>
                  <a:srgbClr val="FF0000"/>
                </a:solidFill>
                <a:latin typeface="+mn-lt"/>
              </a:rPr>
              <a:t>are shells into which users pour</a:t>
            </a:r>
            <a:r>
              <a:rPr lang="en-US" dirty="0">
                <a:solidFill>
                  <a:srgbClr val="FFFF00"/>
                </a:solidFill>
                <a:latin typeface="+mn-lt"/>
              </a:rPr>
              <a:t> </a:t>
            </a:r>
            <a:r>
              <a:rPr lang="en-US" dirty="0">
                <a:solidFill>
                  <a:srgbClr val="FF0000"/>
                </a:solidFill>
                <a:latin typeface="+mn-lt"/>
              </a:rPr>
              <a:t>meaning</a:t>
            </a:r>
            <a:r>
              <a:rPr lang="en-US" dirty="0">
                <a:solidFill>
                  <a:srgbClr val="FFFF00"/>
                </a:solidFill>
                <a:latin typeface="+mn-lt"/>
              </a:rPr>
              <a:t>. </a:t>
            </a:r>
            <a:r>
              <a:rPr lang="en-US" dirty="0">
                <a:solidFill>
                  <a:schemeClr val="bg1"/>
                </a:solidFill>
                <a:latin typeface="+mn-lt"/>
              </a:rPr>
              <a:t>While they may contain expression themselves, that expression is there merely to facilitate the meaning added by the user</a:t>
            </a:r>
            <a:r>
              <a:rPr lang="en-US" dirty="0" smtClean="0">
                <a:solidFill>
                  <a:schemeClr val="bg1"/>
                </a:solidFill>
                <a:latin typeface="+mn-lt"/>
              </a:rPr>
              <a:t>.” </a:t>
            </a:r>
          </a:p>
          <a:p>
            <a:pPr marL="0" indent="0">
              <a:buNone/>
            </a:pPr>
            <a:endParaRPr lang="en-US" dirty="0">
              <a:solidFill>
                <a:srgbClr val="FFFFFF"/>
              </a:solidFill>
              <a:latin typeface="+mn-lt"/>
            </a:endParaRPr>
          </a:p>
          <a:p>
            <a:pPr marL="0" indent="0">
              <a:buNone/>
            </a:pPr>
            <a:endParaRPr lang="en-US" dirty="0" smtClean="0">
              <a:solidFill>
                <a:srgbClr val="FFFFFF"/>
              </a:solidFill>
              <a:latin typeface="+mn-lt"/>
            </a:endParaRPr>
          </a:p>
          <a:p>
            <a:pPr marL="0" indent="0">
              <a:buNone/>
            </a:pPr>
            <a:endParaRPr lang="en-US" dirty="0" smtClean="0">
              <a:solidFill>
                <a:srgbClr val="FFFFFF"/>
              </a:solidFill>
              <a:latin typeface="+mn-lt"/>
            </a:endParaRPr>
          </a:p>
          <a:p>
            <a:pPr marL="0" indent="0">
              <a:buNone/>
            </a:pPr>
            <a:endParaRPr lang="en-US" dirty="0" smtClean="0">
              <a:solidFill>
                <a:srgbClr val="FFFFFF"/>
              </a:solidFill>
              <a:latin typeface="+mn-lt"/>
            </a:endParaRPr>
          </a:p>
          <a:p>
            <a:pPr marL="0" indent="0">
              <a:buNone/>
            </a:pPr>
            <a:endParaRPr lang="en-US" dirty="0"/>
          </a:p>
        </p:txBody>
      </p:sp>
    </p:spTree>
    <p:extLst>
      <p:ext uri="{BB962C8B-B14F-4D97-AF65-F5344CB8AC3E}">
        <p14:creationId xmlns:p14="http://schemas.microsoft.com/office/powerpoint/2010/main" val="4103456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4212"/>
            <a:ext cx="9144000" cy="1076455"/>
          </a:xfrm>
        </p:spPr>
        <p:txBody>
          <a:bodyPr>
            <a:normAutofit/>
          </a:bodyPr>
          <a:lstStyle/>
          <a:p>
            <a:r>
              <a:rPr lang="en-US" b="1" dirty="0" smtClean="0">
                <a:solidFill>
                  <a:srgbClr val="FFFF00"/>
                </a:solidFill>
                <a:latin typeface="+mn-lt"/>
              </a:rPr>
              <a:t>  Video-Games as Post-Structuralism</a:t>
            </a:r>
            <a:endParaRPr lang="en-US" b="1" dirty="0">
              <a:solidFill>
                <a:srgbClr val="FFFF00"/>
              </a:solidFill>
              <a:latin typeface="+mn-lt"/>
            </a:endParaRPr>
          </a:p>
        </p:txBody>
      </p:sp>
      <p:sp>
        <p:nvSpPr>
          <p:cNvPr id="3" name="Content Placeholder 2"/>
          <p:cNvSpPr>
            <a:spLocks noGrp="1"/>
          </p:cNvSpPr>
          <p:nvPr>
            <p:ph sz="quarter" idx="10"/>
          </p:nvPr>
        </p:nvSpPr>
        <p:spPr>
          <a:xfrm>
            <a:off x="457200" y="1100667"/>
            <a:ext cx="5654539" cy="4850190"/>
          </a:xfrm>
        </p:spPr>
        <p:txBody>
          <a:bodyPr>
            <a:normAutofit lnSpcReduction="10000"/>
          </a:bodyPr>
          <a:lstStyle/>
          <a:p>
            <a:pPr marL="0" indent="0">
              <a:lnSpc>
                <a:spcPct val="100000"/>
              </a:lnSpc>
              <a:buNone/>
            </a:pPr>
            <a:r>
              <a:rPr lang="en-CA" sz="3200" b="1" dirty="0">
                <a:solidFill>
                  <a:schemeClr val="bg1"/>
                </a:solidFill>
                <a:latin typeface="+mn-lt"/>
              </a:rPr>
              <a:t>"Structure, Sign, and Play in the Discourse of the Human </a:t>
            </a:r>
            <a:r>
              <a:rPr lang="en-CA" sz="3200" b="1" dirty="0" smtClean="0">
                <a:solidFill>
                  <a:schemeClr val="bg1"/>
                </a:solidFill>
                <a:latin typeface="+mn-lt"/>
              </a:rPr>
              <a:t>Sciences”</a:t>
            </a:r>
            <a:r>
              <a:rPr lang="en-CA" sz="3200" dirty="0" smtClean="0">
                <a:solidFill>
                  <a:schemeClr val="bg1"/>
                </a:solidFill>
                <a:latin typeface="+mn-lt"/>
              </a:rPr>
              <a:t> </a:t>
            </a:r>
            <a:r>
              <a:rPr lang="en-CA" sz="3200" dirty="0" smtClean="0">
                <a:solidFill>
                  <a:srgbClr val="FFFF00"/>
                </a:solidFill>
                <a:latin typeface="+mn-lt"/>
              </a:rPr>
              <a:t>Jacques Derrida</a:t>
            </a:r>
          </a:p>
          <a:p>
            <a:pPr marL="0" indent="0">
              <a:lnSpc>
                <a:spcPct val="100000"/>
              </a:lnSpc>
              <a:buNone/>
            </a:pPr>
            <a:r>
              <a:rPr lang="en-CA" sz="3200" dirty="0" smtClean="0">
                <a:solidFill>
                  <a:srgbClr val="CCFFCC"/>
                </a:solidFill>
              </a:rPr>
              <a:t>Structures as </a:t>
            </a:r>
            <a:r>
              <a:rPr lang="en-CA" sz="3200" dirty="0">
                <a:solidFill>
                  <a:srgbClr val="CCFFCC"/>
                </a:solidFill>
              </a:rPr>
              <a:t>free-floating (or 'playing') sets of relationships. </a:t>
            </a:r>
            <a:r>
              <a:rPr lang="en-CA" sz="3200" dirty="0" err="1" smtClean="0">
                <a:solidFill>
                  <a:srgbClr val="CCFFCC"/>
                </a:solidFill>
              </a:rPr>
              <a:t>Structuralist</a:t>
            </a:r>
            <a:r>
              <a:rPr lang="en-CA" sz="3200" dirty="0" smtClean="0">
                <a:solidFill>
                  <a:srgbClr val="CCFFCC"/>
                </a:solidFill>
              </a:rPr>
              <a:t> discourses unfortunately hold </a:t>
            </a:r>
            <a:r>
              <a:rPr lang="en-CA" sz="3200" dirty="0">
                <a:solidFill>
                  <a:srgbClr val="CCFFCC"/>
                </a:solidFill>
              </a:rPr>
              <a:t>on to a "</a:t>
            </a:r>
            <a:r>
              <a:rPr lang="en-CA" sz="3200" dirty="0" smtClean="0">
                <a:solidFill>
                  <a:srgbClr val="CCFFCC"/>
                </a:solidFill>
              </a:rPr>
              <a:t>center” which anchors </a:t>
            </a:r>
            <a:r>
              <a:rPr lang="en-CA" sz="3200" dirty="0">
                <a:solidFill>
                  <a:srgbClr val="CCFFCC"/>
                </a:solidFill>
              </a:rPr>
              <a:t>the structure and </a:t>
            </a:r>
            <a:r>
              <a:rPr lang="en-CA" sz="3200" dirty="0" smtClean="0">
                <a:solidFill>
                  <a:srgbClr val="CCFFCC"/>
                </a:solidFill>
              </a:rPr>
              <a:t>“does </a:t>
            </a:r>
            <a:r>
              <a:rPr lang="en-CA" sz="3200" dirty="0">
                <a:solidFill>
                  <a:srgbClr val="CCFFCC"/>
                </a:solidFill>
              </a:rPr>
              <a:t>not </a:t>
            </a:r>
            <a:r>
              <a:rPr lang="en-CA" sz="3200" dirty="0" smtClean="0">
                <a:solidFill>
                  <a:srgbClr val="CCFFCC"/>
                </a:solidFill>
              </a:rPr>
              <a:t>play”. </a:t>
            </a:r>
            <a:endParaRPr lang="en-CA" dirty="0" smtClean="0">
              <a:latin typeface="+mn-lt"/>
              <a:hlinkClick r:id="rId2"/>
            </a:endParaRPr>
          </a:p>
          <a:p>
            <a:pPr marL="0" indent="0">
              <a:buNone/>
            </a:pPr>
            <a:r>
              <a:rPr lang="en-CA" dirty="0" smtClean="0">
                <a:latin typeface="+mn-lt"/>
                <a:hlinkClick r:id="rId2"/>
              </a:rPr>
              <a:t>http</a:t>
            </a:r>
            <a:r>
              <a:rPr lang="en-CA" dirty="0">
                <a:latin typeface="+mn-lt"/>
                <a:hlinkClick r:id="rId2"/>
              </a:rPr>
              <a:t>://hydra.humanities.uci.edu/Derrida/sign-</a:t>
            </a:r>
            <a:r>
              <a:rPr lang="en-CA" dirty="0" smtClean="0">
                <a:latin typeface="+mn-lt"/>
                <a:hlinkClick r:id="rId2"/>
              </a:rPr>
              <a:t>play.html</a:t>
            </a:r>
            <a:r>
              <a:rPr lang="en-CA" dirty="0" smtClean="0">
                <a:latin typeface="+mn-lt"/>
              </a:rPr>
              <a:t> </a:t>
            </a:r>
            <a:endParaRPr lang="en-US" dirty="0">
              <a:latin typeface="+mn-lt"/>
            </a:endParaRPr>
          </a:p>
        </p:txBody>
      </p:sp>
      <p:pic>
        <p:nvPicPr>
          <p:cNvPr id="5" name="Picture 4" descr="Screen Shot 2014-09-30 at 11.05.1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11740" y="991809"/>
            <a:ext cx="3032260" cy="5220635"/>
          </a:xfrm>
          <a:prstGeom prst="rect">
            <a:avLst/>
          </a:prstGeom>
        </p:spPr>
      </p:pic>
    </p:spTree>
    <p:extLst>
      <p:ext uri="{BB962C8B-B14F-4D97-AF65-F5344CB8AC3E}">
        <p14:creationId xmlns:p14="http://schemas.microsoft.com/office/powerpoint/2010/main" val="1745534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8403"/>
            <a:ext cx="8229600" cy="858740"/>
          </a:xfrm>
        </p:spPr>
        <p:txBody>
          <a:bodyPr/>
          <a:lstStyle/>
          <a:p>
            <a:r>
              <a:rPr lang="en-US" b="1" dirty="0" smtClean="0">
                <a:solidFill>
                  <a:srgbClr val="FFFF00"/>
                </a:solidFill>
                <a:latin typeface="+mn-lt"/>
              </a:rPr>
              <a:t>Post-</a:t>
            </a:r>
            <a:r>
              <a:rPr lang="en-US" b="1" dirty="0" err="1" smtClean="0">
                <a:solidFill>
                  <a:srgbClr val="FFFF00"/>
                </a:solidFill>
                <a:latin typeface="+mn-lt"/>
              </a:rPr>
              <a:t>Structuralist</a:t>
            </a:r>
            <a:r>
              <a:rPr lang="en-US" b="1" dirty="0" smtClean="0">
                <a:solidFill>
                  <a:srgbClr val="FFFF00"/>
                </a:solidFill>
                <a:latin typeface="+mn-lt"/>
              </a:rPr>
              <a:t> Concepts</a:t>
            </a:r>
            <a:endParaRPr lang="en-US" b="1" dirty="0">
              <a:solidFill>
                <a:srgbClr val="FFFF00"/>
              </a:solidFill>
              <a:latin typeface="+mn-lt"/>
            </a:endParaRPr>
          </a:p>
        </p:txBody>
      </p:sp>
      <p:sp>
        <p:nvSpPr>
          <p:cNvPr id="3" name="Content Placeholder 2"/>
          <p:cNvSpPr>
            <a:spLocks noGrp="1"/>
          </p:cNvSpPr>
          <p:nvPr>
            <p:ph sz="quarter" idx="10"/>
          </p:nvPr>
        </p:nvSpPr>
        <p:spPr>
          <a:xfrm>
            <a:off x="457200" y="907143"/>
            <a:ext cx="8686800" cy="5007428"/>
          </a:xfrm>
        </p:spPr>
        <p:txBody>
          <a:bodyPr>
            <a:noAutofit/>
          </a:bodyPr>
          <a:lstStyle/>
          <a:p>
            <a:pPr marL="0" indent="0">
              <a:buNone/>
            </a:pPr>
            <a:r>
              <a:rPr lang="en-US" sz="3200" b="1" dirty="0" smtClean="0">
                <a:solidFill>
                  <a:schemeClr val="bg1"/>
                </a:solidFill>
                <a:latin typeface="+mn-lt"/>
              </a:rPr>
              <a:t>Massively Multiplayer</a:t>
            </a:r>
          </a:p>
          <a:p>
            <a:pPr marL="0" indent="0">
              <a:buNone/>
            </a:pPr>
            <a:r>
              <a:rPr lang="en-US" sz="3200" b="1" dirty="0" smtClean="0">
                <a:solidFill>
                  <a:schemeClr val="bg1"/>
                </a:solidFill>
                <a:latin typeface="+mn-lt"/>
              </a:rPr>
              <a:t>Open World Playground</a:t>
            </a:r>
          </a:p>
          <a:p>
            <a:pPr marL="0" indent="0">
              <a:buNone/>
            </a:pPr>
            <a:r>
              <a:rPr lang="en-US" sz="3200" b="1" dirty="0" smtClean="0">
                <a:solidFill>
                  <a:schemeClr val="bg1"/>
                </a:solidFill>
                <a:latin typeface="+mn-lt"/>
              </a:rPr>
              <a:t>Content Creation Tools</a:t>
            </a:r>
          </a:p>
          <a:p>
            <a:pPr marL="0" indent="0">
              <a:buNone/>
            </a:pPr>
            <a:r>
              <a:rPr lang="en-US" sz="3200" b="1" dirty="0" smtClean="0">
                <a:solidFill>
                  <a:schemeClr val="bg1"/>
                </a:solidFill>
                <a:latin typeface="+mn-lt"/>
              </a:rPr>
              <a:t>Cooperative Mode</a:t>
            </a:r>
          </a:p>
          <a:p>
            <a:pPr marL="0" indent="0">
              <a:buNone/>
            </a:pPr>
            <a:r>
              <a:rPr lang="en-US" sz="3200" b="1" dirty="0" smtClean="0">
                <a:solidFill>
                  <a:schemeClr val="bg1"/>
                </a:solidFill>
                <a:latin typeface="+mn-lt"/>
              </a:rPr>
              <a:t>Public Gameplay Mode</a:t>
            </a:r>
          </a:p>
          <a:p>
            <a:pPr marL="0" indent="0">
              <a:buNone/>
            </a:pPr>
            <a:r>
              <a:rPr lang="en-US" sz="3200" b="1" dirty="0" smtClean="0">
                <a:solidFill>
                  <a:schemeClr val="bg1"/>
                </a:solidFill>
                <a:latin typeface="+mn-lt"/>
              </a:rPr>
              <a:t>Remote Play</a:t>
            </a:r>
          </a:p>
          <a:p>
            <a:pPr marL="0" indent="0">
              <a:buNone/>
            </a:pPr>
            <a:r>
              <a:rPr lang="en-US" sz="3200" b="1" dirty="0" smtClean="0">
                <a:solidFill>
                  <a:schemeClr val="bg1"/>
                </a:solidFill>
                <a:latin typeface="+mn-lt"/>
              </a:rPr>
              <a:t>Dynamic Gameplay Engine</a:t>
            </a:r>
          </a:p>
          <a:p>
            <a:pPr marL="0" indent="0">
              <a:buNone/>
            </a:pPr>
            <a:r>
              <a:rPr lang="en-US" sz="3200" b="1" dirty="0" err="1" smtClean="0">
                <a:solidFill>
                  <a:schemeClr val="bg1"/>
                </a:solidFill>
                <a:latin typeface="+mn-lt"/>
              </a:rPr>
              <a:t>WorldEditor</a:t>
            </a:r>
            <a:r>
              <a:rPr lang="en-US" sz="3200" b="1" dirty="0" smtClean="0">
                <a:solidFill>
                  <a:schemeClr val="bg1"/>
                </a:solidFill>
                <a:latin typeface="+mn-lt"/>
              </a:rPr>
              <a:t> (WED)</a:t>
            </a:r>
          </a:p>
          <a:p>
            <a:pPr marL="0" indent="0">
              <a:buNone/>
            </a:pPr>
            <a:r>
              <a:rPr lang="en-US" sz="3200" b="1" dirty="0" err="1" smtClean="0">
                <a:solidFill>
                  <a:schemeClr val="bg1"/>
                </a:solidFill>
                <a:latin typeface="+mn-lt"/>
              </a:rPr>
              <a:t>Scennery</a:t>
            </a:r>
            <a:r>
              <a:rPr lang="en-US" sz="3200" b="1" dirty="0" smtClean="0">
                <a:solidFill>
                  <a:schemeClr val="bg1"/>
                </a:solidFill>
                <a:latin typeface="+mn-lt"/>
              </a:rPr>
              <a:t> &amp; Character Generators</a:t>
            </a:r>
          </a:p>
          <a:p>
            <a:pPr marL="0" indent="0">
              <a:buNone/>
            </a:pPr>
            <a:r>
              <a:rPr lang="en-US" sz="3200" b="1" dirty="0" smtClean="0">
                <a:solidFill>
                  <a:schemeClr val="bg1"/>
                </a:solidFill>
                <a:latin typeface="+mn-lt"/>
              </a:rPr>
              <a:t>A.I.</a:t>
            </a:r>
          </a:p>
        </p:txBody>
      </p:sp>
    </p:spTree>
    <p:extLst>
      <p:ext uri="{BB962C8B-B14F-4D97-AF65-F5344CB8AC3E}">
        <p14:creationId xmlns:p14="http://schemas.microsoft.com/office/powerpoint/2010/main" val="530412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6153"/>
            <a:ext cx="8229600" cy="850990"/>
          </a:xfrm>
        </p:spPr>
        <p:txBody>
          <a:bodyPr/>
          <a:lstStyle/>
          <a:p>
            <a:r>
              <a:rPr lang="en-US" b="1" dirty="0" smtClean="0">
                <a:solidFill>
                  <a:srgbClr val="FFFF00"/>
                </a:solidFill>
                <a:latin typeface="+mn-lt"/>
              </a:rPr>
              <a:t>           Otherwise…</a:t>
            </a:r>
            <a:endParaRPr lang="en-US" b="1" dirty="0">
              <a:solidFill>
                <a:srgbClr val="FFFF00"/>
              </a:solidFill>
              <a:latin typeface="+mn-lt"/>
            </a:endParaRPr>
          </a:p>
        </p:txBody>
      </p:sp>
      <p:pic>
        <p:nvPicPr>
          <p:cNvPr id="4" name="Content Placeholder 3" descr="Screen Shot 2014-09-21 at 8.24.31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388" r="76"/>
          <a:stretch/>
        </p:blipFill>
        <p:spPr>
          <a:xfrm>
            <a:off x="1947332" y="853849"/>
            <a:ext cx="5370287" cy="4783844"/>
          </a:xfrm>
          <a:prstGeom prst="rect">
            <a:avLst/>
          </a:prstGeom>
        </p:spPr>
      </p:pic>
      <p:sp>
        <p:nvSpPr>
          <p:cNvPr id="5" name="Rectangle 4"/>
          <p:cNvSpPr/>
          <p:nvPr/>
        </p:nvSpPr>
        <p:spPr>
          <a:xfrm>
            <a:off x="1947332" y="5633739"/>
            <a:ext cx="6966859" cy="369332"/>
          </a:xfrm>
          <a:prstGeom prst="rect">
            <a:avLst/>
          </a:prstGeom>
        </p:spPr>
        <p:txBody>
          <a:bodyPr wrap="square">
            <a:spAutoFit/>
          </a:bodyPr>
          <a:lstStyle/>
          <a:p>
            <a:r>
              <a:rPr lang="en-US" dirty="0">
                <a:hlinkClick r:id="rId3"/>
              </a:rPr>
              <a:t>http://papers.ssrn.com/sol3/papers.cfm?abstract_id=2465590</a:t>
            </a:r>
            <a:r>
              <a:rPr lang="en-US" dirty="0"/>
              <a:t> </a:t>
            </a:r>
          </a:p>
        </p:txBody>
      </p:sp>
    </p:spTree>
    <p:extLst>
      <p:ext uri="{BB962C8B-B14F-4D97-AF65-F5344CB8AC3E}">
        <p14:creationId xmlns:p14="http://schemas.microsoft.com/office/powerpoint/2010/main" val="239306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352748"/>
            <a:ext cx="8229600" cy="5373386"/>
          </a:xfrm>
        </p:spPr>
        <p:txBody>
          <a:bodyPr>
            <a:normAutofit/>
          </a:bodyPr>
          <a:lstStyle/>
          <a:p>
            <a:pPr marL="0" indent="0">
              <a:buNone/>
            </a:pPr>
            <a:r>
              <a:rPr lang="en-US" sz="6600" b="1" dirty="0" smtClean="0">
                <a:solidFill>
                  <a:srgbClr val="FFFF00"/>
                </a:solidFill>
                <a:latin typeface="+mn-lt"/>
              </a:rPr>
              <a:t>BUT EVEN IF YOU INSIST ON “RATIONALITY”</a:t>
            </a:r>
          </a:p>
          <a:p>
            <a:pPr marL="0" indent="0">
              <a:buNone/>
            </a:pPr>
            <a:endParaRPr lang="en-US" sz="1400" b="1" dirty="0">
              <a:solidFill>
                <a:srgbClr val="FFFF00"/>
              </a:solidFill>
              <a:latin typeface="+mn-lt"/>
            </a:endParaRPr>
          </a:p>
          <a:p>
            <a:pPr marL="0" indent="0">
              <a:buNone/>
            </a:pPr>
            <a:endParaRPr lang="en-US" sz="1400" b="1" dirty="0" smtClean="0">
              <a:solidFill>
                <a:srgbClr val="FFFF00"/>
              </a:solidFill>
              <a:latin typeface="+mn-lt"/>
            </a:endParaRPr>
          </a:p>
          <a:p>
            <a:pPr marL="0" indent="0">
              <a:buNone/>
            </a:pPr>
            <a:endParaRPr lang="en-US" sz="1400" b="1" dirty="0">
              <a:solidFill>
                <a:srgbClr val="FFFF00"/>
              </a:solidFill>
              <a:latin typeface="+mn-lt"/>
            </a:endParaRPr>
          </a:p>
          <a:p>
            <a:pPr marL="0" indent="0">
              <a:buNone/>
            </a:pPr>
            <a:endParaRPr lang="en-US" sz="1400" b="1" dirty="0" smtClean="0">
              <a:solidFill>
                <a:srgbClr val="FFFF00"/>
              </a:solidFill>
              <a:latin typeface="+mn-lt"/>
            </a:endParaRPr>
          </a:p>
          <a:p>
            <a:pPr marL="0" indent="0">
              <a:buNone/>
            </a:pPr>
            <a:endParaRPr lang="en-US" sz="1400" b="1" dirty="0">
              <a:solidFill>
                <a:srgbClr val="FFFF00"/>
              </a:solidFill>
              <a:latin typeface="+mn-lt"/>
            </a:endParaRPr>
          </a:p>
          <a:p>
            <a:pPr marL="0" indent="0">
              <a:buNone/>
            </a:pPr>
            <a:endParaRPr lang="en-US" sz="1400" b="1" dirty="0" smtClean="0">
              <a:solidFill>
                <a:srgbClr val="FFFF00"/>
              </a:solidFill>
              <a:latin typeface="+mn-lt"/>
            </a:endParaRPr>
          </a:p>
          <a:p>
            <a:pPr marL="0" indent="0">
              <a:buNone/>
            </a:pPr>
            <a:endParaRPr lang="en-US" sz="1400" b="1" dirty="0">
              <a:solidFill>
                <a:srgbClr val="FFFF00"/>
              </a:solidFill>
              <a:latin typeface="+mn-lt"/>
            </a:endParaRPr>
          </a:p>
          <a:p>
            <a:pPr marL="0" indent="0">
              <a:buNone/>
            </a:pPr>
            <a:endParaRPr lang="en-US" sz="1400" b="1" dirty="0" smtClean="0">
              <a:solidFill>
                <a:srgbClr val="FFFF00"/>
              </a:solidFill>
              <a:latin typeface="+mn-lt"/>
            </a:endParaRPr>
          </a:p>
          <a:p>
            <a:pPr marL="0" indent="0">
              <a:buNone/>
            </a:pPr>
            <a:endParaRPr lang="en-US" sz="1400" b="1" dirty="0">
              <a:solidFill>
                <a:srgbClr val="FFFF00"/>
              </a:solidFill>
              <a:latin typeface="+mn-lt"/>
            </a:endParaRPr>
          </a:p>
          <a:p>
            <a:pPr marL="0" indent="0">
              <a:buNone/>
            </a:pPr>
            <a:endParaRPr lang="en-US" sz="1400" b="1" dirty="0" smtClean="0">
              <a:solidFill>
                <a:srgbClr val="FFFF00"/>
              </a:solidFill>
              <a:latin typeface="+mn-lt"/>
            </a:endParaRPr>
          </a:p>
          <a:p>
            <a:pPr marL="0" indent="0">
              <a:buNone/>
            </a:pPr>
            <a:endParaRPr lang="en-US" sz="1400" b="1" dirty="0">
              <a:solidFill>
                <a:srgbClr val="FFFF00"/>
              </a:solidFill>
              <a:latin typeface="+mn-lt"/>
            </a:endParaRPr>
          </a:p>
          <a:p>
            <a:pPr marL="0" indent="0">
              <a:buNone/>
            </a:pPr>
            <a:endParaRPr lang="en-US" sz="1400" b="1" dirty="0" smtClean="0">
              <a:solidFill>
                <a:srgbClr val="FFFF00"/>
              </a:solidFill>
              <a:latin typeface="+mn-lt"/>
            </a:endParaRPr>
          </a:p>
          <a:p>
            <a:pPr marL="0" indent="0">
              <a:buNone/>
            </a:pPr>
            <a:r>
              <a:rPr lang="en-US" sz="1400" b="1" dirty="0" err="1" smtClean="0">
                <a:solidFill>
                  <a:schemeClr val="bg1"/>
                </a:solidFill>
                <a:latin typeface="+mn-lt"/>
              </a:rPr>
              <a:t>GLaDOS</a:t>
            </a:r>
            <a:r>
              <a:rPr lang="en-US" sz="1400" b="1" dirty="0" smtClean="0">
                <a:solidFill>
                  <a:schemeClr val="bg1"/>
                </a:solidFill>
                <a:latin typeface="+mn-lt"/>
              </a:rPr>
              <a:t> (Portal 2)</a:t>
            </a:r>
            <a:endParaRPr lang="en-US" sz="1400" b="1" dirty="0">
              <a:solidFill>
                <a:schemeClr val="bg1"/>
              </a:solidFill>
              <a:latin typeface="+mn-lt"/>
            </a:endParaRPr>
          </a:p>
        </p:txBody>
      </p:sp>
      <p:pic>
        <p:nvPicPr>
          <p:cNvPr id="4" name="Picture 3" descr="Glado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54532" y="2821980"/>
            <a:ext cx="3060185" cy="3821230"/>
          </a:xfrm>
          <a:prstGeom prst="rect">
            <a:avLst/>
          </a:prstGeom>
        </p:spPr>
      </p:pic>
    </p:spTree>
    <p:extLst>
      <p:ext uri="{BB962C8B-B14F-4D97-AF65-F5344CB8AC3E}">
        <p14:creationId xmlns:p14="http://schemas.microsoft.com/office/powerpoint/2010/main" val="42250962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145750"/>
            <a:ext cx="7640731" cy="2227873"/>
          </a:xfrm>
        </p:spPr>
        <p:txBody>
          <a:bodyPr>
            <a:noAutofit/>
          </a:bodyPr>
          <a:lstStyle/>
          <a:p>
            <a:r>
              <a:rPr lang="en-US" sz="4400" b="1" dirty="0" smtClean="0">
                <a:solidFill>
                  <a:srgbClr val="FFFF00"/>
                </a:solidFill>
                <a:latin typeface="+mn-lt"/>
              </a:rPr>
              <a:t>Measuring creative </a:t>
            </a:r>
            <a:r>
              <a:rPr lang="en-US" sz="4400" b="1" dirty="0">
                <a:solidFill>
                  <a:srgbClr val="FFFF00"/>
                </a:solidFill>
                <a:latin typeface="+mn-lt"/>
              </a:rPr>
              <a:t>c</a:t>
            </a:r>
            <a:r>
              <a:rPr lang="en-US" sz="4400" b="1" dirty="0" smtClean="0">
                <a:solidFill>
                  <a:srgbClr val="FFFF00"/>
                </a:solidFill>
                <a:latin typeface="+mn-lt"/>
              </a:rPr>
              <a:t>ontent in </a:t>
            </a:r>
            <a:r>
              <a:rPr lang="en-US" sz="4400" b="1" dirty="0">
                <a:solidFill>
                  <a:srgbClr val="FFFF00"/>
                </a:solidFill>
                <a:latin typeface="+mn-lt"/>
              </a:rPr>
              <a:t>the context of mods and copyright </a:t>
            </a:r>
            <a:r>
              <a:rPr lang="en-US" sz="4400" b="1" dirty="0" smtClean="0">
                <a:solidFill>
                  <a:srgbClr val="FFFF00"/>
                </a:solidFill>
                <a:latin typeface="+mn-lt"/>
              </a:rPr>
              <a:t>ownership</a:t>
            </a:r>
            <a:endParaRPr lang="en-US" sz="4400" b="1" dirty="0">
              <a:solidFill>
                <a:srgbClr val="FFFF00"/>
              </a:solidFill>
              <a:latin typeface="+mn-lt"/>
            </a:endParaRPr>
          </a:p>
        </p:txBody>
      </p:sp>
      <p:sp>
        <p:nvSpPr>
          <p:cNvPr id="6" name="Content Placeholder 5"/>
          <p:cNvSpPr>
            <a:spLocks noGrp="1"/>
          </p:cNvSpPr>
          <p:nvPr>
            <p:ph sz="quarter" idx="10"/>
          </p:nvPr>
        </p:nvSpPr>
        <p:spPr>
          <a:xfrm>
            <a:off x="457200" y="2602656"/>
            <a:ext cx="8686800" cy="3518792"/>
          </a:xfrm>
        </p:spPr>
        <p:txBody>
          <a:bodyPr>
            <a:normAutofit fontScale="92500"/>
          </a:bodyPr>
          <a:lstStyle/>
          <a:p>
            <a:pPr marL="0" indent="0">
              <a:buNone/>
            </a:pPr>
            <a:r>
              <a:rPr lang="en-US" sz="3200" dirty="0" smtClean="0">
                <a:solidFill>
                  <a:schemeClr val="bg1"/>
                </a:solidFill>
                <a:latin typeface="+mn-lt"/>
              </a:rPr>
              <a:t>Percentage of time gamers “create” in game versus time developers spent creating the game.</a:t>
            </a:r>
          </a:p>
          <a:p>
            <a:pPr marL="0" indent="0">
              <a:buNone/>
            </a:pPr>
            <a:endParaRPr lang="en-US" sz="3200" dirty="0">
              <a:solidFill>
                <a:schemeClr val="bg1"/>
              </a:solidFill>
              <a:latin typeface="+mn-lt"/>
            </a:endParaRPr>
          </a:p>
          <a:p>
            <a:pPr marL="0" indent="0">
              <a:buNone/>
            </a:pPr>
            <a:r>
              <a:rPr lang="en-US" sz="3200" dirty="0" smtClean="0">
                <a:solidFill>
                  <a:schemeClr val="bg1"/>
                </a:solidFill>
                <a:latin typeface="+mn-lt"/>
              </a:rPr>
              <a:t>Percentage of pixels if you prefer, or lines of code…</a:t>
            </a:r>
          </a:p>
          <a:p>
            <a:pPr marL="0" indent="0">
              <a:buNone/>
            </a:pPr>
            <a:endParaRPr lang="en-US" sz="3200" dirty="0">
              <a:solidFill>
                <a:schemeClr val="bg1"/>
              </a:solidFill>
              <a:latin typeface="+mn-lt"/>
            </a:endParaRPr>
          </a:p>
          <a:p>
            <a:pPr marL="0" indent="0">
              <a:buNone/>
            </a:pPr>
            <a:r>
              <a:rPr lang="en-US" sz="3200" dirty="0">
                <a:solidFill>
                  <a:schemeClr val="bg1"/>
                </a:solidFill>
                <a:latin typeface="+mn-lt"/>
              </a:rPr>
              <a:t>Common denominator – effort in “framing experiences”</a:t>
            </a:r>
          </a:p>
          <a:p>
            <a:pPr marL="0" indent="0">
              <a:buNone/>
            </a:pPr>
            <a:endParaRPr lang="en-US" dirty="0"/>
          </a:p>
        </p:txBody>
      </p:sp>
    </p:spTree>
    <p:extLst>
      <p:ext uri="{BB962C8B-B14F-4D97-AF65-F5344CB8AC3E}">
        <p14:creationId xmlns:p14="http://schemas.microsoft.com/office/powerpoint/2010/main" val="16684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220px-Eve_Online_-_Empyrean_Age_screensho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5244462" cy="3289708"/>
          </a:xfrm>
          <a:prstGeom prst="rect">
            <a:avLst/>
          </a:prstGeom>
        </p:spPr>
      </p:pic>
      <p:pic>
        <p:nvPicPr>
          <p:cNvPr id="5" name="Picture 4" descr="220px-Minecraft_city_hall.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03033" y="3289708"/>
            <a:ext cx="4740968" cy="2887680"/>
          </a:xfrm>
          <a:prstGeom prst="rect">
            <a:avLst/>
          </a:prstGeom>
        </p:spPr>
      </p:pic>
      <p:sp>
        <p:nvSpPr>
          <p:cNvPr id="6" name="TextBox 5"/>
          <p:cNvSpPr txBox="1"/>
          <p:nvPr/>
        </p:nvSpPr>
        <p:spPr>
          <a:xfrm>
            <a:off x="5244462" y="129341"/>
            <a:ext cx="1313806" cy="369332"/>
          </a:xfrm>
          <a:prstGeom prst="rect">
            <a:avLst/>
          </a:prstGeom>
          <a:noFill/>
        </p:spPr>
        <p:txBody>
          <a:bodyPr wrap="none" rtlCol="0">
            <a:spAutoFit/>
          </a:bodyPr>
          <a:lstStyle/>
          <a:p>
            <a:r>
              <a:rPr lang="en-US" dirty="0" smtClean="0">
                <a:solidFill>
                  <a:srgbClr val="FFFFFF"/>
                </a:solidFill>
              </a:rPr>
              <a:t>Eve Online</a:t>
            </a:r>
            <a:endParaRPr lang="en-US" dirty="0">
              <a:solidFill>
                <a:srgbClr val="FFFFFF"/>
              </a:solidFill>
            </a:endParaRPr>
          </a:p>
        </p:txBody>
      </p:sp>
      <p:sp>
        <p:nvSpPr>
          <p:cNvPr id="7" name="TextBox 6"/>
          <p:cNvSpPr txBox="1"/>
          <p:nvPr/>
        </p:nvSpPr>
        <p:spPr>
          <a:xfrm>
            <a:off x="3269114" y="5538137"/>
            <a:ext cx="1133919" cy="369332"/>
          </a:xfrm>
          <a:prstGeom prst="rect">
            <a:avLst/>
          </a:prstGeom>
          <a:noFill/>
        </p:spPr>
        <p:txBody>
          <a:bodyPr wrap="none" rtlCol="0">
            <a:spAutoFit/>
          </a:bodyPr>
          <a:lstStyle/>
          <a:p>
            <a:r>
              <a:rPr lang="en-US" dirty="0" err="1" smtClean="0">
                <a:solidFill>
                  <a:srgbClr val="FFFFFF"/>
                </a:solidFill>
              </a:rPr>
              <a:t>Minecraft</a:t>
            </a:r>
            <a:endParaRPr lang="en-US" dirty="0">
              <a:solidFill>
                <a:srgbClr val="FFFFFF"/>
              </a:solidFill>
            </a:endParaRPr>
          </a:p>
        </p:txBody>
      </p:sp>
    </p:spTree>
    <p:extLst>
      <p:ext uri="{BB962C8B-B14F-4D97-AF65-F5344CB8AC3E}">
        <p14:creationId xmlns:p14="http://schemas.microsoft.com/office/powerpoint/2010/main" val="26039416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1428"/>
            <a:ext cx="8229600" cy="1016000"/>
          </a:xfrm>
        </p:spPr>
        <p:txBody>
          <a:bodyPr/>
          <a:lstStyle/>
          <a:p>
            <a:r>
              <a:rPr lang="en-US" b="1" dirty="0" smtClean="0">
                <a:solidFill>
                  <a:srgbClr val="FFFF00"/>
                </a:solidFill>
                <a:latin typeface="+mn-lt"/>
              </a:rPr>
              <a:t>Not Even Close…</a:t>
            </a:r>
            <a:endParaRPr lang="en-US" b="1" dirty="0">
              <a:solidFill>
                <a:srgbClr val="FFFF00"/>
              </a:solidFill>
              <a:latin typeface="+mn-lt"/>
            </a:endParaRPr>
          </a:p>
        </p:txBody>
      </p:sp>
      <p:pic>
        <p:nvPicPr>
          <p:cNvPr id="4" name="Content Placeholder 3" descr="250px-Grand_Prix_Legends_Coverart.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r="-268"/>
          <a:stretch/>
        </p:blipFill>
        <p:spPr>
          <a:xfrm>
            <a:off x="593823" y="1107428"/>
            <a:ext cx="3986261" cy="4618038"/>
          </a:xfrm>
        </p:spPr>
      </p:pic>
      <p:pic>
        <p:nvPicPr>
          <p:cNvPr id="5" name="Picture 4" descr="Screen Shot 2014-09-30 at 9.44.1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76703" y="0"/>
            <a:ext cx="3680749" cy="6858000"/>
          </a:xfrm>
          <a:prstGeom prst="rect">
            <a:avLst/>
          </a:prstGeom>
        </p:spPr>
      </p:pic>
    </p:spTree>
    <p:extLst>
      <p:ext uri="{BB962C8B-B14F-4D97-AF65-F5344CB8AC3E}">
        <p14:creationId xmlns:p14="http://schemas.microsoft.com/office/powerpoint/2010/main" val="2163350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9502"/>
            <a:ext cx="9144000" cy="1520680"/>
          </a:xfrm>
        </p:spPr>
        <p:txBody>
          <a:bodyPr>
            <a:normAutofit/>
          </a:bodyPr>
          <a:lstStyle/>
          <a:p>
            <a:r>
              <a:rPr lang="en-US" dirty="0" smtClean="0"/>
              <a:t>  </a:t>
            </a:r>
            <a:r>
              <a:rPr lang="en-US" b="1" dirty="0" smtClean="0">
                <a:solidFill>
                  <a:srgbClr val="FFFF00"/>
                </a:solidFill>
                <a:latin typeface="+mn-lt"/>
                <a:cs typeface="American Typewriter"/>
              </a:rPr>
              <a:t>…</a:t>
            </a:r>
            <a:r>
              <a:rPr lang="en-US" b="1" dirty="0">
                <a:solidFill>
                  <a:srgbClr val="FFFF00"/>
                </a:solidFill>
                <a:latin typeface="+mn-lt"/>
                <a:cs typeface="American Typewriter"/>
              </a:rPr>
              <a:t>and now…</a:t>
            </a:r>
            <a:r>
              <a:rPr lang="en-US" b="1" dirty="0" smtClean="0">
                <a:solidFill>
                  <a:srgbClr val="FFFF00"/>
                </a:solidFill>
                <a:latin typeface="+mn-lt"/>
                <a:cs typeface="American Typewriter"/>
              </a:rPr>
              <a:t>Mode(s) of Connecting </a:t>
            </a:r>
            <a:br>
              <a:rPr lang="en-US" b="1" dirty="0" smtClean="0">
                <a:solidFill>
                  <a:srgbClr val="FFFF00"/>
                </a:solidFill>
                <a:latin typeface="+mn-lt"/>
                <a:cs typeface="American Typewriter"/>
              </a:rPr>
            </a:br>
            <a:r>
              <a:rPr lang="en-US" b="1" dirty="0" smtClean="0">
                <a:solidFill>
                  <a:srgbClr val="FFFF00"/>
                </a:solidFill>
                <a:latin typeface="+mn-lt"/>
                <a:cs typeface="American Typewriter"/>
              </a:rPr>
              <a:t>      (&amp; Legal Consequences)</a:t>
            </a:r>
            <a:endParaRPr lang="en-US" b="1" dirty="0">
              <a:solidFill>
                <a:srgbClr val="FFFF00"/>
              </a:solidFill>
              <a:latin typeface="+mn-lt"/>
              <a:cs typeface="American Typewriter"/>
            </a:endParaRPr>
          </a:p>
        </p:txBody>
      </p:sp>
      <p:sp>
        <p:nvSpPr>
          <p:cNvPr id="3" name="Content Placeholder 2"/>
          <p:cNvSpPr>
            <a:spLocks noGrp="1"/>
          </p:cNvSpPr>
          <p:nvPr>
            <p:ph sz="quarter" idx="10"/>
          </p:nvPr>
        </p:nvSpPr>
        <p:spPr>
          <a:xfrm>
            <a:off x="254000" y="1780199"/>
            <a:ext cx="8890000" cy="4918364"/>
          </a:xfrm>
        </p:spPr>
        <p:txBody>
          <a:bodyPr>
            <a:normAutofit fontScale="85000" lnSpcReduction="20000"/>
          </a:bodyPr>
          <a:lstStyle/>
          <a:p>
            <a:pPr marL="0" indent="0">
              <a:buNone/>
            </a:pPr>
            <a:r>
              <a:rPr lang="en-US" b="1" dirty="0" smtClean="0">
                <a:solidFill>
                  <a:schemeClr val="tx1"/>
                </a:solidFill>
                <a:latin typeface="American Typewriter"/>
                <a:cs typeface="American Typewriter"/>
              </a:rPr>
              <a:t>          </a:t>
            </a:r>
            <a:r>
              <a:rPr lang="en-US" sz="4200" b="1" dirty="0" smtClean="0">
                <a:solidFill>
                  <a:schemeClr val="bg1"/>
                </a:solidFill>
                <a:latin typeface="+mn-lt"/>
                <a:cs typeface="American Typewriter"/>
              </a:rPr>
              <a:t>TWO TRICKY QUESTIONS</a:t>
            </a:r>
          </a:p>
          <a:p>
            <a:pPr marL="0" indent="0">
              <a:buNone/>
            </a:pPr>
            <a:endParaRPr lang="en-US" sz="3000" b="1" dirty="0">
              <a:solidFill>
                <a:schemeClr val="bg1"/>
              </a:solidFill>
              <a:latin typeface="+mn-lt"/>
              <a:cs typeface="American Typewriter"/>
            </a:endParaRPr>
          </a:p>
          <a:p>
            <a:pPr marL="0" indent="0">
              <a:lnSpc>
                <a:spcPct val="110000"/>
              </a:lnSpc>
              <a:buNone/>
            </a:pPr>
            <a:r>
              <a:rPr lang="en-US" sz="3000" dirty="0" smtClean="0">
                <a:solidFill>
                  <a:schemeClr val="bg1"/>
                </a:solidFill>
                <a:latin typeface="+mn-lt"/>
                <a:cs typeface="American Typewriter"/>
              </a:rPr>
              <a:t>1. Are </a:t>
            </a:r>
            <a:r>
              <a:rPr lang="en-US" sz="3000" b="1" i="1" dirty="0">
                <a:solidFill>
                  <a:schemeClr val="bg1"/>
                </a:solidFill>
                <a:latin typeface="+mn-lt"/>
                <a:cs typeface="American Typewriter"/>
              </a:rPr>
              <a:t>“Creators, Consumers &amp; Users” </a:t>
            </a:r>
            <a:r>
              <a:rPr lang="en-US" sz="3000" dirty="0">
                <a:solidFill>
                  <a:schemeClr val="bg1"/>
                </a:solidFill>
                <a:latin typeface="+mn-lt"/>
                <a:cs typeface="American Typewriter"/>
              </a:rPr>
              <a:t>in fact the same? If so should they be treated equally in law?</a:t>
            </a:r>
          </a:p>
          <a:p>
            <a:pPr marL="0" indent="0">
              <a:lnSpc>
                <a:spcPct val="110000"/>
              </a:lnSpc>
              <a:buNone/>
            </a:pPr>
            <a:endParaRPr lang="en-US" sz="3000" dirty="0" smtClean="0">
              <a:solidFill>
                <a:schemeClr val="bg1"/>
              </a:solidFill>
              <a:latin typeface="+mn-lt"/>
              <a:cs typeface="American Typewriter"/>
            </a:endParaRPr>
          </a:p>
          <a:p>
            <a:pPr marL="0" indent="0">
              <a:buNone/>
            </a:pPr>
            <a:r>
              <a:rPr lang="en-US" sz="3000" dirty="0" smtClean="0">
                <a:solidFill>
                  <a:schemeClr val="bg1"/>
                </a:solidFill>
                <a:latin typeface="+mn-lt"/>
                <a:cs typeface="American Typewriter"/>
              </a:rPr>
              <a:t>2. </a:t>
            </a:r>
            <a:r>
              <a:rPr lang="en-US" sz="3000" b="1" i="1" dirty="0" smtClean="0">
                <a:solidFill>
                  <a:schemeClr val="bg1"/>
                </a:solidFill>
                <a:latin typeface="+mn-lt"/>
                <a:cs typeface="American Typewriter"/>
              </a:rPr>
              <a:t>Asymmetry or A Symmetry </a:t>
            </a:r>
            <a:r>
              <a:rPr lang="en-US" sz="3000" b="1" dirty="0" smtClean="0">
                <a:solidFill>
                  <a:schemeClr val="bg1"/>
                </a:solidFill>
                <a:latin typeface="+mn-lt"/>
                <a:cs typeface="American Typewriter"/>
              </a:rPr>
              <a:t>(?)</a:t>
            </a:r>
          </a:p>
          <a:p>
            <a:endParaRPr lang="en-US" sz="3000" b="1" i="1" dirty="0">
              <a:solidFill>
                <a:srgbClr val="000000"/>
              </a:solidFill>
              <a:latin typeface="American Typewriter"/>
              <a:cs typeface="American Typewriter"/>
            </a:endParaRPr>
          </a:p>
          <a:p>
            <a:r>
              <a:rPr lang="en-US" sz="3000" b="1" dirty="0">
                <a:solidFill>
                  <a:srgbClr val="4BACC6"/>
                </a:solidFill>
                <a:latin typeface="+mn-lt"/>
                <a:cs typeface="American Typewriter"/>
              </a:rPr>
              <a:t>CREATION</a:t>
            </a:r>
            <a:r>
              <a:rPr lang="en-US" sz="3000" b="1" dirty="0">
                <a:latin typeface="+mn-lt"/>
                <a:cs typeface="American Typewriter"/>
              </a:rPr>
              <a:t> </a:t>
            </a:r>
            <a:r>
              <a:rPr lang="en-US" sz="3000" b="1" dirty="0" smtClean="0">
                <a:solidFill>
                  <a:srgbClr val="FFFFFF"/>
                </a:solidFill>
                <a:latin typeface="+mn-lt"/>
                <a:cs typeface="American Typewriter"/>
              </a:rPr>
              <a:t>associated </a:t>
            </a:r>
            <a:r>
              <a:rPr lang="en-US" sz="3000" b="1" dirty="0">
                <a:solidFill>
                  <a:srgbClr val="FFFFFF"/>
                </a:solidFill>
                <a:latin typeface="+mn-lt"/>
                <a:cs typeface="American Typewriter"/>
              </a:rPr>
              <a:t>with </a:t>
            </a:r>
            <a:r>
              <a:rPr lang="en-US" sz="3000" b="1" dirty="0">
                <a:solidFill>
                  <a:srgbClr val="FF0000"/>
                </a:solidFill>
                <a:latin typeface="+mn-lt"/>
                <a:cs typeface="American Typewriter"/>
              </a:rPr>
              <a:t>COPYRIGHT/IP </a:t>
            </a:r>
          </a:p>
          <a:p>
            <a:endParaRPr lang="en-US" sz="3000" b="1" dirty="0">
              <a:solidFill>
                <a:schemeClr val="accent5"/>
              </a:solidFill>
              <a:latin typeface="+mn-lt"/>
              <a:cs typeface="American Typewriter"/>
            </a:endParaRPr>
          </a:p>
          <a:p>
            <a:r>
              <a:rPr lang="en-US" sz="3000" b="1" dirty="0">
                <a:solidFill>
                  <a:schemeClr val="accent5"/>
                </a:solidFill>
                <a:latin typeface="+mn-lt"/>
                <a:cs typeface="American Typewriter"/>
              </a:rPr>
              <a:t>CONNECTING</a:t>
            </a:r>
            <a:r>
              <a:rPr lang="en-US" sz="3000" b="1" dirty="0">
                <a:solidFill>
                  <a:srgbClr val="FF0000"/>
                </a:solidFill>
                <a:latin typeface="+mn-lt"/>
                <a:cs typeface="American Typewriter"/>
              </a:rPr>
              <a:t> </a:t>
            </a:r>
            <a:r>
              <a:rPr lang="en-US" sz="3000" b="1" dirty="0">
                <a:solidFill>
                  <a:srgbClr val="FFFFFF"/>
                </a:solidFill>
                <a:latin typeface="+mn-lt"/>
                <a:cs typeface="American Typewriter"/>
              </a:rPr>
              <a:t>goes with </a:t>
            </a:r>
            <a:r>
              <a:rPr lang="en-US" sz="3000" b="1" dirty="0">
                <a:solidFill>
                  <a:srgbClr val="FF0000"/>
                </a:solidFill>
                <a:latin typeface="+mn-lt"/>
                <a:cs typeface="American Typewriter"/>
              </a:rPr>
              <a:t>CONTRACT LAW </a:t>
            </a:r>
            <a:r>
              <a:rPr lang="en-US" sz="3000" b="1" u="sng" dirty="0">
                <a:solidFill>
                  <a:schemeClr val="tx1"/>
                </a:solidFill>
                <a:latin typeface="+mn-lt"/>
                <a:cs typeface="American Typewriter"/>
              </a:rPr>
              <a:t>?</a:t>
            </a:r>
            <a:r>
              <a:rPr lang="en-US" sz="3000" b="1" u="sng" dirty="0" smtClean="0">
                <a:solidFill>
                  <a:schemeClr val="tx1"/>
                </a:solidFill>
                <a:latin typeface="+mn-lt"/>
                <a:cs typeface="American Typewriter"/>
              </a:rPr>
              <a:t>?</a:t>
            </a:r>
            <a:endParaRPr lang="en-US" sz="3000" b="1" i="1" dirty="0" smtClean="0">
              <a:solidFill>
                <a:srgbClr val="000000"/>
              </a:solidFill>
              <a:latin typeface="+mn-lt"/>
              <a:cs typeface="American Typewriter"/>
            </a:endParaRPr>
          </a:p>
          <a:p>
            <a:endParaRPr lang="en-US" b="1" i="1" dirty="0" smtClean="0">
              <a:solidFill>
                <a:srgbClr val="000000"/>
              </a:solidFill>
            </a:endParaRPr>
          </a:p>
          <a:p>
            <a:pPr marL="0" indent="0">
              <a:buNone/>
            </a:pPr>
            <a:endParaRPr lang="en-US" b="1" i="1" dirty="0">
              <a:solidFill>
                <a:srgbClr val="000000"/>
              </a:solidFill>
            </a:endParaRPr>
          </a:p>
          <a:p>
            <a:pPr marL="0" indent="0">
              <a:buNone/>
            </a:pPr>
            <a:endParaRPr lang="en-US" dirty="0"/>
          </a:p>
          <a:p>
            <a:pPr marL="0" indent="0">
              <a:buNone/>
            </a:pPr>
            <a:r>
              <a:rPr lang="en-US" dirty="0" smtClean="0"/>
              <a:t> </a:t>
            </a:r>
          </a:p>
          <a:p>
            <a:endParaRPr lang="en-US" dirty="0"/>
          </a:p>
          <a:p>
            <a:endParaRPr lang="en-US" dirty="0"/>
          </a:p>
        </p:txBody>
      </p:sp>
    </p:spTree>
    <p:extLst>
      <p:ext uri="{BB962C8B-B14F-4D97-AF65-F5344CB8AC3E}">
        <p14:creationId xmlns:p14="http://schemas.microsoft.com/office/powerpoint/2010/main" val="10909225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4-09-27 at 2.33.48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7" r="1481"/>
          <a:stretch/>
        </p:blipFill>
        <p:spPr>
          <a:xfrm>
            <a:off x="1436394" y="367071"/>
            <a:ext cx="6203556" cy="5086023"/>
          </a:xfrm>
        </p:spPr>
      </p:pic>
      <p:sp>
        <p:nvSpPr>
          <p:cNvPr id="5" name="Rectangle 4"/>
          <p:cNvSpPr/>
          <p:nvPr/>
        </p:nvSpPr>
        <p:spPr>
          <a:xfrm>
            <a:off x="1436394" y="5521100"/>
            <a:ext cx="6858000" cy="369332"/>
          </a:xfrm>
          <a:prstGeom prst="rect">
            <a:avLst/>
          </a:prstGeom>
        </p:spPr>
        <p:txBody>
          <a:bodyPr wrap="square">
            <a:spAutoFit/>
          </a:bodyPr>
          <a:lstStyle/>
          <a:p>
            <a:r>
              <a:rPr lang="en-US" dirty="0">
                <a:hlinkClick r:id="rId3"/>
              </a:rPr>
              <a:t>http://kotaku.com/5979860/the-12-best-mods-for-pc-</a:t>
            </a:r>
            <a:r>
              <a:rPr lang="en-US" dirty="0" smtClean="0">
                <a:hlinkClick r:id="rId3"/>
              </a:rPr>
              <a:t>games</a:t>
            </a:r>
            <a:r>
              <a:rPr lang="en-US" dirty="0" smtClean="0"/>
              <a:t> </a:t>
            </a:r>
            <a:endParaRPr lang="en-US" dirty="0"/>
          </a:p>
        </p:txBody>
      </p:sp>
    </p:spTree>
    <p:extLst>
      <p:ext uri="{BB962C8B-B14F-4D97-AF65-F5344CB8AC3E}">
        <p14:creationId xmlns:p14="http://schemas.microsoft.com/office/powerpoint/2010/main" val="3614415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56428"/>
          </a:xfrm>
        </p:spPr>
        <p:txBody>
          <a:bodyPr>
            <a:normAutofit fontScale="90000"/>
          </a:bodyPr>
          <a:lstStyle/>
          <a:p>
            <a:r>
              <a:rPr lang="en-US" b="1" dirty="0" smtClean="0">
                <a:solidFill>
                  <a:srgbClr val="4BACC6"/>
                </a:solidFill>
                <a:latin typeface="American Typewriter"/>
                <a:cs typeface="American Typewriter"/>
              </a:rPr>
              <a:t>    </a:t>
            </a:r>
            <a:r>
              <a:rPr lang="en-US" b="1" dirty="0" smtClean="0">
                <a:solidFill>
                  <a:srgbClr val="FFFF00"/>
                </a:solidFill>
                <a:latin typeface="+mn-lt"/>
                <a:cs typeface="American Typewriter"/>
              </a:rPr>
              <a:t>Reconciling</a:t>
            </a:r>
            <a:r>
              <a:rPr lang="en-US" b="1" dirty="0" smtClean="0">
                <a:solidFill>
                  <a:srgbClr val="4BACC6"/>
                </a:solidFill>
                <a:latin typeface="+mn-lt"/>
                <a:cs typeface="American Typewriter"/>
              </a:rPr>
              <a:t> </a:t>
            </a:r>
            <a:r>
              <a:rPr lang="en-US" b="1" dirty="0" smtClean="0">
                <a:solidFill>
                  <a:srgbClr val="FF0000"/>
                </a:solidFill>
                <a:latin typeface="+mn-lt"/>
                <a:cs typeface="American Typewriter"/>
              </a:rPr>
              <a:t>Creating</a:t>
            </a:r>
            <a:r>
              <a:rPr lang="en-US" b="1" dirty="0" smtClean="0">
                <a:solidFill>
                  <a:schemeClr val="accent1"/>
                </a:solidFill>
                <a:latin typeface="+mn-lt"/>
                <a:cs typeface="American Typewriter"/>
              </a:rPr>
              <a:t> </a:t>
            </a:r>
            <a:r>
              <a:rPr lang="en-US" b="1" dirty="0" smtClean="0">
                <a:solidFill>
                  <a:srgbClr val="FFFF00"/>
                </a:solidFill>
                <a:latin typeface="+mn-lt"/>
                <a:cs typeface="American Typewriter"/>
              </a:rPr>
              <a:t>&amp;</a:t>
            </a:r>
            <a:r>
              <a:rPr lang="en-US" b="1" dirty="0" smtClean="0">
                <a:solidFill>
                  <a:schemeClr val="accent1"/>
                </a:solidFill>
                <a:latin typeface="+mn-lt"/>
                <a:cs typeface="American Typewriter"/>
              </a:rPr>
              <a:t> </a:t>
            </a:r>
            <a:r>
              <a:rPr lang="en-US" b="1" dirty="0" smtClean="0">
                <a:solidFill>
                  <a:srgbClr val="CCFFCC"/>
                </a:solidFill>
                <a:latin typeface="+mn-lt"/>
                <a:cs typeface="American Typewriter"/>
              </a:rPr>
              <a:t>Connecting</a:t>
            </a:r>
            <a:r>
              <a:rPr lang="en-US" b="1" dirty="0" smtClean="0">
                <a:solidFill>
                  <a:schemeClr val="accent1"/>
                </a:solidFill>
                <a:latin typeface="+mn-lt"/>
                <a:cs typeface="American Typewriter"/>
              </a:rPr>
              <a:t>      </a:t>
            </a:r>
            <a:br>
              <a:rPr lang="en-US" b="1" dirty="0" smtClean="0">
                <a:solidFill>
                  <a:schemeClr val="accent1"/>
                </a:solidFill>
                <a:latin typeface="+mn-lt"/>
                <a:cs typeface="American Typewriter"/>
              </a:rPr>
            </a:br>
            <a:r>
              <a:rPr lang="en-US" b="1" dirty="0" smtClean="0">
                <a:solidFill>
                  <a:schemeClr val="accent1"/>
                </a:solidFill>
                <a:latin typeface="+mn-lt"/>
                <a:cs typeface="American Typewriter"/>
              </a:rPr>
              <a:t>                        </a:t>
            </a:r>
            <a:r>
              <a:rPr lang="en-US" b="1" dirty="0" smtClean="0">
                <a:solidFill>
                  <a:srgbClr val="FFFF00"/>
                </a:solidFill>
                <a:latin typeface="+mn-lt"/>
                <a:cs typeface="American Typewriter"/>
              </a:rPr>
              <a:t>  (</a:t>
            </a:r>
            <a:r>
              <a:rPr lang="en-US" b="1" dirty="0">
                <a:solidFill>
                  <a:srgbClr val="FFFF00"/>
                </a:solidFill>
                <a:latin typeface="+mn-lt"/>
                <a:cs typeface="American Typewriter"/>
              </a:rPr>
              <a:t>sort of)…</a:t>
            </a:r>
          </a:p>
        </p:txBody>
      </p:sp>
      <p:sp>
        <p:nvSpPr>
          <p:cNvPr id="3" name="Content Placeholder 2"/>
          <p:cNvSpPr>
            <a:spLocks noGrp="1"/>
          </p:cNvSpPr>
          <p:nvPr>
            <p:ph sz="quarter" idx="10"/>
          </p:nvPr>
        </p:nvSpPr>
        <p:spPr>
          <a:xfrm>
            <a:off x="457200" y="1893455"/>
            <a:ext cx="8086436" cy="4271818"/>
          </a:xfrm>
        </p:spPr>
        <p:txBody>
          <a:bodyPr>
            <a:normAutofit fontScale="92500" lnSpcReduction="10000"/>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pPr marL="0" indent="0">
              <a:buNone/>
            </a:pPr>
            <a:endParaRPr lang="en-US" dirty="0" smtClean="0"/>
          </a:p>
          <a:p>
            <a:pPr marL="0" indent="0">
              <a:buNone/>
            </a:pPr>
            <a:endParaRPr lang="en-US" dirty="0"/>
          </a:p>
          <a:p>
            <a:pPr marL="0" indent="0">
              <a:buNone/>
            </a:pPr>
            <a:endParaRPr lang="en-US" dirty="0"/>
          </a:p>
          <a:p>
            <a:pPr marL="0" indent="0">
              <a:buNone/>
            </a:pPr>
            <a:r>
              <a:rPr lang="en-US" b="1" dirty="0" smtClean="0">
                <a:solidFill>
                  <a:schemeClr val="tx1"/>
                </a:solidFill>
                <a:latin typeface="+mn-lt"/>
                <a:cs typeface="American Typewriter"/>
              </a:rPr>
              <a:t>                             </a:t>
            </a:r>
            <a:r>
              <a:rPr lang="en-US" b="1" dirty="0" smtClean="0">
                <a:solidFill>
                  <a:srgbClr val="FFFFFF"/>
                </a:solidFill>
                <a:latin typeface="+mn-lt"/>
                <a:cs typeface="American Typewriter"/>
              </a:rPr>
              <a:t>   From </a:t>
            </a:r>
            <a:r>
              <a:rPr lang="en-US" b="1" dirty="0">
                <a:solidFill>
                  <a:srgbClr val="FFFFFF"/>
                </a:solidFill>
                <a:latin typeface="+mn-lt"/>
                <a:cs typeface="American Typewriter"/>
              </a:rPr>
              <a:t>“</a:t>
            </a:r>
            <a:r>
              <a:rPr lang="en-US" b="1" dirty="0" err="1" smtClean="0">
                <a:solidFill>
                  <a:srgbClr val="FFFFFF"/>
                </a:solidFill>
                <a:latin typeface="+mn-lt"/>
                <a:cs typeface="American Typewriter"/>
              </a:rPr>
              <a:t>Exp.lore.com</a:t>
            </a:r>
            <a:r>
              <a:rPr lang="en-US" b="1" dirty="0">
                <a:solidFill>
                  <a:srgbClr val="FFFFFF"/>
                </a:solidFill>
                <a:latin typeface="+mn-lt"/>
                <a:cs typeface="American Typewriter"/>
              </a:rPr>
              <a:t>” </a:t>
            </a:r>
            <a:endParaRPr lang="en-US" b="1" dirty="0" smtClean="0">
              <a:solidFill>
                <a:srgbClr val="FFFFFF"/>
              </a:solidFill>
              <a:latin typeface="+mn-lt"/>
              <a:cs typeface="American Typewriter"/>
            </a:endParaRPr>
          </a:p>
          <a:p>
            <a:pPr marL="0" indent="0">
              <a:buNone/>
            </a:pPr>
            <a:endParaRPr lang="en-US" sz="1700" b="1" dirty="0">
              <a:solidFill>
                <a:srgbClr val="FFFFFF"/>
              </a:solidFill>
              <a:latin typeface="+mn-lt"/>
              <a:cs typeface="American Typewriter"/>
              <a:hlinkClick r:id="rId2"/>
            </a:endParaRPr>
          </a:p>
          <a:p>
            <a:pPr marL="0" indent="0">
              <a:buNone/>
            </a:pPr>
            <a:r>
              <a:rPr lang="en-US" sz="1700" dirty="0" smtClean="0">
                <a:latin typeface="+mn-lt"/>
                <a:hlinkClick r:id="rId2"/>
              </a:rPr>
              <a:t>http</a:t>
            </a:r>
            <a:r>
              <a:rPr lang="en-US" sz="1700" dirty="0">
                <a:latin typeface="+mn-lt"/>
                <a:hlinkClick r:id="rId2"/>
              </a:rPr>
              <a:t>://exp.lore.com/post/41546671840/the-ever-brilliant-wendy-macnaughton-you-know</a:t>
            </a:r>
            <a:endParaRPr lang="en-US" sz="1700" dirty="0">
              <a:latin typeface="+mn-lt"/>
            </a:endParaRPr>
          </a:p>
          <a:p>
            <a:endParaRPr lang="en-US" dirty="0" smtClean="0"/>
          </a:p>
        </p:txBody>
      </p:sp>
      <p:pic>
        <p:nvPicPr>
          <p:cNvPr id="4" name="Content Placeholder 3" descr="Emerson remix.png"/>
          <p:cNvPicPr>
            <a:picLocks noChangeAspect="1"/>
          </p:cNvPicPr>
          <p:nvPr/>
        </p:nvPicPr>
        <p:blipFill>
          <a:blip r:embed="rId3" cstate="print">
            <a:extLst>
              <a:ext uri="{28A0092B-C50C-407E-A947-70E740481C1C}">
                <a14:useLocalDpi xmlns:a14="http://schemas.microsoft.com/office/drawing/2010/main"/>
              </a:ext>
            </a:extLst>
          </a:blip>
          <a:srcRect l="-45485" r="-45485"/>
          <a:stretch>
            <a:fillRect/>
          </a:stretch>
        </p:blipFill>
        <p:spPr>
          <a:xfrm>
            <a:off x="1083561" y="1156428"/>
            <a:ext cx="6897574" cy="3947761"/>
          </a:xfrm>
          <a:prstGeom prst="rect">
            <a:avLst/>
          </a:prstGeom>
        </p:spPr>
      </p:pic>
    </p:spTree>
    <p:extLst>
      <p:ext uri="{BB962C8B-B14F-4D97-AF65-F5344CB8AC3E}">
        <p14:creationId xmlns:p14="http://schemas.microsoft.com/office/powerpoint/2010/main" val="3948755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0"/>
          </p:nvPr>
        </p:nvSpPr>
        <p:spPr/>
        <p:txBody>
          <a:bodyPr>
            <a:normAutofit/>
          </a:bodyPr>
          <a:lstStyle/>
          <a:p>
            <a:pPr marL="0" indent="0">
              <a:buNone/>
            </a:pPr>
            <a:r>
              <a:rPr lang="en-US" sz="9600" b="1" dirty="0" smtClean="0">
                <a:solidFill>
                  <a:srgbClr val="0000FF"/>
                </a:solidFill>
              </a:rPr>
              <a:t>   Can </a:t>
            </a:r>
            <a:r>
              <a:rPr lang="en-US" sz="9600" b="1" dirty="0">
                <a:solidFill>
                  <a:srgbClr val="0000FF"/>
                </a:solidFill>
              </a:rPr>
              <a:t>I Mod </a:t>
            </a:r>
            <a:r>
              <a:rPr lang="en-US" sz="9600" b="1" dirty="0" smtClean="0">
                <a:solidFill>
                  <a:srgbClr val="0000FF"/>
                </a:solidFill>
              </a:rPr>
              <a:t> </a:t>
            </a:r>
          </a:p>
          <a:p>
            <a:pPr marL="0" indent="0">
              <a:buNone/>
            </a:pPr>
            <a:r>
              <a:rPr lang="en-US" sz="9600" b="1" dirty="0">
                <a:solidFill>
                  <a:srgbClr val="0000FF"/>
                </a:solidFill>
              </a:rPr>
              <a:t> </a:t>
            </a:r>
            <a:r>
              <a:rPr lang="en-US" sz="9600" b="1" dirty="0" smtClean="0">
                <a:solidFill>
                  <a:srgbClr val="0000FF"/>
                </a:solidFill>
              </a:rPr>
              <a:t>      Yet</a:t>
            </a:r>
            <a:r>
              <a:rPr lang="en-US" sz="9600" b="1" dirty="0">
                <a:solidFill>
                  <a:srgbClr val="0000FF"/>
                </a:solidFill>
              </a:rPr>
              <a:t>?</a:t>
            </a:r>
          </a:p>
        </p:txBody>
      </p:sp>
    </p:spTree>
    <p:extLst>
      <p:ext uri="{BB962C8B-B14F-4D97-AF65-F5344CB8AC3E}">
        <p14:creationId xmlns:p14="http://schemas.microsoft.com/office/powerpoint/2010/main" val="9142497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532190" y="483810"/>
            <a:ext cx="8212667" cy="5242324"/>
          </a:xfrm>
        </p:spPr>
        <p:txBody>
          <a:bodyPr>
            <a:normAutofit/>
          </a:bodyPr>
          <a:lstStyle/>
          <a:p>
            <a:pPr marL="0" indent="0">
              <a:buNone/>
            </a:pPr>
            <a:r>
              <a:rPr lang="en-US" sz="3200" dirty="0" smtClean="0">
                <a:solidFill>
                  <a:srgbClr val="FFFFFF"/>
                </a:solidFill>
                <a:latin typeface="+mn-lt"/>
              </a:rPr>
              <a:t>“We cannot know how we would have acted, but we now know how we should have.”</a:t>
            </a:r>
            <a:endParaRPr lang="en-US" sz="3200" dirty="0">
              <a:solidFill>
                <a:srgbClr val="FFFFFF"/>
              </a:solidFill>
              <a:latin typeface="+mn-lt"/>
            </a:endParaRPr>
          </a:p>
        </p:txBody>
      </p:sp>
      <p:pic>
        <p:nvPicPr>
          <p:cNvPr id="4" name="Picture 3"/>
          <p:cNvPicPr>
            <a:picLocks noChangeAspect="1"/>
          </p:cNvPicPr>
          <p:nvPr/>
        </p:nvPicPr>
        <p:blipFill>
          <a:blip r:embed="rId2"/>
          <a:stretch>
            <a:fillRect/>
          </a:stretch>
        </p:blipFill>
        <p:spPr>
          <a:xfrm>
            <a:off x="1596572" y="2005454"/>
            <a:ext cx="5817809" cy="3271749"/>
          </a:xfrm>
          <a:prstGeom prst="rect">
            <a:avLst/>
          </a:prstGeom>
        </p:spPr>
      </p:pic>
    </p:spTree>
    <p:extLst>
      <p:ext uri="{BB962C8B-B14F-4D97-AF65-F5344CB8AC3E}">
        <p14:creationId xmlns:p14="http://schemas.microsoft.com/office/powerpoint/2010/main" val="532092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1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30717"/>
            <a:ext cx="9144000" cy="1023828"/>
          </a:xfrm>
        </p:spPr>
        <p:txBody>
          <a:bodyPr>
            <a:normAutofit/>
          </a:bodyPr>
          <a:lstStyle/>
          <a:p>
            <a:r>
              <a:rPr lang="en-US" b="1" dirty="0">
                <a:solidFill>
                  <a:srgbClr val="000000"/>
                </a:solidFill>
              </a:rPr>
              <a:t> </a:t>
            </a:r>
            <a:r>
              <a:rPr lang="en-US" b="1" dirty="0" smtClean="0">
                <a:solidFill>
                  <a:srgbClr val="000000"/>
                </a:solidFill>
              </a:rPr>
              <a:t>          </a:t>
            </a:r>
            <a:r>
              <a:rPr lang="en-US" sz="4800" b="1" i="1" dirty="0" smtClean="0">
                <a:solidFill>
                  <a:srgbClr val="341562"/>
                </a:solidFill>
                <a:latin typeface="American Typewriter"/>
                <a:cs typeface="American Typewriter"/>
              </a:rPr>
              <a:t>Creativity Rules</a:t>
            </a:r>
            <a:endParaRPr lang="en-US" sz="4800" b="1" i="1" dirty="0">
              <a:solidFill>
                <a:srgbClr val="341562"/>
              </a:solidFill>
              <a:latin typeface="American Typewriter"/>
              <a:cs typeface="American Typewriter"/>
            </a:endParaRPr>
          </a:p>
        </p:txBody>
      </p:sp>
      <p:sp>
        <p:nvSpPr>
          <p:cNvPr id="3" name="Content Placeholder 2"/>
          <p:cNvSpPr>
            <a:spLocks noGrp="1"/>
          </p:cNvSpPr>
          <p:nvPr>
            <p:ph sz="quarter" idx="10"/>
          </p:nvPr>
        </p:nvSpPr>
        <p:spPr>
          <a:xfrm>
            <a:off x="184727" y="1154545"/>
            <a:ext cx="8774545" cy="4571589"/>
          </a:xfrm>
        </p:spPr>
        <p:txBody>
          <a:bodyPr/>
          <a:lstStyle/>
          <a:p>
            <a:pPr marL="0" indent="0">
              <a:buNone/>
            </a:pPr>
            <a:r>
              <a:rPr lang="en-US" b="1" dirty="0">
                <a:solidFill>
                  <a:srgbClr val="FF0000"/>
                </a:solidFill>
                <a:latin typeface="American Typewriter"/>
                <a:cs typeface="American Typewriter"/>
              </a:rPr>
              <a:t>IP/Copyright as Property Right </a:t>
            </a:r>
            <a:r>
              <a:rPr lang="en-US" dirty="0">
                <a:solidFill>
                  <a:schemeClr val="tx1"/>
                </a:solidFill>
                <a:latin typeface="American Typewriter"/>
                <a:cs typeface="American Typewriter"/>
              </a:rPr>
              <a:t>v. </a:t>
            </a:r>
            <a:r>
              <a:rPr lang="en-US" b="1" dirty="0">
                <a:solidFill>
                  <a:srgbClr val="000090"/>
                </a:solidFill>
                <a:latin typeface="American Typewriter"/>
                <a:cs typeface="American Typewriter"/>
              </a:rPr>
              <a:t>Right to Copy/Remix</a:t>
            </a:r>
          </a:p>
          <a:p>
            <a:pPr marL="0" indent="0">
              <a:buNone/>
            </a:pPr>
            <a:r>
              <a:rPr lang="en-US" b="1" dirty="0">
                <a:solidFill>
                  <a:schemeClr val="tx1"/>
                </a:solidFill>
                <a:latin typeface="American Typewriter"/>
                <a:cs typeface="American Typewriter"/>
              </a:rPr>
              <a:t>TO BE RESOLVED IN FAVOUR OF </a:t>
            </a:r>
            <a:r>
              <a:rPr lang="en-US" b="1" dirty="0">
                <a:solidFill>
                  <a:srgbClr val="008000"/>
                </a:solidFill>
                <a:latin typeface="American Typewriter"/>
                <a:cs typeface="American Typewriter"/>
              </a:rPr>
              <a:t>“CREATIVITY” </a:t>
            </a:r>
            <a:r>
              <a:rPr lang="en-US" dirty="0">
                <a:solidFill>
                  <a:schemeClr val="tx1"/>
                </a:solidFill>
                <a:latin typeface="American Typewriter"/>
                <a:cs typeface="American Typewriter"/>
              </a:rPr>
              <a:t>(not innovation, not commerce, not GNP, not the 1%)</a:t>
            </a:r>
          </a:p>
          <a:p>
            <a:endParaRPr lang="en-US" dirty="0"/>
          </a:p>
        </p:txBody>
      </p:sp>
      <p:pic>
        <p:nvPicPr>
          <p:cNvPr id="5" name="Content Placeholder 3"/>
          <p:cNvPicPr>
            <a:picLocks noChangeAspect="1"/>
          </p:cNvPicPr>
          <p:nvPr/>
        </p:nvPicPr>
        <p:blipFill rotWithShape="1">
          <a:blip r:embed="rId3" cstate="print">
            <a:extLst>
              <a:ext uri="{28A0092B-C50C-407E-A947-70E740481C1C}">
                <a14:useLocalDpi xmlns:a14="http://schemas.microsoft.com/office/drawing/2010/main"/>
              </a:ext>
            </a:extLst>
          </a:blip>
          <a:srcRect r="-336"/>
          <a:stretch/>
        </p:blipFill>
        <p:spPr>
          <a:xfrm>
            <a:off x="438727" y="2589212"/>
            <a:ext cx="5338078" cy="3349097"/>
          </a:xfrm>
          <a:prstGeom prst="rect">
            <a:avLst/>
          </a:prstGeom>
        </p:spPr>
      </p:pic>
      <p:pic>
        <p:nvPicPr>
          <p:cNvPr id="6" name="Content Placeholder 3" descr="IMG_0009.jpg"/>
          <p:cNvPicPr>
            <a:picLocks noChangeAspect="1"/>
          </p:cNvPicPr>
          <p:nvPr/>
        </p:nvPicPr>
        <p:blipFill rotWithShape="1">
          <a:blip r:embed="rId4" cstate="print">
            <a:extLst>
              <a:ext uri="{28A0092B-C50C-407E-A947-70E740481C1C}">
                <a14:useLocalDpi xmlns:a14="http://schemas.microsoft.com/office/drawing/2010/main"/>
              </a:ext>
            </a:extLst>
          </a:blip>
          <a:srcRect l="-608" r="-853"/>
          <a:stretch/>
        </p:blipFill>
        <p:spPr>
          <a:xfrm>
            <a:off x="5776805" y="2276477"/>
            <a:ext cx="2840244" cy="3925249"/>
          </a:xfrm>
          <a:prstGeom prst="rect">
            <a:avLst/>
          </a:prstGeom>
        </p:spPr>
      </p:pic>
    </p:spTree>
    <p:extLst>
      <p:ext uri="{BB962C8B-B14F-4D97-AF65-F5344CB8AC3E}">
        <p14:creationId xmlns:p14="http://schemas.microsoft.com/office/powerpoint/2010/main" val="19278214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113216" cy="910612"/>
          </a:xfrm>
        </p:spPr>
        <p:txBody>
          <a:bodyPr>
            <a:normAutofit fontScale="90000"/>
          </a:bodyPr>
          <a:lstStyle/>
          <a:p>
            <a:r>
              <a:rPr lang="en-US" sz="3200" dirty="0">
                <a:solidFill>
                  <a:srgbClr val="000000"/>
                </a:solidFill>
              </a:rPr>
              <a:t> </a:t>
            </a:r>
            <a:r>
              <a:rPr lang="en-US" sz="3200" dirty="0" smtClean="0">
                <a:solidFill>
                  <a:srgbClr val="000000"/>
                </a:solidFill>
              </a:rPr>
              <a:t> </a:t>
            </a:r>
            <a:r>
              <a:rPr lang="en-US" sz="3200" b="1" dirty="0" smtClean="0">
                <a:solidFill>
                  <a:srgbClr val="000000"/>
                </a:solidFill>
                <a:latin typeface="+mn-lt"/>
              </a:rPr>
              <a:t>     </a:t>
            </a:r>
            <a:r>
              <a:rPr lang="en-US" sz="3600" b="1" dirty="0" smtClean="0">
                <a:solidFill>
                  <a:schemeClr val="bg1"/>
                </a:solidFill>
                <a:latin typeface="+mn-lt"/>
              </a:rPr>
              <a:t>P</a:t>
            </a:r>
            <a:r>
              <a:rPr lang="en-US" sz="3600" b="1" dirty="0" smtClean="0">
                <a:solidFill>
                  <a:srgbClr val="FF0000"/>
                </a:solidFill>
                <a:latin typeface="+mn-lt"/>
              </a:rPr>
              <a:t>OSSIBLE </a:t>
            </a:r>
            <a:r>
              <a:rPr lang="en-US" sz="3600" b="1" dirty="0">
                <a:solidFill>
                  <a:srgbClr val="FFFFFF"/>
                </a:solidFill>
                <a:latin typeface="+mn-lt"/>
              </a:rPr>
              <a:t>W</a:t>
            </a:r>
            <a:r>
              <a:rPr lang="en-US" sz="3600" b="1" dirty="0">
                <a:solidFill>
                  <a:schemeClr val="accent5"/>
                </a:solidFill>
                <a:latin typeface="+mn-lt"/>
              </a:rPr>
              <a:t>AYS</a:t>
            </a:r>
            <a:r>
              <a:rPr lang="en-US" sz="3600" b="1" dirty="0">
                <a:solidFill>
                  <a:srgbClr val="A6A600"/>
                </a:solidFill>
                <a:latin typeface="+mn-lt"/>
              </a:rPr>
              <a:t> </a:t>
            </a:r>
            <a:r>
              <a:rPr lang="en-US" sz="3600" b="1" dirty="0" smtClean="0">
                <a:solidFill>
                  <a:srgbClr val="FFFFFF"/>
                </a:solidFill>
                <a:latin typeface="+mn-lt"/>
              </a:rPr>
              <a:t>F</a:t>
            </a:r>
            <a:r>
              <a:rPr lang="en-US" sz="3600" b="1" dirty="0" smtClean="0">
                <a:solidFill>
                  <a:srgbClr val="CCFFCC"/>
                </a:solidFill>
                <a:latin typeface="+mn-lt"/>
              </a:rPr>
              <a:t>ORWARD</a:t>
            </a:r>
            <a:r>
              <a:rPr lang="en-US" sz="3600" b="1" dirty="0" smtClean="0">
                <a:solidFill>
                  <a:srgbClr val="008000"/>
                </a:solidFill>
                <a:latin typeface="+mn-lt"/>
              </a:rPr>
              <a:t/>
            </a:r>
            <a:br>
              <a:rPr lang="en-US" sz="3600" b="1" dirty="0" smtClean="0">
                <a:solidFill>
                  <a:srgbClr val="008000"/>
                </a:solidFill>
                <a:latin typeface="+mn-lt"/>
              </a:rPr>
            </a:br>
            <a:r>
              <a:rPr lang="en-US" sz="3600" b="1" dirty="0" smtClean="0">
                <a:solidFill>
                  <a:srgbClr val="000000"/>
                </a:solidFill>
                <a:latin typeface="+mn-lt"/>
              </a:rPr>
              <a:t>       </a:t>
            </a:r>
            <a:r>
              <a:rPr lang="en-US" sz="3600" b="1" dirty="0" smtClean="0">
                <a:solidFill>
                  <a:srgbClr val="FFFF00"/>
                </a:solidFill>
                <a:latin typeface="+mn-lt"/>
              </a:rPr>
              <a:t>Enter “Moral Rights”</a:t>
            </a:r>
            <a:endParaRPr lang="en-US" sz="3600" b="1" dirty="0">
              <a:solidFill>
                <a:srgbClr val="FFFF00"/>
              </a:solidFill>
              <a:latin typeface="+mn-lt"/>
            </a:endParaRPr>
          </a:p>
        </p:txBody>
      </p:sp>
      <p:sp>
        <p:nvSpPr>
          <p:cNvPr id="3" name="Content Placeholder 2"/>
          <p:cNvSpPr>
            <a:spLocks noGrp="1"/>
          </p:cNvSpPr>
          <p:nvPr>
            <p:ph sz="quarter" idx="10"/>
          </p:nvPr>
        </p:nvSpPr>
        <p:spPr>
          <a:xfrm>
            <a:off x="362857" y="1088571"/>
            <a:ext cx="8781142" cy="5019524"/>
          </a:xfrm>
        </p:spPr>
        <p:txBody>
          <a:bodyPr>
            <a:normAutofit fontScale="92500" lnSpcReduction="10000"/>
          </a:bodyPr>
          <a:lstStyle/>
          <a:p>
            <a:pPr marL="0" indent="0">
              <a:buNone/>
            </a:pPr>
            <a:r>
              <a:rPr lang="en-US" b="1" dirty="0" smtClean="0">
                <a:solidFill>
                  <a:srgbClr val="FFFFFF"/>
                </a:solidFill>
                <a:latin typeface="+mn-lt"/>
              </a:rPr>
              <a:t>Regime of </a:t>
            </a:r>
            <a:r>
              <a:rPr lang="en-US" b="1" dirty="0" smtClean="0">
                <a:solidFill>
                  <a:srgbClr val="FFFF00"/>
                </a:solidFill>
                <a:latin typeface="+mn-lt"/>
              </a:rPr>
              <a:t>ATTRIBUTION</a:t>
            </a:r>
            <a:r>
              <a:rPr lang="en-US" b="1" dirty="0" smtClean="0">
                <a:latin typeface="+mn-lt"/>
              </a:rPr>
              <a:t> </a:t>
            </a:r>
            <a:r>
              <a:rPr lang="en-US" b="1" dirty="0" smtClean="0">
                <a:solidFill>
                  <a:srgbClr val="FFFFFF"/>
                </a:solidFill>
                <a:latin typeface="+mn-lt"/>
              </a:rPr>
              <a:t>+ </a:t>
            </a:r>
            <a:r>
              <a:rPr lang="en-US" b="1" dirty="0" smtClean="0">
                <a:solidFill>
                  <a:srgbClr val="FFFF00"/>
                </a:solidFill>
                <a:latin typeface="+mn-lt"/>
              </a:rPr>
              <a:t>INTEGRITY</a:t>
            </a:r>
          </a:p>
          <a:p>
            <a:pPr marL="0" indent="0">
              <a:buNone/>
            </a:pPr>
            <a:endParaRPr lang="en-US" dirty="0" smtClean="0">
              <a:latin typeface="+mn-lt"/>
            </a:endParaRPr>
          </a:p>
          <a:p>
            <a:pPr marL="0" indent="0">
              <a:buNone/>
            </a:pPr>
            <a:r>
              <a:rPr lang="en-US" sz="3000" dirty="0" smtClean="0">
                <a:solidFill>
                  <a:srgbClr val="FFFFFF"/>
                </a:solidFill>
                <a:latin typeface="+mn-lt"/>
              </a:rPr>
              <a:t>IF TO IP </a:t>
            </a:r>
            <a:r>
              <a:rPr lang="en-US" sz="3000" b="1" dirty="0" smtClean="0">
                <a:solidFill>
                  <a:srgbClr val="FFFFFF"/>
                </a:solidFill>
                <a:latin typeface="+mn-lt"/>
              </a:rPr>
              <a:t>=</a:t>
            </a:r>
            <a:r>
              <a:rPr lang="en-US" sz="3000" dirty="0" smtClean="0">
                <a:solidFill>
                  <a:srgbClr val="FFFF00"/>
                </a:solidFill>
                <a:latin typeface="+mn-lt"/>
              </a:rPr>
              <a:t> </a:t>
            </a:r>
            <a:r>
              <a:rPr lang="en-US" sz="3000" b="1" dirty="0" smtClean="0">
                <a:solidFill>
                  <a:srgbClr val="CCFFCC"/>
                </a:solidFill>
                <a:latin typeface="+mn-lt"/>
              </a:rPr>
              <a:t>1. commercial impact irrelevant;</a:t>
            </a:r>
          </a:p>
          <a:p>
            <a:pPr marL="0" indent="0">
              <a:buNone/>
            </a:pPr>
            <a:r>
              <a:rPr lang="en-US" sz="3000" b="1" dirty="0">
                <a:solidFill>
                  <a:srgbClr val="CCFFCC"/>
                </a:solidFill>
                <a:latin typeface="+mn-lt"/>
              </a:rPr>
              <a:t> </a:t>
            </a:r>
            <a:r>
              <a:rPr lang="en-US" sz="3000" b="1" dirty="0" smtClean="0">
                <a:solidFill>
                  <a:srgbClr val="CCFFCC"/>
                </a:solidFill>
                <a:latin typeface="+mn-lt"/>
              </a:rPr>
              <a:t>                 2. right to be attributed</a:t>
            </a:r>
          </a:p>
          <a:p>
            <a:pPr marL="0" indent="0">
              <a:buNone/>
            </a:pPr>
            <a:r>
              <a:rPr lang="en-US" sz="3000" b="1" dirty="0">
                <a:solidFill>
                  <a:srgbClr val="CCFFCC"/>
                </a:solidFill>
                <a:latin typeface="+mn-lt"/>
              </a:rPr>
              <a:t> </a:t>
            </a:r>
            <a:r>
              <a:rPr lang="en-US" sz="3000" b="1" dirty="0" smtClean="0">
                <a:solidFill>
                  <a:srgbClr val="CCFFCC"/>
                </a:solidFill>
                <a:latin typeface="+mn-lt"/>
              </a:rPr>
              <a:t>                 3. right to protect work’s integrity</a:t>
            </a:r>
          </a:p>
          <a:p>
            <a:pPr marL="0" indent="0">
              <a:buNone/>
            </a:pPr>
            <a:endParaRPr lang="en-US" dirty="0"/>
          </a:p>
          <a:p>
            <a:pPr marL="0" indent="0">
              <a:buNone/>
            </a:pPr>
            <a:endParaRPr lang="en-US" dirty="0"/>
          </a:p>
          <a:p>
            <a:pPr marL="0" indent="0">
              <a:buNone/>
            </a:pPr>
            <a:r>
              <a:rPr lang="en-US" b="1" dirty="0" smtClean="0">
                <a:solidFill>
                  <a:srgbClr val="FFFFFF"/>
                </a:solidFill>
                <a:latin typeface="+mn-lt"/>
              </a:rPr>
              <a:t>Berne </a:t>
            </a:r>
            <a:r>
              <a:rPr lang="en-US" b="1" dirty="0">
                <a:solidFill>
                  <a:srgbClr val="FFFFFF"/>
                </a:solidFill>
                <a:latin typeface="+mn-lt"/>
              </a:rPr>
              <a:t>Convention for the Protection of Literary and Artistic </a:t>
            </a:r>
            <a:r>
              <a:rPr lang="en-US" b="1" dirty="0" smtClean="0">
                <a:solidFill>
                  <a:srgbClr val="FFFFFF"/>
                </a:solidFill>
                <a:latin typeface="+mn-lt"/>
              </a:rPr>
              <a:t> </a:t>
            </a:r>
          </a:p>
          <a:p>
            <a:pPr marL="0" indent="0">
              <a:buNone/>
            </a:pPr>
            <a:r>
              <a:rPr lang="en-US" b="1" dirty="0" smtClean="0">
                <a:solidFill>
                  <a:srgbClr val="FFFFFF"/>
                </a:solidFill>
                <a:latin typeface="+mn-lt"/>
              </a:rPr>
              <a:t>Works </a:t>
            </a:r>
            <a:r>
              <a:rPr lang="en-US" b="1" dirty="0">
                <a:solidFill>
                  <a:srgbClr val="FFFFFF"/>
                </a:solidFill>
                <a:latin typeface="+mn-lt"/>
              </a:rPr>
              <a:t>(1886)</a:t>
            </a:r>
            <a:r>
              <a:rPr lang="en-US" b="1" dirty="0" smtClean="0">
                <a:solidFill>
                  <a:srgbClr val="FFFFFF"/>
                </a:solidFill>
                <a:latin typeface="+mn-lt"/>
              </a:rPr>
              <a:t>:</a:t>
            </a:r>
            <a:r>
              <a:rPr lang="en-US" dirty="0" smtClean="0">
                <a:solidFill>
                  <a:srgbClr val="FFFFFF"/>
                </a:solidFill>
                <a:latin typeface="+mn-lt"/>
              </a:rPr>
              <a:t>“</a:t>
            </a:r>
            <a:r>
              <a:rPr lang="en-US" dirty="0">
                <a:solidFill>
                  <a:srgbClr val="FFFFFF"/>
                </a:solidFill>
                <a:latin typeface="+mn-lt"/>
              </a:rPr>
              <a:t>(1)</a:t>
            </a:r>
            <a:r>
              <a:rPr lang="en-US" b="1" dirty="0">
                <a:solidFill>
                  <a:srgbClr val="FFFFFF"/>
                </a:solidFill>
                <a:latin typeface="+mn-lt"/>
              </a:rPr>
              <a:t> </a:t>
            </a:r>
            <a:r>
              <a:rPr lang="en-US" b="1" dirty="0">
                <a:solidFill>
                  <a:schemeClr val="accent5"/>
                </a:solidFill>
                <a:latin typeface="+mn-lt"/>
              </a:rPr>
              <a:t>Independently of the author's economic </a:t>
            </a:r>
            <a:r>
              <a:rPr lang="en-US" b="1" dirty="0" smtClean="0">
                <a:solidFill>
                  <a:schemeClr val="accent5"/>
                </a:solidFill>
                <a:latin typeface="+mn-lt"/>
              </a:rPr>
              <a:t> </a:t>
            </a:r>
          </a:p>
          <a:p>
            <a:pPr marL="0" indent="0">
              <a:buNone/>
            </a:pPr>
            <a:r>
              <a:rPr lang="en-US" b="1" dirty="0" smtClean="0">
                <a:solidFill>
                  <a:schemeClr val="accent5"/>
                </a:solidFill>
                <a:latin typeface="+mn-lt"/>
              </a:rPr>
              <a:t>rights</a:t>
            </a:r>
            <a:r>
              <a:rPr lang="en-US" dirty="0">
                <a:solidFill>
                  <a:schemeClr val="accent5"/>
                </a:solidFill>
                <a:latin typeface="+mn-lt"/>
              </a:rPr>
              <a:t>, and </a:t>
            </a:r>
            <a:r>
              <a:rPr lang="en-US" dirty="0" smtClean="0">
                <a:solidFill>
                  <a:srgbClr val="FFFFFF"/>
                </a:solidFill>
                <a:latin typeface="+mn-lt"/>
              </a:rPr>
              <a:t>even after </a:t>
            </a:r>
            <a:r>
              <a:rPr lang="en-US" dirty="0">
                <a:solidFill>
                  <a:srgbClr val="FFFFFF"/>
                </a:solidFill>
                <a:latin typeface="+mn-lt"/>
              </a:rPr>
              <a:t>the transfer of the said rights, the author </a:t>
            </a:r>
            <a:endParaRPr lang="en-US" dirty="0" smtClean="0">
              <a:solidFill>
                <a:srgbClr val="FFFFFF"/>
              </a:solidFill>
              <a:latin typeface="+mn-lt"/>
            </a:endParaRPr>
          </a:p>
          <a:p>
            <a:pPr marL="0" indent="0">
              <a:buNone/>
            </a:pPr>
            <a:r>
              <a:rPr lang="en-US" dirty="0" smtClean="0">
                <a:solidFill>
                  <a:srgbClr val="FFFFFF"/>
                </a:solidFill>
                <a:latin typeface="+mn-lt"/>
              </a:rPr>
              <a:t>shall </a:t>
            </a:r>
            <a:r>
              <a:rPr lang="en-US" dirty="0">
                <a:solidFill>
                  <a:srgbClr val="FFFFFF"/>
                </a:solidFill>
                <a:latin typeface="+mn-lt"/>
              </a:rPr>
              <a:t>have the </a:t>
            </a:r>
            <a:r>
              <a:rPr lang="en-US" dirty="0" smtClean="0">
                <a:solidFill>
                  <a:srgbClr val="FFFFFF"/>
                </a:solidFill>
                <a:latin typeface="+mn-lt"/>
              </a:rPr>
              <a:t>right to </a:t>
            </a:r>
            <a:r>
              <a:rPr lang="en-US" dirty="0">
                <a:solidFill>
                  <a:srgbClr val="FFFFFF"/>
                </a:solidFill>
                <a:latin typeface="+mn-lt"/>
              </a:rPr>
              <a:t>claim </a:t>
            </a:r>
            <a:r>
              <a:rPr lang="en-US" dirty="0" smtClean="0">
                <a:solidFill>
                  <a:srgbClr val="FFFFFF"/>
                </a:solidFill>
                <a:latin typeface="+mn-lt"/>
              </a:rPr>
              <a:t>authorship </a:t>
            </a:r>
            <a:r>
              <a:rPr lang="en-US" dirty="0">
                <a:solidFill>
                  <a:srgbClr val="FFFFFF"/>
                </a:solidFill>
                <a:latin typeface="+mn-lt"/>
              </a:rPr>
              <a:t>of the work and to object to </a:t>
            </a:r>
            <a:endParaRPr lang="en-US" dirty="0" smtClean="0">
              <a:solidFill>
                <a:srgbClr val="FFFFFF"/>
              </a:solidFill>
              <a:latin typeface="+mn-lt"/>
            </a:endParaRPr>
          </a:p>
          <a:p>
            <a:pPr marL="0" indent="0">
              <a:buNone/>
            </a:pPr>
            <a:r>
              <a:rPr lang="en-US" dirty="0" smtClean="0">
                <a:solidFill>
                  <a:srgbClr val="FFFFFF"/>
                </a:solidFill>
                <a:latin typeface="+mn-lt"/>
              </a:rPr>
              <a:t>any </a:t>
            </a:r>
            <a:r>
              <a:rPr lang="en-US" dirty="0">
                <a:solidFill>
                  <a:srgbClr val="FFFFFF"/>
                </a:solidFill>
                <a:latin typeface="+mn-lt"/>
              </a:rPr>
              <a:t>distortion</a:t>
            </a:r>
            <a:r>
              <a:rPr lang="en-US" dirty="0" smtClean="0">
                <a:solidFill>
                  <a:srgbClr val="FFFFFF"/>
                </a:solidFill>
                <a:latin typeface="+mn-lt"/>
              </a:rPr>
              <a:t>, mutilation </a:t>
            </a:r>
            <a:r>
              <a:rPr lang="en-US" dirty="0">
                <a:solidFill>
                  <a:srgbClr val="FFFFFF"/>
                </a:solidFill>
                <a:latin typeface="+mn-lt"/>
              </a:rPr>
              <a:t>or other modification of, or other </a:t>
            </a:r>
            <a:endParaRPr lang="en-US" dirty="0" smtClean="0">
              <a:solidFill>
                <a:srgbClr val="FFFFFF"/>
              </a:solidFill>
              <a:latin typeface="+mn-lt"/>
            </a:endParaRPr>
          </a:p>
          <a:p>
            <a:pPr marL="0" indent="0">
              <a:buNone/>
            </a:pPr>
            <a:r>
              <a:rPr lang="en-US" dirty="0" smtClean="0">
                <a:solidFill>
                  <a:srgbClr val="FFFFFF"/>
                </a:solidFill>
                <a:latin typeface="+mn-lt"/>
              </a:rPr>
              <a:t>derogatory </a:t>
            </a:r>
            <a:r>
              <a:rPr lang="en-US" dirty="0">
                <a:solidFill>
                  <a:srgbClr val="FFFFFF"/>
                </a:solidFill>
                <a:latin typeface="+mn-lt"/>
              </a:rPr>
              <a:t>action in relation </a:t>
            </a:r>
            <a:r>
              <a:rPr lang="en-US" dirty="0" smtClean="0">
                <a:solidFill>
                  <a:srgbClr val="FFFFFF"/>
                </a:solidFill>
                <a:latin typeface="+mn-lt"/>
              </a:rPr>
              <a:t>to</a:t>
            </a:r>
            <a:r>
              <a:rPr lang="en-US" dirty="0">
                <a:solidFill>
                  <a:srgbClr val="FFFFFF"/>
                </a:solidFill>
                <a:latin typeface="+mn-lt"/>
              </a:rPr>
              <a:t>, the said work, which would be </a:t>
            </a:r>
            <a:endParaRPr lang="en-US" dirty="0" smtClean="0">
              <a:solidFill>
                <a:srgbClr val="FFFFFF"/>
              </a:solidFill>
              <a:latin typeface="+mn-lt"/>
            </a:endParaRPr>
          </a:p>
          <a:p>
            <a:pPr marL="0" indent="0">
              <a:buNone/>
            </a:pPr>
            <a:r>
              <a:rPr lang="en-US" dirty="0" smtClean="0">
                <a:solidFill>
                  <a:srgbClr val="FFFFFF"/>
                </a:solidFill>
                <a:latin typeface="+mn-lt"/>
              </a:rPr>
              <a:t>prejudicial </a:t>
            </a:r>
            <a:r>
              <a:rPr lang="en-US" dirty="0">
                <a:solidFill>
                  <a:srgbClr val="FFFFFF"/>
                </a:solidFill>
                <a:latin typeface="+mn-lt"/>
              </a:rPr>
              <a:t>to his honor or reputation.”</a:t>
            </a:r>
          </a:p>
          <a:p>
            <a:pPr marL="0" indent="0">
              <a:buNone/>
            </a:pPr>
            <a:r>
              <a:rPr lang="en-US" dirty="0" smtClean="0"/>
              <a:t>                          </a:t>
            </a:r>
            <a:endParaRPr lang="en-US" dirty="0"/>
          </a:p>
        </p:txBody>
      </p:sp>
    </p:spTree>
    <p:extLst>
      <p:ext uri="{BB962C8B-B14F-4D97-AF65-F5344CB8AC3E}">
        <p14:creationId xmlns:p14="http://schemas.microsoft.com/office/powerpoint/2010/main" val="3755998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088571" y="120953"/>
            <a:ext cx="8152191" cy="5605182"/>
          </a:xfrm>
        </p:spPr>
        <p:txBody>
          <a:bodyPr>
            <a:normAutofit/>
          </a:bodyPr>
          <a:lstStyle/>
          <a:p>
            <a:pPr marL="0" indent="0">
              <a:buNone/>
            </a:pPr>
            <a:r>
              <a:rPr lang="en-US" sz="4400" b="1" dirty="0" smtClean="0">
                <a:solidFill>
                  <a:srgbClr val="FFFF00"/>
                </a:solidFill>
                <a:latin typeface="+mn-lt"/>
                <a:cs typeface="American Typewriter"/>
              </a:rPr>
              <a:t>Testing Moral Rights…</a:t>
            </a:r>
            <a:r>
              <a:rPr lang="en-US" sz="4400" b="1" dirty="0" smtClean="0">
                <a:solidFill>
                  <a:schemeClr val="bg1"/>
                </a:solidFill>
                <a:latin typeface="+mn-lt"/>
                <a:cs typeface="American Typewriter"/>
              </a:rPr>
              <a:t>Thinking </a:t>
            </a:r>
            <a:r>
              <a:rPr lang="en-US" sz="4400" b="1" dirty="0">
                <a:solidFill>
                  <a:schemeClr val="bg1"/>
                </a:solidFill>
                <a:latin typeface="+mn-lt"/>
                <a:cs typeface="American Typewriter"/>
              </a:rPr>
              <a:t>about </a:t>
            </a:r>
            <a:r>
              <a:rPr lang="en-US" sz="4400" b="1" dirty="0" err="1">
                <a:solidFill>
                  <a:srgbClr val="CCFFCC"/>
                </a:solidFill>
                <a:latin typeface="+mn-lt"/>
                <a:cs typeface="American Typewriter"/>
              </a:rPr>
              <a:t>Tatoos</a:t>
            </a:r>
            <a:r>
              <a:rPr lang="en-US" sz="4400" b="1" dirty="0">
                <a:solidFill>
                  <a:srgbClr val="008000"/>
                </a:solidFill>
                <a:latin typeface="+mn-lt"/>
                <a:cs typeface="American Typewriter"/>
              </a:rPr>
              <a:t> </a:t>
            </a:r>
            <a:r>
              <a:rPr lang="en-US" sz="4400" b="1" dirty="0">
                <a:solidFill>
                  <a:schemeClr val="accent5"/>
                </a:solidFill>
                <a:latin typeface="+mn-lt"/>
                <a:cs typeface="American Typewriter"/>
              </a:rPr>
              <a:t>Again</a:t>
            </a:r>
            <a:endParaRPr lang="en-US" sz="4400" b="1" dirty="0">
              <a:solidFill>
                <a:schemeClr val="accent5"/>
              </a:solidFill>
              <a:latin typeface="+mn-lt"/>
            </a:endParaRPr>
          </a:p>
        </p:txBody>
      </p:sp>
      <p:pic>
        <p:nvPicPr>
          <p:cNvPr id="6" name="Content Placeholder 3" descr="file000864005390.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19905" y="1584476"/>
            <a:ext cx="5001176" cy="4331562"/>
          </a:xfrm>
          <a:prstGeom prst="rect">
            <a:avLst/>
          </a:prstGeom>
        </p:spPr>
      </p:pic>
    </p:spTree>
    <p:extLst>
      <p:ext uri="{BB962C8B-B14F-4D97-AF65-F5344CB8AC3E}">
        <p14:creationId xmlns:p14="http://schemas.microsoft.com/office/powerpoint/2010/main" val="9038535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145720" y="350762"/>
            <a:ext cx="6242522" cy="5962199"/>
          </a:xfrm>
        </p:spPr>
        <p:txBody>
          <a:bodyPr>
            <a:normAutofit fontScale="92500"/>
          </a:bodyPr>
          <a:lstStyle/>
          <a:p>
            <a:pPr marL="0" indent="0">
              <a:buNone/>
            </a:pPr>
            <a:r>
              <a:rPr lang="en-US" sz="2800" b="1" dirty="0">
                <a:solidFill>
                  <a:srgbClr val="FFFFFF"/>
                </a:solidFill>
                <a:latin typeface="+mn-lt"/>
              </a:rPr>
              <a:t>Escobedo v. THQ, Inc. </a:t>
            </a:r>
            <a:endParaRPr lang="en-US" sz="2800" b="1" dirty="0" smtClean="0">
              <a:solidFill>
                <a:srgbClr val="FFFFFF"/>
              </a:solidFill>
              <a:latin typeface="+mn-lt"/>
            </a:endParaRPr>
          </a:p>
          <a:p>
            <a:pPr marL="0" indent="0">
              <a:buNone/>
            </a:pPr>
            <a:r>
              <a:rPr lang="en-US" sz="2800" dirty="0" smtClean="0">
                <a:solidFill>
                  <a:srgbClr val="FF0000"/>
                </a:solidFill>
                <a:latin typeface="+mn-lt"/>
                <a:cs typeface="American Typewriter"/>
              </a:rPr>
              <a:t>Tattoo artist sues THQ</a:t>
            </a:r>
            <a:r>
              <a:rPr lang="en-US" sz="2800" dirty="0" smtClean="0">
                <a:solidFill>
                  <a:srgbClr val="FFFFFF"/>
                </a:solidFill>
                <a:latin typeface="+mn-lt"/>
                <a:cs typeface="American Typewriter"/>
              </a:rPr>
              <a:t>, makers of UFC </a:t>
            </a:r>
          </a:p>
          <a:p>
            <a:pPr marL="0" indent="0">
              <a:buNone/>
            </a:pPr>
            <a:r>
              <a:rPr lang="en-US" sz="2800" dirty="0" smtClean="0">
                <a:solidFill>
                  <a:srgbClr val="FFFFFF"/>
                </a:solidFill>
                <a:latin typeface="+mn-lt"/>
                <a:cs typeface="American Typewriter"/>
              </a:rPr>
              <a:t>video game for copyright </a:t>
            </a:r>
          </a:p>
          <a:p>
            <a:pPr marL="0" indent="0">
              <a:buNone/>
            </a:pPr>
            <a:r>
              <a:rPr lang="en-US" sz="2800" dirty="0" smtClean="0">
                <a:solidFill>
                  <a:srgbClr val="FFFFFF"/>
                </a:solidFill>
                <a:latin typeface="+mn-lt"/>
                <a:cs typeface="American Typewriter"/>
              </a:rPr>
              <a:t>infringement. Artist claims to </a:t>
            </a:r>
            <a:r>
              <a:rPr lang="en-US" sz="2800" b="1" dirty="0" smtClean="0">
                <a:solidFill>
                  <a:srgbClr val="FF6600"/>
                </a:solidFill>
                <a:latin typeface="+mn-lt"/>
                <a:cs typeface="American Typewriter"/>
              </a:rPr>
              <a:t>have  </a:t>
            </a:r>
          </a:p>
          <a:p>
            <a:pPr marL="0" indent="0">
              <a:buNone/>
            </a:pPr>
            <a:r>
              <a:rPr lang="en-US" sz="2800" b="1" dirty="0" smtClean="0">
                <a:solidFill>
                  <a:srgbClr val="FF6600"/>
                </a:solidFill>
                <a:latin typeface="+mn-lt"/>
                <a:cs typeface="American Typewriter"/>
              </a:rPr>
              <a:t>tattooed an originally created lion  </a:t>
            </a:r>
          </a:p>
          <a:p>
            <a:pPr marL="0" indent="0">
              <a:buNone/>
            </a:pPr>
            <a:r>
              <a:rPr lang="en-US" sz="2800" b="1" dirty="0" smtClean="0">
                <a:solidFill>
                  <a:srgbClr val="FF6600"/>
                </a:solidFill>
                <a:latin typeface="+mn-lt"/>
                <a:cs typeface="American Typewriter"/>
              </a:rPr>
              <a:t>on Carlos Condit</a:t>
            </a:r>
            <a:r>
              <a:rPr lang="en-US" sz="2800" dirty="0" smtClean="0">
                <a:solidFill>
                  <a:srgbClr val="FF6600"/>
                </a:solidFill>
                <a:latin typeface="+mn-lt"/>
                <a:cs typeface="American Typewriter"/>
              </a:rPr>
              <a:t>’s</a:t>
            </a:r>
            <a:r>
              <a:rPr lang="en-US" sz="2800" dirty="0" smtClean="0">
                <a:latin typeface="+mn-lt"/>
                <a:cs typeface="American Typewriter"/>
              </a:rPr>
              <a:t> </a:t>
            </a:r>
            <a:r>
              <a:rPr lang="en-US" sz="2800" dirty="0" smtClean="0">
                <a:solidFill>
                  <a:srgbClr val="FFFFFF"/>
                </a:solidFill>
                <a:latin typeface="+mn-lt"/>
                <a:cs typeface="American Typewriter"/>
              </a:rPr>
              <a:t>body. Escobedo </a:t>
            </a:r>
          </a:p>
          <a:p>
            <a:pPr marL="0" indent="0">
              <a:buNone/>
            </a:pPr>
            <a:r>
              <a:rPr lang="en-US" sz="2800" dirty="0" smtClean="0">
                <a:solidFill>
                  <a:srgbClr val="FFFFFF"/>
                </a:solidFill>
                <a:latin typeface="+mn-lt"/>
                <a:cs typeface="American Typewriter"/>
              </a:rPr>
              <a:t>and Condit had no written agreement. </a:t>
            </a:r>
          </a:p>
          <a:p>
            <a:pPr marL="0" indent="0">
              <a:buNone/>
            </a:pPr>
            <a:endParaRPr lang="en-US" sz="2800" b="1" dirty="0" smtClean="0">
              <a:solidFill>
                <a:srgbClr val="FFFFFF"/>
              </a:solidFill>
              <a:latin typeface="American Typewriter"/>
              <a:cs typeface="American Typewriter"/>
            </a:endParaRPr>
          </a:p>
          <a:p>
            <a:pPr marL="0" indent="0">
              <a:buNone/>
            </a:pPr>
            <a:r>
              <a:rPr lang="en-US" sz="2800" b="1" dirty="0" smtClean="0">
                <a:solidFill>
                  <a:srgbClr val="FFFFFF"/>
                </a:solidFill>
                <a:latin typeface="+mn-lt"/>
                <a:cs typeface="American Typewriter"/>
              </a:rPr>
              <a:t>See:</a:t>
            </a:r>
            <a:r>
              <a:rPr lang="en-US" sz="2800" dirty="0" smtClean="0">
                <a:solidFill>
                  <a:srgbClr val="FFFFFF"/>
                </a:solidFill>
                <a:latin typeface="+mn-lt"/>
                <a:cs typeface="American Typewriter"/>
              </a:rPr>
              <a:t> </a:t>
            </a:r>
            <a:r>
              <a:rPr lang="en-US" sz="2800" dirty="0" smtClean="0">
                <a:solidFill>
                  <a:srgbClr val="FFFFFF"/>
                </a:solidFill>
                <a:latin typeface="+mn-lt"/>
              </a:rPr>
              <a:t>“</a:t>
            </a:r>
            <a:r>
              <a:rPr lang="en-US" sz="2800" i="1" dirty="0" smtClean="0">
                <a:solidFill>
                  <a:srgbClr val="FFFFFF"/>
                </a:solidFill>
                <a:latin typeface="+mn-lt"/>
              </a:rPr>
              <a:t>Copyright in Tattoo Case</a:t>
            </a:r>
            <a:r>
              <a:rPr lang="en-US" sz="2800" dirty="0" smtClean="0">
                <a:solidFill>
                  <a:srgbClr val="FFFFFF"/>
                </a:solidFill>
                <a:latin typeface="+mn-lt"/>
              </a:rPr>
              <a:t>”</a:t>
            </a:r>
          </a:p>
          <a:p>
            <a:pPr marL="0" indent="0">
              <a:buNone/>
            </a:pPr>
            <a:r>
              <a:rPr lang="en-US" sz="1900" dirty="0" smtClean="0">
                <a:hlinkClick r:id="rId2"/>
              </a:rPr>
              <a:t>http</a:t>
            </a:r>
            <a:r>
              <a:rPr lang="en-US" sz="1900" dirty="0">
                <a:hlinkClick r:id="rId2"/>
              </a:rPr>
              <a:t>://www.dmlp.org/blog/2012/copyright-tattoo</a:t>
            </a:r>
            <a:r>
              <a:rPr lang="en-US" sz="1900" dirty="0" smtClean="0">
                <a:hlinkClick r:id="rId2"/>
              </a:rPr>
              <a:t>-</a:t>
            </a:r>
          </a:p>
          <a:p>
            <a:pPr marL="0" indent="0">
              <a:buNone/>
            </a:pPr>
            <a:r>
              <a:rPr lang="en-US" sz="1900" dirty="0" smtClean="0">
                <a:hlinkClick r:id="rId2"/>
              </a:rPr>
              <a:t>case</a:t>
            </a:r>
            <a:r>
              <a:rPr lang="en-US" sz="1900" dirty="0">
                <a:hlinkClick r:id="rId2"/>
              </a:rPr>
              <a:t>-escobedo-v-thq-inc</a:t>
            </a:r>
            <a:endParaRPr lang="en-US" sz="1900" dirty="0"/>
          </a:p>
          <a:p>
            <a:pPr marL="0" indent="0">
              <a:buNone/>
            </a:pPr>
            <a:r>
              <a:rPr lang="en-US" sz="2800" i="1" dirty="0" smtClean="0">
                <a:solidFill>
                  <a:srgbClr val="FFFFFF"/>
                </a:solidFill>
                <a:latin typeface="+mn-lt"/>
              </a:rPr>
              <a:t>"</a:t>
            </a:r>
            <a:r>
              <a:rPr lang="en-US" sz="2800" i="1" dirty="0" err="1" smtClean="0">
                <a:solidFill>
                  <a:srgbClr val="FFFFFF"/>
                </a:solidFill>
                <a:latin typeface="+mn-lt"/>
              </a:rPr>
              <a:t>Tatoos</a:t>
            </a:r>
            <a:r>
              <a:rPr lang="en-US" sz="2800" i="1" dirty="0" smtClean="0">
                <a:solidFill>
                  <a:srgbClr val="FFFFFF"/>
                </a:solidFill>
                <a:latin typeface="+mn-lt"/>
              </a:rPr>
              <a:t> and Copyright Infringement</a:t>
            </a:r>
            <a:r>
              <a:rPr lang="en-US" sz="2800" dirty="0" smtClean="0">
                <a:solidFill>
                  <a:srgbClr val="FFFFFF"/>
                </a:solidFill>
                <a:latin typeface="+mn-lt"/>
              </a:rPr>
              <a:t>” by </a:t>
            </a:r>
          </a:p>
          <a:p>
            <a:pPr marL="0" indent="0">
              <a:buNone/>
            </a:pPr>
            <a:r>
              <a:rPr lang="en-US" sz="2800" dirty="0" smtClean="0">
                <a:solidFill>
                  <a:srgbClr val="FFFFFF"/>
                </a:solidFill>
                <a:latin typeface="+mn-lt"/>
              </a:rPr>
              <a:t>C. Harkins (L&amp;C Law Review)</a:t>
            </a:r>
          </a:p>
          <a:p>
            <a:pPr marL="0" indent="0">
              <a:buNone/>
            </a:pPr>
            <a:r>
              <a:rPr lang="en-US" sz="1900" dirty="0" smtClean="0">
                <a:hlinkClick r:id="rId3"/>
              </a:rPr>
              <a:t>http://www.brinksgilson.com/files/190.pdf</a:t>
            </a:r>
            <a:endParaRPr lang="en-US" sz="1900" dirty="0" smtClean="0"/>
          </a:p>
          <a:p>
            <a:pPr marL="0" indent="0">
              <a:buNone/>
            </a:pPr>
            <a:r>
              <a:rPr lang="en-US" dirty="0" smtClean="0"/>
              <a:t>  </a:t>
            </a:r>
            <a:endParaRPr lang="en-US" dirty="0"/>
          </a:p>
        </p:txBody>
      </p:sp>
      <p:pic>
        <p:nvPicPr>
          <p:cNvPr id="8" name="Content Placeholder 4"/>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r="-799"/>
          <a:stretch/>
        </p:blipFill>
        <p:spPr>
          <a:xfrm>
            <a:off x="6736148" y="504609"/>
            <a:ext cx="1889854" cy="2641021"/>
          </a:xfrm>
        </p:spPr>
      </p:pic>
      <p:pic>
        <p:nvPicPr>
          <p:cNvPr id="9" name="Content Placeholder 8" descr="240px-UFC_Undisputed_2010_cover.jpg"/>
          <p:cNvPicPr>
            <a:picLocks noGrp="1" noChangeAspect="1"/>
          </p:cNvPicPr>
          <p:nvPr>
            <p:ph sz="quarter" idx="4294967295"/>
          </p:nvPr>
        </p:nvPicPr>
        <p:blipFill rotWithShape="1">
          <a:blip r:embed="rId5" cstate="print">
            <a:extLst>
              <a:ext uri="{28A0092B-C50C-407E-A947-70E740481C1C}">
                <a14:useLocalDpi xmlns:a14="http://schemas.microsoft.com/office/drawing/2010/main"/>
              </a:ext>
            </a:extLst>
          </a:blip>
          <a:srcRect l="-597"/>
          <a:stretch/>
        </p:blipFill>
        <p:spPr>
          <a:xfrm>
            <a:off x="6736148" y="3363344"/>
            <a:ext cx="2093876" cy="2635139"/>
          </a:xfrm>
          <a:prstGeom prst="rect">
            <a:avLst/>
          </a:prstGeom>
        </p:spPr>
      </p:pic>
    </p:spTree>
    <p:extLst>
      <p:ext uri="{BB962C8B-B14F-4D97-AF65-F5344CB8AC3E}">
        <p14:creationId xmlns:p14="http://schemas.microsoft.com/office/powerpoint/2010/main" val="30832929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0" y="138999"/>
            <a:ext cx="9144000" cy="1016000"/>
          </a:xfrm>
        </p:spPr>
        <p:txBody>
          <a:bodyPr>
            <a:normAutofit fontScale="90000"/>
          </a:bodyPr>
          <a:lstStyle/>
          <a:p>
            <a:r>
              <a:rPr lang="en-US" sz="4900" b="1" dirty="0" smtClean="0">
                <a:solidFill>
                  <a:srgbClr val="FFFF00"/>
                </a:solidFill>
                <a:latin typeface="+mn-lt"/>
                <a:cs typeface="American Typewriter"/>
              </a:rPr>
              <a:t>   Conventional legal wisdom…</a:t>
            </a:r>
            <a:endParaRPr lang="en-US" sz="4900" b="1" dirty="0">
              <a:solidFill>
                <a:srgbClr val="FFFF00"/>
              </a:solidFill>
              <a:latin typeface="+mn-lt"/>
              <a:cs typeface="American Typewriter"/>
            </a:endParaRPr>
          </a:p>
        </p:txBody>
      </p:sp>
      <p:sp>
        <p:nvSpPr>
          <p:cNvPr id="6" name="Content Placeholder 5"/>
          <p:cNvSpPr>
            <a:spLocks noGrp="1"/>
          </p:cNvSpPr>
          <p:nvPr>
            <p:ph sz="quarter" idx="10"/>
          </p:nvPr>
        </p:nvSpPr>
        <p:spPr>
          <a:xfrm>
            <a:off x="457199" y="1154999"/>
            <a:ext cx="8475743" cy="4891297"/>
          </a:xfrm>
        </p:spPr>
        <p:txBody>
          <a:bodyPr>
            <a:normAutofit lnSpcReduction="10000"/>
          </a:bodyPr>
          <a:lstStyle/>
          <a:p>
            <a:pPr marL="0" indent="0">
              <a:buNone/>
            </a:pPr>
            <a:r>
              <a:rPr lang="en-US" sz="2800" b="1" i="1" dirty="0">
                <a:solidFill>
                  <a:schemeClr val="bg1"/>
                </a:solidFill>
                <a:latin typeface="+mn-lt"/>
              </a:rPr>
              <a:t>"</a:t>
            </a:r>
            <a:r>
              <a:rPr lang="en-US" sz="2800" b="1" i="1" dirty="0" smtClean="0">
                <a:solidFill>
                  <a:schemeClr val="bg1"/>
                </a:solidFill>
                <a:latin typeface="+mn-lt"/>
              </a:rPr>
              <a:t>Tattoos </a:t>
            </a:r>
            <a:r>
              <a:rPr lang="en-US" sz="2800" b="1" i="1" dirty="0">
                <a:solidFill>
                  <a:schemeClr val="bg1"/>
                </a:solidFill>
                <a:latin typeface="+mn-lt"/>
              </a:rPr>
              <a:t>and Copyright Infringement</a:t>
            </a:r>
            <a:r>
              <a:rPr lang="en-US" sz="2800" b="1" dirty="0">
                <a:solidFill>
                  <a:schemeClr val="bg1"/>
                </a:solidFill>
                <a:latin typeface="+mn-lt"/>
              </a:rPr>
              <a:t>” by </a:t>
            </a:r>
            <a:r>
              <a:rPr lang="en-US" sz="2800" b="1" dirty="0" smtClean="0">
                <a:solidFill>
                  <a:schemeClr val="bg1"/>
                </a:solidFill>
                <a:latin typeface="+mn-lt"/>
              </a:rPr>
              <a:t>C</a:t>
            </a:r>
            <a:r>
              <a:rPr lang="en-US" sz="2800" b="1" dirty="0">
                <a:solidFill>
                  <a:schemeClr val="bg1"/>
                </a:solidFill>
                <a:latin typeface="+mn-lt"/>
              </a:rPr>
              <a:t>. Harkins </a:t>
            </a:r>
            <a:r>
              <a:rPr lang="en-US" sz="2800" b="1" dirty="0" smtClean="0">
                <a:solidFill>
                  <a:schemeClr val="bg1"/>
                </a:solidFill>
                <a:latin typeface="+mn-lt"/>
              </a:rPr>
              <a:t>(</a:t>
            </a:r>
            <a:r>
              <a:rPr lang="en-US" sz="2800" b="1" dirty="0">
                <a:solidFill>
                  <a:schemeClr val="bg1"/>
                </a:solidFill>
                <a:latin typeface="+mn-lt"/>
              </a:rPr>
              <a:t>L&amp;C Law </a:t>
            </a:r>
            <a:r>
              <a:rPr lang="en-US" sz="2800" b="1" dirty="0" smtClean="0">
                <a:solidFill>
                  <a:schemeClr val="bg1"/>
                </a:solidFill>
                <a:latin typeface="+mn-lt"/>
              </a:rPr>
              <a:t>Review - 2006) </a:t>
            </a:r>
            <a:r>
              <a:rPr lang="en-US" sz="1600" dirty="0" smtClean="0">
                <a:latin typeface="+mn-lt"/>
                <a:hlinkClick r:id="rId2"/>
              </a:rPr>
              <a:t>http</a:t>
            </a:r>
            <a:r>
              <a:rPr lang="en-US" sz="1600" dirty="0">
                <a:latin typeface="+mn-lt"/>
                <a:hlinkClick r:id="rId2"/>
              </a:rPr>
              <a:t>://www.brinksgilson.com/files/190.pdf</a:t>
            </a:r>
            <a:endParaRPr lang="en-US" sz="1600" dirty="0">
              <a:latin typeface="+mn-lt"/>
            </a:endParaRPr>
          </a:p>
          <a:p>
            <a:pPr marL="0" indent="0">
              <a:buNone/>
            </a:pPr>
            <a:endParaRPr lang="en-US" dirty="0" smtClean="0">
              <a:solidFill>
                <a:srgbClr val="000000"/>
              </a:solidFill>
              <a:latin typeface="+mn-lt"/>
            </a:endParaRPr>
          </a:p>
          <a:p>
            <a:pPr marL="0" indent="0">
              <a:buNone/>
            </a:pPr>
            <a:r>
              <a:rPr lang="en-US" dirty="0" smtClean="0">
                <a:solidFill>
                  <a:schemeClr val="bg1"/>
                </a:solidFill>
                <a:latin typeface="+mn-lt"/>
              </a:rPr>
              <a:t>“Before </a:t>
            </a:r>
            <a:r>
              <a:rPr lang="en-US" dirty="0">
                <a:solidFill>
                  <a:schemeClr val="bg1"/>
                </a:solidFill>
                <a:latin typeface="+mn-lt"/>
              </a:rPr>
              <a:t>getting a tattoo, </a:t>
            </a:r>
            <a:r>
              <a:rPr lang="en-US" dirty="0">
                <a:solidFill>
                  <a:srgbClr val="CCFFCC"/>
                </a:solidFill>
                <a:latin typeface="+mn-lt"/>
              </a:rPr>
              <a:t>anyone with a reasonable expectation of fame should arm herself or himself with a work-made-for-hire contract, a joint work agreement specifying the customer’s contributions and expressing intent to make the customer a joint author, or some other written document transferring ownership from the tattooist and the tattoo business to the customer</a:t>
            </a:r>
            <a:r>
              <a:rPr lang="en-US" dirty="0">
                <a:solidFill>
                  <a:schemeClr val="bg1"/>
                </a:solidFill>
                <a:latin typeface="+mn-lt"/>
              </a:rPr>
              <a:t>. As shown, many courts are fairly liberal on the specific wording. The would-be celebrity should seek legal advice or, if acting pro se, should ensure the written instrument uses the word “copyright” and states that all “ownership” in the tattoo and any drawing, sketch, and other work that becomes or embodies the tattoo vests in, belongs to, and is transferred in whole to the customer</a:t>
            </a:r>
            <a:r>
              <a:rPr lang="en-US" dirty="0" smtClean="0">
                <a:solidFill>
                  <a:schemeClr val="bg1"/>
                </a:solidFill>
                <a:latin typeface="+mn-lt"/>
              </a:rPr>
              <a:t>.” </a:t>
            </a:r>
            <a:endParaRPr lang="en-US" dirty="0">
              <a:solidFill>
                <a:schemeClr val="bg1"/>
              </a:solidFill>
              <a:latin typeface="+mn-lt"/>
            </a:endParaRPr>
          </a:p>
          <a:p>
            <a:pPr marL="0" indent="0">
              <a:buNone/>
            </a:pPr>
            <a:endParaRPr lang="en-US" dirty="0"/>
          </a:p>
        </p:txBody>
      </p:sp>
    </p:spTree>
    <p:extLst>
      <p:ext uri="{BB962C8B-B14F-4D97-AF65-F5344CB8AC3E}">
        <p14:creationId xmlns:p14="http://schemas.microsoft.com/office/powerpoint/2010/main" val="24344278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1016000"/>
          </a:xfrm>
        </p:spPr>
        <p:txBody>
          <a:bodyPr/>
          <a:lstStyle/>
          <a:p>
            <a:r>
              <a:rPr lang="en-US" sz="4400" b="1" dirty="0" smtClean="0">
                <a:solidFill>
                  <a:srgbClr val="FFFF00"/>
                </a:solidFill>
                <a:latin typeface="+mn-lt"/>
                <a:cs typeface="American Typewriter"/>
              </a:rPr>
              <a:t>Personal Rights Revisited</a:t>
            </a:r>
            <a:endParaRPr lang="en-US" sz="4400" b="1" dirty="0">
              <a:solidFill>
                <a:srgbClr val="FFFF00"/>
              </a:solidFill>
              <a:latin typeface="+mn-lt"/>
              <a:cs typeface="American Typewriter"/>
            </a:endParaRPr>
          </a:p>
        </p:txBody>
      </p:sp>
      <p:sp>
        <p:nvSpPr>
          <p:cNvPr id="6" name="Content Placeholder 5"/>
          <p:cNvSpPr>
            <a:spLocks noGrp="1"/>
          </p:cNvSpPr>
          <p:nvPr>
            <p:ph sz="quarter" idx="10"/>
          </p:nvPr>
        </p:nvSpPr>
        <p:spPr>
          <a:xfrm>
            <a:off x="457200" y="1016001"/>
            <a:ext cx="8686799" cy="5202172"/>
          </a:xfrm>
        </p:spPr>
        <p:txBody>
          <a:bodyPr>
            <a:normAutofit/>
          </a:bodyPr>
          <a:lstStyle/>
          <a:p>
            <a:pPr marL="0" indent="0">
              <a:buNone/>
            </a:pPr>
            <a:r>
              <a:rPr lang="en-US" sz="2800" b="1" dirty="0" smtClean="0">
                <a:solidFill>
                  <a:schemeClr val="accent5"/>
                </a:solidFill>
                <a:latin typeface="+mn-lt"/>
              </a:rPr>
              <a:t>“More on copyright in tattoos: a Belgian precedent”</a:t>
            </a:r>
          </a:p>
          <a:p>
            <a:pPr marL="0" indent="0">
              <a:buNone/>
            </a:pPr>
            <a:r>
              <a:rPr lang="en-US" sz="1800" dirty="0">
                <a:latin typeface="+mn-lt"/>
                <a:hlinkClick r:id="rId2"/>
              </a:rPr>
              <a:t>http://ipkitten.blogspot.ca/2013/08/more-on-copyright-in-tattoos-</a:t>
            </a:r>
            <a:r>
              <a:rPr lang="en-US" sz="1800" dirty="0" smtClean="0">
                <a:latin typeface="+mn-lt"/>
                <a:hlinkClick r:id="rId2"/>
              </a:rPr>
              <a:t>belgian.html</a:t>
            </a:r>
            <a:endParaRPr lang="en-US" sz="2000" b="1" dirty="0" smtClean="0">
              <a:solidFill>
                <a:schemeClr val="bg1"/>
              </a:solidFill>
              <a:latin typeface="+mn-lt"/>
            </a:endParaRPr>
          </a:p>
          <a:p>
            <a:pPr marL="0" indent="0">
              <a:lnSpc>
                <a:spcPct val="90000"/>
              </a:lnSpc>
              <a:buNone/>
            </a:pPr>
            <a:r>
              <a:rPr lang="en-US" sz="2000" b="1" dirty="0" smtClean="0">
                <a:solidFill>
                  <a:schemeClr val="bg1"/>
                </a:solidFill>
                <a:latin typeface="+mn-lt"/>
              </a:rPr>
              <a:t>“The court held that copyright may subsist in a tattoo and that the person who </a:t>
            </a:r>
            <a:r>
              <a:rPr lang="en-US" sz="2000" b="1" dirty="0" err="1" smtClean="0">
                <a:solidFill>
                  <a:schemeClr val="bg1"/>
                </a:solidFill>
                <a:latin typeface="+mn-lt"/>
              </a:rPr>
              <a:t>realises</a:t>
            </a:r>
            <a:r>
              <a:rPr lang="en-US" sz="2000" b="1" dirty="0" smtClean="0">
                <a:solidFill>
                  <a:schemeClr val="bg1"/>
                </a:solidFill>
                <a:latin typeface="+mn-lt"/>
              </a:rPr>
              <a:t> it may be </a:t>
            </a:r>
            <a:r>
              <a:rPr lang="en-US" sz="2000" b="1" dirty="0" err="1" smtClean="0">
                <a:solidFill>
                  <a:schemeClr val="bg1"/>
                </a:solidFill>
                <a:latin typeface="+mn-lt"/>
              </a:rPr>
              <a:t>recognised</a:t>
            </a:r>
            <a:r>
              <a:rPr lang="en-US" sz="2000" b="1" dirty="0" smtClean="0">
                <a:solidFill>
                  <a:schemeClr val="bg1"/>
                </a:solidFill>
                <a:latin typeface="+mn-lt"/>
              </a:rPr>
              <a:t> as the author… </a:t>
            </a:r>
          </a:p>
          <a:p>
            <a:pPr marL="0" indent="0">
              <a:lnSpc>
                <a:spcPct val="90000"/>
              </a:lnSpc>
              <a:buNone/>
            </a:pPr>
            <a:r>
              <a:rPr lang="en-US" sz="2000" b="1" dirty="0" smtClean="0">
                <a:solidFill>
                  <a:srgbClr val="FFFF00"/>
                </a:solidFill>
                <a:latin typeface="+mn-lt"/>
              </a:rPr>
              <a:t>However, the reproduction right of the tattoo artist is limited to the actual design. This means that, while he/she may execute the same design on another person’s body, the tattoo artist may not interfere with the activities of the person bearing his/her tattoo…</a:t>
            </a:r>
          </a:p>
          <a:p>
            <a:pPr marL="0" indent="0">
              <a:lnSpc>
                <a:spcPct val="90000"/>
              </a:lnSpc>
              <a:buNone/>
            </a:pPr>
            <a:r>
              <a:rPr lang="en-US" sz="2000" b="1" dirty="0" smtClean="0">
                <a:solidFill>
                  <a:schemeClr val="bg1"/>
                </a:solidFill>
                <a:latin typeface="+mn-lt"/>
              </a:rPr>
              <a:t>The Court applied a similar reasoning with respect to the </a:t>
            </a:r>
            <a:r>
              <a:rPr lang="en-US" sz="2000" b="1" dirty="0" smtClean="0">
                <a:solidFill>
                  <a:srgbClr val="FFFF00"/>
                </a:solidFill>
                <a:latin typeface="+mn-lt"/>
              </a:rPr>
              <a:t>moral rights of the tattoo artist</a:t>
            </a:r>
            <a:r>
              <a:rPr lang="en-US" sz="2000" b="1" dirty="0" smtClean="0">
                <a:solidFill>
                  <a:schemeClr val="bg1"/>
                </a:solidFill>
                <a:latin typeface="+mn-lt"/>
              </a:rPr>
              <a:t>. It held that these </a:t>
            </a:r>
            <a:r>
              <a:rPr lang="en-US" sz="2000" b="1" dirty="0" smtClean="0">
                <a:solidFill>
                  <a:srgbClr val="FFFF00"/>
                </a:solidFill>
                <a:latin typeface="+mn-lt"/>
              </a:rPr>
              <a:t>are subordinated to the personality rights of the tattooed person</a:t>
            </a:r>
            <a:r>
              <a:rPr lang="en-US" sz="2000" b="1" dirty="0" smtClean="0">
                <a:solidFill>
                  <a:schemeClr val="bg1"/>
                </a:solidFill>
                <a:latin typeface="+mn-lt"/>
              </a:rPr>
              <a:t>. Because the tattoo is performed on a human being, as soon as the design is reproduced on one’s body, the author of the tattoo loses his/her right of disclosure and right of </a:t>
            </a:r>
            <a:r>
              <a:rPr lang="en-US" sz="2000" b="1" i="1" dirty="0" smtClean="0">
                <a:solidFill>
                  <a:schemeClr val="bg1"/>
                </a:solidFill>
                <a:latin typeface="+mn-lt"/>
              </a:rPr>
              <a:t>attribution to the tattoo, as well as his/her right of integrity.”</a:t>
            </a:r>
          </a:p>
          <a:p>
            <a:pPr marL="0" indent="0">
              <a:buNone/>
            </a:pPr>
            <a:r>
              <a:rPr lang="en-US" sz="1800" dirty="0"/>
              <a:t> </a:t>
            </a:r>
          </a:p>
          <a:p>
            <a:pPr marL="0" indent="0">
              <a:buNone/>
            </a:pPr>
            <a:endParaRPr lang="en-US" sz="1800" dirty="0" smtClean="0">
              <a:latin typeface="+mn-lt"/>
            </a:endParaRPr>
          </a:p>
          <a:p>
            <a:pPr marL="0" indent="0">
              <a:buNone/>
            </a:pPr>
            <a:endParaRPr lang="en-US" sz="1800" dirty="0"/>
          </a:p>
        </p:txBody>
      </p:sp>
    </p:spTree>
    <p:extLst>
      <p:ext uri="{BB962C8B-B14F-4D97-AF65-F5344CB8AC3E}">
        <p14:creationId xmlns:p14="http://schemas.microsoft.com/office/powerpoint/2010/main" val="4088454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126932"/>
            <a:ext cx="3911601" cy="1016000"/>
          </a:xfrm>
        </p:spPr>
        <p:txBody>
          <a:bodyPr>
            <a:noAutofit/>
          </a:bodyPr>
          <a:lstStyle/>
          <a:p>
            <a:r>
              <a:rPr lang="en-US" b="1" dirty="0" smtClean="0">
                <a:solidFill>
                  <a:srgbClr val="FFFF00"/>
                </a:solidFill>
                <a:latin typeface="+mn-lt"/>
              </a:rPr>
              <a:t>Console Stats v. Gamer Stats</a:t>
            </a:r>
            <a:endParaRPr lang="en-US" b="1" dirty="0">
              <a:solidFill>
                <a:srgbClr val="FFFF00"/>
              </a:solidFill>
              <a:latin typeface="+mn-lt"/>
            </a:endParaRPr>
          </a:p>
        </p:txBody>
      </p:sp>
      <p:sp>
        <p:nvSpPr>
          <p:cNvPr id="3" name="Content Placeholder 2"/>
          <p:cNvSpPr>
            <a:spLocks noGrp="1"/>
          </p:cNvSpPr>
          <p:nvPr>
            <p:ph sz="quarter" idx="10"/>
          </p:nvPr>
        </p:nvSpPr>
        <p:spPr>
          <a:xfrm>
            <a:off x="3911600" y="370464"/>
            <a:ext cx="5232400" cy="5909787"/>
          </a:xfrm>
        </p:spPr>
        <p:txBody>
          <a:bodyPr>
            <a:noAutofit/>
          </a:bodyPr>
          <a:lstStyle/>
          <a:p>
            <a:r>
              <a:rPr lang="en-US" sz="2800" dirty="0" smtClean="0">
                <a:solidFill>
                  <a:schemeClr val="bg1"/>
                </a:solidFill>
              </a:rPr>
              <a:t>“Guardians of the Galaxy” opening Weekend = $161 million</a:t>
            </a:r>
          </a:p>
          <a:p>
            <a:r>
              <a:rPr lang="en-US" sz="2800" dirty="0" smtClean="0">
                <a:solidFill>
                  <a:schemeClr val="bg1"/>
                </a:solidFill>
              </a:rPr>
              <a:t>“Destiny” opening five days = $325 million (GTA V launch day = $800 million)</a:t>
            </a:r>
          </a:p>
          <a:p>
            <a:r>
              <a:rPr lang="en-US" sz="2800" dirty="0" smtClean="0">
                <a:solidFill>
                  <a:schemeClr val="bg1"/>
                </a:solidFill>
              </a:rPr>
              <a:t>Current Gen consoles sales: 7.1M Wii U; 5.1M Xbox One; 10.2M PS 4 (Last gen = 267M worldwide)</a:t>
            </a:r>
          </a:p>
          <a:p>
            <a:r>
              <a:rPr lang="en-US" sz="2800" dirty="0">
                <a:solidFill>
                  <a:schemeClr val="bg1"/>
                </a:solidFill>
              </a:rPr>
              <a:t>1</a:t>
            </a:r>
            <a:r>
              <a:rPr lang="en-US" sz="2800" smtClean="0">
                <a:solidFill>
                  <a:schemeClr val="bg1"/>
                </a:solidFill>
              </a:rPr>
              <a:t>.2 </a:t>
            </a:r>
            <a:r>
              <a:rPr lang="en-US" sz="2800" dirty="0" smtClean="0">
                <a:solidFill>
                  <a:schemeClr val="bg1"/>
                </a:solidFill>
              </a:rPr>
              <a:t>Billion “gamers”</a:t>
            </a:r>
          </a:p>
          <a:p>
            <a:r>
              <a:rPr lang="en-US" sz="2800" dirty="0" smtClean="0">
                <a:solidFill>
                  <a:schemeClr val="bg1"/>
                </a:solidFill>
              </a:rPr>
              <a:t>Source: </a:t>
            </a:r>
            <a:r>
              <a:rPr lang="en-US" sz="2800" dirty="0" smtClean="0">
                <a:solidFill>
                  <a:srgbClr val="FFFF00"/>
                </a:solidFill>
              </a:rPr>
              <a:t>“Gaming’s Destiny Will Never Be Mainstream”</a:t>
            </a:r>
            <a:r>
              <a:rPr lang="en-US" sz="2800" dirty="0" smtClean="0">
                <a:solidFill>
                  <a:schemeClr val="bg1"/>
                </a:solidFill>
              </a:rPr>
              <a:t> by Joshua </a:t>
            </a:r>
            <a:r>
              <a:rPr lang="en-US" sz="2800" dirty="0" err="1" smtClean="0">
                <a:solidFill>
                  <a:schemeClr val="bg1"/>
                </a:solidFill>
              </a:rPr>
              <a:t>Ostroff</a:t>
            </a:r>
            <a:r>
              <a:rPr lang="en-US" sz="2800" dirty="0" smtClean="0">
                <a:solidFill>
                  <a:schemeClr val="bg1"/>
                </a:solidFill>
              </a:rPr>
              <a:t> in October 2014 “Exclaim!*’#”</a:t>
            </a:r>
            <a:endParaRPr lang="en-US" sz="2800" dirty="0">
              <a:solidFill>
                <a:schemeClr val="bg1"/>
              </a:solidFill>
            </a:endParaRPr>
          </a:p>
        </p:txBody>
      </p:sp>
      <p:pic>
        <p:nvPicPr>
          <p:cNvPr id="4" name="Content Placeholder 3" descr="IMG_1398.jpg"/>
          <p:cNvPicPr>
            <a:picLocks noChangeAspect="1"/>
          </p:cNvPicPr>
          <p:nvPr/>
        </p:nvPicPr>
        <p:blipFill rotWithShape="1">
          <a:blip r:embed="rId2" cstate="print">
            <a:extLst>
              <a:ext uri="{28A0092B-C50C-407E-A947-70E740481C1C}">
                <a14:useLocalDpi xmlns:a14="http://schemas.microsoft.com/office/drawing/2010/main"/>
              </a:ext>
            </a:extLst>
          </a:blip>
          <a:srcRect l="-980" r="-457"/>
          <a:stretch/>
        </p:blipFill>
        <p:spPr>
          <a:xfrm>
            <a:off x="0" y="1478113"/>
            <a:ext cx="3285067" cy="4318000"/>
          </a:xfrm>
          <a:prstGeom prst="rect">
            <a:avLst/>
          </a:prstGeom>
        </p:spPr>
      </p:pic>
    </p:spTree>
    <p:extLst>
      <p:ext uri="{BB962C8B-B14F-4D97-AF65-F5344CB8AC3E}">
        <p14:creationId xmlns:p14="http://schemas.microsoft.com/office/powerpoint/2010/main" val="40318680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9618" y="4310"/>
            <a:ext cx="8684381" cy="1016000"/>
          </a:xfrm>
        </p:spPr>
        <p:txBody>
          <a:bodyPr>
            <a:noAutofit/>
          </a:bodyPr>
          <a:lstStyle/>
          <a:p>
            <a:r>
              <a:rPr lang="en-US" sz="3600" b="1" dirty="0" smtClean="0">
                <a:solidFill>
                  <a:schemeClr val="bg1"/>
                </a:solidFill>
                <a:latin typeface="+mn-lt"/>
                <a:cs typeface="American Typewriter"/>
              </a:rPr>
              <a:t> Testing Moral Rights 2:</a:t>
            </a:r>
            <a:br>
              <a:rPr lang="en-US" sz="3600" b="1" dirty="0" smtClean="0">
                <a:solidFill>
                  <a:schemeClr val="bg1"/>
                </a:solidFill>
                <a:latin typeface="+mn-lt"/>
                <a:cs typeface="American Typewriter"/>
              </a:rPr>
            </a:br>
            <a:r>
              <a:rPr lang="en-US" sz="3600" b="1" dirty="0" smtClean="0">
                <a:solidFill>
                  <a:srgbClr val="FFFF00"/>
                </a:solidFill>
                <a:latin typeface="+mn-lt"/>
                <a:cs typeface="American Typewriter"/>
              </a:rPr>
              <a:t> Copyright’s</a:t>
            </a:r>
            <a:r>
              <a:rPr lang="en-US" sz="3600" b="1" dirty="0" smtClean="0">
                <a:solidFill>
                  <a:srgbClr val="FFFF00"/>
                </a:solidFill>
                <a:latin typeface="+mn-lt"/>
              </a:rPr>
              <a:t> </a:t>
            </a:r>
            <a:r>
              <a:rPr lang="en-US" sz="3600" b="1" dirty="0" smtClean="0">
                <a:solidFill>
                  <a:srgbClr val="FFFF00"/>
                </a:solidFill>
                <a:latin typeface="+mn-lt"/>
                <a:cs typeface="American Typewriter"/>
              </a:rPr>
              <a:t>Privacy</a:t>
            </a:r>
            <a:r>
              <a:rPr lang="en-US" sz="3600" b="1" dirty="0">
                <a:solidFill>
                  <a:srgbClr val="FFFF00"/>
                </a:solidFill>
                <a:latin typeface="+mn-lt"/>
                <a:cs typeface="American Typewriter"/>
              </a:rPr>
              <a:t> </a:t>
            </a:r>
            <a:r>
              <a:rPr lang="en-US" sz="3600" b="1" dirty="0" smtClean="0">
                <a:solidFill>
                  <a:srgbClr val="FFFF00"/>
                </a:solidFill>
                <a:latin typeface="+mn-lt"/>
                <a:cs typeface="American Typewriter"/>
              </a:rPr>
              <a:t>Problem</a:t>
            </a:r>
            <a:endParaRPr lang="en-US" sz="3600" b="1" dirty="0">
              <a:solidFill>
                <a:srgbClr val="FFFF00"/>
              </a:solidFill>
              <a:latin typeface="+mn-lt"/>
            </a:endParaRPr>
          </a:p>
        </p:txBody>
      </p:sp>
      <p:sp>
        <p:nvSpPr>
          <p:cNvPr id="3" name="Content Placeholder 2"/>
          <p:cNvSpPr>
            <a:spLocks noGrp="1"/>
          </p:cNvSpPr>
          <p:nvPr>
            <p:ph sz="quarter" idx="10"/>
          </p:nvPr>
        </p:nvSpPr>
        <p:spPr>
          <a:xfrm>
            <a:off x="362858" y="1020311"/>
            <a:ext cx="8781142" cy="5220832"/>
          </a:xfrm>
        </p:spPr>
        <p:txBody>
          <a:bodyPr>
            <a:normAutofit/>
          </a:bodyPr>
          <a:lstStyle/>
          <a:p>
            <a:pPr marL="0" indent="0">
              <a:buNone/>
            </a:pPr>
            <a:r>
              <a:rPr lang="en-US" b="1" dirty="0" smtClean="0">
                <a:solidFill>
                  <a:srgbClr val="FFFFFF"/>
                </a:solidFill>
                <a:latin typeface="+mn-lt"/>
                <a:cs typeface="American Typewriter"/>
              </a:rPr>
              <a:t>The </a:t>
            </a:r>
            <a:r>
              <a:rPr lang="en-US" b="1" dirty="0">
                <a:solidFill>
                  <a:srgbClr val="FFFFFF"/>
                </a:solidFill>
                <a:latin typeface="+mn-lt"/>
                <a:cs typeface="American Typewriter"/>
              </a:rPr>
              <a:t>Symptom</a:t>
            </a:r>
            <a:r>
              <a:rPr lang="en-US" dirty="0">
                <a:solidFill>
                  <a:srgbClr val="FFFFFF"/>
                </a:solidFill>
                <a:latin typeface="+mn-lt"/>
                <a:cs typeface="American Typewriter"/>
              </a:rPr>
              <a:t>: </a:t>
            </a:r>
            <a:r>
              <a:rPr lang="en-US" dirty="0" smtClean="0">
                <a:solidFill>
                  <a:srgbClr val="FFFFFF"/>
                </a:solidFill>
                <a:latin typeface="+mn-lt"/>
                <a:cs typeface="American Typewriter"/>
              </a:rPr>
              <a:t>Seemingly opposite positioning </a:t>
            </a:r>
            <a:r>
              <a:rPr lang="en-US" dirty="0">
                <a:solidFill>
                  <a:srgbClr val="FFFFFF"/>
                </a:solidFill>
                <a:latin typeface="+mn-lt"/>
                <a:cs typeface="American Typewriter"/>
              </a:rPr>
              <a:t>between privacy </a:t>
            </a:r>
            <a:r>
              <a:rPr lang="en-US" dirty="0" smtClean="0">
                <a:solidFill>
                  <a:srgbClr val="FFFFFF"/>
                </a:solidFill>
                <a:latin typeface="+mn-lt"/>
                <a:cs typeface="American Typewriter"/>
              </a:rPr>
              <a:t>literalists </a:t>
            </a:r>
            <a:r>
              <a:rPr lang="en-US" dirty="0">
                <a:solidFill>
                  <a:srgbClr val="FFFFFF"/>
                </a:solidFill>
                <a:latin typeface="+mn-lt"/>
                <a:cs typeface="American Typewriter"/>
              </a:rPr>
              <a:t>and IP </a:t>
            </a:r>
            <a:r>
              <a:rPr lang="en-US" dirty="0" smtClean="0">
                <a:solidFill>
                  <a:srgbClr val="FFFFFF"/>
                </a:solidFill>
                <a:latin typeface="+mn-lt"/>
                <a:cs typeface="American Typewriter"/>
              </a:rPr>
              <a:t>literalists – </a:t>
            </a:r>
            <a:r>
              <a:rPr lang="en-US" b="1" dirty="0" smtClean="0">
                <a:solidFill>
                  <a:srgbClr val="FFFFFF"/>
                </a:solidFill>
                <a:latin typeface="+mn-lt"/>
                <a:cs typeface="American Typewriter"/>
              </a:rPr>
              <a:t>Double Standards Test</a:t>
            </a:r>
            <a:endParaRPr lang="en-US" dirty="0" smtClean="0">
              <a:solidFill>
                <a:srgbClr val="FFFFFF"/>
              </a:solidFill>
              <a:latin typeface="+mn-lt"/>
              <a:cs typeface="American Typewriter"/>
            </a:endParaRPr>
          </a:p>
          <a:p>
            <a:pPr marL="0" indent="0">
              <a:buNone/>
            </a:pPr>
            <a:endParaRPr lang="en-US" dirty="0" smtClean="0">
              <a:solidFill>
                <a:srgbClr val="FFFFFF"/>
              </a:solidFill>
              <a:latin typeface="+mn-lt"/>
              <a:cs typeface="American Typewriter"/>
            </a:endParaRPr>
          </a:p>
          <a:p>
            <a:r>
              <a:rPr lang="en-US" dirty="0" smtClean="0">
                <a:solidFill>
                  <a:srgbClr val="FFFFFF"/>
                </a:solidFill>
                <a:latin typeface="+mn-lt"/>
                <a:cs typeface="American Typewriter"/>
              </a:rPr>
              <a:t>Privacy literalist</a:t>
            </a:r>
            <a:r>
              <a:rPr lang="en-US" dirty="0" smtClean="0">
                <a:solidFill>
                  <a:schemeClr val="tx1">
                    <a:lumMod val="75000"/>
                    <a:lumOff val="25000"/>
                  </a:schemeClr>
                </a:solidFill>
                <a:latin typeface="+mn-lt"/>
                <a:cs typeface="American Typewriter"/>
              </a:rPr>
              <a:t>s </a:t>
            </a:r>
            <a:r>
              <a:rPr lang="en-US" i="1" dirty="0" smtClean="0">
                <a:solidFill>
                  <a:srgbClr val="FF0000"/>
                </a:solidFill>
                <a:latin typeface="+mn-lt"/>
                <a:cs typeface="American Typewriter"/>
              </a:rPr>
              <a:t>tend to </a:t>
            </a:r>
            <a:r>
              <a:rPr lang="en-US" dirty="0" smtClean="0">
                <a:solidFill>
                  <a:srgbClr val="FFFFFF"/>
                </a:solidFill>
                <a:latin typeface="+mn-lt"/>
                <a:cs typeface="American Typewriter"/>
              </a:rPr>
              <a:t>be more “open source” / “free info”</a:t>
            </a:r>
          </a:p>
          <a:p>
            <a:r>
              <a:rPr lang="en-US" dirty="0" smtClean="0">
                <a:solidFill>
                  <a:srgbClr val="FFFFFF"/>
                </a:solidFill>
                <a:latin typeface="+mn-lt"/>
                <a:cs typeface="American Typewriter"/>
              </a:rPr>
              <a:t>“IP literalists” </a:t>
            </a:r>
            <a:r>
              <a:rPr lang="en-US" i="1" dirty="0" smtClean="0">
                <a:solidFill>
                  <a:srgbClr val="FF0000"/>
                </a:solidFill>
                <a:latin typeface="+mn-lt"/>
                <a:cs typeface="American Typewriter"/>
              </a:rPr>
              <a:t>tend to</a:t>
            </a:r>
            <a:r>
              <a:rPr lang="en-US" dirty="0" smtClean="0">
                <a:solidFill>
                  <a:srgbClr val="FF0000"/>
                </a:solidFill>
                <a:latin typeface="+mn-lt"/>
                <a:cs typeface="American Typewriter"/>
              </a:rPr>
              <a:t> </a:t>
            </a:r>
            <a:r>
              <a:rPr lang="en-US" dirty="0" smtClean="0">
                <a:solidFill>
                  <a:schemeClr val="bg1"/>
                </a:solidFill>
                <a:latin typeface="+mn-lt"/>
                <a:cs typeface="American Typewriter"/>
              </a:rPr>
              <a:t>be more comfortable with commercial exploitation of personal data</a:t>
            </a:r>
            <a:endParaRPr lang="en-US" dirty="0">
              <a:solidFill>
                <a:schemeClr val="bg1"/>
              </a:solidFill>
              <a:latin typeface="+mn-lt"/>
              <a:cs typeface="American Typewriter"/>
            </a:endParaRPr>
          </a:p>
          <a:p>
            <a:pPr marL="0" indent="0">
              <a:buNone/>
            </a:pPr>
            <a:endParaRPr lang="en-US" dirty="0">
              <a:solidFill>
                <a:schemeClr val="tx1">
                  <a:lumMod val="75000"/>
                  <a:lumOff val="25000"/>
                </a:schemeClr>
              </a:solidFill>
              <a:latin typeface="+mn-lt"/>
              <a:cs typeface="American Typewriter"/>
            </a:endParaRPr>
          </a:p>
          <a:p>
            <a:pPr marL="0" indent="0">
              <a:buNone/>
            </a:pPr>
            <a:r>
              <a:rPr lang="en-US" b="1" dirty="0" smtClean="0">
                <a:solidFill>
                  <a:srgbClr val="FFFF00"/>
                </a:solidFill>
                <a:latin typeface="+mn-lt"/>
                <a:cs typeface="American Typewriter"/>
              </a:rPr>
              <a:t>IS THERE A Core </a:t>
            </a:r>
            <a:r>
              <a:rPr lang="en-US" b="1" dirty="0">
                <a:solidFill>
                  <a:srgbClr val="FFFF00"/>
                </a:solidFill>
                <a:latin typeface="+mn-lt"/>
                <a:cs typeface="American Typewriter"/>
              </a:rPr>
              <a:t>Common </a:t>
            </a:r>
            <a:r>
              <a:rPr lang="en-US" b="1" dirty="0" smtClean="0">
                <a:solidFill>
                  <a:srgbClr val="FFFF00"/>
                </a:solidFill>
                <a:latin typeface="+mn-lt"/>
                <a:cs typeface="American Typewriter"/>
              </a:rPr>
              <a:t>Denominator?</a:t>
            </a:r>
            <a:endParaRPr lang="en-US" b="1" dirty="0">
              <a:solidFill>
                <a:srgbClr val="FFFF00"/>
              </a:solidFill>
              <a:latin typeface="+mn-lt"/>
              <a:cs typeface="American Typewriter"/>
            </a:endParaRPr>
          </a:p>
          <a:p>
            <a:pPr marL="0" indent="0">
              <a:buNone/>
            </a:pPr>
            <a:endParaRPr lang="en-US" dirty="0">
              <a:solidFill>
                <a:schemeClr val="tx1">
                  <a:lumMod val="75000"/>
                  <a:lumOff val="25000"/>
                </a:schemeClr>
              </a:solidFill>
              <a:latin typeface="+mn-lt"/>
              <a:cs typeface="American Typewriter"/>
            </a:endParaRPr>
          </a:p>
          <a:p>
            <a:r>
              <a:rPr lang="en-US" b="1" dirty="0">
                <a:solidFill>
                  <a:srgbClr val="CCFFCC"/>
                </a:solidFill>
                <a:latin typeface="+mn-lt"/>
                <a:cs typeface="American Typewriter"/>
              </a:rPr>
              <a:t>"</a:t>
            </a:r>
            <a:r>
              <a:rPr lang="en-US" b="1" i="1" dirty="0">
                <a:solidFill>
                  <a:srgbClr val="CCFFCC"/>
                </a:solidFill>
                <a:latin typeface="+mn-lt"/>
                <a:cs typeface="American Typewriter"/>
              </a:rPr>
              <a:t>Feeling</a:t>
            </a:r>
            <a:r>
              <a:rPr lang="en-US" b="1" dirty="0">
                <a:solidFill>
                  <a:srgbClr val="CCFFCC"/>
                </a:solidFill>
                <a:latin typeface="+mn-lt"/>
                <a:cs typeface="American Typewriter"/>
              </a:rPr>
              <a:t>" those 1's and 0's "</a:t>
            </a:r>
            <a:r>
              <a:rPr lang="en-US" b="1" i="1" dirty="0">
                <a:solidFill>
                  <a:srgbClr val="CCFFCC"/>
                </a:solidFill>
                <a:latin typeface="+mn-lt"/>
                <a:cs typeface="American Typewriter"/>
              </a:rPr>
              <a:t>belong</a:t>
            </a:r>
            <a:r>
              <a:rPr lang="en-US" b="1" dirty="0">
                <a:solidFill>
                  <a:srgbClr val="CCFFCC"/>
                </a:solidFill>
                <a:latin typeface="+mn-lt"/>
                <a:cs typeface="American Typewriter"/>
              </a:rPr>
              <a:t>" to me</a:t>
            </a:r>
            <a:r>
              <a:rPr lang="en-US" dirty="0">
                <a:solidFill>
                  <a:srgbClr val="CCFFCC"/>
                </a:solidFill>
                <a:latin typeface="+mn-lt"/>
                <a:cs typeface="American Typewriter"/>
              </a:rPr>
              <a:t>. </a:t>
            </a:r>
          </a:p>
          <a:p>
            <a:endParaRPr lang="en-US" dirty="0">
              <a:solidFill>
                <a:schemeClr val="tx1">
                  <a:lumMod val="75000"/>
                  <a:lumOff val="25000"/>
                </a:schemeClr>
              </a:solidFill>
              <a:latin typeface="+mn-lt"/>
              <a:cs typeface="American Typewriter"/>
            </a:endParaRPr>
          </a:p>
          <a:p>
            <a:r>
              <a:rPr lang="en-US" dirty="0" smtClean="0">
                <a:solidFill>
                  <a:srgbClr val="FFFFFF"/>
                </a:solidFill>
                <a:latin typeface="+mn-lt"/>
                <a:cs typeface="American Typewriter"/>
              </a:rPr>
              <a:t>= </a:t>
            </a:r>
            <a:r>
              <a:rPr lang="en-US" b="1" dirty="0" smtClean="0">
                <a:solidFill>
                  <a:srgbClr val="FFFFFF"/>
                </a:solidFill>
                <a:latin typeface="+mn-lt"/>
                <a:cs typeface="American Typewriter"/>
              </a:rPr>
              <a:t>Common </a:t>
            </a:r>
            <a:r>
              <a:rPr lang="en-US" b="1" dirty="0">
                <a:solidFill>
                  <a:srgbClr val="FFFFFF"/>
                </a:solidFill>
                <a:latin typeface="+mn-lt"/>
                <a:cs typeface="American Typewriter"/>
              </a:rPr>
              <a:t>approach </a:t>
            </a:r>
            <a:r>
              <a:rPr lang="en-US" b="1" dirty="0" smtClean="0">
                <a:solidFill>
                  <a:srgbClr val="FFFFFF"/>
                </a:solidFill>
                <a:latin typeface="+mn-lt"/>
                <a:cs typeface="American Typewriter"/>
              </a:rPr>
              <a:t>therefore possible?</a:t>
            </a:r>
          </a:p>
          <a:p>
            <a:pPr marL="0" indent="0">
              <a:buNone/>
            </a:pPr>
            <a:endParaRPr lang="en-US" b="1" dirty="0" smtClean="0">
              <a:solidFill>
                <a:srgbClr val="FFFFFF"/>
              </a:solidFill>
              <a:latin typeface="+mn-lt"/>
              <a:cs typeface="American Typewriter"/>
            </a:endParaRPr>
          </a:p>
          <a:p>
            <a:r>
              <a:rPr lang="en-US" b="1" dirty="0" smtClean="0">
                <a:solidFill>
                  <a:srgbClr val="FFFFFF"/>
                </a:solidFill>
                <a:latin typeface="+mn-lt"/>
                <a:cs typeface="American Typewriter"/>
              </a:rPr>
              <a:t>Personality Rights (tort) </a:t>
            </a:r>
            <a:r>
              <a:rPr lang="en-US" b="1" dirty="0" smtClean="0">
                <a:solidFill>
                  <a:schemeClr val="accent2"/>
                </a:solidFill>
                <a:latin typeface="+mn-lt"/>
                <a:cs typeface="American Typewriter"/>
              </a:rPr>
              <a:t>+</a:t>
            </a:r>
            <a:r>
              <a:rPr lang="en-US" b="1" dirty="0" smtClean="0">
                <a:solidFill>
                  <a:schemeClr val="tx1">
                    <a:lumMod val="75000"/>
                    <a:lumOff val="25000"/>
                  </a:schemeClr>
                </a:solidFill>
                <a:latin typeface="+mn-lt"/>
                <a:cs typeface="American Typewriter"/>
              </a:rPr>
              <a:t> </a:t>
            </a:r>
            <a:r>
              <a:rPr lang="en-US" b="1" dirty="0" smtClean="0">
                <a:solidFill>
                  <a:srgbClr val="FF0000"/>
                </a:solidFill>
                <a:latin typeface="+mn-lt"/>
                <a:cs typeface="American Typewriter"/>
              </a:rPr>
              <a:t>m</a:t>
            </a:r>
            <a:r>
              <a:rPr lang="en-US" b="1" dirty="0" smtClean="0">
                <a:solidFill>
                  <a:srgbClr val="008000"/>
                </a:solidFill>
                <a:latin typeface="+mn-lt"/>
                <a:cs typeface="American Typewriter"/>
              </a:rPr>
              <a:t>o</a:t>
            </a:r>
            <a:r>
              <a:rPr lang="en-US" b="1" dirty="0" smtClean="0">
                <a:solidFill>
                  <a:schemeClr val="tx2"/>
                </a:solidFill>
                <a:latin typeface="+mn-lt"/>
                <a:cs typeface="American Typewriter"/>
              </a:rPr>
              <a:t>r</a:t>
            </a:r>
            <a:r>
              <a:rPr lang="en-US" b="1" dirty="0" smtClean="0">
                <a:solidFill>
                  <a:srgbClr val="FF6600"/>
                </a:solidFill>
                <a:latin typeface="+mn-lt"/>
                <a:cs typeface="American Typewriter"/>
              </a:rPr>
              <a:t>a</a:t>
            </a:r>
            <a:r>
              <a:rPr lang="en-US" b="1" dirty="0" smtClean="0">
                <a:solidFill>
                  <a:srgbClr val="660066"/>
                </a:solidFill>
                <a:latin typeface="+mn-lt"/>
                <a:cs typeface="American Typewriter"/>
              </a:rPr>
              <a:t>l</a:t>
            </a:r>
            <a:r>
              <a:rPr lang="en-US" b="1" dirty="0" smtClean="0">
                <a:solidFill>
                  <a:schemeClr val="tx1">
                    <a:lumMod val="75000"/>
                    <a:lumOff val="25000"/>
                  </a:schemeClr>
                </a:solidFill>
                <a:latin typeface="+mn-lt"/>
                <a:cs typeface="American Typewriter"/>
              </a:rPr>
              <a:t> </a:t>
            </a:r>
            <a:r>
              <a:rPr lang="en-US" b="1" dirty="0" smtClean="0">
                <a:solidFill>
                  <a:schemeClr val="bg1"/>
                </a:solidFill>
                <a:latin typeface="+mn-lt"/>
                <a:cs typeface="American Typewriter"/>
              </a:rPr>
              <a:t>Rights</a:t>
            </a:r>
            <a:endParaRPr lang="en-US" b="1" dirty="0">
              <a:solidFill>
                <a:schemeClr val="bg1"/>
              </a:solidFill>
              <a:latin typeface="+mn-lt"/>
              <a:cs typeface="American Typewriter"/>
            </a:endParaRPr>
          </a:p>
          <a:p>
            <a:endParaRPr lang="en-US" dirty="0">
              <a:latin typeface="Khmer MN"/>
              <a:cs typeface="Khmer MN"/>
            </a:endParaRPr>
          </a:p>
          <a:p>
            <a:endParaRPr lang="en-US" dirty="0"/>
          </a:p>
        </p:txBody>
      </p:sp>
      <p:pic>
        <p:nvPicPr>
          <p:cNvPr id="4" name="Content Placeholder 3" descr="file9361313713073.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451243" y="3664857"/>
            <a:ext cx="1692756" cy="2344780"/>
          </a:xfrm>
          <a:prstGeom prst="rect">
            <a:avLst/>
          </a:prstGeom>
        </p:spPr>
      </p:pic>
    </p:spTree>
    <p:extLst>
      <p:ext uri="{BB962C8B-B14F-4D97-AF65-F5344CB8AC3E}">
        <p14:creationId xmlns:p14="http://schemas.microsoft.com/office/powerpoint/2010/main" val="19315541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7524" y="-1"/>
            <a:ext cx="8696474" cy="1088571"/>
          </a:xfrm>
        </p:spPr>
        <p:txBody>
          <a:bodyPr>
            <a:noAutofit/>
          </a:bodyPr>
          <a:lstStyle/>
          <a:p>
            <a:r>
              <a:rPr lang="en-US" b="1" dirty="0" smtClean="0">
                <a:solidFill>
                  <a:schemeClr val="bg1"/>
                </a:solidFill>
                <a:latin typeface="+mn-lt"/>
              </a:rPr>
              <a:t>P</a:t>
            </a:r>
            <a:r>
              <a:rPr lang="en-US" b="1" dirty="0" smtClean="0">
                <a:solidFill>
                  <a:srgbClr val="FF0000"/>
                </a:solidFill>
                <a:latin typeface="+mn-lt"/>
              </a:rPr>
              <a:t>OSSIBLE </a:t>
            </a:r>
            <a:r>
              <a:rPr lang="en-US" b="1" dirty="0">
                <a:solidFill>
                  <a:srgbClr val="FFFFFF"/>
                </a:solidFill>
                <a:latin typeface="+mn-lt"/>
              </a:rPr>
              <a:t>W</a:t>
            </a:r>
            <a:r>
              <a:rPr lang="en-US" b="1" dirty="0">
                <a:solidFill>
                  <a:schemeClr val="accent5"/>
                </a:solidFill>
                <a:latin typeface="+mn-lt"/>
              </a:rPr>
              <a:t>AYS</a:t>
            </a:r>
            <a:r>
              <a:rPr lang="en-US" b="1" dirty="0">
                <a:solidFill>
                  <a:srgbClr val="A6A600"/>
                </a:solidFill>
                <a:latin typeface="+mn-lt"/>
              </a:rPr>
              <a:t> </a:t>
            </a:r>
            <a:r>
              <a:rPr lang="en-US" b="1" dirty="0" smtClean="0">
                <a:solidFill>
                  <a:srgbClr val="FFFFFF"/>
                </a:solidFill>
                <a:latin typeface="+mn-lt"/>
              </a:rPr>
              <a:t>F</a:t>
            </a:r>
            <a:r>
              <a:rPr lang="en-US" b="1" dirty="0" smtClean="0">
                <a:solidFill>
                  <a:srgbClr val="CCFFCC"/>
                </a:solidFill>
                <a:latin typeface="+mn-lt"/>
              </a:rPr>
              <a:t>ORWARD</a:t>
            </a:r>
            <a:r>
              <a:rPr lang="en-US" b="1" dirty="0" smtClean="0">
                <a:solidFill>
                  <a:srgbClr val="008000"/>
                </a:solidFill>
                <a:latin typeface="+mn-lt"/>
              </a:rPr>
              <a:t/>
            </a:r>
            <a:br>
              <a:rPr lang="en-US" b="1" dirty="0" smtClean="0">
                <a:solidFill>
                  <a:srgbClr val="008000"/>
                </a:solidFill>
                <a:latin typeface="+mn-lt"/>
              </a:rPr>
            </a:br>
            <a:r>
              <a:rPr lang="en-US" b="1" dirty="0" smtClean="0">
                <a:solidFill>
                  <a:srgbClr val="FFFF00"/>
                </a:solidFill>
                <a:latin typeface="+mn-lt"/>
              </a:rPr>
              <a:t>“Moral Rights”</a:t>
            </a:r>
            <a:endParaRPr lang="en-US" b="1" dirty="0">
              <a:solidFill>
                <a:srgbClr val="FFFF00"/>
              </a:solidFill>
              <a:latin typeface="+mn-lt"/>
            </a:endParaRPr>
          </a:p>
        </p:txBody>
      </p:sp>
      <p:sp>
        <p:nvSpPr>
          <p:cNvPr id="3" name="Content Placeholder 2"/>
          <p:cNvSpPr>
            <a:spLocks noGrp="1"/>
          </p:cNvSpPr>
          <p:nvPr>
            <p:ph sz="quarter" idx="10"/>
          </p:nvPr>
        </p:nvSpPr>
        <p:spPr>
          <a:xfrm>
            <a:off x="362858" y="1366762"/>
            <a:ext cx="8781142" cy="4426857"/>
          </a:xfrm>
        </p:spPr>
        <p:txBody>
          <a:bodyPr>
            <a:noAutofit/>
          </a:bodyPr>
          <a:lstStyle/>
          <a:p>
            <a:pPr marL="0" indent="0">
              <a:buNone/>
            </a:pPr>
            <a:r>
              <a:rPr lang="en-US" sz="3200" dirty="0" smtClean="0">
                <a:solidFill>
                  <a:schemeClr val="bg1"/>
                </a:solidFill>
                <a:latin typeface="+mn-lt"/>
              </a:rPr>
              <a:t>Regime of ATTRIBUTION + INTEGRITY</a:t>
            </a:r>
          </a:p>
          <a:p>
            <a:pPr marL="0" indent="0">
              <a:buNone/>
            </a:pPr>
            <a:endParaRPr lang="en-US" sz="3200" dirty="0" smtClean="0">
              <a:solidFill>
                <a:schemeClr val="bg1"/>
              </a:solidFill>
              <a:latin typeface="+mn-lt"/>
            </a:endParaRPr>
          </a:p>
          <a:p>
            <a:pPr marL="0" indent="0">
              <a:buNone/>
            </a:pPr>
            <a:r>
              <a:rPr lang="en-US" sz="3200" dirty="0" smtClean="0">
                <a:solidFill>
                  <a:schemeClr val="bg1"/>
                </a:solidFill>
                <a:latin typeface="+mn-lt"/>
              </a:rPr>
              <a:t>IF TO IP = 1. commercial impact irrelevant;</a:t>
            </a:r>
          </a:p>
          <a:p>
            <a:pPr marL="0" indent="0">
              <a:buNone/>
            </a:pPr>
            <a:r>
              <a:rPr lang="en-US" sz="3200" dirty="0">
                <a:solidFill>
                  <a:schemeClr val="bg1"/>
                </a:solidFill>
                <a:latin typeface="+mn-lt"/>
              </a:rPr>
              <a:t> </a:t>
            </a:r>
            <a:r>
              <a:rPr lang="en-US" sz="3200" dirty="0" smtClean="0">
                <a:solidFill>
                  <a:schemeClr val="bg1"/>
                </a:solidFill>
                <a:latin typeface="+mn-lt"/>
              </a:rPr>
              <a:t>                 2. right to be attributed</a:t>
            </a:r>
          </a:p>
          <a:p>
            <a:pPr marL="0" indent="0">
              <a:buNone/>
            </a:pPr>
            <a:r>
              <a:rPr lang="en-US" sz="3200" dirty="0">
                <a:solidFill>
                  <a:schemeClr val="bg1"/>
                </a:solidFill>
                <a:latin typeface="+mn-lt"/>
              </a:rPr>
              <a:t> </a:t>
            </a:r>
            <a:r>
              <a:rPr lang="en-US" sz="3200" dirty="0" smtClean="0">
                <a:solidFill>
                  <a:schemeClr val="bg1"/>
                </a:solidFill>
                <a:latin typeface="+mn-lt"/>
              </a:rPr>
              <a:t>                 3. right to protect work’s integrity</a:t>
            </a:r>
          </a:p>
          <a:p>
            <a:pPr marL="0" indent="0">
              <a:buNone/>
            </a:pPr>
            <a:endParaRPr lang="en-US" sz="3200" dirty="0">
              <a:latin typeface="+mn-lt"/>
            </a:endParaRPr>
          </a:p>
          <a:p>
            <a:pPr marL="0" indent="0">
              <a:lnSpc>
                <a:spcPct val="110000"/>
              </a:lnSpc>
              <a:buNone/>
            </a:pPr>
            <a:r>
              <a:rPr lang="en-US" sz="3200" b="1" dirty="0" smtClean="0">
                <a:solidFill>
                  <a:srgbClr val="FFFF00"/>
                </a:solidFill>
                <a:latin typeface="+mn-lt"/>
                <a:cs typeface="American Typewriter"/>
              </a:rPr>
              <a:t>IF </a:t>
            </a:r>
            <a:r>
              <a:rPr lang="en-US" sz="3200" b="1" dirty="0">
                <a:solidFill>
                  <a:srgbClr val="FFFF00"/>
                </a:solidFill>
                <a:latin typeface="+mn-lt"/>
                <a:cs typeface="American Typewriter"/>
              </a:rPr>
              <a:t>TO PRIVACY = Attribution &amp; </a:t>
            </a:r>
            <a:r>
              <a:rPr lang="en-US" sz="3200" b="1" dirty="0" smtClean="0">
                <a:solidFill>
                  <a:srgbClr val="FFFF00"/>
                </a:solidFill>
                <a:latin typeface="+mn-lt"/>
                <a:cs typeface="American Typewriter"/>
              </a:rPr>
              <a:t>Integrity includes </a:t>
            </a:r>
            <a:r>
              <a:rPr lang="en-US" sz="3200" b="1" dirty="0">
                <a:solidFill>
                  <a:srgbClr val="FFFF00"/>
                </a:solidFill>
                <a:latin typeface="+mn-lt"/>
                <a:cs typeface="American Typewriter"/>
              </a:rPr>
              <a:t>non-attribution (</a:t>
            </a:r>
            <a:r>
              <a:rPr lang="en-US" sz="3200" b="1" dirty="0">
                <a:solidFill>
                  <a:schemeClr val="accent5"/>
                </a:solidFill>
                <a:latin typeface="+mn-lt"/>
                <a:cs typeface="American Typewriter"/>
              </a:rPr>
              <a:t>“right to be forgotten”</a:t>
            </a:r>
            <a:r>
              <a:rPr lang="en-US" sz="3200" b="1" dirty="0" smtClean="0">
                <a:solidFill>
                  <a:srgbClr val="FFFF00"/>
                </a:solidFill>
                <a:latin typeface="+mn-lt"/>
                <a:cs typeface="American Typewriter"/>
              </a:rPr>
              <a:t>)</a:t>
            </a:r>
            <a:r>
              <a:rPr lang="en-US" sz="3200" dirty="0" smtClean="0">
                <a:solidFill>
                  <a:srgbClr val="FFFF00"/>
                </a:solidFill>
                <a:latin typeface="+mn-lt"/>
              </a:rPr>
              <a:t>                       </a:t>
            </a:r>
            <a:endParaRPr lang="en-US" sz="3200" dirty="0">
              <a:solidFill>
                <a:srgbClr val="FFFF00"/>
              </a:solidFill>
              <a:latin typeface="+mn-lt"/>
            </a:endParaRPr>
          </a:p>
        </p:txBody>
      </p:sp>
    </p:spTree>
    <p:extLst>
      <p:ext uri="{BB962C8B-B14F-4D97-AF65-F5344CB8AC3E}">
        <p14:creationId xmlns:p14="http://schemas.microsoft.com/office/powerpoint/2010/main" val="34145826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Content Placeholder 7" descr="Screen Shot 2014-10-01 at 1.20.32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t="-1415" b="-9"/>
          <a:stretch/>
        </p:blipFill>
        <p:spPr>
          <a:xfrm>
            <a:off x="457200" y="725714"/>
            <a:ext cx="8229600" cy="2479524"/>
          </a:xfrm>
        </p:spPr>
      </p:pic>
      <p:pic>
        <p:nvPicPr>
          <p:cNvPr id="9" name="Picture 8" descr="Screen Shot 2014-10-01 at 1.20.24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1" y="16721"/>
            <a:ext cx="4042228" cy="740126"/>
          </a:xfrm>
          <a:prstGeom prst="rect">
            <a:avLst/>
          </a:prstGeom>
        </p:spPr>
      </p:pic>
      <p:pic>
        <p:nvPicPr>
          <p:cNvPr id="10" name="Picture 9" descr="Screen Shot 2014-10-01 at 1.22.21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1" y="3205239"/>
            <a:ext cx="5009847" cy="2686348"/>
          </a:xfrm>
          <a:prstGeom prst="rect">
            <a:avLst/>
          </a:prstGeom>
        </p:spPr>
      </p:pic>
      <p:sp>
        <p:nvSpPr>
          <p:cNvPr id="11" name="Rectangle 10"/>
          <p:cNvSpPr/>
          <p:nvPr/>
        </p:nvSpPr>
        <p:spPr>
          <a:xfrm>
            <a:off x="5467048" y="4968257"/>
            <a:ext cx="3676952" cy="923330"/>
          </a:xfrm>
          <a:prstGeom prst="rect">
            <a:avLst/>
          </a:prstGeom>
        </p:spPr>
        <p:txBody>
          <a:bodyPr wrap="square">
            <a:spAutoFit/>
          </a:bodyPr>
          <a:lstStyle/>
          <a:p>
            <a:r>
              <a:rPr lang="en-US" dirty="0">
                <a:hlinkClick r:id="rId5"/>
              </a:rPr>
              <a:t>http://ec.europa.eu/justice/data-protection/files/factsheets/</a:t>
            </a:r>
            <a:r>
              <a:rPr lang="en-US" dirty="0" smtClean="0">
                <a:hlinkClick r:id="rId5"/>
              </a:rPr>
              <a:t>factsheet_data_protection_en.pdf</a:t>
            </a:r>
            <a:r>
              <a:rPr lang="en-US" dirty="0" smtClean="0"/>
              <a:t> </a:t>
            </a:r>
            <a:endParaRPr lang="en-US" dirty="0"/>
          </a:p>
        </p:txBody>
      </p:sp>
      <p:sp>
        <p:nvSpPr>
          <p:cNvPr id="12" name="Rectangle 11"/>
          <p:cNvSpPr/>
          <p:nvPr/>
        </p:nvSpPr>
        <p:spPr>
          <a:xfrm>
            <a:off x="4487334" y="16721"/>
            <a:ext cx="4572000" cy="523220"/>
          </a:xfrm>
          <a:prstGeom prst="rect">
            <a:avLst/>
          </a:prstGeom>
        </p:spPr>
        <p:txBody>
          <a:bodyPr>
            <a:spAutoFit/>
          </a:bodyPr>
          <a:lstStyle/>
          <a:p>
            <a:r>
              <a:rPr lang="en-US" sz="1400" dirty="0">
                <a:hlinkClick r:id="rId6"/>
              </a:rPr>
              <a:t>http://www.reuters.com/article/2014/05/13/us-eu-google-dataprotection-</a:t>
            </a:r>
            <a:r>
              <a:rPr lang="en-US" sz="1400" dirty="0" smtClean="0">
                <a:hlinkClick r:id="rId6"/>
              </a:rPr>
              <a:t>idUSBREA4C07120140513</a:t>
            </a:r>
            <a:r>
              <a:rPr lang="en-US" sz="1400" dirty="0" smtClean="0"/>
              <a:t> </a:t>
            </a:r>
            <a:endParaRPr lang="en-US" sz="1400" dirty="0"/>
          </a:p>
        </p:txBody>
      </p:sp>
    </p:spTree>
    <p:extLst>
      <p:ext uri="{BB962C8B-B14F-4D97-AF65-F5344CB8AC3E}">
        <p14:creationId xmlns:p14="http://schemas.microsoft.com/office/powerpoint/2010/main" val="14436602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4-10-01 at 1.26.57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b="-1058"/>
          <a:stretch/>
        </p:blipFill>
        <p:spPr>
          <a:xfrm>
            <a:off x="6336" y="1553385"/>
            <a:ext cx="9140832" cy="3882571"/>
          </a:xfrm>
        </p:spPr>
      </p:pic>
      <p:sp>
        <p:nvSpPr>
          <p:cNvPr id="5" name="Rectangle 4"/>
          <p:cNvSpPr/>
          <p:nvPr/>
        </p:nvSpPr>
        <p:spPr>
          <a:xfrm>
            <a:off x="3168" y="5341296"/>
            <a:ext cx="9144000" cy="584776"/>
          </a:xfrm>
          <a:prstGeom prst="rect">
            <a:avLst/>
          </a:prstGeom>
        </p:spPr>
        <p:txBody>
          <a:bodyPr wrap="square">
            <a:spAutoFit/>
          </a:bodyPr>
          <a:lstStyle/>
          <a:p>
            <a:r>
              <a:rPr lang="en-US" sz="1600" dirty="0">
                <a:hlinkClick r:id="rId3"/>
              </a:rPr>
              <a:t>http://curia.europa.eu/juris/document/document_print.jsf?doclang=EN&amp;text&amp;pageIndex=0&amp;part=1&amp;mode=DOC&amp;docid=152065&amp;occ=first&amp;dir&amp;cid=</a:t>
            </a:r>
            <a:r>
              <a:rPr lang="en-US" sz="1600" dirty="0" smtClean="0">
                <a:hlinkClick r:id="rId3"/>
              </a:rPr>
              <a:t>437838</a:t>
            </a:r>
            <a:r>
              <a:rPr lang="en-US" sz="1600" dirty="0" smtClean="0"/>
              <a:t> </a:t>
            </a:r>
            <a:endParaRPr lang="en-US" sz="1600" dirty="0"/>
          </a:p>
        </p:txBody>
      </p:sp>
      <p:pic>
        <p:nvPicPr>
          <p:cNvPr id="6" name="Picture 5" descr="Logo_Google_2013_Official.svg.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9619" y="1"/>
            <a:ext cx="4451048" cy="1531160"/>
          </a:xfrm>
          <a:prstGeom prst="rect">
            <a:avLst/>
          </a:prstGeom>
        </p:spPr>
      </p:pic>
    </p:spTree>
    <p:extLst>
      <p:ext uri="{BB962C8B-B14F-4D97-AF65-F5344CB8AC3E}">
        <p14:creationId xmlns:p14="http://schemas.microsoft.com/office/powerpoint/2010/main" val="2667972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2593"/>
          </a:xfrm>
        </p:spPr>
        <p:txBody>
          <a:bodyPr>
            <a:normAutofit fontScale="90000"/>
          </a:bodyPr>
          <a:lstStyle/>
          <a:p>
            <a:r>
              <a:rPr lang="en-US" dirty="0" smtClean="0"/>
              <a:t>  </a:t>
            </a:r>
            <a:r>
              <a:rPr lang="en-US" strike="sngStrike" dirty="0" smtClean="0"/>
              <a:t> </a:t>
            </a:r>
            <a:r>
              <a:rPr lang="en-US" strike="sngStrike" dirty="0" smtClean="0">
                <a:latin typeface="+mn-lt"/>
                <a:cs typeface="American Typewriter"/>
              </a:rPr>
              <a:t> </a:t>
            </a:r>
            <a:r>
              <a:rPr lang="en-US" b="1" strike="sngStrike" dirty="0" smtClean="0">
                <a:solidFill>
                  <a:srgbClr val="FFFFFF"/>
                </a:solidFill>
                <a:latin typeface="+mn-lt"/>
                <a:cs typeface="American Typewriter"/>
              </a:rPr>
              <a:t>P</a:t>
            </a:r>
            <a:r>
              <a:rPr lang="en-US" b="1" strike="sngStrike" dirty="0" smtClean="0">
                <a:solidFill>
                  <a:srgbClr val="FF0000"/>
                </a:solidFill>
                <a:latin typeface="+mn-lt"/>
                <a:cs typeface="American Typewriter"/>
              </a:rPr>
              <a:t>OSSIBLE </a:t>
            </a:r>
            <a:r>
              <a:rPr lang="en-US" b="1" strike="sngStrike" dirty="0">
                <a:solidFill>
                  <a:srgbClr val="FFFFFF"/>
                </a:solidFill>
                <a:latin typeface="+mn-lt"/>
                <a:cs typeface="American Typewriter"/>
              </a:rPr>
              <a:t>W</a:t>
            </a:r>
            <a:r>
              <a:rPr lang="en-US" b="1" strike="sngStrike" dirty="0">
                <a:solidFill>
                  <a:srgbClr val="A6A600"/>
                </a:solidFill>
                <a:latin typeface="+mn-lt"/>
                <a:cs typeface="American Typewriter"/>
              </a:rPr>
              <a:t>AYS </a:t>
            </a:r>
            <a:r>
              <a:rPr lang="en-US" b="1" strike="sngStrike" dirty="0">
                <a:solidFill>
                  <a:srgbClr val="FFFFFF"/>
                </a:solidFill>
                <a:latin typeface="+mn-lt"/>
                <a:cs typeface="American Typewriter"/>
              </a:rPr>
              <a:t>F</a:t>
            </a:r>
            <a:r>
              <a:rPr lang="en-US" b="1" strike="sngStrike" dirty="0">
                <a:solidFill>
                  <a:srgbClr val="008000"/>
                </a:solidFill>
                <a:latin typeface="+mn-lt"/>
                <a:cs typeface="American Typewriter"/>
              </a:rPr>
              <a:t>ORWARD</a:t>
            </a:r>
            <a:r>
              <a:rPr lang="en-US" strike="sngStrike" dirty="0" smtClean="0">
                <a:latin typeface="+mn-lt"/>
                <a:cs typeface="American Typewriter"/>
              </a:rPr>
              <a:t> </a:t>
            </a:r>
            <a:r>
              <a:rPr lang="en-US" dirty="0" smtClean="0">
                <a:latin typeface="+mn-lt"/>
                <a:cs typeface="American Typewriter"/>
              </a:rPr>
              <a:t/>
            </a:r>
            <a:br>
              <a:rPr lang="en-US" dirty="0" smtClean="0">
                <a:latin typeface="+mn-lt"/>
                <a:cs typeface="American Typewriter"/>
              </a:rPr>
            </a:br>
            <a:r>
              <a:rPr lang="en-US" dirty="0" smtClean="0">
                <a:latin typeface="+mn-lt"/>
                <a:cs typeface="American Typewriter"/>
              </a:rPr>
              <a:t>    </a:t>
            </a:r>
            <a:r>
              <a:rPr lang="en-US" strike="sngStrike" dirty="0" smtClean="0">
                <a:solidFill>
                  <a:srgbClr val="CCFFCC"/>
                </a:solidFill>
                <a:latin typeface="+mn-lt"/>
                <a:cs typeface="American Typewriter"/>
              </a:rPr>
              <a:t> What Trademark gets </a:t>
            </a:r>
            <a:r>
              <a:rPr lang="en-US" b="1" strike="sngStrike" dirty="0" smtClean="0">
                <a:solidFill>
                  <a:srgbClr val="FFFFFF"/>
                </a:solidFill>
                <a:latin typeface="+mn-lt"/>
                <a:cs typeface="American Typewriter"/>
              </a:rPr>
              <a:t>“right”</a:t>
            </a:r>
            <a:endParaRPr lang="en-US" b="1" strike="sngStrike" dirty="0">
              <a:solidFill>
                <a:srgbClr val="FFFFFF"/>
              </a:solidFill>
              <a:latin typeface="+mn-lt"/>
              <a:cs typeface="American Typewriter"/>
            </a:endParaRPr>
          </a:p>
        </p:txBody>
      </p:sp>
      <p:sp>
        <p:nvSpPr>
          <p:cNvPr id="3" name="Content Placeholder 2"/>
          <p:cNvSpPr>
            <a:spLocks noGrp="1"/>
          </p:cNvSpPr>
          <p:nvPr>
            <p:ph sz="quarter" idx="10"/>
          </p:nvPr>
        </p:nvSpPr>
        <p:spPr>
          <a:xfrm>
            <a:off x="457200" y="1547091"/>
            <a:ext cx="8686800" cy="5310909"/>
          </a:xfrm>
        </p:spPr>
        <p:txBody>
          <a:bodyPr/>
          <a:lstStyle/>
          <a:p>
            <a:pPr marL="0" indent="0">
              <a:buNone/>
            </a:pPr>
            <a:r>
              <a:rPr lang="en-US" sz="6000" b="1" dirty="0" smtClean="0">
                <a:solidFill>
                  <a:schemeClr val="accent5"/>
                </a:solidFill>
                <a:latin typeface="+mn-lt"/>
                <a:cs typeface="American Typewriter"/>
              </a:rPr>
              <a:t> “USE IT OR LOSE IT”</a:t>
            </a:r>
          </a:p>
          <a:p>
            <a:pPr marL="0" indent="0">
              <a:buNone/>
            </a:pPr>
            <a:endParaRPr lang="en-US" sz="4000" b="1" i="1" dirty="0" smtClean="0">
              <a:solidFill>
                <a:srgbClr val="FF0000"/>
              </a:solidFill>
              <a:latin typeface="+mn-lt"/>
              <a:cs typeface="American Typewriter"/>
            </a:endParaRPr>
          </a:p>
          <a:p>
            <a:pPr marL="0" indent="0">
              <a:buNone/>
            </a:pPr>
            <a:r>
              <a:rPr lang="en-US" sz="4000" b="1" dirty="0" smtClean="0">
                <a:solidFill>
                  <a:schemeClr val="bg1"/>
                </a:solidFill>
                <a:latin typeface="+mn-lt"/>
                <a:cs typeface="American Typewriter"/>
              </a:rPr>
              <a:t>All </a:t>
            </a:r>
            <a:r>
              <a:rPr lang="en-US" sz="4000" b="1" dirty="0">
                <a:solidFill>
                  <a:schemeClr val="bg1"/>
                </a:solidFill>
                <a:latin typeface="+mn-lt"/>
                <a:cs typeface="American Typewriter"/>
              </a:rPr>
              <a:t>IP law c</a:t>
            </a:r>
            <a:r>
              <a:rPr lang="en-US" sz="4000" b="1" dirty="0" smtClean="0">
                <a:solidFill>
                  <a:schemeClr val="bg1"/>
                </a:solidFill>
                <a:latin typeface="+mn-lt"/>
                <a:cs typeface="American Typewriter"/>
              </a:rPr>
              <a:t>ould </a:t>
            </a:r>
            <a:r>
              <a:rPr lang="en-US" sz="4000" b="1" dirty="0">
                <a:solidFill>
                  <a:schemeClr val="bg1"/>
                </a:solidFill>
                <a:latin typeface="+mn-lt"/>
                <a:cs typeface="American Typewriter"/>
              </a:rPr>
              <a:t>be “use it or lose it” per Trademark? </a:t>
            </a:r>
            <a:r>
              <a:rPr lang="en-US" sz="4000" b="1" dirty="0" smtClean="0">
                <a:solidFill>
                  <a:schemeClr val="bg1"/>
                </a:solidFill>
                <a:latin typeface="+mn-lt"/>
                <a:cs typeface="American Typewriter"/>
              </a:rPr>
              <a:t>Minimize trolling; </a:t>
            </a:r>
            <a:r>
              <a:rPr lang="en-US" sz="4000" b="1" dirty="0">
                <a:solidFill>
                  <a:schemeClr val="bg1"/>
                </a:solidFill>
                <a:latin typeface="+mn-lt"/>
                <a:cs typeface="American Typewriter"/>
              </a:rPr>
              <a:t>encourage “connecting”</a:t>
            </a:r>
            <a:r>
              <a:rPr lang="en-US" sz="4000" dirty="0">
                <a:latin typeface="+mn-lt"/>
                <a:cs typeface="American Typewriter"/>
              </a:rPr>
              <a:t>.</a:t>
            </a:r>
          </a:p>
          <a:p>
            <a:endParaRPr lang="en-US" b="1" i="1" dirty="0">
              <a:solidFill>
                <a:schemeClr val="bg1"/>
              </a:solidFill>
              <a:latin typeface="+mn-lt"/>
            </a:endParaRPr>
          </a:p>
          <a:p>
            <a:pPr marL="0" indent="0">
              <a:buNone/>
            </a:pPr>
            <a:r>
              <a:rPr lang="en-US" dirty="0" smtClean="0">
                <a:solidFill>
                  <a:schemeClr val="bg1"/>
                </a:solidFill>
                <a:latin typeface="+mn-lt"/>
                <a:cs typeface="American Typewriter"/>
              </a:rPr>
              <a:t>* non</a:t>
            </a:r>
            <a:r>
              <a:rPr lang="en-US" dirty="0">
                <a:solidFill>
                  <a:schemeClr val="bg1"/>
                </a:solidFill>
                <a:latin typeface="+mn-lt"/>
                <a:cs typeface="American Typewriter"/>
              </a:rPr>
              <a:t>-use for three consecutive </a:t>
            </a:r>
            <a:r>
              <a:rPr lang="en-US" dirty="0">
                <a:solidFill>
                  <a:schemeClr val="bg1"/>
                </a:solidFill>
                <a:latin typeface="American Typewriter"/>
                <a:cs typeface="American Typewriter"/>
              </a:rPr>
              <a:t>years is prima facie evidence of </a:t>
            </a:r>
            <a:r>
              <a:rPr lang="en-US" dirty="0" smtClean="0">
                <a:solidFill>
                  <a:schemeClr val="bg1"/>
                </a:solidFill>
                <a:latin typeface="American Typewriter"/>
                <a:cs typeface="American Typewriter"/>
              </a:rPr>
              <a:t>abandonment in U.S.</a:t>
            </a:r>
            <a:endParaRPr lang="en-US" b="1" dirty="0">
              <a:solidFill>
                <a:schemeClr val="bg1"/>
              </a:solidFill>
              <a:latin typeface="American Typewriter"/>
              <a:cs typeface="American Typewriter"/>
            </a:endParaRPr>
          </a:p>
        </p:txBody>
      </p:sp>
    </p:spTree>
    <p:extLst>
      <p:ext uri="{BB962C8B-B14F-4D97-AF65-F5344CB8AC3E}">
        <p14:creationId xmlns:p14="http://schemas.microsoft.com/office/powerpoint/2010/main" val="23837438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alpha val="5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46667" y="96784"/>
            <a:ext cx="8297333" cy="1016000"/>
          </a:xfrm>
        </p:spPr>
        <p:txBody>
          <a:bodyPr>
            <a:noAutofit/>
          </a:bodyPr>
          <a:lstStyle/>
          <a:p>
            <a:r>
              <a:rPr lang="en-US" b="1" dirty="0" smtClean="0">
                <a:solidFill>
                  <a:srgbClr val="8B1039"/>
                </a:solidFill>
                <a:latin typeface="+mn-lt"/>
              </a:rPr>
              <a:t>Why Trademarks in Canada </a:t>
            </a:r>
            <a:br>
              <a:rPr lang="en-US" b="1" dirty="0" smtClean="0">
                <a:solidFill>
                  <a:srgbClr val="8B1039"/>
                </a:solidFill>
                <a:latin typeface="+mn-lt"/>
              </a:rPr>
            </a:br>
            <a:r>
              <a:rPr lang="en-US" b="1" dirty="0" smtClean="0">
                <a:solidFill>
                  <a:srgbClr val="8B1039"/>
                </a:solidFill>
                <a:latin typeface="+mn-lt"/>
              </a:rPr>
              <a:t>used to get it “right”</a:t>
            </a:r>
            <a:endParaRPr lang="en-US" b="1" dirty="0">
              <a:solidFill>
                <a:srgbClr val="8B1039"/>
              </a:solidFill>
              <a:latin typeface="+mn-lt"/>
            </a:endParaRPr>
          </a:p>
        </p:txBody>
      </p:sp>
      <p:sp>
        <p:nvSpPr>
          <p:cNvPr id="3" name="Content Placeholder 2"/>
          <p:cNvSpPr>
            <a:spLocks noGrp="1"/>
          </p:cNvSpPr>
          <p:nvPr>
            <p:ph sz="quarter" idx="10"/>
          </p:nvPr>
        </p:nvSpPr>
        <p:spPr>
          <a:xfrm>
            <a:off x="457200" y="1342594"/>
            <a:ext cx="8686800" cy="4614862"/>
          </a:xfrm>
        </p:spPr>
        <p:txBody>
          <a:bodyPr/>
          <a:lstStyle/>
          <a:p>
            <a:r>
              <a:rPr lang="en-US" b="1" dirty="0" smtClean="0">
                <a:solidFill>
                  <a:schemeClr val="bg1"/>
                </a:solidFill>
                <a:latin typeface="+mn-lt"/>
                <a:cs typeface="American Typewriter"/>
              </a:rPr>
              <a:t>“USE IT OR LOSE IT”</a:t>
            </a:r>
          </a:p>
          <a:p>
            <a:r>
              <a:rPr lang="en-US" b="1" dirty="0" smtClean="0">
                <a:solidFill>
                  <a:schemeClr val="bg1"/>
                </a:solidFill>
                <a:latin typeface="+mn-lt"/>
                <a:cs typeface="American Typewriter"/>
              </a:rPr>
              <a:t>Trade-marks Act, RSC 1985, c  T-13</a:t>
            </a:r>
            <a:endParaRPr lang="en-US" b="1" dirty="0">
              <a:solidFill>
                <a:schemeClr val="bg1"/>
              </a:solidFill>
              <a:latin typeface="+mn-lt"/>
              <a:cs typeface="American Typewriter"/>
            </a:endParaRPr>
          </a:p>
          <a:p>
            <a:r>
              <a:rPr lang="en-US" dirty="0" smtClean="0">
                <a:solidFill>
                  <a:schemeClr val="bg1"/>
                </a:solidFill>
                <a:latin typeface="+mn-lt"/>
                <a:cs typeface="American Typewriter"/>
              </a:rPr>
              <a:t>“</a:t>
            </a:r>
            <a:r>
              <a:rPr lang="en-US" dirty="0">
                <a:solidFill>
                  <a:schemeClr val="bg1"/>
                </a:solidFill>
                <a:latin typeface="+mn-lt"/>
                <a:cs typeface="American Typewriter"/>
              </a:rPr>
              <a:t>trade-mark” </a:t>
            </a:r>
            <a:r>
              <a:rPr lang="en-US" dirty="0" smtClean="0">
                <a:solidFill>
                  <a:schemeClr val="bg1"/>
                </a:solidFill>
                <a:latin typeface="+mn-lt"/>
                <a:cs typeface="American Typewriter"/>
              </a:rPr>
              <a:t>means (</a:t>
            </a:r>
            <a:r>
              <a:rPr lang="en-US" i="1" dirty="0">
                <a:solidFill>
                  <a:schemeClr val="bg1"/>
                </a:solidFill>
                <a:latin typeface="+mn-lt"/>
                <a:cs typeface="American Typewriter"/>
              </a:rPr>
              <a:t>a</a:t>
            </a:r>
            <a:r>
              <a:rPr lang="en-US" dirty="0">
                <a:solidFill>
                  <a:schemeClr val="bg1"/>
                </a:solidFill>
                <a:latin typeface="+mn-lt"/>
                <a:cs typeface="American Typewriter"/>
              </a:rPr>
              <a:t>) </a:t>
            </a:r>
            <a:r>
              <a:rPr lang="en-US" i="1" dirty="0">
                <a:solidFill>
                  <a:schemeClr val="bg1"/>
                </a:solidFill>
                <a:latin typeface="+mn-lt"/>
                <a:cs typeface="American Typewriter"/>
              </a:rPr>
              <a:t>a mark that is </a:t>
            </a:r>
            <a:r>
              <a:rPr lang="en-US" b="1" i="1" u="sng" dirty="0">
                <a:solidFill>
                  <a:schemeClr val="bg1"/>
                </a:solidFill>
                <a:latin typeface="+mn-lt"/>
                <a:cs typeface="American Typewriter"/>
              </a:rPr>
              <a:t>used</a:t>
            </a:r>
            <a:r>
              <a:rPr lang="en-US" i="1" dirty="0">
                <a:solidFill>
                  <a:schemeClr val="bg1"/>
                </a:solidFill>
                <a:latin typeface="+mn-lt"/>
                <a:cs typeface="American Typewriter"/>
              </a:rPr>
              <a:t> </a:t>
            </a:r>
            <a:r>
              <a:rPr lang="en-US" dirty="0">
                <a:solidFill>
                  <a:schemeClr val="bg1"/>
                </a:solidFill>
                <a:latin typeface="+mn-lt"/>
                <a:cs typeface="American Typewriter"/>
              </a:rPr>
              <a:t>by a person for the purpose of distinguishing or so as to distinguish wares or services manufactured, sold, leased, hired or performed by him from those manufactured, sold, leased, hired or performed by others</a:t>
            </a:r>
            <a:r>
              <a:rPr lang="en-US" dirty="0" smtClean="0">
                <a:solidFill>
                  <a:schemeClr val="bg1"/>
                </a:solidFill>
                <a:latin typeface="+mn-lt"/>
                <a:cs typeface="American Typewriter"/>
              </a:rPr>
              <a:t>,..”</a:t>
            </a:r>
            <a:endParaRPr lang="en-US" dirty="0">
              <a:solidFill>
                <a:schemeClr val="bg1"/>
              </a:solidFill>
              <a:latin typeface="+mn-lt"/>
              <a:cs typeface="American Typewriter"/>
            </a:endParaRPr>
          </a:p>
          <a:p>
            <a:r>
              <a:rPr lang="en-US" b="1" dirty="0">
                <a:solidFill>
                  <a:schemeClr val="bg1"/>
                </a:solidFill>
                <a:latin typeface="+mn-lt"/>
                <a:cs typeface="American Typewriter"/>
              </a:rPr>
              <a:t>Declaration of Use</a:t>
            </a:r>
          </a:p>
          <a:p>
            <a:r>
              <a:rPr lang="en-US" b="1" dirty="0">
                <a:solidFill>
                  <a:schemeClr val="bg1"/>
                </a:solidFill>
                <a:latin typeface="+mn-lt"/>
                <a:cs typeface="American Typewriter"/>
              </a:rPr>
              <a:t>Cancellation for Non-</a:t>
            </a:r>
            <a:r>
              <a:rPr lang="en-US" b="1" dirty="0" smtClean="0">
                <a:solidFill>
                  <a:schemeClr val="bg1"/>
                </a:solidFill>
                <a:latin typeface="+mn-lt"/>
                <a:cs typeface="American Typewriter"/>
              </a:rPr>
              <a:t>use</a:t>
            </a:r>
          </a:p>
          <a:p>
            <a:r>
              <a:rPr lang="en-US" b="1" dirty="0" smtClean="0">
                <a:solidFill>
                  <a:schemeClr val="bg1"/>
                </a:solidFill>
                <a:latin typeface="+mn-lt"/>
                <a:cs typeface="American Typewriter"/>
              </a:rPr>
              <a:t>Aligns with commerce NOT TROLLING</a:t>
            </a:r>
          </a:p>
          <a:p>
            <a:pPr marL="0" indent="0">
              <a:buNone/>
            </a:pPr>
            <a:endParaRPr lang="en-US" b="1" i="1" dirty="0">
              <a:solidFill>
                <a:schemeClr val="bg1"/>
              </a:solidFill>
            </a:endParaRPr>
          </a:p>
          <a:p>
            <a:endParaRPr lang="en-US" b="1" dirty="0">
              <a:solidFill>
                <a:schemeClr val="bg1"/>
              </a:solidFill>
            </a:endParaRPr>
          </a:p>
        </p:txBody>
      </p:sp>
      <p:pic>
        <p:nvPicPr>
          <p:cNvPr id="4" name="Content Placeholder 3" descr="200px-RegisteredTM.png"/>
          <p:cNvPicPr>
            <a:picLocks noChangeAspect="1"/>
          </p:cNvPicPr>
          <p:nvPr/>
        </p:nvPicPr>
        <p:blipFill rotWithShape="1">
          <a:blip r:embed="rId2" cstate="print">
            <a:extLst>
              <a:ext uri="{28A0092B-C50C-407E-A947-70E740481C1C}">
                <a14:useLocalDpi xmlns:a14="http://schemas.microsoft.com/office/drawing/2010/main"/>
              </a:ext>
            </a:extLst>
          </a:blip>
          <a:srcRect l="-2406" r="-2408"/>
          <a:stretch/>
        </p:blipFill>
        <p:spPr>
          <a:xfrm>
            <a:off x="6700006" y="3925455"/>
            <a:ext cx="2443994" cy="2331770"/>
          </a:xfrm>
          <a:prstGeom prst="rect">
            <a:avLst/>
          </a:prstGeom>
        </p:spPr>
      </p:pic>
    </p:spTree>
    <p:extLst>
      <p:ext uri="{BB962C8B-B14F-4D97-AF65-F5344CB8AC3E}">
        <p14:creationId xmlns:p14="http://schemas.microsoft.com/office/powerpoint/2010/main" val="11551841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6784"/>
            <a:ext cx="8229600" cy="1016000"/>
          </a:xfrm>
        </p:spPr>
        <p:txBody>
          <a:bodyPr/>
          <a:lstStyle/>
          <a:p>
            <a:r>
              <a:rPr lang="en-US" b="1" dirty="0" smtClean="0">
                <a:solidFill>
                  <a:srgbClr val="FFFF00"/>
                </a:solidFill>
                <a:latin typeface="+mn-lt"/>
              </a:rPr>
              <a:t>Oh well…</a:t>
            </a:r>
            <a:endParaRPr lang="en-US" b="1" dirty="0">
              <a:solidFill>
                <a:srgbClr val="FFFF00"/>
              </a:solidFill>
              <a:latin typeface="+mn-lt"/>
            </a:endParaRPr>
          </a:p>
        </p:txBody>
      </p:sp>
      <p:pic>
        <p:nvPicPr>
          <p:cNvPr id="4" name="Content Placeholder 3" descr="Screen Shot 2014-10-01 at 1.41.40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b="-441"/>
          <a:stretch/>
        </p:blipFill>
        <p:spPr>
          <a:xfrm>
            <a:off x="457201" y="1112784"/>
            <a:ext cx="5021942" cy="2118931"/>
          </a:xfrm>
        </p:spPr>
      </p:pic>
      <p:pic>
        <p:nvPicPr>
          <p:cNvPr id="5" name="Picture 4" descr="Screen Shot 2014-10-01 at 1.41.5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1" y="3231715"/>
            <a:ext cx="7694989" cy="2663650"/>
          </a:xfrm>
          <a:prstGeom prst="rect">
            <a:avLst/>
          </a:prstGeom>
        </p:spPr>
      </p:pic>
      <p:sp>
        <p:nvSpPr>
          <p:cNvPr id="6" name="Rectangle 5"/>
          <p:cNvSpPr/>
          <p:nvPr/>
        </p:nvSpPr>
        <p:spPr>
          <a:xfrm>
            <a:off x="5479143" y="2011219"/>
            <a:ext cx="3664857" cy="1200329"/>
          </a:xfrm>
          <a:prstGeom prst="rect">
            <a:avLst/>
          </a:prstGeom>
        </p:spPr>
        <p:txBody>
          <a:bodyPr wrap="square">
            <a:spAutoFit/>
          </a:bodyPr>
          <a:lstStyle/>
          <a:p>
            <a:r>
              <a:rPr lang="en-US" dirty="0">
                <a:hlinkClick r:id="rId4"/>
              </a:rPr>
              <a:t>http://business.financialpost.com/2014/04/16/canada-proposes-radical-change-to-trademark-law-lawyers-warn</a:t>
            </a:r>
            <a:r>
              <a:rPr lang="en-US" dirty="0" smtClean="0">
                <a:hlinkClick r:id="rId4"/>
              </a:rPr>
              <a:t>/</a:t>
            </a:r>
            <a:r>
              <a:rPr lang="en-US" dirty="0" smtClean="0"/>
              <a:t> </a:t>
            </a:r>
            <a:endParaRPr lang="en-US" dirty="0"/>
          </a:p>
        </p:txBody>
      </p:sp>
    </p:spTree>
    <p:extLst>
      <p:ext uri="{BB962C8B-B14F-4D97-AF65-F5344CB8AC3E}">
        <p14:creationId xmlns:p14="http://schemas.microsoft.com/office/powerpoint/2010/main" val="4683984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56428"/>
          </a:xfrm>
        </p:spPr>
        <p:txBody>
          <a:bodyPr>
            <a:normAutofit fontScale="90000"/>
          </a:bodyPr>
          <a:lstStyle/>
          <a:p>
            <a:r>
              <a:rPr lang="en-US" sz="6600" b="1" dirty="0" smtClean="0">
                <a:solidFill>
                  <a:srgbClr val="FFFF00"/>
                </a:solidFill>
                <a:latin typeface="+mn-lt"/>
                <a:cs typeface="American Typewriter"/>
              </a:rPr>
              <a:t>…and now…</a:t>
            </a:r>
            <a:endParaRPr lang="en-US" sz="6600" b="1" dirty="0">
              <a:solidFill>
                <a:srgbClr val="FFFF00"/>
              </a:solidFill>
              <a:latin typeface="+mn-lt"/>
              <a:cs typeface="American Typewriter"/>
            </a:endParaRPr>
          </a:p>
        </p:txBody>
      </p:sp>
      <p:sp>
        <p:nvSpPr>
          <p:cNvPr id="3" name="Content Placeholder 2"/>
          <p:cNvSpPr>
            <a:spLocks noGrp="1"/>
          </p:cNvSpPr>
          <p:nvPr>
            <p:ph sz="quarter" idx="10"/>
          </p:nvPr>
        </p:nvSpPr>
        <p:spPr>
          <a:xfrm>
            <a:off x="457200" y="1156428"/>
            <a:ext cx="8229600" cy="5701571"/>
          </a:xfrm>
        </p:spPr>
        <p:txBody>
          <a:bodyPr>
            <a:normAutofit/>
          </a:bodyPr>
          <a:lstStyle/>
          <a:p>
            <a:pPr marL="0" indent="0">
              <a:buNone/>
            </a:pPr>
            <a:r>
              <a:rPr lang="en-US" sz="9600" dirty="0" smtClean="0">
                <a:solidFill>
                  <a:schemeClr val="bg1"/>
                </a:solidFill>
                <a:latin typeface="+mn-lt"/>
                <a:cs typeface="American Typewriter"/>
              </a:rPr>
              <a:t>the </a:t>
            </a:r>
            <a:r>
              <a:rPr lang="en-US" sz="9600" dirty="0">
                <a:solidFill>
                  <a:schemeClr val="bg1"/>
                </a:solidFill>
                <a:latin typeface="+mn-lt"/>
                <a:cs typeface="American Typewriter"/>
              </a:rPr>
              <a:t>Legal Fly </a:t>
            </a:r>
            <a:r>
              <a:rPr lang="en-US" sz="9600" dirty="0" smtClean="0">
                <a:solidFill>
                  <a:schemeClr val="bg1"/>
                </a:solidFill>
                <a:latin typeface="+mn-lt"/>
                <a:cs typeface="American Typewriter"/>
              </a:rPr>
              <a:t>  </a:t>
            </a:r>
          </a:p>
          <a:p>
            <a:pPr marL="0" indent="0">
              <a:buNone/>
            </a:pPr>
            <a:r>
              <a:rPr lang="en-US" sz="9600" dirty="0" smtClean="0">
                <a:solidFill>
                  <a:schemeClr val="bg1"/>
                </a:solidFill>
                <a:latin typeface="+mn-lt"/>
                <a:cs typeface="American Typewriter"/>
              </a:rPr>
              <a:t>in the</a:t>
            </a:r>
          </a:p>
          <a:p>
            <a:pPr marL="0" indent="0">
              <a:buNone/>
            </a:pPr>
            <a:r>
              <a:rPr lang="en-US" sz="9600" dirty="0" smtClean="0">
                <a:solidFill>
                  <a:schemeClr val="bg1"/>
                </a:solidFill>
                <a:latin typeface="+mn-lt"/>
                <a:cs typeface="American Typewriter"/>
              </a:rPr>
              <a:t>Ointment</a:t>
            </a:r>
            <a:endParaRPr lang="en-US" sz="9600" dirty="0">
              <a:solidFill>
                <a:schemeClr val="bg1"/>
              </a:solidFill>
              <a:latin typeface="+mn-lt"/>
              <a:cs typeface="American Typewriter"/>
            </a:endParaRPr>
          </a:p>
        </p:txBody>
      </p:sp>
      <p:sp>
        <p:nvSpPr>
          <p:cNvPr id="4" name="TextBox 3"/>
          <p:cNvSpPr txBox="1"/>
          <p:nvPr/>
        </p:nvSpPr>
        <p:spPr>
          <a:xfrm>
            <a:off x="8012545" y="531091"/>
            <a:ext cx="184666" cy="369332"/>
          </a:xfrm>
          <a:prstGeom prst="rect">
            <a:avLst/>
          </a:prstGeom>
          <a:noFill/>
        </p:spPr>
        <p:txBody>
          <a:bodyPr wrap="none" rtlCol="0">
            <a:spAutoFit/>
          </a:bodyPr>
          <a:lstStyle/>
          <a:p>
            <a:endParaRPr lang="en-US" dirty="0"/>
          </a:p>
        </p:txBody>
      </p:sp>
      <p:pic>
        <p:nvPicPr>
          <p:cNvPr id="5" name="Picture 4" descr="215px-Fly_poste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29565" y="2993329"/>
            <a:ext cx="1965960" cy="3108960"/>
          </a:xfrm>
          <a:prstGeom prst="rect">
            <a:avLst/>
          </a:prstGeom>
        </p:spPr>
      </p:pic>
    </p:spTree>
    <p:extLst>
      <p:ext uri="{BB962C8B-B14F-4D97-AF65-F5344CB8AC3E}">
        <p14:creationId xmlns:p14="http://schemas.microsoft.com/office/powerpoint/2010/main" val="16911249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217715"/>
            <a:ext cx="8229600" cy="5508420"/>
          </a:xfrm>
        </p:spPr>
        <p:txBody>
          <a:bodyPr>
            <a:normAutofit/>
          </a:bodyPr>
          <a:lstStyle/>
          <a:p>
            <a:pPr marL="0" indent="0">
              <a:buNone/>
            </a:pPr>
            <a:r>
              <a:rPr lang="en-US" sz="8000" b="1" dirty="0" smtClean="0">
                <a:solidFill>
                  <a:srgbClr val="FFFF00"/>
                </a:solidFill>
                <a:latin typeface="Lucida Console"/>
                <a:cs typeface="Lucida Console"/>
              </a:rPr>
              <a:t>EULA’s, </a:t>
            </a:r>
            <a:r>
              <a:rPr lang="en-US" sz="8000" b="1" dirty="0" err="1" smtClean="0">
                <a:solidFill>
                  <a:srgbClr val="FFFF00"/>
                </a:solidFill>
                <a:latin typeface="Lucida Console"/>
                <a:cs typeface="Lucida Console"/>
              </a:rPr>
              <a:t>ToS</a:t>
            </a:r>
            <a:r>
              <a:rPr lang="en-US" sz="8000" b="1" dirty="0" smtClean="0">
                <a:solidFill>
                  <a:srgbClr val="FFFF00"/>
                </a:solidFill>
                <a:latin typeface="Lucida Console"/>
                <a:cs typeface="Lucida Console"/>
              </a:rPr>
              <a:t> &amp; the Post (apocalyptic) </a:t>
            </a:r>
            <a:r>
              <a:rPr lang="en-US" sz="8000" b="1" dirty="0" smtClean="0">
                <a:solidFill>
                  <a:schemeClr val="bg1"/>
                </a:solidFill>
                <a:latin typeface="Lucida Console"/>
                <a:cs typeface="Lucida Console"/>
              </a:rPr>
              <a:t>IP</a:t>
            </a:r>
            <a:r>
              <a:rPr lang="en-US" sz="8000" b="1" dirty="0" smtClean="0">
                <a:solidFill>
                  <a:srgbClr val="FFFF00"/>
                </a:solidFill>
                <a:latin typeface="Lucida Console"/>
                <a:cs typeface="Lucida Console"/>
              </a:rPr>
              <a:t> World</a:t>
            </a:r>
            <a:endParaRPr lang="en-US" sz="8000" b="1" dirty="0">
              <a:solidFill>
                <a:srgbClr val="FFFF00"/>
              </a:solidFill>
              <a:latin typeface="Lucida Console"/>
              <a:cs typeface="Lucida Console"/>
            </a:endParaRPr>
          </a:p>
        </p:txBody>
      </p:sp>
      <p:pic>
        <p:nvPicPr>
          <p:cNvPr id="2" name="Picture 1" descr="220px-Nagasakibomb.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27762" y="3580190"/>
            <a:ext cx="2165944" cy="2589288"/>
          </a:xfrm>
          <a:prstGeom prst="rect">
            <a:avLst/>
          </a:prstGeom>
        </p:spPr>
      </p:pic>
    </p:spTree>
    <p:extLst>
      <p:ext uri="{BB962C8B-B14F-4D97-AF65-F5344CB8AC3E}">
        <p14:creationId xmlns:p14="http://schemas.microsoft.com/office/powerpoint/2010/main" val="202285783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373" y="164956"/>
            <a:ext cx="9108627" cy="1016000"/>
          </a:xfrm>
        </p:spPr>
        <p:txBody>
          <a:bodyPr>
            <a:noAutofit/>
          </a:bodyPr>
          <a:lstStyle/>
          <a:p>
            <a:r>
              <a:rPr lang="en-US" sz="3600" b="1" dirty="0" smtClean="0">
                <a:solidFill>
                  <a:srgbClr val="FFFF00"/>
                </a:solidFill>
                <a:latin typeface="Arial"/>
                <a:cs typeface="Arial"/>
              </a:rPr>
              <a:t>Are we </a:t>
            </a:r>
            <a:r>
              <a:rPr lang="en-US" sz="3600" b="1" dirty="0">
                <a:solidFill>
                  <a:srgbClr val="FFFF00"/>
                </a:solidFill>
                <a:latin typeface="Arial"/>
                <a:cs typeface="Arial"/>
              </a:rPr>
              <a:t>a</a:t>
            </a:r>
            <a:r>
              <a:rPr lang="en-US" sz="3600" b="1" dirty="0" smtClean="0">
                <a:solidFill>
                  <a:srgbClr val="FFFF00"/>
                </a:solidFill>
                <a:latin typeface="Arial"/>
                <a:cs typeface="Arial"/>
              </a:rPr>
              <a:t>lready </a:t>
            </a:r>
            <a:r>
              <a:rPr lang="en-US" sz="3600" b="1" dirty="0">
                <a:solidFill>
                  <a:srgbClr val="FFFF00"/>
                </a:solidFill>
                <a:latin typeface="Arial"/>
                <a:cs typeface="Arial"/>
              </a:rPr>
              <a:t>IN THE POST IP WORLD? </a:t>
            </a:r>
          </a:p>
        </p:txBody>
      </p:sp>
      <p:sp>
        <p:nvSpPr>
          <p:cNvPr id="3" name="Content Placeholder 2"/>
          <p:cNvSpPr>
            <a:spLocks noGrp="1"/>
          </p:cNvSpPr>
          <p:nvPr>
            <p:ph sz="quarter" idx="10"/>
          </p:nvPr>
        </p:nvSpPr>
        <p:spPr>
          <a:xfrm>
            <a:off x="267385" y="1408134"/>
            <a:ext cx="5024928" cy="2306616"/>
          </a:xfrm>
        </p:spPr>
        <p:txBody>
          <a:bodyPr>
            <a:normAutofit fontScale="92500"/>
          </a:bodyPr>
          <a:lstStyle/>
          <a:p>
            <a:pPr marL="0" indent="0">
              <a:buNone/>
            </a:pPr>
            <a:r>
              <a:rPr lang="en-US" sz="2800" dirty="0" smtClean="0">
                <a:solidFill>
                  <a:srgbClr val="FFFFFF"/>
                </a:solidFill>
                <a:latin typeface="Times New Roman"/>
                <a:cs typeface="Times New Roman"/>
              </a:rPr>
              <a:t>In todays world….In real terms….Is it possible that…</a:t>
            </a:r>
          </a:p>
          <a:p>
            <a:endParaRPr lang="en-US" dirty="0">
              <a:solidFill>
                <a:srgbClr val="FFFFFF"/>
              </a:solidFill>
              <a:latin typeface="Times New Roman"/>
              <a:cs typeface="Times New Roman"/>
            </a:endParaRPr>
          </a:p>
          <a:p>
            <a:pPr marL="0" indent="0">
              <a:buNone/>
            </a:pPr>
            <a:r>
              <a:rPr lang="en-US" sz="3200" b="1" dirty="0" smtClean="0">
                <a:solidFill>
                  <a:srgbClr val="FFFFFF"/>
                </a:solidFill>
                <a:latin typeface="Times New Roman"/>
                <a:cs typeface="Times New Roman"/>
              </a:rPr>
              <a:t>IP has become </a:t>
            </a:r>
            <a:r>
              <a:rPr lang="en-US" sz="3200" b="1" dirty="0" smtClean="0">
                <a:solidFill>
                  <a:srgbClr val="FF0000"/>
                </a:solidFill>
                <a:latin typeface="Times New Roman"/>
                <a:cs typeface="Times New Roman"/>
              </a:rPr>
              <a:t>VIRTUALLY* </a:t>
            </a:r>
            <a:r>
              <a:rPr lang="en-US" sz="4000" b="1" dirty="0" smtClean="0">
                <a:solidFill>
                  <a:srgbClr val="FF0000"/>
                </a:solidFill>
                <a:latin typeface="Times New Roman"/>
                <a:cs typeface="Times New Roman"/>
              </a:rPr>
              <a:t>MEANINGLESS</a:t>
            </a:r>
            <a:r>
              <a:rPr lang="en-US" sz="4000" b="1" dirty="0" smtClean="0">
                <a:solidFill>
                  <a:schemeClr val="bg1"/>
                </a:solidFill>
                <a:latin typeface="Times New Roman"/>
                <a:cs typeface="Times New Roman"/>
              </a:rPr>
              <a:t>?</a:t>
            </a:r>
            <a:r>
              <a:rPr lang="en-US" sz="4000" b="1" dirty="0" smtClean="0">
                <a:latin typeface="Times New Roman"/>
                <a:cs typeface="Times New Roman"/>
              </a:rPr>
              <a:t> </a:t>
            </a:r>
            <a:endParaRPr lang="en-US" sz="4000" b="1" dirty="0">
              <a:latin typeface="Times New Roman"/>
              <a:cs typeface="Times New Roman"/>
            </a:endParaRPr>
          </a:p>
        </p:txBody>
      </p:sp>
      <p:sp>
        <p:nvSpPr>
          <p:cNvPr id="4" name="TextBox 3"/>
          <p:cNvSpPr txBox="1"/>
          <p:nvPr/>
        </p:nvSpPr>
        <p:spPr>
          <a:xfrm>
            <a:off x="457200" y="3772644"/>
            <a:ext cx="8001001" cy="2308324"/>
          </a:xfrm>
          <a:prstGeom prst="rect">
            <a:avLst/>
          </a:prstGeom>
          <a:noFill/>
        </p:spPr>
        <p:txBody>
          <a:bodyPr wrap="square" rtlCol="0">
            <a:spAutoFit/>
          </a:bodyPr>
          <a:lstStyle/>
          <a:p>
            <a:r>
              <a:rPr lang="en-US" sz="2400" b="1" dirty="0">
                <a:solidFill>
                  <a:prstClr val="white"/>
                </a:solidFill>
                <a:latin typeface="Times New Roman"/>
                <a:cs typeface="Times New Roman"/>
              </a:rPr>
              <a:t>mean·ing·less</a:t>
            </a:r>
            <a:r>
              <a:rPr lang="en-US" sz="2400" dirty="0">
                <a:solidFill>
                  <a:prstClr val="white"/>
                </a:solidFill>
                <a:latin typeface="Times New Roman"/>
                <a:cs typeface="Times New Roman"/>
              </a:rPr>
              <a:t>/ˈ</a:t>
            </a:r>
            <a:r>
              <a:rPr lang="en-US" sz="2400" dirty="0" err="1">
                <a:solidFill>
                  <a:prstClr val="white"/>
                </a:solidFill>
                <a:latin typeface="Times New Roman"/>
                <a:cs typeface="Times New Roman"/>
              </a:rPr>
              <a:t>mēniNGlis</a:t>
            </a:r>
            <a:r>
              <a:rPr lang="en-US" sz="2400" dirty="0" smtClean="0">
                <a:solidFill>
                  <a:prstClr val="white"/>
                </a:solidFill>
                <a:latin typeface="Times New Roman"/>
                <a:cs typeface="Times New Roman"/>
              </a:rPr>
              <a:t>/</a:t>
            </a:r>
            <a:endParaRPr lang="en-US" sz="2400" dirty="0">
              <a:solidFill>
                <a:prstClr val="white"/>
              </a:solidFill>
              <a:latin typeface="Times New Roman"/>
              <a:cs typeface="Times New Roman"/>
            </a:endParaRPr>
          </a:p>
          <a:p>
            <a:r>
              <a:rPr lang="en-US" sz="2400" dirty="0" smtClean="0">
                <a:solidFill>
                  <a:prstClr val="white"/>
                </a:solidFill>
                <a:latin typeface="Times New Roman"/>
                <a:cs typeface="Times New Roman"/>
              </a:rPr>
              <a:t>Adjective: Having </a:t>
            </a:r>
            <a:r>
              <a:rPr lang="en-US" sz="2400" dirty="0">
                <a:solidFill>
                  <a:prstClr val="white"/>
                </a:solidFill>
                <a:latin typeface="Times New Roman"/>
                <a:cs typeface="Times New Roman"/>
              </a:rPr>
              <a:t>no meaning or significance.</a:t>
            </a:r>
          </a:p>
          <a:p>
            <a:r>
              <a:rPr lang="en-US" sz="2400" dirty="0">
                <a:solidFill>
                  <a:prstClr val="white"/>
                </a:solidFill>
                <a:latin typeface="Times New Roman"/>
                <a:cs typeface="Times New Roman"/>
              </a:rPr>
              <a:t>Having no purpose or reason.			</a:t>
            </a:r>
          </a:p>
          <a:p>
            <a:r>
              <a:rPr lang="en-US" sz="2400" dirty="0">
                <a:solidFill>
                  <a:prstClr val="white"/>
                </a:solidFill>
                <a:latin typeface="Times New Roman"/>
                <a:cs typeface="Times New Roman"/>
              </a:rPr>
              <a:t>Synonyms:	pointless - senseless - unmeaning - insignificant </a:t>
            </a:r>
            <a:r>
              <a:rPr lang="en-US" sz="2400" dirty="0" smtClean="0">
                <a:solidFill>
                  <a:prstClr val="white"/>
                </a:solidFill>
                <a:latin typeface="Times New Roman"/>
                <a:cs typeface="Times New Roman"/>
              </a:rPr>
              <a:t>– inane</a:t>
            </a:r>
            <a:endParaRPr lang="en-US" sz="2400" dirty="0">
              <a:solidFill>
                <a:prstClr val="white"/>
              </a:solidFill>
              <a:latin typeface="Times New Roman"/>
              <a:cs typeface="Times New Roman"/>
            </a:endParaRPr>
          </a:p>
          <a:p>
            <a:r>
              <a:rPr lang="en-US" sz="2400" b="1" dirty="0" smtClean="0">
                <a:solidFill>
                  <a:prstClr val="white"/>
                </a:solidFill>
                <a:latin typeface="Times New Roman"/>
                <a:cs typeface="Times New Roman"/>
              </a:rPr>
              <a:t>*</a:t>
            </a:r>
            <a:r>
              <a:rPr lang="en-US" sz="2400" b="1" dirty="0">
                <a:solidFill>
                  <a:prstClr val="white"/>
                </a:solidFill>
                <a:latin typeface="Times New Roman"/>
                <a:cs typeface="Times New Roman"/>
              </a:rPr>
              <a:t>no pun </a:t>
            </a:r>
            <a:r>
              <a:rPr lang="en-US" sz="2400" b="1" dirty="0" smtClean="0">
                <a:solidFill>
                  <a:prstClr val="white"/>
                </a:solidFill>
                <a:latin typeface="Times New Roman"/>
                <a:cs typeface="Times New Roman"/>
              </a:rPr>
              <a:t>intended </a:t>
            </a:r>
            <a:r>
              <a:rPr lang="en-US" sz="2400" dirty="0">
                <a:solidFill>
                  <a:prstClr val="white"/>
                </a:solidFill>
                <a:latin typeface="Times New Roman"/>
                <a:cs typeface="Times New Roman"/>
              </a:rPr>
              <a:t>	</a:t>
            </a:r>
          </a:p>
        </p:txBody>
      </p:sp>
      <p:pic>
        <p:nvPicPr>
          <p:cNvPr id="7" name="Content Placeholder 3" descr="file0002112826606.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5292313" y="2083564"/>
            <a:ext cx="3816312" cy="2002386"/>
          </a:xfrm>
          <a:prstGeom prst="rect">
            <a:avLst/>
          </a:prstGeom>
        </p:spPr>
      </p:pic>
    </p:spTree>
    <p:extLst>
      <p:ext uri="{BB962C8B-B14F-4D97-AF65-F5344CB8AC3E}">
        <p14:creationId xmlns:p14="http://schemas.microsoft.com/office/powerpoint/2010/main" val="275817629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638"/>
            <a:ext cx="8229600" cy="731651"/>
          </a:xfrm>
        </p:spPr>
        <p:txBody>
          <a:bodyPr>
            <a:noAutofit/>
          </a:bodyPr>
          <a:lstStyle/>
          <a:p>
            <a:r>
              <a:rPr lang="en-US" sz="4400" b="1" dirty="0" smtClean="0">
                <a:solidFill>
                  <a:srgbClr val="FFFF00"/>
                </a:solidFill>
                <a:latin typeface="+mn-lt"/>
              </a:rPr>
              <a:t>Basic Thesis</a:t>
            </a:r>
            <a:endParaRPr lang="en-US" sz="4400" b="1" dirty="0">
              <a:solidFill>
                <a:srgbClr val="FFFF00"/>
              </a:solidFill>
              <a:latin typeface="+mn-lt"/>
            </a:endParaRPr>
          </a:p>
        </p:txBody>
      </p:sp>
      <p:sp>
        <p:nvSpPr>
          <p:cNvPr id="3" name="Content Placeholder 2"/>
          <p:cNvSpPr>
            <a:spLocks noGrp="1"/>
          </p:cNvSpPr>
          <p:nvPr>
            <p:ph sz="quarter" idx="10"/>
          </p:nvPr>
        </p:nvSpPr>
        <p:spPr>
          <a:xfrm>
            <a:off x="457201" y="729013"/>
            <a:ext cx="5419576" cy="4997121"/>
          </a:xfrm>
        </p:spPr>
        <p:txBody>
          <a:bodyPr>
            <a:noAutofit/>
          </a:bodyPr>
          <a:lstStyle/>
          <a:p>
            <a:pPr marL="0" indent="0">
              <a:lnSpc>
                <a:spcPct val="100000"/>
              </a:lnSpc>
              <a:buNone/>
            </a:pPr>
            <a:r>
              <a:rPr lang="en-US" sz="4000" dirty="0" smtClean="0">
                <a:solidFill>
                  <a:schemeClr val="bg1"/>
                </a:solidFill>
                <a:latin typeface="+mn-lt"/>
              </a:rPr>
              <a:t>If Copyright Law is reaching towards unity and equality of creators, consumers &amp; users…</a:t>
            </a:r>
          </a:p>
          <a:p>
            <a:pPr marL="0" indent="0">
              <a:lnSpc>
                <a:spcPct val="100000"/>
              </a:lnSpc>
              <a:buNone/>
            </a:pPr>
            <a:r>
              <a:rPr lang="en-US" sz="4000" dirty="0" smtClean="0">
                <a:solidFill>
                  <a:schemeClr val="bg1"/>
                </a:solidFill>
                <a:latin typeface="+mn-lt"/>
              </a:rPr>
              <a:t>Contractual terms are tearing that utopian vision apart</a:t>
            </a:r>
            <a:endParaRPr lang="en-US" sz="4000" dirty="0">
              <a:solidFill>
                <a:schemeClr val="bg1"/>
              </a:solidFill>
              <a:latin typeface="+mn-lt"/>
            </a:endParaRPr>
          </a:p>
        </p:txBody>
      </p:sp>
      <p:pic>
        <p:nvPicPr>
          <p:cNvPr id="4" name="Picture 3"/>
          <p:cNvPicPr>
            <a:picLocks noChangeAspect="1"/>
          </p:cNvPicPr>
          <p:nvPr/>
        </p:nvPicPr>
        <p:blipFill>
          <a:blip r:embed="rId2"/>
          <a:stretch>
            <a:fillRect/>
          </a:stretch>
        </p:blipFill>
        <p:spPr>
          <a:xfrm>
            <a:off x="6431764" y="729013"/>
            <a:ext cx="2712235" cy="4068354"/>
          </a:xfrm>
          <a:prstGeom prst="rect">
            <a:avLst/>
          </a:prstGeom>
        </p:spPr>
      </p:pic>
    </p:spTree>
    <p:extLst>
      <p:ext uri="{BB962C8B-B14F-4D97-AF65-F5344CB8AC3E}">
        <p14:creationId xmlns:p14="http://schemas.microsoft.com/office/powerpoint/2010/main" val="16030606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81810"/>
            <a:ext cx="8229600" cy="1016000"/>
          </a:xfrm>
        </p:spPr>
        <p:txBody>
          <a:bodyPr>
            <a:normAutofit fontScale="90000"/>
          </a:bodyPr>
          <a:lstStyle/>
          <a:p>
            <a:r>
              <a:rPr lang="en-US" b="1" dirty="0">
                <a:solidFill>
                  <a:srgbClr val="FFFF00"/>
                </a:solidFill>
                <a:latin typeface="+mn-lt"/>
              </a:rPr>
              <a:t>S</a:t>
            </a:r>
            <a:r>
              <a:rPr lang="en-US" b="1" dirty="0" smtClean="0">
                <a:solidFill>
                  <a:srgbClr val="FFFF00"/>
                </a:solidFill>
                <a:latin typeface="+mn-lt"/>
              </a:rPr>
              <a:t>ome very poor judgment </a:t>
            </a:r>
            <a:br>
              <a:rPr lang="en-US" b="1" dirty="0" smtClean="0">
                <a:solidFill>
                  <a:srgbClr val="FFFF00"/>
                </a:solidFill>
                <a:latin typeface="+mn-lt"/>
              </a:rPr>
            </a:br>
            <a:r>
              <a:rPr lang="en-US" b="1" dirty="0" smtClean="0">
                <a:solidFill>
                  <a:srgbClr val="FFFF00"/>
                </a:solidFill>
                <a:latin typeface="+mn-lt"/>
              </a:rPr>
              <a:t>…care of </a:t>
            </a:r>
            <a:r>
              <a:rPr lang="en-US" b="1" dirty="0" smtClean="0">
                <a:solidFill>
                  <a:schemeClr val="tx2">
                    <a:lumMod val="60000"/>
                    <a:lumOff val="40000"/>
                  </a:schemeClr>
                </a:solidFill>
                <a:latin typeface="+mn-lt"/>
              </a:rPr>
              <a:t>Facebook</a:t>
            </a:r>
            <a:endParaRPr lang="en-US" b="1" dirty="0">
              <a:solidFill>
                <a:schemeClr val="tx2">
                  <a:lumMod val="60000"/>
                  <a:lumOff val="40000"/>
                </a:schemeClr>
              </a:solidFill>
              <a:latin typeface="+mn-lt"/>
            </a:endParaRPr>
          </a:p>
        </p:txBody>
      </p:sp>
      <p:pic>
        <p:nvPicPr>
          <p:cNvPr id="6" name="Content Placeholder 5" descr="Screen Shot 2014-08-09 at 3.57.19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t="-191" b="-838"/>
          <a:stretch/>
        </p:blipFill>
        <p:spPr>
          <a:xfrm>
            <a:off x="457200" y="1917316"/>
            <a:ext cx="8229600" cy="3423478"/>
          </a:xfrm>
        </p:spPr>
      </p:pic>
      <p:sp>
        <p:nvSpPr>
          <p:cNvPr id="3" name="Rectangle 2"/>
          <p:cNvSpPr/>
          <p:nvPr/>
        </p:nvSpPr>
        <p:spPr>
          <a:xfrm>
            <a:off x="457200" y="5321634"/>
            <a:ext cx="8686800" cy="800219"/>
          </a:xfrm>
          <a:prstGeom prst="rect">
            <a:avLst/>
          </a:prstGeom>
        </p:spPr>
        <p:txBody>
          <a:bodyPr wrap="square">
            <a:spAutoFit/>
          </a:bodyPr>
          <a:lstStyle/>
          <a:p>
            <a:r>
              <a:rPr lang="en-US" sz="1400" dirty="0">
                <a:solidFill>
                  <a:prstClr val="black"/>
                </a:solidFill>
                <a:latin typeface="Arial"/>
                <a:hlinkClick r:id="rId3"/>
              </a:rPr>
              <a:t>http://pando.com/2014/06/28/facebooks-science-experiment-on-users-shows-the-company-is-more-even-powerful-and-unethical-than-we-thought</a:t>
            </a:r>
            <a:r>
              <a:rPr lang="en-US" sz="1400" dirty="0" smtClean="0">
                <a:solidFill>
                  <a:prstClr val="black"/>
                </a:solidFill>
                <a:latin typeface="Arial"/>
                <a:hlinkClick r:id="rId3"/>
              </a:rPr>
              <a:t>/</a:t>
            </a:r>
            <a:endParaRPr lang="en-US" sz="1400" dirty="0" smtClean="0">
              <a:solidFill>
                <a:prstClr val="black"/>
              </a:solidFill>
              <a:latin typeface="Arial"/>
            </a:endParaRPr>
          </a:p>
          <a:p>
            <a:endParaRPr lang="en-US" dirty="0">
              <a:solidFill>
                <a:prstClr val="black"/>
              </a:solidFill>
              <a:latin typeface="Arial"/>
            </a:endParaRPr>
          </a:p>
        </p:txBody>
      </p:sp>
    </p:spTree>
    <p:extLst>
      <p:ext uri="{BB962C8B-B14F-4D97-AF65-F5344CB8AC3E}">
        <p14:creationId xmlns:p14="http://schemas.microsoft.com/office/powerpoint/2010/main" val="12555845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4-08-09 at 3.00.36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420" r="-114"/>
          <a:stretch/>
        </p:blipFill>
        <p:spPr>
          <a:xfrm>
            <a:off x="1361445" y="874038"/>
            <a:ext cx="6183824" cy="4751384"/>
          </a:xfrm>
        </p:spPr>
      </p:pic>
      <p:sp>
        <p:nvSpPr>
          <p:cNvPr id="2" name="Rectangle 1"/>
          <p:cNvSpPr/>
          <p:nvPr/>
        </p:nvSpPr>
        <p:spPr>
          <a:xfrm>
            <a:off x="764440" y="5596813"/>
            <a:ext cx="8379560" cy="584776"/>
          </a:xfrm>
          <a:prstGeom prst="rect">
            <a:avLst/>
          </a:prstGeom>
        </p:spPr>
        <p:txBody>
          <a:bodyPr wrap="square">
            <a:spAutoFit/>
          </a:bodyPr>
          <a:lstStyle/>
          <a:p>
            <a:r>
              <a:rPr lang="en-US" sz="1400" dirty="0">
                <a:solidFill>
                  <a:prstClr val="black"/>
                </a:solidFill>
                <a:latin typeface="Arial"/>
                <a:hlinkClick r:id="rId3"/>
              </a:rPr>
              <a:t>http://arstechnica.com/gaming/2014/07/riot-starts-getting-tough-on-toxic-players-with-instant-bans</a:t>
            </a:r>
            <a:r>
              <a:rPr lang="en-US" sz="1400" dirty="0" smtClean="0">
                <a:solidFill>
                  <a:prstClr val="black"/>
                </a:solidFill>
                <a:latin typeface="Arial"/>
                <a:hlinkClick r:id="rId3"/>
              </a:rPr>
              <a:t>/</a:t>
            </a:r>
            <a:endParaRPr lang="en-US" sz="1400" dirty="0" smtClean="0">
              <a:solidFill>
                <a:prstClr val="black"/>
              </a:solidFill>
              <a:latin typeface="Arial"/>
            </a:endParaRPr>
          </a:p>
          <a:p>
            <a:endParaRPr lang="en-US" dirty="0">
              <a:solidFill>
                <a:prstClr val="black"/>
              </a:solidFill>
              <a:latin typeface="Arial"/>
            </a:endParaRPr>
          </a:p>
        </p:txBody>
      </p:sp>
      <p:sp>
        <p:nvSpPr>
          <p:cNvPr id="3" name="TextBox 2"/>
          <p:cNvSpPr txBox="1"/>
          <p:nvPr/>
        </p:nvSpPr>
        <p:spPr>
          <a:xfrm>
            <a:off x="1361445" y="166152"/>
            <a:ext cx="3419977" cy="707886"/>
          </a:xfrm>
          <a:prstGeom prst="rect">
            <a:avLst/>
          </a:prstGeom>
          <a:noFill/>
        </p:spPr>
        <p:txBody>
          <a:bodyPr wrap="none" rtlCol="0">
            <a:spAutoFit/>
          </a:bodyPr>
          <a:lstStyle/>
          <a:p>
            <a:r>
              <a:rPr lang="en-US" sz="4000" b="1" dirty="0" smtClean="0">
                <a:solidFill>
                  <a:srgbClr val="FFFF00"/>
                </a:solidFill>
              </a:rPr>
              <a:t>On the </a:t>
            </a:r>
            <a:r>
              <a:rPr lang="en-US" sz="4000" b="1" dirty="0" smtClean="0">
                <a:solidFill>
                  <a:schemeClr val="bg1"/>
                </a:solidFill>
              </a:rPr>
              <a:t>+ </a:t>
            </a:r>
            <a:r>
              <a:rPr lang="en-US" sz="4000" b="1" dirty="0" smtClean="0">
                <a:solidFill>
                  <a:srgbClr val="FFFF00"/>
                </a:solidFill>
              </a:rPr>
              <a:t>side</a:t>
            </a:r>
            <a:endParaRPr lang="en-US" sz="4000" b="1" dirty="0">
              <a:solidFill>
                <a:srgbClr val="FFFF00"/>
              </a:solidFill>
            </a:endParaRPr>
          </a:p>
        </p:txBody>
      </p:sp>
    </p:spTree>
    <p:extLst>
      <p:ext uri="{BB962C8B-B14F-4D97-AF65-F5344CB8AC3E}">
        <p14:creationId xmlns:p14="http://schemas.microsoft.com/office/powerpoint/2010/main" val="27119541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2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4309"/>
            <a:ext cx="8229600" cy="1227951"/>
          </a:xfrm>
        </p:spPr>
        <p:txBody>
          <a:bodyPr>
            <a:normAutofit/>
          </a:bodyPr>
          <a:lstStyle/>
          <a:p>
            <a:r>
              <a:rPr lang="en-US" sz="3200" b="1" dirty="0" smtClean="0"/>
              <a:t>  </a:t>
            </a:r>
            <a:r>
              <a:rPr lang="en-US" sz="3200" b="1" dirty="0">
                <a:solidFill>
                  <a:schemeClr val="tx2"/>
                </a:solidFill>
              </a:rPr>
              <a:t> </a:t>
            </a:r>
            <a:r>
              <a:rPr lang="en-US" sz="4400" b="1" dirty="0" smtClean="0">
                <a:solidFill>
                  <a:schemeClr val="tx2"/>
                </a:solidFill>
                <a:latin typeface="+mn-lt"/>
                <a:cs typeface="American Typewriter"/>
              </a:rPr>
              <a:t>IP Law </a:t>
            </a:r>
            <a:r>
              <a:rPr lang="en-US" sz="4400" b="1" dirty="0">
                <a:solidFill>
                  <a:schemeClr val="tx2"/>
                </a:solidFill>
                <a:latin typeface="+mn-lt"/>
                <a:cs typeface="American Typewriter"/>
              </a:rPr>
              <a:t>S</a:t>
            </a:r>
            <a:r>
              <a:rPr lang="en-US" sz="4400" b="1" dirty="0" smtClean="0">
                <a:solidFill>
                  <a:schemeClr val="tx2"/>
                </a:solidFill>
                <a:latin typeface="+mn-lt"/>
                <a:cs typeface="American Typewriter"/>
              </a:rPr>
              <a:t>wept </a:t>
            </a:r>
            <a:r>
              <a:rPr lang="en-US" sz="4400" b="1" dirty="0">
                <a:solidFill>
                  <a:schemeClr val="tx2"/>
                </a:solidFill>
                <a:latin typeface="+mn-lt"/>
                <a:cs typeface="American Typewriter"/>
              </a:rPr>
              <a:t>A</a:t>
            </a:r>
            <a:r>
              <a:rPr lang="en-US" sz="4400" b="1" dirty="0" smtClean="0">
                <a:solidFill>
                  <a:schemeClr val="tx2"/>
                </a:solidFill>
                <a:latin typeface="+mn-lt"/>
                <a:cs typeface="American Typewriter"/>
              </a:rPr>
              <a:t>way By</a:t>
            </a:r>
            <a:r>
              <a:rPr lang="en-US" sz="4400" b="1" dirty="0">
                <a:solidFill>
                  <a:schemeClr val="tx2"/>
                </a:solidFill>
                <a:latin typeface="+mn-lt"/>
                <a:cs typeface="American Typewriter"/>
              </a:rPr>
              <a:t>?</a:t>
            </a:r>
          </a:p>
        </p:txBody>
      </p:sp>
      <p:sp>
        <p:nvSpPr>
          <p:cNvPr id="3" name="Content Placeholder 2"/>
          <p:cNvSpPr>
            <a:spLocks noGrp="1"/>
          </p:cNvSpPr>
          <p:nvPr>
            <p:ph sz="quarter" idx="10"/>
          </p:nvPr>
        </p:nvSpPr>
        <p:spPr>
          <a:xfrm>
            <a:off x="457200" y="1232260"/>
            <a:ext cx="8229600" cy="5413531"/>
          </a:xfrm>
        </p:spPr>
        <p:txBody>
          <a:bodyPr>
            <a:normAutofit fontScale="92500" lnSpcReduction="10000"/>
          </a:bodyPr>
          <a:lstStyle/>
          <a:p>
            <a:r>
              <a:rPr lang="en-US" sz="2800" b="1" dirty="0" smtClean="0">
                <a:solidFill>
                  <a:srgbClr val="000000"/>
                </a:solidFill>
                <a:latin typeface="+mn-lt"/>
                <a:cs typeface="American Typewriter"/>
              </a:rPr>
              <a:t>Privity of Contract;  AKA Licensing Agreements (EULA’s, ToS etc.)</a:t>
            </a:r>
          </a:p>
          <a:p>
            <a:pPr marL="0" indent="0">
              <a:buNone/>
            </a:pPr>
            <a:endParaRPr lang="en-US" sz="2800" b="1" dirty="0" smtClean="0">
              <a:latin typeface="+mn-lt"/>
            </a:endParaRPr>
          </a:p>
          <a:p>
            <a:pPr marL="0" indent="0">
              <a:buNone/>
            </a:pPr>
            <a:endParaRPr lang="en-US" sz="2800" b="1" dirty="0">
              <a:solidFill>
                <a:schemeClr val="tx1"/>
              </a:solidFill>
              <a:latin typeface="+mn-lt"/>
            </a:endParaRPr>
          </a:p>
          <a:p>
            <a:r>
              <a:rPr lang="en-US" sz="2800" b="1" dirty="0" smtClean="0">
                <a:solidFill>
                  <a:schemeClr val="tx1"/>
                </a:solidFill>
                <a:latin typeface="+mn-lt"/>
                <a:cs typeface="American Typewriter"/>
              </a:rPr>
              <a:t>Privacy Agreements</a:t>
            </a:r>
          </a:p>
          <a:p>
            <a:pPr marL="0" indent="0">
              <a:buNone/>
            </a:pPr>
            <a:endParaRPr lang="en-US" sz="2800" b="1" dirty="0" smtClean="0">
              <a:solidFill>
                <a:schemeClr val="tx1"/>
              </a:solidFill>
              <a:latin typeface="+mn-lt"/>
              <a:cs typeface="American Typewriter"/>
            </a:endParaRPr>
          </a:p>
          <a:p>
            <a:r>
              <a:rPr lang="en-US" sz="2800" dirty="0" smtClean="0">
                <a:solidFill>
                  <a:schemeClr val="tx1"/>
                </a:solidFill>
                <a:latin typeface="+mn-lt"/>
                <a:cs typeface="American Typewriter"/>
              </a:rPr>
              <a:t>Broadcast &amp; Telecom Regulation</a:t>
            </a:r>
          </a:p>
          <a:p>
            <a:pPr marL="0" indent="0">
              <a:buNone/>
            </a:pPr>
            <a:endParaRPr lang="en-US" sz="2800" dirty="0">
              <a:solidFill>
                <a:schemeClr val="tx1"/>
              </a:solidFill>
              <a:latin typeface="+mn-lt"/>
              <a:cs typeface="American Typewriter"/>
            </a:endParaRPr>
          </a:p>
          <a:p>
            <a:r>
              <a:rPr lang="en-US" sz="2800" dirty="0" smtClean="0">
                <a:solidFill>
                  <a:schemeClr val="tx1"/>
                </a:solidFill>
                <a:latin typeface="+mn-lt"/>
                <a:cs typeface="American Typewriter"/>
              </a:rPr>
              <a:t>Competition/Anti </a:t>
            </a:r>
            <a:r>
              <a:rPr lang="en-US" sz="2800" dirty="0">
                <a:solidFill>
                  <a:schemeClr val="tx1"/>
                </a:solidFill>
                <a:latin typeface="+mn-lt"/>
                <a:cs typeface="American Typewriter"/>
              </a:rPr>
              <a:t>-</a:t>
            </a:r>
            <a:r>
              <a:rPr lang="en-US" sz="2800" dirty="0" smtClean="0">
                <a:solidFill>
                  <a:schemeClr val="tx1"/>
                </a:solidFill>
                <a:latin typeface="+mn-lt"/>
                <a:cs typeface="American Typewriter"/>
              </a:rPr>
              <a:t>Trust Law</a:t>
            </a:r>
          </a:p>
          <a:p>
            <a:pPr marL="0" indent="0">
              <a:buNone/>
            </a:pPr>
            <a:endParaRPr lang="en-US" sz="2800" dirty="0">
              <a:solidFill>
                <a:schemeClr val="tx1"/>
              </a:solidFill>
              <a:latin typeface="+mn-lt"/>
              <a:cs typeface="American Typewriter"/>
            </a:endParaRPr>
          </a:p>
          <a:p>
            <a:r>
              <a:rPr lang="en-US" sz="2800" dirty="0" smtClean="0">
                <a:solidFill>
                  <a:schemeClr val="tx1"/>
                </a:solidFill>
                <a:latin typeface="+mn-lt"/>
                <a:cs typeface="American Typewriter"/>
              </a:rPr>
              <a:t>Consumer Protection</a:t>
            </a:r>
          </a:p>
          <a:p>
            <a:endParaRPr lang="en-US" sz="2800" dirty="0">
              <a:solidFill>
                <a:schemeClr val="tx1"/>
              </a:solidFill>
              <a:latin typeface="+mn-lt"/>
              <a:cs typeface="American Typewriter"/>
            </a:endParaRPr>
          </a:p>
          <a:p>
            <a:r>
              <a:rPr lang="en-US" sz="2800" dirty="0" smtClean="0">
                <a:solidFill>
                  <a:schemeClr val="tx1"/>
                </a:solidFill>
                <a:latin typeface="+mn-lt"/>
                <a:cs typeface="American Typewriter"/>
              </a:rPr>
              <a:t>Fair Use/Dealing (SCC)</a:t>
            </a:r>
          </a:p>
          <a:p>
            <a:pPr marL="0" indent="0">
              <a:buNone/>
            </a:pPr>
            <a:endParaRPr lang="en-US" dirty="0" smtClean="0"/>
          </a:p>
          <a:p>
            <a:pPr marL="0" indent="0">
              <a:buNone/>
            </a:pPr>
            <a:r>
              <a:rPr lang="en-US" dirty="0" smtClean="0"/>
              <a:t>  </a:t>
            </a:r>
          </a:p>
          <a:p>
            <a:endParaRPr lang="en-US" dirty="0"/>
          </a:p>
        </p:txBody>
      </p:sp>
      <p:sp>
        <p:nvSpPr>
          <p:cNvPr id="4" name="TextBox 3"/>
          <p:cNvSpPr txBox="1"/>
          <p:nvPr/>
        </p:nvSpPr>
        <p:spPr>
          <a:xfrm>
            <a:off x="559486" y="5999460"/>
            <a:ext cx="8229600" cy="646331"/>
          </a:xfrm>
          <a:prstGeom prst="rect">
            <a:avLst/>
          </a:prstGeom>
          <a:noFill/>
        </p:spPr>
        <p:txBody>
          <a:bodyPr wrap="square" rtlCol="0">
            <a:spAutoFit/>
          </a:bodyPr>
          <a:lstStyle/>
          <a:p>
            <a:r>
              <a:rPr lang="en-US" sz="3600" dirty="0" smtClean="0"/>
              <a:t>       </a:t>
            </a:r>
            <a:endParaRPr lang="en-US" sz="3600" dirty="0"/>
          </a:p>
        </p:txBody>
      </p:sp>
      <p:pic>
        <p:nvPicPr>
          <p:cNvPr id="7" name="Content Placeholder 3" descr="file8691342634011.jpg"/>
          <p:cNvPicPr>
            <a:picLocks noChangeAspect="1"/>
          </p:cNvPicPr>
          <p:nvPr/>
        </p:nvPicPr>
        <p:blipFill rotWithShape="1">
          <a:blip r:embed="rId3" cstate="print">
            <a:extLst>
              <a:ext uri="{28A0092B-C50C-407E-A947-70E740481C1C}">
                <a14:useLocalDpi xmlns:a14="http://schemas.microsoft.com/office/drawing/2010/main"/>
              </a:ext>
            </a:extLst>
          </a:blip>
          <a:srcRect l="-294" r="-75"/>
          <a:stretch/>
        </p:blipFill>
        <p:spPr>
          <a:xfrm>
            <a:off x="5911273" y="2875972"/>
            <a:ext cx="3232727" cy="2522011"/>
          </a:xfrm>
          <a:prstGeom prst="rect">
            <a:avLst/>
          </a:prstGeom>
        </p:spPr>
      </p:pic>
    </p:spTree>
    <p:extLst>
      <p:ext uri="{BB962C8B-B14F-4D97-AF65-F5344CB8AC3E}">
        <p14:creationId xmlns:p14="http://schemas.microsoft.com/office/powerpoint/2010/main" val="17420653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67000">
              <a:schemeClr val="bg1">
                <a:alpha val="10000"/>
              </a:schemeClr>
            </a:gs>
            <a:gs pos="100000">
              <a:srgbClr val="00000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lstStyle/>
          <a:p>
            <a:r>
              <a:rPr lang="en-US" dirty="0" smtClean="0"/>
              <a:t>        </a:t>
            </a:r>
            <a:r>
              <a:rPr lang="en-US" dirty="0" smtClean="0">
                <a:solidFill>
                  <a:srgbClr val="008000"/>
                </a:solidFill>
              </a:rPr>
              <a:t>     </a:t>
            </a:r>
            <a:r>
              <a:rPr lang="en-US" sz="4800" b="1" dirty="0" smtClean="0">
                <a:solidFill>
                  <a:srgbClr val="008000"/>
                </a:solidFill>
                <a:latin typeface="+mn-lt"/>
                <a:cs typeface="American Typewriter"/>
              </a:rPr>
              <a:t>A Question….</a:t>
            </a:r>
            <a:endParaRPr lang="en-US" sz="4800" b="1" dirty="0">
              <a:solidFill>
                <a:srgbClr val="008000"/>
              </a:solidFill>
              <a:latin typeface="+mn-lt"/>
              <a:cs typeface="American Typewriter"/>
            </a:endParaRPr>
          </a:p>
        </p:txBody>
      </p:sp>
      <p:sp>
        <p:nvSpPr>
          <p:cNvPr id="3" name="Content Placeholder 2"/>
          <p:cNvSpPr>
            <a:spLocks noGrp="1"/>
          </p:cNvSpPr>
          <p:nvPr>
            <p:ph sz="quarter" idx="10"/>
          </p:nvPr>
        </p:nvSpPr>
        <p:spPr>
          <a:xfrm>
            <a:off x="762000" y="1016001"/>
            <a:ext cx="8128000" cy="5126182"/>
          </a:xfrm>
        </p:spPr>
        <p:txBody>
          <a:bodyPr>
            <a:normAutofit/>
          </a:bodyPr>
          <a:lstStyle/>
          <a:p>
            <a:pPr marL="0" indent="0">
              <a:buNone/>
            </a:pPr>
            <a:r>
              <a:rPr lang="en-US" sz="2800" b="1" dirty="0" smtClean="0">
                <a:solidFill>
                  <a:srgbClr val="000090"/>
                </a:solidFill>
                <a:latin typeface="+mn-lt"/>
                <a:cs typeface="American Typewriter"/>
              </a:rPr>
              <a:t>Why no EULA when you store-buy an album </a:t>
            </a:r>
          </a:p>
          <a:p>
            <a:pPr marL="0" indent="0">
              <a:buNone/>
            </a:pPr>
            <a:r>
              <a:rPr lang="en-US" sz="2800" b="1" dirty="0" smtClean="0">
                <a:solidFill>
                  <a:srgbClr val="000090"/>
                </a:solidFill>
                <a:latin typeface="+mn-lt"/>
                <a:cs typeface="American Typewriter"/>
              </a:rPr>
              <a:t>         but EULA  when you buy the same</a:t>
            </a:r>
          </a:p>
          <a:p>
            <a:pPr marL="0" indent="0">
              <a:buNone/>
            </a:pPr>
            <a:r>
              <a:rPr lang="en-US" sz="2800" b="1" dirty="0" smtClean="0">
                <a:solidFill>
                  <a:srgbClr val="000090"/>
                </a:solidFill>
                <a:latin typeface="+mn-lt"/>
                <a:cs typeface="American Typewriter"/>
              </a:rPr>
              <a:t>                    album on iTunes???</a:t>
            </a:r>
            <a:endParaRPr lang="en-US" sz="2800" b="1" dirty="0">
              <a:solidFill>
                <a:srgbClr val="000090"/>
              </a:solidFill>
              <a:latin typeface="+mn-lt"/>
              <a:cs typeface="American Typewriter"/>
            </a:endParaRPr>
          </a:p>
        </p:txBody>
      </p:sp>
      <p:pic>
        <p:nvPicPr>
          <p:cNvPr id="5" name="Picture 4"/>
          <p:cNvPicPr>
            <a:picLocks noChangeAspect="1"/>
          </p:cNvPicPr>
          <p:nvPr/>
        </p:nvPicPr>
        <p:blipFill>
          <a:blip r:embed="rId2"/>
          <a:stretch>
            <a:fillRect/>
          </a:stretch>
        </p:blipFill>
        <p:spPr>
          <a:xfrm>
            <a:off x="5163404" y="2537282"/>
            <a:ext cx="2552700" cy="3022600"/>
          </a:xfrm>
          <a:prstGeom prst="rect">
            <a:avLst/>
          </a:prstGeom>
        </p:spPr>
      </p:pic>
      <p:pic>
        <p:nvPicPr>
          <p:cNvPr id="6" name="Content Placeholder 3" descr="file000261261681-1.jpg"/>
          <p:cNvPicPr>
            <a:picLocks noChangeAspect="1"/>
          </p:cNvPicPr>
          <p:nvPr/>
        </p:nvPicPr>
        <p:blipFill rotWithShape="1">
          <a:blip r:embed="rId3" cstate="print">
            <a:extLst>
              <a:ext uri="{28A0092B-C50C-407E-A947-70E740481C1C}">
                <a14:useLocalDpi xmlns:a14="http://schemas.microsoft.com/office/drawing/2010/main"/>
              </a:ext>
            </a:extLst>
          </a:blip>
          <a:srcRect l="-515" r="-515"/>
          <a:stretch/>
        </p:blipFill>
        <p:spPr>
          <a:xfrm>
            <a:off x="1397000" y="2391457"/>
            <a:ext cx="2756012" cy="3334677"/>
          </a:xfrm>
          <a:prstGeom prst="rect">
            <a:avLst/>
          </a:prstGeom>
        </p:spPr>
      </p:pic>
    </p:spTree>
    <p:extLst>
      <p:ext uri="{BB962C8B-B14F-4D97-AF65-F5344CB8AC3E}">
        <p14:creationId xmlns:p14="http://schemas.microsoft.com/office/powerpoint/2010/main" val="11664782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774699"/>
          </a:xfrm>
        </p:spPr>
        <p:txBody>
          <a:bodyPr>
            <a:normAutofit fontScale="90000"/>
          </a:bodyPr>
          <a:lstStyle/>
          <a:p>
            <a:r>
              <a:rPr lang="en-US" b="1" dirty="0" smtClean="0"/>
              <a:t>      </a:t>
            </a:r>
            <a:r>
              <a:rPr lang="en-US" sz="4400" b="1" dirty="0" smtClean="0">
                <a:solidFill>
                  <a:srgbClr val="FFFF00"/>
                </a:solidFill>
                <a:latin typeface="+mn-lt"/>
                <a:cs typeface="American Typewriter"/>
              </a:rPr>
              <a:t>Some reasons…</a:t>
            </a:r>
            <a:endParaRPr lang="en-US" sz="4400" dirty="0">
              <a:solidFill>
                <a:srgbClr val="FFFF00"/>
              </a:solidFill>
              <a:latin typeface="+mn-lt"/>
              <a:cs typeface="American Typewriter"/>
            </a:endParaRPr>
          </a:p>
        </p:txBody>
      </p:sp>
      <p:sp>
        <p:nvSpPr>
          <p:cNvPr id="3" name="Content Placeholder 2"/>
          <p:cNvSpPr>
            <a:spLocks noGrp="1"/>
          </p:cNvSpPr>
          <p:nvPr>
            <p:ph sz="quarter" idx="10"/>
          </p:nvPr>
        </p:nvSpPr>
        <p:spPr>
          <a:xfrm>
            <a:off x="0" y="774702"/>
            <a:ext cx="9144000" cy="5298207"/>
          </a:xfrm>
        </p:spPr>
        <p:txBody>
          <a:bodyPr>
            <a:normAutofit fontScale="70000" lnSpcReduction="20000"/>
          </a:bodyPr>
          <a:lstStyle/>
          <a:p>
            <a:pPr marL="0" indent="0">
              <a:lnSpc>
                <a:spcPct val="110000"/>
              </a:lnSpc>
              <a:buNone/>
            </a:pPr>
            <a:r>
              <a:rPr lang="en-US" sz="2800" b="1" dirty="0">
                <a:solidFill>
                  <a:srgbClr val="000000"/>
                </a:solidFill>
                <a:latin typeface="+mn-lt"/>
                <a:cs typeface="American Typewriter"/>
              </a:rPr>
              <a:t>1: Evolution of </a:t>
            </a:r>
            <a:r>
              <a:rPr lang="en-US" sz="2800" b="1" dirty="0" smtClean="0">
                <a:solidFill>
                  <a:srgbClr val="000000"/>
                </a:solidFill>
                <a:latin typeface="+mn-lt"/>
                <a:cs typeface="American Typewriter"/>
              </a:rPr>
              <a:t>Software: </a:t>
            </a:r>
          </a:p>
          <a:p>
            <a:pPr marL="0" indent="0">
              <a:lnSpc>
                <a:spcPct val="110000"/>
              </a:lnSpc>
              <a:buNone/>
            </a:pPr>
            <a:r>
              <a:rPr lang="en-US" sz="2800" dirty="0" smtClean="0">
                <a:solidFill>
                  <a:srgbClr val="000090"/>
                </a:solidFill>
                <a:latin typeface="+mn-lt"/>
                <a:cs typeface="American Typewriter"/>
              </a:rPr>
              <a:t>Licensing </a:t>
            </a:r>
            <a:r>
              <a:rPr lang="en-US" sz="2800" dirty="0">
                <a:solidFill>
                  <a:srgbClr val="000090"/>
                </a:solidFill>
                <a:latin typeface="+mn-lt"/>
                <a:cs typeface="American Typewriter"/>
              </a:rPr>
              <a:t>grew out of the early computer software </a:t>
            </a:r>
            <a:r>
              <a:rPr lang="en-US" sz="2800" dirty="0" smtClean="0">
                <a:solidFill>
                  <a:srgbClr val="000090"/>
                </a:solidFill>
                <a:latin typeface="+mn-lt"/>
                <a:cs typeface="American Typewriter"/>
              </a:rPr>
              <a:t>consulting (e.g. </a:t>
            </a:r>
            <a:r>
              <a:rPr lang="en-US" sz="2800" dirty="0">
                <a:solidFill>
                  <a:srgbClr val="000090"/>
                </a:solidFill>
                <a:latin typeface="+mn-lt"/>
                <a:cs typeface="American Typewriter"/>
              </a:rPr>
              <a:t>enterprise </a:t>
            </a:r>
            <a:r>
              <a:rPr lang="en-US" sz="2800" dirty="0" smtClean="0">
                <a:solidFill>
                  <a:srgbClr val="000090"/>
                </a:solidFill>
                <a:latin typeface="+mn-lt"/>
                <a:cs typeface="American Typewriter"/>
              </a:rPr>
              <a:t>accounting)…</a:t>
            </a:r>
            <a:r>
              <a:rPr lang="en-US" sz="2800" dirty="0">
                <a:solidFill>
                  <a:srgbClr val="000090"/>
                </a:solidFill>
                <a:latin typeface="+mn-lt"/>
                <a:cs typeface="American Typewriter"/>
              </a:rPr>
              <a:t>never intended for mass </a:t>
            </a:r>
            <a:r>
              <a:rPr lang="en-US" sz="2800" dirty="0" smtClean="0">
                <a:solidFill>
                  <a:srgbClr val="000090"/>
                </a:solidFill>
                <a:latin typeface="+mn-lt"/>
                <a:cs typeface="American Typewriter"/>
              </a:rPr>
              <a:t>entertainment.</a:t>
            </a:r>
            <a:r>
              <a:rPr lang="en-US" sz="2800" b="1" dirty="0" smtClean="0">
                <a:solidFill>
                  <a:srgbClr val="3366FF"/>
                </a:solidFill>
                <a:latin typeface="+mn-lt"/>
                <a:cs typeface="American Typewriter"/>
              </a:rPr>
              <a:t> </a:t>
            </a:r>
            <a:r>
              <a:rPr lang="en-US" sz="2800" b="1" dirty="0" smtClean="0">
                <a:solidFill>
                  <a:srgbClr val="660066"/>
                </a:solidFill>
                <a:latin typeface="+mn-lt"/>
                <a:cs typeface="American Typewriter"/>
              </a:rPr>
              <a:t>Originally motivated by “sovereignty”?</a:t>
            </a:r>
          </a:p>
          <a:p>
            <a:pPr marL="0" indent="0">
              <a:lnSpc>
                <a:spcPct val="110000"/>
              </a:lnSpc>
              <a:buNone/>
            </a:pPr>
            <a:endParaRPr lang="en-US" sz="2800" dirty="0" smtClean="0">
              <a:solidFill>
                <a:schemeClr val="tx1"/>
              </a:solidFill>
              <a:latin typeface="+mn-lt"/>
              <a:cs typeface="American Typewriter"/>
            </a:endParaRPr>
          </a:p>
          <a:p>
            <a:pPr marL="0" indent="0">
              <a:lnSpc>
                <a:spcPct val="110000"/>
              </a:lnSpc>
              <a:buNone/>
            </a:pPr>
            <a:r>
              <a:rPr lang="en-US" sz="2800" b="1" dirty="0">
                <a:solidFill>
                  <a:schemeClr val="tx1"/>
                </a:solidFill>
                <a:latin typeface="+mn-lt"/>
                <a:cs typeface="American Typewriter"/>
              </a:rPr>
              <a:t>2: Slicing &amp; Dicing IP: </a:t>
            </a:r>
          </a:p>
          <a:p>
            <a:pPr marL="0" indent="0">
              <a:lnSpc>
                <a:spcPct val="110000"/>
              </a:lnSpc>
              <a:buNone/>
            </a:pPr>
            <a:r>
              <a:rPr lang="en-US" sz="2800" b="1" dirty="0">
                <a:solidFill>
                  <a:srgbClr val="FF0000"/>
                </a:solidFill>
                <a:latin typeface="+mn-lt"/>
                <a:cs typeface="American Typewriter"/>
              </a:rPr>
              <a:t>*IP is infinitely slice-able &amp; dice-able: </a:t>
            </a:r>
            <a:r>
              <a:rPr lang="en-US" sz="2800" dirty="0">
                <a:solidFill>
                  <a:srgbClr val="000090"/>
                </a:solidFill>
                <a:latin typeface="+mn-lt"/>
                <a:cs typeface="American Typewriter"/>
              </a:rPr>
              <a:t>Allows for rights to be given based on geography, time, character of right </a:t>
            </a:r>
            <a:r>
              <a:rPr lang="en-US" sz="2800" b="1" u="sng" dirty="0">
                <a:solidFill>
                  <a:srgbClr val="000090"/>
                </a:solidFill>
                <a:latin typeface="+mn-lt"/>
                <a:cs typeface="American Typewriter"/>
              </a:rPr>
              <a:t>AND</a:t>
            </a:r>
            <a:r>
              <a:rPr lang="en-US" sz="2800" dirty="0">
                <a:solidFill>
                  <a:srgbClr val="000090"/>
                </a:solidFill>
                <a:latin typeface="+mn-lt"/>
                <a:cs typeface="American Typewriter"/>
              </a:rPr>
              <a:t> any other variable you can think of. As long as rights are NOT DUPLICATED</a:t>
            </a:r>
          </a:p>
          <a:p>
            <a:pPr marL="0" indent="0">
              <a:lnSpc>
                <a:spcPct val="110000"/>
              </a:lnSpc>
              <a:buNone/>
            </a:pPr>
            <a:r>
              <a:rPr lang="en-US" sz="2800" dirty="0">
                <a:solidFill>
                  <a:schemeClr val="tx1"/>
                </a:solidFill>
                <a:latin typeface="+mn-lt"/>
                <a:cs typeface="American Typewriter"/>
              </a:rPr>
              <a:t> * “You may copy this work only in Moncton N.B. between 7 &amp; 9 P.M. on the 2</a:t>
            </a:r>
            <a:r>
              <a:rPr lang="en-US" sz="2800" baseline="30000" dirty="0">
                <a:solidFill>
                  <a:schemeClr val="tx1"/>
                </a:solidFill>
                <a:latin typeface="+mn-lt"/>
                <a:cs typeface="American Typewriter"/>
              </a:rPr>
              <a:t>nd</a:t>
            </a:r>
            <a:r>
              <a:rPr lang="en-US" sz="2800" dirty="0">
                <a:solidFill>
                  <a:schemeClr val="tx1"/>
                </a:solidFill>
                <a:latin typeface="+mn-lt"/>
                <a:cs typeface="American Typewriter"/>
              </a:rPr>
              <a:t> Tuesday of every odd numbered month and only distribute it for $346 per copy between 8 &amp; 10 AM on the 1</a:t>
            </a:r>
            <a:r>
              <a:rPr lang="en-US" sz="2800" baseline="30000" dirty="0">
                <a:solidFill>
                  <a:schemeClr val="tx1"/>
                </a:solidFill>
                <a:latin typeface="+mn-lt"/>
                <a:cs typeface="American Typewriter"/>
              </a:rPr>
              <a:t>st</a:t>
            </a:r>
            <a:r>
              <a:rPr lang="en-US" sz="2800" dirty="0">
                <a:solidFill>
                  <a:schemeClr val="tx1"/>
                </a:solidFill>
                <a:latin typeface="+mn-lt"/>
                <a:cs typeface="American Typewriter"/>
              </a:rPr>
              <a:t> Monday of every even month in Detroit Michigan.</a:t>
            </a:r>
            <a:r>
              <a:rPr lang="en-US" sz="2800" dirty="0" smtClean="0">
                <a:solidFill>
                  <a:schemeClr val="tx1"/>
                </a:solidFill>
                <a:latin typeface="+mn-lt"/>
                <a:cs typeface="American Typewriter"/>
              </a:rPr>
              <a:t>”</a:t>
            </a:r>
          </a:p>
          <a:p>
            <a:pPr marL="0" indent="0">
              <a:lnSpc>
                <a:spcPct val="110000"/>
              </a:lnSpc>
              <a:buNone/>
            </a:pPr>
            <a:endParaRPr lang="en-US" sz="2800" dirty="0">
              <a:solidFill>
                <a:srgbClr val="000090"/>
              </a:solidFill>
              <a:latin typeface="+mn-lt"/>
              <a:cs typeface="American Typewriter"/>
            </a:endParaRPr>
          </a:p>
          <a:p>
            <a:pPr marL="0" indent="0">
              <a:lnSpc>
                <a:spcPct val="110000"/>
              </a:lnSpc>
              <a:buNone/>
            </a:pPr>
            <a:r>
              <a:rPr lang="en-US" sz="2800" b="1" dirty="0" smtClean="0">
                <a:solidFill>
                  <a:srgbClr val="000090"/>
                </a:solidFill>
                <a:latin typeface="+mn-lt"/>
                <a:cs typeface="American Typewriter"/>
              </a:rPr>
              <a:t>Note: </a:t>
            </a:r>
            <a:r>
              <a:rPr lang="en-US" sz="2800" b="1" dirty="0" smtClean="0">
                <a:solidFill>
                  <a:srgbClr val="008000"/>
                </a:solidFill>
                <a:latin typeface="+mn-lt"/>
                <a:cs typeface="American Typewriter"/>
              </a:rPr>
              <a:t>EA </a:t>
            </a:r>
            <a:r>
              <a:rPr lang="en-US" sz="2800" b="1" dirty="0">
                <a:solidFill>
                  <a:srgbClr val="008000"/>
                </a:solidFill>
                <a:latin typeface="+mn-lt"/>
                <a:cs typeface="American Typewriter"/>
              </a:rPr>
              <a:t>for years followed the CD model…no EULA</a:t>
            </a:r>
            <a:r>
              <a:rPr lang="en-US" sz="2800" dirty="0">
                <a:solidFill>
                  <a:srgbClr val="000090"/>
                </a:solidFill>
                <a:latin typeface="+mn-lt"/>
                <a:cs typeface="American Typewriter"/>
              </a:rPr>
              <a:t>…just Copyright Law default…</a:t>
            </a:r>
            <a:r>
              <a:rPr lang="en-US" sz="2800" dirty="0" smtClean="0">
                <a:solidFill>
                  <a:srgbClr val="000090"/>
                </a:solidFill>
                <a:latin typeface="+mn-lt"/>
                <a:cs typeface="American Typewriter"/>
              </a:rPr>
              <a:t>.</a:t>
            </a:r>
            <a:r>
              <a:rPr lang="en-US" sz="2800" b="1" dirty="0" smtClean="0">
                <a:solidFill>
                  <a:srgbClr val="660066"/>
                </a:solidFill>
                <a:latin typeface="+mn-lt"/>
                <a:cs typeface="American Typewriter"/>
              </a:rPr>
              <a:t>Online </a:t>
            </a:r>
            <a:r>
              <a:rPr lang="en-US" sz="2800" b="1" dirty="0">
                <a:solidFill>
                  <a:srgbClr val="660066"/>
                </a:solidFill>
                <a:latin typeface="+mn-lt"/>
                <a:cs typeface="American Typewriter"/>
              </a:rPr>
              <a:t>seemed to galvanize the industry to licensing by contract EXCLUSIVELY….</a:t>
            </a:r>
          </a:p>
          <a:p>
            <a:endParaRPr lang="en-US" b="1" dirty="0">
              <a:solidFill>
                <a:srgbClr val="660066"/>
              </a:solidFill>
            </a:endParaRPr>
          </a:p>
          <a:p>
            <a:endParaRPr lang="en-US" dirty="0" smtClean="0"/>
          </a:p>
          <a:p>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36838228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320"/>
            <a:ext cx="9144000" cy="1016000"/>
          </a:xfrm>
        </p:spPr>
        <p:txBody>
          <a:bodyPr>
            <a:normAutofit fontScale="90000"/>
          </a:bodyPr>
          <a:lstStyle/>
          <a:p>
            <a:r>
              <a:rPr lang="en-US" b="1" dirty="0" smtClean="0">
                <a:solidFill>
                  <a:srgbClr val="FFFF00"/>
                </a:solidFill>
                <a:latin typeface="+mn-lt"/>
                <a:cs typeface="American Typewriter"/>
              </a:rPr>
              <a:t>  </a:t>
            </a:r>
            <a:r>
              <a:rPr lang="en-US" sz="4800" b="1" dirty="0" smtClean="0">
                <a:solidFill>
                  <a:srgbClr val="FFFF00"/>
                </a:solidFill>
                <a:latin typeface="+mn-lt"/>
                <a:cs typeface="American Typewriter"/>
              </a:rPr>
              <a:t>Result: All of which makes IP...</a:t>
            </a:r>
            <a:endParaRPr lang="en-US" sz="4800" b="1" dirty="0">
              <a:solidFill>
                <a:srgbClr val="FFFF00"/>
              </a:solidFill>
              <a:latin typeface="+mn-lt"/>
              <a:cs typeface="American Typewriter"/>
            </a:endParaRPr>
          </a:p>
        </p:txBody>
      </p:sp>
      <p:sp>
        <p:nvSpPr>
          <p:cNvPr id="3" name="Content Placeholder 2"/>
          <p:cNvSpPr>
            <a:spLocks noGrp="1"/>
          </p:cNvSpPr>
          <p:nvPr>
            <p:ph sz="quarter" idx="10"/>
          </p:nvPr>
        </p:nvSpPr>
        <p:spPr>
          <a:xfrm>
            <a:off x="457200" y="1019320"/>
            <a:ext cx="8229600" cy="4706814"/>
          </a:xfrm>
        </p:spPr>
        <p:txBody>
          <a:bodyPr>
            <a:normAutofit/>
          </a:bodyPr>
          <a:lstStyle/>
          <a:p>
            <a:r>
              <a:rPr lang="en-US" sz="2800" dirty="0" smtClean="0">
                <a:solidFill>
                  <a:schemeClr val="bg1"/>
                </a:solidFill>
                <a:latin typeface="+mn-lt"/>
                <a:cs typeface="American Typewriter"/>
              </a:rPr>
              <a:t>….</a:t>
            </a:r>
            <a:r>
              <a:rPr lang="en-US" sz="2800" i="1" u="sng" dirty="0" smtClean="0">
                <a:solidFill>
                  <a:schemeClr val="bg1"/>
                </a:solidFill>
                <a:latin typeface="+mn-lt"/>
                <a:cs typeface="American Typewriter"/>
              </a:rPr>
              <a:t>very</a:t>
            </a:r>
            <a:r>
              <a:rPr lang="en-US" sz="2800" dirty="0" smtClean="0">
                <a:solidFill>
                  <a:schemeClr val="bg1"/>
                </a:solidFill>
                <a:latin typeface="+mn-lt"/>
                <a:cs typeface="American Typewriter"/>
              </a:rPr>
              <a:t>, </a:t>
            </a:r>
            <a:r>
              <a:rPr lang="en-US" sz="2800" i="1" u="sng" dirty="0" smtClean="0">
                <a:solidFill>
                  <a:schemeClr val="bg1"/>
                </a:solidFill>
                <a:latin typeface="+mn-lt"/>
                <a:cs typeface="American Typewriter"/>
              </a:rPr>
              <a:t>very</a:t>
            </a:r>
            <a:r>
              <a:rPr lang="en-US" sz="2800" dirty="0" smtClean="0">
                <a:solidFill>
                  <a:schemeClr val="bg1"/>
                </a:solidFill>
                <a:latin typeface="+mn-lt"/>
                <a:cs typeface="American Typewriter"/>
              </a:rPr>
              <a:t> </a:t>
            </a:r>
            <a:r>
              <a:rPr lang="en-US" sz="2800" b="1" i="1" dirty="0" smtClean="0">
                <a:solidFill>
                  <a:schemeClr val="bg1"/>
                </a:solidFill>
                <a:latin typeface="+mn-lt"/>
                <a:cs typeface="American Typewriter"/>
              </a:rPr>
              <a:t>CONTRACT FRIENDLY</a:t>
            </a:r>
            <a:r>
              <a:rPr lang="en-US" sz="2800" dirty="0" smtClean="0">
                <a:solidFill>
                  <a:schemeClr val="bg1"/>
                </a:solidFill>
                <a:latin typeface="+mn-lt"/>
                <a:cs typeface="American Typewriter"/>
              </a:rPr>
              <a:t>.</a:t>
            </a:r>
          </a:p>
          <a:p>
            <a:endParaRPr lang="en-US" sz="2800" dirty="0">
              <a:solidFill>
                <a:schemeClr val="bg1"/>
              </a:solidFill>
              <a:latin typeface="+mn-lt"/>
              <a:cs typeface="American Typewriter"/>
            </a:endParaRPr>
          </a:p>
          <a:p>
            <a:r>
              <a:rPr lang="en-US" sz="2800" dirty="0" smtClean="0">
                <a:solidFill>
                  <a:schemeClr val="bg1"/>
                </a:solidFill>
                <a:latin typeface="+mn-lt"/>
                <a:cs typeface="American Typewriter"/>
              </a:rPr>
              <a:t>And </a:t>
            </a:r>
            <a:r>
              <a:rPr lang="en-US" sz="2800" b="1" i="1" dirty="0" smtClean="0">
                <a:solidFill>
                  <a:schemeClr val="bg1"/>
                </a:solidFill>
                <a:latin typeface="+mn-lt"/>
                <a:cs typeface="American Typewriter"/>
              </a:rPr>
              <a:t>thus</a:t>
            </a:r>
            <a:r>
              <a:rPr lang="en-US" sz="2800" dirty="0" smtClean="0">
                <a:solidFill>
                  <a:schemeClr val="bg1"/>
                </a:solidFill>
                <a:latin typeface="+mn-lt"/>
                <a:cs typeface="American Typewriter"/>
              </a:rPr>
              <a:t> we get </a:t>
            </a:r>
            <a:r>
              <a:rPr lang="en-US" sz="2800" b="1" dirty="0" smtClean="0">
                <a:solidFill>
                  <a:srgbClr val="FFFF00"/>
                </a:solidFill>
                <a:latin typeface="+mn-lt"/>
                <a:cs typeface="American Typewriter"/>
                <a:sym typeface="Wingdings"/>
              </a:rPr>
              <a:t>  </a:t>
            </a:r>
            <a:endParaRPr lang="en-US" sz="2800" b="1" dirty="0" smtClean="0">
              <a:solidFill>
                <a:srgbClr val="FFFF00"/>
              </a:solidFill>
              <a:latin typeface="+mn-lt"/>
              <a:cs typeface="American Typewriter"/>
            </a:endParaRPr>
          </a:p>
          <a:p>
            <a:endParaRPr lang="en-US" sz="2800" dirty="0">
              <a:solidFill>
                <a:schemeClr val="bg1"/>
              </a:solidFill>
              <a:latin typeface="+mn-lt"/>
              <a:cs typeface="American Typewriter"/>
            </a:endParaRPr>
          </a:p>
          <a:p>
            <a:r>
              <a:rPr lang="en-US" sz="2800" dirty="0" smtClean="0">
                <a:solidFill>
                  <a:schemeClr val="bg1"/>
                </a:solidFill>
                <a:latin typeface="+mn-lt"/>
                <a:cs typeface="American Typewriter"/>
              </a:rPr>
              <a:t>End User License Agreements &amp; Terms of Service &amp; all the rest…</a:t>
            </a:r>
          </a:p>
        </p:txBody>
      </p:sp>
      <p:pic>
        <p:nvPicPr>
          <p:cNvPr id="6" name="Content Placeholder 3" descr="file0001384040598.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901527" y="3527875"/>
            <a:ext cx="3289972" cy="2553859"/>
          </a:xfrm>
          <a:prstGeom prst="rect">
            <a:avLst/>
          </a:prstGeom>
        </p:spPr>
      </p:pic>
    </p:spTree>
    <p:extLst>
      <p:ext uri="{BB962C8B-B14F-4D97-AF65-F5344CB8AC3E}">
        <p14:creationId xmlns:p14="http://schemas.microsoft.com/office/powerpoint/2010/main" val="2309435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016000"/>
          </a:xfrm>
        </p:spPr>
        <p:txBody>
          <a:bodyPr>
            <a:noAutofit/>
          </a:bodyPr>
          <a:lstStyle/>
          <a:p>
            <a:r>
              <a:rPr lang="en-US" sz="2800" b="1" dirty="0" smtClean="0">
                <a:solidFill>
                  <a:schemeClr val="tx1"/>
                </a:solidFill>
                <a:latin typeface="American Typewriter"/>
                <a:cs typeface="American Typewriter"/>
              </a:rPr>
              <a:t> </a:t>
            </a:r>
            <a:r>
              <a:rPr lang="en-US" b="1" dirty="0">
                <a:solidFill>
                  <a:srgbClr val="FFFF00"/>
                </a:solidFill>
                <a:latin typeface="+mn-lt"/>
              </a:rPr>
              <a:t>   Related Issue 1: </a:t>
            </a:r>
            <a:r>
              <a:rPr lang="en-US" b="1" dirty="0" smtClean="0">
                <a:solidFill>
                  <a:srgbClr val="FFFF00"/>
                </a:solidFill>
                <a:latin typeface="+mn-lt"/>
              </a:rPr>
              <a:t/>
            </a:r>
            <a:br>
              <a:rPr lang="en-US" b="1" dirty="0" smtClean="0">
                <a:solidFill>
                  <a:srgbClr val="FFFF00"/>
                </a:solidFill>
                <a:latin typeface="+mn-lt"/>
              </a:rPr>
            </a:br>
            <a:r>
              <a:rPr lang="en-US" b="1" dirty="0" smtClean="0">
                <a:solidFill>
                  <a:srgbClr val="FFFF00"/>
                </a:solidFill>
                <a:latin typeface="+mn-lt"/>
              </a:rPr>
              <a:t>    The </a:t>
            </a:r>
            <a:r>
              <a:rPr lang="en-US" b="1" dirty="0">
                <a:solidFill>
                  <a:srgbClr val="FFFF00"/>
                </a:solidFill>
                <a:latin typeface="+mn-lt"/>
              </a:rPr>
              <a:t>chasm of contracting out </a:t>
            </a:r>
          </a:p>
        </p:txBody>
      </p:sp>
      <p:sp>
        <p:nvSpPr>
          <p:cNvPr id="3" name="Content Placeholder 2"/>
          <p:cNvSpPr>
            <a:spLocks noGrp="1"/>
          </p:cNvSpPr>
          <p:nvPr>
            <p:ph sz="quarter" idx="10"/>
          </p:nvPr>
        </p:nvSpPr>
        <p:spPr>
          <a:xfrm>
            <a:off x="184727" y="1112762"/>
            <a:ext cx="8772661" cy="5371975"/>
          </a:xfrm>
        </p:spPr>
        <p:txBody>
          <a:bodyPr>
            <a:normAutofit/>
          </a:bodyPr>
          <a:lstStyle/>
          <a:p>
            <a:r>
              <a:rPr lang="en-US" b="1" dirty="0" smtClean="0">
                <a:solidFill>
                  <a:srgbClr val="FFFFFF"/>
                </a:solidFill>
                <a:latin typeface="+mn-lt"/>
                <a:cs typeface="American Typewriter"/>
              </a:rPr>
              <a:t>No one reads EULA’s, ToS’s &amp; Privacy Policies:</a:t>
            </a:r>
          </a:p>
          <a:p>
            <a:pPr marL="0" indent="0">
              <a:buNone/>
            </a:pPr>
            <a:endParaRPr lang="en-US" b="1" dirty="0" smtClean="0">
              <a:latin typeface="+mn-lt"/>
              <a:cs typeface="American Typewriter"/>
            </a:endParaRPr>
          </a:p>
          <a:p>
            <a:r>
              <a:rPr lang="en-US" b="1" dirty="0" smtClean="0">
                <a:solidFill>
                  <a:srgbClr val="FFFFFF"/>
                </a:solidFill>
                <a:latin typeface="+mn-lt"/>
                <a:cs typeface="American Typewriter"/>
              </a:rPr>
              <a:t>“To Read All Of </a:t>
            </a:r>
            <a:r>
              <a:rPr lang="en-US" b="1" dirty="0">
                <a:solidFill>
                  <a:srgbClr val="FFFFFF"/>
                </a:solidFill>
                <a:latin typeface="+mn-lt"/>
                <a:cs typeface="American Typewriter"/>
              </a:rPr>
              <a:t>T</a:t>
            </a:r>
            <a:r>
              <a:rPr lang="en-US" b="1" dirty="0" smtClean="0">
                <a:solidFill>
                  <a:srgbClr val="FFFFFF"/>
                </a:solidFill>
                <a:latin typeface="+mn-lt"/>
                <a:cs typeface="American Typewriter"/>
              </a:rPr>
              <a:t>he Privacy Policies You Encounter, You’d Need to Take A Month Off From Work Every Year”</a:t>
            </a:r>
            <a:r>
              <a:rPr lang="en-US" sz="1600" b="1" dirty="0" smtClean="0">
                <a:latin typeface="+mn-lt"/>
                <a:cs typeface="American Typewriter"/>
                <a:hlinkClick r:id="rId2"/>
              </a:rPr>
              <a:t>http</a:t>
            </a:r>
            <a:r>
              <a:rPr lang="en-US" sz="1600" b="1" dirty="0">
                <a:latin typeface="+mn-lt"/>
                <a:cs typeface="American Typewriter"/>
                <a:hlinkClick r:id="rId2"/>
              </a:rPr>
              <a:t>://www.techdirt.com/articles/20120420/10560418585/to-read-all-privacy-policies-you-encounter-youd-need-to-take-month-off-work-each-</a:t>
            </a:r>
            <a:r>
              <a:rPr lang="en-US" sz="1600" b="1" dirty="0" smtClean="0">
                <a:latin typeface="+mn-lt"/>
                <a:cs typeface="American Typewriter"/>
                <a:hlinkClick r:id="rId2"/>
              </a:rPr>
              <a:t>year.shtml</a:t>
            </a:r>
            <a:endParaRPr lang="en-US" sz="1600" b="1" dirty="0" smtClean="0">
              <a:latin typeface="+mn-lt"/>
              <a:cs typeface="American Typewriter"/>
            </a:endParaRPr>
          </a:p>
          <a:p>
            <a:pPr marL="0" indent="0">
              <a:buNone/>
            </a:pPr>
            <a:endParaRPr lang="en-US" b="1" dirty="0" smtClean="0">
              <a:latin typeface="+mn-lt"/>
              <a:cs typeface="American Typewriter"/>
            </a:endParaRPr>
          </a:p>
          <a:p>
            <a:r>
              <a:rPr lang="en-US" b="1" dirty="0">
                <a:solidFill>
                  <a:srgbClr val="FFFFFF"/>
                </a:solidFill>
                <a:latin typeface="+mn-lt"/>
                <a:cs typeface="American Typewriter"/>
              </a:rPr>
              <a:t>@gamerlaw: Amazing study by @nyulaw: "</a:t>
            </a:r>
            <a:r>
              <a:rPr lang="en-US" b="1" dirty="0" smtClean="0">
                <a:solidFill>
                  <a:srgbClr val="FFFFFF"/>
                </a:solidFill>
                <a:latin typeface="+mn-lt"/>
                <a:cs typeface="American Typewriter"/>
              </a:rPr>
              <a:t>overall average </a:t>
            </a:r>
            <a:r>
              <a:rPr lang="en-US" b="1" dirty="0">
                <a:solidFill>
                  <a:srgbClr val="FFFFFF"/>
                </a:solidFill>
                <a:latin typeface="+mn-lt"/>
                <a:cs typeface="American Typewriter"/>
              </a:rPr>
              <a:t>rate of readership of EULAs is on the order of 0.1 percent </a:t>
            </a:r>
            <a:r>
              <a:rPr lang="en-US" b="1" dirty="0" smtClean="0">
                <a:solidFill>
                  <a:srgbClr val="FFFFFF"/>
                </a:solidFill>
                <a:latin typeface="+mn-lt"/>
                <a:cs typeface="American Typewriter"/>
              </a:rPr>
              <a:t>to1 percent” </a:t>
            </a:r>
            <a:r>
              <a:rPr lang="en-US" sz="1600" b="1" u="sng" dirty="0">
                <a:latin typeface="+mn-lt"/>
                <a:cs typeface="American Typewriter"/>
                <a:hlinkClick r:id="rId3"/>
              </a:rPr>
              <a:t>http://t.co/</a:t>
            </a:r>
            <a:r>
              <a:rPr lang="en-US" sz="1600" b="1" u="sng" dirty="0" smtClean="0">
                <a:latin typeface="+mn-lt"/>
                <a:cs typeface="American Typewriter"/>
                <a:hlinkClick r:id="rId3"/>
              </a:rPr>
              <a:t>DFcF0mx0</a:t>
            </a:r>
            <a:endParaRPr lang="en-US" sz="1600" b="1" u="sng" dirty="0" smtClean="0">
              <a:latin typeface="+mn-lt"/>
              <a:cs typeface="American Typewriter"/>
            </a:endParaRPr>
          </a:p>
          <a:p>
            <a:endParaRPr lang="en-US" b="1" u="sng" dirty="0" smtClean="0">
              <a:latin typeface="+mn-lt"/>
              <a:cs typeface="American Typewriter"/>
            </a:endParaRPr>
          </a:p>
          <a:p>
            <a:r>
              <a:rPr lang="en-US" b="1" dirty="0" smtClean="0">
                <a:solidFill>
                  <a:schemeClr val="bg1"/>
                </a:solidFill>
                <a:latin typeface="+mn-lt"/>
                <a:cs typeface="American Typewriter"/>
              </a:rPr>
              <a:t>For review of “</a:t>
            </a:r>
            <a:r>
              <a:rPr lang="en-US" b="1" dirty="0">
                <a:solidFill>
                  <a:schemeClr val="bg1"/>
                </a:solidFill>
                <a:latin typeface="+mn-lt"/>
                <a:cs typeface="American Typewriter"/>
              </a:rPr>
              <a:t>click-wrap” </a:t>
            </a:r>
            <a:r>
              <a:rPr lang="en-US" b="1" dirty="0" smtClean="0">
                <a:solidFill>
                  <a:schemeClr val="bg1"/>
                </a:solidFill>
                <a:latin typeface="+mn-lt"/>
                <a:cs typeface="American Typewriter"/>
              </a:rPr>
              <a:t>authorities see: </a:t>
            </a:r>
            <a:r>
              <a:rPr lang="en-US" b="1" i="1" dirty="0" smtClean="0">
                <a:solidFill>
                  <a:schemeClr val="bg1"/>
                </a:solidFill>
                <a:latin typeface="+mn-lt"/>
                <a:cs typeface="American Typewriter"/>
              </a:rPr>
              <a:t>Century 21 v. Rogers Communications</a:t>
            </a:r>
            <a:r>
              <a:rPr lang="en-US" b="1" dirty="0" smtClean="0">
                <a:solidFill>
                  <a:schemeClr val="bg1"/>
                </a:solidFill>
                <a:latin typeface="+mn-lt"/>
                <a:cs typeface="American Typewriter"/>
              </a:rPr>
              <a:t> 2011BCSC 1196 (upholding </a:t>
            </a:r>
            <a:r>
              <a:rPr lang="en-US" b="1" dirty="0" err="1" smtClean="0">
                <a:solidFill>
                  <a:schemeClr val="bg1"/>
                </a:solidFill>
                <a:latin typeface="+mn-lt"/>
                <a:cs typeface="American Typewriter"/>
              </a:rPr>
              <a:t>ToU</a:t>
            </a:r>
            <a:r>
              <a:rPr lang="en-US" b="1" dirty="0" smtClean="0">
                <a:solidFill>
                  <a:schemeClr val="bg1"/>
                </a:solidFill>
                <a:latin typeface="+mn-lt"/>
                <a:cs typeface="American Typewriter"/>
              </a:rPr>
              <a:t>) </a:t>
            </a:r>
            <a:r>
              <a:rPr lang="en-US" sz="1600" dirty="0" smtClean="0">
                <a:latin typeface="+mn-lt"/>
                <a:hlinkClick r:id="rId4"/>
              </a:rPr>
              <a:t>http</a:t>
            </a:r>
            <a:r>
              <a:rPr lang="en-US" sz="1600" dirty="0">
                <a:latin typeface="+mn-lt"/>
                <a:hlinkClick r:id="rId4"/>
              </a:rPr>
              <a:t>://canlii.ca/en/bc/bcsc/doc/2011/2011bcsc1196/2011bcsc1196.</a:t>
            </a:r>
            <a:r>
              <a:rPr lang="en-US" sz="1600" dirty="0" smtClean="0">
                <a:latin typeface="+mn-lt"/>
                <a:hlinkClick r:id="rId4"/>
              </a:rPr>
              <a:t>html</a:t>
            </a:r>
            <a:endParaRPr lang="en-US" sz="1600" dirty="0" smtClean="0">
              <a:latin typeface="+mn-lt"/>
            </a:endParaRPr>
          </a:p>
          <a:p>
            <a:endParaRPr lang="en-US" sz="1600" dirty="0">
              <a:latin typeface="+mn-lt"/>
            </a:endParaRPr>
          </a:p>
        </p:txBody>
      </p:sp>
    </p:spTree>
    <p:extLst>
      <p:ext uri="{BB962C8B-B14F-4D97-AF65-F5344CB8AC3E}">
        <p14:creationId xmlns:p14="http://schemas.microsoft.com/office/powerpoint/2010/main" val="292383403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88"/>
            <a:ext cx="8229600" cy="1016000"/>
          </a:xfrm>
        </p:spPr>
        <p:txBody>
          <a:bodyPr>
            <a:normAutofit/>
          </a:bodyPr>
          <a:lstStyle/>
          <a:p>
            <a:r>
              <a:rPr lang="en-US" sz="5400" b="1" dirty="0" smtClean="0">
                <a:solidFill>
                  <a:srgbClr val="FFFF00"/>
                </a:solidFill>
                <a:latin typeface="Times New Roman"/>
                <a:cs typeface="Times New Roman"/>
              </a:rPr>
              <a:t> Re EULA’s etc.</a:t>
            </a:r>
            <a:endParaRPr lang="en-US" sz="5400" dirty="0"/>
          </a:p>
        </p:txBody>
      </p:sp>
      <p:sp>
        <p:nvSpPr>
          <p:cNvPr id="3" name="Content Placeholder 2"/>
          <p:cNvSpPr>
            <a:spLocks noGrp="1"/>
          </p:cNvSpPr>
          <p:nvPr>
            <p:ph sz="quarter" idx="10"/>
          </p:nvPr>
        </p:nvSpPr>
        <p:spPr>
          <a:xfrm>
            <a:off x="457200" y="1150239"/>
            <a:ext cx="8686800" cy="4575895"/>
          </a:xfrm>
        </p:spPr>
        <p:txBody>
          <a:bodyPr/>
          <a:lstStyle/>
          <a:p>
            <a:pPr marL="0" indent="0">
              <a:buNone/>
            </a:pPr>
            <a:r>
              <a:rPr lang="en-US" sz="3200" b="1" dirty="0" smtClean="0">
                <a:solidFill>
                  <a:schemeClr val="bg1"/>
                </a:solidFill>
                <a:latin typeface="+mn-lt"/>
              </a:rPr>
              <a:t>“Boilerplate: The </a:t>
            </a:r>
            <a:r>
              <a:rPr lang="en-US" sz="3200" b="1" dirty="0">
                <a:solidFill>
                  <a:schemeClr val="bg1"/>
                </a:solidFill>
                <a:latin typeface="+mn-lt"/>
              </a:rPr>
              <a:t>Fine Print, Vanishing </a:t>
            </a:r>
            <a:r>
              <a:rPr lang="en-US" sz="3200" b="1" dirty="0" smtClean="0">
                <a:solidFill>
                  <a:schemeClr val="bg1"/>
                </a:solidFill>
                <a:latin typeface="+mn-lt"/>
              </a:rPr>
              <a:t> </a:t>
            </a:r>
          </a:p>
          <a:p>
            <a:pPr marL="0" indent="0">
              <a:buNone/>
            </a:pPr>
            <a:r>
              <a:rPr lang="en-US" sz="3200" b="1" dirty="0">
                <a:solidFill>
                  <a:schemeClr val="bg1"/>
                </a:solidFill>
                <a:latin typeface="+mn-lt"/>
              </a:rPr>
              <a:t> </a:t>
            </a:r>
            <a:r>
              <a:rPr lang="en-US" sz="3200" b="1" dirty="0" smtClean="0">
                <a:solidFill>
                  <a:schemeClr val="bg1"/>
                </a:solidFill>
                <a:latin typeface="+mn-lt"/>
              </a:rPr>
              <a:t> Rights</a:t>
            </a:r>
            <a:r>
              <a:rPr lang="en-US" sz="3200" b="1" dirty="0">
                <a:solidFill>
                  <a:schemeClr val="bg1"/>
                </a:solidFill>
                <a:latin typeface="+mn-lt"/>
              </a:rPr>
              <a:t>, and the Rule of </a:t>
            </a:r>
            <a:r>
              <a:rPr lang="en-US" sz="3200" b="1" dirty="0" smtClean="0">
                <a:solidFill>
                  <a:schemeClr val="bg1"/>
                </a:solidFill>
                <a:latin typeface="+mn-lt"/>
              </a:rPr>
              <a:t>Law”</a:t>
            </a:r>
          </a:p>
          <a:p>
            <a:pPr marL="0" indent="0">
              <a:buNone/>
            </a:pPr>
            <a:r>
              <a:rPr lang="en-US" dirty="0" smtClean="0">
                <a:solidFill>
                  <a:schemeClr val="bg1">
                    <a:lumMod val="75000"/>
                  </a:schemeClr>
                </a:solidFill>
                <a:latin typeface="+mn-lt"/>
              </a:rPr>
              <a:t>  Princeton University Press</a:t>
            </a:r>
          </a:p>
          <a:p>
            <a:pPr marL="0" indent="0">
              <a:buNone/>
            </a:pPr>
            <a:r>
              <a:rPr lang="en-US" i="1" dirty="0" smtClean="0">
                <a:solidFill>
                  <a:schemeClr val="bg1">
                    <a:lumMod val="75000"/>
                  </a:schemeClr>
                </a:solidFill>
                <a:latin typeface="+mn-lt"/>
              </a:rPr>
              <a:t>  Margaret </a:t>
            </a:r>
            <a:r>
              <a:rPr lang="en-US" i="1" dirty="0">
                <a:solidFill>
                  <a:schemeClr val="bg1">
                    <a:lumMod val="75000"/>
                  </a:schemeClr>
                </a:solidFill>
                <a:latin typeface="+mn-lt"/>
              </a:rPr>
              <a:t>Jane </a:t>
            </a:r>
            <a:r>
              <a:rPr lang="en-US" i="1" dirty="0" err="1" smtClean="0">
                <a:solidFill>
                  <a:schemeClr val="bg1">
                    <a:lumMod val="75000"/>
                  </a:schemeClr>
                </a:solidFill>
                <a:latin typeface="+mn-lt"/>
              </a:rPr>
              <a:t>Radin</a:t>
            </a:r>
            <a:r>
              <a:rPr lang="en-US" i="1" dirty="0" smtClean="0">
                <a:solidFill>
                  <a:schemeClr val="bg1">
                    <a:lumMod val="75000"/>
                  </a:schemeClr>
                </a:solidFill>
                <a:latin typeface="+mn-lt"/>
              </a:rPr>
              <a:t>, </a:t>
            </a:r>
            <a:r>
              <a:rPr lang="en-US" i="1" dirty="0">
                <a:solidFill>
                  <a:schemeClr val="bg1">
                    <a:lumMod val="75000"/>
                  </a:schemeClr>
                </a:solidFill>
                <a:latin typeface="+mn-lt"/>
              </a:rPr>
              <a:t>Henry King Ransom Professor </a:t>
            </a:r>
            <a:r>
              <a:rPr lang="en-US" i="1" dirty="0" smtClean="0">
                <a:solidFill>
                  <a:schemeClr val="bg1">
                    <a:lumMod val="75000"/>
                  </a:schemeClr>
                </a:solidFill>
                <a:latin typeface="+mn-lt"/>
              </a:rPr>
              <a:t>  </a:t>
            </a:r>
          </a:p>
          <a:p>
            <a:pPr marL="0" indent="0">
              <a:buNone/>
            </a:pPr>
            <a:r>
              <a:rPr lang="en-US" i="1" dirty="0">
                <a:solidFill>
                  <a:schemeClr val="bg1">
                    <a:lumMod val="75000"/>
                  </a:schemeClr>
                </a:solidFill>
                <a:latin typeface="+mn-lt"/>
              </a:rPr>
              <a:t> </a:t>
            </a:r>
            <a:r>
              <a:rPr lang="en-US" i="1" dirty="0" smtClean="0">
                <a:solidFill>
                  <a:schemeClr val="bg1">
                    <a:lumMod val="75000"/>
                  </a:schemeClr>
                </a:solidFill>
                <a:latin typeface="+mn-lt"/>
              </a:rPr>
              <a:t> of </a:t>
            </a:r>
            <a:r>
              <a:rPr lang="en-US" i="1" dirty="0">
                <a:solidFill>
                  <a:schemeClr val="bg1">
                    <a:lumMod val="75000"/>
                  </a:schemeClr>
                </a:solidFill>
                <a:latin typeface="+mn-lt"/>
              </a:rPr>
              <a:t>Law at the University of Michigan and the William </a:t>
            </a:r>
            <a:r>
              <a:rPr lang="en-US" i="1" dirty="0" smtClean="0">
                <a:solidFill>
                  <a:schemeClr val="bg1">
                    <a:lumMod val="75000"/>
                  </a:schemeClr>
                </a:solidFill>
                <a:latin typeface="+mn-lt"/>
              </a:rPr>
              <a:t> </a:t>
            </a:r>
          </a:p>
          <a:p>
            <a:pPr marL="0" indent="0">
              <a:buNone/>
            </a:pPr>
            <a:r>
              <a:rPr lang="en-US" i="1" dirty="0">
                <a:solidFill>
                  <a:schemeClr val="bg1">
                    <a:lumMod val="75000"/>
                  </a:schemeClr>
                </a:solidFill>
                <a:latin typeface="+mn-lt"/>
              </a:rPr>
              <a:t> </a:t>
            </a:r>
            <a:r>
              <a:rPr lang="en-US" i="1" dirty="0" smtClean="0">
                <a:solidFill>
                  <a:schemeClr val="bg1">
                    <a:lumMod val="75000"/>
                  </a:schemeClr>
                </a:solidFill>
                <a:latin typeface="+mn-lt"/>
              </a:rPr>
              <a:t> Benjamin </a:t>
            </a:r>
            <a:r>
              <a:rPr lang="en-US" i="1" dirty="0">
                <a:solidFill>
                  <a:schemeClr val="bg1">
                    <a:lumMod val="75000"/>
                  </a:schemeClr>
                </a:solidFill>
                <a:latin typeface="+mn-lt"/>
              </a:rPr>
              <a:t>Scott and Luna M. Scott Professor of Law, </a:t>
            </a:r>
            <a:r>
              <a:rPr lang="en-US" i="1" dirty="0" smtClean="0">
                <a:solidFill>
                  <a:schemeClr val="bg1">
                    <a:lumMod val="75000"/>
                  </a:schemeClr>
                </a:solidFill>
                <a:latin typeface="+mn-lt"/>
              </a:rPr>
              <a:t> </a:t>
            </a:r>
          </a:p>
          <a:p>
            <a:pPr marL="0" indent="0">
              <a:buNone/>
            </a:pPr>
            <a:r>
              <a:rPr lang="en-US" i="1" dirty="0">
                <a:solidFill>
                  <a:schemeClr val="bg1">
                    <a:lumMod val="75000"/>
                  </a:schemeClr>
                </a:solidFill>
                <a:latin typeface="+mn-lt"/>
              </a:rPr>
              <a:t> </a:t>
            </a:r>
            <a:r>
              <a:rPr lang="en-US" i="1" dirty="0" smtClean="0">
                <a:solidFill>
                  <a:schemeClr val="bg1">
                    <a:lumMod val="75000"/>
                  </a:schemeClr>
                </a:solidFill>
                <a:latin typeface="+mn-lt"/>
              </a:rPr>
              <a:t> emerita</a:t>
            </a:r>
            <a:r>
              <a:rPr lang="en-US" i="1" dirty="0">
                <a:solidFill>
                  <a:schemeClr val="bg1">
                    <a:lumMod val="75000"/>
                  </a:schemeClr>
                </a:solidFill>
                <a:latin typeface="+mn-lt"/>
              </a:rPr>
              <a:t>, at Stanford University</a:t>
            </a:r>
          </a:p>
          <a:p>
            <a:pPr marL="0" indent="0">
              <a:buNone/>
            </a:pPr>
            <a:endParaRPr lang="en-US" dirty="0"/>
          </a:p>
        </p:txBody>
      </p:sp>
      <p:pic>
        <p:nvPicPr>
          <p:cNvPr id="4" name="Content Placeholder 3"/>
          <p:cNvPicPr>
            <a:picLocks noChangeAspect="1"/>
          </p:cNvPicPr>
          <p:nvPr/>
        </p:nvPicPr>
        <p:blipFill rotWithShape="1">
          <a:blip r:embed="rId2" cstate="print">
            <a:extLst>
              <a:ext uri="{28A0092B-C50C-407E-A947-70E740481C1C}">
                <a14:useLocalDpi xmlns:a14="http://schemas.microsoft.com/office/drawing/2010/main"/>
              </a:ext>
            </a:extLst>
          </a:blip>
          <a:srcRect l="891" r="497"/>
          <a:stretch/>
        </p:blipFill>
        <p:spPr>
          <a:xfrm>
            <a:off x="5007786" y="3876055"/>
            <a:ext cx="2863302" cy="2350801"/>
          </a:xfrm>
          <a:prstGeom prst="rect">
            <a:avLst/>
          </a:prstGeom>
        </p:spPr>
      </p:pic>
    </p:spTree>
    <p:extLst>
      <p:ext uri="{BB962C8B-B14F-4D97-AF65-F5344CB8AC3E}">
        <p14:creationId xmlns:p14="http://schemas.microsoft.com/office/powerpoint/2010/main" val="399844979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8958"/>
            <a:ext cx="8229600" cy="1016000"/>
          </a:xfrm>
        </p:spPr>
        <p:txBody>
          <a:bodyPr/>
          <a:lstStyle/>
          <a:p>
            <a:r>
              <a:rPr lang="en-US" sz="4800" b="1" dirty="0" smtClean="0">
                <a:solidFill>
                  <a:srgbClr val="FFFF00"/>
                </a:solidFill>
                <a:latin typeface="Times New Roman"/>
                <a:cs typeface="Times New Roman"/>
              </a:rPr>
              <a:t>Insidious Results?</a:t>
            </a:r>
            <a:endParaRPr lang="en-US" sz="4800" b="1" dirty="0">
              <a:solidFill>
                <a:srgbClr val="FFFF00"/>
              </a:solidFill>
              <a:latin typeface="Times New Roman"/>
              <a:cs typeface="Times New Roman"/>
            </a:endParaRPr>
          </a:p>
        </p:txBody>
      </p:sp>
      <p:sp>
        <p:nvSpPr>
          <p:cNvPr id="3" name="Content Placeholder 2"/>
          <p:cNvSpPr>
            <a:spLocks noGrp="1"/>
          </p:cNvSpPr>
          <p:nvPr>
            <p:ph sz="quarter" idx="10"/>
          </p:nvPr>
        </p:nvSpPr>
        <p:spPr>
          <a:xfrm>
            <a:off x="0" y="1044957"/>
            <a:ext cx="9144000" cy="5324425"/>
          </a:xfrm>
        </p:spPr>
        <p:txBody>
          <a:bodyPr>
            <a:normAutofit/>
          </a:bodyPr>
          <a:lstStyle/>
          <a:p>
            <a:pPr marL="0" indent="0">
              <a:buNone/>
            </a:pPr>
            <a:r>
              <a:rPr lang="en-US" sz="2800" b="1" dirty="0" smtClean="0">
                <a:solidFill>
                  <a:srgbClr val="FF0000"/>
                </a:solidFill>
                <a:latin typeface="+mn-lt"/>
              </a:rPr>
              <a:t>Censorship controls</a:t>
            </a:r>
            <a:r>
              <a:rPr lang="en-US" sz="2800" dirty="0" smtClean="0">
                <a:solidFill>
                  <a:srgbClr val="FF0000"/>
                </a:solidFill>
                <a:latin typeface="+mn-lt"/>
              </a:rPr>
              <a:t> </a:t>
            </a:r>
            <a:r>
              <a:rPr lang="en-US" sz="2800" b="1" dirty="0" smtClean="0">
                <a:solidFill>
                  <a:srgbClr val="FF0000"/>
                </a:solidFill>
                <a:latin typeface="+mn-lt"/>
              </a:rPr>
              <a:t>effectively delegated </a:t>
            </a:r>
            <a:r>
              <a:rPr lang="en-US" sz="2800" dirty="0" smtClean="0">
                <a:solidFill>
                  <a:srgbClr val="FF0000"/>
                </a:solidFill>
                <a:latin typeface="+mn-lt"/>
              </a:rPr>
              <a:t>to private interests </a:t>
            </a:r>
            <a:r>
              <a:rPr lang="en-US" sz="2800" b="1" dirty="0" smtClean="0">
                <a:solidFill>
                  <a:srgbClr val="FF0000"/>
                </a:solidFill>
                <a:latin typeface="+mn-lt"/>
              </a:rPr>
              <a:t>(without free speech/expression overrides)</a:t>
            </a:r>
            <a:r>
              <a:rPr lang="en-US" sz="2800" dirty="0" smtClean="0">
                <a:solidFill>
                  <a:srgbClr val="FF0000"/>
                </a:solidFill>
                <a:latin typeface="+mn-lt"/>
              </a:rPr>
              <a:t>.</a:t>
            </a:r>
          </a:p>
          <a:p>
            <a:pPr marL="0" indent="0">
              <a:buNone/>
            </a:pPr>
            <a:r>
              <a:rPr lang="en-US" dirty="0" smtClean="0">
                <a:solidFill>
                  <a:schemeClr val="bg1"/>
                </a:solidFill>
                <a:latin typeface="+mn-lt"/>
              </a:rPr>
              <a:t>* </a:t>
            </a:r>
            <a:r>
              <a:rPr lang="en-US" b="1" dirty="0" smtClean="0">
                <a:solidFill>
                  <a:schemeClr val="bg1"/>
                </a:solidFill>
                <a:latin typeface="+mn-lt"/>
              </a:rPr>
              <a:t>“Apple rejects game based on Syrian civil </a:t>
            </a:r>
            <a:r>
              <a:rPr lang="en-US" b="1" dirty="0" err="1" smtClean="0">
                <a:solidFill>
                  <a:schemeClr val="bg1"/>
                </a:solidFill>
                <a:latin typeface="+mn-lt"/>
              </a:rPr>
              <a:t>war”</a:t>
            </a:r>
            <a:r>
              <a:rPr lang="en-US" sz="1600" dirty="0" err="1" smtClean="0">
                <a:solidFill>
                  <a:schemeClr val="bg1"/>
                </a:solidFill>
                <a:latin typeface="+mn-lt"/>
                <a:hlinkClick r:id="rId2"/>
              </a:rPr>
              <a:t>http</a:t>
            </a:r>
            <a:r>
              <a:rPr lang="en-US" sz="1600" dirty="0">
                <a:solidFill>
                  <a:schemeClr val="bg1"/>
                </a:solidFill>
                <a:latin typeface="+mn-lt"/>
                <a:hlinkClick r:id="rId2"/>
              </a:rPr>
              <a:t>://killscreendaily.com/articles/news/apple-rejects-game-based-syrian-civil-war</a:t>
            </a:r>
            <a:r>
              <a:rPr lang="en-US" sz="1600" dirty="0" smtClean="0">
                <a:solidFill>
                  <a:schemeClr val="bg1"/>
                </a:solidFill>
                <a:latin typeface="+mn-lt"/>
                <a:hlinkClick r:id="rId2"/>
              </a:rPr>
              <a:t>/</a:t>
            </a:r>
            <a:endParaRPr lang="en-US" sz="1600" dirty="0" smtClean="0">
              <a:solidFill>
                <a:schemeClr val="bg1"/>
              </a:solidFill>
              <a:latin typeface="+mn-lt"/>
            </a:endParaRPr>
          </a:p>
          <a:p>
            <a:pPr marL="0" indent="0">
              <a:buNone/>
            </a:pPr>
            <a:r>
              <a:rPr lang="en-US" b="1" dirty="0" smtClean="0">
                <a:solidFill>
                  <a:schemeClr val="bg1"/>
                </a:solidFill>
                <a:latin typeface="+mn-lt"/>
              </a:rPr>
              <a:t>* “</a:t>
            </a:r>
            <a:r>
              <a:rPr lang="en-US" b="1" dirty="0" err="1" smtClean="0">
                <a:solidFill>
                  <a:schemeClr val="bg1"/>
                </a:solidFill>
                <a:latin typeface="+mn-lt"/>
              </a:rPr>
              <a:t>iOS</a:t>
            </a:r>
            <a:r>
              <a:rPr lang="en-US" b="1" dirty="0" smtClean="0">
                <a:solidFill>
                  <a:schemeClr val="bg1"/>
                </a:solidFill>
                <a:latin typeface="+mn-lt"/>
              </a:rPr>
              <a:t> </a:t>
            </a:r>
            <a:r>
              <a:rPr lang="en-US" b="1" dirty="0">
                <a:solidFill>
                  <a:schemeClr val="bg1"/>
                </a:solidFill>
                <a:latin typeface="+mn-lt"/>
              </a:rPr>
              <a:t>games chafe under Apple's directions: 'If you want to criticize a religion, write a </a:t>
            </a:r>
            <a:r>
              <a:rPr lang="en-US" b="1" dirty="0" err="1" smtClean="0">
                <a:solidFill>
                  <a:schemeClr val="bg1"/>
                </a:solidFill>
                <a:latin typeface="+mn-lt"/>
              </a:rPr>
              <a:t>book’”</a:t>
            </a:r>
            <a:r>
              <a:rPr lang="en-US" sz="1600" dirty="0" err="1" smtClean="0">
                <a:solidFill>
                  <a:schemeClr val="bg1"/>
                </a:solidFill>
                <a:latin typeface="+mn-lt"/>
                <a:hlinkClick r:id="rId3"/>
              </a:rPr>
              <a:t>http</a:t>
            </a:r>
            <a:r>
              <a:rPr lang="en-US" sz="1600" dirty="0">
                <a:solidFill>
                  <a:schemeClr val="bg1"/>
                </a:solidFill>
                <a:latin typeface="+mn-lt"/>
                <a:hlinkClick r:id="rId3"/>
              </a:rPr>
              <a:t>://www.theverge.com/2013/1/16/3879194/apple-app-store-guidelines-tell-game-developers-to-avoid-serious-</a:t>
            </a:r>
            <a:r>
              <a:rPr lang="en-US" sz="1600" dirty="0" smtClean="0">
                <a:solidFill>
                  <a:schemeClr val="bg1"/>
                </a:solidFill>
                <a:latin typeface="+mn-lt"/>
                <a:hlinkClick r:id="rId3"/>
              </a:rPr>
              <a:t>themes</a:t>
            </a:r>
            <a:endParaRPr lang="en-US" sz="1600" dirty="0" smtClean="0">
              <a:solidFill>
                <a:schemeClr val="bg1"/>
              </a:solidFill>
              <a:latin typeface="+mn-lt"/>
            </a:endParaRPr>
          </a:p>
          <a:p>
            <a:pPr marL="0" indent="0">
              <a:buNone/>
            </a:pPr>
            <a:r>
              <a:rPr lang="en-US" b="1" dirty="0" smtClean="0">
                <a:solidFill>
                  <a:schemeClr val="bg1"/>
                </a:solidFill>
                <a:latin typeface="+mn-lt"/>
              </a:rPr>
              <a:t>* “Turns </a:t>
            </a:r>
            <a:r>
              <a:rPr lang="en-US" b="1" dirty="0">
                <a:solidFill>
                  <a:schemeClr val="bg1"/>
                </a:solidFill>
                <a:latin typeface="+mn-lt"/>
              </a:rPr>
              <a:t>Out Sexist Talk on Xbox Live Won't Earn You a Lifetime </a:t>
            </a:r>
            <a:r>
              <a:rPr lang="en-US" b="1" dirty="0" smtClean="0">
                <a:solidFill>
                  <a:schemeClr val="bg1"/>
                </a:solidFill>
                <a:latin typeface="+mn-lt"/>
              </a:rPr>
              <a:t>Ban” – </a:t>
            </a:r>
            <a:r>
              <a:rPr lang="en-US" i="1" dirty="0" smtClean="0">
                <a:solidFill>
                  <a:schemeClr val="bg1"/>
                </a:solidFill>
                <a:latin typeface="+mn-lt"/>
              </a:rPr>
              <a:t>but racist talk </a:t>
            </a:r>
            <a:r>
              <a:rPr lang="en-US" i="1" dirty="0" err="1" smtClean="0">
                <a:solidFill>
                  <a:schemeClr val="bg1"/>
                </a:solidFill>
                <a:latin typeface="+mn-lt"/>
              </a:rPr>
              <a:t>will.</a:t>
            </a:r>
            <a:r>
              <a:rPr lang="en-US" sz="1600" i="1" dirty="0" err="1" smtClean="0">
                <a:solidFill>
                  <a:schemeClr val="bg1"/>
                </a:solidFill>
                <a:latin typeface="+mn-lt"/>
                <a:hlinkClick r:id="rId4"/>
              </a:rPr>
              <a:t>http</a:t>
            </a:r>
            <a:r>
              <a:rPr lang="en-US" sz="1600" dirty="0">
                <a:solidFill>
                  <a:schemeClr val="bg1"/>
                </a:solidFill>
                <a:latin typeface="+mn-lt"/>
                <a:hlinkClick r:id="rId4"/>
              </a:rPr>
              <a:t>://www.gamepolitics.com/2012/11/07/turns-out-sexist-talk-xbox-live-wont-earn-you-lifetime-ban#.</a:t>
            </a:r>
            <a:r>
              <a:rPr lang="en-US" sz="1600" dirty="0" smtClean="0">
                <a:solidFill>
                  <a:schemeClr val="bg1"/>
                </a:solidFill>
                <a:latin typeface="+mn-lt"/>
                <a:hlinkClick r:id="rId4"/>
              </a:rPr>
              <a:t>URsttVpAR3c</a:t>
            </a:r>
            <a:endParaRPr lang="en-US" sz="1600" dirty="0" smtClean="0">
              <a:solidFill>
                <a:schemeClr val="bg1"/>
              </a:solidFill>
              <a:latin typeface="+mn-lt"/>
            </a:endParaRPr>
          </a:p>
          <a:p>
            <a:pPr marL="0" indent="0">
              <a:buNone/>
            </a:pPr>
            <a:r>
              <a:rPr lang="en-US" b="1" dirty="0" smtClean="0">
                <a:solidFill>
                  <a:schemeClr val="bg1"/>
                </a:solidFill>
                <a:latin typeface="+mn-lt"/>
              </a:rPr>
              <a:t>*</a:t>
            </a:r>
            <a:r>
              <a:rPr lang="en-US" dirty="0" smtClean="0">
                <a:solidFill>
                  <a:schemeClr val="bg1"/>
                </a:solidFill>
                <a:latin typeface="+mn-lt"/>
              </a:rPr>
              <a:t> &amp; less insidiously: </a:t>
            </a:r>
            <a:r>
              <a:rPr lang="en-US" b="1" dirty="0" smtClean="0">
                <a:solidFill>
                  <a:schemeClr val="bg1"/>
                </a:solidFill>
                <a:latin typeface="+mn-lt"/>
              </a:rPr>
              <a:t>“Blizzard </a:t>
            </a:r>
            <a:r>
              <a:rPr lang="en-US" b="1" dirty="0">
                <a:solidFill>
                  <a:schemeClr val="bg1"/>
                </a:solidFill>
                <a:latin typeface="+mn-lt"/>
              </a:rPr>
              <a:t>Bans 'Several Thousand' Diablo III Players for </a:t>
            </a:r>
            <a:r>
              <a:rPr lang="en-US" b="1" dirty="0" smtClean="0">
                <a:solidFill>
                  <a:schemeClr val="bg1"/>
                </a:solidFill>
                <a:latin typeface="+mn-lt"/>
              </a:rPr>
              <a:t>Cheating” </a:t>
            </a:r>
            <a:r>
              <a:rPr lang="en-US" dirty="0" smtClean="0">
                <a:solidFill>
                  <a:schemeClr val="bg1"/>
                </a:solidFill>
                <a:latin typeface="+mn-lt"/>
              </a:rPr>
              <a:t>– using bots (would “</a:t>
            </a:r>
            <a:r>
              <a:rPr lang="en-US" b="1" dirty="0" smtClean="0">
                <a:solidFill>
                  <a:schemeClr val="bg1"/>
                </a:solidFill>
                <a:latin typeface="+mn-lt"/>
              </a:rPr>
              <a:t>Notice</a:t>
            </a:r>
            <a:r>
              <a:rPr lang="en-US" dirty="0" smtClean="0">
                <a:solidFill>
                  <a:schemeClr val="bg1"/>
                </a:solidFill>
                <a:latin typeface="+mn-lt"/>
              </a:rPr>
              <a:t>” do?)</a:t>
            </a:r>
            <a:r>
              <a:rPr lang="en-US" sz="1600" dirty="0" smtClean="0">
                <a:solidFill>
                  <a:schemeClr val="bg1"/>
                </a:solidFill>
                <a:latin typeface="+mn-lt"/>
                <a:hlinkClick r:id="rId5"/>
              </a:rPr>
              <a:t>http</a:t>
            </a:r>
            <a:r>
              <a:rPr lang="en-US" sz="1600" dirty="0">
                <a:solidFill>
                  <a:schemeClr val="bg1"/>
                </a:solidFill>
                <a:latin typeface="+mn-lt"/>
                <a:hlinkClick r:id="rId5"/>
              </a:rPr>
              <a:t>://gamepolitics.com/2012/12/19/blizzard-bans-several-thousand-diablo-iii-players-cheating#.</a:t>
            </a:r>
            <a:r>
              <a:rPr lang="en-US" sz="1600" dirty="0" smtClean="0">
                <a:solidFill>
                  <a:schemeClr val="bg1"/>
                </a:solidFill>
                <a:latin typeface="+mn-lt"/>
                <a:hlinkClick r:id="rId5"/>
              </a:rPr>
              <a:t>URswDFpAR3c</a:t>
            </a:r>
            <a:endParaRPr lang="en-US" sz="1600" dirty="0" smtClean="0">
              <a:solidFill>
                <a:schemeClr val="bg1"/>
              </a:solidFill>
              <a:latin typeface="+mn-lt"/>
            </a:endParaRPr>
          </a:p>
          <a:p>
            <a:endParaRPr lang="en-US" sz="2000" dirty="0" smtClean="0"/>
          </a:p>
          <a:p>
            <a:endParaRPr lang="en-US" sz="2000"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269603328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1635" y="0"/>
            <a:ext cx="8797637" cy="967477"/>
          </a:xfrm>
        </p:spPr>
        <p:txBody>
          <a:bodyPr>
            <a:normAutofit/>
          </a:bodyPr>
          <a:lstStyle/>
          <a:p>
            <a:r>
              <a:rPr lang="en-US" dirty="0" smtClean="0"/>
              <a:t>   </a:t>
            </a:r>
            <a:r>
              <a:rPr lang="en-US" b="1" dirty="0">
                <a:solidFill>
                  <a:srgbClr val="FFFF00"/>
                </a:solidFill>
                <a:latin typeface="+mn-lt"/>
              </a:rPr>
              <a:t>Related Issue 2: Digital re-sale</a:t>
            </a:r>
            <a:endParaRPr lang="en-US" sz="4400" b="1" dirty="0">
              <a:solidFill>
                <a:srgbClr val="FFFF00"/>
              </a:solidFill>
              <a:latin typeface="+mn-lt"/>
              <a:cs typeface="American Typewriter"/>
            </a:endParaRPr>
          </a:p>
        </p:txBody>
      </p:sp>
      <p:sp>
        <p:nvSpPr>
          <p:cNvPr id="3" name="Content Placeholder 2"/>
          <p:cNvSpPr>
            <a:spLocks noGrp="1"/>
          </p:cNvSpPr>
          <p:nvPr>
            <p:ph sz="quarter" idx="10"/>
          </p:nvPr>
        </p:nvSpPr>
        <p:spPr>
          <a:xfrm>
            <a:off x="161635" y="967477"/>
            <a:ext cx="8797637" cy="5200188"/>
          </a:xfrm>
        </p:spPr>
        <p:txBody>
          <a:bodyPr>
            <a:normAutofit/>
          </a:bodyPr>
          <a:lstStyle/>
          <a:p>
            <a:r>
              <a:rPr lang="en-US" sz="2800" b="1" dirty="0" smtClean="0">
                <a:solidFill>
                  <a:schemeClr val="accent5"/>
                </a:solidFill>
                <a:latin typeface="+mn-lt"/>
                <a:cs typeface="American Typewriter"/>
              </a:rPr>
              <a:t>First Sale Doctrine v. EULA prohibition of re-sale</a:t>
            </a:r>
            <a:endParaRPr lang="en-US" dirty="0" smtClean="0">
              <a:solidFill>
                <a:schemeClr val="accent5"/>
              </a:solidFill>
              <a:latin typeface="+mn-lt"/>
              <a:cs typeface="American Typewriter"/>
            </a:endParaRPr>
          </a:p>
          <a:p>
            <a:r>
              <a:rPr lang="en-US" sz="2800" dirty="0" smtClean="0">
                <a:solidFill>
                  <a:schemeClr val="bg1"/>
                </a:solidFill>
                <a:latin typeface="+mn-lt"/>
                <a:cs typeface="American Typewriter"/>
              </a:rPr>
              <a:t>First Sale Doctrine limits right of copyright holder – enables distribution chain of reselling books, CD’s etc.</a:t>
            </a:r>
            <a:endParaRPr lang="en-US" sz="2800" dirty="0">
              <a:solidFill>
                <a:schemeClr val="bg1"/>
              </a:solidFill>
              <a:latin typeface="+mn-lt"/>
              <a:cs typeface="American Typewriter"/>
            </a:endParaRPr>
          </a:p>
          <a:p>
            <a:r>
              <a:rPr lang="en-US" sz="2800" dirty="0" smtClean="0">
                <a:solidFill>
                  <a:schemeClr val="bg1"/>
                </a:solidFill>
                <a:latin typeface="+mn-lt"/>
                <a:cs typeface="American Typewriter"/>
              </a:rPr>
              <a:t>BUT how does it apply to the digital world?</a:t>
            </a:r>
          </a:p>
          <a:p>
            <a:r>
              <a:rPr lang="en-US" sz="2800" dirty="0" smtClean="0">
                <a:solidFill>
                  <a:schemeClr val="bg1"/>
                </a:solidFill>
                <a:latin typeface="+mn-lt"/>
                <a:cs typeface="American Typewriter"/>
              </a:rPr>
              <a:t>“EU </a:t>
            </a:r>
            <a:r>
              <a:rPr lang="en-US" sz="2800" dirty="0">
                <a:solidFill>
                  <a:schemeClr val="bg1"/>
                </a:solidFill>
                <a:latin typeface="+mn-lt"/>
                <a:cs typeface="American Typewriter"/>
              </a:rPr>
              <a:t>court rules it's legal to resell digital games, software” </a:t>
            </a:r>
            <a:r>
              <a:rPr lang="en-US" sz="1600" dirty="0">
                <a:solidFill>
                  <a:schemeClr val="bg1"/>
                </a:solidFill>
                <a:latin typeface="+mn-lt"/>
                <a:cs typeface="American Typewriter"/>
                <a:hlinkClick r:id="rId2"/>
              </a:rPr>
              <a:t>http://www.joystiq.com/2012/07/03/eu-court-rules-its-legal-to-resell-digital-games-software</a:t>
            </a:r>
            <a:r>
              <a:rPr lang="en-US" sz="1600" dirty="0" smtClean="0">
                <a:solidFill>
                  <a:schemeClr val="bg1"/>
                </a:solidFill>
                <a:latin typeface="+mn-lt"/>
                <a:cs typeface="American Typewriter"/>
                <a:hlinkClick r:id="rId2"/>
              </a:rPr>
              <a:t>/</a:t>
            </a:r>
            <a:endParaRPr lang="en-US" sz="1600" dirty="0" smtClean="0">
              <a:solidFill>
                <a:schemeClr val="bg1"/>
              </a:solidFill>
              <a:latin typeface="+mn-lt"/>
              <a:cs typeface="American Typewriter"/>
            </a:endParaRPr>
          </a:p>
          <a:p>
            <a:r>
              <a:rPr lang="en-US" sz="2800" dirty="0" smtClean="0">
                <a:solidFill>
                  <a:schemeClr val="bg1"/>
                </a:solidFill>
                <a:latin typeface="+mn-lt"/>
                <a:cs typeface="American Typewriter"/>
              </a:rPr>
              <a:t>“A </a:t>
            </a:r>
            <a:r>
              <a:rPr lang="en-US" sz="2800" dirty="0">
                <a:solidFill>
                  <a:schemeClr val="bg1"/>
                </a:solidFill>
                <a:latin typeface="+mn-lt"/>
                <a:cs typeface="American Typewriter"/>
              </a:rPr>
              <a:t>Setback for Resellers of Digital </a:t>
            </a:r>
            <a:r>
              <a:rPr lang="en-US" sz="2800" dirty="0" smtClean="0">
                <a:solidFill>
                  <a:schemeClr val="bg1"/>
                </a:solidFill>
                <a:latin typeface="+mn-lt"/>
                <a:cs typeface="American Typewriter"/>
              </a:rPr>
              <a:t>Products” </a:t>
            </a:r>
            <a:r>
              <a:rPr lang="en-US" sz="1600" dirty="0" smtClean="0">
                <a:solidFill>
                  <a:schemeClr val="bg1"/>
                </a:solidFill>
                <a:latin typeface="+mn-lt"/>
                <a:cs typeface="American Typewriter"/>
                <a:hlinkClick r:id="rId3"/>
              </a:rPr>
              <a:t>http</a:t>
            </a:r>
            <a:r>
              <a:rPr lang="en-US" sz="1600" dirty="0">
                <a:solidFill>
                  <a:schemeClr val="bg1"/>
                </a:solidFill>
                <a:latin typeface="+mn-lt"/>
                <a:cs typeface="American Typewriter"/>
                <a:hlinkClick r:id="rId3"/>
              </a:rPr>
              <a:t>://www.nytimes.com/2013/04/02/business/media/redigi-loses-suit-over-reselling-of-digital-music.html?_r=</a:t>
            </a:r>
            <a:r>
              <a:rPr lang="en-US" sz="1600" dirty="0" smtClean="0">
                <a:solidFill>
                  <a:schemeClr val="bg1"/>
                </a:solidFill>
                <a:latin typeface="+mn-lt"/>
                <a:cs typeface="American Typewriter"/>
                <a:hlinkClick r:id="rId3"/>
              </a:rPr>
              <a:t>0</a:t>
            </a:r>
            <a:endParaRPr lang="en-US" sz="1600" dirty="0">
              <a:solidFill>
                <a:schemeClr val="bg1"/>
              </a:solidFill>
              <a:latin typeface="+mn-lt"/>
              <a:cs typeface="American Typewriter"/>
            </a:endParaRPr>
          </a:p>
          <a:p>
            <a:r>
              <a:rPr lang="en-US" sz="2800" b="1" dirty="0">
                <a:solidFill>
                  <a:schemeClr val="bg1"/>
                </a:solidFill>
                <a:latin typeface="+mn-lt"/>
              </a:rPr>
              <a:t>Capitol Records, LLC v. </a:t>
            </a:r>
            <a:r>
              <a:rPr lang="en-US" sz="2800" b="1" dirty="0" err="1">
                <a:solidFill>
                  <a:schemeClr val="bg1"/>
                </a:solidFill>
                <a:latin typeface="+mn-lt"/>
              </a:rPr>
              <a:t>ReDigi</a:t>
            </a:r>
            <a:r>
              <a:rPr lang="en-US" sz="2800" b="1" dirty="0">
                <a:solidFill>
                  <a:schemeClr val="bg1"/>
                </a:solidFill>
                <a:latin typeface="+mn-lt"/>
              </a:rPr>
              <a:t> Inc</a:t>
            </a:r>
            <a:r>
              <a:rPr lang="en-US" sz="2800" dirty="0" smtClean="0">
                <a:solidFill>
                  <a:schemeClr val="bg1"/>
                </a:solidFill>
                <a:latin typeface="+mn-lt"/>
              </a:rPr>
              <a:t>. </a:t>
            </a:r>
          </a:p>
          <a:p>
            <a:pPr marL="0" indent="0">
              <a:buNone/>
            </a:pPr>
            <a:r>
              <a:rPr lang="en-US" sz="2800" dirty="0">
                <a:solidFill>
                  <a:schemeClr val="bg1"/>
                </a:solidFill>
                <a:latin typeface="+mn-lt"/>
              </a:rPr>
              <a:t> </a:t>
            </a:r>
            <a:r>
              <a:rPr lang="en-US" sz="2800" dirty="0" smtClean="0">
                <a:solidFill>
                  <a:schemeClr val="bg1"/>
                </a:solidFill>
                <a:latin typeface="+mn-lt"/>
              </a:rPr>
              <a:t>  (being appealed)</a:t>
            </a:r>
            <a:endParaRPr lang="en-US" sz="2800" b="1" dirty="0">
              <a:solidFill>
                <a:schemeClr val="bg1"/>
              </a:solidFill>
              <a:latin typeface="+mn-lt"/>
            </a:endParaRPr>
          </a:p>
          <a:p>
            <a:endParaRPr lang="en-US" sz="1800" dirty="0" smtClean="0">
              <a:solidFill>
                <a:srgbClr val="FFFFFF"/>
              </a:solidFill>
              <a:latin typeface="American Typewriter"/>
              <a:cs typeface="American Typewriter"/>
            </a:endParaRPr>
          </a:p>
          <a:p>
            <a:pPr marL="0" indent="0">
              <a:buNone/>
            </a:pPr>
            <a:endParaRPr lang="en-US" dirty="0"/>
          </a:p>
          <a:p>
            <a:endParaRPr lang="en-US" dirty="0" smtClean="0"/>
          </a:p>
          <a:p>
            <a:pPr marL="0" indent="0">
              <a:buNone/>
            </a:pPr>
            <a:endParaRPr lang="en-US" dirty="0" smtClean="0"/>
          </a:p>
          <a:p>
            <a:pPr marL="0" indent="0">
              <a:buNone/>
            </a:pP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85270" y="5297714"/>
            <a:ext cx="1545374" cy="1014795"/>
          </a:xfrm>
          <a:prstGeom prst="rect">
            <a:avLst/>
          </a:prstGeom>
        </p:spPr>
      </p:pic>
    </p:spTree>
    <p:extLst>
      <p:ext uri="{BB962C8B-B14F-4D97-AF65-F5344CB8AC3E}">
        <p14:creationId xmlns:p14="http://schemas.microsoft.com/office/powerpoint/2010/main" val="2896293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
            <a:ext cx="8686800" cy="824522"/>
          </a:xfrm>
        </p:spPr>
        <p:txBody>
          <a:bodyPr>
            <a:normAutofit/>
          </a:bodyPr>
          <a:lstStyle/>
          <a:p>
            <a:r>
              <a:rPr lang="en-US" dirty="0" smtClean="0">
                <a:solidFill>
                  <a:srgbClr val="FFFFFF"/>
                </a:solidFill>
                <a:latin typeface="+mn-lt"/>
                <a:cs typeface="American Typewriter"/>
              </a:rPr>
              <a:t>Beginning with…</a:t>
            </a:r>
            <a:r>
              <a:rPr lang="en-US" b="1" dirty="0" smtClean="0">
                <a:solidFill>
                  <a:srgbClr val="FFFF00"/>
                </a:solidFill>
                <a:latin typeface="+mn-lt"/>
                <a:cs typeface="American Typewriter"/>
              </a:rPr>
              <a:t>Where we left off</a:t>
            </a:r>
            <a:endParaRPr lang="en-US" b="1" dirty="0">
              <a:solidFill>
                <a:srgbClr val="FFFF00"/>
              </a:solidFill>
              <a:latin typeface="+mn-lt"/>
              <a:cs typeface="American Typewriter"/>
            </a:endParaRPr>
          </a:p>
        </p:txBody>
      </p:sp>
      <p:sp>
        <p:nvSpPr>
          <p:cNvPr id="3" name="Content Placeholder 2"/>
          <p:cNvSpPr>
            <a:spLocks noGrp="1"/>
          </p:cNvSpPr>
          <p:nvPr>
            <p:ph sz="quarter" idx="10"/>
          </p:nvPr>
        </p:nvSpPr>
        <p:spPr>
          <a:xfrm>
            <a:off x="457200" y="890865"/>
            <a:ext cx="8686800" cy="5194603"/>
          </a:xfrm>
        </p:spPr>
        <p:txBody>
          <a:bodyPr>
            <a:noAutofit/>
          </a:bodyPr>
          <a:lstStyle/>
          <a:p>
            <a:r>
              <a:rPr lang="en-US" b="1" dirty="0" smtClean="0">
                <a:solidFill>
                  <a:srgbClr val="FFFF00"/>
                </a:solidFill>
                <a:latin typeface="+mn-lt"/>
                <a:cs typeface="American Typewriter"/>
              </a:rPr>
              <a:t>Bait: </a:t>
            </a:r>
            <a:r>
              <a:rPr lang="en-US" dirty="0" smtClean="0">
                <a:solidFill>
                  <a:srgbClr val="FFFFFF"/>
                </a:solidFill>
                <a:latin typeface="+mn-lt"/>
                <a:cs typeface="American Typewriter"/>
              </a:rPr>
              <a:t>Right to </a:t>
            </a:r>
            <a:r>
              <a:rPr lang="en-US" b="1" dirty="0" smtClean="0">
                <a:solidFill>
                  <a:srgbClr val="CCFFCC"/>
                </a:solidFill>
                <a:latin typeface="+mn-lt"/>
                <a:cs typeface="American Typewriter"/>
              </a:rPr>
              <a:t>Mod</a:t>
            </a:r>
            <a:r>
              <a:rPr lang="en-US" dirty="0" smtClean="0">
                <a:solidFill>
                  <a:srgbClr val="FFFFFF"/>
                </a:solidFill>
                <a:latin typeface="+mn-lt"/>
                <a:cs typeface="American Typewriter"/>
              </a:rPr>
              <a:t>/Right to</a:t>
            </a:r>
            <a:r>
              <a:rPr lang="en-US" dirty="0" smtClean="0">
                <a:latin typeface="+mn-lt"/>
                <a:cs typeface="American Typewriter"/>
              </a:rPr>
              <a:t> </a:t>
            </a:r>
            <a:r>
              <a:rPr lang="en-US" b="1" dirty="0" err="1" smtClean="0">
                <a:solidFill>
                  <a:srgbClr val="CCFFCC"/>
                </a:solidFill>
                <a:latin typeface="+mn-lt"/>
                <a:cs typeface="American Typewriter"/>
              </a:rPr>
              <a:t>CreaTe</a:t>
            </a:r>
            <a:endParaRPr lang="en-US" dirty="0" smtClean="0">
              <a:solidFill>
                <a:srgbClr val="CCFFCC"/>
              </a:solidFill>
              <a:latin typeface="+mn-lt"/>
              <a:cs typeface="American Typewriter"/>
            </a:endParaRPr>
          </a:p>
          <a:p>
            <a:r>
              <a:rPr lang="en-US" b="1" dirty="0" smtClean="0">
                <a:solidFill>
                  <a:srgbClr val="FFFF00"/>
                </a:solidFill>
                <a:latin typeface="+mn-lt"/>
                <a:cs typeface="American Typewriter"/>
              </a:rPr>
              <a:t>Switch:</a:t>
            </a:r>
          </a:p>
          <a:p>
            <a:pPr marL="457200" indent="-457200">
              <a:buAutoNum type="arabicPeriod"/>
            </a:pPr>
            <a:r>
              <a:rPr lang="en-US" dirty="0" smtClean="0">
                <a:solidFill>
                  <a:srgbClr val="FFFFFF"/>
                </a:solidFill>
                <a:latin typeface="+mn-lt"/>
                <a:cs typeface="American Typewriter"/>
              </a:rPr>
              <a:t>Copyright’s relationship to (derived from?) free speech rights.</a:t>
            </a:r>
          </a:p>
          <a:p>
            <a:pPr marL="0" indent="0">
              <a:buNone/>
            </a:pPr>
            <a:r>
              <a:rPr lang="en-US" dirty="0" smtClean="0">
                <a:solidFill>
                  <a:srgbClr val="FFFFFF"/>
                </a:solidFill>
                <a:latin typeface="+mn-lt"/>
                <a:cs typeface="American Typewriter"/>
              </a:rPr>
              <a:t>2. </a:t>
            </a:r>
            <a:r>
              <a:rPr lang="en-US" b="1" dirty="0" smtClean="0">
                <a:solidFill>
                  <a:schemeClr val="accent5"/>
                </a:solidFill>
                <a:latin typeface="+mn-lt"/>
                <a:cs typeface="American Typewriter"/>
              </a:rPr>
              <a:t>LEVELLING UP: </a:t>
            </a:r>
            <a:r>
              <a:rPr lang="en-US" dirty="0" smtClean="0">
                <a:solidFill>
                  <a:srgbClr val="FFFFFF"/>
                </a:solidFill>
                <a:latin typeface="+mn-lt"/>
                <a:cs typeface="American Typewriter"/>
              </a:rPr>
              <a:t>Video game interactivity a “level” beyond other remix’s/uses owing to fundamental nature of gamer as contributor. Also community based “social reaction” (McLuhan). Closest analogy not remix rap, but fan fiction?</a:t>
            </a:r>
            <a:r>
              <a:rPr lang="en-US" dirty="0" smtClean="0">
                <a:latin typeface="+mn-lt"/>
                <a:cs typeface="American Typewriter"/>
              </a:rPr>
              <a:t> </a:t>
            </a:r>
          </a:p>
          <a:p>
            <a:pPr marL="0" indent="0">
              <a:buNone/>
            </a:pPr>
            <a:r>
              <a:rPr lang="en-US" dirty="0" smtClean="0">
                <a:solidFill>
                  <a:srgbClr val="FFFFFF"/>
                </a:solidFill>
                <a:latin typeface="+mn-lt"/>
                <a:cs typeface="American Typewriter"/>
              </a:rPr>
              <a:t>3. </a:t>
            </a:r>
            <a:r>
              <a:rPr lang="en-US" b="1" dirty="0" smtClean="0">
                <a:solidFill>
                  <a:srgbClr val="FFFFFF"/>
                </a:solidFill>
                <a:latin typeface="+mn-lt"/>
                <a:cs typeface="American Typewriter"/>
              </a:rPr>
              <a:t>Symmetry</a:t>
            </a:r>
            <a:r>
              <a:rPr lang="en-US" dirty="0" smtClean="0">
                <a:solidFill>
                  <a:srgbClr val="FFFFFF"/>
                </a:solidFill>
                <a:latin typeface="+mn-lt"/>
                <a:cs typeface="American Typewriter"/>
              </a:rPr>
              <a:t> of </a:t>
            </a:r>
            <a:r>
              <a:rPr lang="en-US" b="1" dirty="0" smtClean="0">
                <a:solidFill>
                  <a:srgbClr val="4BACC6"/>
                </a:solidFill>
                <a:latin typeface="+mn-lt"/>
                <a:cs typeface="American Typewriter"/>
              </a:rPr>
              <a:t>personal interactivity </a:t>
            </a:r>
            <a:r>
              <a:rPr lang="en-US" dirty="0" smtClean="0">
                <a:solidFill>
                  <a:srgbClr val="FFFFFF"/>
                </a:solidFill>
                <a:latin typeface="+mn-lt"/>
                <a:cs typeface="American Typewriter"/>
              </a:rPr>
              <a:t>in a </a:t>
            </a:r>
            <a:r>
              <a:rPr lang="en-US" b="1" dirty="0" smtClean="0">
                <a:solidFill>
                  <a:srgbClr val="CCFFCC"/>
                </a:solidFill>
                <a:latin typeface="+mn-lt"/>
                <a:cs typeface="American Typewriter"/>
              </a:rPr>
              <a:t>creative environment</a:t>
            </a:r>
            <a:r>
              <a:rPr lang="en-US" b="1" dirty="0" smtClean="0">
                <a:solidFill>
                  <a:srgbClr val="008000"/>
                </a:solidFill>
                <a:latin typeface="+mn-lt"/>
                <a:cs typeface="American Typewriter"/>
              </a:rPr>
              <a:t> </a:t>
            </a:r>
            <a:r>
              <a:rPr lang="en-US" dirty="0" smtClean="0">
                <a:solidFill>
                  <a:srgbClr val="FFFFFF"/>
                </a:solidFill>
                <a:latin typeface="+mn-lt"/>
                <a:cs typeface="American Typewriter"/>
              </a:rPr>
              <a:t>(VIDEO-GAMES) with</a:t>
            </a:r>
            <a:r>
              <a:rPr lang="en-US" b="1" dirty="0" smtClean="0">
                <a:solidFill>
                  <a:srgbClr val="660066"/>
                </a:solidFill>
                <a:latin typeface="+mn-lt"/>
                <a:cs typeface="American Typewriter"/>
              </a:rPr>
              <a:t> </a:t>
            </a:r>
            <a:r>
              <a:rPr lang="en-US" b="1" dirty="0" smtClean="0">
                <a:solidFill>
                  <a:srgbClr val="4BACC6"/>
                </a:solidFill>
                <a:latin typeface="+mn-lt"/>
                <a:cs typeface="American Typewriter"/>
              </a:rPr>
              <a:t>personal</a:t>
            </a:r>
            <a:r>
              <a:rPr lang="en-US" b="1" dirty="0" smtClean="0">
                <a:solidFill>
                  <a:srgbClr val="0000FF"/>
                </a:solidFill>
                <a:latin typeface="+mn-lt"/>
                <a:cs typeface="American Typewriter"/>
              </a:rPr>
              <a:t> </a:t>
            </a:r>
            <a:r>
              <a:rPr lang="en-US" b="1" dirty="0" smtClean="0">
                <a:solidFill>
                  <a:srgbClr val="CCFFCC"/>
                </a:solidFill>
                <a:latin typeface="+mn-lt"/>
                <a:cs typeface="American Typewriter"/>
              </a:rPr>
              <a:t>creativity</a:t>
            </a:r>
            <a:r>
              <a:rPr lang="en-US" dirty="0" smtClean="0">
                <a:solidFill>
                  <a:srgbClr val="CCFFCC"/>
                </a:solidFill>
                <a:latin typeface="+mn-lt"/>
                <a:cs typeface="American Typewriter"/>
              </a:rPr>
              <a:t> </a:t>
            </a:r>
            <a:r>
              <a:rPr lang="en-US" dirty="0" smtClean="0">
                <a:solidFill>
                  <a:srgbClr val="FFFFFF"/>
                </a:solidFill>
                <a:latin typeface="+mn-lt"/>
                <a:cs typeface="American Typewriter"/>
              </a:rPr>
              <a:t>in an </a:t>
            </a:r>
            <a:r>
              <a:rPr lang="en-US" b="1" dirty="0" smtClean="0">
                <a:solidFill>
                  <a:srgbClr val="4BACC6"/>
                </a:solidFill>
                <a:latin typeface="+mn-lt"/>
                <a:cs typeface="American Typewriter"/>
              </a:rPr>
              <a:t>interactive</a:t>
            </a:r>
            <a:r>
              <a:rPr lang="en-US" dirty="0" smtClean="0">
                <a:latin typeface="+mn-lt"/>
                <a:cs typeface="American Typewriter"/>
              </a:rPr>
              <a:t> </a:t>
            </a:r>
            <a:r>
              <a:rPr lang="en-US" b="1" dirty="0" smtClean="0">
                <a:solidFill>
                  <a:srgbClr val="CCFFCC"/>
                </a:solidFill>
                <a:latin typeface="+mn-lt"/>
                <a:cs typeface="American Typewriter"/>
              </a:rPr>
              <a:t>environment</a:t>
            </a:r>
            <a:r>
              <a:rPr lang="en-US" b="1" dirty="0" smtClean="0">
                <a:solidFill>
                  <a:srgbClr val="660066"/>
                </a:solidFill>
                <a:latin typeface="+mn-lt"/>
                <a:cs typeface="American Typewriter"/>
              </a:rPr>
              <a:t> </a:t>
            </a:r>
            <a:r>
              <a:rPr lang="en-US" dirty="0" smtClean="0">
                <a:solidFill>
                  <a:schemeClr val="bg1"/>
                </a:solidFill>
                <a:latin typeface="+mn-lt"/>
                <a:cs typeface="American Typewriter"/>
              </a:rPr>
              <a:t>(WEB, SOCIAL MEDIA) ought to equal right to mod, </a:t>
            </a:r>
            <a:r>
              <a:rPr lang="en-US" dirty="0" err="1" smtClean="0">
                <a:solidFill>
                  <a:schemeClr val="bg1"/>
                </a:solidFill>
                <a:latin typeface="+mn-lt"/>
                <a:cs typeface="American Typewriter"/>
              </a:rPr>
              <a:t>machinima</a:t>
            </a:r>
            <a:r>
              <a:rPr lang="en-US" dirty="0" smtClean="0">
                <a:solidFill>
                  <a:schemeClr val="bg1"/>
                </a:solidFill>
                <a:latin typeface="+mn-lt"/>
                <a:cs typeface="American Typewriter"/>
              </a:rPr>
              <a:t> &amp; remix</a:t>
            </a:r>
            <a:r>
              <a:rPr lang="en-US" b="1" dirty="0" smtClean="0">
                <a:solidFill>
                  <a:schemeClr val="bg1"/>
                </a:solidFill>
                <a:latin typeface="+mn-lt"/>
                <a:cs typeface="American Typewriter"/>
              </a:rPr>
              <a:t>?</a:t>
            </a:r>
          </a:p>
          <a:p>
            <a:pPr marL="0" indent="0">
              <a:buNone/>
            </a:pPr>
            <a:r>
              <a:rPr lang="en-US" dirty="0" smtClean="0">
                <a:solidFill>
                  <a:srgbClr val="FFFF00"/>
                </a:solidFill>
                <a:latin typeface="+mn-lt"/>
                <a:cs typeface="American Typewriter"/>
              </a:rPr>
              <a:t>4. </a:t>
            </a:r>
            <a:r>
              <a:rPr lang="en-US" b="1" dirty="0" smtClean="0">
                <a:solidFill>
                  <a:srgbClr val="FFFF00"/>
                </a:solidFill>
                <a:latin typeface="+mn-lt"/>
                <a:cs typeface="American Typewriter"/>
              </a:rPr>
              <a:t>Perhaps copy “right” regime makes more sense for  non-interactive mediums – e.g. records, film, television?</a:t>
            </a:r>
            <a:endParaRPr lang="en-US" b="1" dirty="0">
              <a:solidFill>
                <a:srgbClr val="FFFF00"/>
              </a:solidFill>
              <a:latin typeface="+mn-lt"/>
              <a:cs typeface="American Typewriter"/>
            </a:endParaRPr>
          </a:p>
        </p:txBody>
      </p:sp>
    </p:spTree>
    <p:extLst>
      <p:ext uri="{BB962C8B-B14F-4D97-AF65-F5344CB8AC3E}">
        <p14:creationId xmlns:p14="http://schemas.microsoft.com/office/powerpoint/2010/main" val="18138007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alphaModFix amt="25000"/>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310"/>
            <a:ext cx="9144000" cy="1016000"/>
          </a:xfrm>
        </p:spPr>
        <p:txBody>
          <a:bodyPr>
            <a:normAutofit fontScale="90000"/>
          </a:bodyPr>
          <a:lstStyle/>
          <a:p>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merican Typewriter"/>
                <a:cs typeface="American Typewriter"/>
              </a:rPr>
              <a:t>                 </a:t>
            </a:r>
            <a: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cs typeface="American Typewriter"/>
              </a:rPr>
              <a:t>Related Issue 3: </a:t>
            </a:r>
            <a:b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cs typeface="American Typewriter"/>
              </a:rPr>
            </a:br>
            <a: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cs typeface="American Typewriter"/>
              </a:rPr>
              <a:t>              The “kitchen sink” effect </a:t>
            </a:r>
            <a:endParaRPr lang="en-US" sz="3600" b="1" dirty="0">
              <a:solidFill>
                <a:srgbClr val="000090"/>
              </a:solidFill>
              <a:latin typeface="+mn-lt"/>
              <a:cs typeface="American Typewriter"/>
            </a:endParaRPr>
          </a:p>
        </p:txBody>
      </p:sp>
      <p:sp>
        <p:nvSpPr>
          <p:cNvPr id="5" name="Content Placeholder 4"/>
          <p:cNvSpPr>
            <a:spLocks noGrp="1"/>
          </p:cNvSpPr>
          <p:nvPr>
            <p:ph sz="half" idx="2"/>
          </p:nvPr>
        </p:nvSpPr>
        <p:spPr>
          <a:xfrm>
            <a:off x="4284104" y="985808"/>
            <a:ext cx="4859896" cy="6066510"/>
          </a:xfrm>
        </p:spPr>
        <p:txBody>
          <a:bodyPr>
            <a:normAutofit/>
          </a:bodyPr>
          <a:lstStyle/>
          <a:p>
            <a:pPr marL="0" indent="0">
              <a:buNone/>
            </a:pPr>
            <a:r>
              <a:rPr lang="en-US" sz="2000" dirty="0" smtClean="0">
                <a:solidFill>
                  <a:schemeClr val="tx1"/>
                </a:solidFill>
                <a:latin typeface="+mn-lt"/>
              </a:rPr>
              <a:t>“You </a:t>
            </a:r>
            <a:r>
              <a:rPr lang="en-US" sz="2000" dirty="0">
                <a:solidFill>
                  <a:schemeClr val="tx1"/>
                </a:solidFill>
                <a:latin typeface="+mn-lt"/>
              </a:rPr>
              <a:t>may not purchase, sell, gift or trade any Account, or offer to purchase, sell, gift or trade any Account, and any such attempt shall be null and void. Blizzard owns, has licensed, or otherwise has rights to all of the content that appears in the Game. You agree that you have no right or title in or to any such content, including without limitation the virtual goods or currency appearing or originating in the Game, or any other attributes associated with any Account. Blizzard does not recognize any purported transfers of virtual property executed outside of the Game, or the purported sale, gift or trade in the “real world” of anything that appears or originates in the Game. Accordingly, you may not sell in-game items or currency for “real” money, or exchange those items or currency for value outside of the Game</a:t>
            </a:r>
            <a:r>
              <a:rPr lang="en-US" sz="2000" dirty="0" smtClean="0">
                <a:solidFill>
                  <a:schemeClr val="tx1"/>
                </a:solidFill>
                <a:latin typeface="+mn-lt"/>
              </a:rPr>
              <a:t>.” </a:t>
            </a:r>
            <a:endParaRPr lang="en-US" sz="2000" dirty="0">
              <a:solidFill>
                <a:schemeClr val="tx1"/>
              </a:solidFill>
              <a:latin typeface="+mn-lt"/>
            </a:endParaRPr>
          </a:p>
          <a:p>
            <a:pPr marL="0" indent="0">
              <a:buNone/>
            </a:pPr>
            <a:endParaRPr lang="en-US" dirty="0"/>
          </a:p>
        </p:txBody>
      </p:sp>
      <p:pic>
        <p:nvPicPr>
          <p:cNvPr id="6" name="Content Placeholder 5" descr="photo.JPG"/>
          <p:cNvPicPr>
            <a:picLocks noGrp="1" noChangeAspect="1"/>
          </p:cNvPicPr>
          <p:nvPr>
            <p:ph sz="half" idx="1"/>
          </p:nvPr>
        </p:nvPicPr>
        <p:blipFill rotWithShape="1">
          <a:blip r:embed="rId3" cstate="print">
            <a:extLst>
              <a:ext uri="{28A0092B-C50C-407E-A947-70E740481C1C}">
                <a14:useLocalDpi xmlns:a14="http://schemas.microsoft.com/office/drawing/2010/main"/>
              </a:ext>
            </a:extLst>
          </a:blip>
          <a:srcRect t="-279"/>
          <a:stretch/>
        </p:blipFill>
        <p:spPr>
          <a:xfrm>
            <a:off x="173232" y="1725165"/>
            <a:ext cx="3945514" cy="3165959"/>
          </a:xfrm>
        </p:spPr>
      </p:pic>
    </p:spTree>
    <p:extLst>
      <p:ext uri="{BB962C8B-B14F-4D97-AF65-F5344CB8AC3E}">
        <p14:creationId xmlns:p14="http://schemas.microsoft.com/office/powerpoint/2010/main" val="20566366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4688"/>
            <a:ext cx="8229600" cy="1016000"/>
          </a:xfrm>
        </p:spPr>
        <p:txBody>
          <a:bodyPr/>
          <a:lstStyle/>
          <a:p>
            <a:r>
              <a:rPr lang="en-US" dirty="0" smtClean="0"/>
              <a:t>   </a:t>
            </a:r>
            <a:r>
              <a:rPr lang="en-US" b="1" dirty="0" smtClean="0">
                <a:ln w="17780" cmpd="sng">
                  <a:solidFill>
                    <a:srgbClr val="FFFFFF"/>
                  </a:solidFill>
                  <a:prstDash val="solid"/>
                  <a:miter lim="800000"/>
                </a:ln>
                <a:solidFill>
                  <a:srgbClr val="FFFF00"/>
                </a:solidFill>
                <a:effectLst>
                  <a:outerShdw blurRad="50800" algn="tl" rotWithShape="0">
                    <a:srgbClr val="000000"/>
                  </a:outerShdw>
                </a:effectLst>
                <a:latin typeface="+mn-lt"/>
                <a:cs typeface="American Typewriter"/>
              </a:rPr>
              <a:t>Related Issue 4: Death</a:t>
            </a:r>
            <a:endParaRPr lang="en-US" b="1" dirty="0">
              <a:ln w="17780" cmpd="sng">
                <a:solidFill>
                  <a:srgbClr val="FFFFFF"/>
                </a:solidFill>
                <a:prstDash val="solid"/>
                <a:miter lim="800000"/>
              </a:ln>
              <a:solidFill>
                <a:srgbClr val="FFFF00"/>
              </a:solidFill>
              <a:effectLst>
                <a:outerShdw blurRad="50800" algn="tl" rotWithShape="0">
                  <a:srgbClr val="000000"/>
                </a:outerShdw>
              </a:effectLst>
              <a:latin typeface="+mn-lt"/>
              <a:cs typeface="American Typewriter"/>
            </a:endParaRPr>
          </a:p>
        </p:txBody>
      </p:sp>
      <p:sp>
        <p:nvSpPr>
          <p:cNvPr id="3" name="Content Placeholder 2"/>
          <p:cNvSpPr>
            <a:spLocks noGrp="1"/>
          </p:cNvSpPr>
          <p:nvPr>
            <p:ph sz="quarter" idx="10"/>
          </p:nvPr>
        </p:nvSpPr>
        <p:spPr>
          <a:xfrm>
            <a:off x="457199" y="1100688"/>
            <a:ext cx="8505371" cy="4625446"/>
          </a:xfrm>
        </p:spPr>
        <p:txBody>
          <a:bodyPr/>
          <a:lstStyle/>
          <a:p>
            <a:r>
              <a:rPr lang="en-US" sz="2800" b="1" dirty="0" smtClean="0">
                <a:solidFill>
                  <a:schemeClr val="bg1"/>
                </a:solidFill>
                <a:latin typeface="+mn-lt"/>
                <a:cs typeface="American Typewriter"/>
              </a:rPr>
              <a:t>What happens to your digital library of games when you die?</a:t>
            </a:r>
          </a:p>
          <a:p>
            <a:r>
              <a:rPr lang="en-US" sz="2800" b="1" dirty="0" smtClean="0">
                <a:solidFill>
                  <a:schemeClr val="bg1"/>
                </a:solidFill>
                <a:latin typeface="+mn-lt"/>
                <a:cs typeface="American Typewriter"/>
              </a:rPr>
              <a:t>Real library is bequeathed as property…digital property tends to be personal license to user only.</a:t>
            </a:r>
          </a:p>
          <a:p>
            <a:endParaRPr lang="en-US" dirty="0"/>
          </a:p>
          <a:p>
            <a:endParaRPr lang="en-US" dirty="0" smtClean="0"/>
          </a:p>
          <a:p>
            <a:endParaRPr lang="en-US" dirty="0"/>
          </a:p>
          <a:p>
            <a:endParaRPr lang="en-US" dirty="0"/>
          </a:p>
        </p:txBody>
      </p:sp>
      <p:pic>
        <p:nvPicPr>
          <p:cNvPr id="7" name="Content Placeholder 3" descr="file0001419180948.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858000" y="84688"/>
            <a:ext cx="1498600" cy="1152769"/>
          </a:xfrm>
          <a:prstGeom prst="rect">
            <a:avLst/>
          </a:prstGeom>
        </p:spPr>
      </p:pic>
      <p:pic>
        <p:nvPicPr>
          <p:cNvPr id="8" name="Content Placeholder 5" descr="file3361293995004.jpg"/>
          <p:cNvPicPr>
            <a:picLocks noChangeAspect="1"/>
          </p:cNvPicPr>
          <p:nvPr/>
        </p:nvPicPr>
        <p:blipFill rotWithShape="1">
          <a:blip r:embed="rId3" cstate="print">
            <a:extLst>
              <a:ext uri="{28A0092B-C50C-407E-A947-70E740481C1C}">
                <a14:useLocalDpi xmlns:a14="http://schemas.microsoft.com/office/drawing/2010/main"/>
              </a:ext>
            </a:extLst>
          </a:blip>
          <a:srcRect l="-189" r="-189"/>
          <a:stretch/>
        </p:blipFill>
        <p:spPr>
          <a:xfrm>
            <a:off x="4165600" y="3287734"/>
            <a:ext cx="4191000" cy="2783086"/>
          </a:xfrm>
          <a:prstGeom prst="rect">
            <a:avLst/>
          </a:prstGeom>
        </p:spPr>
      </p:pic>
      <p:pic>
        <p:nvPicPr>
          <p:cNvPr id="9" name="Content Placeholder 7" descr="file0002024035046.jpg"/>
          <p:cNvPicPr>
            <a:picLocks noChangeAspect="1"/>
          </p:cNvPicPr>
          <p:nvPr/>
        </p:nvPicPr>
        <p:blipFill rotWithShape="1">
          <a:blip r:embed="rId4" cstate="print">
            <a:extLst>
              <a:ext uri="{28A0092B-C50C-407E-A947-70E740481C1C}">
                <a14:useLocalDpi xmlns:a14="http://schemas.microsoft.com/office/drawing/2010/main"/>
              </a:ext>
            </a:extLst>
          </a:blip>
          <a:srcRect l="-294" r="-296"/>
          <a:stretch/>
        </p:blipFill>
        <p:spPr>
          <a:xfrm>
            <a:off x="1073934" y="3160734"/>
            <a:ext cx="1910566" cy="2783086"/>
          </a:xfrm>
          <a:prstGeom prst="rect">
            <a:avLst/>
          </a:prstGeom>
        </p:spPr>
      </p:pic>
    </p:spTree>
    <p:extLst>
      <p:ext uri="{BB962C8B-B14F-4D97-AF65-F5344CB8AC3E}">
        <p14:creationId xmlns:p14="http://schemas.microsoft.com/office/powerpoint/2010/main" val="33205141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048100"/>
          </a:xfrm>
        </p:spPr>
        <p:txBody>
          <a:bodyPr>
            <a:normAutofit fontScale="90000"/>
          </a:bodyPr>
          <a:lstStyle/>
          <a:p>
            <a:r>
              <a:rPr lang="en-US"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merican Typewriter"/>
                <a:cs typeface="American Typewriter"/>
              </a:rPr>
              <a:t>    </a:t>
            </a:r>
            <a:r>
              <a:rPr lang="en-US" b="1" dirty="0" smtClean="0">
                <a:solidFill>
                  <a:srgbClr val="FFFF00"/>
                </a:solidFill>
                <a:latin typeface="+mn-lt"/>
              </a:rPr>
              <a:t>Related </a:t>
            </a:r>
            <a:r>
              <a:rPr lang="en-US" b="1" dirty="0">
                <a:solidFill>
                  <a:srgbClr val="FFFF00"/>
                </a:solidFill>
                <a:latin typeface="+mn-lt"/>
              </a:rPr>
              <a:t>Issue 5: </a:t>
            </a:r>
            <a:br>
              <a:rPr lang="en-US" b="1" dirty="0">
                <a:solidFill>
                  <a:srgbClr val="FFFF00"/>
                </a:solidFill>
                <a:latin typeface="+mn-lt"/>
              </a:rPr>
            </a:br>
            <a:r>
              <a:rPr lang="en-US" b="1" dirty="0">
                <a:solidFill>
                  <a:srgbClr val="FFFF00"/>
                </a:solidFill>
                <a:latin typeface="+mn-lt"/>
              </a:rPr>
              <a:t>     Non-circumvention </a:t>
            </a:r>
            <a:r>
              <a:rPr lang="en-US" b="1" spc="300" dirty="0" smtClean="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latin typeface="+mn-lt"/>
              </a:rPr>
              <a:t> </a:t>
            </a:r>
            <a:endParaRPr lang="en-US" dirty="0">
              <a:solidFill>
                <a:srgbClr val="FFFF00"/>
              </a:solidFill>
              <a:latin typeface="+mn-lt"/>
            </a:endParaRPr>
          </a:p>
        </p:txBody>
      </p:sp>
      <p:sp>
        <p:nvSpPr>
          <p:cNvPr id="3" name="Content Placeholder 2"/>
          <p:cNvSpPr>
            <a:spLocks noGrp="1"/>
          </p:cNvSpPr>
          <p:nvPr>
            <p:ph sz="quarter" idx="10"/>
          </p:nvPr>
        </p:nvSpPr>
        <p:spPr>
          <a:xfrm>
            <a:off x="0" y="1148879"/>
            <a:ext cx="9144000" cy="4577255"/>
          </a:xfrm>
        </p:spPr>
        <p:txBody>
          <a:bodyPr/>
          <a:lstStyle/>
          <a:p>
            <a:r>
              <a:rPr lang="en-US" sz="2800" dirty="0" smtClean="0">
                <a:solidFill>
                  <a:schemeClr val="bg1"/>
                </a:solidFill>
                <a:latin typeface="+mn-lt"/>
                <a:cs typeface="American Typewriter"/>
              </a:rPr>
              <a:t>EULA’s usually </a:t>
            </a:r>
            <a:r>
              <a:rPr lang="en-US" sz="2800" dirty="0">
                <a:solidFill>
                  <a:schemeClr val="bg1"/>
                </a:solidFill>
                <a:latin typeface="+mn-lt"/>
                <a:cs typeface="American Typewriter"/>
              </a:rPr>
              <a:t>prohibit of reverse </a:t>
            </a:r>
            <a:r>
              <a:rPr lang="en-US" sz="2800" dirty="0" smtClean="0">
                <a:solidFill>
                  <a:schemeClr val="bg1"/>
                </a:solidFill>
                <a:latin typeface="+mn-lt"/>
                <a:cs typeface="American Typewriter"/>
              </a:rPr>
              <a:t>engineering</a:t>
            </a:r>
          </a:p>
          <a:p>
            <a:r>
              <a:rPr lang="en-US" sz="2800" b="1" dirty="0" smtClean="0">
                <a:solidFill>
                  <a:schemeClr val="bg1"/>
                </a:solidFill>
                <a:latin typeface="+mn-lt"/>
                <a:cs typeface="American Typewriter"/>
              </a:rPr>
              <a:t>Remember</a:t>
            </a:r>
            <a:r>
              <a:rPr lang="en-US" sz="2800" dirty="0" smtClean="0">
                <a:solidFill>
                  <a:schemeClr val="bg1"/>
                </a:solidFill>
                <a:latin typeface="+mn-lt"/>
                <a:cs typeface="American Typewriter"/>
              </a:rPr>
              <a:t> “Blizzard/</a:t>
            </a:r>
            <a:r>
              <a:rPr lang="en-US" sz="2800" dirty="0" err="1" smtClean="0">
                <a:solidFill>
                  <a:schemeClr val="bg1"/>
                </a:solidFill>
                <a:latin typeface="+mn-lt"/>
                <a:cs typeface="American Typewriter"/>
              </a:rPr>
              <a:t>BnetD</a:t>
            </a:r>
            <a:r>
              <a:rPr lang="en-US" sz="2800" dirty="0" smtClean="0">
                <a:solidFill>
                  <a:schemeClr val="bg1"/>
                </a:solidFill>
                <a:latin typeface="+mn-lt"/>
                <a:cs typeface="American Typewriter"/>
              </a:rPr>
              <a:t>”</a:t>
            </a:r>
          </a:p>
          <a:p>
            <a:r>
              <a:rPr lang="en-US" sz="2800" dirty="0">
                <a:solidFill>
                  <a:schemeClr val="bg1"/>
                </a:solidFill>
                <a:latin typeface="+mn-lt"/>
                <a:cs typeface="American Typewriter"/>
              </a:rPr>
              <a:t>“Digital Locks” v. </a:t>
            </a:r>
            <a:r>
              <a:rPr lang="en-US" sz="2800" dirty="0">
                <a:solidFill>
                  <a:srgbClr val="FFFF00"/>
                </a:solidFill>
                <a:latin typeface="+mn-lt"/>
                <a:cs typeface="American Typewriter"/>
              </a:rPr>
              <a:t>IP right to </a:t>
            </a:r>
            <a:r>
              <a:rPr lang="en-US" sz="2800" b="1" dirty="0">
                <a:solidFill>
                  <a:srgbClr val="FFFF00"/>
                </a:solidFill>
                <a:latin typeface="+mn-lt"/>
                <a:cs typeface="American Typewriter"/>
              </a:rPr>
              <a:t>“reverse engineer</a:t>
            </a:r>
            <a:r>
              <a:rPr lang="en-US" sz="2800" b="1" dirty="0" smtClean="0">
                <a:solidFill>
                  <a:srgbClr val="FFFF00"/>
                </a:solidFill>
                <a:latin typeface="+mn-lt"/>
                <a:cs typeface="American Typewriter"/>
              </a:rPr>
              <a:t>” </a:t>
            </a:r>
          </a:p>
          <a:p>
            <a:r>
              <a:rPr lang="en-US" sz="2800" dirty="0" smtClean="0">
                <a:solidFill>
                  <a:srgbClr val="FF0000"/>
                </a:solidFill>
                <a:latin typeface="+mn-lt"/>
                <a:cs typeface="American Typewriter"/>
              </a:rPr>
              <a:t>U</a:t>
            </a:r>
            <a:r>
              <a:rPr lang="en-US" sz="2800" dirty="0" smtClean="0">
                <a:solidFill>
                  <a:schemeClr val="bg1"/>
                </a:solidFill>
                <a:latin typeface="+mn-lt"/>
                <a:cs typeface="American Typewriter"/>
              </a:rPr>
              <a:t>.S.</a:t>
            </a:r>
            <a:r>
              <a:rPr lang="en-US" sz="2800" dirty="0" smtClean="0">
                <a:solidFill>
                  <a:schemeClr val="tx2">
                    <a:lumMod val="60000"/>
                    <a:lumOff val="40000"/>
                  </a:schemeClr>
                </a:solidFill>
                <a:latin typeface="+mn-lt"/>
                <a:cs typeface="American Typewriter"/>
              </a:rPr>
              <a:t>A</a:t>
            </a:r>
            <a:r>
              <a:rPr lang="en-US" sz="2800" dirty="0" smtClean="0">
                <a:solidFill>
                  <a:schemeClr val="bg1"/>
                </a:solidFill>
                <a:latin typeface="+mn-lt"/>
                <a:cs typeface="American Typewriter"/>
              </a:rPr>
              <a:t>. </a:t>
            </a:r>
            <a:r>
              <a:rPr lang="en-US" sz="2800" b="1" dirty="0" smtClean="0">
                <a:solidFill>
                  <a:schemeClr val="bg1"/>
                </a:solidFill>
                <a:latin typeface="+mn-lt"/>
                <a:cs typeface="American Typewriter"/>
              </a:rPr>
              <a:t>DMCA </a:t>
            </a:r>
            <a:r>
              <a:rPr lang="en-US" sz="2800" b="1" dirty="0">
                <a:solidFill>
                  <a:schemeClr val="bg1"/>
                </a:solidFill>
                <a:latin typeface="+mn-lt"/>
                <a:cs typeface="American Typewriter"/>
              </a:rPr>
              <a:t>non-circumvention </a:t>
            </a:r>
            <a:r>
              <a:rPr lang="en-US" sz="2800" b="1" dirty="0" smtClean="0">
                <a:solidFill>
                  <a:schemeClr val="bg1"/>
                </a:solidFill>
                <a:latin typeface="+mn-lt"/>
                <a:cs typeface="American Typewriter"/>
              </a:rPr>
              <a:t>provisions</a:t>
            </a:r>
          </a:p>
          <a:p>
            <a:r>
              <a:rPr lang="en-US" sz="2800" dirty="0" smtClean="0">
                <a:solidFill>
                  <a:schemeClr val="bg1"/>
                </a:solidFill>
                <a:latin typeface="+mn-lt"/>
                <a:cs typeface="American Typewriter"/>
              </a:rPr>
              <a:t>New Copyright Act (Canada) criticized for too broad empowerment of “Technological Protection Mechanisms” …“ Unlocking Bill C-11: What are Digital locks, and Why Should You Care?</a:t>
            </a:r>
            <a:r>
              <a:rPr lang="en-US" sz="2800" dirty="0">
                <a:solidFill>
                  <a:schemeClr val="bg1"/>
                </a:solidFill>
                <a:latin typeface="+mn-lt"/>
                <a:cs typeface="American Typewriter"/>
              </a:rPr>
              <a:t>” </a:t>
            </a:r>
            <a:r>
              <a:rPr lang="en-US" sz="1600" dirty="0">
                <a:latin typeface="+mn-lt"/>
                <a:hlinkClick r:id="rId2"/>
              </a:rPr>
              <a:t>http://thefulcrum.ca/2012/02/unlocking-bill-c-11-what-are-digital-locks-and-why-should-you-care/#.UKVU4-Oe-</a:t>
            </a:r>
            <a:r>
              <a:rPr lang="en-US" sz="1600" dirty="0" smtClean="0">
                <a:latin typeface="+mn-lt"/>
                <a:hlinkClick r:id="rId2"/>
              </a:rPr>
              <a:t>OU</a:t>
            </a:r>
            <a:endParaRPr lang="en-US" sz="1600" dirty="0" smtClean="0">
              <a:latin typeface="+mn-lt"/>
            </a:endParaRPr>
          </a:p>
          <a:p>
            <a:endParaRPr lang="en-US" dirty="0"/>
          </a:p>
          <a:p>
            <a:endParaRPr lang="en-US" dirty="0" smtClean="0"/>
          </a:p>
          <a:p>
            <a:endParaRPr lang="en-US" dirty="0" smtClean="0"/>
          </a:p>
          <a:p>
            <a:endParaRPr lang="en-US" dirty="0" smtClean="0"/>
          </a:p>
          <a:p>
            <a:endParaRPr lang="en-US" dirty="0"/>
          </a:p>
        </p:txBody>
      </p:sp>
      <p:pic>
        <p:nvPicPr>
          <p:cNvPr id="5" name="Content Placeholder 2" descr="file000931906908.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80931" y="4782126"/>
            <a:ext cx="1355807" cy="1700922"/>
          </a:xfrm>
          <a:prstGeom prst="rect">
            <a:avLst/>
          </a:prstGeom>
        </p:spPr>
      </p:pic>
    </p:spTree>
    <p:extLst>
      <p:ext uri="{BB962C8B-B14F-4D97-AF65-F5344CB8AC3E}">
        <p14:creationId xmlns:p14="http://schemas.microsoft.com/office/powerpoint/2010/main" val="38022947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69355"/>
            <a:ext cx="8229600" cy="1016000"/>
          </a:xfrm>
        </p:spPr>
        <p:txBody>
          <a:bodyPr>
            <a:scene3d>
              <a:camera prst="orthographicFront"/>
              <a:lightRig rig="balanced" dir="t">
                <a:rot lat="0" lon="0" rev="2100000"/>
              </a:lightRig>
            </a:scene3d>
            <a:sp3d extrusionH="57150" prstMaterial="metal">
              <a:bevelT w="38100" h="25400"/>
              <a:contourClr>
                <a:schemeClr val="bg2"/>
              </a:contourClr>
            </a:sp3d>
          </a:bodyPr>
          <a:lstStyle/>
          <a:p>
            <a:r>
              <a:rPr lang="en-US" b="1" dirty="0">
                <a:ln w="50800"/>
                <a:solidFill>
                  <a:srgbClr val="FFFF00"/>
                </a:solidFill>
              </a:rPr>
              <a:t>Related Issue 5</a:t>
            </a:r>
          </a:p>
        </p:txBody>
      </p:sp>
      <p:sp>
        <p:nvSpPr>
          <p:cNvPr id="3" name="Content Placeholder 2"/>
          <p:cNvSpPr>
            <a:spLocks noGrp="1"/>
          </p:cNvSpPr>
          <p:nvPr>
            <p:ph sz="quarter" idx="10"/>
          </p:nvPr>
        </p:nvSpPr>
        <p:spPr>
          <a:xfrm>
            <a:off x="216469" y="1185355"/>
            <a:ext cx="8470331" cy="4540779"/>
          </a:xfrm>
        </p:spPr>
        <p:txBody>
          <a:bodyPr>
            <a:normAutofit/>
          </a:bodyPr>
          <a:lstStyle/>
          <a:p>
            <a:r>
              <a:rPr lang="en-US" sz="3600" b="1" dirty="0" smtClean="0">
                <a:solidFill>
                  <a:schemeClr val="bg1"/>
                </a:solidFill>
                <a:latin typeface="+mn-lt"/>
                <a:cs typeface="American Typewriter"/>
              </a:rPr>
              <a:t>Backlash?</a:t>
            </a:r>
          </a:p>
          <a:p>
            <a:r>
              <a:rPr lang="en-US" sz="3600" dirty="0" smtClean="0">
                <a:solidFill>
                  <a:schemeClr val="bg1"/>
                </a:solidFill>
                <a:latin typeface="+mn-lt"/>
                <a:cs typeface="American Typewriter"/>
              </a:rPr>
              <a:t>SDK’s</a:t>
            </a:r>
            <a:endParaRPr lang="en-US" sz="3600" dirty="0">
              <a:solidFill>
                <a:schemeClr val="bg1"/>
              </a:solidFill>
              <a:latin typeface="+mn-lt"/>
              <a:cs typeface="American Typewriter"/>
            </a:endParaRPr>
          </a:p>
          <a:p>
            <a:r>
              <a:rPr lang="en-US" sz="3600" dirty="0" smtClean="0">
                <a:solidFill>
                  <a:schemeClr val="bg1"/>
                </a:solidFill>
                <a:latin typeface="+mn-lt"/>
                <a:cs typeface="American Typewriter"/>
              </a:rPr>
              <a:t>Creative Commons </a:t>
            </a:r>
          </a:p>
          <a:p>
            <a:r>
              <a:rPr lang="en-US" sz="3600" dirty="0" smtClean="0">
                <a:solidFill>
                  <a:schemeClr val="bg1"/>
                </a:solidFill>
                <a:latin typeface="+mn-lt"/>
                <a:cs typeface="American Typewriter"/>
              </a:rPr>
              <a:t>Open Source</a:t>
            </a:r>
          </a:p>
          <a:p>
            <a:r>
              <a:rPr lang="en-US" sz="3600" dirty="0" smtClean="0">
                <a:solidFill>
                  <a:schemeClr val="bg1"/>
                </a:solidFill>
                <a:latin typeface="+mn-lt"/>
                <a:cs typeface="American Typewriter"/>
              </a:rPr>
              <a:t>Crowdsourcing</a:t>
            </a:r>
          </a:p>
          <a:p>
            <a:endParaRPr lang="en-US" dirty="0">
              <a:solidFill>
                <a:srgbClr val="FFFF00"/>
              </a:solidFill>
              <a:latin typeface="American Typewriter"/>
              <a:cs typeface="American Typewriter"/>
            </a:endParaRPr>
          </a:p>
          <a:p>
            <a:r>
              <a:rPr lang="en-US" sz="3600" b="1" dirty="0" smtClean="0">
                <a:solidFill>
                  <a:srgbClr val="FFFF00"/>
                </a:solidFill>
                <a:latin typeface="+mn-lt"/>
                <a:cs typeface="American Typewriter"/>
              </a:rPr>
              <a:t>But all are Contracts!</a:t>
            </a:r>
            <a:endParaRPr lang="en-US" sz="3600" b="1" dirty="0">
              <a:solidFill>
                <a:srgbClr val="FFFF00"/>
              </a:solidFill>
              <a:latin typeface="+mn-lt"/>
              <a:cs typeface="American Typewriter"/>
            </a:endParaRPr>
          </a:p>
        </p:txBody>
      </p:sp>
      <p:pic>
        <p:nvPicPr>
          <p:cNvPr id="5" name="Content Placeholder 3" descr="file000816664414.jpg"/>
          <p:cNvPicPr>
            <a:picLocks noChangeAspect="1"/>
          </p:cNvPicPr>
          <p:nvPr/>
        </p:nvPicPr>
        <p:blipFill rotWithShape="1">
          <a:blip r:embed="rId2" cstate="print">
            <a:extLst>
              <a:ext uri="{28A0092B-C50C-407E-A947-70E740481C1C}">
                <a14:useLocalDpi xmlns:a14="http://schemas.microsoft.com/office/drawing/2010/main"/>
              </a:ext>
            </a:extLst>
          </a:blip>
          <a:srcRect r="-635"/>
          <a:stretch/>
        </p:blipFill>
        <p:spPr>
          <a:xfrm>
            <a:off x="5683856" y="1408134"/>
            <a:ext cx="3544811" cy="4318000"/>
          </a:xfrm>
          <a:prstGeom prst="rect">
            <a:avLst/>
          </a:prstGeom>
        </p:spPr>
      </p:pic>
    </p:spTree>
    <p:extLst>
      <p:ext uri="{BB962C8B-B14F-4D97-AF65-F5344CB8AC3E}">
        <p14:creationId xmlns:p14="http://schemas.microsoft.com/office/powerpoint/2010/main" val="30202703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33000">
              <a:schemeClr val="accent2">
                <a:alpha val="38000"/>
              </a:schemeClr>
            </a:gs>
            <a:gs pos="100000">
              <a:schemeClr val="tx2">
                <a:alpha val="35000"/>
              </a:schemeClr>
            </a:gs>
          </a:gsLst>
          <a:lin ang="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7043" y="0"/>
            <a:ext cx="8229600" cy="1016000"/>
          </a:xfrm>
        </p:spPr>
        <p:txBody>
          <a:bodyPr/>
          <a:lstStyle/>
          <a:p>
            <a:r>
              <a:rPr lang="en-US" dirty="0" smtClean="0"/>
              <a:t> </a:t>
            </a:r>
            <a:r>
              <a:rPr lang="en-US" b="1" dirty="0" smtClean="0">
                <a:solidFill>
                  <a:srgbClr val="FFFF00"/>
                </a:solidFill>
                <a:latin typeface="+mn-lt"/>
                <a:cs typeface="American Typewriter"/>
              </a:rPr>
              <a:t>Other Possible Answers</a:t>
            </a:r>
            <a:endParaRPr lang="en-US" b="1" dirty="0">
              <a:solidFill>
                <a:srgbClr val="FFFF00"/>
              </a:solidFill>
              <a:latin typeface="+mn-lt"/>
              <a:cs typeface="American Typewriter"/>
            </a:endParaRPr>
          </a:p>
        </p:txBody>
      </p:sp>
      <p:sp>
        <p:nvSpPr>
          <p:cNvPr id="3" name="Content Placeholder 2"/>
          <p:cNvSpPr>
            <a:spLocks noGrp="1"/>
          </p:cNvSpPr>
          <p:nvPr>
            <p:ph sz="quarter" idx="10"/>
          </p:nvPr>
        </p:nvSpPr>
        <p:spPr>
          <a:xfrm>
            <a:off x="230900" y="831936"/>
            <a:ext cx="8803062" cy="6026063"/>
          </a:xfrm>
        </p:spPr>
        <p:txBody>
          <a:bodyPr>
            <a:normAutofit/>
          </a:bodyPr>
          <a:lstStyle/>
          <a:p>
            <a:r>
              <a:rPr lang="en-US" sz="2800" dirty="0" smtClean="0">
                <a:solidFill>
                  <a:schemeClr val="tx1"/>
                </a:solidFill>
                <a:latin typeface="+mn-lt"/>
                <a:cs typeface="American Typewriter"/>
              </a:rPr>
              <a:t>Consumer protection laws</a:t>
            </a:r>
          </a:p>
          <a:p>
            <a:r>
              <a:rPr lang="en-US" sz="2800" dirty="0" smtClean="0">
                <a:solidFill>
                  <a:schemeClr val="tx1"/>
                </a:solidFill>
                <a:latin typeface="+mn-lt"/>
                <a:cs typeface="American Typewriter"/>
              </a:rPr>
              <a:t>International Law “standard forms”</a:t>
            </a:r>
          </a:p>
          <a:p>
            <a:r>
              <a:rPr lang="en-US" sz="2800" dirty="0" smtClean="0">
                <a:solidFill>
                  <a:schemeClr val="tx1"/>
                </a:solidFill>
                <a:latin typeface="+mn-lt"/>
                <a:cs typeface="American Typewriter"/>
              </a:rPr>
              <a:t>“Anonymous”  </a:t>
            </a:r>
          </a:p>
          <a:p>
            <a:r>
              <a:rPr lang="en-US" sz="2800" dirty="0" smtClean="0">
                <a:solidFill>
                  <a:schemeClr val="tx1"/>
                </a:solidFill>
                <a:latin typeface="+mn-lt"/>
                <a:cs typeface="American Typewriter"/>
              </a:rPr>
              <a:t>“</a:t>
            </a:r>
            <a:r>
              <a:rPr lang="en-US" sz="2800" dirty="0" err="1">
                <a:solidFill>
                  <a:schemeClr val="tx1"/>
                </a:solidFill>
                <a:latin typeface="+mn-lt"/>
                <a:cs typeface="American Typewriter"/>
              </a:rPr>
              <a:t>H</a:t>
            </a:r>
            <a:r>
              <a:rPr lang="en-US" sz="2800" dirty="0" err="1" smtClean="0">
                <a:solidFill>
                  <a:schemeClr val="tx1"/>
                </a:solidFill>
                <a:latin typeface="+mn-lt"/>
                <a:cs typeface="American Typewriter"/>
              </a:rPr>
              <a:t>acktivism</a:t>
            </a:r>
            <a:r>
              <a:rPr lang="en-US" sz="2800" dirty="0" smtClean="0">
                <a:solidFill>
                  <a:schemeClr val="tx1"/>
                </a:solidFill>
                <a:latin typeface="+mn-lt"/>
                <a:cs typeface="American Typewriter"/>
              </a:rPr>
              <a:t>”</a:t>
            </a:r>
          </a:p>
          <a:p>
            <a:r>
              <a:rPr lang="en-US" sz="2800" dirty="0" smtClean="0">
                <a:solidFill>
                  <a:schemeClr val="tx1"/>
                </a:solidFill>
                <a:latin typeface="+mn-lt"/>
                <a:cs typeface="American Typewriter"/>
              </a:rPr>
              <a:t>“Changing the Rules of the Game: How Video Game Publishers are Embracing User-Generated </a:t>
            </a:r>
            <a:r>
              <a:rPr lang="en-US" sz="2800" dirty="0">
                <a:solidFill>
                  <a:schemeClr val="tx1"/>
                </a:solidFill>
                <a:latin typeface="+mn-lt"/>
                <a:cs typeface="American Typewriter"/>
              </a:rPr>
              <a:t>Derivative Works</a:t>
            </a:r>
            <a:r>
              <a:rPr lang="en-US" sz="2800" dirty="0" smtClean="0">
                <a:solidFill>
                  <a:schemeClr val="tx1"/>
                </a:solidFill>
                <a:latin typeface="+mn-lt"/>
                <a:cs typeface="American Typewriter"/>
              </a:rPr>
              <a:t>” – re. </a:t>
            </a:r>
            <a:r>
              <a:rPr lang="en-US" sz="2800" dirty="0" err="1" smtClean="0">
                <a:solidFill>
                  <a:schemeClr val="tx1"/>
                </a:solidFill>
                <a:latin typeface="+mn-lt"/>
                <a:cs typeface="American Typewriter"/>
              </a:rPr>
              <a:t>Machinima</a:t>
            </a:r>
            <a:r>
              <a:rPr lang="en-US" sz="2800" dirty="0" smtClean="0">
                <a:solidFill>
                  <a:schemeClr val="tx1"/>
                </a:solidFill>
                <a:latin typeface="+mn-lt"/>
                <a:cs typeface="American Typewriter"/>
              </a:rPr>
              <a:t> </a:t>
            </a:r>
            <a:r>
              <a:rPr lang="en-US" sz="1600" dirty="0" smtClean="0">
                <a:latin typeface="+mn-lt"/>
                <a:cs typeface="American Typewriter"/>
                <a:hlinkClick r:id="rId2"/>
              </a:rPr>
              <a:t>http</a:t>
            </a:r>
            <a:r>
              <a:rPr lang="en-US" sz="1600" dirty="0">
                <a:latin typeface="+mn-lt"/>
                <a:cs typeface="American Typewriter"/>
                <a:hlinkClick r:id="rId2"/>
              </a:rPr>
              <a:t>://jolt.law.harvard.edu/articles/pdf/v21/21HarvJLTech567.</a:t>
            </a:r>
            <a:r>
              <a:rPr lang="en-US" sz="1600" dirty="0" smtClean="0">
                <a:latin typeface="+mn-lt"/>
                <a:cs typeface="American Typewriter"/>
                <a:hlinkClick r:id="rId2"/>
              </a:rPr>
              <a:t>pdf</a:t>
            </a:r>
            <a:endParaRPr lang="en-US" sz="1600" dirty="0" smtClean="0">
              <a:latin typeface="+mn-lt"/>
              <a:cs typeface="American Typewriter"/>
            </a:endParaRPr>
          </a:p>
          <a:p>
            <a:r>
              <a:rPr lang="en-US" sz="2800" dirty="0" smtClean="0">
                <a:solidFill>
                  <a:srgbClr val="000000"/>
                </a:solidFill>
                <a:latin typeface="+mn-lt"/>
                <a:cs typeface="American Typewriter"/>
              </a:rPr>
              <a:t>But ref</a:t>
            </a:r>
            <a:r>
              <a:rPr lang="en-US" sz="2800" dirty="0">
                <a:solidFill>
                  <a:srgbClr val="000000"/>
                </a:solidFill>
                <a:latin typeface="+mn-lt"/>
                <a:cs typeface="American Typewriter"/>
              </a:rPr>
              <a:t>. Isabelle </a:t>
            </a:r>
            <a:r>
              <a:rPr lang="en-US" sz="2800" dirty="0" err="1" smtClean="0">
                <a:solidFill>
                  <a:srgbClr val="000000"/>
                </a:solidFill>
                <a:latin typeface="+mn-lt"/>
                <a:cs typeface="American Typewriter"/>
              </a:rPr>
              <a:t>Arvers</a:t>
            </a:r>
            <a:r>
              <a:rPr lang="en-US" sz="2800" dirty="0" smtClean="0">
                <a:latin typeface="+mn-lt"/>
                <a:cs typeface="American Typewriter"/>
              </a:rPr>
              <a:t> </a:t>
            </a:r>
            <a:r>
              <a:rPr lang="en-US" sz="1600" dirty="0">
                <a:latin typeface="+mn-lt"/>
                <a:cs typeface="American Typewriter"/>
                <a:hlinkClick r:id="rId3"/>
              </a:rPr>
              <a:t>http://</a:t>
            </a:r>
            <a:r>
              <a:rPr lang="en-US" sz="1600" dirty="0" smtClean="0">
                <a:latin typeface="+mn-lt"/>
                <a:cs typeface="American Typewriter"/>
                <a:hlinkClick r:id="rId3"/>
              </a:rPr>
              <a:t>www.isabellearvers.com</a:t>
            </a:r>
            <a:endParaRPr lang="en-US" sz="1600" dirty="0">
              <a:latin typeface="+mn-lt"/>
              <a:cs typeface="American Typewriter"/>
            </a:endParaRPr>
          </a:p>
          <a:p>
            <a:pPr marL="0" indent="0">
              <a:buNone/>
            </a:pPr>
            <a:r>
              <a:rPr lang="en-US" sz="2800" dirty="0" smtClean="0">
                <a:latin typeface="+mn-lt"/>
                <a:cs typeface="American Typewriter"/>
              </a:rPr>
              <a:t>    </a:t>
            </a:r>
            <a:r>
              <a:rPr lang="en-US" sz="2800" dirty="0" err="1" smtClean="0">
                <a:solidFill>
                  <a:srgbClr val="000000"/>
                </a:solidFill>
                <a:latin typeface="+mn-lt"/>
                <a:cs typeface="American Typewriter"/>
              </a:rPr>
              <a:t>Machinima</a:t>
            </a:r>
            <a:r>
              <a:rPr lang="en-US" sz="2800" dirty="0" smtClean="0">
                <a:solidFill>
                  <a:srgbClr val="000000"/>
                </a:solidFill>
                <a:latin typeface="+mn-lt"/>
                <a:cs typeface="American Typewriter"/>
              </a:rPr>
              <a:t> still </a:t>
            </a:r>
            <a:r>
              <a:rPr lang="en-US" sz="2800" dirty="0">
                <a:solidFill>
                  <a:srgbClr val="000000"/>
                </a:solidFill>
                <a:latin typeface="+mn-lt"/>
                <a:cs typeface="American Typewriter"/>
              </a:rPr>
              <a:t>living in a </a:t>
            </a:r>
            <a:r>
              <a:rPr lang="en-US" sz="2800" dirty="0" smtClean="0">
                <a:solidFill>
                  <a:srgbClr val="000000"/>
                </a:solidFill>
                <a:latin typeface="+mn-lt"/>
                <a:cs typeface="American Typewriter"/>
              </a:rPr>
              <a:t>complex  </a:t>
            </a:r>
          </a:p>
          <a:p>
            <a:pPr marL="0" indent="0">
              <a:buNone/>
            </a:pPr>
            <a:r>
              <a:rPr lang="en-US" sz="2800" dirty="0">
                <a:solidFill>
                  <a:srgbClr val="000000"/>
                </a:solidFill>
                <a:latin typeface="+mn-lt"/>
                <a:cs typeface="American Typewriter"/>
              </a:rPr>
              <a:t> </a:t>
            </a:r>
            <a:r>
              <a:rPr lang="en-US" sz="2800" dirty="0" smtClean="0">
                <a:solidFill>
                  <a:srgbClr val="000000"/>
                </a:solidFill>
                <a:latin typeface="+mn-lt"/>
                <a:cs typeface="American Typewriter"/>
              </a:rPr>
              <a:t>   </a:t>
            </a:r>
            <a:r>
              <a:rPr lang="en-US" sz="2800" dirty="0" err="1" smtClean="0">
                <a:solidFill>
                  <a:srgbClr val="000000"/>
                </a:solidFill>
                <a:latin typeface="+mn-lt"/>
                <a:cs typeface="American Typewriter"/>
              </a:rPr>
              <a:t>contractuallyrestricted</a:t>
            </a:r>
            <a:r>
              <a:rPr lang="en-US" sz="2800" dirty="0" smtClean="0">
                <a:solidFill>
                  <a:srgbClr val="000000"/>
                </a:solidFill>
                <a:latin typeface="+mn-lt"/>
                <a:cs typeface="American Typewriter"/>
              </a:rPr>
              <a:t> world                                                                                        </a:t>
            </a:r>
          </a:p>
          <a:p>
            <a:r>
              <a:rPr lang="en-US" sz="2800" dirty="0" smtClean="0">
                <a:solidFill>
                  <a:srgbClr val="000000"/>
                </a:solidFill>
                <a:latin typeface="+mn-lt"/>
                <a:cs typeface="American Typewriter"/>
              </a:rPr>
              <a:t>[your suggestions here]            </a:t>
            </a:r>
          </a:p>
        </p:txBody>
      </p:sp>
      <p:pic>
        <p:nvPicPr>
          <p:cNvPr id="5" name="Content Placeholder 3" descr="88px-Question_opening-closing.png"/>
          <p:cNvPicPr>
            <a:picLocks noChangeAspect="1"/>
          </p:cNvPicPr>
          <p:nvPr/>
        </p:nvPicPr>
        <p:blipFill rotWithShape="1">
          <a:blip r:embed="rId4" cstate="print">
            <a:extLst>
              <a:ext uri="{28A0092B-C50C-407E-A947-70E740481C1C}">
                <a14:useLocalDpi xmlns:a14="http://schemas.microsoft.com/office/drawing/2010/main"/>
              </a:ext>
            </a:extLst>
          </a:blip>
          <a:srcRect l="2734" r="-3" b="3311"/>
          <a:stretch/>
        </p:blipFill>
        <p:spPr>
          <a:xfrm>
            <a:off x="6480991" y="3783071"/>
            <a:ext cx="2336502" cy="2533679"/>
          </a:xfrm>
          <a:prstGeom prst="rect">
            <a:avLst/>
          </a:prstGeom>
        </p:spPr>
      </p:pic>
    </p:spTree>
    <p:extLst>
      <p:ext uri="{BB962C8B-B14F-4D97-AF65-F5344CB8AC3E}">
        <p14:creationId xmlns:p14="http://schemas.microsoft.com/office/powerpoint/2010/main" val="13176203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3054"/>
            <a:ext cx="9144000" cy="1016000"/>
          </a:xfrm>
        </p:spPr>
        <p:txBody>
          <a:bodyPr>
            <a:normAutofit/>
          </a:bodyPr>
          <a:lstStyle/>
          <a:p>
            <a:r>
              <a:rPr lang="en-US" dirty="0" smtClean="0">
                <a:solidFill>
                  <a:srgbClr val="FFFF00"/>
                </a:solidFill>
                <a:latin typeface="+mn-lt"/>
                <a:cs typeface="American Typewriter"/>
              </a:rPr>
              <a:t>   </a:t>
            </a:r>
            <a:r>
              <a:rPr lang="en-US" b="1" dirty="0" smtClean="0">
                <a:solidFill>
                  <a:srgbClr val="FFFF00"/>
                </a:solidFill>
                <a:latin typeface="+mn-lt"/>
                <a:cs typeface="American Typewriter"/>
              </a:rPr>
              <a:t>Next Class: “Frictions &amp; Fictions”</a:t>
            </a:r>
            <a:endParaRPr lang="en-US" b="1" dirty="0">
              <a:solidFill>
                <a:srgbClr val="FFFF00"/>
              </a:solidFill>
              <a:latin typeface="+mn-lt"/>
              <a:cs typeface="American Typewriter"/>
            </a:endParaRPr>
          </a:p>
        </p:txBody>
      </p:sp>
      <p:sp>
        <p:nvSpPr>
          <p:cNvPr id="3" name="Content Placeholder 2"/>
          <p:cNvSpPr>
            <a:spLocks noGrp="1"/>
          </p:cNvSpPr>
          <p:nvPr>
            <p:ph sz="quarter" idx="10"/>
          </p:nvPr>
        </p:nvSpPr>
        <p:spPr>
          <a:xfrm>
            <a:off x="457200" y="1079055"/>
            <a:ext cx="8229600" cy="4647080"/>
          </a:xfrm>
        </p:spPr>
        <p:txBody>
          <a:bodyPr/>
          <a:lstStyle/>
          <a:p>
            <a:pPr marL="0" indent="0">
              <a:buNone/>
            </a:pPr>
            <a:endParaRPr lang="en-US" dirty="0" smtClean="0"/>
          </a:p>
          <a:p>
            <a:r>
              <a:rPr lang="en-US" sz="3600" b="1" i="1" dirty="0" smtClean="0">
                <a:solidFill>
                  <a:srgbClr val="FF0000"/>
                </a:solidFill>
                <a:latin typeface="+mn-lt"/>
                <a:cs typeface="American Typewriter"/>
              </a:rPr>
              <a:t>10 </a:t>
            </a:r>
            <a:r>
              <a:rPr lang="en-US" sz="3600" b="1" i="1" dirty="0">
                <a:solidFill>
                  <a:srgbClr val="FF0000"/>
                </a:solidFill>
                <a:latin typeface="+mn-lt"/>
                <a:cs typeface="American Typewriter"/>
              </a:rPr>
              <a:t>Contractual </a:t>
            </a:r>
            <a:r>
              <a:rPr lang="en-US" sz="3600" b="1" i="1" dirty="0" smtClean="0">
                <a:solidFill>
                  <a:srgbClr val="FF0000"/>
                </a:solidFill>
                <a:latin typeface="+mn-lt"/>
                <a:cs typeface="American Typewriter"/>
              </a:rPr>
              <a:t>CLAUSES</a:t>
            </a:r>
          </a:p>
          <a:p>
            <a:r>
              <a:rPr lang="en-US" sz="3600" b="1" dirty="0" smtClean="0">
                <a:solidFill>
                  <a:srgbClr val="0000FF"/>
                </a:solidFill>
                <a:latin typeface="+mn-lt"/>
                <a:cs typeface="American Typewriter"/>
              </a:rPr>
              <a:t>10 Digital Law CASES</a:t>
            </a:r>
            <a:endParaRPr lang="en-US" sz="3600" b="1" dirty="0">
              <a:solidFill>
                <a:srgbClr val="0000FF"/>
              </a:solidFill>
              <a:latin typeface="+mn-lt"/>
              <a:cs typeface="American Typewriter"/>
            </a:endParaRPr>
          </a:p>
          <a:p>
            <a:r>
              <a:rPr lang="en-US" sz="3600" b="1" dirty="0" smtClean="0">
                <a:solidFill>
                  <a:srgbClr val="008000"/>
                </a:solidFill>
                <a:latin typeface="+mn-lt"/>
                <a:cs typeface="American Typewriter"/>
              </a:rPr>
              <a:t>10 Unique CONTEXTS</a:t>
            </a:r>
          </a:p>
          <a:p>
            <a:pPr marL="0" indent="0">
              <a:buNone/>
            </a:pPr>
            <a:endParaRPr lang="en-US" sz="3200" b="1" dirty="0" smtClean="0">
              <a:latin typeface="+mn-lt"/>
            </a:endParaRPr>
          </a:p>
          <a:p>
            <a:pPr marL="0" indent="0">
              <a:buNone/>
            </a:pPr>
            <a:r>
              <a:rPr lang="en-US" sz="3200" b="1" dirty="0" smtClean="0">
                <a:solidFill>
                  <a:schemeClr val="bg1"/>
                </a:solidFill>
                <a:latin typeface="+mn-lt"/>
              </a:rPr>
              <a:t>Digging </a:t>
            </a:r>
            <a:r>
              <a:rPr lang="en-US" sz="3200" b="1" dirty="0">
                <a:solidFill>
                  <a:schemeClr val="bg1"/>
                </a:solidFill>
                <a:latin typeface="+mn-lt"/>
              </a:rPr>
              <a:t>into </a:t>
            </a:r>
            <a:r>
              <a:rPr lang="en-US" sz="3200" b="1" i="1" dirty="0">
                <a:solidFill>
                  <a:schemeClr val="bg1"/>
                </a:solidFill>
                <a:latin typeface="+mn-lt"/>
              </a:rPr>
              <a:t>contracts in digital space</a:t>
            </a:r>
            <a:r>
              <a:rPr lang="en-US" sz="3200" b="1" dirty="0">
                <a:solidFill>
                  <a:schemeClr val="bg1"/>
                </a:solidFill>
                <a:latin typeface="+mn-lt"/>
              </a:rPr>
              <a:t>...</a:t>
            </a:r>
          </a:p>
          <a:p>
            <a:pPr marL="0" indent="0">
              <a:buNone/>
            </a:pPr>
            <a:endParaRPr lang="en-US" dirty="0"/>
          </a:p>
        </p:txBody>
      </p:sp>
      <p:pic>
        <p:nvPicPr>
          <p:cNvPr id="6" name="Content Placeholder 3" descr="Reflexdeletebutton.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820038" y="4193350"/>
            <a:ext cx="3085624" cy="2060837"/>
          </a:xfrm>
          <a:prstGeom prst="rect">
            <a:avLst/>
          </a:prstGeom>
        </p:spPr>
      </p:pic>
    </p:spTree>
    <p:extLst>
      <p:ext uri="{BB962C8B-B14F-4D97-AF65-F5344CB8AC3E}">
        <p14:creationId xmlns:p14="http://schemas.microsoft.com/office/powerpoint/2010/main" val="900636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r>
              <a:rPr lang="en-US" sz="4800" b="1" dirty="0" smtClean="0">
                <a:solidFill>
                  <a:srgbClr val="FFFF00"/>
                </a:solidFill>
                <a:latin typeface="+mn-lt"/>
                <a:cs typeface="Times New Roman"/>
              </a:rPr>
              <a:t>  Always </a:t>
            </a:r>
            <a:r>
              <a:rPr lang="en-US" sz="4800" b="1" dirty="0">
                <a:solidFill>
                  <a:srgbClr val="FFFF00"/>
                </a:solidFill>
                <a:latin typeface="+mn-lt"/>
                <a:cs typeface="Times New Roman"/>
              </a:rPr>
              <a:t>include a cat </a:t>
            </a:r>
            <a:r>
              <a:rPr lang="en-US" sz="4800" b="1" dirty="0" smtClean="0">
                <a:solidFill>
                  <a:srgbClr val="FFFF00"/>
                </a:solidFill>
                <a:latin typeface="+mn-lt"/>
                <a:cs typeface="Times New Roman"/>
              </a:rPr>
              <a:t>picture</a:t>
            </a:r>
            <a:endParaRPr lang="en-US" sz="4800" b="1" dirty="0">
              <a:solidFill>
                <a:srgbClr val="FFFF00"/>
              </a:solidFill>
              <a:latin typeface="+mn-lt"/>
              <a:cs typeface="Times New Roman"/>
            </a:endParaRP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smtClean="0">
                <a:solidFill>
                  <a:schemeClr val="bg1"/>
                </a:solidFill>
                <a:latin typeface="+mn-lt"/>
                <a:cs typeface="Times New Roman"/>
              </a:rPr>
              <a:t>          </a:t>
            </a:r>
            <a:endParaRPr lang="en-US" sz="3200" dirty="0" smtClean="0">
              <a:solidFill>
                <a:schemeClr val="bg1"/>
              </a:solidFill>
              <a:latin typeface="+mn-lt"/>
              <a:cs typeface="Times New Roman"/>
            </a:endParaRPr>
          </a:p>
          <a:p>
            <a:pPr marL="0" indent="0">
              <a:buNone/>
            </a:pPr>
            <a:r>
              <a:rPr lang="en-US" dirty="0" smtClean="0"/>
              <a:t> </a:t>
            </a:r>
            <a:endParaRPr lang="en-US" dirty="0"/>
          </a:p>
        </p:txBody>
      </p:sp>
      <p:pic>
        <p:nvPicPr>
          <p:cNvPr id="6" name="Content Placeholder 3" descr="cat-1382015906Wuw.jpg"/>
          <p:cNvPicPr>
            <a:picLocks noChangeAspect="1"/>
          </p:cNvPicPr>
          <p:nvPr/>
        </p:nvPicPr>
        <p:blipFill rotWithShape="1">
          <a:blip r:embed="rId2" cstate="print">
            <a:extLst>
              <a:ext uri="{28A0092B-C50C-407E-A947-70E740481C1C}">
                <a14:useLocalDpi xmlns:a14="http://schemas.microsoft.com/office/drawing/2010/main"/>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19203509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latin typeface="Arial"/>
                <a:cs typeface="Arial"/>
              </a:rPr>
              <a:t>Our Academic Partners</a:t>
            </a:r>
            <a:endParaRPr lang="en-US" b="1" dirty="0">
              <a:solidFill>
                <a:srgbClr val="FFFF00"/>
              </a:solidFill>
              <a:latin typeface="Arial"/>
              <a:cs typeface="Arial"/>
            </a:endParaRPr>
          </a:p>
        </p:txBody>
      </p:sp>
      <p:pic>
        <p:nvPicPr>
          <p:cNvPr id="10" name="Picture 9"/>
          <p:cNvPicPr>
            <a:picLocks noChangeAspect="1"/>
          </p:cNvPicPr>
          <p:nvPr/>
        </p:nvPicPr>
        <p:blipFill>
          <a:blip r:embed="rId2"/>
          <a:stretch>
            <a:fillRect/>
          </a:stretch>
        </p:blipFill>
        <p:spPr>
          <a:xfrm>
            <a:off x="1280391" y="2771403"/>
            <a:ext cx="6570518" cy="980674"/>
          </a:xfrm>
          <a:prstGeom prst="rect">
            <a:avLst/>
          </a:prstGeom>
        </p:spPr>
      </p:pic>
    </p:spTree>
    <p:extLst>
      <p:ext uri="{BB962C8B-B14F-4D97-AF65-F5344CB8AC3E}">
        <p14:creationId xmlns:p14="http://schemas.microsoft.com/office/powerpoint/2010/main" val="178094059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975934"/>
          </a:xfrm>
        </p:spPr>
        <p:txBody>
          <a:bodyPr/>
          <a:lstStyle/>
          <a:p>
            <a:r>
              <a:rPr lang="en-US" b="1" dirty="0" smtClean="0">
                <a:solidFill>
                  <a:srgbClr val="FFFF00"/>
                </a:solidFill>
                <a:latin typeface="+mn-lt"/>
                <a:cs typeface="American Typewriter"/>
              </a:rPr>
              <a:t>Leading to ….</a:t>
            </a:r>
            <a:endParaRPr lang="en-US" b="1" dirty="0">
              <a:solidFill>
                <a:srgbClr val="FFFF00"/>
              </a:solidFill>
              <a:latin typeface="+mn-lt"/>
              <a:cs typeface="American Typewriter"/>
            </a:endParaRPr>
          </a:p>
        </p:txBody>
      </p:sp>
      <p:sp>
        <p:nvSpPr>
          <p:cNvPr id="3" name="Content Placeholder 2"/>
          <p:cNvSpPr>
            <a:spLocks noGrp="1"/>
          </p:cNvSpPr>
          <p:nvPr>
            <p:ph sz="quarter" idx="10"/>
          </p:nvPr>
        </p:nvSpPr>
        <p:spPr>
          <a:xfrm>
            <a:off x="0" y="975935"/>
            <a:ext cx="9144000" cy="5100527"/>
          </a:xfrm>
        </p:spPr>
        <p:txBody>
          <a:bodyPr>
            <a:normAutofit lnSpcReduction="10000"/>
          </a:bodyPr>
          <a:lstStyle/>
          <a:p>
            <a:r>
              <a:rPr lang="en-US" sz="3200" dirty="0" smtClean="0">
                <a:solidFill>
                  <a:srgbClr val="FFFFFF"/>
                </a:solidFill>
                <a:latin typeface="+mn-lt"/>
                <a:cs typeface="American Typewriter"/>
              </a:rPr>
              <a:t>Sacredness of personal </a:t>
            </a:r>
            <a:r>
              <a:rPr lang="en-US" sz="3200" b="1" dirty="0" smtClean="0">
                <a:solidFill>
                  <a:schemeClr val="accent5"/>
                </a:solidFill>
                <a:latin typeface="+mn-lt"/>
                <a:cs typeface="American Typewriter"/>
              </a:rPr>
              <a:t>creativity</a:t>
            </a:r>
            <a:r>
              <a:rPr lang="en-US" sz="3200" dirty="0" smtClean="0">
                <a:solidFill>
                  <a:srgbClr val="FFFFFF"/>
                </a:solidFill>
                <a:latin typeface="+mn-lt"/>
                <a:cs typeface="American Typewriter"/>
              </a:rPr>
              <a:t> -----</a:t>
            </a:r>
            <a:r>
              <a:rPr lang="en-US" sz="3200" b="1" i="1" dirty="0" smtClean="0">
                <a:solidFill>
                  <a:srgbClr val="CCFFCC"/>
                </a:solidFill>
                <a:latin typeface="+mn-lt"/>
                <a:cs typeface="American Typewriter"/>
              </a:rPr>
              <a:t>SHARED.</a:t>
            </a:r>
          </a:p>
          <a:p>
            <a:endParaRPr lang="en-US" sz="3200" dirty="0">
              <a:latin typeface="+mn-lt"/>
              <a:cs typeface="American Typewriter"/>
            </a:endParaRPr>
          </a:p>
          <a:p>
            <a:r>
              <a:rPr lang="en-US" sz="3200" b="1" dirty="0" smtClean="0">
                <a:solidFill>
                  <a:srgbClr val="CCFFCC"/>
                </a:solidFill>
                <a:latin typeface="+mn-lt"/>
                <a:cs typeface="American Typewriter"/>
              </a:rPr>
              <a:t>Moral Rights</a:t>
            </a:r>
            <a:r>
              <a:rPr lang="en-US" sz="3200" dirty="0" smtClean="0">
                <a:solidFill>
                  <a:srgbClr val="CCFFCC"/>
                </a:solidFill>
                <a:latin typeface="+mn-lt"/>
                <a:cs typeface="American Typewriter"/>
              </a:rPr>
              <a:t> </a:t>
            </a:r>
            <a:r>
              <a:rPr lang="en-US" sz="3200" dirty="0" smtClean="0">
                <a:solidFill>
                  <a:srgbClr val="FFFFFF"/>
                </a:solidFill>
                <a:latin typeface="+mn-lt"/>
                <a:cs typeface="American Typewriter"/>
              </a:rPr>
              <a:t>(as opposed to economic property rights) as tool to protect the </a:t>
            </a:r>
            <a:r>
              <a:rPr lang="en-US" sz="3200" b="1" dirty="0" smtClean="0">
                <a:solidFill>
                  <a:srgbClr val="4BACC6"/>
                </a:solidFill>
                <a:latin typeface="+mn-lt"/>
                <a:cs typeface="American Typewriter"/>
              </a:rPr>
              <a:t>creative</a:t>
            </a:r>
            <a:r>
              <a:rPr lang="en-US" sz="3200" dirty="0" smtClean="0">
                <a:solidFill>
                  <a:schemeClr val="bg1"/>
                </a:solidFill>
                <a:latin typeface="+mn-lt"/>
                <a:cs typeface="American Typewriter"/>
              </a:rPr>
              <a:t>..</a:t>
            </a:r>
          </a:p>
          <a:p>
            <a:pPr marL="0" indent="0">
              <a:buNone/>
            </a:pPr>
            <a:r>
              <a:rPr lang="en-US" dirty="0" smtClean="0"/>
              <a:t>                       </a:t>
            </a:r>
            <a:endParaRPr lang="en-US" dirty="0"/>
          </a:p>
          <a:p>
            <a:pPr marL="0" indent="0">
              <a:buNone/>
            </a:pPr>
            <a:r>
              <a:rPr lang="en-US" dirty="0" smtClean="0"/>
              <a:t>                        </a:t>
            </a:r>
            <a:r>
              <a:rPr lang="en-US" dirty="0" smtClean="0">
                <a:solidFill>
                  <a:schemeClr val="bg1"/>
                </a:solidFill>
              </a:rPr>
              <a:t>*</a:t>
            </a:r>
          </a:p>
          <a:p>
            <a:endParaRPr lang="en-US" dirty="0"/>
          </a:p>
          <a:p>
            <a:endParaRPr lang="en-US" dirty="0" smtClean="0"/>
          </a:p>
          <a:p>
            <a:endParaRPr lang="en-US" dirty="0"/>
          </a:p>
          <a:p>
            <a:endParaRPr lang="en-US" dirty="0" smtClean="0"/>
          </a:p>
          <a:p>
            <a:endParaRPr lang="en-US" dirty="0"/>
          </a:p>
          <a:p>
            <a:pPr marL="0" indent="0">
              <a:buNone/>
            </a:pPr>
            <a:r>
              <a:rPr lang="en-US" sz="1600" dirty="0" smtClean="0">
                <a:solidFill>
                  <a:srgbClr val="FFFFFF"/>
                </a:solidFill>
                <a:latin typeface="+mn-lt"/>
                <a:cs typeface="American Typewriter"/>
              </a:rPr>
              <a:t>*Art by Allan Switzer</a:t>
            </a:r>
          </a:p>
        </p:txBody>
      </p:sp>
      <p:pic>
        <p:nvPicPr>
          <p:cNvPr id="4" name="Content Placeholder 3" descr="ASphoto.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2207846" y="3118455"/>
            <a:ext cx="5230594" cy="2744448"/>
          </a:xfrm>
          <a:prstGeom prst="rect">
            <a:avLst/>
          </a:prstGeom>
        </p:spPr>
      </p:pic>
    </p:spTree>
    <p:extLst>
      <p:ext uri="{BB962C8B-B14F-4D97-AF65-F5344CB8AC3E}">
        <p14:creationId xmlns:p14="http://schemas.microsoft.com/office/powerpoint/2010/main" val="956804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120"/>
            <a:ext cx="8229600" cy="1016000"/>
          </a:xfrm>
        </p:spPr>
        <p:txBody>
          <a:bodyPr/>
          <a:lstStyle/>
          <a:p>
            <a:r>
              <a:rPr lang="en-US" dirty="0" smtClean="0"/>
              <a:t>          </a:t>
            </a:r>
            <a:r>
              <a:rPr lang="en-US" sz="4800" b="1" dirty="0" smtClean="0">
                <a:solidFill>
                  <a:srgbClr val="FFFF00"/>
                </a:solidFill>
                <a:latin typeface="+mn-lt"/>
                <a:cs typeface="American Typewriter"/>
              </a:rPr>
              <a:t>Word Alignments</a:t>
            </a:r>
            <a:endParaRPr lang="en-US" sz="4800" b="1" dirty="0">
              <a:solidFill>
                <a:srgbClr val="FFFF00"/>
              </a:solidFill>
              <a:latin typeface="+mn-lt"/>
              <a:cs typeface="American Typewriter"/>
            </a:endParaRPr>
          </a:p>
        </p:txBody>
      </p:sp>
      <p:sp>
        <p:nvSpPr>
          <p:cNvPr id="4" name="Content Placeholder 3"/>
          <p:cNvSpPr>
            <a:spLocks noGrp="1"/>
          </p:cNvSpPr>
          <p:nvPr>
            <p:ph sz="half" idx="1"/>
          </p:nvPr>
        </p:nvSpPr>
        <p:spPr>
          <a:xfrm>
            <a:off x="4648200" y="1025120"/>
            <a:ext cx="4038600" cy="4704581"/>
          </a:xfrm>
        </p:spPr>
        <p:txBody>
          <a:bodyPr>
            <a:normAutofit/>
          </a:bodyPr>
          <a:lstStyle/>
          <a:p>
            <a:r>
              <a:rPr lang="en-US" sz="3600" dirty="0" smtClean="0">
                <a:solidFill>
                  <a:srgbClr val="FFFFFF"/>
                </a:solidFill>
                <a:latin typeface="American Typewriter"/>
                <a:cs typeface="American Typewriter"/>
              </a:rPr>
              <a:t>Documents</a:t>
            </a:r>
          </a:p>
          <a:p>
            <a:r>
              <a:rPr lang="en-US" sz="3600" dirty="0" smtClean="0">
                <a:solidFill>
                  <a:srgbClr val="FFFFFF"/>
                </a:solidFill>
                <a:latin typeface="American Typewriter"/>
                <a:cs typeface="American Typewriter"/>
              </a:rPr>
              <a:t>Video</a:t>
            </a:r>
          </a:p>
          <a:p>
            <a:r>
              <a:rPr lang="en-US" sz="3600" dirty="0" smtClean="0">
                <a:solidFill>
                  <a:srgbClr val="FFFFFF"/>
                </a:solidFill>
                <a:latin typeface="American Typewriter"/>
                <a:cs typeface="American Typewriter"/>
              </a:rPr>
              <a:t>Expression</a:t>
            </a:r>
          </a:p>
          <a:p>
            <a:r>
              <a:rPr lang="en-US" sz="3600" dirty="0" smtClean="0">
                <a:solidFill>
                  <a:srgbClr val="FF0000"/>
                </a:solidFill>
                <a:latin typeface="American Typewriter"/>
                <a:cs typeface="American Typewriter"/>
              </a:rPr>
              <a:t>Public</a:t>
            </a:r>
            <a:endParaRPr lang="en-US" sz="3600" dirty="0" smtClean="0">
              <a:solidFill>
                <a:srgbClr val="FFFFFF"/>
              </a:solidFill>
              <a:latin typeface="+mn-lt"/>
              <a:cs typeface="American Typewriter"/>
            </a:endParaRPr>
          </a:p>
          <a:p>
            <a:r>
              <a:rPr lang="en-US" sz="3600" dirty="0" smtClean="0">
                <a:solidFill>
                  <a:srgbClr val="FFFFFF"/>
                </a:solidFill>
                <a:latin typeface="+mn-lt"/>
                <a:cs typeface="American Typewriter"/>
              </a:rPr>
              <a:t>Environment</a:t>
            </a:r>
          </a:p>
          <a:p>
            <a:r>
              <a:rPr lang="en-US" sz="3600" dirty="0" smtClean="0">
                <a:solidFill>
                  <a:srgbClr val="FFFFFF"/>
                </a:solidFill>
                <a:latin typeface="+mn-lt"/>
                <a:cs typeface="American Typewriter"/>
              </a:rPr>
              <a:t>Circle</a:t>
            </a:r>
          </a:p>
          <a:p>
            <a:r>
              <a:rPr lang="en-US" sz="3600" dirty="0" smtClean="0">
                <a:solidFill>
                  <a:srgbClr val="FFFFFF"/>
                </a:solidFill>
                <a:latin typeface="+mn-lt"/>
                <a:cs typeface="American Typewriter"/>
              </a:rPr>
              <a:t>Property</a:t>
            </a:r>
          </a:p>
          <a:p>
            <a:r>
              <a:rPr lang="en-US" sz="3600" b="1" dirty="0">
                <a:solidFill>
                  <a:srgbClr val="FF0000"/>
                </a:solidFill>
                <a:latin typeface="American Typewriter"/>
                <a:cs typeface="American Typewriter"/>
              </a:rPr>
              <a:t>IP</a:t>
            </a:r>
          </a:p>
          <a:p>
            <a:pPr marL="0" indent="0">
              <a:buNone/>
            </a:pPr>
            <a:endParaRPr lang="en-US" sz="3600" dirty="0">
              <a:solidFill>
                <a:srgbClr val="000000"/>
              </a:solidFill>
              <a:latin typeface="American Typewriter"/>
              <a:cs typeface="American Typewriter"/>
            </a:endParaRPr>
          </a:p>
        </p:txBody>
      </p:sp>
      <p:sp>
        <p:nvSpPr>
          <p:cNvPr id="5" name="Content Placeholder 4"/>
          <p:cNvSpPr>
            <a:spLocks noGrp="1"/>
          </p:cNvSpPr>
          <p:nvPr>
            <p:ph sz="half" idx="2"/>
          </p:nvPr>
        </p:nvSpPr>
        <p:spPr>
          <a:xfrm>
            <a:off x="457200" y="1025120"/>
            <a:ext cx="4038600" cy="4704581"/>
          </a:xfrm>
        </p:spPr>
        <p:txBody>
          <a:bodyPr>
            <a:normAutofit/>
          </a:bodyPr>
          <a:lstStyle/>
          <a:p>
            <a:r>
              <a:rPr lang="en-US" sz="3600" dirty="0" smtClean="0">
                <a:solidFill>
                  <a:srgbClr val="FFFFFF"/>
                </a:solidFill>
                <a:latin typeface="+mn-lt"/>
                <a:cs typeface="American Typewriter"/>
              </a:rPr>
              <a:t>Data</a:t>
            </a:r>
          </a:p>
          <a:p>
            <a:r>
              <a:rPr lang="en-US" sz="3600" dirty="0" smtClean="0">
                <a:solidFill>
                  <a:srgbClr val="FFFFFF"/>
                </a:solidFill>
                <a:latin typeface="+mn-lt"/>
                <a:cs typeface="American Typewriter"/>
              </a:rPr>
              <a:t>Game             </a:t>
            </a:r>
          </a:p>
          <a:p>
            <a:r>
              <a:rPr lang="en-US" sz="3600" dirty="0" smtClean="0">
                <a:solidFill>
                  <a:srgbClr val="FFFFFF"/>
                </a:solidFill>
                <a:latin typeface="+mn-lt"/>
                <a:cs typeface="American Typewriter"/>
              </a:rPr>
              <a:t>Idea</a:t>
            </a:r>
          </a:p>
          <a:p>
            <a:r>
              <a:rPr lang="en-US" sz="3600" dirty="0" smtClean="0">
                <a:solidFill>
                  <a:srgbClr val="CCFFCC"/>
                </a:solidFill>
                <a:latin typeface="American Typewriter"/>
                <a:cs typeface="American Typewriter"/>
              </a:rPr>
              <a:t>Private</a:t>
            </a:r>
            <a:endParaRPr lang="en-US" sz="3600" dirty="0" smtClean="0">
              <a:solidFill>
                <a:schemeClr val="bg1"/>
              </a:solidFill>
              <a:latin typeface="+mn-lt"/>
              <a:cs typeface="American Typewriter"/>
            </a:endParaRPr>
          </a:p>
          <a:p>
            <a:r>
              <a:rPr lang="en-US" sz="3600" dirty="0" smtClean="0">
                <a:solidFill>
                  <a:schemeClr val="bg1"/>
                </a:solidFill>
                <a:latin typeface="+mn-lt"/>
                <a:cs typeface="American Typewriter"/>
              </a:rPr>
              <a:t>Interactive</a:t>
            </a:r>
          </a:p>
          <a:p>
            <a:r>
              <a:rPr lang="en-US" sz="3600" dirty="0" smtClean="0">
                <a:solidFill>
                  <a:schemeClr val="bg1"/>
                </a:solidFill>
                <a:latin typeface="+mn-lt"/>
                <a:cs typeface="American Typewriter"/>
              </a:rPr>
              <a:t>Magic</a:t>
            </a:r>
          </a:p>
          <a:p>
            <a:r>
              <a:rPr lang="en-US" sz="3600" dirty="0" smtClean="0">
                <a:solidFill>
                  <a:schemeClr val="bg1"/>
                </a:solidFill>
                <a:latin typeface="+mn-lt"/>
                <a:cs typeface="American Typewriter"/>
              </a:rPr>
              <a:t>Intellectual</a:t>
            </a:r>
          </a:p>
          <a:p>
            <a:r>
              <a:rPr lang="en-US" sz="3600" b="1" dirty="0">
                <a:solidFill>
                  <a:srgbClr val="CCFFCC"/>
                </a:solidFill>
                <a:latin typeface="American Typewriter"/>
                <a:cs typeface="American Typewriter"/>
              </a:rPr>
              <a:t>Not IP</a:t>
            </a:r>
          </a:p>
          <a:p>
            <a:endParaRPr lang="en-US" sz="3600" dirty="0">
              <a:solidFill>
                <a:schemeClr val="tx1"/>
              </a:solidFill>
              <a:latin typeface="American Typewriter"/>
              <a:cs typeface="American Typewriter"/>
            </a:endParaRPr>
          </a:p>
        </p:txBody>
      </p:sp>
      <p:sp>
        <p:nvSpPr>
          <p:cNvPr id="6" name="Left Arrow 5"/>
          <p:cNvSpPr/>
          <p:nvPr/>
        </p:nvSpPr>
        <p:spPr>
          <a:xfrm flipV="1">
            <a:off x="3517392" y="1638543"/>
            <a:ext cx="978408" cy="246457"/>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1639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173735"/>
            <a:ext cx="8686800" cy="1016000"/>
          </a:xfrm>
        </p:spPr>
        <p:txBody>
          <a:bodyPr/>
          <a:lstStyle/>
          <a:p>
            <a:r>
              <a:rPr lang="en-US" b="1" dirty="0" smtClean="0">
                <a:solidFill>
                  <a:srgbClr val="FFFF00"/>
                </a:solidFill>
                <a:latin typeface="+mn-lt"/>
              </a:rPr>
              <a:t>What does this list really mean?</a:t>
            </a:r>
            <a:endParaRPr lang="en-US" b="1" dirty="0">
              <a:solidFill>
                <a:srgbClr val="FFFF00"/>
              </a:solidFill>
              <a:latin typeface="+mn-lt"/>
            </a:endParaRPr>
          </a:p>
        </p:txBody>
      </p:sp>
      <p:sp>
        <p:nvSpPr>
          <p:cNvPr id="6" name="Content Placeholder 5"/>
          <p:cNvSpPr>
            <a:spLocks noGrp="1"/>
          </p:cNvSpPr>
          <p:nvPr>
            <p:ph sz="half" idx="1"/>
          </p:nvPr>
        </p:nvSpPr>
        <p:spPr/>
        <p:txBody>
          <a:bodyPr>
            <a:normAutofit/>
          </a:bodyPr>
          <a:lstStyle/>
          <a:p>
            <a:pPr marL="0" indent="0">
              <a:buNone/>
            </a:pPr>
            <a:r>
              <a:rPr lang="en-US" sz="4000" b="1" dirty="0" smtClean="0">
                <a:solidFill>
                  <a:schemeClr val="bg1"/>
                </a:solidFill>
                <a:latin typeface="+mn-lt"/>
              </a:rPr>
              <a:t>It appears as an endless Yin/Yang dialectic between:</a:t>
            </a:r>
            <a:endParaRPr lang="en-US" sz="4000" b="1" dirty="0">
              <a:solidFill>
                <a:schemeClr val="bg1"/>
              </a:solidFill>
              <a:latin typeface="+mn-lt"/>
            </a:endParaRPr>
          </a:p>
        </p:txBody>
      </p:sp>
      <p:sp>
        <p:nvSpPr>
          <p:cNvPr id="7" name="Content Placeholder 6"/>
          <p:cNvSpPr>
            <a:spLocks noGrp="1"/>
          </p:cNvSpPr>
          <p:nvPr>
            <p:ph sz="half" idx="2"/>
          </p:nvPr>
        </p:nvSpPr>
        <p:spPr>
          <a:xfrm>
            <a:off x="4495801" y="1411700"/>
            <a:ext cx="4648200" cy="4781061"/>
          </a:xfrm>
        </p:spPr>
        <p:txBody>
          <a:bodyPr/>
          <a:lstStyle/>
          <a:p>
            <a:pPr marL="0" indent="0">
              <a:buNone/>
            </a:pPr>
            <a:r>
              <a:rPr lang="en-US" sz="2800" b="1" dirty="0">
                <a:solidFill>
                  <a:srgbClr val="CCFFCC"/>
                </a:solidFill>
                <a:latin typeface="+mn-lt"/>
              </a:rPr>
              <a:t>N</a:t>
            </a:r>
            <a:r>
              <a:rPr lang="en-US" sz="2800" b="1" dirty="0" smtClean="0">
                <a:solidFill>
                  <a:srgbClr val="CCFFCC"/>
                </a:solidFill>
                <a:latin typeface="+mn-lt"/>
              </a:rPr>
              <a:t>ature</a:t>
            </a:r>
            <a:r>
              <a:rPr lang="en-US" sz="2800" b="1" dirty="0" smtClean="0">
                <a:latin typeface="+mn-lt"/>
              </a:rPr>
              <a:t>       </a:t>
            </a:r>
            <a:r>
              <a:rPr lang="en-US" sz="2800" b="1" dirty="0" smtClean="0">
                <a:solidFill>
                  <a:srgbClr val="FFFFFF"/>
                </a:solidFill>
                <a:latin typeface="+mn-lt"/>
              </a:rPr>
              <a:t>&amp;</a:t>
            </a:r>
            <a:r>
              <a:rPr lang="en-US" sz="2800" b="1" dirty="0" smtClean="0">
                <a:latin typeface="+mn-lt"/>
              </a:rPr>
              <a:t>    </a:t>
            </a:r>
            <a:r>
              <a:rPr lang="en-US" sz="2800" b="1" dirty="0" smtClean="0">
                <a:solidFill>
                  <a:srgbClr val="C4BD97"/>
                </a:solidFill>
                <a:latin typeface="+mn-lt"/>
              </a:rPr>
              <a:t>Nurture</a:t>
            </a:r>
          </a:p>
          <a:p>
            <a:pPr marL="0" indent="0">
              <a:buNone/>
            </a:pPr>
            <a:r>
              <a:rPr lang="en-US" sz="2800" b="1" dirty="0" smtClean="0">
                <a:solidFill>
                  <a:srgbClr val="CCFFCC"/>
                </a:solidFill>
                <a:latin typeface="+mn-lt"/>
              </a:rPr>
              <a:t>Idea </a:t>
            </a:r>
            <a:r>
              <a:rPr lang="en-US" sz="2800" b="1" dirty="0" smtClean="0">
                <a:latin typeface="+mn-lt"/>
              </a:rPr>
              <a:t>       </a:t>
            </a:r>
            <a:r>
              <a:rPr lang="en-US" sz="2800" b="1" dirty="0" smtClean="0">
                <a:solidFill>
                  <a:srgbClr val="FFFFFF"/>
                </a:solidFill>
                <a:latin typeface="+mn-lt"/>
              </a:rPr>
              <a:t>   &amp;    </a:t>
            </a:r>
            <a:r>
              <a:rPr lang="en-US" sz="2800" b="1" dirty="0" smtClean="0">
                <a:solidFill>
                  <a:srgbClr val="C4BD97"/>
                </a:solidFill>
                <a:latin typeface="+mn-lt"/>
              </a:rPr>
              <a:t>Expression</a:t>
            </a:r>
          </a:p>
          <a:p>
            <a:pPr marL="0" indent="0">
              <a:buNone/>
            </a:pPr>
            <a:r>
              <a:rPr lang="en-US" sz="2800" b="1" dirty="0" smtClean="0">
                <a:solidFill>
                  <a:srgbClr val="CCFFCC"/>
                </a:solidFill>
                <a:latin typeface="+mn-lt"/>
              </a:rPr>
              <a:t>Creativity</a:t>
            </a:r>
            <a:r>
              <a:rPr lang="en-US" sz="2800" b="1" dirty="0" smtClean="0">
                <a:latin typeface="+mn-lt"/>
              </a:rPr>
              <a:t>  </a:t>
            </a:r>
            <a:r>
              <a:rPr lang="en-US" sz="2800" b="1" dirty="0" smtClean="0">
                <a:solidFill>
                  <a:srgbClr val="FFFFFF"/>
                </a:solidFill>
                <a:latin typeface="+mn-lt"/>
              </a:rPr>
              <a:t>&amp;</a:t>
            </a:r>
            <a:r>
              <a:rPr lang="en-US" sz="2800" b="1" dirty="0" smtClean="0">
                <a:latin typeface="+mn-lt"/>
              </a:rPr>
              <a:t>    </a:t>
            </a:r>
            <a:r>
              <a:rPr lang="en-US" sz="2800" b="1" dirty="0" smtClean="0">
                <a:solidFill>
                  <a:srgbClr val="C4BD97"/>
                </a:solidFill>
                <a:latin typeface="+mn-lt"/>
              </a:rPr>
              <a:t>Connection</a:t>
            </a:r>
          </a:p>
          <a:p>
            <a:pPr marL="0" indent="0">
              <a:buNone/>
            </a:pPr>
            <a:r>
              <a:rPr lang="en-US" sz="2800" b="1" dirty="0" smtClean="0">
                <a:solidFill>
                  <a:srgbClr val="CCFFCC"/>
                </a:solidFill>
                <a:latin typeface="+mn-lt"/>
              </a:rPr>
              <a:t>User          </a:t>
            </a:r>
            <a:r>
              <a:rPr lang="en-US" sz="2800" b="1" dirty="0" smtClean="0">
                <a:solidFill>
                  <a:srgbClr val="FFFFFF"/>
                </a:solidFill>
                <a:latin typeface="+mn-lt"/>
              </a:rPr>
              <a:t>&amp;  </a:t>
            </a:r>
            <a:r>
              <a:rPr lang="en-US" sz="2800" b="1" dirty="0" smtClean="0">
                <a:latin typeface="+mn-lt"/>
              </a:rPr>
              <a:t>  </a:t>
            </a:r>
            <a:r>
              <a:rPr lang="en-US" sz="2800" b="1" dirty="0" smtClean="0">
                <a:solidFill>
                  <a:srgbClr val="C4BD97"/>
                </a:solidFill>
                <a:latin typeface="+mn-lt"/>
              </a:rPr>
              <a:t>System</a:t>
            </a:r>
          </a:p>
          <a:p>
            <a:pPr marL="0" indent="0">
              <a:buNone/>
            </a:pPr>
            <a:r>
              <a:rPr lang="en-US" sz="2800" b="1" dirty="0" smtClean="0">
                <a:solidFill>
                  <a:srgbClr val="CCFFCC"/>
                </a:solidFill>
                <a:latin typeface="+mn-lt"/>
              </a:rPr>
              <a:t>Gamer</a:t>
            </a:r>
            <a:r>
              <a:rPr lang="en-US" sz="2800" b="1" dirty="0" smtClean="0">
                <a:latin typeface="+mn-lt"/>
              </a:rPr>
              <a:t>       </a:t>
            </a:r>
            <a:r>
              <a:rPr lang="en-US" sz="2800" b="1" dirty="0" smtClean="0">
                <a:solidFill>
                  <a:srgbClr val="FFFFFF"/>
                </a:solidFill>
                <a:latin typeface="+mn-lt"/>
              </a:rPr>
              <a:t>&amp;</a:t>
            </a:r>
            <a:r>
              <a:rPr lang="en-US" sz="2800" b="1" dirty="0" smtClean="0">
                <a:latin typeface="+mn-lt"/>
              </a:rPr>
              <a:t>    </a:t>
            </a:r>
            <a:r>
              <a:rPr lang="en-US" sz="2800" b="1" dirty="0" smtClean="0">
                <a:solidFill>
                  <a:srgbClr val="C4BD97"/>
                </a:solidFill>
                <a:latin typeface="+mn-lt"/>
              </a:rPr>
              <a:t>Game</a:t>
            </a:r>
          </a:p>
          <a:p>
            <a:pPr marL="0" indent="0">
              <a:buNone/>
            </a:pPr>
            <a:r>
              <a:rPr lang="en-US" sz="2800" b="1" dirty="0" smtClean="0">
                <a:solidFill>
                  <a:srgbClr val="CCFFCC"/>
                </a:solidFill>
                <a:latin typeface="+mn-lt"/>
              </a:rPr>
              <a:t>Magic</a:t>
            </a:r>
            <a:r>
              <a:rPr lang="en-US" sz="2800" b="1" dirty="0" smtClean="0">
                <a:latin typeface="+mn-lt"/>
              </a:rPr>
              <a:t>        </a:t>
            </a:r>
            <a:r>
              <a:rPr lang="en-US" sz="2800" b="1" dirty="0" smtClean="0">
                <a:solidFill>
                  <a:srgbClr val="FFFFFF"/>
                </a:solidFill>
                <a:latin typeface="+mn-lt"/>
              </a:rPr>
              <a:t>&amp;</a:t>
            </a:r>
            <a:r>
              <a:rPr lang="en-US" sz="2800" b="1" dirty="0" smtClean="0">
                <a:latin typeface="+mn-lt"/>
              </a:rPr>
              <a:t>    </a:t>
            </a:r>
            <a:r>
              <a:rPr lang="en-US" sz="2800" b="1" dirty="0" smtClean="0">
                <a:solidFill>
                  <a:srgbClr val="C4BD97"/>
                </a:solidFill>
                <a:latin typeface="+mn-lt"/>
              </a:rPr>
              <a:t>Circle</a:t>
            </a:r>
          </a:p>
          <a:p>
            <a:pPr marL="0" indent="0">
              <a:buNone/>
            </a:pPr>
            <a:r>
              <a:rPr lang="en-US" sz="2800" b="1" dirty="0" smtClean="0">
                <a:solidFill>
                  <a:srgbClr val="CCFFCC"/>
                </a:solidFill>
                <a:latin typeface="+mn-lt"/>
              </a:rPr>
              <a:t>Human</a:t>
            </a:r>
            <a:r>
              <a:rPr lang="en-US" sz="2800" b="1" dirty="0" smtClean="0">
                <a:latin typeface="+mn-lt"/>
              </a:rPr>
              <a:t>      </a:t>
            </a:r>
            <a:r>
              <a:rPr lang="en-US" sz="2800" b="1" dirty="0" smtClean="0">
                <a:solidFill>
                  <a:srgbClr val="FFFFFF"/>
                </a:solidFill>
                <a:latin typeface="+mn-lt"/>
              </a:rPr>
              <a:t>&amp;</a:t>
            </a:r>
            <a:r>
              <a:rPr lang="en-US" sz="2800" b="1" dirty="0" smtClean="0">
                <a:latin typeface="+mn-lt"/>
              </a:rPr>
              <a:t>    </a:t>
            </a:r>
            <a:r>
              <a:rPr lang="en-US" sz="2800" b="1" dirty="0" smtClean="0">
                <a:solidFill>
                  <a:schemeClr val="bg2">
                    <a:lumMod val="75000"/>
                  </a:schemeClr>
                </a:solidFill>
                <a:latin typeface="+mn-lt"/>
              </a:rPr>
              <a:t>Societal</a:t>
            </a:r>
            <a:endParaRPr lang="en-US" sz="2800" b="1" dirty="0">
              <a:solidFill>
                <a:schemeClr val="bg2">
                  <a:lumMod val="75000"/>
                </a:schemeClr>
              </a:solidFill>
              <a:latin typeface="+mn-lt"/>
            </a:endParaRPr>
          </a:p>
          <a:p>
            <a:pPr marL="0" indent="0">
              <a:buNone/>
            </a:pPr>
            <a:endParaRPr lang="en-US" dirty="0"/>
          </a:p>
        </p:txBody>
      </p:sp>
      <p:pic>
        <p:nvPicPr>
          <p:cNvPr id="8" name="Picture 7" descr="75px-Yin_and_Yang.sv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4381" y="3592286"/>
            <a:ext cx="2104571" cy="2104571"/>
          </a:xfrm>
          <a:prstGeom prst="rect">
            <a:avLst/>
          </a:prstGeom>
        </p:spPr>
      </p:pic>
    </p:spTree>
    <p:extLst>
      <p:ext uri="{BB962C8B-B14F-4D97-AF65-F5344CB8AC3E}">
        <p14:creationId xmlns:p14="http://schemas.microsoft.com/office/powerpoint/2010/main" val="630645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82308"/>
            <a:ext cx="8229600" cy="1260285"/>
          </a:xfrm>
        </p:spPr>
        <p:txBody>
          <a:bodyPr>
            <a:noAutofit/>
          </a:bodyPr>
          <a:lstStyle/>
          <a:p>
            <a:r>
              <a:rPr lang="en-US" b="1" dirty="0" smtClean="0">
                <a:solidFill>
                  <a:srgbClr val="FFFF00"/>
                </a:solidFill>
                <a:latin typeface="+mn-lt"/>
              </a:rPr>
              <a:t>Is this, in philosophical terms, </a:t>
            </a:r>
            <a:br>
              <a:rPr lang="en-US" b="1" dirty="0" smtClean="0">
                <a:solidFill>
                  <a:srgbClr val="FFFF00"/>
                </a:solidFill>
                <a:latin typeface="+mn-lt"/>
              </a:rPr>
            </a:br>
            <a:r>
              <a:rPr lang="en-US" b="1" dirty="0" smtClean="0">
                <a:solidFill>
                  <a:srgbClr val="FFFF00"/>
                </a:solidFill>
                <a:latin typeface="+mn-lt"/>
              </a:rPr>
              <a:t>really a hard choice?</a:t>
            </a:r>
            <a:endParaRPr lang="en-US" b="1" dirty="0">
              <a:solidFill>
                <a:srgbClr val="FFFF00"/>
              </a:solidFill>
              <a:latin typeface="+mn-lt"/>
            </a:endParaRPr>
          </a:p>
        </p:txBody>
      </p:sp>
      <p:sp>
        <p:nvSpPr>
          <p:cNvPr id="6" name="Content Placeholder 5"/>
          <p:cNvSpPr>
            <a:spLocks noGrp="1"/>
          </p:cNvSpPr>
          <p:nvPr>
            <p:ph sz="quarter" idx="10"/>
          </p:nvPr>
        </p:nvSpPr>
        <p:spPr>
          <a:xfrm>
            <a:off x="457200" y="1408133"/>
            <a:ext cx="8585380" cy="4553299"/>
          </a:xfrm>
        </p:spPr>
        <p:txBody>
          <a:bodyPr>
            <a:normAutofit fontScale="92500" lnSpcReduction="10000"/>
          </a:bodyPr>
          <a:lstStyle/>
          <a:p>
            <a:pPr marL="0" indent="0">
              <a:buNone/>
            </a:pPr>
            <a:r>
              <a:rPr lang="en-CA" sz="3200" dirty="0" smtClean="0">
                <a:solidFill>
                  <a:schemeClr val="bg1"/>
                </a:solidFill>
                <a:latin typeface="+mn-lt"/>
              </a:rPr>
              <a:t>“My </a:t>
            </a:r>
            <a:r>
              <a:rPr lang="en-CA" sz="3200" dirty="0">
                <a:solidFill>
                  <a:schemeClr val="bg1"/>
                </a:solidFill>
                <a:latin typeface="+mn-lt"/>
              </a:rPr>
              <a:t>life seemed like a glass tunnel, through which I was moving faster every year, and at the end of which there was darkness... [However] When I changed my view, the walls of my glass tunnel disappeared. I now live in the open air. There is still a difference between my life and the lives of other people. But the difference is less. Other people are closer. I am less concerned about the rest of my own life, and more concerned about the lives of others</a:t>
            </a:r>
            <a:r>
              <a:rPr lang="en-CA" sz="3200" dirty="0" smtClean="0">
                <a:solidFill>
                  <a:schemeClr val="bg1"/>
                </a:solidFill>
                <a:latin typeface="+mn-lt"/>
              </a:rPr>
              <a:t>.”</a:t>
            </a:r>
          </a:p>
          <a:p>
            <a:pPr marL="0" indent="0">
              <a:buNone/>
            </a:pPr>
            <a:r>
              <a:rPr lang="en-CA" sz="3200" dirty="0" smtClean="0">
                <a:solidFill>
                  <a:schemeClr val="bg1"/>
                </a:solidFill>
                <a:latin typeface="+mn-lt"/>
              </a:rPr>
              <a:t>Derek Parfit (</a:t>
            </a:r>
            <a:r>
              <a:rPr lang="en-CA" sz="3200" dirty="0" smtClean="0">
                <a:solidFill>
                  <a:srgbClr val="FFFFFF"/>
                </a:solidFill>
              </a:rPr>
              <a:t>1984)</a:t>
            </a:r>
            <a:r>
              <a:rPr lang="en-CA" sz="3200" dirty="0">
                <a:solidFill>
                  <a:srgbClr val="FFFFFF"/>
                </a:solidFill>
              </a:rPr>
              <a:t> </a:t>
            </a:r>
            <a:r>
              <a:rPr lang="en-CA" sz="3200" dirty="0" smtClean="0">
                <a:solidFill>
                  <a:srgbClr val="FFFFFF"/>
                </a:solidFill>
              </a:rPr>
              <a:t>“Reasons </a:t>
            </a:r>
            <a:r>
              <a:rPr lang="en-CA" sz="3200" dirty="0">
                <a:solidFill>
                  <a:srgbClr val="FFFFFF"/>
                </a:solidFill>
              </a:rPr>
              <a:t>and </a:t>
            </a:r>
            <a:r>
              <a:rPr lang="en-CA" sz="3200" dirty="0" smtClean="0">
                <a:solidFill>
                  <a:srgbClr val="FFFFFF"/>
                </a:solidFill>
              </a:rPr>
              <a:t>Persons” Oxford Clarendon </a:t>
            </a:r>
            <a:r>
              <a:rPr lang="en-CA" sz="3200" dirty="0">
                <a:solidFill>
                  <a:srgbClr val="FFFFFF"/>
                </a:solidFill>
              </a:rPr>
              <a:t>Press</a:t>
            </a:r>
          </a:p>
          <a:p>
            <a:pPr marL="0" indent="0">
              <a:buNone/>
            </a:pPr>
            <a:endParaRPr lang="en-CA" sz="3200" dirty="0">
              <a:solidFill>
                <a:schemeClr val="bg1"/>
              </a:solidFill>
              <a:latin typeface="+mn-lt"/>
            </a:endParaRPr>
          </a:p>
        </p:txBody>
      </p:sp>
    </p:spTree>
    <p:extLst>
      <p:ext uri="{BB962C8B-B14F-4D97-AF65-F5344CB8AC3E}">
        <p14:creationId xmlns:p14="http://schemas.microsoft.com/office/powerpoint/2010/main" val="2942855514"/>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2052</TotalTime>
  <Words>3312</Words>
  <Application>Microsoft Macintosh PowerPoint</Application>
  <PresentationFormat>On-screen Show (4:3)</PresentationFormat>
  <Paragraphs>386</Paragraphs>
  <Slides>57</Slides>
  <Notes>1</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CDM_PPT_Template </vt:lpstr>
      <vt:lpstr>   Creators, Consumers &amp; Users</vt:lpstr>
      <vt:lpstr>  …and now…Mode(s) of Connecting        (&amp; Legal Consequences)</vt:lpstr>
      <vt:lpstr>Console Stats v. Gamer Stats</vt:lpstr>
      <vt:lpstr>Basic Thesis</vt:lpstr>
      <vt:lpstr>Beginning with…Where we left off</vt:lpstr>
      <vt:lpstr>Leading to ….</vt:lpstr>
      <vt:lpstr>          Word Alignments</vt:lpstr>
      <vt:lpstr>What does this list really mean?</vt:lpstr>
      <vt:lpstr>Is this, in philosophical terms,  really a hard choice?</vt:lpstr>
      <vt:lpstr>“What Are Video Games (today)?”</vt:lpstr>
      <vt:lpstr>More Evidence</vt:lpstr>
      <vt:lpstr>Boyden</vt:lpstr>
      <vt:lpstr>  Video-Games as Post-Structuralism</vt:lpstr>
      <vt:lpstr>Post-Structuralist Concepts</vt:lpstr>
      <vt:lpstr>           Otherwise…</vt:lpstr>
      <vt:lpstr>PowerPoint Presentation</vt:lpstr>
      <vt:lpstr>Measuring creative content in the context of mods and copyright ownership</vt:lpstr>
      <vt:lpstr>PowerPoint Presentation</vt:lpstr>
      <vt:lpstr>Not Even Close…</vt:lpstr>
      <vt:lpstr>PowerPoint Presentation</vt:lpstr>
      <vt:lpstr>    Reconciling Creating &amp; Connecting                                 (sort of)…</vt:lpstr>
      <vt:lpstr>PowerPoint Presentation</vt:lpstr>
      <vt:lpstr>PowerPoint Presentation</vt:lpstr>
      <vt:lpstr>           Creativity Rules</vt:lpstr>
      <vt:lpstr>       POSSIBLE WAYS FORWARD        Enter “Moral Rights”</vt:lpstr>
      <vt:lpstr>PowerPoint Presentation</vt:lpstr>
      <vt:lpstr>PowerPoint Presentation</vt:lpstr>
      <vt:lpstr>   Conventional legal wisdom…</vt:lpstr>
      <vt:lpstr>Personal Rights Revisited</vt:lpstr>
      <vt:lpstr> Testing Moral Rights 2:  Copyright’s Privacy Problem</vt:lpstr>
      <vt:lpstr>POSSIBLE WAYS FORWARD “Moral Rights”</vt:lpstr>
      <vt:lpstr>PowerPoint Presentation</vt:lpstr>
      <vt:lpstr>PowerPoint Presentation</vt:lpstr>
      <vt:lpstr>    POSSIBLE WAYS FORWARD       What Trademark gets “right”</vt:lpstr>
      <vt:lpstr>Why Trademarks in Canada  used to get it “right”</vt:lpstr>
      <vt:lpstr>Oh well…</vt:lpstr>
      <vt:lpstr>…and now…</vt:lpstr>
      <vt:lpstr>PowerPoint Presentation</vt:lpstr>
      <vt:lpstr>Are we already IN THE POST IP WORLD? </vt:lpstr>
      <vt:lpstr>Some very poor judgment  …care of Facebook</vt:lpstr>
      <vt:lpstr>PowerPoint Presentation</vt:lpstr>
      <vt:lpstr>   IP Law Swept Away By?</vt:lpstr>
      <vt:lpstr>             A Question….</vt:lpstr>
      <vt:lpstr>      Some reasons…</vt:lpstr>
      <vt:lpstr>  Result: All of which makes IP...</vt:lpstr>
      <vt:lpstr>    Related Issue 1:      The chasm of contracting out </vt:lpstr>
      <vt:lpstr> Re EULA’s etc.</vt:lpstr>
      <vt:lpstr>Insidious Results?</vt:lpstr>
      <vt:lpstr>   Related Issue 2: Digital re-sale</vt:lpstr>
      <vt:lpstr>                 Related Issue 3:                The “kitchen sink” effect </vt:lpstr>
      <vt:lpstr>   Related Issue 4: Death</vt:lpstr>
      <vt:lpstr>    Related Issue 5:       Non-circumvention  </vt:lpstr>
      <vt:lpstr>Related Issue 5</vt:lpstr>
      <vt:lpstr> Other Possible Answers</vt:lpstr>
      <vt:lpstr>   Next Class: “Frictions &amp; Fictions”</vt:lpstr>
      <vt:lpstr>  Always include a cat picture</vt:lpstr>
      <vt:lpstr>Our Academic Partners</vt:lpstr>
    </vt:vector>
  </TitlesOfParts>
  <Company>Festinger Bahniwal Law &amp; Strategy LLP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Festinger</dc:creator>
  <cp:lastModifiedBy>Jon Festinger</cp:lastModifiedBy>
  <cp:revision>207</cp:revision>
  <cp:lastPrinted>2013-10-09T03:12:41Z</cp:lastPrinted>
  <dcterms:created xsi:type="dcterms:W3CDTF">2013-01-27T19:45:34Z</dcterms:created>
  <dcterms:modified xsi:type="dcterms:W3CDTF">2014-10-04T22:41:19Z</dcterms:modified>
</cp:coreProperties>
</file>