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notesSlides/notesSlide31.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5" r:id="rId1"/>
  </p:sldMasterIdLst>
  <p:notesMasterIdLst>
    <p:notesMasterId r:id="rId58"/>
  </p:notesMasterIdLst>
  <p:sldIdLst>
    <p:sldId id="256" r:id="rId2"/>
    <p:sldId id="257" r:id="rId3"/>
    <p:sldId id="258" r:id="rId4"/>
    <p:sldId id="261" r:id="rId5"/>
    <p:sldId id="259" r:id="rId6"/>
    <p:sldId id="260" r:id="rId7"/>
    <p:sldId id="264" r:id="rId8"/>
    <p:sldId id="271" r:id="rId9"/>
    <p:sldId id="269" r:id="rId10"/>
    <p:sldId id="270" r:id="rId11"/>
    <p:sldId id="291" r:id="rId12"/>
    <p:sldId id="262" r:id="rId13"/>
    <p:sldId id="311" r:id="rId14"/>
    <p:sldId id="266" r:id="rId15"/>
    <p:sldId id="265" r:id="rId16"/>
    <p:sldId id="295" r:id="rId17"/>
    <p:sldId id="303" r:id="rId18"/>
    <p:sldId id="267" r:id="rId19"/>
    <p:sldId id="268" r:id="rId20"/>
    <p:sldId id="304" r:id="rId21"/>
    <p:sldId id="305" r:id="rId22"/>
    <p:sldId id="307" r:id="rId23"/>
    <p:sldId id="309" r:id="rId24"/>
    <p:sldId id="308" r:id="rId25"/>
    <p:sldId id="298" r:id="rId26"/>
    <p:sldId id="306" r:id="rId27"/>
    <p:sldId id="263" r:id="rId28"/>
    <p:sldId id="272" r:id="rId29"/>
    <p:sldId id="277" r:id="rId30"/>
    <p:sldId id="276" r:id="rId31"/>
    <p:sldId id="273" r:id="rId32"/>
    <p:sldId id="281" r:id="rId33"/>
    <p:sldId id="278" r:id="rId34"/>
    <p:sldId id="275" r:id="rId35"/>
    <p:sldId id="300" r:id="rId36"/>
    <p:sldId id="294" r:id="rId37"/>
    <p:sldId id="317" r:id="rId38"/>
    <p:sldId id="318" r:id="rId39"/>
    <p:sldId id="312" r:id="rId40"/>
    <p:sldId id="313" r:id="rId41"/>
    <p:sldId id="314" r:id="rId42"/>
    <p:sldId id="315" r:id="rId43"/>
    <p:sldId id="316" r:id="rId44"/>
    <p:sldId id="287" r:id="rId45"/>
    <p:sldId id="285" r:id="rId46"/>
    <p:sldId id="282" r:id="rId47"/>
    <p:sldId id="283" r:id="rId48"/>
    <p:sldId id="284" r:id="rId49"/>
    <p:sldId id="286" r:id="rId50"/>
    <p:sldId id="290" r:id="rId51"/>
    <p:sldId id="301" r:id="rId52"/>
    <p:sldId id="302" r:id="rId53"/>
    <p:sldId id="288" r:id="rId54"/>
    <p:sldId id="289" r:id="rId55"/>
    <p:sldId id="310" r:id="rId56"/>
    <p:sldId id="29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BAEA"/>
    <a:srgbClr val="05116B"/>
    <a:srgbClr val="1753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37" autoAdjust="0"/>
    <p:restoredTop sz="85987" autoAdjust="0"/>
  </p:normalViewPr>
  <p:slideViewPr>
    <p:cSldViewPr snapToGrid="0">
      <p:cViewPr varScale="1">
        <p:scale>
          <a:sx n="38" d="100"/>
          <a:sy n="38" d="100"/>
        </p:scale>
        <p:origin x="-2048" y="-104"/>
      </p:cViewPr>
      <p:guideLst>
        <p:guide orient="horz" pos="2160"/>
        <p:guide pos="2880"/>
      </p:guideLst>
    </p:cSldViewPr>
  </p:slideViewPr>
  <p:notesTextViewPr>
    <p:cViewPr>
      <p:scale>
        <a:sx n="1" d="1"/>
        <a:sy n="1" d="1"/>
      </p:scale>
      <p:origin x="0" y="0"/>
    </p:cViewPr>
  </p:notesTextViewPr>
  <p:sorterViewPr>
    <p:cViewPr>
      <p:scale>
        <a:sx n="106" d="100"/>
        <a:sy n="106" d="100"/>
      </p:scale>
      <p:origin x="0" y="0"/>
    </p:cViewPr>
  </p:sorterViewPr>
  <p:notesViewPr>
    <p:cSldViewPr snapToGrid="0">
      <p:cViewPr varScale="1">
        <p:scale>
          <a:sx n="86" d="100"/>
          <a:sy n="86" d="100"/>
        </p:scale>
        <p:origin x="235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EB7F3-FFAE-4EA8-AE45-B9950366F91C}" type="datetimeFigureOut">
              <a:rPr lang="en-US" smtClean="0"/>
              <a:t>14-11-24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CA81A-E5DA-4B6A-9B3D-A475CF822CD2}" type="slidenum">
              <a:rPr lang="en-US" smtClean="0"/>
              <a:t>‹#›</a:t>
            </a:fld>
            <a:endParaRPr lang="en-US"/>
          </a:p>
        </p:txBody>
      </p:sp>
    </p:spTree>
    <p:extLst>
      <p:ext uri="{BB962C8B-B14F-4D97-AF65-F5344CB8AC3E}">
        <p14:creationId xmlns:p14="http://schemas.microsoft.com/office/powerpoint/2010/main" val="167316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s://customercare.23andme.com/entries/21252073"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Project_Glass" TargetMode="External"/><Relationship Id="rId4" Type="http://schemas.openxmlformats.org/officeDocument/2006/relationships/hyperlink" Target="http://en.wikipedia.org/wiki/Adblock_Plus"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ECA81A-E5DA-4B6A-9B3D-A475CF822CD2}" type="slidenum">
              <a:rPr lang="en-US" smtClean="0"/>
              <a:t>1</a:t>
            </a:fld>
            <a:endParaRPr lang="en-US"/>
          </a:p>
        </p:txBody>
      </p:sp>
    </p:spTree>
    <p:extLst>
      <p:ext uri="{BB962C8B-B14F-4D97-AF65-F5344CB8AC3E}">
        <p14:creationId xmlns:p14="http://schemas.microsoft.com/office/powerpoint/2010/main" val="381757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come back to these new market</a:t>
            </a:r>
            <a:r>
              <a:rPr lang="en-US" baseline="0" dirty="0" smtClean="0"/>
              <a:t> forces later in the presentation in more detail.</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smtClean="0">
                <a:solidFill>
                  <a:schemeClr val="tx1"/>
                </a:solidFill>
                <a:effectLst/>
                <a:latin typeface="+mn-lt"/>
                <a:ea typeface="+mn-ea"/>
                <a:cs typeface="+mn-cs"/>
              </a:rPr>
              <a:t>Smartphone/tablet as new platforms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Shifting mobile game market to hit $9 billion in 2016. Smartphones will remain the primary device which users make in-app purchases on, with more than $6 billion spent on them in 2016, over double the amount spent on tablets.”</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Source: http://www.juniperresearch.com/viewpressrelease.php?id=534&amp;pr=364</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Article: http://www.gamesindustry.biz/articles/2013-04-30-mobile-to-be-primary-hardware-for-gaming-by-2016</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Video game industry grew 4 times faster than US economy in 2012, study says”</a:t>
            </a:r>
            <a:endParaRPr lang="en-US" sz="1200" b="0" i="0" u="none" strike="noStrike" kern="1200" dirty="0" smtClean="0">
              <a:solidFill>
                <a:schemeClr val="tx1"/>
              </a:solidFill>
              <a:effectLst/>
              <a:latin typeface="+mn-lt"/>
              <a:ea typeface="+mn-ea"/>
              <a:cs typeface="+mn-cs"/>
            </a:endParaRP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http://www.cnet.com/news/video-game-industry-grew-4-times-faster-than-us-economy-in-2012-study-says/</a:t>
            </a:r>
          </a:p>
          <a:p>
            <a:endParaRPr lang="en-US" baseline="0" dirty="0" smtClean="0"/>
          </a:p>
          <a:p>
            <a:r>
              <a:rPr lang="en-US" b="1" baseline="0" dirty="0" smtClean="0"/>
              <a:t>Casual/social games and player demographics</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“Casual/social game play on mobile devices and online has increased significantly over the past year. Among most frequent gamers, social games are now the most popular genre, increasing in popularity by 55%from 2012 to 2013.”</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effectLst/>
                <a:latin typeface="+mn-lt"/>
                <a:ea typeface="+mn-ea"/>
                <a:cs typeface="+mn-cs"/>
              </a:rPr>
              <a:t>“The average game player is 31 years old” 52% male and 48% female.</a:t>
            </a:r>
          </a:p>
          <a:p>
            <a:pPr marL="6286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Source for both: http://www.theesa.com/facts/pdfs/ESA_EF_2014.pdf</a:t>
            </a:r>
          </a:p>
          <a:p>
            <a:endParaRPr lang="en-US" baseline="0" dirty="0" smtClean="0"/>
          </a:p>
          <a:p>
            <a:r>
              <a:rPr lang="en-US" b="1" baseline="0" dirty="0" smtClean="0"/>
              <a:t>Ease of development</a:t>
            </a:r>
          </a:p>
          <a:p>
            <a:pPr marL="171450" indent="-171450">
              <a:buFont typeface="Arial" panose="020B0604020202020204" pitchFamily="34" charset="0"/>
              <a:buChar char="•"/>
            </a:pPr>
            <a:r>
              <a:rPr lang="en-US" baseline="0" dirty="0" smtClean="0"/>
              <a:t>“</a:t>
            </a:r>
            <a:r>
              <a:rPr lang="en-US" sz="1200" b="0" i="0" kern="1200" dirty="0" smtClean="0">
                <a:solidFill>
                  <a:schemeClr val="tx1"/>
                </a:solidFill>
                <a:effectLst/>
                <a:latin typeface="+mn-lt"/>
                <a:ea typeface="+mn-ea"/>
                <a:cs typeface="+mn-cs"/>
              </a:rPr>
              <a:t>The lower barriers to entry mean developers can experiment with more innovative and creative games. If it isn't successful, they can quickly start developing a new game for a small cost and try again and again.</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Source: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a:t>
            </a:r>
            <a:r>
              <a:rPr lang="en-US" baseline="0" dirty="0" smtClean="0"/>
              <a:t>ttp://www.businessinsider.com/10-ways-modern-technology-has-changed-video-games-forever-in-just-five-years-2011-11?op=1</a:t>
            </a:r>
          </a:p>
          <a:p>
            <a:pPr lvl="1" rtl="0" fontAlgn="base"/>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11</a:t>
            </a:fld>
            <a:endParaRPr lang="en-US"/>
          </a:p>
        </p:txBody>
      </p:sp>
    </p:spTree>
    <p:extLst>
      <p:ext uri="{BB962C8B-B14F-4D97-AF65-F5344CB8AC3E}">
        <p14:creationId xmlns:p14="http://schemas.microsoft.com/office/powerpoint/2010/main" val="97232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12</a:t>
            </a:fld>
            <a:endParaRPr lang="en-US"/>
          </a:p>
        </p:txBody>
      </p:sp>
    </p:spTree>
    <p:extLst>
      <p:ext uri="{BB962C8B-B14F-4D97-AF65-F5344CB8AC3E}">
        <p14:creationId xmlns:p14="http://schemas.microsoft.com/office/powerpoint/2010/main" val="1054705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Traditional games publishers no longer have a monopoly on mainstream game distribution and development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(except for AAA games).</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Industry power has shifted to smaller, innovative studios who self-finance</a:t>
            </a:r>
            <a:r>
              <a:rPr lang="en-US" sz="1200" b="0" i="0" u="none" strike="noStrike" kern="1200" baseline="0" dirty="0" smtClean="0">
                <a:solidFill>
                  <a:schemeClr val="tx1"/>
                </a:solidFill>
                <a:effectLst/>
                <a:latin typeface="+mn-lt"/>
                <a:ea typeface="+mn-ea"/>
                <a:cs typeface="+mn-cs"/>
              </a:rPr>
              <a:t> and publish, run </a:t>
            </a:r>
            <a:r>
              <a:rPr lang="en-US" sz="1200" b="0" i="0" u="none" strike="noStrike" kern="1200" baseline="0" dirty="0" err="1" smtClean="0">
                <a:solidFill>
                  <a:schemeClr val="tx1"/>
                </a:solidFill>
                <a:effectLst/>
                <a:latin typeface="+mn-lt"/>
                <a:ea typeface="+mn-ea"/>
                <a:cs typeface="+mn-cs"/>
              </a:rPr>
              <a:t>Kickstarters</a:t>
            </a:r>
            <a:r>
              <a:rPr lang="en-US" sz="1200" b="0" i="0" u="none" strike="noStrike" kern="1200" baseline="0" dirty="0" smtClean="0">
                <a:solidFill>
                  <a:schemeClr val="tx1"/>
                </a:solidFill>
                <a:effectLst/>
                <a:latin typeface="+mn-lt"/>
                <a:ea typeface="+mn-ea"/>
                <a:cs typeface="+mn-cs"/>
              </a:rPr>
              <a:t>, and</a:t>
            </a:r>
            <a:r>
              <a:rPr lang="en-US" sz="1200" b="0" i="0" u="none" strike="noStrike" kern="1200" dirty="0" smtClean="0">
                <a:solidFill>
                  <a:schemeClr val="tx1"/>
                </a:solidFill>
                <a:effectLst/>
                <a:latin typeface="+mn-lt"/>
                <a:ea typeface="+mn-ea"/>
                <a:cs typeface="+mn-cs"/>
              </a:rPr>
              <a:t> often have a deeper connection to their </a:t>
            </a:r>
            <a:r>
              <a:rPr lang="en-US" sz="1200" b="0" i="0" u="none" strike="noStrike" kern="1200" dirty="0" err="1" smtClean="0">
                <a:solidFill>
                  <a:schemeClr val="tx1"/>
                </a:solidFill>
                <a:effectLst/>
                <a:latin typeface="+mn-lt"/>
                <a:ea typeface="+mn-ea"/>
                <a:cs typeface="+mn-cs"/>
              </a:rPr>
              <a:t>playerbase</a:t>
            </a:r>
            <a:r>
              <a:rPr lang="en-US" sz="1200" b="0" i="0" u="none" strike="noStrike" kern="1200" dirty="0" smtClean="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Games are often</a:t>
            </a:r>
            <a:r>
              <a:rPr lang="en-US" sz="1200" b="0" i="0" u="none" strike="noStrike" kern="1200" baseline="0" dirty="0" smtClean="0">
                <a:solidFill>
                  <a:schemeClr val="tx1"/>
                </a:solidFill>
                <a:effectLst/>
                <a:latin typeface="+mn-lt"/>
                <a:ea typeface="+mn-ea"/>
                <a:cs typeface="+mn-cs"/>
              </a:rPr>
              <a:t> updated with new, free content after their official release/launch.</a:t>
            </a:r>
            <a:endParaRPr lang="en-US"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Common business model</a:t>
            </a:r>
            <a:r>
              <a:rPr lang="en-US" sz="1200" b="0" i="0" u="none" strike="noStrike" kern="1200" baseline="0" dirty="0" smtClean="0">
                <a:solidFill>
                  <a:schemeClr val="tx1"/>
                </a:solidFill>
                <a:effectLst/>
                <a:latin typeface="+mn-lt"/>
                <a:ea typeface="+mn-ea"/>
                <a:cs typeface="+mn-cs"/>
              </a:rPr>
              <a:t> 1:</a:t>
            </a:r>
            <a:r>
              <a:rPr lang="en-US" sz="1200" b="0" i="0" u="none" strike="noStrike" kern="1200" dirty="0" smtClean="0">
                <a:solidFill>
                  <a:schemeClr val="tx1"/>
                </a:solidFill>
                <a:effectLst/>
                <a:latin typeface="+mn-lt"/>
                <a:ea typeface="+mn-ea"/>
                <a:cs typeface="+mn-cs"/>
              </a:rPr>
              <a:t> Indie developer releases a game on their website for direct consumer purchase and download.</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Example: The alpha version of Minecraft was publicly released for PC </a:t>
            </a:r>
            <a:r>
              <a:rPr lang="en-US" sz="1200" b="0" i="0" u="none" strike="noStrike" kern="1200" baseline="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rPr>
              <a:t>2009, and after gradual updates, the full version was released in 2011.</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Biz model 2: </a:t>
            </a:r>
            <a:r>
              <a:rPr lang="en-US" sz="1200" dirty="0" smtClean="0"/>
              <a:t>Game developer releases a freemium mobile game and makes continuous updates to retain players</a:t>
            </a:r>
          </a:p>
          <a:p>
            <a:pPr marL="628650" lvl="1" indent="-171450">
              <a:buFont typeface="Arial" panose="020B0604020202020204" pitchFamily="34" charset="0"/>
              <a:buChar char="•"/>
            </a:pPr>
            <a:r>
              <a:rPr lang="en-US" sz="1200" dirty="0" smtClean="0"/>
              <a:t>Example: Clash of Clans by </a:t>
            </a:r>
            <a:r>
              <a:rPr lang="en-US" sz="1200" dirty="0" err="1" smtClean="0"/>
              <a:t>Supercell</a:t>
            </a:r>
            <a:r>
              <a:rPr lang="en-US" sz="1200" dirty="0" smtClean="0"/>
              <a:t> was released in 2012</a:t>
            </a:r>
            <a:r>
              <a:rPr lang="en-US" sz="1200" baseline="0" dirty="0" smtClean="0"/>
              <a:t> and has been consistently updated with new features ever since. http://clashofclans.wikia.com/wiki/Version_History</a:t>
            </a:r>
            <a:endParaRPr lang="en-US"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Other new biz models: Crowdfunding (Kickstarter)</a:t>
            </a:r>
          </a:p>
          <a:p>
            <a:pPr marL="171450" indent="-171450" rtl="0" fontAlgn="base">
              <a:buFont typeface="Arial" panose="020B0604020202020204" pitchFamily="34" charset="0"/>
              <a:buChar char="•"/>
            </a:pPr>
            <a:r>
              <a:rPr lang="en-US" sz="1200" b="0" i="0" kern="1200" dirty="0" smtClean="0">
                <a:solidFill>
                  <a:schemeClr val="tx1"/>
                </a:solidFill>
                <a:effectLst/>
                <a:latin typeface="+mn-lt"/>
                <a:ea typeface="+mn-ea"/>
                <a:cs typeface="+mn-cs"/>
              </a:rPr>
              <a:t>“In fact, purchases of digital game content accounted for 40 percent of all game content sales in 2012, and generated $5.92 billion in revenue.</a:t>
            </a:r>
            <a:r>
              <a:rPr lang="en-US" sz="1200" b="1" i="0" kern="1200" dirty="0" smtClean="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b="0" i="0" kern="1200" dirty="0" smtClean="0">
                <a:solidFill>
                  <a:schemeClr val="tx1"/>
                </a:solidFill>
                <a:effectLst/>
                <a:latin typeface="+mn-lt"/>
                <a:ea typeface="+mn-ea"/>
                <a:cs typeface="+mn-cs"/>
              </a:rPr>
              <a:t>Source:</a:t>
            </a:r>
            <a:r>
              <a:rPr lang="en-US" b="0" i="0" kern="1200" baseline="0" dirty="0" smtClean="0">
                <a:solidFill>
                  <a:schemeClr val="tx1"/>
                </a:solidFill>
                <a:effectLst/>
                <a:latin typeface="+mn-lt"/>
                <a:ea typeface="+mn-ea"/>
                <a:cs typeface="+mn-cs"/>
              </a:rPr>
              <a:t> http://www.theesa.com/games-improving-what-matters/mobile-games.asp</a:t>
            </a:r>
            <a:endParaRPr lang="en-US" b="0" dirty="0"/>
          </a:p>
        </p:txBody>
      </p:sp>
      <p:sp>
        <p:nvSpPr>
          <p:cNvPr id="4" name="Slide Number Placeholder 3"/>
          <p:cNvSpPr>
            <a:spLocks noGrp="1"/>
          </p:cNvSpPr>
          <p:nvPr>
            <p:ph type="sldNum" sz="quarter" idx="10"/>
          </p:nvPr>
        </p:nvSpPr>
        <p:spPr/>
        <p:txBody>
          <a:bodyPr/>
          <a:lstStyle/>
          <a:p>
            <a:fld id="{A3ECA81A-E5DA-4B6A-9B3D-A475CF822CD2}" type="slidenum">
              <a:rPr lang="en-US" smtClean="0"/>
              <a:t>14</a:t>
            </a:fld>
            <a:endParaRPr lang="en-US"/>
          </a:p>
        </p:txBody>
      </p:sp>
    </p:spTree>
    <p:extLst>
      <p:ext uri="{BB962C8B-B14F-4D97-AF65-F5344CB8AC3E}">
        <p14:creationId xmlns:p14="http://schemas.microsoft.com/office/powerpoint/2010/main" val="347516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Then</a:t>
            </a:r>
          </a:p>
          <a:p>
            <a:pPr fontAlgn="base"/>
            <a:r>
              <a:rPr lang="en-US" b="1" dirty="0" smtClean="0"/>
              <a:t>Business Model: </a:t>
            </a:r>
            <a:r>
              <a:rPr lang="en-US" dirty="0" smtClean="0"/>
              <a:t>Publisher pays developer to make the game</a:t>
            </a:r>
          </a:p>
          <a:p>
            <a:pPr fontAlgn="base"/>
            <a:r>
              <a:rPr lang="en-US" b="1" dirty="0" smtClean="0"/>
              <a:t>Distribution: </a:t>
            </a:r>
            <a:r>
              <a:rPr lang="en-US" dirty="0" smtClean="0"/>
              <a:t>Players buy a boxed game from a retail store like Best Buy</a:t>
            </a:r>
          </a:p>
          <a:p>
            <a:pPr fontAlgn="base"/>
            <a:r>
              <a:rPr lang="en-US" b="1" dirty="0" smtClean="0"/>
              <a:t>Popular Platforms: </a:t>
            </a:r>
            <a:r>
              <a:rPr lang="en-US" dirty="0" smtClean="0"/>
              <a:t>PC, Consoles like N64, Xbox and PlayStation 2</a:t>
            </a:r>
          </a:p>
          <a:p>
            <a:endParaRPr lang="en-US" dirty="0" smtClean="0"/>
          </a:p>
          <a:p>
            <a:r>
              <a:rPr lang="en-US" dirty="0" smtClean="0"/>
              <a:t>Now</a:t>
            </a:r>
          </a:p>
          <a:p>
            <a:pPr fontAlgn="base"/>
            <a:r>
              <a:rPr lang="en-US" sz="1200" b="1" dirty="0" smtClean="0"/>
              <a:t>Business Model: </a:t>
            </a:r>
            <a:r>
              <a:rPr lang="en-US" sz="1200" dirty="0" smtClean="0"/>
              <a:t>Developer self-publishes game</a:t>
            </a:r>
          </a:p>
          <a:p>
            <a:pPr fontAlgn="base"/>
            <a:r>
              <a:rPr lang="en-US" sz="1200" b="1" dirty="0" smtClean="0"/>
              <a:t>Distribution: </a:t>
            </a:r>
            <a:r>
              <a:rPr lang="en-US" sz="1200" dirty="0" smtClean="0"/>
              <a:t>Player downloads the game from a digital storefront like the App Store</a:t>
            </a:r>
          </a:p>
          <a:p>
            <a:pPr fontAlgn="base"/>
            <a:r>
              <a:rPr lang="en-US" sz="1200" b="1" dirty="0" smtClean="0"/>
              <a:t>Popular Platforms: </a:t>
            </a:r>
            <a:r>
              <a:rPr lang="en-US" sz="1200" dirty="0" smtClean="0"/>
              <a:t>Mobile devices, the Internet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15</a:t>
            </a:fld>
            <a:endParaRPr lang="en-US"/>
          </a:p>
        </p:txBody>
      </p:sp>
    </p:spTree>
    <p:extLst>
      <p:ext uri="{BB962C8B-B14F-4D97-AF65-F5344CB8AC3E}">
        <p14:creationId xmlns:p14="http://schemas.microsoft.com/office/powerpoint/2010/main" val="3579657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How/where games are purchased: Digital storefronts such as Steam, Steam Greenlight, iOS app store,</a:t>
            </a:r>
            <a:r>
              <a:rPr lang="en-US" sz="1200" b="0" i="0" u="none" strike="noStrike" kern="1200" baseline="0" dirty="0" smtClean="0">
                <a:solidFill>
                  <a:schemeClr val="tx1"/>
                </a:solidFill>
                <a:effectLst/>
                <a:latin typeface="+mn-lt"/>
                <a:ea typeface="+mn-ea"/>
                <a:cs typeface="+mn-cs"/>
              </a:rPr>
              <a:t> Google Play, </a:t>
            </a:r>
            <a:r>
              <a:rPr lang="en-US" sz="1200" b="0" i="0" u="none" strike="noStrike" kern="1200" dirty="0" smtClean="0">
                <a:solidFill>
                  <a:schemeClr val="tx1"/>
                </a:solidFill>
                <a:effectLst/>
                <a:latin typeface="+mn-lt"/>
                <a:ea typeface="+mn-ea"/>
                <a:cs typeface="+mn-cs"/>
              </a:rPr>
              <a:t>Xbox Arcade,</a:t>
            </a:r>
            <a:r>
              <a:rPr lang="en-US" sz="1200" b="0" i="0" u="none" strike="noStrike" kern="1200" baseline="0" dirty="0" smtClean="0">
                <a:solidFill>
                  <a:schemeClr val="tx1"/>
                </a:solidFill>
                <a:effectLst/>
                <a:latin typeface="+mn-lt"/>
                <a:ea typeface="+mn-ea"/>
                <a:cs typeface="+mn-cs"/>
              </a:rPr>
              <a:t> Wii Ware, </a:t>
            </a:r>
            <a:r>
              <a:rPr lang="en-US" sz="1200" b="0" i="0" u="none" strike="noStrike" kern="1200" baseline="0" dirty="0" err="1" smtClean="0">
                <a:solidFill>
                  <a:schemeClr val="tx1"/>
                </a:solidFill>
                <a:effectLst/>
                <a:latin typeface="+mn-lt"/>
                <a:ea typeface="+mn-ea"/>
                <a:cs typeface="+mn-cs"/>
              </a:rPr>
              <a:t>Playstation</a:t>
            </a:r>
            <a:r>
              <a:rPr lang="en-US" sz="1200" b="0" i="0" u="none" strike="noStrike" kern="1200" baseline="0" dirty="0" smtClean="0">
                <a:solidFill>
                  <a:schemeClr val="tx1"/>
                </a:solidFill>
                <a:effectLst/>
                <a:latin typeface="+mn-lt"/>
                <a:ea typeface="+mn-ea"/>
                <a:cs typeface="+mn-cs"/>
              </a:rPr>
              <a:t> storefront.</a:t>
            </a:r>
          </a:p>
          <a:p>
            <a:r>
              <a:rPr lang="en-US" sz="1200" b="0" i="0" u="none" strike="noStrike" kern="1200" baseline="0" dirty="0" smtClean="0">
                <a:solidFill>
                  <a:schemeClr val="tx1"/>
                </a:solidFill>
                <a:effectLst/>
                <a:latin typeface="+mn-lt"/>
                <a:ea typeface="+mn-ea"/>
                <a:cs typeface="+mn-cs"/>
              </a:rPr>
              <a:t>Browser games, Facebook app center.</a:t>
            </a:r>
          </a:p>
          <a:p>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ECA81A-E5DA-4B6A-9B3D-A475CF822CD2}" type="slidenum">
              <a:rPr lang="en-US" smtClean="0"/>
              <a:t>18</a:t>
            </a:fld>
            <a:endParaRPr lang="en-US"/>
          </a:p>
        </p:txBody>
      </p:sp>
    </p:spTree>
    <p:extLst>
      <p:ext uri="{BB962C8B-B14F-4D97-AF65-F5344CB8AC3E}">
        <p14:creationId xmlns:p14="http://schemas.microsoft.com/office/powerpoint/2010/main" val="3950134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Popular platforms: Smartphones and tablets, Facebook games</a:t>
            </a:r>
          </a:p>
          <a:p>
            <a:r>
              <a:rPr lang="en-US" sz="1200" b="0" i="0" u="none" strike="noStrike" kern="1200" dirty="0" smtClean="0">
                <a:solidFill>
                  <a:schemeClr val="tx1"/>
                </a:solidFill>
                <a:effectLst/>
                <a:latin typeface="+mn-lt"/>
                <a:ea typeface="+mn-ea"/>
                <a:cs typeface="+mn-cs"/>
              </a:rPr>
              <a:t>Android used to be 25% ARPU</a:t>
            </a:r>
            <a:r>
              <a:rPr lang="en-US" sz="1200" b="0" i="0" u="none" strike="noStrike" kern="1200" baseline="0" dirty="0" smtClean="0">
                <a:solidFill>
                  <a:schemeClr val="tx1"/>
                </a:solidFill>
                <a:effectLst/>
                <a:latin typeface="+mn-lt"/>
                <a:ea typeface="+mn-ea"/>
                <a:cs typeface="+mn-cs"/>
              </a:rPr>
              <a:t> of </a:t>
            </a:r>
            <a:r>
              <a:rPr lang="en-US" sz="1200" b="0" i="0" u="none" strike="noStrike" kern="1200" baseline="0" dirty="0" err="1" smtClean="0">
                <a:solidFill>
                  <a:schemeClr val="tx1"/>
                </a:solidFill>
                <a:effectLst/>
                <a:latin typeface="+mn-lt"/>
                <a:ea typeface="+mn-ea"/>
                <a:cs typeface="+mn-cs"/>
              </a:rPr>
              <a:t>iOS</a:t>
            </a:r>
            <a:r>
              <a:rPr lang="en-US" sz="1200" b="0" i="0" u="none" strike="noStrike" kern="1200" baseline="0" dirty="0" smtClean="0">
                <a:solidFill>
                  <a:schemeClr val="tx1"/>
                </a:solidFill>
                <a:effectLst/>
                <a:latin typeface="+mn-lt"/>
                <a:ea typeface="+mn-ea"/>
                <a:cs typeface="+mn-cs"/>
              </a:rPr>
              <a:t>, not closer to 2/3rds</a:t>
            </a:r>
          </a:p>
          <a:p>
            <a:r>
              <a:rPr lang="en-US" sz="1200" b="0" i="0" u="none" strike="noStrike" kern="1200" baseline="0" dirty="0" smtClean="0">
                <a:solidFill>
                  <a:schemeClr val="tx1"/>
                </a:solidFill>
                <a:effectLst/>
                <a:latin typeface="+mn-lt"/>
                <a:ea typeface="+mn-ea"/>
                <a:cs typeface="+mn-cs"/>
              </a:rPr>
              <a:t>Cross platform game development is aim for most, </a:t>
            </a:r>
            <a:r>
              <a:rPr lang="en-US" sz="1200" b="0" i="0" u="none" strike="noStrike" kern="1200" baseline="0" dirty="0" err="1" smtClean="0">
                <a:solidFill>
                  <a:schemeClr val="tx1"/>
                </a:solidFill>
                <a:effectLst/>
                <a:latin typeface="+mn-lt"/>
                <a:ea typeface="+mn-ea"/>
                <a:cs typeface="+mn-cs"/>
              </a:rPr>
              <a:t>iOS</a:t>
            </a:r>
            <a:r>
              <a:rPr lang="en-US" sz="1200" b="0" i="0" u="none" strike="noStrike" kern="1200" baseline="0" dirty="0" smtClean="0">
                <a:solidFill>
                  <a:schemeClr val="tx1"/>
                </a:solidFill>
                <a:effectLst/>
                <a:latin typeface="+mn-lt"/>
                <a:ea typeface="+mn-ea"/>
                <a:cs typeface="+mn-cs"/>
              </a:rPr>
              <a:t> first is the reality due to fragmentation of Android market</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19</a:t>
            </a:fld>
            <a:endParaRPr lang="en-US"/>
          </a:p>
        </p:txBody>
      </p:sp>
    </p:spTree>
    <p:extLst>
      <p:ext uri="{BB962C8B-B14F-4D97-AF65-F5344CB8AC3E}">
        <p14:creationId xmlns:p14="http://schemas.microsoft.com/office/powerpoint/2010/main" val="3617843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Android device</a:t>
            </a:r>
            <a:r>
              <a:rPr lang="en-US" baseline="0" dirty="0" smtClean="0"/>
              <a:t> fragmentation as of 2013</a:t>
            </a:r>
          </a:p>
          <a:p>
            <a:r>
              <a:rPr lang="en-US" baseline="0" dirty="0" smtClean="0"/>
              <a:t>This is why it’s </a:t>
            </a:r>
            <a:r>
              <a:rPr lang="en-US" baseline="0" dirty="0" err="1" smtClean="0"/>
              <a:t>iOS</a:t>
            </a:r>
            <a:r>
              <a:rPr lang="en-US" baseline="0" dirty="0" smtClean="0"/>
              <a:t> first for many game/app </a:t>
            </a:r>
            <a:r>
              <a:rPr lang="en-US" baseline="0" dirty="0" err="1" smtClean="0"/>
              <a:t>devs</a:t>
            </a:r>
            <a:endParaRPr lang="en-US" baseline="0" dirty="0" smtClean="0"/>
          </a:p>
          <a:p>
            <a:r>
              <a:rPr lang="en-US" baseline="0" dirty="0" smtClean="0"/>
              <a:t>However, some </a:t>
            </a:r>
            <a:r>
              <a:rPr lang="en-US" baseline="0" dirty="0" err="1" smtClean="0"/>
              <a:t>devs</a:t>
            </a:r>
            <a:r>
              <a:rPr lang="en-US" baseline="0" dirty="0" smtClean="0"/>
              <a:t>, like Kiwi, have made a good business going Android only/first, as there’s more blue ocean there for games because of this fragmentation issue</a:t>
            </a:r>
          </a:p>
          <a:p>
            <a:endParaRPr lang="en-US" baseline="0"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25</a:t>
            </a:fld>
            <a:endParaRPr lang="en-US"/>
          </a:p>
        </p:txBody>
      </p:sp>
    </p:spTree>
    <p:extLst>
      <p:ext uri="{BB962C8B-B14F-4D97-AF65-F5344CB8AC3E}">
        <p14:creationId xmlns:p14="http://schemas.microsoft.com/office/powerpoint/2010/main" val="2305172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27</a:t>
            </a:fld>
            <a:endParaRPr lang="en-US"/>
          </a:p>
        </p:txBody>
      </p:sp>
    </p:spTree>
    <p:extLst>
      <p:ext uri="{BB962C8B-B14F-4D97-AF65-F5344CB8AC3E}">
        <p14:creationId xmlns:p14="http://schemas.microsoft.com/office/powerpoint/2010/main" val="1516796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Game development is getting easier (in some ways)</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Middleware, content libraries, engines, self publishing</a:t>
            </a:r>
          </a:p>
        </p:txBody>
      </p:sp>
      <p:sp>
        <p:nvSpPr>
          <p:cNvPr id="4" name="Slide Number Placeholder 3"/>
          <p:cNvSpPr>
            <a:spLocks noGrp="1"/>
          </p:cNvSpPr>
          <p:nvPr>
            <p:ph type="sldNum" sz="quarter" idx="10"/>
          </p:nvPr>
        </p:nvSpPr>
        <p:spPr/>
        <p:txBody>
          <a:bodyPr/>
          <a:lstStyle/>
          <a:p>
            <a:fld id="{A3ECA81A-E5DA-4B6A-9B3D-A475CF822CD2}" type="slidenum">
              <a:rPr lang="en-US" smtClean="0"/>
              <a:t>28</a:t>
            </a:fld>
            <a:endParaRPr lang="en-US"/>
          </a:p>
        </p:txBody>
      </p:sp>
    </p:spTree>
    <p:extLst>
      <p:ext uri="{BB962C8B-B14F-4D97-AF65-F5344CB8AC3E}">
        <p14:creationId xmlns:p14="http://schemas.microsoft.com/office/powerpoint/2010/main" val="413261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200" b="1" i="0" u="none" strike="noStrike" kern="1200" dirty="0" smtClean="0">
                <a:solidFill>
                  <a:schemeClr val="tx1"/>
                </a:solidFill>
                <a:effectLst/>
                <a:latin typeface="+mn-lt"/>
                <a:ea typeface="+mn-ea"/>
                <a:cs typeface="+mn-cs"/>
              </a:rPr>
              <a:t>Crowdfunding</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Kickstarter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 providing alternate path to funding</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legal issues around game completion, or failure</a:t>
            </a:r>
            <a:r>
              <a:rPr lang="en-US" sz="1200" b="0" i="0" u="none" strike="noStrike" kern="1200" baseline="0" dirty="0" smtClean="0">
                <a:solidFill>
                  <a:schemeClr val="tx1"/>
                </a:solidFill>
                <a:effectLst/>
                <a:latin typeface="+mn-lt"/>
                <a:ea typeface="+mn-ea"/>
                <a:cs typeface="+mn-cs"/>
              </a:rPr>
              <a:t> to complete</a:t>
            </a: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Kickstarter</a:t>
            </a:r>
            <a:r>
              <a:rPr lang="en-US" sz="1200" b="0" i="0" u="none" strike="noStrike" kern="1200" baseline="0" dirty="0" smtClean="0">
                <a:solidFill>
                  <a:schemeClr val="tx1"/>
                </a:solidFill>
                <a:effectLst/>
                <a:latin typeface="+mn-lt"/>
                <a:ea typeface="+mn-ea"/>
                <a:cs typeface="+mn-cs"/>
              </a:rPr>
              <a:t> has issued new guidelines on projects that fail to be completed: http://www.gamespot.com/articles/as-kickstarter-failures-continue-new-legal-terms-a/1100-6422484/</a:t>
            </a: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Neal Stephenson and Clang: http://venturebeat.com/2014/09/19/neal-stephenson-kills-clang/</a:t>
            </a:r>
          </a:p>
          <a:p>
            <a:pPr marL="1085850" lvl="2"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Backers looking for refunds will need to take note of Kickstarter’s terms, which don’t offer protection for a project that doesn’t make it: “Kickstarter does not guarantee projects or investigate a creator’s ability to complete their project.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However, before they launch on Kickstarter, all creators agree that failure to fulfill backer rewards may result in legal action.”</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https://www.kickstarter.com/blog/accountability-on-kickstarter</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crowdfunding in exchange for equity (look this up)</a:t>
            </a:r>
          </a:p>
          <a:p>
            <a:pPr marL="628650" lvl="1" indent="-171450" rtl="0" fontAlgn="base">
              <a:buFont typeface="Arial" panose="020B0604020202020204" pitchFamily="34" charset="0"/>
              <a:buChar char="•"/>
            </a:pPr>
            <a:r>
              <a:rPr lang="en-US" sz="1200" b="0" i="0" u="none" strike="noStrike" kern="1200" dirty="0" err="1" smtClean="0">
                <a:solidFill>
                  <a:schemeClr val="tx1"/>
                </a:solidFill>
                <a:effectLst/>
                <a:latin typeface="+mn-lt"/>
                <a:ea typeface="+mn-ea"/>
                <a:cs typeface="+mn-cs"/>
              </a:rPr>
              <a:t>Gambitious</a:t>
            </a:r>
            <a:r>
              <a:rPr lang="en-US" sz="1200" b="0" i="0" u="none" strike="noStrike" kern="1200" dirty="0" smtClean="0">
                <a:solidFill>
                  <a:schemeClr val="tx1"/>
                </a:solidFill>
                <a:effectLst/>
                <a:latin typeface="+mn-lt"/>
                <a:ea typeface="+mn-ea"/>
                <a:cs typeface="+mn-cs"/>
              </a:rPr>
              <a:t>: https://gambitious.com/pages/howitworks</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http://www.forbes.com/sites/ericwagner/2014/03/18/equity-crowdfunding-101-is-it-right-for-your-startup/</a:t>
            </a:r>
          </a:p>
          <a:p>
            <a:pPr marL="628650" lvl="1" indent="-171450" rtl="0" fontAlgn="base">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29</a:t>
            </a:fld>
            <a:endParaRPr lang="en-US"/>
          </a:p>
        </p:txBody>
      </p:sp>
    </p:spTree>
    <p:extLst>
      <p:ext uri="{BB962C8B-B14F-4D97-AF65-F5344CB8AC3E}">
        <p14:creationId xmlns:p14="http://schemas.microsoft.com/office/powerpoint/2010/main" val="3652539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About Adrian </a:t>
            </a:r>
            <a:r>
              <a:rPr lang="en-US" sz="1200" b="0" i="0" u="none" strike="noStrike" kern="1200" dirty="0" smtClean="0">
                <a:solidFill>
                  <a:schemeClr val="tx1"/>
                </a:solidFill>
                <a:effectLst/>
                <a:latin typeface="+mn-lt"/>
                <a:ea typeface="+mn-ea"/>
                <a:cs typeface="+mn-cs"/>
              </a:rPr>
              <a:t>- AC+A, games worked on, specialties, clients</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2</a:t>
            </a:fld>
            <a:endParaRPr lang="en-US"/>
          </a:p>
        </p:txBody>
      </p:sp>
    </p:spTree>
    <p:extLst>
      <p:ext uri="{BB962C8B-B14F-4D97-AF65-F5344CB8AC3E}">
        <p14:creationId xmlns:p14="http://schemas.microsoft.com/office/powerpoint/2010/main" val="242899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incomplete</a:t>
            </a:r>
            <a:r>
              <a:rPr lang="en-US" baseline="0" dirty="0" smtClean="0"/>
              <a:t> (players taking ownership of games)</a:t>
            </a:r>
            <a:endParaRPr lang="en-US" dirty="0" smtClean="0"/>
          </a:p>
          <a:p>
            <a:endParaRPr lang="en-US" dirty="0" smtClean="0"/>
          </a:p>
          <a:p>
            <a:r>
              <a:rPr lang="en-US" dirty="0" smtClean="0"/>
              <a:t>Players use existing game</a:t>
            </a:r>
            <a:r>
              <a:rPr lang="en-US" baseline="0" dirty="0" smtClean="0"/>
              <a:t> content and author their own content in interesting ways.</a:t>
            </a:r>
          </a:p>
          <a:p>
            <a:endParaRPr lang="en-US" baseline="0" dirty="0" smtClean="0"/>
          </a:p>
          <a:p>
            <a:r>
              <a:rPr lang="en-US" b="1" baseline="0" dirty="0" smtClean="0"/>
              <a:t>Mods/Content</a:t>
            </a:r>
          </a:p>
          <a:p>
            <a:pPr marL="171450" indent="-171450">
              <a:buFont typeface="Arial" panose="020B0604020202020204" pitchFamily="34" charset="0"/>
              <a:buChar char="•"/>
            </a:pPr>
            <a:r>
              <a:rPr lang="en-US" b="0" baseline="0" dirty="0" smtClean="0"/>
              <a:t>Valve’s Virtual item store for TF2 and </a:t>
            </a:r>
            <a:r>
              <a:rPr lang="en-US" b="0" baseline="0" dirty="0" err="1" smtClean="0"/>
              <a:t>Dota</a:t>
            </a:r>
            <a:r>
              <a:rPr lang="en-US" b="0" baseline="0" dirty="0" smtClean="0"/>
              <a:t> 2 has paid out $10 mil to community creators in 2013 alone: http://venturebeat.com/2014/01/17/dota-2-and-team-fortress-2-item-creators-get-10-2-million-payout-from-valve-in-2013/</a:t>
            </a:r>
          </a:p>
          <a:p>
            <a:pPr marL="171450" indent="-171450">
              <a:buFont typeface="Arial" panose="020B0604020202020204" pitchFamily="34" charset="0"/>
              <a:buChar char="•"/>
            </a:pPr>
            <a:r>
              <a:rPr lang="en-US" b="0" baseline="0" dirty="0" smtClean="0"/>
              <a:t>Sony does the same thing with their Player Studio: https://www.sony.com/SCA/company-news/press-releases/sony-online-entertainment/2014/sony-online-entertainment-to-launch-player-studio-.shtml?icid=pr-newswire-feed#sony-skip-nav, https://player-studio.soe.com/</a:t>
            </a:r>
          </a:p>
          <a:p>
            <a:pPr marL="171450" indent="-171450">
              <a:buFont typeface="Arial" panose="020B0604020202020204" pitchFamily="34" charset="0"/>
              <a:buChar char="•"/>
            </a:pPr>
            <a:r>
              <a:rPr lang="en-US" baseline="0" dirty="0" smtClean="0"/>
              <a:t>http://www.gamasutra.com/view/news/179493/Usergenerated_content_When_game_players_become_developers.php</a:t>
            </a:r>
          </a:p>
          <a:p>
            <a:endParaRPr lang="en-US" dirty="0" smtClean="0"/>
          </a:p>
          <a:p>
            <a:r>
              <a:rPr lang="en-US" b="1" dirty="0" smtClean="0"/>
              <a:t>Twitch</a:t>
            </a:r>
          </a:p>
          <a:p>
            <a:pPr marL="171450" indent="-171450">
              <a:buFont typeface="Arial" panose="020B0604020202020204" pitchFamily="34" charset="0"/>
              <a:buChar char="•"/>
            </a:pPr>
            <a:r>
              <a:rPr lang="en-US" dirty="0" err="1" smtClean="0"/>
              <a:t>Twtch</a:t>
            </a:r>
            <a:r>
              <a:rPr lang="en-US" dirty="0" smtClean="0"/>
              <a:t> and audio copyright: http://www.gameskinny.com/zh0f3/5-things-the-twitchtv-audio-copyright-fiasco-teaches-gamers, http://www.forbes.com/sites/insertcoin/2014/08/08/twitch-muting-further-demonstrates-copyright-law-needs-to-relax-for-its-own-good/</a:t>
            </a:r>
          </a:p>
          <a:p>
            <a:pPr marL="171450" indent="-171450">
              <a:buFont typeface="Arial" panose="020B0604020202020204" pitchFamily="34" charset="0"/>
              <a:buChar char="•"/>
            </a:pPr>
            <a:r>
              <a:rPr lang="en-US" dirty="0" smtClean="0"/>
              <a:t>Discussion</a:t>
            </a:r>
            <a:r>
              <a:rPr lang="en-US" baseline="0" dirty="0" smtClean="0"/>
              <a:t> about which games are legal to stream.  Interesting because games with nudity are allowed if they have an ESRB rating, and since </a:t>
            </a:r>
            <a:r>
              <a:rPr lang="en-US" baseline="0" dirty="0" err="1" smtClean="0"/>
              <a:t>SecondLife</a:t>
            </a:r>
            <a:r>
              <a:rPr lang="en-US" baseline="0" dirty="0" smtClean="0"/>
              <a:t> characters can sometimes have nudity but the game doesn’t have an ESRB rating, it’s in a gray area.  Fourth comment down: http://help.twitch.tv/customer/portal/questions/4115542-all-games-allowed</a:t>
            </a:r>
            <a:endParaRPr lang="en-US" baseline="0" dirty="0"/>
          </a:p>
          <a:p>
            <a:pPr marL="171450" indent="-171450">
              <a:buFont typeface="Arial" panose="020B0604020202020204" pitchFamily="34" charset="0"/>
              <a:buChar char="•"/>
            </a:pPr>
            <a:r>
              <a:rPr lang="en-US" baseline="0" dirty="0" smtClean="0"/>
              <a:t>https://</a:t>
            </a:r>
            <a:r>
              <a:rPr lang="en-US" baseline="0" dirty="0" err="1" smtClean="0"/>
              <a:t>games.yahoo.com</a:t>
            </a:r>
            <a:r>
              <a:rPr lang="en-US" baseline="0" dirty="0" smtClean="0"/>
              <a:t>/blogs/plugged-in/-league-of-legends--champ-retires%E2%80%A6to-earn--800-000-a-year-streaming-games-185102018.html</a:t>
            </a:r>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30</a:t>
            </a:fld>
            <a:endParaRPr lang="en-US"/>
          </a:p>
        </p:txBody>
      </p:sp>
    </p:spTree>
    <p:extLst>
      <p:ext uri="{BB962C8B-B14F-4D97-AF65-F5344CB8AC3E}">
        <p14:creationId xmlns:p14="http://schemas.microsoft.com/office/powerpoint/2010/main" val="3089108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Cloud</a:t>
            </a:r>
            <a:r>
              <a:rPr lang="en-US" b="1" baseline="0" dirty="0" smtClean="0"/>
              <a:t> Gaming</a:t>
            </a:r>
            <a:endParaRPr lang="en-US" dirty="0" smtClean="0"/>
          </a:p>
          <a:p>
            <a:pPr marL="171450" indent="-171450">
              <a:buFont typeface="Arial" panose="020B0604020202020204" pitchFamily="34" charset="0"/>
              <a:buChar char="•"/>
            </a:pPr>
            <a:r>
              <a:rPr lang="en-US" baseline="0" dirty="0" smtClean="0"/>
              <a:t>“</a:t>
            </a:r>
            <a:r>
              <a:rPr lang="en-US" sz="1200" b="0" i="0" kern="1200" dirty="0" smtClean="0">
                <a:solidFill>
                  <a:schemeClr val="tx1"/>
                </a:solidFill>
                <a:effectLst/>
                <a:latin typeface="+mn-lt"/>
                <a:ea typeface="+mn-ea"/>
                <a:cs typeface="+mn-cs"/>
              </a:rPr>
              <a:t>This report estimates that the online games market will more than double and downloading/ streaming will grow nine-fold by 2017, reaching $30bn and $8bn sales respectively. In contrast, the traditional boxed-games market is expected to remain stagnant at around $25bn. The trend is very clear, video games are leaning more and more towards the Cloud and those companies who are not quick to learn and adapt will be left behind.”</a:t>
            </a:r>
            <a:endParaRPr lang="en-US" baseline="0" dirty="0" smtClean="0"/>
          </a:p>
          <a:p>
            <a:pPr marL="628650" lvl="1" indent="-171450">
              <a:buFont typeface="Arial" panose="020B0604020202020204" pitchFamily="34" charset="0"/>
              <a:buChar char="•"/>
            </a:pPr>
            <a:r>
              <a:rPr lang="en-US" baseline="0" dirty="0" smtClean="0"/>
              <a:t>Source: http://www.cgconfusa.com/report/</a:t>
            </a:r>
          </a:p>
          <a:p>
            <a:pPr marL="171450" lvl="0" indent="-171450">
              <a:buFont typeface="Arial" panose="020B0604020202020204" pitchFamily="34" charset="0"/>
              <a:buChar char="•"/>
            </a:pPr>
            <a:r>
              <a:rPr lang="en-US" baseline="0" dirty="0" smtClean="0"/>
              <a:t>Lots of charts if you want to use them instead of pictures: http://www.alistdaily.com/news/cloud-gaming-report-2012</a:t>
            </a:r>
          </a:p>
          <a:p>
            <a:pPr marL="171450" lvl="0" indent="-171450">
              <a:buFont typeface="Arial" panose="020B0604020202020204" pitchFamily="34" charset="0"/>
              <a:buChar char="•"/>
            </a:pPr>
            <a:r>
              <a:rPr lang="en-US" baseline="0" dirty="0" smtClean="0"/>
              <a:t>Cloud Gaming Services:</a:t>
            </a:r>
          </a:p>
          <a:p>
            <a:pPr marL="628650" lvl="1" indent="-171450">
              <a:buFont typeface="Arial" panose="020B0604020202020204" pitchFamily="34" charset="0"/>
              <a:buChar char="•"/>
            </a:pPr>
            <a:r>
              <a:rPr lang="en-US" dirty="0" err="1" smtClean="0"/>
              <a:t>Playstation</a:t>
            </a:r>
            <a:r>
              <a:rPr lang="en-US" baseline="0" dirty="0" smtClean="0"/>
              <a:t> Now info: http://www.playstation.com/en-us/explore/psnow/faq/</a:t>
            </a:r>
          </a:p>
          <a:p>
            <a:pPr marL="628650" lvl="1" indent="-171450">
              <a:buFont typeface="Arial" panose="020B0604020202020204" pitchFamily="34" charset="0"/>
              <a:buChar char="•"/>
            </a:pPr>
            <a:r>
              <a:rPr lang="en-US" baseline="0" dirty="0" err="1" smtClean="0"/>
              <a:t>Nvidia</a:t>
            </a:r>
            <a:r>
              <a:rPr lang="en-US" baseline="0" dirty="0" smtClean="0"/>
              <a:t> </a:t>
            </a:r>
            <a:r>
              <a:rPr lang="en-US" sz="1200" b="0" i="0" u="none" strike="noStrike" kern="1200" dirty="0" smtClean="0">
                <a:solidFill>
                  <a:schemeClr val="tx1"/>
                </a:solidFill>
                <a:effectLst/>
                <a:latin typeface="+mn-lt"/>
                <a:ea typeface="+mn-ea"/>
                <a:cs typeface="+mn-cs"/>
              </a:rPr>
              <a:t>Grid: http://www.gamespot.com/articles/nvidia-s-cloud-gaming-service-rolling-out-next-wee/1100-6423567/</a:t>
            </a:r>
          </a:p>
          <a:p>
            <a:pPr marL="628650" lvl="1" indent="-171450">
              <a:buFont typeface="Arial" panose="020B0604020202020204" pitchFamily="34" charset="0"/>
              <a:buChar char="•"/>
            </a:pPr>
            <a:r>
              <a:rPr lang="en-US" sz="1200" b="0" i="0" u="none" strike="noStrike" kern="1200" baseline="0" dirty="0" err="1" smtClean="0">
                <a:solidFill>
                  <a:schemeClr val="tx1"/>
                </a:solidFill>
                <a:effectLst/>
                <a:latin typeface="+mn-lt"/>
                <a:ea typeface="+mn-ea"/>
                <a:cs typeface="+mn-cs"/>
              </a:rPr>
              <a:t>OnLive</a:t>
            </a:r>
            <a:r>
              <a:rPr lang="en-US" sz="1200" b="0" i="0" u="none" strike="noStrike" kern="1200" baseline="0" dirty="0" smtClean="0">
                <a:solidFill>
                  <a:schemeClr val="tx1"/>
                </a:solidFill>
                <a:effectLst/>
                <a:latin typeface="+mn-lt"/>
                <a:ea typeface="+mn-ea"/>
                <a:cs typeface="+mn-cs"/>
              </a:rPr>
              <a:t>: https://www.onlive.com/  http://time.com/13304/onlives-second-act-cloud-gaming-that-piggybacks-on-steam/</a:t>
            </a:r>
            <a:endParaRPr lang="en-US" baseline="0" dirty="0" smtClean="0"/>
          </a:p>
          <a:p>
            <a:pPr marL="628650" lvl="1" indent="-171450">
              <a:buFont typeface="Arial" panose="020B0604020202020204" pitchFamily="34" charset="0"/>
              <a:buChar char="•"/>
            </a:pPr>
            <a:r>
              <a:rPr lang="en-US" dirty="0" smtClean="0"/>
              <a:t>Steam has an interesting twist on this with In-Home Streaming service:</a:t>
            </a:r>
            <a:r>
              <a:rPr lang="en-US" baseline="0" dirty="0" smtClean="0"/>
              <a:t> http://store.steampowered.com/streaming/</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“Cloud Gaming: Legal Update” – Definitely</a:t>
            </a:r>
            <a:r>
              <a:rPr lang="en-US" b="1" baseline="0" dirty="0" smtClean="0"/>
              <a:t> read this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Key Problems: Regulation, data protection</a:t>
            </a:r>
            <a:r>
              <a:rPr lang="en-US" baseline="0" dirty="0" smtClean="0"/>
              <a:t> and security, net neutrality</a:t>
            </a:r>
            <a:endParaRPr lang="en-US" b="1" dirty="0" smtClean="0"/>
          </a:p>
          <a:p>
            <a:pPr marL="171450" indent="-171450">
              <a:buFont typeface="Arial" panose="020B0604020202020204" pitchFamily="34" charset="0"/>
              <a:buChar char="•"/>
            </a:pPr>
            <a:r>
              <a:rPr lang="en-US" dirty="0" err="1" smtClean="0"/>
              <a:t>Sourec</a:t>
            </a:r>
            <a:r>
              <a:rPr lang="en-US" dirty="0" smtClean="0"/>
              <a:t>: http://www.slideshare.net/jaspurewal/jp-ie-presentation-cloud-gaming-the-key-legal-issues-may-2014</a:t>
            </a:r>
          </a:p>
          <a:p>
            <a:endParaRPr lang="en-US"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32</a:t>
            </a:fld>
            <a:endParaRPr lang="en-US"/>
          </a:p>
        </p:txBody>
      </p:sp>
    </p:spTree>
    <p:extLst>
      <p:ext uri="{BB962C8B-B14F-4D97-AF65-F5344CB8AC3E}">
        <p14:creationId xmlns:p14="http://schemas.microsoft.com/office/powerpoint/2010/main" val="3570521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Mobile use expected</a:t>
            </a:r>
            <a:r>
              <a:rPr lang="en-US" baseline="0" dirty="0" smtClean="0"/>
              <a:t> to continue to grow</a:t>
            </a:r>
          </a:p>
          <a:p>
            <a:endParaRPr lang="en-US" baseline="0" dirty="0" smtClean="0"/>
          </a:p>
          <a:p>
            <a:r>
              <a:rPr lang="en-US" baseline="0" dirty="0" smtClean="0"/>
              <a:t>Note: Following two links are by the same author, so they share some information/stats.</a:t>
            </a:r>
          </a:p>
          <a:p>
            <a:endParaRPr lang="en-US" baseline="0" dirty="0" smtClean="0"/>
          </a:p>
          <a:p>
            <a:r>
              <a:rPr lang="en-US" dirty="0" smtClean="0"/>
              <a:t>http://ben-evans.com/benedictevans/2014/10/28/presentation-mobile-is-eating-the-world</a:t>
            </a:r>
          </a:p>
          <a:p>
            <a:r>
              <a:rPr lang="en-US" dirty="0" smtClean="0"/>
              <a:t>Benefits of smartphones:</a:t>
            </a:r>
          </a:p>
          <a:p>
            <a:pPr marL="171450" indent="-171450">
              <a:buFont typeface="Arial" panose="020B0604020202020204" pitchFamily="34" charset="0"/>
              <a:buChar char="•"/>
            </a:pPr>
            <a:r>
              <a:rPr lang="en-US" dirty="0" smtClean="0"/>
              <a:t>Personal</a:t>
            </a:r>
          </a:p>
          <a:p>
            <a:pPr marL="171450" indent="-171450">
              <a:buFont typeface="Arial" panose="020B0604020202020204" pitchFamily="34" charset="0"/>
              <a:buChar char="•"/>
            </a:pPr>
            <a:r>
              <a:rPr lang="en-US" dirty="0" smtClean="0"/>
              <a:t>Taken everywhere</a:t>
            </a:r>
          </a:p>
          <a:p>
            <a:pPr marL="171450" indent="-171450">
              <a:buFont typeface="Arial" panose="020B0604020202020204" pitchFamily="34" charset="0"/>
              <a:buChar char="•"/>
            </a:pPr>
            <a:r>
              <a:rPr lang="en-US" dirty="0" smtClean="0"/>
              <a:t>Frictionless access</a:t>
            </a:r>
          </a:p>
          <a:p>
            <a:pPr marL="171450" indent="-171450">
              <a:buFont typeface="Arial" panose="020B0604020202020204" pitchFamily="34" charset="0"/>
              <a:buChar char="•"/>
            </a:pPr>
            <a:r>
              <a:rPr lang="en-US" dirty="0" smtClean="0"/>
              <a:t>Sensors, cameras</a:t>
            </a:r>
          </a:p>
          <a:p>
            <a:pPr marL="171450" indent="-171450">
              <a:buFont typeface="Arial" panose="020B0604020202020204" pitchFamily="34" charset="0"/>
              <a:buChar char="•"/>
            </a:pPr>
            <a:r>
              <a:rPr lang="en-US" dirty="0" smtClean="0"/>
              <a:t>Location</a:t>
            </a:r>
          </a:p>
          <a:p>
            <a:pPr marL="171450" indent="-171450">
              <a:buFont typeface="Arial" panose="020B0604020202020204" pitchFamily="34" charset="0"/>
              <a:buChar char="•"/>
            </a:pPr>
            <a:r>
              <a:rPr lang="en-US" dirty="0" smtClean="0"/>
              <a:t>Payment</a:t>
            </a:r>
          </a:p>
          <a:p>
            <a:pPr marL="171450" indent="-171450">
              <a:buFont typeface="Arial" panose="020B0604020202020204" pitchFamily="34" charset="0"/>
              <a:buChar char="•"/>
            </a:pPr>
            <a:r>
              <a:rPr lang="en-US" dirty="0" smtClean="0"/>
              <a:t>Social platform</a:t>
            </a:r>
          </a:p>
          <a:p>
            <a:pPr marL="171450" indent="-171450">
              <a:buFont typeface="Arial" panose="020B0604020202020204" pitchFamily="34" charset="0"/>
              <a:buChar char="•"/>
            </a:pPr>
            <a:r>
              <a:rPr lang="en-US" dirty="0" smtClean="0"/>
              <a:t>Easy to use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“Smartphones combined the Technology and Mobile worlds, and internet, media and TV are being dragged along.”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Source: http://www.slideshare.net/bge20/2014-02-incontext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33</a:t>
            </a:fld>
            <a:endParaRPr lang="en-US"/>
          </a:p>
        </p:txBody>
      </p:sp>
    </p:spTree>
    <p:extLst>
      <p:ext uri="{BB962C8B-B14F-4D97-AF65-F5344CB8AC3E}">
        <p14:creationId xmlns:p14="http://schemas.microsoft.com/office/powerpoint/2010/main" val="888837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fontAlgn="base"/>
            <a:r>
              <a:rPr lang="en-US" dirty="0" smtClean="0"/>
              <a:t>BUT</a:t>
            </a:r>
            <a:r>
              <a:rPr lang="en-US" sz="1200" b="0" i="0" u="none" strike="noStrike" kern="1200" dirty="0" smtClean="0">
                <a:solidFill>
                  <a:schemeClr val="tx1"/>
                </a:solidFill>
                <a:effectLst/>
                <a:latin typeface="+mn-lt"/>
                <a:ea typeface="+mn-ea"/>
                <a:cs typeface="+mn-cs"/>
              </a:rPr>
              <a:t>… that's led to a crowded market… SO</a:t>
            </a:r>
          </a:p>
          <a:p>
            <a:pPr rtl="0" fontAlgn="base"/>
            <a:r>
              <a:rPr lang="en-US" sz="1200" b="0" i="0" u="none" strike="noStrike" kern="1200" dirty="0" smtClean="0">
                <a:solidFill>
                  <a:schemeClr val="tx1"/>
                </a:solidFill>
                <a:effectLst/>
                <a:latin typeface="+mn-lt"/>
                <a:ea typeface="+mn-ea"/>
                <a:cs typeface="+mn-cs"/>
              </a:rPr>
              <a:t>Traditional gatekeepers (publishers) are trying to remake themselves to offer </a:t>
            </a:r>
            <a:r>
              <a:rPr lang="en-US" sz="1200" b="0" i="0" u="none" strike="noStrike" kern="1200" dirty="0" err="1" smtClean="0">
                <a:solidFill>
                  <a:schemeClr val="tx1"/>
                </a:solidFill>
                <a:effectLst/>
                <a:latin typeface="+mn-lt"/>
                <a:ea typeface="+mn-ea"/>
                <a:cs typeface="+mn-cs"/>
              </a:rPr>
              <a:t>devs</a:t>
            </a:r>
            <a:r>
              <a:rPr lang="en-US" sz="1200" b="0" i="0" u="none" strike="noStrike" kern="1200" dirty="0" smtClean="0">
                <a:solidFill>
                  <a:schemeClr val="tx1"/>
                </a:solidFill>
                <a:effectLst/>
                <a:latin typeface="+mn-lt"/>
                <a:ea typeface="+mn-ea"/>
                <a:cs typeface="+mn-cs"/>
              </a:rPr>
              <a:t> differentiation (cross-promo, marketing, PR, publisher services like </a:t>
            </a:r>
            <a:r>
              <a:rPr lang="en-US" sz="1200" b="0" i="0" u="none" strike="noStrike" kern="1200" dirty="0" err="1" smtClean="0">
                <a:solidFill>
                  <a:schemeClr val="tx1"/>
                </a:solidFill>
                <a:effectLst/>
                <a:latin typeface="+mn-lt"/>
                <a:ea typeface="+mn-ea"/>
                <a:cs typeface="+mn-cs"/>
              </a:rPr>
              <a:t>localisation</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etc</a:t>
            </a:r>
            <a:r>
              <a:rPr lang="en-US" sz="1200" b="0" i="0" u="none" strike="noStrike"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34</a:t>
            </a:fld>
            <a:endParaRPr lang="en-US"/>
          </a:p>
        </p:txBody>
      </p:sp>
    </p:spTree>
    <p:extLst>
      <p:ext uri="{BB962C8B-B14F-4D97-AF65-F5344CB8AC3E}">
        <p14:creationId xmlns:p14="http://schemas.microsoft.com/office/powerpoint/2010/main" val="560740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UA</a:t>
            </a:r>
            <a:r>
              <a:rPr lang="en-US" baseline="0" dirty="0" smtClean="0"/>
              <a:t> costs have increased to very high levels</a:t>
            </a:r>
          </a:p>
          <a:p>
            <a:r>
              <a:rPr lang="en-US" baseline="0" dirty="0" smtClean="0"/>
              <a:t>Necessity being mother of invention, this has spurred many efforts to build new UA methods, or discover low cost channels</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35</a:t>
            </a:fld>
            <a:endParaRPr lang="en-US"/>
          </a:p>
        </p:txBody>
      </p:sp>
    </p:spTree>
    <p:extLst>
      <p:ext uri="{BB962C8B-B14F-4D97-AF65-F5344CB8AC3E}">
        <p14:creationId xmlns:p14="http://schemas.microsoft.com/office/powerpoint/2010/main" val="129306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genre life cycle is useful for garnering insight but is not foolproof:</a:t>
            </a:r>
          </a:p>
          <a:p>
            <a:endParaRPr lang="en-US" dirty="0" smtClean="0"/>
          </a:p>
          <a:p>
            <a:r>
              <a:rPr lang="en-US" dirty="0" smtClean="0"/>
              <a:t>Some genres, such as match-3 games, experience strong resurgences when new platforms or business models arrive on the scene.</a:t>
            </a:r>
          </a:p>
          <a:p>
            <a:r>
              <a:rPr lang="en-US" dirty="0" smtClean="0"/>
              <a:t>Others, such as console RPGs, trundle on into the maturity phase with little evidence of decline.</a:t>
            </a:r>
          </a:p>
          <a:p>
            <a:r>
              <a:rPr lang="en-US" dirty="0" smtClean="0"/>
              <a:t>Other genres are simply hard to track because they are still in the introduction or expansion phase and there is no commonly understood definition of the genre. For example, is there yet a </a:t>
            </a:r>
            <a:r>
              <a:rPr lang="en-US" dirty="0" err="1" smtClean="0"/>
              <a:t>Katamari</a:t>
            </a:r>
            <a:r>
              <a:rPr lang="en-US" dirty="0" smtClean="0"/>
              <a:t> </a:t>
            </a:r>
            <a:r>
              <a:rPr lang="en-US" dirty="0" err="1" smtClean="0"/>
              <a:t>Damacy</a:t>
            </a:r>
            <a:r>
              <a:rPr lang="en-US" dirty="0" smtClean="0"/>
              <a:t> genre? Alternatively, the data is simply poor. “Action” or “Strategy” tells very little about the core mechanics that ground a quality genre classification.</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40</a:t>
            </a:fld>
            <a:endParaRPr lang="en-US"/>
          </a:p>
        </p:txBody>
      </p:sp>
    </p:spTree>
    <p:extLst>
      <p:ext uri="{BB962C8B-B14F-4D97-AF65-F5344CB8AC3E}">
        <p14:creationId xmlns:p14="http://schemas.microsoft.com/office/powerpoint/2010/main" val="2807828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41</a:t>
            </a:fld>
            <a:endParaRPr lang="en-US"/>
          </a:p>
        </p:txBody>
      </p:sp>
    </p:spTree>
    <p:extLst>
      <p:ext uri="{BB962C8B-B14F-4D97-AF65-F5344CB8AC3E}">
        <p14:creationId xmlns:p14="http://schemas.microsoft.com/office/powerpoint/2010/main" val="2356040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Transition</a:t>
            </a:r>
            <a:r>
              <a:rPr lang="en-US" baseline="0" dirty="0" smtClean="0"/>
              <a:t> to future cool tech used for gaming.</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44</a:t>
            </a:fld>
            <a:endParaRPr lang="en-US"/>
          </a:p>
        </p:txBody>
      </p:sp>
    </p:spTree>
    <p:extLst>
      <p:ext uri="{BB962C8B-B14F-4D97-AF65-F5344CB8AC3E}">
        <p14:creationId xmlns:p14="http://schemas.microsoft.com/office/powerpoint/2010/main" val="2254365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From</a:t>
            </a:r>
            <a:r>
              <a:rPr lang="en-US" baseline="0" dirty="0" smtClean="0"/>
              <a:t> </a:t>
            </a:r>
            <a:r>
              <a:rPr lang="en-US" dirty="0" smtClean="0"/>
              <a:t>23andme homepage https://www.23andme.com/</a:t>
            </a:r>
          </a:p>
          <a:p>
            <a:pPr rtl="0"/>
            <a:r>
              <a:rPr lang="en-US" sz="1200" b="1" i="0" kern="1200" dirty="0" smtClean="0">
                <a:solidFill>
                  <a:schemeClr val="tx1"/>
                </a:solidFill>
                <a:effectLst/>
                <a:latin typeface="+mn-lt"/>
                <a:ea typeface="+mn-ea"/>
                <a:cs typeface="+mn-cs"/>
              </a:rPr>
              <a:t>Your privacy and security.</a:t>
            </a:r>
          </a:p>
          <a:p>
            <a:pPr rtl="0"/>
            <a:r>
              <a:rPr lang="en-US" sz="1200" b="0" i="0" kern="1200" dirty="0" smtClean="0">
                <a:solidFill>
                  <a:schemeClr val="tx1"/>
                </a:solidFill>
                <a:effectLst/>
                <a:latin typeface="+mn-lt"/>
                <a:ea typeface="+mn-ea"/>
                <a:cs typeface="+mn-cs"/>
              </a:rPr>
              <a:t>The Genetic Information Nondiscrimination Act (GINA) is U.S. federal legislation that protects Americans from discrimination (in health insurance and employment decisions) on the basis of genetic information. </a:t>
            </a:r>
            <a:r>
              <a:rPr lang="en-US" sz="1200" b="0" i="0" u="none" strike="noStrike" kern="1200" dirty="0" smtClean="0">
                <a:solidFill>
                  <a:schemeClr val="tx1"/>
                </a:solidFill>
                <a:effectLst/>
                <a:latin typeface="+mn-lt"/>
                <a:ea typeface="+mn-ea"/>
                <a:cs typeface="+mn-cs"/>
                <a:hlinkClick r:id="rId3"/>
              </a:rPr>
              <a:t>Click here</a:t>
            </a:r>
            <a:r>
              <a:rPr lang="en-US" sz="1200" b="0" i="0" kern="1200" dirty="0" smtClean="0">
                <a:solidFill>
                  <a:schemeClr val="tx1"/>
                </a:solidFill>
                <a:effectLst/>
                <a:latin typeface="+mn-lt"/>
                <a:ea typeface="+mn-ea"/>
                <a:cs typeface="+mn-cs"/>
              </a:rPr>
              <a:t> to learn about how GINA protects your genetic privacy. https://customercare.23andme.com/hc/en-us/articles/202907820-What-is-GINA-</a:t>
            </a:r>
          </a:p>
          <a:p>
            <a:pPr rtl="0"/>
            <a:endParaRPr lang="en-US" sz="1200" b="0" i="0" kern="1200" dirty="0" smtClean="0">
              <a:solidFill>
                <a:schemeClr val="tx1"/>
              </a:solidFill>
              <a:effectLst/>
              <a:latin typeface="+mn-lt"/>
              <a:ea typeface="+mn-ea"/>
              <a:cs typeface="+mn-cs"/>
            </a:endParaRPr>
          </a:p>
          <a:p>
            <a:r>
              <a:rPr lang="en-US" dirty="0" smtClean="0"/>
              <a:t>Nest having</a:t>
            </a:r>
            <a:r>
              <a:rPr lang="en-US" baseline="0" dirty="0" smtClean="0"/>
              <a:t> some legal/device functionality trouble</a:t>
            </a:r>
            <a:endParaRPr lang="en-US" dirty="0" smtClean="0"/>
          </a:p>
          <a:p>
            <a:r>
              <a:rPr lang="en-US" dirty="0" smtClean="0"/>
              <a:t>http://www.triplepundit.com/2014/04/nest-freezes-sales-smoke-alarm-sued-thermostats-energy-savings-claims/</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45</a:t>
            </a:fld>
            <a:endParaRPr lang="en-US"/>
          </a:p>
        </p:txBody>
      </p:sp>
    </p:spTree>
    <p:extLst>
      <p:ext uri="{BB962C8B-B14F-4D97-AF65-F5344CB8AC3E}">
        <p14:creationId xmlns:p14="http://schemas.microsoft.com/office/powerpoint/2010/main" val="2263726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smtClean="0">
                <a:solidFill>
                  <a:schemeClr val="tx1"/>
                </a:solidFill>
                <a:effectLst/>
                <a:latin typeface="+mn-lt"/>
                <a:ea typeface="+mn-ea"/>
                <a:cs typeface="+mn-cs"/>
              </a:rPr>
              <a:t>Backend tracking of user stats.</a:t>
            </a:r>
          </a:p>
          <a:p>
            <a:pPr marL="628650" lvl="1" indent="-171450" rtl="0" fontAlgn="base">
              <a:buFont typeface="Arial" panose="020B0604020202020204" pitchFamily="34" charset="0"/>
              <a:buChar char="•"/>
            </a:pPr>
            <a:r>
              <a:rPr lang="en-US" sz="1200" b="0" i="0" u="none" strike="noStrike" kern="1200" dirty="0" err="1" smtClean="0">
                <a:solidFill>
                  <a:schemeClr val="tx1"/>
                </a:solidFill>
                <a:effectLst/>
                <a:latin typeface="+mn-lt"/>
                <a:ea typeface="+mn-ea"/>
                <a:cs typeface="+mn-cs"/>
              </a:rPr>
              <a:t>DeltaDNA</a:t>
            </a:r>
            <a:r>
              <a:rPr lang="en-US" sz="1200" b="0" i="0" u="none" strike="noStrike" kern="1200" dirty="0" smtClean="0">
                <a:solidFill>
                  <a:schemeClr val="tx1"/>
                </a:solidFill>
                <a:effectLst/>
                <a:latin typeface="+mn-lt"/>
                <a:ea typeface="+mn-ea"/>
                <a:cs typeface="+mn-cs"/>
              </a:rPr>
              <a:t> is a company that uses these metrics to predict user behavior</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Flurry, </a:t>
            </a:r>
            <a:r>
              <a:rPr lang="en-US" sz="1200" b="0" i="0" u="none" strike="noStrike" kern="1200" dirty="0" err="1" smtClean="0">
                <a:solidFill>
                  <a:schemeClr val="tx1"/>
                </a:solidFill>
                <a:effectLst/>
                <a:latin typeface="+mn-lt"/>
                <a:ea typeface="+mn-ea"/>
                <a:cs typeface="+mn-cs"/>
              </a:rPr>
              <a:t>Kontagent</a:t>
            </a:r>
            <a:r>
              <a:rPr lang="en-US" sz="1200" b="0" i="0" u="none" strike="noStrike" kern="1200" dirty="0" smtClean="0">
                <a:solidFill>
                  <a:schemeClr val="tx1"/>
                </a:solidFill>
                <a:effectLst/>
                <a:latin typeface="+mn-lt"/>
                <a:ea typeface="+mn-ea"/>
                <a:cs typeface="+mn-cs"/>
              </a:rPr>
              <a:t> (now</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err="1" smtClean="0">
                <a:solidFill>
                  <a:schemeClr val="tx1"/>
                </a:solidFill>
                <a:effectLst/>
                <a:latin typeface="+mn-lt"/>
                <a:ea typeface="+mn-ea"/>
                <a:cs typeface="+mn-cs"/>
              </a:rPr>
              <a:t>Upsight</a:t>
            </a:r>
            <a:r>
              <a:rPr lang="en-US" sz="1200" b="0" i="0" u="none" strike="noStrike" kern="1200" baseline="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GameAnalytics</a:t>
            </a: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A/B testing of everything from design to </a:t>
            </a:r>
            <a:r>
              <a:rPr lang="en-US" sz="1200" b="0" i="0" u="none" strike="noStrike" kern="1200" dirty="0" err="1" smtClean="0">
                <a:solidFill>
                  <a:schemeClr val="tx1"/>
                </a:solidFill>
                <a:effectLst/>
                <a:latin typeface="+mn-lt"/>
                <a:ea typeface="+mn-ea"/>
                <a:cs typeface="+mn-cs"/>
              </a:rPr>
              <a:t>ecomm</a:t>
            </a:r>
            <a:r>
              <a:rPr lang="en-US" sz="1200" b="0" i="0" u="none" strike="noStrike" kern="1200" dirty="0" smtClean="0">
                <a:solidFill>
                  <a:schemeClr val="tx1"/>
                </a:solidFill>
                <a:effectLst/>
                <a:latin typeface="+mn-lt"/>
                <a:ea typeface="+mn-ea"/>
                <a:cs typeface="+mn-cs"/>
              </a:rPr>
              <a:t> setup</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Metrics being used to drive development</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Services provided by Flurry: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http://www.flurry.com/solutions/analytics</a:t>
            </a:r>
          </a:p>
          <a:p>
            <a:endParaRPr lang="en-US" dirty="0" smtClean="0"/>
          </a:p>
          <a:p>
            <a:pPr marL="171450" indent="-171450">
              <a:buFont typeface="Arial" panose="020B0604020202020204" pitchFamily="34" charset="0"/>
              <a:buChar char="•"/>
            </a:pPr>
            <a:r>
              <a:rPr lang="en-US" dirty="0" smtClean="0"/>
              <a:t>“</a:t>
            </a:r>
            <a:r>
              <a:rPr lang="en-US" sz="1200" b="0" i="0" kern="1200" dirty="0" smtClean="0">
                <a:solidFill>
                  <a:schemeClr val="tx1"/>
                </a:solidFill>
                <a:effectLst/>
                <a:latin typeface="+mn-lt"/>
                <a:ea typeface="+mn-ea"/>
                <a:cs typeface="+mn-cs"/>
              </a:rPr>
              <a:t>According to reliable market reports, a large, video-game manufacturer has the potential to generate around 50 terabytes of data each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Benefits of Big Data: </a:t>
            </a:r>
            <a:r>
              <a:rPr lang="en-US" sz="1200" b="0" i="0" kern="1200" dirty="0" smtClean="0">
                <a:solidFill>
                  <a:schemeClr val="tx1"/>
                </a:solidFill>
                <a:effectLst/>
                <a:latin typeface="+mn-lt"/>
                <a:ea typeface="+mn-ea"/>
                <a:cs typeface="+mn-cs"/>
              </a:rPr>
              <a:t>Sustained gamer engagement,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Increased up-selling and cross-selling,</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Tailored game designs</a:t>
            </a:r>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Source for both:</a:t>
            </a:r>
            <a:r>
              <a:rPr lang="en-US" sz="1200" b="0" i="0" kern="1200" baseline="0" dirty="0" smtClean="0">
                <a:solidFill>
                  <a:schemeClr val="tx1"/>
                </a:solidFill>
                <a:effectLst/>
                <a:latin typeface="+mn-lt"/>
                <a:ea typeface="+mn-ea"/>
                <a:cs typeface="+mn-cs"/>
              </a:rPr>
              <a:t> http://www.experfy.com/blog/big-data-transformation-gaming-industry/</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Game analytics and data tracking seems to be mostly done with the help of third-party analytics software/services, though some have in-house solutions</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Possible legal issues (no sources, just brainstorming): data privacy, tracking data of children/minors, selling player data, using data in unfair ways (purchasing something in-game might cause prices to go up slightly because developers know you’ll buy more in the future) carry data from one game to the next in unfair ways (previous purchase history in other games means higher prices in a new game, or lack of history means lower prices to entice purchases).</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http://www.huffingtonpost.com/2014/11/11/app-privacy_n_6139556.html</a:t>
            </a:r>
          </a:p>
          <a:p>
            <a:pPr marL="171450" lvl="0" indent="-171450">
              <a:buFont typeface="Arial" panose="020B0604020202020204" pitchFamily="34" charset="0"/>
              <a:buChar char="•"/>
            </a:pPr>
            <a:r>
              <a:rPr lang="en-US" sz="1200" b="0" i="0" kern="1200" baseline="0" dirty="0" smtClean="0">
                <a:solidFill>
                  <a:schemeClr val="tx1"/>
                </a:solidFill>
                <a:effectLst/>
                <a:latin typeface="+mn-lt"/>
                <a:ea typeface="+mn-ea"/>
                <a:cs typeface="+mn-cs"/>
              </a:rPr>
              <a:t>http://privacygrade.org/</a:t>
            </a:r>
          </a:p>
          <a:p>
            <a:pPr marL="171450" lvl="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ECA81A-E5DA-4B6A-9B3D-A475CF822CD2}" type="slidenum">
              <a:rPr lang="en-US" smtClean="0"/>
              <a:t>46</a:t>
            </a:fld>
            <a:endParaRPr lang="en-US"/>
          </a:p>
        </p:txBody>
      </p:sp>
    </p:spTree>
    <p:extLst>
      <p:ext uri="{BB962C8B-B14F-4D97-AF65-F5344CB8AC3E}">
        <p14:creationId xmlns:p14="http://schemas.microsoft.com/office/powerpoint/2010/main" val="4247809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a:r>
              <a:rPr lang="en-US" sz="1200" b="1" i="0" u="none" strike="noStrike" kern="1200" dirty="0" smtClean="0">
                <a:solidFill>
                  <a:schemeClr val="tx1"/>
                </a:solidFill>
                <a:effectLst/>
                <a:latin typeface="+mn-lt"/>
                <a:ea typeface="+mn-ea"/>
                <a:cs typeface="+mn-cs"/>
              </a:rPr>
              <a:t>Overview of talk</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Games have now entered mainstream culture</a:t>
            </a:r>
          </a:p>
          <a:p>
            <a:pPr rtl="0" fontAlgn="base"/>
            <a:r>
              <a:rPr lang="en-US" sz="1200" b="0" i="0" u="none" strike="noStrike" kern="1200" dirty="0" smtClean="0">
                <a:solidFill>
                  <a:schemeClr val="tx1"/>
                </a:solidFill>
                <a:effectLst/>
                <a:latin typeface="+mn-lt"/>
                <a:ea typeface="+mn-ea"/>
                <a:cs typeface="+mn-cs"/>
              </a:rPr>
              <a:t>New types of games and innovations coming in the next 5-10 years</a:t>
            </a: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--Definition of a “gamer” has been completely overhauled in recent years (went from “teenage boy with a console” to “grandma with an iPad”).</a:t>
            </a:r>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--Traditional game industry business models, delivery platforms and revenue streams are all being reinvented as games enter mainstream culture.</a:t>
            </a:r>
          </a:p>
          <a:p>
            <a:pPr rtl="0"/>
            <a:r>
              <a:rPr lang="en-US" sz="1200" b="0" i="0" u="none" strike="noStrike" kern="1200" dirty="0" smtClean="0">
                <a:solidFill>
                  <a:schemeClr val="tx1"/>
                </a:solidFill>
                <a:effectLst/>
                <a:latin typeface="+mn-lt"/>
                <a:ea typeface="+mn-ea"/>
                <a:cs typeface="+mn-cs"/>
              </a:rPr>
              <a:t>--Talk is focused on</a:t>
            </a:r>
            <a:r>
              <a:rPr lang="en-US" sz="1200" b="0" i="0" u="none" strike="noStrike" kern="1200" baseline="0" dirty="0" smtClean="0">
                <a:solidFill>
                  <a:schemeClr val="tx1"/>
                </a:solidFill>
                <a:effectLst/>
                <a:latin typeface="+mn-lt"/>
                <a:ea typeface="+mn-ea"/>
                <a:cs typeface="+mn-cs"/>
              </a:rPr>
              <a:t> the industry in the US</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3</a:t>
            </a:fld>
            <a:endParaRPr lang="en-US"/>
          </a:p>
        </p:txBody>
      </p:sp>
    </p:spTree>
    <p:extLst>
      <p:ext uri="{BB962C8B-B14F-4D97-AF65-F5344CB8AC3E}">
        <p14:creationId xmlns:p14="http://schemas.microsoft.com/office/powerpoint/2010/main" val="706412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Quantified</a:t>
            </a:r>
            <a:r>
              <a:rPr lang="en-US" b="1" baseline="0" dirty="0" smtClean="0"/>
              <a:t> Self</a:t>
            </a:r>
          </a:p>
          <a:p>
            <a:r>
              <a:rPr lang="en-US" dirty="0" smtClean="0"/>
              <a:t>http://www.slideshare.net/alanau/games-for-health-2013-quantified-self-games-gamification</a:t>
            </a:r>
          </a:p>
          <a:p>
            <a:endParaRPr lang="en-US" dirty="0" smtClean="0"/>
          </a:p>
          <a:p>
            <a:r>
              <a:rPr lang="en-US" dirty="0" smtClean="0"/>
              <a:t>http://www.bbc.com/future/story/20130102-self-track-route-to-a-better-life</a:t>
            </a:r>
          </a:p>
          <a:p>
            <a:pPr marL="171450" indent="-171450">
              <a:buFont typeface="Arial" panose="020B0604020202020204" pitchFamily="34" charset="0"/>
              <a:buChar char="•"/>
            </a:pPr>
            <a:r>
              <a:rPr lang="en-US" dirty="0" smtClean="0"/>
              <a:t>Brings up potential issues of data privacy</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Sleep patterns could be relevant, say, in a court case about a traffic accident.</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People who post genetic information now are revealing things about their future children and grandchildren.</a:t>
            </a:r>
          </a:p>
          <a:p>
            <a:endParaRPr lang="en-US" dirty="0" smtClean="0"/>
          </a:p>
          <a:p>
            <a:r>
              <a:rPr lang="en-US" dirty="0" smtClean="0"/>
              <a:t>http://lifestreamblog.com/lifelogging/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200" b="0" i="0" kern="1200" dirty="0" err="1" smtClean="0">
                <a:solidFill>
                  <a:schemeClr val="tx1"/>
                </a:solidFill>
                <a:effectLst/>
                <a:latin typeface="+mn-lt"/>
                <a:ea typeface="+mn-ea"/>
                <a:cs typeface="+mn-cs"/>
              </a:rPr>
              <a:t>Lifelogging</a:t>
            </a:r>
            <a:r>
              <a:rPr lang="en-US" sz="1200" b="0" i="0" kern="1200" dirty="0" smtClean="0">
                <a:solidFill>
                  <a:schemeClr val="tx1"/>
                </a:solidFill>
                <a:effectLst/>
                <a:latin typeface="+mn-lt"/>
                <a:ea typeface="+mn-ea"/>
                <a:cs typeface="+mn-cs"/>
              </a:rPr>
              <a:t>: The Most Miserable, Self-Aware 30 Days I've Ever Spent”</a:t>
            </a:r>
            <a:endParaRPr lang="en-US" dirty="0" smtClean="0"/>
          </a:p>
          <a:p>
            <a:r>
              <a:rPr lang="en-US" dirty="0" smtClean="0"/>
              <a:t>http://mashable.com/2014/03/20/lifelogging-experiment/</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47</a:t>
            </a:fld>
            <a:endParaRPr lang="en-US"/>
          </a:p>
        </p:txBody>
      </p:sp>
    </p:spTree>
    <p:extLst>
      <p:ext uri="{BB962C8B-B14F-4D97-AF65-F5344CB8AC3E}">
        <p14:creationId xmlns:p14="http://schemas.microsoft.com/office/powerpoint/2010/main" val="57193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a:t>
            </a:r>
            <a:r>
              <a:rPr lang="en-US" baseline="0" dirty="0" smtClean="0"/>
              <a:t> slide? Trying to tie in fitness and education games under this topic but I don’t think it’s working.</a:t>
            </a:r>
          </a:p>
          <a:p>
            <a:endParaRPr lang="en-US" dirty="0" smtClean="0"/>
          </a:p>
          <a:p>
            <a:r>
              <a:rPr lang="en-US" dirty="0" smtClean="0"/>
              <a:t>EA Active 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http://s1.hubimg.com/u/5064554_f260.jpg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http://image.jeuxvideo.com/images/wi/e/a/ea-sports-active-2-wii-1291648728-011.jpg</a:t>
            </a:r>
            <a:endParaRPr lang="en-US"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err="1" smtClean="0"/>
              <a:t>Rocksmith</a:t>
            </a:r>
            <a:r>
              <a:rPr lang="en-US" baseline="0" dirty="0" smtClean="0"/>
              <a:t> – learn to play guitar</a:t>
            </a:r>
            <a:endParaRPr lang="en-US" dirty="0" smtClean="0"/>
          </a:p>
          <a:p>
            <a:pPr marL="0" indent="0">
              <a:buFont typeface="Arial" panose="020B0604020202020204" pitchFamily="34" charset="0"/>
              <a:buNone/>
            </a:pPr>
            <a:r>
              <a:rPr lang="en-US" dirty="0" smtClean="0"/>
              <a:t>http://imagery.playerattack.com/RocksmithInfographic.jpg</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48</a:t>
            </a:fld>
            <a:endParaRPr lang="en-US"/>
          </a:p>
        </p:txBody>
      </p:sp>
    </p:spTree>
    <p:extLst>
      <p:ext uri="{BB962C8B-B14F-4D97-AF65-F5344CB8AC3E}">
        <p14:creationId xmlns:p14="http://schemas.microsoft.com/office/powerpoint/2010/main" val="1224848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smtClean="0">
                <a:solidFill>
                  <a:schemeClr val="tx1"/>
                </a:solidFill>
                <a:effectLst/>
                <a:latin typeface="+mn-lt"/>
                <a:ea typeface="+mn-ea"/>
                <a:cs typeface="+mn-cs"/>
              </a:rPr>
              <a:t>Wearable Technology/Computers</a:t>
            </a:r>
          </a:p>
          <a:p>
            <a:pPr rtl="0" fontAlgn="base"/>
            <a:r>
              <a:rPr lang="en-US" sz="1200" b="0" i="0" u="none" strike="noStrike" kern="1200" dirty="0" smtClean="0">
                <a:solidFill>
                  <a:schemeClr val="tx1"/>
                </a:solidFill>
                <a:effectLst/>
                <a:latin typeface="+mn-lt"/>
                <a:ea typeface="+mn-ea"/>
                <a:cs typeface="+mn-cs"/>
              </a:rPr>
              <a:t>Google glass, Smartwatches, Fitness tracker</a:t>
            </a:r>
            <a:endParaRPr lang="en-US" sz="1200" b="0" i="0" u="none" strike="noStrike" kern="1200" baseline="0" dirty="0" smtClean="0">
              <a:solidFill>
                <a:schemeClr val="tx1"/>
              </a:solidFill>
              <a:effectLst/>
              <a:latin typeface="+mn-lt"/>
              <a:ea typeface="+mn-ea"/>
              <a:cs typeface="+mn-cs"/>
            </a:endParaRPr>
          </a:p>
          <a:p>
            <a:pPr rtl="0" fontAlgn="base"/>
            <a:endParaRPr lang="en-US" sz="1200" b="0" i="0" u="none" strike="noStrike" kern="1200" baseline="0" dirty="0" smtClean="0">
              <a:solidFill>
                <a:schemeClr val="tx1"/>
              </a:solidFill>
              <a:effectLst/>
              <a:latin typeface="+mn-lt"/>
              <a:ea typeface="+mn-ea"/>
              <a:cs typeface="+mn-cs"/>
            </a:endParaRPr>
          </a:p>
          <a:p>
            <a:pPr rtl="0" fontAlgn="base"/>
            <a:r>
              <a:rPr lang="en-US" sz="1200" b="0" i="0" u="none" strike="noStrike" kern="1200" baseline="0" dirty="0" smtClean="0">
                <a:solidFill>
                  <a:schemeClr val="tx1"/>
                </a:solidFill>
                <a:effectLst/>
                <a:latin typeface="+mn-lt"/>
                <a:ea typeface="+mn-ea"/>
                <a:cs typeface="+mn-cs"/>
              </a:rPr>
              <a:t>Connecting wearable tech to games:</a:t>
            </a:r>
            <a:endParaRPr lang="en-US"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Apple</a:t>
            </a:r>
            <a:r>
              <a:rPr lang="en-US" sz="1200" b="0" i="0" u="none" strike="noStrike" kern="1200" baseline="0" dirty="0" smtClean="0">
                <a:solidFill>
                  <a:schemeClr val="tx1"/>
                </a:solidFill>
                <a:effectLst/>
                <a:latin typeface="+mn-lt"/>
                <a:ea typeface="+mn-ea"/>
                <a:cs typeface="+mn-cs"/>
              </a:rPr>
              <a:t> Smartwatch games: http://www.fool.com/investing/general/2014/09/12/can-ea-successfully-launch-mobile-games-for-apples.aspx</a:t>
            </a:r>
          </a:p>
          <a:p>
            <a:pPr marL="171450" indent="-171450" rtl="0" fontAlgn="base">
              <a:buFont typeface="Arial" panose="020B0604020202020204" pitchFamily="34" charset="0"/>
              <a:buChar char="•"/>
            </a:pPr>
            <a:r>
              <a:rPr lang="en-US" sz="1200" b="0" i="0" u="none" strike="noStrike" kern="1200" baseline="0" dirty="0" smtClean="0">
                <a:solidFill>
                  <a:schemeClr val="tx1"/>
                </a:solidFill>
                <a:effectLst/>
                <a:latin typeface="+mn-lt"/>
                <a:ea typeface="+mn-ea"/>
                <a:cs typeface="+mn-cs"/>
              </a:rPr>
              <a:t>Pebble games: http://www.allpebble.com/index.asp?c=G</a:t>
            </a:r>
          </a:p>
          <a:p>
            <a:pPr marL="171450" indent="-171450" rtl="0" fontAlgn="base">
              <a:buFont typeface="Arial" panose="020B0604020202020204" pitchFamily="34" charset="0"/>
              <a:buChar char="•"/>
            </a:pPr>
            <a:r>
              <a:rPr lang="en-US" sz="1200" b="0" i="0" u="none" strike="noStrike" kern="1200" baseline="0" dirty="0" err="1" smtClean="0">
                <a:solidFill>
                  <a:schemeClr val="tx1"/>
                </a:solidFill>
                <a:effectLst/>
                <a:latin typeface="+mn-lt"/>
                <a:ea typeface="+mn-ea"/>
                <a:cs typeface="+mn-cs"/>
              </a:rPr>
              <a:t>Kidizoom</a:t>
            </a:r>
            <a:r>
              <a:rPr lang="en-US" sz="1200" b="0" i="0" u="none" strike="noStrike" kern="1200" baseline="0" dirty="0" smtClean="0">
                <a:solidFill>
                  <a:schemeClr val="tx1"/>
                </a:solidFill>
                <a:effectLst/>
                <a:latin typeface="+mn-lt"/>
                <a:ea typeface="+mn-ea"/>
                <a:cs typeface="+mn-cs"/>
              </a:rPr>
              <a:t>, a Smartwatch for kids: http://www.vtechkids.com/brands/brand_view/smartwatch</a:t>
            </a:r>
            <a:endParaRPr lang="en-US" sz="1200" b="0"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t>KOR Haptic Feedback vest: http://www.crunchwear.com/kor-haptic-feedback-vest-will-make-gaming-intense/</a:t>
            </a:r>
          </a:p>
          <a:p>
            <a:pPr marL="171450" indent="-171450">
              <a:buFont typeface="Arial" panose="020B0604020202020204" pitchFamily="34" charset="0"/>
              <a:buChar char="•"/>
            </a:pPr>
            <a:r>
              <a:rPr lang="en-US" dirty="0" smtClean="0"/>
              <a:t>E-traces, ballet slippers that draw:</a:t>
            </a:r>
            <a:r>
              <a:rPr lang="en-US" baseline="0" dirty="0" smtClean="0"/>
              <a:t> http://makezine.com/2014/11/06/e-traces-ballet-slippers-that-make-drawings-from-the-dancers-movements/</a:t>
            </a:r>
          </a:p>
          <a:p>
            <a:pPr marL="171450" indent="-171450">
              <a:buFont typeface="Arial" panose="020B0604020202020204" pitchFamily="34" charset="0"/>
              <a:buChar char="•"/>
            </a:pPr>
            <a:r>
              <a:rPr lang="en-US" baseline="0" dirty="0" smtClean="0"/>
              <a:t>Mental trackers that alter your mental state: http://www.techtimes.com/articles/17505/20141008/mood-changing-wearable-promises-make-thync.htm</a:t>
            </a:r>
          </a:p>
          <a:p>
            <a:pPr marL="171450" indent="-171450">
              <a:buFont typeface="Arial" panose="020B0604020202020204" pitchFamily="34" charset="0"/>
              <a:buChar char="•"/>
            </a:pPr>
            <a:r>
              <a:rPr lang="en-US" baseline="0" dirty="0" smtClean="0"/>
              <a:t>Woven: http://www.wearablegames.eu/</a:t>
            </a:r>
          </a:p>
          <a:p>
            <a:pPr marL="171450" indent="-171450">
              <a:buFont typeface="Arial" panose="020B0604020202020204" pitchFamily="34" charset="0"/>
              <a:buChar char="•"/>
            </a:pPr>
            <a:r>
              <a:rPr lang="en-US" baseline="0" dirty="0" smtClean="0"/>
              <a:t>Emotional Controller detects when you’re bored with a game: http://www.crunchwear.com/game-controller-reads-skin-tell-youre-bored/</a:t>
            </a:r>
          </a:p>
          <a:p>
            <a:pPr marL="171450" indent="-171450">
              <a:buFont typeface="Arial" panose="020B0604020202020204" pitchFamily="34" charset="0"/>
              <a:buChar char="•"/>
            </a:pPr>
            <a:r>
              <a:rPr lang="en-US" baseline="0" dirty="0" err="1" smtClean="0"/>
              <a:t>Dexmo</a:t>
            </a:r>
            <a:r>
              <a:rPr lang="en-US" baseline="0" dirty="0" smtClean="0"/>
              <a:t>, a force feedback </a:t>
            </a:r>
            <a:r>
              <a:rPr lang="en-US" baseline="0" dirty="0" err="1" smtClean="0"/>
              <a:t>exoglove</a:t>
            </a:r>
            <a:r>
              <a:rPr lang="en-US" baseline="0" dirty="0" smtClean="0"/>
              <a:t>: http://www.cnet.com/news/hand-exoglove-lets-you-touch-a-virtual-world/</a:t>
            </a:r>
            <a:endParaRPr lang="en-US" dirty="0" smtClean="0"/>
          </a:p>
          <a:p>
            <a:endParaRPr lang="en-US" dirty="0" smtClean="0"/>
          </a:p>
          <a:p>
            <a:r>
              <a:rPr lang="en-US" dirty="0" smtClean="0"/>
              <a:t>Legal</a:t>
            </a:r>
            <a:r>
              <a:rPr lang="en-US" baseline="0" dirty="0" smtClean="0"/>
              <a:t> implications:</a:t>
            </a:r>
            <a:endParaRPr lang="en-US" dirty="0" smtClean="0"/>
          </a:p>
          <a:p>
            <a:pPr marL="171450" indent="-171450">
              <a:buFont typeface="Arial" panose="020B0604020202020204" pitchFamily="34" charset="0"/>
              <a:buChar char="•"/>
            </a:pPr>
            <a:r>
              <a:rPr lang="en-US" dirty="0" smtClean="0"/>
              <a:t>http://www.washingtonpost.com/business/capitalbusiness/recalls-lawsuits-traffic-tickets--wearable-tech-is-starting-to-get-attention-from-legal-system/2014/02/28/034eb63a-9e5d-11e3-b8d8-94577ff66b28_story.html</a:t>
            </a:r>
          </a:p>
          <a:p>
            <a:pPr marL="171450" indent="-171450">
              <a:buFont typeface="Arial" panose="020B0604020202020204" pitchFamily="34" charset="0"/>
              <a:buChar char="•"/>
            </a:pPr>
            <a:r>
              <a:rPr lang="en-US" dirty="0" smtClean="0"/>
              <a:t>http://www.washingtonpost.com/business/technology/wearable-technology-raise-privacy-concerns/2013/09/30/0a81a960-2493-11e3-ad0d-b7c8d2a594b9_story.html</a:t>
            </a:r>
          </a:p>
          <a:p>
            <a:endParaRPr lang="en-US" dirty="0" smtClean="0"/>
          </a:p>
          <a:p>
            <a:pPr rtl="0"/>
            <a:r>
              <a:rPr lang="en-US" sz="1200" b="1" i="0" u="none" strike="noStrike" kern="1200" dirty="0" smtClean="0">
                <a:solidFill>
                  <a:schemeClr val="tx1"/>
                </a:solidFill>
                <a:effectLst/>
                <a:latin typeface="+mn-lt"/>
                <a:ea typeface="+mn-ea"/>
                <a:cs typeface="+mn-cs"/>
              </a:rPr>
              <a:t>Wearable Computer</a:t>
            </a:r>
            <a:endParaRPr lang="en-US" b="1" dirty="0" smtClean="0">
              <a:effectLst/>
            </a:endParaRPr>
          </a:p>
          <a:p>
            <a:pPr rtl="0"/>
            <a:r>
              <a:rPr lang="en-US" sz="1200" b="0" i="0" u="none" strike="noStrike" kern="1200" dirty="0" smtClean="0">
                <a:solidFill>
                  <a:schemeClr val="tx1"/>
                </a:solidFill>
                <a:effectLst/>
                <a:latin typeface="+mn-lt"/>
                <a:ea typeface="+mn-ea"/>
                <a:cs typeface="+mn-cs"/>
              </a:rPr>
              <a:t>As the name suggests, wearable computers are electronic devices which you can wear on you like an accessory or apparel. It can be a pair of gloves, eyeglasses, a watch or even a suit. The key feature of wearable UI is that it should keep your hands free and will not hinder your daily activities. In other words, it will serve as a secondary activity for you, as and when you wish to access it.</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Think of it as having a watch that can work like a smartphone. Sony has already released an Android-powered </a:t>
            </a:r>
            <a:r>
              <a:rPr lang="en-US" sz="1200" b="0" i="0" u="none" strike="noStrike" kern="1200" dirty="0" err="1" smtClean="0">
                <a:solidFill>
                  <a:schemeClr val="tx1"/>
                </a:solidFill>
                <a:effectLst/>
                <a:latin typeface="+mn-lt"/>
                <a:ea typeface="+mn-ea"/>
                <a:cs typeface="+mn-cs"/>
              </a:rPr>
              <a:t>SmartWatch</a:t>
            </a:r>
            <a:r>
              <a:rPr lang="en-US" sz="1200" b="0" i="0" u="none" strike="noStrike" kern="1200" dirty="0" smtClean="0">
                <a:solidFill>
                  <a:schemeClr val="tx1"/>
                </a:solidFill>
                <a:effectLst/>
                <a:latin typeface="+mn-lt"/>
                <a:ea typeface="+mn-ea"/>
                <a:cs typeface="+mn-cs"/>
              </a:rPr>
              <a:t> earlier this year that can be paired with your Android phone via Bluetooth. It can provide notifications of new emails and tweets. As with all smartphones, you can download compatible apps into Sony </a:t>
            </a:r>
            <a:r>
              <a:rPr lang="en-US" sz="1200" b="0" i="0" u="none" strike="noStrike" kern="1200" dirty="0" err="1" smtClean="0">
                <a:solidFill>
                  <a:schemeClr val="tx1"/>
                </a:solidFill>
                <a:effectLst/>
                <a:latin typeface="+mn-lt"/>
                <a:ea typeface="+mn-ea"/>
                <a:cs typeface="+mn-cs"/>
              </a:rPr>
              <a:t>SmartWatch</a:t>
            </a:r>
            <a:r>
              <a:rPr lang="en-US" sz="1200" b="0" i="0" u="none" strike="noStrike" kern="1200" dirty="0" smtClean="0">
                <a:solidFill>
                  <a:schemeClr val="tx1"/>
                </a:solidFill>
                <a:effectLst/>
                <a:latin typeface="+mn-lt"/>
                <a:ea typeface="+mn-ea"/>
                <a:cs typeface="+mn-cs"/>
              </a:rPr>
              <a:t> for easy accessibility.</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Expect more wearable UI in the near future as microchips bearing smart capabilities grow </a:t>
            </a:r>
            <a:r>
              <a:rPr lang="en-US" sz="1200" b="0" i="0" u="none" strike="noStrike" kern="1200" dirty="0" err="1" smtClean="0">
                <a:solidFill>
                  <a:schemeClr val="tx1"/>
                </a:solidFill>
                <a:effectLst/>
                <a:latin typeface="+mn-lt"/>
                <a:ea typeface="+mn-ea"/>
                <a:cs typeface="+mn-cs"/>
              </a:rPr>
              <a:t>nano</a:t>
            </a:r>
            <a:r>
              <a:rPr lang="en-US" sz="1200" b="0" i="0" u="none" strike="noStrike" kern="1200" dirty="0" smtClean="0">
                <a:solidFill>
                  <a:schemeClr val="tx1"/>
                </a:solidFill>
                <a:effectLst/>
                <a:latin typeface="+mn-lt"/>
                <a:ea typeface="+mn-ea"/>
                <a:cs typeface="+mn-cs"/>
              </a:rPr>
              <a:t>-smaller and be fitted into everyday wear.</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49</a:t>
            </a:fld>
            <a:endParaRPr lang="en-US"/>
          </a:p>
        </p:txBody>
      </p:sp>
    </p:spTree>
    <p:extLst>
      <p:ext uri="{BB962C8B-B14F-4D97-AF65-F5344CB8AC3E}">
        <p14:creationId xmlns:p14="http://schemas.microsoft.com/office/powerpoint/2010/main" val="3558990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smtClean="0">
                <a:solidFill>
                  <a:schemeClr val="tx1"/>
                </a:solidFill>
                <a:effectLst/>
                <a:latin typeface="+mn-lt"/>
                <a:ea typeface="+mn-ea"/>
                <a:cs typeface="+mn-cs"/>
              </a:rPr>
              <a:t>Brain &amp; Body Technology</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1" i="0" u="none" strike="noStrike" kern="1200" dirty="0" smtClean="0">
                <a:solidFill>
                  <a:schemeClr val="tx1"/>
                </a:solidFill>
                <a:effectLst/>
                <a:latin typeface="+mn-lt"/>
                <a:ea typeface="+mn-ea"/>
                <a:cs typeface="+mn-cs"/>
              </a:rPr>
              <a:t>Biofeedback Gaming</a:t>
            </a:r>
          </a:p>
          <a:p>
            <a:pPr rtl="0" fontAlgn="base"/>
            <a:r>
              <a:rPr lang="en-US" sz="1200" b="0" i="0" u="none" strike="noStrike" kern="1200" baseline="0" dirty="0" smtClean="0">
                <a:solidFill>
                  <a:schemeClr val="tx1"/>
                </a:solidFill>
                <a:effectLst/>
                <a:latin typeface="+mn-lt"/>
                <a:ea typeface="+mn-ea"/>
                <a:cs typeface="+mn-cs"/>
              </a:rPr>
              <a:t>http://www.gamasutra.com/blogs/ErinReynolds/20131029/203265/Quit_Playing_Games_with_My_Heart_Biofeedback_in_Gaming.php</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“high tech</a:t>
            </a:r>
            <a:r>
              <a:rPr lang="en-US" sz="1200" b="0" i="0" u="none" strike="noStrike" kern="1200" baseline="0" dirty="0" smtClean="0">
                <a:solidFill>
                  <a:schemeClr val="tx1"/>
                </a:solidFill>
                <a:effectLst/>
                <a:latin typeface="+mn-lt"/>
                <a:ea typeface="+mn-ea"/>
                <a:cs typeface="+mn-cs"/>
              </a:rPr>
              <a:t> mood rings” </a:t>
            </a:r>
            <a:endParaRPr lang="en-US"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Rarely can players consciously control their physiological responses (which serve as a primary input when it comes to biofeedback gaming). This lack of intentional control is part of what makes biofeedback so powerful. However, it also limits the player’s ability to consciously decide what information is provided to the game. Biofeedback input grants us access to data that hasn’t been curated by the player, so establishing trust is key. If players don’t feel safe providing their biofeedback data, then the tech could be abandoned before it has a chance to flourish.”</a:t>
            </a:r>
          </a:p>
          <a:p>
            <a:pPr marL="171450" indent="-171450" rtl="0" fontAlgn="base">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0" indent="0" rtl="0" fontAlgn="base">
              <a:buFont typeface="Arial" panose="020B0604020202020204" pitchFamily="34" charset="0"/>
              <a:buNone/>
            </a:pPr>
            <a:r>
              <a:rPr lang="en-US" sz="1200" b="0" i="0" u="none" strike="noStrike" kern="1200" dirty="0" err="1" smtClean="0">
                <a:solidFill>
                  <a:schemeClr val="tx1"/>
                </a:solidFill>
                <a:effectLst/>
                <a:latin typeface="+mn-lt"/>
                <a:ea typeface="+mn-ea"/>
                <a:cs typeface="+mn-cs"/>
              </a:rPr>
              <a:t>Nevermind</a:t>
            </a:r>
            <a:r>
              <a:rPr lang="en-US" sz="1200" b="0" i="0" u="none" strike="noStrike" kern="1200" dirty="0" smtClean="0">
                <a:solidFill>
                  <a:schemeClr val="tx1"/>
                </a:solidFill>
                <a:effectLst/>
                <a:latin typeface="+mn-lt"/>
                <a:ea typeface="+mn-ea"/>
                <a:cs typeface="+mn-cs"/>
              </a:rPr>
              <a:t> game: https://www.kickstarter.com/projects/reynoldsphobia/nevermind-biofeedback-horror-game</a:t>
            </a:r>
          </a:p>
          <a:p>
            <a:pPr marL="0" indent="0" rtl="0" fontAlgn="base">
              <a:buFont typeface="Arial" panose="020B0604020202020204" pitchFamily="34" charset="0"/>
              <a:buNone/>
            </a:pPr>
            <a:r>
              <a:rPr lang="en-US" sz="1200" b="0" i="0" u="none" strike="noStrike" kern="1200" dirty="0" smtClean="0">
                <a:solidFill>
                  <a:schemeClr val="tx1"/>
                </a:solidFill>
                <a:effectLst/>
                <a:latin typeface="+mn-lt"/>
                <a:ea typeface="+mn-ea"/>
                <a:cs typeface="+mn-cs"/>
              </a:rPr>
              <a:t>Stress management and</a:t>
            </a:r>
            <a:r>
              <a:rPr lang="en-US" sz="1200" b="0" i="0" u="none" strike="noStrike" kern="1200" baseline="0" dirty="0" smtClean="0">
                <a:solidFill>
                  <a:schemeClr val="tx1"/>
                </a:solidFill>
                <a:effectLst/>
                <a:latin typeface="+mn-lt"/>
                <a:ea typeface="+mn-ea"/>
                <a:cs typeface="+mn-cs"/>
              </a:rPr>
              <a:t> peak performance games: </a:t>
            </a:r>
            <a:r>
              <a:rPr lang="en-US" sz="1200" b="0" i="0" u="none" strike="noStrike" kern="1200" dirty="0" smtClean="0">
                <a:solidFill>
                  <a:schemeClr val="tx1"/>
                </a:solidFill>
                <a:effectLst/>
                <a:latin typeface="+mn-lt"/>
                <a:ea typeface="+mn-ea"/>
                <a:cs typeface="+mn-cs"/>
              </a:rPr>
              <a:t>https://www.somaticvision.com/products</a:t>
            </a:r>
          </a:p>
          <a:p>
            <a:pPr marL="0" indent="0" rtl="0" fontAlgn="base">
              <a:buFont typeface="Arial" panose="020B0604020202020204" pitchFamily="34" charset="0"/>
              <a:buNone/>
            </a:pPr>
            <a:r>
              <a:rPr lang="en-US" sz="1200" b="0" i="0" u="none" strike="noStrike" kern="1200" dirty="0" smtClean="0">
                <a:solidFill>
                  <a:schemeClr val="tx1"/>
                </a:solidFill>
                <a:effectLst/>
                <a:latin typeface="+mn-lt"/>
                <a:ea typeface="+mn-ea"/>
                <a:cs typeface="+mn-cs"/>
              </a:rPr>
              <a:t>http://www.livescience.com/24327-biofeedback-video-game-helps-kids-control-anger.html</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1" i="0" u="none" strike="noStrike" kern="1200" dirty="0" smtClean="0">
                <a:solidFill>
                  <a:schemeClr val="tx1"/>
                </a:solidFill>
                <a:effectLst/>
                <a:latin typeface="+mn-lt"/>
                <a:ea typeface="+mn-ea"/>
                <a:cs typeface="+mn-cs"/>
              </a:rPr>
              <a:t>Brain Computer Interfaces</a:t>
            </a: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http://www.crunchwear.com/4dforce-the-gaming-controller-that-reads-your-mind/</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0" i="0" u="none" strike="noStrike" kern="1200" dirty="0" smtClean="0">
                <a:solidFill>
                  <a:schemeClr val="tx1"/>
                </a:solidFill>
                <a:effectLst/>
                <a:latin typeface="+mn-lt"/>
                <a:ea typeface="+mn-ea"/>
                <a:cs typeface="+mn-cs"/>
              </a:rPr>
              <a:t>“Our brain generates all kinds of electrical signals with our thoughts, so much so that each specific thought has its own brainwave pattern. These unique electrical signals can be mapped to carry out specific commands so that thinking the thought can actually carry out the set command. In any case, envision a (distant) future where one could operate computer systems with thoughts alone. From the concept of a ‘smart home’ where one could turn lights on or off without having to step out of your bed in the morning, to the idea of immersing yourself in an ultimate gaming experience that response to your mood (via brainwaves), the potential for such an awesome UI is practically limitless.”</a:t>
            </a:r>
          </a:p>
          <a:p>
            <a:pPr rtl="0" fontAlgn="base"/>
            <a:endParaRPr lang="en-US" sz="1200" b="0" i="0" u="none" strike="noStrike" kern="1200" dirty="0" smtClean="0">
              <a:solidFill>
                <a:schemeClr val="tx1"/>
              </a:solidFill>
              <a:effectLst/>
              <a:latin typeface="+mn-lt"/>
              <a:ea typeface="+mn-ea"/>
              <a:cs typeface="+mn-cs"/>
            </a:endParaRPr>
          </a:p>
          <a:p>
            <a:pPr rtl="0" fontAlgn="base"/>
            <a:r>
              <a:rPr lang="en-US" sz="1200" b="1" i="0" u="none" strike="noStrike" kern="1200" dirty="0" smtClean="0">
                <a:solidFill>
                  <a:schemeClr val="tx1"/>
                </a:solidFill>
                <a:effectLst/>
                <a:latin typeface="+mn-lt"/>
                <a:ea typeface="+mn-ea"/>
                <a:cs typeface="+mn-cs"/>
              </a:rPr>
              <a:t>Implanted Computers</a:t>
            </a:r>
          </a:p>
          <a:p>
            <a:pPr rtl="0" fontAlgn="base"/>
            <a:r>
              <a:rPr lang="en-US" sz="1200" b="0" i="0" u="none" strike="noStrike" kern="1200" dirty="0" smtClean="0">
                <a:solidFill>
                  <a:schemeClr val="tx1"/>
                </a:solidFill>
                <a:effectLst/>
                <a:latin typeface="+mn-lt"/>
                <a:ea typeface="+mn-ea"/>
                <a:cs typeface="+mn-cs"/>
              </a:rPr>
              <a:t>http://www.makeuseof.com/tag/plugging-brain-body-future-implanted-computers/</a:t>
            </a:r>
          </a:p>
          <a:p>
            <a:pPr rtl="0" fontAlgn="base"/>
            <a:r>
              <a:rPr lang="en-US" sz="1200" b="0" i="0" u="none" strike="noStrike" kern="1200" dirty="0" smtClean="0">
                <a:solidFill>
                  <a:schemeClr val="tx1"/>
                </a:solidFill>
                <a:effectLst/>
                <a:latin typeface="+mn-lt"/>
                <a:ea typeface="+mn-ea"/>
                <a:cs typeface="+mn-cs"/>
              </a:rPr>
              <a:t>Implanted headphones, </a:t>
            </a:r>
            <a:r>
              <a:rPr lang="en-US" sz="1200" b="0" i="0" u="none" strike="noStrike" kern="1200" dirty="0" err="1" smtClean="0">
                <a:solidFill>
                  <a:schemeClr val="tx1"/>
                </a:solidFill>
                <a:effectLst/>
                <a:latin typeface="+mn-lt"/>
                <a:ea typeface="+mn-ea"/>
                <a:cs typeface="+mn-cs"/>
              </a:rPr>
              <a:t>biostamps</a:t>
            </a:r>
            <a:r>
              <a:rPr lang="en-US" sz="1200" b="0" i="0" u="none" strike="noStrike" kern="1200" baseline="0" dirty="0" smtClean="0">
                <a:solidFill>
                  <a:schemeClr val="tx1"/>
                </a:solidFill>
                <a:effectLst/>
                <a:latin typeface="+mn-lt"/>
                <a:ea typeface="+mn-ea"/>
                <a:cs typeface="+mn-cs"/>
              </a:rPr>
              <a:t> that track vitals like hydration and temperature, and more:</a:t>
            </a:r>
            <a:r>
              <a:rPr lang="en-US" sz="1200" b="0" i="0" u="none" strike="noStrike" kern="1200" dirty="0" smtClean="0">
                <a:solidFill>
                  <a:schemeClr val="tx1"/>
                </a:solidFill>
                <a:effectLst/>
                <a:latin typeface="+mn-lt"/>
                <a:ea typeface="+mn-ea"/>
                <a:cs typeface="+mn-cs"/>
              </a:rPr>
              <a:t> http://www.cnn.com/2014/04/08/tech/forget-wearable-tech-embeddable-implants/</a:t>
            </a:r>
          </a:p>
        </p:txBody>
      </p:sp>
      <p:sp>
        <p:nvSpPr>
          <p:cNvPr id="4" name="Slide Number Placeholder 3"/>
          <p:cNvSpPr>
            <a:spLocks noGrp="1"/>
          </p:cNvSpPr>
          <p:nvPr>
            <p:ph type="sldNum" sz="quarter" idx="10"/>
          </p:nvPr>
        </p:nvSpPr>
        <p:spPr/>
        <p:txBody>
          <a:bodyPr/>
          <a:lstStyle/>
          <a:p>
            <a:fld id="{A3ECA81A-E5DA-4B6A-9B3D-A475CF822CD2}" type="slidenum">
              <a:rPr lang="en-US" smtClean="0"/>
              <a:t>50</a:t>
            </a:fld>
            <a:endParaRPr lang="en-US"/>
          </a:p>
        </p:txBody>
      </p:sp>
    </p:spTree>
    <p:extLst>
      <p:ext uri="{BB962C8B-B14F-4D97-AF65-F5344CB8AC3E}">
        <p14:creationId xmlns:p14="http://schemas.microsoft.com/office/powerpoint/2010/main" val="3976943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smtClean="0">
                <a:solidFill>
                  <a:schemeClr val="tx1"/>
                </a:solidFill>
                <a:effectLst/>
                <a:latin typeface="+mn-lt"/>
                <a:ea typeface="+mn-ea"/>
                <a:cs typeface="+mn-cs"/>
              </a:rPr>
              <a:t>Augmented reality - real world game environments</a:t>
            </a:r>
          </a:p>
          <a:p>
            <a:pPr rtl="0" fontAlgn="base"/>
            <a:endParaRPr lang="en-US" sz="1200" b="0" i="0" u="none" strike="noStrike" kern="1200" dirty="0" smtClean="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Google Glass “Race Yourself” game: http://www.mirror.co.uk/news/technology-science/technology/google-glass-race-yourself-flesh-eating-3009010</a:t>
            </a:r>
          </a:p>
          <a:p>
            <a:pPr marL="171450" indent="-171450">
              <a:buFont typeface="Arial" panose="020B0604020202020204" pitchFamily="34" charset="0"/>
              <a:buChar char="•"/>
            </a:pPr>
            <a:r>
              <a:rPr lang="en-US" dirty="0" smtClean="0"/>
              <a:t>Xbox One AR</a:t>
            </a:r>
            <a:r>
              <a:rPr lang="en-US" baseline="0" dirty="0" smtClean="0"/>
              <a:t> glasses: </a:t>
            </a:r>
            <a:r>
              <a:rPr lang="en-US" dirty="0" smtClean="0"/>
              <a:t>http://www.crunchwear.com/microsoft-files-patent-for-augmented-reality-glasses-to-be-used-with-xbox-one/</a:t>
            </a:r>
          </a:p>
          <a:p>
            <a:pPr marL="171450" indent="-171450">
              <a:buFont typeface="Arial" panose="020B0604020202020204" pitchFamily="34" charset="0"/>
              <a:buChar char="•"/>
            </a:pPr>
            <a:r>
              <a:rPr lang="en-US" dirty="0" smtClean="0"/>
              <a:t>People playing Google’s ingress were detained</a:t>
            </a:r>
            <a:r>
              <a:rPr lang="en-US" baseline="0" dirty="0" smtClean="0"/>
              <a:t> by police on multiple occasions due to suspicious behavior: http://readwrite.com/2012/12/11/augmented-reality-game-gets-player-arrested-the-first-of-many</a:t>
            </a:r>
          </a:p>
          <a:p>
            <a:pPr marL="171450" indent="-171450">
              <a:buFont typeface="Arial" panose="020B0604020202020204" pitchFamily="34" charset="0"/>
              <a:buChar char="•"/>
            </a:pPr>
            <a:r>
              <a:rPr lang="en-US" baseline="0" dirty="0" smtClean="0"/>
              <a:t>Another Ingress lawsuit (not a credible source, but interesting): http://uselectionatlas.org/FORUM/index.php?topic=197450.0</a:t>
            </a:r>
            <a:endParaRPr lang="en-US" dirty="0" smtClean="0"/>
          </a:p>
          <a:p>
            <a:endParaRPr lang="en-US" dirty="0" smtClean="0"/>
          </a:p>
          <a:p>
            <a:r>
              <a:rPr lang="en-US" dirty="0" smtClean="0"/>
              <a:t>http://www.jaygarmon.net/2013/07/augmented-reality-advertising-why.html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“There will come a day in the not-so-distant future when </a:t>
            </a:r>
            <a:r>
              <a:rPr lang="en-US" sz="1200" b="0" i="0" u="none" strike="noStrike" kern="1200" dirty="0" smtClean="0">
                <a:solidFill>
                  <a:schemeClr val="tx1"/>
                </a:solidFill>
                <a:effectLst/>
                <a:latin typeface="+mn-lt"/>
                <a:ea typeface="+mn-ea"/>
                <a:cs typeface="+mn-cs"/>
                <a:hlinkClick r:id="rId3" tooltip="Project Glass"/>
              </a:rPr>
              <a:t>Google Glass</a:t>
            </a:r>
            <a:r>
              <a:rPr lang="en-US" sz="1200" b="0" i="0" kern="1200" dirty="0" smtClean="0">
                <a:solidFill>
                  <a:schemeClr val="tx1"/>
                </a:solidFill>
                <a:effectLst/>
                <a:latin typeface="+mn-lt"/>
                <a:ea typeface="+mn-ea"/>
                <a:cs typeface="+mn-cs"/>
              </a:rPr>
              <a:t>-like devices allow you to run an </a:t>
            </a:r>
            <a:r>
              <a:rPr lang="en-US" sz="1200" b="0" i="0" u="none" strike="noStrike" kern="1200" dirty="0" err="1" smtClean="0">
                <a:solidFill>
                  <a:schemeClr val="tx1"/>
                </a:solidFill>
                <a:effectLst/>
                <a:latin typeface="+mn-lt"/>
                <a:ea typeface="+mn-ea"/>
                <a:cs typeface="+mn-cs"/>
                <a:hlinkClick r:id="rId4" tooltip="Adblock Plus"/>
              </a:rPr>
              <a:t>AdBlock</a:t>
            </a:r>
            <a:r>
              <a:rPr lang="en-US" sz="1200" b="0" i="0" kern="1200" dirty="0" smtClean="0">
                <a:solidFill>
                  <a:schemeClr val="tx1"/>
                </a:solidFill>
                <a:effectLst/>
                <a:latin typeface="+mn-lt"/>
                <a:ea typeface="+mn-ea"/>
                <a:cs typeface="+mn-cs"/>
              </a:rPr>
              <a:t>-equivalent algorithm on</a:t>
            </a:r>
            <a:r>
              <a:rPr lang="en-US" sz="1200" b="1" i="0" kern="1200" dirty="0" smtClean="0">
                <a:solidFill>
                  <a:schemeClr val="tx1"/>
                </a:solidFill>
                <a:effectLst/>
                <a:latin typeface="+mn-lt"/>
                <a:ea typeface="+mn-ea"/>
                <a:cs typeface="+mn-cs"/>
              </a:rPr>
              <a:t> real life</a:t>
            </a:r>
            <a:r>
              <a:rPr lang="en-US" sz="1200" b="0" i="0" kern="1200" dirty="0" smtClean="0">
                <a:solidFill>
                  <a:schemeClr val="tx1"/>
                </a:solidFill>
                <a:effectLst/>
                <a:latin typeface="+mn-lt"/>
                <a:ea typeface="+mn-ea"/>
                <a:cs typeface="+mn-cs"/>
              </a:rPr>
              <a:t>, editing physical advertising out of your everyday experience.”</a:t>
            </a:r>
            <a:endParaRPr lang="en-US" dirty="0" smtClean="0"/>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legal quagmire of deciding whether I, as an augmented reality user, have the right to control what appears in my field of view will be a big deal, one not resolved quickly or cheaply. A whole new set of opt-in and opt-out rights will need to be settled”</a:t>
            </a:r>
            <a:endParaRPr lang="en-US" dirty="0" smtClean="0"/>
          </a:p>
          <a:p>
            <a:endParaRPr lang="en-US" dirty="0" smtClean="0"/>
          </a:p>
          <a:p>
            <a:r>
              <a:rPr lang="en-US" dirty="0" smtClean="0"/>
              <a:t>http://www.fastcompany.com/1495569/inevitable-augmented-reality-first-person-shooting-game-hits-iphone</a:t>
            </a:r>
          </a:p>
          <a:p>
            <a:r>
              <a:rPr lang="en-US" sz="1200" b="0" i="0" kern="1200" dirty="0" smtClean="0">
                <a:solidFill>
                  <a:schemeClr val="tx1"/>
                </a:solidFill>
                <a:effectLst/>
                <a:latin typeface="+mn-lt"/>
                <a:ea typeface="+mn-ea"/>
                <a:cs typeface="+mn-cs"/>
              </a:rPr>
              <a:t>“…uses the iPhone's camera to view the real world and is smart enough to work out when you've "shot" an enemy successfully (the phone vibrates when you make a kill).”</a:t>
            </a:r>
          </a:p>
        </p:txBody>
      </p:sp>
      <p:sp>
        <p:nvSpPr>
          <p:cNvPr id="4" name="Slide Number Placeholder 3"/>
          <p:cNvSpPr>
            <a:spLocks noGrp="1"/>
          </p:cNvSpPr>
          <p:nvPr>
            <p:ph type="sldNum" sz="quarter" idx="10"/>
          </p:nvPr>
        </p:nvSpPr>
        <p:spPr/>
        <p:txBody>
          <a:bodyPr/>
          <a:lstStyle/>
          <a:p>
            <a:fld id="{A3ECA81A-E5DA-4B6A-9B3D-A475CF822CD2}" type="slidenum">
              <a:rPr lang="en-US" smtClean="0"/>
              <a:t>53</a:t>
            </a:fld>
            <a:endParaRPr lang="en-US"/>
          </a:p>
        </p:txBody>
      </p:sp>
    </p:spTree>
    <p:extLst>
      <p:ext uri="{BB962C8B-B14F-4D97-AF65-F5344CB8AC3E}">
        <p14:creationId xmlns:p14="http://schemas.microsoft.com/office/powerpoint/2010/main" val="3731372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smtClean="0">
                <a:solidFill>
                  <a:schemeClr val="tx1"/>
                </a:solidFill>
                <a:effectLst/>
                <a:latin typeface="+mn-lt"/>
                <a:ea typeface="+mn-ea"/>
                <a:cs typeface="+mn-cs"/>
              </a:rPr>
              <a:t>Virtual reality</a:t>
            </a:r>
          </a:p>
          <a:p>
            <a:pPr rtl="0" fontAlgn="base"/>
            <a:endParaRPr lang="en-US" sz="1200" b="1" i="0" u="none" strike="noStrike" kern="1200" dirty="0" smtClean="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Gear VR</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http://www.joystiq.com/2014/11/15/oculus-releases-mobile-sdk-gear-vr-coming-in-december/</a:t>
            </a:r>
          </a:p>
          <a:p>
            <a:pPr rtl="0" fontAlgn="base"/>
            <a:endParaRPr lang="en-US" sz="1200" b="1" i="0" u="none" strike="noStrike" kern="1200" dirty="0" smtClean="0">
              <a:solidFill>
                <a:schemeClr val="tx1"/>
              </a:solidFill>
              <a:effectLst/>
              <a:latin typeface="+mn-lt"/>
              <a:ea typeface="+mn-ea"/>
              <a:cs typeface="+mn-cs"/>
            </a:endParaRPr>
          </a:p>
          <a:p>
            <a:pPr marL="0" lvl="0" indent="0" rtl="0" fontAlgn="base">
              <a:buFont typeface="Arial" panose="020B0604020202020204" pitchFamily="34" charset="0"/>
              <a:buNone/>
            </a:pPr>
            <a:r>
              <a:rPr lang="en-US" sz="1200" b="0" i="0" u="none" strike="noStrike" kern="1200" dirty="0" smtClean="0">
                <a:solidFill>
                  <a:schemeClr val="tx1"/>
                </a:solidFill>
                <a:effectLst/>
                <a:latin typeface="+mn-lt"/>
                <a:ea typeface="+mn-ea"/>
                <a:cs typeface="+mn-cs"/>
              </a:rPr>
              <a:t>Oculus Rift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smtClean="0"/>
              <a:t>http://www.crunchwear.com/oculus-rift-launches-gaming-platform-for-vr-games/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smtClean="0"/>
              <a:t>https://share.oculus.com/</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smtClean="0"/>
              <a:t>http://newsroom.fb.com/news/2014/03/facebook-to-acquire-oculus/</a:t>
            </a:r>
          </a:p>
          <a:p>
            <a:pPr marL="0" lvl="0" indent="0" rtl="0" fontAlgn="base">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0" lvl="0" indent="0" rtl="0" fontAlgn="base">
              <a:buFont typeface="Arial" panose="020B0604020202020204" pitchFamily="34" charset="0"/>
              <a:buNone/>
            </a:pPr>
            <a:r>
              <a:rPr lang="en-US" sz="1200" b="0" i="0" u="none" strike="noStrike" kern="1200" dirty="0" err="1" smtClean="0">
                <a:solidFill>
                  <a:schemeClr val="tx1"/>
                </a:solidFill>
                <a:effectLst/>
                <a:latin typeface="+mn-lt"/>
                <a:ea typeface="+mn-ea"/>
                <a:cs typeface="+mn-cs"/>
              </a:rPr>
              <a:t>Virtuix</a:t>
            </a:r>
            <a:r>
              <a:rPr lang="en-US" sz="1200" b="0" i="0" u="none" strike="noStrike" kern="1200" dirty="0" smtClean="0">
                <a:solidFill>
                  <a:schemeClr val="tx1"/>
                </a:solidFill>
                <a:effectLst/>
                <a:latin typeface="+mn-lt"/>
                <a:ea typeface="+mn-ea"/>
                <a:cs typeface="+mn-cs"/>
              </a:rPr>
              <a:t> Omni</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https://www.kickstarter.com/projects/1944625487/omni-move-naturally-in-your-favorite-game</a:t>
            </a:r>
          </a:p>
          <a:p>
            <a:pPr marL="0" lvl="0" indent="0" rtl="0" fontAlgn="base">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0" lvl="0" indent="0" rtl="0" fontAlgn="base">
              <a:buFont typeface="Arial" panose="020B0604020202020204" pitchFamily="34" charset="0"/>
              <a:buNone/>
            </a:pPr>
            <a:r>
              <a:rPr lang="en-US" sz="1200" b="0" i="0" u="none" strike="noStrike" kern="1200" dirty="0" smtClean="0">
                <a:solidFill>
                  <a:schemeClr val="tx1"/>
                </a:solidFill>
                <a:effectLst/>
                <a:latin typeface="+mn-lt"/>
                <a:ea typeface="+mn-ea"/>
                <a:cs typeface="+mn-cs"/>
              </a:rPr>
              <a:t>Interesting to note</a:t>
            </a:r>
            <a:r>
              <a:rPr lang="en-US" sz="1200" b="0" i="0" u="none" strike="noStrike" kern="1200" baseline="0" dirty="0" smtClean="0">
                <a:solidFill>
                  <a:schemeClr val="tx1"/>
                </a:solidFill>
                <a:effectLst/>
                <a:latin typeface="+mn-lt"/>
                <a:ea typeface="+mn-ea"/>
                <a:cs typeface="+mn-cs"/>
              </a:rPr>
              <a:t> that both Oculus and Omni had very successful Kickstarter campaigns.</a:t>
            </a:r>
            <a:endParaRPr lang="en-US" sz="1200" b="0" i="0" u="none" strike="noStrike" kern="1200" dirty="0" smtClean="0">
              <a:solidFill>
                <a:schemeClr val="tx1"/>
              </a:solidFill>
              <a:effectLst/>
              <a:latin typeface="+mn-lt"/>
              <a:ea typeface="+mn-ea"/>
              <a:cs typeface="+mn-cs"/>
            </a:endParaRPr>
          </a:p>
          <a:p>
            <a:pPr marL="0" lvl="0" indent="0" rtl="0" fontAlgn="base">
              <a:buFont typeface="Arial" panose="020B0604020202020204" pitchFamily="34" charset="0"/>
              <a:buNone/>
            </a:pP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54</a:t>
            </a:fld>
            <a:endParaRPr lang="en-US"/>
          </a:p>
        </p:txBody>
      </p:sp>
    </p:spTree>
    <p:extLst>
      <p:ext uri="{BB962C8B-B14F-4D97-AF65-F5344CB8AC3E}">
        <p14:creationId xmlns:p14="http://schemas.microsoft.com/office/powerpoint/2010/main" val="518943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Games have entered mainstream culture, leading to rapid changes in the industry</a:t>
            </a:r>
          </a:p>
          <a:p>
            <a:pPr marL="171450" indent="-171450">
              <a:buFont typeface="Arial" panose="020B0604020202020204" pitchFamily="34" charset="0"/>
              <a:buChar char="•"/>
            </a:pPr>
            <a:r>
              <a:rPr lang="en-US" dirty="0" smtClean="0"/>
              <a:t>Timeline of where the industry has been, where it is now, and where it’s headed</a:t>
            </a:r>
          </a:p>
          <a:p>
            <a:pPr marL="171450" indent="-171450">
              <a:buFont typeface="Arial" panose="020B0604020202020204" pitchFamily="34" charset="0"/>
              <a:buChar char="•"/>
            </a:pPr>
            <a:r>
              <a:rPr lang="en-US" dirty="0" smtClean="0"/>
              <a:t>Analysis of new market forces and their impact on the future of the industry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smtClean="0">
                <a:solidFill>
                  <a:schemeClr val="tx1"/>
                </a:solidFill>
                <a:effectLst/>
                <a:latin typeface="+mn-lt"/>
                <a:ea typeface="+mn-ea"/>
                <a:cs typeface="+mn-cs"/>
              </a:rPr>
              <a:t>What kinds of legal battles will you be fighting in 2020?</a:t>
            </a:r>
          </a:p>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55</a:t>
            </a:fld>
            <a:endParaRPr lang="en-US"/>
          </a:p>
        </p:txBody>
      </p:sp>
    </p:spTree>
    <p:extLst>
      <p:ext uri="{BB962C8B-B14F-4D97-AF65-F5344CB8AC3E}">
        <p14:creationId xmlns:p14="http://schemas.microsoft.com/office/powerpoint/2010/main" val="2018640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56</a:t>
            </a:fld>
            <a:endParaRPr lang="en-US"/>
          </a:p>
        </p:txBody>
      </p:sp>
    </p:spTree>
    <p:extLst>
      <p:ext uri="{BB962C8B-B14F-4D97-AF65-F5344CB8AC3E}">
        <p14:creationId xmlns:p14="http://schemas.microsoft.com/office/powerpoint/2010/main" val="3887326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Publishers fund, publish and market games which are created by game development studios.</a:t>
            </a:r>
          </a:p>
          <a:p>
            <a:r>
              <a:rPr lang="en-US" sz="1200" b="0" i="0" u="none" strike="noStrike" kern="1200" dirty="0" smtClean="0">
                <a:solidFill>
                  <a:schemeClr val="tx1"/>
                </a:solidFill>
                <a:effectLst/>
                <a:latin typeface="+mn-lt"/>
                <a:ea typeface="+mn-ea"/>
                <a:cs typeface="+mn-cs"/>
              </a:rPr>
              <a:t>Common business model: Game developer makes the game, game publisher markets and distributes the game.</a:t>
            </a:r>
          </a:p>
          <a:p>
            <a:r>
              <a:rPr lang="en-US" dirty="0" smtClean="0"/>
              <a:t>The users pay the initial license fee upfront and own the right to obtain the service</a:t>
            </a:r>
            <a:r>
              <a:rPr lang="en-US" baseline="0" dirty="0" smtClean="0"/>
              <a:t> in perpetuity.</a:t>
            </a:r>
          </a:p>
          <a:p>
            <a:r>
              <a:rPr lang="en-US" baseline="0" dirty="0" smtClean="0"/>
              <a:t>Game might have been patched a couple times, but there was rarely new content in these updates. New content would have been released as expansion packs.</a:t>
            </a:r>
          </a:p>
          <a:p>
            <a:r>
              <a:rPr lang="en-US" baseline="0" dirty="0" smtClean="0"/>
              <a:t>Other biz models existed, but this was the most common.</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5</a:t>
            </a:fld>
            <a:endParaRPr lang="en-US"/>
          </a:p>
        </p:txBody>
      </p:sp>
    </p:spTree>
    <p:extLst>
      <p:ext uri="{BB962C8B-B14F-4D97-AF65-F5344CB8AC3E}">
        <p14:creationId xmlns:p14="http://schemas.microsoft.com/office/powerpoint/2010/main" val="2425842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Games purchased from box stores because internet was still new (and slower) and digital downloads hadn’t quite taken off.</a:t>
            </a:r>
          </a:p>
        </p:txBody>
      </p:sp>
      <p:sp>
        <p:nvSpPr>
          <p:cNvPr id="4" name="Slide Number Placeholder 3"/>
          <p:cNvSpPr>
            <a:spLocks noGrp="1"/>
          </p:cNvSpPr>
          <p:nvPr>
            <p:ph type="sldNum" sz="quarter" idx="10"/>
          </p:nvPr>
        </p:nvSpPr>
        <p:spPr/>
        <p:txBody>
          <a:bodyPr/>
          <a:lstStyle/>
          <a:p>
            <a:fld id="{A3ECA81A-E5DA-4B6A-9B3D-A475CF822CD2}" type="slidenum">
              <a:rPr lang="en-US" smtClean="0"/>
              <a:t>6</a:t>
            </a:fld>
            <a:endParaRPr lang="en-US"/>
          </a:p>
        </p:txBody>
      </p:sp>
    </p:spTree>
    <p:extLst>
      <p:ext uri="{BB962C8B-B14F-4D97-AF65-F5344CB8AC3E}">
        <p14:creationId xmlns:p14="http://schemas.microsoft.com/office/powerpoint/2010/main" val="3636276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PC and console games were very popular.</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7</a:t>
            </a:fld>
            <a:endParaRPr lang="en-US"/>
          </a:p>
        </p:txBody>
      </p:sp>
    </p:spTree>
    <p:extLst>
      <p:ext uri="{BB962C8B-B14F-4D97-AF65-F5344CB8AC3E}">
        <p14:creationId xmlns:p14="http://schemas.microsoft.com/office/powerpoint/2010/main" val="3593968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What led</a:t>
            </a:r>
            <a:r>
              <a:rPr lang="en-US" baseline="0" dirty="0" smtClean="0"/>
              <a:t> to such a drastic change in the industry in just a few short years?</a:t>
            </a:r>
            <a:endParaRPr lang="en-US" dirty="0"/>
          </a:p>
        </p:txBody>
      </p:sp>
      <p:sp>
        <p:nvSpPr>
          <p:cNvPr id="4" name="Slide Number Placeholder 3"/>
          <p:cNvSpPr>
            <a:spLocks noGrp="1"/>
          </p:cNvSpPr>
          <p:nvPr>
            <p:ph type="sldNum" sz="quarter" idx="10"/>
          </p:nvPr>
        </p:nvSpPr>
        <p:spPr/>
        <p:txBody>
          <a:bodyPr/>
          <a:lstStyle/>
          <a:p>
            <a:fld id="{A3ECA81A-E5DA-4B6A-9B3D-A475CF822CD2}" type="slidenum">
              <a:rPr lang="en-US" smtClean="0"/>
              <a:t>8</a:t>
            </a:fld>
            <a:endParaRPr lang="en-US"/>
          </a:p>
        </p:txBody>
      </p:sp>
    </p:spTree>
    <p:extLst>
      <p:ext uri="{BB962C8B-B14F-4D97-AF65-F5344CB8AC3E}">
        <p14:creationId xmlns:p14="http://schemas.microsoft.com/office/powerpoint/2010/main" val="1510148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19BAEA"/>
                </a:solidFill>
              </a:rPr>
              <a:t>Or</a:t>
            </a:r>
            <a:r>
              <a:rPr lang="en-US" baseline="0" dirty="0" smtClean="0">
                <a:solidFill>
                  <a:srgbClr val="19BAEA"/>
                </a:solidFill>
              </a:rPr>
              <a:t> smartphones, or </a:t>
            </a:r>
            <a:r>
              <a:rPr lang="en-US" dirty="0" smtClean="0">
                <a:solidFill>
                  <a:srgbClr val="19BAEA"/>
                </a:solidFill>
              </a:rPr>
              <a:t>whatever you think the answer is. </a:t>
            </a:r>
            <a:r>
              <a:rPr lang="en-US" dirty="0" smtClean="0">
                <a:solidFill>
                  <a:srgbClr val="19BAEA"/>
                </a:solidFill>
                <a:sym typeface="Wingdings" panose="05000000000000000000" pitchFamily="2" charset="2"/>
              </a:rPr>
              <a:t></a:t>
            </a:r>
            <a:endParaRPr lang="en-US" dirty="0" smtClean="0">
              <a:solidFill>
                <a:srgbClr val="19BAEA"/>
              </a:solidFill>
            </a:endParaRPr>
          </a:p>
        </p:txBody>
      </p:sp>
      <p:sp>
        <p:nvSpPr>
          <p:cNvPr id="4" name="Slide Number Placeholder 3"/>
          <p:cNvSpPr>
            <a:spLocks noGrp="1"/>
          </p:cNvSpPr>
          <p:nvPr>
            <p:ph type="sldNum" sz="quarter" idx="10"/>
          </p:nvPr>
        </p:nvSpPr>
        <p:spPr/>
        <p:txBody>
          <a:bodyPr/>
          <a:lstStyle/>
          <a:p>
            <a:fld id="{A3ECA81A-E5DA-4B6A-9B3D-A475CF822CD2}" type="slidenum">
              <a:rPr lang="en-US" smtClean="0"/>
              <a:t>9</a:t>
            </a:fld>
            <a:endParaRPr lang="en-US"/>
          </a:p>
        </p:txBody>
      </p:sp>
    </p:spTree>
    <p:extLst>
      <p:ext uri="{BB962C8B-B14F-4D97-AF65-F5344CB8AC3E}">
        <p14:creationId xmlns:p14="http://schemas.microsoft.com/office/powerpoint/2010/main" val="2066890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 Internet has not changed what games are, but it has made them vastly more effective at what they do. ”</a:t>
            </a: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Source: http://www.technologyreview.com/view/532331/games-and-the-internet-fertile-ground-for-cultural-change/</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The iPhone  created a “wide-open” market for third-party titles, where the barrier to entry for developers is low and games cost relatively little money for consumers.” (Sorry, I know you’re an Android guy </a:t>
            </a:r>
            <a:r>
              <a:rPr lang="en-US" sz="1200" b="0" i="0" kern="1200" dirty="0" smtClean="0">
                <a:solidFill>
                  <a:schemeClr val="tx1"/>
                </a:solidFill>
                <a:effectLst/>
                <a:latin typeface="+mn-lt"/>
                <a:ea typeface="+mn-ea"/>
                <a:cs typeface="+mn-cs"/>
                <a:sym typeface="Wingdings" panose="05000000000000000000" pitchFamily="2" charset="2"/>
              </a:rPr>
              <a:t>)</a:t>
            </a:r>
            <a:endParaRPr lang="en-US" sz="1200" b="0" i="0"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Source:</a:t>
            </a:r>
            <a:r>
              <a:rPr lang="en-US" sz="1200" b="0" i="0" u="none" strike="noStrike" kern="1200" baseline="0" dirty="0" smtClean="0">
                <a:solidFill>
                  <a:schemeClr val="tx1"/>
                </a:solidFill>
                <a:effectLst/>
                <a:latin typeface="+mn-lt"/>
                <a:ea typeface="+mn-ea"/>
                <a:cs typeface="+mn-cs"/>
              </a:rPr>
              <a:t> http://www.theesa.com/games-improving-what-matters/mobile-games.asp</a:t>
            </a:r>
          </a:p>
          <a:p>
            <a:pPr marL="171450" lvl="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half of American smartphone owners will spend close to 200 hours per year playing mobile games”</a:t>
            </a: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Source: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http://www.insidemobileapps.com/2013/11/25/smashing-ideas-50-of-smartphone-users-spend-close-to-200-hours-per-year-playing-games/</a:t>
            </a:r>
          </a:p>
          <a:p>
            <a:pPr marL="171450" lvl="0" indent="-171450" rtl="0" fontAlgn="base">
              <a:buFont typeface="Arial" panose="020B0604020202020204" pitchFamily="34" charset="0"/>
              <a:buChar char="•"/>
            </a:pPr>
            <a:r>
              <a:rPr lang="en-US" sz="1200" b="0" i="0" kern="1200" dirty="0" smtClean="0">
                <a:solidFill>
                  <a:schemeClr val="tx1"/>
                </a:solidFill>
                <a:effectLst/>
                <a:latin typeface="+mn-lt"/>
                <a:ea typeface="+mn-ea"/>
                <a:cs typeface="+mn-cs"/>
              </a:rPr>
              <a:t>“Before the Internet, gaming companies usually had one point of transactional contact with a consumer: the sale of the game itself, unless the company released merchandise or an official guide. Now, taking advantage of consumers’ ability and desire to buy things online, gaming companies have found seemingly limitless ways to entice them to buy things to enhance their experience with a particular game.”</a:t>
            </a:r>
            <a:endParaRPr lang="en-US" sz="1200" b="0" i="0" u="none" strike="noStrike" kern="1200" dirty="0" smtClean="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Source: http://highspeedinternet.com/blog/technology/how-the-internet-changed-the-gaming-industry</a:t>
            </a:r>
          </a:p>
          <a:p>
            <a:pPr marL="171450" indent="-171450" rtl="0" fontAlgn="base">
              <a:buFont typeface="Arial" panose="020B0604020202020204" pitchFamily="34" charset="0"/>
              <a:buChar char="•"/>
            </a:pPr>
            <a:endParaRPr lang="en-US" sz="1200" b="0" i="0" u="none" strike="noStrike" kern="1200" dirty="0" smtClean="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Rise of the internet/WWW increased access to games</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Increased access meant more people could play</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New players meant demands for different genres (casual and social became more popular)</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When smartphones became widely available, new mechanics had to be developed for touchscreens and games meant to be played ‘on the go’ or in short bursts</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All of these changes also meant that available methods of developing and financing games expanded beyond the traditional publisher/developer model.</a:t>
            </a:r>
          </a:p>
          <a:p>
            <a:pPr marL="171450" indent="-171450" rtl="0" fontAlgn="base">
              <a:buFont typeface="Arial" panose="020B0604020202020204" pitchFamily="34" charset="0"/>
              <a:buChar char="•"/>
            </a:pPr>
            <a:r>
              <a:rPr lang="en-US" sz="1200" b="0" i="0" u="none" strike="noStrike" kern="1200" dirty="0" smtClean="0">
                <a:solidFill>
                  <a:schemeClr val="tx1"/>
                </a:solidFill>
                <a:effectLst/>
                <a:latin typeface="+mn-lt"/>
                <a:ea typeface="+mn-ea"/>
                <a:cs typeface="+mn-cs"/>
              </a:rPr>
              <a:t>Also changed how games</a:t>
            </a:r>
            <a:r>
              <a:rPr lang="en-US" sz="1200" b="0" i="0" u="none" strike="noStrike" kern="1200" baseline="0" dirty="0" smtClean="0">
                <a:solidFill>
                  <a:schemeClr val="tx1"/>
                </a:solidFill>
                <a:effectLst/>
                <a:latin typeface="+mn-lt"/>
                <a:ea typeface="+mn-ea"/>
                <a:cs typeface="+mn-cs"/>
              </a:rPr>
              <a:t> could be developed</a:t>
            </a:r>
            <a:endParaRPr lang="en-US" dirty="0" smtClean="0"/>
          </a:p>
        </p:txBody>
      </p:sp>
      <p:sp>
        <p:nvSpPr>
          <p:cNvPr id="4" name="Slide Number Placeholder 3"/>
          <p:cNvSpPr>
            <a:spLocks noGrp="1"/>
          </p:cNvSpPr>
          <p:nvPr>
            <p:ph type="sldNum" sz="quarter" idx="10"/>
          </p:nvPr>
        </p:nvSpPr>
        <p:spPr/>
        <p:txBody>
          <a:bodyPr/>
          <a:lstStyle/>
          <a:p>
            <a:fld id="{A3ECA81A-E5DA-4B6A-9B3D-A475CF822CD2}" type="slidenum">
              <a:rPr lang="en-US" smtClean="0"/>
              <a:t>10</a:t>
            </a:fld>
            <a:endParaRPr lang="en-US"/>
          </a:p>
        </p:txBody>
      </p:sp>
    </p:spTree>
    <p:extLst>
      <p:ext uri="{BB962C8B-B14F-4D97-AF65-F5344CB8AC3E}">
        <p14:creationId xmlns:p14="http://schemas.microsoft.com/office/powerpoint/2010/main" val="3045247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rgbClr val="19BAE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95829807-81E0-44AA-8BA9-88EEFA0FC6B4}" type="datetime1">
              <a:rPr lang="en-US" smtClean="0"/>
              <a:t>14-11-24</a:t>
            </a:fld>
            <a:endParaRPr lang="en-US" dirty="0"/>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r>
              <a:rPr lang="en-US" smtClean="0"/>
              <a:t>
              </a:t>
            </a:r>
            <a:endParaRPr lang="en-US" dirty="0"/>
          </a:p>
        </p:txBody>
      </p:sp>
      <p:sp>
        <p:nvSpPr>
          <p:cNvPr id="11" name="Rectangle 10"/>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21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F0BD7A-C00B-4CDA-8E7A-B67ADB9B6795}" type="datetime1">
              <a:rPr lang="en-US" smtClean="0"/>
              <a:t>14-11-24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4" name="Rectangle 13"/>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8667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smtClean="0"/>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C40DB8-169E-45C5-BAC8-0803DC48BD56}"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790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smtClean="0"/>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677DFE-FFEC-44B2-8CBC-CEF53ADFD077}"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8781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1CB68D-D0C5-47DB-B4CC-7B126C0EB9B1}"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2" name="Rectangle 11"/>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70102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9A40C83-0292-4968-B03C-368168F81979}" type="datetime1">
              <a:rPr lang="en-US" smtClean="0"/>
              <a:t>14-11-24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9673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72A7C04-16FB-4FDE-9AA6-8654C908D8FC}" type="datetime1">
              <a:rPr lang="en-US" smtClean="0"/>
              <a:t>14-11-24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7116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8D164F-0EE5-499F-B90B-11C3DD595A0C}"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3173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0C51CA-412C-4B05-A13E-A21A476F3F89}"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6177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Lef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lvl1pPr>
              <a:defRPr sz="1800"/>
            </a:lvl1pPr>
            <a:lvl2pPr>
              <a:defRPr sz="1500"/>
            </a:lvl2pPr>
            <a:lvl3pPr>
              <a:defRPr sz="1350"/>
            </a:lvl3pPr>
            <a:lvl4pPr>
              <a:defRPr sz="12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9E83EA98-7473-4499-BEDD-895C069E3339}" type="datetime1">
              <a:rPr lang="en-US" smtClean="0"/>
              <a:t>14-11-24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1265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A4276F0-CCBC-4D2F-BD16-0640DFC2BCE4}"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520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rgbClr val="19BAE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BB4C369B-E606-4650-B410-61586BAB1697}" type="datetime1">
              <a:rPr lang="en-US" smtClean="0"/>
              <a:t>14-11-24</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15" name="Rectangle 14"/>
          <p:cNvSpPr/>
          <p:nvPr/>
        </p:nvSpPr>
        <p:spPr>
          <a:xfrm>
            <a:off x="7738039" y="7605"/>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2716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smtClean="0"/>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160CED8-491B-4BB0-8873-8BF32DF2DB89}" type="datetime1">
              <a:rPr lang="en-US" smtClean="0"/>
              <a:t>14-11-24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2611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rgbClr val="19BA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rgbClr val="19BAE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413690-EE8A-4C44-8D03-AF62055630B4}" type="datetime1">
              <a:rPr lang="en-US" smtClean="0"/>
              <a:t>14-11-24</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860765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0720A9-A6F9-4883-B935-40F8734B5C0D}" type="datetime1">
              <a:rPr lang="en-US" smtClean="0"/>
              <a:t>14-11-24</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20081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3BF7A-BC14-4B29-BCC8-BE3E4A94FDA3}" type="datetime1">
              <a:rPr lang="en-US" smtClean="0"/>
              <a:t>14-11-24</a:t>
            </a:fld>
            <a:endParaRPr lang="en-US" dirty="0"/>
          </a:p>
        </p:txBody>
      </p:sp>
      <p:sp>
        <p:nvSpPr>
          <p:cNvPr id="3" name="Footer Placeholder 2"/>
          <p:cNvSpPr>
            <a:spLocks noGrp="1"/>
          </p:cNvSpPr>
          <p:nvPr>
            <p:ph type="ftr" sz="quarter" idx="11"/>
          </p:nvPr>
        </p:nvSpPr>
        <p:spPr/>
        <p:txBody>
          <a:bodyPr/>
          <a:lstStyle/>
          <a:p>
            <a:r>
              <a:rPr lang="en-US" smtClean="0"/>
              <a:t>
              </a:t>
            </a:r>
            <a:endParaRPr lang="en-US" dirty="0"/>
          </a:p>
        </p:txBody>
      </p:sp>
      <p:sp>
        <p:nvSpPr>
          <p:cNvPr id="6" name="Rectangle 5"/>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43578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rgbClr val="19BAE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A061346-848D-4459-8CAE-9DF3778FB262}" type="datetime1">
              <a:rPr lang="en-US" smtClean="0"/>
              <a:t>14-11-24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20" name="Rectangle 19"/>
          <p:cNvSpPr/>
          <p:nvPr userDrawn="1"/>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394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rgbClr val="19BAE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279EFF6E-6145-44E2-9270-A481E37EC493}" type="datetime1">
              <a:rPr lang="en-US" smtClean="0"/>
              <a:t>14-11-24</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14" name="Rectangle 13"/>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1715654"/>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20" cstate="print">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673198" cy="70986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9C7374AB-FE26-4F6C-81B2-7D14E81F192E}" type="datetime1">
              <a:rPr lang="en-US" smtClean="0"/>
              <a:t>14-11-24</a:t>
            </a:fld>
            <a:endParaRPr lang="en-US" dirty="0"/>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r>
              <a:rPr lang="en-US" smtClean="0"/>
              <a:t>
              </a:t>
            </a:r>
            <a:endParaRPr lang="en-US" dirty="0"/>
          </a:p>
        </p:txBody>
      </p:sp>
      <p:sp>
        <p:nvSpPr>
          <p:cNvPr id="22" name="Rectangle 21"/>
          <p:cNvSpPr/>
          <p:nvPr/>
        </p:nvSpPr>
        <p:spPr>
          <a:xfrm>
            <a:off x="7745644" y="0"/>
            <a:ext cx="685800" cy="1099458"/>
          </a:xfrm>
          <a:prstGeom prst="rect">
            <a:avLst/>
          </a:prstGeom>
          <a:solidFill>
            <a:srgbClr val="19BAEA"/>
          </a:solidFill>
          <a:ln>
            <a:solidFill>
              <a:srgbClr val="19BAEA"/>
            </a:solid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052093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 id="2147483892" r:id="rId17"/>
    <p:sldLayoutId id="2147483893" r:id="rId18"/>
  </p:sldLayoutIdLst>
  <p:timing>
    <p:tnLst>
      <p:par>
        <p:cTn xmlns:p14="http://schemas.microsoft.com/office/powerpoint/2010/main" id="1" dur="indefinite" restart="never" nodeType="tmRoot"/>
      </p:par>
    </p:tnLst>
  </p:timing>
  <p:hf hdr="0" ftr="0" dt="0"/>
  <p:txStyles>
    <p:titleStyle>
      <a:lvl1pPr algn="l" defTabSz="457200" rtl="0" eaLnBrk="1" latinLnBrk="0" hangingPunct="1">
        <a:spcBef>
          <a:spcPct val="0"/>
        </a:spcBef>
        <a:buNone/>
        <a:defRPr sz="28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19BAEA"/>
        </a:buClr>
        <a:buSzPct val="80000"/>
        <a:buFont typeface="Wingdings 3" charset="2"/>
        <a:buChar char=""/>
        <a:defRPr sz="24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rgbClr val="19BAEA"/>
        </a:buClr>
        <a:buSzPct val="80000"/>
        <a:buFont typeface="Wingdings 3" charset="2"/>
        <a:buChar char=""/>
        <a:defRPr sz="20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rgbClr val="19BAEA"/>
        </a:buClr>
        <a:buSzPct val="80000"/>
        <a:buFont typeface="Wingdings 3" charset="2"/>
        <a:buChar char=""/>
        <a:defRPr sz="18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rgbClr val="19BAEA"/>
        </a:buClr>
        <a:buSzPct val="80000"/>
        <a:buFont typeface="Wingdings 3" charset="2"/>
        <a:buChar char=""/>
        <a:defRPr sz="16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rgbClr val="19BAEA"/>
        </a:buClr>
        <a:buSzPct val="80000"/>
        <a:buFont typeface="Wingdings 3" charset="2"/>
        <a:buChar char=""/>
        <a:defRPr sz="16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g"/><Relationship Id="rId9" Type="http://schemas.openxmlformats.org/officeDocument/2006/relationships/image" Target="../media/image9.png"/><Relationship Id="rId10"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png"/><Relationship Id="rId3"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6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6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76.png"/><Relationship Id="rId5" Type="http://schemas.openxmlformats.org/officeDocument/2006/relationships/oleObject" Target="../embeddings/oleObject1.bin"/><Relationship Id="rId6" Type="http://schemas.openxmlformats.org/officeDocument/2006/relationships/image" Target="../media/image75.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2.bin"/><Relationship Id="rId5" Type="http://schemas.openxmlformats.org/officeDocument/2006/relationships/image" Target="../media/image77.wmf"/><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vmlDrawing" Target="../drawings/vmlDrawing2.vml"/><Relationship Id="rId2"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jp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jpeg"/><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7"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1" y="2222623"/>
            <a:ext cx="6917991" cy="2554983"/>
          </a:xfrm>
        </p:spPr>
        <p:txBody>
          <a:bodyPr/>
          <a:lstStyle/>
          <a:p>
            <a:r>
              <a:rPr lang="en-US" sz="4000" dirty="0" smtClean="0"/>
              <a:t>From Farmville to</a:t>
            </a:r>
            <a:br>
              <a:rPr lang="en-US" sz="4000" dirty="0" smtClean="0"/>
            </a:br>
            <a:r>
              <a:rPr lang="en-US" sz="4000" dirty="0" smtClean="0"/>
              <a:t>Fallow Fields </a:t>
            </a:r>
            <a:endParaRPr lang="en-US" sz="4000" dirty="0"/>
          </a:p>
        </p:txBody>
      </p:sp>
      <p:sp>
        <p:nvSpPr>
          <p:cNvPr id="3" name="Subtitle 2"/>
          <p:cNvSpPr>
            <a:spLocks noGrp="1"/>
          </p:cNvSpPr>
          <p:nvPr>
            <p:ph type="subTitle" idx="1"/>
          </p:nvPr>
        </p:nvSpPr>
        <p:spPr>
          <a:xfrm>
            <a:off x="866441" y="4777380"/>
            <a:ext cx="6424946" cy="861420"/>
          </a:xfrm>
        </p:spPr>
        <p:txBody>
          <a:bodyPr>
            <a:normAutofit/>
          </a:bodyPr>
          <a:lstStyle/>
          <a:p>
            <a:r>
              <a:rPr lang="en-US" sz="2000" dirty="0" smtClean="0"/>
              <a:t>Opportunities &amp; cycles in the game industry</a:t>
            </a:r>
          </a:p>
        </p:txBody>
      </p:sp>
      <p:sp>
        <p:nvSpPr>
          <p:cNvPr id="4" name="Slide Number Placeholder 3"/>
          <p:cNvSpPr>
            <a:spLocks noGrp="1"/>
          </p:cNvSpPr>
          <p:nvPr>
            <p:ph type="sldNum" sz="quarter" idx="4"/>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8192420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After the Internet exploded…</a:t>
            </a:r>
            <a:endParaRPr lang="en-US" dirty="0"/>
          </a:p>
        </p:txBody>
      </p:sp>
      <p:sp>
        <p:nvSpPr>
          <p:cNvPr id="5" name="Content Placeholder 4"/>
          <p:cNvSpPr>
            <a:spLocks noGrp="1"/>
          </p:cNvSpPr>
          <p:nvPr>
            <p:ph idx="1"/>
          </p:nvPr>
        </p:nvSpPr>
        <p:spPr>
          <a:xfrm>
            <a:off x="866215" y="2809875"/>
            <a:ext cx="3982511" cy="3191680"/>
          </a:xfrm>
        </p:spPr>
        <p:txBody>
          <a:bodyPr>
            <a:normAutofit fontScale="85000" lnSpcReduction="20000"/>
          </a:bodyPr>
          <a:lstStyle/>
          <a:p>
            <a:r>
              <a:rPr lang="en-US" dirty="0" smtClean="0"/>
              <a:t>It increased access to games, made piracy easier (</a:t>
            </a:r>
            <a:r>
              <a:rPr lang="en-US" dirty="0" err="1" smtClean="0"/>
              <a:t>warez</a:t>
            </a:r>
            <a:r>
              <a:rPr lang="en-US" dirty="0" smtClean="0"/>
              <a:t>) while also promising an end to it (Steam)</a:t>
            </a:r>
          </a:p>
          <a:p>
            <a:r>
              <a:rPr lang="en-US" dirty="0" smtClean="0"/>
              <a:t>Smartphones became popular; everyone had a gaming device in their pocket</a:t>
            </a:r>
          </a:p>
          <a:p>
            <a:r>
              <a:rPr lang="en-US" dirty="0" smtClean="0"/>
              <a:t>More people started playing games</a:t>
            </a:r>
          </a:p>
          <a:p>
            <a:r>
              <a:rPr lang="en-US" dirty="0" smtClean="0"/>
              <a:t>New players meant demands for different genres and pricing models</a:t>
            </a:r>
          </a:p>
        </p:txBody>
      </p:sp>
      <p:sp>
        <p:nvSpPr>
          <p:cNvPr id="6" name="Slide Number Placeholder 5"/>
          <p:cNvSpPr>
            <a:spLocks noGrp="1"/>
          </p:cNvSpPr>
          <p:nvPr>
            <p:ph type="sldNum" sz="quarter" idx="4"/>
          </p:nvPr>
        </p:nvSpPr>
        <p:spPr/>
        <p:txBody>
          <a:bodyPr/>
          <a:lstStyle/>
          <a:p>
            <a:fld id="{D57F1E4F-1CFF-5643-939E-217C01CDF565}" type="slidenum">
              <a:rPr lang="en-US" smtClean="0"/>
              <a:pPr/>
              <a:t>10</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19315" y="2495349"/>
            <a:ext cx="3383466" cy="4114800"/>
          </a:xfrm>
          <a:prstGeom prst="rect">
            <a:avLst/>
          </a:prstGeom>
        </p:spPr>
      </p:pic>
    </p:spTree>
    <p:extLst>
      <p:ext uri="{BB962C8B-B14F-4D97-AF65-F5344CB8AC3E}">
        <p14:creationId xmlns:p14="http://schemas.microsoft.com/office/powerpoint/2010/main" val="815590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Game Industry Changes</a:t>
            </a:r>
            <a:endParaRPr lang="en-US" dirty="0"/>
          </a:p>
        </p:txBody>
      </p:sp>
      <p:sp>
        <p:nvSpPr>
          <p:cNvPr id="3" name="Content Placeholder 2"/>
          <p:cNvSpPr>
            <a:spLocks noGrp="1"/>
          </p:cNvSpPr>
          <p:nvPr>
            <p:ph idx="1"/>
          </p:nvPr>
        </p:nvSpPr>
        <p:spPr>
          <a:xfrm>
            <a:off x="866441" y="2489200"/>
            <a:ext cx="7414674" cy="3530600"/>
          </a:xfrm>
        </p:spPr>
        <p:txBody>
          <a:bodyPr/>
          <a:lstStyle/>
          <a:p>
            <a:r>
              <a:rPr lang="en-US" dirty="0" smtClean="0"/>
              <a:t>Smartphones and tablets spawned the massive mobile game market</a:t>
            </a:r>
          </a:p>
          <a:p>
            <a:r>
              <a:rPr lang="en-US" dirty="0" smtClean="0"/>
              <a:t>Casual social games skyrocketed in popularity as “gamer” demographics changed</a:t>
            </a:r>
          </a:p>
          <a:p>
            <a:r>
              <a:rPr lang="en-US" dirty="0" smtClean="0"/>
              <a:t>Increased broadband Internet speeds opened up new options for cloud gaming, streaming, and “always on” </a:t>
            </a:r>
          </a:p>
          <a:p>
            <a:r>
              <a:rPr lang="en-US" dirty="0" smtClean="0"/>
              <a:t>Growing library of tools, engines and services helped streamline the game development process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3302313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997243"/>
            <a:ext cx="3086660" cy="2947736"/>
          </a:xfrm>
        </p:spPr>
        <p:txBody>
          <a:bodyPr/>
          <a:lstStyle/>
          <a:p>
            <a:r>
              <a:rPr lang="en-US" dirty="0" smtClean="0"/>
              <a:t>Where the Game Industry Is Now</a:t>
            </a:r>
            <a:endParaRPr lang="en-US" dirty="0"/>
          </a:p>
        </p:txBody>
      </p:sp>
      <p:sp>
        <p:nvSpPr>
          <p:cNvPr id="3" name="Text Placeholder 2"/>
          <p:cNvSpPr>
            <a:spLocks noGrp="1"/>
          </p:cNvSpPr>
          <p:nvPr>
            <p:ph type="body" idx="1"/>
          </p:nvPr>
        </p:nvSpPr>
        <p:spPr>
          <a:xfrm>
            <a:off x="5172891" y="1997243"/>
            <a:ext cx="3001023" cy="2851483"/>
          </a:xfrm>
        </p:spPr>
        <p:txBody>
          <a:bodyPr/>
          <a:lstStyle/>
          <a:p>
            <a:r>
              <a:rPr lang="en-US" dirty="0"/>
              <a:t>Business models</a:t>
            </a:r>
          </a:p>
          <a:p>
            <a:r>
              <a:rPr lang="en-US" dirty="0"/>
              <a:t>distribution</a:t>
            </a:r>
          </a:p>
          <a:p>
            <a:r>
              <a:rPr lang="en-US" dirty="0"/>
              <a:t>Popular </a:t>
            </a:r>
            <a:r>
              <a:rPr lang="en-US" dirty="0" smtClean="0"/>
              <a:t>platforms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12421707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4"/>
          </p:nvPr>
        </p:nvSpPr>
        <p:spPr/>
        <p:txBody>
          <a:bodyPr/>
          <a:lstStyle/>
          <a:p>
            <a:fld id="{D57F1E4F-1CFF-5643-939E-217C01CDF565}" type="slidenum">
              <a:rPr lang="en-US" smtClean="0"/>
              <a:pPr/>
              <a:t>13</a:t>
            </a:fld>
            <a:endParaRPr lang="en-US" dirty="0"/>
          </a:p>
        </p:txBody>
      </p:sp>
      <p:pic>
        <p:nvPicPr>
          <p:cNvPr id="6" name="Picture 5" descr="Gaming-lumascap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9759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91616" y="4127782"/>
            <a:ext cx="3373486" cy="2239150"/>
          </a:xfrm>
          <a:prstGeom prst="rect">
            <a:avLst/>
          </a:prstGeom>
        </p:spPr>
      </p:pic>
      <p:sp>
        <p:nvSpPr>
          <p:cNvPr id="2" name="Title 1"/>
          <p:cNvSpPr>
            <a:spLocks noGrp="1"/>
          </p:cNvSpPr>
          <p:nvPr>
            <p:ph type="title"/>
          </p:nvPr>
        </p:nvSpPr>
        <p:spPr/>
        <p:txBody>
          <a:bodyPr/>
          <a:lstStyle/>
          <a:p>
            <a:r>
              <a:rPr lang="en-US" dirty="0" smtClean="0"/>
              <a:t>Where We Are Now: Business Models</a:t>
            </a:r>
            <a:endParaRPr lang="en-US" dirty="0"/>
          </a:p>
        </p:txBody>
      </p:sp>
      <p:sp>
        <p:nvSpPr>
          <p:cNvPr id="3" name="Content Placeholder 2"/>
          <p:cNvSpPr>
            <a:spLocks noGrp="1"/>
          </p:cNvSpPr>
          <p:nvPr>
            <p:ph sz="half" idx="1"/>
          </p:nvPr>
        </p:nvSpPr>
        <p:spPr>
          <a:xfrm>
            <a:off x="522816" y="2450488"/>
            <a:ext cx="3894534" cy="2955473"/>
          </a:xfrm>
        </p:spPr>
        <p:txBody>
          <a:bodyPr>
            <a:normAutofit/>
          </a:bodyPr>
          <a:lstStyle/>
          <a:p>
            <a:pPr marL="0" indent="0">
              <a:buNone/>
            </a:pPr>
            <a:r>
              <a:rPr lang="en-US" sz="1800" b="1" dirty="0" smtClean="0"/>
              <a:t>Premium </a:t>
            </a:r>
          </a:p>
          <a:p>
            <a:r>
              <a:rPr lang="en-US" sz="1800" dirty="0" smtClean="0"/>
              <a:t>I.e. Developer </a:t>
            </a:r>
            <a:r>
              <a:rPr lang="en-US" sz="1800" dirty="0"/>
              <a:t>releases a game on their website </a:t>
            </a:r>
            <a:r>
              <a:rPr lang="en-US" sz="1800" dirty="0" smtClean="0"/>
              <a:t>or third party platform player </a:t>
            </a:r>
            <a:r>
              <a:rPr lang="en-US" sz="1800" dirty="0"/>
              <a:t>purchase and download</a:t>
            </a:r>
          </a:p>
          <a:p>
            <a:endParaRPr lang="en-US" sz="1800" dirty="0"/>
          </a:p>
        </p:txBody>
      </p:sp>
      <p:sp>
        <p:nvSpPr>
          <p:cNvPr id="7" name="Content Placeholder 6"/>
          <p:cNvSpPr>
            <a:spLocks noGrp="1"/>
          </p:cNvSpPr>
          <p:nvPr>
            <p:ph sz="half" idx="2"/>
          </p:nvPr>
        </p:nvSpPr>
        <p:spPr>
          <a:xfrm>
            <a:off x="4656534" y="2416629"/>
            <a:ext cx="3773091" cy="2955472"/>
          </a:xfrm>
        </p:spPr>
        <p:txBody>
          <a:bodyPr>
            <a:normAutofit/>
          </a:bodyPr>
          <a:lstStyle/>
          <a:p>
            <a:pPr marL="0" indent="0">
              <a:buNone/>
            </a:pPr>
            <a:r>
              <a:rPr lang="en-US" sz="1800" b="1" dirty="0" smtClean="0"/>
              <a:t>Freemium</a:t>
            </a:r>
          </a:p>
          <a:p>
            <a:r>
              <a:rPr lang="en-US" sz="1800" dirty="0" smtClean="0"/>
              <a:t>I.e. Developer </a:t>
            </a:r>
            <a:r>
              <a:rPr lang="en-US" sz="1800" dirty="0"/>
              <a:t>releases a </a:t>
            </a:r>
            <a:r>
              <a:rPr lang="en-US" sz="1800" dirty="0" smtClean="0"/>
              <a:t>game for free, offers items for IAP </a:t>
            </a:r>
            <a:r>
              <a:rPr lang="en-US" sz="1800" dirty="0"/>
              <a:t>and makes continuous updates to retain players</a:t>
            </a:r>
          </a:p>
          <a:p>
            <a:endParaRPr lang="en-US" sz="1800" dirty="0"/>
          </a:p>
        </p:txBody>
      </p:sp>
      <p:sp>
        <p:nvSpPr>
          <p:cNvPr id="12" name="Slide Number Placeholder 11"/>
          <p:cNvSpPr>
            <a:spLocks noGrp="1"/>
          </p:cNvSpPr>
          <p:nvPr>
            <p:ph type="sldNum" sz="quarter" idx="4"/>
          </p:nvPr>
        </p:nvSpPr>
        <p:spPr/>
        <p:txBody>
          <a:bodyPr/>
          <a:lstStyle/>
          <a:p>
            <a:fld id="{D57F1E4F-1CFF-5643-939E-217C01CDF565}" type="slidenum">
              <a:rPr lang="en-US" smtClean="0"/>
              <a:pPr/>
              <a:t>14</a:t>
            </a:fld>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4113" y="4342826"/>
            <a:ext cx="2826150" cy="2119613"/>
          </a:xfrm>
          <a:prstGeom prst="rect">
            <a:avLst/>
          </a:prstGeom>
        </p:spPr>
      </p:pic>
    </p:spTree>
    <p:extLst>
      <p:ext uri="{BB962C8B-B14F-4D97-AF65-F5344CB8AC3E}">
        <p14:creationId xmlns:p14="http://schemas.microsoft.com/office/powerpoint/2010/main" val="3752783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Then &amp; Now</a:t>
            </a:r>
            <a:endParaRPr lang="en-US" dirty="0"/>
          </a:p>
        </p:txBody>
      </p:sp>
      <p:sp>
        <p:nvSpPr>
          <p:cNvPr id="5" name="Text Placeholder 4"/>
          <p:cNvSpPr>
            <a:spLocks noGrp="1"/>
          </p:cNvSpPr>
          <p:nvPr>
            <p:ph type="body" sz="quarter" idx="3"/>
          </p:nvPr>
        </p:nvSpPr>
        <p:spPr/>
        <p:txBody>
          <a:bodyPr/>
          <a:lstStyle/>
          <a:p>
            <a:r>
              <a:rPr lang="en-US" sz="2800" dirty="0"/>
              <a:t>Now</a:t>
            </a:r>
          </a:p>
        </p:txBody>
      </p:sp>
      <p:sp>
        <p:nvSpPr>
          <p:cNvPr id="7" name="Slide Number Placeholder 6"/>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8" name="Picture 7" descr="decfigure1_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7897" y="2219640"/>
            <a:ext cx="7082370" cy="4672226"/>
          </a:xfrm>
          <a:prstGeom prst="rect">
            <a:avLst/>
          </a:prstGeom>
        </p:spPr>
      </p:pic>
    </p:spTree>
    <p:extLst>
      <p:ext uri="{BB962C8B-B14F-4D97-AF65-F5344CB8AC3E}">
        <p14:creationId xmlns:p14="http://schemas.microsoft.com/office/powerpoint/2010/main" val="18403790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on Premium/Freemium</a:t>
            </a:r>
            <a:endParaRPr lang="en-US" dirty="0"/>
          </a:p>
        </p:txBody>
      </p:sp>
      <p:sp>
        <p:nvSpPr>
          <p:cNvPr id="3" name="Content Placeholder 2"/>
          <p:cNvSpPr>
            <a:spLocks noGrp="1"/>
          </p:cNvSpPr>
          <p:nvPr>
            <p:ph sz="half" idx="1"/>
          </p:nvPr>
        </p:nvSpPr>
        <p:spPr/>
        <p:txBody>
          <a:bodyPr/>
          <a:lstStyle/>
          <a:p>
            <a:pPr marL="0" indent="0">
              <a:buNone/>
            </a:pPr>
            <a:r>
              <a:rPr lang="en-US" b="1" dirty="0" smtClean="0"/>
              <a:t>Premium</a:t>
            </a:r>
          </a:p>
          <a:p>
            <a:r>
              <a:rPr lang="en-US" dirty="0" smtClean="0"/>
              <a:t>Episodic</a:t>
            </a:r>
          </a:p>
          <a:p>
            <a:r>
              <a:rPr lang="en-US" dirty="0" smtClean="0"/>
              <a:t>Subscription</a:t>
            </a:r>
          </a:p>
        </p:txBody>
      </p:sp>
      <p:sp>
        <p:nvSpPr>
          <p:cNvPr id="4" name="Content Placeholder 3"/>
          <p:cNvSpPr>
            <a:spLocks noGrp="1"/>
          </p:cNvSpPr>
          <p:nvPr>
            <p:ph sz="half" idx="2"/>
          </p:nvPr>
        </p:nvSpPr>
        <p:spPr/>
        <p:txBody>
          <a:bodyPr/>
          <a:lstStyle/>
          <a:p>
            <a:pPr marL="0" indent="0">
              <a:buNone/>
            </a:pPr>
            <a:r>
              <a:rPr lang="en-US" b="1" dirty="0" smtClean="0"/>
              <a:t>Freemium</a:t>
            </a:r>
          </a:p>
          <a:p>
            <a:r>
              <a:rPr lang="en-US" dirty="0" smtClean="0"/>
              <a:t>Ad supported</a:t>
            </a:r>
          </a:p>
          <a:p>
            <a:r>
              <a:rPr lang="en-US" dirty="0" smtClean="0"/>
              <a:t>Virtual items</a:t>
            </a:r>
          </a:p>
        </p:txBody>
      </p:sp>
      <p:sp>
        <p:nvSpPr>
          <p:cNvPr id="5" name="Slide Number Placeholder 4"/>
          <p:cNvSpPr>
            <a:spLocks noGrp="1"/>
          </p:cNvSpPr>
          <p:nvPr>
            <p:ph type="sldNum" sz="quarter" idx="4"/>
          </p:nvPr>
        </p:nvSpPr>
        <p:spPr/>
        <p:txBody>
          <a:bodyPr/>
          <a:lstStyle/>
          <a:p>
            <a:fld id="{D57F1E4F-1CFF-5643-939E-217C01CDF565}" type="slidenum">
              <a:rPr lang="en-US" smtClean="0"/>
              <a:pPr/>
              <a:t>16</a:t>
            </a:fld>
            <a:endParaRPr lang="en-US" dirty="0"/>
          </a:p>
        </p:txBody>
      </p:sp>
      <p:sp>
        <p:nvSpPr>
          <p:cNvPr id="7" name="Content Placeholder 3"/>
          <p:cNvSpPr txBox="1">
            <a:spLocks/>
          </p:cNvSpPr>
          <p:nvPr/>
        </p:nvSpPr>
        <p:spPr>
          <a:xfrm>
            <a:off x="864444" y="4470397"/>
            <a:ext cx="3636981" cy="3530601"/>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rgbClr val="19BAEA"/>
              </a:buClr>
              <a:buSzPct val="80000"/>
              <a:buFont typeface="Wingdings 3" charset="2"/>
              <a:buChar char=""/>
              <a:defRPr sz="24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rgbClr val="19BAEA"/>
              </a:buClr>
              <a:buSzPct val="80000"/>
              <a:buFont typeface="Wingdings 3" charset="2"/>
              <a:buChar char=""/>
              <a:defRPr sz="20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rgbClr val="19BAEA"/>
              </a:buClr>
              <a:buSzPct val="80000"/>
              <a:buFont typeface="Wingdings 3" charset="2"/>
              <a:buChar char=""/>
              <a:defRPr sz="18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rgbClr val="19BAEA"/>
              </a:buClr>
              <a:buSzPct val="80000"/>
              <a:buFont typeface="Wingdings 3" charset="2"/>
              <a:buChar char=""/>
              <a:defRPr sz="16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rgbClr val="19BAEA"/>
              </a:buClr>
              <a:buSzPct val="80000"/>
              <a:buFont typeface="Wingdings 3" charset="2"/>
              <a:buChar char=""/>
              <a:defRPr sz="16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b="1" dirty="0" smtClean="0"/>
              <a:t>Hybrid</a:t>
            </a:r>
          </a:p>
          <a:p>
            <a:r>
              <a:rPr lang="en-US" dirty="0" smtClean="0"/>
              <a:t>DLC</a:t>
            </a:r>
          </a:p>
          <a:p>
            <a:r>
              <a:rPr lang="en-US" dirty="0" smtClean="0"/>
              <a:t>Gated Progression</a:t>
            </a:r>
          </a:p>
          <a:p>
            <a:r>
              <a:rPr lang="en-US" dirty="0" smtClean="0"/>
              <a:t>MTX in Premium</a:t>
            </a:r>
          </a:p>
        </p:txBody>
      </p:sp>
      <p:pic>
        <p:nvPicPr>
          <p:cNvPr id="8" name="Picture 7" descr="Screenshot 2014-11-18 13.01.0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42955" y="4284134"/>
            <a:ext cx="2313215" cy="2286000"/>
          </a:xfrm>
          <a:prstGeom prst="rect">
            <a:avLst/>
          </a:prstGeom>
        </p:spPr>
      </p:pic>
    </p:spTree>
    <p:extLst>
      <p:ext uri="{BB962C8B-B14F-4D97-AF65-F5344CB8AC3E}">
        <p14:creationId xmlns:p14="http://schemas.microsoft.com/office/powerpoint/2010/main" val="18680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Freemium is a radical change</a:t>
            </a:r>
            <a:endParaRPr lang="en-US" dirty="0"/>
          </a:p>
        </p:txBody>
      </p:sp>
      <p:sp>
        <p:nvSpPr>
          <p:cNvPr id="3" name="Content Placeholder 2"/>
          <p:cNvSpPr>
            <a:spLocks noGrp="1"/>
          </p:cNvSpPr>
          <p:nvPr>
            <p:ph sz="half" idx="1"/>
          </p:nvPr>
        </p:nvSpPr>
        <p:spPr>
          <a:xfrm>
            <a:off x="866440" y="2489199"/>
            <a:ext cx="7667960" cy="3530604"/>
          </a:xfrm>
        </p:spPr>
        <p:txBody>
          <a:bodyPr/>
          <a:lstStyle/>
          <a:p>
            <a:r>
              <a:rPr lang="en-US" dirty="0" smtClean="0"/>
              <a:t>Freemium is to games as </a:t>
            </a:r>
            <a:r>
              <a:rPr lang="en-US" dirty="0" err="1" smtClean="0"/>
              <a:t>SaaS</a:t>
            </a:r>
            <a:r>
              <a:rPr lang="en-US" dirty="0" smtClean="0"/>
              <a:t> is to enterprise</a:t>
            </a:r>
          </a:p>
          <a:p>
            <a:r>
              <a:rPr lang="en-US" dirty="0" smtClean="0"/>
              <a:t>Launching a freemium game is “tip of iceberg” for development effort</a:t>
            </a:r>
          </a:p>
          <a:p>
            <a:r>
              <a:rPr lang="en-US" dirty="0" smtClean="0"/>
              <a:t>Cost/complexity of operating freemium much higher than premium – see many </a:t>
            </a:r>
            <a:r>
              <a:rPr lang="en-US" dirty="0" err="1" smtClean="0"/>
              <a:t>devs</a:t>
            </a:r>
            <a:r>
              <a:rPr lang="en-US" dirty="0" smtClean="0"/>
              <a:t> failing to gauge this properly</a:t>
            </a:r>
          </a:p>
          <a:p>
            <a:r>
              <a:rPr lang="en-US" dirty="0" smtClean="0"/>
              <a:t>Legal issues around “</a:t>
            </a:r>
            <a:r>
              <a:rPr lang="en-US" dirty="0" err="1" smtClean="0"/>
              <a:t>sunsetting</a:t>
            </a:r>
            <a:r>
              <a:rPr lang="en-US" dirty="0" smtClean="0"/>
              <a:t>” freemium games, what happens to player purchases, </a:t>
            </a:r>
            <a:r>
              <a:rPr lang="en-US" dirty="0" err="1" smtClean="0"/>
              <a:t>etc</a:t>
            </a:r>
            <a:endParaRPr lang="en-US" dirty="0"/>
          </a:p>
        </p:txBody>
      </p:sp>
      <p:sp>
        <p:nvSpPr>
          <p:cNvPr id="5" name="Slide Number Placeholder 4"/>
          <p:cNvSpPr>
            <a:spLocks noGrp="1"/>
          </p:cNvSpPr>
          <p:nvPr>
            <p:ph type="sldNum" sz="quarter" idx="4"/>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09853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 Are Now: </a:t>
            </a:r>
            <a:r>
              <a:rPr lang="en-US" dirty="0" smtClean="0"/>
              <a:t>Distribution</a:t>
            </a:r>
            <a:endParaRPr lang="en-US" dirty="0"/>
          </a:p>
        </p:txBody>
      </p:sp>
      <p:sp>
        <p:nvSpPr>
          <p:cNvPr id="3" name="Content Placeholder 2"/>
          <p:cNvSpPr>
            <a:spLocks noGrp="1"/>
          </p:cNvSpPr>
          <p:nvPr>
            <p:ph sz="half" idx="1"/>
          </p:nvPr>
        </p:nvSpPr>
        <p:spPr/>
        <p:txBody>
          <a:bodyPr/>
          <a:lstStyle/>
          <a:p>
            <a:r>
              <a:rPr lang="en-US" dirty="0" smtClean="0"/>
              <a:t>Games downloaded from digital storefronts, or accessed in a browser</a:t>
            </a:r>
          </a:p>
          <a:p>
            <a:r>
              <a:rPr lang="en-US" dirty="0" smtClean="0"/>
              <a:t>Usually a 70/30 rev split with platform owner</a:t>
            </a:r>
          </a:p>
          <a:p>
            <a:r>
              <a:rPr lang="en-US" dirty="0" smtClean="0"/>
              <a:t>Issues around discovery</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122" name="Picture 2" descr="http://img3.wikia.nocookie.net/__cb20110115035741/sonic/images/c/c1/Xbox_Live_Arcad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0979" y="4362830"/>
            <a:ext cx="3624622" cy="20513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787" y="4778104"/>
            <a:ext cx="2173413" cy="16300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72650" y="4713494"/>
            <a:ext cx="1785618" cy="176686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283200" y="3209254"/>
            <a:ext cx="3386803" cy="795328"/>
          </a:xfrm>
          <a:prstGeom prst="rect">
            <a:avLst/>
          </a:prstGeom>
        </p:spPr>
      </p:pic>
    </p:spTree>
    <p:extLst>
      <p:ext uri="{BB962C8B-B14F-4D97-AF65-F5344CB8AC3E}">
        <p14:creationId xmlns:p14="http://schemas.microsoft.com/office/powerpoint/2010/main" val="111918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Where </a:t>
            </a:r>
            <a:r>
              <a:rPr lang="en-US" sz="2600" dirty="0" smtClean="0"/>
              <a:t>We Are Now: Platforms</a:t>
            </a:r>
            <a:endParaRPr lang="en-US" sz="2600" dirty="0"/>
          </a:p>
        </p:txBody>
      </p:sp>
      <p:sp>
        <p:nvSpPr>
          <p:cNvPr id="3" name="Content Placeholder 2"/>
          <p:cNvSpPr>
            <a:spLocks noGrp="1"/>
          </p:cNvSpPr>
          <p:nvPr>
            <p:ph idx="1"/>
          </p:nvPr>
        </p:nvSpPr>
        <p:spPr/>
        <p:txBody>
          <a:bodyPr/>
          <a:lstStyle/>
          <a:p>
            <a:r>
              <a:rPr lang="en-US" dirty="0" smtClean="0"/>
              <a:t>Mobile/Tablets</a:t>
            </a:r>
          </a:p>
          <a:p>
            <a:r>
              <a:rPr lang="en-US" dirty="0" smtClean="0"/>
              <a:t>“HD” Console/PCs</a:t>
            </a:r>
          </a:p>
          <a:p>
            <a:r>
              <a:rPr lang="en-US" dirty="0" smtClean="0"/>
              <a:t>Facebook/browser</a:t>
            </a:r>
          </a:p>
          <a:p>
            <a:r>
              <a:rPr lang="en-US" dirty="0" smtClean="0"/>
              <a:t>Handheld (Vita, DS)</a:t>
            </a:r>
          </a:p>
          <a:p>
            <a:r>
              <a:rPr lang="en-US" dirty="0" smtClean="0"/>
              <a:t>VR, AR, emergent</a:t>
            </a:r>
          </a:p>
        </p:txBody>
      </p:sp>
      <p:sp>
        <p:nvSpPr>
          <p:cNvPr id="10" name="Slide Number Placeholder 9"/>
          <p:cNvSpPr>
            <a:spLocks noGrp="1"/>
          </p:cNvSpPr>
          <p:nvPr>
            <p:ph type="sldNum" sz="quarter" idx="4"/>
          </p:nvPr>
        </p:nvSpPr>
        <p:spPr/>
        <p:txBody>
          <a:bodyPr/>
          <a:lstStyle/>
          <a:p>
            <a:fld id="{D57F1E4F-1CFF-5643-939E-217C01CDF565}" type="slidenum">
              <a:rPr lang="en-US" smtClean="0"/>
              <a:pPr/>
              <a:t>19</a:t>
            </a:fld>
            <a:endParaRPr lang="en-US" dirty="0"/>
          </a:p>
        </p:txBody>
      </p:sp>
      <p:pic>
        <p:nvPicPr>
          <p:cNvPr id="7" name="Picture 6"/>
          <p:cNvPicPr>
            <a:picLocks noChangeAspect="1"/>
          </p:cNvPicPr>
          <p:nvPr/>
        </p:nvPicPr>
        <p:blipFill>
          <a:blip r:embed="rId3"/>
          <a:stretch>
            <a:fillRect/>
          </a:stretch>
        </p:blipFill>
        <p:spPr>
          <a:xfrm>
            <a:off x="4606867" y="4404006"/>
            <a:ext cx="3786188" cy="21288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147" y="4688086"/>
            <a:ext cx="3857625" cy="2169914"/>
          </a:xfrm>
          <a:prstGeom prst="rect">
            <a:avLst/>
          </a:prstGeom>
        </p:spPr>
      </p:pic>
      <p:pic>
        <p:nvPicPr>
          <p:cNvPr id="11" name="Picture 10"/>
          <p:cNvPicPr>
            <a:picLocks noChangeAspect="1"/>
          </p:cNvPicPr>
          <p:nvPr/>
        </p:nvPicPr>
        <p:blipFill>
          <a:blip r:embed="rId5"/>
          <a:stretch>
            <a:fillRect/>
          </a:stretch>
        </p:blipFill>
        <p:spPr>
          <a:xfrm>
            <a:off x="4739028" y="2603500"/>
            <a:ext cx="3497206" cy="1930025"/>
          </a:xfrm>
          <a:prstGeom prst="rect">
            <a:avLst/>
          </a:prstGeom>
        </p:spPr>
      </p:pic>
    </p:spTree>
    <p:extLst>
      <p:ext uri="{BB962C8B-B14F-4D97-AF65-F5344CB8AC3E}">
        <p14:creationId xmlns:p14="http://schemas.microsoft.com/office/powerpoint/2010/main" val="3242141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Adrian Crook</a:t>
            </a:r>
            <a:endParaRPr lang="en-US" dirty="0"/>
          </a:p>
        </p:txBody>
      </p:sp>
      <p:sp>
        <p:nvSpPr>
          <p:cNvPr id="3" name="Content Placeholder 2"/>
          <p:cNvSpPr>
            <a:spLocks noGrp="1"/>
          </p:cNvSpPr>
          <p:nvPr>
            <p:ph idx="1"/>
          </p:nvPr>
        </p:nvSpPr>
        <p:spPr>
          <a:xfrm>
            <a:off x="866441" y="2343955"/>
            <a:ext cx="6343201" cy="3675845"/>
          </a:xfrm>
        </p:spPr>
        <p:txBody>
          <a:bodyPr/>
          <a:lstStyle/>
          <a:p>
            <a:r>
              <a:rPr lang="en-US" dirty="0" smtClean="0"/>
              <a:t>Founder of Adrian Crook + Associates</a:t>
            </a:r>
          </a:p>
          <a:p>
            <a:r>
              <a:rPr lang="en-US" dirty="0" smtClean="0"/>
              <a:t>Consulting Services: Design Audits, Game Design, Leadership</a:t>
            </a:r>
          </a:p>
          <a:p>
            <a:r>
              <a:rPr lang="en-US" dirty="0" smtClean="0"/>
              <a:t>Focus in social &amp; mobile games, including:</a:t>
            </a:r>
          </a:p>
          <a:p>
            <a:endParaRPr lang="en-US" dirty="0"/>
          </a:p>
          <a:p>
            <a:endParaRPr lang="en-US" dirty="0" smtClean="0"/>
          </a:p>
          <a:p>
            <a:endParaRPr lang="en-US" dirty="0" smtClean="0"/>
          </a:p>
          <a:p>
            <a:r>
              <a:rPr lang="en-US" dirty="0" smtClean="0"/>
              <a:t>Some of our clients:</a:t>
            </a:r>
            <a:endParaRPr lang="en-US" dirty="0"/>
          </a:p>
        </p:txBody>
      </p:sp>
      <p:sp>
        <p:nvSpPr>
          <p:cNvPr id="5" name="Slide Number Placeholder 4"/>
          <p:cNvSpPr>
            <a:spLocks noGrp="1"/>
          </p:cNvSpPr>
          <p:nvPr>
            <p:ph type="sldNum" sz="quarter" idx="4"/>
          </p:nvPr>
        </p:nvSpPr>
        <p:spPr/>
        <p:txBody>
          <a:bodyPr/>
          <a:lstStyle/>
          <a:p>
            <a:fld id="{D57F1E4F-1CFF-5643-939E-217C01CDF565}" type="slidenum">
              <a:rPr lang="en-US" smtClean="0"/>
              <a:pPr/>
              <a:t>2</a:t>
            </a:fld>
            <a:endParaRPr lang="en-US" dirty="0"/>
          </a:p>
        </p:txBody>
      </p:sp>
      <p:pic>
        <p:nvPicPr>
          <p:cNvPr id="9" name="Picture 8" descr="client_logo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1895" y="5706952"/>
            <a:ext cx="2032000" cy="876300"/>
          </a:xfrm>
          <a:prstGeom prst="rect">
            <a:avLst/>
          </a:prstGeom>
        </p:spPr>
      </p:pic>
      <p:pic>
        <p:nvPicPr>
          <p:cNvPr id="10" name="Picture 9" descr="client_logo5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8459" y="5617873"/>
            <a:ext cx="1270000" cy="952500"/>
          </a:xfrm>
          <a:prstGeom prst="rect">
            <a:avLst/>
          </a:prstGeom>
        </p:spPr>
      </p:pic>
      <p:pic>
        <p:nvPicPr>
          <p:cNvPr id="11" name="Picture 10" descr="client_logo31.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26427" y="5694073"/>
            <a:ext cx="2032000" cy="876300"/>
          </a:xfrm>
          <a:prstGeom prst="rect">
            <a:avLst/>
          </a:prstGeom>
        </p:spPr>
      </p:pic>
      <p:pic>
        <p:nvPicPr>
          <p:cNvPr id="12" name="Picture 11" descr="client_logo21.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64297" y="5703388"/>
            <a:ext cx="965200" cy="914400"/>
          </a:xfrm>
          <a:prstGeom prst="rect">
            <a:avLst/>
          </a:prstGeom>
        </p:spPr>
      </p:pic>
      <p:pic>
        <p:nvPicPr>
          <p:cNvPr id="13" name="Picture 12" descr="atari.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17336" y="5620289"/>
            <a:ext cx="1168400" cy="952500"/>
          </a:xfrm>
          <a:prstGeom prst="rect">
            <a:avLst/>
          </a:prstGeom>
        </p:spPr>
      </p:pic>
      <p:pic>
        <p:nvPicPr>
          <p:cNvPr id="17" name="Picture 16" descr="frontierville_ourwork.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63294" y="3956493"/>
            <a:ext cx="1256026" cy="1256026"/>
          </a:xfrm>
          <a:prstGeom prst="rect">
            <a:avLst/>
          </a:prstGeom>
        </p:spPr>
      </p:pic>
      <p:pic>
        <p:nvPicPr>
          <p:cNvPr id="18" name="Picture 17" descr="SCRABBLE.png"/>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29815" y="4076179"/>
            <a:ext cx="1061530" cy="1061530"/>
          </a:xfrm>
          <a:prstGeom prst="rect">
            <a:avLst/>
          </a:prstGeom>
        </p:spPr>
      </p:pic>
      <p:pic>
        <p:nvPicPr>
          <p:cNvPr id="19" name="Picture 18" descr="Screen Shot 2012-11-23 at 11.26.26 AM.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611183" y="4100230"/>
            <a:ext cx="1075300" cy="1052543"/>
          </a:xfrm>
          <a:prstGeom prst="rect">
            <a:avLst/>
          </a:prstGeom>
        </p:spPr>
      </p:pic>
      <p:pic>
        <p:nvPicPr>
          <p:cNvPr id="20" name="Picture 1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976652" y="4086067"/>
            <a:ext cx="1076593" cy="1065017"/>
          </a:xfrm>
          <a:prstGeom prst="rect">
            <a:avLst/>
          </a:prstGeom>
        </p:spPr>
      </p:pic>
      <p:pic>
        <p:nvPicPr>
          <p:cNvPr id="21" name="Picture 20" descr="Screenshot 2014-03-26 11.53.00.png"/>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417741" y="4076179"/>
            <a:ext cx="1088490" cy="1076594"/>
          </a:xfrm>
          <a:prstGeom prst="rect">
            <a:avLst/>
          </a:prstGeom>
        </p:spPr>
      </p:pic>
      <p:pic>
        <p:nvPicPr>
          <p:cNvPr id="22" name="Picture 21" descr="kotrs.jp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813322" y="4142318"/>
            <a:ext cx="1036491" cy="956972"/>
          </a:xfrm>
          <a:prstGeom prst="rect">
            <a:avLst/>
          </a:prstGeom>
        </p:spPr>
      </p:pic>
    </p:spTree>
    <p:extLst>
      <p:ext uri="{BB962C8B-B14F-4D97-AF65-F5344CB8AC3E}">
        <p14:creationId xmlns:p14="http://schemas.microsoft.com/office/powerpoint/2010/main" val="26523785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D57F1E4F-1CFF-5643-939E-217C01CDF565}" type="slidenum">
              <a:rPr lang="en-US" smtClean="0"/>
              <a:pPr/>
              <a:t>20</a:t>
            </a:fld>
            <a:endParaRPr lang="en-US" dirty="0"/>
          </a:p>
        </p:txBody>
      </p:sp>
      <p:pic>
        <p:nvPicPr>
          <p:cNvPr id="8" name="Picture 7" descr="global-games-newzoo-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533" y="402165"/>
            <a:ext cx="8762808" cy="6218767"/>
          </a:xfrm>
          <a:prstGeom prst="rect">
            <a:avLst/>
          </a:prstGeom>
        </p:spPr>
      </p:pic>
    </p:spTree>
    <p:extLst>
      <p:ext uri="{BB962C8B-B14F-4D97-AF65-F5344CB8AC3E}">
        <p14:creationId xmlns:p14="http://schemas.microsoft.com/office/powerpoint/2010/main" val="1876560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 Gaming Growth at Expense of Console</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21</a:t>
            </a:fld>
            <a:endParaRPr lang="en-US" dirty="0"/>
          </a:p>
        </p:txBody>
      </p:sp>
      <p:pic>
        <p:nvPicPr>
          <p:cNvPr id="5" name="Picture 4" descr="212611-caca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01" y="2463804"/>
            <a:ext cx="7747000" cy="3949700"/>
          </a:xfrm>
          <a:prstGeom prst="rect">
            <a:avLst/>
          </a:prstGeom>
        </p:spPr>
      </p:pic>
    </p:spTree>
    <p:extLst>
      <p:ext uri="{BB962C8B-B14F-4D97-AF65-F5344CB8AC3E}">
        <p14:creationId xmlns:p14="http://schemas.microsoft.com/office/powerpoint/2010/main" val="2208792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Console Product </a:t>
            </a:r>
            <a:r>
              <a:rPr lang="en-US" dirty="0"/>
              <a:t>C</a:t>
            </a:r>
            <a:r>
              <a:rPr lang="en-US" dirty="0" smtClean="0"/>
              <a:t>onsolidation</a:t>
            </a:r>
            <a:endParaRPr lang="en-US" dirty="0"/>
          </a:p>
        </p:txBody>
      </p:sp>
      <p:sp>
        <p:nvSpPr>
          <p:cNvPr id="3" name="Content Placeholder 2"/>
          <p:cNvSpPr>
            <a:spLocks noGrp="1"/>
          </p:cNvSpPr>
          <p:nvPr>
            <p:ph idx="1"/>
          </p:nvPr>
        </p:nvSpPr>
        <p:spPr/>
        <p:txBody>
          <a:bodyPr/>
          <a:lstStyle/>
          <a:p>
            <a:r>
              <a:rPr lang="en-US" dirty="0" smtClean="0"/>
              <a:t>Fewer big budget console games being made</a:t>
            </a:r>
          </a:p>
          <a:p>
            <a:r>
              <a:rPr lang="en-US" dirty="0" smtClean="0"/>
              <a:t>Greater share of revenue going to fewer titles</a:t>
            </a:r>
          </a:p>
          <a:p>
            <a:r>
              <a:rPr lang="en-US" dirty="0" smtClean="0"/>
              <a:t>Fewer traditional AAA publishers</a:t>
            </a:r>
          </a:p>
          <a:p>
            <a:r>
              <a:rPr lang="en-US" dirty="0" smtClean="0"/>
              <a:t>“Winner takes all” market at the top</a:t>
            </a:r>
          </a:p>
          <a:p>
            <a:r>
              <a:rPr lang="en-US" dirty="0" smtClean="0"/>
              <a:t>High end AAA game budgets are 000s of $M</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22</a:t>
            </a:fld>
            <a:endParaRPr lang="en-US" dirty="0"/>
          </a:p>
        </p:txBody>
      </p:sp>
      <p:pic>
        <p:nvPicPr>
          <p:cNvPr id="5" name="Picture 4" descr="Call-of-Duty-Advanced-Warfa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9076" y="4712758"/>
            <a:ext cx="3657600" cy="1857375"/>
          </a:xfrm>
          <a:prstGeom prst="rect">
            <a:avLst/>
          </a:prstGeom>
        </p:spPr>
      </p:pic>
      <p:pic>
        <p:nvPicPr>
          <p:cNvPr id="6" name="Picture 5" descr="Grand_Theft_Auto_V.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8602" y="4707467"/>
            <a:ext cx="1521246" cy="1871133"/>
          </a:xfrm>
          <a:prstGeom prst="rect">
            <a:avLst/>
          </a:prstGeom>
        </p:spPr>
      </p:pic>
      <p:pic>
        <p:nvPicPr>
          <p:cNvPr id="7" name="Picture 6" descr="Destiny_box_ar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9069" y="4705785"/>
            <a:ext cx="1625600" cy="1873873"/>
          </a:xfrm>
          <a:prstGeom prst="rect">
            <a:avLst/>
          </a:prstGeom>
        </p:spPr>
      </p:pic>
    </p:spTree>
    <p:extLst>
      <p:ext uri="{BB962C8B-B14F-4D97-AF65-F5344CB8AC3E}">
        <p14:creationId xmlns:p14="http://schemas.microsoft.com/office/powerpoint/2010/main" val="997339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GTA V Fastest to Reach $1B in Sales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23</a:t>
            </a:fld>
            <a:endParaRPr lang="en-US" dirty="0"/>
          </a:p>
        </p:txBody>
      </p:sp>
      <p:pic>
        <p:nvPicPr>
          <p:cNvPr id="6" name="Picture 5" descr="ChartOfTheDay_1501_Most_successful_entertainment_products_n.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252135"/>
            <a:ext cx="9203420" cy="4622800"/>
          </a:xfrm>
          <a:prstGeom prst="rect">
            <a:avLst/>
          </a:prstGeom>
        </p:spPr>
      </p:pic>
    </p:spTree>
    <p:extLst>
      <p:ext uri="{BB962C8B-B14F-4D97-AF65-F5344CB8AC3E}">
        <p14:creationId xmlns:p14="http://schemas.microsoft.com/office/powerpoint/2010/main" val="357771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GTA V Most Expensive Game Ever</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24</a:t>
            </a:fld>
            <a:endParaRPr lang="en-US" dirty="0"/>
          </a:p>
        </p:txBody>
      </p:sp>
      <p:pic>
        <p:nvPicPr>
          <p:cNvPr id="9" name="Picture 8" descr="gtav_Games.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46666" y="1845733"/>
            <a:ext cx="7631206" cy="5012267"/>
          </a:xfrm>
          <a:prstGeom prst="rect">
            <a:avLst/>
          </a:prstGeom>
        </p:spPr>
      </p:pic>
    </p:spTree>
    <p:extLst>
      <p:ext uri="{BB962C8B-B14F-4D97-AF65-F5344CB8AC3E}">
        <p14:creationId xmlns:p14="http://schemas.microsoft.com/office/powerpoint/2010/main" val="38391196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Platform Fragmentation (Android)</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25</a:t>
            </a:fld>
            <a:endParaRPr lang="en-US" dirty="0"/>
          </a:p>
        </p:txBody>
      </p:sp>
      <p:pic>
        <p:nvPicPr>
          <p:cNvPr id="5" name="Picture 4" descr="Android-fragmentation-devices-2013 (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138" y="2043959"/>
            <a:ext cx="8196630" cy="4814039"/>
          </a:xfrm>
          <a:prstGeom prst="rect">
            <a:avLst/>
          </a:prstGeom>
        </p:spPr>
      </p:pic>
    </p:spTree>
    <p:extLst>
      <p:ext uri="{BB962C8B-B14F-4D97-AF65-F5344CB8AC3E}">
        <p14:creationId xmlns:p14="http://schemas.microsoft.com/office/powerpoint/2010/main" val="426161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Gamer Demographics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26</a:t>
            </a:fld>
            <a:endParaRPr lang="en-US" dirty="0"/>
          </a:p>
        </p:txBody>
      </p:sp>
      <p:pic>
        <p:nvPicPr>
          <p:cNvPr id="5" name="Picture 4" descr="Screenshot 2014-11-17 12.54.4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3333" y="129774"/>
            <a:ext cx="8331200" cy="6659388"/>
          </a:xfrm>
          <a:prstGeom prst="rect">
            <a:avLst/>
          </a:prstGeom>
        </p:spPr>
      </p:pic>
    </p:spTree>
    <p:extLst>
      <p:ext uri="{BB962C8B-B14F-4D97-AF65-F5344CB8AC3E}">
        <p14:creationId xmlns:p14="http://schemas.microsoft.com/office/powerpoint/2010/main" val="8494484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1900990"/>
            <a:ext cx="3263269" cy="3060480"/>
          </a:xfrm>
        </p:spPr>
        <p:txBody>
          <a:bodyPr/>
          <a:lstStyle/>
          <a:p>
            <a:r>
              <a:rPr lang="en-US" dirty="0" smtClean="0"/>
              <a:t>Rise of New Market Forces</a:t>
            </a:r>
            <a:endParaRPr lang="en-US" dirty="0"/>
          </a:p>
        </p:txBody>
      </p:sp>
      <p:sp>
        <p:nvSpPr>
          <p:cNvPr id="3" name="Text Placeholder 2"/>
          <p:cNvSpPr>
            <a:spLocks noGrp="1"/>
          </p:cNvSpPr>
          <p:nvPr>
            <p:ph type="body" idx="1"/>
          </p:nvPr>
        </p:nvSpPr>
        <p:spPr>
          <a:xfrm>
            <a:off x="5171671" y="1900990"/>
            <a:ext cx="2753130" cy="3060478"/>
          </a:xfrm>
        </p:spPr>
        <p:txBody>
          <a:bodyPr/>
          <a:lstStyle/>
          <a:p>
            <a:r>
              <a:rPr lang="en-US" dirty="0"/>
              <a:t>Lower Barrier to </a:t>
            </a:r>
            <a:r>
              <a:rPr lang="en-US" dirty="0" smtClean="0"/>
              <a:t>Entry</a:t>
            </a:r>
          </a:p>
          <a:p>
            <a:r>
              <a:rPr lang="en-US" dirty="0" smtClean="0"/>
              <a:t>Growth </a:t>
            </a:r>
            <a:r>
              <a:rPr lang="en-US" dirty="0"/>
              <a:t>of Mobile &amp; </a:t>
            </a:r>
            <a:r>
              <a:rPr lang="en-US" dirty="0" smtClean="0"/>
              <a:t>Internet, </a:t>
            </a:r>
            <a:r>
              <a:rPr lang="en-US" dirty="0" err="1" smtClean="0"/>
              <a:t>Saas</a:t>
            </a:r>
            <a:endParaRPr lang="en-US" dirty="0"/>
          </a:p>
          <a:p>
            <a:r>
              <a:rPr lang="en-US" dirty="0"/>
              <a:t>Metrics and Data </a:t>
            </a:r>
            <a:r>
              <a:rPr lang="en-US" dirty="0" smtClean="0"/>
              <a:t>Tracking</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2131888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Barrier to </a:t>
            </a:r>
            <a:r>
              <a:rPr lang="en-US" dirty="0" smtClean="0"/>
              <a:t>Entry Into Industry</a:t>
            </a:r>
            <a:endParaRPr lang="en-US" dirty="0"/>
          </a:p>
        </p:txBody>
      </p:sp>
      <p:sp>
        <p:nvSpPr>
          <p:cNvPr id="3" name="Content Placeholder 2"/>
          <p:cNvSpPr>
            <a:spLocks noGrp="1"/>
          </p:cNvSpPr>
          <p:nvPr>
            <p:ph idx="1"/>
          </p:nvPr>
        </p:nvSpPr>
        <p:spPr>
          <a:xfrm>
            <a:off x="866215" y="2251710"/>
            <a:ext cx="7062595" cy="3768090"/>
          </a:xfrm>
        </p:spPr>
        <p:txBody>
          <a:bodyPr/>
          <a:lstStyle/>
          <a:p>
            <a:r>
              <a:rPr lang="en-US" dirty="0" smtClean="0"/>
              <a:t>Game development is getting easier (in some ways)</a:t>
            </a:r>
          </a:p>
          <a:p>
            <a:r>
              <a:rPr lang="en-US" dirty="0" smtClean="0"/>
              <a:t>Developers have access to more types of middleware, content libraries, analytics services, and self-publishing platforms than ever before.</a:t>
            </a:r>
          </a:p>
          <a:p>
            <a:r>
              <a:rPr lang="en-US" dirty="0" smtClean="0"/>
              <a:t>Game creation software and engines are widely available.</a:t>
            </a:r>
          </a:p>
        </p:txBody>
      </p:sp>
      <p:sp>
        <p:nvSpPr>
          <p:cNvPr id="4" name="Slide Number Placeholder 3"/>
          <p:cNvSpPr>
            <a:spLocks noGrp="1"/>
          </p:cNvSpPr>
          <p:nvPr>
            <p:ph type="sldNum" sz="quarter" idx="4"/>
          </p:nvPr>
        </p:nvSpPr>
        <p:spPr/>
        <p:txBody>
          <a:bodyPr/>
          <a:lstStyle/>
          <a:p>
            <a:fld id="{D57F1E4F-1CFF-5643-939E-217C01CDF565}" type="slidenum">
              <a:rPr lang="en-US" smtClean="0"/>
              <a:pPr/>
              <a:t>28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0431" y="4496268"/>
            <a:ext cx="1961149" cy="220284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67205" y="4450548"/>
            <a:ext cx="3416239" cy="22547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8690" y="4765424"/>
            <a:ext cx="2569691" cy="1533525"/>
          </a:xfrm>
          <a:prstGeom prst="rect">
            <a:avLst/>
          </a:prstGeom>
        </p:spPr>
      </p:pic>
    </p:spTree>
    <p:extLst>
      <p:ext uri="{BB962C8B-B14F-4D97-AF65-F5344CB8AC3E}">
        <p14:creationId xmlns:p14="http://schemas.microsoft.com/office/powerpoint/2010/main" val="20920424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Barrier to Entry Into Industry</a:t>
            </a:r>
          </a:p>
        </p:txBody>
      </p:sp>
      <p:sp>
        <p:nvSpPr>
          <p:cNvPr id="3" name="Content Placeholder 2"/>
          <p:cNvSpPr>
            <a:spLocks noGrp="1"/>
          </p:cNvSpPr>
          <p:nvPr>
            <p:ph idx="1"/>
          </p:nvPr>
        </p:nvSpPr>
        <p:spPr>
          <a:xfrm>
            <a:off x="866441" y="2312126"/>
            <a:ext cx="6945148" cy="1972734"/>
          </a:xfrm>
        </p:spPr>
        <p:txBody>
          <a:bodyPr>
            <a:normAutofit/>
          </a:bodyPr>
          <a:lstStyle/>
          <a:p>
            <a:r>
              <a:rPr lang="en-US" dirty="0" smtClean="0"/>
              <a:t>Crowdfunding is providing alternate ways to fund game development</a:t>
            </a:r>
          </a:p>
          <a:p>
            <a:r>
              <a:rPr lang="en-US" dirty="0" smtClean="0"/>
              <a:t>Unclear legal landscape for projects that are not delivered to their backers</a:t>
            </a:r>
          </a:p>
          <a:p>
            <a:r>
              <a:rPr lang="en-US" dirty="0" smtClean="0"/>
              <a:t>Equity </a:t>
            </a:r>
            <a:r>
              <a:rPr lang="en-US" dirty="0" err="1" smtClean="0"/>
              <a:t>crowdfunding</a:t>
            </a:r>
            <a:r>
              <a:rPr lang="en-US" dirty="0" smtClean="0"/>
              <a:t> is now possible as well</a:t>
            </a:r>
          </a:p>
          <a:p>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29</a:t>
            </a:fld>
            <a:endParaRPr lang="en-US" dirty="0"/>
          </a:p>
        </p:txBody>
      </p:sp>
      <p:pic>
        <p:nvPicPr>
          <p:cNvPr id="5" name="Picture 4"/>
          <p:cNvPicPr>
            <a:picLocks noChangeAspect="1"/>
          </p:cNvPicPr>
          <p:nvPr/>
        </p:nvPicPr>
        <p:blipFill>
          <a:blip r:embed="rId3"/>
          <a:stretch>
            <a:fillRect/>
          </a:stretch>
        </p:blipFill>
        <p:spPr>
          <a:xfrm>
            <a:off x="496389" y="4284860"/>
            <a:ext cx="4015210" cy="2390231"/>
          </a:xfrm>
          <a:prstGeom prst="rect">
            <a:avLst/>
          </a:prstGeom>
        </p:spPr>
      </p:pic>
      <p:pic>
        <p:nvPicPr>
          <p:cNvPr id="7" name="Picture 6" descr="ca-logo-o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4368802"/>
            <a:ext cx="4371878" cy="2284306"/>
          </a:xfrm>
          <a:prstGeom prst="rect">
            <a:avLst/>
          </a:prstGeom>
        </p:spPr>
      </p:pic>
    </p:spTree>
    <p:extLst>
      <p:ext uri="{BB962C8B-B14F-4D97-AF65-F5344CB8AC3E}">
        <p14:creationId xmlns:p14="http://schemas.microsoft.com/office/powerpoint/2010/main" val="314912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3" name="Content Placeholder 2"/>
          <p:cNvSpPr>
            <a:spLocks noGrp="1"/>
          </p:cNvSpPr>
          <p:nvPr>
            <p:ph idx="1"/>
          </p:nvPr>
        </p:nvSpPr>
        <p:spPr/>
        <p:txBody>
          <a:bodyPr/>
          <a:lstStyle/>
          <a:p>
            <a:r>
              <a:rPr lang="en-US" dirty="0" smtClean="0"/>
              <a:t>Explosion in game reach and popularity</a:t>
            </a:r>
          </a:p>
          <a:p>
            <a:r>
              <a:rPr lang="en-US" dirty="0" smtClean="0"/>
              <a:t>Timeline of where the industry has been, where it is now, and where it’s headed</a:t>
            </a:r>
          </a:p>
          <a:p>
            <a:r>
              <a:rPr lang="en-US" dirty="0" smtClean="0"/>
              <a:t>Analysis of new market forces and their impact on the future of the industry</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1902222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Lower Barrier to Entry Into Industry</a:t>
            </a:r>
          </a:p>
        </p:txBody>
      </p:sp>
      <p:sp>
        <p:nvSpPr>
          <p:cNvPr id="3" name="Content Placeholder 2"/>
          <p:cNvSpPr>
            <a:spLocks noGrp="1"/>
          </p:cNvSpPr>
          <p:nvPr>
            <p:ph idx="1"/>
          </p:nvPr>
        </p:nvSpPr>
        <p:spPr>
          <a:xfrm>
            <a:off x="697231" y="2489200"/>
            <a:ext cx="4846320" cy="3530600"/>
          </a:xfrm>
        </p:spPr>
        <p:txBody>
          <a:bodyPr>
            <a:normAutofit lnSpcReduction="10000"/>
          </a:bodyPr>
          <a:lstStyle/>
          <a:p>
            <a:pPr marL="0" indent="0">
              <a:buNone/>
            </a:pPr>
            <a:r>
              <a:rPr lang="en-US" dirty="0" smtClean="0"/>
              <a:t>Players are getting more involved in the industry, and even making money from it, such as:</a:t>
            </a:r>
          </a:p>
          <a:p>
            <a:pPr marL="0" indent="0">
              <a:buNone/>
            </a:pPr>
            <a:endParaRPr lang="en-US" dirty="0" smtClean="0"/>
          </a:p>
          <a:p>
            <a:r>
              <a:rPr lang="en-US" dirty="0" smtClean="0"/>
              <a:t>Creating (and selling) game mods &amp; content</a:t>
            </a:r>
          </a:p>
          <a:p>
            <a:r>
              <a:rPr lang="en-US" dirty="0" smtClean="0"/>
              <a:t>Making money streaming games on </a:t>
            </a:r>
            <a:r>
              <a:rPr lang="en-US" dirty="0" err="1" smtClean="0"/>
              <a:t>Twitch.tv</a:t>
            </a:r>
            <a:r>
              <a:rPr lang="en-US" dirty="0" smtClean="0"/>
              <a:t> ($800K/year for one)</a:t>
            </a:r>
          </a:p>
          <a:p>
            <a:r>
              <a:rPr lang="en-US" dirty="0" smtClean="0"/>
              <a:t>Competing in </a:t>
            </a:r>
            <a:r>
              <a:rPr lang="en-US" dirty="0" err="1" smtClean="0"/>
              <a:t>eSports</a:t>
            </a:r>
            <a:r>
              <a:rPr lang="en-US" dirty="0" smtClean="0"/>
              <a:t> for games like </a:t>
            </a:r>
            <a:r>
              <a:rPr lang="en-US" dirty="0" err="1" smtClean="0"/>
              <a:t>DotA</a:t>
            </a:r>
            <a:r>
              <a:rPr lang="en-US" dirty="0" smtClean="0"/>
              <a:t>, </a:t>
            </a:r>
            <a:r>
              <a:rPr lang="en-US" dirty="0" err="1" smtClean="0"/>
              <a:t>LoL</a:t>
            </a:r>
            <a:r>
              <a:rPr lang="en-US" dirty="0" smtClean="0"/>
              <a:t>, and others</a:t>
            </a:r>
          </a:p>
          <a:p>
            <a:pPr marL="0" indent="0">
              <a:buNone/>
            </a:pPr>
            <a:endParaRPr lang="en-US" dirty="0" smtClean="0"/>
          </a:p>
          <a:p>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30</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t="10143" b="9238"/>
          <a:stretch/>
        </p:blipFill>
        <p:spPr>
          <a:xfrm>
            <a:off x="5672667" y="3268494"/>
            <a:ext cx="3137110" cy="1423096"/>
          </a:xfrm>
          <a:prstGeom prst="rect">
            <a:avLst/>
          </a:prstGeom>
        </p:spPr>
      </p:pic>
      <p:pic>
        <p:nvPicPr>
          <p:cNvPr id="6" name="Picture 5"/>
          <p:cNvPicPr>
            <a:picLocks noChangeAspect="1"/>
          </p:cNvPicPr>
          <p:nvPr/>
        </p:nvPicPr>
        <p:blipFill>
          <a:blip r:embed="rId4"/>
          <a:stretch>
            <a:fillRect/>
          </a:stretch>
        </p:blipFill>
        <p:spPr>
          <a:xfrm>
            <a:off x="5669280" y="2516037"/>
            <a:ext cx="3135630" cy="790665"/>
          </a:xfrm>
          <a:prstGeom prst="rect">
            <a:avLst/>
          </a:prstGeom>
        </p:spPr>
      </p:pic>
      <p:pic>
        <p:nvPicPr>
          <p:cNvPr id="7" name="Picture 6" descr="7804.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61198" y="4521200"/>
            <a:ext cx="3144136" cy="2336800"/>
          </a:xfrm>
          <a:prstGeom prst="rect">
            <a:avLst/>
          </a:prstGeom>
        </p:spPr>
      </p:pic>
    </p:spTree>
    <p:extLst>
      <p:ext uri="{BB962C8B-B14F-4D97-AF65-F5344CB8AC3E}">
        <p14:creationId xmlns:p14="http://schemas.microsoft.com/office/powerpoint/2010/main" val="11314962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1065" y="1776663"/>
            <a:ext cx="2261995" cy="3264568"/>
          </a:xfrm>
        </p:spPr>
        <p:txBody>
          <a:bodyPr anchor="ctr"/>
          <a:lstStyle/>
          <a:p>
            <a:r>
              <a:rPr lang="en-US" sz="2400" dirty="0" smtClean="0"/>
              <a:t>We even have games that help players make games</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04906" y="1278488"/>
            <a:ext cx="4219710" cy="2130459"/>
          </a:xfrm>
          <a:prstGeom prst="rect">
            <a:avLst/>
          </a:prstGeom>
        </p:spPr>
      </p:pic>
      <p:pic>
        <p:nvPicPr>
          <p:cNvPr id="7170" name="Picture 2" descr="http://assets.vg247.com/current/2013/06/Project_Spark_BK-600x33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5826" y="3408947"/>
            <a:ext cx="4077870" cy="229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459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a:t>
            </a:r>
            <a:r>
              <a:rPr lang="en-US" dirty="0" smtClean="0"/>
              <a:t>of the Internet</a:t>
            </a:r>
            <a:endParaRPr lang="en-US" dirty="0"/>
          </a:p>
        </p:txBody>
      </p:sp>
      <p:sp>
        <p:nvSpPr>
          <p:cNvPr id="3" name="Content Placeholder 2"/>
          <p:cNvSpPr>
            <a:spLocks noGrp="1"/>
          </p:cNvSpPr>
          <p:nvPr>
            <p:ph idx="1"/>
          </p:nvPr>
        </p:nvSpPr>
        <p:spPr>
          <a:xfrm>
            <a:off x="866441" y="2489200"/>
            <a:ext cx="7002551" cy="3530600"/>
          </a:xfrm>
        </p:spPr>
        <p:txBody>
          <a:bodyPr/>
          <a:lstStyle/>
          <a:p>
            <a:r>
              <a:rPr lang="en-US" dirty="0" smtClean="0"/>
              <a:t>Cloud gaming slowly becoming a reality as Internet speeds increase and stabilize.</a:t>
            </a:r>
          </a:p>
          <a:p>
            <a:r>
              <a:rPr lang="en-US" dirty="0" smtClean="0"/>
              <a:t>Legal problems abound: regulation, data protection and security, and net neutrality to name a few.</a:t>
            </a:r>
          </a:p>
          <a:p>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32</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8323" y="4248517"/>
            <a:ext cx="3905112" cy="2436790"/>
          </a:xfrm>
          <a:prstGeom prst="rect">
            <a:avLst/>
          </a:prstGeom>
        </p:spPr>
      </p:pic>
      <p:pic>
        <p:nvPicPr>
          <p:cNvPr id="9" name="Picture 8"/>
          <p:cNvPicPr>
            <a:picLocks noChangeAspect="1"/>
          </p:cNvPicPr>
          <p:nvPr/>
        </p:nvPicPr>
        <p:blipFill>
          <a:blip r:embed="rId4"/>
          <a:stretch>
            <a:fillRect/>
          </a:stretch>
        </p:blipFill>
        <p:spPr>
          <a:xfrm>
            <a:off x="308027" y="4436032"/>
            <a:ext cx="4364712" cy="2322356"/>
          </a:xfrm>
          <a:prstGeom prst="rect">
            <a:avLst/>
          </a:prstGeom>
        </p:spPr>
      </p:pic>
    </p:spTree>
    <p:extLst>
      <p:ext uri="{BB962C8B-B14F-4D97-AF65-F5344CB8AC3E}">
        <p14:creationId xmlns:p14="http://schemas.microsoft.com/office/powerpoint/2010/main" val="2612563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of </a:t>
            </a:r>
            <a:r>
              <a:rPr lang="en-US" dirty="0" smtClean="0"/>
              <a:t>Mobile</a:t>
            </a:r>
            <a:endParaRPr lang="en-US" dirty="0"/>
          </a:p>
        </p:txBody>
      </p:sp>
      <p:sp>
        <p:nvSpPr>
          <p:cNvPr id="3" name="Content Placeholder 2"/>
          <p:cNvSpPr>
            <a:spLocks noGrp="1"/>
          </p:cNvSpPr>
          <p:nvPr>
            <p:ph idx="1"/>
          </p:nvPr>
        </p:nvSpPr>
        <p:spPr/>
        <p:txBody>
          <a:bodyPr/>
          <a:lstStyle/>
          <a:p>
            <a:r>
              <a:rPr lang="en-US" dirty="0" smtClean="0"/>
              <a:t>Number of people globally who own a smartphone continues to increase</a:t>
            </a:r>
          </a:p>
          <a:p>
            <a:pPr marL="0" indent="0">
              <a:buNone/>
            </a:pP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33</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t="4103" b="-1"/>
          <a:stretch/>
        </p:blipFill>
        <p:spPr>
          <a:xfrm>
            <a:off x="1236370" y="3302224"/>
            <a:ext cx="6637047" cy="3555776"/>
          </a:xfrm>
          <a:prstGeom prst="rect">
            <a:avLst/>
          </a:prstGeom>
        </p:spPr>
      </p:pic>
    </p:spTree>
    <p:extLst>
      <p:ext uri="{BB962C8B-B14F-4D97-AF65-F5344CB8AC3E}">
        <p14:creationId xmlns:p14="http://schemas.microsoft.com/office/powerpoint/2010/main" val="3167795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0.wp.com/www.thetechgets.com/wp-content/uploads/2014/01/apple-sign-apps.jpg?resize=870%2C46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1043" y="295730"/>
            <a:ext cx="7277632" cy="388140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866215" y="4824663"/>
            <a:ext cx="7327289" cy="1311442"/>
          </a:xfrm>
        </p:spPr>
        <p:txBody>
          <a:bodyPr anchor="ctr">
            <a:normAutofit/>
          </a:bodyPr>
          <a:lstStyle/>
          <a:p>
            <a:pPr algn="ctr"/>
            <a:r>
              <a:rPr lang="en-US" sz="3600" dirty="0" smtClean="0"/>
              <a:t>BUT… all of this has created</a:t>
            </a:r>
            <a:br>
              <a:rPr lang="en-US" sz="3600" dirty="0" smtClean="0"/>
            </a:br>
            <a:r>
              <a:rPr lang="en-US" sz="3600" dirty="0" smtClean="0"/>
              <a:t>a crowded market</a:t>
            </a:r>
            <a:endParaRPr lang="en-US" sz="4800" dirty="0"/>
          </a:p>
        </p:txBody>
      </p:sp>
    </p:spTree>
    <p:extLst>
      <p:ext uri="{BB962C8B-B14F-4D97-AF65-F5344CB8AC3E}">
        <p14:creationId xmlns:p14="http://schemas.microsoft.com/office/powerpoint/2010/main" val="275026321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Acquisition Costs Extremely High</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3" name="Picture 2" descr="superdata-cpi-2013-r471x.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9068" y="2550326"/>
            <a:ext cx="6942667" cy="3758768"/>
          </a:xfrm>
          <a:prstGeom prst="rect">
            <a:avLst/>
          </a:prstGeom>
        </p:spPr>
      </p:pic>
    </p:spTree>
    <p:extLst>
      <p:ext uri="{BB962C8B-B14F-4D97-AF65-F5344CB8AC3E}">
        <p14:creationId xmlns:p14="http://schemas.microsoft.com/office/powerpoint/2010/main" val="699904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Console </a:t>
            </a:r>
            <a:r>
              <a:rPr lang="en-US" dirty="0"/>
              <a:t>I</a:t>
            </a:r>
            <a:r>
              <a:rPr lang="en-US" dirty="0" smtClean="0"/>
              <a:t>ntroductions </a:t>
            </a:r>
            <a:r>
              <a:rPr lang="en-US" dirty="0"/>
              <a:t>S</a:t>
            </a:r>
            <a:r>
              <a:rPr lang="en-US" dirty="0" smtClean="0"/>
              <a:t>low</a:t>
            </a:r>
            <a:endParaRPr lang="en-US" dirty="0"/>
          </a:p>
        </p:txBody>
      </p:sp>
      <p:sp>
        <p:nvSpPr>
          <p:cNvPr id="3" name="Content Placeholder 2"/>
          <p:cNvSpPr>
            <a:spLocks noGrp="1"/>
          </p:cNvSpPr>
          <p:nvPr>
            <p:ph idx="1"/>
          </p:nvPr>
        </p:nvSpPr>
        <p:spPr/>
        <p:txBody>
          <a:bodyPr/>
          <a:lstStyle/>
          <a:p>
            <a:r>
              <a:rPr lang="en-US" dirty="0" smtClean="0"/>
              <a:t>Console release cycles lengthening – used to be every 4/5 years, now as long as 7 or 8.</a:t>
            </a:r>
          </a:p>
          <a:p>
            <a:r>
              <a:rPr lang="en-US" dirty="0" smtClean="0"/>
              <a:t>Current gen may be “last” consoles released, marginal upgrades from here</a:t>
            </a:r>
          </a:p>
          <a:p>
            <a:r>
              <a:rPr lang="en-US" dirty="0" smtClean="0"/>
              <a:t>Sales still driven by hit games, but other features such as streaming and home device connectivity playing larger role</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36</a:t>
            </a:fld>
            <a:endParaRPr lang="en-US" dirty="0"/>
          </a:p>
        </p:txBody>
      </p:sp>
      <p:pic>
        <p:nvPicPr>
          <p:cNvPr id="5" name="Picture 4" descr="Screen_Shot_2013-11-27_at_12.52.58_PM_610x29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21301" y="4949455"/>
            <a:ext cx="3585633" cy="1722279"/>
          </a:xfrm>
          <a:prstGeom prst="rect">
            <a:avLst/>
          </a:prstGeom>
        </p:spPr>
      </p:pic>
    </p:spTree>
    <p:extLst>
      <p:ext uri="{BB962C8B-B14F-4D97-AF65-F5344CB8AC3E}">
        <p14:creationId xmlns:p14="http://schemas.microsoft.com/office/powerpoint/2010/main" val="1916480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1065" y="1776663"/>
            <a:ext cx="2261995" cy="3264568"/>
          </a:xfrm>
        </p:spPr>
        <p:txBody>
          <a:bodyPr anchor="ctr"/>
          <a:lstStyle/>
          <a:p>
            <a:r>
              <a:rPr lang="en-US" dirty="0" smtClean="0"/>
              <a:t>Opportunities in the game industry</a:t>
            </a: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68671981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Rush Opportunity</a:t>
            </a:r>
            <a:endParaRPr lang="en-US" dirty="0"/>
          </a:p>
        </p:txBody>
      </p:sp>
      <p:sp>
        <p:nvSpPr>
          <p:cNvPr id="3" name="Content Placeholder 2"/>
          <p:cNvSpPr>
            <a:spLocks noGrp="1"/>
          </p:cNvSpPr>
          <p:nvPr>
            <p:ph idx="1"/>
          </p:nvPr>
        </p:nvSpPr>
        <p:spPr/>
        <p:txBody>
          <a:bodyPr>
            <a:normAutofit/>
          </a:bodyPr>
          <a:lstStyle/>
          <a:p>
            <a:r>
              <a:rPr lang="en-US" dirty="0" smtClean="0"/>
              <a:t>In the old model, the biggest opportunity was to be a “launch title”</a:t>
            </a:r>
          </a:p>
          <a:p>
            <a:r>
              <a:rPr lang="en-US" dirty="0" smtClean="0"/>
              <a:t>Established your franchise’s position on the platform for coming 4 years</a:t>
            </a:r>
          </a:p>
          <a:p>
            <a:r>
              <a:rPr lang="en-US" dirty="0" smtClean="0"/>
              <a:t>Huge up-front investment, massive risk</a:t>
            </a:r>
          </a:p>
          <a:p>
            <a:r>
              <a:rPr lang="en-US" dirty="0" smtClean="0"/>
              <a:t>But competition was less and spotlight was on you, meaning co-marketing with platform owner</a:t>
            </a:r>
          </a:p>
          <a:p>
            <a:r>
              <a:rPr lang="en-US" dirty="0" smtClean="0"/>
              <a:t>This opportunity still exists in the console space</a:t>
            </a:r>
          </a:p>
        </p:txBody>
      </p:sp>
      <p:sp>
        <p:nvSpPr>
          <p:cNvPr id="4" name="Slide Number Placeholder 3"/>
          <p:cNvSpPr>
            <a:spLocks noGrp="1"/>
          </p:cNvSpPr>
          <p:nvPr>
            <p:ph type="sldNum" sz="quarter" idx="4"/>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139468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platform growth curve</a:t>
            </a:r>
            <a:endParaRPr lang="en-US" dirty="0"/>
          </a:p>
        </p:txBody>
      </p:sp>
      <p:pic>
        <p:nvPicPr>
          <p:cNvPr id="5" name="Content Placeholder 4" descr="decfigure4_1.jpg"/>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1476040" y="2540000"/>
            <a:ext cx="6343201" cy="3530600"/>
          </a:xfrm>
        </p:spPr>
      </p:pic>
      <p:sp>
        <p:nvSpPr>
          <p:cNvPr id="4" name="Slide Number Placeholder 3"/>
          <p:cNvSpPr>
            <a:spLocks noGrp="1"/>
          </p:cNvSpPr>
          <p:nvPr>
            <p:ph type="sldNum" sz="quarter" idx="4"/>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3782574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216" y="2324100"/>
            <a:ext cx="3263269" cy="2254252"/>
          </a:xfrm>
        </p:spPr>
        <p:txBody>
          <a:bodyPr/>
          <a:lstStyle/>
          <a:p>
            <a:r>
              <a:rPr lang="en-US" dirty="0" smtClean="0"/>
              <a:t>Where the Game Industry Has Been</a:t>
            </a:r>
            <a:endParaRPr lang="en-US" dirty="0"/>
          </a:p>
        </p:txBody>
      </p:sp>
      <p:sp>
        <p:nvSpPr>
          <p:cNvPr id="3" name="Text Placeholder 2"/>
          <p:cNvSpPr>
            <a:spLocks noGrp="1"/>
          </p:cNvSpPr>
          <p:nvPr>
            <p:ph type="body" idx="1"/>
          </p:nvPr>
        </p:nvSpPr>
        <p:spPr>
          <a:xfrm>
            <a:off x="5171670" y="2447925"/>
            <a:ext cx="3149370" cy="2130426"/>
          </a:xfrm>
        </p:spPr>
        <p:txBody>
          <a:bodyPr/>
          <a:lstStyle/>
          <a:p>
            <a:r>
              <a:rPr lang="en-US" dirty="0" smtClean="0"/>
              <a:t>Business models</a:t>
            </a:r>
          </a:p>
          <a:p>
            <a:r>
              <a:rPr lang="en-US" dirty="0" smtClean="0"/>
              <a:t>distribution</a:t>
            </a:r>
          </a:p>
          <a:p>
            <a:r>
              <a:rPr lang="en-US" dirty="0" smtClean="0"/>
              <a:t>Popular platforms</a:t>
            </a:r>
          </a:p>
        </p:txBody>
      </p:sp>
      <p:sp>
        <p:nvSpPr>
          <p:cNvPr id="4" name="Slide Number Placeholder 3"/>
          <p:cNvSpPr>
            <a:spLocks noGrp="1"/>
          </p:cNvSpPr>
          <p:nvPr>
            <p:ph type="sldNum" sz="quarter" idx="4"/>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3848255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 Genre Growth Curve</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40</a:t>
            </a:fld>
            <a:endParaRPr lang="en-US" dirty="0"/>
          </a:p>
        </p:txBody>
      </p:sp>
      <p:pic>
        <p:nvPicPr>
          <p:cNvPr id="5" name="Picture 4" descr="essay-gamegenrelifecyc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4899" y="2212250"/>
            <a:ext cx="7073901" cy="4848948"/>
          </a:xfrm>
          <a:prstGeom prst="rect">
            <a:avLst/>
          </a:prstGeom>
        </p:spPr>
      </p:pic>
    </p:spTree>
    <p:extLst>
      <p:ext uri="{BB962C8B-B14F-4D97-AF65-F5344CB8AC3E}">
        <p14:creationId xmlns:p14="http://schemas.microsoft.com/office/powerpoint/2010/main" val="907666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Fallow Field Opportunity</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41</a:t>
            </a:fld>
            <a:endParaRPr lang="en-US" dirty="0"/>
          </a:p>
        </p:txBody>
      </p:sp>
      <p:pic>
        <p:nvPicPr>
          <p:cNvPr id="5" name="Picture 4" descr="typical-retail-grap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1433" y="2436286"/>
            <a:ext cx="5715000" cy="4286250"/>
          </a:xfrm>
          <a:prstGeom prst="rect">
            <a:avLst/>
          </a:prstGeom>
        </p:spPr>
      </p:pic>
    </p:spTree>
    <p:extLst>
      <p:ext uri="{BB962C8B-B14F-4D97-AF65-F5344CB8AC3E}">
        <p14:creationId xmlns:p14="http://schemas.microsoft.com/office/powerpoint/2010/main" val="2047315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Fallow Fields, Explained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Game platforms are cyclical in popularity, but new net based platforms never cease to exist</a:t>
            </a:r>
          </a:p>
          <a:p>
            <a:r>
              <a:rPr lang="en-US" dirty="0" smtClean="0"/>
              <a:t>Consumption drives platform refreshes – consumers believe they </a:t>
            </a:r>
            <a:r>
              <a:rPr lang="en-US" i="1" dirty="0" smtClean="0"/>
              <a:t>need</a:t>
            </a:r>
            <a:r>
              <a:rPr lang="en-US" dirty="0" smtClean="0"/>
              <a:t> “new”</a:t>
            </a:r>
          </a:p>
          <a:p>
            <a:r>
              <a:rPr lang="en-US" dirty="0" smtClean="0"/>
              <a:t>In </a:t>
            </a:r>
            <a:r>
              <a:rPr lang="en-US" dirty="0" err="1" smtClean="0"/>
              <a:t>new’s</a:t>
            </a:r>
            <a:r>
              <a:rPr lang="en-US" dirty="0" smtClean="0"/>
              <a:t> wake are still-viable platforms, once saturated with product and high UA costs</a:t>
            </a:r>
          </a:p>
          <a:p>
            <a:r>
              <a:rPr lang="en-US" dirty="0" smtClean="0"/>
              <a:t>PS2 had 155M unit install base when PS3 launched; PS3 80M when PS4 launched</a:t>
            </a:r>
          </a:p>
          <a:p>
            <a:r>
              <a:rPr lang="en-US" dirty="0" smtClean="0"/>
              <a:t>Facebook is no </a:t>
            </a:r>
            <a:r>
              <a:rPr lang="en-US" dirty="0" err="1" smtClean="0"/>
              <a:t>dev’s</a:t>
            </a:r>
            <a:r>
              <a:rPr lang="en-US" dirty="0" smtClean="0"/>
              <a:t> first choice as a game platform anymore</a:t>
            </a:r>
          </a:p>
          <a:p>
            <a:r>
              <a:rPr lang="en-US" dirty="0" smtClean="0"/>
              <a:t>Opportunities can be scaled to these legacy markets</a:t>
            </a:r>
          </a:p>
        </p:txBody>
      </p:sp>
      <p:sp>
        <p:nvSpPr>
          <p:cNvPr id="4" name="Slide Number Placeholder 3"/>
          <p:cNvSpPr>
            <a:spLocks noGrp="1"/>
          </p:cNvSpPr>
          <p:nvPr>
            <p:ph type="sldNum" sz="quarter" idx="4"/>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10552835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Strategies For Opportunities</a:t>
            </a:r>
            <a:endParaRPr lang="en-US" dirty="0"/>
          </a:p>
        </p:txBody>
      </p:sp>
      <p:sp>
        <p:nvSpPr>
          <p:cNvPr id="3" name="Content Placeholder 2"/>
          <p:cNvSpPr>
            <a:spLocks noGrp="1"/>
          </p:cNvSpPr>
          <p:nvPr>
            <p:ph idx="1"/>
          </p:nvPr>
        </p:nvSpPr>
        <p:spPr>
          <a:xfrm>
            <a:off x="866441" y="2489200"/>
            <a:ext cx="3654759" cy="3530600"/>
          </a:xfrm>
        </p:spPr>
        <p:txBody>
          <a:bodyPr/>
          <a:lstStyle/>
          <a:p>
            <a:pPr marL="0" indent="0">
              <a:buNone/>
            </a:pPr>
            <a:r>
              <a:rPr lang="en-US" b="1" dirty="0" smtClean="0"/>
              <a:t>Find the Fallow </a:t>
            </a:r>
            <a:r>
              <a:rPr lang="en-US" b="1" dirty="0"/>
              <a:t>F</a:t>
            </a:r>
            <a:r>
              <a:rPr lang="en-US" b="1" dirty="0" smtClean="0"/>
              <a:t>ields</a:t>
            </a:r>
          </a:p>
          <a:p>
            <a:r>
              <a:rPr lang="en-US" dirty="0" smtClean="0"/>
              <a:t>Low risk</a:t>
            </a:r>
          </a:p>
          <a:p>
            <a:r>
              <a:rPr lang="en-US" dirty="0" smtClean="0"/>
              <a:t>Low prestige</a:t>
            </a:r>
          </a:p>
          <a:p>
            <a:r>
              <a:rPr lang="en-US" dirty="0" smtClean="0"/>
              <a:t>Value pricing</a:t>
            </a:r>
          </a:p>
          <a:p>
            <a:r>
              <a:rPr lang="en-US" dirty="0" smtClean="0"/>
              <a:t>Low product investment</a:t>
            </a:r>
          </a:p>
          <a:p>
            <a:r>
              <a:rPr lang="en-US" dirty="0" smtClean="0"/>
              <a:t>Large install base supports niche products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43</a:t>
            </a:fld>
            <a:endParaRPr lang="en-US" dirty="0"/>
          </a:p>
        </p:txBody>
      </p:sp>
      <p:sp>
        <p:nvSpPr>
          <p:cNvPr id="5" name="Content Placeholder 2"/>
          <p:cNvSpPr txBox="1">
            <a:spLocks/>
          </p:cNvSpPr>
          <p:nvPr/>
        </p:nvSpPr>
        <p:spPr>
          <a:xfrm>
            <a:off x="4859868" y="2489199"/>
            <a:ext cx="3742256" cy="3530600"/>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rgbClr val="19BAEA"/>
              </a:buClr>
              <a:buSzPct val="80000"/>
              <a:buFont typeface="Wingdings 3" charset="2"/>
              <a:buChar char=""/>
              <a:defRPr sz="20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rgbClr val="19BAEA"/>
              </a:buClr>
              <a:buSzPct val="80000"/>
              <a:buFont typeface="Wingdings 3" charset="2"/>
              <a:buChar char=""/>
              <a:defRPr sz="18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rgbClr val="19BAEA"/>
              </a:buClr>
              <a:buSzPct val="80000"/>
              <a:buFont typeface="Wingdings 3" charset="2"/>
              <a:buChar char=""/>
              <a:defRPr sz="16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rgbClr val="19BAEA"/>
              </a:buClr>
              <a:buSzPct val="80000"/>
              <a:buFont typeface="Wingdings 3" charset="2"/>
              <a:buChar char=""/>
              <a:defRPr sz="14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rgbClr val="19BAEA"/>
              </a:buClr>
              <a:buSzPct val="80000"/>
              <a:buFont typeface="Wingdings 3" charset="2"/>
              <a:buChar char=""/>
              <a:defRPr sz="14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smtClean="0"/>
              <a:t>Stake a Gold Rush claim</a:t>
            </a:r>
          </a:p>
          <a:p>
            <a:r>
              <a:rPr lang="en-US" dirty="0" smtClean="0"/>
              <a:t>High risk</a:t>
            </a:r>
          </a:p>
          <a:p>
            <a:r>
              <a:rPr lang="en-US" dirty="0" smtClean="0"/>
              <a:t>High prestige</a:t>
            </a:r>
          </a:p>
          <a:p>
            <a:r>
              <a:rPr lang="en-US" dirty="0" smtClean="0"/>
              <a:t>Premium pricing</a:t>
            </a:r>
          </a:p>
          <a:p>
            <a:r>
              <a:rPr lang="en-US" dirty="0" smtClean="0"/>
              <a:t>High product investment</a:t>
            </a:r>
          </a:p>
          <a:p>
            <a:r>
              <a:rPr lang="en-US" dirty="0" smtClean="0"/>
              <a:t>Small install base tolerates mostly mainstream products</a:t>
            </a:r>
            <a:endParaRPr lang="en-US" dirty="0"/>
          </a:p>
        </p:txBody>
      </p:sp>
    </p:spTree>
    <p:extLst>
      <p:ext uri="{BB962C8B-B14F-4D97-AF65-F5344CB8AC3E}">
        <p14:creationId xmlns:p14="http://schemas.microsoft.com/office/powerpoint/2010/main" val="3337071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1" y="1900238"/>
            <a:ext cx="3376947" cy="3377693"/>
          </a:xfrm>
        </p:spPr>
        <p:txBody>
          <a:bodyPr/>
          <a:lstStyle/>
          <a:p>
            <a:r>
              <a:rPr lang="en-US" dirty="0" smtClean="0"/>
              <a:t>Gaming &amp; New Technologies</a:t>
            </a:r>
            <a:endParaRPr lang="en-US" dirty="0"/>
          </a:p>
        </p:txBody>
      </p:sp>
      <p:sp>
        <p:nvSpPr>
          <p:cNvPr id="3" name="Text Placeholder 2"/>
          <p:cNvSpPr>
            <a:spLocks noGrp="1"/>
          </p:cNvSpPr>
          <p:nvPr>
            <p:ph type="body" idx="1"/>
          </p:nvPr>
        </p:nvSpPr>
        <p:spPr>
          <a:xfrm>
            <a:off x="5119261" y="1900239"/>
            <a:ext cx="3350663" cy="3377692"/>
          </a:xfrm>
        </p:spPr>
        <p:txBody>
          <a:bodyPr/>
          <a:lstStyle/>
          <a:p>
            <a:r>
              <a:rPr lang="en-US" dirty="0" smtClean="0"/>
              <a:t>What’s here now</a:t>
            </a:r>
          </a:p>
          <a:p>
            <a:r>
              <a:rPr lang="en-US" dirty="0" smtClean="0"/>
              <a:t>What’s on the horizon</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3637933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6676" y="862885"/>
            <a:ext cx="6349751" cy="3290015"/>
          </a:xfrm>
        </p:spPr>
        <p:txBody>
          <a:bodyPr anchor="ctr"/>
          <a:lstStyle/>
          <a:p>
            <a:pPr algn="ctr"/>
            <a:r>
              <a:rPr lang="en-US" dirty="0"/>
              <a:t>As game </a:t>
            </a:r>
            <a:r>
              <a:rPr lang="en-US" dirty="0" smtClean="0"/>
              <a:t>designers, </a:t>
            </a:r>
            <a:r>
              <a:rPr lang="en-US" dirty="0"/>
              <a:t>our range of inputs we can leverage into our designs is expanding </a:t>
            </a:r>
            <a:r>
              <a:rPr lang="en-US" dirty="0" smtClean="0"/>
              <a:t>rapidly.</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45</a:t>
            </a:fld>
            <a:endParaRPr lang="en-US" dirty="0"/>
          </a:p>
        </p:txBody>
      </p:sp>
      <p:pic>
        <p:nvPicPr>
          <p:cNvPr id="5" name="Picture 4"/>
          <p:cNvPicPr>
            <a:picLocks noChangeAspect="1"/>
          </p:cNvPicPr>
          <p:nvPr/>
        </p:nvPicPr>
        <p:blipFill>
          <a:blip r:embed="rId3"/>
          <a:stretch>
            <a:fillRect/>
          </a:stretch>
        </p:blipFill>
        <p:spPr>
          <a:xfrm>
            <a:off x="218941" y="4595439"/>
            <a:ext cx="1944710" cy="223570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80302" y="4884784"/>
            <a:ext cx="2043135" cy="1807388"/>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b="-2580"/>
          <a:stretch/>
        </p:blipFill>
        <p:spPr>
          <a:xfrm>
            <a:off x="4591551" y="4892497"/>
            <a:ext cx="1828800" cy="1799675"/>
          </a:xfrm>
          <a:prstGeom prst="rect">
            <a:avLst/>
          </a:prstGeom>
        </p:spPr>
      </p:pic>
      <p:grpSp>
        <p:nvGrpSpPr>
          <p:cNvPr id="8" name="Group 7"/>
          <p:cNvGrpSpPr/>
          <p:nvPr/>
        </p:nvGrpSpPr>
        <p:grpSpPr>
          <a:xfrm>
            <a:off x="6691041" y="4694297"/>
            <a:ext cx="2150772" cy="2111266"/>
            <a:chOff x="5010150" y="2800081"/>
            <a:chExt cx="4133850" cy="4057919"/>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329251" y="5760720"/>
              <a:ext cx="1450535" cy="109728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10150" y="2800081"/>
              <a:ext cx="4133850" cy="3962400"/>
            </a:xfrm>
            <a:prstGeom prst="rect">
              <a:avLst/>
            </a:prstGeom>
          </p:spPr>
        </p:pic>
      </p:grpSp>
    </p:spTree>
    <p:extLst>
      <p:ext uri="{BB962C8B-B14F-4D97-AF65-F5344CB8AC3E}">
        <p14:creationId xmlns:p14="http://schemas.microsoft.com/office/powerpoint/2010/main" val="3314215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and Data </a:t>
            </a:r>
            <a:r>
              <a:rPr lang="en-US" dirty="0" smtClean="0"/>
              <a:t>Tracking:</a:t>
            </a:r>
            <a:br>
              <a:rPr lang="en-US" dirty="0" smtClean="0"/>
            </a:br>
            <a:r>
              <a:rPr lang="en-US" dirty="0" smtClean="0"/>
              <a:t>  Game Analytics</a:t>
            </a:r>
            <a:endParaRPr lang="en-US" dirty="0"/>
          </a:p>
        </p:txBody>
      </p:sp>
      <p:sp>
        <p:nvSpPr>
          <p:cNvPr id="3" name="Content Placeholder 2"/>
          <p:cNvSpPr>
            <a:spLocks noGrp="1"/>
          </p:cNvSpPr>
          <p:nvPr>
            <p:ph idx="1"/>
          </p:nvPr>
        </p:nvSpPr>
        <p:spPr>
          <a:xfrm>
            <a:off x="866441" y="2489200"/>
            <a:ext cx="6673197" cy="3530600"/>
          </a:xfrm>
        </p:spPr>
        <p:txBody>
          <a:bodyPr/>
          <a:lstStyle/>
          <a:p>
            <a:r>
              <a:rPr lang="en-US" dirty="0" smtClean="0"/>
              <a:t>Player data being tracked, stored and analyzed to improve and personalize player experiences (and increase game revenue).</a:t>
            </a:r>
          </a:p>
          <a:p>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46</a:t>
            </a:fld>
            <a:endParaRPr lang="en-US" dirty="0"/>
          </a:p>
        </p:txBody>
      </p:sp>
      <p:pic>
        <p:nvPicPr>
          <p:cNvPr id="5" name="Picture 4"/>
          <p:cNvPicPr>
            <a:picLocks noChangeAspect="1"/>
          </p:cNvPicPr>
          <p:nvPr/>
        </p:nvPicPr>
        <p:blipFill>
          <a:blip r:embed="rId3"/>
          <a:stretch>
            <a:fillRect/>
          </a:stretch>
        </p:blipFill>
        <p:spPr>
          <a:xfrm>
            <a:off x="1645979" y="4086224"/>
            <a:ext cx="5779359" cy="2414587"/>
          </a:xfrm>
          <a:prstGeom prst="rect">
            <a:avLst/>
          </a:prstGeom>
        </p:spPr>
      </p:pic>
    </p:spTree>
    <p:extLst>
      <p:ext uri="{BB962C8B-B14F-4D97-AF65-F5344CB8AC3E}">
        <p14:creationId xmlns:p14="http://schemas.microsoft.com/office/powerpoint/2010/main" val="3883741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Metrics and Data </a:t>
            </a:r>
            <a:r>
              <a:rPr lang="en-US" dirty="0" smtClean="0"/>
              <a:t>Tracking:</a:t>
            </a:r>
            <a:br>
              <a:rPr lang="en-US" dirty="0" smtClean="0"/>
            </a:br>
            <a:r>
              <a:rPr lang="en-US" dirty="0" smtClean="0"/>
              <a:t>  Quantified Self</a:t>
            </a:r>
            <a:endParaRPr lang="en-US" dirty="0"/>
          </a:p>
        </p:txBody>
      </p:sp>
      <p:sp>
        <p:nvSpPr>
          <p:cNvPr id="3" name="Content Placeholder 2"/>
          <p:cNvSpPr>
            <a:spLocks noGrp="1"/>
          </p:cNvSpPr>
          <p:nvPr>
            <p:ph idx="1"/>
          </p:nvPr>
        </p:nvSpPr>
        <p:spPr>
          <a:xfrm>
            <a:off x="866441" y="2395470"/>
            <a:ext cx="7324522" cy="3624330"/>
          </a:xfrm>
        </p:spPr>
        <p:txBody>
          <a:bodyPr/>
          <a:lstStyle/>
          <a:p>
            <a:r>
              <a:rPr lang="en-US" dirty="0" smtClean="0"/>
              <a:t>“Self knowledge through numbers”</a:t>
            </a:r>
          </a:p>
          <a:p>
            <a:r>
              <a:rPr lang="en-US" dirty="0" smtClean="0"/>
              <a:t>Track health, fitness, diet, sleep, mood, energy levels</a:t>
            </a:r>
          </a:p>
          <a:p>
            <a:r>
              <a:rPr lang="en-US" dirty="0" smtClean="0"/>
              <a:t>How will games protect data privacy?</a:t>
            </a:r>
          </a:p>
        </p:txBody>
      </p:sp>
      <p:sp>
        <p:nvSpPr>
          <p:cNvPr id="4" name="Slide Number Placeholder 3"/>
          <p:cNvSpPr>
            <a:spLocks noGrp="1"/>
          </p:cNvSpPr>
          <p:nvPr>
            <p:ph type="sldNum" sz="quarter" idx="4"/>
          </p:nvPr>
        </p:nvSpPr>
        <p:spPr/>
        <p:txBody>
          <a:bodyPr/>
          <a:lstStyle/>
          <a:p>
            <a:fld id="{D57F1E4F-1CFF-5643-939E-217C01CDF565}" type="slidenum">
              <a:rPr lang="en-US" smtClean="0"/>
              <a:pPr/>
              <a:t>47</a:t>
            </a:fld>
            <a:endParaRPr lang="en-US" dirty="0"/>
          </a:p>
        </p:txBody>
      </p:sp>
      <p:pic>
        <p:nvPicPr>
          <p:cNvPr id="5" name="Picture 4"/>
          <p:cNvPicPr>
            <a:picLocks noChangeAspect="1"/>
          </p:cNvPicPr>
          <p:nvPr/>
        </p:nvPicPr>
        <p:blipFill>
          <a:blip r:embed="rId4"/>
          <a:stretch>
            <a:fillRect/>
          </a:stretch>
        </p:blipFill>
        <p:spPr>
          <a:xfrm>
            <a:off x="4621457" y="3928056"/>
            <a:ext cx="3822709" cy="2548473"/>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4136805226"/>
              </p:ext>
            </p:extLst>
          </p:nvPr>
        </p:nvGraphicFramePr>
        <p:xfrm>
          <a:off x="1025666" y="3928056"/>
          <a:ext cx="3595791" cy="2548473"/>
        </p:xfrm>
        <a:graphic>
          <a:graphicData uri="http://schemas.openxmlformats.org/presentationml/2006/ole">
            <mc:AlternateContent xmlns:mc="http://schemas.openxmlformats.org/markup-compatibility/2006">
              <mc:Choice xmlns:v="urn:schemas-microsoft-com:vml" Requires="v">
                <p:oleObj spid="_x0000_s1074" name="Image" r:id="rId5" imgW="9155520" imgH="6488640" progId="Photoshop.Image.9">
                  <p:embed/>
                </p:oleObj>
              </mc:Choice>
              <mc:Fallback>
                <p:oleObj name="Image" r:id="rId5" imgW="9155520" imgH="6488640" progId="Photoshop.Image.9">
                  <p:embed/>
                  <p:pic>
                    <p:nvPicPr>
                      <p:cNvPr id="0" name=""/>
                      <p:cNvPicPr/>
                      <p:nvPr/>
                    </p:nvPicPr>
                    <p:blipFill>
                      <a:blip r:embed="rId6"/>
                      <a:stretch>
                        <a:fillRect/>
                      </a:stretch>
                    </p:blipFill>
                    <p:spPr>
                      <a:xfrm>
                        <a:off x="1025666" y="3928056"/>
                        <a:ext cx="3595791" cy="2548473"/>
                      </a:xfrm>
                      <a:prstGeom prst="rect">
                        <a:avLst/>
                      </a:prstGeom>
                    </p:spPr>
                  </p:pic>
                </p:oleObj>
              </mc:Fallback>
            </mc:AlternateContent>
          </a:graphicData>
        </a:graphic>
      </p:graphicFrame>
    </p:spTree>
    <p:extLst>
      <p:ext uri="{BB962C8B-B14F-4D97-AF65-F5344CB8AC3E}">
        <p14:creationId xmlns:p14="http://schemas.microsoft.com/office/powerpoint/2010/main" val="40490544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1591" y="1339999"/>
            <a:ext cx="3001938" cy="2369115"/>
          </a:xfrm>
        </p:spPr>
        <p:txBody>
          <a:bodyPr>
            <a:normAutofit/>
          </a:bodyPr>
          <a:lstStyle/>
          <a:p>
            <a:r>
              <a:rPr lang="en-US" dirty="0" smtClean="0"/>
              <a:t>Metrics are already used in many games to provide a real-world benefit to the player</a:t>
            </a:r>
            <a:endParaRPr lang="en-US" dirty="0"/>
          </a:p>
        </p:txBody>
      </p:sp>
      <p:sp>
        <p:nvSpPr>
          <p:cNvPr id="7" name="Text Placeholder 6"/>
          <p:cNvSpPr>
            <a:spLocks noGrp="1"/>
          </p:cNvSpPr>
          <p:nvPr>
            <p:ph type="body" sz="half" idx="2"/>
          </p:nvPr>
        </p:nvSpPr>
        <p:spPr>
          <a:xfrm>
            <a:off x="851591" y="3915176"/>
            <a:ext cx="3001938" cy="1622023"/>
          </a:xfrm>
        </p:spPr>
        <p:txBody>
          <a:bodyPr>
            <a:normAutofit/>
          </a:bodyPr>
          <a:lstStyle/>
          <a:p>
            <a:r>
              <a:rPr lang="en-US" sz="2000" dirty="0" smtClean="0"/>
              <a:t>Fitness games</a:t>
            </a:r>
          </a:p>
          <a:p>
            <a:r>
              <a:rPr lang="en-US" sz="2000" dirty="0" smtClean="0"/>
              <a:t>Educational games</a:t>
            </a:r>
            <a:endParaRPr lang="en-US" sz="20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48</a:t>
            </a:fld>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965781656"/>
              </p:ext>
            </p:extLst>
          </p:nvPr>
        </p:nvGraphicFramePr>
        <p:xfrm>
          <a:off x="4544755" y="850553"/>
          <a:ext cx="3081661" cy="1957042"/>
        </p:xfrm>
        <a:graphic>
          <a:graphicData uri="http://schemas.openxmlformats.org/presentationml/2006/ole">
            <mc:AlternateContent xmlns:mc="http://schemas.openxmlformats.org/markup-compatibility/2006">
              <mc:Choice xmlns:v="urn:schemas-microsoft-com:vml" Requires="v">
                <p:oleObj spid="_x0000_s2096" name="Image" r:id="rId4" imgW="7200000" imgH="4571280" progId="Photoshop.Image.9">
                  <p:embed/>
                </p:oleObj>
              </mc:Choice>
              <mc:Fallback>
                <p:oleObj name="Image" r:id="rId4" imgW="7200000" imgH="4571280" progId="Photoshop.Image.9">
                  <p:embed/>
                  <p:pic>
                    <p:nvPicPr>
                      <p:cNvPr id="0" name=""/>
                      <p:cNvPicPr/>
                      <p:nvPr/>
                    </p:nvPicPr>
                    <p:blipFill>
                      <a:blip r:embed="rId5"/>
                      <a:stretch>
                        <a:fillRect/>
                      </a:stretch>
                    </p:blipFill>
                    <p:spPr>
                      <a:xfrm>
                        <a:off x="4544755" y="850553"/>
                        <a:ext cx="3081661" cy="1957042"/>
                      </a:xfrm>
                      <a:prstGeom prst="rect">
                        <a:avLst/>
                      </a:prstGeom>
                    </p:spPr>
                  </p:pic>
                </p:oleObj>
              </mc:Fallback>
            </mc:AlternateContent>
          </a:graphicData>
        </a:graphic>
      </p:graphicFrame>
      <p:pic>
        <p:nvPicPr>
          <p:cNvPr id="9" name="Picture 8"/>
          <p:cNvPicPr>
            <a:picLocks noChangeAspect="1"/>
          </p:cNvPicPr>
          <p:nvPr/>
        </p:nvPicPr>
        <p:blipFill>
          <a:blip r:embed="rId6"/>
          <a:stretch>
            <a:fillRect/>
          </a:stretch>
        </p:blipFill>
        <p:spPr>
          <a:xfrm>
            <a:off x="5715675" y="3226893"/>
            <a:ext cx="1762124" cy="312433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83067" y="3127083"/>
            <a:ext cx="1286697" cy="1164062"/>
          </a:xfrm>
          <a:prstGeom prst="rect">
            <a:avLst/>
          </a:prstGeom>
          <a:ln>
            <a:solidFill>
              <a:schemeClr val="accent1"/>
            </a:solidFill>
          </a:ln>
        </p:spPr>
      </p:pic>
    </p:spTree>
    <p:extLst>
      <p:ext uri="{BB962C8B-B14F-4D97-AF65-F5344CB8AC3E}">
        <p14:creationId xmlns:p14="http://schemas.microsoft.com/office/powerpoint/2010/main" val="2720309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Wearable Technology</a:t>
            </a:r>
          </a:p>
        </p:txBody>
      </p:sp>
      <p:sp>
        <p:nvSpPr>
          <p:cNvPr id="8" name="Content Placeholder 7"/>
          <p:cNvSpPr>
            <a:spLocks noGrp="1"/>
          </p:cNvSpPr>
          <p:nvPr>
            <p:ph idx="1"/>
          </p:nvPr>
        </p:nvSpPr>
        <p:spPr>
          <a:xfrm>
            <a:off x="866442" y="2489200"/>
            <a:ext cx="4719972" cy="3530600"/>
          </a:xfrm>
        </p:spPr>
        <p:txBody>
          <a:bodyPr/>
          <a:lstStyle/>
          <a:p>
            <a:r>
              <a:rPr lang="en-US" dirty="0" smtClean="0"/>
              <a:t>Smartwatches</a:t>
            </a:r>
          </a:p>
          <a:p>
            <a:r>
              <a:rPr lang="en-US" dirty="0" smtClean="0"/>
              <a:t>Haptic feedback vest</a:t>
            </a:r>
          </a:p>
          <a:p>
            <a:r>
              <a:rPr lang="en-US" dirty="0" smtClean="0"/>
              <a:t>Fitness trackers</a:t>
            </a:r>
          </a:p>
          <a:p>
            <a:r>
              <a:rPr lang="en-US" dirty="0" smtClean="0"/>
              <a:t>Google Glass</a:t>
            </a:r>
          </a:p>
          <a:p>
            <a:r>
              <a:rPr lang="en-US" dirty="0" smtClean="0"/>
              <a:t>E-wearables, Whole body games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49</a:t>
            </a:fld>
            <a:endParaRPr lang="en-US" dirty="0"/>
          </a:p>
        </p:txBody>
      </p:sp>
      <p:pic>
        <p:nvPicPr>
          <p:cNvPr id="2" name="Picture 1"/>
          <p:cNvPicPr>
            <a:picLocks noChangeAspect="1"/>
          </p:cNvPicPr>
          <p:nvPr/>
        </p:nvPicPr>
        <p:blipFill>
          <a:blip r:embed="rId3"/>
          <a:stretch>
            <a:fillRect/>
          </a:stretch>
        </p:blipFill>
        <p:spPr>
          <a:xfrm>
            <a:off x="5586414" y="2220110"/>
            <a:ext cx="2971800" cy="22288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47510" y="3989556"/>
            <a:ext cx="2359279" cy="261623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2189" y="4541520"/>
            <a:ext cx="1645920" cy="2316480"/>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18109" y="4812432"/>
            <a:ext cx="2103120" cy="1600200"/>
          </a:xfrm>
          <a:prstGeom prst="rect">
            <a:avLst/>
          </a:prstGeom>
        </p:spPr>
      </p:pic>
      <p:pic>
        <p:nvPicPr>
          <p:cNvPr id="6" name="Picture 5"/>
          <p:cNvPicPr>
            <a:picLocks noChangeAspect="1"/>
          </p:cNvPicPr>
          <p:nvPr/>
        </p:nvPicPr>
        <p:blipFill>
          <a:blip r:embed="rId7"/>
          <a:stretch>
            <a:fillRect/>
          </a:stretch>
        </p:blipFill>
        <p:spPr>
          <a:xfrm>
            <a:off x="3831769" y="4841792"/>
            <a:ext cx="2822121" cy="1898104"/>
          </a:xfrm>
          <a:prstGeom prst="rect">
            <a:avLst/>
          </a:prstGeom>
        </p:spPr>
      </p:pic>
    </p:spTree>
    <p:extLst>
      <p:ext uri="{BB962C8B-B14F-4D97-AF65-F5344CB8AC3E}">
        <p14:creationId xmlns:p14="http://schemas.microsoft.com/office/powerpoint/2010/main" val="3951794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39" y="927099"/>
            <a:ext cx="6581107" cy="709865"/>
          </a:xfrm>
        </p:spPr>
        <p:txBody>
          <a:bodyPr/>
          <a:lstStyle/>
          <a:p>
            <a:r>
              <a:rPr lang="en-US" dirty="0" smtClean="0"/>
              <a:t>Where We’ve Been: Business Models</a:t>
            </a:r>
            <a:endParaRPr lang="en-US" dirty="0"/>
          </a:p>
        </p:txBody>
      </p:sp>
      <p:sp>
        <p:nvSpPr>
          <p:cNvPr id="3" name="Content Placeholder 2"/>
          <p:cNvSpPr>
            <a:spLocks noGrp="1"/>
          </p:cNvSpPr>
          <p:nvPr>
            <p:ph idx="1"/>
          </p:nvPr>
        </p:nvSpPr>
        <p:spPr/>
        <p:txBody>
          <a:bodyPr/>
          <a:lstStyle/>
          <a:p>
            <a:r>
              <a:rPr lang="en-US" dirty="0" smtClean="0"/>
              <a:t>Publishers funded development of games, which were created by game development studios</a:t>
            </a:r>
          </a:p>
          <a:p>
            <a:r>
              <a:rPr lang="en-US" dirty="0" smtClean="0"/>
              <a:t>Players purchased a final packaged game</a:t>
            </a:r>
          </a:p>
          <a:p>
            <a:pPr marL="0" indent="0">
              <a:buNone/>
            </a:pP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5</a:t>
            </a:fld>
            <a:endParaRPr lang="en-US" dirty="0"/>
          </a:p>
        </p:txBody>
      </p:sp>
      <p:pic>
        <p:nvPicPr>
          <p:cNvPr id="1026" name="Picture 2" descr="http://upload.wikimedia.org/wikipedia/en/8/8c/Ubisof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09377" y="4256709"/>
            <a:ext cx="2023205" cy="16754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307.photobucket.com/albums/nn313/denton2k6/ea-logo.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1501" y="4280627"/>
            <a:ext cx="1627633" cy="162763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c04.deviantart.net/fs71/f/2011/214/3/e/atari_logo_icon_by_mahesh69a-d42tq0c.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15368" y="4280627"/>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upload.wikimedia.org/wikipedia/en/a/ae/3DO_Company_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34786" y="4280521"/>
            <a:ext cx="1050131" cy="4286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egamadebaddecisions.files.wordpress.com/2012/05/capcom-logo-vector.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62268" y="5407507"/>
            <a:ext cx="2427685" cy="5394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cdn1-www.playstationlifestyle.net/assets/uploads/2009/08/midway-logo.jpg"/>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35914" y="4747461"/>
            <a:ext cx="2047875" cy="59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211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1960" y="2400300"/>
            <a:ext cx="3373966" cy="1897856"/>
          </a:xfrm>
          <a:prstGeom prst="rect">
            <a:avLst/>
          </a:prstGeom>
        </p:spPr>
      </p:pic>
      <p:sp>
        <p:nvSpPr>
          <p:cNvPr id="2" name="Title 1"/>
          <p:cNvSpPr>
            <a:spLocks noGrp="1"/>
          </p:cNvSpPr>
          <p:nvPr>
            <p:ph type="title"/>
          </p:nvPr>
        </p:nvSpPr>
        <p:spPr/>
        <p:txBody>
          <a:bodyPr/>
          <a:lstStyle/>
          <a:p>
            <a:r>
              <a:rPr lang="en-US" dirty="0"/>
              <a:t>Brain &amp; Body Technology </a:t>
            </a:r>
          </a:p>
        </p:txBody>
      </p:sp>
      <p:sp>
        <p:nvSpPr>
          <p:cNvPr id="3" name="Content Placeholder 2"/>
          <p:cNvSpPr>
            <a:spLocks noGrp="1"/>
          </p:cNvSpPr>
          <p:nvPr>
            <p:ph idx="1"/>
          </p:nvPr>
        </p:nvSpPr>
        <p:spPr>
          <a:xfrm>
            <a:off x="866441" y="2400300"/>
            <a:ext cx="4442159" cy="3619500"/>
          </a:xfrm>
        </p:spPr>
        <p:txBody>
          <a:bodyPr/>
          <a:lstStyle/>
          <a:p>
            <a:r>
              <a:rPr lang="en-US" dirty="0" smtClean="0"/>
              <a:t>Biofeedback gaming</a:t>
            </a:r>
          </a:p>
          <a:p>
            <a:r>
              <a:rPr lang="en-US" dirty="0" smtClean="0"/>
              <a:t>Brain-computer interfaces to control games: </a:t>
            </a:r>
            <a:r>
              <a:rPr lang="en-US" dirty="0" err="1" smtClean="0"/>
              <a:t>Emotiv</a:t>
            </a:r>
            <a:r>
              <a:rPr lang="en-US" dirty="0" smtClean="0"/>
              <a:t>, 4DForce</a:t>
            </a:r>
          </a:p>
          <a:p>
            <a:r>
              <a:rPr lang="en-US" dirty="0" smtClean="0"/>
              <a:t>Implanted computers, </a:t>
            </a:r>
            <a:r>
              <a:rPr lang="en-US" dirty="0" err="1" smtClean="0"/>
              <a:t>biohacks</a:t>
            </a:r>
            <a:endParaRPr lang="en-US" dirty="0" smtClean="0"/>
          </a:p>
          <a:p>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50</a:t>
            </a:fld>
            <a:endParaRPr lang="en-US" dirty="0"/>
          </a:p>
        </p:txBody>
      </p:sp>
      <p:pic>
        <p:nvPicPr>
          <p:cNvPr id="5" name="Picture 4"/>
          <p:cNvPicPr>
            <a:picLocks noChangeAspect="1"/>
          </p:cNvPicPr>
          <p:nvPr/>
        </p:nvPicPr>
        <p:blipFill>
          <a:blip r:embed="rId4"/>
          <a:stretch>
            <a:fillRect/>
          </a:stretch>
        </p:blipFill>
        <p:spPr>
          <a:xfrm>
            <a:off x="4707247" y="4076448"/>
            <a:ext cx="2124075" cy="2152650"/>
          </a:xfrm>
          <a:prstGeom prst="rect">
            <a:avLst/>
          </a:prstGeom>
        </p:spPr>
      </p:pic>
      <p:pic>
        <p:nvPicPr>
          <p:cNvPr id="6" name="Picture 5"/>
          <p:cNvPicPr>
            <a:picLocks noChangeAspect="1"/>
          </p:cNvPicPr>
          <p:nvPr/>
        </p:nvPicPr>
        <p:blipFill>
          <a:blip r:embed="rId5"/>
          <a:stretch>
            <a:fillRect/>
          </a:stretch>
        </p:blipFill>
        <p:spPr>
          <a:xfrm>
            <a:off x="3087520" y="4152900"/>
            <a:ext cx="1669844" cy="2279650"/>
          </a:xfrm>
          <a:prstGeom prst="rect">
            <a:avLst/>
          </a:prstGeom>
        </p:spPr>
      </p:pic>
      <p:pic>
        <p:nvPicPr>
          <p:cNvPr id="7" name="Picture 6"/>
          <p:cNvPicPr>
            <a:picLocks noChangeAspect="1"/>
          </p:cNvPicPr>
          <p:nvPr/>
        </p:nvPicPr>
        <p:blipFill>
          <a:blip r:embed="rId6"/>
          <a:stretch>
            <a:fillRect/>
          </a:stretch>
        </p:blipFill>
        <p:spPr>
          <a:xfrm>
            <a:off x="274243" y="4470400"/>
            <a:ext cx="2590800" cy="1771650"/>
          </a:xfrm>
          <a:prstGeom prst="rect">
            <a:avLst/>
          </a:prstGeom>
        </p:spPr>
      </p:pic>
      <p:pic>
        <p:nvPicPr>
          <p:cNvPr id="9" name="Picture 8"/>
          <p:cNvPicPr>
            <a:picLocks noChangeAspect="1"/>
          </p:cNvPicPr>
          <p:nvPr/>
        </p:nvPicPr>
        <p:blipFill>
          <a:blip r:embed="rId7"/>
          <a:stretch>
            <a:fillRect/>
          </a:stretch>
        </p:blipFill>
        <p:spPr>
          <a:xfrm>
            <a:off x="6831322" y="4629024"/>
            <a:ext cx="2185577" cy="1454402"/>
          </a:xfrm>
          <a:prstGeom prst="rect">
            <a:avLst/>
          </a:prstGeom>
        </p:spPr>
      </p:pic>
    </p:spTree>
    <p:extLst>
      <p:ext uri="{BB962C8B-B14F-4D97-AF65-F5344CB8AC3E}">
        <p14:creationId xmlns:p14="http://schemas.microsoft.com/office/powerpoint/2010/main" val="1262142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Money Gambling Legalized</a:t>
            </a:r>
            <a:endParaRPr lang="en-US" dirty="0"/>
          </a:p>
        </p:txBody>
      </p:sp>
      <p:pic>
        <p:nvPicPr>
          <p:cNvPr id="5" name="Picture 4" descr="betable-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8597" y="2683932"/>
            <a:ext cx="4701073" cy="3361267"/>
          </a:xfrm>
          <a:prstGeom prst="rect">
            <a:avLst/>
          </a:prstGeom>
        </p:spPr>
      </p:pic>
      <p:sp>
        <p:nvSpPr>
          <p:cNvPr id="3" name="Content Placeholder 2"/>
          <p:cNvSpPr>
            <a:spLocks noGrp="1"/>
          </p:cNvSpPr>
          <p:nvPr>
            <p:ph idx="1"/>
          </p:nvPr>
        </p:nvSpPr>
        <p:spPr>
          <a:xfrm>
            <a:off x="866442" y="2489200"/>
            <a:ext cx="3485426" cy="3530600"/>
          </a:xfrm>
        </p:spPr>
        <p:txBody>
          <a:bodyPr/>
          <a:lstStyle/>
          <a:p>
            <a:r>
              <a:rPr lang="en-US" dirty="0" smtClean="0"/>
              <a:t>US will legalize this across the board in coming years</a:t>
            </a:r>
          </a:p>
          <a:p>
            <a:r>
              <a:rPr lang="en-US" dirty="0" smtClean="0"/>
              <a:t>Already big money elsewhere</a:t>
            </a:r>
          </a:p>
          <a:p>
            <a:r>
              <a:rPr lang="en-US" dirty="0" smtClean="0"/>
              <a:t>Increasing middleware/APIs to enable real money wagering in “normal” mobile social games</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414030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Efforts Made to Unify Mobile Market</a:t>
            </a:r>
            <a:endParaRPr lang="en-US" dirty="0"/>
          </a:p>
        </p:txBody>
      </p:sp>
      <p:sp>
        <p:nvSpPr>
          <p:cNvPr id="3" name="Content Placeholder 2"/>
          <p:cNvSpPr>
            <a:spLocks noGrp="1"/>
          </p:cNvSpPr>
          <p:nvPr>
            <p:ph idx="1"/>
          </p:nvPr>
        </p:nvSpPr>
        <p:spPr/>
        <p:txBody>
          <a:bodyPr/>
          <a:lstStyle/>
          <a:p>
            <a:r>
              <a:rPr lang="en-US" dirty="0" smtClean="0"/>
              <a:t>Game platforms (i.e. Unity, Unreal) that conquer fragmentation continue their rise</a:t>
            </a:r>
          </a:p>
          <a:p>
            <a:r>
              <a:rPr lang="en-US" dirty="0"/>
              <a:t>Samsung lightens up on </a:t>
            </a:r>
            <a:r>
              <a:rPr lang="en-US" dirty="0" err="1" smtClean="0"/>
              <a:t>TouchWiz</a:t>
            </a:r>
            <a:r>
              <a:rPr lang="en-US" dirty="0" smtClean="0"/>
              <a:t>, at Google’s request</a:t>
            </a:r>
            <a:endParaRPr lang="en-US" dirty="0"/>
          </a:p>
          <a:p>
            <a:r>
              <a:rPr lang="en-US" dirty="0" err="1" smtClean="0"/>
              <a:t>iOS</a:t>
            </a:r>
            <a:r>
              <a:rPr lang="en-US" dirty="0" smtClean="0"/>
              <a:t> continues to be </a:t>
            </a:r>
            <a:r>
              <a:rPr lang="en-US" dirty="0" err="1" smtClean="0"/>
              <a:t>favoured</a:t>
            </a:r>
            <a:r>
              <a:rPr lang="en-US" dirty="0"/>
              <a:t> </a:t>
            </a:r>
            <a:r>
              <a:rPr lang="en-US" dirty="0" smtClean="0"/>
              <a:t>platform due to vertical integration = more simple </a:t>
            </a:r>
            <a:r>
              <a:rPr lang="en-US" dirty="0" err="1" smtClean="0"/>
              <a:t>dev</a:t>
            </a:r>
            <a:r>
              <a:rPr lang="en-US" dirty="0" smtClean="0"/>
              <a:t> and UX</a:t>
            </a:r>
            <a:endParaRPr lang="en-US" dirty="0"/>
          </a:p>
        </p:txBody>
      </p:sp>
      <p:sp>
        <p:nvSpPr>
          <p:cNvPr id="4" name="Slide Number Placeholder 3"/>
          <p:cNvSpPr>
            <a:spLocks noGrp="1"/>
          </p:cNvSpPr>
          <p:nvPr>
            <p:ph type="sldNum" sz="quarter" idx="4"/>
          </p:nvPr>
        </p:nvSpPr>
        <p:spPr/>
        <p:txBody>
          <a:bodyPr/>
          <a:lstStyle/>
          <a:p>
            <a:fld id="{D57F1E4F-1CFF-5643-939E-217C01CDF565}" type="slidenum">
              <a:rPr lang="en-US" smtClean="0"/>
              <a:pPr/>
              <a:t>52</a:t>
            </a:fld>
            <a:endParaRPr lang="en-US" dirty="0"/>
          </a:p>
        </p:txBody>
      </p:sp>
      <p:pic>
        <p:nvPicPr>
          <p:cNvPr id="5" name="Picture 4" descr="unity3d_mobile_free.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5066" y="4940300"/>
            <a:ext cx="7620000" cy="1651000"/>
          </a:xfrm>
          <a:prstGeom prst="rect">
            <a:avLst/>
          </a:prstGeom>
        </p:spPr>
      </p:pic>
    </p:spTree>
    <p:extLst>
      <p:ext uri="{BB962C8B-B14F-4D97-AF65-F5344CB8AC3E}">
        <p14:creationId xmlns:p14="http://schemas.microsoft.com/office/powerpoint/2010/main" val="3291642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Augmented </a:t>
            </a:r>
            <a:r>
              <a:rPr lang="en-US" dirty="0" smtClean="0"/>
              <a:t>Reality</a:t>
            </a:r>
            <a:endParaRPr lang="en-US" dirty="0"/>
          </a:p>
        </p:txBody>
      </p:sp>
      <p:sp>
        <p:nvSpPr>
          <p:cNvPr id="3" name="Content Placeholder 2"/>
          <p:cNvSpPr>
            <a:spLocks noGrp="1"/>
          </p:cNvSpPr>
          <p:nvPr>
            <p:ph idx="1"/>
          </p:nvPr>
        </p:nvSpPr>
        <p:spPr>
          <a:xfrm>
            <a:off x="866442" y="2489200"/>
            <a:ext cx="3691044" cy="3530600"/>
          </a:xfrm>
        </p:spPr>
        <p:txBody>
          <a:bodyPr/>
          <a:lstStyle/>
          <a:p>
            <a:r>
              <a:rPr lang="en-US" dirty="0" smtClean="0"/>
              <a:t>Two implementations:</a:t>
            </a:r>
          </a:p>
          <a:p>
            <a:r>
              <a:rPr lang="en-US" dirty="0" smtClean="0"/>
              <a:t>Augmented reality combined with wearable tech, such as Google Glass games</a:t>
            </a:r>
          </a:p>
          <a:p>
            <a:r>
              <a:rPr lang="en-US" dirty="0"/>
              <a:t>Augmented </a:t>
            </a:r>
            <a:r>
              <a:rPr lang="en-US" dirty="0" smtClean="0"/>
              <a:t>reality games played on smartphones</a:t>
            </a:r>
          </a:p>
        </p:txBody>
      </p:sp>
      <p:sp>
        <p:nvSpPr>
          <p:cNvPr id="4" name="Slide Number Placeholder 3"/>
          <p:cNvSpPr>
            <a:spLocks noGrp="1"/>
          </p:cNvSpPr>
          <p:nvPr>
            <p:ph type="sldNum" sz="quarter" idx="4"/>
          </p:nvPr>
        </p:nvSpPr>
        <p:spPr/>
        <p:txBody>
          <a:bodyPr/>
          <a:lstStyle/>
          <a:p>
            <a:fld id="{D57F1E4F-1CFF-5643-939E-217C01CDF565}" type="slidenum">
              <a:rPr lang="en-US" smtClean="0"/>
              <a:pPr/>
              <a:t>53</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26151" y="3885294"/>
            <a:ext cx="4143773" cy="2759372"/>
          </a:xfrm>
          <a:prstGeom prst="rect">
            <a:avLst/>
          </a:prstGeom>
        </p:spPr>
      </p:pic>
      <p:pic>
        <p:nvPicPr>
          <p:cNvPr id="5" name="Picture 4"/>
          <p:cNvPicPr>
            <a:picLocks noChangeAspect="1"/>
          </p:cNvPicPr>
          <p:nvPr/>
        </p:nvPicPr>
        <p:blipFill>
          <a:blip r:embed="rId4"/>
          <a:stretch>
            <a:fillRect/>
          </a:stretch>
        </p:blipFill>
        <p:spPr>
          <a:xfrm>
            <a:off x="5463824" y="2238018"/>
            <a:ext cx="3389890" cy="1881389"/>
          </a:xfrm>
          <a:prstGeom prst="rect">
            <a:avLst/>
          </a:prstGeom>
        </p:spPr>
      </p:pic>
    </p:spTree>
    <p:extLst>
      <p:ext uri="{BB962C8B-B14F-4D97-AF65-F5344CB8AC3E}">
        <p14:creationId xmlns:p14="http://schemas.microsoft.com/office/powerpoint/2010/main" val="29663831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a:t>
            </a:r>
            <a:r>
              <a:rPr lang="en-US" dirty="0" smtClean="0"/>
              <a:t>Reality</a:t>
            </a:r>
            <a:endParaRPr lang="en-US" dirty="0"/>
          </a:p>
        </p:txBody>
      </p:sp>
      <p:sp>
        <p:nvSpPr>
          <p:cNvPr id="3" name="Content Placeholder 2"/>
          <p:cNvSpPr>
            <a:spLocks noGrp="1"/>
          </p:cNvSpPr>
          <p:nvPr>
            <p:ph idx="1"/>
          </p:nvPr>
        </p:nvSpPr>
        <p:spPr>
          <a:xfrm>
            <a:off x="866442" y="2489200"/>
            <a:ext cx="4271616" cy="3530600"/>
          </a:xfrm>
        </p:spPr>
        <p:txBody>
          <a:bodyPr/>
          <a:lstStyle/>
          <a:p>
            <a:r>
              <a:rPr lang="en-US" dirty="0" smtClean="0"/>
              <a:t>Samsung Gear VR (powered by Oculus) has early December release date</a:t>
            </a:r>
          </a:p>
          <a:p>
            <a:r>
              <a:rPr lang="en-US" dirty="0"/>
              <a:t>Oculus Rift </a:t>
            </a:r>
            <a:r>
              <a:rPr lang="en-US" dirty="0" smtClean="0"/>
              <a:t>release in 2015</a:t>
            </a:r>
            <a:endParaRPr lang="en-US" dirty="0"/>
          </a:p>
          <a:p>
            <a:r>
              <a:rPr lang="en-US" dirty="0" err="1" smtClean="0"/>
              <a:t>Virtuix</a:t>
            </a:r>
            <a:r>
              <a:rPr lang="en-US" dirty="0" smtClean="0"/>
              <a:t> Omni also coming soon</a:t>
            </a:r>
          </a:p>
        </p:txBody>
      </p:sp>
      <p:sp>
        <p:nvSpPr>
          <p:cNvPr id="4" name="Slide Number Placeholder 3"/>
          <p:cNvSpPr>
            <a:spLocks noGrp="1"/>
          </p:cNvSpPr>
          <p:nvPr>
            <p:ph type="sldNum" sz="quarter" idx="4"/>
          </p:nvPr>
        </p:nvSpPr>
        <p:spPr/>
        <p:txBody>
          <a:bodyPr/>
          <a:lstStyle/>
          <a:p>
            <a:fld id="{D57F1E4F-1CFF-5643-939E-217C01CDF565}" type="slidenum">
              <a:rPr lang="en-US" smtClean="0"/>
              <a:pPr/>
              <a:t>54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93713" y="4556355"/>
            <a:ext cx="3284229" cy="1970537"/>
          </a:xfrm>
          <a:prstGeom prst="rect">
            <a:avLst/>
          </a:prstGeom>
        </p:spPr>
      </p:pic>
      <p:pic>
        <p:nvPicPr>
          <p:cNvPr id="6" name="Picture 5"/>
          <p:cNvPicPr>
            <a:picLocks noChangeAspect="1"/>
          </p:cNvPicPr>
          <p:nvPr/>
        </p:nvPicPr>
        <p:blipFill>
          <a:blip r:embed="rId4"/>
          <a:stretch>
            <a:fillRect/>
          </a:stretch>
        </p:blipFill>
        <p:spPr>
          <a:xfrm>
            <a:off x="1019730" y="4556355"/>
            <a:ext cx="3902982" cy="19588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93712" y="2191949"/>
            <a:ext cx="3284230" cy="2062552"/>
          </a:xfrm>
          <a:prstGeom prst="rect">
            <a:avLst/>
          </a:prstGeom>
        </p:spPr>
      </p:pic>
    </p:spTree>
    <p:extLst>
      <p:ext uri="{BB962C8B-B14F-4D97-AF65-F5344CB8AC3E}">
        <p14:creationId xmlns:p14="http://schemas.microsoft.com/office/powerpoint/2010/main" val="33683254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0" y="2235200"/>
            <a:ext cx="2712589" cy="2400300"/>
          </a:xfrm>
        </p:spPr>
        <p:txBody>
          <a:bodyPr anchor="ctr"/>
          <a:lstStyle/>
          <a:p>
            <a:r>
              <a:rPr lang="en-US" sz="2800" dirty="0" smtClean="0"/>
              <a:t>Industry Challenges</a:t>
            </a:r>
            <a:endParaRPr lang="en-US" sz="2800" dirty="0"/>
          </a:p>
        </p:txBody>
      </p:sp>
      <p:sp>
        <p:nvSpPr>
          <p:cNvPr id="5" name="Content Placeholder 4"/>
          <p:cNvSpPr>
            <a:spLocks noGrp="1"/>
          </p:cNvSpPr>
          <p:nvPr>
            <p:ph idx="1"/>
          </p:nvPr>
        </p:nvSpPr>
        <p:spPr>
          <a:xfrm>
            <a:off x="4568926" y="1441182"/>
            <a:ext cx="4067073" cy="4572000"/>
          </a:xfrm>
        </p:spPr>
        <p:txBody>
          <a:bodyPr>
            <a:normAutofit lnSpcReduction="10000"/>
          </a:bodyPr>
          <a:lstStyle/>
          <a:p>
            <a:r>
              <a:rPr lang="en-US" sz="2000" dirty="0" smtClean="0"/>
              <a:t>Cultural (</a:t>
            </a:r>
            <a:r>
              <a:rPr lang="en-US" sz="2000" dirty="0" err="1" smtClean="0"/>
              <a:t>GamerGate</a:t>
            </a:r>
            <a:r>
              <a:rPr lang="en-US" sz="2000" dirty="0" smtClean="0"/>
              <a:t>)</a:t>
            </a:r>
          </a:p>
          <a:p>
            <a:pPr lvl="1"/>
            <a:r>
              <a:rPr lang="en-US" sz="1600" dirty="0" smtClean="0"/>
              <a:t>Lack of trust on both sides</a:t>
            </a:r>
          </a:p>
          <a:p>
            <a:r>
              <a:rPr lang="en-US" sz="2000" dirty="0" smtClean="0"/>
              <a:t>Discoverability</a:t>
            </a:r>
          </a:p>
          <a:p>
            <a:pPr lvl="1"/>
            <a:r>
              <a:rPr lang="en-US" sz="1600" dirty="0" smtClean="0"/>
              <a:t>“How do players find my game?)”</a:t>
            </a:r>
          </a:p>
          <a:p>
            <a:r>
              <a:rPr lang="en-US" sz="2000" dirty="0" smtClean="0"/>
              <a:t>Economics</a:t>
            </a:r>
          </a:p>
          <a:p>
            <a:pPr lvl="1"/>
            <a:r>
              <a:rPr lang="en-US" sz="1600" dirty="0" smtClean="0"/>
              <a:t>7 figure development budgets for mobile games</a:t>
            </a:r>
          </a:p>
          <a:p>
            <a:pPr lvl="1"/>
            <a:r>
              <a:rPr lang="en-US" sz="1600" dirty="0" smtClean="0"/>
              <a:t>$10 CPA for some mobile genres</a:t>
            </a:r>
          </a:p>
          <a:p>
            <a:pPr lvl="1"/>
            <a:r>
              <a:rPr lang="en-US" sz="1600" dirty="0" smtClean="0"/>
              <a:t>Winner-takes-all console market</a:t>
            </a:r>
            <a:endParaRPr lang="en-US" dirty="0"/>
          </a:p>
          <a:p>
            <a:r>
              <a:rPr lang="en-US" sz="2000" dirty="0" smtClean="0"/>
              <a:t>Creative</a:t>
            </a:r>
          </a:p>
          <a:p>
            <a:pPr lvl="1"/>
            <a:r>
              <a:rPr lang="en-US" sz="1600" dirty="0" smtClean="0"/>
              <a:t>Licenses and sequels have always been easy risk mitigation strategies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844483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6440" y="1397000"/>
            <a:ext cx="7286959" cy="2438400"/>
          </a:xfrm>
        </p:spPr>
        <p:txBody>
          <a:bodyPr anchor="ctr"/>
          <a:lstStyle/>
          <a:p>
            <a:pPr algn="ctr"/>
            <a:r>
              <a:rPr lang="en-US" dirty="0" smtClean="0"/>
              <a:t>Thank you!</a:t>
            </a:r>
            <a:endParaRPr lang="en-US" dirty="0"/>
          </a:p>
        </p:txBody>
      </p:sp>
      <p:sp>
        <p:nvSpPr>
          <p:cNvPr id="6" name="Text Placeholder 5"/>
          <p:cNvSpPr>
            <a:spLocks noGrp="1"/>
          </p:cNvSpPr>
          <p:nvPr>
            <p:ph type="body" idx="1"/>
          </p:nvPr>
        </p:nvSpPr>
        <p:spPr>
          <a:xfrm>
            <a:off x="3797300" y="5054600"/>
            <a:ext cx="4356098" cy="1498600"/>
          </a:xfrm>
        </p:spPr>
        <p:txBody>
          <a:bodyPr>
            <a:normAutofit fontScale="92500" lnSpcReduction="10000"/>
          </a:bodyPr>
          <a:lstStyle/>
          <a:p>
            <a:pPr algn="ctr"/>
            <a:r>
              <a:rPr lang="en-US" sz="2400" b="1" dirty="0" smtClean="0">
                <a:solidFill>
                  <a:srgbClr val="19BAEA"/>
                </a:solidFill>
              </a:rPr>
              <a:t>Adrian Crook</a:t>
            </a:r>
          </a:p>
          <a:p>
            <a:pPr algn="ctr"/>
            <a:r>
              <a:rPr lang="en-US" dirty="0" smtClean="0">
                <a:solidFill>
                  <a:srgbClr val="19BAEA"/>
                </a:solidFill>
              </a:rPr>
              <a:t>Adrian Crook + Associates</a:t>
            </a:r>
          </a:p>
          <a:p>
            <a:pPr algn="ctr"/>
            <a:r>
              <a:rPr lang="en-US" dirty="0" err="1" smtClean="0">
                <a:solidFill>
                  <a:srgbClr val="19BAEA"/>
                </a:solidFill>
              </a:rPr>
              <a:t>adrian@adriancrook.com</a:t>
            </a:r>
            <a:endParaRPr lang="en-US" dirty="0" smtClean="0">
              <a:solidFill>
                <a:srgbClr val="19BAEA"/>
              </a:solidFill>
            </a:endParaRPr>
          </a:p>
          <a:p>
            <a:pPr algn="ctr"/>
            <a:r>
              <a:rPr lang="en-US" dirty="0" smtClean="0">
                <a:solidFill>
                  <a:srgbClr val="19BAEA"/>
                </a:solidFill>
              </a:rPr>
              <a:t>@</a:t>
            </a:r>
            <a:r>
              <a:rPr lang="en-US" dirty="0" err="1" smtClean="0">
                <a:solidFill>
                  <a:srgbClr val="19BAEA"/>
                </a:solidFill>
              </a:rPr>
              <a:t>adriancrook</a:t>
            </a:r>
            <a:endParaRPr lang="en-US" dirty="0">
              <a:solidFill>
                <a:srgbClr val="19BAEA"/>
              </a:solidFill>
            </a:endParaRPr>
          </a:p>
          <a:p>
            <a:pPr algn="ct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56</a:t>
            </a:fld>
            <a:endParaRPr lang="en-US" dirty="0"/>
          </a:p>
        </p:txBody>
      </p:sp>
      <p:pic>
        <p:nvPicPr>
          <p:cNvPr id="7" name="Picture 6"/>
          <p:cNvPicPr>
            <a:picLocks noChangeAspect="1"/>
          </p:cNvPicPr>
          <p:nvPr/>
        </p:nvPicPr>
        <p:blipFill>
          <a:blip r:embed="rId3"/>
          <a:stretch>
            <a:fillRect/>
          </a:stretch>
        </p:blipFill>
        <p:spPr>
          <a:xfrm>
            <a:off x="1596980" y="4914901"/>
            <a:ext cx="2200320" cy="1458498"/>
          </a:xfrm>
          <a:prstGeom prst="rect">
            <a:avLst/>
          </a:prstGeom>
        </p:spPr>
      </p:pic>
      <p:pic>
        <p:nvPicPr>
          <p:cNvPr id="2" name="Picture 1" descr="Twitter-Logo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61465" y="6248399"/>
            <a:ext cx="254002" cy="254002"/>
          </a:xfrm>
          <a:prstGeom prst="rect">
            <a:avLst/>
          </a:prstGeom>
        </p:spPr>
      </p:pic>
      <p:pic>
        <p:nvPicPr>
          <p:cNvPr id="3" name="Picture 2" descr="72835c_d911094ded35288bf836417668729d97.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866" y="5884334"/>
            <a:ext cx="246062" cy="254000"/>
          </a:xfrm>
          <a:prstGeom prst="rect">
            <a:avLst/>
          </a:prstGeom>
        </p:spPr>
      </p:pic>
    </p:spTree>
    <p:extLst>
      <p:ext uri="{BB962C8B-B14F-4D97-AF65-F5344CB8AC3E}">
        <p14:creationId xmlns:p14="http://schemas.microsoft.com/office/powerpoint/2010/main" val="40240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We’ve Been</a:t>
            </a:r>
            <a:r>
              <a:rPr lang="en-US" dirty="0" smtClean="0"/>
              <a:t>: Distribution</a:t>
            </a:r>
            <a:endParaRPr lang="en-US" dirty="0"/>
          </a:p>
        </p:txBody>
      </p:sp>
      <p:sp>
        <p:nvSpPr>
          <p:cNvPr id="3" name="Content Placeholder 2"/>
          <p:cNvSpPr>
            <a:spLocks noGrp="1"/>
          </p:cNvSpPr>
          <p:nvPr>
            <p:ph sz="half" idx="1"/>
          </p:nvPr>
        </p:nvSpPr>
        <p:spPr/>
        <p:txBody>
          <a:bodyPr/>
          <a:lstStyle/>
          <a:p>
            <a:r>
              <a:rPr lang="en-US" dirty="0" smtClean="0"/>
              <a:t>Physical copies of games purchased from retailers</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2052" name="Picture 4" descr="http://1.media.collegehumor.cvcdn.com/60/72/39469c12f5b6fe382f2d89a48991a64d-dont-even-car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7937" y="2678950"/>
            <a:ext cx="4286250" cy="30503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iles.g4tv.com/ImageDb3/164427_S/Best-Buy-Adding-Used-Game-Kiosks-In-Select-Locations.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75349" y="3579614"/>
            <a:ext cx="24003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dn.baohe.org/?photo-greektechinlifescom-1293664388/best-buy-and-target-look-to-offer-used-video-game-sales-trade-ins-one-day-after-thq-head-calls-used-_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8450" y="456232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722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Where We’ve Been</a:t>
            </a:r>
            <a:r>
              <a:rPr lang="en-US" sz="2700" dirty="0" smtClean="0"/>
              <a:t>: Popular Platforms</a:t>
            </a:r>
            <a:endParaRPr lang="en-US" sz="2700" dirty="0"/>
          </a:p>
        </p:txBody>
      </p:sp>
      <p:sp>
        <p:nvSpPr>
          <p:cNvPr id="3" name="Content Placeholder 2"/>
          <p:cNvSpPr>
            <a:spLocks noGrp="1"/>
          </p:cNvSpPr>
          <p:nvPr>
            <p:ph idx="1"/>
          </p:nvPr>
        </p:nvSpPr>
        <p:spPr/>
        <p:txBody>
          <a:bodyPr/>
          <a:lstStyle/>
          <a:p>
            <a:r>
              <a:rPr lang="en-US" dirty="0" smtClean="0"/>
              <a:t>PCs, Consoles, handhelds</a:t>
            </a:r>
            <a:endParaRPr lang="en-US" dirty="0"/>
          </a:p>
        </p:txBody>
      </p:sp>
      <p:pic>
        <p:nvPicPr>
          <p:cNvPr id="8" name="Picture 7" descr="Nintendo_ds_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000" y="3052235"/>
            <a:ext cx="2252128" cy="1689096"/>
          </a:xfrm>
          <a:prstGeom prst="rect">
            <a:avLst/>
          </a:prstGeom>
        </p:spPr>
      </p:pic>
      <p:sp>
        <p:nvSpPr>
          <p:cNvPr id="7" name="Slide Number Placeholder 6"/>
          <p:cNvSpPr>
            <a:spLocks noGrp="1"/>
          </p:cNvSpPr>
          <p:nvPr>
            <p:ph type="sldNum" sz="quarter" idx="4"/>
          </p:nvPr>
        </p:nvSpPr>
        <p:spPr/>
        <p:txBody>
          <a:bodyPr/>
          <a:lstStyle/>
          <a:p>
            <a:fld id="{D57F1E4F-1CFF-5643-939E-217C01CDF565}" type="slidenum">
              <a:rPr lang="en-US" smtClean="0"/>
              <a:pPr/>
              <a:t>7</a:t>
            </a:fld>
            <a:endParaRPr lang="en-US" dirty="0"/>
          </a:p>
        </p:txBody>
      </p:sp>
      <p:pic>
        <p:nvPicPr>
          <p:cNvPr id="4" name="Picture 3"/>
          <p:cNvPicPr>
            <a:picLocks noChangeAspect="1"/>
          </p:cNvPicPr>
          <p:nvPr/>
        </p:nvPicPr>
        <p:blipFill>
          <a:blip r:embed="rId4"/>
          <a:stretch>
            <a:fillRect/>
          </a:stretch>
        </p:blipFill>
        <p:spPr>
          <a:xfrm>
            <a:off x="5143233" y="2549132"/>
            <a:ext cx="3342179" cy="1882376"/>
          </a:xfrm>
          <a:prstGeom prst="rect">
            <a:avLst/>
          </a:prstGeom>
        </p:spPr>
      </p:pic>
      <p:pic>
        <p:nvPicPr>
          <p:cNvPr id="5" name="Picture 4"/>
          <p:cNvPicPr>
            <a:picLocks noChangeAspect="1"/>
          </p:cNvPicPr>
          <p:nvPr/>
        </p:nvPicPr>
        <p:blipFill>
          <a:blip r:embed="rId5"/>
          <a:stretch>
            <a:fillRect/>
          </a:stretch>
        </p:blipFill>
        <p:spPr>
          <a:xfrm>
            <a:off x="150112" y="2974342"/>
            <a:ext cx="2737467" cy="2007476"/>
          </a:xfrm>
          <a:prstGeom prst="rect">
            <a:avLst/>
          </a:prstGeom>
        </p:spPr>
      </p:pic>
      <p:pic>
        <p:nvPicPr>
          <p:cNvPr id="3078" name="Picture 6" descr="http://img4.wikia.nocookie.net/__cb20130722015901/emulation-general/images/4/49/Original-Nintendo-6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79694" y="4825407"/>
            <a:ext cx="2654045" cy="17604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2449647" y="4757370"/>
            <a:ext cx="2852382" cy="1821646"/>
          </a:xfrm>
          <a:prstGeom prst="rect">
            <a:avLst/>
          </a:prstGeom>
        </p:spPr>
      </p:pic>
    </p:spTree>
    <p:extLst>
      <p:ext uri="{BB962C8B-B14F-4D97-AF65-F5344CB8AC3E}">
        <p14:creationId xmlns:p14="http://schemas.microsoft.com/office/powerpoint/2010/main" val="8088056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4610" y="2958264"/>
            <a:ext cx="7114120" cy="715581"/>
          </a:xfrm>
          <a:prstGeom prst="rect">
            <a:avLst/>
          </a:prstGeom>
          <a:noFill/>
        </p:spPr>
        <p:txBody>
          <a:bodyPr wrap="square" rtlCol="0">
            <a:spAutoFit/>
          </a:bodyPr>
          <a:lstStyle/>
          <a:p>
            <a:r>
              <a:rPr lang="en-US" sz="4050" dirty="0" smtClean="0"/>
              <a:t>What changed everything?</a:t>
            </a:r>
            <a:endParaRPr lang="en-US" sz="4050"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717811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66215" y="1676400"/>
            <a:ext cx="7296710" cy="2325736"/>
          </a:xfrm>
        </p:spPr>
        <p:txBody>
          <a:bodyPr anchor="ctr"/>
          <a:lstStyle/>
          <a:p>
            <a:pPr algn="ctr"/>
            <a:r>
              <a:rPr lang="en-US" sz="4000" dirty="0"/>
              <a:t>Answer:</a:t>
            </a:r>
            <a:r>
              <a:rPr lang="en-US" sz="4950" dirty="0"/>
              <a:t/>
            </a:r>
            <a:br>
              <a:rPr lang="en-US" sz="4950" dirty="0"/>
            </a:br>
            <a:r>
              <a:rPr lang="en-US" sz="4950" dirty="0"/>
              <a:t>The Internet</a:t>
            </a:r>
          </a:p>
        </p:txBody>
      </p:sp>
      <p:sp>
        <p:nvSpPr>
          <p:cNvPr id="6" name="Text Placeholder 5"/>
          <p:cNvSpPr>
            <a:spLocks noGrp="1"/>
          </p:cNvSpPr>
          <p:nvPr>
            <p:ph type="body" idx="1"/>
          </p:nvPr>
        </p:nvSpPr>
        <p:spPr/>
        <p:txBody>
          <a:bodyPr/>
          <a:lstStyle/>
          <a:p>
            <a:endParaRPr lang="en-US" dirty="0">
              <a:solidFill>
                <a:srgbClr val="19BAEA"/>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2853626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4670</TotalTime>
  <Words>4916</Words>
  <Application>Microsoft Macintosh PowerPoint</Application>
  <PresentationFormat>On-screen Show (4:3)</PresentationFormat>
  <Paragraphs>546</Paragraphs>
  <Slides>56</Slides>
  <Notes>37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Ion Boardroom</vt:lpstr>
      <vt:lpstr>Image</vt:lpstr>
      <vt:lpstr>From Farmville to Fallow Fields </vt:lpstr>
      <vt:lpstr>About Adrian Crook</vt:lpstr>
      <vt:lpstr>Presentation Overview</vt:lpstr>
      <vt:lpstr>Where the Game Industry Has Been</vt:lpstr>
      <vt:lpstr>Where We’ve Been: Business Models</vt:lpstr>
      <vt:lpstr>Where We’ve Been: Distribution</vt:lpstr>
      <vt:lpstr>Where We’ve Been: Popular Platforms</vt:lpstr>
      <vt:lpstr>PowerPoint Presentation</vt:lpstr>
      <vt:lpstr>Answer: The Internet</vt:lpstr>
      <vt:lpstr>After the Internet exploded…</vt:lpstr>
      <vt:lpstr>Major Game Industry Changes</vt:lpstr>
      <vt:lpstr>Where the Game Industry Is Now</vt:lpstr>
      <vt:lpstr>PowerPoint Presentation</vt:lpstr>
      <vt:lpstr>Where We Are Now: Business Models</vt:lpstr>
      <vt:lpstr>Comparison of Then &amp; Now</vt:lpstr>
      <vt:lpstr>Variations on Premium/Freemium</vt:lpstr>
      <vt:lpstr>Freemium is a radical change</vt:lpstr>
      <vt:lpstr>Where We Are Now: Distribution</vt:lpstr>
      <vt:lpstr>Where We Are Now: Platforms</vt:lpstr>
      <vt:lpstr>PowerPoint Presentation</vt:lpstr>
      <vt:lpstr>PC Gaming Growth at Expense of Console</vt:lpstr>
      <vt:lpstr>Console Product Consolidation</vt:lpstr>
      <vt:lpstr>GTA V Fastest to Reach $1B in Sales</vt:lpstr>
      <vt:lpstr>GTA V Most Expensive Game Ever</vt:lpstr>
      <vt:lpstr>Platform Fragmentation (Android)</vt:lpstr>
      <vt:lpstr>Gamer Demographics</vt:lpstr>
      <vt:lpstr>Rise of New Market Forces</vt:lpstr>
      <vt:lpstr>Lower Barrier to Entry Into Industry</vt:lpstr>
      <vt:lpstr>Lower Barrier to Entry Into Industry</vt:lpstr>
      <vt:lpstr>Lower Barrier to Entry Into Industry</vt:lpstr>
      <vt:lpstr>We even have games that help players make games</vt:lpstr>
      <vt:lpstr>Growth of the Internet</vt:lpstr>
      <vt:lpstr>Growth of Mobile</vt:lpstr>
      <vt:lpstr>BUT… all of this has created a crowded market</vt:lpstr>
      <vt:lpstr>User Acquisition Costs Extremely High</vt:lpstr>
      <vt:lpstr>New Console Introductions Slow</vt:lpstr>
      <vt:lpstr>Opportunities in the game industry</vt:lpstr>
      <vt:lpstr>Gold Rush Opportunity</vt:lpstr>
      <vt:lpstr>Game platform growth curve</vt:lpstr>
      <vt:lpstr>Game Genre Growth Curve</vt:lpstr>
      <vt:lpstr>The Fallow Field Opportunity</vt:lpstr>
      <vt:lpstr>Fallow Fields, Explained</vt:lpstr>
      <vt:lpstr>Two Strategies For Opportunities</vt:lpstr>
      <vt:lpstr>Gaming &amp; New Technologies</vt:lpstr>
      <vt:lpstr>As game designers, our range of inputs we can leverage into our designs is expanding rapidly.</vt:lpstr>
      <vt:lpstr>Metrics and Data Tracking:   Game Analytics</vt:lpstr>
      <vt:lpstr>Metrics and Data Tracking:   Quantified Self</vt:lpstr>
      <vt:lpstr>Metrics are already used in many games to provide a real-world benefit to the player</vt:lpstr>
      <vt:lpstr>Wearable Technology</vt:lpstr>
      <vt:lpstr>Brain &amp; Body Technology </vt:lpstr>
      <vt:lpstr>Real Money Gambling Legalized</vt:lpstr>
      <vt:lpstr>Efforts Made to Unify Mobile Market</vt:lpstr>
      <vt:lpstr>Augmented Reality</vt:lpstr>
      <vt:lpstr>Virtual Reality</vt:lpstr>
      <vt:lpstr>Industry Challenges</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&amp; Opportunities</dc:title>
  <dc:creator>Gwen Mullinix</dc:creator>
  <cp:lastModifiedBy>Jon Festinger</cp:lastModifiedBy>
  <cp:revision>118</cp:revision>
  <dcterms:created xsi:type="dcterms:W3CDTF">2014-11-14T14:59:40Z</dcterms:created>
  <dcterms:modified xsi:type="dcterms:W3CDTF">2014-11-25T04:40:55Z</dcterms:modified>
</cp:coreProperties>
</file>