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65"/>
  </p:notesMasterIdLst>
  <p:sldIdLst>
    <p:sldId id="334" r:id="rId3"/>
    <p:sldId id="352" r:id="rId4"/>
    <p:sldId id="353" r:id="rId5"/>
    <p:sldId id="351" r:id="rId6"/>
    <p:sldId id="272" r:id="rId7"/>
    <p:sldId id="273" r:id="rId8"/>
    <p:sldId id="275" r:id="rId9"/>
    <p:sldId id="258" r:id="rId10"/>
    <p:sldId id="276" r:id="rId11"/>
    <p:sldId id="260" r:id="rId12"/>
    <p:sldId id="277" r:id="rId13"/>
    <p:sldId id="261" r:id="rId14"/>
    <p:sldId id="265" r:id="rId15"/>
    <p:sldId id="267" r:id="rId16"/>
    <p:sldId id="280" r:id="rId17"/>
    <p:sldId id="367" r:id="rId18"/>
    <p:sldId id="355" r:id="rId19"/>
    <p:sldId id="356" r:id="rId20"/>
    <p:sldId id="357" r:id="rId21"/>
    <p:sldId id="358" r:id="rId22"/>
    <p:sldId id="389" r:id="rId23"/>
    <p:sldId id="359" r:id="rId24"/>
    <p:sldId id="360" r:id="rId25"/>
    <p:sldId id="361" r:id="rId26"/>
    <p:sldId id="362" r:id="rId27"/>
    <p:sldId id="363" r:id="rId28"/>
    <p:sldId id="364" r:id="rId29"/>
    <p:sldId id="365" r:id="rId30"/>
    <p:sldId id="366" r:id="rId31"/>
    <p:sldId id="368" r:id="rId32"/>
    <p:sldId id="369" r:id="rId33"/>
    <p:sldId id="321" r:id="rId34"/>
    <p:sldId id="340" r:id="rId35"/>
    <p:sldId id="299" r:id="rId36"/>
    <p:sldId id="283" r:id="rId37"/>
    <p:sldId id="300" r:id="rId38"/>
    <p:sldId id="306" r:id="rId39"/>
    <p:sldId id="305" r:id="rId40"/>
    <p:sldId id="268" r:id="rId41"/>
    <p:sldId id="379" r:id="rId42"/>
    <p:sldId id="375" r:id="rId43"/>
    <p:sldId id="376" r:id="rId44"/>
    <p:sldId id="380" r:id="rId45"/>
    <p:sldId id="381" r:id="rId46"/>
    <p:sldId id="383" r:id="rId47"/>
    <p:sldId id="382" r:id="rId48"/>
    <p:sldId id="384" r:id="rId49"/>
    <p:sldId id="385" r:id="rId50"/>
    <p:sldId id="386" r:id="rId51"/>
    <p:sldId id="336" r:id="rId52"/>
    <p:sldId id="339" r:id="rId53"/>
    <p:sldId id="314" r:id="rId54"/>
    <p:sldId id="315" r:id="rId55"/>
    <p:sldId id="317" r:id="rId56"/>
    <p:sldId id="318" r:id="rId57"/>
    <p:sldId id="316" r:id="rId58"/>
    <p:sldId id="346" r:id="rId59"/>
    <p:sldId id="328" r:id="rId60"/>
    <p:sldId id="388" r:id="rId61"/>
    <p:sldId id="354" r:id="rId62"/>
    <p:sldId id="370" r:id="rId63"/>
    <p:sldId id="37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51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3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22AC6-C9D3-4C4C-86F8-4415EA335D92}" type="datetimeFigureOut">
              <a:rPr lang="en-US" smtClean="0"/>
              <a:t>14-11-24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0983D-6023-C541-B8A0-413C7CB83016}" type="slidenum">
              <a:rPr lang="en-US" smtClean="0"/>
              <a:t>‹#›</a:t>
            </a:fld>
            <a:endParaRPr lang="en-US"/>
          </a:p>
        </p:txBody>
      </p:sp>
    </p:spTree>
    <p:extLst>
      <p:ext uri="{BB962C8B-B14F-4D97-AF65-F5344CB8AC3E}">
        <p14:creationId xmlns:p14="http://schemas.microsoft.com/office/powerpoint/2010/main" val="2719348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F43DED-E70C-3E4A-94E7-E4A33D16A59A}"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4717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86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196" tIns="76196" rIns="76196" bIns="76196"/>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196" tIns="76196" rIns="76196" bIns="0">
            <a:normAutofit/>
          </a:bodyPr>
          <a:lstStyle>
            <a:lvl1pPr marL="0" indent="0" algn="l">
              <a:buNone/>
              <a:defRPr sz="2400">
                <a:solidFill>
                  <a:srgbClr val="5E6062"/>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350473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378058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177" indent="-457177">
              <a:buFont typeface="Arial"/>
              <a:buChar char="•"/>
              <a:defRPr sz="2400"/>
            </a:lvl1pPr>
            <a:lvl2pPr marL="914353" indent="-457177">
              <a:buFont typeface="Arial"/>
              <a:buChar char="•"/>
              <a:defRPr sz="2400"/>
            </a:lvl2pPr>
            <a:lvl3pPr marL="1371530" indent="-457177">
              <a:buFont typeface="Arial"/>
              <a:buChar char="•"/>
              <a:defRPr sz="2400"/>
            </a:lvl3pPr>
            <a:lvl4pPr marL="1828706" indent="-457177">
              <a:buFont typeface="Arial"/>
              <a:buChar char="•"/>
              <a:defRPr sz="2400"/>
            </a:lvl4pPr>
            <a:lvl5pPr marL="2285883" indent="-457177">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33850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1886336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196" tIns="76196" rIns="76196" bIns="76196"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196" tIns="76196" rIns="76196" bIns="7619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3" y="5973245"/>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defTabSz="457177"/>
            <a:endParaRPr lang="en-US">
              <a:solidFill>
                <a:prstClr val="white"/>
              </a:solidFill>
              <a:latin typeface="Arial"/>
            </a:endParaRPr>
          </a:p>
        </p:txBody>
      </p:sp>
      <p:pic>
        <p:nvPicPr>
          <p:cNvPr id="16" name="Picture 15"/>
          <p:cNvPicPr>
            <a:picLocks noChangeAspect="1"/>
          </p:cNvPicPr>
          <p:nvPr/>
        </p:nvPicPr>
        <p:blipFill>
          <a:blip r:embed="rId7"/>
          <a:stretch>
            <a:fillRect/>
          </a:stretch>
        </p:blipFill>
        <p:spPr>
          <a:xfrm>
            <a:off x="431221"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2277947505"/>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177" rtl="0" eaLnBrk="1" latinLnBrk="0" hangingPunct="1">
        <a:spcBef>
          <a:spcPct val="0"/>
        </a:spcBef>
        <a:buNone/>
        <a:defRPr sz="4400" kern="1200" cap="none">
          <a:solidFill>
            <a:srgbClr val="5E6062"/>
          </a:solidFill>
          <a:latin typeface="Klavika"/>
          <a:ea typeface="+mj-ea"/>
          <a:cs typeface="+mj-cs"/>
        </a:defRPr>
      </a:lvl1pPr>
    </p:titleStyle>
    <p:bodyStyle>
      <a:lvl1pPr marL="342882" indent="-342882"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12" indent="-285736"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2942"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118"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295" indent="-228588" algn="l" defTabSz="457177"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videogame.law.ubc.ca" TargetMode="External"/><Relationship Id="rId5" Type="http://schemas.openxmlformats.org/officeDocument/2006/relationships/hyperlink" Target="mailto:jon_festinger@thecdm.ca"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hyperlink" Target="http://pss.sagepub.com/content/23/1/69.full.pdf+html"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hyperlink" Target="http://www.gamasutra.com/view/news/40093%20The_role_of_self_image_in_video_game_play.php"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ydra.humanities.uci.edu/Derrida/sign-play.html" TargetMode="External"/><Relationship Id="rId3"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NvaRKlKerZo" TargetMode="External"/><Relationship Id="rId4" Type="http://schemas.openxmlformats.org/officeDocument/2006/relationships/hyperlink" Target="http://www.sciencedaily.com/releases/2013/11/131121091439.htm" TargetMode="External"/><Relationship Id="rId5"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hyperlink" Target="http://www.brainpickings.org/index.php/2013/02/04/oliver-sacks-on-memory-and-plagiaris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apers.ssrn.com/sol3/papers.cfm?abstract_id=2218292" TargetMode="External"/><Relationship Id="rId3" Type="http://schemas.openxmlformats.org/officeDocument/2006/relationships/image" Target="../media/image5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cyber.law.harvard.edu/people/tfisher/2005%20Blizzard%20Abridged.pdf" TargetMode="External"/><Relationship Id="rId5" Type="http://schemas.openxmlformats.org/officeDocument/2006/relationships/hyperlink" Target="http://www.wneclaw.com/firstamendment/brown.pdf" TargetMode="External"/><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sites/default/files/filenode/Blizzard_v_bnetd/20040221_law_professor_brief.pdf" TargetMode="Externa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5749"/>
            <a:ext cx="9103281" cy="1124340"/>
          </a:xfrm>
        </p:spPr>
        <p:txBody>
          <a:bodyPr>
            <a:noAutofit/>
          </a:bodyPr>
          <a:lstStyle/>
          <a:p>
            <a:pPr marL="0" indent="0"/>
            <a:r>
              <a:rPr lang="en-US" sz="3600" b="1" dirty="0"/>
              <a:t> </a:t>
            </a:r>
            <a:r>
              <a:rPr lang="en-US" sz="3600" b="1" dirty="0" smtClean="0">
                <a:solidFill>
                  <a:schemeClr val="tx1"/>
                </a:solidFill>
                <a:latin typeface="+mn-lt"/>
              </a:rPr>
              <a:t> </a:t>
            </a:r>
            <a:r>
              <a:rPr lang="en-US" sz="3600" b="1" dirty="0">
                <a:solidFill>
                  <a:schemeClr val="tx1"/>
                </a:solidFill>
                <a:latin typeface="+mn-lt"/>
              </a:rPr>
              <a:t/>
            </a:r>
            <a:br>
              <a:rPr lang="en-US" sz="3600" b="1" dirty="0">
                <a:solidFill>
                  <a:schemeClr val="tx1"/>
                </a:solidFill>
                <a:latin typeface="+mn-lt"/>
              </a:rPr>
            </a:br>
            <a:r>
              <a:rPr lang="en-US" sz="3600" b="1" dirty="0" smtClean="0">
                <a:solidFill>
                  <a:schemeClr val="tx1"/>
                </a:solidFill>
                <a:latin typeface="+mn-lt"/>
              </a:rPr>
              <a:t>   </a:t>
            </a:r>
            <a:r>
              <a:rPr lang="en-US" b="1" dirty="0" smtClean="0">
                <a:solidFill>
                  <a:schemeClr val="tx1"/>
                </a:solidFill>
                <a:latin typeface="+mn-lt"/>
                <a:cs typeface="P22 Typewriter"/>
              </a:rPr>
              <a:t>Terminators</a:t>
            </a:r>
            <a:r>
              <a:rPr lang="en-US" b="1" dirty="0">
                <a:solidFill>
                  <a:schemeClr val="tx1"/>
                </a:solidFill>
                <a:latin typeface="+mn-lt"/>
                <a:cs typeface="P22 Typewriter"/>
              </a:rPr>
              <a:t>, </a:t>
            </a:r>
            <a:r>
              <a:rPr lang="en-US" b="1" dirty="0" err="1">
                <a:solidFill>
                  <a:schemeClr val="tx1"/>
                </a:solidFill>
                <a:latin typeface="+mn-lt"/>
                <a:cs typeface="P22 Typewriter"/>
              </a:rPr>
              <a:t>Orcs</a:t>
            </a:r>
            <a:r>
              <a:rPr lang="en-US" b="1" dirty="0">
                <a:solidFill>
                  <a:schemeClr val="tx1"/>
                </a:solidFill>
                <a:latin typeface="+mn-lt"/>
                <a:cs typeface="P22 Typewriter"/>
              </a:rPr>
              <a:t> </a:t>
            </a:r>
            <a:br>
              <a:rPr lang="en-US" b="1" dirty="0">
                <a:solidFill>
                  <a:schemeClr val="tx1"/>
                </a:solidFill>
                <a:latin typeface="+mn-lt"/>
                <a:cs typeface="P22 Typewriter"/>
              </a:rPr>
            </a:br>
            <a:r>
              <a:rPr lang="en-US" b="1" dirty="0" smtClean="0">
                <a:solidFill>
                  <a:schemeClr val="tx1"/>
                </a:solidFill>
                <a:latin typeface="+mn-lt"/>
                <a:cs typeface="P22 Typewriter"/>
              </a:rPr>
              <a:t>   &amp; </a:t>
            </a:r>
            <a:r>
              <a:rPr lang="en-US" b="1" dirty="0">
                <a:solidFill>
                  <a:schemeClr val="tx1"/>
                </a:solidFill>
                <a:latin typeface="+mn-lt"/>
                <a:cs typeface="P22 Typewriter"/>
              </a:rPr>
              <a:t>O</a:t>
            </a:r>
            <a:r>
              <a:rPr lang="en-US" b="1" dirty="0" smtClean="0">
                <a:solidFill>
                  <a:schemeClr val="tx1"/>
                </a:solidFill>
                <a:latin typeface="+mn-lt"/>
                <a:cs typeface="P22 Typewriter"/>
              </a:rPr>
              <a:t>ther </a:t>
            </a:r>
            <a:r>
              <a:rPr lang="en-US" b="1" dirty="0">
                <a:solidFill>
                  <a:schemeClr val="tx1"/>
                </a:solidFill>
                <a:latin typeface="+mn-lt"/>
                <a:cs typeface="P22 Typewriter"/>
              </a:rPr>
              <a:t>A</a:t>
            </a:r>
            <a:r>
              <a:rPr lang="en-US" b="1" dirty="0" smtClean="0">
                <a:solidFill>
                  <a:schemeClr val="tx1"/>
                </a:solidFill>
                <a:latin typeface="+mn-lt"/>
                <a:cs typeface="P22 Typewriter"/>
              </a:rPr>
              <a:t>nomalies</a:t>
            </a:r>
            <a:r>
              <a:rPr lang="en-US" sz="3600" dirty="0">
                <a:solidFill>
                  <a:schemeClr val="bg1"/>
                </a:solidFill>
                <a:latin typeface="P22 Typewriter"/>
                <a:cs typeface="P22 Typewriter"/>
              </a:rPr>
              <a:t/>
            </a:r>
            <a:br>
              <a:rPr lang="en-US" sz="3600" dirty="0">
                <a:solidFill>
                  <a:schemeClr val="bg1"/>
                </a:solidFill>
                <a:latin typeface="P22 Typewriter"/>
                <a:cs typeface="P22 Typewriter"/>
              </a:rPr>
            </a:br>
            <a:endParaRPr lang="en-US" sz="3600" b="1" dirty="0">
              <a:solidFill>
                <a:srgbClr val="000000"/>
              </a:solidFill>
              <a:latin typeface="+mn-lt"/>
              <a:cs typeface="Times New Roman"/>
            </a:endParaRPr>
          </a:p>
        </p:txBody>
      </p:sp>
      <p:sp>
        <p:nvSpPr>
          <p:cNvPr id="3" name="Content Placeholder 2"/>
          <p:cNvSpPr>
            <a:spLocks noGrp="1"/>
          </p:cNvSpPr>
          <p:nvPr>
            <p:ph sz="quarter" idx="10"/>
          </p:nvPr>
        </p:nvSpPr>
        <p:spPr>
          <a:xfrm>
            <a:off x="457200" y="1270089"/>
            <a:ext cx="8229600" cy="4964893"/>
          </a:xfrm>
        </p:spPr>
        <p:txBody>
          <a:bodyPr>
            <a:normAutofit/>
          </a:bodyPr>
          <a:lstStyle/>
          <a:p>
            <a:pPr marL="0" indent="0">
              <a:buNone/>
            </a:pPr>
            <a:r>
              <a:rPr lang="en-US" b="1" dirty="0" smtClean="0">
                <a:solidFill>
                  <a:srgbClr val="000000"/>
                </a:solidFill>
                <a:latin typeface="+mn-lt"/>
                <a:cs typeface="Lucida Console"/>
              </a:rPr>
              <a:t>Talk 12 </a:t>
            </a:r>
          </a:p>
          <a:p>
            <a:pPr marL="0" indent="0">
              <a:buNone/>
            </a:pPr>
            <a:r>
              <a:rPr lang="en-US" b="1" dirty="0" smtClean="0">
                <a:solidFill>
                  <a:srgbClr val="000000"/>
                </a:solidFill>
                <a:latin typeface="+mn-lt"/>
                <a:cs typeface="Lucida Console"/>
              </a:rPr>
              <a:t>Part D </a:t>
            </a:r>
            <a:r>
              <a:rPr lang="en-US" b="1" dirty="0">
                <a:solidFill>
                  <a:srgbClr val="000000"/>
                </a:solidFill>
                <a:latin typeface="+mn-lt"/>
                <a:cs typeface="Lucida Console"/>
              </a:rPr>
              <a:t>“</a:t>
            </a:r>
            <a:r>
              <a:rPr lang="en-US" b="1" dirty="0" smtClean="0">
                <a:solidFill>
                  <a:srgbClr val="000000"/>
                </a:solidFill>
                <a:latin typeface="+mn-lt"/>
                <a:cs typeface="Lucida Console"/>
              </a:rPr>
              <a:t>Conciliation”</a:t>
            </a:r>
            <a:endParaRPr lang="en-US" b="1" dirty="0">
              <a:solidFill>
                <a:srgbClr val="000000"/>
              </a:solidFill>
              <a:latin typeface="+mn-lt"/>
              <a:cs typeface="Lucida Console"/>
            </a:endParaRPr>
          </a:p>
          <a:p>
            <a:pPr marL="0" indent="0">
              <a:buNone/>
            </a:pPr>
            <a:r>
              <a:rPr lang="en-US" b="1" dirty="0">
                <a:solidFill>
                  <a:srgbClr val="000000"/>
                </a:solidFill>
                <a:latin typeface="+mn-lt"/>
                <a:cs typeface="Lucida Console"/>
              </a:rPr>
              <a:t>Video Game Law </a:t>
            </a:r>
            <a:r>
              <a:rPr lang="en-US" b="1" dirty="0" smtClean="0">
                <a:solidFill>
                  <a:srgbClr val="000000"/>
                </a:solidFill>
                <a:latin typeface="+mn-lt"/>
                <a:cs typeface="Lucida Console"/>
              </a:rPr>
              <a:t>2014 </a:t>
            </a:r>
            <a:endParaRPr lang="en-US" b="1" dirty="0">
              <a:solidFill>
                <a:srgbClr val="000000"/>
              </a:solidFill>
              <a:latin typeface="+mn-lt"/>
              <a:cs typeface="Lucida Console"/>
            </a:endParaRPr>
          </a:p>
          <a:p>
            <a:pPr marL="0" indent="0">
              <a:buNone/>
            </a:pPr>
            <a:r>
              <a:rPr lang="en-US" b="1" dirty="0">
                <a:solidFill>
                  <a:srgbClr val="000000"/>
                </a:solidFill>
                <a:latin typeface="+mn-lt"/>
                <a:cs typeface="Lucida Console"/>
              </a:rPr>
              <a:t>UBC Law @ Allard Hall</a:t>
            </a:r>
          </a:p>
          <a:p>
            <a:endParaRPr lang="en-US" dirty="0">
              <a:latin typeface="+mn-lt"/>
              <a:cs typeface="Lucida Console"/>
            </a:endParaRPr>
          </a:p>
          <a:p>
            <a:endParaRPr lang="en-US" dirty="0">
              <a:latin typeface="+mn-lt"/>
              <a:cs typeface="Lucida Console"/>
            </a:endParaRPr>
          </a:p>
          <a:p>
            <a:pPr marL="0" indent="0">
              <a:buNone/>
            </a:pPr>
            <a:endParaRPr lang="en-US" dirty="0">
              <a:latin typeface="+mn-lt"/>
              <a:cs typeface="Lucida Console"/>
            </a:endParaRPr>
          </a:p>
          <a:p>
            <a:pPr marL="0" indent="0">
              <a:buNone/>
            </a:pPr>
            <a:endParaRPr lang="en-US" dirty="0">
              <a:latin typeface="+mn-lt"/>
              <a:cs typeface="Lucida Console"/>
            </a:endParaRPr>
          </a:p>
          <a:p>
            <a:pPr marL="0" indent="0">
              <a:buNone/>
            </a:pPr>
            <a:endParaRPr lang="en-US" sz="1600" dirty="0" smtClean="0">
              <a:latin typeface="+mn-lt"/>
              <a:cs typeface="Lucida Console"/>
            </a:endParaRPr>
          </a:p>
          <a:p>
            <a:pPr marL="0" indent="0">
              <a:buNone/>
            </a:pPr>
            <a:r>
              <a:rPr lang="en-US" sz="1600" b="1" dirty="0" smtClean="0">
                <a:solidFill>
                  <a:srgbClr val="000000"/>
                </a:solidFill>
                <a:latin typeface="+mn-lt"/>
                <a:cs typeface="Lucida Console"/>
              </a:rPr>
              <a:t>Jon </a:t>
            </a:r>
            <a:r>
              <a:rPr lang="en-US" sz="1600" b="1" dirty="0">
                <a:solidFill>
                  <a:srgbClr val="000000"/>
                </a:solidFill>
                <a:latin typeface="+mn-lt"/>
                <a:cs typeface="Lucida Console"/>
              </a:rPr>
              <a:t>Festinger Q.C.</a:t>
            </a:r>
          </a:p>
          <a:p>
            <a:pPr marL="0" indent="0">
              <a:buNone/>
            </a:pPr>
            <a:r>
              <a:rPr lang="en-US" sz="1600" b="1" dirty="0">
                <a:solidFill>
                  <a:srgbClr val="000000"/>
                </a:solidFill>
                <a:latin typeface="+mn-lt"/>
                <a:cs typeface="Lucida Console"/>
              </a:rPr>
              <a:t>Centre for Digital Media</a:t>
            </a:r>
          </a:p>
          <a:p>
            <a:pPr marL="0" indent="0">
              <a:buNone/>
            </a:pPr>
            <a:r>
              <a:rPr lang="en-US" sz="1600" b="1" dirty="0">
                <a:solidFill>
                  <a:srgbClr val="000000"/>
                </a:solidFill>
                <a:latin typeface="+mn-lt"/>
                <a:cs typeface="Lucida Console"/>
              </a:rPr>
              <a:t>Festinger Law &amp; Strategy </a:t>
            </a:r>
          </a:p>
          <a:p>
            <a:pPr marL="0" indent="0">
              <a:buNone/>
            </a:pPr>
            <a:r>
              <a:rPr lang="en-US" sz="1600" b="1" dirty="0" smtClean="0">
                <a:latin typeface="+mn-lt"/>
                <a:cs typeface="Lucida Console"/>
                <a:hlinkClick r:id="rId4"/>
              </a:rPr>
              <a:t>http://videogame.law.ubc.ca</a:t>
            </a:r>
            <a:endParaRPr lang="en-US" sz="1600" b="1" dirty="0" smtClean="0">
              <a:latin typeface="+mn-lt"/>
              <a:cs typeface="Lucida Console"/>
            </a:endParaRPr>
          </a:p>
          <a:p>
            <a:pPr marL="0" indent="0">
              <a:buNone/>
            </a:pPr>
            <a:r>
              <a:rPr lang="en-US" sz="1600" b="1" dirty="0" smtClean="0">
                <a:solidFill>
                  <a:srgbClr val="000000"/>
                </a:solidFill>
                <a:latin typeface="+mn-lt"/>
                <a:cs typeface="Lucida Console"/>
              </a:rPr>
              <a:t>@</a:t>
            </a:r>
            <a:r>
              <a:rPr lang="en-US" sz="1600" b="1" dirty="0" err="1">
                <a:solidFill>
                  <a:srgbClr val="000000"/>
                </a:solidFill>
                <a:latin typeface="+mn-lt"/>
                <a:cs typeface="Lucida Console"/>
              </a:rPr>
              <a:t>gamebizlaw</a:t>
            </a:r>
            <a:endParaRPr lang="en-US" sz="1600" b="1" dirty="0">
              <a:solidFill>
                <a:srgbClr val="000000"/>
              </a:solidFill>
              <a:latin typeface="+mn-lt"/>
              <a:cs typeface="Lucida Console"/>
            </a:endParaRPr>
          </a:p>
          <a:p>
            <a:pPr marL="0" indent="0">
              <a:buNone/>
            </a:pPr>
            <a:r>
              <a:rPr lang="en-US" sz="1600" b="1" dirty="0">
                <a:latin typeface="+mn-lt"/>
                <a:cs typeface="Lucida Console"/>
                <a:hlinkClick r:id="rId5"/>
              </a:rPr>
              <a:t>jon_festinger@thecdm.ca</a:t>
            </a:r>
            <a:endParaRPr lang="en-US" sz="1600" b="1" dirty="0">
              <a:latin typeface="+mn-lt"/>
              <a:cs typeface="Lucida Console"/>
            </a:endParaRPr>
          </a:p>
          <a:p>
            <a:pPr marL="0" indent="0">
              <a:buNone/>
            </a:pPr>
            <a:endParaRPr lang="en-US" sz="1800" dirty="0"/>
          </a:p>
          <a:p>
            <a:pPr marL="0" indent="0">
              <a:buNone/>
            </a:pPr>
            <a:endParaRPr lang="en-US" dirty="0"/>
          </a:p>
          <a:p>
            <a:pPr marL="0" indent="0">
              <a:buNone/>
            </a:pPr>
            <a:endParaRPr lang="en-US" sz="1600" dirty="0"/>
          </a:p>
          <a:p>
            <a:pPr marL="0" indent="0">
              <a:buNone/>
            </a:pPr>
            <a:endParaRPr lang="en-US" dirty="0"/>
          </a:p>
          <a:p>
            <a:endParaRPr lang="en-US" dirty="0"/>
          </a:p>
          <a:p>
            <a:endParaRPr lang="en-US" dirty="0"/>
          </a:p>
        </p:txBody>
      </p:sp>
      <p:pic>
        <p:nvPicPr>
          <p:cNvPr id="4" name="Picture 3"/>
          <p:cNvPicPr>
            <a:picLocks noChangeAspect="1"/>
          </p:cNvPicPr>
          <p:nvPr/>
        </p:nvPicPr>
        <p:blipFill>
          <a:blip r:embed="rId6"/>
          <a:stretch>
            <a:fillRect/>
          </a:stretch>
        </p:blipFill>
        <p:spPr>
          <a:xfrm>
            <a:off x="6560726" y="2910693"/>
            <a:ext cx="1752761" cy="2857500"/>
          </a:xfrm>
          <a:prstGeom prst="rect">
            <a:avLst/>
          </a:prstGeom>
        </p:spPr>
      </p:pic>
    </p:spTree>
    <p:extLst>
      <p:ext uri="{BB962C8B-B14F-4D97-AF65-F5344CB8AC3E}">
        <p14:creationId xmlns:p14="http://schemas.microsoft.com/office/powerpoint/2010/main" val="3229255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686800" cy="1016000"/>
          </a:xfrm>
        </p:spPr>
        <p:txBody>
          <a:bodyPr>
            <a:normAutofit fontScale="90000"/>
          </a:bodyPr>
          <a:lstStyle/>
          <a:p>
            <a:r>
              <a:rPr lang="en-US" dirty="0" smtClean="0"/>
              <a:t>        </a:t>
            </a:r>
            <a:r>
              <a:rPr lang="en-US" b="1" dirty="0" smtClean="0">
                <a:solidFill>
                  <a:srgbClr val="FFFF00"/>
                </a:solidFill>
                <a:latin typeface="+mn-lt"/>
              </a:rPr>
              <a:t>on ‘Correlation </a:t>
            </a:r>
            <a:r>
              <a:rPr lang="en-US" b="1" dirty="0">
                <a:solidFill>
                  <a:srgbClr val="FFFF00"/>
                </a:solidFill>
                <a:latin typeface="+mn-lt"/>
              </a:rPr>
              <a:t>not C</a:t>
            </a:r>
            <a:r>
              <a:rPr lang="en-US" b="1" dirty="0" smtClean="0">
                <a:solidFill>
                  <a:srgbClr val="FFFF00"/>
                </a:solidFill>
                <a:latin typeface="+mn-lt"/>
              </a:rPr>
              <a:t>ausation’…</a:t>
            </a:r>
            <a:endParaRPr lang="en-US" b="1" dirty="0">
              <a:solidFill>
                <a:srgbClr val="FFFF00"/>
              </a:solidFill>
              <a:latin typeface="+mn-lt"/>
            </a:endParaRPr>
          </a:p>
        </p:txBody>
      </p:sp>
      <p:sp>
        <p:nvSpPr>
          <p:cNvPr id="3" name="Content Placeholder 2"/>
          <p:cNvSpPr>
            <a:spLocks noGrp="1"/>
          </p:cNvSpPr>
          <p:nvPr>
            <p:ph sz="quarter" idx="10"/>
          </p:nvPr>
        </p:nvSpPr>
        <p:spPr>
          <a:xfrm>
            <a:off x="0" y="1027632"/>
            <a:ext cx="9144000" cy="4915967"/>
          </a:xfrm>
        </p:spPr>
        <p:txBody>
          <a:bodyPr>
            <a:normAutofit/>
          </a:bodyPr>
          <a:lstStyle/>
          <a:p>
            <a:pPr marL="0" indent="0">
              <a:lnSpc>
                <a:spcPct val="90000"/>
              </a:lnSpc>
              <a:buNone/>
            </a:pPr>
            <a:r>
              <a:rPr lang="en-US" dirty="0" smtClean="0">
                <a:solidFill>
                  <a:srgbClr val="FFFFFF"/>
                </a:solidFill>
                <a:latin typeface="+mn-lt"/>
                <a:cs typeface="Lucida Console"/>
              </a:rPr>
              <a:t>“</a:t>
            </a:r>
            <a:r>
              <a:rPr lang="en-US" dirty="0">
                <a:solidFill>
                  <a:srgbClr val="FFFFFF"/>
                </a:solidFill>
                <a:latin typeface="+mn-lt"/>
                <a:cs typeface="Lucida Console"/>
              </a:rPr>
              <a:t>In sum, the evidence presented by the State does not support the Legislature’s purported interest in preventing psychological or neurological harm. </a:t>
            </a:r>
            <a:r>
              <a:rPr lang="en-US" dirty="0">
                <a:solidFill>
                  <a:srgbClr val="FF0000"/>
                </a:solidFill>
                <a:latin typeface="+mn-lt"/>
                <a:cs typeface="Lucida Console"/>
              </a:rPr>
              <a:t>Nearly all of the research is based on correlation, not evidence of causation, and most of the studies suffer from significant, admitted flaws in methodology as they relate to the State’s claimed interest.</a:t>
            </a:r>
            <a:r>
              <a:rPr lang="en-US" dirty="0">
                <a:solidFill>
                  <a:schemeClr val="bg1"/>
                </a:solidFill>
                <a:latin typeface="+mn-lt"/>
                <a:cs typeface="Lucida Console"/>
              </a:rPr>
              <a:t> None of the research establishes or suggests a causal link between minors playing violent video games and actual psychological or neurological harm, and inferences to that effect would not be reasonable. In fact, some of the studies caution against inferring causation. Although we do not require the State to demonstrate a “scientific certainty,” the State must </a:t>
            </a:r>
            <a:r>
              <a:rPr lang="en-US" dirty="0" smtClean="0">
                <a:solidFill>
                  <a:schemeClr val="bg1"/>
                </a:solidFill>
                <a:latin typeface="+mn-lt"/>
                <a:cs typeface="Lucida Console"/>
              </a:rPr>
              <a:t> </a:t>
            </a:r>
            <a:r>
              <a:rPr lang="en-US" dirty="0">
                <a:solidFill>
                  <a:schemeClr val="bg1"/>
                </a:solidFill>
                <a:latin typeface="+mn-lt"/>
                <a:cs typeface="Lucida Console"/>
              </a:rPr>
              <a:t>come forward with more than it has. As a result, the State has not met its burden to demonstrate a compelling interest</a:t>
            </a:r>
            <a:r>
              <a:rPr lang="en-US" dirty="0" smtClean="0">
                <a:solidFill>
                  <a:schemeClr val="bg1"/>
                </a:solidFill>
                <a:latin typeface="+mn-lt"/>
                <a:cs typeface="Lucida Console"/>
              </a:rPr>
              <a:t>.”</a:t>
            </a:r>
            <a:endParaRPr lang="en-US" dirty="0">
              <a:solidFill>
                <a:schemeClr val="bg1"/>
              </a:solidFill>
              <a:latin typeface="+mn-lt"/>
              <a:cs typeface="Lucida Console"/>
            </a:endParaRPr>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120" y="11633"/>
            <a:ext cx="1351280" cy="1049785"/>
          </a:xfrm>
          <a:prstGeom prst="rect">
            <a:avLst/>
          </a:prstGeom>
        </p:spPr>
      </p:pic>
    </p:spTree>
    <p:extLst>
      <p:ext uri="{BB962C8B-B14F-4D97-AF65-F5344CB8AC3E}">
        <p14:creationId xmlns:p14="http://schemas.microsoft.com/office/powerpoint/2010/main" val="32307071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837" y="50800"/>
            <a:ext cx="8686800" cy="1016000"/>
          </a:xfrm>
        </p:spPr>
        <p:txBody>
          <a:bodyPr/>
          <a:lstStyle/>
          <a:p>
            <a:r>
              <a:rPr lang="en-US" dirty="0" smtClean="0"/>
              <a:t>          </a:t>
            </a:r>
            <a:r>
              <a:rPr lang="en-US" sz="4400" b="1" dirty="0" smtClean="0">
                <a:solidFill>
                  <a:srgbClr val="FFFF00"/>
                </a:solidFill>
                <a:latin typeface="+mn-lt"/>
              </a:rPr>
              <a:t>on </a:t>
            </a:r>
            <a:r>
              <a:rPr lang="en-US" sz="4400" b="1" dirty="0">
                <a:solidFill>
                  <a:srgbClr val="FFFF00"/>
                </a:solidFill>
                <a:latin typeface="+mn-lt"/>
              </a:rPr>
              <a:t>C</a:t>
            </a:r>
            <a:r>
              <a:rPr lang="en-US" sz="4400" b="1" dirty="0" smtClean="0">
                <a:solidFill>
                  <a:srgbClr val="FFFF00"/>
                </a:solidFill>
                <a:latin typeface="+mn-lt"/>
              </a:rPr>
              <a:t>omparative Literature </a:t>
            </a:r>
            <a:endParaRPr lang="en-US" sz="4400" b="1" dirty="0">
              <a:solidFill>
                <a:srgbClr val="FFFF00"/>
              </a:solidFill>
              <a:latin typeface="+mn-lt"/>
            </a:endParaRPr>
          </a:p>
        </p:txBody>
      </p:sp>
      <p:sp>
        <p:nvSpPr>
          <p:cNvPr id="3" name="Content Placeholder 2"/>
          <p:cNvSpPr>
            <a:spLocks noGrp="1"/>
          </p:cNvSpPr>
          <p:nvPr>
            <p:ph sz="quarter" idx="10"/>
          </p:nvPr>
        </p:nvSpPr>
        <p:spPr>
          <a:xfrm>
            <a:off x="375919" y="1066800"/>
            <a:ext cx="8693998" cy="5399601"/>
          </a:xfrm>
        </p:spPr>
        <p:txBody>
          <a:bodyPr>
            <a:normAutofit fontScale="55000" lnSpcReduction="20000"/>
          </a:bodyPr>
          <a:lstStyle/>
          <a:p>
            <a:pPr marL="0" indent="0">
              <a:lnSpc>
                <a:spcPct val="100000"/>
              </a:lnSpc>
              <a:buNone/>
            </a:pPr>
            <a:r>
              <a:rPr lang="en-US" sz="3200" dirty="0">
                <a:solidFill>
                  <a:schemeClr val="bg1"/>
                </a:solidFill>
                <a:latin typeface="+mn-lt"/>
                <a:cs typeface="Lucida Console"/>
              </a:rPr>
              <a:t>“California's argument would fare better if there were a </a:t>
            </a:r>
            <a:r>
              <a:rPr lang="en-US" sz="3200" dirty="0" smtClean="0">
                <a:solidFill>
                  <a:schemeClr val="bg1"/>
                </a:solidFill>
                <a:latin typeface="+mn-lt"/>
                <a:cs typeface="Lucida Console"/>
              </a:rPr>
              <a:t>longstanding tradition </a:t>
            </a:r>
            <a:r>
              <a:rPr lang="en-US" sz="3200" dirty="0">
                <a:solidFill>
                  <a:schemeClr val="bg1"/>
                </a:solidFill>
                <a:latin typeface="+mn-lt"/>
                <a:cs typeface="Lucida Console"/>
              </a:rPr>
              <a:t>in this country </a:t>
            </a:r>
            <a:r>
              <a:rPr lang="en-US" sz="3200" dirty="0" smtClean="0">
                <a:solidFill>
                  <a:schemeClr val="bg1"/>
                </a:solidFill>
                <a:latin typeface="+mn-lt"/>
                <a:cs typeface="Lucida Console"/>
              </a:rPr>
              <a:t>of specially </a:t>
            </a:r>
            <a:r>
              <a:rPr lang="en-US" sz="3200" dirty="0">
                <a:solidFill>
                  <a:schemeClr val="bg1"/>
                </a:solidFill>
                <a:latin typeface="+mn-lt"/>
                <a:cs typeface="Lucida Console"/>
              </a:rPr>
              <a:t>restricting </a:t>
            </a:r>
            <a:r>
              <a:rPr lang="en-US" sz="3200" dirty="0" smtClean="0">
                <a:solidFill>
                  <a:schemeClr val="bg1"/>
                </a:solidFill>
                <a:latin typeface="+mn-lt"/>
                <a:cs typeface="Lucida Console"/>
              </a:rPr>
              <a:t>children's </a:t>
            </a:r>
            <a:r>
              <a:rPr lang="en-US" sz="3200" dirty="0">
                <a:solidFill>
                  <a:schemeClr val="bg1"/>
                </a:solidFill>
                <a:latin typeface="+mn-lt"/>
                <a:cs typeface="Lucida Console"/>
              </a:rPr>
              <a:t>access to </a:t>
            </a:r>
            <a:r>
              <a:rPr lang="en-US" sz="3200" dirty="0" smtClean="0">
                <a:solidFill>
                  <a:schemeClr val="bg1"/>
                </a:solidFill>
                <a:latin typeface="+mn-lt"/>
                <a:cs typeface="Lucida Console"/>
              </a:rPr>
              <a:t>depictions </a:t>
            </a:r>
            <a:r>
              <a:rPr lang="en-US" sz="3200" dirty="0">
                <a:solidFill>
                  <a:schemeClr val="bg1"/>
                </a:solidFill>
                <a:latin typeface="+mn-lt"/>
                <a:cs typeface="Lucida Console"/>
              </a:rPr>
              <a:t>of violence, but there is none. </a:t>
            </a:r>
            <a:r>
              <a:rPr lang="en-US" sz="3200" dirty="0" smtClean="0">
                <a:solidFill>
                  <a:schemeClr val="bg1"/>
                </a:solidFill>
                <a:latin typeface="+mn-lt"/>
                <a:cs typeface="Lucida Console"/>
              </a:rPr>
              <a:t>Certainly </a:t>
            </a:r>
            <a:r>
              <a:rPr lang="en-US" sz="3200" dirty="0">
                <a:solidFill>
                  <a:schemeClr val="bg1"/>
                </a:solidFill>
                <a:latin typeface="+mn-lt"/>
                <a:cs typeface="Lucida Console"/>
              </a:rPr>
              <a:t>the books we give </a:t>
            </a:r>
            <a:r>
              <a:rPr lang="en-US" sz="3200" dirty="0" smtClean="0">
                <a:solidFill>
                  <a:schemeClr val="bg1"/>
                </a:solidFill>
                <a:latin typeface="+mn-lt"/>
                <a:cs typeface="Lucida Console"/>
              </a:rPr>
              <a:t>children </a:t>
            </a:r>
            <a:r>
              <a:rPr lang="en-US" sz="3200" dirty="0">
                <a:solidFill>
                  <a:schemeClr val="bg1"/>
                </a:solidFill>
                <a:latin typeface="+mn-lt"/>
                <a:cs typeface="Lucida Console"/>
              </a:rPr>
              <a:t>to read -- or read to them </a:t>
            </a:r>
            <a:r>
              <a:rPr lang="en-US" sz="3200" dirty="0" smtClean="0">
                <a:solidFill>
                  <a:schemeClr val="bg1"/>
                </a:solidFill>
                <a:latin typeface="+mn-lt"/>
                <a:cs typeface="Lucida Console"/>
              </a:rPr>
              <a:t>when </a:t>
            </a:r>
            <a:r>
              <a:rPr lang="en-US" sz="3200" dirty="0">
                <a:solidFill>
                  <a:schemeClr val="bg1"/>
                </a:solidFill>
                <a:latin typeface="+mn-lt"/>
                <a:cs typeface="Lucida Console"/>
              </a:rPr>
              <a:t>they are younger -- contain no </a:t>
            </a:r>
            <a:r>
              <a:rPr lang="en-US" sz="3200" dirty="0" smtClean="0">
                <a:solidFill>
                  <a:schemeClr val="bg1"/>
                </a:solidFill>
                <a:latin typeface="+mn-lt"/>
                <a:cs typeface="Lucida Console"/>
              </a:rPr>
              <a:t>shortage </a:t>
            </a:r>
            <a:r>
              <a:rPr lang="en-US" sz="3200" dirty="0">
                <a:solidFill>
                  <a:schemeClr val="bg1"/>
                </a:solidFill>
                <a:latin typeface="+mn-lt"/>
                <a:cs typeface="Lucida Console"/>
              </a:rPr>
              <a:t>of gore. </a:t>
            </a:r>
            <a:r>
              <a:rPr lang="en-US" sz="3200" dirty="0">
                <a:solidFill>
                  <a:schemeClr val="accent5">
                    <a:lumMod val="40000"/>
                    <a:lumOff val="60000"/>
                  </a:schemeClr>
                </a:solidFill>
                <a:latin typeface="+mn-lt"/>
                <a:cs typeface="Lucida Console"/>
              </a:rPr>
              <a:t>Grimm's </a:t>
            </a:r>
            <a:r>
              <a:rPr lang="en-US" sz="3200" dirty="0" smtClean="0">
                <a:solidFill>
                  <a:schemeClr val="accent5">
                    <a:lumMod val="40000"/>
                    <a:lumOff val="60000"/>
                  </a:schemeClr>
                </a:solidFill>
                <a:latin typeface="+mn-lt"/>
                <a:cs typeface="Lucida Console"/>
              </a:rPr>
              <a:t>Fairy </a:t>
            </a:r>
            <a:r>
              <a:rPr lang="en-US" sz="3200" dirty="0">
                <a:solidFill>
                  <a:schemeClr val="accent5">
                    <a:lumMod val="40000"/>
                    <a:lumOff val="60000"/>
                  </a:schemeClr>
                </a:solidFill>
                <a:latin typeface="+mn-lt"/>
                <a:cs typeface="Lucida Console"/>
              </a:rPr>
              <a:t>Tales, for example, are grim indeed. As </a:t>
            </a:r>
            <a:r>
              <a:rPr lang="en-US" sz="3200" dirty="0" smtClean="0">
                <a:solidFill>
                  <a:schemeClr val="accent5">
                    <a:lumMod val="40000"/>
                    <a:lumOff val="60000"/>
                  </a:schemeClr>
                </a:solidFill>
                <a:latin typeface="+mn-lt"/>
                <a:cs typeface="Lucida Console"/>
              </a:rPr>
              <a:t>her </a:t>
            </a:r>
            <a:r>
              <a:rPr lang="en-US" sz="3200" dirty="0">
                <a:solidFill>
                  <a:schemeClr val="accent5">
                    <a:lumMod val="40000"/>
                    <a:lumOff val="60000"/>
                  </a:schemeClr>
                </a:solidFill>
                <a:latin typeface="+mn-lt"/>
                <a:cs typeface="Lucida Console"/>
              </a:rPr>
              <a:t>just deserts </a:t>
            </a:r>
            <a:r>
              <a:rPr lang="en-US" sz="3200" dirty="0" smtClean="0">
                <a:solidFill>
                  <a:schemeClr val="accent5">
                    <a:lumMod val="40000"/>
                    <a:lumOff val="60000"/>
                  </a:schemeClr>
                </a:solidFill>
                <a:latin typeface="+mn-lt"/>
                <a:cs typeface="Lucida Console"/>
              </a:rPr>
              <a:t>for </a:t>
            </a:r>
            <a:r>
              <a:rPr lang="en-US" sz="3200" dirty="0">
                <a:solidFill>
                  <a:schemeClr val="accent5">
                    <a:lumMod val="40000"/>
                    <a:lumOff val="60000"/>
                  </a:schemeClr>
                </a:solidFill>
                <a:latin typeface="+mn-lt"/>
                <a:cs typeface="Lucida Console"/>
              </a:rPr>
              <a:t>trying to poison Snow White, the wicked queen is </a:t>
            </a:r>
            <a:r>
              <a:rPr lang="en-US" sz="3200" dirty="0" smtClean="0">
                <a:solidFill>
                  <a:schemeClr val="accent5">
                    <a:lumMod val="40000"/>
                    <a:lumOff val="60000"/>
                  </a:schemeClr>
                </a:solidFill>
                <a:latin typeface="+mn-lt"/>
                <a:cs typeface="Lucida Console"/>
              </a:rPr>
              <a:t>made </a:t>
            </a:r>
            <a:r>
              <a:rPr lang="en-US" sz="3200" dirty="0">
                <a:solidFill>
                  <a:schemeClr val="accent5">
                    <a:lumMod val="40000"/>
                    <a:lumOff val="60000"/>
                  </a:schemeClr>
                </a:solidFill>
                <a:latin typeface="+mn-lt"/>
                <a:cs typeface="Lucida Console"/>
              </a:rPr>
              <a:t>to </a:t>
            </a:r>
            <a:r>
              <a:rPr lang="en-US" sz="3200" dirty="0" smtClean="0">
                <a:solidFill>
                  <a:schemeClr val="accent5">
                    <a:lumMod val="40000"/>
                    <a:lumOff val="60000"/>
                  </a:schemeClr>
                </a:solidFill>
                <a:latin typeface="+mn-lt"/>
                <a:cs typeface="Lucida Console"/>
              </a:rPr>
              <a:t>dance </a:t>
            </a:r>
            <a:r>
              <a:rPr lang="en-US" sz="3200" dirty="0">
                <a:solidFill>
                  <a:schemeClr val="accent5">
                    <a:lumMod val="40000"/>
                    <a:lumOff val="60000"/>
                  </a:schemeClr>
                </a:solidFill>
                <a:latin typeface="+mn-lt"/>
                <a:cs typeface="Lucida Console"/>
              </a:rPr>
              <a:t>in red hot slippers "till she fell dead on the floor, a sad </a:t>
            </a:r>
            <a:r>
              <a:rPr lang="en-US" sz="3200" dirty="0" smtClean="0">
                <a:solidFill>
                  <a:schemeClr val="accent5">
                    <a:lumMod val="40000"/>
                    <a:lumOff val="60000"/>
                  </a:schemeClr>
                </a:solidFill>
                <a:latin typeface="+mn-lt"/>
                <a:cs typeface="Lucida Console"/>
              </a:rPr>
              <a:t>example of </a:t>
            </a:r>
            <a:r>
              <a:rPr lang="en-US" sz="3200" dirty="0">
                <a:solidFill>
                  <a:schemeClr val="accent5">
                    <a:lumMod val="40000"/>
                    <a:lumOff val="60000"/>
                  </a:schemeClr>
                </a:solidFill>
                <a:latin typeface="+mn-lt"/>
                <a:cs typeface="Lucida Console"/>
              </a:rPr>
              <a:t>envy and jealousy." Cinderella's evil stepsisters have </a:t>
            </a:r>
            <a:r>
              <a:rPr lang="en-US" sz="3200" dirty="0" smtClean="0">
                <a:solidFill>
                  <a:schemeClr val="accent5">
                    <a:lumMod val="40000"/>
                    <a:lumOff val="60000"/>
                  </a:schemeClr>
                </a:solidFill>
                <a:latin typeface="+mn-lt"/>
                <a:cs typeface="Lucida Console"/>
              </a:rPr>
              <a:t>their </a:t>
            </a:r>
            <a:r>
              <a:rPr lang="en-US" sz="3200" dirty="0">
                <a:solidFill>
                  <a:schemeClr val="accent5">
                    <a:lumMod val="40000"/>
                    <a:lumOff val="60000"/>
                  </a:schemeClr>
                </a:solidFill>
                <a:latin typeface="+mn-lt"/>
                <a:cs typeface="Lucida Console"/>
              </a:rPr>
              <a:t>eyes pecked out </a:t>
            </a:r>
            <a:r>
              <a:rPr lang="en-US" sz="3200" dirty="0" smtClean="0">
                <a:solidFill>
                  <a:schemeClr val="accent5">
                    <a:lumMod val="40000"/>
                    <a:lumOff val="60000"/>
                  </a:schemeClr>
                </a:solidFill>
                <a:latin typeface="+mn-lt"/>
                <a:cs typeface="Lucida Console"/>
              </a:rPr>
              <a:t>by </a:t>
            </a:r>
            <a:r>
              <a:rPr lang="en-US" sz="3200" dirty="0">
                <a:solidFill>
                  <a:schemeClr val="accent5">
                    <a:lumMod val="40000"/>
                    <a:lumOff val="60000"/>
                  </a:schemeClr>
                </a:solidFill>
                <a:latin typeface="+mn-lt"/>
                <a:cs typeface="Lucida Console"/>
              </a:rPr>
              <a:t>doves. And Hansel and Gretel kill their </a:t>
            </a:r>
            <a:r>
              <a:rPr lang="en-US" sz="3200" dirty="0" smtClean="0">
                <a:solidFill>
                  <a:schemeClr val="accent5">
                    <a:lumMod val="40000"/>
                    <a:lumOff val="60000"/>
                  </a:schemeClr>
                </a:solidFill>
                <a:latin typeface="+mn-lt"/>
                <a:cs typeface="Lucida Console"/>
              </a:rPr>
              <a:t>captor </a:t>
            </a:r>
            <a:r>
              <a:rPr lang="en-US" sz="3200" dirty="0">
                <a:solidFill>
                  <a:schemeClr val="accent5">
                    <a:lumMod val="40000"/>
                    <a:lumOff val="60000"/>
                  </a:schemeClr>
                </a:solidFill>
                <a:latin typeface="+mn-lt"/>
                <a:cs typeface="Lucida Console"/>
              </a:rPr>
              <a:t>by baking her in an oven</a:t>
            </a:r>
            <a:r>
              <a:rPr lang="en-US" sz="3200" dirty="0" smtClean="0">
                <a:solidFill>
                  <a:schemeClr val="accent5">
                    <a:lumMod val="40000"/>
                    <a:lumOff val="60000"/>
                  </a:schemeClr>
                </a:solidFill>
                <a:latin typeface="+mn-lt"/>
                <a:cs typeface="Lucida Console"/>
              </a:rPr>
              <a:t>.</a:t>
            </a:r>
          </a:p>
          <a:p>
            <a:pPr marL="0" indent="0">
              <a:lnSpc>
                <a:spcPct val="100000"/>
              </a:lnSpc>
              <a:buNone/>
            </a:pPr>
            <a:r>
              <a:rPr lang="en-US" sz="3200" dirty="0" smtClean="0">
                <a:solidFill>
                  <a:schemeClr val="bg1"/>
                </a:solidFill>
                <a:latin typeface="+mn-lt"/>
                <a:cs typeface="Lucida Console"/>
              </a:rPr>
              <a:t> </a:t>
            </a:r>
            <a:endParaRPr lang="en-US" sz="3200" dirty="0">
              <a:solidFill>
                <a:schemeClr val="bg1"/>
              </a:solidFill>
              <a:latin typeface="+mn-lt"/>
              <a:cs typeface="Lucida Console"/>
            </a:endParaRPr>
          </a:p>
          <a:p>
            <a:pPr marL="0" indent="0">
              <a:lnSpc>
                <a:spcPct val="100000"/>
              </a:lnSpc>
              <a:buNone/>
            </a:pPr>
            <a:r>
              <a:rPr lang="en-US" sz="3200" dirty="0" smtClean="0">
                <a:solidFill>
                  <a:schemeClr val="bg1"/>
                </a:solidFill>
                <a:latin typeface="+mn-lt"/>
                <a:cs typeface="Lucida Console"/>
              </a:rPr>
              <a:t>High</a:t>
            </a:r>
            <a:r>
              <a:rPr lang="en-US" sz="3200" dirty="0">
                <a:solidFill>
                  <a:schemeClr val="bg1"/>
                </a:solidFill>
                <a:latin typeface="+mn-lt"/>
                <a:cs typeface="Lucida Console"/>
              </a:rPr>
              <a:t>-school reading lists are full of similar fare. Homer's </a:t>
            </a:r>
            <a:r>
              <a:rPr lang="en-US" sz="3200" dirty="0" smtClean="0">
                <a:solidFill>
                  <a:schemeClr val="bg1"/>
                </a:solidFill>
                <a:latin typeface="+mn-lt"/>
                <a:cs typeface="Lucida Console"/>
              </a:rPr>
              <a:t>Odysseus </a:t>
            </a:r>
            <a:r>
              <a:rPr lang="en-US" sz="3200" dirty="0">
                <a:solidFill>
                  <a:schemeClr val="bg1"/>
                </a:solidFill>
                <a:latin typeface="+mn-lt"/>
                <a:cs typeface="Lucida Console"/>
              </a:rPr>
              <a:t>blinds </a:t>
            </a:r>
            <a:r>
              <a:rPr lang="en-US" sz="3200" dirty="0" err="1" smtClean="0">
                <a:solidFill>
                  <a:schemeClr val="bg1"/>
                </a:solidFill>
                <a:latin typeface="+mn-lt"/>
                <a:cs typeface="Lucida Console"/>
              </a:rPr>
              <a:t>Polyphemus</a:t>
            </a:r>
            <a:r>
              <a:rPr lang="en-US" sz="3200" dirty="0" smtClean="0">
                <a:solidFill>
                  <a:schemeClr val="bg1"/>
                </a:solidFill>
                <a:latin typeface="+mn-lt"/>
                <a:cs typeface="Lucida Console"/>
              </a:rPr>
              <a:t> </a:t>
            </a:r>
            <a:r>
              <a:rPr lang="en-US" sz="3200" dirty="0">
                <a:solidFill>
                  <a:schemeClr val="bg1"/>
                </a:solidFill>
                <a:latin typeface="+mn-lt"/>
                <a:cs typeface="Lucida Console"/>
              </a:rPr>
              <a:t>by grinding out his eye with a heated </a:t>
            </a:r>
            <a:r>
              <a:rPr lang="en-US" sz="3200" dirty="0" smtClean="0">
                <a:solidFill>
                  <a:schemeClr val="bg1"/>
                </a:solidFill>
                <a:latin typeface="+mn-lt"/>
                <a:cs typeface="Lucida Console"/>
              </a:rPr>
              <a:t>stake</a:t>
            </a:r>
            <a:r>
              <a:rPr lang="en-US" sz="3200" dirty="0">
                <a:solidFill>
                  <a:schemeClr val="bg1"/>
                </a:solidFill>
                <a:latin typeface="+mn-lt"/>
                <a:cs typeface="Lucida Console"/>
              </a:rPr>
              <a:t>. In the Inferno, Dante </a:t>
            </a:r>
            <a:r>
              <a:rPr lang="en-US" sz="3200" dirty="0" smtClean="0">
                <a:solidFill>
                  <a:schemeClr val="bg1"/>
                </a:solidFill>
                <a:latin typeface="+mn-lt"/>
                <a:cs typeface="Lucida Console"/>
              </a:rPr>
              <a:t>and </a:t>
            </a:r>
            <a:r>
              <a:rPr lang="en-US" sz="3200" dirty="0">
                <a:solidFill>
                  <a:schemeClr val="bg1"/>
                </a:solidFill>
                <a:latin typeface="+mn-lt"/>
                <a:cs typeface="Lucida Console"/>
              </a:rPr>
              <a:t>Virgil watch corrupt politicians </a:t>
            </a:r>
            <a:r>
              <a:rPr lang="en-US" sz="3200" dirty="0" smtClean="0">
                <a:solidFill>
                  <a:schemeClr val="bg1"/>
                </a:solidFill>
                <a:latin typeface="+mn-lt"/>
                <a:cs typeface="Lucida Console"/>
              </a:rPr>
              <a:t>struggle </a:t>
            </a:r>
            <a:r>
              <a:rPr lang="en-US" sz="3200" dirty="0">
                <a:solidFill>
                  <a:schemeClr val="bg1"/>
                </a:solidFill>
                <a:latin typeface="+mn-lt"/>
                <a:cs typeface="Lucida Console"/>
              </a:rPr>
              <a:t>to stay submerged beneath a lake of </a:t>
            </a:r>
            <a:r>
              <a:rPr lang="en-US" sz="3200" dirty="0" smtClean="0">
                <a:solidFill>
                  <a:schemeClr val="bg1"/>
                </a:solidFill>
                <a:latin typeface="+mn-lt"/>
                <a:cs typeface="Lucida Console"/>
              </a:rPr>
              <a:t>boiling </a:t>
            </a:r>
            <a:r>
              <a:rPr lang="en-US" sz="3200" dirty="0">
                <a:solidFill>
                  <a:schemeClr val="bg1"/>
                </a:solidFill>
                <a:latin typeface="+mn-lt"/>
                <a:cs typeface="Lucida Console"/>
              </a:rPr>
              <a:t>pitch. And </a:t>
            </a:r>
            <a:r>
              <a:rPr lang="en-US" sz="3200" dirty="0" smtClean="0">
                <a:solidFill>
                  <a:schemeClr val="bg1"/>
                </a:solidFill>
                <a:latin typeface="+mn-lt"/>
                <a:cs typeface="Lucida Console"/>
              </a:rPr>
              <a:t>Lord </a:t>
            </a:r>
            <a:r>
              <a:rPr lang="en-US" sz="3200" dirty="0">
                <a:solidFill>
                  <a:schemeClr val="bg1"/>
                </a:solidFill>
                <a:latin typeface="+mn-lt"/>
                <a:cs typeface="Lucida Console"/>
              </a:rPr>
              <a:t>of the Flies recounts how a schoolboy is savagely </a:t>
            </a:r>
            <a:r>
              <a:rPr lang="en-US" sz="3200" dirty="0" smtClean="0">
                <a:solidFill>
                  <a:schemeClr val="bg1"/>
                </a:solidFill>
                <a:latin typeface="+mn-lt"/>
                <a:cs typeface="Lucida Console"/>
              </a:rPr>
              <a:t>murdered by </a:t>
            </a:r>
            <a:r>
              <a:rPr lang="en-US" sz="3200" dirty="0">
                <a:solidFill>
                  <a:schemeClr val="bg1"/>
                </a:solidFill>
                <a:latin typeface="+mn-lt"/>
                <a:cs typeface="Lucida Console"/>
              </a:rPr>
              <a:t>other children while marooned on an island. </a:t>
            </a:r>
            <a:endParaRPr lang="en-US" sz="3200" dirty="0" smtClean="0">
              <a:solidFill>
                <a:schemeClr val="bg1"/>
              </a:solidFill>
              <a:latin typeface="+mn-lt"/>
              <a:cs typeface="Lucida Console"/>
            </a:endParaRPr>
          </a:p>
          <a:p>
            <a:pPr marL="0" indent="0">
              <a:lnSpc>
                <a:spcPct val="100000"/>
              </a:lnSpc>
              <a:buNone/>
            </a:pPr>
            <a:endParaRPr lang="en-US" sz="3200" dirty="0">
              <a:solidFill>
                <a:schemeClr val="bg1"/>
              </a:solidFill>
              <a:latin typeface="+mn-lt"/>
              <a:cs typeface="Lucida Console"/>
            </a:endParaRPr>
          </a:p>
          <a:p>
            <a:pPr marL="0" indent="0">
              <a:lnSpc>
                <a:spcPct val="100000"/>
              </a:lnSpc>
              <a:buNone/>
            </a:pPr>
            <a:r>
              <a:rPr lang="en-US" sz="3200" dirty="0" smtClean="0">
                <a:solidFill>
                  <a:schemeClr val="bg1"/>
                </a:solidFill>
                <a:latin typeface="+mn-lt"/>
                <a:cs typeface="Lucida Console"/>
              </a:rPr>
              <a:t>This </a:t>
            </a:r>
            <a:r>
              <a:rPr lang="en-US" sz="3200" dirty="0">
                <a:solidFill>
                  <a:schemeClr val="bg1"/>
                </a:solidFill>
                <a:latin typeface="+mn-lt"/>
                <a:cs typeface="Lucida Console"/>
              </a:rPr>
              <a:t>is not to say that minors' consumption of violent </a:t>
            </a:r>
            <a:r>
              <a:rPr lang="en-US" sz="3200" dirty="0" smtClean="0">
                <a:solidFill>
                  <a:schemeClr val="bg1"/>
                </a:solidFill>
                <a:latin typeface="+mn-lt"/>
                <a:cs typeface="Lucida Console"/>
              </a:rPr>
              <a:t>entertainment </a:t>
            </a:r>
            <a:r>
              <a:rPr lang="en-US" sz="3200" dirty="0">
                <a:solidFill>
                  <a:schemeClr val="bg1"/>
                </a:solidFill>
                <a:latin typeface="+mn-lt"/>
                <a:cs typeface="Lucida Console"/>
              </a:rPr>
              <a:t>has never </a:t>
            </a:r>
            <a:r>
              <a:rPr lang="en-US" sz="3200" dirty="0" smtClean="0">
                <a:solidFill>
                  <a:schemeClr val="bg1"/>
                </a:solidFill>
                <a:latin typeface="+mn-lt"/>
                <a:cs typeface="Lucida Console"/>
              </a:rPr>
              <a:t>encountered </a:t>
            </a:r>
            <a:r>
              <a:rPr lang="en-US" sz="3200" dirty="0">
                <a:solidFill>
                  <a:schemeClr val="bg1"/>
                </a:solidFill>
                <a:latin typeface="+mn-lt"/>
                <a:cs typeface="Lucida Console"/>
              </a:rPr>
              <a:t>resistance. </a:t>
            </a:r>
            <a:r>
              <a:rPr lang="en-US" sz="3200" dirty="0">
                <a:solidFill>
                  <a:srgbClr val="B7DEE8"/>
                </a:solidFill>
                <a:latin typeface="+mn-lt"/>
                <a:cs typeface="Lucida Console"/>
              </a:rPr>
              <a:t>In the 1800's, </a:t>
            </a:r>
            <a:r>
              <a:rPr lang="en-US" sz="3200" dirty="0" smtClean="0">
                <a:solidFill>
                  <a:srgbClr val="B7DEE8"/>
                </a:solidFill>
                <a:latin typeface="+mn-lt"/>
                <a:cs typeface="Lucida Console"/>
              </a:rPr>
              <a:t>dime </a:t>
            </a:r>
            <a:r>
              <a:rPr lang="en-US" sz="3200" dirty="0">
                <a:solidFill>
                  <a:srgbClr val="B7DEE8"/>
                </a:solidFill>
                <a:latin typeface="+mn-lt"/>
                <a:cs typeface="Lucida Console"/>
              </a:rPr>
              <a:t>novels depicting crime and "penny </a:t>
            </a:r>
            <a:r>
              <a:rPr lang="en-US" sz="3200" dirty="0" err="1" smtClean="0">
                <a:solidFill>
                  <a:srgbClr val="B7DEE8"/>
                </a:solidFill>
                <a:latin typeface="+mn-lt"/>
                <a:cs typeface="Lucida Console"/>
              </a:rPr>
              <a:t>dreadfuls</a:t>
            </a:r>
            <a:r>
              <a:rPr lang="en-US" sz="3200" dirty="0">
                <a:solidFill>
                  <a:srgbClr val="B7DEE8"/>
                </a:solidFill>
                <a:latin typeface="+mn-lt"/>
                <a:cs typeface="Lucida Console"/>
              </a:rPr>
              <a:t>" were blamed in </a:t>
            </a:r>
            <a:r>
              <a:rPr lang="en-US" sz="3200" dirty="0" smtClean="0">
                <a:solidFill>
                  <a:srgbClr val="B7DEE8"/>
                </a:solidFill>
                <a:latin typeface="+mn-lt"/>
                <a:cs typeface="Lucida Console"/>
              </a:rPr>
              <a:t>some </a:t>
            </a:r>
            <a:r>
              <a:rPr lang="en-US" sz="3200" dirty="0">
                <a:solidFill>
                  <a:srgbClr val="B7DEE8"/>
                </a:solidFill>
                <a:latin typeface="+mn-lt"/>
                <a:cs typeface="Lucida Console"/>
              </a:rPr>
              <a:t>quarters for juvenile delinquency. When motion </a:t>
            </a:r>
            <a:r>
              <a:rPr lang="en-US" sz="3200" dirty="0" smtClean="0">
                <a:solidFill>
                  <a:srgbClr val="B7DEE8"/>
                </a:solidFill>
                <a:latin typeface="+mn-lt"/>
                <a:cs typeface="Lucida Console"/>
              </a:rPr>
              <a:t>pictures </a:t>
            </a:r>
            <a:r>
              <a:rPr lang="en-US" sz="3200" dirty="0">
                <a:solidFill>
                  <a:srgbClr val="B7DEE8"/>
                </a:solidFill>
                <a:latin typeface="+mn-lt"/>
                <a:cs typeface="Lucida Console"/>
              </a:rPr>
              <a:t>came </a:t>
            </a:r>
            <a:r>
              <a:rPr lang="en-US" sz="3200" dirty="0" smtClean="0">
                <a:solidFill>
                  <a:srgbClr val="B7DEE8"/>
                </a:solidFill>
                <a:latin typeface="+mn-lt"/>
                <a:cs typeface="Lucida Console"/>
              </a:rPr>
              <a:t>along</a:t>
            </a:r>
            <a:r>
              <a:rPr lang="en-US" sz="3200" dirty="0">
                <a:solidFill>
                  <a:srgbClr val="B7DEE8"/>
                </a:solidFill>
                <a:latin typeface="+mn-lt"/>
                <a:cs typeface="Lucida Console"/>
              </a:rPr>
              <a:t>, they became the villains instead. Radio dramas were </a:t>
            </a:r>
            <a:r>
              <a:rPr lang="en-US" sz="3200" dirty="0" smtClean="0">
                <a:solidFill>
                  <a:srgbClr val="B7DEE8"/>
                </a:solidFill>
                <a:latin typeface="+mn-lt"/>
                <a:cs typeface="Lucida Console"/>
              </a:rPr>
              <a:t>next, and </a:t>
            </a:r>
            <a:r>
              <a:rPr lang="en-US" sz="3200" dirty="0">
                <a:solidFill>
                  <a:srgbClr val="B7DEE8"/>
                </a:solidFill>
                <a:latin typeface="+mn-lt"/>
                <a:cs typeface="Lucida Console"/>
              </a:rPr>
              <a:t>then came comic books. And, of course, after comic books came </a:t>
            </a:r>
            <a:r>
              <a:rPr lang="en-US" sz="3200" dirty="0" smtClean="0">
                <a:solidFill>
                  <a:srgbClr val="B7DEE8"/>
                </a:solidFill>
                <a:latin typeface="+mn-lt"/>
                <a:cs typeface="Lucida Console"/>
              </a:rPr>
              <a:t>television and </a:t>
            </a:r>
            <a:r>
              <a:rPr lang="en-US" sz="3200" dirty="0">
                <a:solidFill>
                  <a:srgbClr val="B7DEE8"/>
                </a:solidFill>
                <a:latin typeface="+mn-lt"/>
                <a:cs typeface="Lucida Console"/>
              </a:rPr>
              <a:t>music lyrics.”</a:t>
            </a:r>
          </a:p>
          <a:p>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5920" y="50800"/>
            <a:ext cx="1307792" cy="1016000"/>
          </a:xfrm>
          <a:prstGeom prst="rect">
            <a:avLst/>
          </a:prstGeom>
        </p:spPr>
      </p:pic>
    </p:spTree>
    <p:extLst>
      <p:ext uri="{BB962C8B-B14F-4D97-AF65-F5344CB8AC3E}">
        <p14:creationId xmlns:p14="http://schemas.microsoft.com/office/powerpoint/2010/main" val="19002343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80967" cy="1016000"/>
          </a:xfrm>
        </p:spPr>
        <p:txBody>
          <a:bodyPr>
            <a:normAutofit fontScale="90000"/>
          </a:bodyPr>
          <a:lstStyle/>
          <a:p>
            <a:r>
              <a:rPr lang="en-US" dirty="0" smtClean="0"/>
              <a:t>            </a:t>
            </a:r>
            <a:r>
              <a:rPr lang="en-US" b="1" dirty="0" smtClean="0">
                <a:solidFill>
                  <a:srgbClr val="FFFF00"/>
                </a:solidFill>
                <a:latin typeface="+mn-lt"/>
              </a:rPr>
              <a:t> on the impact of ‘Interactivity’</a:t>
            </a:r>
            <a:endParaRPr lang="en-US" b="1" dirty="0">
              <a:solidFill>
                <a:srgbClr val="FFFF00"/>
              </a:solidFill>
              <a:latin typeface="+mn-lt"/>
            </a:endParaRPr>
          </a:p>
        </p:txBody>
      </p:sp>
      <p:sp>
        <p:nvSpPr>
          <p:cNvPr id="3" name="Content Placeholder 2"/>
          <p:cNvSpPr>
            <a:spLocks noGrp="1"/>
          </p:cNvSpPr>
          <p:nvPr>
            <p:ph sz="quarter" idx="10"/>
          </p:nvPr>
        </p:nvSpPr>
        <p:spPr>
          <a:xfrm>
            <a:off x="266095" y="1016000"/>
            <a:ext cx="8877905" cy="4971143"/>
          </a:xfrm>
        </p:spPr>
        <p:txBody>
          <a:bodyPr>
            <a:normAutofit fontScale="92500"/>
          </a:bodyPr>
          <a:lstStyle/>
          <a:p>
            <a:pPr marL="0" indent="0">
              <a:lnSpc>
                <a:spcPct val="90000"/>
              </a:lnSpc>
              <a:buNone/>
            </a:pPr>
            <a:r>
              <a:rPr lang="en-US" sz="2200" dirty="0" smtClean="0">
                <a:solidFill>
                  <a:srgbClr val="FFFFFF"/>
                </a:solidFill>
                <a:latin typeface="+mn-lt"/>
                <a:cs typeface="Lucida Console"/>
              </a:rPr>
              <a:t>“California </a:t>
            </a:r>
            <a:r>
              <a:rPr lang="en-US" sz="2200" dirty="0">
                <a:solidFill>
                  <a:srgbClr val="FFFFFF"/>
                </a:solidFill>
                <a:latin typeface="+mn-lt"/>
                <a:cs typeface="Lucida Console"/>
              </a:rPr>
              <a:t>claims that video games present special </a:t>
            </a:r>
            <a:r>
              <a:rPr lang="en-US" sz="2200" dirty="0" smtClean="0">
                <a:solidFill>
                  <a:srgbClr val="FFFFFF"/>
                </a:solidFill>
                <a:latin typeface="+mn-lt"/>
                <a:cs typeface="Lucida Console"/>
              </a:rPr>
              <a:t>problems </a:t>
            </a:r>
            <a:r>
              <a:rPr lang="en-US" sz="2200" dirty="0">
                <a:solidFill>
                  <a:srgbClr val="FFFFFF"/>
                </a:solidFill>
                <a:latin typeface="+mn-lt"/>
                <a:cs typeface="Lucida Console"/>
              </a:rPr>
              <a:t>because they are “interactive,” in that the </a:t>
            </a:r>
            <a:r>
              <a:rPr lang="en-US" sz="2200" dirty="0" smtClean="0">
                <a:solidFill>
                  <a:srgbClr val="FFFFFF"/>
                </a:solidFill>
                <a:latin typeface="+mn-lt"/>
                <a:cs typeface="Lucida Console"/>
              </a:rPr>
              <a:t>player </a:t>
            </a:r>
            <a:r>
              <a:rPr lang="en-US" sz="2200" dirty="0">
                <a:solidFill>
                  <a:srgbClr val="FFFFFF"/>
                </a:solidFill>
                <a:latin typeface="+mn-lt"/>
                <a:cs typeface="Lucida Console"/>
              </a:rPr>
              <a:t>participates in the violent action on screen </a:t>
            </a:r>
            <a:r>
              <a:rPr lang="en-US" sz="2200" dirty="0" smtClean="0">
                <a:solidFill>
                  <a:srgbClr val="FFFFFF"/>
                </a:solidFill>
                <a:latin typeface="+mn-lt"/>
                <a:cs typeface="Lucida Console"/>
              </a:rPr>
              <a:t>and determines </a:t>
            </a:r>
            <a:r>
              <a:rPr lang="en-US" sz="2200" dirty="0">
                <a:solidFill>
                  <a:srgbClr val="FFFFFF"/>
                </a:solidFill>
                <a:latin typeface="+mn-lt"/>
                <a:cs typeface="Lucida Console"/>
              </a:rPr>
              <a:t>its outcome. The latter feature is nothing new: </a:t>
            </a:r>
            <a:r>
              <a:rPr lang="en-US" sz="2200" dirty="0" smtClean="0">
                <a:solidFill>
                  <a:srgbClr val="FFFFFF"/>
                </a:solidFill>
                <a:latin typeface="+mn-lt"/>
                <a:cs typeface="Lucida Console"/>
              </a:rPr>
              <a:t>Since </a:t>
            </a:r>
            <a:r>
              <a:rPr lang="en-US" sz="2200" dirty="0">
                <a:solidFill>
                  <a:srgbClr val="FFFFFF"/>
                </a:solidFill>
                <a:latin typeface="+mn-lt"/>
                <a:cs typeface="Lucida Console"/>
              </a:rPr>
              <a:t>at least the publication of </a:t>
            </a:r>
            <a:r>
              <a:rPr lang="en-US" sz="2200" i="1" dirty="0">
                <a:solidFill>
                  <a:srgbClr val="FFFFFF"/>
                </a:solidFill>
                <a:latin typeface="+mn-lt"/>
                <a:cs typeface="Lucida Console"/>
              </a:rPr>
              <a:t>The Adventures of You: </a:t>
            </a:r>
            <a:r>
              <a:rPr lang="en-US" sz="2200" i="1" dirty="0" smtClean="0">
                <a:solidFill>
                  <a:srgbClr val="FFFFFF"/>
                </a:solidFill>
                <a:latin typeface="+mn-lt"/>
                <a:cs typeface="Lucida Console"/>
              </a:rPr>
              <a:t>Sugarcane </a:t>
            </a:r>
            <a:r>
              <a:rPr lang="en-US" sz="2200" i="1" dirty="0">
                <a:solidFill>
                  <a:srgbClr val="FFFFFF"/>
                </a:solidFill>
                <a:latin typeface="+mn-lt"/>
                <a:cs typeface="Lucida Console"/>
              </a:rPr>
              <a:t>Island</a:t>
            </a:r>
            <a:r>
              <a:rPr lang="en-US" sz="2200" dirty="0">
                <a:solidFill>
                  <a:srgbClr val="FFFFFF"/>
                </a:solidFill>
                <a:latin typeface="+mn-lt"/>
                <a:cs typeface="Lucida Console"/>
              </a:rPr>
              <a:t> in 1969, young readers of choose-your</a:t>
            </a:r>
            <a:r>
              <a:rPr lang="en-US" sz="2200" dirty="0" smtClean="0">
                <a:solidFill>
                  <a:srgbClr val="FFFFFF"/>
                </a:solidFill>
                <a:latin typeface="+mn-lt"/>
                <a:cs typeface="Lucida Console"/>
              </a:rPr>
              <a:t>-own</a:t>
            </a:r>
            <a:r>
              <a:rPr lang="en-US" sz="2200" dirty="0">
                <a:solidFill>
                  <a:srgbClr val="FFFFFF"/>
                </a:solidFill>
                <a:latin typeface="+mn-lt"/>
                <a:cs typeface="Lucida Console"/>
              </a:rPr>
              <a:t>-adventure stories have been able to make decisions </a:t>
            </a:r>
            <a:r>
              <a:rPr lang="en-US" sz="2200" dirty="0" smtClean="0">
                <a:solidFill>
                  <a:srgbClr val="FFFFFF"/>
                </a:solidFill>
                <a:latin typeface="+mn-lt"/>
                <a:cs typeface="Lucida Console"/>
              </a:rPr>
              <a:t>that </a:t>
            </a:r>
            <a:r>
              <a:rPr lang="en-US" sz="2200" dirty="0">
                <a:solidFill>
                  <a:srgbClr val="FFFFFF"/>
                </a:solidFill>
                <a:latin typeface="+mn-lt"/>
                <a:cs typeface="Lucida Console"/>
              </a:rPr>
              <a:t>determine the plot by following instructions about </a:t>
            </a:r>
            <a:r>
              <a:rPr lang="en-US" sz="2200" dirty="0" smtClean="0">
                <a:solidFill>
                  <a:srgbClr val="FFFFFF"/>
                </a:solidFill>
                <a:latin typeface="+mn-lt"/>
                <a:cs typeface="Lucida Console"/>
              </a:rPr>
              <a:t>which </a:t>
            </a:r>
            <a:r>
              <a:rPr lang="en-US" sz="2200" dirty="0">
                <a:solidFill>
                  <a:srgbClr val="FFFFFF"/>
                </a:solidFill>
                <a:latin typeface="+mn-lt"/>
                <a:cs typeface="Lucida Console"/>
              </a:rPr>
              <a:t>page to turn to. </a:t>
            </a:r>
            <a:r>
              <a:rPr lang="en-US" sz="2200" dirty="0">
                <a:solidFill>
                  <a:schemeClr val="tx2">
                    <a:lumMod val="40000"/>
                    <a:lumOff val="60000"/>
                  </a:schemeClr>
                </a:solidFill>
                <a:latin typeface="+mn-lt"/>
                <a:cs typeface="Lucida Console"/>
              </a:rPr>
              <a:t>As for the argument that video </a:t>
            </a:r>
            <a:r>
              <a:rPr lang="en-US" sz="2200" dirty="0" smtClean="0">
                <a:solidFill>
                  <a:schemeClr val="tx2">
                    <a:lumMod val="40000"/>
                    <a:lumOff val="60000"/>
                  </a:schemeClr>
                </a:solidFill>
                <a:latin typeface="+mn-lt"/>
                <a:cs typeface="Lucida Console"/>
              </a:rPr>
              <a:t>games </a:t>
            </a:r>
            <a:r>
              <a:rPr lang="en-US" sz="2200" dirty="0">
                <a:solidFill>
                  <a:schemeClr val="tx2">
                    <a:lumMod val="40000"/>
                    <a:lumOff val="60000"/>
                  </a:schemeClr>
                </a:solidFill>
                <a:latin typeface="+mn-lt"/>
                <a:cs typeface="Lucida Console"/>
              </a:rPr>
              <a:t>enable participation in the violent action, that </a:t>
            </a:r>
            <a:r>
              <a:rPr lang="en-US" sz="2200" dirty="0" smtClean="0">
                <a:solidFill>
                  <a:schemeClr val="tx2">
                    <a:lumMod val="40000"/>
                    <a:lumOff val="60000"/>
                  </a:schemeClr>
                </a:solidFill>
                <a:latin typeface="+mn-lt"/>
                <a:cs typeface="Lucida Console"/>
              </a:rPr>
              <a:t>seems </a:t>
            </a:r>
            <a:r>
              <a:rPr lang="en-US" sz="2200" dirty="0">
                <a:solidFill>
                  <a:schemeClr val="tx2">
                    <a:lumMod val="40000"/>
                    <a:lumOff val="60000"/>
                  </a:schemeClr>
                </a:solidFill>
                <a:latin typeface="+mn-lt"/>
                <a:cs typeface="Lucida Console"/>
              </a:rPr>
              <a:t>to us more a matter of </a:t>
            </a:r>
            <a:r>
              <a:rPr lang="en-US" sz="2200" dirty="0" smtClean="0">
                <a:solidFill>
                  <a:schemeClr val="tx2">
                    <a:lumMod val="40000"/>
                    <a:lumOff val="60000"/>
                  </a:schemeClr>
                </a:solidFill>
                <a:latin typeface="+mn-lt"/>
                <a:cs typeface="Lucida Console"/>
              </a:rPr>
              <a:t>degree than of kind.</a:t>
            </a:r>
            <a:r>
              <a:rPr lang="en-US" sz="2200" dirty="0" smtClean="0">
                <a:solidFill>
                  <a:srgbClr val="FFFFFF"/>
                </a:solidFill>
                <a:latin typeface="+mn-lt"/>
                <a:cs typeface="Lucida Console"/>
              </a:rPr>
              <a:t>” (Justice Scalia delivering the opinion of the Court)</a:t>
            </a:r>
          </a:p>
          <a:p>
            <a:pPr marL="0" indent="0">
              <a:lnSpc>
                <a:spcPct val="90000"/>
              </a:lnSpc>
              <a:buNone/>
            </a:pPr>
            <a:r>
              <a:rPr lang="en-US" sz="2200" b="1" dirty="0" smtClean="0">
                <a:solidFill>
                  <a:srgbClr val="FF0000"/>
                </a:solidFill>
                <a:latin typeface="+mn-lt"/>
                <a:cs typeface="Lucida Console"/>
              </a:rPr>
              <a:t>Versus</a:t>
            </a:r>
          </a:p>
          <a:p>
            <a:pPr marL="0" indent="0">
              <a:lnSpc>
                <a:spcPct val="90000"/>
              </a:lnSpc>
              <a:buNone/>
            </a:pPr>
            <a:r>
              <a:rPr lang="en-CA" sz="2200" dirty="0" smtClean="0">
                <a:solidFill>
                  <a:srgbClr val="FFFFFF"/>
                </a:solidFill>
                <a:latin typeface="+mn-lt"/>
                <a:cs typeface="Lucida Console"/>
              </a:rPr>
              <a:t>“When </a:t>
            </a:r>
            <a:r>
              <a:rPr lang="en-CA" sz="2200" dirty="0">
                <a:solidFill>
                  <a:srgbClr val="FFFFFF"/>
                </a:solidFill>
                <a:latin typeface="+mn-lt"/>
                <a:cs typeface="Lucida Console"/>
              </a:rPr>
              <a:t>all of the characteristics of video games are taken </a:t>
            </a:r>
            <a:r>
              <a:rPr lang="en-CA" sz="2200" dirty="0" smtClean="0">
                <a:solidFill>
                  <a:srgbClr val="FFFFFF"/>
                </a:solidFill>
                <a:latin typeface="+mn-lt"/>
                <a:cs typeface="Lucida Console"/>
              </a:rPr>
              <a:t>into </a:t>
            </a:r>
            <a:r>
              <a:rPr lang="en-CA" sz="2200" dirty="0">
                <a:solidFill>
                  <a:srgbClr val="FFFFFF"/>
                </a:solidFill>
                <a:latin typeface="+mn-lt"/>
                <a:cs typeface="Lucida Console"/>
              </a:rPr>
              <a:t>account, </a:t>
            </a:r>
            <a:r>
              <a:rPr lang="en-CA" sz="2200" dirty="0" smtClean="0">
                <a:solidFill>
                  <a:srgbClr val="FF6600"/>
                </a:solidFill>
                <a:latin typeface="+mn-lt"/>
                <a:cs typeface="Lucida Console"/>
              </a:rPr>
              <a:t>there is certainly a reasonable basis for thinking that the experience of playing a video game may be quite different from the experience of reading a book, listening to a radio broadcast, or viewing a movie</a:t>
            </a:r>
            <a:r>
              <a:rPr lang="en-CA" sz="2200" dirty="0" smtClean="0">
                <a:solidFill>
                  <a:schemeClr val="bg1"/>
                </a:solidFill>
                <a:latin typeface="+mn-lt"/>
                <a:cs typeface="Lucida Console"/>
              </a:rPr>
              <a:t>. And if this is so, then for at least some minors, the effects of playing violent video games may also be quite different. The Court acts prematurely in dismissing this possibility out of hand.” (Justice Alito, concurring in the result) </a:t>
            </a:r>
            <a:endParaRPr lang="en-US" sz="2200" dirty="0" smtClean="0">
              <a:solidFill>
                <a:schemeClr val="bg1"/>
              </a:solidFill>
              <a:latin typeface="+mn-lt"/>
              <a:cs typeface="Lucida Console"/>
            </a:endParaRPr>
          </a:p>
          <a:p>
            <a:pPr marL="0" indent="0">
              <a:buNone/>
            </a:pPr>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6704" y="71121"/>
            <a:ext cx="1307792" cy="1016000"/>
          </a:xfrm>
          <a:prstGeom prst="rect">
            <a:avLst/>
          </a:prstGeom>
        </p:spPr>
      </p:pic>
    </p:spTree>
    <p:extLst>
      <p:ext uri="{BB962C8B-B14F-4D97-AF65-F5344CB8AC3E}">
        <p14:creationId xmlns:p14="http://schemas.microsoft.com/office/powerpoint/2010/main" val="3491223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b="1" dirty="0" smtClean="0">
                <a:solidFill>
                  <a:srgbClr val="FFFF00"/>
                </a:solidFill>
                <a:latin typeface="+mn-lt"/>
              </a:rPr>
              <a:t>Truth </a:t>
            </a:r>
            <a:r>
              <a:rPr lang="en-US" b="1" dirty="0">
                <a:solidFill>
                  <a:srgbClr val="FFFF00"/>
                </a:solidFill>
                <a:latin typeface="+mn-lt"/>
              </a:rPr>
              <a:t>in </a:t>
            </a:r>
            <a:r>
              <a:rPr lang="en-US" b="1" i="1" dirty="0">
                <a:solidFill>
                  <a:schemeClr val="tx2">
                    <a:lumMod val="40000"/>
                    <a:lumOff val="60000"/>
                  </a:schemeClr>
                </a:solidFill>
                <a:latin typeface="+mn-lt"/>
              </a:rPr>
              <a:t>‘tone’</a:t>
            </a:r>
            <a:r>
              <a:rPr lang="en-US" b="1" dirty="0">
                <a:solidFill>
                  <a:srgbClr val="FFFF00"/>
                </a:solidFill>
                <a:latin typeface="+mn-lt"/>
              </a:rPr>
              <a:t>…</a:t>
            </a:r>
          </a:p>
        </p:txBody>
      </p:sp>
      <p:sp>
        <p:nvSpPr>
          <p:cNvPr id="5" name="Rectangle 4"/>
          <p:cNvSpPr/>
          <p:nvPr/>
        </p:nvSpPr>
        <p:spPr>
          <a:xfrm>
            <a:off x="2286000" y="911915"/>
            <a:ext cx="6858000" cy="1938992"/>
          </a:xfrm>
          <a:prstGeom prst="rect">
            <a:avLst/>
          </a:prstGeom>
        </p:spPr>
        <p:txBody>
          <a:bodyPr wrap="square">
            <a:spAutoFit/>
          </a:bodyPr>
          <a:lstStyle/>
          <a:p>
            <a:r>
              <a:rPr lang="en-US" sz="2400" dirty="0">
                <a:solidFill>
                  <a:srgbClr val="FFFFFF"/>
                </a:solidFill>
                <a:cs typeface="Lucida Console"/>
              </a:rPr>
              <a:t>Audio of the June 20, 2005 oral </a:t>
            </a:r>
            <a:r>
              <a:rPr lang="en-US" sz="2400" dirty="0" smtClean="0">
                <a:solidFill>
                  <a:srgbClr val="FFFFFF"/>
                </a:solidFill>
                <a:cs typeface="Lucida Console"/>
              </a:rPr>
              <a:t>argument in 8</a:t>
            </a:r>
            <a:r>
              <a:rPr lang="en-US" sz="2400" baseline="30000" dirty="0" smtClean="0">
                <a:solidFill>
                  <a:srgbClr val="FFFFFF"/>
                </a:solidFill>
                <a:cs typeface="Lucida Console"/>
              </a:rPr>
              <a:t>th</a:t>
            </a:r>
            <a:r>
              <a:rPr lang="en-US" sz="2400" dirty="0" smtClean="0">
                <a:solidFill>
                  <a:srgbClr val="FFFFFF"/>
                </a:solidFill>
                <a:cs typeface="Lucida Console"/>
              </a:rPr>
              <a:t> Circuit Court of Appeal </a:t>
            </a:r>
            <a:r>
              <a:rPr lang="en-US" sz="2400" dirty="0">
                <a:solidFill>
                  <a:srgbClr val="FFFFFF"/>
                </a:solidFill>
                <a:cs typeface="Lucida Console"/>
              </a:rPr>
              <a:t>in </a:t>
            </a:r>
            <a:r>
              <a:rPr lang="en-US" sz="2400" dirty="0" smtClean="0">
                <a:solidFill>
                  <a:srgbClr val="FFFFFF"/>
                </a:solidFill>
                <a:cs typeface="Lucida Console"/>
              </a:rPr>
              <a:t>Blizzard v. BnetD (</a:t>
            </a:r>
            <a:r>
              <a:rPr lang="en-US" sz="2400" u="sng" dirty="0" smtClean="0">
                <a:solidFill>
                  <a:srgbClr val="FFFFFF"/>
                </a:solidFill>
                <a:cs typeface="Lucida Console"/>
              </a:rPr>
              <a:t>Davidson</a:t>
            </a:r>
            <a:r>
              <a:rPr lang="en-US" sz="2400" dirty="0" smtClean="0">
                <a:solidFill>
                  <a:srgbClr val="FFFFFF"/>
                </a:solidFill>
                <a:cs typeface="Lucida Console"/>
              </a:rPr>
              <a:t>) @ 32:40 – 33:05: </a:t>
            </a:r>
            <a:r>
              <a:rPr lang="en-US" sz="2400" dirty="0" smtClean="0">
                <a:solidFill>
                  <a:srgbClr val="8EB4E3"/>
                </a:solidFill>
                <a:cs typeface="Lucida Console"/>
              </a:rPr>
              <a:t>“This case </a:t>
            </a:r>
            <a:r>
              <a:rPr lang="en-US" sz="2400" dirty="0" smtClean="0">
                <a:solidFill>
                  <a:srgbClr val="FFFF00"/>
                </a:solidFill>
                <a:cs typeface="Lucida Console"/>
              </a:rPr>
              <a:t>does not involve new creation</a:t>
            </a:r>
            <a:r>
              <a:rPr lang="en-US" sz="2400" dirty="0" smtClean="0">
                <a:solidFill>
                  <a:srgbClr val="8EB4E3"/>
                </a:solidFill>
                <a:cs typeface="Lucida Console"/>
              </a:rPr>
              <a:t>. There may be a case that does. This isn’t it…”</a:t>
            </a:r>
            <a:endParaRPr lang="en-US" sz="2400" dirty="0">
              <a:solidFill>
                <a:srgbClr val="8EB4E3"/>
              </a:solidFill>
              <a:cs typeface="Lucida Console"/>
            </a:endParaRPr>
          </a:p>
        </p:txBody>
      </p:sp>
      <p:sp>
        <p:nvSpPr>
          <p:cNvPr id="7" name="Rectangle 6"/>
          <p:cNvSpPr/>
          <p:nvPr/>
        </p:nvSpPr>
        <p:spPr>
          <a:xfrm>
            <a:off x="2286000" y="2850907"/>
            <a:ext cx="6400800" cy="3354765"/>
          </a:xfrm>
          <a:prstGeom prst="rect">
            <a:avLst/>
          </a:prstGeom>
        </p:spPr>
        <p:txBody>
          <a:bodyPr wrap="square">
            <a:spAutoFit/>
          </a:bodyPr>
          <a:lstStyle/>
          <a:p>
            <a:r>
              <a:rPr lang="en-CA" sz="2400" dirty="0" smtClean="0">
                <a:solidFill>
                  <a:schemeClr val="bg1"/>
                </a:solidFill>
                <a:cs typeface="Lucida Console"/>
              </a:rPr>
              <a:t>Audio of the November 2, 2010 oral argument in the U.S. Supreme Court in </a:t>
            </a:r>
            <a:r>
              <a:rPr lang="en-CA" sz="2400" u="sng" dirty="0" smtClean="0">
                <a:solidFill>
                  <a:schemeClr val="bg1"/>
                </a:solidFill>
                <a:cs typeface="Lucida Console"/>
              </a:rPr>
              <a:t>Brown </a:t>
            </a:r>
            <a:r>
              <a:rPr lang="en-CA" sz="2400" u="sng" dirty="0">
                <a:solidFill>
                  <a:schemeClr val="bg1"/>
                </a:solidFill>
                <a:cs typeface="Lucida Console"/>
              </a:rPr>
              <a:t>v. Entertainment Merchants </a:t>
            </a:r>
            <a:r>
              <a:rPr lang="en-CA" sz="2400" u="sng" dirty="0" smtClean="0">
                <a:solidFill>
                  <a:schemeClr val="bg1"/>
                </a:solidFill>
                <a:cs typeface="Lucida Console"/>
              </a:rPr>
              <a:t>Association</a:t>
            </a:r>
            <a:r>
              <a:rPr lang="en-CA" sz="2400" dirty="0" smtClean="0">
                <a:solidFill>
                  <a:schemeClr val="bg1"/>
                </a:solidFill>
                <a:cs typeface="Lucida Console"/>
              </a:rPr>
              <a:t> @ 1:13 - 7:20 </a:t>
            </a:r>
            <a:r>
              <a:rPr lang="en-CA" sz="2400" b="1" dirty="0" smtClean="0">
                <a:solidFill>
                  <a:schemeClr val="bg1"/>
                </a:solidFill>
                <a:cs typeface="Lucida Console"/>
              </a:rPr>
              <a:t>+</a:t>
            </a:r>
            <a:r>
              <a:rPr lang="en-CA" sz="2400" dirty="0" smtClean="0">
                <a:solidFill>
                  <a:schemeClr val="bg1"/>
                </a:solidFill>
                <a:cs typeface="Lucida Console"/>
              </a:rPr>
              <a:t> 11:25 - 14:04: </a:t>
            </a:r>
            <a:r>
              <a:rPr lang="en-CA" sz="2400" dirty="0" smtClean="0">
                <a:solidFill>
                  <a:srgbClr val="8EB4E3"/>
                </a:solidFill>
                <a:cs typeface="Lucida Console"/>
              </a:rPr>
              <a:t>“What’s a deviant violent video game?...Some of the Grimm’s Fairy Tales are quite grim…” </a:t>
            </a:r>
            <a:r>
              <a:rPr lang="en-CA" sz="2400" b="1" dirty="0" smtClean="0">
                <a:solidFill>
                  <a:srgbClr val="FF0000"/>
                </a:solidFill>
                <a:cs typeface="Lucida Console"/>
              </a:rPr>
              <a:t>+ </a:t>
            </a:r>
            <a:r>
              <a:rPr lang="en-CA" sz="2400" dirty="0" smtClean="0">
                <a:solidFill>
                  <a:srgbClr val="8EB4E3"/>
                </a:solidFill>
                <a:cs typeface="Lucida Console"/>
              </a:rPr>
              <a:t>“I’m not concerned with the jury judging, </a:t>
            </a:r>
            <a:r>
              <a:rPr lang="en-CA" sz="2400" dirty="0" smtClean="0">
                <a:solidFill>
                  <a:srgbClr val="FFFF00"/>
                </a:solidFill>
                <a:cs typeface="Lucida Console"/>
              </a:rPr>
              <a:t>I’m concerned with the producer of the game</a:t>
            </a:r>
            <a:r>
              <a:rPr lang="en-CA" sz="2400" dirty="0" smtClean="0">
                <a:solidFill>
                  <a:srgbClr val="8EB4E3"/>
                </a:solidFill>
                <a:cs typeface="Lucida Console"/>
              </a:rPr>
              <a:t>…”</a:t>
            </a:r>
          </a:p>
          <a:p>
            <a:endParaRPr lang="en-US" sz="2000" b="1" i="1" u="sng" dirty="0">
              <a:solidFill>
                <a:srgbClr val="FF0000"/>
              </a:solidFill>
            </a:endParaRPr>
          </a:p>
        </p:txBody>
      </p:sp>
      <p:pic>
        <p:nvPicPr>
          <p:cNvPr id="8" name="Content Placeholder 3" descr="569px-Ork.png"/>
          <p:cNvPicPr>
            <a:picLocks noChangeAspect="1"/>
          </p:cNvPicPr>
          <p:nvPr/>
        </p:nvPicPr>
        <p:blipFill rotWithShape="1">
          <a:blip r:embed="rId2" cstate="print">
            <a:extLst>
              <a:ext uri="{28A0092B-C50C-407E-A947-70E740481C1C}">
                <a14:useLocalDpi xmlns:a14="http://schemas.microsoft.com/office/drawing/2010/main"/>
              </a:ext>
            </a:extLst>
          </a:blip>
          <a:srcRect l="-389" r="-389"/>
          <a:stretch/>
        </p:blipFill>
        <p:spPr>
          <a:xfrm>
            <a:off x="189574" y="1559297"/>
            <a:ext cx="1000401" cy="1045007"/>
          </a:xfrm>
          <a:prstGeom prst="rect">
            <a:avLst/>
          </a:prstGeom>
        </p:spPr>
      </p:pic>
      <p:pic>
        <p:nvPicPr>
          <p:cNvPr id="9" name="Content Placeholder 3" descr="800px-Governor_Arnold_Schwarzenegger.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1920" y="3625443"/>
            <a:ext cx="1002718" cy="812799"/>
          </a:xfrm>
          <a:prstGeom prst="rect">
            <a:avLst/>
          </a:prstGeom>
        </p:spPr>
      </p:pic>
      <p:sp>
        <p:nvSpPr>
          <p:cNvPr id="3" name="Content Placeholder 2"/>
          <p:cNvSpPr>
            <a:spLocks noGrp="1"/>
          </p:cNvSpPr>
          <p:nvPr>
            <p:ph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3568280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882952"/>
          </a:xfrm>
        </p:spPr>
        <p:txBody>
          <a:bodyPr>
            <a:normAutofit fontScale="90000"/>
          </a:bodyPr>
          <a:lstStyle/>
          <a:p>
            <a:r>
              <a:rPr lang="en-US" sz="4800" b="1" dirty="0" smtClean="0">
                <a:solidFill>
                  <a:srgbClr val="FFFF00"/>
                </a:solidFill>
                <a:latin typeface="+mn-lt"/>
              </a:rPr>
              <a:t>Common Denominator 1</a:t>
            </a:r>
            <a:endParaRPr lang="en-US" sz="4800" b="1" dirty="0">
              <a:solidFill>
                <a:srgbClr val="FFFF00"/>
              </a:solidFill>
              <a:latin typeface="+mn-lt"/>
            </a:endParaRPr>
          </a:p>
        </p:txBody>
      </p:sp>
      <p:sp>
        <p:nvSpPr>
          <p:cNvPr id="3" name="Content Placeholder 2"/>
          <p:cNvSpPr>
            <a:spLocks noGrp="1"/>
          </p:cNvSpPr>
          <p:nvPr>
            <p:ph sz="quarter" idx="10"/>
          </p:nvPr>
        </p:nvSpPr>
        <p:spPr>
          <a:xfrm>
            <a:off x="191982" y="882952"/>
            <a:ext cx="8952018" cy="5284713"/>
          </a:xfrm>
        </p:spPr>
        <p:txBody>
          <a:bodyPr>
            <a:normAutofit lnSpcReduction="10000"/>
          </a:bodyPr>
          <a:lstStyle/>
          <a:p>
            <a:pPr>
              <a:lnSpc>
                <a:spcPct val="100000"/>
              </a:lnSpc>
            </a:pPr>
            <a:r>
              <a:rPr lang="en-US" b="1" dirty="0" smtClean="0">
                <a:solidFill>
                  <a:srgbClr val="FFFF00"/>
                </a:solidFill>
                <a:latin typeface="+mn-lt"/>
                <a:cs typeface="Lucida Console"/>
              </a:rPr>
              <a:t>In a word: CREATIVITY</a:t>
            </a:r>
          </a:p>
          <a:p>
            <a:pPr>
              <a:lnSpc>
                <a:spcPct val="100000"/>
              </a:lnSpc>
            </a:pPr>
            <a:r>
              <a:rPr lang="en-US" dirty="0" smtClean="0">
                <a:solidFill>
                  <a:srgbClr val="8EB4E3"/>
                </a:solidFill>
                <a:latin typeface="+mn-lt"/>
                <a:cs typeface="Lucida Console"/>
              </a:rPr>
              <a:t>Problem is not in asserting creativity (</a:t>
            </a:r>
            <a:r>
              <a:rPr lang="en-US" dirty="0" smtClean="0">
                <a:solidFill>
                  <a:srgbClr val="FFFFFF"/>
                </a:solidFill>
                <a:latin typeface="+mn-lt"/>
                <a:cs typeface="Lucida Console"/>
              </a:rPr>
              <a:t>of Blizzard/game makers</a:t>
            </a:r>
            <a:r>
              <a:rPr lang="en-US" dirty="0" smtClean="0">
                <a:solidFill>
                  <a:srgbClr val="8EB4E3"/>
                </a:solidFill>
                <a:latin typeface="+mn-lt"/>
                <a:cs typeface="Lucida Console"/>
              </a:rPr>
              <a:t>);</a:t>
            </a:r>
            <a:r>
              <a:rPr lang="en-US" dirty="0" smtClean="0">
                <a:solidFill>
                  <a:srgbClr val="0000FF"/>
                </a:solidFill>
                <a:latin typeface="+mn-lt"/>
                <a:cs typeface="Lucida Console"/>
              </a:rPr>
              <a:t> </a:t>
            </a:r>
            <a:r>
              <a:rPr lang="en-US" dirty="0" smtClean="0">
                <a:solidFill>
                  <a:srgbClr val="FF0000"/>
                </a:solidFill>
                <a:latin typeface="+mn-lt"/>
                <a:cs typeface="Lucida Console"/>
              </a:rPr>
              <a:t>it is</a:t>
            </a:r>
            <a:r>
              <a:rPr lang="en-US" dirty="0" smtClean="0">
                <a:solidFill>
                  <a:srgbClr val="000000"/>
                </a:solidFill>
                <a:latin typeface="+mn-lt"/>
                <a:cs typeface="Lucida Console"/>
              </a:rPr>
              <a:t> </a:t>
            </a:r>
            <a:r>
              <a:rPr lang="en-US" dirty="0" smtClean="0">
                <a:solidFill>
                  <a:srgbClr val="CCFFCC"/>
                </a:solidFill>
                <a:latin typeface="+mn-lt"/>
                <a:cs typeface="Lucida Console"/>
              </a:rPr>
              <a:t>in both cases </a:t>
            </a:r>
            <a:r>
              <a:rPr lang="en-US" dirty="0" smtClean="0">
                <a:solidFill>
                  <a:srgbClr val="FF0000"/>
                </a:solidFill>
                <a:latin typeface="+mn-lt"/>
                <a:cs typeface="Lucida Console"/>
              </a:rPr>
              <a:t>the denial of the creativity of others  </a:t>
            </a:r>
            <a:r>
              <a:rPr lang="en-US" dirty="0" smtClean="0">
                <a:solidFill>
                  <a:srgbClr val="FFFFFF"/>
                </a:solidFill>
                <a:latin typeface="+mn-lt"/>
                <a:cs typeface="Lucida Console"/>
              </a:rPr>
              <a:t>(</a:t>
            </a:r>
            <a:r>
              <a:rPr lang="en-US" dirty="0" err="1" smtClean="0">
                <a:solidFill>
                  <a:srgbClr val="FFFFFF"/>
                </a:solidFill>
                <a:latin typeface="+mn-lt"/>
                <a:cs typeface="Lucida Console"/>
              </a:rPr>
              <a:t>modders</a:t>
            </a:r>
            <a:r>
              <a:rPr lang="en-US" dirty="0" smtClean="0">
                <a:solidFill>
                  <a:srgbClr val="FFFFFF"/>
                </a:solidFill>
                <a:latin typeface="+mn-lt"/>
                <a:cs typeface="Lucida Console"/>
              </a:rPr>
              <a:t>, children, the child in all of us) </a:t>
            </a:r>
          </a:p>
          <a:p>
            <a:pPr>
              <a:lnSpc>
                <a:spcPct val="100000"/>
              </a:lnSpc>
            </a:pPr>
            <a:r>
              <a:rPr lang="en-US" dirty="0" smtClean="0">
                <a:solidFill>
                  <a:srgbClr val="FFFFFF"/>
                </a:solidFill>
                <a:latin typeface="+mn-lt"/>
                <a:cs typeface="Lucida Console"/>
              </a:rPr>
              <a:t>Recall</a:t>
            </a:r>
            <a:r>
              <a:rPr lang="en-US" dirty="0" smtClean="0">
                <a:latin typeface="+mn-lt"/>
                <a:cs typeface="Lucida Console"/>
              </a:rPr>
              <a:t> </a:t>
            </a:r>
            <a:r>
              <a:rPr lang="en-US" dirty="0" smtClean="0">
                <a:solidFill>
                  <a:srgbClr val="CCFFCC"/>
                </a:solidFill>
                <a:latin typeface="+mn-lt"/>
                <a:cs typeface="Lucida Console"/>
              </a:rPr>
              <a:t>uniquely personal </a:t>
            </a:r>
            <a:r>
              <a:rPr lang="en-US" dirty="0" smtClean="0">
                <a:solidFill>
                  <a:srgbClr val="FF0000"/>
                </a:solidFill>
                <a:latin typeface="+mn-lt"/>
                <a:cs typeface="Lucida Console"/>
              </a:rPr>
              <a:t>“Hollywood Model”</a:t>
            </a:r>
            <a:r>
              <a:rPr lang="en-US" dirty="0" smtClean="0">
                <a:solidFill>
                  <a:srgbClr val="000000"/>
                </a:solidFill>
                <a:latin typeface="+mn-lt"/>
                <a:cs typeface="Lucida Console"/>
              </a:rPr>
              <a:t> </a:t>
            </a:r>
            <a:r>
              <a:rPr lang="en-US" dirty="0" smtClean="0">
                <a:solidFill>
                  <a:srgbClr val="FFFFFF"/>
                </a:solidFill>
                <a:latin typeface="+mn-lt"/>
                <a:cs typeface="Lucida Console"/>
              </a:rPr>
              <a:t>of</a:t>
            </a:r>
            <a:r>
              <a:rPr lang="en-US" dirty="0" smtClean="0">
                <a:solidFill>
                  <a:srgbClr val="000000"/>
                </a:solidFill>
                <a:latin typeface="+mn-lt"/>
                <a:cs typeface="Lucida Console"/>
              </a:rPr>
              <a:t> </a:t>
            </a:r>
            <a:r>
              <a:rPr lang="en-US" dirty="0" smtClean="0">
                <a:solidFill>
                  <a:srgbClr val="8EB4E3"/>
                </a:solidFill>
                <a:latin typeface="+mn-lt"/>
                <a:cs typeface="Lucida Console"/>
              </a:rPr>
              <a:t>creation </a:t>
            </a:r>
            <a:r>
              <a:rPr lang="en-US" dirty="0" smtClean="0">
                <a:solidFill>
                  <a:srgbClr val="FFFFFF"/>
                </a:solidFill>
                <a:latin typeface="+mn-lt"/>
                <a:cs typeface="Lucida Console"/>
              </a:rPr>
              <a:t>(‘It’s all about ME &amp; MY UNIQUE TALENT’)</a:t>
            </a:r>
          </a:p>
          <a:p>
            <a:pPr>
              <a:lnSpc>
                <a:spcPct val="100000"/>
              </a:lnSpc>
            </a:pPr>
            <a:r>
              <a:rPr lang="en-US" dirty="0" smtClean="0">
                <a:solidFill>
                  <a:srgbClr val="FFFFFF"/>
                </a:solidFill>
                <a:latin typeface="+mn-lt"/>
                <a:cs typeface="Lucida Console"/>
              </a:rPr>
              <a:t>In </a:t>
            </a:r>
            <a:r>
              <a:rPr lang="en-US" i="1" dirty="0" err="1" smtClean="0">
                <a:solidFill>
                  <a:srgbClr val="FFFF00"/>
                </a:solidFill>
                <a:latin typeface="+mn-lt"/>
                <a:cs typeface="Lucida Console"/>
              </a:rPr>
              <a:t>Swartzenegger</a:t>
            </a:r>
            <a:r>
              <a:rPr lang="en-US" dirty="0" smtClean="0">
                <a:solidFill>
                  <a:srgbClr val="FFFFFF"/>
                </a:solidFill>
                <a:latin typeface="+mn-lt"/>
                <a:cs typeface="Lucida Console"/>
              </a:rPr>
              <a:t> the</a:t>
            </a:r>
            <a:r>
              <a:rPr lang="en-US" dirty="0" smtClean="0">
                <a:latin typeface="+mn-lt"/>
                <a:cs typeface="Lucida Console"/>
              </a:rPr>
              <a:t> </a:t>
            </a:r>
            <a:r>
              <a:rPr lang="en-US" dirty="0" smtClean="0">
                <a:solidFill>
                  <a:srgbClr val="8EB4E3"/>
                </a:solidFill>
                <a:latin typeface="+mn-lt"/>
                <a:cs typeface="Lucida Console"/>
              </a:rPr>
              <a:t>Court was protecting the implications of creativity</a:t>
            </a:r>
            <a:r>
              <a:rPr lang="en-US" dirty="0" smtClean="0">
                <a:latin typeface="+mn-lt"/>
                <a:cs typeface="Lucida Console"/>
              </a:rPr>
              <a:t> </a:t>
            </a:r>
            <a:r>
              <a:rPr lang="en-US" dirty="0" smtClean="0">
                <a:solidFill>
                  <a:srgbClr val="FFFFFF"/>
                </a:solidFill>
                <a:latin typeface="+mn-lt"/>
                <a:cs typeface="Lucida Console"/>
              </a:rPr>
              <a:t>no matter how extreme (in terms of violence, not sex) so the</a:t>
            </a:r>
            <a:r>
              <a:rPr lang="en-US" dirty="0" smtClean="0">
                <a:latin typeface="+mn-lt"/>
                <a:cs typeface="Lucida Console"/>
              </a:rPr>
              <a:t> </a:t>
            </a:r>
            <a:r>
              <a:rPr lang="en-US" dirty="0" smtClean="0">
                <a:solidFill>
                  <a:schemeClr val="bg1"/>
                </a:solidFill>
                <a:latin typeface="+mn-lt"/>
                <a:cs typeface="Lucida Console"/>
              </a:rPr>
              <a:t>creator can create (&amp; the </a:t>
            </a:r>
            <a:r>
              <a:rPr lang="en-US" dirty="0" smtClean="0">
                <a:solidFill>
                  <a:srgbClr val="8EB4E3"/>
                </a:solidFill>
                <a:latin typeface="+mn-lt"/>
                <a:cs typeface="Lucida Console"/>
              </a:rPr>
              <a:t>user can ‘benefit’</a:t>
            </a:r>
            <a:r>
              <a:rPr lang="en-US" dirty="0" smtClean="0">
                <a:solidFill>
                  <a:srgbClr val="FFFFFF"/>
                </a:solidFill>
                <a:latin typeface="+mn-lt"/>
                <a:cs typeface="Lucida Console"/>
              </a:rPr>
              <a:t>)</a:t>
            </a:r>
          </a:p>
          <a:p>
            <a:pPr>
              <a:lnSpc>
                <a:spcPct val="100000"/>
              </a:lnSpc>
            </a:pPr>
            <a:r>
              <a:rPr lang="en-US" dirty="0">
                <a:solidFill>
                  <a:schemeClr val="bg1"/>
                </a:solidFill>
                <a:latin typeface="+mn-lt"/>
                <a:cs typeface="Lucida Console"/>
              </a:rPr>
              <a:t>In </a:t>
            </a:r>
            <a:r>
              <a:rPr lang="en-US" i="1" dirty="0">
                <a:solidFill>
                  <a:srgbClr val="FFFF00"/>
                </a:solidFill>
                <a:latin typeface="+mn-lt"/>
                <a:cs typeface="Lucida Console"/>
              </a:rPr>
              <a:t>Davidson</a:t>
            </a:r>
            <a:r>
              <a:rPr lang="en-US" dirty="0">
                <a:solidFill>
                  <a:schemeClr val="bg1"/>
                </a:solidFill>
                <a:latin typeface="+mn-lt"/>
                <a:cs typeface="Lucida Console"/>
              </a:rPr>
              <a:t>  argument was that </a:t>
            </a:r>
            <a:r>
              <a:rPr lang="en-US" dirty="0" err="1">
                <a:solidFill>
                  <a:schemeClr val="bg1"/>
                </a:solidFill>
                <a:latin typeface="+mn-lt"/>
                <a:cs typeface="Lucida Console"/>
              </a:rPr>
              <a:t>BnetD</a:t>
            </a:r>
            <a:r>
              <a:rPr lang="en-US" dirty="0">
                <a:solidFill>
                  <a:schemeClr val="bg1"/>
                </a:solidFill>
                <a:latin typeface="+mn-lt"/>
                <a:cs typeface="Lucida Console"/>
              </a:rPr>
              <a:t> was anything </a:t>
            </a:r>
            <a:r>
              <a:rPr lang="en-US" dirty="0" smtClean="0">
                <a:solidFill>
                  <a:schemeClr val="bg1"/>
                </a:solidFill>
                <a:latin typeface="+mn-lt"/>
                <a:cs typeface="Lucida Console"/>
              </a:rPr>
              <a:t>but creative </a:t>
            </a:r>
            <a:r>
              <a:rPr lang="en-US" dirty="0">
                <a:solidFill>
                  <a:schemeClr val="bg1"/>
                </a:solidFill>
                <a:latin typeface="+mn-lt"/>
                <a:cs typeface="Lucida Console"/>
              </a:rPr>
              <a:t>(because it all changes if user </a:t>
            </a:r>
            <a:r>
              <a:rPr lang="en-US" dirty="0" smtClean="0">
                <a:solidFill>
                  <a:schemeClr val="bg1"/>
                </a:solidFill>
                <a:latin typeface="+mn-lt"/>
                <a:cs typeface="Lucida Console"/>
              </a:rPr>
              <a:t>creativity </a:t>
            </a:r>
            <a:r>
              <a:rPr lang="en-US" dirty="0">
                <a:solidFill>
                  <a:schemeClr val="bg1"/>
                </a:solidFill>
                <a:latin typeface="+mn-lt"/>
                <a:cs typeface="Lucida Console"/>
              </a:rPr>
              <a:t>is implicated???) </a:t>
            </a:r>
            <a:endParaRPr lang="en-US" dirty="0" smtClean="0">
              <a:solidFill>
                <a:schemeClr val="bg1"/>
              </a:solidFill>
              <a:latin typeface="+mn-lt"/>
              <a:cs typeface="Lucida Console"/>
            </a:endParaRPr>
          </a:p>
          <a:p>
            <a:pPr>
              <a:lnSpc>
                <a:spcPct val="100000"/>
              </a:lnSpc>
            </a:pPr>
            <a:r>
              <a:rPr lang="en-US" dirty="0" smtClean="0">
                <a:solidFill>
                  <a:srgbClr val="CCFFCC"/>
                </a:solidFill>
                <a:latin typeface="+mn-lt"/>
                <a:cs typeface="Lucida Console"/>
              </a:rPr>
              <a:t>Never mentioned: </a:t>
            </a:r>
            <a:r>
              <a:rPr lang="en-US" b="1" dirty="0" smtClean="0">
                <a:solidFill>
                  <a:srgbClr val="FFFF00"/>
                </a:solidFill>
                <a:latin typeface="+mn-lt"/>
                <a:cs typeface="Lucida Console"/>
              </a:rPr>
              <a:t>USERS ARE CREATORS</a:t>
            </a:r>
          </a:p>
          <a:p>
            <a:pPr marL="0" indent="0">
              <a:lnSpc>
                <a:spcPct val="100000"/>
              </a:lnSpc>
              <a:buNone/>
            </a:pPr>
            <a:r>
              <a:rPr lang="en-US" b="1" dirty="0" smtClean="0">
                <a:solidFill>
                  <a:srgbClr val="FFFF00"/>
                </a:solidFill>
                <a:latin typeface="+mn-lt"/>
                <a:cs typeface="Lucida Console"/>
              </a:rPr>
              <a:t>                                  TOO</a:t>
            </a:r>
          </a:p>
          <a:p>
            <a:endParaRPr lang="en-US" dirty="0"/>
          </a:p>
        </p:txBody>
      </p:sp>
      <p:pic>
        <p:nvPicPr>
          <p:cNvPr id="5" name="Content Placeholder 5" descr="800px-Creativity.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320162" y="5168262"/>
            <a:ext cx="1823838" cy="999403"/>
          </a:xfrm>
          <a:prstGeom prst="rect">
            <a:avLst/>
          </a:prstGeom>
        </p:spPr>
      </p:pic>
    </p:spTree>
    <p:extLst>
      <p:ext uri="{BB962C8B-B14F-4D97-AF65-F5344CB8AC3E}">
        <p14:creationId xmlns:p14="http://schemas.microsoft.com/office/powerpoint/2010/main" val="17227168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56"/>
            <a:ext cx="9144000" cy="1016000"/>
          </a:xfrm>
        </p:spPr>
        <p:txBody>
          <a:bodyPr>
            <a:noAutofit/>
          </a:bodyPr>
          <a:lstStyle/>
          <a:p>
            <a:r>
              <a:rPr lang="en-US" sz="4400" b="1" dirty="0" smtClean="0">
                <a:solidFill>
                  <a:schemeClr val="tx1"/>
                </a:solidFill>
              </a:rPr>
              <a:t> </a:t>
            </a:r>
            <a:r>
              <a:rPr lang="en-US" sz="4400" b="1" dirty="0" smtClean="0">
                <a:solidFill>
                  <a:srgbClr val="FFFF00"/>
                </a:solidFill>
              </a:rPr>
              <a:t>Common </a:t>
            </a:r>
            <a:r>
              <a:rPr lang="en-US" sz="4400" b="1" dirty="0">
                <a:solidFill>
                  <a:srgbClr val="FFFF00"/>
                </a:solidFill>
              </a:rPr>
              <a:t>Denominator 2</a:t>
            </a:r>
            <a:r>
              <a:rPr lang="en-US" sz="4400" b="1" dirty="0" smtClean="0">
                <a:solidFill>
                  <a:srgbClr val="FFFF00"/>
                </a:solidFill>
              </a:rPr>
              <a:t>: </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“Chill”</a:t>
            </a:r>
            <a:endParaRPr lang="en-US" sz="4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Content Placeholder 2"/>
          <p:cNvSpPr>
            <a:spLocks noGrp="1"/>
          </p:cNvSpPr>
          <p:nvPr>
            <p:ph sz="quarter" idx="10"/>
          </p:nvPr>
        </p:nvSpPr>
        <p:spPr>
          <a:xfrm>
            <a:off x="141103" y="1040256"/>
            <a:ext cx="9002897" cy="4685878"/>
          </a:xfrm>
        </p:spPr>
        <p:txBody>
          <a:bodyPr>
            <a:normAutofit/>
          </a:bodyPr>
          <a:lstStyle/>
          <a:p>
            <a:r>
              <a:rPr lang="en-US" sz="4000" dirty="0" smtClean="0">
                <a:solidFill>
                  <a:srgbClr val="FFFFFF"/>
                </a:solidFill>
                <a:latin typeface="+mn-lt"/>
                <a:cs typeface="Lucida Console"/>
              </a:rPr>
              <a:t>Censorship = </a:t>
            </a:r>
            <a:r>
              <a:rPr lang="en-US" sz="4000" b="1" dirty="0" smtClean="0">
                <a:solidFill>
                  <a:srgbClr val="FF0000"/>
                </a:solidFill>
                <a:latin typeface="+mn-lt"/>
                <a:cs typeface="Lucida Console"/>
              </a:rPr>
              <a:t>Libel Chill </a:t>
            </a:r>
            <a:endParaRPr lang="en-US" sz="4000" b="1" dirty="0">
              <a:solidFill>
                <a:srgbClr val="FF0000"/>
              </a:solidFill>
              <a:latin typeface="+mn-lt"/>
              <a:cs typeface="Lucida Console"/>
            </a:endParaRPr>
          </a:p>
          <a:p>
            <a:r>
              <a:rPr lang="en-US" sz="4000" dirty="0" smtClean="0">
                <a:solidFill>
                  <a:schemeClr val="bg1"/>
                </a:solidFill>
                <a:latin typeface="+mn-lt"/>
                <a:cs typeface="Lucida Console"/>
              </a:rPr>
              <a:t>Copyright Infringement fears </a:t>
            </a:r>
            <a:r>
              <a:rPr lang="en-US" sz="4000" b="1" dirty="0" smtClean="0">
                <a:solidFill>
                  <a:schemeClr val="bg1"/>
                </a:solidFill>
                <a:latin typeface="+mn-lt"/>
                <a:cs typeface="Lucida Console"/>
              </a:rPr>
              <a:t>= </a:t>
            </a:r>
            <a:r>
              <a:rPr lang="en-US" sz="4000" b="1" dirty="0" smtClean="0">
                <a:solidFill>
                  <a:srgbClr val="FF6600"/>
                </a:solidFill>
                <a:latin typeface="+mn-lt"/>
                <a:cs typeface="Lucida Console"/>
              </a:rPr>
              <a:t>uncertainties</a:t>
            </a:r>
            <a:r>
              <a:rPr lang="en-US" sz="4000" b="1" dirty="0" smtClean="0">
                <a:solidFill>
                  <a:srgbClr val="FF0000"/>
                </a:solidFill>
                <a:latin typeface="+mn-lt"/>
                <a:cs typeface="Lucida Console"/>
              </a:rPr>
              <a:t> </a:t>
            </a:r>
            <a:r>
              <a:rPr lang="en-US" sz="4000" b="1" dirty="0" smtClean="0">
                <a:solidFill>
                  <a:srgbClr val="FFFFFF"/>
                </a:solidFill>
                <a:latin typeface="+mn-lt"/>
                <a:cs typeface="Lucida Console"/>
              </a:rPr>
              <a:t>= </a:t>
            </a:r>
            <a:r>
              <a:rPr lang="en-US" sz="4000" b="1" dirty="0" smtClean="0">
                <a:solidFill>
                  <a:srgbClr val="FF0000"/>
                </a:solidFill>
                <a:latin typeface="+mn-lt"/>
                <a:cs typeface="Lucida Console"/>
              </a:rPr>
              <a:t> “Creative Chill”</a:t>
            </a:r>
            <a:endParaRPr lang="en-US" sz="4000" b="1" dirty="0">
              <a:solidFill>
                <a:srgbClr val="FF0000"/>
              </a:solidFill>
              <a:latin typeface="+mn-lt"/>
              <a:cs typeface="Lucida Console"/>
            </a:endParaRPr>
          </a:p>
        </p:txBody>
      </p:sp>
      <p:pic>
        <p:nvPicPr>
          <p:cNvPr id="4" name="Content Placeholder 9" descr="800px-Cloud_wall_associated_with_fast_moving_cold_front_-_NOA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21727" y="3108476"/>
            <a:ext cx="6377726" cy="2796285"/>
          </a:xfrm>
          <a:prstGeom prst="rect">
            <a:avLst/>
          </a:prstGeom>
        </p:spPr>
      </p:pic>
    </p:spTree>
    <p:extLst>
      <p:ext uri="{BB962C8B-B14F-4D97-AF65-F5344CB8AC3E}">
        <p14:creationId xmlns:p14="http://schemas.microsoft.com/office/powerpoint/2010/main" val="6798336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783"/>
            <a:ext cx="8686800" cy="1016000"/>
          </a:xfrm>
        </p:spPr>
        <p:txBody>
          <a:bodyPr>
            <a:normAutofit/>
          </a:bodyPr>
          <a:lstStyle/>
          <a:p>
            <a:r>
              <a:rPr lang="en-US" sz="4400" b="1" dirty="0" smtClean="0">
                <a:solidFill>
                  <a:srgbClr val="FFFF00"/>
                </a:solidFill>
                <a:latin typeface="+mn-lt"/>
              </a:rPr>
              <a:t>    A Useful Intermission</a:t>
            </a:r>
            <a:endParaRPr lang="en-US" sz="4400" b="1" dirty="0">
              <a:solidFill>
                <a:srgbClr val="FFFF00"/>
              </a:solidFill>
              <a:latin typeface="+mn-lt"/>
            </a:endParaRPr>
          </a:p>
        </p:txBody>
      </p:sp>
      <p:pic>
        <p:nvPicPr>
          <p:cNvPr id="4" name="Content Placeholder 3" descr="file000577928669.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6"/>
          <a:stretch/>
        </p:blipFill>
        <p:spPr>
          <a:xfrm>
            <a:off x="955524" y="1112783"/>
            <a:ext cx="7168088" cy="4777557"/>
          </a:xfrm>
        </p:spPr>
      </p:pic>
    </p:spTree>
    <p:extLst>
      <p:ext uri="{BB962C8B-B14F-4D97-AF65-F5344CB8AC3E}">
        <p14:creationId xmlns:p14="http://schemas.microsoft.com/office/powerpoint/2010/main" val="1367077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919238" y="266095"/>
            <a:ext cx="8067524" cy="5460039"/>
          </a:xfrm>
        </p:spPr>
        <p:txBody>
          <a:bodyPr>
            <a:normAutofit/>
          </a:bodyPr>
          <a:lstStyle/>
          <a:p>
            <a:pPr marL="0" indent="0">
              <a:buNone/>
            </a:pPr>
            <a:r>
              <a:rPr lang="en-US" sz="4000" b="1" dirty="0" smtClean="0">
                <a:solidFill>
                  <a:srgbClr val="FFFF00"/>
                </a:solidFill>
                <a:latin typeface="+mn-lt"/>
              </a:rPr>
              <a:t>REMEMBER:</a:t>
            </a:r>
          </a:p>
          <a:p>
            <a:pPr marL="0" indent="0">
              <a:buNone/>
            </a:pPr>
            <a:r>
              <a:rPr lang="en-US" sz="4000" dirty="0">
                <a:solidFill>
                  <a:schemeClr val="bg1"/>
                </a:solidFill>
                <a:latin typeface="+mn-lt"/>
              </a:rPr>
              <a:t>WHY DOES LAW SEEM  TO RESPOND SO SLOWLY TO TECHNOLOGICAL CHANGE</a:t>
            </a:r>
            <a:r>
              <a:rPr lang="en-US" sz="4000" dirty="0">
                <a:solidFill>
                  <a:srgbClr val="FFFF00"/>
                </a:solidFill>
                <a:latin typeface="+mn-lt"/>
              </a:rPr>
              <a:t>?</a:t>
            </a:r>
          </a:p>
          <a:p>
            <a:pPr marL="0" indent="0">
              <a:buNone/>
            </a:pPr>
            <a:endParaRPr lang="en-US" sz="9600" b="1" dirty="0">
              <a:solidFill>
                <a:srgbClr val="FFFF00"/>
              </a:solidFill>
              <a:latin typeface="+mn-lt"/>
            </a:endParaRPr>
          </a:p>
        </p:txBody>
      </p:sp>
      <p:pic>
        <p:nvPicPr>
          <p:cNvPr id="4" name="Picture 3"/>
          <p:cNvPicPr>
            <a:picLocks noChangeAspect="1"/>
          </p:cNvPicPr>
          <p:nvPr/>
        </p:nvPicPr>
        <p:blipFill>
          <a:blip r:embed="rId2"/>
          <a:stretch>
            <a:fillRect/>
          </a:stretch>
        </p:blipFill>
        <p:spPr>
          <a:xfrm>
            <a:off x="1646685" y="2842380"/>
            <a:ext cx="5516032" cy="2883753"/>
          </a:xfrm>
          <a:prstGeom prst="rect">
            <a:avLst/>
          </a:prstGeom>
        </p:spPr>
      </p:pic>
    </p:spTree>
    <p:extLst>
      <p:ext uri="{BB962C8B-B14F-4D97-AF65-F5344CB8AC3E}">
        <p14:creationId xmlns:p14="http://schemas.microsoft.com/office/powerpoint/2010/main" val="158762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169" y="192512"/>
            <a:ext cx="4481205" cy="1342593"/>
          </a:xfrm>
        </p:spPr>
        <p:txBody>
          <a:bodyPr>
            <a:noAutofit/>
          </a:bodyPr>
          <a:lstStyle/>
          <a:p>
            <a:r>
              <a:rPr lang="en-US" sz="4400" b="1" dirty="0">
                <a:solidFill>
                  <a:srgbClr val="FFFF00"/>
                </a:solidFill>
                <a:latin typeface="+mn-lt"/>
                <a:cs typeface="Times New Roman"/>
              </a:rPr>
              <a:t>Justice </a:t>
            </a:r>
            <a:r>
              <a:rPr lang="en-US" sz="4400" b="1" dirty="0" smtClean="0">
                <a:solidFill>
                  <a:srgbClr val="FFFF00"/>
                </a:solidFill>
                <a:latin typeface="+mn-lt"/>
                <a:cs typeface="Times New Roman"/>
              </a:rPr>
              <a:t>Is… </a:t>
            </a:r>
            <a:endParaRPr lang="en-US" sz="4400" b="1" dirty="0">
              <a:solidFill>
                <a:srgbClr val="FFFF00"/>
              </a:solidFill>
              <a:latin typeface="+mn-lt"/>
              <a:cs typeface="Times New Roman"/>
            </a:endParaRPr>
          </a:p>
        </p:txBody>
      </p:sp>
      <p:sp>
        <p:nvSpPr>
          <p:cNvPr id="3" name="Content Placeholder 2"/>
          <p:cNvSpPr>
            <a:spLocks noGrp="1"/>
          </p:cNvSpPr>
          <p:nvPr>
            <p:ph sz="quarter" idx="10"/>
          </p:nvPr>
        </p:nvSpPr>
        <p:spPr>
          <a:xfrm>
            <a:off x="644265" y="1648326"/>
            <a:ext cx="5179037" cy="4077808"/>
          </a:xfrm>
        </p:spPr>
        <p:txBody>
          <a:bodyPr>
            <a:noAutofit/>
          </a:bodyPr>
          <a:lstStyle/>
          <a:p>
            <a:pPr marL="0" indent="0">
              <a:buNone/>
            </a:pPr>
            <a:r>
              <a:rPr lang="en-US" sz="4000" b="1" dirty="0" smtClean="0">
                <a:solidFill>
                  <a:schemeClr val="bg1"/>
                </a:solidFill>
                <a:latin typeface="+mn-lt"/>
                <a:cs typeface="Lucida Console"/>
              </a:rPr>
              <a:t>Personal </a:t>
            </a:r>
            <a:r>
              <a:rPr lang="en-US" sz="4000" b="1" dirty="0">
                <a:solidFill>
                  <a:schemeClr val="bg1"/>
                </a:solidFill>
                <a:latin typeface="+mn-lt"/>
                <a:cs typeface="Lucida Console"/>
              </a:rPr>
              <a:t>in </a:t>
            </a:r>
            <a:r>
              <a:rPr lang="en-US" sz="4000" b="1" dirty="0" smtClean="0">
                <a:solidFill>
                  <a:schemeClr val="bg1"/>
                </a:solidFill>
                <a:latin typeface="+mn-lt"/>
                <a:cs typeface="Lucida Console"/>
              </a:rPr>
              <a:t> </a:t>
            </a:r>
          </a:p>
          <a:p>
            <a:pPr marL="0" indent="0">
              <a:buNone/>
            </a:pPr>
            <a:r>
              <a:rPr lang="en-US" sz="4000" b="1" dirty="0" smtClean="0">
                <a:solidFill>
                  <a:schemeClr val="bg1"/>
                </a:solidFill>
                <a:latin typeface="+mn-lt"/>
                <a:cs typeface="Lucida Console"/>
              </a:rPr>
              <a:t>Experience</a:t>
            </a:r>
            <a:r>
              <a:rPr lang="en-US" sz="4000" b="1" dirty="0">
                <a:solidFill>
                  <a:schemeClr val="bg1"/>
                </a:solidFill>
                <a:latin typeface="+mn-lt"/>
                <a:cs typeface="Lucida Console"/>
              </a:rPr>
              <a:t>, </a:t>
            </a:r>
            <a:r>
              <a:rPr lang="en-US" sz="4000" b="1" dirty="0" smtClean="0">
                <a:solidFill>
                  <a:schemeClr val="bg1"/>
                </a:solidFill>
                <a:latin typeface="+mn-lt"/>
                <a:cs typeface="Lucida Console"/>
              </a:rPr>
              <a:t> </a:t>
            </a:r>
          </a:p>
          <a:p>
            <a:pPr marL="0" indent="0">
              <a:buNone/>
            </a:pPr>
            <a:r>
              <a:rPr lang="en-US" sz="4000" b="1" dirty="0" smtClean="0">
                <a:solidFill>
                  <a:schemeClr val="bg1"/>
                </a:solidFill>
                <a:latin typeface="+mn-lt"/>
                <a:cs typeface="Lucida Console"/>
              </a:rPr>
              <a:t>General </a:t>
            </a:r>
            <a:r>
              <a:rPr lang="en-US" sz="4000" b="1" dirty="0">
                <a:solidFill>
                  <a:schemeClr val="bg1"/>
                </a:solidFill>
                <a:latin typeface="+mn-lt"/>
                <a:cs typeface="Lucida Console"/>
              </a:rPr>
              <a:t>in </a:t>
            </a:r>
            <a:r>
              <a:rPr lang="en-US" sz="4000" b="1" dirty="0" smtClean="0">
                <a:solidFill>
                  <a:schemeClr val="bg1"/>
                </a:solidFill>
                <a:latin typeface="+mn-lt"/>
                <a:cs typeface="Lucida Console"/>
              </a:rPr>
              <a:t> Application.</a:t>
            </a:r>
            <a:r>
              <a:rPr lang="en-US" sz="5400" b="1" dirty="0" smtClean="0">
                <a:solidFill>
                  <a:schemeClr val="bg1"/>
                </a:solidFill>
                <a:latin typeface="+mn-lt"/>
                <a:cs typeface="Lucida Console"/>
              </a:rPr>
              <a:t> </a:t>
            </a:r>
            <a:endParaRPr lang="en-US" sz="5400" b="1" dirty="0">
              <a:solidFill>
                <a:schemeClr val="bg1"/>
              </a:solidFill>
              <a:latin typeface="+mn-lt"/>
              <a:cs typeface="Lucida Console"/>
            </a:endParaRPr>
          </a:p>
        </p:txBody>
      </p:sp>
      <p:pic>
        <p:nvPicPr>
          <p:cNvPr id="4" name="Content Placeholder 3" descr="800px-Nelson_Mandela's_prison_cell,_Robben_Island,_South_Afric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28845" y="1547154"/>
            <a:ext cx="4059780" cy="2734712"/>
          </a:xfrm>
          <a:prstGeom prst="rect">
            <a:avLst/>
          </a:prstGeom>
        </p:spPr>
      </p:pic>
      <p:sp>
        <p:nvSpPr>
          <p:cNvPr id="6" name="Rectangle 5"/>
          <p:cNvSpPr/>
          <p:nvPr/>
        </p:nvSpPr>
        <p:spPr>
          <a:xfrm>
            <a:off x="5177819" y="4533468"/>
            <a:ext cx="2575044" cy="369332"/>
          </a:xfrm>
          <a:prstGeom prst="rect">
            <a:avLst/>
          </a:prstGeom>
        </p:spPr>
        <p:txBody>
          <a:bodyPr wrap="none">
            <a:spAutoFit/>
          </a:bodyPr>
          <a:lstStyle/>
          <a:p>
            <a:r>
              <a:rPr lang="en-US" b="1" dirty="0">
                <a:solidFill>
                  <a:srgbClr val="FFFF00"/>
                </a:solidFill>
                <a:cs typeface="Lucida Console"/>
              </a:rPr>
              <a:t>Nelson Mandela’s cell</a:t>
            </a:r>
          </a:p>
        </p:txBody>
      </p:sp>
    </p:spTree>
    <p:extLst>
      <p:ext uri="{BB962C8B-B14F-4D97-AF65-F5344CB8AC3E}">
        <p14:creationId xmlns:p14="http://schemas.microsoft.com/office/powerpoint/2010/main" val="356456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FF00"/>
                </a:solidFill>
                <a:cs typeface="Times New Roman"/>
              </a:rPr>
              <a:t>Consider </a:t>
            </a:r>
            <a:r>
              <a:rPr lang="en-US" b="1" dirty="0">
                <a:solidFill>
                  <a:srgbClr val="FFFF00"/>
                </a:solidFill>
                <a:cs typeface="Times New Roman"/>
              </a:rPr>
              <a:t>the possibility...</a:t>
            </a:r>
            <a:endParaRPr lang="en-US" b="1" dirty="0">
              <a:solidFill>
                <a:srgbClr val="FFFF00"/>
              </a:solidFill>
              <a:latin typeface="+mn-lt"/>
              <a:cs typeface="Times New Roman"/>
            </a:endParaRPr>
          </a:p>
        </p:txBody>
      </p:sp>
      <p:sp>
        <p:nvSpPr>
          <p:cNvPr id="3" name="Content Placeholder 2"/>
          <p:cNvSpPr>
            <a:spLocks noGrp="1"/>
          </p:cNvSpPr>
          <p:nvPr>
            <p:ph sz="quarter" idx="10"/>
          </p:nvPr>
        </p:nvSpPr>
        <p:spPr>
          <a:xfrm>
            <a:off x="457200" y="1408134"/>
            <a:ext cx="8686800" cy="4318000"/>
          </a:xfrm>
        </p:spPr>
        <p:txBody>
          <a:bodyPr>
            <a:normAutofit/>
          </a:bodyPr>
          <a:lstStyle/>
          <a:p>
            <a:pPr marL="0" indent="0">
              <a:lnSpc>
                <a:spcPct val="100000"/>
              </a:lnSpc>
              <a:buNone/>
            </a:pPr>
            <a:r>
              <a:rPr lang="en-US" sz="3600" dirty="0" smtClean="0">
                <a:solidFill>
                  <a:srgbClr val="FFFFFF"/>
                </a:solidFill>
                <a:latin typeface="+mn-lt"/>
                <a:cs typeface="Lucida Console"/>
              </a:rPr>
              <a:t>Concepts of law &amp; justice do not shape communications technologies </a:t>
            </a:r>
            <a:r>
              <a:rPr lang="en-US" sz="3600" dirty="0" smtClean="0">
                <a:solidFill>
                  <a:srgbClr val="CCFFCC"/>
                </a:solidFill>
                <a:latin typeface="+mn-lt"/>
                <a:cs typeface="Lucida Console"/>
              </a:rPr>
              <a:t>nearly as much as they are shaped by</a:t>
            </a:r>
            <a:r>
              <a:rPr lang="en-US" sz="3600" dirty="0" smtClean="0">
                <a:solidFill>
                  <a:srgbClr val="FFFFFF"/>
                </a:solidFill>
                <a:latin typeface="+mn-lt"/>
                <a:cs typeface="Lucida Console"/>
              </a:rPr>
              <a:t> the memes, concepts and meanings arising from </a:t>
            </a:r>
            <a:r>
              <a:rPr lang="en-US" sz="3600" dirty="0" smtClean="0">
                <a:solidFill>
                  <a:srgbClr val="CCFFCC"/>
                </a:solidFill>
                <a:latin typeface="+mn-lt"/>
                <a:cs typeface="Lucida Console"/>
              </a:rPr>
              <a:t>communications technologies</a:t>
            </a:r>
            <a:r>
              <a:rPr lang="en-US" sz="3600" dirty="0" smtClean="0">
                <a:solidFill>
                  <a:srgbClr val="FFFFFF"/>
                </a:solidFill>
                <a:latin typeface="+mn-lt"/>
                <a:cs typeface="Lucida Console"/>
              </a:rPr>
              <a:t>.</a:t>
            </a:r>
            <a:endParaRPr lang="en-US" sz="3600" dirty="0">
              <a:solidFill>
                <a:srgbClr val="FFFFFF"/>
              </a:solidFill>
              <a:latin typeface="+mn-lt"/>
              <a:cs typeface="Lucida Console"/>
            </a:endParaRPr>
          </a:p>
        </p:txBody>
      </p:sp>
      <p:pic>
        <p:nvPicPr>
          <p:cNvPr id="4" name="Picture 3" descr="275px-Ace_Attorney_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7560" y="4629150"/>
            <a:ext cx="3492500" cy="1409700"/>
          </a:xfrm>
          <a:prstGeom prst="rect">
            <a:avLst/>
          </a:prstGeom>
        </p:spPr>
      </p:pic>
    </p:spTree>
    <p:extLst>
      <p:ext uri="{BB962C8B-B14F-4D97-AF65-F5344CB8AC3E}">
        <p14:creationId xmlns:p14="http://schemas.microsoft.com/office/powerpoint/2010/main" val="1249749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FFFF00"/>
                </a:solidFill>
              </a:rPr>
              <a:t> Wiki  </a:t>
            </a:r>
            <a:r>
              <a:rPr lang="en-US" b="1" dirty="0">
                <a:solidFill>
                  <a:schemeClr val="bg1"/>
                </a:solidFill>
              </a:rPr>
              <a:t>Update</a:t>
            </a:r>
            <a:r>
              <a:rPr lang="en-US" b="1" dirty="0">
                <a:solidFill>
                  <a:srgbClr val="FFFF00"/>
                </a:solidFill>
              </a:rPr>
              <a:t> </a:t>
            </a:r>
            <a:endParaRPr lang="en-US" dirty="0"/>
          </a:p>
        </p:txBody>
      </p:sp>
      <p:sp>
        <p:nvSpPr>
          <p:cNvPr id="5" name="Content Placeholder 4"/>
          <p:cNvSpPr>
            <a:spLocks noGrp="1"/>
          </p:cNvSpPr>
          <p:nvPr>
            <p:ph sz="half" idx="1"/>
          </p:nvPr>
        </p:nvSpPr>
        <p:spPr>
          <a:xfrm>
            <a:off x="0" y="1411701"/>
            <a:ext cx="4495800" cy="4514966"/>
          </a:xfrm>
        </p:spPr>
        <p:txBody>
          <a:bodyPr>
            <a:normAutofit/>
          </a:bodyPr>
          <a:lstStyle/>
          <a:p>
            <a:r>
              <a:rPr lang="en-US" sz="4000" dirty="0" smtClean="0">
                <a:solidFill>
                  <a:srgbClr val="CCFFCC"/>
                </a:solidFill>
                <a:latin typeface="+mn-lt"/>
              </a:rPr>
              <a:t>Post/F.A.Q.</a:t>
            </a:r>
          </a:p>
          <a:p>
            <a:r>
              <a:rPr lang="en-US" sz="4000" dirty="0" smtClean="0">
                <a:solidFill>
                  <a:srgbClr val="FFFF00"/>
                </a:solidFill>
                <a:latin typeface="+mn-lt"/>
              </a:rPr>
              <a:t>VGL (1</a:t>
            </a:r>
            <a:r>
              <a:rPr lang="en-US" sz="4000" baseline="30000" dirty="0" smtClean="0">
                <a:solidFill>
                  <a:srgbClr val="FFFF00"/>
                </a:solidFill>
                <a:latin typeface="+mn-lt"/>
              </a:rPr>
              <a:t>st</a:t>
            </a:r>
            <a:r>
              <a:rPr lang="en-US" sz="4000" dirty="0" smtClean="0">
                <a:solidFill>
                  <a:srgbClr val="FFFF00"/>
                </a:solidFill>
                <a:latin typeface="+mn-lt"/>
              </a:rPr>
              <a:t> Ed.) IS MODABLE </a:t>
            </a:r>
            <a:r>
              <a:rPr lang="en-US" sz="4000" dirty="0" smtClean="0">
                <a:solidFill>
                  <a:srgbClr val="CCFFCC"/>
                </a:solidFill>
                <a:latin typeface="+mn-lt"/>
              </a:rPr>
              <a:t>– it is a real Wiki</a:t>
            </a:r>
          </a:p>
          <a:p>
            <a:r>
              <a:rPr lang="en-US" sz="4000" dirty="0" smtClean="0">
                <a:solidFill>
                  <a:srgbClr val="CCFFCC"/>
                </a:solidFill>
                <a:latin typeface="+mn-lt"/>
              </a:rPr>
              <a:t>Wiki place for your papers </a:t>
            </a:r>
            <a:r>
              <a:rPr lang="en-US" sz="4000" dirty="0" smtClean="0">
                <a:solidFill>
                  <a:schemeClr val="bg1"/>
                </a:solidFill>
                <a:latin typeface="+mn-lt"/>
              </a:rPr>
              <a:t>(optional – after course)</a:t>
            </a:r>
            <a:endParaRPr lang="en-US" sz="4000" dirty="0">
              <a:solidFill>
                <a:schemeClr val="bg1"/>
              </a:solidFill>
              <a:latin typeface="+mn-lt"/>
            </a:endParaRPr>
          </a:p>
        </p:txBody>
      </p:sp>
      <p:pic>
        <p:nvPicPr>
          <p:cNvPr id="7" name="Content Placeholder 3" descr="Screen Shot 2014-10-28 at 12.00.35 AM.png"/>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t="-570" r="2156" b="-829"/>
          <a:stretch/>
        </p:blipFill>
        <p:spPr>
          <a:xfrm>
            <a:off x="4648199" y="1411701"/>
            <a:ext cx="4376789" cy="2987524"/>
          </a:xfrm>
        </p:spPr>
      </p:pic>
    </p:spTree>
    <p:extLst>
      <p:ext uri="{BB962C8B-B14F-4D97-AF65-F5344CB8AC3E}">
        <p14:creationId xmlns:p14="http://schemas.microsoft.com/office/powerpoint/2010/main" val="29195249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latin typeface="+mn-lt"/>
              </a:rPr>
              <a:t>Put Another Way…</a:t>
            </a:r>
            <a:endParaRPr lang="en-US" sz="4400" b="1" dirty="0">
              <a:solidFill>
                <a:srgbClr val="FFFF00"/>
              </a:solidFill>
              <a:latin typeface="+mn-lt"/>
            </a:endParaRPr>
          </a:p>
        </p:txBody>
      </p:sp>
      <p:sp>
        <p:nvSpPr>
          <p:cNvPr id="3" name="Content Placeholder 2"/>
          <p:cNvSpPr>
            <a:spLocks noGrp="1"/>
          </p:cNvSpPr>
          <p:nvPr>
            <p:ph sz="quarter" idx="10"/>
          </p:nvPr>
        </p:nvSpPr>
        <p:spPr>
          <a:xfrm>
            <a:off x="457200" y="1016000"/>
            <a:ext cx="8229600" cy="4710134"/>
          </a:xfrm>
        </p:spPr>
        <p:txBody>
          <a:bodyPr>
            <a:normAutofit/>
          </a:bodyPr>
          <a:lstStyle/>
          <a:p>
            <a:pPr marL="0" indent="0">
              <a:lnSpc>
                <a:spcPct val="100000"/>
              </a:lnSpc>
              <a:buNone/>
            </a:pPr>
            <a:r>
              <a:rPr lang="en-US" sz="3600" dirty="0" smtClean="0">
                <a:solidFill>
                  <a:schemeClr val="bg1"/>
                </a:solidFill>
                <a:latin typeface="+mn-lt"/>
              </a:rPr>
              <a:t>Communication tools iteratively alter and shape how and what we communicate</a:t>
            </a:r>
            <a:r>
              <a:rPr lang="en-US" sz="3600" dirty="0" smtClean="0">
                <a:solidFill>
                  <a:srgbClr val="FFFF00"/>
                </a:solidFill>
                <a:latin typeface="+mn-lt"/>
              </a:rPr>
              <a:t>,</a:t>
            </a:r>
            <a:r>
              <a:rPr lang="en-US" sz="3600" dirty="0" smtClean="0">
                <a:solidFill>
                  <a:schemeClr val="bg1"/>
                </a:solidFill>
                <a:latin typeface="+mn-lt"/>
              </a:rPr>
              <a:t> including (over time)</a:t>
            </a:r>
            <a:r>
              <a:rPr lang="en-US" sz="3600" dirty="0" smtClean="0">
                <a:solidFill>
                  <a:srgbClr val="FFFF00"/>
                </a:solidFill>
                <a:latin typeface="+mn-lt"/>
              </a:rPr>
              <a:t>, </a:t>
            </a:r>
            <a:r>
              <a:rPr lang="en-US" sz="3600" dirty="0" smtClean="0">
                <a:solidFill>
                  <a:schemeClr val="bg1"/>
                </a:solidFill>
                <a:latin typeface="+mn-lt"/>
              </a:rPr>
              <a:t>how we formulate </a:t>
            </a:r>
            <a:r>
              <a:rPr lang="en-US" sz="3600" dirty="0" smtClean="0">
                <a:solidFill>
                  <a:srgbClr val="FFFF00"/>
                </a:solidFill>
                <a:latin typeface="+mn-lt"/>
              </a:rPr>
              <a:t>ethical</a:t>
            </a:r>
            <a:r>
              <a:rPr lang="en-US" sz="3600" dirty="0" smtClean="0">
                <a:solidFill>
                  <a:schemeClr val="bg1"/>
                </a:solidFill>
                <a:latin typeface="+mn-lt"/>
              </a:rPr>
              <a:t> concerns and </a:t>
            </a:r>
            <a:r>
              <a:rPr lang="en-US" sz="3600" dirty="0" smtClean="0">
                <a:solidFill>
                  <a:srgbClr val="FFFF00"/>
                </a:solidFill>
                <a:latin typeface="+mn-lt"/>
              </a:rPr>
              <a:t>legal</a:t>
            </a:r>
            <a:r>
              <a:rPr lang="en-US" sz="3600" dirty="0" smtClean="0">
                <a:solidFill>
                  <a:schemeClr val="bg1"/>
                </a:solidFill>
                <a:latin typeface="+mn-lt"/>
              </a:rPr>
              <a:t> frameworks…</a:t>
            </a:r>
            <a:endParaRPr lang="en-US" sz="3600" dirty="0">
              <a:solidFill>
                <a:schemeClr val="bg1"/>
              </a:solidFill>
              <a:latin typeface="+mn-lt"/>
            </a:endParaRPr>
          </a:p>
        </p:txBody>
      </p:sp>
      <p:pic>
        <p:nvPicPr>
          <p:cNvPr id="4" name="Picture 3" descr="Wikipedia_in_binary.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84891" y="4671787"/>
            <a:ext cx="5088014" cy="989336"/>
          </a:xfrm>
          <a:prstGeom prst="rect">
            <a:avLst/>
          </a:prstGeom>
        </p:spPr>
      </p:pic>
    </p:spTree>
    <p:extLst>
      <p:ext uri="{BB962C8B-B14F-4D97-AF65-F5344CB8AC3E}">
        <p14:creationId xmlns:p14="http://schemas.microsoft.com/office/powerpoint/2010/main" val="10885601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922"/>
            <a:ext cx="8686800" cy="1016000"/>
          </a:xfrm>
        </p:spPr>
        <p:txBody>
          <a:bodyPr>
            <a:normAutofit/>
          </a:bodyPr>
          <a:lstStyle/>
          <a:p>
            <a:r>
              <a:rPr lang="en-US" sz="4400" b="1" dirty="0" smtClean="0">
                <a:solidFill>
                  <a:srgbClr val="FFFF00"/>
                </a:solidFill>
                <a:latin typeface="Arial" panose="020B0604020202020204" pitchFamily="34" charset="0"/>
                <a:cs typeface="Arial" panose="020B0604020202020204" pitchFamily="34" charset="0"/>
              </a:rPr>
              <a:t>Add to this…</a:t>
            </a:r>
            <a:r>
              <a:rPr lang="en-US" sz="4400" dirty="0" smtClean="0">
                <a:solidFill>
                  <a:srgbClr val="FFFF00"/>
                </a:solidFill>
                <a:latin typeface="Arial" panose="020B0604020202020204" pitchFamily="34" charset="0"/>
                <a:cs typeface="Arial" panose="020B0604020202020204" pitchFamily="34" charset="0"/>
              </a:rPr>
              <a:t>(a personal view)</a:t>
            </a:r>
            <a:endParaRPr lang="en-US" sz="44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457200" y="1106922"/>
            <a:ext cx="8229600" cy="4619212"/>
          </a:xfrm>
        </p:spPr>
        <p:txBody>
          <a:bodyPr>
            <a:normAutofit/>
          </a:bodyPr>
          <a:lstStyle/>
          <a:p>
            <a:pPr marL="0" indent="0">
              <a:buNone/>
            </a:pPr>
            <a:r>
              <a:rPr lang="en-US" sz="3600" dirty="0" smtClean="0">
                <a:solidFill>
                  <a:schemeClr val="bg1"/>
                </a:solidFill>
                <a:latin typeface="Arial" panose="020B0604020202020204" pitchFamily="34" charset="0"/>
                <a:cs typeface="Arial" panose="020B0604020202020204" pitchFamily="34" charset="0"/>
              </a:rPr>
              <a:t>Law can be inspired by order (social contract) and/or justice. Justice is only sometimes inspired by order. More often it is inspired by  human potential.</a:t>
            </a:r>
            <a:endParaRPr lang="en-US" sz="3600" dirty="0">
              <a:solidFill>
                <a:schemeClr val="bg1"/>
              </a:solidFill>
              <a:latin typeface="Arial" panose="020B0604020202020204" pitchFamily="34" charset="0"/>
              <a:cs typeface="Arial" panose="020B0604020202020204" pitchFamily="34" charset="0"/>
            </a:endParaRPr>
          </a:p>
        </p:txBody>
      </p:sp>
      <p:pic>
        <p:nvPicPr>
          <p:cNvPr id="1026" name="Picture 2" descr="C:\Users\Instructor\Desktop\120px-Malala_Yousafzai_at_Girl_Summit_2014-croppe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52974" y="3667977"/>
            <a:ext cx="2543371" cy="254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754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878"/>
            <a:ext cx="9144000" cy="1131431"/>
          </a:xfrm>
        </p:spPr>
        <p:txBody>
          <a:bodyPr>
            <a:noAutofit/>
          </a:bodyPr>
          <a:lstStyle/>
          <a:p>
            <a:pPr algn="ctr"/>
            <a:r>
              <a:rPr lang="en-US" b="1" dirty="0" smtClean="0">
                <a:solidFill>
                  <a:srgbClr val="FFFF00"/>
                </a:solidFill>
                <a:latin typeface="+mn-lt"/>
                <a:cs typeface="Times New Roman"/>
              </a:rPr>
              <a:t>Technology</a:t>
            </a:r>
            <a:r>
              <a:rPr lang="en-US" sz="4400" b="1" dirty="0" smtClean="0">
                <a:solidFill>
                  <a:srgbClr val="FFFF00"/>
                </a:solidFill>
                <a:latin typeface="+mn-lt"/>
                <a:cs typeface="Times New Roman"/>
              </a:rPr>
              <a:t> /Justice (Parallels)?</a:t>
            </a:r>
            <a:endParaRPr lang="en-US" sz="4400" dirty="0">
              <a:solidFill>
                <a:srgbClr val="FFFF00"/>
              </a:solidFill>
              <a:latin typeface="+mn-lt"/>
            </a:endParaRPr>
          </a:p>
        </p:txBody>
      </p:sp>
      <p:sp>
        <p:nvSpPr>
          <p:cNvPr id="4" name="Content Placeholder 3"/>
          <p:cNvSpPr>
            <a:spLocks noGrp="1"/>
          </p:cNvSpPr>
          <p:nvPr>
            <p:ph sz="half" idx="1"/>
          </p:nvPr>
        </p:nvSpPr>
        <p:spPr>
          <a:xfrm>
            <a:off x="400833" y="1258658"/>
            <a:ext cx="8743167" cy="4764919"/>
          </a:xfrm>
        </p:spPr>
        <p:txBody>
          <a:bodyPr>
            <a:normAutofit/>
          </a:bodyPr>
          <a:lstStyle/>
          <a:p>
            <a:pPr marL="0" indent="0">
              <a:lnSpc>
                <a:spcPct val="100000"/>
              </a:lnSpc>
              <a:buNone/>
            </a:pPr>
            <a:r>
              <a:rPr lang="en-US" sz="3000" dirty="0">
                <a:solidFill>
                  <a:schemeClr val="bg1">
                    <a:lumMod val="95000"/>
                  </a:schemeClr>
                </a:solidFill>
                <a:latin typeface="+mn-lt"/>
              </a:rPr>
              <a:t> </a:t>
            </a:r>
            <a:r>
              <a:rPr lang="en-US" sz="3000" dirty="0" smtClean="0">
                <a:solidFill>
                  <a:schemeClr val="bg1">
                    <a:lumMod val="95000"/>
                  </a:schemeClr>
                </a:solidFill>
                <a:latin typeface="+mn-lt"/>
              </a:rPr>
              <a:t>     </a:t>
            </a:r>
            <a:r>
              <a:rPr lang="en-US" sz="3000" dirty="0">
                <a:solidFill>
                  <a:schemeClr val="bg1">
                    <a:lumMod val="95000"/>
                  </a:schemeClr>
                </a:solidFill>
                <a:latin typeface="+mn-lt"/>
              </a:rPr>
              <a:t> </a:t>
            </a:r>
            <a:r>
              <a:rPr lang="en-US" sz="3000" b="1" dirty="0" smtClean="0">
                <a:solidFill>
                  <a:srgbClr val="FFFF00"/>
                </a:solidFill>
                <a:latin typeface="+mn-lt"/>
                <a:cs typeface="P22 Typewriter"/>
              </a:rPr>
              <a:t>Before Justice was Revenge</a:t>
            </a:r>
          </a:p>
          <a:p>
            <a:pPr marL="0" indent="0">
              <a:lnSpc>
                <a:spcPct val="100000"/>
              </a:lnSpc>
              <a:buNone/>
            </a:pPr>
            <a:r>
              <a:rPr lang="en-US" sz="3000" dirty="0" smtClean="0">
                <a:solidFill>
                  <a:schemeClr val="bg1">
                    <a:lumMod val="95000"/>
                  </a:schemeClr>
                </a:solidFill>
                <a:latin typeface="+mn-lt"/>
                <a:cs typeface="Lucida Console"/>
              </a:rPr>
              <a:t>1. Pre-literate  </a:t>
            </a:r>
            <a:r>
              <a:rPr lang="en-US" sz="3000" dirty="0" smtClean="0">
                <a:solidFill>
                  <a:srgbClr val="FFFF00"/>
                </a:solidFill>
                <a:latin typeface="+mn-lt"/>
                <a:cs typeface="Lucida Console"/>
                <a:sym typeface="Wingdings"/>
              </a:rPr>
              <a:t></a:t>
            </a:r>
            <a:r>
              <a:rPr lang="en-US" sz="3000" dirty="0" smtClean="0">
                <a:solidFill>
                  <a:schemeClr val="bg1">
                    <a:lumMod val="95000"/>
                  </a:schemeClr>
                </a:solidFill>
                <a:latin typeface="+mn-lt"/>
                <a:cs typeface="Lucida Console"/>
              </a:rPr>
              <a:t>  </a:t>
            </a:r>
            <a:r>
              <a:rPr lang="en-US" sz="3000" dirty="0" smtClean="0">
                <a:solidFill>
                  <a:srgbClr val="BFBFBF"/>
                </a:solidFill>
                <a:latin typeface="+mn-lt"/>
                <a:cs typeface="Lucida Console"/>
              </a:rPr>
              <a:t>Justice as Retribution  </a:t>
            </a:r>
          </a:p>
          <a:p>
            <a:pPr marL="0" indent="0">
              <a:lnSpc>
                <a:spcPct val="100000"/>
              </a:lnSpc>
              <a:buNone/>
            </a:pPr>
            <a:r>
              <a:rPr lang="en-US" sz="3000" dirty="0" smtClean="0">
                <a:solidFill>
                  <a:schemeClr val="bg2">
                    <a:lumMod val="50000"/>
                  </a:schemeClr>
                </a:solidFill>
                <a:latin typeface="+mn-lt"/>
                <a:cs typeface="Lucida Console"/>
              </a:rPr>
              <a:t>2. </a:t>
            </a:r>
            <a:r>
              <a:rPr lang="en-US" sz="3000" dirty="0">
                <a:solidFill>
                  <a:schemeClr val="bg2">
                    <a:lumMod val="90000"/>
                  </a:schemeClr>
                </a:solidFill>
                <a:latin typeface="+mn-lt"/>
                <a:cs typeface="Lucida Console"/>
              </a:rPr>
              <a:t>Writing </a:t>
            </a:r>
            <a:r>
              <a:rPr lang="en-US" sz="3000" dirty="0" smtClean="0">
                <a:solidFill>
                  <a:schemeClr val="bg2">
                    <a:lumMod val="90000"/>
                  </a:schemeClr>
                </a:solidFill>
                <a:latin typeface="+mn-lt"/>
                <a:cs typeface="Lucida Console"/>
              </a:rPr>
              <a:t>Instruments </a:t>
            </a:r>
            <a:r>
              <a:rPr lang="en-US" sz="3000" dirty="0" smtClean="0">
                <a:solidFill>
                  <a:srgbClr val="FFFF00"/>
                </a:solidFill>
                <a:latin typeface="+mn-lt"/>
                <a:cs typeface="Lucida Console"/>
                <a:sym typeface="Wingdings"/>
              </a:rPr>
              <a:t></a:t>
            </a:r>
            <a:r>
              <a:rPr lang="en-US" sz="3000" dirty="0" smtClean="0">
                <a:solidFill>
                  <a:schemeClr val="bg2">
                    <a:lumMod val="50000"/>
                  </a:schemeClr>
                </a:solidFill>
                <a:latin typeface="+mn-lt"/>
                <a:cs typeface="Lucida Console"/>
              </a:rPr>
              <a:t>Justice as Compensation</a:t>
            </a:r>
            <a:r>
              <a:rPr lang="en-US" sz="3000" dirty="0" smtClean="0">
                <a:solidFill>
                  <a:schemeClr val="bg1">
                    <a:lumMod val="75000"/>
                  </a:schemeClr>
                </a:solidFill>
                <a:latin typeface="+mn-lt"/>
                <a:cs typeface="Lucida Console"/>
              </a:rPr>
              <a:t> </a:t>
            </a:r>
            <a:r>
              <a:rPr lang="en-US" sz="3000" dirty="0" smtClean="0">
                <a:solidFill>
                  <a:schemeClr val="tx1">
                    <a:lumMod val="65000"/>
                    <a:lumOff val="35000"/>
                  </a:schemeClr>
                </a:solidFill>
                <a:latin typeface="+mn-lt"/>
                <a:cs typeface="Lucida Console"/>
              </a:rPr>
              <a:t>  </a:t>
            </a:r>
          </a:p>
          <a:p>
            <a:pPr marL="0" indent="0">
              <a:lnSpc>
                <a:spcPct val="100000"/>
              </a:lnSpc>
              <a:buNone/>
            </a:pPr>
            <a:r>
              <a:rPr lang="en-US" sz="3000" dirty="0" smtClean="0">
                <a:solidFill>
                  <a:srgbClr val="558ED5"/>
                </a:solidFill>
                <a:latin typeface="+mn-lt"/>
                <a:cs typeface="Lucida Console"/>
              </a:rPr>
              <a:t>3. </a:t>
            </a:r>
            <a:r>
              <a:rPr lang="en-US" sz="3000" dirty="0">
                <a:solidFill>
                  <a:schemeClr val="tx2">
                    <a:lumMod val="20000"/>
                    <a:lumOff val="80000"/>
                  </a:schemeClr>
                </a:solidFill>
                <a:latin typeface="+mn-lt"/>
                <a:cs typeface="Lucida Console"/>
              </a:rPr>
              <a:t>Printing </a:t>
            </a:r>
            <a:r>
              <a:rPr lang="en-US" sz="3000" dirty="0" smtClean="0">
                <a:solidFill>
                  <a:schemeClr val="tx2">
                    <a:lumMod val="20000"/>
                    <a:lumOff val="80000"/>
                  </a:schemeClr>
                </a:solidFill>
                <a:latin typeface="+mn-lt"/>
                <a:cs typeface="Lucida Console"/>
              </a:rPr>
              <a:t>Press    </a:t>
            </a:r>
            <a:r>
              <a:rPr lang="en-US" sz="3000" dirty="0" smtClean="0">
                <a:solidFill>
                  <a:srgbClr val="FFFF00"/>
                </a:solidFill>
                <a:latin typeface="+mn-lt"/>
                <a:cs typeface="Lucida Console"/>
                <a:sym typeface="Wingdings"/>
              </a:rPr>
              <a:t></a:t>
            </a:r>
            <a:r>
              <a:rPr lang="en-US" sz="3000" dirty="0" smtClean="0">
                <a:solidFill>
                  <a:srgbClr val="FFFF00"/>
                </a:solidFill>
                <a:latin typeface="+mn-lt"/>
                <a:cs typeface="Lucida Console"/>
              </a:rPr>
              <a:t>   </a:t>
            </a:r>
            <a:r>
              <a:rPr lang="en-US" sz="3000" dirty="0" smtClean="0">
                <a:solidFill>
                  <a:srgbClr val="558ED5"/>
                </a:solidFill>
                <a:latin typeface="+mn-lt"/>
                <a:cs typeface="Lucida Console"/>
              </a:rPr>
              <a:t>Jus</a:t>
            </a:r>
            <a:r>
              <a:rPr lang="en-US" sz="3000" dirty="0" smtClean="0">
                <a:solidFill>
                  <a:schemeClr val="tx2">
                    <a:lumMod val="60000"/>
                    <a:lumOff val="40000"/>
                  </a:schemeClr>
                </a:solidFill>
                <a:latin typeface="+mn-lt"/>
                <a:cs typeface="Lucida Console"/>
              </a:rPr>
              <a:t>tice as</a:t>
            </a:r>
            <a:r>
              <a:rPr lang="en-US" sz="3000" dirty="0">
                <a:solidFill>
                  <a:schemeClr val="tx2">
                    <a:lumMod val="60000"/>
                    <a:lumOff val="40000"/>
                  </a:schemeClr>
                </a:solidFill>
                <a:latin typeface="+mn-lt"/>
                <a:cs typeface="Lucida Console"/>
              </a:rPr>
              <a:t> </a:t>
            </a:r>
            <a:r>
              <a:rPr lang="en-US" sz="3000" dirty="0" smtClean="0">
                <a:solidFill>
                  <a:schemeClr val="tx2">
                    <a:lumMod val="60000"/>
                    <a:lumOff val="40000"/>
                  </a:schemeClr>
                </a:solidFill>
                <a:latin typeface="+mn-lt"/>
                <a:cs typeface="Lucida Console"/>
              </a:rPr>
              <a:t>Rights</a:t>
            </a:r>
            <a:endParaRPr lang="en-US" sz="3000" dirty="0" smtClean="0">
              <a:solidFill>
                <a:schemeClr val="bg2">
                  <a:lumMod val="50000"/>
                </a:schemeClr>
              </a:solidFill>
              <a:latin typeface="+mn-lt"/>
              <a:cs typeface="Lucida Console"/>
            </a:endParaRPr>
          </a:p>
          <a:p>
            <a:pPr marL="0" indent="0">
              <a:lnSpc>
                <a:spcPct val="100000"/>
              </a:lnSpc>
              <a:buNone/>
            </a:pPr>
            <a:r>
              <a:rPr lang="en-US" sz="3000" dirty="0" smtClean="0">
                <a:solidFill>
                  <a:srgbClr val="D99694"/>
                </a:solidFill>
                <a:latin typeface="+mn-lt"/>
                <a:cs typeface="Lucida Console"/>
              </a:rPr>
              <a:t>4. </a:t>
            </a:r>
            <a:r>
              <a:rPr lang="en-US" sz="3000" dirty="0" smtClean="0">
                <a:solidFill>
                  <a:schemeClr val="accent2">
                    <a:lumMod val="20000"/>
                    <a:lumOff val="80000"/>
                  </a:schemeClr>
                </a:solidFill>
                <a:latin typeface="+mn-lt"/>
                <a:cs typeface="Lucida Console"/>
              </a:rPr>
              <a:t>Mass Media      </a:t>
            </a:r>
            <a:r>
              <a:rPr lang="en-US" sz="3000" dirty="0" smtClean="0">
                <a:solidFill>
                  <a:srgbClr val="FFFF00"/>
                </a:solidFill>
                <a:latin typeface="+mn-lt"/>
                <a:cs typeface="Lucida Console"/>
                <a:sym typeface="Wingdings"/>
              </a:rPr>
              <a:t></a:t>
            </a:r>
            <a:r>
              <a:rPr lang="en-US" sz="3000" dirty="0" smtClean="0">
                <a:solidFill>
                  <a:srgbClr val="FFFF00"/>
                </a:solidFill>
                <a:latin typeface="+mn-lt"/>
                <a:cs typeface="Lucida Console"/>
              </a:rPr>
              <a:t>      </a:t>
            </a:r>
            <a:r>
              <a:rPr lang="en-US" sz="3000" dirty="0" smtClean="0">
                <a:solidFill>
                  <a:schemeClr val="accent2">
                    <a:lumMod val="60000"/>
                    <a:lumOff val="40000"/>
                  </a:schemeClr>
                </a:solidFill>
                <a:latin typeface="+mn-lt"/>
                <a:cs typeface="Lucida Console"/>
              </a:rPr>
              <a:t>Justice as Truth</a:t>
            </a:r>
          </a:p>
          <a:p>
            <a:pPr marL="0" indent="0">
              <a:lnSpc>
                <a:spcPct val="100000"/>
              </a:lnSpc>
              <a:buNone/>
            </a:pPr>
            <a:r>
              <a:rPr lang="en-US" sz="3000" dirty="0" smtClean="0">
                <a:solidFill>
                  <a:schemeClr val="accent3">
                    <a:lumMod val="60000"/>
                    <a:lumOff val="40000"/>
                  </a:schemeClr>
                </a:solidFill>
                <a:latin typeface="+mn-lt"/>
                <a:cs typeface="Lucida Console"/>
              </a:rPr>
              <a:t>5. </a:t>
            </a:r>
            <a:r>
              <a:rPr lang="en-US" sz="3000" dirty="0" smtClean="0">
                <a:solidFill>
                  <a:schemeClr val="accent3">
                    <a:lumMod val="20000"/>
                    <a:lumOff val="80000"/>
                  </a:schemeClr>
                </a:solidFill>
                <a:latin typeface="+mn-lt"/>
                <a:cs typeface="Lucida Console"/>
              </a:rPr>
              <a:t>Digital </a:t>
            </a:r>
            <a:r>
              <a:rPr lang="en-US" sz="3000" dirty="0" smtClean="0">
                <a:solidFill>
                  <a:schemeClr val="accent2">
                    <a:lumMod val="20000"/>
                    <a:lumOff val="80000"/>
                  </a:schemeClr>
                </a:solidFill>
                <a:latin typeface="+mn-lt"/>
                <a:cs typeface="Lucida Console"/>
              </a:rPr>
              <a:t>    </a:t>
            </a:r>
            <a:r>
              <a:rPr lang="en-US" sz="3000" dirty="0" smtClean="0">
                <a:solidFill>
                  <a:srgbClr val="FFFF00"/>
                </a:solidFill>
                <a:latin typeface="+mn-lt"/>
                <a:cs typeface="Lucida Console"/>
                <a:sym typeface="Wingdings"/>
              </a:rPr>
              <a:t></a:t>
            </a:r>
            <a:r>
              <a:rPr lang="en-US" sz="3000" dirty="0" smtClean="0">
                <a:solidFill>
                  <a:srgbClr val="FFFF00"/>
                </a:solidFill>
                <a:latin typeface="+mn-lt"/>
                <a:cs typeface="Lucida Console"/>
              </a:rPr>
              <a:t>     </a:t>
            </a:r>
            <a:r>
              <a:rPr lang="en-US" sz="3000" dirty="0" smtClean="0">
                <a:solidFill>
                  <a:srgbClr val="C3D69B"/>
                </a:solidFill>
                <a:latin typeface="+mn-lt"/>
                <a:cs typeface="Lucida Console"/>
              </a:rPr>
              <a:t>Justice as Resolution</a:t>
            </a:r>
          </a:p>
          <a:p>
            <a:pPr marL="0" indent="0">
              <a:lnSpc>
                <a:spcPct val="100000"/>
              </a:lnSpc>
              <a:buNone/>
            </a:pPr>
            <a:r>
              <a:rPr lang="en-US" sz="3000" dirty="0" smtClean="0">
                <a:solidFill>
                  <a:srgbClr val="8064A2"/>
                </a:solidFill>
                <a:latin typeface="+mn-lt"/>
                <a:cs typeface="Lucida Console"/>
              </a:rPr>
              <a:t>6. </a:t>
            </a:r>
            <a:r>
              <a:rPr lang="en-US" sz="3000" dirty="0" smtClean="0">
                <a:solidFill>
                  <a:schemeClr val="accent4">
                    <a:lumMod val="40000"/>
                    <a:lumOff val="60000"/>
                  </a:schemeClr>
                </a:solidFill>
                <a:latin typeface="+mn-lt"/>
                <a:cs typeface="Lucida Console"/>
              </a:rPr>
              <a:t>Big Data </a:t>
            </a:r>
            <a:r>
              <a:rPr lang="en-US" sz="3000" dirty="0" smtClean="0">
                <a:solidFill>
                  <a:srgbClr val="FFFF00"/>
                </a:solidFill>
                <a:latin typeface="+mn-lt"/>
                <a:cs typeface="Lucida Console"/>
                <a:sym typeface="Wingdings"/>
              </a:rPr>
              <a:t> </a:t>
            </a:r>
            <a:r>
              <a:rPr lang="en-US" sz="3000" dirty="0" smtClean="0">
                <a:solidFill>
                  <a:schemeClr val="accent4"/>
                </a:solidFill>
                <a:latin typeface="+mn-lt"/>
                <a:cs typeface="Lucida Console"/>
              </a:rPr>
              <a:t>Justice as (Individual) Boundaries         </a:t>
            </a:r>
            <a:endParaRPr lang="en-US" sz="3000" dirty="0" smtClean="0">
              <a:solidFill>
                <a:srgbClr val="FF0000"/>
              </a:solidFill>
              <a:latin typeface="+mn-lt"/>
              <a:cs typeface="Lucida Console"/>
            </a:endParaRPr>
          </a:p>
          <a:p>
            <a:pPr marL="0" indent="0">
              <a:lnSpc>
                <a:spcPct val="100000"/>
              </a:lnSpc>
              <a:buNone/>
            </a:pPr>
            <a:r>
              <a:rPr lang="en-US" sz="3000" dirty="0" smtClean="0">
                <a:solidFill>
                  <a:srgbClr val="FF0000"/>
                </a:solidFill>
                <a:latin typeface="+mn-lt"/>
                <a:cs typeface="Lucida Console"/>
              </a:rPr>
              <a:t>7. Virtual reality</a:t>
            </a:r>
            <a:r>
              <a:rPr lang="en-US" sz="3000" dirty="0" smtClean="0">
                <a:solidFill>
                  <a:srgbClr val="FFFF00"/>
                </a:solidFill>
                <a:latin typeface="+mn-lt"/>
                <a:cs typeface="Lucida Console"/>
              </a:rPr>
              <a:t>    </a:t>
            </a:r>
            <a:r>
              <a:rPr lang="en-US" sz="3000" dirty="0" smtClean="0">
                <a:solidFill>
                  <a:srgbClr val="FFFF00"/>
                </a:solidFill>
                <a:latin typeface="+mn-lt"/>
                <a:cs typeface="Lucida Console"/>
                <a:sym typeface="Wingdings"/>
              </a:rPr>
              <a:t></a:t>
            </a:r>
            <a:r>
              <a:rPr lang="en-US" sz="3000" dirty="0" smtClean="0">
                <a:solidFill>
                  <a:srgbClr val="FFFF00"/>
                </a:solidFill>
                <a:latin typeface="+mn-lt"/>
                <a:cs typeface="Lucida Console"/>
              </a:rPr>
              <a:t>   </a:t>
            </a:r>
            <a:r>
              <a:rPr lang="en-US" sz="3000" b="1" dirty="0" smtClean="0">
                <a:solidFill>
                  <a:srgbClr val="FF0000"/>
                </a:solidFill>
                <a:latin typeface="+mn-lt"/>
                <a:cs typeface="Lucida Console"/>
              </a:rPr>
              <a:t>Freedom of Thought</a:t>
            </a:r>
          </a:p>
          <a:p>
            <a:pPr marL="0" indent="0">
              <a:buNone/>
            </a:pPr>
            <a:endParaRPr lang="en-US" sz="3200" dirty="0">
              <a:solidFill>
                <a:schemeClr val="accent4"/>
              </a:solidFill>
              <a:latin typeface="Lucida Console" panose="020B0609040504020204" pitchFamily="49" charset="0"/>
            </a:endParaRPr>
          </a:p>
        </p:txBody>
      </p:sp>
      <p:sp>
        <p:nvSpPr>
          <p:cNvPr id="5" name="Content Placeholder 4"/>
          <p:cNvSpPr>
            <a:spLocks noGrp="1"/>
          </p:cNvSpPr>
          <p:nvPr>
            <p:ph sz="half" idx="2"/>
          </p:nvPr>
        </p:nvSpPr>
        <p:spPr>
          <a:xfrm>
            <a:off x="11525373" y="1007524"/>
            <a:ext cx="1418853" cy="1172628"/>
          </a:xfrm>
        </p:spPr>
        <p:txBody>
          <a:bodyPr>
            <a:normAutofit/>
          </a:bodyPr>
          <a:lstStyle/>
          <a:p>
            <a:pPr marL="0" indent="0">
              <a:buNone/>
            </a:pPr>
            <a:endParaRPr lang="en-US" sz="3200" dirty="0">
              <a:solidFill>
                <a:srgbClr val="008000"/>
              </a:solidFill>
            </a:endParaRPr>
          </a:p>
          <a:p>
            <a:pPr marL="0" indent="0">
              <a:buNone/>
            </a:pPr>
            <a:endParaRPr lang="en-US" dirty="0"/>
          </a:p>
        </p:txBody>
      </p:sp>
    </p:spTree>
    <p:extLst>
      <p:ext uri="{BB962C8B-B14F-4D97-AF65-F5344CB8AC3E}">
        <p14:creationId xmlns:p14="http://schemas.microsoft.com/office/powerpoint/2010/main" val="14578024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3167"/>
            <a:ext cx="9144000" cy="1016000"/>
          </a:xfrm>
        </p:spPr>
        <p:txBody>
          <a:bodyPr>
            <a:noAutofit/>
          </a:bodyPr>
          <a:lstStyle/>
          <a:p>
            <a:r>
              <a:rPr lang="en-US" sz="4400" dirty="0">
                <a:solidFill>
                  <a:schemeClr val="bg1">
                    <a:lumMod val="75000"/>
                  </a:schemeClr>
                </a:solidFill>
              </a:rPr>
              <a:t/>
            </a:r>
            <a:br>
              <a:rPr lang="en-US" sz="4400" dirty="0">
                <a:solidFill>
                  <a:schemeClr val="bg1">
                    <a:lumMod val="75000"/>
                  </a:schemeClr>
                </a:solidFill>
              </a:rPr>
            </a:br>
            <a:r>
              <a:rPr lang="en-US" sz="4400" dirty="0" smtClean="0">
                <a:solidFill>
                  <a:schemeClr val="bg1">
                    <a:lumMod val="75000"/>
                  </a:schemeClr>
                </a:solidFill>
              </a:rPr>
              <a:t>  </a:t>
            </a:r>
            <a:r>
              <a:rPr lang="en-US" sz="3600" b="1" dirty="0" smtClean="0">
                <a:solidFill>
                  <a:schemeClr val="bg1">
                    <a:lumMod val="75000"/>
                  </a:schemeClr>
                </a:solidFill>
                <a:latin typeface="+mn-lt"/>
                <a:cs typeface="Times New Roman"/>
              </a:rPr>
              <a:t>1</a:t>
            </a:r>
            <a:r>
              <a:rPr lang="en-US" sz="3600" b="1" dirty="0">
                <a:solidFill>
                  <a:schemeClr val="bg1">
                    <a:lumMod val="75000"/>
                  </a:schemeClr>
                </a:solidFill>
                <a:latin typeface="+mn-lt"/>
                <a:cs typeface="Times New Roman"/>
              </a:rPr>
              <a:t>. </a:t>
            </a:r>
            <a:r>
              <a:rPr lang="en-US" sz="3600" b="1" dirty="0">
                <a:solidFill>
                  <a:schemeClr val="bg1">
                    <a:lumMod val="95000"/>
                  </a:schemeClr>
                </a:solidFill>
                <a:latin typeface="+mn-lt"/>
                <a:cs typeface="Times New Roman"/>
              </a:rPr>
              <a:t>Pre-literate </a:t>
            </a:r>
            <a:r>
              <a:rPr lang="en-US" sz="3600" b="1" dirty="0" smtClean="0">
                <a:solidFill>
                  <a:srgbClr val="FFFF00"/>
                </a:solidFill>
                <a:latin typeface="+mn-lt"/>
                <a:cs typeface="Times New Roman"/>
                <a:sym typeface="Wingdings"/>
              </a:rPr>
              <a:t></a:t>
            </a:r>
            <a:r>
              <a:rPr lang="en-US" sz="3600" b="1" dirty="0">
                <a:solidFill>
                  <a:srgbClr val="FFFF00"/>
                </a:solidFill>
                <a:latin typeface="+mn-lt"/>
                <a:cs typeface="Times New Roman"/>
                <a:sym typeface="Wingdings"/>
              </a:rPr>
              <a:t> </a:t>
            </a:r>
            <a:r>
              <a:rPr lang="en-US" sz="3600" b="1" dirty="0" smtClean="0">
                <a:solidFill>
                  <a:srgbClr val="BFBFBF"/>
                </a:solidFill>
                <a:latin typeface="+mn-lt"/>
                <a:cs typeface="Times New Roman"/>
              </a:rPr>
              <a:t>Justice </a:t>
            </a:r>
            <a:r>
              <a:rPr lang="en-US" sz="3600" b="1" dirty="0">
                <a:solidFill>
                  <a:srgbClr val="BFBFBF"/>
                </a:solidFill>
                <a:latin typeface="+mn-lt"/>
                <a:cs typeface="Times New Roman"/>
              </a:rPr>
              <a:t>as </a:t>
            </a:r>
            <a:r>
              <a:rPr lang="en-US" sz="3600" b="1" dirty="0" smtClean="0">
                <a:solidFill>
                  <a:srgbClr val="BFBFBF"/>
                </a:solidFill>
                <a:latin typeface="+mn-lt"/>
                <a:cs typeface="Times New Roman"/>
              </a:rPr>
              <a:t>Retribution</a:t>
            </a:r>
            <a:r>
              <a:rPr lang="en-US" sz="3600" dirty="0" smtClean="0">
                <a:solidFill>
                  <a:srgbClr val="BFBFBF"/>
                </a:solidFill>
                <a:latin typeface="+mn-lt"/>
                <a:cs typeface="Times New Roman"/>
              </a:rPr>
              <a:t>  </a:t>
            </a:r>
            <a:r>
              <a:rPr lang="en-US" sz="4400" dirty="0">
                <a:solidFill>
                  <a:srgbClr val="BFBFBF"/>
                </a:solidFill>
              </a:rPr>
              <a:t/>
            </a:r>
            <a:br>
              <a:rPr lang="en-US" sz="4400" dirty="0">
                <a:solidFill>
                  <a:srgbClr val="BFBFBF"/>
                </a:solidFill>
              </a:rPr>
            </a:br>
            <a:endParaRPr lang="en-US" sz="4400" dirty="0"/>
          </a:p>
        </p:txBody>
      </p:sp>
      <p:sp>
        <p:nvSpPr>
          <p:cNvPr id="6" name="Content Placeholder 5"/>
          <p:cNvSpPr>
            <a:spLocks noGrp="1"/>
          </p:cNvSpPr>
          <p:nvPr>
            <p:ph sz="quarter" idx="10"/>
          </p:nvPr>
        </p:nvSpPr>
        <p:spPr>
          <a:xfrm>
            <a:off x="336880" y="1085324"/>
            <a:ext cx="8686800" cy="4909978"/>
          </a:xfrm>
        </p:spPr>
        <p:txBody>
          <a:bodyPr>
            <a:normAutofit fontScale="92500" lnSpcReduction="10000"/>
          </a:bodyPr>
          <a:lstStyle/>
          <a:p>
            <a:pPr marL="0" indent="0">
              <a:buNone/>
            </a:pPr>
            <a:r>
              <a:rPr lang="en-US" dirty="0">
                <a:solidFill>
                  <a:schemeClr val="bg1"/>
                </a:solidFill>
                <a:latin typeface="Lucida Console"/>
                <a:cs typeface="Lucida Console"/>
              </a:rPr>
              <a:t>Speculation that Code of Hammurabi (Babylonia </a:t>
            </a:r>
            <a:endParaRPr lang="en-US"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1172 </a:t>
            </a:r>
            <a:r>
              <a:rPr lang="en-US" dirty="0">
                <a:solidFill>
                  <a:schemeClr val="bg1"/>
                </a:solidFill>
                <a:latin typeface="Lucida Console"/>
                <a:cs typeface="Lucida Console"/>
              </a:rPr>
              <a:t>B.C.) imposed “eye for an </a:t>
            </a:r>
            <a:r>
              <a:rPr lang="en-US" dirty="0" smtClean="0">
                <a:solidFill>
                  <a:schemeClr val="bg1"/>
                </a:solidFill>
                <a:latin typeface="Lucida Console"/>
                <a:cs typeface="Lucida Console"/>
              </a:rPr>
              <a:t>eye”   </a:t>
            </a:r>
          </a:p>
          <a:p>
            <a:pPr marL="0" indent="0">
              <a:buNone/>
            </a:pPr>
            <a:r>
              <a:rPr lang="en-US" dirty="0" smtClean="0">
                <a:solidFill>
                  <a:schemeClr val="bg1"/>
                </a:solidFill>
                <a:latin typeface="Lucida Console"/>
                <a:cs typeface="Lucida Console"/>
              </a:rPr>
              <a:t>punishments </a:t>
            </a:r>
            <a:r>
              <a:rPr lang="en-US" dirty="0">
                <a:solidFill>
                  <a:schemeClr val="bg1"/>
                </a:solidFill>
                <a:latin typeface="Lucida Console"/>
                <a:cs typeface="Lucida Console"/>
              </a:rPr>
              <a:t>to limit uncontrolled revenge as </a:t>
            </a:r>
            <a:r>
              <a:rPr lang="en-US" dirty="0" smtClean="0">
                <a:solidFill>
                  <a:schemeClr val="bg1"/>
                </a:solidFill>
                <a:latin typeface="Lucida Console"/>
                <a:cs typeface="Lucida Console"/>
              </a:rPr>
              <a:t> </a:t>
            </a:r>
          </a:p>
          <a:p>
            <a:pPr marL="0" indent="0">
              <a:buNone/>
            </a:pPr>
            <a:r>
              <a:rPr lang="en-US" dirty="0" smtClean="0">
                <a:solidFill>
                  <a:schemeClr val="bg1"/>
                </a:solidFill>
                <a:latin typeface="Lucida Console"/>
                <a:cs typeface="Lucida Console"/>
              </a:rPr>
              <a:t>the </a:t>
            </a:r>
            <a:r>
              <a:rPr lang="en-US" dirty="0">
                <a:solidFill>
                  <a:schemeClr val="bg1"/>
                </a:solidFill>
                <a:latin typeface="Lucida Console"/>
                <a:cs typeface="Lucida Console"/>
              </a:rPr>
              <a:t>prevailing principle.</a:t>
            </a:r>
          </a:p>
          <a:p>
            <a:pPr marL="0" indent="0">
              <a:buNone/>
            </a:pPr>
            <a:r>
              <a:rPr lang="en-US" dirty="0" smtClean="0">
                <a:solidFill>
                  <a:schemeClr val="bg1"/>
                </a:solidFill>
                <a:latin typeface="Lucida Console"/>
                <a:cs typeface="Lucida Console"/>
              </a:rPr>
              <a:t>* “</a:t>
            </a:r>
            <a:r>
              <a:rPr lang="en-US" dirty="0">
                <a:solidFill>
                  <a:schemeClr val="bg1"/>
                </a:solidFill>
                <a:latin typeface="Lucida Console"/>
                <a:cs typeface="Lucida Console"/>
              </a:rPr>
              <a:t>Let the punishment fit the crime</a:t>
            </a:r>
            <a:r>
              <a:rPr lang="en-US" dirty="0" smtClean="0">
                <a:solidFill>
                  <a:schemeClr val="bg1"/>
                </a:solidFill>
                <a:latin typeface="Lucida Console"/>
                <a:cs typeface="Lucida Console"/>
              </a:rPr>
              <a:t>” </a:t>
            </a:r>
          </a:p>
          <a:p>
            <a:pPr marL="0" indent="0">
              <a:buNone/>
            </a:pPr>
            <a:r>
              <a:rPr lang="en-US" dirty="0" smtClean="0">
                <a:solidFill>
                  <a:srgbClr val="FFFF00"/>
                </a:solidFill>
                <a:latin typeface="Lucida Console"/>
                <a:cs typeface="Lucida Console"/>
              </a:rPr>
              <a:t>* Actually </a:t>
            </a:r>
            <a:r>
              <a:rPr lang="en-US" dirty="0">
                <a:solidFill>
                  <a:srgbClr val="FFFF00"/>
                </a:solidFill>
                <a:latin typeface="Lucida Console"/>
                <a:cs typeface="Lucida Console"/>
              </a:rPr>
              <a:t>a limitation </a:t>
            </a:r>
            <a:r>
              <a:rPr lang="en-US" dirty="0">
                <a:solidFill>
                  <a:schemeClr val="bg1"/>
                </a:solidFill>
                <a:latin typeface="Lucida Console"/>
                <a:cs typeface="Lucida Console"/>
              </a:rPr>
              <a:t>on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unlimited revenge </a:t>
            </a:r>
            <a:r>
              <a:rPr lang="en-US" dirty="0">
                <a:solidFill>
                  <a:schemeClr val="bg1"/>
                </a:solidFill>
                <a:latin typeface="Lucida Console"/>
                <a:cs typeface="Lucida Console"/>
              </a:rPr>
              <a:t>though </a:t>
            </a:r>
            <a:endParaRPr lang="en-US" dirty="0" smtClean="0">
              <a:solidFill>
                <a:schemeClr val="bg1"/>
              </a:solidFill>
              <a:latin typeface="Lucida Console"/>
              <a:cs typeface="Lucida Console"/>
            </a:endParaRPr>
          </a:p>
          <a:p>
            <a:pPr marL="0" indent="0">
              <a:buNone/>
            </a:pPr>
            <a:r>
              <a:rPr lang="en-US" dirty="0">
                <a:solidFill>
                  <a:schemeClr val="bg1"/>
                </a:solidFill>
                <a:latin typeface="Lucida Console"/>
                <a:cs typeface="Lucida Console"/>
              </a:rPr>
              <a:t> </a:t>
            </a:r>
            <a:r>
              <a:rPr lang="en-US" dirty="0" smtClean="0">
                <a:solidFill>
                  <a:schemeClr val="bg1"/>
                </a:solidFill>
                <a:latin typeface="Lucida Console"/>
                <a:cs typeface="Lucida Console"/>
              </a:rPr>
              <a:t> we see it </a:t>
            </a:r>
            <a:r>
              <a:rPr lang="en-US" dirty="0">
                <a:solidFill>
                  <a:schemeClr val="bg1"/>
                </a:solidFill>
                <a:latin typeface="Lucida Console"/>
                <a:cs typeface="Lucida Console"/>
              </a:rPr>
              <a:t>as barbaric </a:t>
            </a:r>
            <a:r>
              <a:rPr lang="en-US" dirty="0" smtClean="0">
                <a:solidFill>
                  <a:schemeClr val="bg1"/>
                </a:solidFill>
                <a:latin typeface="Lucida Console"/>
                <a:cs typeface="Lucida Console"/>
              </a:rPr>
              <a:t>today.                </a:t>
            </a:r>
          </a:p>
          <a:p>
            <a:pPr marL="0" indent="0">
              <a:buNone/>
            </a:pPr>
            <a:r>
              <a:rPr lang="en-US" dirty="0" smtClean="0">
                <a:solidFill>
                  <a:schemeClr val="bg1"/>
                </a:solidFill>
                <a:latin typeface="Lucida Console"/>
                <a:cs typeface="Lucida Console"/>
              </a:rPr>
              <a:t>* Code </a:t>
            </a:r>
            <a:r>
              <a:rPr lang="en-US" dirty="0">
                <a:solidFill>
                  <a:schemeClr val="bg1"/>
                </a:solidFill>
                <a:latin typeface="Lucida Console"/>
                <a:cs typeface="Lucida Console"/>
              </a:rPr>
              <a:t>of Hammurabi (1900 B.C.</a:t>
            </a:r>
            <a:r>
              <a:rPr lang="en-US" dirty="0" smtClean="0">
                <a:solidFill>
                  <a:schemeClr val="bg1"/>
                </a:solidFill>
                <a:latin typeface="Lucida Console"/>
                <a:cs typeface="Lucida Console"/>
              </a:rPr>
              <a:t>)</a:t>
            </a:r>
          </a:p>
          <a:p>
            <a:pPr marL="0" indent="0">
              <a:buNone/>
            </a:pPr>
            <a:r>
              <a:rPr lang="en-US" dirty="0" smtClean="0">
                <a:solidFill>
                  <a:schemeClr val="bg1"/>
                </a:solidFill>
                <a:latin typeface="Lucida Console"/>
                <a:cs typeface="Lucida Console"/>
              </a:rPr>
              <a:t>  was </a:t>
            </a:r>
            <a:r>
              <a:rPr lang="en-US" dirty="0" smtClean="0">
                <a:solidFill>
                  <a:srgbClr val="FFFF00"/>
                </a:solidFill>
                <a:latin typeface="Lucida Console"/>
                <a:cs typeface="Lucida Console"/>
              </a:rPr>
              <a:t>a </a:t>
            </a:r>
            <a:r>
              <a:rPr lang="en-US" dirty="0">
                <a:solidFill>
                  <a:srgbClr val="FFFF00"/>
                </a:solidFill>
                <a:latin typeface="Lucida Console"/>
                <a:cs typeface="Lucida Console"/>
              </a:rPr>
              <a:t>non-binding restatement </a:t>
            </a:r>
            <a:endParaRPr lang="en-US" dirty="0" smtClean="0">
              <a:solidFill>
                <a:srgbClr val="FFFF00"/>
              </a:solidFill>
              <a:latin typeface="Lucida Console"/>
              <a:cs typeface="Lucida Console"/>
            </a:endParaRPr>
          </a:p>
          <a:p>
            <a:pPr marL="0" indent="0">
              <a:buNone/>
            </a:pPr>
            <a:r>
              <a:rPr lang="en-US" dirty="0">
                <a:solidFill>
                  <a:srgbClr val="FFFF00"/>
                </a:solidFill>
                <a:latin typeface="Lucida Console"/>
                <a:cs typeface="Lucida Console"/>
              </a:rPr>
              <a:t> </a:t>
            </a:r>
            <a:r>
              <a:rPr lang="en-US" dirty="0" smtClean="0">
                <a:solidFill>
                  <a:srgbClr val="FFFF00"/>
                </a:solidFill>
                <a:latin typeface="Lucida Console"/>
                <a:cs typeface="Lucida Console"/>
              </a:rPr>
              <a:t> of </a:t>
            </a:r>
            <a:r>
              <a:rPr lang="en-US" dirty="0">
                <a:solidFill>
                  <a:srgbClr val="FFFF00"/>
                </a:solidFill>
                <a:latin typeface="Lucida Console"/>
                <a:cs typeface="Lucida Console"/>
              </a:rPr>
              <a:t>Principles</a:t>
            </a:r>
            <a:r>
              <a:rPr lang="en-US" dirty="0" smtClean="0">
                <a:solidFill>
                  <a:srgbClr val="FFFF00"/>
                </a:solidFill>
                <a:latin typeface="Lucida Console"/>
                <a:cs typeface="Lucida Console"/>
              </a:rPr>
              <a:t>*</a:t>
            </a:r>
          </a:p>
          <a:p>
            <a:pPr marL="0" indent="0">
              <a:buNone/>
            </a:pPr>
            <a:r>
              <a:rPr lang="en-US" dirty="0" smtClean="0">
                <a:solidFill>
                  <a:schemeClr val="bg1"/>
                </a:solidFill>
                <a:latin typeface="Lucida Console"/>
                <a:cs typeface="Lucida Console"/>
              </a:rPr>
              <a:t>* Related to trial by ordeal?</a:t>
            </a: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 </a:t>
            </a:r>
          </a:p>
          <a:p>
            <a:pPr marL="0" indent="0">
              <a:buNone/>
            </a:pPr>
            <a:r>
              <a:rPr lang="en-US" dirty="0" smtClean="0">
                <a:solidFill>
                  <a:schemeClr val="bg1"/>
                </a:solidFill>
                <a:latin typeface="Lucida Console"/>
                <a:cs typeface="Lucida Console"/>
              </a:rPr>
              <a:t>  </a:t>
            </a:r>
            <a:endParaRPr lang="en-US" sz="1600" dirty="0">
              <a:solidFill>
                <a:schemeClr val="bg1"/>
              </a:solidFill>
              <a:latin typeface="Lucida Console"/>
              <a:cs typeface="Lucida Console"/>
            </a:endParaRPr>
          </a:p>
          <a:p>
            <a:pPr marL="0" indent="0">
              <a:buNone/>
            </a:pPr>
            <a:endParaRPr lang="en-US" sz="1400" dirty="0" smtClean="0">
              <a:solidFill>
                <a:schemeClr val="bg1"/>
              </a:solidFill>
              <a:latin typeface="Lucida Console"/>
              <a:cs typeface="Lucida Console"/>
            </a:endParaRPr>
          </a:p>
          <a:p>
            <a:pPr marL="0" indent="0">
              <a:buNone/>
            </a:pPr>
            <a:endParaRPr lang="en-US" sz="1400" dirty="0" smtClean="0">
              <a:solidFill>
                <a:schemeClr val="bg1"/>
              </a:solidFill>
              <a:latin typeface="Lucida Console"/>
              <a:cs typeface="Lucida Console"/>
            </a:endParaRPr>
          </a:p>
          <a:p>
            <a:pPr marL="0" indent="0">
              <a:buNone/>
            </a:pPr>
            <a:r>
              <a:rPr lang="en-US" sz="1400" dirty="0" smtClean="0">
                <a:solidFill>
                  <a:schemeClr val="bg1"/>
                </a:solidFill>
                <a:latin typeface="Lucida Console"/>
                <a:cs typeface="Lucida Console"/>
              </a:rPr>
              <a:t>* Driver and Miles via L. Festinger @ p.156 “The Human Legacy”</a:t>
            </a:r>
            <a:endParaRPr lang="en-US" sz="1400" dirty="0">
              <a:solidFill>
                <a:schemeClr val="bg1"/>
              </a:solidFill>
              <a:latin typeface="Lucida Console"/>
              <a:cs typeface="Lucida Console"/>
            </a:endParaRPr>
          </a:p>
          <a:p>
            <a:endParaRPr lang="en-US" dirty="0"/>
          </a:p>
        </p:txBody>
      </p:sp>
      <p:pic>
        <p:nvPicPr>
          <p:cNvPr id="4" name="Content Placeholder 3" descr="200px-Code-de-Hammurabi-1.jpg"/>
          <p:cNvPicPr>
            <a:picLocks noChangeAspect="1"/>
          </p:cNvPicPr>
          <p:nvPr/>
        </p:nvPicPr>
        <p:blipFill rotWithShape="1">
          <a:blip r:embed="rId2" cstate="print">
            <a:extLst>
              <a:ext uri="{28A0092B-C50C-407E-A947-70E740481C1C}">
                <a14:useLocalDpi xmlns:a14="http://schemas.microsoft.com/office/drawing/2010/main"/>
              </a:ext>
            </a:extLst>
          </a:blip>
          <a:srcRect r="-592"/>
          <a:stretch/>
        </p:blipFill>
        <p:spPr>
          <a:xfrm>
            <a:off x="6709732" y="2182115"/>
            <a:ext cx="2180898" cy="3206160"/>
          </a:xfrm>
          <a:prstGeom prst="rect">
            <a:avLst/>
          </a:prstGeom>
        </p:spPr>
      </p:pic>
    </p:spTree>
    <p:extLst>
      <p:ext uri="{BB962C8B-B14F-4D97-AF65-F5344CB8AC3E}">
        <p14:creationId xmlns:p14="http://schemas.microsoft.com/office/powerpoint/2010/main" val="27107609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Autofit/>
          </a:bodyPr>
          <a:lstStyle/>
          <a:p>
            <a:r>
              <a:rPr lang="en-US" sz="3200" b="1" dirty="0" smtClean="0">
                <a:solidFill>
                  <a:schemeClr val="bg2">
                    <a:lumMod val="50000"/>
                  </a:schemeClr>
                </a:solidFill>
                <a:latin typeface="+mn-lt"/>
                <a:cs typeface="Lucida Console"/>
              </a:rPr>
              <a:t>   2</a:t>
            </a:r>
            <a:r>
              <a:rPr lang="en-US" sz="3200" b="1" dirty="0">
                <a:solidFill>
                  <a:schemeClr val="bg2">
                    <a:lumMod val="50000"/>
                  </a:schemeClr>
                </a:solidFill>
                <a:latin typeface="+mn-lt"/>
                <a:cs typeface="Lucida Console"/>
              </a:rPr>
              <a:t>. </a:t>
            </a:r>
            <a:r>
              <a:rPr lang="en-US" sz="3200" b="1" dirty="0">
                <a:solidFill>
                  <a:schemeClr val="bg2">
                    <a:lumMod val="90000"/>
                  </a:schemeClr>
                </a:solidFill>
                <a:latin typeface="+mn-lt"/>
                <a:cs typeface="Lucida Console"/>
              </a:rPr>
              <a:t>Writing </a:t>
            </a:r>
            <a:r>
              <a:rPr lang="en-US" sz="3200" b="1" dirty="0" smtClean="0">
                <a:solidFill>
                  <a:schemeClr val="bg2">
                    <a:lumMod val="90000"/>
                  </a:schemeClr>
                </a:solidFill>
                <a:latin typeface="+mn-lt"/>
                <a:cs typeface="Lucida Console"/>
              </a:rPr>
              <a:t>Instruments</a:t>
            </a:r>
            <a:r>
              <a:rPr lang="en-US" sz="3200" b="1" dirty="0">
                <a:solidFill>
                  <a:schemeClr val="bg1">
                    <a:lumMod val="75000"/>
                  </a:schemeClr>
                </a:solidFill>
                <a:latin typeface="+mn-lt"/>
                <a:cs typeface="Lucida Console"/>
              </a:rPr>
              <a:t> </a:t>
            </a:r>
            <a:r>
              <a:rPr lang="en-US" sz="3200" b="1" dirty="0" smtClean="0">
                <a:solidFill>
                  <a:srgbClr val="FFFF00"/>
                </a:solidFill>
                <a:latin typeface="+mn-lt"/>
                <a:cs typeface="Lucida Console"/>
                <a:sym typeface="Wingdings"/>
              </a:rPr>
              <a:t></a:t>
            </a:r>
            <a:r>
              <a:rPr lang="en-US" sz="3200" b="1" dirty="0" smtClean="0">
                <a:solidFill>
                  <a:srgbClr val="FFFF00"/>
                </a:solidFill>
                <a:latin typeface="+mn-lt"/>
                <a:cs typeface="Lucida Console"/>
              </a:rPr>
              <a:t> </a:t>
            </a:r>
            <a:r>
              <a:rPr lang="en-US" sz="3200" b="1" dirty="0" smtClean="0">
                <a:solidFill>
                  <a:schemeClr val="bg2">
                    <a:lumMod val="50000"/>
                  </a:schemeClr>
                </a:solidFill>
                <a:latin typeface="+mn-lt"/>
                <a:cs typeface="Lucida Console"/>
              </a:rPr>
              <a:t>Justice </a:t>
            </a:r>
            <a:r>
              <a:rPr lang="en-US" sz="3200" b="1" dirty="0">
                <a:solidFill>
                  <a:schemeClr val="bg2">
                    <a:lumMod val="50000"/>
                  </a:schemeClr>
                </a:solidFill>
                <a:latin typeface="+mn-lt"/>
                <a:cs typeface="Lucida Console"/>
              </a:rPr>
              <a:t>as </a:t>
            </a:r>
            <a:r>
              <a:rPr lang="en-US" sz="3200" b="1" dirty="0" smtClean="0">
                <a:solidFill>
                  <a:schemeClr val="bg2">
                    <a:lumMod val="50000"/>
                  </a:schemeClr>
                </a:solidFill>
                <a:latin typeface="+mn-lt"/>
                <a:cs typeface="Lucida Console"/>
              </a:rPr>
              <a:t/>
            </a:r>
            <a:br>
              <a:rPr lang="en-US" sz="3200" b="1" dirty="0" smtClean="0">
                <a:solidFill>
                  <a:schemeClr val="bg2">
                    <a:lumMod val="50000"/>
                  </a:schemeClr>
                </a:solidFill>
                <a:latin typeface="+mn-lt"/>
                <a:cs typeface="Lucida Console"/>
              </a:rPr>
            </a:br>
            <a:r>
              <a:rPr lang="en-US" sz="3200" b="1" dirty="0">
                <a:solidFill>
                  <a:schemeClr val="bg2">
                    <a:lumMod val="50000"/>
                  </a:schemeClr>
                </a:solidFill>
                <a:latin typeface="+mn-lt"/>
                <a:cs typeface="Lucida Console"/>
              </a:rPr>
              <a:t> </a:t>
            </a:r>
            <a:r>
              <a:rPr lang="en-US" sz="3200" b="1" dirty="0" smtClean="0">
                <a:solidFill>
                  <a:schemeClr val="bg2">
                    <a:lumMod val="50000"/>
                  </a:schemeClr>
                </a:solidFill>
                <a:latin typeface="+mn-lt"/>
                <a:cs typeface="Lucida Console"/>
              </a:rPr>
              <a:t>                                              Compensation</a:t>
            </a:r>
            <a:endParaRPr lang="en-US" sz="3200" b="1" dirty="0">
              <a:latin typeface="+mn-lt"/>
              <a:cs typeface="Lucida Console"/>
            </a:endParaRPr>
          </a:p>
        </p:txBody>
      </p:sp>
      <p:sp>
        <p:nvSpPr>
          <p:cNvPr id="3" name="Content Placeholder 2"/>
          <p:cNvSpPr>
            <a:spLocks noGrp="1"/>
          </p:cNvSpPr>
          <p:nvPr>
            <p:ph sz="quarter" idx="10"/>
          </p:nvPr>
        </p:nvSpPr>
        <p:spPr>
          <a:xfrm>
            <a:off x="211694" y="1410286"/>
            <a:ext cx="6293483" cy="4588574"/>
          </a:xfrm>
        </p:spPr>
        <p:txBody>
          <a:bodyPr>
            <a:normAutofit/>
          </a:bodyPr>
          <a:lstStyle/>
          <a:p>
            <a:pPr marL="0" indent="0">
              <a:buNone/>
            </a:pPr>
            <a:r>
              <a:rPr lang="en-US" sz="3200" dirty="0" smtClean="0">
                <a:solidFill>
                  <a:srgbClr val="FFFFFF"/>
                </a:solidFill>
                <a:latin typeface="Lucida Console"/>
                <a:cs typeface="Lucida Console"/>
              </a:rPr>
              <a:t>Law </a:t>
            </a:r>
            <a:r>
              <a:rPr lang="en-US" sz="3200" dirty="0">
                <a:solidFill>
                  <a:srgbClr val="FFFFFF"/>
                </a:solidFill>
                <a:latin typeface="Lucida Console"/>
                <a:cs typeface="Lucida Console"/>
              </a:rPr>
              <a:t>of </a:t>
            </a:r>
            <a:r>
              <a:rPr lang="en-US" sz="3200" dirty="0" err="1">
                <a:solidFill>
                  <a:srgbClr val="FFFFFF"/>
                </a:solidFill>
                <a:latin typeface="Lucida Console"/>
                <a:cs typeface="Lucida Console"/>
              </a:rPr>
              <a:t>Æthelberht</a:t>
            </a:r>
            <a:r>
              <a:rPr lang="en-US" sz="3200" dirty="0">
                <a:solidFill>
                  <a:srgbClr val="FFFFFF"/>
                </a:solidFill>
                <a:latin typeface="Lucida Console"/>
                <a:cs typeface="Lucida Console"/>
              </a:rPr>
              <a:t> </a:t>
            </a:r>
            <a:endParaRPr lang="en-US" sz="3200" dirty="0" smtClean="0">
              <a:solidFill>
                <a:srgbClr val="FFFFFF"/>
              </a:solidFill>
              <a:latin typeface="Lucida Console"/>
              <a:cs typeface="Lucida Console"/>
            </a:endParaRPr>
          </a:p>
          <a:p>
            <a:pPr marL="0" indent="0">
              <a:buNone/>
            </a:pPr>
            <a:r>
              <a:rPr lang="en-US" sz="3200" dirty="0" smtClean="0">
                <a:solidFill>
                  <a:srgbClr val="FFFFFF"/>
                </a:solidFill>
                <a:latin typeface="Lucida Console"/>
                <a:cs typeface="Lucida Console"/>
              </a:rPr>
              <a:t>(</a:t>
            </a:r>
            <a:r>
              <a:rPr lang="en-US" sz="3200" dirty="0">
                <a:solidFill>
                  <a:srgbClr val="FFFFFF"/>
                </a:solidFill>
                <a:latin typeface="Lucida Console"/>
                <a:cs typeface="Lucida Console"/>
              </a:rPr>
              <a:t>early 7th </a:t>
            </a:r>
            <a:endParaRPr lang="en-US" sz="3200" dirty="0" smtClean="0">
              <a:solidFill>
                <a:srgbClr val="FFFFFF"/>
              </a:solidFill>
              <a:latin typeface="Lucida Console"/>
              <a:cs typeface="Lucida Console"/>
            </a:endParaRPr>
          </a:p>
          <a:p>
            <a:pPr marL="0" indent="0">
              <a:buNone/>
            </a:pPr>
            <a:r>
              <a:rPr lang="en-US" sz="3200" dirty="0" smtClean="0">
                <a:solidFill>
                  <a:srgbClr val="FFFFFF"/>
                </a:solidFill>
                <a:latin typeface="Lucida Console"/>
                <a:cs typeface="Lucida Console"/>
              </a:rPr>
              <a:t>century</a:t>
            </a:r>
            <a:r>
              <a:rPr lang="en-US" sz="3200" dirty="0">
                <a:solidFill>
                  <a:srgbClr val="FFFFFF"/>
                </a:solidFill>
                <a:latin typeface="Lucida Console"/>
                <a:cs typeface="Lucida Console"/>
              </a:rPr>
              <a:t>) </a:t>
            </a:r>
            <a:r>
              <a:rPr lang="en-US" sz="3200" dirty="0" smtClean="0">
                <a:solidFill>
                  <a:srgbClr val="FFFFFF"/>
                </a:solidFill>
                <a:latin typeface="Lucida Console"/>
                <a:cs typeface="Lucida Console"/>
              </a:rPr>
              <a:t>first </a:t>
            </a:r>
          </a:p>
          <a:p>
            <a:pPr marL="0" indent="0">
              <a:buNone/>
            </a:pPr>
            <a:r>
              <a:rPr lang="en-US" sz="3200" dirty="0" smtClean="0">
                <a:solidFill>
                  <a:srgbClr val="FFFFFF"/>
                </a:solidFill>
                <a:latin typeface="Lucida Console"/>
                <a:cs typeface="Lucida Console"/>
              </a:rPr>
              <a:t>Germanic-language </a:t>
            </a:r>
          </a:p>
          <a:p>
            <a:pPr marL="0" indent="0">
              <a:buNone/>
            </a:pPr>
            <a:r>
              <a:rPr lang="en-US" sz="3200" dirty="0" smtClean="0">
                <a:solidFill>
                  <a:srgbClr val="FFFFFF"/>
                </a:solidFill>
                <a:latin typeface="Lucida Console"/>
                <a:cs typeface="Lucida Console"/>
              </a:rPr>
              <a:t>law code sets out </a:t>
            </a:r>
          </a:p>
          <a:p>
            <a:pPr marL="0" indent="0">
              <a:buNone/>
            </a:pPr>
            <a:r>
              <a:rPr lang="en-US" sz="3200" dirty="0" smtClean="0">
                <a:solidFill>
                  <a:srgbClr val="FFFF00"/>
                </a:solidFill>
                <a:latin typeface="Lucida Console"/>
                <a:cs typeface="Lucida Console"/>
              </a:rPr>
              <a:t>compensations</a:t>
            </a:r>
            <a:r>
              <a:rPr lang="en-US" sz="3200" dirty="0" smtClean="0">
                <a:solidFill>
                  <a:srgbClr val="FFFFFF"/>
                </a:solidFill>
                <a:latin typeface="Lucida Console"/>
                <a:cs typeface="Lucida Console"/>
              </a:rPr>
              <a:t> for </a:t>
            </a:r>
          </a:p>
          <a:p>
            <a:pPr marL="0" indent="0">
              <a:buNone/>
            </a:pPr>
            <a:r>
              <a:rPr lang="en-US" sz="3200" dirty="0" smtClean="0">
                <a:solidFill>
                  <a:srgbClr val="FFFFFF"/>
                </a:solidFill>
                <a:latin typeface="Lucida Console"/>
                <a:cs typeface="Lucida Console"/>
              </a:rPr>
              <a:t>loss caused by </a:t>
            </a:r>
          </a:p>
          <a:p>
            <a:pPr marL="0" indent="0">
              <a:buNone/>
            </a:pPr>
            <a:r>
              <a:rPr lang="en-US" sz="3200" dirty="0" smtClean="0">
                <a:solidFill>
                  <a:srgbClr val="FFFFFF"/>
                </a:solidFill>
                <a:latin typeface="Lucida Console"/>
                <a:cs typeface="Lucida Console"/>
              </a:rPr>
              <a:t>others.</a:t>
            </a:r>
            <a:endParaRPr lang="en-US" sz="3200" dirty="0">
              <a:solidFill>
                <a:srgbClr val="FFFFFF"/>
              </a:solidFill>
              <a:latin typeface="Lucida Console"/>
              <a:cs typeface="Lucida Console"/>
            </a:endParaRPr>
          </a:p>
          <a:p>
            <a:endParaRPr lang="en-US" dirty="0"/>
          </a:p>
          <a:p>
            <a:endParaRPr lang="en-US" dirty="0">
              <a:solidFill>
                <a:schemeClr val="bg1"/>
              </a:solidFill>
            </a:endParaRPr>
          </a:p>
          <a:p>
            <a:endParaRPr lang="en-US" dirty="0"/>
          </a:p>
        </p:txBody>
      </p:sp>
      <p:pic>
        <p:nvPicPr>
          <p:cNvPr id="5" name="Content Placeholder 3" descr="250px-Law_of_Æthelberht.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06521" y="1651338"/>
            <a:ext cx="2393317" cy="3563772"/>
          </a:xfrm>
          <a:prstGeom prst="rect">
            <a:avLst/>
          </a:prstGeom>
        </p:spPr>
      </p:pic>
    </p:spTree>
    <p:extLst>
      <p:ext uri="{BB962C8B-B14F-4D97-AF65-F5344CB8AC3E}">
        <p14:creationId xmlns:p14="http://schemas.microsoft.com/office/powerpoint/2010/main" val="8926562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016000"/>
          </a:xfrm>
        </p:spPr>
        <p:txBody>
          <a:bodyPr>
            <a:noAutofit/>
          </a:bodyPr>
          <a:lstStyle/>
          <a:p>
            <a:r>
              <a:rPr lang="en-US" sz="3600" b="1" dirty="0" smtClean="0">
                <a:solidFill>
                  <a:srgbClr val="558ED5"/>
                </a:solidFill>
                <a:cs typeface="Times New Roman"/>
              </a:rPr>
              <a:t>   3</a:t>
            </a:r>
            <a:r>
              <a:rPr lang="en-US" sz="3600" b="1" dirty="0">
                <a:solidFill>
                  <a:srgbClr val="558ED5"/>
                </a:solidFill>
                <a:cs typeface="Times New Roman"/>
              </a:rPr>
              <a:t>. </a:t>
            </a:r>
            <a:r>
              <a:rPr lang="en-US" sz="3600" b="1" dirty="0">
                <a:solidFill>
                  <a:schemeClr val="tx2">
                    <a:lumMod val="20000"/>
                    <a:lumOff val="80000"/>
                  </a:schemeClr>
                </a:solidFill>
                <a:cs typeface="Times New Roman"/>
              </a:rPr>
              <a:t>Printing Press </a:t>
            </a:r>
            <a:r>
              <a:rPr lang="en-US" sz="7200" b="1" dirty="0">
                <a:solidFill>
                  <a:schemeClr val="tx2">
                    <a:lumMod val="20000"/>
                    <a:lumOff val="80000"/>
                  </a:schemeClr>
                </a:solidFill>
                <a:cs typeface="Times New Roman"/>
              </a:rPr>
              <a:t> </a:t>
            </a:r>
            <a:r>
              <a:rPr lang="en-US" sz="3600" b="1" dirty="0" smtClean="0">
                <a:solidFill>
                  <a:srgbClr val="FFFF00"/>
                </a:solidFill>
                <a:cs typeface="Times New Roman"/>
                <a:sym typeface="Wingdings"/>
              </a:rPr>
              <a:t></a:t>
            </a:r>
            <a:r>
              <a:rPr lang="en-US" sz="3600" b="1" dirty="0" smtClean="0">
                <a:solidFill>
                  <a:srgbClr val="FFFF00"/>
                </a:solidFill>
                <a:cs typeface="Times New Roman"/>
              </a:rPr>
              <a:t>  </a:t>
            </a:r>
            <a:r>
              <a:rPr lang="en-US" sz="3600" b="1" dirty="0">
                <a:solidFill>
                  <a:srgbClr val="558ED5"/>
                </a:solidFill>
                <a:cs typeface="Times New Roman"/>
              </a:rPr>
              <a:t>Jus</a:t>
            </a:r>
            <a:r>
              <a:rPr lang="en-US" sz="3600" b="1" dirty="0">
                <a:solidFill>
                  <a:schemeClr val="tx2">
                    <a:lumMod val="60000"/>
                    <a:lumOff val="40000"/>
                  </a:schemeClr>
                </a:solidFill>
                <a:cs typeface="Times New Roman"/>
              </a:rPr>
              <a:t>tice as Rights</a:t>
            </a:r>
            <a:endParaRPr lang="en-US" sz="3600" b="1" dirty="0">
              <a:solidFill>
                <a:srgbClr val="FFFF00"/>
              </a:solidFill>
              <a:latin typeface="+mn-lt"/>
              <a:cs typeface="Times New Roman"/>
            </a:endParaRPr>
          </a:p>
        </p:txBody>
      </p:sp>
      <p:sp>
        <p:nvSpPr>
          <p:cNvPr id="3" name="Content Placeholder 2"/>
          <p:cNvSpPr>
            <a:spLocks noGrp="1"/>
          </p:cNvSpPr>
          <p:nvPr>
            <p:ph sz="quarter" idx="10"/>
          </p:nvPr>
        </p:nvSpPr>
        <p:spPr>
          <a:xfrm>
            <a:off x="252291" y="1064801"/>
            <a:ext cx="5993462" cy="4907735"/>
          </a:xfrm>
        </p:spPr>
        <p:txBody>
          <a:bodyPr>
            <a:noAutofit/>
          </a:bodyPr>
          <a:lstStyle/>
          <a:p>
            <a:pPr marL="0" indent="0">
              <a:buNone/>
            </a:pPr>
            <a:r>
              <a:rPr lang="en-US" sz="2800" b="1" dirty="0" smtClean="0">
                <a:solidFill>
                  <a:schemeClr val="bg1"/>
                </a:solidFill>
                <a:latin typeface="Lucida Console"/>
                <a:cs typeface="Lucida Console"/>
              </a:rPr>
              <a:t>Fascinating transition from Justice </a:t>
            </a:r>
            <a:r>
              <a:rPr lang="en-US" sz="2800" b="1" dirty="0" smtClean="0">
                <a:solidFill>
                  <a:schemeClr val="accent6">
                    <a:lumMod val="40000"/>
                    <a:lumOff val="60000"/>
                  </a:schemeClr>
                </a:solidFill>
                <a:latin typeface="Lucida Console"/>
                <a:cs typeface="Lucida Console"/>
              </a:rPr>
              <a:t>as a privileged right… </a:t>
            </a:r>
          </a:p>
          <a:p>
            <a:pPr marL="0" indent="0">
              <a:buNone/>
            </a:pPr>
            <a:r>
              <a:rPr lang="en-US" sz="2800" b="1" dirty="0" smtClean="0">
                <a:solidFill>
                  <a:schemeClr val="bg1"/>
                </a:solidFill>
                <a:latin typeface="Lucida Console"/>
                <a:cs typeface="Lucida Console"/>
              </a:rPr>
              <a:t>To Justice </a:t>
            </a:r>
            <a:r>
              <a:rPr lang="en-US" sz="2800" b="1" dirty="0" smtClean="0">
                <a:solidFill>
                  <a:schemeClr val="accent4">
                    <a:lumMod val="40000"/>
                    <a:lumOff val="60000"/>
                  </a:schemeClr>
                </a:solidFill>
                <a:latin typeface="Lucida Console"/>
                <a:cs typeface="Lucida Console"/>
              </a:rPr>
              <a:t>as egalitarian  </a:t>
            </a:r>
          </a:p>
          <a:p>
            <a:pPr marL="0" indent="0">
              <a:buNone/>
            </a:pPr>
            <a:r>
              <a:rPr lang="en-US" sz="2800" b="1" dirty="0" smtClean="0">
                <a:solidFill>
                  <a:schemeClr val="accent4">
                    <a:lumMod val="40000"/>
                    <a:lumOff val="60000"/>
                  </a:schemeClr>
                </a:solidFill>
                <a:latin typeface="Lucida Console"/>
                <a:cs typeface="Lucida Console"/>
              </a:rPr>
              <a:t>right.</a:t>
            </a:r>
          </a:p>
          <a:p>
            <a:pPr marL="0" indent="0">
              <a:buNone/>
            </a:pPr>
            <a:endParaRPr lang="en-US" sz="2800" b="1" dirty="0" smtClean="0">
              <a:solidFill>
                <a:schemeClr val="bg1"/>
              </a:solidFill>
              <a:latin typeface="Lucida Console"/>
              <a:cs typeface="Lucida Console"/>
            </a:endParaRPr>
          </a:p>
          <a:p>
            <a:pPr marL="0" indent="0">
              <a:buNone/>
            </a:pPr>
            <a:r>
              <a:rPr lang="en-US" sz="2800" b="1" dirty="0" smtClean="0">
                <a:solidFill>
                  <a:schemeClr val="bg1"/>
                </a:solidFill>
                <a:latin typeface="Lucida Console"/>
                <a:cs typeface="Lucida Console"/>
              </a:rPr>
              <a:t>From “Declaration of the </a:t>
            </a:r>
          </a:p>
          <a:p>
            <a:pPr marL="0" indent="0">
              <a:buNone/>
            </a:pPr>
            <a:r>
              <a:rPr lang="en-US" sz="2800" b="1" dirty="0" smtClean="0">
                <a:solidFill>
                  <a:schemeClr val="bg1"/>
                </a:solidFill>
                <a:latin typeface="Lucida Console"/>
                <a:cs typeface="Lucida Console"/>
              </a:rPr>
              <a:t>Rights of Man and of the </a:t>
            </a:r>
          </a:p>
          <a:p>
            <a:pPr marL="0" indent="0">
              <a:buNone/>
            </a:pPr>
            <a:r>
              <a:rPr lang="en-US" sz="2800" b="1" dirty="0" smtClean="0">
                <a:solidFill>
                  <a:schemeClr val="bg1"/>
                </a:solidFill>
                <a:latin typeface="Lucida Console"/>
                <a:cs typeface="Lucida Console"/>
              </a:rPr>
              <a:t>Citizen” </a:t>
            </a:r>
            <a:r>
              <a:rPr lang="en-US" sz="2800" b="1" dirty="0" smtClean="0">
                <a:solidFill>
                  <a:schemeClr val="accent6">
                    <a:lumMod val="75000"/>
                  </a:schemeClr>
                </a:solidFill>
                <a:latin typeface="Lucida Console"/>
                <a:cs typeface="Lucida Console"/>
              </a:rPr>
              <a:t>1789</a:t>
            </a:r>
            <a:r>
              <a:rPr lang="en-US" sz="2800" b="1" dirty="0" smtClean="0">
                <a:solidFill>
                  <a:schemeClr val="bg1"/>
                </a:solidFill>
                <a:latin typeface="Lucida Console"/>
                <a:cs typeface="Lucida Console"/>
              </a:rPr>
              <a:t>…</a:t>
            </a:r>
          </a:p>
          <a:p>
            <a:pPr marL="0" indent="0">
              <a:buNone/>
            </a:pPr>
            <a:r>
              <a:rPr lang="en-US" sz="2800" b="1" dirty="0">
                <a:solidFill>
                  <a:schemeClr val="bg1"/>
                </a:solidFill>
                <a:latin typeface="Lucida Console"/>
                <a:cs typeface="Lucida Console"/>
              </a:rPr>
              <a:t>t</a:t>
            </a:r>
            <a:r>
              <a:rPr lang="en-US" sz="2800" b="1" dirty="0" smtClean="0">
                <a:solidFill>
                  <a:schemeClr val="bg1"/>
                </a:solidFill>
                <a:latin typeface="Lucida Console"/>
                <a:cs typeface="Lucida Console"/>
              </a:rPr>
              <a:t>o “Declaration of the  </a:t>
            </a:r>
          </a:p>
          <a:p>
            <a:pPr marL="0" indent="0">
              <a:buNone/>
            </a:pPr>
            <a:r>
              <a:rPr lang="en-US" sz="2800" b="1" dirty="0" smtClean="0">
                <a:solidFill>
                  <a:schemeClr val="bg1"/>
                </a:solidFill>
                <a:latin typeface="Lucida Console"/>
                <a:cs typeface="Lucida Console"/>
              </a:rPr>
              <a:t>Rights of Man and Citizen” </a:t>
            </a:r>
          </a:p>
          <a:p>
            <a:pPr marL="0" indent="0">
              <a:buNone/>
            </a:pPr>
            <a:r>
              <a:rPr lang="en-US" sz="2800" b="1" dirty="0" smtClean="0">
                <a:solidFill>
                  <a:schemeClr val="accent4">
                    <a:lumMod val="60000"/>
                    <a:lumOff val="40000"/>
                  </a:schemeClr>
                </a:solidFill>
                <a:latin typeface="Lucida Console"/>
                <a:cs typeface="Lucida Console"/>
              </a:rPr>
              <a:t>1793</a:t>
            </a:r>
            <a:r>
              <a:rPr lang="en-US" sz="2800" b="1" dirty="0" smtClean="0">
                <a:solidFill>
                  <a:schemeClr val="bg1"/>
                </a:solidFill>
                <a:latin typeface="Lucida Console"/>
                <a:cs typeface="Lucida Console"/>
              </a:rPr>
              <a:t>.</a:t>
            </a:r>
            <a:endParaRPr lang="en-US" sz="2800" b="1" dirty="0">
              <a:solidFill>
                <a:schemeClr val="bg1"/>
              </a:solidFill>
              <a:latin typeface="Lucida Console"/>
              <a:cs typeface="Lucida Console"/>
            </a:endParaRPr>
          </a:p>
        </p:txBody>
      </p:sp>
      <p:pic>
        <p:nvPicPr>
          <p:cNvPr id="5" name="Content Placeholder 3" descr="220px-Declaration_des_droits_de_l'homme_AE-II-3701_original.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05913" y="1488039"/>
            <a:ext cx="2501205" cy="3915130"/>
          </a:xfrm>
          <a:prstGeom prst="rect">
            <a:avLst/>
          </a:prstGeom>
        </p:spPr>
      </p:pic>
    </p:spTree>
    <p:extLst>
      <p:ext uri="{BB962C8B-B14F-4D97-AF65-F5344CB8AC3E}">
        <p14:creationId xmlns:p14="http://schemas.microsoft.com/office/powerpoint/2010/main" val="2280079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8626"/>
            <a:ext cx="9144000" cy="811455"/>
          </a:xfrm>
        </p:spPr>
        <p:txBody>
          <a:bodyPr>
            <a:noAutofit/>
          </a:bodyPr>
          <a:lstStyle/>
          <a:p>
            <a:r>
              <a:rPr lang="en-US" sz="3200" b="1" dirty="0" smtClean="0">
                <a:solidFill>
                  <a:srgbClr val="D99694"/>
                </a:solidFill>
                <a:latin typeface="+mn-lt"/>
                <a:cs typeface="Times New Roman"/>
              </a:rPr>
              <a:t> 4</a:t>
            </a:r>
            <a:r>
              <a:rPr lang="en-US" sz="3200" b="1" dirty="0">
                <a:solidFill>
                  <a:srgbClr val="D99694"/>
                </a:solidFill>
                <a:latin typeface="+mn-lt"/>
                <a:cs typeface="Times New Roman"/>
              </a:rPr>
              <a:t>. </a:t>
            </a:r>
            <a:r>
              <a:rPr lang="en-US" sz="3200" b="1" dirty="0">
                <a:solidFill>
                  <a:schemeClr val="accent2">
                    <a:lumMod val="20000"/>
                    <a:lumOff val="80000"/>
                  </a:schemeClr>
                </a:solidFill>
                <a:latin typeface="+mn-lt"/>
                <a:cs typeface="Times New Roman"/>
              </a:rPr>
              <a:t>Mass </a:t>
            </a:r>
            <a:r>
              <a:rPr lang="en-US" sz="3200" b="1" dirty="0" smtClean="0">
                <a:solidFill>
                  <a:schemeClr val="accent2">
                    <a:lumMod val="20000"/>
                    <a:lumOff val="80000"/>
                  </a:schemeClr>
                </a:solidFill>
                <a:latin typeface="+mn-lt"/>
                <a:cs typeface="Times New Roman"/>
              </a:rPr>
              <a:t>Media </a:t>
            </a:r>
            <a:r>
              <a:rPr lang="en-US" sz="3200" b="1" dirty="0" smtClean="0">
                <a:solidFill>
                  <a:srgbClr val="FFFF00"/>
                </a:solidFill>
                <a:latin typeface="+mn-lt"/>
                <a:cs typeface="Times New Roman"/>
                <a:sym typeface="Wingdings"/>
              </a:rPr>
              <a:t></a:t>
            </a:r>
            <a:r>
              <a:rPr lang="en-US" sz="3200" b="1" dirty="0" smtClean="0">
                <a:solidFill>
                  <a:srgbClr val="FFFF00"/>
                </a:solidFill>
                <a:latin typeface="+mn-lt"/>
                <a:cs typeface="Times New Roman"/>
              </a:rPr>
              <a:t> </a:t>
            </a:r>
            <a:r>
              <a:rPr lang="en-US" sz="3200" b="1" dirty="0" smtClean="0">
                <a:solidFill>
                  <a:schemeClr val="accent2">
                    <a:lumMod val="60000"/>
                    <a:lumOff val="40000"/>
                  </a:schemeClr>
                </a:solidFill>
                <a:latin typeface="+mn-lt"/>
                <a:cs typeface="Times New Roman"/>
              </a:rPr>
              <a:t>Justice as (search for) Truth</a:t>
            </a:r>
            <a:endParaRPr lang="en-US" sz="3200" b="1" dirty="0">
              <a:solidFill>
                <a:schemeClr val="accent2">
                  <a:lumMod val="60000"/>
                  <a:lumOff val="40000"/>
                </a:schemeClr>
              </a:solidFill>
              <a:latin typeface="+mn-lt"/>
              <a:cs typeface="Times New Roman"/>
            </a:endParaRPr>
          </a:p>
        </p:txBody>
      </p:sp>
      <p:sp>
        <p:nvSpPr>
          <p:cNvPr id="3" name="Content Placeholder 2"/>
          <p:cNvSpPr>
            <a:spLocks noGrp="1"/>
          </p:cNvSpPr>
          <p:nvPr>
            <p:ph sz="quarter" idx="10"/>
          </p:nvPr>
        </p:nvSpPr>
        <p:spPr>
          <a:xfrm>
            <a:off x="157238" y="910081"/>
            <a:ext cx="8986762" cy="5127322"/>
          </a:xfrm>
        </p:spPr>
        <p:txBody>
          <a:bodyPr>
            <a:normAutofit/>
          </a:bodyPr>
          <a:lstStyle/>
          <a:p>
            <a:pPr marL="0" indent="0">
              <a:buNone/>
            </a:pPr>
            <a:r>
              <a:rPr lang="en-US" dirty="0" smtClean="0">
                <a:solidFill>
                  <a:srgbClr val="FFFF00"/>
                </a:solidFill>
                <a:latin typeface="+mn-lt"/>
                <a:cs typeface="Lucida Console"/>
              </a:rPr>
              <a:t>Symptom: </a:t>
            </a:r>
            <a:r>
              <a:rPr lang="en-US" dirty="0" smtClean="0">
                <a:solidFill>
                  <a:schemeClr val="bg1"/>
                </a:solidFill>
                <a:latin typeface="+mn-lt"/>
                <a:cs typeface="Lucida Console"/>
              </a:rPr>
              <a:t>Huge increase in size of trials, discovery, documents &amp; process.</a:t>
            </a:r>
          </a:p>
          <a:p>
            <a:pPr marL="0" indent="0">
              <a:buNone/>
            </a:pPr>
            <a:r>
              <a:rPr lang="en-US" dirty="0" smtClean="0">
                <a:solidFill>
                  <a:srgbClr val="FFFF00"/>
                </a:solidFill>
                <a:latin typeface="+mn-lt"/>
                <a:cs typeface="Lucida Console"/>
              </a:rPr>
              <a:t>Motivation:</a:t>
            </a:r>
            <a:r>
              <a:rPr lang="en-US" dirty="0" smtClean="0">
                <a:solidFill>
                  <a:schemeClr val="bg1"/>
                </a:solidFill>
                <a:latin typeface="+mn-lt"/>
                <a:cs typeface="Lucida Console"/>
              </a:rPr>
              <a:t> Evidence/facts as truth/justice (as opposed to reason, argument &amp; persuasion yielding justice).</a:t>
            </a:r>
          </a:p>
          <a:p>
            <a:pPr marL="0" indent="0">
              <a:buNone/>
            </a:pPr>
            <a:r>
              <a:rPr lang="en-US" dirty="0" smtClean="0">
                <a:solidFill>
                  <a:srgbClr val="FFFF00"/>
                </a:solidFill>
                <a:latin typeface="+mn-lt"/>
                <a:cs typeface="Lucida Console"/>
              </a:rPr>
              <a:t>Result: </a:t>
            </a:r>
            <a:r>
              <a:rPr lang="en-US" dirty="0" smtClean="0">
                <a:solidFill>
                  <a:schemeClr val="bg1"/>
                </a:solidFill>
                <a:latin typeface="+mn-lt"/>
                <a:cs typeface="Lucida Console"/>
              </a:rPr>
              <a:t>1. What could be “seen” more  important then what is  </a:t>
            </a:r>
          </a:p>
          <a:p>
            <a:pPr marL="0" indent="0">
              <a:buNone/>
            </a:pPr>
            <a:r>
              <a:rPr lang="en-US" dirty="0">
                <a:solidFill>
                  <a:schemeClr val="bg1"/>
                </a:solidFill>
                <a:latin typeface="+mn-lt"/>
                <a:cs typeface="Lucida Console"/>
              </a:rPr>
              <a:t> </a:t>
            </a:r>
            <a:r>
              <a:rPr lang="en-US" dirty="0" smtClean="0">
                <a:solidFill>
                  <a:schemeClr val="bg1"/>
                </a:solidFill>
                <a:latin typeface="+mn-lt"/>
                <a:cs typeface="Lucida Console"/>
              </a:rPr>
              <a:t>                believed; &amp; 2. Bigger became “better”</a:t>
            </a:r>
          </a:p>
          <a:p>
            <a:pPr marL="0" indent="0">
              <a:buNone/>
            </a:pPr>
            <a:r>
              <a:rPr lang="en-US" dirty="0" smtClean="0">
                <a:solidFill>
                  <a:srgbClr val="FFFF00"/>
                </a:solidFill>
                <a:latin typeface="+mn-lt"/>
                <a:cs typeface="Lucida Console"/>
              </a:rPr>
              <a:t>Observation: </a:t>
            </a:r>
            <a:r>
              <a:rPr lang="en-US" dirty="0" smtClean="0">
                <a:solidFill>
                  <a:schemeClr val="tx2">
                    <a:lumMod val="40000"/>
                    <a:lumOff val="60000"/>
                  </a:schemeClr>
                </a:solidFill>
                <a:latin typeface="+mn-lt"/>
                <a:cs typeface="Lucida Console"/>
              </a:rPr>
              <a:t>All of the above happened </a:t>
            </a:r>
          </a:p>
          <a:p>
            <a:pPr marL="0" indent="0">
              <a:buNone/>
            </a:pPr>
            <a:r>
              <a:rPr lang="en-US" dirty="0" smtClean="0">
                <a:solidFill>
                  <a:schemeClr val="tx2">
                    <a:lumMod val="40000"/>
                    <a:lumOff val="60000"/>
                  </a:schemeClr>
                </a:solidFill>
                <a:latin typeface="+mn-lt"/>
                <a:cs typeface="Lucida Console"/>
              </a:rPr>
              <a:t>first in media, then in law. </a:t>
            </a:r>
            <a:r>
              <a:rPr lang="en-US" dirty="0" smtClean="0">
                <a:solidFill>
                  <a:srgbClr val="FFFF00"/>
                </a:solidFill>
                <a:latin typeface="+mn-lt"/>
                <a:cs typeface="Lucida Console"/>
                <a:sym typeface="Wingdings"/>
              </a:rPr>
              <a:t> </a:t>
            </a:r>
            <a:r>
              <a:rPr lang="en-US" dirty="0" smtClean="0">
                <a:solidFill>
                  <a:srgbClr val="FF0000"/>
                </a:solidFill>
                <a:latin typeface="+mn-lt"/>
                <a:cs typeface="Lucida Console"/>
              </a:rPr>
              <a:t>Big Media/Big Law?</a:t>
            </a:r>
          </a:p>
          <a:p>
            <a:pPr marL="0" indent="0">
              <a:buNone/>
            </a:pPr>
            <a:endParaRPr lang="en-US" sz="3200" dirty="0">
              <a:solidFill>
                <a:schemeClr val="bg1"/>
              </a:solidFill>
              <a:latin typeface="Lucida Console"/>
              <a:cs typeface="Lucida Console"/>
            </a:endParaRPr>
          </a:p>
        </p:txBody>
      </p:sp>
      <p:pic>
        <p:nvPicPr>
          <p:cNvPr id="4" name="Picture 3" descr="220px-911-Pane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07381" y="3982660"/>
            <a:ext cx="4505476" cy="1822670"/>
          </a:xfrm>
          <a:prstGeom prst="rect">
            <a:avLst/>
          </a:prstGeom>
        </p:spPr>
      </p:pic>
      <p:sp>
        <p:nvSpPr>
          <p:cNvPr id="5" name="TextBox 4"/>
          <p:cNvSpPr txBox="1"/>
          <p:nvPr/>
        </p:nvSpPr>
        <p:spPr>
          <a:xfrm>
            <a:off x="4512177" y="5883514"/>
            <a:ext cx="2200680" cy="307777"/>
          </a:xfrm>
          <a:prstGeom prst="rect">
            <a:avLst/>
          </a:prstGeom>
          <a:noFill/>
        </p:spPr>
        <p:txBody>
          <a:bodyPr wrap="none" rtlCol="0">
            <a:spAutoFit/>
          </a:bodyPr>
          <a:lstStyle/>
          <a:p>
            <a:r>
              <a:rPr lang="en-US" sz="1400" dirty="0" err="1" smtClean="0">
                <a:solidFill>
                  <a:srgbClr val="FFFF00"/>
                </a:solidFill>
              </a:rPr>
              <a:t>Newseum</a:t>
            </a:r>
            <a:r>
              <a:rPr lang="en-US" sz="1400" dirty="0">
                <a:solidFill>
                  <a:srgbClr val="FFFF00"/>
                </a:solidFill>
              </a:rPr>
              <a:t> </a:t>
            </a:r>
            <a:r>
              <a:rPr lang="en-US" sz="1400" dirty="0" smtClean="0">
                <a:solidFill>
                  <a:srgbClr val="FFFF00"/>
                </a:solidFill>
              </a:rPr>
              <a:t>9/12 headlines </a:t>
            </a:r>
            <a:endParaRPr lang="en-US" sz="1400" dirty="0">
              <a:solidFill>
                <a:srgbClr val="FFFF00"/>
              </a:solidFill>
            </a:endParaRPr>
          </a:p>
        </p:txBody>
      </p:sp>
    </p:spTree>
    <p:extLst>
      <p:ext uri="{BB962C8B-B14F-4D97-AF65-F5344CB8AC3E}">
        <p14:creationId xmlns:p14="http://schemas.microsoft.com/office/powerpoint/2010/main" val="13051565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Autofit/>
          </a:bodyPr>
          <a:lstStyle/>
          <a:p>
            <a:r>
              <a:rPr lang="en-US" b="1" dirty="0" smtClean="0">
                <a:solidFill>
                  <a:schemeClr val="accent3">
                    <a:lumMod val="60000"/>
                    <a:lumOff val="40000"/>
                  </a:schemeClr>
                </a:solidFill>
                <a:latin typeface="+mn-lt"/>
                <a:cs typeface="Times New Roman"/>
              </a:rPr>
              <a:t>  </a:t>
            </a:r>
            <a:r>
              <a:rPr lang="en-US" sz="3600" b="1" dirty="0" smtClean="0">
                <a:solidFill>
                  <a:schemeClr val="accent3">
                    <a:lumMod val="60000"/>
                    <a:lumOff val="40000"/>
                  </a:schemeClr>
                </a:solidFill>
                <a:latin typeface="+mn-lt"/>
                <a:cs typeface="Times New Roman"/>
              </a:rPr>
              <a:t>5. </a:t>
            </a:r>
            <a:r>
              <a:rPr lang="en-US" sz="3600" b="1" dirty="0" smtClean="0">
                <a:solidFill>
                  <a:schemeClr val="accent3">
                    <a:lumMod val="20000"/>
                    <a:lumOff val="80000"/>
                  </a:schemeClr>
                </a:solidFill>
                <a:latin typeface="+mn-lt"/>
                <a:cs typeface="Times New Roman"/>
              </a:rPr>
              <a:t>Digital </a:t>
            </a:r>
            <a:r>
              <a:rPr lang="en-US" sz="3600" b="1" dirty="0" smtClean="0">
                <a:solidFill>
                  <a:srgbClr val="FFFF00"/>
                </a:solidFill>
                <a:latin typeface="+mn-lt"/>
                <a:cs typeface="Times New Roman"/>
                <a:sym typeface="Wingdings"/>
              </a:rPr>
              <a:t></a:t>
            </a:r>
            <a:r>
              <a:rPr lang="en-US" sz="3600" b="1" dirty="0" smtClean="0">
                <a:solidFill>
                  <a:schemeClr val="accent2">
                    <a:lumMod val="20000"/>
                    <a:lumOff val="80000"/>
                  </a:schemeClr>
                </a:solidFill>
                <a:latin typeface="+mn-lt"/>
                <a:cs typeface="Times New Roman"/>
              </a:rPr>
              <a:t> </a:t>
            </a:r>
            <a:r>
              <a:rPr lang="en-US" sz="3600" b="1" dirty="0" smtClean="0">
                <a:solidFill>
                  <a:srgbClr val="C3D69B"/>
                </a:solidFill>
                <a:latin typeface="+mn-lt"/>
                <a:cs typeface="Times New Roman"/>
              </a:rPr>
              <a:t>Justice as Resolution</a:t>
            </a:r>
            <a:endParaRPr lang="en-US" sz="3600" b="1" dirty="0">
              <a:latin typeface="+mn-lt"/>
              <a:cs typeface="Times New Roman"/>
            </a:endParaRPr>
          </a:p>
        </p:txBody>
      </p:sp>
      <p:sp>
        <p:nvSpPr>
          <p:cNvPr id="3" name="Content Placeholder 2"/>
          <p:cNvSpPr>
            <a:spLocks noGrp="1"/>
          </p:cNvSpPr>
          <p:nvPr>
            <p:ph sz="quarter" idx="10"/>
          </p:nvPr>
        </p:nvSpPr>
        <p:spPr/>
        <p:txBody>
          <a:bodyPr/>
          <a:lstStyle/>
          <a:p>
            <a:r>
              <a:rPr lang="en-US" sz="2800" dirty="0" smtClean="0">
                <a:solidFill>
                  <a:schemeClr val="bg1"/>
                </a:solidFill>
                <a:latin typeface="Lucida Console"/>
                <a:cs typeface="Lucida Console"/>
              </a:rPr>
              <a:t>Mediation/Arbitration</a:t>
            </a:r>
          </a:p>
          <a:p>
            <a:r>
              <a:rPr lang="en-US" sz="2800" dirty="0" smtClean="0">
                <a:solidFill>
                  <a:schemeClr val="bg1"/>
                </a:solidFill>
                <a:latin typeface="Lucida Console"/>
                <a:cs typeface="Lucida Console"/>
              </a:rPr>
              <a:t>Truth &amp; Reconciliation Commissions</a:t>
            </a:r>
          </a:p>
          <a:p>
            <a:r>
              <a:rPr lang="en-US" sz="2800" dirty="0" smtClean="0">
                <a:solidFill>
                  <a:schemeClr val="bg1"/>
                </a:solidFill>
                <a:latin typeface="Lucida Console"/>
                <a:cs typeface="Lucida Console"/>
              </a:rPr>
              <a:t>“Peace is Justice”???</a:t>
            </a:r>
          </a:p>
          <a:p>
            <a:endParaRPr lang="en-US" dirty="0">
              <a:solidFill>
                <a:schemeClr val="bg1"/>
              </a:solidFill>
            </a:endParaRPr>
          </a:p>
        </p:txBody>
      </p:sp>
      <p:pic>
        <p:nvPicPr>
          <p:cNvPr id="4" name="Content Placeholder 3" descr="800px-No_justice,_no_peac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44389" y="2942123"/>
            <a:ext cx="7316154" cy="2784011"/>
          </a:xfrm>
          <a:prstGeom prst="rect">
            <a:avLst/>
          </a:prstGeom>
        </p:spPr>
      </p:pic>
    </p:spTree>
    <p:extLst>
      <p:ext uri="{BB962C8B-B14F-4D97-AF65-F5344CB8AC3E}">
        <p14:creationId xmlns:p14="http://schemas.microsoft.com/office/powerpoint/2010/main" val="678839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6000"/>
          </a:xfrm>
        </p:spPr>
        <p:txBody>
          <a:bodyPr>
            <a:noAutofit/>
          </a:bodyPr>
          <a:lstStyle/>
          <a:p>
            <a:r>
              <a:rPr lang="en-US" sz="4800" b="1" dirty="0" smtClean="0">
                <a:solidFill>
                  <a:srgbClr val="008000"/>
                </a:solidFill>
                <a:latin typeface="Times New Roman"/>
                <a:cs typeface="Times New Roman"/>
              </a:rPr>
              <a:t> </a:t>
            </a:r>
            <a:br>
              <a:rPr lang="en-US" sz="4800" b="1" dirty="0" smtClean="0">
                <a:solidFill>
                  <a:srgbClr val="008000"/>
                </a:solidFill>
                <a:latin typeface="Times New Roman"/>
                <a:cs typeface="Times New Roman"/>
              </a:rPr>
            </a:br>
            <a:r>
              <a:rPr lang="en-US" b="1" dirty="0" smtClean="0">
                <a:solidFill>
                  <a:schemeClr val="accent4"/>
                </a:solidFill>
                <a:latin typeface="+mn-lt"/>
                <a:cs typeface="Times New Roman"/>
              </a:rPr>
              <a:t>6</a:t>
            </a:r>
            <a:r>
              <a:rPr lang="en-US" b="1" dirty="0">
                <a:solidFill>
                  <a:schemeClr val="accent4"/>
                </a:solidFill>
                <a:latin typeface="+mn-lt"/>
                <a:cs typeface="Times New Roman"/>
              </a:rPr>
              <a:t>. </a:t>
            </a:r>
            <a:r>
              <a:rPr lang="en-US" b="1" dirty="0" smtClean="0">
                <a:solidFill>
                  <a:schemeClr val="accent4">
                    <a:lumMod val="40000"/>
                    <a:lumOff val="60000"/>
                  </a:schemeClr>
                </a:solidFill>
                <a:latin typeface="+mn-lt"/>
                <a:cs typeface="Times New Roman"/>
              </a:rPr>
              <a:t>Big Data </a:t>
            </a:r>
            <a:r>
              <a:rPr lang="en-US" b="1" dirty="0" smtClean="0">
                <a:solidFill>
                  <a:srgbClr val="FFFF00"/>
                </a:solidFill>
                <a:latin typeface="+mn-lt"/>
                <a:cs typeface="Times New Roman"/>
                <a:sym typeface="Wingdings"/>
              </a:rPr>
              <a:t></a:t>
            </a:r>
            <a:r>
              <a:rPr lang="en-US" b="1" dirty="0" smtClean="0">
                <a:solidFill>
                  <a:srgbClr val="FFFF00"/>
                </a:solidFill>
                <a:latin typeface="+mn-lt"/>
                <a:cs typeface="Times New Roman"/>
              </a:rPr>
              <a:t> </a:t>
            </a:r>
            <a:r>
              <a:rPr lang="en-US" b="1" dirty="0" smtClean="0">
                <a:solidFill>
                  <a:schemeClr val="accent4"/>
                </a:solidFill>
                <a:latin typeface="+mn-lt"/>
                <a:cs typeface="Times New Roman"/>
              </a:rPr>
              <a:t>Justice as Boundaries</a:t>
            </a:r>
            <a:r>
              <a:rPr lang="en-US" b="1" dirty="0">
                <a:solidFill>
                  <a:srgbClr val="008000"/>
                </a:solidFill>
                <a:latin typeface="+mn-lt"/>
                <a:cs typeface="Times New Roman"/>
              </a:rPr>
              <a:t/>
            </a:r>
            <a:br>
              <a:rPr lang="en-US" b="1" dirty="0">
                <a:solidFill>
                  <a:srgbClr val="008000"/>
                </a:solidFill>
                <a:latin typeface="+mn-lt"/>
                <a:cs typeface="Times New Roman"/>
              </a:rPr>
            </a:br>
            <a:endParaRPr lang="en-US" b="1" dirty="0">
              <a:latin typeface="+mn-lt"/>
              <a:cs typeface="Times New Roman"/>
            </a:endParaRPr>
          </a:p>
        </p:txBody>
      </p:sp>
      <p:sp>
        <p:nvSpPr>
          <p:cNvPr id="3" name="Content Placeholder 2"/>
          <p:cNvSpPr>
            <a:spLocks noGrp="1"/>
          </p:cNvSpPr>
          <p:nvPr>
            <p:ph sz="quarter" idx="10"/>
          </p:nvPr>
        </p:nvSpPr>
        <p:spPr>
          <a:xfrm>
            <a:off x="254000" y="1116007"/>
            <a:ext cx="8890000" cy="4989969"/>
          </a:xfrm>
        </p:spPr>
        <p:txBody>
          <a:bodyPr>
            <a:normAutofit/>
          </a:bodyPr>
          <a:lstStyle/>
          <a:p>
            <a:r>
              <a:rPr lang="en-US" sz="3000" dirty="0" smtClean="0">
                <a:solidFill>
                  <a:schemeClr val="bg1"/>
                </a:solidFill>
                <a:latin typeface="+mn-lt"/>
                <a:cs typeface="Lucida Console"/>
              </a:rPr>
              <a:t>Harassment/Privacy test</a:t>
            </a:r>
          </a:p>
          <a:p>
            <a:r>
              <a:rPr lang="en-US" sz="3000" dirty="0" smtClean="0">
                <a:solidFill>
                  <a:schemeClr val="bg1"/>
                </a:solidFill>
                <a:latin typeface="+mn-lt"/>
                <a:cs typeface="Lucida Console"/>
              </a:rPr>
              <a:t>Also “user’s rights” in SCC </a:t>
            </a:r>
            <a:r>
              <a:rPr lang="en-US" sz="3000" dirty="0" err="1" smtClean="0">
                <a:solidFill>
                  <a:schemeClr val="bg1"/>
                </a:solidFill>
                <a:latin typeface="+mn-lt"/>
                <a:cs typeface="Lucida Console"/>
              </a:rPr>
              <a:t>pentalogy</a:t>
            </a:r>
            <a:r>
              <a:rPr lang="en-US" sz="3000" dirty="0" smtClean="0">
                <a:solidFill>
                  <a:schemeClr val="bg1"/>
                </a:solidFill>
                <a:latin typeface="+mn-lt"/>
                <a:cs typeface="Lucida Console"/>
              </a:rPr>
              <a:t> –</a:t>
            </a:r>
            <a:r>
              <a:rPr lang="en-US" sz="3000" dirty="0">
                <a:solidFill>
                  <a:schemeClr val="bg1"/>
                </a:solidFill>
                <a:latin typeface="+mn-lt"/>
                <a:cs typeface="Lucida Console"/>
              </a:rPr>
              <a:t> </a:t>
            </a:r>
            <a:r>
              <a:rPr lang="en-US" sz="3000" dirty="0" err="1" smtClean="0">
                <a:solidFill>
                  <a:schemeClr val="bg1"/>
                </a:solidFill>
                <a:latin typeface="+mn-lt"/>
                <a:cs typeface="Lucida Console"/>
              </a:rPr>
              <a:t>Abella</a:t>
            </a:r>
            <a:r>
              <a:rPr lang="en-US" sz="3000" dirty="0" smtClean="0">
                <a:solidFill>
                  <a:schemeClr val="bg1"/>
                </a:solidFill>
                <a:latin typeface="+mn-lt"/>
                <a:cs typeface="Lucida Console"/>
              </a:rPr>
              <a:t> </a:t>
            </a:r>
            <a:r>
              <a:rPr lang="en-US" sz="3000" dirty="0">
                <a:solidFill>
                  <a:schemeClr val="bg1"/>
                </a:solidFill>
                <a:latin typeface="+mn-lt"/>
                <a:cs typeface="Lucida Console"/>
              </a:rPr>
              <a:t>J. for the majority in </a:t>
            </a:r>
            <a:r>
              <a:rPr lang="en-US" sz="3000" i="1" dirty="0" smtClean="0">
                <a:solidFill>
                  <a:schemeClr val="bg1"/>
                </a:solidFill>
                <a:latin typeface="+mn-lt"/>
                <a:cs typeface="Lucida Console"/>
              </a:rPr>
              <a:t>“Access Copyright</a:t>
            </a:r>
            <a:r>
              <a:rPr lang="en-US" sz="3000" dirty="0" smtClean="0">
                <a:solidFill>
                  <a:schemeClr val="bg1"/>
                </a:solidFill>
                <a:latin typeface="+mn-lt"/>
                <a:cs typeface="Lucida Console"/>
              </a:rPr>
              <a:t>” case </a:t>
            </a:r>
            <a:r>
              <a:rPr lang="en-US" sz="3000" dirty="0">
                <a:solidFill>
                  <a:schemeClr val="bg1"/>
                </a:solidFill>
                <a:latin typeface="+mn-lt"/>
                <a:cs typeface="Lucida Console"/>
              </a:rPr>
              <a:t>2012 SCC 37</a:t>
            </a:r>
          </a:p>
          <a:p>
            <a:pPr marL="0" indent="0">
              <a:buNone/>
            </a:pPr>
            <a:r>
              <a:rPr lang="en-US" sz="3000" dirty="0">
                <a:solidFill>
                  <a:schemeClr val="bg1"/>
                </a:solidFill>
                <a:latin typeface="+mn-lt"/>
                <a:cs typeface="Lucida Console"/>
              </a:rPr>
              <a:t>“</a:t>
            </a:r>
            <a:r>
              <a:rPr lang="en-US" sz="3000" dirty="0">
                <a:solidFill>
                  <a:srgbClr val="FFFF00"/>
                </a:solidFill>
                <a:latin typeface="+mn-lt"/>
                <a:cs typeface="Lucida Console"/>
              </a:rPr>
              <a:t>…fair dealing is a “user’s right”</a:t>
            </a:r>
            <a:r>
              <a:rPr lang="en-US" sz="3000" dirty="0">
                <a:solidFill>
                  <a:schemeClr val="bg1"/>
                </a:solidFill>
                <a:latin typeface="+mn-lt"/>
                <a:cs typeface="Lucida Console"/>
              </a:rPr>
              <a:t>, and the </a:t>
            </a:r>
            <a:r>
              <a:rPr lang="en-US" sz="3000" b="1" dirty="0">
                <a:solidFill>
                  <a:schemeClr val="bg1"/>
                </a:solidFill>
                <a:latin typeface="+mn-lt"/>
                <a:cs typeface="Lucida Console"/>
              </a:rPr>
              <a:t>relevant perspective when considering whether the dealing is for an allowable purpose…</a:t>
            </a:r>
            <a:r>
              <a:rPr lang="en-US" sz="3000" b="1" dirty="0">
                <a:solidFill>
                  <a:srgbClr val="FF0000"/>
                </a:solidFill>
                <a:latin typeface="+mn-lt"/>
                <a:cs typeface="Lucida Console"/>
              </a:rPr>
              <a:t>is that of the user…</a:t>
            </a:r>
            <a:r>
              <a:rPr lang="en-US" sz="3000" dirty="0" smtClean="0">
                <a:solidFill>
                  <a:schemeClr val="bg1"/>
                </a:solidFill>
                <a:latin typeface="+mn-lt"/>
                <a:cs typeface="Lucida Console"/>
              </a:rPr>
              <a:t>”</a:t>
            </a:r>
          </a:p>
          <a:p>
            <a:pPr marL="0" indent="0">
              <a:buNone/>
            </a:pPr>
            <a:endParaRPr lang="en-US" sz="3000" dirty="0">
              <a:solidFill>
                <a:schemeClr val="bg1"/>
              </a:solidFill>
              <a:latin typeface="+mn-lt"/>
              <a:cs typeface="Lucida Console"/>
            </a:endParaRPr>
          </a:p>
          <a:p>
            <a:endParaRPr lang="en-US" sz="3200" dirty="0">
              <a:solidFill>
                <a:schemeClr val="bg1"/>
              </a:solidFill>
              <a:latin typeface="+mn-lt"/>
            </a:endParaRPr>
          </a:p>
        </p:txBody>
      </p:sp>
      <p:pic>
        <p:nvPicPr>
          <p:cNvPr id="4" name="Picture 3" descr="Anita_Sarkeesian_201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73095" y="4255407"/>
            <a:ext cx="2794000" cy="1866900"/>
          </a:xfrm>
          <a:prstGeom prst="rect">
            <a:avLst/>
          </a:prstGeom>
        </p:spPr>
      </p:pic>
      <p:pic>
        <p:nvPicPr>
          <p:cNvPr id="5" name="Content Placeholder 3" descr="IMG_1462.PNG"/>
          <p:cNvPicPr>
            <a:picLocks noChangeAspect="1"/>
          </p:cNvPicPr>
          <p:nvPr/>
        </p:nvPicPr>
        <p:blipFill rotWithShape="1">
          <a:blip r:embed="rId3" cstate="print">
            <a:extLst>
              <a:ext uri="{28A0092B-C50C-407E-A947-70E740481C1C}">
                <a14:useLocalDpi xmlns:a14="http://schemas.microsoft.com/office/drawing/2010/main"/>
              </a:ext>
            </a:extLst>
          </a:blip>
          <a:srcRect l="-1212" r="-1212"/>
          <a:stretch/>
        </p:blipFill>
        <p:spPr>
          <a:xfrm>
            <a:off x="2733524" y="4255407"/>
            <a:ext cx="2491620" cy="1506818"/>
          </a:xfrm>
          <a:prstGeom prst="rect">
            <a:avLst/>
          </a:prstGeom>
        </p:spPr>
      </p:pic>
    </p:spTree>
    <p:extLst>
      <p:ext uri="{BB962C8B-B14F-4D97-AF65-F5344CB8AC3E}">
        <p14:creationId xmlns:p14="http://schemas.microsoft.com/office/powerpoint/2010/main" val="1546979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4476" y="326593"/>
            <a:ext cx="8829524" cy="1016000"/>
          </a:xfrm>
        </p:spPr>
        <p:txBody>
          <a:bodyPr>
            <a:noAutofit/>
          </a:bodyPr>
          <a:lstStyle/>
          <a:p>
            <a:pPr marL="0" indent="0"/>
            <a:r>
              <a:rPr lang="en-US" sz="3200" b="1" dirty="0" smtClean="0">
                <a:solidFill>
                  <a:srgbClr val="FF0000"/>
                </a:solidFill>
                <a:latin typeface="+mn-lt"/>
                <a:cs typeface="Times New Roman"/>
              </a:rPr>
              <a:t/>
            </a:r>
            <a:br>
              <a:rPr lang="en-US" sz="3200" b="1" dirty="0" smtClean="0">
                <a:solidFill>
                  <a:srgbClr val="FF0000"/>
                </a:solidFill>
                <a:latin typeface="+mn-lt"/>
                <a:cs typeface="Times New Roman"/>
              </a:rPr>
            </a:br>
            <a:r>
              <a:rPr lang="en-US" sz="3600" b="1" dirty="0" smtClean="0">
                <a:solidFill>
                  <a:srgbClr val="FF0000"/>
                </a:solidFill>
                <a:latin typeface="+mn-lt"/>
                <a:cs typeface="Times New Roman"/>
              </a:rPr>
              <a:t>7. Virtual reality </a:t>
            </a:r>
            <a:r>
              <a:rPr lang="en-US" sz="3600" b="1" dirty="0" smtClean="0">
                <a:solidFill>
                  <a:srgbClr val="FFFF00"/>
                </a:solidFill>
                <a:latin typeface="+mn-lt"/>
                <a:cs typeface="Times New Roman"/>
                <a:sym typeface="Wingdings"/>
              </a:rPr>
              <a:t></a:t>
            </a:r>
            <a:r>
              <a:rPr lang="en-US" sz="3600" b="1" dirty="0" smtClean="0">
                <a:solidFill>
                  <a:srgbClr val="FFFF00"/>
                </a:solidFill>
                <a:latin typeface="+mn-lt"/>
                <a:cs typeface="Times New Roman"/>
              </a:rPr>
              <a:t> </a:t>
            </a:r>
            <a:r>
              <a:rPr lang="en-US" sz="3600" b="1" i="1" dirty="0">
                <a:solidFill>
                  <a:srgbClr val="FF51B2"/>
                </a:solidFill>
                <a:latin typeface="+mn-lt"/>
                <a:cs typeface="Lucida Grande"/>
              </a:rPr>
              <a:t>Freedom of </a:t>
            </a:r>
            <a:r>
              <a:rPr lang="en-US" sz="3600" b="1" i="1" dirty="0" smtClean="0">
                <a:solidFill>
                  <a:srgbClr val="FF51B2"/>
                </a:solidFill>
                <a:latin typeface="+mn-lt"/>
                <a:cs typeface="Lucida Grande"/>
              </a:rPr>
              <a:t>Thought</a:t>
            </a:r>
            <a:r>
              <a:rPr lang="en-US" sz="3600" b="1" dirty="0">
                <a:solidFill>
                  <a:schemeClr val="accent4">
                    <a:lumMod val="60000"/>
                    <a:lumOff val="40000"/>
                  </a:schemeClr>
                </a:solidFill>
                <a:latin typeface="+mn-lt"/>
                <a:cs typeface="Lucida Grande"/>
              </a:rPr>
              <a:t/>
            </a:r>
            <a:br>
              <a:rPr lang="en-US" sz="3600" b="1" dirty="0">
                <a:solidFill>
                  <a:schemeClr val="accent4">
                    <a:lumMod val="60000"/>
                    <a:lumOff val="40000"/>
                  </a:schemeClr>
                </a:solidFill>
                <a:latin typeface="+mn-lt"/>
                <a:cs typeface="Lucida Grande"/>
              </a:rPr>
            </a:br>
            <a:endParaRPr lang="en-US" sz="3600" b="1" dirty="0">
              <a:solidFill>
                <a:srgbClr val="FF0000"/>
              </a:solidFill>
              <a:latin typeface="+mn-lt"/>
              <a:cs typeface="Times New Roman"/>
            </a:endParaRPr>
          </a:p>
        </p:txBody>
      </p:sp>
      <p:sp>
        <p:nvSpPr>
          <p:cNvPr id="3" name="Content Placeholder 2"/>
          <p:cNvSpPr>
            <a:spLocks noGrp="1"/>
          </p:cNvSpPr>
          <p:nvPr>
            <p:ph sz="quarter" idx="10"/>
          </p:nvPr>
        </p:nvSpPr>
        <p:spPr>
          <a:xfrm>
            <a:off x="457200" y="1408134"/>
            <a:ext cx="8408610" cy="4318000"/>
          </a:xfrm>
        </p:spPr>
        <p:txBody>
          <a:bodyPr>
            <a:normAutofit/>
          </a:bodyPr>
          <a:lstStyle/>
          <a:p>
            <a:pPr marL="0" indent="0">
              <a:buNone/>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P22 Typewriter"/>
                <a:cs typeface="P22 Typewriter"/>
              </a:rPr>
              <a:t>The Future is</a:t>
            </a: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P22 Typewriter"/>
                <a:cs typeface="P22 Typewriter"/>
              </a:rPr>
              <a:t> </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P22 Typewriter"/>
                <a:cs typeface="P22 Typewriter"/>
              </a:rPr>
              <a:t>“Telepathic”</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P22 Typewriter"/>
              <a:cs typeface="P22 Typewriter"/>
            </a:endParaRPr>
          </a:p>
        </p:txBody>
      </p:sp>
      <p:pic>
        <p:nvPicPr>
          <p:cNvPr id="4" name="Content Placeholder 6" descr="Ingress_Intel_Map_full-screen.png"/>
          <p:cNvPicPr>
            <a:picLocks noChangeAspect="1"/>
          </p:cNvPicPr>
          <p:nvPr/>
        </p:nvPicPr>
        <p:blipFill rotWithShape="1">
          <a:blip r:embed="rId2" cstate="print">
            <a:extLst>
              <a:ext uri="{28A0092B-C50C-407E-A947-70E740481C1C}">
                <a14:useLocalDpi xmlns:a14="http://schemas.microsoft.com/office/drawing/2010/main"/>
              </a:ext>
            </a:extLst>
          </a:blip>
          <a:srcRect l="-102"/>
          <a:stretch/>
        </p:blipFill>
        <p:spPr>
          <a:xfrm>
            <a:off x="885936" y="2293942"/>
            <a:ext cx="4175729" cy="2788595"/>
          </a:xfrm>
          <a:prstGeom prst="rect">
            <a:avLst/>
          </a:prstGeom>
        </p:spPr>
      </p:pic>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72857" y="3822095"/>
            <a:ext cx="4201122" cy="2207964"/>
          </a:xfrm>
          <a:prstGeom prst="rect">
            <a:avLst/>
          </a:prstGeom>
        </p:spPr>
      </p:pic>
      <p:pic>
        <p:nvPicPr>
          <p:cNvPr id="7" name="Picture 6" descr="220px-PLoSBiol4.e126.Fig6fNeur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8952" y="2293942"/>
            <a:ext cx="2503715" cy="2185060"/>
          </a:xfrm>
          <a:prstGeom prst="rect">
            <a:avLst/>
          </a:prstGeom>
        </p:spPr>
      </p:pic>
    </p:spTree>
    <p:extLst>
      <p:ext uri="{BB962C8B-B14F-4D97-AF65-F5344CB8AC3E}">
        <p14:creationId xmlns:p14="http://schemas.microsoft.com/office/powerpoint/2010/main" val="11954109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2705"/>
            <a:ext cx="6383895" cy="1668290"/>
          </a:xfrm>
        </p:spPr>
        <p:txBody>
          <a:bodyPr>
            <a:normAutofit fontScale="90000"/>
          </a:bodyPr>
          <a:lstStyle/>
          <a:p>
            <a:r>
              <a:rPr lang="en-US" sz="5400" b="1" dirty="0" smtClean="0">
                <a:solidFill>
                  <a:srgbClr val="FFFF00"/>
                </a:solidFill>
                <a:latin typeface="+mn-lt"/>
              </a:rPr>
              <a:t>Online Survey Coming</a:t>
            </a:r>
            <a:endParaRPr lang="en-US" sz="5400" b="1" dirty="0">
              <a:solidFill>
                <a:srgbClr val="FFFF00"/>
              </a:solidFill>
              <a:latin typeface="+mn-lt"/>
            </a:endParaRPr>
          </a:p>
        </p:txBody>
      </p:sp>
      <p:pic>
        <p:nvPicPr>
          <p:cNvPr id="4" name="Content Placeholder 3" descr="Screen Shot 2014-10-28 at 11.07.32 PM.png"/>
          <p:cNvPicPr>
            <a:picLocks noGrp="1" noChangeAspect="1"/>
          </p:cNvPicPr>
          <p:nvPr>
            <p:ph sz="quarter" idx="10"/>
          </p:nvPr>
        </p:nvPicPr>
        <p:blipFill>
          <a:blip r:embed="rId2" cstate="print">
            <a:extLst>
              <a:ext uri="{28A0092B-C50C-407E-A947-70E740481C1C}">
                <a14:useLocalDpi xmlns:a14="http://schemas.microsoft.com/office/drawing/2010/main"/>
              </a:ext>
            </a:extLst>
          </a:blip>
          <a:srcRect t="-670" b="-670"/>
          <a:stretch>
            <a:fillRect/>
          </a:stretch>
        </p:blipFill>
        <p:spPr>
          <a:xfrm>
            <a:off x="457200" y="1800995"/>
            <a:ext cx="6469174" cy="3394320"/>
          </a:xfrm>
        </p:spPr>
      </p:pic>
      <p:pic>
        <p:nvPicPr>
          <p:cNvPr id="3" name="Picture 2" descr="Open-Badges-Video-Game-Law.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8130" y="132705"/>
            <a:ext cx="1652162" cy="6085468"/>
          </a:xfrm>
          <a:prstGeom prst="rect">
            <a:avLst/>
          </a:prstGeom>
        </p:spPr>
      </p:pic>
    </p:spTree>
    <p:extLst>
      <p:ext uri="{BB962C8B-B14F-4D97-AF65-F5344CB8AC3E}">
        <p14:creationId xmlns:p14="http://schemas.microsoft.com/office/powerpoint/2010/main" val="41934455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2582" y="246452"/>
            <a:ext cx="8741418" cy="5725269"/>
          </a:xfrm>
        </p:spPr>
        <p:txBody>
          <a:bodyPr>
            <a:normAutofit/>
          </a:bodyPr>
          <a:lstStyle/>
          <a:p>
            <a:pPr marL="0" indent="0">
              <a:buNone/>
            </a:pPr>
            <a:r>
              <a:rPr lang="en-US" sz="4400" dirty="0" smtClean="0">
                <a:solidFill>
                  <a:srgbClr val="FFFF00"/>
                </a:solidFill>
                <a:latin typeface="P22 Typewriter"/>
                <a:cs typeface="P22 Typewriter"/>
              </a:rPr>
              <a:t>Now Back to Our Regularly Scheduled Programming…</a:t>
            </a:r>
            <a:endParaRPr lang="en-US" sz="4400" dirty="0">
              <a:solidFill>
                <a:srgbClr val="FFFF00"/>
              </a:solidFill>
              <a:latin typeface="P22 Typewriter"/>
              <a:cs typeface="P22 Typewriter"/>
            </a:endParaRPr>
          </a:p>
        </p:txBody>
      </p:sp>
      <p:pic>
        <p:nvPicPr>
          <p:cNvPr id="4" name="Content Placeholder 3" descr="file7991274103168.jpg"/>
          <p:cNvPicPr>
            <a:picLocks noChangeAspect="1"/>
          </p:cNvPicPr>
          <p:nvPr/>
        </p:nvPicPr>
        <p:blipFill rotWithShape="1">
          <a:blip r:embed="rId2" cstate="print">
            <a:extLst>
              <a:ext uri="{28A0092B-C50C-407E-A947-70E740481C1C}">
                <a14:useLocalDpi xmlns:a14="http://schemas.microsoft.com/office/drawing/2010/main"/>
              </a:ext>
            </a:extLst>
          </a:blip>
          <a:srcRect l="-242" r="-124"/>
          <a:stretch/>
        </p:blipFill>
        <p:spPr>
          <a:xfrm>
            <a:off x="1554408" y="1535585"/>
            <a:ext cx="6122856" cy="4331411"/>
          </a:xfrm>
          <a:prstGeom prst="rect">
            <a:avLst/>
          </a:prstGeom>
        </p:spPr>
      </p:pic>
    </p:spTree>
    <p:extLst>
      <p:ext uri="{BB962C8B-B14F-4D97-AF65-F5344CB8AC3E}">
        <p14:creationId xmlns:p14="http://schemas.microsoft.com/office/powerpoint/2010/main" val="36515761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12117"/>
            <a:ext cx="8636000" cy="1147380"/>
          </a:xfrm>
        </p:spPr>
        <p:txBody>
          <a:bodyPr>
            <a:noAutofit/>
          </a:bodyPr>
          <a:lstStyle/>
          <a:p>
            <a:r>
              <a:rPr lang="en-US" sz="4400" b="1" dirty="0" smtClean="0">
                <a:solidFill>
                  <a:srgbClr val="FFFF00"/>
                </a:solidFill>
                <a:latin typeface="+mn-lt"/>
              </a:rPr>
              <a:t>      We were talking about…     </a:t>
            </a:r>
            <a:br>
              <a:rPr lang="en-US" sz="4400" b="1" dirty="0" smtClean="0">
                <a:solidFill>
                  <a:srgbClr val="FFFF00"/>
                </a:solidFill>
                <a:latin typeface="+mn-lt"/>
              </a:rPr>
            </a:br>
            <a:r>
              <a:rPr lang="en-US" sz="4400" b="1" dirty="0">
                <a:solidFill>
                  <a:srgbClr val="FFFF00"/>
                </a:solidFill>
                <a:latin typeface="+mn-lt"/>
              </a:rPr>
              <a:t> </a:t>
            </a:r>
            <a:r>
              <a:rPr lang="en-US" sz="4400" b="1" dirty="0" smtClean="0">
                <a:solidFill>
                  <a:srgbClr val="FFFF00"/>
                </a:solidFill>
                <a:latin typeface="+mn-lt"/>
              </a:rPr>
              <a:t>     </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“chill”</a:t>
            </a:r>
            <a:endParaRPr lang="en-US" sz="4400" b="1" dirty="0">
              <a:solidFill>
                <a:schemeClr val="bg1"/>
              </a:solidFill>
              <a:latin typeface="+mn-lt"/>
            </a:endParaRPr>
          </a:p>
        </p:txBody>
      </p:sp>
      <p:pic>
        <p:nvPicPr>
          <p:cNvPr id="4" name="Content Placeholder 3" descr="1366385589kb04p.jp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02" r="-102"/>
          <a:stretch/>
        </p:blipFill>
        <p:spPr>
          <a:xfrm>
            <a:off x="1516188" y="1300898"/>
            <a:ext cx="6279554" cy="4689959"/>
          </a:xfrm>
        </p:spPr>
      </p:pic>
    </p:spTree>
    <p:extLst>
      <p:ext uri="{BB962C8B-B14F-4D97-AF65-F5344CB8AC3E}">
        <p14:creationId xmlns:p14="http://schemas.microsoft.com/office/powerpoint/2010/main" val="29337099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17"/>
            <a:ext cx="8644600" cy="1016000"/>
          </a:xfrm>
        </p:spPr>
        <p:txBody>
          <a:bodyPr>
            <a:noAutofit/>
          </a:bodyPr>
          <a:lstStyle/>
          <a:p>
            <a:r>
              <a:rPr lang="en-US" b="1" dirty="0" smtClean="0">
                <a:solidFill>
                  <a:srgbClr val="FF0000"/>
                </a:solidFill>
                <a:latin typeface="+mn-lt"/>
              </a:rPr>
              <a:t> </a:t>
            </a:r>
            <a:r>
              <a:rPr lang="en-US" b="1" dirty="0" smtClean="0">
                <a:solidFill>
                  <a:srgbClr val="FFFF00"/>
                </a:solidFill>
                <a:latin typeface="+mn-lt"/>
              </a:rPr>
              <a:t>Prior Restraints Are A Problem</a:t>
            </a:r>
            <a:endParaRPr lang="en-US" b="1" dirty="0">
              <a:solidFill>
                <a:srgbClr val="FFFF00"/>
              </a:solidFill>
              <a:latin typeface="+mn-lt"/>
            </a:endParaRPr>
          </a:p>
        </p:txBody>
      </p:sp>
      <p:sp>
        <p:nvSpPr>
          <p:cNvPr id="3" name="Content Placeholder 2"/>
          <p:cNvSpPr>
            <a:spLocks noGrp="1"/>
          </p:cNvSpPr>
          <p:nvPr>
            <p:ph sz="quarter" idx="10"/>
          </p:nvPr>
        </p:nvSpPr>
        <p:spPr>
          <a:xfrm>
            <a:off x="624416" y="1259101"/>
            <a:ext cx="8519583" cy="4693661"/>
          </a:xfrm>
        </p:spPr>
        <p:txBody>
          <a:bodyPr>
            <a:noAutofit/>
          </a:bodyPr>
          <a:lstStyle/>
          <a:p>
            <a:pPr marL="0" indent="0">
              <a:buNone/>
            </a:pPr>
            <a:r>
              <a:rPr lang="en-US" sz="3200" b="1" dirty="0" smtClean="0">
                <a:solidFill>
                  <a:schemeClr val="bg1"/>
                </a:solidFill>
                <a:latin typeface="+mn-lt"/>
                <a:cs typeface="Lucida Console"/>
              </a:rPr>
              <a:t>Blackstone: </a:t>
            </a:r>
            <a:r>
              <a:rPr lang="en-US" sz="3200" dirty="0" smtClean="0">
                <a:solidFill>
                  <a:schemeClr val="bg1"/>
                </a:solidFill>
                <a:latin typeface="+mn-lt"/>
                <a:cs typeface="Lucida Console"/>
              </a:rPr>
              <a:t>“</a:t>
            </a:r>
            <a:r>
              <a:rPr lang="en-US" sz="3200" dirty="0">
                <a:solidFill>
                  <a:schemeClr val="bg1"/>
                </a:solidFill>
                <a:latin typeface="+mn-lt"/>
                <a:cs typeface="Lucida Console"/>
              </a:rPr>
              <a:t>Every freeman has an undoubted right to lay what sentiments he pleases before the public; to forbid this, is to destroy the freedom of the </a:t>
            </a:r>
            <a:r>
              <a:rPr lang="en-US" sz="3200" dirty="0" smtClean="0">
                <a:solidFill>
                  <a:schemeClr val="bg1"/>
                </a:solidFill>
                <a:latin typeface="+mn-lt"/>
                <a:cs typeface="Lucida Console"/>
              </a:rPr>
              <a:t>press;…” </a:t>
            </a:r>
            <a:r>
              <a:rPr lang="en-US" sz="3200" dirty="0">
                <a:solidFill>
                  <a:schemeClr val="bg1"/>
                </a:solidFill>
                <a:latin typeface="+mn-lt"/>
                <a:cs typeface="Lucida Console"/>
              </a:rPr>
              <a:t>(4 Bl. Com. 151, 152.)</a:t>
            </a:r>
          </a:p>
          <a:p>
            <a:pPr marL="0" indent="0">
              <a:buNone/>
            </a:pPr>
            <a:endParaRPr lang="en-US" sz="3200" b="1" dirty="0" smtClean="0">
              <a:solidFill>
                <a:srgbClr val="FF0000"/>
              </a:solidFill>
              <a:latin typeface="+mn-lt"/>
              <a:cs typeface="Lucida Console"/>
            </a:endParaRPr>
          </a:p>
          <a:p>
            <a:pPr marL="0" indent="0">
              <a:buNone/>
            </a:pPr>
            <a:r>
              <a:rPr lang="en-US" sz="3200" b="1" dirty="0" smtClean="0">
                <a:solidFill>
                  <a:srgbClr val="FF0000"/>
                </a:solidFill>
                <a:latin typeface="+mn-lt"/>
                <a:cs typeface="Lucida Console"/>
              </a:rPr>
              <a:t>*</a:t>
            </a:r>
            <a:r>
              <a:rPr lang="en-US" sz="3200" b="1" dirty="0" smtClean="0">
                <a:solidFill>
                  <a:srgbClr val="CCFFCC"/>
                </a:solidFill>
                <a:latin typeface="+mn-lt"/>
                <a:cs typeface="Lucida Console"/>
              </a:rPr>
              <a:t>IP</a:t>
            </a:r>
            <a:r>
              <a:rPr lang="en-US" sz="3200" b="1" dirty="0" smtClean="0">
                <a:solidFill>
                  <a:srgbClr val="FF0000"/>
                </a:solidFill>
                <a:latin typeface="+mn-lt"/>
                <a:cs typeface="Lucida Console"/>
              </a:rPr>
              <a:t> </a:t>
            </a:r>
            <a:r>
              <a:rPr lang="en-US" sz="3200" b="1" dirty="0">
                <a:solidFill>
                  <a:srgbClr val="FFFF00"/>
                </a:solidFill>
                <a:latin typeface="+mn-lt"/>
                <a:cs typeface="Lucida Console"/>
              </a:rPr>
              <a:t>as</a:t>
            </a:r>
            <a:r>
              <a:rPr lang="en-US" sz="3200" b="1" dirty="0">
                <a:solidFill>
                  <a:srgbClr val="FF0000"/>
                </a:solidFill>
                <a:latin typeface="+mn-lt"/>
                <a:cs typeface="Lucida Console"/>
              </a:rPr>
              <a:t> “Prior Restraint” </a:t>
            </a:r>
            <a:r>
              <a:rPr lang="en-US" sz="3200" b="1" dirty="0" smtClean="0">
                <a:solidFill>
                  <a:srgbClr val="FFFF00"/>
                </a:solidFill>
                <a:latin typeface="+mn-lt"/>
                <a:cs typeface="Lucida Console"/>
              </a:rPr>
              <a:t>to Creativity?</a:t>
            </a:r>
            <a:r>
              <a:rPr lang="en-US" sz="3200" b="1" dirty="0">
                <a:solidFill>
                  <a:srgbClr val="FFFF00"/>
                </a:solidFill>
                <a:latin typeface="+mn-lt"/>
                <a:cs typeface="Lucida Console"/>
              </a:rPr>
              <a:t> </a:t>
            </a:r>
            <a:r>
              <a:rPr lang="en-US" sz="3200" b="1" dirty="0" smtClean="0">
                <a:solidFill>
                  <a:srgbClr val="FFFF00"/>
                </a:solidFill>
                <a:latin typeface="+mn-lt"/>
                <a:cs typeface="Lucida Console"/>
              </a:rPr>
              <a:t> </a:t>
            </a:r>
          </a:p>
          <a:p>
            <a:pPr marL="0" indent="0">
              <a:buNone/>
            </a:pPr>
            <a:endParaRPr lang="en-US" sz="3200" b="1" dirty="0" smtClean="0">
              <a:solidFill>
                <a:srgbClr val="FF6600"/>
              </a:solidFill>
              <a:latin typeface="+mn-lt"/>
              <a:cs typeface="Lucida Console"/>
            </a:endParaRPr>
          </a:p>
          <a:p>
            <a:pPr marL="0" indent="0">
              <a:buNone/>
            </a:pPr>
            <a:r>
              <a:rPr lang="en-US" sz="3200" b="1" dirty="0" smtClean="0">
                <a:solidFill>
                  <a:srgbClr val="FF0000"/>
                </a:solidFill>
                <a:latin typeface="+mn-lt"/>
                <a:cs typeface="Lucida Console"/>
              </a:rPr>
              <a:t>*</a:t>
            </a:r>
            <a:r>
              <a:rPr lang="en-US" sz="3200" b="1" dirty="0" smtClean="0">
                <a:solidFill>
                  <a:srgbClr val="CCFFCC"/>
                </a:solidFill>
                <a:latin typeface="+mn-lt"/>
                <a:cs typeface="Lucida Console"/>
              </a:rPr>
              <a:t>EULA’s &amp; </a:t>
            </a:r>
            <a:r>
              <a:rPr lang="en-US" sz="3200" b="1" dirty="0" err="1" smtClean="0">
                <a:solidFill>
                  <a:srgbClr val="CCFFCC"/>
                </a:solidFill>
                <a:latin typeface="+mn-lt"/>
                <a:cs typeface="Lucida Console"/>
              </a:rPr>
              <a:t>ToS</a:t>
            </a:r>
            <a:r>
              <a:rPr lang="en-US" sz="3200" b="1" dirty="0">
                <a:solidFill>
                  <a:srgbClr val="CCFFCC"/>
                </a:solidFill>
                <a:latin typeface="+mn-lt"/>
                <a:cs typeface="Lucida Console"/>
              </a:rPr>
              <a:t>’ </a:t>
            </a:r>
            <a:r>
              <a:rPr lang="en-US" sz="3200" b="1" dirty="0">
                <a:solidFill>
                  <a:srgbClr val="FFFF00"/>
                </a:solidFill>
                <a:latin typeface="+mn-lt"/>
                <a:cs typeface="Lucida Console"/>
              </a:rPr>
              <a:t>as </a:t>
            </a:r>
            <a:r>
              <a:rPr lang="en-US" sz="3200" b="1" dirty="0">
                <a:solidFill>
                  <a:srgbClr val="FF0000"/>
                </a:solidFill>
                <a:latin typeface="+mn-lt"/>
                <a:cs typeface="Lucida Console"/>
              </a:rPr>
              <a:t>even </a:t>
            </a:r>
            <a:r>
              <a:rPr lang="en-US" sz="3200" b="1" dirty="0" smtClean="0">
                <a:solidFill>
                  <a:srgbClr val="FF0000"/>
                </a:solidFill>
                <a:latin typeface="+mn-lt"/>
                <a:cs typeface="Lucida Console"/>
              </a:rPr>
              <a:t>greater   </a:t>
            </a:r>
          </a:p>
          <a:p>
            <a:pPr marL="0" indent="0">
              <a:buNone/>
            </a:pPr>
            <a:r>
              <a:rPr lang="en-US" sz="3200" b="1" dirty="0" smtClean="0">
                <a:solidFill>
                  <a:srgbClr val="FF0000"/>
                </a:solidFill>
                <a:latin typeface="+mn-lt"/>
                <a:cs typeface="Lucida Console"/>
              </a:rPr>
              <a:t>“</a:t>
            </a:r>
            <a:r>
              <a:rPr lang="en-US" sz="3200" b="1" dirty="0">
                <a:solidFill>
                  <a:srgbClr val="FF0000"/>
                </a:solidFill>
                <a:latin typeface="+mn-lt"/>
                <a:cs typeface="Lucida Console"/>
              </a:rPr>
              <a:t>Prior </a:t>
            </a:r>
            <a:r>
              <a:rPr lang="en-US" sz="3200" b="1" dirty="0" smtClean="0">
                <a:solidFill>
                  <a:srgbClr val="FF0000"/>
                </a:solidFill>
                <a:latin typeface="+mn-lt"/>
                <a:cs typeface="Lucida Console"/>
              </a:rPr>
              <a:t>Restraint”</a:t>
            </a:r>
            <a:r>
              <a:rPr lang="en-US" sz="3200" b="1" dirty="0" smtClean="0">
                <a:solidFill>
                  <a:srgbClr val="FFFF00"/>
                </a:solidFill>
                <a:latin typeface="+mn-lt"/>
                <a:cs typeface="Lucida Console"/>
              </a:rPr>
              <a:t> to Creativity</a:t>
            </a:r>
            <a:endParaRPr lang="en-US" sz="3200" b="1" dirty="0">
              <a:solidFill>
                <a:srgbClr val="FFFF00"/>
              </a:solidFill>
              <a:latin typeface="+mn-lt"/>
              <a:cs typeface="Lucida Console"/>
            </a:endParaRPr>
          </a:p>
        </p:txBody>
      </p:sp>
      <p:pic>
        <p:nvPicPr>
          <p:cNvPr id="4" name="Content Placeholder 5" descr="Klickety_Cuffs.png"/>
          <p:cNvPicPr>
            <a:picLocks noChangeAspect="1"/>
          </p:cNvPicPr>
          <p:nvPr/>
        </p:nvPicPr>
        <p:blipFill rotWithShape="1">
          <a:blip r:embed="rId2" cstate="print">
            <a:extLst>
              <a:ext uri="{28A0092B-C50C-407E-A947-70E740481C1C}">
                <a14:useLocalDpi xmlns:a14="http://schemas.microsoft.com/office/drawing/2010/main"/>
              </a:ext>
            </a:extLst>
          </a:blip>
          <a:srcRect l="1388" r="1441"/>
          <a:stretch/>
        </p:blipFill>
        <p:spPr>
          <a:xfrm>
            <a:off x="8050078" y="4666562"/>
            <a:ext cx="1051722" cy="739405"/>
          </a:xfrm>
          <a:prstGeom prst="rect">
            <a:avLst/>
          </a:prstGeom>
        </p:spPr>
      </p:pic>
    </p:spTree>
    <p:extLst>
      <p:ext uri="{BB962C8B-B14F-4D97-AF65-F5344CB8AC3E}">
        <p14:creationId xmlns:p14="http://schemas.microsoft.com/office/powerpoint/2010/main" val="91603802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1410"/>
          </a:xfrm>
        </p:spPr>
        <p:txBody>
          <a:bodyPr>
            <a:noAutofit/>
          </a:bodyPr>
          <a:lstStyle/>
          <a:p>
            <a:r>
              <a:rPr lang="en-US" sz="3600" b="1" dirty="0" smtClean="0">
                <a:solidFill>
                  <a:srgbClr val="FFFF00"/>
                </a:solidFill>
                <a:latin typeface="P22 Typewriter"/>
                <a:cs typeface="P22 Typewriter"/>
              </a:rPr>
              <a:t> Constraints </a:t>
            </a:r>
            <a:r>
              <a:rPr lang="en-US" sz="3600" b="1" dirty="0">
                <a:solidFill>
                  <a:srgbClr val="FFFF00"/>
                </a:solidFill>
                <a:latin typeface="P22 Typewriter"/>
                <a:cs typeface="P22 Typewriter"/>
              </a:rPr>
              <a:t>Distort Creativity</a:t>
            </a:r>
          </a:p>
        </p:txBody>
      </p:sp>
      <p:sp>
        <p:nvSpPr>
          <p:cNvPr id="3" name="Content Placeholder 2"/>
          <p:cNvSpPr>
            <a:spLocks noGrp="1"/>
          </p:cNvSpPr>
          <p:nvPr>
            <p:ph sz="quarter" idx="10"/>
          </p:nvPr>
        </p:nvSpPr>
        <p:spPr>
          <a:xfrm>
            <a:off x="0" y="885737"/>
            <a:ext cx="9144000" cy="5423059"/>
          </a:xfrm>
        </p:spPr>
        <p:txBody>
          <a:bodyPr>
            <a:normAutofit fontScale="85000" lnSpcReduction="10000"/>
          </a:bodyPr>
          <a:lstStyle/>
          <a:p>
            <a:pPr marL="0" indent="0">
              <a:buNone/>
            </a:pPr>
            <a:r>
              <a:rPr lang="en-US" dirty="0" smtClean="0">
                <a:solidFill>
                  <a:srgbClr val="FFFFFF"/>
                </a:solidFill>
                <a:latin typeface="Lucida Console"/>
                <a:cs typeface="Lucida Console"/>
              </a:rPr>
              <a:t>11. Internet Governance &amp; Surveillance (International Law)</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10. Criminal &amp; Obscenity Laws.</a:t>
            </a:r>
          </a:p>
          <a:p>
            <a:pPr marL="0" indent="0">
              <a:buNone/>
            </a:pPr>
            <a:r>
              <a:rPr lang="en-US" dirty="0">
                <a:solidFill>
                  <a:srgbClr val="FFFFFF"/>
                </a:solidFill>
                <a:latin typeface="Lucida Console"/>
                <a:cs typeface="Lucida Console"/>
              </a:rPr>
              <a:t>9</a:t>
            </a:r>
            <a:r>
              <a:rPr lang="en-US" dirty="0" smtClean="0">
                <a:solidFill>
                  <a:srgbClr val="FFFFFF"/>
                </a:solidFill>
                <a:latin typeface="Lucida Console"/>
                <a:cs typeface="Lucida Console"/>
              </a:rPr>
              <a:t>. Taxation/Currency/Gambling </a:t>
            </a:r>
            <a:r>
              <a:rPr lang="en-US" dirty="0">
                <a:solidFill>
                  <a:srgbClr val="FFFFFF"/>
                </a:solidFill>
                <a:latin typeface="Lucida Console"/>
                <a:cs typeface="Lucida Console"/>
              </a:rPr>
              <a:t>(</a:t>
            </a:r>
            <a:r>
              <a:rPr lang="en-US" dirty="0" smtClean="0">
                <a:solidFill>
                  <a:srgbClr val="FFFFFF"/>
                </a:solidFill>
                <a:latin typeface="Lucida Console"/>
                <a:cs typeface="Lucida Console"/>
              </a:rPr>
              <a:t>regulatory; quasi-criminal)</a:t>
            </a:r>
            <a:endParaRPr lang="en-US" dirty="0">
              <a:solidFill>
                <a:srgbClr val="FFFFFF"/>
              </a:solidFill>
              <a:latin typeface="Lucida Console"/>
              <a:cs typeface="Lucida Console"/>
            </a:endParaRPr>
          </a:p>
          <a:p>
            <a:pPr marL="0" indent="0">
              <a:buNone/>
            </a:pPr>
            <a:r>
              <a:rPr lang="en-US" dirty="0" smtClean="0">
                <a:solidFill>
                  <a:srgbClr val="FFFFFF"/>
                </a:solidFill>
                <a:latin typeface="Lucida Console"/>
                <a:cs typeface="Lucida Console"/>
              </a:rPr>
              <a:t>8</a:t>
            </a:r>
            <a:r>
              <a:rPr lang="en-US" dirty="0">
                <a:solidFill>
                  <a:srgbClr val="FFFFFF"/>
                </a:solidFill>
                <a:latin typeface="Lucida Console"/>
                <a:cs typeface="Lucida Console"/>
              </a:rPr>
              <a:t>. Misleading promises/advertising, physical or </a:t>
            </a:r>
            <a:r>
              <a:rPr lang="en-US" dirty="0" smtClean="0">
                <a:solidFill>
                  <a:srgbClr val="FFFFFF"/>
                </a:solidFill>
                <a:latin typeface="Lucida Console"/>
                <a:cs typeface="Lucida Console"/>
              </a:rPr>
              <a: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psychological harm, unfair competition/anti-trust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a:t>
            </a:r>
            <a:r>
              <a:rPr lang="en-US" dirty="0">
                <a:solidFill>
                  <a:srgbClr val="FFFFFF"/>
                </a:solidFill>
                <a:latin typeface="Lucida Console"/>
                <a:cs typeface="Lucida Console"/>
              </a:rPr>
              <a:t>consumer protection</a:t>
            </a:r>
            <a:r>
              <a:rPr lang="en-US" dirty="0" smtClean="0">
                <a:solidFill>
                  <a:srgbClr val="FFFFFF"/>
                </a:solidFill>
                <a:latin typeface="Lucida Console"/>
                <a:cs typeface="Lucida Console"/>
              </a:rPr>
              <a:t>)</a:t>
            </a:r>
          </a:p>
          <a:p>
            <a:pPr marL="0" indent="0">
              <a:buNone/>
            </a:pPr>
            <a:r>
              <a:rPr lang="en-US" dirty="0">
                <a:solidFill>
                  <a:srgbClr val="FFFFFF"/>
                </a:solidFill>
                <a:latin typeface="Lucida Console"/>
                <a:cs typeface="Lucida Console"/>
              </a:rPr>
              <a:t>7</a:t>
            </a:r>
            <a:r>
              <a:rPr lang="en-US" dirty="0" smtClean="0">
                <a:solidFill>
                  <a:srgbClr val="FFFFFF"/>
                </a:solidFill>
                <a:latin typeface="Lucida Console"/>
                <a:cs typeface="Lucida Console"/>
              </a:rPr>
              <a:t>. </a:t>
            </a:r>
            <a:r>
              <a:rPr lang="en-US" dirty="0">
                <a:solidFill>
                  <a:schemeClr val="bg1"/>
                </a:solidFill>
                <a:latin typeface="Lucida Console"/>
                <a:cs typeface="Lucida Console"/>
              </a:rPr>
              <a:t>Industry self regulation (delegated authority) </a:t>
            </a:r>
            <a:r>
              <a:rPr lang="en-US" dirty="0" smtClean="0">
                <a:solidFill>
                  <a:schemeClr val="bg1"/>
                </a:solidFill>
                <a:latin typeface="Lucida Console"/>
                <a:cs typeface="Lucida Console"/>
              </a:rPr>
              <a:t>&amp;</a:t>
            </a:r>
            <a:r>
              <a:rPr lang="en-US" dirty="0">
                <a:solidFill>
                  <a:schemeClr val="bg1"/>
                </a:solidFill>
                <a:latin typeface="Lucida Console"/>
                <a:cs typeface="Lucida Console"/>
              </a:rPr>
              <a:t> </a:t>
            </a:r>
            <a:r>
              <a:rPr lang="en-US" dirty="0" smtClean="0">
                <a:solidFill>
                  <a:srgbClr val="FFFFFF"/>
                </a:solidFill>
                <a:latin typeface="Lucida Console"/>
                <a:cs typeface="Lucida Console"/>
              </a:rPr>
              <a:t>medium  </a:t>
            </a:r>
          </a:p>
          <a:p>
            <a:pPr marL="0" indent="0">
              <a:buNone/>
            </a:pPr>
            <a:r>
              <a:rPr lang="en-US" dirty="0">
                <a:solidFill>
                  <a:srgbClr val="FFFFFF"/>
                </a:solidFill>
                <a:latin typeface="Lucida Console"/>
                <a:cs typeface="Lucida Console"/>
              </a:rPr>
              <a:t> </a:t>
            </a:r>
            <a:r>
              <a:rPr lang="en-US" dirty="0" smtClean="0">
                <a:solidFill>
                  <a:srgbClr val="FFFFFF"/>
                </a:solidFill>
                <a:latin typeface="Lucida Console"/>
                <a:cs typeface="Lucida Console"/>
              </a:rPr>
              <a:t>  specific regulation </a:t>
            </a:r>
            <a:r>
              <a:rPr lang="en-US" dirty="0">
                <a:solidFill>
                  <a:srgbClr val="FFFFFF"/>
                </a:solidFill>
                <a:latin typeface="Lucida Console"/>
                <a:cs typeface="Lucida Console"/>
              </a:rPr>
              <a:t>(constitutional</a:t>
            </a:r>
            <a:r>
              <a:rPr lang="en-US" dirty="0" smtClean="0">
                <a:solidFill>
                  <a:srgbClr val="FFFFFF"/>
                </a:solidFill>
                <a:latin typeface="Lucida Console"/>
                <a:cs typeface="Lucida Console"/>
              </a:rPr>
              <a:t>)</a:t>
            </a:r>
          </a:p>
          <a:p>
            <a:pPr marL="0" indent="0">
              <a:buNone/>
            </a:pPr>
            <a:endParaRPr lang="en-US" dirty="0">
              <a:latin typeface="Lucida Console"/>
              <a:cs typeface="Lucida Console"/>
            </a:endParaRPr>
          </a:p>
          <a:p>
            <a:pPr marL="0" indent="0">
              <a:buNone/>
            </a:pPr>
            <a:r>
              <a:rPr lang="en-US" sz="2200" b="1" dirty="0" smtClean="0">
                <a:solidFill>
                  <a:srgbClr val="FF0000"/>
                </a:solidFill>
                <a:latin typeface="Lucida Console"/>
                <a:cs typeface="Lucida Console"/>
              </a:rPr>
              <a:t>   Out </a:t>
            </a:r>
            <a:r>
              <a:rPr lang="en-US" sz="2200" b="1" dirty="0">
                <a:solidFill>
                  <a:srgbClr val="FF0000"/>
                </a:solidFill>
                <a:latin typeface="Lucida Console"/>
                <a:cs typeface="Lucida Console"/>
              </a:rPr>
              <a:t>of the </a:t>
            </a:r>
            <a:r>
              <a:rPr lang="en-US" sz="2200" b="1" dirty="0" smtClean="0">
                <a:solidFill>
                  <a:srgbClr val="FF0000"/>
                </a:solidFill>
                <a:latin typeface="Lucida Console"/>
                <a:cs typeface="Lucida Console"/>
              </a:rPr>
              <a:t>Creation                 Norms </a:t>
            </a:r>
            <a:r>
              <a:rPr lang="en-US" sz="2200" b="1" dirty="0" smtClean="0">
                <a:solidFill>
                  <a:srgbClr val="FFFF00"/>
                </a:solidFill>
                <a:latin typeface="Lucida Console"/>
                <a:cs typeface="Lucida Console"/>
              </a:rPr>
              <a:t>(Censorship)                                    </a:t>
            </a:r>
            <a:r>
              <a:rPr lang="en-US" dirty="0" smtClean="0">
                <a:latin typeface="Lucida Console"/>
                <a:cs typeface="Lucida Console"/>
              </a:rPr>
              <a:t>----------------------------------------------------------</a:t>
            </a:r>
          </a:p>
          <a:p>
            <a:pPr marL="0" indent="0">
              <a:buNone/>
            </a:pPr>
            <a:r>
              <a:rPr lang="en-US" sz="1900" b="1" dirty="0" smtClean="0">
                <a:solidFill>
                  <a:schemeClr val="tx2">
                    <a:lumMod val="40000"/>
                    <a:lumOff val="60000"/>
                  </a:schemeClr>
                </a:solidFill>
                <a:latin typeface="Lucida Console"/>
                <a:cs typeface="Lucida Console"/>
              </a:rPr>
              <a:t>In </a:t>
            </a:r>
            <a:r>
              <a:rPr lang="en-US" sz="1900" b="1" dirty="0">
                <a:solidFill>
                  <a:schemeClr val="tx2">
                    <a:lumMod val="40000"/>
                    <a:lumOff val="60000"/>
                  </a:schemeClr>
                </a:solidFill>
                <a:latin typeface="Lucida Console"/>
                <a:cs typeface="Lucida Console"/>
              </a:rPr>
              <a:t>the </a:t>
            </a:r>
            <a:r>
              <a:rPr lang="en-US" sz="1900" b="1" dirty="0" smtClean="0">
                <a:solidFill>
                  <a:schemeClr val="tx2">
                    <a:lumMod val="40000"/>
                    <a:lumOff val="60000"/>
                  </a:schemeClr>
                </a:solidFill>
                <a:latin typeface="Lucida Console"/>
                <a:cs typeface="Lucida Console"/>
              </a:rPr>
              <a:t>Creation </a:t>
            </a:r>
            <a:r>
              <a:rPr lang="en-US" sz="1600" b="1" dirty="0">
                <a:solidFill>
                  <a:schemeClr val="accent4">
                    <a:lumMod val="40000"/>
                    <a:lumOff val="60000"/>
                  </a:schemeClr>
                </a:solidFill>
                <a:latin typeface="Lucida Console"/>
                <a:cs typeface="Lucida Console"/>
              </a:rPr>
              <a:t>(Magic Circle) </a:t>
            </a:r>
            <a:r>
              <a:rPr lang="en-US" sz="1600" b="1" dirty="0" smtClean="0">
                <a:solidFill>
                  <a:schemeClr val="accent4">
                    <a:lumMod val="40000"/>
                    <a:lumOff val="60000"/>
                  </a:schemeClr>
                </a:solidFill>
                <a:latin typeface="Lucida Console"/>
                <a:cs typeface="Lucida Console"/>
              </a:rPr>
              <a:t> </a:t>
            </a:r>
            <a:r>
              <a:rPr lang="en-US" sz="1900" b="1" dirty="0" smtClean="0">
                <a:solidFill>
                  <a:srgbClr val="8EB4E3"/>
                </a:solidFill>
                <a:latin typeface="Lucida Console"/>
                <a:cs typeface="Lucida Console"/>
              </a:rPr>
              <a:t>Ethics</a:t>
            </a:r>
            <a:r>
              <a:rPr lang="en-US" sz="1600" b="1" dirty="0" smtClean="0">
                <a:solidFill>
                  <a:srgbClr val="0000FF"/>
                </a:solidFill>
                <a:latin typeface="Lucida Console"/>
                <a:cs typeface="Lucida Console"/>
              </a:rPr>
              <a:t> </a:t>
            </a:r>
            <a:r>
              <a:rPr lang="en-US" sz="1600" b="1" dirty="0">
                <a:solidFill>
                  <a:schemeClr val="accent4">
                    <a:lumMod val="40000"/>
                    <a:lumOff val="60000"/>
                  </a:schemeClr>
                </a:solidFill>
                <a:latin typeface="Lucida Console"/>
                <a:cs typeface="Lucida Console"/>
              </a:rPr>
              <a:t>(of Originality, Creativity &amp; Expression)</a:t>
            </a:r>
          </a:p>
          <a:p>
            <a:pPr marL="0" indent="0">
              <a:buNone/>
            </a:pPr>
            <a:endParaRPr lang="en-US" b="1" dirty="0" smtClean="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6. Privacy, Defamation &amp; Personality law </a:t>
            </a:r>
            <a:r>
              <a:rPr lang="en-US" dirty="0">
                <a:solidFill>
                  <a:schemeClr val="bg1"/>
                </a:solidFill>
                <a:latin typeface="Lucida Console"/>
                <a:cs typeface="Lucida Console"/>
              </a:rPr>
              <a:t>(tort, IP)</a:t>
            </a:r>
          </a:p>
          <a:p>
            <a:pPr marL="0" indent="0">
              <a:buNone/>
            </a:pPr>
            <a:r>
              <a:rPr lang="en-US" dirty="0">
                <a:solidFill>
                  <a:schemeClr val="bg1"/>
                </a:solidFill>
                <a:latin typeface="Lucida Console"/>
                <a:cs typeface="Lucida Console"/>
              </a:rPr>
              <a:t>5</a:t>
            </a:r>
            <a:r>
              <a:rPr lang="en-US" dirty="0" smtClean="0">
                <a:solidFill>
                  <a:schemeClr val="bg1"/>
                </a:solidFill>
                <a:latin typeface="Lucida Console"/>
                <a:cs typeface="Lucida Console"/>
              </a:rPr>
              <a:t>. </a:t>
            </a:r>
            <a:r>
              <a:rPr lang="en-US" dirty="0">
                <a:solidFill>
                  <a:schemeClr val="bg1"/>
                </a:solidFill>
                <a:latin typeface="Lucida Console"/>
                <a:cs typeface="Lucida Console"/>
              </a:rPr>
              <a:t>EULA/</a:t>
            </a:r>
            <a:r>
              <a:rPr lang="en-US" dirty="0" err="1" smtClean="0">
                <a:solidFill>
                  <a:schemeClr val="bg1"/>
                </a:solidFill>
                <a:latin typeface="Lucida Console"/>
                <a:cs typeface="Lucida Console"/>
              </a:rPr>
              <a:t>ToS</a:t>
            </a:r>
            <a:r>
              <a:rPr lang="en-US" dirty="0" smtClean="0">
                <a:solidFill>
                  <a:schemeClr val="bg1"/>
                </a:solidFill>
                <a:latin typeface="Lucida Console"/>
                <a:cs typeface="Lucida Console"/>
              </a:rPr>
              <a:t> &amp; Contracts </a:t>
            </a:r>
            <a:r>
              <a:rPr lang="en-US" dirty="0">
                <a:solidFill>
                  <a:schemeClr val="bg1"/>
                </a:solidFill>
                <a:latin typeface="Lucida Console"/>
                <a:cs typeface="Lucida Console"/>
              </a:rPr>
              <a:t>(contractual, private</a:t>
            </a:r>
            <a:r>
              <a:rPr lang="en-US" dirty="0" smtClean="0">
                <a:solidFill>
                  <a:schemeClr val="bg1"/>
                </a:solidFill>
                <a:latin typeface="Lucida Console"/>
                <a:cs typeface="Lucida Console"/>
              </a:rPr>
              <a:t>)</a:t>
            </a:r>
          </a:p>
          <a:p>
            <a:pPr marL="0" indent="0">
              <a:buNone/>
            </a:pPr>
            <a:r>
              <a:rPr lang="en-US" dirty="0" smtClean="0">
                <a:solidFill>
                  <a:schemeClr val="bg1"/>
                </a:solidFill>
                <a:latin typeface="Lucida Console"/>
                <a:cs typeface="Lucida Console"/>
              </a:rPr>
              <a:t>4. Trademark, Patents &amp; the IP Business</a:t>
            </a: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3. Copyright &amp; Users Rights (statutory)</a:t>
            </a:r>
            <a:endParaRPr lang="en-US" dirty="0">
              <a:solidFill>
                <a:schemeClr val="bg1"/>
              </a:solidFill>
              <a:latin typeface="Lucida Console"/>
              <a:cs typeface="Lucida Console"/>
            </a:endParaRPr>
          </a:p>
          <a:p>
            <a:pPr marL="0" indent="0">
              <a:buNone/>
            </a:pPr>
            <a:r>
              <a:rPr lang="en-US" dirty="0" smtClean="0">
                <a:solidFill>
                  <a:schemeClr val="bg1"/>
                </a:solidFill>
                <a:latin typeface="Lucida Console"/>
                <a:cs typeface="Lucida Console"/>
              </a:rPr>
              <a:t>2. </a:t>
            </a:r>
            <a:r>
              <a:rPr lang="en-US" dirty="0">
                <a:solidFill>
                  <a:schemeClr val="bg1"/>
                </a:solidFill>
                <a:latin typeface="Lucida Console"/>
                <a:cs typeface="Lucida Console"/>
              </a:rPr>
              <a:t>Technology (quasi extra-legal)</a:t>
            </a:r>
          </a:p>
          <a:p>
            <a:pPr marL="0" indent="0">
              <a:buNone/>
            </a:pPr>
            <a:r>
              <a:rPr lang="en-US" dirty="0" smtClean="0">
                <a:solidFill>
                  <a:schemeClr val="bg1"/>
                </a:solidFill>
                <a:latin typeface="Lucida Console"/>
                <a:cs typeface="Lucida Console"/>
              </a:rPr>
              <a:t>1. Community </a:t>
            </a:r>
            <a:r>
              <a:rPr lang="en-US" dirty="0">
                <a:solidFill>
                  <a:schemeClr val="bg1"/>
                </a:solidFill>
                <a:latin typeface="Lucida Console"/>
                <a:cs typeface="Lucida Console"/>
              </a:rPr>
              <a:t>(extra-legal</a:t>
            </a:r>
            <a:r>
              <a:rPr lang="en-US" dirty="0" smtClean="0">
                <a:solidFill>
                  <a:schemeClr val="bg1"/>
                </a:solidFill>
                <a:latin typeface="Lucida Console"/>
                <a:cs typeface="Lucida Console"/>
              </a:rPr>
              <a:t>) </a:t>
            </a:r>
            <a:endParaRPr lang="en-US" dirty="0">
              <a:solidFill>
                <a:schemeClr val="bg1"/>
              </a:solidFill>
              <a:latin typeface="Lucida Console"/>
              <a:cs typeface="Lucida Console"/>
            </a:endParaRPr>
          </a:p>
        </p:txBody>
      </p:sp>
      <p:sp>
        <p:nvSpPr>
          <p:cNvPr id="4" name="TextBox 3"/>
          <p:cNvSpPr txBox="1"/>
          <p:nvPr/>
        </p:nvSpPr>
        <p:spPr>
          <a:xfrm>
            <a:off x="5592410" y="512078"/>
            <a:ext cx="184663" cy="373659"/>
          </a:xfrm>
          <a:prstGeom prst="rect">
            <a:avLst/>
          </a:prstGeom>
          <a:noFill/>
        </p:spPr>
        <p:txBody>
          <a:bodyPr wrap="none" lIns="91435" tIns="45718" rIns="91435" bIns="45718" rtlCol="0">
            <a:spAutoFit/>
          </a:bodyPr>
          <a:lstStyle/>
          <a:p>
            <a:endParaRPr lang="en-US" dirty="0">
              <a:solidFill>
                <a:prstClr val="black"/>
              </a:solidFill>
              <a:latin typeface="Arial"/>
            </a:endParaRPr>
          </a:p>
        </p:txBody>
      </p:sp>
    </p:spTree>
    <p:extLst>
      <p:ext uri="{BB962C8B-B14F-4D97-AF65-F5344CB8AC3E}">
        <p14:creationId xmlns:p14="http://schemas.microsoft.com/office/powerpoint/2010/main" val="5283352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612210"/>
          </a:xfrm>
        </p:spPr>
        <p:txBody>
          <a:bodyPr>
            <a:normAutofit fontScale="90000"/>
          </a:bodyPr>
          <a:lstStyle/>
          <a:p>
            <a:pPr lvl="0"/>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t>
            </a:r>
            <a:r>
              <a:rPr lang="en-US" sz="3600" b="1" i="1" dirty="0" smtClean="0">
                <a:solidFill>
                  <a:srgbClr val="FFFF00"/>
                </a:solidFill>
                <a:latin typeface="+mn-lt"/>
              </a:rPr>
              <a:t>Understanding </a:t>
            </a:r>
            <a:r>
              <a:rPr lang="en-US" sz="3600" b="1" i="1" dirty="0" smtClean="0">
                <a:solidFill>
                  <a:srgbClr val="CCFFCC"/>
                </a:solidFill>
                <a:latin typeface="+mn-lt"/>
              </a:rPr>
              <a:t>CREATIVITY</a:t>
            </a:r>
            <a:r>
              <a:rPr lang="en-US" sz="3600" b="1" i="1" dirty="0" smtClean="0">
                <a:solidFill>
                  <a:srgbClr val="FFFF00"/>
                </a:solidFill>
                <a:latin typeface="+mn-lt"/>
              </a:rPr>
              <a:t> </a:t>
            </a:r>
            <a:r>
              <a:rPr lang="en-US" sz="3600" b="1" i="1" dirty="0">
                <a:solidFill>
                  <a:srgbClr val="FFFF00"/>
                </a:solidFill>
                <a:latin typeface="+mn-lt"/>
              </a:rPr>
              <a:t>as part of </a:t>
            </a:r>
            <a:r>
              <a:rPr lang="en-US" sz="3600" b="1" i="1" dirty="0" smtClean="0">
                <a:solidFill>
                  <a:schemeClr val="tx1"/>
                </a:solidFill>
                <a:latin typeface="+mn-lt"/>
              </a:rPr>
              <a:t/>
            </a:r>
            <a:br>
              <a:rPr lang="en-US" sz="3600" b="1" i="1" dirty="0" smtClean="0">
                <a:solidFill>
                  <a:schemeClr val="tx1"/>
                </a:solidFill>
                <a:latin typeface="+mn-lt"/>
              </a:rPr>
            </a:br>
            <a:r>
              <a:rPr lang="en-US" sz="3600" b="1" i="1" dirty="0" smtClean="0">
                <a:solidFill>
                  <a:schemeClr val="tx1"/>
                </a:solidFill>
                <a:latin typeface="+mn-lt"/>
              </a:rPr>
              <a:t>  </a:t>
            </a:r>
            <a:r>
              <a:rPr lang="en-US" sz="3600" b="1" i="1" dirty="0" smtClean="0">
                <a:solidFill>
                  <a:schemeClr val="tx2">
                    <a:lumMod val="40000"/>
                    <a:lumOff val="60000"/>
                  </a:schemeClr>
                </a:solidFill>
                <a:latin typeface="+mn-lt"/>
              </a:rPr>
              <a:t>the democratization </a:t>
            </a:r>
            <a:r>
              <a:rPr lang="en-US" sz="3600" b="1" i="1" dirty="0">
                <a:solidFill>
                  <a:schemeClr val="tx2">
                    <a:lumMod val="40000"/>
                    <a:lumOff val="60000"/>
                  </a:schemeClr>
                </a:solidFill>
                <a:latin typeface="+mn-lt"/>
              </a:rPr>
              <a:t>of </a:t>
            </a:r>
            <a:r>
              <a:rPr lang="en-US" sz="3600" b="1" i="1" dirty="0" smtClean="0">
                <a:solidFill>
                  <a:schemeClr val="tx2">
                    <a:lumMod val="40000"/>
                    <a:lumOff val="60000"/>
                  </a:schemeClr>
                </a:solidFill>
                <a:latin typeface="+mn-lt"/>
              </a:rPr>
              <a:t>thought</a:t>
            </a:r>
            <a:r>
              <a:rPr lang="en-US" sz="3600" b="1" i="1" dirty="0" smtClean="0">
                <a:solidFill>
                  <a:srgbClr val="FFFF00"/>
                </a:solidFill>
                <a:latin typeface="+mn-lt"/>
              </a:rPr>
              <a:t>?</a:t>
            </a:r>
            <a:r>
              <a:rPr lang="en-US" sz="3600" b="1" i="1" dirty="0">
                <a:solidFill>
                  <a:srgbClr val="FFFF00"/>
                </a:solidFill>
                <a:latin typeface="+mn-lt"/>
              </a:rPr>
              <a:t> As part of </a:t>
            </a:r>
            <a:r>
              <a:rPr lang="en-US" sz="3600" b="1" i="1" dirty="0" smtClean="0">
                <a:solidFill>
                  <a:schemeClr val="tx1"/>
                </a:solidFill>
                <a:latin typeface="+mn-lt"/>
              </a:rPr>
              <a:t/>
            </a:r>
            <a:br>
              <a:rPr lang="en-US" sz="3600" b="1" i="1" dirty="0" smtClean="0">
                <a:solidFill>
                  <a:schemeClr val="tx1"/>
                </a:solidFill>
                <a:latin typeface="+mn-lt"/>
              </a:rPr>
            </a:br>
            <a:r>
              <a:rPr lang="en-US" sz="3600" b="1" i="1" dirty="0">
                <a:solidFill>
                  <a:schemeClr val="tx1"/>
                </a:solidFill>
                <a:latin typeface="+mn-lt"/>
              </a:rPr>
              <a:t> </a:t>
            </a:r>
            <a:r>
              <a:rPr lang="en-US" sz="3600" b="1" i="1" dirty="0" smtClean="0">
                <a:solidFill>
                  <a:schemeClr val="tx1"/>
                </a:solidFill>
                <a:latin typeface="+mn-lt"/>
              </a:rPr>
              <a:t>        </a:t>
            </a:r>
            <a:r>
              <a:rPr lang="en-US" sz="3600" b="1" i="1" dirty="0" smtClean="0">
                <a:solidFill>
                  <a:schemeClr val="accent4">
                    <a:lumMod val="40000"/>
                    <a:lumOff val="60000"/>
                  </a:schemeClr>
                </a:solidFill>
                <a:latin typeface="+mn-lt"/>
              </a:rPr>
              <a:t>a </a:t>
            </a:r>
            <a:r>
              <a:rPr lang="en-US" sz="3600" b="1" i="1" dirty="0">
                <a:solidFill>
                  <a:schemeClr val="accent4">
                    <a:lumMod val="40000"/>
                    <a:lumOff val="60000"/>
                  </a:schemeClr>
                </a:solidFill>
                <a:latin typeface="+mn-lt"/>
              </a:rPr>
              <a:t>trajectory </a:t>
            </a:r>
            <a:r>
              <a:rPr lang="en-US" sz="3600" b="1" i="1" dirty="0" smtClean="0">
                <a:solidFill>
                  <a:schemeClr val="accent4">
                    <a:lumMod val="40000"/>
                    <a:lumOff val="60000"/>
                  </a:schemeClr>
                </a:solidFill>
                <a:latin typeface="+mn-lt"/>
              </a:rPr>
              <a:t>of freedoms</a:t>
            </a:r>
            <a:r>
              <a:rPr lang="en-US" sz="3600" b="1" i="1" dirty="0" smtClean="0">
                <a:solidFill>
                  <a:srgbClr val="FFFF00"/>
                </a:solidFill>
                <a:latin typeface="+mn-lt"/>
              </a:rPr>
              <a:t>?</a:t>
            </a:r>
            <a:r>
              <a:rPr lang="en-US" sz="3600" b="1" i="1" dirty="0">
                <a:solidFill>
                  <a:schemeClr val="tx1"/>
                </a:solidFill>
                <a:latin typeface="+mn-lt"/>
              </a:rPr>
              <a:t/>
            </a:r>
            <a:br>
              <a:rPr lang="en-US" sz="3600" b="1" i="1" dirty="0">
                <a:solidFill>
                  <a:schemeClr val="tx1"/>
                </a:solidFill>
                <a:latin typeface="+mn-lt"/>
              </a:rPr>
            </a:br>
            <a:r>
              <a:rPr lang="en-US" i="1" dirty="0"/>
              <a:t/>
            </a:r>
            <a:br>
              <a:rPr lang="en-US" i="1" dirty="0"/>
            </a:br>
            <a:endParaRPr lang="en-US" i="1" dirty="0"/>
          </a:p>
        </p:txBody>
      </p:sp>
      <p:sp>
        <p:nvSpPr>
          <p:cNvPr id="3" name="Content Placeholder 2"/>
          <p:cNvSpPr>
            <a:spLocks noGrp="1"/>
          </p:cNvSpPr>
          <p:nvPr>
            <p:ph sz="quarter" idx="10"/>
          </p:nvPr>
        </p:nvSpPr>
        <p:spPr>
          <a:xfrm>
            <a:off x="360168" y="1612211"/>
            <a:ext cx="8783832" cy="4526347"/>
          </a:xfrm>
        </p:spPr>
        <p:txBody>
          <a:bodyPr>
            <a:normAutofit/>
          </a:bodyPr>
          <a:lstStyle/>
          <a:p>
            <a:pPr marL="0" indent="0">
              <a:buNone/>
            </a:pPr>
            <a:r>
              <a:rPr lang="en-US" sz="3200" i="1" dirty="0" smtClean="0">
                <a:solidFill>
                  <a:srgbClr val="FFFFFF"/>
                </a:solidFill>
                <a:latin typeface="+mn-lt"/>
                <a:cs typeface="Lucida Console"/>
              </a:rPr>
              <a:t>From </a:t>
            </a:r>
            <a:r>
              <a:rPr lang="en-US" sz="3200" i="1" dirty="0">
                <a:solidFill>
                  <a:srgbClr val="FFFFFF"/>
                </a:solidFill>
                <a:latin typeface="+mn-lt"/>
                <a:cs typeface="Lucida Console"/>
              </a:rPr>
              <a:t>King…to Parliament…to Government </a:t>
            </a:r>
          </a:p>
          <a:p>
            <a:pPr marL="0" indent="0">
              <a:buNone/>
            </a:pPr>
            <a:r>
              <a:rPr lang="en-US" sz="3200" i="1" dirty="0" smtClean="0">
                <a:solidFill>
                  <a:srgbClr val="FFFFFF"/>
                </a:solidFill>
                <a:latin typeface="+mn-lt"/>
                <a:cs typeface="Lucida Console"/>
              </a:rPr>
              <a:t>Regulator</a:t>
            </a:r>
            <a:r>
              <a:rPr lang="en-US" sz="3200" i="1" dirty="0">
                <a:solidFill>
                  <a:srgbClr val="FFFFFF"/>
                </a:solidFill>
                <a:latin typeface="+mn-lt"/>
                <a:cs typeface="Lucida Console"/>
              </a:rPr>
              <a:t>…to Industry Self Regulation…to Author…</a:t>
            </a:r>
          </a:p>
          <a:p>
            <a:pPr marL="0" indent="0">
              <a:buNone/>
            </a:pPr>
            <a:r>
              <a:rPr lang="en-US" sz="3200" b="1" i="1" dirty="0" smtClean="0">
                <a:solidFill>
                  <a:srgbClr val="FFFF00"/>
                </a:solidFill>
                <a:latin typeface="+mn-lt"/>
                <a:cs typeface="Lucida Console"/>
              </a:rPr>
              <a:t>…to User</a:t>
            </a:r>
            <a:r>
              <a:rPr lang="en-US" sz="3200" dirty="0" smtClean="0">
                <a:solidFill>
                  <a:srgbClr val="FFFF00"/>
                </a:solidFill>
                <a:latin typeface="+mn-lt"/>
                <a:cs typeface="Lucida Console"/>
              </a:rPr>
              <a:t>…</a:t>
            </a:r>
            <a:endParaRPr lang="en-US" sz="3200" b="1" dirty="0">
              <a:solidFill>
                <a:srgbClr val="FFFF00"/>
              </a:solidFill>
              <a:latin typeface="+mn-lt"/>
              <a:cs typeface="Lucida Console"/>
            </a:endParaRPr>
          </a:p>
          <a:p>
            <a:pPr marL="0" indent="0">
              <a:buNone/>
            </a:pPr>
            <a:r>
              <a:rPr lang="en-US" sz="3200" b="1" dirty="0" smtClean="0">
                <a:solidFill>
                  <a:srgbClr val="FF0000"/>
                </a:solidFill>
                <a:latin typeface="+mn-lt"/>
                <a:cs typeface="Lucida Console"/>
              </a:rPr>
              <a:t>Did we stop </a:t>
            </a:r>
            <a:r>
              <a:rPr lang="en-US" sz="3200" b="1" dirty="0">
                <a:solidFill>
                  <a:srgbClr val="FFFFFF"/>
                </a:solidFill>
                <a:latin typeface="+mn-lt"/>
                <a:cs typeface="Lucida Console"/>
              </a:rPr>
              <a:t>@ 1710 </a:t>
            </a:r>
            <a:r>
              <a:rPr lang="en-US" sz="3200" b="1" dirty="0" smtClean="0">
                <a:solidFill>
                  <a:srgbClr val="FFFFFF"/>
                </a:solidFill>
                <a:latin typeface="+mn-lt"/>
                <a:cs typeface="Lucida Console"/>
              </a:rPr>
              <a:t>Statute </a:t>
            </a:r>
            <a:r>
              <a:rPr lang="en-US" sz="3200" b="1" dirty="0">
                <a:solidFill>
                  <a:srgbClr val="FFFFFF"/>
                </a:solidFill>
                <a:latin typeface="+mn-lt"/>
                <a:cs typeface="Lucida Console"/>
              </a:rPr>
              <a:t>of Anne</a:t>
            </a:r>
            <a:r>
              <a:rPr lang="en-US" sz="3200" b="1" dirty="0" smtClean="0">
                <a:solidFill>
                  <a:srgbClr val="FFFFFF"/>
                </a:solidFill>
                <a:latin typeface="+mn-lt"/>
                <a:cs typeface="Lucida Console"/>
              </a:rPr>
              <a:t>?</a:t>
            </a:r>
            <a:endParaRPr lang="en-US" sz="3200" b="1" i="1" dirty="0" smtClean="0">
              <a:solidFill>
                <a:srgbClr val="FFFFFF"/>
              </a:solidFill>
              <a:latin typeface="+mn-lt"/>
              <a:cs typeface="Lucida Console"/>
            </a:endParaRPr>
          </a:p>
          <a:p>
            <a:pPr marL="0" indent="0">
              <a:buNone/>
            </a:pPr>
            <a:r>
              <a:rPr lang="en-US" sz="3200" b="1" i="1" dirty="0">
                <a:solidFill>
                  <a:srgbClr val="FFFFFF"/>
                </a:solidFill>
                <a:latin typeface="+mn-lt"/>
                <a:cs typeface="Lucida Console"/>
              </a:rPr>
              <a:t> </a:t>
            </a:r>
            <a:r>
              <a:rPr lang="en-US" sz="3200" b="1" i="1" dirty="0" smtClean="0">
                <a:solidFill>
                  <a:srgbClr val="FFFFFF"/>
                </a:solidFill>
                <a:latin typeface="+mn-lt"/>
                <a:cs typeface="Lucida Console"/>
              </a:rPr>
              <a:t>      </a:t>
            </a:r>
            <a:r>
              <a:rPr lang="en-US" sz="3200" b="1" dirty="0" smtClean="0">
                <a:solidFill>
                  <a:srgbClr val="FFFFFF"/>
                </a:solidFill>
                <a:latin typeface="+mn-lt"/>
                <a:cs typeface="Lucida Console"/>
              </a:rPr>
              <a:t>= Right to </a:t>
            </a:r>
            <a:r>
              <a:rPr lang="en-US" sz="3200" b="1" dirty="0" smtClean="0">
                <a:solidFill>
                  <a:schemeClr val="accent4">
                    <a:lumMod val="40000"/>
                    <a:lumOff val="60000"/>
                  </a:schemeClr>
                </a:solidFill>
                <a:latin typeface="+mn-lt"/>
                <a:cs typeface="Lucida Console"/>
              </a:rPr>
              <a:t>C</a:t>
            </a:r>
            <a:r>
              <a:rPr lang="en-US" sz="3200" b="1" dirty="0" smtClean="0">
                <a:solidFill>
                  <a:schemeClr val="tx2">
                    <a:lumMod val="40000"/>
                    <a:lumOff val="60000"/>
                  </a:schemeClr>
                </a:solidFill>
                <a:latin typeface="+mn-lt"/>
                <a:cs typeface="Lucida Console"/>
              </a:rPr>
              <a:t>REATE</a:t>
            </a:r>
            <a:r>
              <a:rPr lang="en-US" sz="3200" b="1" dirty="0" smtClean="0">
                <a:solidFill>
                  <a:schemeClr val="bg1"/>
                </a:solidFill>
                <a:latin typeface="+mn-lt"/>
                <a:cs typeface="Lucida Console"/>
              </a:rPr>
              <a:t>?</a:t>
            </a:r>
          </a:p>
          <a:p>
            <a:pPr marL="0" indent="0">
              <a:buNone/>
            </a:pPr>
            <a:endParaRPr lang="en-US" sz="3200" b="1" dirty="0" smtClean="0"/>
          </a:p>
          <a:p>
            <a:endParaRPr lang="en-US" dirty="0"/>
          </a:p>
          <a:p>
            <a:endParaRPr lang="en-US" dirty="0"/>
          </a:p>
          <a:p>
            <a:endParaRPr lang="en-US" dirty="0"/>
          </a:p>
        </p:txBody>
      </p:sp>
      <p:pic>
        <p:nvPicPr>
          <p:cNvPr id="4" name="Content Placeholder 3" descr="Daniel_Maclise_-_Caxton_Showing_the_First_Specimen_of_His_Printing_to_King_Edward_IV_at_the_Almonry,_Westminster.jpg"/>
          <p:cNvPicPr>
            <a:picLocks noChangeAspect="1"/>
          </p:cNvPicPr>
          <p:nvPr/>
        </p:nvPicPr>
        <p:blipFill rotWithShape="1">
          <a:blip r:embed="rId2" cstate="print">
            <a:extLst>
              <a:ext uri="{28A0092B-C50C-407E-A947-70E740481C1C}">
                <a14:useLocalDpi xmlns:a14="http://schemas.microsoft.com/office/drawing/2010/main"/>
              </a:ext>
            </a:extLst>
          </a:blip>
          <a:srcRect r="-155"/>
          <a:stretch/>
        </p:blipFill>
        <p:spPr>
          <a:xfrm>
            <a:off x="5439073" y="4322387"/>
            <a:ext cx="3237834" cy="1922143"/>
          </a:xfrm>
          <a:prstGeom prst="rect">
            <a:avLst/>
          </a:prstGeom>
        </p:spPr>
      </p:pic>
    </p:spTree>
    <p:extLst>
      <p:ext uri="{BB962C8B-B14F-4D97-AF65-F5344CB8AC3E}">
        <p14:creationId xmlns:p14="http://schemas.microsoft.com/office/powerpoint/2010/main" val="2717960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4409" y="0"/>
            <a:ext cx="7589591" cy="1342593"/>
          </a:xfrm>
        </p:spPr>
        <p:txBody>
          <a:bodyPr>
            <a:noAutofit/>
            <a:scene3d>
              <a:camera prst="orthographicFront"/>
              <a:lightRig rig="soft" dir="t">
                <a:rot lat="0" lon="0" rev="10800000"/>
              </a:lightRig>
            </a:scene3d>
            <a:sp3d>
              <a:bevelT w="27940" h="12700"/>
              <a:contourClr>
                <a:srgbClr val="DDDDDD"/>
              </a:contourClr>
            </a:sp3d>
          </a:bodyPr>
          <a:lstStyle/>
          <a:p>
            <a:r>
              <a:rPr lang="en-US" sz="4800" b="1" spc="150" dirty="0" smtClean="0">
                <a:ln w="11430"/>
                <a:solidFill>
                  <a:srgbClr val="FFFF00"/>
                </a:solidFill>
                <a:effectLst>
                  <a:outerShdw blurRad="25400" algn="tl" rotWithShape="0">
                    <a:srgbClr val="000000">
                      <a:alpha val="43000"/>
                    </a:srgbClr>
                  </a:outerShdw>
                </a:effectLst>
                <a:latin typeface="Arial"/>
                <a:cs typeface="Arial"/>
              </a:rPr>
              <a:t>Breaking through </a:t>
            </a:r>
            <a:br>
              <a:rPr lang="en-US" sz="4800" b="1" spc="150" dirty="0" smtClean="0">
                <a:ln w="11430"/>
                <a:solidFill>
                  <a:srgbClr val="FFFF00"/>
                </a:solidFill>
                <a:effectLst>
                  <a:outerShdw blurRad="25400" algn="tl" rotWithShape="0">
                    <a:srgbClr val="000000">
                      <a:alpha val="43000"/>
                    </a:srgbClr>
                  </a:outerShdw>
                </a:effectLst>
                <a:latin typeface="Arial"/>
                <a:cs typeface="Arial"/>
              </a:rPr>
            </a:b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creative chill </a:t>
            </a:r>
            <a:r>
              <a:rPr lang="en-US" sz="4800" b="1" spc="150" dirty="0" smtClean="0">
                <a:ln w="11430"/>
                <a:solidFill>
                  <a:srgbClr val="F8F8F8"/>
                </a:solidFill>
                <a:effectLst>
                  <a:outerShdw blurRad="25400" algn="tl" rotWithShape="0">
                    <a:srgbClr val="000000">
                      <a:alpha val="43000"/>
                    </a:srgbClr>
                  </a:outerShdw>
                </a:effectLst>
                <a:latin typeface="Arial"/>
                <a:cs typeface="Arial"/>
              </a:rPr>
              <a:t>…</a:t>
            </a:r>
            <a:endParaRPr lang="en-US" sz="4800" b="1" spc="150" dirty="0">
              <a:ln w="11430"/>
              <a:solidFill>
                <a:srgbClr val="F8F8F8"/>
              </a:solidFill>
              <a:effectLst>
                <a:outerShdw blurRad="25400" algn="tl" rotWithShape="0">
                  <a:srgbClr val="000000">
                    <a:alpha val="43000"/>
                  </a:srgbClr>
                </a:outerShdw>
              </a:effectLst>
              <a:latin typeface="Arial"/>
              <a:cs typeface="Arial"/>
            </a:endParaRPr>
          </a:p>
        </p:txBody>
      </p:sp>
      <p:sp>
        <p:nvSpPr>
          <p:cNvPr id="3" name="Content Placeholder 2"/>
          <p:cNvSpPr>
            <a:spLocks noGrp="1"/>
          </p:cNvSpPr>
          <p:nvPr>
            <p:ph sz="quarter" idx="10"/>
          </p:nvPr>
        </p:nvSpPr>
        <p:spPr>
          <a:xfrm>
            <a:off x="457200" y="1342594"/>
            <a:ext cx="6943170" cy="1414652"/>
          </a:xfrm>
        </p:spPr>
        <p:txBody>
          <a:bodyPr>
            <a:normAutofit/>
          </a:bodyPr>
          <a:lstStyle/>
          <a:p>
            <a:pPr marL="0" indent="0">
              <a:buNone/>
            </a:pPr>
            <a:r>
              <a:rPr lang="en-US" sz="9600" b="1" dirty="0" smtClean="0">
                <a:solidFill>
                  <a:srgbClr val="000000"/>
                </a:solidFill>
                <a:latin typeface="American Typewriter"/>
                <a:cs typeface="American Typewriter"/>
              </a:rPr>
              <a:t>   </a:t>
            </a:r>
            <a:r>
              <a:rPr lang="en-US" sz="9600" b="1" dirty="0" smtClean="0">
                <a:solidFill>
                  <a:schemeClr val="bg1"/>
                </a:solidFill>
                <a:latin typeface="P22 Typewriter"/>
                <a:cs typeface="P22 Typewriter"/>
              </a:rPr>
              <a:t>IN MODS</a:t>
            </a:r>
            <a:endParaRPr lang="en-US" sz="9600" b="1" dirty="0">
              <a:solidFill>
                <a:schemeClr val="bg1"/>
              </a:solidFill>
              <a:latin typeface="P22 Typewriter"/>
              <a:cs typeface="P22 Typewriter"/>
            </a:endParaRPr>
          </a:p>
        </p:txBody>
      </p:sp>
      <p:pic>
        <p:nvPicPr>
          <p:cNvPr id="5" name="Content Placeholder 5" descr="AFA_Beech_in_Flight_Simulator (1).jpg"/>
          <p:cNvPicPr>
            <a:picLocks noChangeAspect="1"/>
          </p:cNvPicPr>
          <p:nvPr/>
        </p:nvPicPr>
        <p:blipFill rotWithShape="1">
          <a:blip r:embed="rId2" cstate="print">
            <a:extLst>
              <a:ext uri="{28A0092B-C50C-407E-A947-70E740481C1C}">
                <a14:useLocalDpi xmlns:a14="http://schemas.microsoft.com/office/drawing/2010/main"/>
              </a:ext>
            </a:extLst>
          </a:blip>
          <a:srcRect l="-282"/>
          <a:stretch/>
        </p:blipFill>
        <p:spPr>
          <a:xfrm>
            <a:off x="457200" y="2889950"/>
            <a:ext cx="5127331" cy="3084755"/>
          </a:xfrm>
          <a:prstGeom prst="rect">
            <a:avLst/>
          </a:prstGeom>
        </p:spPr>
      </p:pic>
      <p:pic>
        <p:nvPicPr>
          <p:cNvPr id="4" name="Picture 3" descr="Screen Shot 2014-11-02 at 2.25.4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8645" y="2757245"/>
            <a:ext cx="3003450" cy="3433141"/>
          </a:xfrm>
          <a:prstGeom prst="rect">
            <a:avLst/>
          </a:prstGeom>
        </p:spPr>
      </p:pic>
    </p:spTree>
    <p:extLst>
      <p:ext uri="{BB962C8B-B14F-4D97-AF65-F5344CB8AC3E}">
        <p14:creationId xmlns:p14="http://schemas.microsoft.com/office/powerpoint/2010/main" val="30828247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524" y="55916"/>
            <a:ext cx="8950476" cy="1214083"/>
          </a:xfrm>
        </p:spPr>
        <p:txBody>
          <a:bodyPr>
            <a:normAutofit fontScale="90000"/>
          </a:bodyPr>
          <a:lstStyle/>
          <a:p>
            <a:r>
              <a:rPr lang="en-US" sz="2800" b="1" dirty="0" smtClean="0">
                <a:solidFill>
                  <a:srgbClr val="FFFF00"/>
                </a:solidFill>
                <a:latin typeface="+mn-lt"/>
              </a:rPr>
              <a:t> </a:t>
            </a:r>
            <a:r>
              <a:rPr lang="en-US" b="1" dirty="0" smtClean="0">
                <a:solidFill>
                  <a:srgbClr val="FFFF00"/>
                </a:solidFill>
                <a:latin typeface="+mn-lt"/>
              </a:rPr>
              <a:t>Cases Neither Allow Nor Prohibit</a:t>
            </a:r>
            <a:r>
              <a:rPr lang="en-US" b="1" dirty="0" smtClean="0">
                <a:solidFill>
                  <a:srgbClr val="0000FF"/>
                </a:solidFill>
                <a:latin typeface="+mn-lt"/>
              </a:rPr>
              <a:t> </a:t>
            </a:r>
            <a:r>
              <a:rPr lang="en-US" b="1" dirty="0" smtClean="0">
                <a:solidFill>
                  <a:schemeClr val="bg1"/>
                </a:solidFill>
                <a:latin typeface="+mn-lt"/>
              </a:rPr>
              <a:t>(Creative)</a:t>
            </a:r>
            <a:r>
              <a:rPr lang="en-US" b="1" dirty="0" smtClean="0">
                <a:solidFill>
                  <a:schemeClr val="tx1"/>
                </a:solidFill>
                <a:latin typeface="+mn-lt"/>
              </a:rPr>
              <a:t> </a:t>
            </a:r>
            <a:r>
              <a:rPr lang="en-US" b="1" dirty="0" smtClean="0">
                <a:solidFill>
                  <a:srgbClr val="FFFF00"/>
                </a:solidFill>
                <a:latin typeface="+mn-lt"/>
              </a:rPr>
              <a:t>Modding </a:t>
            </a:r>
            <a:endParaRPr lang="en-US" b="1" dirty="0">
              <a:solidFill>
                <a:srgbClr val="FFFF00"/>
              </a:solidFill>
              <a:latin typeface="+mn-lt"/>
            </a:endParaRPr>
          </a:p>
        </p:txBody>
      </p:sp>
      <p:sp>
        <p:nvSpPr>
          <p:cNvPr id="3" name="Content Placeholder 2"/>
          <p:cNvSpPr>
            <a:spLocks noGrp="1"/>
          </p:cNvSpPr>
          <p:nvPr>
            <p:ph sz="quarter" idx="10"/>
          </p:nvPr>
        </p:nvSpPr>
        <p:spPr>
          <a:xfrm>
            <a:off x="193524" y="1270000"/>
            <a:ext cx="8865809" cy="5153356"/>
          </a:xfrm>
        </p:spPr>
        <p:txBody>
          <a:bodyPr>
            <a:normAutofit/>
          </a:bodyPr>
          <a:lstStyle/>
          <a:p>
            <a:pPr marL="0" indent="0">
              <a:lnSpc>
                <a:spcPct val="90000"/>
              </a:lnSpc>
              <a:buNone/>
            </a:pPr>
            <a:r>
              <a:rPr lang="en-US" sz="2600" b="1" dirty="0" smtClean="0">
                <a:solidFill>
                  <a:schemeClr val="bg1"/>
                </a:solidFill>
                <a:latin typeface="+mn-lt"/>
                <a:cs typeface="Lucida Console"/>
              </a:rPr>
              <a:t>1. </a:t>
            </a:r>
            <a:r>
              <a:rPr lang="en-US" sz="2600" b="1" i="1" dirty="0" smtClean="0">
                <a:solidFill>
                  <a:srgbClr val="CCFFCC"/>
                </a:solidFill>
                <a:latin typeface="+mn-lt"/>
                <a:cs typeface="Lucida Console"/>
              </a:rPr>
              <a:t>Micro Star v. </a:t>
            </a:r>
            <a:r>
              <a:rPr lang="en-US" sz="2600" b="1" i="1" dirty="0" err="1" smtClean="0">
                <a:solidFill>
                  <a:srgbClr val="CCFFCC"/>
                </a:solidFill>
                <a:latin typeface="+mn-lt"/>
                <a:cs typeface="Lucida Console"/>
              </a:rPr>
              <a:t>FormGen</a:t>
            </a:r>
            <a:r>
              <a:rPr lang="en-US" sz="2600" b="1" i="1" dirty="0">
                <a:solidFill>
                  <a:srgbClr val="CCFFCC"/>
                </a:solidFill>
                <a:latin typeface="+mn-lt"/>
                <a:cs typeface="Lucida Console"/>
              </a:rPr>
              <a:t> </a:t>
            </a:r>
            <a:r>
              <a:rPr lang="en-US" sz="2600" b="1" dirty="0" smtClean="0">
                <a:solidFill>
                  <a:srgbClr val="FFFFFF"/>
                </a:solidFill>
                <a:latin typeface="+mn-lt"/>
                <a:cs typeface="Lucida Console"/>
              </a:rPr>
              <a:t>(</a:t>
            </a:r>
            <a:r>
              <a:rPr lang="en-US" dirty="0" smtClean="0">
                <a:solidFill>
                  <a:srgbClr val="FFFFFF"/>
                </a:solidFill>
                <a:latin typeface="+mn-lt"/>
                <a:cs typeface="Lucida Console"/>
              </a:rPr>
              <a:t>1998 USCA) Duke </a:t>
            </a:r>
            <a:r>
              <a:rPr lang="en-US" dirty="0" err="1" smtClean="0">
                <a:solidFill>
                  <a:srgbClr val="FFFFFF"/>
                </a:solidFill>
                <a:latin typeface="+mn-lt"/>
                <a:cs typeface="Lucida Console"/>
              </a:rPr>
              <a:t>Nukem</a:t>
            </a:r>
            <a:r>
              <a:rPr lang="en-US" dirty="0" smtClean="0">
                <a:solidFill>
                  <a:srgbClr val="FFFFFF"/>
                </a:solidFill>
                <a:latin typeface="+mn-lt"/>
                <a:cs typeface="Lucida Console"/>
              </a:rPr>
              <a:t> levels</a:t>
            </a:r>
          </a:p>
          <a:p>
            <a:pPr marL="0" indent="0">
              <a:lnSpc>
                <a:spcPct val="90000"/>
              </a:lnSpc>
              <a:buNone/>
            </a:pPr>
            <a:r>
              <a:rPr lang="en-US" sz="2600" b="1" dirty="0" smtClean="0">
                <a:solidFill>
                  <a:srgbClr val="FFFFFF"/>
                </a:solidFill>
                <a:latin typeface="+mn-lt"/>
                <a:cs typeface="Lucida Console"/>
              </a:rPr>
              <a:t>2. </a:t>
            </a:r>
            <a:r>
              <a:rPr lang="en-US" sz="2600" b="1" i="1" dirty="0" smtClean="0">
                <a:solidFill>
                  <a:srgbClr val="CCFFCC"/>
                </a:solidFill>
                <a:latin typeface="+mn-lt"/>
                <a:cs typeface="Lucida Console"/>
              </a:rPr>
              <a:t>Davidson &amp; Associates, Inc. v. Internet Gateway </a:t>
            </a:r>
            <a:r>
              <a:rPr lang="en-US" sz="2200" dirty="0" smtClean="0">
                <a:solidFill>
                  <a:srgbClr val="FFFFFF"/>
                </a:solidFill>
                <a:latin typeface="+mn-lt"/>
                <a:cs typeface="Lucida Console"/>
              </a:rPr>
              <a:t>2005 USCA </a:t>
            </a:r>
            <a:r>
              <a:rPr lang="en-US" sz="2600" dirty="0" smtClean="0">
                <a:solidFill>
                  <a:srgbClr val="FFFFFF"/>
                </a:solidFill>
                <a:latin typeface="+mn-lt"/>
                <a:cs typeface="Lucida Console"/>
              </a:rPr>
              <a:t>(D&amp;A = Blizzard): </a:t>
            </a:r>
          </a:p>
          <a:p>
            <a:pPr marL="0" indent="0">
              <a:lnSpc>
                <a:spcPct val="90000"/>
              </a:lnSpc>
              <a:buNone/>
            </a:pPr>
            <a:r>
              <a:rPr lang="en-US" dirty="0" smtClean="0">
                <a:solidFill>
                  <a:srgbClr val="FFFFFF"/>
                </a:solidFill>
                <a:latin typeface="+mn-lt"/>
                <a:cs typeface="Lucida Console"/>
              </a:rPr>
              <a:t>Audio </a:t>
            </a:r>
            <a:r>
              <a:rPr lang="en-US" dirty="0">
                <a:solidFill>
                  <a:srgbClr val="FFFFFF"/>
                </a:solidFill>
                <a:latin typeface="+mn-lt"/>
                <a:cs typeface="Lucida Console"/>
              </a:rPr>
              <a:t>of the June 20, 2005 oral argument in 8</a:t>
            </a:r>
            <a:r>
              <a:rPr lang="en-US" baseline="30000" dirty="0">
                <a:solidFill>
                  <a:srgbClr val="FFFFFF"/>
                </a:solidFill>
                <a:latin typeface="+mn-lt"/>
                <a:cs typeface="Lucida Console"/>
              </a:rPr>
              <a:t>th</a:t>
            </a:r>
            <a:r>
              <a:rPr lang="en-US" dirty="0">
                <a:solidFill>
                  <a:srgbClr val="FFFFFF"/>
                </a:solidFill>
                <a:latin typeface="+mn-lt"/>
                <a:cs typeface="Lucida Console"/>
              </a:rPr>
              <a:t> Circuit Court of Appeal in Blizzard v. BnetD (</a:t>
            </a:r>
            <a:r>
              <a:rPr lang="en-US" i="1" u="sng" dirty="0">
                <a:solidFill>
                  <a:srgbClr val="FFFFFF"/>
                </a:solidFill>
                <a:latin typeface="+mn-lt"/>
                <a:cs typeface="Lucida Console"/>
              </a:rPr>
              <a:t>Davidson</a:t>
            </a:r>
            <a:r>
              <a:rPr lang="en-US" dirty="0">
                <a:solidFill>
                  <a:srgbClr val="FFFFFF"/>
                </a:solidFill>
                <a:latin typeface="+mn-lt"/>
                <a:cs typeface="Lucida Console"/>
              </a:rPr>
              <a:t>) @ 32:40 – 33:05:</a:t>
            </a:r>
            <a:r>
              <a:rPr lang="en-US" dirty="0">
                <a:solidFill>
                  <a:srgbClr val="FFFF00"/>
                </a:solidFill>
                <a:latin typeface="+mn-lt"/>
                <a:cs typeface="Lucida Console"/>
              </a:rPr>
              <a:t> </a:t>
            </a:r>
            <a:r>
              <a:rPr lang="en-US" i="1" dirty="0">
                <a:solidFill>
                  <a:srgbClr val="FFFF00"/>
                </a:solidFill>
                <a:latin typeface="+mn-lt"/>
                <a:cs typeface="Lucida Console"/>
              </a:rPr>
              <a:t>“This case does not involve new creation. There may be a case that does. This isn’t it…</a:t>
            </a:r>
            <a:r>
              <a:rPr lang="en-US" i="1" dirty="0" smtClean="0">
                <a:solidFill>
                  <a:srgbClr val="FFFF00"/>
                </a:solidFill>
                <a:latin typeface="+mn-lt"/>
                <a:cs typeface="Lucida Console"/>
              </a:rPr>
              <a:t>”</a:t>
            </a:r>
            <a:endParaRPr lang="en-US" i="1" dirty="0">
              <a:solidFill>
                <a:srgbClr val="0000FF"/>
              </a:solidFill>
              <a:latin typeface="+mn-lt"/>
              <a:cs typeface="Lucida Console"/>
            </a:endParaRPr>
          </a:p>
          <a:p>
            <a:pPr marL="0" indent="0">
              <a:lnSpc>
                <a:spcPct val="90000"/>
              </a:lnSpc>
              <a:buNone/>
            </a:pPr>
            <a:r>
              <a:rPr lang="en-US" sz="2800" b="1" dirty="0" smtClean="0">
                <a:solidFill>
                  <a:srgbClr val="FF0000"/>
                </a:solidFill>
                <a:latin typeface="+mn-lt"/>
                <a:cs typeface="Lucida Console"/>
              </a:rPr>
              <a:t>{</a:t>
            </a:r>
            <a:r>
              <a:rPr lang="en-US" sz="2800" b="1" dirty="0" smtClean="0">
                <a:solidFill>
                  <a:srgbClr val="FFFFFF"/>
                </a:solidFill>
                <a:latin typeface="+mn-lt"/>
                <a:cs typeface="Lucida Console"/>
              </a:rPr>
              <a:t>3</a:t>
            </a:r>
            <a:r>
              <a:rPr lang="en-US" sz="2800" b="1" dirty="0">
                <a:solidFill>
                  <a:srgbClr val="FFFFFF"/>
                </a:solidFill>
                <a:latin typeface="+mn-lt"/>
                <a:cs typeface="Lucida Console"/>
              </a:rPr>
              <a:t>. </a:t>
            </a:r>
            <a:r>
              <a:rPr lang="en-US" sz="2800" b="1" i="1" dirty="0" err="1">
                <a:solidFill>
                  <a:srgbClr val="CCFFCC"/>
                </a:solidFill>
                <a:latin typeface="+mn-lt"/>
                <a:cs typeface="Lucida Console"/>
              </a:rPr>
              <a:t>iRacing</a:t>
            </a:r>
            <a:r>
              <a:rPr lang="en-US" sz="2800" b="1" i="1" dirty="0">
                <a:solidFill>
                  <a:srgbClr val="CCFFCC"/>
                </a:solidFill>
                <a:latin typeface="+mn-lt"/>
                <a:cs typeface="Lucida Console"/>
              </a:rPr>
              <a:t> v. Robinson </a:t>
            </a:r>
            <a:r>
              <a:rPr lang="en-US" dirty="0">
                <a:solidFill>
                  <a:srgbClr val="FFFFFF"/>
                </a:solidFill>
                <a:latin typeface="+mn-lt"/>
                <a:cs typeface="Lucida Console"/>
              </a:rPr>
              <a:t>(2007 Mass. Dist. Ct.</a:t>
            </a:r>
            <a:r>
              <a:rPr lang="en-US" dirty="0" smtClean="0">
                <a:solidFill>
                  <a:srgbClr val="FFFFFF"/>
                </a:solidFill>
                <a:latin typeface="+mn-lt"/>
                <a:cs typeface="Lucida Console"/>
              </a:rPr>
              <a:t>) – direct commercial interference???</a:t>
            </a:r>
            <a:r>
              <a:rPr lang="en-US" b="1" dirty="0" smtClean="0">
                <a:solidFill>
                  <a:srgbClr val="FF0000"/>
                </a:solidFill>
                <a:latin typeface="+mn-lt"/>
                <a:cs typeface="Lucida Console"/>
              </a:rPr>
              <a:t>}</a:t>
            </a:r>
            <a:endParaRPr lang="en-US" sz="2800" b="1" dirty="0" smtClean="0">
              <a:solidFill>
                <a:srgbClr val="FF0000"/>
              </a:solidFill>
              <a:latin typeface="+mn-lt"/>
              <a:cs typeface="Lucida Console"/>
            </a:endParaRPr>
          </a:p>
          <a:p>
            <a:pPr marL="0" indent="0">
              <a:lnSpc>
                <a:spcPct val="90000"/>
              </a:lnSpc>
              <a:buNone/>
            </a:pPr>
            <a:r>
              <a:rPr lang="en-US" sz="2800" b="1" dirty="0">
                <a:solidFill>
                  <a:srgbClr val="FFFFFF"/>
                </a:solidFill>
                <a:latin typeface="+mn-lt"/>
                <a:cs typeface="Lucida Console"/>
              </a:rPr>
              <a:t>4. </a:t>
            </a:r>
            <a:r>
              <a:rPr lang="en-US" sz="2800" b="1" i="1" dirty="0">
                <a:solidFill>
                  <a:srgbClr val="CCFFCC"/>
                </a:solidFill>
                <a:latin typeface="+mn-lt"/>
                <a:cs typeface="Lucida Console"/>
              </a:rPr>
              <a:t>MDY Industries, LLC v. Blizzard Entertainment, Inc</a:t>
            </a:r>
            <a:r>
              <a:rPr lang="en-US" sz="2800" b="1" i="1" dirty="0">
                <a:solidFill>
                  <a:srgbClr val="FFFFFF"/>
                </a:solidFill>
                <a:latin typeface="+mn-lt"/>
                <a:cs typeface="Lucida Console"/>
              </a:rPr>
              <a:t>. </a:t>
            </a:r>
            <a:r>
              <a:rPr lang="en-US" dirty="0">
                <a:solidFill>
                  <a:srgbClr val="FFFFFF"/>
                </a:solidFill>
                <a:latin typeface="+mn-lt"/>
                <a:cs typeface="Lucida Console"/>
              </a:rPr>
              <a:t>(2010 USCA</a:t>
            </a:r>
            <a:r>
              <a:rPr lang="en-US" dirty="0" smtClean="0">
                <a:solidFill>
                  <a:srgbClr val="FFFFFF"/>
                </a:solidFill>
                <a:latin typeface="+mn-lt"/>
                <a:cs typeface="Lucida Console"/>
              </a:rPr>
              <a:t>) Glider “bot”</a:t>
            </a:r>
            <a:endParaRPr lang="en-US" dirty="0">
              <a:solidFill>
                <a:srgbClr val="FFFFFF"/>
              </a:solidFill>
              <a:latin typeface="+mn-lt"/>
              <a:cs typeface="Lucida Console"/>
            </a:endParaRPr>
          </a:p>
          <a:p>
            <a:pPr marL="0" indent="0">
              <a:buNone/>
            </a:pPr>
            <a:endParaRPr lang="en-US" sz="28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5801958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Autofit/>
          </a:bodyPr>
          <a:lstStyle/>
          <a:p>
            <a:r>
              <a:rPr lang="en-US" sz="4800" b="1" dirty="0" smtClean="0">
                <a:solidFill>
                  <a:srgbClr val="FFFF00"/>
                </a:solidFill>
                <a:latin typeface="Arial"/>
                <a:cs typeface="Arial"/>
              </a:rPr>
              <a:t>WE COULD…</a:t>
            </a:r>
            <a:endParaRPr lang="en-US" sz="4800" b="1" dirty="0">
              <a:solidFill>
                <a:srgbClr val="FFFF00"/>
              </a:solidFill>
              <a:latin typeface="Arial"/>
              <a:cs typeface="Arial"/>
            </a:endParaRPr>
          </a:p>
        </p:txBody>
      </p:sp>
      <p:sp>
        <p:nvSpPr>
          <p:cNvPr id="3" name="Content Placeholder 2"/>
          <p:cNvSpPr>
            <a:spLocks noGrp="1"/>
          </p:cNvSpPr>
          <p:nvPr>
            <p:ph sz="quarter" idx="10"/>
          </p:nvPr>
        </p:nvSpPr>
        <p:spPr>
          <a:xfrm>
            <a:off x="0" y="1016000"/>
            <a:ext cx="7847869" cy="5147603"/>
          </a:xfrm>
        </p:spPr>
        <p:txBody>
          <a:bodyPr>
            <a:normAutofit/>
          </a:bodyPr>
          <a:lstStyle/>
          <a:p>
            <a:pPr marL="0" indent="0">
              <a:lnSpc>
                <a:spcPct val="90000"/>
              </a:lnSpc>
              <a:buNone/>
            </a:pPr>
            <a:r>
              <a:rPr lang="en-US" sz="3200" dirty="0" smtClean="0">
                <a:solidFill>
                  <a:srgbClr val="FFFFFF"/>
                </a:solidFill>
                <a:latin typeface="+mn-lt"/>
                <a:cs typeface="Lucida Console"/>
              </a:rPr>
              <a:t>……evolve a </a:t>
            </a:r>
            <a:r>
              <a:rPr lang="en-US" sz="3200" b="1" i="1" u="sng" dirty="0" smtClean="0">
                <a:solidFill>
                  <a:srgbClr val="FFFFFF"/>
                </a:solidFill>
                <a:latin typeface="+mn-lt"/>
                <a:cs typeface="Lucida Console"/>
              </a:rPr>
              <a:t>single standard</a:t>
            </a:r>
            <a:r>
              <a:rPr lang="en-US" sz="3200" dirty="0" smtClean="0">
                <a:solidFill>
                  <a:srgbClr val="FFFFFF"/>
                </a:solidFill>
                <a:latin typeface="+mn-lt"/>
                <a:cs typeface="Lucida Console"/>
              </a:rPr>
              <a:t>:</a:t>
            </a:r>
            <a:endParaRPr lang="en-US" sz="3200" dirty="0">
              <a:solidFill>
                <a:srgbClr val="FFFFFF"/>
              </a:solidFill>
              <a:latin typeface="+mn-lt"/>
              <a:cs typeface="Lucida Console"/>
            </a:endParaRPr>
          </a:p>
          <a:p>
            <a:pPr>
              <a:lnSpc>
                <a:spcPct val="90000"/>
              </a:lnSpc>
            </a:pPr>
            <a:r>
              <a:rPr lang="en-US" sz="3200" dirty="0" smtClean="0">
                <a:solidFill>
                  <a:srgbClr val="FFFFFF"/>
                </a:solidFill>
                <a:latin typeface="+mn-lt"/>
                <a:cs typeface="Lucida Console"/>
              </a:rPr>
              <a:t>For </a:t>
            </a:r>
            <a:r>
              <a:rPr lang="en-US" sz="3200" b="1" dirty="0" smtClean="0">
                <a:solidFill>
                  <a:srgbClr val="558ED5"/>
                </a:solidFill>
                <a:latin typeface="+mn-lt"/>
                <a:cs typeface="Lucida Console"/>
              </a:rPr>
              <a:t>CREATORS</a:t>
            </a:r>
            <a:r>
              <a:rPr lang="en-US" sz="3200" dirty="0" smtClean="0">
                <a:solidFill>
                  <a:srgbClr val="FFFFFF"/>
                </a:solidFill>
                <a:latin typeface="+mn-lt"/>
                <a:cs typeface="Lucida Console"/>
              </a:rPr>
              <a:t> </a:t>
            </a:r>
            <a:r>
              <a:rPr lang="en-US" sz="3200" b="1" dirty="0" smtClean="0">
                <a:solidFill>
                  <a:srgbClr val="FFFFFF"/>
                </a:solidFill>
                <a:latin typeface="+mn-lt"/>
                <a:cs typeface="Lucida Console"/>
              </a:rPr>
              <a:t>as</a:t>
            </a:r>
            <a:r>
              <a:rPr lang="en-US" sz="3200" dirty="0" smtClean="0">
                <a:latin typeface="+mn-lt"/>
                <a:cs typeface="Lucida Console"/>
              </a:rPr>
              <a:t> </a:t>
            </a:r>
            <a:r>
              <a:rPr lang="en-US" sz="3200" b="1" dirty="0" smtClean="0">
                <a:solidFill>
                  <a:srgbClr val="FF0000"/>
                </a:solidFill>
                <a:latin typeface="+mn-lt"/>
                <a:cs typeface="Lucida Console"/>
              </a:rPr>
              <a:t>USERS</a:t>
            </a:r>
            <a:r>
              <a:rPr lang="en-US" sz="3200" dirty="0" smtClean="0">
                <a:solidFill>
                  <a:srgbClr val="FFFFFF"/>
                </a:solidFill>
                <a:latin typeface="+mn-lt"/>
                <a:cs typeface="Lucida Console"/>
              </a:rPr>
              <a:t>,</a:t>
            </a:r>
            <a:r>
              <a:rPr lang="en-US" sz="3200" b="1" dirty="0" smtClean="0">
                <a:solidFill>
                  <a:srgbClr val="FFFFFF"/>
                </a:solidFill>
                <a:latin typeface="+mn-lt"/>
                <a:cs typeface="Lucida Console"/>
              </a:rPr>
              <a:t> &amp;</a:t>
            </a:r>
            <a:r>
              <a:rPr lang="en-US" sz="3200" dirty="0" smtClean="0">
                <a:solidFill>
                  <a:srgbClr val="FFFFFF"/>
                </a:solidFill>
                <a:latin typeface="+mn-lt"/>
                <a:cs typeface="Lucida Console"/>
              </a:rPr>
              <a:t> </a:t>
            </a:r>
            <a:endParaRPr lang="en-US" sz="3200" dirty="0">
              <a:solidFill>
                <a:srgbClr val="FFFFFF"/>
              </a:solidFill>
              <a:latin typeface="+mn-lt"/>
              <a:cs typeface="Lucida Console"/>
            </a:endParaRPr>
          </a:p>
          <a:p>
            <a:pPr>
              <a:lnSpc>
                <a:spcPct val="90000"/>
              </a:lnSpc>
            </a:pPr>
            <a:r>
              <a:rPr lang="en-US" sz="3200" dirty="0" smtClean="0">
                <a:solidFill>
                  <a:srgbClr val="FFFFFF"/>
                </a:solidFill>
                <a:latin typeface="+mn-lt"/>
                <a:cs typeface="Lucida Console"/>
              </a:rPr>
              <a:t>For</a:t>
            </a:r>
            <a:r>
              <a:rPr lang="en-US" sz="3200" dirty="0" smtClean="0">
                <a:latin typeface="+mn-lt"/>
                <a:cs typeface="Lucida Console"/>
              </a:rPr>
              <a:t> </a:t>
            </a:r>
            <a:r>
              <a:rPr lang="en-US" sz="3200" b="1" dirty="0" smtClean="0">
                <a:solidFill>
                  <a:srgbClr val="FF0000"/>
                </a:solidFill>
                <a:latin typeface="+mn-lt"/>
                <a:cs typeface="Lucida Console"/>
              </a:rPr>
              <a:t>USERS</a:t>
            </a:r>
            <a:r>
              <a:rPr lang="en-US" sz="3200" dirty="0" smtClean="0">
                <a:latin typeface="+mn-lt"/>
                <a:cs typeface="Lucida Console"/>
              </a:rPr>
              <a:t> </a:t>
            </a:r>
            <a:r>
              <a:rPr lang="en-US" sz="3200" b="1" dirty="0" smtClean="0">
                <a:solidFill>
                  <a:srgbClr val="FFFFFF"/>
                </a:solidFill>
                <a:latin typeface="+mn-lt"/>
                <a:cs typeface="Lucida Console"/>
              </a:rPr>
              <a:t>as</a:t>
            </a:r>
            <a:r>
              <a:rPr lang="en-US" sz="3200" dirty="0" smtClean="0">
                <a:latin typeface="+mn-lt"/>
                <a:cs typeface="Lucida Console"/>
              </a:rPr>
              <a:t> </a:t>
            </a:r>
            <a:r>
              <a:rPr lang="en-US" sz="3200" b="1" dirty="0" smtClean="0">
                <a:solidFill>
                  <a:schemeClr val="tx2">
                    <a:lumMod val="60000"/>
                    <a:lumOff val="40000"/>
                  </a:schemeClr>
                </a:solidFill>
                <a:latin typeface="+mn-lt"/>
                <a:cs typeface="Lucida Console"/>
              </a:rPr>
              <a:t>CREATORS</a:t>
            </a:r>
            <a:r>
              <a:rPr lang="en-US" sz="3200" dirty="0" smtClean="0">
                <a:solidFill>
                  <a:srgbClr val="000000"/>
                </a:solidFill>
                <a:latin typeface="+mn-lt"/>
                <a:cs typeface="Lucida Console"/>
              </a:rPr>
              <a:t>……</a:t>
            </a:r>
          </a:p>
          <a:p>
            <a:pPr marL="0" indent="0">
              <a:lnSpc>
                <a:spcPct val="90000"/>
              </a:lnSpc>
              <a:buNone/>
            </a:pPr>
            <a:r>
              <a:rPr lang="en-US" sz="3200" dirty="0">
                <a:solidFill>
                  <a:srgbClr val="000000"/>
                </a:solidFill>
                <a:latin typeface="+mn-lt"/>
                <a:cs typeface="Lucida Console"/>
              </a:rPr>
              <a:t> </a:t>
            </a:r>
            <a:r>
              <a:rPr lang="en-US" sz="3200" dirty="0" smtClean="0">
                <a:solidFill>
                  <a:srgbClr val="FFFF00"/>
                </a:solidFill>
                <a:latin typeface="+mn-lt"/>
                <a:cs typeface="Lucida Console"/>
              </a:rPr>
              <a:t> to match</a:t>
            </a:r>
            <a:r>
              <a:rPr lang="en-US" sz="3200" b="1" dirty="0" smtClean="0">
                <a:solidFill>
                  <a:srgbClr val="FFFF00"/>
                </a:solidFill>
                <a:latin typeface="+mn-lt"/>
                <a:cs typeface="Lucida Console"/>
              </a:rPr>
              <a:t> </a:t>
            </a:r>
            <a:r>
              <a:rPr lang="en-US" sz="3200" b="1" i="1" dirty="0" smtClean="0">
                <a:solidFill>
                  <a:srgbClr val="FFFF00"/>
                </a:solidFill>
                <a:latin typeface="+mn-lt"/>
                <a:cs typeface="Lucida Console"/>
              </a:rPr>
              <a:t>reality</a:t>
            </a:r>
            <a:r>
              <a:rPr lang="en-US" sz="3200" dirty="0" smtClean="0">
                <a:solidFill>
                  <a:srgbClr val="FFFF00"/>
                </a:solidFill>
                <a:latin typeface="+mn-lt"/>
                <a:cs typeface="Lucida Console"/>
              </a:rPr>
              <a:t>…</a:t>
            </a:r>
            <a:endParaRPr lang="en-US" sz="3200" dirty="0">
              <a:solidFill>
                <a:srgbClr val="FFFF00"/>
              </a:solidFill>
              <a:latin typeface="+mn-lt"/>
              <a:cs typeface="Lucida Console"/>
            </a:endParaRPr>
          </a:p>
          <a:p>
            <a:pPr>
              <a:lnSpc>
                <a:spcPct val="90000"/>
              </a:lnSpc>
            </a:pPr>
            <a:r>
              <a:rPr lang="en-US" sz="3200" dirty="0">
                <a:solidFill>
                  <a:srgbClr val="FFFFFF"/>
                </a:solidFill>
                <a:latin typeface="+mn-lt"/>
                <a:cs typeface="Lucida Console"/>
              </a:rPr>
              <a:t>I</a:t>
            </a:r>
            <a:r>
              <a:rPr lang="en-US" sz="3200" dirty="0" smtClean="0">
                <a:solidFill>
                  <a:srgbClr val="FFFFFF"/>
                </a:solidFill>
                <a:latin typeface="+mn-lt"/>
                <a:cs typeface="Lucida Console"/>
              </a:rPr>
              <a:t>t makes </a:t>
            </a:r>
            <a:r>
              <a:rPr lang="en-US" sz="3200" dirty="0">
                <a:solidFill>
                  <a:srgbClr val="FFFFFF"/>
                </a:solidFill>
                <a:latin typeface="+mn-lt"/>
                <a:cs typeface="Lucida Console"/>
              </a:rPr>
              <a:t>a </a:t>
            </a:r>
            <a:r>
              <a:rPr lang="en-US" sz="3200" dirty="0" smtClean="0">
                <a:solidFill>
                  <a:srgbClr val="FFFFFF"/>
                </a:solidFill>
                <a:latin typeface="+mn-lt"/>
                <a:cs typeface="Lucida Console"/>
              </a:rPr>
              <a:t>difference </a:t>
            </a:r>
            <a:r>
              <a:rPr lang="en-US" sz="3200" dirty="0">
                <a:solidFill>
                  <a:srgbClr val="FFFFFF"/>
                </a:solidFill>
                <a:latin typeface="+mn-lt"/>
                <a:cs typeface="Lucida Console"/>
              </a:rPr>
              <a:t>that mods</a:t>
            </a:r>
            <a:r>
              <a:rPr lang="en-US" sz="3200" dirty="0" smtClean="0">
                <a:solidFill>
                  <a:srgbClr val="FFFFFF"/>
                </a:solidFill>
                <a:latin typeface="+mn-lt"/>
                <a:cs typeface="Lucida Console"/>
              </a:rPr>
              <a:t>/ </a:t>
            </a:r>
          </a:p>
          <a:p>
            <a:pPr marL="0" indent="0">
              <a:lnSpc>
                <a:spcPct val="90000"/>
              </a:lnSpc>
              <a:buNone/>
            </a:pPr>
            <a:r>
              <a:rPr lang="en-US" sz="3200" dirty="0">
                <a:solidFill>
                  <a:srgbClr val="FFFFFF"/>
                </a:solidFill>
                <a:latin typeface="+mn-lt"/>
                <a:cs typeface="Lucida Console"/>
              </a:rPr>
              <a:t> </a:t>
            </a:r>
            <a:r>
              <a:rPr lang="en-US" sz="3200" dirty="0" smtClean="0">
                <a:solidFill>
                  <a:srgbClr val="FFFFFF"/>
                </a:solidFill>
                <a:latin typeface="+mn-lt"/>
                <a:cs typeface="Lucida Console"/>
              </a:rPr>
              <a:t> games are tools </a:t>
            </a:r>
            <a:r>
              <a:rPr lang="en-US" sz="3200" dirty="0">
                <a:solidFill>
                  <a:srgbClr val="FFFFFF"/>
                </a:solidFill>
                <a:latin typeface="+mn-lt"/>
                <a:cs typeface="Lucida Console"/>
              </a:rPr>
              <a:t>of </a:t>
            </a:r>
            <a:r>
              <a:rPr lang="en-US" sz="3200" dirty="0" smtClean="0">
                <a:solidFill>
                  <a:srgbClr val="FFFFFF"/>
                </a:solidFill>
                <a:latin typeface="+mn-lt"/>
                <a:cs typeface="Lucida Console"/>
              </a:rPr>
              <a:t>further</a:t>
            </a:r>
            <a:r>
              <a:rPr lang="en-US" sz="3200" dirty="0">
                <a:solidFill>
                  <a:srgbClr val="FFFFFF"/>
                </a:solidFill>
                <a:latin typeface="+mn-lt"/>
                <a:cs typeface="Lucida Console"/>
              </a:rPr>
              <a:t> </a:t>
            </a:r>
            <a:r>
              <a:rPr lang="en-US" sz="3200" dirty="0" smtClean="0">
                <a:solidFill>
                  <a:srgbClr val="FFFFFF"/>
                </a:solidFill>
                <a:latin typeface="+mn-lt"/>
                <a:cs typeface="Lucida Console"/>
              </a:rPr>
              <a:t>creativity. </a:t>
            </a:r>
            <a:endParaRPr lang="en-US" sz="3200" dirty="0">
              <a:latin typeface="+mn-lt"/>
              <a:cs typeface="Lucida Console"/>
            </a:endParaRPr>
          </a:p>
          <a:p>
            <a:pPr>
              <a:lnSpc>
                <a:spcPct val="90000"/>
              </a:lnSpc>
            </a:pPr>
            <a:r>
              <a:rPr lang="en-US" sz="3200" dirty="0" smtClean="0">
                <a:solidFill>
                  <a:srgbClr val="FFFFFF"/>
                </a:solidFill>
                <a:latin typeface="+mn-lt"/>
                <a:cs typeface="Lucida Console"/>
              </a:rPr>
              <a:t>Modding </a:t>
            </a:r>
            <a:r>
              <a:rPr lang="en-US" sz="3200" b="1" dirty="0">
                <a:solidFill>
                  <a:srgbClr val="FF0000"/>
                </a:solidFill>
                <a:latin typeface="+mn-lt"/>
                <a:cs typeface="Lucida Console"/>
              </a:rPr>
              <a:t>ought to be </a:t>
            </a:r>
            <a:r>
              <a:rPr lang="en-US" sz="3200" b="1" dirty="0" smtClean="0">
                <a:solidFill>
                  <a:srgbClr val="FF0000"/>
                </a:solidFill>
                <a:latin typeface="+mn-lt"/>
                <a:cs typeface="Lucida Console"/>
              </a:rPr>
              <a:t>a </a:t>
            </a:r>
            <a:r>
              <a:rPr lang="en-US" sz="3200" dirty="0" smtClean="0">
                <a:solidFill>
                  <a:srgbClr val="FFFF00"/>
                </a:solidFill>
                <a:latin typeface="+mn-lt"/>
                <a:cs typeface="Lucida Console"/>
              </a:rPr>
              <a:t>“</a:t>
            </a:r>
            <a:r>
              <a:rPr lang="en-US" sz="3200" i="1" dirty="0" smtClean="0">
                <a:solidFill>
                  <a:srgbClr val="558ED5"/>
                </a:solidFill>
                <a:latin typeface="+mn-lt"/>
                <a:cs typeface="Lucida Console"/>
              </a:rPr>
              <a:t>Users Right</a:t>
            </a:r>
            <a:r>
              <a:rPr lang="en-US" sz="3200" dirty="0" smtClean="0">
                <a:solidFill>
                  <a:srgbClr val="558ED5"/>
                </a:solidFill>
                <a:latin typeface="+mn-lt"/>
                <a:cs typeface="Lucida Console"/>
              </a:rPr>
              <a:t> </a:t>
            </a:r>
            <a:r>
              <a:rPr lang="en-US" sz="3200" i="1" dirty="0" smtClean="0">
                <a:solidFill>
                  <a:srgbClr val="FFFF00"/>
                </a:solidFill>
                <a:latin typeface="+mn-lt"/>
                <a:cs typeface="Lucida Console"/>
              </a:rPr>
              <a:t>to </a:t>
            </a:r>
            <a:r>
              <a:rPr lang="en-US" sz="3200" i="1" dirty="0" err="1" smtClean="0">
                <a:solidFill>
                  <a:srgbClr val="FFFF00"/>
                </a:solidFill>
                <a:latin typeface="+mn-lt"/>
                <a:cs typeface="Lucida Console"/>
              </a:rPr>
              <a:t>CREAtE</a:t>
            </a:r>
            <a:r>
              <a:rPr lang="en-US" sz="3200" dirty="0" smtClean="0">
                <a:solidFill>
                  <a:srgbClr val="558ED5"/>
                </a:solidFill>
                <a:latin typeface="+mn-lt"/>
                <a:cs typeface="Lucida Console"/>
              </a:rPr>
              <a:t>” </a:t>
            </a:r>
          </a:p>
          <a:p>
            <a:pPr>
              <a:lnSpc>
                <a:spcPct val="90000"/>
              </a:lnSpc>
            </a:pPr>
            <a:r>
              <a:rPr lang="en-US" sz="3200" dirty="0" smtClean="0">
                <a:solidFill>
                  <a:srgbClr val="CCFFCC"/>
                </a:solidFill>
                <a:latin typeface="+mn-lt"/>
                <a:cs typeface="Lucida Console"/>
              </a:rPr>
              <a:t>What about “Rights in the Creation”?</a:t>
            </a:r>
            <a:endParaRPr lang="en-US" sz="3200" dirty="0">
              <a:solidFill>
                <a:srgbClr val="CCFFCC"/>
              </a:solidFill>
              <a:latin typeface="+mn-lt"/>
              <a:cs typeface="Lucida Console"/>
            </a:endParaRPr>
          </a:p>
          <a:p>
            <a:pPr marL="0" indent="0">
              <a:buNone/>
            </a:pPr>
            <a:endParaRPr lang="en-US" dirty="0">
              <a:solidFill>
                <a:srgbClr val="FFFFFF"/>
              </a:solidFill>
              <a:latin typeface="Lucida Console"/>
              <a:cs typeface="Lucida Console"/>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b="-4407"/>
          <a:stretch/>
        </p:blipFill>
        <p:spPr>
          <a:xfrm>
            <a:off x="7847869" y="0"/>
            <a:ext cx="1296131" cy="6559414"/>
          </a:xfrm>
          <a:prstGeom prst="rect">
            <a:avLst/>
          </a:prstGeom>
        </p:spPr>
      </p:pic>
    </p:spTree>
    <p:extLst>
      <p:ext uri="{BB962C8B-B14F-4D97-AF65-F5344CB8AC3E}">
        <p14:creationId xmlns:p14="http://schemas.microsoft.com/office/powerpoint/2010/main" val="31516570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
            <a:ext cx="9144000" cy="1016000"/>
          </a:xfrm>
        </p:spPr>
        <p:txBody>
          <a:bodyPr>
            <a:noAutofit/>
          </a:bodyPr>
          <a:lstStyle/>
          <a:p>
            <a:r>
              <a:rPr lang="en-US" b="1" dirty="0" smtClean="0">
                <a:solidFill>
                  <a:srgbClr val="FFFF00"/>
                </a:solidFill>
                <a:latin typeface="+mn-lt"/>
              </a:rPr>
              <a:t>Right </a:t>
            </a:r>
            <a:r>
              <a:rPr lang="en-US" b="1" dirty="0">
                <a:solidFill>
                  <a:srgbClr val="FFFF00"/>
                </a:solidFill>
                <a:latin typeface="+mn-lt"/>
              </a:rPr>
              <a:t>to Mod Argument </a:t>
            </a:r>
            <a:r>
              <a:rPr lang="en-US" b="1" dirty="0" smtClean="0">
                <a:solidFill>
                  <a:srgbClr val="FFFF00"/>
                </a:solidFill>
                <a:latin typeface="+mn-lt"/>
              </a:rPr>
              <a:t>               </a:t>
            </a:r>
            <a:r>
              <a:rPr lang="en-US" b="1" dirty="0" smtClean="0">
                <a:latin typeface="+mn-lt"/>
              </a:rPr>
              <a:t/>
            </a:r>
            <a:br>
              <a:rPr lang="en-US" b="1" dirty="0" smtClean="0">
                <a:latin typeface="+mn-lt"/>
              </a:rPr>
            </a:br>
            <a:r>
              <a:rPr lang="en-US" b="1" dirty="0" smtClean="0">
                <a:solidFill>
                  <a:srgbClr val="CCFFCC"/>
                </a:solidFill>
                <a:latin typeface="+mn-lt"/>
              </a:rPr>
              <a:t>Right to Mod/</a:t>
            </a:r>
            <a:r>
              <a:rPr lang="en-US" b="1" dirty="0" err="1" smtClean="0">
                <a:solidFill>
                  <a:schemeClr val="accent4">
                    <a:lumMod val="40000"/>
                    <a:lumOff val="60000"/>
                  </a:schemeClr>
                </a:solidFill>
                <a:latin typeface="+mn-lt"/>
              </a:rPr>
              <a:t>C</a:t>
            </a:r>
            <a:r>
              <a:rPr lang="en-US" b="1" dirty="0" err="1" smtClean="0">
                <a:solidFill>
                  <a:schemeClr val="accent5">
                    <a:lumMod val="40000"/>
                    <a:lumOff val="60000"/>
                  </a:schemeClr>
                </a:solidFill>
                <a:latin typeface="+mn-lt"/>
              </a:rPr>
              <a:t>REAtE</a:t>
            </a:r>
            <a:endParaRPr lang="en-US" b="1" dirty="0">
              <a:solidFill>
                <a:schemeClr val="accent5">
                  <a:lumMod val="40000"/>
                  <a:lumOff val="60000"/>
                </a:schemeClr>
              </a:solidFill>
              <a:latin typeface="+mn-lt"/>
            </a:endParaRPr>
          </a:p>
        </p:txBody>
      </p:sp>
      <p:sp>
        <p:nvSpPr>
          <p:cNvPr id="3" name="Content Placeholder 2"/>
          <p:cNvSpPr>
            <a:spLocks noGrp="1"/>
          </p:cNvSpPr>
          <p:nvPr>
            <p:ph sz="quarter" idx="10"/>
          </p:nvPr>
        </p:nvSpPr>
        <p:spPr>
          <a:xfrm>
            <a:off x="0" y="1185334"/>
            <a:ext cx="9144000" cy="4540800"/>
          </a:xfrm>
        </p:spPr>
        <p:txBody>
          <a:bodyPr/>
          <a:lstStyle/>
          <a:p>
            <a:pPr marL="0" indent="0">
              <a:buNone/>
            </a:pPr>
            <a:r>
              <a:rPr lang="en-US" sz="2800" b="1" dirty="0" smtClean="0">
                <a:solidFill>
                  <a:srgbClr val="FF0000"/>
                </a:solidFill>
                <a:latin typeface="+mn-lt"/>
                <a:cs typeface="Lucida Console"/>
              </a:rPr>
              <a:t>SHOULD NOT </a:t>
            </a:r>
            <a:r>
              <a:rPr lang="en-US" sz="2800" b="1" dirty="0" smtClean="0">
                <a:solidFill>
                  <a:schemeClr val="bg1"/>
                </a:solidFill>
                <a:latin typeface="+mn-lt"/>
                <a:cs typeface="Lucida Console"/>
              </a:rPr>
              <a:t>User </a:t>
            </a:r>
            <a:r>
              <a:rPr lang="en-US" sz="2800" b="1" dirty="0" smtClean="0">
                <a:solidFill>
                  <a:srgbClr val="FFFFFF"/>
                </a:solidFill>
                <a:latin typeface="+mn-lt"/>
                <a:cs typeface="Lucida Console"/>
              </a:rPr>
              <a:t>Rights/Right to </a:t>
            </a:r>
            <a:r>
              <a:rPr lang="en-US" sz="2800" b="1" dirty="0" err="1" smtClean="0">
                <a:solidFill>
                  <a:schemeClr val="accent4">
                    <a:lumMod val="40000"/>
                    <a:lumOff val="60000"/>
                  </a:schemeClr>
                </a:solidFill>
                <a:latin typeface="+mn-lt"/>
                <a:cs typeface="Lucida Console"/>
              </a:rPr>
              <a:t>C</a:t>
            </a:r>
            <a:r>
              <a:rPr lang="en-US" sz="2800" b="1" dirty="0" err="1" smtClean="0">
                <a:solidFill>
                  <a:schemeClr val="accent5">
                    <a:lumMod val="40000"/>
                    <a:lumOff val="60000"/>
                  </a:schemeClr>
                </a:solidFill>
                <a:latin typeface="+mn-lt"/>
                <a:cs typeface="Lucida Console"/>
              </a:rPr>
              <a:t>REAtE</a:t>
            </a:r>
            <a:r>
              <a:rPr lang="en-US" sz="2800" b="1" dirty="0" smtClean="0">
                <a:solidFill>
                  <a:schemeClr val="bg1"/>
                </a:solidFill>
                <a:latin typeface="+mn-lt"/>
                <a:cs typeface="Lucida Console"/>
              </a:rPr>
              <a:t>-M</a:t>
            </a:r>
            <a:r>
              <a:rPr lang="en-US" sz="2800" b="1" dirty="0" smtClean="0">
                <a:solidFill>
                  <a:srgbClr val="FFFFFF"/>
                </a:solidFill>
                <a:latin typeface="+mn-lt"/>
                <a:cs typeface="Lucida Console"/>
              </a:rPr>
              <a:t>od really be a creative/expressive right rather than an IP right/protection?</a:t>
            </a:r>
            <a:endParaRPr lang="en-US" sz="2800" b="1" dirty="0" smtClean="0">
              <a:latin typeface="+mn-lt"/>
            </a:endParaRPr>
          </a:p>
          <a:p>
            <a:r>
              <a:rPr lang="en-US" sz="2800" dirty="0" smtClean="0">
                <a:solidFill>
                  <a:schemeClr val="bg1"/>
                </a:solidFill>
                <a:latin typeface="+mn-lt"/>
                <a:cs typeface="Lucida Console"/>
              </a:rPr>
              <a:t>Part of Freedoms of Thought/Conscience?</a:t>
            </a:r>
          </a:p>
          <a:p>
            <a:r>
              <a:rPr lang="en-US" sz="2800" dirty="0" smtClean="0">
                <a:solidFill>
                  <a:schemeClr val="bg1"/>
                </a:solidFill>
                <a:latin typeface="+mn-lt"/>
                <a:cs typeface="Lucida Console"/>
              </a:rPr>
              <a:t>Part of Free Expression (criticism &amp; review/news reporting)</a:t>
            </a:r>
          </a:p>
          <a:p>
            <a:r>
              <a:rPr lang="en-US" sz="2800" dirty="0" smtClean="0">
                <a:solidFill>
                  <a:schemeClr val="bg1"/>
                </a:solidFill>
                <a:latin typeface="+mn-lt"/>
                <a:cs typeface="Lucida Console"/>
              </a:rPr>
              <a:t>An expanded “public interest” based Fair Dealing/Fair Use?</a:t>
            </a:r>
          </a:p>
          <a:p>
            <a:r>
              <a:rPr lang="en-US" sz="2800" dirty="0" smtClean="0">
                <a:solidFill>
                  <a:schemeClr val="bg1"/>
                </a:solidFill>
                <a:latin typeface="+mn-lt"/>
                <a:cs typeface="Lucida Console"/>
              </a:rPr>
              <a:t>As an independent “right”</a:t>
            </a:r>
          </a:p>
          <a:p>
            <a:r>
              <a:rPr lang="en-US" sz="2800" dirty="0" smtClean="0">
                <a:solidFill>
                  <a:srgbClr val="FFFF00"/>
                </a:solidFill>
                <a:latin typeface="+mn-lt"/>
                <a:cs typeface="Lucida Console"/>
              </a:rPr>
              <a:t>Limited EULA restrictions? </a:t>
            </a:r>
            <a:r>
              <a:rPr lang="en-US" sz="2800" b="1" dirty="0" smtClean="0">
                <a:solidFill>
                  <a:srgbClr val="FF0000"/>
                </a:solidFill>
                <a:latin typeface="+mn-lt"/>
                <a:cs typeface="Lucida Console"/>
              </a:rPr>
              <a:t>HOW?</a:t>
            </a:r>
          </a:p>
          <a:p>
            <a:pPr marL="0" indent="0">
              <a:buNone/>
            </a:pPr>
            <a:endParaRPr lang="en-US" dirty="0"/>
          </a:p>
          <a:p>
            <a:pPr marL="0" indent="0">
              <a:buNone/>
            </a:pPr>
            <a:endParaRPr lang="en-US" dirty="0"/>
          </a:p>
          <a:p>
            <a:endParaRPr lang="en-US" dirty="0"/>
          </a:p>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31754" y="4455092"/>
            <a:ext cx="2906413" cy="1651311"/>
          </a:xfrm>
          <a:prstGeom prst="rect">
            <a:avLst/>
          </a:prstGeom>
        </p:spPr>
      </p:pic>
    </p:spTree>
    <p:extLst>
      <p:ext uri="{BB962C8B-B14F-4D97-AF65-F5344CB8AC3E}">
        <p14:creationId xmlns:p14="http://schemas.microsoft.com/office/powerpoint/2010/main" val="14485747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01"/>
            <a:ext cx="9144000" cy="874316"/>
          </a:xfrm>
        </p:spPr>
        <p:txBody>
          <a:bodyPr>
            <a:normAutofit/>
          </a:bodyPr>
          <a:lstStyle/>
          <a:p>
            <a:r>
              <a:rPr lang="en-US" b="1" dirty="0" smtClean="0"/>
              <a:t>   </a:t>
            </a:r>
            <a:r>
              <a:rPr lang="en-US" b="1" dirty="0" smtClean="0">
                <a:solidFill>
                  <a:srgbClr val="FFFF00"/>
                </a:solidFill>
              </a:rPr>
              <a:t>The Truth About Video Game IP </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sz="quarter" idx="10"/>
          </p:nvPr>
        </p:nvSpPr>
        <p:spPr>
          <a:xfrm>
            <a:off x="221734" y="878417"/>
            <a:ext cx="8922266" cy="5282882"/>
          </a:xfrm>
        </p:spPr>
        <p:txBody>
          <a:bodyPr>
            <a:normAutofit lnSpcReduction="10000"/>
          </a:bodyPr>
          <a:lstStyle/>
          <a:p>
            <a:pPr marL="0" indent="0">
              <a:buNone/>
            </a:pPr>
            <a:r>
              <a:rPr lang="en-US" sz="2800" dirty="0" smtClean="0">
                <a:solidFill>
                  <a:schemeClr val="accent4">
                    <a:lumMod val="40000"/>
                    <a:lumOff val="60000"/>
                  </a:schemeClr>
                </a:solidFill>
                <a:latin typeface="+mn-lt"/>
                <a:cs typeface="Lucida Console"/>
              </a:rPr>
              <a:t>1. </a:t>
            </a:r>
            <a:r>
              <a:rPr lang="en-US" sz="2800" dirty="0">
                <a:solidFill>
                  <a:schemeClr val="accent4">
                    <a:lumMod val="40000"/>
                    <a:lumOff val="60000"/>
                  </a:schemeClr>
                </a:solidFill>
                <a:latin typeface="+mn-lt"/>
                <a:cs typeface="Lucida Console"/>
              </a:rPr>
              <a:t>G</a:t>
            </a:r>
            <a:r>
              <a:rPr lang="en-US" sz="2800" dirty="0" smtClean="0">
                <a:solidFill>
                  <a:schemeClr val="accent4">
                    <a:lumMod val="40000"/>
                    <a:lumOff val="60000"/>
                  </a:schemeClr>
                </a:solidFill>
                <a:latin typeface="+mn-lt"/>
                <a:cs typeface="Lucida Console"/>
              </a:rPr>
              <a:t>ames </a:t>
            </a:r>
            <a:r>
              <a:rPr lang="en-US" sz="2800" dirty="0">
                <a:solidFill>
                  <a:schemeClr val="accent4">
                    <a:lumMod val="40000"/>
                    <a:lumOff val="60000"/>
                  </a:schemeClr>
                </a:solidFill>
                <a:latin typeface="+mn-lt"/>
                <a:cs typeface="Lucida Console"/>
              </a:rPr>
              <a:t>are inherently creative &amp; interactive</a:t>
            </a:r>
          </a:p>
          <a:p>
            <a:pPr marL="0" indent="0">
              <a:buNone/>
            </a:pPr>
            <a:r>
              <a:rPr lang="en-US" sz="2800" dirty="0" smtClean="0">
                <a:solidFill>
                  <a:schemeClr val="accent4">
                    <a:lumMod val="40000"/>
                    <a:lumOff val="60000"/>
                  </a:schemeClr>
                </a:solidFill>
                <a:latin typeface="+mn-lt"/>
                <a:cs typeface="Lucida Console"/>
              </a:rPr>
              <a:t>2. Games have </a:t>
            </a:r>
            <a:r>
              <a:rPr lang="en-US" sz="2800" dirty="0">
                <a:solidFill>
                  <a:schemeClr val="accent4">
                    <a:lumMod val="40000"/>
                    <a:lumOff val="60000"/>
                  </a:schemeClr>
                </a:solidFill>
                <a:latin typeface="+mn-lt"/>
                <a:cs typeface="Lucida Console"/>
              </a:rPr>
              <a:t>a larger evolutionary purpose </a:t>
            </a:r>
            <a:endParaRPr lang="en-US" sz="2800" dirty="0" smtClean="0">
              <a:solidFill>
                <a:schemeClr val="accent4">
                  <a:lumMod val="40000"/>
                  <a:lumOff val="60000"/>
                </a:schemeClr>
              </a:solidFill>
              <a:latin typeface="+mn-lt"/>
              <a:cs typeface="Lucida Console"/>
            </a:endParaRPr>
          </a:p>
          <a:p>
            <a:pPr marL="0" indent="0">
              <a:buNone/>
            </a:pPr>
            <a:r>
              <a:rPr lang="en-US" sz="2800" dirty="0" smtClean="0">
                <a:solidFill>
                  <a:srgbClr val="FFFFFF"/>
                </a:solidFill>
                <a:latin typeface="+mn-lt"/>
                <a:cs typeface="Lucida Console"/>
              </a:rPr>
              <a:t>3. Video </a:t>
            </a:r>
            <a:r>
              <a:rPr lang="en-US" sz="2800" dirty="0">
                <a:solidFill>
                  <a:srgbClr val="FFFFFF"/>
                </a:solidFill>
                <a:latin typeface="+mn-lt"/>
                <a:cs typeface="Lucida Console"/>
              </a:rPr>
              <a:t>games </a:t>
            </a:r>
            <a:r>
              <a:rPr lang="en-US" sz="2800" dirty="0" smtClean="0">
                <a:solidFill>
                  <a:srgbClr val="FFFFFF"/>
                </a:solidFill>
                <a:latin typeface="+mn-lt"/>
                <a:cs typeface="Lucida Console"/>
              </a:rPr>
              <a:t>are “</a:t>
            </a:r>
            <a:r>
              <a:rPr lang="en-US" sz="2800" b="1" dirty="0">
                <a:solidFill>
                  <a:srgbClr val="FFFFFF"/>
                </a:solidFill>
                <a:latin typeface="+mn-lt"/>
                <a:cs typeface="Lucida Console"/>
              </a:rPr>
              <a:t>evolved” </a:t>
            </a:r>
            <a:r>
              <a:rPr lang="en-US" sz="2800" dirty="0">
                <a:solidFill>
                  <a:srgbClr val="FFFFFF"/>
                </a:solidFill>
                <a:latin typeface="+mn-lt"/>
                <a:cs typeface="Lucida Console"/>
              </a:rPr>
              <a:t>games</a:t>
            </a:r>
          </a:p>
          <a:p>
            <a:pPr marL="0" indent="0">
              <a:buNone/>
            </a:pPr>
            <a:r>
              <a:rPr lang="en-US" sz="2800" dirty="0" smtClean="0">
                <a:solidFill>
                  <a:srgbClr val="FFFFFF"/>
                </a:solidFill>
                <a:latin typeface="+mn-lt"/>
                <a:cs typeface="Lucida Console"/>
              </a:rPr>
              <a:t>4. In </a:t>
            </a:r>
            <a:r>
              <a:rPr lang="en-US" sz="2800" dirty="0">
                <a:solidFill>
                  <a:srgbClr val="FFFFFF"/>
                </a:solidFill>
                <a:latin typeface="+mn-lt"/>
                <a:cs typeface="Lucida Console"/>
              </a:rPr>
              <a:t>context </a:t>
            </a:r>
            <a:r>
              <a:rPr lang="en-US" sz="2800" dirty="0" smtClean="0">
                <a:solidFill>
                  <a:srgbClr val="FFFFFF"/>
                </a:solidFill>
                <a:latin typeface="+mn-lt"/>
                <a:cs typeface="Lucida Console"/>
              </a:rPr>
              <a:t>the</a:t>
            </a:r>
            <a:r>
              <a:rPr lang="en-US" sz="2800" b="1" dirty="0" smtClean="0">
                <a:solidFill>
                  <a:srgbClr val="FFFFFF"/>
                </a:solidFill>
                <a:latin typeface="+mn-lt"/>
                <a:cs typeface="Lucida Console"/>
              </a:rPr>
              <a:t> “art</a:t>
            </a:r>
            <a:r>
              <a:rPr lang="en-US" sz="2800" b="1" dirty="0">
                <a:solidFill>
                  <a:srgbClr val="FFFFFF"/>
                </a:solidFill>
                <a:latin typeface="+mn-lt"/>
                <a:cs typeface="Lucida Console"/>
              </a:rPr>
              <a:t>” </a:t>
            </a:r>
            <a:r>
              <a:rPr lang="en-US" sz="2800" dirty="0">
                <a:solidFill>
                  <a:srgbClr val="FFFFFF"/>
                </a:solidFill>
                <a:latin typeface="+mn-lt"/>
                <a:cs typeface="Lucida Console"/>
              </a:rPr>
              <a:t>though </a:t>
            </a:r>
            <a:r>
              <a:rPr lang="en-US" sz="2800" dirty="0" smtClean="0">
                <a:solidFill>
                  <a:srgbClr val="FFFFFF"/>
                </a:solidFill>
                <a:latin typeface="+mn-lt"/>
                <a:cs typeface="Lucida Console"/>
              </a:rPr>
              <a:t>wonderful</a:t>
            </a:r>
            <a:r>
              <a:rPr lang="en-US" sz="2800" b="1" dirty="0" smtClean="0">
                <a:solidFill>
                  <a:srgbClr val="FFFFFF"/>
                </a:solidFill>
                <a:latin typeface="+mn-lt"/>
                <a:cs typeface="Lucida Console"/>
              </a:rPr>
              <a:t> </a:t>
            </a:r>
            <a:r>
              <a:rPr lang="en-US" sz="2800" b="1" dirty="0">
                <a:solidFill>
                  <a:srgbClr val="FFFFFF"/>
                </a:solidFill>
                <a:latin typeface="+mn-lt"/>
                <a:cs typeface="Lucida Console"/>
              </a:rPr>
              <a:t>is </a:t>
            </a:r>
            <a:r>
              <a:rPr lang="en-US" sz="2800" b="1" dirty="0" smtClean="0">
                <a:solidFill>
                  <a:srgbClr val="FFFFFF"/>
                </a:solidFill>
                <a:latin typeface="+mn-lt"/>
                <a:cs typeface="Lucida Console"/>
              </a:rPr>
              <a:t>incidental   </a:t>
            </a:r>
          </a:p>
          <a:p>
            <a:pPr marL="0" indent="0">
              <a:buNone/>
            </a:pPr>
            <a:r>
              <a:rPr lang="en-US" sz="2800" b="1" dirty="0">
                <a:solidFill>
                  <a:srgbClr val="FFFFFF"/>
                </a:solidFill>
                <a:latin typeface="+mn-lt"/>
                <a:cs typeface="Lucida Console"/>
              </a:rPr>
              <a:t> </a:t>
            </a:r>
            <a:r>
              <a:rPr lang="en-US" sz="2800" b="1" dirty="0" smtClean="0">
                <a:solidFill>
                  <a:srgbClr val="FFFFFF"/>
                </a:solidFill>
                <a:latin typeface="+mn-lt"/>
                <a:cs typeface="Lucida Console"/>
              </a:rPr>
              <a:t>   </a:t>
            </a:r>
            <a:r>
              <a:rPr lang="en-US" sz="2800" dirty="0" smtClean="0">
                <a:solidFill>
                  <a:srgbClr val="FFFFFF"/>
                </a:solidFill>
                <a:latin typeface="+mn-lt"/>
                <a:cs typeface="Lucida Console"/>
              </a:rPr>
              <a:t>to the game…</a:t>
            </a:r>
          </a:p>
          <a:p>
            <a:pPr marL="0" indent="0">
              <a:buNone/>
            </a:pPr>
            <a:r>
              <a:rPr lang="en-US" sz="2800" dirty="0" smtClean="0">
                <a:solidFill>
                  <a:srgbClr val="FFFFFF"/>
                </a:solidFill>
                <a:latin typeface="+mn-lt"/>
                <a:cs typeface="Lucida Console"/>
              </a:rPr>
              <a:t>5. The experience, the evolving narrative &amp; playing   </a:t>
            </a:r>
          </a:p>
          <a:p>
            <a:pPr marL="0" indent="0">
              <a:buNone/>
            </a:pPr>
            <a:r>
              <a:rPr lang="en-US" sz="2800" dirty="0">
                <a:solidFill>
                  <a:srgbClr val="FFFFFF"/>
                </a:solidFill>
                <a:latin typeface="+mn-lt"/>
                <a:cs typeface="Lucida Console"/>
              </a:rPr>
              <a:t> </a:t>
            </a:r>
            <a:r>
              <a:rPr lang="en-US" sz="2800" dirty="0" smtClean="0">
                <a:solidFill>
                  <a:srgbClr val="FFFFFF"/>
                </a:solidFill>
                <a:latin typeface="+mn-lt"/>
                <a:cs typeface="Lucida Console"/>
              </a:rPr>
              <a:t>   </a:t>
            </a:r>
            <a:r>
              <a:rPr lang="en-US" sz="2800" dirty="0" smtClean="0">
                <a:solidFill>
                  <a:schemeClr val="accent3">
                    <a:lumMod val="40000"/>
                    <a:lumOff val="60000"/>
                  </a:schemeClr>
                </a:solidFill>
                <a:latin typeface="+mn-lt"/>
                <a:cs typeface="Lucida Console"/>
              </a:rPr>
              <a:t>(creation) </a:t>
            </a:r>
            <a:r>
              <a:rPr lang="en-US" sz="2800" dirty="0" smtClean="0">
                <a:solidFill>
                  <a:srgbClr val="FFFFFF"/>
                </a:solidFill>
                <a:latin typeface="+mn-lt"/>
                <a:cs typeface="Lucida Console"/>
              </a:rPr>
              <a:t>is the </a:t>
            </a:r>
            <a:r>
              <a:rPr lang="en-US" sz="2800" b="1" i="1" u="sng" dirty="0" smtClean="0">
                <a:solidFill>
                  <a:schemeClr val="accent4">
                    <a:lumMod val="40000"/>
                    <a:lumOff val="60000"/>
                  </a:schemeClr>
                </a:solidFill>
                <a:latin typeface="+mn-lt"/>
                <a:cs typeface="Lucida Console"/>
              </a:rPr>
              <a:t>key</a:t>
            </a:r>
            <a:r>
              <a:rPr lang="en-US" sz="2800" dirty="0" smtClean="0">
                <a:solidFill>
                  <a:schemeClr val="accent4">
                    <a:lumMod val="40000"/>
                    <a:lumOff val="60000"/>
                  </a:schemeClr>
                </a:solidFill>
                <a:latin typeface="+mn-lt"/>
                <a:cs typeface="Lucida Console"/>
              </a:rPr>
              <a:t>…</a:t>
            </a:r>
          </a:p>
          <a:p>
            <a:pPr marL="0" indent="0">
              <a:buNone/>
            </a:pPr>
            <a:r>
              <a:rPr lang="en-US" sz="2800" dirty="0" smtClean="0">
                <a:solidFill>
                  <a:srgbClr val="FFFF00"/>
                </a:solidFill>
                <a:latin typeface="+mn-lt"/>
                <a:cs typeface="Lucida Console"/>
              </a:rPr>
              <a:t>6.   …</a:t>
            </a:r>
            <a:r>
              <a:rPr lang="en-US" sz="2800" b="1" dirty="0" smtClean="0">
                <a:solidFill>
                  <a:srgbClr val="FFFF00"/>
                </a:solidFill>
                <a:latin typeface="+mn-lt"/>
                <a:cs typeface="Lucida Console"/>
              </a:rPr>
              <a:t>&amp; </a:t>
            </a:r>
            <a:r>
              <a:rPr lang="en-US" sz="2800" b="1" dirty="0" smtClean="0">
                <a:solidFill>
                  <a:srgbClr val="CCFFCC"/>
                </a:solidFill>
                <a:latin typeface="+mn-lt"/>
                <a:cs typeface="Lucida Console"/>
              </a:rPr>
              <a:t>player as co-creator </a:t>
            </a:r>
            <a:r>
              <a:rPr lang="en-US" sz="2800" b="1" dirty="0" smtClean="0">
                <a:solidFill>
                  <a:srgbClr val="FFFF00"/>
                </a:solidFill>
                <a:latin typeface="+mn-lt"/>
                <a:cs typeface="Lucida Console"/>
              </a:rPr>
              <a:t>of the game…</a:t>
            </a:r>
          </a:p>
          <a:p>
            <a:pPr marL="0" indent="0">
              <a:buNone/>
            </a:pPr>
            <a:r>
              <a:rPr lang="en-US" sz="2800" b="1" dirty="0">
                <a:solidFill>
                  <a:srgbClr val="FF0000"/>
                </a:solidFill>
                <a:latin typeface="+mn-lt"/>
                <a:cs typeface="Lucida Console"/>
              </a:rPr>
              <a:t> </a:t>
            </a:r>
            <a:r>
              <a:rPr lang="en-US" sz="2800" b="1" dirty="0" smtClean="0">
                <a:solidFill>
                  <a:srgbClr val="FF0000"/>
                </a:solidFill>
                <a:latin typeface="+mn-lt"/>
                <a:cs typeface="Lucida Console"/>
              </a:rPr>
              <a:t>   </a:t>
            </a:r>
          </a:p>
          <a:p>
            <a:pPr marL="0" indent="0">
              <a:buNone/>
            </a:pPr>
            <a:r>
              <a:rPr lang="en-US" sz="4400" b="1" dirty="0" smtClean="0">
                <a:solidFill>
                  <a:srgbClr val="FFFF00"/>
                </a:solidFill>
                <a:latin typeface="+mn-lt"/>
                <a:cs typeface="Lucida Console"/>
              </a:rPr>
              <a:t>Creativity &amp; connection in gameplay  is the core</a:t>
            </a:r>
          </a:p>
          <a:p>
            <a:pPr marL="0" indent="0">
              <a:buNone/>
            </a:pPr>
            <a:r>
              <a:rPr lang="en-US" b="1" dirty="0">
                <a:solidFill>
                  <a:srgbClr val="FF0000"/>
                </a:solidFill>
              </a:rPr>
              <a:t> </a:t>
            </a:r>
            <a:r>
              <a:rPr lang="en-US" b="1" dirty="0" smtClean="0">
                <a:solidFill>
                  <a:srgbClr val="FF0000"/>
                </a:solidFill>
              </a:rPr>
              <a:t>                  </a:t>
            </a:r>
            <a:endParaRPr lang="en-US" b="1" dirty="0">
              <a:solidFill>
                <a:srgbClr val="FF0000"/>
              </a:solidFill>
            </a:endParaRPr>
          </a:p>
          <a:p>
            <a:endParaRPr lang="en-US" dirty="0"/>
          </a:p>
        </p:txBody>
      </p:sp>
    </p:spTree>
    <p:extLst>
      <p:ext uri="{BB962C8B-B14F-4D97-AF65-F5344CB8AC3E}">
        <p14:creationId xmlns:p14="http://schemas.microsoft.com/office/powerpoint/2010/main" val="503070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3760"/>
            <a:ext cx="8577144" cy="1016000"/>
          </a:xfrm>
        </p:spPr>
        <p:txBody>
          <a:bodyPr>
            <a:normAutofit/>
          </a:bodyPr>
          <a:lstStyle/>
          <a:p>
            <a:r>
              <a:rPr lang="en-US" sz="4400" b="1" dirty="0" smtClean="0">
                <a:solidFill>
                  <a:srgbClr val="FFFF00"/>
                </a:solidFill>
                <a:latin typeface="+mn-lt"/>
              </a:rPr>
              <a:t>    Project Oculus: </a:t>
            </a:r>
            <a:r>
              <a:rPr lang="en-US" sz="4400" b="1" dirty="0" smtClean="0">
                <a:solidFill>
                  <a:schemeClr val="bg1"/>
                </a:solidFill>
                <a:latin typeface="+mn-lt"/>
              </a:rPr>
              <a:t>Follow Up</a:t>
            </a:r>
            <a:endParaRPr lang="en-US" sz="4400" b="1" dirty="0">
              <a:solidFill>
                <a:schemeClr val="bg1"/>
              </a:solidFill>
              <a:latin typeface="+mn-lt"/>
            </a:endParaRPr>
          </a:p>
        </p:txBody>
      </p:sp>
      <p:pic>
        <p:nvPicPr>
          <p:cNvPr id="3" name="Picture 2" descr="IMG_1456.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54666" y="1109760"/>
            <a:ext cx="6156476" cy="4617357"/>
          </a:xfrm>
          <a:prstGeom prst="rect">
            <a:avLst/>
          </a:prstGeom>
        </p:spPr>
      </p:pic>
    </p:spTree>
    <p:extLst>
      <p:ext uri="{BB962C8B-B14F-4D97-AF65-F5344CB8AC3E}">
        <p14:creationId xmlns:p14="http://schemas.microsoft.com/office/powerpoint/2010/main" val="34783863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20"/>
            <a:ext cx="8686800" cy="1016000"/>
          </a:xfrm>
        </p:spPr>
        <p:txBody>
          <a:bodyPr>
            <a:normAutofit fontScale="90000"/>
          </a:bodyPr>
          <a:lstStyle/>
          <a:p>
            <a:r>
              <a:rPr lang="en-US" sz="6000" b="1" dirty="0" smtClean="0">
                <a:solidFill>
                  <a:srgbClr val="FF0000"/>
                </a:solidFill>
                <a:latin typeface="+mn-lt"/>
                <a:cs typeface="Andale Mono"/>
              </a:rPr>
              <a:t>Remember the PUZZLE…</a:t>
            </a:r>
            <a:endParaRPr lang="en-US" sz="6000" b="1" dirty="0">
              <a:solidFill>
                <a:srgbClr val="FF0000"/>
              </a:solidFill>
              <a:latin typeface="+mn-lt"/>
              <a:cs typeface="Andale Mono"/>
            </a:endParaRPr>
          </a:p>
        </p:txBody>
      </p:sp>
      <p:sp>
        <p:nvSpPr>
          <p:cNvPr id="3" name="Content Placeholder 2"/>
          <p:cNvSpPr>
            <a:spLocks noGrp="1"/>
          </p:cNvSpPr>
          <p:nvPr>
            <p:ph sz="quarter" idx="10"/>
          </p:nvPr>
        </p:nvSpPr>
        <p:spPr>
          <a:xfrm>
            <a:off x="457200" y="1019921"/>
            <a:ext cx="8508826" cy="5195818"/>
          </a:xfrm>
        </p:spPr>
        <p:txBody>
          <a:bodyPr>
            <a:normAutofit fontScale="85000" lnSpcReduction="20000"/>
          </a:bodyPr>
          <a:lstStyle/>
          <a:p>
            <a:pPr marL="0" indent="0">
              <a:lnSpc>
                <a:spcPct val="100000"/>
              </a:lnSpc>
              <a:buNone/>
            </a:pPr>
            <a:r>
              <a:rPr lang="en-US" sz="3600" dirty="0" smtClean="0">
                <a:solidFill>
                  <a:schemeClr val="bg1"/>
                </a:solidFill>
                <a:latin typeface="+mn-lt"/>
                <a:cs typeface="Lucida Console"/>
              </a:rPr>
              <a:t>“</a:t>
            </a:r>
            <a:r>
              <a:rPr lang="en-US" sz="3600" dirty="0" smtClean="0">
                <a:solidFill>
                  <a:srgbClr val="FFFF00"/>
                </a:solidFill>
                <a:latin typeface="+mn-lt"/>
                <a:cs typeface="Lucida Console"/>
              </a:rPr>
              <a:t>Equally strange is our general addiction to games</a:t>
            </a:r>
            <a:r>
              <a:rPr lang="en-US" sz="3600" dirty="0" smtClean="0">
                <a:solidFill>
                  <a:schemeClr val="bg1"/>
                </a:solidFill>
                <a:latin typeface="+mn-lt"/>
                <a:cs typeface="Lucida Console"/>
              </a:rPr>
              <a:t>, both physical and mental. The profusion of games is truly startling: card games, board games, word games, ball games, </a:t>
            </a:r>
            <a:r>
              <a:rPr lang="en-US" sz="3600" dirty="0" smtClean="0">
                <a:solidFill>
                  <a:srgbClr val="FFFF00"/>
                </a:solidFill>
                <a:latin typeface="+mn-lt"/>
                <a:cs typeface="Lucida Console"/>
              </a:rPr>
              <a:t>electronic games</a:t>
            </a:r>
            <a:r>
              <a:rPr lang="en-US" sz="3600" dirty="0" smtClean="0">
                <a:solidFill>
                  <a:schemeClr val="bg1"/>
                </a:solidFill>
                <a:latin typeface="+mn-lt"/>
                <a:cs typeface="Lucida Console"/>
              </a:rPr>
              <a:t>….</a:t>
            </a:r>
            <a:r>
              <a:rPr lang="en-US" sz="3600" dirty="0" smtClean="0">
                <a:solidFill>
                  <a:srgbClr val="FFFF00"/>
                </a:solidFill>
                <a:latin typeface="+mn-lt"/>
                <a:cs typeface="Lucida Console"/>
              </a:rPr>
              <a:t>We even assemble in huge crowds to watch others playing games</a:t>
            </a:r>
            <a:r>
              <a:rPr lang="en-US" sz="3600" dirty="0" smtClean="0">
                <a:solidFill>
                  <a:schemeClr val="bg1"/>
                </a:solidFill>
                <a:latin typeface="+mn-lt"/>
                <a:cs typeface="Lucida Console"/>
              </a:rPr>
              <a:t>. What does all this mean? Do we simply get easily bored and cannot tolerate inactivity? I can find nothing in the literature of scientific psychology that helps me to understand such bizarre behavior.”</a:t>
            </a:r>
          </a:p>
          <a:p>
            <a:pPr marL="0" indent="0">
              <a:buNone/>
            </a:pPr>
            <a:endParaRPr lang="en-US" sz="1800" dirty="0" smtClean="0">
              <a:solidFill>
                <a:schemeClr val="bg1"/>
              </a:solidFill>
              <a:latin typeface="+mn-lt"/>
              <a:cs typeface="Lucida Console"/>
            </a:endParaRPr>
          </a:p>
          <a:p>
            <a:pPr marL="0" indent="0">
              <a:buNone/>
            </a:pPr>
            <a:r>
              <a:rPr lang="en-US" sz="1800" dirty="0" smtClean="0">
                <a:solidFill>
                  <a:schemeClr val="bg1"/>
                </a:solidFill>
                <a:latin typeface="+mn-lt"/>
                <a:cs typeface="Lucida Console"/>
              </a:rPr>
              <a:t>The Human Legacy (1982)</a:t>
            </a:r>
          </a:p>
          <a:p>
            <a:pPr marL="0" indent="0">
              <a:buNone/>
            </a:pPr>
            <a:r>
              <a:rPr lang="en-US" sz="1800" dirty="0" smtClean="0">
                <a:solidFill>
                  <a:schemeClr val="bg1"/>
                </a:solidFill>
                <a:latin typeface="+mn-lt"/>
                <a:cs typeface="Lucida Console"/>
              </a:rPr>
              <a:t>Leon Festinger</a:t>
            </a:r>
            <a:endParaRPr lang="en-US" sz="1800" dirty="0">
              <a:solidFill>
                <a:schemeClr val="bg1"/>
              </a:solidFill>
              <a:latin typeface="+mn-lt"/>
              <a:cs typeface="Lucida Console"/>
            </a:endParaRPr>
          </a:p>
        </p:txBody>
      </p:sp>
      <p:pic>
        <p:nvPicPr>
          <p:cNvPr id="4" name="Picture 3"/>
          <p:cNvPicPr>
            <a:picLocks noChangeAspect="1"/>
          </p:cNvPicPr>
          <p:nvPr/>
        </p:nvPicPr>
        <p:blipFill>
          <a:blip r:embed="rId2"/>
          <a:stretch>
            <a:fillRect/>
          </a:stretch>
        </p:blipFill>
        <p:spPr>
          <a:xfrm>
            <a:off x="4629195" y="5072386"/>
            <a:ext cx="912040" cy="1412766"/>
          </a:xfrm>
          <a:prstGeom prst="rect">
            <a:avLst/>
          </a:prstGeom>
        </p:spPr>
      </p:pic>
    </p:spTree>
    <p:extLst>
      <p:ext uri="{BB962C8B-B14F-4D97-AF65-F5344CB8AC3E}">
        <p14:creationId xmlns:p14="http://schemas.microsoft.com/office/powerpoint/2010/main" val="21390428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426"/>
            <a:ext cx="8229600" cy="1016000"/>
          </a:xfrm>
        </p:spPr>
        <p:txBody>
          <a:bodyPr>
            <a:normAutofit/>
          </a:bodyPr>
          <a:lstStyle/>
          <a:p>
            <a:r>
              <a:rPr lang="en-US" sz="5400" b="1" dirty="0" smtClean="0">
                <a:solidFill>
                  <a:srgbClr val="FFFF00"/>
                </a:solidFill>
                <a:latin typeface="+mn-lt"/>
              </a:rPr>
              <a:t>   Is this a </a:t>
            </a:r>
            <a:r>
              <a:rPr lang="en-US" sz="5400" b="1" dirty="0" smtClean="0">
                <a:solidFill>
                  <a:srgbClr val="FF0000"/>
                </a:solidFill>
                <a:latin typeface="+mn-lt"/>
              </a:rPr>
              <a:t>video</a:t>
            </a:r>
            <a:r>
              <a:rPr lang="en-US" sz="5400" b="1" dirty="0" smtClean="0">
                <a:solidFill>
                  <a:srgbClr val="FFFF00"/>
                </a:solidFill>
                <a:latin typeface="+mn-lt"/>
              </a:rPr>
              <a:t> </a:t>
            </a:r>
            <a:r>
              <a:rPr lang="en-US" sz="5400" b="1" dirty="0" smtClean="0">
                <a:solidFill>
                  <a:srgbClr val="FF0000"/>
                </a:solidFill>
                <a:latin typeface="+mn-lt"/>
              </a:rPr>
              <a:t>game</a:t>
            </a:r>
            <a:r>
              <a:rPr lang="en-US" sz="5400" b="1" dirty="0" smtClean="0">
                <a:solidFill>
                  <a:srgbClr val="FFFF00"/>
                </a:solidFill>
                <a:latin typeface="+mn-lt"/>
              </a:rPr>
              <a:t>?</a:t>
            </a:r>
            <a:endParaRPr lang="en-US" sz="5400" b="1" dirty="0">
              <a:solidFill>
                <a:srgbClr val="FFFF00"/>
              </a:solidFill>
              <a:latin typeface="+mn-lt"/>
            </a:endParaRPr>
          </a:p>
        </p:txBody>
      </p:sp>
      <p:sp>
        <p:nvSpPr>
          <p:cNvPr id="3" name="Content Placeholder 2"/>
          <p:cNvSpPr>
            <a:spLocks noGrp="1"/>
          </p:cNvSpPr>
          <p:nvPr>
            <p:ph sz="quarter" idx="10"/>
          </p:nvPr>
        </p:nvSpPr>
        <p:spPr>
          <a:xfrm>
            <a:off x="457199" y="1067426"/>
            <a:ext cx="8538633" cy="4838074"/>
          </a:xfrm>
        </p:spPr>
        <p:txBody>
          <a:bodyPr>
            <a:normAutofit/>
          </a:bodyPr>
          <a:lstStyle/>
          <a:p>
            <a:pPr marL="0" indent="0">
              <a:buNone/>
            </a:pPr>
            <a:r>
              <a:rPr lang="en-US" sz="4800" dirty="0" smtClean="0">
                <a:solidFill>
                  <a:schemeClr val="bg1"/>
                </a:solidFill>
                <a:latin typeface="+mn-lt"/>
              </a:rPr>
              <a:t>“…the </a:t>
            </a:r>
            <a:r>
              <a:rPr lang="en-US" sz="4800" dirty="0">
                <a:solidFill>
                  <a:schemeClr val="bg1"/>
                </a:solidFill>
                <a:latin typeface="+mn-lt"/>
              </a:rPr>
              <a:t>process of </a:t>
            </a:r>
            <a:r>
              <a:rPr lang="en-US" sz="4800" dirty="0">
                <a:solidFill>
                  <a:srgbClr val="FFFF00"/>
                </a:solidFill>
                <a:latin typeface="+mn-lt"/>
              </a:rPr>
              <a:t>creating a model of the world</a:t>
            </a:r>
            <a:r>
              <a:rPr lang="en-US" sz="4800" dirty="0">
                <a:solidFill>
                  <a:schemeClr val="bg1"/>
                </a:solidFill>
                <a:latin typeface="+mn-lt"/>
              </a:rPr>
              <a:t> using </a:t>
            </a:r>
            <a:r>
              <a:rPr lang="en-US" sz="4800" dirty="0">
                <a:solidFill>
                  <a:srgbClr val="FFFF00"/>
                </a:solidFill>
                <a:latin typeface="+mn-lt"/>
              </a:rPr>
              <a:t>multiple feedback loops in various parameters</a:t>
            </a:r>
            <a:r>
              <a:rPr lang="en-US" sz="4800" dirty="0">
                <a:solidFill>
                  <a:schemeClr val="bg1"/>
                </a:solidFill>
                <a:latin typeface="+mn-lt"/>
              </a:rPr>
              <a:t> (e.g., in temperature, space, time, and in relation to others), </a:t>
            </a:r>
            <a:r>
              <a:rPr lang="en-US" sz="4800" dirty="0">
                <a:solidFill>
                  <a:srgbClr val="FFFF00"/>
                </a:solidFill>
                <a:latin typeface="+mn-lt"/>
              </a:rPr>
              <a:t>in order to accomplish a goal</a:t>
            </a:r>
            <a:r>
              <a:rPr lang="en-US" sz="4800" dirty="0">
                <a:solidFill>
                  <a:schemeClr val="bg1"/>
                </a:solidFill>
                <a:latin typeface="+mn-lt"/>
              </a:rPr>
              <a:t> (e.g., find mates, food, shelter)</a:t>
            </a:r>
            <a:r>
              <a:rPr lang="en-US" sz="4800" dirty="0" smtClean="0">
                <a:solidFill>
                  <a:schemeClr val="bg1"/>
                </a:solidFill>
                <a:latin typeface="+mn-lt"/>
              </a:rPr>
              <a:t>.”</a:t>
            </a:r>
            <a:endParaRPr lang="en-CA" sz="4800" dirty="0">
              <a:solidFill>
                <a:schemeClr val="bg1"/>
              </a:solidFill>
              <a:latin typeface="+mn-lt"/>
            </a:endParaRPr>
          </a:p>
          <a:p>
            <a:pPr marL="0" indent="0">
              <a:buNone/>
            </a:pPr>
            <a:endParaRPr lang="en-US" dirty="0"/>
          </a:p>
        </p:txBody>
      </p:sp>
    </p:spTree>
    <p:extLst>
      <p:ext uri="{BB962C8B-B14F-4D97-AF65-F5344CB8AC3E}">
        <p14:creationId xmlns:p14="http://schemas.microsoft.com/office/powerpoint/2010/main" val="12447910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a:bodyPr>
          <a:lstStyle/>
          <a:p>
            <a:r>
              <a:rPr lang="en-US" sz="4400" b="1" dirty="0" smtClean="0">
                <a:solidFill>
                  <a:srgbClr val="FFFF00"/>
                </a:solidFill>
                <a:latin typeface="+mn-lt"/>
              </a:rPr>
              <a:t>NO, IT IS </a:t>
            </a:r>
            <a:r>
              <a:rPr lang="en-US" sz="4400" b="1" dirty="0" smtClean="0">
                <a:solidFill>
                  <a:srgbClr val="FF0000"/>
                </a:solidFill>
                <a:latin typeface="+mn-lt"/>
              </a:rPr>
              <a:t>YOU</a:t>
            </a:r>
            <a:endParaRPr lang="en-US" sz="4400" b="1" dirty="0">
              <a:solidFill>
                <a:srgbClr val="FF0000"/>
              </a:solidFill>
              <a:latin typeface="+mn-lt"/>
            </a:endParaRPr>
          </a:p>
        </p:txBody>
      </p:sp>
      <p:sp>
        <p:nvSpPr>
          <p:cNvPr id="3" name="Content Placeholder 2"/>
          <p:cNvSpPr>
            <a:spLocks noGrp="1"/>
          </p:cNvSpPr>
          <p:nvPr>
            <p:ph sz="quarter" idx="10"/>
          </p:nvPr>
        </p:nvSpPr>
        <p:spPr>
          <a:xfrm>
            <a:off x="457200" y="1016000"/>
            <a:ext cx="8517467" cy="4889500"/>
          </a:xfrm>
        </p:spPr>
        <p:txBody>
          <a:bodyPr/>
          <a:lstStyle/>
          <a:p>
            <a:pPr marL="0" indent="0">
              <a:buNone/>
            </a:pPr>
            <a:r>
              <a:rPr lang="en-US" sz="3600" dirty="0" smtClean="0">
                <a:solidFill>
                  <a:srgbClr val="CCFFCC"/>
                </a:solidFill>
                <a:latin typeface="+mn-lt"/>
              </a:rPr>
              <a:t>“Consciousness</a:t>
            </a:r>
            <a:r>
              <a:rPr lang="en-US" sz="3600" dirty="0" smtClean="0">
                <a:solidFill>
                  <a:schemeClr val="bg1"/>
                </a:solidFill>
                <a:latin typeface="+mn-lt"/>
              </a:rPr>
              <a:t> </a:t>
            </a:r>
            <a:r>
              <a:rPr lang="en-US" sz="3600" dirty="0">
                <a:solidFill>
                  <a:schemeClr val="bg1"/>
                </a:solidFill>
                <a:latin typeface="+mn-lt"/>
              </a:rPr>
              <a:t>is the process of creating a model of the world using multiple feedback loops in various parameters (e.g., in temperature, space, time, and in relation to others), in order to accomplish a goal (e.g., find mates, food, shelter)</a:t>
            </a:r>
            <a:r>
              <a:rPr lang="en-US" sz="3600" dirty="0" smtClean="0">
                <a:solidFill>
                  <a:schemeClr val="bg1"/>
                </a:solidFill>
                <a:latin typeface="+mn-lt"/>
              </a:rPr>
              <a:t>.”</a:t>
            </a:r>
            <a:endParaRPr lang="en-CA" sz="3600" dirty="0">
              <a:solidFill>
                <a:schemeClr val="bg1"/>
              </a:solidFill>
              <a:latin typeface="+mn-lt"/>
            </a:endParaRPr>
          </a:p>
          <a:p>
            <a:endParaRPr lang="en-US" dirty="0"/>
          </a:p>
        </p:txBody>
      </p:sp>
      <p:pic>
        <p:nvPicPr>
          <p:cNvPr id="5" name="Picture 4" descr="michio_kaku_cover.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93126" y="4106333"/>
            <a:ext cx="1311086" cy="1989667"/>
          </a:xfrm>
          <a:prstGeom prst="rect">
            <a:avLst/>
          </a:prstGeom>
        </p:spPr>
      </p:pic>
    </p:spTree>
    <p:extLst>
      <p:ext uri="{BB962C8B-B14F-4D97-AF65-F5344CB8AC3E}">
        <p14:creationId xmlns:p14="http://schemas.microsoft.com/office/powerpoint/2010/main" val="17909022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99"/>
            <a:ext cx="8528066" cy="1243601"/>
          </a:xfrm>
        </p:spPr>
        <p:txBody>
          <a:bodyPr>
            <a:normAutofit fontScale="90000"/>
          </a:bodyPr>
          <a:lstStyle/>
          <a:p>
            <a:r>
              <a:rPr lang="en-US" sz="4800" b="1" dirty="0" smtClean="0">
                <a:solidFill>
                  <a:srgbClr val="FF0000"/>
                </a:solidFill>
                <a:latin typeface="+mn-lt"/>
              </a:rPr>
              <a:t>It really is YOU:</a:t>
            </a:r>
            <a:br>
              <a:rPr lang="en-US" sz="4800" b="1" dirty="0" smtClean="0">
                <a:solidFill>
                  <a:srgbClr val="FF0000"/>
                </a:solidFill>
                <a:latin typeface="+mn-lt"/>
              </a:rPr>
            </a:br>
            <a:r>
              <a:rPr lang="en-US" sz="4800" b="1" dirty="0" smtClean="0">
                <a:solidFill>
                  <a:srgbClr val="FFFF00"/>
                </a:solidFill>
                <a:latin typeface="+mn-lt"/>
              </a:rPr>
              <a:t>Jung on Games &amp; Instinct</a:t>
            </a:r>
            <a:endParaRPr lang="en-US" sz="4800" b="1" dirty="0">
              <a:solidFill>
                <a:srgbClr val="FFFF00"/>
              </a:solidFill>
              <a:latin typeface="+mn-lt"/>
            </a:endParaRPr>
          </a:p>
        </p:txBody>
      </p:sp>
      <p:sp>
        <p:nvSpPr>
          <p:cNvPr id="3" name="Content Placeholder 2"/>
          <p:cNvSpPr>
            <a:spLocks noGrp="1"/>
          </p:cNvSpPr>
          <p:nvPr>
            <p:ph sz="quarter" idx="10"/>
          </p:nvPr>
        </p:nvSpPr>
        <p:spPr>
          <a:xfrm>
            <a:off x="457199" y="1752599"/>
            <a:ext cx="8528067" cy="4155239"/>
          </a:xfrm>
        </p:spPr>
        <p:txBody>
          <a:bodyPr>
            <a:normAutofit/>
          </a:bodyPr>
          <a:lstStyle/>
          <a:p>
            <a:pPr marL="0" indent="0">
              <a:buNone/>
            </a:pPr>
            <a:r>
              <a:rPr lang="en-US" sz="3600" dirty="0" smtClean="0">
                <a:solidFill>
                  <a:schemeClr val="bg1"/>
                </a:solidFill>
                <a:latin typeface="+mn-lt"/>
                <a:cs typeface="Lucida Console"/>
              </a:rPr>
              <a:t>“One </a:t>
            </a:r>
            <a:r>
              <a:rPr lang="en-US" sz="3600" dirty="0">
                <a:solidFill>
                  <a:schemeClr val="bg1"/>
                </a:solidFill>
                <a:latin typeface="+mn-lt"/>
                <a:cs typeface="Lucida Console"/>
              </a:rPr>
              <a:t>of the most difficult tasks men can perform, however much others may despise it, is the </a:t>
            </a:r>
            <a:r>
              <a:rPr lang="en-US" sz="3600" dirty="0">
                <a:solidFill>
                  <a:srgbClr val="FFFF00"/>
                </a:solidFill>
                <a:latin typeface="+mn-lt"/>
                <a:cs typeface="Lucida Console"/>
              </a:rPr>
              <a:t>invention of good games</a:t>
            </a:r>
            <a:r>
              <a:rPr lang="en-US" sz="3600" dirty="0">
                <a:solidFill>
                  <a:schemeClr val="bg1"/>
                </a:solidFill>
                <a:latin typeface="+mn-lt"/>
                <a:cs typeface="Lucida Console"/>
              </a:rPr>
              <a:t> and it cannot be done by men out of touch with their</a:t>
            </a:r>
            <a:r>
              <a:rPr lang="en-US" sz="3600" dirty="0">
                <a:solidFill>
                  <a:srgbClr val="CCFFCC"/>
                </a:solidFill>
                <a:latin typeface="+mn-lt"/>
                <a:cs typeface="Lucida Console"/>
              </a:rPr>
              <a:t> instinctive selves</a:t>
            </a:r>
            <a:r>
              <a:rPr lang="en-US" sz="3600" dirty="0" smtClean="0">
                <a:solidFill>
                  <a:schemeClr val="bg1"/>
                </a:solidFill>
                <a:latin typeface="+mn-lt"/>
                <a:cs typeface="Lucida Console"/>
              </a:rPr>
              <a:t>.”</a:t>
            </a:r>
          </a:p>
          <a:p>
            <a:pPr marL="0" indent="0">
              <a:buNone/>
            </a:pPr>
            <a:endParaRPr lang="en-US" sz="3600" dirty="0">
              <a:solidFill>
                <a:schemeClr val="bg1"/>
              </a:solidFill>
              <a:latin typeface="+mn-lt"/>
              <a:cs typeface="Lucida Console"/>
            </a:endParaRPr>
          </a:p>
          <a:p>
            <a:pPr marL="0" indent="0">
              <a:buNone/>
            </a:pPr>
            <a:r>
              <a:rPr lang="en-US" sz="3600" dirty="0">
                <a:solidFill>
                  <a:schemeClr val="bg1"/>
                </a:solidFill>
                <a:latin typeface="+mn-lt"/>
                <a:cs typeface="Lucida Console"/>
              </a:rPr>
              <a:t>Jung and the Story of Our Time, Laurens van der Post (</a:t>
            </a:r>
            <a:r>
              <a:rPr lang="en-US" sz="3600" dirty="0" smtClean="0">
                <a:solidFill>
                  <a:schemeClr val="bg1"/>
                </a:solidFill>
                <a:latin typeface="+mn-lt"/>
                <a:cs typeface="Lucida Console"/>
              </a:rPr>
              <a:t>1977)</a:t>
            </a:r>
            <a:endParaRPr lang="en-US" sz="3600" dirty="0">
              <a:solidFill>
                <a:schemeClr val="bg1"/>
              </a:solidFill>
              <a:latin typeface="+mn-lt"/>
              <a:cs typeface="Lucida Console"/>
            </a:endParaRPr>
          </a:p>
        </p:txBody>
      </p:sp>
    </p:spTree>
    <p:extLst>
      <p:ext uri="{BB962C8B-B14F-4D97-AF65-F5344CB8AC3E}">
        <p14:creationId xmlns:p14="http://schemas.microsoft.com/office/powerpoint/2010/main" val="28017595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518" y="120338"/>
            <a:ext cx="8935482" cy="841851"/>
          </a:xfrm>
        </p:spPr>
        <p:txBody>
          <a:bodyPr>
            <a:normAutofit fontScale="90000"/>
          </a:bodyPr>
          <a:lstStyle/>
          <a:p>
            <a:r>
              <a:rPr lang="en-US" sz="4800" b="1" dirty="0" smtClean="0">
                <a:solidFill>
                  <a:srgbClr val="FF0000"/>
                </a:solidFill>
                <a:latin typeface="+mn-lt"/>
              </a:rPr>
              <a:t>“You &amp; yours”: </a:t>
            </a:r>
            <a:r>
              <a:rPr lang="en-US" sz="4800" b="1" dirty="0" smtClean="0">
                <a:solidFill>
                  <a:srgbClr val="FFFF00"/>
                </a:solidFill>
                <a:latin typeface="+mn-lt"/>
              </a:rPr>
              <a:t>Play as</a:t>
            </a:r>
            <a:r>
              <a:rPr lang="en-US" sz="4800" b="1" dirty="0">
                <a:solidFill>
                  <a:srgbClr val="FFFF00"/>
                </a:solidFill>
                <a:latin typeface="+mn-lt"/>
              </a:rPr>
              <a:t> </a:t>
            </a:r>
            <a:r>
              <a:rPr lang="en-US" sz="4800" b="1" dirty="0" smtClean="0">
                <a:solidFill>
                  <a:srgbClr val="FFFF00"/>
                </a:solidFill>
                <a:latin typeface="+mn-lt"/>
              </a:rPr>
              <a:t>Evolution</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962189"/>
            <a:ext cx="8686800" cy="5292819"/>
          </a:xfrm>
        </p:spPr>
        <p:txBody>
          <a:bodyPr>
            <a:normAutofit/>
          </a:bodyPr>
          <a:lstStyle/>
          <a:p>
            <a:pPr marL="0" indent="0">
              <a:buNone/>
            </a:pPr>
            <a:r>
              <a:rPr lang="en-US" sz="2800" b="1" dirty="0" smtClean="0">
                <a:solidFill>
                  <a:srgbClr val="CCFFCC"/>
                </a:solidFill>
                <a:latin typeface="+mn-lt"/>
                <a:cs typeface="Lucida Console"/>
              </a:rPr>
              <a:t>Does Gaming have an evolutionary purpose in the Darwinian sense?</a:t>
            </a:r>
          </a:p>
          <a:p>
            <a:r>
              <a:rPr lang="en-US" sz="2800" dirty="0" smtClean="0">
                <a:solidFill>
                  <a:schemeClr val="bg1"/>
                </a:solidFill>
                <a:latin typeface="+mn-lt"/>
                <a:cs typeface="Lucida Console"/>
              </a:rPr>
              <a:t>Dr. Kimberly </a:t>
            </a:r>
            <a:r>
              <a:rPr lang="en-US" sz="2800" dirty="0" err="1" smtClean="0">
                <a:solidFill>
                  <a:schemeClr val="bg1"/>
                </a:solidFill>
                <a:latin typeface="+mn-lt"/>
                <a:cs typeface="Lucida Console"/>
              </a:rPr>
              <a:t>Voll</a:t>
            </a:r>
            <a:r>
              <a:rPr lang="en-US" sz="2800" dirty="0" smtClean="0">
                <a:solidFill>
                  <a:schemeClr val="bg1"/>
                </a:solidFill>
                <a:latin typeface="+mn-lt"/>
                <a:cs typeface="Lucida Console"/>
              </a:rPr>
              <a:t> (CDM/UBC) –  From “Game Design” – DMED 521:</a:t>
            </a:r>
            <a:endParaRPr lang="en-US" sz="2800" dirty="0">
              <a:solidFill>
                <a:schemeClr val="bg1"/>
              </a:solidFill>
              <a:latin typeface="+mn-lt"/>
              <a:cs typeface="Lucida Console"/>
            </a:endParaRPr>
          </a:p>
          <a:p>
            <a:r>
              <a:rPr lang="en-US" sz="2800" dirty="0" smtClean="0">
                <a:solidFill>
                  <a:schemeClr val="bg1"/>
                </a:solidFill>
                <a:latin typeface="+mn-lt"/>
                <a:cs typeface="Lucida Console"/>
              </a:rPr>
              <a:t>1. “neurons that fire together, wire together” (Donald </a:t>
            </a:r>
            <a:r>
              <a:rPr lang="en-US" sz="2800" dirty="0" err="1" smtClean="0">
                <a:solidFill>
                  <a:schemeClr val="bg1"/>
                </a:solidFill>
                <a:latin typeface="+mn-lt"/>
                <a:cs typeface="Lucida Console"/>
              </a:rPr>
              <a:t>Hebb</a:t>
            </a:r>
            <a:r>
              <a:rPr lang="en-US" sz="2800" dirty="0" smtClean="0">
                <a:solidFill>
                  <a:schemeClr val="bg1"/>
                </a:solidFill>
                <a:latin typeface="+mn-lt"/>
                <a:cs typeface="Lucida Console"/>
              </a:rPr>
              <a:t>, aka “</a:t>
            </a:r>
            <a:r>
              <a:rPr lang="en-US" sz="2800" dirty="0" err="1" smtClean="0">
                <a:solidFill>
                  <a:schemeClr val="bg1"/>
                </a:solidFill>
                <a:latin typeface="+mn-lt"/>
                <a:cs typeface="Lucida Console"/>
              </a:rPr>
              <a:t>Hebbian</a:t>
            </a:r>
            <a:r>
              <a:rPr lang="en-US" sz="2800" dirty="0" smtClean="0">
                <a:solidFill>
                  <a:schemeClr val="bg1"/>
                </a:solidFill>
                <a:latin typeface="+mn-lt"/>
                <a:cs typeface="Lucida Console"/>
              </a:rPr>
              <a:t> Learning”)</a:t>
            </a:r>
            <a:endParaRPr lang="en-US" sz="2800" dirty="0">
              <a:solidFill>
                <a:schemeClr val="bg1"/>
              </a:solidFill>
              <a:latin typeface="+mn-lt"/>
              <a:cs typeface="Lucida Console"/>
            </a:endParaRPr>
          </a:p>
          <a:p>
            <a:r>
              <a:rPr lang="en-US" sz="2800" dirty="0" smtClean="0">
                <a:solidFill>
                  <a:schemeClr val="bg1"/>
                </a:solidFill>
                <a:latin typeface="+mn-lt"/>
                <a:cs typeface="Lucida Console"/>
              </a:rPr>
              <a:t>2. “..so </a:t>
            </a:r>
            <a:r>
              <a:rPr lang="en-US" sz="2800" dirty="0">
                <a:solidFill>
                  <a:schemeClr val="bg1"/>
                </a:solidFill>
                <a:latin typeface="+mn-lt"/>
                <a:cs typeface="Lucida Console"/>
              </a:rPr>
              <a:t>“fun” seems to be something our brains </a:t>
            </a:r>
            <a:r>
              <a:rPr lang="en-US" sz="2800" dirty="0" smtClean="0">
                <a:solidFill>
                  <a:schemeClr val="bg1"/>
                </a:solidFill>
                <a:latin typeface="+mn-lt"/>
                <a:cs typeface="Lucida Console"/>
              </a:rPr>
              <a:t>use to </a:t>
            </a:r>
            <a:r>
              <a:rPr lang="en-US" sz="2800" dirty="0">
                <a:solidFill>
                  <a:schemeClr val="bg1"/>
                </a:solidFill>
                <a:latin typeface="+mn-lt"/>
                <a:cs typeface="Lucida Console"/>
              </a:rPr>
              <a:t>keep us doing something to the point </a:t>
            </a:r>
            <a:r>
              <a:rPr lang="en-US" sz="2800" dirty="0" smtClean="0">
                <a:solidFill>
                  <a:schemeClr val="bg1"/>
                </a:solidFill>
                <a:latin typeface="+mn-lt"/>
                <a:cs typeface="Lucida Console"/>
              </a:rPr>
              <a:t>of mastery…makes </a:t>
            </a:r>
            <a:r>
              <a:rPr lang="en-US" sz="2800" dirty="0">
                <a:solidFill>
                  <a:schemeClr val="bg1"/>
                </a:solidFill>
                <a:latin typeface="+mn-lt"/>
                <a:cs typeface="Lucida Console"/>
              </a:rPr>
              <a:t>sense if it is something that will help </a:t>
            </a:r>
            <a:r>
              <a:rPr lang="en-US" sz="2800" dirty="0" smtClean="0">
                <a:solidFill>
                  <a:schemeClr val="bg1"/>
                </a:solidFill>
                <a:latin typeface="+mn-lt"/>
                <a:cs typeface="Lucida Console"/>
              </a:rPr>
              <a:t>us live </a:t>
            </a:r>
            <a:r>
              <a:rPr lang="en-US" sz="2800" dirty="0">
                <a:solidFill>
                  <a:schemeClr val="bg1"/>
                </a:solidFill>
                <a:latin typeface="+mn-lt"/>
                <a:cs typeface="Lucida Console"/>
              </a:rPr>
              <a:t>better and get our genes out into the </a:t>
            </a:r>
            <a:r>
              <a:rPr lang="en-US" sz="2800" dirty="0" smtClean="0">
                <a:solidFill>
                  <a:schemeClr val="bg1"/>
                </a:solidFill>
                <a:latin typeface="+mn-lt"/>
                <a:cs typeface="Lucida Console"/>
              </a:rPr>
              <a:t>gene pool again…”</a:t>
            </a:r>
            <a:endParaRPr lang="en-US" sz="2800" dirty="0">
              <a:solidFill>
                <a:schemeClr val="bg1"/>
              </a:solidFill>
              <a:latin typeface="+mn-lt"/>
              <a:cs typeface="Lucida Console"/>
            </a:endParaRPr>
          </a:p>
          <a:p>
            <a:pPr marL="0" indent="0">
              <a:buNone/>
            </a:pPr>
            <a:endParaRPr lang="en-US" dirty="0"/>
          </a:p>
        </p:txBody>
      </p:sp>
      <p:pic>
        <p:nvPicPr>
          <p:cNvPr id="6" name="Picture 5" descr="imgres.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344540"/>
            <a:ext cx="9144000" cy="592822"/>
          </a:xfrm>
          <a:prstGeom prst="rect">
            <a:avLst/>
          </a:prstGeom>
        </p:spPr>
      </p:pic>
    </p:spTree>
    <p:extLst>
      <p:ext uri="{BB962C8B-B14F-4D97-AF65-F5344CB8AC3E}">
        <p14:creationId xmlns:p14="http://schemas.microsoft.com/office/powerpoint/2010/main" val="21411061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85"/>
            <a:ext cx="8523228" cy="996939"/>
          </a:xfrm>
        </p:spPr>
        <p:txBody>
          <a:bodyPr>
            <a:normAutofit fontScale="90000"/>
          </a:bodyPr>
          <a:lstStyle/>
          <a:p>
            <a:r>
              <a:rPr lang="en-US" sz="3100" b="1" dirty="0" smtClean="0">
                <a:solidFill>
                  <a:srgbClr val="FFFF00"/>
                </a:solidFill>
                <a:latin typeface="+mn-lt"/>
              </a:rPr>
              <a:t/>
            </a:r>
            <a:br>
              <a:rPr lang="en-US" sz="3100" b="1" dirty="0" smtClean="0">
                <a:solidFill>
                  <a:srgbClr val="FFFF00"/>
                </a:solidFill>
                <a:latin typeface="+mn-lt"/>
              </a:rPr>
            </a:br>
            <a:r>
              <a:rPr lang="en-US" sz="3100" b="1" dirty="0" smtClean="0">
                <a:solidFill>
                  <a:srgbClr val="FFFF00"/>
                </a:solidFill>
                <a:latin typeface="+mn-lt"/>
              </a:rPr>
              <a:t/>
            </a:r>
            <a:br>
              <a:rPr lang="en-US" sz="3100" b="1" dirty="0" smtClean="0">
                <a:solidFill>
                  <a:srgbClr val="FFFF00"/>
                </a:solidFill>
                <a:latin typeface="+mn-lt"/>
              </a:rPr>
            </a:br>
            <a:r>
              <a:rPr lang="en-US" sz="3100" b="1" dirty="0" smtClean="0">
                <a:solidFill>
                  <a:srgbClr val="FFFF00"/>
                </a:solidFill>
                <a:latin typeface="+mn-lt"/>
              </a:rPr>
              <a:t>GAMING </a:t>
            </a:r>
            <a:r>
              <a:rPr lang="en-US" sz="3100" b="1" dirty="0">
                <a:solidFill>
                  <a:srgbClr val="FFFF00"/>
                </a:solidFill>
                <a:latin typeface="+mn-lt"/>
              </a:rPr>
              <a:t>AS A  DARWINIAN </a:t>
            </a:r>
            <a:r>
              <a:rPr lang="en-US" sz="3100" b="1" dirty="0">
                <a:solidFill>
                  <a:schemeClr val="tx2">
                    <a:lumMod val="20000"/>
                    <a:lumOff val="80000"/>
                  </a:schemeClr>
                </a:solidFill>
                <a:latin typeface="+mn-lt"/>
              </a:rPr>
              <a:t>E</a:t>
            </a:r>
            <a:r>
              <a:rPr lang="en-US" sz="3600" b="1" dirty="0">
                <a:solidFill>
                  <a:schemeClr val="tx2">
                    <a:lumMod val="40000"/>
                    <a:lumOff val="60000"/>
                  </a:schemeClr>
                </a:solidFill>
                <a:latin typeface="+mn-lt"/>
              </a:rPr>
              <a:t>V</a:t>
            </a:r>
            <a:r>
              <a:rPr lang="en-US" b="1" dirty="0">
                <a:solidFill>
                  <a:schemeClr val="tx2">
                    <a:lumMod val="60000"/>
                    <a:lumOff val="40000"/>
                  </a:schemeClr>
                </a:solidFill>
                <a:latin typeface="+mn-lt"/>
              </a:rPr>
              <a:t>O</a:t>
            </a:r>
            <a:r>
              <a:rPr lang="en-US" sz="4400" b="1" dirty="0">
                <a:solidFill>
                  <a:schemeClr val="accent2">
                    <a:lumMod val="20000"/>
                    <a:lumOff val="80000"/>
                  </a:schemeClr>
                </a:solidFill>
                <a:latin typeface="+mn-lt"/>
              </a:rPr>
              <a:t>L</a:t>
            </a:r>
            <a:r>
              <a:rPr lang="en-US" sz="4900" b="1" dirty="0">
                <a:solidFill>
                  <a:schemeClr val="accent2">
                    <a:lumMod val="40000"/>
                    <a:lumOff val="60000"/>
                  </a:schemeClr>
                </a:solidFill>
                <a:latin typeface="+mn-lt"/>
              </a:rPr>
              <a:t>U</a:t>
            </a:r>
            <a:r>
              <a:rPr lang="en-US" sz="5300" b="1" dirty="0">
                <a:solidFill>
                  <a:schemeClr val="accent2">
                    <a:lumMod val="60000"/>
                    <a:lumOff val="40000"/>
                  </a:schemeClr>
                </a:solidFill>
                <a:latin typeface="+mn-lt"/>
              </a:rPr>
              <a:t>T</a:t>
            </a:r>
            <a:r>
              <a:rPr lang="en-US" sz="6000" b="1" dirty="0">
                <a:solidFill>
                  <a:schemeClr val="accent5">
                    <a:lumMod val="20000"/>
                    <a:lumOff val="80000"/>
                  </a:schemeClr>
                </a:solidFill>
                <a:latin typeface="+mn-lt"/>
              </a:rPr>
              <a:t>I</a:t>
            </a:r>
            <a:r>
              <a:rPr lang="en-US" sz="6700" b="1" dirty="0">
                <a:solidFill>
                  <a:schemeClr val="accent5">
                    <a:lumMod val="40000"/>
                    <a:lumOff val="60000"/>
                  </a:schemeClr>
                </a:solidFill>
                <a:latin typeface="+mn-lt"/>
              </a:rPr>
              <a:t>O</a:t>
            </a:r>
            <a:r>
              <a:rPr lang="en-US" sz="7300" b="1" dirty="0">
                <a:solidFill>
                  <a:schemeClr val="accent5">
                    <a:lumMod val="60000"/>
                    <a:lumOff val="40000"/>
                  </a:schemeClr>
                </a:solidFill>
                <a:latin typeface="+mn-lt"/>
              </a:rPr>
              <a:t>N</a:t>
            </a:r>
            <a:r>
              <a:rPr lang="en-US" sz="9600" b="1" dirty="0">
                <a:solidFill>
                  <a:schemeClr val="accent5">
                    <a:lumMod val="60000"/>
                    <a:lumOff val="40000"/>
                  </a:schemeClr>
                </a:solidFill>
                <a:latin typeface="+mn-lt"/>
              </a:rPr>
              <a:t/>
            </a:r>
            <a:br>
              <a:rPr lang="en-US" sz="9600" b="1" dirty="0">
                <a:solidFill>
                  <a:schemeClr val="accent5">
                    <a:lumMod val="60000"/>
                    <a:lumOff val="40000"/>
                  </a:schemeClr>
                </a:solidFill>
                <a:latin typeface="+mn-lt"/>
              </a:rPr>
            </a:br>
            <a:endParaRPr lang="en-US" sz="4400" b="1" dirty="0">
              <a:solidFill>
                <a:schemeClr val="bg1"/>
              </a:solidFill>
              <a:latin typeface="+mn-lt"/>
            </a:endParaRPr>
          </a:p>
        </p:txBody>
      </p:sp>
      <p:sp>
        <p:nvSpPr>
          <p:cNvPr id="3" name="Content Placeholder 2"/>
          <p:cNvSpPr>
            <a:spLocks noGrp="1"/>
          </p:cNvSpPr>
          <p:nvPr>
            <p:ph sz="quarter" idx="10"/>
          </p:nvPr>
        </p:nvSpPr>
        <p:spPr>
          <a:xfrm>
            <a:off x="457200" y="1175385"/>
            <a:ext cx="8523228" cy="4908519"/>
          </a:xfrm>
        </p:spPr>
        <p:txBody>
          <a:bodyPr>
            <a:normAutofit/>
          </a:bodyPr>
          <a:lstStyle/>
          <a:p>
            <a:pPr marL="0" indent="0">
              <a:buNone/>
            </a:pPr>
            <a:r>
              <a:rPr lang="en-US" b="1" dirty="0" smtClean="0">
                <a:solidFill>
                  <a:srgbClr val="FFFFFF"/>
                </a:solidFill>
                <a:latin typeface="+mn-lt"/>
                <a:cs typeface="Lucida Console"/>
              </a:rPr>
              <a:t>“The </a:t>
            </a:r>
            <a:r>
              <a:rPr lang="en-US" b="1" dirty="0">
                <a:solidFill>
                  <a:srgbClr val="FFFFFF"/>
                </a:solidFill>
                <a:latin typeface="+mn-lt"/>
                <a:cs typeface="Lucida Console"/>
              </a:rPr>
              <a:t>role of self image in video game </a:t>
            </a:r>
            <a:r>
              <a:rPr lang="en-US" b="1" dirty="0" smtClean="0">
                <a:solidFill>
                  <a:srgbClr val="FFFFFF"/>
                </a:solidFill>
                <a:latin typeface="+mn-lt"/>
                <a:cs typeface="Lucida Console"/>
              </a:rPr>
              <a:t>play” </a:t>
            </a:r>
          </a:p>
          <a:p>
            <a:pPr marL="0" indent="0">
              <a:buNone/>
            </a:pPr>
            <a:r>
              <a:rPr lang="en-US" sz="2000" b="1" dirty="0" smtClean="0">
                <a:solidFill>
                  <a:srgbClr val="FFFFFF"/>
                </a:solidFill>
                <a:latin typeface="+mn-lt"/>
                <a:cs typeface="Lucida Console"/>
              </a:rPr>
              <a:t>James Madigan</a:t>
            </a:r>
            <a:r>
              <a:rPr lang="en-US" b="1" dirty="0" smtClean="0">
                <a:solidFill>
                  <a:srgbClr val="FFFFFF"/>
                </a:solidFill>
                <a:latin typeface="+mn-lt"/>
                <a:cs typeface="Lucida Console"/>
              </a:rPr>
              <a:t> </a:t>
            </a:r>
            <a:r>
              <a:rPr lang="en-US" sz="2000" b="1" dirty="0" smtClean="0">
                <a:solidFill>
                  <a:srgbClr val="FFFFFF"/>
                </a:solidFill>
                <a:latin typeface="+mn-lt"/>
                <a:cs typeface="Lucida Console"/>
              </a:rPr>
              <a:t>(</a:t>
            </a:r>
            <a:r>
              <a:rPr lang="en-US" sz="2000" b="1" dirty="0" err="1" smtClean="0">
                <a:solidFill>
                  <a:srgbClr val="FFFFFF"/>
                </a:solidFill>
                <a:latin typeface="+mn-lt"/>
                <a:cs typeface="Lucida Console"/>
              </a:rPr>
              <a:t>Gamasutra</a:t>
            </a:r>
            <a:r>
              <a:rPr lang="en-US" sz="2000" b="1" dirty="0" smtClean="0">
                <a:solidFill>
                  <a:srgbClr val="FFFFFF"/>
                </a:solidFill>
                <a:latin typeface="+mn-lt"/>
                <a:cs typeface="Lucida Console"/>
              </a:rPr>
              <a:t> </a:t>
            </a:r>
            <a:r>
              <a:rPr lang="en-US" sz="2000" b="1" dirty="0">
                <a:solidFill>
                  <a:srgbClr val="FFFFFF"/>
                </a:solidFill>
                <a:latin typeface="+mn-lt"/>
                <a:cs typeface="Lucida Console"/>
              </a:rPr>
              <a:t>F</a:t>
            </a:r>
            <a:r>
              <a:rPr lang="en-US" sz="2000" b="1" dirty="0" smtClean="0">
                <a:solidFill>
                  <a:srgbClr val="FFFFFF"/>
                </a:solidFill>
                <a:latin typeface="+mn-lt"/>
                <a:cs typeface="Lucida Console"/>
              </a:rPr>
              <a:t>eb. 3, 2012)</a:t>
            </a:r>
          </a:p>
          <a:p>
            <a:pPr marL="0" indent="0">
              <a:buNone/>
            </a:pPr>
            <a:r>
              <a:rPr lang="en-US" sz="1500" dirty="0">
                <a:latin typeface="+mn-lt"/>
                <a:hlinkClick r:id="rId2"/>
              </a:rPr>
              <a:t>http://www.gamasutra.com/view/news/</a:t>
            </a:r>
            <a:r>
              <a:rPr lang="en-US" sz="1500" dirty="0" smtClean="0">
                <a:latin typeface="+mn-lt"/>
                <a:hlinkClick r:id="rId2"/>
              </a:rPr>
              <a:t>40093 The_role_of_self_image_in_video_game_play.php</a:t>
            </a:r>
            <a:endParaRPr lang="en-US" sz="1500" dirty="0" smtClean="0">
              <a:latin typeface="+mn-lt"/>
            </a:endParaRPr>
          </a:p>
          <a:p>
            <a:pPr marL="0" indent="0">
              <a:buNone/>
            </a:pPr>
            <a:endParaRPr lang="en-US" sz="1800" dirty="0">
              <a:latin typeface="+mn-lt"/>
              <a:cs typeface="Lucida Console"/>
            </a:endParaRPr>
          </a:p>
          <a:p>
            <a:pPr marL="0" indent="0">
              <a:buNone/>
            </a:pPr>
            <a:r>
              <a:rPr lang="en-US" sz="1900" dirty="0">
                <a:solidFill>
                  <a:srgbClr val="FFFFFF"/>
                </a:solidFill>
                <a:latin typeface="+mn-lt"/>
                <a:cs typeface="Lucida Console"/>
              </a:rPr>
              <a:t>“</a:t>
            </a:r>
            <a:r>
              <a:rPr lang="en-US" sz="1900" i="1" dirty="0">
                <a:solidFill>
                  <a:srgbClr val="FFFFFF"/>
                </a:solidFill>
                <a:latin typeface="+mn-lt"/>
                <a:cs typeface="Lucida Console"/>
              </a:rPr>
              <a:t>In the article, Andrew </a:t>
            </a:r>
            <a:r>
              <a:rPr lang="en-US" sz="1900" i="1" dirty="0" err="1">
                <a:solidFill>
                  <a:srgbClr val="FFFFFF"/>
                </a:solidFill>
                <a:latin typeface="+mn-lt"/>
                <a:cs typeface="Lucida Console"/>
              </a:rPr>
              <a:t>Przybylski</a:t>
            </a:r>
            <a:r>
              <a:rPr lang="en-US" sz="1900" i="1" dirty="0">
                <a:solidFill>
                  <a:srgbClr val="FFFFFF"/>
                </a:solidFill>
                <a:latin typeface="+mn-lt"/>
                <a:cs typeface="Lucida Console"/>
              </a:rPr>
              <a:t>...and his co</a:t>
            </a:r>
            <a:r>
              <a:rPr lang="en-US" sz="1900" i="1" dirty="0" smtClean="0">
                <a:solidFill>
                  <a:srgbClr val="FFFFFF"/>
                </a:solidFill>
                <a:latin typeface="+mn-lt"/>
                <a:cs typeface="Lucida Console"/>
              </a:rPr>
              <a:t>-</a:t>
            </a:r>
          </a:p>
          <a:p>
            <a:pPr marL="0" indent="0">
              <a:buNone/>
            </a:pPr>
            <a:r>
              <a:rPr lang="en-US" sz="1900" i="1" dirty="0" smtClean="0">
                <a:solidFill>
                  <a:srgbClr val="FFFFFF"/>
                </a:solidFill>
                <a:latin typeface="+mn-lt"/>
                <a:cs typeface="Lucida Console"/>
              </a:rPr>
              <a:t>authors </a:t>
            </a:r>
            <a:r>
              <a:rPr lang="en-US" sz="1900" i="1" dirty="0">
                <a:solidFill>
                  <a:srgbClr val="FFFF00"/>
                </a:solidFill>
                <a:latin typeface="+mn-lt"/>
                <a:cs typeface="Lucida Console"/>
              </a:rPr>
              <a:t>hypothesize that we’re motivated to play video </a:t>
            </a:r>
            <a:endParaRPr lang="en-US" sz="1900" i="1" dirty="0" smtClean="0">
              <a:solidFill>
                <a:srgbClr val="FFFF00"/>
              </a:solidFill>
              <a:latin typeface="+mn-lt"/>
              <a:cs typeface="Lucida Console"/>
            </a:endParaRPr>
          </a:p>
          <a:p>
            <a:pPr marL="0" indent="0">
              <a:buNone/>
            </a:pPr>
            <a:r>
              <a:rPr lang="en-US" sz="1900" i="1" dirty="0" smtClean="0">
                <a:solidFill>
                  <a:srgbClr val="FFFF00"/>
                </a:solidFill>
                <a:latin typeface="+mn-lt"/>
                <a:cs typeface="Lucida Console"/>
              </a:rPr>
              <a:t>games </a:t>
            </a:r>
            <a:r>
              <a:rPr lang="en-US" sz="1900" i="1" dirty="0">
                <a:solidFill>
                  <a:srgbClr val="FFFF00"/>
                </a:solidFill>
                <a:latin typeface="+mn-lt"/>
                <a:cs typeface="Lucida Console"/>
              </a:rPr>
              <a:t>to the extent that they allow us to sample our </a:t>
            </a:r>
            <a:endParaRPr lang="en-US" sz="1900" i="1" dirty="0" smtClean="0">
              <a:solidFill>
                <a:srgbClr val="FFFF00"/>
              </a:solidFill>
              <a:latin typeface="+mn-lt"/>
              <a:cs typeface="Lucida Console"/>
            </a:endParaRPr>
          </a:p>
          <a:p>
            <a:pPr marL="0" indent="0">
              <a:buNone/>
            </a:pPr>
            <a:r>
              <a:rPr lang="en-US" sz="1900" i="1" dirty="0" smtClean="0">
                <a:solidFill>
                  <a:srgbClr val="FFFF00"/>
                </a:solidFill>
                <a:latin typeface="+mn-lt"/>
                <a:cs typeface="Lucida Console"/>
              </a:rPr>
              <a:t>“</a:t>
            </a:r>
            <a:r>
              <a:rPr lang="en-US" sz="1900" i="1" dirty="0">
                <a:solidFill>
                  <a:srgbClr val="FFFF00"/>
                </a:solidFill>
                <a:latin typeface="+mn-lt"/>
                <a:cs typeface="Lucida Console"/>
              </a:rPr>
              <a:t>ideal self characteristics,” </a:t>
            </a:r>
            <a:r>
              <a:rPr lang="en-US" sz="1900" i="1" dirty="0">
                <a:solidFill>
                  <a:srgbClr val="FFFFFF"/>
                </a:solidFill>
                <a:latin typeface="+mn-lt"/>
                <a:cs typeface="Lucida Console"/>
              </a:rPr>
              <a:t>especially when there’s </a:t>
            </a:r>
            <a:r>
              <a:rPr lang="en-US" sz="1900" i="1" dirty="0" smtClean="0">
                <a:solidFill>
                  <a:srgbClr val="FFFFFF"/>
                </a:solidFill>
                <a:latin typeface="+mn-lt"/>
                <a:cs typeface="Lucida Console"/>
              </a:rPr>
              <a:t> </a:t>
            </a:r>
          </a:p>
          <a:p>
            <a:pPr marL="0" indent="0">
              <a:buNone/>
            </a:pPr>
            <a:r>
              <a:rPr lang="en-US" sz="1900" i="1" dirty="0" smtClean="0">
                <a:solidFill>
                  <a:srgbClr val="FFFFFF"/>
                </a:solidFill>
                <a:latin typeface="+mn-lt"/>
                <a:cs typeface="Lucida Console"/>
              </a:rPr>
              <a:t>a </a:t>
            </a:r>
            <a:r>
              <a:rPr lang="en-US" sz="1900" i="1" dirty="0">
                <a:solidFill>
                  <a:srgbClr val="FFFFFF"/>
                </a:solidFill>
                <a:latin typeface="+mn-lt"/>
                <a:cs typeface="Lucida Console"/>
              </a:rPr>
              <a:t>large gap between our ideal selves and who we actually </a:t>
            </a:r>
            <a:endParaRPr lang="en-US" sz="1900" i="1" dirty="0" smtClean="0">
              <a:solidFill>
                <a:srgbClr val="FFFFFF"/>
              </a:solidFill>
              <a:latin typeface="+mn-lt"/>
              <a:cs typeface="Lucida Console"/>
            </a:endParaRPr>
          </a:p>
          <a:p>
            <a:pPr marL="0" indent="0">
              <a:buNone/>
            </a:pPr>
            <a:r>
              <a:rPr lang="en-US" sz="1900" i="1" dirty="0" smtClean="0">
                <a:solidFill>
                  <a:srgbClr val="FFFFFF"/>
                </a:solidFill>
                <a:latin typeface="+mn-lt"/>
                <a:cs typeface="Lucida Console"/>
              </a:rPr>
              <a:t>think </a:t>
            </a:r>
            <a:r>
              <a:rPr lang="en-US" sz="1900" i="1" dirty="0">
                <a:solidFill>
                  <a:srgbClr val="FFFFFF"/>
                </a:solidFill>
                <a:latin typeface="+mn-lt"/>
                <a:cs typeface="Lucida Console"/>
              </a:rPr>
              <a:t>we are. This could help explain why people are </a:t>
            </a:r>
            <a:endParaRPr lang="en-US" sz="1900" i="1" dirty="0" smtClean="0">
              <a:solidFill>
                <a:srgbClr val="FFFFFF"/>
              </a:solidFill>
              <a:latin typeface="+mn-lt"/>
              <a:cs typeface="Lucida Console"/>
            </a:endParaRPr>
          </a:p>
          <a:p>
            <a:pPr marL="0" indent="0">
              <a:buNone/>
            </a:pPr>
            <a:r>
              <a:rPr lang="en-US" sz="1900" i="1" dirty="0" smtClean="0">
                <a:solidFill>
                  <a:srgbClr val="FFFFFF"/>
                </a:solidFill>
                <a:latin typeface="+mn-lt"/>
                <a:cs typeface="Lucida Console"/>
              </a:rPr>
              <a:t>attracted </a:t>
            </a:r>
            <a:r>
              <a:rPr lang="en-US" sz="1900" i="1" dirty="0">
                <a:solidFill>
                  <a:srgbClr val="FFFFFF"/>
                </a:solidFill>
                <a:latin typeface="+mn-lt"/>
                <a:cs typeface="Lucida Console"/>
              </a:rPr>
              <a:t>to games in a way that’s unique to the medium.</a:t>
            </a:r>
            <a:r>
              <a:rPr lang="en-US" sz="1900" dirty="0" smtClean="0">
                <a:solidFill>
                  <a:srgbClr val="FFFFFF"/>
                </a:solidFill>
                <a:latin typeface="+mn-lt"/>
                <a:cs typeface="Lucida Console"/>
              </a:rPr>
              <a:t>”</a:t>
            </a:r>
          </a:p>
          <a:p>
            <a:pPr marL="0" indent="0">
              <a:buNone/>
            </a:pPr>
            <a:endParaRPr lang="en-US" sz="1900" dirty="0" smtClean="0">
              <a:latin typeface="+mn-lt"/>
            </a:endParaRPr>
          </a:p>
          <a:p>
            <a:pPr marL="0" indent="0">
              <a:buNone/>
            </a:pPr>
            <a:r>
              <a:rPr lang="en-US" sz="1900" dirty="0" err="1">
                <a:solidFill>
                  <a:srgbClr val="FFFFFF"/>
                </a:solidFill>
                <a:latin typeface="+mn-lt"/>
                <a:cs typeface="Lucida Console"/>
              </a:rPr>
              <a:t>Przybylski</a:t>
            </a:r>
            <a:r>
              <a:rPr lang="en-US" sz="1900" dirty="0">
                <a:solidFill>
                  <a:srgbClr val="FFFFFF"/>
                </a:solidFill>
                <a:latin typeface="+mn-lt"/>
                <a:cs typeface="Lucida Console"/>
              </a:rPr>
              <a:t>, A. K., Weinstein, N., Murayama, K., Lynch, M. F., &amp; Ryan, R. M. (2012). The ideal self at play: The appeal of videogames that let you be all you can be. Psychological Science, 23, 69-76.</a:t>
            </a:r>
          </a:p>
          <a:p>
            <a:pPr marL="0" indent="0">
              <a:buNone/>
            </a:pPr>
            <a:r>
              <a:rPr lang="en-US" sz="1400" dirty="0">
                <a:latin typeface="+mn-lt"/>
                <a:hlinkClick r:id="rId3"/>
              </a:rPr>
              <a:t>http://pss.sagepub.com/content/23/1/69.full.pdf+</a:t>
            </a:r>
            <a:r>
              <a:rPr lang="en-US" sz="1400" dirty="0" smtClean="0">
                <a:latin typeface="+mn-lt"/>
                <a:hlinkClick r:id="rId3"/>
              </a:rPr>
              <a:t>html</a:t>
            </a:r>
            <a:r>
              <a:rPr lang="en-US" sz="1400" dirty="0" smtClean="0">
                <a:latin typeface="+mn-lt"/>
              </a:rPr>
              <a:t> </a:t>
            </a:r>
          </a:p>
          <a:p>
            <a:pPr marL="0" indent="0">
              <a:buNone/>
            </a:pPr>
            <a:endParaRPr lang="en-US" sz="2000" dirty="0"/>
          </a:p>
          <a:p>
            <a:pPr marL="0" indent="0">
              <a:buNone/>
            </a:pPr>
            <a:endParaRPr lang="en-US" sz="2000" dirty="0"/>
          </a:p>
          <a:p>
            <a:pPr marL="0" indent="0">
              <a:buNone/>
            </a:pPr>
            <a:endParaRPr lang="en-US" b="1" dirty="0" smtClean="0">
              <a:solidFill>
                <a:schemeClr val="tx1">
                  <a:lumMod val="95000"/>
                  <a:lumOff val="5000"/>
                </a:schemeClr>
              </a:solidFill>
            </a:endParaRPr>
          </a:p>
          <a:p>
            <a:pPr marL="0" indent="0">
              <a:buNone/>
            </a:pPr>
            <a:endParaRPr lang="en-US" b="1" dirty="0">
              <a:solidFill>
                <a:schemeClr val="tx1">
                  <a:lumMod val="95000"/>
                  <a:lumOff val="5000"/>
                </a:schemeClr>
              </a:solidFill>
            </a:endParaRPr>
          </a:p>
        </p:txBody>
      </p:sp>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t="112" b="886"/>
          <a:stretch/>
        </p:blipFill>
        <p:spPr>
          <a:xfrm>
            <a:off x="6948767" y="5480227"/>
            <a:ext cx="2031661" cy="716928"/>
          </a:xfrm>
          <a:prstGeom prst="rect">
            <a:avLst/>
          </a:prstGeom>
        </p:spPr>
      </p:pic>
    </p:spTree>
    <p:extLst>
      <p:ext uri="{BB962C8B-B14F-4D97-AF65-F5344CB8AC3E}">
        <p14:creationId xmlns:p14="http://schemas.microsoft.com/office/powerpoint/2010/main" val="144561721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47064"/>
          </a:xfrm>
        </p:spPr>
        <p:txBody>
          <a:bodyPr>
            <a:normAutofit fontScale="90000"/>
          </a:bodyPr>
          <a:lstStyle/>
          <a:p>
            <a:r>
              <a:rPr lang="en-US" sz="4800" b="1" dirty="0" smtClean="0">
                <a:solidFill>
                  <a:srgbClr val="FF0000"/>
                </a:solidFill>
                <a:latin typeface="+mn-lt"/>
                <a:cs typeface="Lucida Console"/>
              </a:rPr>
              <a:t> You &amp; Others: </a:t>
            </a:r>
            <a:r>
              <a:rPr lang="en-US" sz="4800" b="1" dirty="0" smtClean="0">
                <a:solidFill>
                  <a:srgbClr val="FFFF00"/>
                </a:solidFill>
                <a:latin typeface="+mn-lt"/>
                <a:cs typeface="Lucida Console"/>
              </a:rPr>
              <a:t>McLuhan</a:t>
            </a:r>
            <a:r>
              <a:rPr lang="en-US" sz="4800" b="1" dirty="0">
                <a:solidFill>
                  <a:srgbClr val="FFFF00"/>
                </a:solidFill>
                <a:latin typeface="+mn-lt"/>
                <a:cs typeface="Lucida Console"/>
              </a:rPr>
              <a:t>, </a:t>
            </a:r>
            <a:r>
              <a:rPr lang="en-US" sz="4800" b="1" dirty="0" smtClean="0">
                <a:solidFill>
                  <a:srgbClr val="FFFF00"/>
                </a:solidFill>
                <a:latin typeface="+mn-lt"/>
                <a:cs typeface="Lucida Console"/>
              </a:rPr>
              <a:t>1964 </a:t>
            </a:r>
            <a:br>
              <a:rPr lang="en-US" sz="4800" b="1" dirty="0" smtClean="0">
                <a:solidFill>
                  <a:srgbClr val="FFFF00"/>
                </a:solidFill>
                <a:latin typeface="+mn-lt"/>
                <a:cs typeface="Lucida Console"/>
              </a:rPr>
            </a:br>
            <a:r>
              <a:rPr lang="en-US" sz="4800" b="1" dirty="0" smtClean="0">
                <a:solidFill>
                  <a:srgbClr val="FFFF00"/>
                </a:solidFill>
                <a:latin typeface="+mn-lt"/>
                <a:cs typeface="Lucida Console"/>
              </a:rPr>
              <a:t>(Games as social reaction) </a:t>
            </a:r>
            <a:endParaRPr lang="en-US" sz="4800" b="1" dirty="0">
              <a:solidFill>
                <a:srgbClr val="FFFF00"/>
              </a:solidFill>
              <a:latin typeface="+mn-lt"/>
            </a:endParaRPr>
          </a:p>
        </p:txBody>
      </p:sp>
      <p:sp>
        <p:nvSpPr>
          <p:cNvPr id="3" name="Content Placeholder 2"/>
          <p:cNvSpPr>
            <a:spLocks noGrp="1"/>
          </p:cNvSpPr>
          <p:nvPr>
            <p:ph sz="quarter" idx="10"/>
          </p:nvPr>
        </p:nvSpPr>
        <p:spPr>
          <a:xfrm>
            <a:off x="457200" y="1347065"/>
            <a:ext cx="8686800" cy="4875936"/>
          </a:xfrm>
        </p:spPr>
        <p:txBody>
          <a:bodyPr>
            <a:normAutofit fontScale="92500" lnSpcReduction="10000"/>
          </a:bodyPr>
          <a:lstStyle/>
          <a:p>
            <a:pPr marL="0" indent="0">
              <a:lnSpc>
                <a:spcPct val="90000"/>
              </a:lnSpc>
              <a:buNone/>
            </a:pPr>
            <a:r>
              <a:rPr lang="en-US" sz="3200" dirty="0">
                <a:solidFill>
                  <a:schemeClr val="bg1"/>
                </a:solidFill>
                <a:latin typeface="+mn-lt"/>
                <a:cs typeface="Lucida Console"/>
              </a:rPr>
              <a:t>Games are popular art, collective, social reactions to the main drive or action of any culture. </a:t>
            </a:r>
            <a:r>
              <a:rPr lang="en-US" sz="3200" dirty="0">
                <a:solidFill>
                  <a:srgbClr val="CCFFCC"/>
                </a:solidFill>
                <a:latin typeface="+mn-lt"/>
                <a:cs typeface="Lucida Console"/>
              </a:rPr>
              <a:t>Games, like institutions, are extensions of social man </a:t>
            </a:r>
            <a:r>
              <a:rPr lang="en-US" sz="3200" dirty="0">
                <a:solidFill>
                  <a:schemeClr val="bg1"/>
                </a:solidFill>
                <a:latin typeface="+mn-lt"/>
                <a:cs typeface="Lucida Console"/>
              </a:rPr>
              <a:t>and the body politic, as technologies are extensions of the animal organism. Both games and technologies are counter-irritants or ways of adjusting to the stress of the specialized actions that occur in any social group. As extensions of the popular response to the workaday stress, </a:t>
            </a:r>
            <a:r>
              <a:rPr lang="en-US" sz="3200" dirty="0">
                <a:solidFill>
                  <a:srgbClr val="CCFFCC"/>
                </a:solidFill>
                <a:latin typeface="+mn-lt"/>
                <a:cs typeface="Lucida Console"/>
              </a:rPr>
              <a:t>games become faithful models of a culture. They incorporate both the action and the reaction of whole populations in a single dynamic image</a:t>
            </a:r>
            <a:r>
              <a:rPr lang="en-US" sz="3200" dirty="0">
                <a:solidFill>
                  <a:schemeClr val="bg1"/>
                </a:solidFill>
                <a:latin typeface="+mn-lt"/>
                <a:cs typeface="Lucida Console"/>
              </a:rPr>
              <a:t>. </a:t>
            </a:r>
            <a:endParaRPr lang="en-CA" sz="3200" dirty="0">
              <a:solidFill>
                <a:schemeClr val="bg1"/>
              </a:solidFill>
              <a:latin typeface="+mn-lt"/>
              <a:cs typeface="Lucida Console"/>
            </a:endParaRPr>
          </a:p>
          <a:p>
            <a:pPr marL="0" indent="0">
              <a:buNone/>
            </a:pPr>
            <a:endParaRPr lang="en-US" dirty="0"/>
          </a:p>
        </p:txBody>
      </p:sp>
    </p:spTree>
    <p:extLst>
      <p:ext uri="{BB962C8B-B14F-4D97-AF65-F5344CB8AC3E}">
        <p14:creationId xmlns:p14="http://schemas.microsoft.com/office/powerpoint/2010/main" val="13865411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593"/>
            <a:ext cx="8686800" cy="870836"/>
          </a:xfrm>
        </p:spPr>
        <p:txBody>
          <a:bodyPr>
            <a:normAutofit fontScale="90000"/>
          </a:bodyPr>
          <a:lstStyle/>
          <a:p>
            <a:r>
              <a:rPr lang="en-US" b="1" dirty="0" smtClean="0">
                <a:solidFill>
                  <a:srgbClr val="FF0000"/>
                </a:solidFill>
              </a:rPr>
              <a:t> You as provider of meaning: </a:t>
            </a:r>
            <a:r>
              <a:rPr lang="en-US" b="1" dirty="0" smtClean="0">
                <a:solidFill>
                  <a:srgbClr val="FFFF00"/>
                </a:solidFill>
                <a:latin typeface="+mn-lt"/>
              </a:rPr>
              <a:t>Boyden</a:t>
            </a:r>
            <a:endParaRPr lang="en-US" b="1" dirty="0">
              <a:solidFill>
                <a:srgbClr val="FFFF00"/>
              </a:solidFill>
              <a:latin typeface="+mn-lt"/>
            </a:endParaRPr>
          </a:p>
        </p:txBody>
      </p:sp>
      <p:sp>
        <p:nvSpPr>
          <p:cNvPr id="3" name="Content Placeholder 2"/>
          <p:cNvSpPr>
            <a:spLocks noGrp="1"/>
          </p:cNvSpPr>
          <p:nvPr>
            <p:ph sz="quarter" idx="10"/>
          </p:nvPr>
        </p:nvSpPr>
        <p:spPr>
          <a:xfrm>
            <a:off x="457200" y="943429"/>
            <a:ext cx="8686800" cy="5200952"/>
          </a:xfrm>
        </p:spPr>
        <p:txBody>
          <a:bodyPr>
            <a:normAutofit/>
          </a:bodyPr>
          <a:lstStyle/>
          <a:p>
            <a:pPr marL="0" indent="0">
              <a:buNone/>
            </a:pPr>
            <a:r>
              <a:rPr lang="en-US" dirty="0" smtClean="0">
                <a:solidFill>
                  <a:schemeClr val="bg1"/>
                </a:solidFill>
                <a:latin typeface="+mn-lt"/>
              </a:rPr>
              <a:t>“In all of these situations, the owners of a copyright in a form, description, or set of instructions were attempting to extend their copyright to material for which the user of the work provided the essential content, not its author. That is what made them systems. </a:t>
            </a:r>
            <a:r>
              <a:rPr lang="en-US" dirty="0" smtClean="0">
                <a:solidFill>
                  <a:srgbClr val="FFFF00"/>
                </a:solidFill>
                <a:latin typeface="+mn-lt"/>
              </a:rPr>
              <a:t>They were, without that input, empty shells, waiting to be filled.</a:t>
            </a:r>
            <a:r>
              <a:rPr lang="en-US" dirty="0" smtClean="0">
                <a:solidFill>
                  <a:schemeClr val="bg1"/>
                </a:solidFill>
                <a:latin typeface="+mn-lt"/>
              </a:rPr>
              <a:t>”</a:t>
            </a:r>
          </a:p>
          <a:p>
            <a:pPr marL="0" indent="0">
              <a:buNone/>
            </a:pPr>
            <a:r>
              <a:rPr lang="en-US" dirty="0" smtClean="0">
                <a:solidFill>
                  <a:schemeClr val="bg1"/>
                </a:solidFill>
                <a:latin typeface="+mn-lt"/>
              </a:rPr>
              <a:t>“Games are systems in exactly the same way. </a:t>
            </a:r>
            <a:r>
              <a:rPr lang="en-US" dirty="0" smtClean="0">
                <a:solidFill>
                  <a:srgbClr val="FFFF00"/>
                </a:solidFill>
                <a:latin typeface="+mn-lt"/>
              </a:rPr>
              <a:t>A game, as sold, is only a game form; the content necessary for an instance of the game comes from the players. </a:t>
            </a:r>
            <a:r>
              <a:rPr lang="en-US" dirty="0" smtClean="0">
                <a:solidFill>
                  <a:schemeClr val="bg1"/>
                </a:solidFill>
                <a:latin typeface="+mn-lt"/>
              </a:rPr>
              <a:t>That is, the game form establishes the environment for play—the game space—and it defines permissible moves and the conditions for winning or drawing. </a:t>
            </a:r>
            <a:r>
              <a:rPr lang="en-US" dirty="0" smtClean="0">
                <a:solidFill>
                  <a:srgbClr val="FFFF00"/>
                </a:solidFill>
                <a:latin typeface="+mn-lt"/>
              </a:rPr>
              <a:t>But the game itself is supplied by the players.</a:t>
            </a:r>
            <a:r>
              <a:rPr lang="en-US" dirty="0" smtClean="0">
                <a:solidFill>
                  <a:schemeClr val="bg1"/>
                </a:solidFill>
                <a:latin typeface="+mn-lt"/>
              </a:rPr>
              <a:t>”</a:t>
            </a:r>
          </a:p>
          <a:p>
            <a:pPr marL="0" indent="0">
              <a:buNone/>
            </a:pPr>
            <a:r>
              <a:rPr lang="en-US" dirty="0" smtClean="0">
                <a:solidFill>
                  <a:schemeClr val="bg1"/>
                </a:solidFill>
                <a:latin typeface="+mn-lt"/>
              </a:rPr>
              <a:t>“</a:t>
            </a:r>
            <a:r>
              <a:rPr lang="en-US" dirty="0" smtClean="0">
                <a:solidFill>
                  <a:srgbClr val="FF0000"/>
                </a:solidFill>
                <a:latin typeface="+mn-lt"/>
              </a:rPr>
              <a:t>Systems </a:t>
            </a:r>
            <a:r>
              <a:rPr lang="en-US" dirty="0">
                <a:solidFill>
                  <a:srgbClr val="FF0000"/>
                </a:solidFill>
                <a:latin typeface="+mn-lt"/>
              </a:rPr>
              <a:t>are shells into which users pour</a:t>
            </a:r>
            <a:r>
              <a:rPr lang="en-US" dirty="0">
                <a:solidFill>
                  <a:srgbClr val="FFFF00"/>
                </a:solidFill>
                <a:latin typeface="+mn-lt"/>
              </a:rPr>
              <a:t> </a:t>
            </a:r>
            <a:r>
              <a:rPr lang="en-US" dirty="0">
                <a:solidFill>
                  <a:srgbClr val="FF0000"/>
                </a:solidFill>
                <a:latin typeface="+mn-lt"/>
              </a:rPr>
              <a:t>meaning</a:t>
            </a:r>
            <a:r>
              <a:rPr lang="en-US" dirty="0">
                <a:solidFill>
                  <a:srgbClr val="FFFF00"/>
                </a:solidFill>
                <a:latin typeface="+mn-lt"/>
              </a:rPr>
              <a:t>. </a:t>
            </a:r>
            <a:r>
              <a:rPr lang="en-US" dirty="0">
                <a:solidFill>
                  <a:schemeClr val="bg1"/>
                </a:solidFill>
                <a:latin typeface="+mn-lt"/>
              </a:rPr>
              <a:t>While they may contain expression themselves, that expression is there merely to facilitate the meaning added by the user</a:t>
            </a:r>
            <a:r>
              <a:rPr lang="en-US" dirty="0" smtClean="0">
                <a:solidFill>
                  <a:schemeClr val="bg1"/>
                </a:solidFill>
                <a:latin typeface="+mn-lt"/>
              </a:rPr>
              <a:t>.” </a:t>
            </a:r>
          </a:p>
          <a:p>
            <a:pPr marL="0" indent="0">
              <a:buNone/>
            </a:pPr>
            <a:endParaRPr lang="en-US" dirty="0">
              <a:solidFill>
                <a:srgbClr val="FFFFFF"/>
              </a:solidFill>
              <a:latin typeface="+mn-lt"/>
            </a:endParaRPr>
          </a:p>
          <a:p>
            <a:pPr marL="0" indent="0">
              <a:buNone/>
            </a:pPr>
            <a:endParaRPr lang="en-US" dirty="0" smtClean="0">
              <a:solidFill>
                <a:srgbClr val="FFFFFF"/>
              </a:solidFill>
              <a:latin typeface="+mn-lt"/>
            </a:endParaRPr>
          </a:p>
          <a:p>
            <a:pPr marL="0" indent="0">
              <a:buNone/>
            </a:pPr>
            <a:endParaRPr lang="en-US" dirty="0" smtClean="0">
              <a:solidFill>
                <a:srgbClr val="FFFFFF"/>
              </a:solidFill>
              <a:latin typeface="+mn-lt"/>
            </a:endParaRPr>
          </a:p>
          <a:p>
            <a:pPr marL="0" indent="0">
              <a:buNone/>
            </a:pPr>
            <a:endParaRPr lang="en-US" dirty="0" smtClean="0">
              <a:solidFill>
                <a:srgbClr val="FFFFFF"/>
              </a:solidFill>
              <a:latin typeface="+mn-lt"/>
            </a:endParaRPr>
          </a:p>
          <a:p>
            <a:pPr marL="0" indent="0">
              <a:buNone/>
            </a:pPr>
            <a:endParaRPr lang="en-US" dirty="0"/>
          </a:p>
        </p:txBody>
      </p:sp>
    </p:spTree>
    <p:extLst>
      <p:ext uri="{BB962C8B-B14F-4D97-AF65-F5344CB8AC3E}">
        <p14:creationId xmlns:p14="http://schemas.microsoft.com/office/powerpoint/2010/main" val="332800660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12"/>
            <a:ext cx="9144000" cy="1076455"/>
          </a:xfrm>
        </p:spPr>
        <p:txBody>
          <a:bodyPr>
            <a:normAutofit fontScale="90000"/>
          </a:bodyPr>
          <a:lstStyle/>
          <a:p>
            <a:r>
              <a:rPr lang="en-US" b="1" dirty="0" smtClean="0">
                <a:solidFill>
                  <a:srgbClr val="FFFFFF"/>
                </a:solidFill>
                <a:latin typeface="+mn-lt"/>
              </a:rPr>
              <a:t>  </a:t>
            </a:r>
            <a:r>
              <a:rPr lang="en-US" b="1" dirty="0" smtClean="0">
                <a:solidFill>
                  <a:srgbClr val="FF0000"/>
                </a:solidFill>
                <a:latin typeface="+mn-lt"/>
              </a:rPr>
              <a:t>You as “author”: </a:t>
            </a:r>
            <a:r>
              <a:rPr lang="en-US" b="1" dirty="0" smtClean="0">
                <a:solidFill>
                  <a:srgbClr val="FFFF00"/>
                </a:solidFill>
                <a:latin typeface="+mn-lt"/>
              </a:rPr>
              <a:t>Video-Games as </a:t>
            </a:r>
            <a:br>
              <a:rPr lang="en-US" b="1" dirty="0" smtClean="0">
                <a:solidFill>
                  <a:srgbClr val="FFFF00"/>
                </a:solidFill>
                <a:latin typeface="+mn-lt"/>
              </a:rPr>
            </a:br>
            <a:r>
              <a:rPr lang="en-US" b="1" dirty="0" smtClean="0">
                <a:solidFill>
                  <a:srgbClr val="FFFF00"/>
                </a:solidFill>
                <a:latin typeface="+mn-lt"/>
              </a:rPr>
              <a:t>                    Post-Structuralism</a:t>
            </a:r>
            <a:endParaRPr lang="en-US" b="1" dirty="0">
              <a:solidFill>
                <a:srgbClr val="FFFF00"/>
              </a:solidFill>
              <a:latin typeface="+mn-lt"/>
            </a:endParaRPr>
          </a:p>
        </p:txBody>
      </p:sp>
      <p:sp>
        <p:nvSpPr>
          <p:cNvPr id="3" name="Content Placeholder 2"/>
          <p:cNvSpPr>
            <a:spLocks noGrp="1"/>
          </p:cNvSpPr>
          <p:nvPr>
            <p:ph sz="quarter" idx="10"/>
          </p:nvPr>
        </p:nvSpPr>
        <p:spPr>
          <a:xfrm>
            <a:off x="457200" y="1100667"/>
            <a:ext cx="5654539" cy="4850190"/>
          </a:xfrm>
        </p:spPr>
        <p:txBody>
          <a:bodyPr>
            <a:normAutofit lnSpcReduction="10000"/>
          </a:bodyPr>
          <a:lstStyle/>
          <a:p>
            <a:pPr marL="0" indent="0">
              <a:lnSpc>
                <a:spcPct val="100000"/>
              </a:lnSpc>
              <a:buNone/>
            </a:pPr>
            <a:r>
              <a:rPr lang="en-CA" sz="3200" b="1" dirty="0">
                <a:solidFill>
                  <a:schemeClr val="bg1"/>
                </a:solidFill>
                <a:latin typeface="+mn-lt"/>
              </a:rPr>
              <a:t>"Structure, Sign, and Play in the Discourse of the Human </a:t>
            </a:r>
            <a:r>
              <a:rPr lang="en-CA" sz="3200" b="1" dirty="0" smtClean="0">
                <a:solidFill>
                  <a:schemeClr val="bg1"/>
                </a:solidFill>
                <a:latin typeface="+mn-lt"/>
              </a:rPr>
              <a:t>Sciences”</a:t>
            </a:r>
            <a:r>
              <a:rPr lang="en-CA" sz="3200" dirty="0" smtClean="0">
                <a:solidFill>
                  <a:schemeClr val="bg1"/>
                </a:solidFill>
                <a:latin typeface="+mn-lt"/>
              </a:rPr>
              <a:t> </a:t>
            </a:r>
            <a:r>
              <a:rPr lang="en-CA" sz="3200" dirty="0" smtClean="0">
                <a:solidFill>
                  <a:srgbClr val="FFFF00"/>
                </a:solidFill>
                <a:latin typeface="+mn-lt"/>
              </a:rPr>
              <a:t>Jacques Derrida</a:t>
            </a:r>
          </a:p>
          <a:p>
            <a:pPr marL="0" indent="0">
              <a:lnSpc>
                <a:spcPct val="100000"/>
              </a:lnSpc>
              <a:buNone/>
            </a:pPr>
            <a:r>
              <a:rPr lang="en-CA" sz="3200" dirty="0" smtClean="0">
                <a:solidFill>
                  <a:srgbClr val="CCFFCC"/>
                </a:solidFill>
              </a:rPr>
              <a:t>Structures as </a:t>
            </a:r>
            <a:r>
              <a:rPr lang="en-CA" sz="3200" dirty="0">
                <a:solidFill>
                  <a:srgbClr val="CCFFCC"/>
                </a:solidFill>
              </a:rPr>
              <a:t>free-floating (or 'playing') sets of relationships. </a:t>
            </a:r>
            <a:r>
              <a:rPr lang="en-CA" sz="3200" dirty="0" err="1" smtClean="0">
                <a:solidFill>
                  <a:srgbClr val="CCFFCC"/>
                </a:solidFill>
              </a:rPr>
              <a:t>Structuralist</a:t>
            </a:r>
            <a:r>
              <a:rPr lang="en-CA" sz="3200" dirty="0" smtClean="0">
                <a:solidFill>
                  <a:srgbClr val="CCFFCC"/>
                </a:solidFill>
              </a:rPr>
              <a:t> discourses unfortunately hold </a:t>
            </a:r>
            <a:r>
              <a:rPr lang="en-CA" sz="3200" dirty="0">
                <a:solidFill>
                  <a:srgbClr val="CCFFCC"/>
                </a:solidFill>
              </a:rPr>
              <a:t>on to a "</a:t>
            </a:r>
            <a:r>
              <a:rPr lang="en-CA" sz="3200" dirty="0" smtClean="0">
                <a:solidFill>
                  <a:srgbClr val="CCFFCC"/>
                </a:solidFill>
              </a:rPr>
              <a:t>center” which anchors </a:t>
            </a:r>
            <a:r>
              <a:rPr lang="en-CA" sz="3200" dirty="0">
                <a:solidFill>
                  <a:srgbClr val="CCFFCC"/>
                </a:solidFill>
              </a:rPr>
              <a:t>the structure and </a:t>
            </a:r>
            <a:r>
              <a:rPr lang="en-CA" sz="3200" dirty="0" smtClean="0">
                <a:solidFill>
                  <a:srgbClr val="CCFFCC"/>
                </a:solidFill>
              </a:rPr>
              <a:t>“does </a:t>
            </a:r>
            <a:r>
              <a:rPr lang="en-CA" sz="3200" dirty="0">
                <a:solidFill>
                  <a:srgbClr val="CCFFCC"/>
                </a:solidFill>
              </a:rPr>
              <a:t>not </a:t>
            </a:r>
            <a:r>
              <a:rPr lang="en-CA" sz="3200" dirty="0" smtClean="0">
                <a:solidFill>
                  <a:srgbClr val="CCFFCC"/>
                </a:solidFill>
              </a:rPr>
              <a:t>play”. </a:t>
            </a:r>
            <a:endParaRPr lang="en-CA" dirty="0" smtClean="0">
              <a:latin typeface="+mn-lt"/>
              <a:hlinkClick r:id=""/>
            </a:endParaRPr>
          </a:p>
          <a:p>
            <a:pPr marL="0" indent="0">
              <a:buNone/>
            </a:pPr>
            <a:r>
              <a:rPr lang="en-CA" dirty="0" smtClean="0">
                <a:latin typeface="+mn-lt"/>
                <a:hlinkClick r:id=""/>
              </a:rPr>
              <a:t>http</a:t>
            </a:r>
            <a:r>
              <a:rPr lang="en-CA" dirty="0">
                <a:latin typeface="+mn-lt"/>
                <a:hlinkClick r:id="rId2"/>
              </a:rPr>
              <a:t>://hydra.humanities.uci.edu/Derrida/sign-</a:t>
            </a:r>
            <a:r>
              <a:rPr lang="en-CA" dirty="0" smtClean="0">
                <a:latin typeface="+mn-lt"/>
                <a:hlinkClick r:id="rId2"/>
              </a:rPr>
              <a:t>play.html</a:t>
            </a:r>
            <a:r>
              <a:rPr lang="en-CA" dirty="0" smtClean="0">
                <a:latin typeface="+mn-lt"/>
              </a:rPr>
              <a:t> </a:t>
            </a:r>
            <a:endParaRPr lang="en-US" dirty="0">
              <a:latin typeface="+mn-lt"/>
            </a:endParaRPr>
          </a:p>
        </p:txBody>
      </p:sp>
      <p:pic>
        <p:nvPicPr>
          <p:cNvPr id="5" name="Picture 4" descr="Screen Shot 2014-09-30 at 11.05.1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7144" y="1100667"/>
            <a:ext cx="2886856" cy="4970293"/>
          </a:xfrm>
          <a:prstGeom prst="rect">
            <a:avLst/>
          </a:prstGeom>
        </p:spPr>
      </p:pic>
    </p:spTree>
    <p:extLst>
      <p:ext uri="{BB962C8B-B14F-4D97-AF65-F5344CB8AC3E}">
        <p14:creationId xmlns:p14="http://schemas.microsoft.com/office/powerpoint/2010/main" val="345783773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670"/>
            <a:ext cx="8686800" cy="1016000"/>
          </a:xfrm>
        </p:spPr>
        <p:txBody>
          <a:bodyPr>
            <a:normAutofit/>
          </a:bodyPr>
          <a:lstStyle/>
          <a:p>
            <a:r>
              <a:rPr lang="en-US" sz="3200" b="1" dirty="0" smtClean="0">
                <a:solidFill>
                  <a:srgbClr val="FFFF00"/>
                </a:solidFill>
                <a:latin typeface="+mn-lt"/>
              </a:rPr>
              <a:t>From “Post-Structuralism and Videogames</a:t>
            </a:r>
            <a:endParaRPr lang="en-US" sz="3200" b="1" dirty="0">
              <a:solidFill>
                <a:srgbClr val="FFFF00"/>
              </a:solidFill>
              <a:latin typeface="+mn-lt"/>
            </a:endParaRPr>
          </a:p>
        </p:txBody>
      </p:sp>
      <p:sp>
        <p:nvSpPr>
          <p:cNvPr id="3" name="Content Placeholder 2"/>
          <p:cNvSpPr>
            <a:spLocks noGrp="1"/>
          </p:cNvSpPr>
          <p:nvPr>
            <p:ph sz="quarter" idx="10"/>
          </p:nvPr>
        </p:nvSpPr>
        <p:spPr>
          <a:xfrm>
            <a:off x="457200" y="1112669"/>
            <a:ext cx="8497954" cy="4898173"/>
          </a:xfrm>
        </p:spPr>
        <p:txBody>
          <a:bodyPr>
            <a:normAutofit lnSpcReduction="10000"/>
          </a:bodyPr>
          <a:lstStyle/>
          <a:p>
            <a:pPr marL="0" indent="0">
              <a:lnSpc>
                <a:spcPct val="100000"/>
              </a:lnSpc>
              <a:buNone/>
            </a:pPr>
            <a:r>
              <a:rPr lang="en-CA" sz="2800" dirty="0" smtClean="0">
                <a:solidFill>
                  <a:schemeClr val="bg1"/>
                </a:solidFill>
                <a:latin typeface="+mn-lt"/>
              </a:rPr>
              <a:t>“Post</a:t>
            </a:r>
            <a:r>
              <a:rPr lang="en-CA" sz="2800" dirty="0">
                <a:solidFill>
                  <a:schemeClr val="bg1"/>
                </a:solidFill>
                <a:latin typeface="+mn-lt"/>
              </a:rPr>
              <a:t>-structuralism with respect to </a:t>
            </a:r>
            <a:r>
              <a:rPr lang="en-CA" sz="2800" dirty="0" err="1">
                <a:solidFill>
                  <a:schemeClr val="bg1"/>
                </a:solidFill>
                <a:latin typeface="+mn-lt"/>
              </a:rPr>
              <a:t>narratology</a:t>
            </a:r>
            <a:r>
              <a:rPr lang="en-CA" sz="2800" dirty="0">
                <a:solidFill>
                  <a:schemeClr val="bg1"/>
                </a:solidFill>
                <a:latin typeface="+mn-lt"/>
              </a:rPr>
              <a:t> can be said to </a:t>
            </a:r>
            <a:r>
              <a:rPr lang="en-CA" sz="2800" dirty="0">
                <a:solidFill>
                  <a:srgbClr val="FFFF00"/>
                </a:solidFill>
                <a:latin typeface="+mn-lt"/>
              </a:rPr>
              <a:t>focus on </a:t>
            </a:r>
            <a:r>
              <a:rPr lang="en-CA" sz="2800" dirty="0">
                <a:solidFill>
                  <a:srgbClr val="FF0000"/>
                </a:solidFill>
                <a:latin typeface="+mn-lt"/>
              </a:rPr>
              <a:t>decentralization of the author and the replacement of them with the reader</a:t>
            </a:r>
            <a:r>
              <a:rPr lang="en-CA" sz="2800" dirty="0">
                <a:solidFill>
                  <a:schemeClr val="bg1"/>
                </a:solidFill>
                <a:latin typeface="+mn-lt"/>
              </a:rPr>
              <a:t>. What this means is that authorial intent is not the primary goal of a textual or narrative analysis of a work. Decentralizing the author allows the work to be open to new interpretations. </a:t>
            </a:r>
            <a:r>
              <a:rPr lang="en-CA" sz="2800" dirty="0">
                <a:solidFill>
                  <a:srgbClr val="FFFF00"/>
                </a:solidFill>
                <a:latin typeface="+mn-lt"/>
              </a:rPr>
              <a:t>The way a text is read by one person is not invalidated by another reading of it, but rather just another interpretation given a different situated perspective. So what does this mean for an individual reader and, more importantly, a videogame player</a:t>
            </a:r>
            <a:r>
              <a:rPr lang="en-CA" sz="2800" dirty="0" smtClean="0">
                <a:solidFill>
                  <a:srgbClr val="FFFF00"/>
                </a:solidFill>
                <a:latin typeface="+mn-lt"/>
              </a:rPr>
              <a:t>?</a:t>
            </a:r>
            <a:r>
              <a:rPr lang="en-CA" sz="2800" dirty="0" smtClean="0">
                <a:solidFill>
                  <a:schemeClr val="bg1"/>
                </a:solidFill>
                <a:latin typeface="+mn-lt"/>
              </a:rPr>
              <a:t>”</a:t>
            </a:r>
            <a:endParaRPr lang="en-CA" sz="2800" dirty="0">
              <a:solidFill>
                <a:schemeClr val="bg1"/>
              </a:solidFill>
              <a:latin typeface="+mn-lt"/>
            </a:endParaRPr>
          </a:p>
          <a:p>
            <a:endParaRPr lang="en-US" dirty="0"/>
          </a:p>
        </p:txBody>
      </p:sp>
    </p:spTree>
    <p:extLst>
      <p:ext uri="{BB962C8B-B14F-4D97-AF65-F5344CB8AC3E}">
        <p14:creationId xmlns:p14="http://schemas.microsoft.com/office/powerpoint/2010/main" val="35527526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dirty="0" smtClean="0">
                <a:latin typeface="+mn-lt"/>
              </a:rPr>
              <a:t> </a:t>
            </a:r>
            <a:r>
              <a:rPr lang="en-US" dirty="0" smtClean="0">
                <a:solidFill>
                  <a:srgbClr val="FFFF00"/>
                </a:solidFill>
                <a:latin typeface="+mn-lt"/>
              </a:rPr>
              <a:t>Now at </a:t>
            </a:r>
            <a:r>
              <a:rPr lang="en-US" b="1" dirty="0" smtClean="0">
                <a:solidFill>
                  <a:srgbClr val="FFFF00"/>
                </a:solidFill>
                <a:latin typeface="+mn-lt"/>
              </a:rPr>
              <a:t>Part D: Conciliation </a:t>
            </a:r>
            <a:r>
              <a:rPr lang="en-US" sz="2800" dirty="0" smtClean="0">
                <a:solidFill>
                  <a:srgbClr val="FFFF00"/>
                </a:solidFill>
                <a:latin typeface="+mn-lt"/>
              </a:rPr>
              <a:t>(final leg of journey)</a:t>
            </a:r>
            <a:endParaRPr lang="en-US" sz="2800" dirty="0">
              <a:solidFill>
                <a:srgbClr val="FFFF00"/>
              </a:solidFill>
              <a:latin typeface="+mn-lt"/>
            </a:endParaRPr>
          </a:p>
        </p:txBody>
      </p:sp>
      <p:sp>
        <p:nvSpPr>
          <p:cNvPr id="3" name="Content Placeholder 2"/>
          <p:cNvSpPr>
            <a:spLocks noGrp="1"/>
          </p:cNvSpPr>
          <p:nvPr>
            <p:ph sz="quarter" idx="10"/>
          </p:nvPr>
        </p:nvSpPr>
        <p:spPr/>
        <p:txBody>
          <a:bodyPr/>
          <a:lstStyle/>
          <a:p>
            <a:pPr marL="0" indent="0">
              <a:buNone/>
            </a:pPr>
            <a:r>
              <a:rPr lang="en-US" dirty="0"/>
              <a:t> </a:t>
            </a:r>
            <a:r>
              <a:rPr lang="en-US" dirty="0" smtClean="0"/>
              <a:t>             </a:t>
            </a:r>
            <a:r>
              <a:rPr lang="en-US" dirty="0" smtClean="0">
                <a:latin typeface="+mn-lt"/>
              </a:rPr>
              <a:t> </a:t>
            </a:r>
            <a:r>
              <a:rPr lang="en-US" sz="2800" b="1" dirty="0" smtClean="0">
                <a:solidFill>
                  <a:schemeClr val="tx2">
                    <a:lumMod val="40000"/>
                    <a:lumOff val="60000"/>
                  </a:schemeClr>
                </a:solidFill>
                <a:latin typeface="+mn-lt"/>
                <a:cs typeface="Lucida Console"/>
              </a:rPr>
              <a:t>Part A = Creating</a:t>
            </a:r>
          </a:p>
          <a:p>
            <a:pPr marL="0" indent="0">
              <a:buNone/>
            </a:pPr>
            <a:r>
              <a:rPr lang="en-US" b="1" dirty="0" smtClean="0">
                <a:solidFill>
                  <a:schemeClr val="accent3">
                    <a:lumMod val="40000"/>
                    <a:lumOff val="60000"/>
                  </a:schemeClr>
                </a:solidFill>
                <a:latin typeface="+mn-lt"/>
                <a:cs typeface="Lucida Console"/>
              </a:rPr>
              <a:t>               </a:t>
            </a:r>
            <a:r>
              <a:rPr lang="en-US" sz="2800" b="1" dirty="0" smtClean="0">
                <a:solidFill>
                  <a:schemeClr val="accent3">
                    <a:lumMod val="40000"/>
                    <a:lumOff val="60000"/>
                  </a:schemeClr>
                </a:solidFill>
                <a:latin typeface="+mn-lt"/>
                <a:cs typeface="Lucida Console"/>
              </a:rPr>
              <a:t>Part B = Connecting</a:t>
            </a:r>
          </a:p>
          <a:p>
            <a:pPr marL="0" indent="0">
              <a:buNone/>
            </a:pPr>
            <a:r>
              <a:rPr lang="en-US" b="1" dirty="0" smtClean="0">
                <a:solidFill>
                  <a:srgbClr val="FF0000"/>
                </a:solidFill>
                <a:latin typeface="+mn-lt"/>
                <a:cs typeface="Lucida Console"/>
              </a:rPr>
              <a:t>               </a:t>
            </a:r>
            <a:r>
              <a:rPr lang="en-US" sz="2800" b="1" dirty="0" smtClean="0">
                <a:solidFill>
                  <a:srgbClr val="FF0000"/>
                </a:solidFill>
                <a:latin typeface="+mn-lt"/>
                <a:cs typeface="Lucida Console"/>
              </a:rPr>
              <a:t>Part C = Controlling</a:t>
            </a:r>
          </a:p>
          <a:p>
            <a:pPr marL="0" indent="0">
              <a:buNone/>
            </a:pPr>
            <a:endParaRPr lang="en-US" dirty="0"/>
          </a:p>
        </p:txBody>
      </p:sp>
      <p:pic>
        <p:nvPicPr>
          <p:cNvPr id="4" name="Content Placeholder 3" descr="file000132607464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57680" y="2840694"/>
            <a:ext cx="5648960" cy="2885440"/>
          </a:xfrm>
          <a:prstGeom prst="rect">
            <a:avLst/>
          </a:prstGeom>
        </p:spPr>
      </p:pic>
    </p:spTree>
    <p:extLst>
      <p:ext uri="{BB962C8B-B14F-4D97-AF65-F5344CB8AC3E}">
        <p14:creationId xmlns:p14="http://schemas.microsoft.com/office/powerpoint/2010/main" val="27150231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670" y="0"/>
            <a:ext cx="9040330" cy="1016000"/>
          </a:xfrm>
        </p:spPr>
        <p:txBody>
          <a:bodyPr>
            <a:noAutofit/>
          </a:bodyPr>
          <a:lstStyle/>
          <a:p>
            <a:r>
              <a:rPr lang="en-US" sz="5400" b="1" dirty="0" smtClean="0">
                <a:solidFill>
                  <a:srgbClr val="FFFF00"/>
                </a:solidFill>
                <a:latin typeface="+mn-lt"/>
              </a:rPr>
              <a:t>‘</a:t>
            </a:r>
            <a:r>
              <a:rPr lang="en-US" sz="5400" b="1" dirty="0" err="1" smtClean="0">
                <a:solidFill>
                  <a:srgbClr val="FFFF00"/>
                </a:solidFill>
                <a:latin typeface="+mn-lt"/>
              </a:rPr>
              <a:t>Pentalogy</a:t>
            </a:r>
            <a:r>
              <a:rPr lang="en-US" sz="5400" b="1" dirty="0" smtClean="0">
                <a:solidFill>
                  <a:srgbClr val="FFFF00"/>
                </a:solidFill>
                <a:latin typeface="+mn-lt"/>
              </a:rPr>
              <a:t>’ as harbinger..</a:t>
            </a:r>
            <a:endParaRPr lang="en-US" sz="5400" b="1" dirty="0">
              <a:solidFill>
                <a:srgbClr val="FFFF00"/>
              </a:solidFill>
              <a:latin typeface="+mn-lt"/>
            </a:endParaRPr>
          </a:p>
        </p:txBody>
      </p:sp>
      <p:sp>
        <p:nvSpPr>
          <p:cNvPr id="3" name="Content Placeholder 2"/>
          <p:cNvSpPr>
            <a:spLocks noGrp="1"/>
          </p:cNvSpPr>
          <p:nvPr>
            <p:ph sz="quarter" idx="10"/>
          </p:nvPr>
        </p:nvSpPr>
        <p:spPr>
          <a:xfrm>
            <a:off x="457200" y="1016001"/>
            <a:ext cx="8686800" cy="5164946"/>
          </a:xfrm>
        </p:spPr>
        <p:txBody>
          <a:bodyPr>
            <a:normAutofit/>
          </a:bodyPr>
          <a:lstStyle/>
          <a:p>
            <a:pPr marL="0" indent="0">
              <a:buNone/>
            </a:pPr>
            <a:r>
              <a:rPr lang="en-US" sz="4800" dirty="0" smtClean="0">
                <a:solidFill>
                  <a:schemeClr val="bg1"/>
                </a:solidFill>
                <a:latin typeface="Lucida Console"/>
                <a:cs typeface="Lucida Console"/>
              </a:rPr>
              <a:t>User’s Rights</a:t>
            </a:r>
          </a:p>
          <a:p>
            <a:pPr marL="0" indent="0">
              <a:buNone/>
            </a:pPr>
            <a:r>
              <a:rPr lang="en-US" sz="4800" dirty="0" smtClean="0">
                <a:solidFill>
                  <a:schemeClr val="bg1"/>
                </a:solidFill>
                <a:latin typeface="Lucida Console"/>
                <a:cs typeface="Lucida Console"/>
              </a:rPr>
              <a:t>Creator’s Rights:</a:t>
            </a:r>
          </a:p>
          <a:p>
            <a:pPr marL="0" indent="0">
              <a:buNone/>
            </a:pPr>
            <a:r>
              <a:rPr lang="en-US" sz="4800" dirty="0" smtClean="0">
                <a:solidFill>
                  <a:schemeClr val="bg1"/>
                </a:solidFill>
                <a:latin typeface="Lucida Console"/>
                <a:cs typeface="Lucida Console"/>
              </a:rPr>
              <a:t>Same thing?</a:t>
            </a:r>
          </a:p>
          <a:p>
            <a:pPr marL="0" indent="0">
              <a:buNone/>
            </a:pPr>
            <a:r>
              <a:rPr lang="en-US" sz="3600" i="1" dirty="0" smtClean="0">
                <a:solidFill>
                  <a:srgbClr val="C3D69B"/>
                </a:solidFill>
                <a:latin typeface="Lucida Console"/>
                <a:cs typeface="Lucida Console"/>
              </a:rPr>
              <a:t>(individual rights</a:t>
            </a:r>
          </a:p>
          <a:p>
            <a:pPr marL="0" indent="0">
              <a:buNone/>
            </a:pPr>
            <a:r>
              <a:rPr lang="en-US" sz="3600" i="1" dirty="0" smtClean="0">
                <a:solidFill>
                  <a:srgbClr val="C3D69B"/>
                </a:solidFill>
                <a:latin typeface="Lucida Console"/>
                <a:cs typeface="Lucida Console"/>
              </a:rPr>
              <a:t>&amp; responsibilities)</a:t>
            </a:r>
            <a:endParaRPr lang="en-US" sz="3600" i="1" dirty="0">
              <a:solidFill>
                <a:srgbClr val="C3D69B"/>
              </a:solidFill>
              <a:latin typeface="Lucida Console"/>
              <a:cs typeface="Lucida Console"/>
            </a:endParaRPr>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950" r="-1034" b="-30"/>
          <a:stretch/>
        </p:blipFill>
        <p:spPr>
          <a:xfrm>
            <a:off x="5925028" y="3446818"/>
            <a:ext cx="3218972" cy="2332431"/>
          </a:xfrm>
          <a:prstGeom prst="rect">
            <a:avLst/>
          </a:prstGeom>
        </p:spPr>
      </p:pic>
    </p:spTree>
    <p:extLst>
      <p:ext uri="{BB962C8B-B14F-4D97-AF65-F5344CB8AC3E}">
        <p14:creationId xmlns:p14="http://schemas.microsoft.com/office/powerpoint/2010/main" val="9385356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260"/>
            <a:ext cx="8229600" cy="1016000"/>
          </a:xfrm>
        </p:spPr>
        <p:txBody>
          <a:bodyPr>
            <a:normAutofit/>
          </a:bodyPr>
          <a:lstStyle/>
          <a:p>
            <a:r>
              <a:rPr lang="en-US" sz="4800" b="1" dirty="0">
                <a:solidFill>
                  <a:srgbClr val="FFFF00"/>
                </a:solidFill>
                <a:latin typeface="+mn-lt"/>
              </a:rPr>
              <a:t>SCC </a:t>
            </a:r>
            <a:r>
              <a:rPr lang="en-US" sz="4800" b="1" dirty="0" err="1">
                <a:solidFill>
                  <a:srgbClr val="FFFF00"/>
                </a:solidFill>
                <a:latin typeface="+mn-lt"/>
              </a:rPr>
              <a:t>Penatalogy</a:t>
            </a:r>
            <a:r>
              <a:rPr lang="en-US" sz="4800" b="1" dirty="0">
                <a:solidFill>
                  <a:srgbClr val="FFFF00"/>
                </a:solidFill>
                <a:latin typeface="+mn-lt"/>
              </a:rPr>
              <a:t> Quotes</a:t>
            </a:r>
            <a:endParaRPr lang="en-US" sz="4800" dirty="0">
              <a:latin typeface="+mn-lt"/>
            </a:endParaRPr>
          </a:p>
        </p:txBody>
      </p:sp>
      <p:sp>
        <p:nvSpPr>
          <p:cNvPr id="3" name="Content Placeholder 2"/>
          <p:cNvSpPr>
            <a:spLocks noGrp="1"/>
          </p:cNvSpPr>
          <p:nvPr>
            <p:ph sz="quarter" idx="10"/>
          </p:nvPr>
        </p:nvSpPr>
        <p:spPr>
          <a:xfrm>
            <a:off x="457200" y="1046260"/>
            <a:ext cx="8686800" cy="5228786"/>
          </a:xfrm>
        </p:spPr>
        <p:txBody>
          <a:bodyPr>
            <a:normAutofit fontScale="92500"/>
          </a:bodyPr>
          <a:lstStyle/>
          <a:p>
            <a:pPr marL="0" indent="0">
              <a:lnSpc>
                <a:spcPct val="100000"/>
              </a:lnSpc>
              <a:buNone/>
            </a:pPr>
            <a:r>
              <a:rPr lang="en-US" sz="2600" dirty="0">
                <a:solidFill>
                  <a:schemeClr val="bg1"/>
                </a:solidFill>
                <a:latin typeface="+mn-lt"/>
                <a:cs typeface="Lucida Console"/>
              </a:rPr>
              <a:t>Abella J. for the majority in </a:t>
            </a:r>
            <a:r>
              <a:rPr lang="en-US" sz="2600" i="1" dirty="0">
                <a:solidFill>
                  <a:srgbClr val="CCFFCC"/>
                </a:solidFill>
                <a:latin typeface="+mn-lt"/>
                <a:cs typeface="Lucida Console"/>
              </a:rPr>
              <a:t>Alberta (Education) </a:t>
            </a:r>
            <a:r>
              <a:rPr lang="en-US" sz="2600" i="1" dirty="0" smtClean="0">
                <a:solidFill>
                  <a:srgbClr val="CCFFCC"/>
                </a:solidFill>
                <a:latin typeface="+mn-lt"/>
                <a:cs typeface="Lucida Console"/>
              </a:rPr>
              <a:t>v</a:t>
            </a:r>
            <a:r>
              <a:rPr lang="en-US" sz="2600" i="1" dirty="0">
                <a:solidFill>
                  <a:srgbClr val="CCFFCC"/>
                </a:solidFill>
                <a:latin typeface="+mn-lt"/>
                <a:cs typeface="Lucida Console"/>
              </a:rPr>
              <a:t>. Canadian Copyright Licensing Agency (Access </a:t>
            </a:r>
            <a:r>
              <a:rPr lang="en-US" sz="2600" i="1" dirty="0" smtClean="0">
                <a:solidFill>
                  <a:srgbClr val="CCFFCC"/>
                </a:solidFill>
                <a:latin typeface="+mn-lt"/>
                <a:cs typeface="Lucida Console"/>
              </a:rPr>
              <a:t>Copyright</a:t>
            </a:r>
            <a:r>
              <a:rPr lang="en-US" sz="2600" dirty="0">
                <a:solidFill>
                  <a:srgbClr val="CCFFCC"/>
                </a:solidFill>
                <a:latin typeface="+mn-lt"/>
                <a:cs typeface="Lucida Console"/>
              </a:rPr>
              <a:t>)</a:t>
            </a:r>
            <a:r>
              <a:rPr lang="en-US" sz="2600" dirty="0">
                <a:solidFill>
                  <a:schemeClr val="bg1"/>
                </a:solidFill>
                <a:latin typeface="+mn-lt"/>
                <a:cs typeface="Lucida Console"/>
              </a:rPr>
              <a:t> 2012 SCC </a:t>
            </a:r>
            <a:r>
              <a:rPr lang="en-US" sz="2600" dirty="0" smtClean="0">
                <a:solidFill>
                  <a:schemeClr val="bg1"/>
                </a:solidFill>
                <a:latin typeface="+mn-lt"/>
                <a:cs typeface="Lucida Console"/>
              </a:rPr>
              <a:t>37:</a:t>
            </a:r>
            <a:endParaRPr lang="en-US" sz="2600" dirty="0">
              <a:solidFill>
                <a:schemeClr val="bg1"/>
              </a:solidFill>
              <a:latin typeface="+mn-lt"/>
              <a:cs typeface="Lucida Console"/>
            </a:endParaRPr>
          </a:p>
          <a:p>
            <a:pPr marL="0" indent="0">
              <a:lnSpc>
                <a:spcPct val="100000"/>
              </a:lnSpc>
              <a:buNone/>
            </a:pPr>
            <a:r>
              <a:rPr lang="en-US" sz="2600" b="1" dirty="0" smtClean="0">
                <a:solidFill>
                  <a:srgbClr val="FFFF00"/>
                </a:solidFill>
                <a:latin typeface="+mn-lt"/>
                <a:cs typeface="Lucida Console"/>
              </a:rPr>
              <a:t>“</a:t>
            </a:r>
            <a:r>
              <a:rPr lang="en-US" sz="2600" b="1" dirty="0">
                <a:solidFill>
                  <a:srgbClr val="FFFF00"/>
                </a:solidFill>
                <a:latin typeface="+mn-lt"/>
                <a:cs typeface="Lucida Console"/>
              </a:rPr>
              <a:t>…fair dealing is a “user’s right”, and the </a:t>
            </a:r>
            <a:r>
              <a:rPr lang="en-US" sz="2600" b="1" dirty="0" smtClean="0">
                <a:solidFill>
                  <a:srgbClr val="FFFF00"/>
                </a:solidFill>
                <a:latin typeface="+mn-lt"/>
                <a:cs typeface="Lucida Console"/>
              </a:rPr>
              <a:t>relevant </a:t>
            </a:r>
            <a:r>
              <a:rPr lang="en-US" sz="2600" b="1" dirty="0">
                <a:solidFill>
                  <a:srgbClr val="FFFF00"/>
                </a:solidFill>
                <a:latin typeface="+mn-lt"/>
                <a:cs typeface="Lucida Console"/>
              </a:rPr>
              <a:t>perspective when considering whether the </a:t>
            </a:r>
            <a:r>
              <a:rPr lang="en-US" sz="2600" b="1" dirty="0" smtClean="0">
                <a:solidFill>
                  <a:srgbClr val="FFFF00"/>
                </a:solidFill>
                <a:latin typeface="+mn-lt"/>
                <a:cs typeface="Lucida Console"/>
              </a:rPr>
              <a:t>dealing </a:t>
            </a:r>
            <a:r>
              <a:rPr lang="en-US" sz="2600" b="1" dirty="0">
                <a:solidFill>
                  <a:srgbClr val="FFFF00"/>
                </a:solidFill>
                <a:latin typeface="+mn-lt"/>
                <a:cs typeface="Lucida Console"/>
              </a:rPr>
              <a:t>is for an allowable purpose…is that of the </a:t>
            </a:r>
            <a:r>
              <a:rPr lang="en-US" sz="2600" b="1" dirty="0" smtClean="0">
                <a:solidFill>
                  <a:srgbClr val="FFFF00"/>
                </a:solidFill>
                <a:latin typeface="+mn-lt"/>
                <a:cs typeface="Lucida Console"/>
              </a:rPr>
              <a:t>user</a:t>
            </a:r>
            <a:r>
              <a:rPr lang="en-US" sz="2600" b="1" dirty="0">
                <a:solidFill>
                  <a:srgbClr val="FFFF00"/>
                </a:solidFill>
                <a:latin typeface="+mn-lt"/>
                <a:cs typeface="Lucida Console"/>
              </a:rPr>
              <a:t>…”</a:t>
            </a:r>
          </a:p>
          <a:p>
            <a:pPr marL="0" indent="0">
              <a:lnSpc>
                <a:spcPct val="100000"/>
              </a:lnSpc>
              <a:buNone/>
            </a:pPr>
            <a:r>
              <a:rPr lang="en-US" sz="2600" dirty="0">
                <a:solidFill>
                  <a:schemeClr val="bg1"/>
                </a:solidFill>
                <a:latin typeface="+mn-lt"/>
                <a:cs typeface="Lucida Console"/>
              </a:rPr>
              <a:t>Abella J. for the Court in </a:t>
            </a:r>
            <a:r>
              <a:rPr lang="en-US" sz="2600" i="1" dirty="0">
                <a:solidFill>
                  <a:srgbClr val="CCFFCC"/>
                </a:solidFill>
                <a:latin typeface="+mn-lt"/>
                <a:cs typeface="Lucida Console"/>
              </a:rPr>
              <a:t>Society of </a:t>
            </a:r>
            <a:r>
              <a:rPr lang="en-US" sz="2600" i="1" dirty="0" smtClean="0">
                <a:solidFill>
                  <a:srgbClr val="CCFFCC"/>
                </a:solidFill>
                <a:latin typeface="+mn-lt"/>
                <a:cs typeface="Lucida Console"/>
              </a:rPr>
              <a:t>Composers</a:t>
            </a:r>
            <a:r>
              <a:rPr lang="en-US" sz="2600" i="1" dirty="0">
                <a:solidFill>
                  <a:srgbClr val="CCFFCC"/>
                </a:solidFill>
                <a:latin typeface="+mn-lt"/>
                <a:cs typeface="Lucida Console"/>
              </a:rPr>
              <a:t>, </a:t>
            </a:r>
            <a:r>
              <a:rPr lang="en-US" sz="2600" i="1" dirty="0" smtClean="0">
                <a:solidFill>
                  <a:srgbClr val="CCFFCC"/>
                </a:solidFill>
                <a:latin typeface="+mn-lt"/>
                <a:cs typeface="Lucida Console"/>
              </a:rPr>
              <a:t>Authors </a:t>
            </a:r>
            <a:r>
              <a:rPr lang="en-US" sz="2600" i="1" dirty="0">
                <a:solidFill>
                  <a:srgbClr val="CCFFCC"/>
                </a:solidFill>
                <a:latin typeface="+mn-lt"/>
                <a:cs typeface="Lucida Console"/>
              </a:rPr>
              <a:t>and Music Publishers of Canada v. Bell </a:t>
            </a:r>
            <a:r>
              <a:rPr lang="en-US" sz="2600" i="1" dirty="0" smtClean="0">
                <a:solidFill>
                  <a:srgbClr val="CCFFCC"/>
                </a:solidFill>
                <a:latin typeface="+mn-lt"/>
                <a:cs typeface="Lucida Console"/>
              </a:rPr>
              <a:t>Canada </a:t>
            </a:r>
            <a:r>
              <a:rPr lang="en-US" sz="2600" dirty="0">
                <a:solidFill>
                  <a:schemeClr val="bg1"/>
                </a:solidFill>
                <a:latin typeface="+mn-lt"/>
                <a:cs typeface="Lucida Console"/>
              </a:rPr>
              <a:t>2012 SCC </a:t>
            </a:r>
            <a:r>
              <a:rPr lang="en-US" sz="2600" dirty="0" smtClean="0">
                <a:solidFill>
                  <a:schemeClr val="bg1"/>
                </a:solidFill>
                <a:latin typeface="+mn-lt"/>
                <a:cs typeface="Lucida Console"/>
              </a:rPr>
              <a:t>36:</a:t>
            </a:r>
            <a:endParaRPr lang="en-US" sz="2600" dirty="0">
              <a:solidFill>
                <a:schemeClr val="bg1"/>
              </a:solidFill>
              <a:latin typeface="+mn-lt"/>
              <a:cs typeface="Lucida Console"/>
            </a:endParaRPr>
          </a:p>
          <a:p>
            <a:pPr marL="0" indent="0">
              <a:lnSpc>
                <a:spcPct val="100000"/>
              </a:lnSpc>
              <a:buNone/>
            </a:pPr>
            <a:r>
              <a:rPr lang="en-US" sz="2600" b="1" dirty="0" smtClean="0">
                <a:solidFill>
                  <a:schemeClr val="bg1"/>
                </a:solidFill>
                <a:latin typeface="+mn-lt"/>
                <a:cs typeface="Lucida Console"/>
              </a:rPr>
              <a:t>“</a:t>
            </a:r>
            <a:r>
              <a:rPr lang="en-US" sz="2600" b="1" dirty="0">
                <a:solidFill>
                  <a:schemeClr val="bg1"/>
                </a:solidFill>
                <a:latin typeface="+mn-lt"/>
                <a:cs typeface="Lucida Console"/>
              </a:rPr>
              <a:t>Further, given the ease and magnitude with which </a:t>
            </a:r>
            <a:r>
              <a:rPr lang="en-US" sz="2600" b="1" dirty="0" smtClean="0">
                <a:solidFill>
                  <a:schemeClr val="bg1"/>
                </a:solidFill>
                <a:latin typeface="+mn-lt"/>
                <a:cs typeface="Lucida Console"/>
              </a:rPr>
              <a:t>digital </a:t>
            </a:r>
            <a:r>
              <a:rPr lang="en-US" sz="2600" b="1" dirty="0">
                <a:solidFill>
                  <a:schemeClr val="bg1"/>
                </a:solidFill>
                <a:latin typeface="+mn-lt"/>
                <a:cs typeface="Lucida Console"/>
              </a:rPr>
              <a:t>works are disseminated over the Internet, </a:t>
            </a:r>
            <a:r>
              <a:rPr lang="en-US" sz="2600" b="1" dirty="0">
                <a:solidFill>
                  <a:srgbClr val="FFFF00"/>
                </a:solidFill>
                <a:latin typeface="+mn-lt"/>
                <a:cs typeface="Lucida Console"/>
              </a:rPr>
              <a:t>f</a:t>
            </a:r>
            <a:r>
              <a:rPr lang="en-US" sz="2600" b="1" dirty="0" smtClean="0">
                <a:solidFill>
                  <a:srgbClr val="FFFF00"/>
                </a:solidFill>
                <a:latin typeface="+mn-lt"/>
                <a:cs typeface="Lucida Console"/>
              </a:rPr>
              <a:t>ocusing </a:t>
            </a:r>
            <a:r>
              <a:rPr lang="en-US" sz="2600" b="1" dirty="0">
                <a:solidFill>
                  <a:srgbClr val="FFFF00"/>
                </a:solidFill>
                <a:latin typeface="+mn-lt"/>
                <a:cs typeface="Lucida Console"/>
              </a:rPr>
              <a:t>on the “aggregate” amount of the dealing in </a:t>
            </a:r>
            <a:r>
              <a:rPr lang="en-US" sz="2600" b="1" dirty="0" smtClean="0">
                <a:solidFill>
                  <a:srgbClr val="FFFF00"/>
                </a:solidFill>
                <a:latin typeface="+mn-lt"/>
                <a:cs typeface="Lucida Console"/>
              </a:rPr>
              <a:t>cases </a:t>
            </a:r>
            <a:r>
              <a:rPr lang="en-US" sz="2600" b="1" dirty="0">
                <a:solidFill>
                  <a:srgbClr val="FFFF00"/>
                </a:solidFill>
                <a:latin typeface="+mn-lt"/>
                <a:cs typeface="Lucida Console"/>
              </a:rPr>
              <a:t>involving digital works could well lead to </a:t>
            </a:r>
            <a:r>
              <a:rPr lang="en-US" sz="2600" b="1" dirty="0" smtClean="0">
                <a:solidFill>
                  <a:srgbClr val="FFFF00"/>
                </a:solidFill>
                <a:latin typeface="+mn-lt"/>
                <a:cs typeface="Lucida Console"/>
              </a:rPr>
              <a:t>disproportionate </a:t>
            </a:r>
            <a:r>
              <a:rPr lang="en-US" sz="2600" b="1" dirty="0">
                <a:solidFill>
                  <a:srgbClr val="FFFF00"/>
                </a:solidFill>
                <a:latin typeface="+mn-lt"/>
                <a:cs typeface="Lucida Console"/>
              </a:rPr>
              <a:t>findings of unfairness</a:t>
            </a:r>
            <a:r>
              <a:rPr lang="en-US" sz="2600" b="1" dirty="0">
                <a:solidFill>
                  <a:schemeClr val="bg1"/>
                </a:solidFill>
                <a:latin typeface="+mn-lt"/>
                <a:cs typeface="Lucida Console"/>
              </a:rPr>
              <a:t> when compared </a:t>
            </a:r>
            <a:r>
              <a:rPr lang="en-US" sz="2600" b="1" dirty="0" smtClean="0">
                <a:solidFill>
                  <a:schemeClr val="bg1"/>
                </a:solidFill>
                <a:latin typeface="+mn-lt"/>
                <a:cs typeface="Lucida Console"/>
              </a:rPr>
              <a:t>with </a:t>
            </a:r>
            <a:r>
              <a:rPr lang="en-US" sz="2600" b="1" dirty="0">
                <a:solidFill>
                  <a:schemeClr val="bg1"/>
                </a:solidFill>
                <a:latin typeface="+mn-lt"/>
                <a:cs typeface="Lucida Console"/>
              </a:rPr>
              <a:t>non-digital works.”</a:t>
            </a:r>
          </a:p>
          <a:p>
            <a:pPr marL="0" indent="0">
              <a:buNone/>
            </a:pPr>
            <a:endParaRPr lang="en-US" dirty="0"/>
          </a:p>
        </p:txBody>
      </p:sp>
      <p:pic>
        <p:nvPicPr>
          <p:cNvPr id="4" name="Content Placeholder 3" descr="120px-Supreme_Court_of_Canada.jpg"/>
          <p:cNvPicPr>
            <a:picLocks noChangeAspect="1"/>
          </p:cNvPicPr>
          <p:nvPr/>
        </p:nvPicPr>
        <p:blipFill rotWithShape="1">
          <a:blip r:embed="rId2" cstate="print">
            <a:extLst>
              <a:ext uri="{28A0092B-C50C-407E-A947-70E740481C1C}">
                <a14:useLocalDpi xmlns:a14="http://schemas.microsoft.com/office/drawing/2010/main"/>
              </a:ext>
            </a:extLst>
          </a:blip>
          <a:srcRect b="-654"/>
          <a:stretch/>
        </p:blipFill>
        <p:spPr>
          <a:xfrm>
            <a:off x="7943806" y="0"/>
            <a:ext cx="1176911" cy="1046260"/>
          </a:xfrm>
          <a:prstGeom prst="rect">
            <a:avLst/>
          </a:prstGeom>
        </p:spPr>
      </p:pic>
    </p:spTree>
    <p:extLst>
      <p:ext uri="{BB962C8B-B14F-4D97-AF65-F5344CB8AC3E}">
        <p14:creationId xmlns:p14="http://schemas.microsoft.com/office/powerpoint/2010/main" val="266475963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773"/>
            <a:ext cx="8686800" cy="873119"/>
          </a:xfrm>
        </p:spPr>
        <p:txBody>
          <a:bodyPr>
            <a:noAutofit/>
          </a:bodyPr>
          <a:lstStyle/>
          <a:p>
            <a:r>
              <a:rPr lang="en-US" sz="3200" b="1" dirty="0" smtClean="0">
                <a:solidFill>
                  <a:srgbClr val="FF0000"/>
                </a:solidFill>
                <a:latin typeface="+mn-lt"/>
              </a:rPr>
              <a:t>Rationale A</a:t>
            </a:r>
            <a:r>
              <a:rPr lang="en-US" sz="3200" b="1" dirty="0">
                <a:solidFill>
                  <a:srgbClr val="FF0000"/>
                </a:solidFill>
                <a:latin typeface="+mn-lt"/>
              </a:rPr>
              <a:t>:</a:t>
            </a:r>
            <a:r>
              <a:rPr lang="en-US" sz="3200" b="1" dirty="0" smtClean="0">
                <a:solidFill>
                  <a:srgbClr val="FF0000"/>
                </a:solidFill>
                <a:latin typeface="+mn-lt"/>
              </a:rPr>
              <a:t> </a:t>
            </a:r>
            <a:r>
              <a:rPr lang="en-US" sz="3200" b="1" dirty="0" smtClean="0">
                <a:solidFill>
                  <a:srgbClr val="FFFF00"/>
                </a:solidFill>
                <a:latin typeface="+mn-lt"/>
              </a:rPr>
              <a:t>Everything is Connected</a:t>
            </a:r>
            <a:r>
              <a:rPr lang="en-US" sz="3200" b="1" dirty="0">
                <a:solidFill>
                  <a:srgbClr val="FFFF00"/>
                </a:solidFill>
                <a:latin typeface="+mn-lt"/>
              </a:rPr>
              <a:t> </a:t>
            </a:r>
            <a:r>
              <a:rPr lang="en-US" sz="3200" b="1" dirty="0" smtClean="0">
                <a:solidFill>
                  <a:srgbClr val="FFFF00"/>
                </a:solidFill>
                <a:latin typeface="+mn-lt"/>
              </a:rPr>
              <a:t>(</a:t>
            </a:r>
            <a:r>
              <a:rPr lang="en-US" sz="3200" b="1" dirty="0">
                <a:solidFill>
                  <a:srgbClr val="FFFF00"/>
                </a:solidFill>
                <a:latin typeface="+mn-lt"/>
              </a:rPr>
              <a:t>including </a:t>
            </a:r>
            <a:r>
              <a:rPr lang="en-US" sz="3200" b="1" dirty="0" smtClean="0">
                <a:solidFill>
                  <a:srgbClr val="FFFF00"/>
                </a:solidFill>
                <a:latin typeface="+mn-lt"/>
              </a:rPr>
              <a:t>creativity/identity) </a:t>
            </a:r>
            <a:endParaRPr lang="en-US" sz="3200" b="1" dirty="0">
              <a:solidFill>
                <a:srgbClr val="FFFF00"/>
              </a:solidFill>
              <a:latin typeface="+mn-lt"/>
            </a:endParaRPr>
          </a:p>
        </p:txBody>
      </p:sp>
      <p:sp>
        <p:nvSpPr>
          <p:cNvPr id="3" name="Content Placeholder 2"/>
          <p:cNvSpPr>
            <a:spLocks noGrp="1"/>
          </p:cNvSpPr>
          <p:nvPr>
            <p:ph sz="quarter" idx="10"/>
          </p:nvPr>
        </p:nvSpPr>
        <p:spPr>
          <a:xfrm>
            <a:off x="0" y="947892"/>
            <a:ext cx="9144000" cy="5145239"/>
          </a:xfrm>
        </p:spPr>
        <p:txBody>
          <a:bodyPr>
            <a:normAutofit lnSpcReduction="10000"/>
          </a:bodyPr>
          <a:lstStyle/>
          <a:p>
            <a:pPr>
              <a:lnSpc>
                <a:spcPct val="90000"/>
              </a:lnSpc>
            </a:pPr>
            <a:r>
              <a:rPr lang="en-US" dirty="0" smtClean="0">
                <a:solidFill>
                  <a:srgbClr val="CCFFCC"/>
                </a:solidFill>
                <a:latin typeface="+mn-lt"/>
                <a:cs typeface="Lucida Console"/>
              </a:rPr>
              <a:t>“We are the sum of all the people we have ever met; you change the tribe and the tribe changes you.” </a:t>
            </a:r>
            <a:r>
              <a:rPr lang="en-US" dirty="0" smtClean="0">
                <a:solidFill>
                  <a:srgbClr val="FFFFFF"/>
                </a:solidFill>
                <a:latin typeface="+mn-lt"/>
                <a:cs typeface="Lucida Console"/>
              </a:rPr>
              <a:t>Fierce </a:t>
            </a:r>
            <a:r>
              <a:rPr lang="en-US" dirty="0">
                <a:solidFill>
                  <a:srgbClr val="FFFFFF"/>
                </a:solidFill>
                <a:latin typeface="+mn-lt"/>
                <a:cs typeface="Lucida Console"/>
              </a:rPr>
              <a:t>People by Dirk </a:t>
            </a:r>
            <a:r>
              <a:rPr lang="en-US" dirty="0" err="1" smtClean="0">
                <a:solidFill>
                  <a:srgbClr val="FFFFFF"/>
                </a:solidFill>
                <a:latin typeface="+mn-lt"/>
                <a:cs typeface="Lucida Console"/>
              </a:rPr>
              <a:t>Wittenborn</a:t>
            </a:r>
            <a:endParaRPr lang="en-US" dirty="0">
              <a:solidFill>
                <a:srgbClr val="FFFFFF"/>
              </a:solidFill>
              <a:latin typeface="+mn-lt"/>
              <a:cs typeface="Lucida Console"/>
            </a:endParaRPr>
          </a:p>
          <a:p>
            <a:pPr>
              <a:lnSpc>
                <a:spcPct val="90000"/>
              </a:lnSpc>
            </a:pPr>
            <a:r>
              <a:rPr lang="en-US" dirty="0" smtClean="0">
                <a:solidFill>
                  <a:schemeClr val="bg1"/>
                </a:solidFill>
                <a:latin typeface="+mn-lt"/>
                <a:cs typeface="Lucida Console"/>
              </a:rPr>
              <a:t>“Neurologist Oliver Sacks on Memory, Plagiarism, and the necessary Forgetting's of Creativity”: “We</a:t>
            </a:r>
            <a:r>
              <a:rPr lang="en-US" dirty="0">
                <a:solidFill>
                  <a:schemeClr val="bg1"/>
                </a:solidFill>
                <a:latin typeface="+mn-lt"/>
                <a:cs typeface="Lucida Console"/>
              </a:rPr>
              <a:t>, as human beings, are landed with memory systems that have fallibilities, frailties, and imperfections — but also great flexibility and creativity. </a:t>
            </a:r>
            <a:r>
              <a:rPr lang="en-US" dirty="0">
                <a:solidFill>
                  <a:srgbClr val="CCFFCC"/>
                </a:solidFill>
                <a:latin typeface="+mn-lt"/>
                <a:cs typeface="Lucida Console"/>
              </a:rPr>
              <a:t>Confusion over sources or indifference to them can be a paradoxical strength</a:t>
            </a:r>
            <a:r>
              <a:rPr lang="en-US" dirty="0">
                <a:solidFill>
                  <a:schemeClr val="bg1"/>
                </a:solidFill>
                <a:latin typeface="+mn-lt"/>
                <a:cs typeface="Lucida Console"/>
              </a:rPr>
              <a:t>: if we could tag the sources of all our knowledge, we would be overwhelmed with often irrelevant </a:t>
            </a:r>
            <a:r>
              <a:rPr lang="en-US" dirty="0" err="1" smtClean="0">
                <a:solidFill>
                  <a:schemeClr val="bg1"/>
                </a:solidFill>
                <a:latin typeface="+mn-lt"/>
                <a:cs typeface="Lucida Console"/>
              </a:rPr>
              <a:t>information”</a:t>
            </a:r>
            <a:r>
              <a:rPr lang="en-US" sz="1600" dirty="0" err="1" smtClean="0">
                <a:solidFill>
                  <a:schemeClr val="bg1"/>
                </a:solidFill>
                <a:latin typeface="+mn-lt"/>
                <a:cs typeface="Lucida Console"/>
              </a:rPr>
              <a:t>.</a:t>
            </a:r>
            <a:r>
              <a:rPr lang="en-US" sz="1200" dirty="0" err="1" smtClean="0">
                <a:solidFill>
                  <a:schemeClr val="bg1"/>
                </a:solidFill>
                <a:latin typeface="+mn-lt"/>
                <a:cs typeface="Lucida Console"/>
                <a:hlinkClick r:id="rId2"/>
              </a:rPr>
              <a:t>http</a:t>
            </a:r>
            <a:r>
              <a:rPr lang="en-US" sz="1200" dirty="0">
                <a:solidFill>
                  <a:schemeClr val="bg1"/>
                </a:solidFill>
                <a:latin typeface="+mn-lt"/>
                <a:cs typeface="Lucida Console"/>
                <a:hlinkClick r:id="rId2"/>
              </a:rPr>
              <a:t>://www.brainpickings.org/index.php/2013/02/04/oliver-sacks-on-memory-and-plagiarism</a:t>
            </a:r>
            <a:r>
              <a:rPr lang="en-US" sz="1200" dirty="0" smtClean="0">
                <a:solidFill>
                  <a:schemeClr val="bg1"/>
                </a:solidFill>
                <a:latin typeface="+mn-lt"/>
                <a:cs typeface="Lucida Console"/>
                <a:hlinkClick r:id="rId2"/>
              </a:rPr>
              <a:t>/</a:t>
            </a:r>
            <a:endParaRPr lang="en-US" sz="1200" dirty="0">
              <a:solidFill>
                <a:schemeClr val="bg1"/>
              </a:solidFill>
              <a:latin typeface="+mn-lt"/>
              <a:cs typeface="Lucida Console"/>
            </a:endParaRPr>
          </a:p>
          <a:p>
            <a:pPr>
              <a:lnSpc>
                <a:spcPct val="90000"/>
              </a:lnSpc>
            </a:pPr>
            <a:r>
              <a:rPr lang="en-US" dirty="0" smtClean="0">
                <a:solidFill>
                  <a:schemeClr val="bg1"/>
                </a:solidFill>
                <a:latin typeface="+mn-lt"/>
                <a:cs typeface="Lucida Console"/>
              </a:rPr>
              <a:t>Bruce Springsteen SXSW keynote </a:t>
            </a:r>
            <a:r>
              <a:rPr lang="en-US" dirty="0">
                <a:solidFill>
                  <a:schemeClr val="bg1"/>
                </a:solidFill>
                <a:latin typeface="+mn-lt"/>
                <a:cs typeface="Lucida Console"/>
              </a:rPr>
              <a:t>@ </a:t>
            </a:r>
            <a:r>
              <a:rPr lang="en-US" sz="1600" dirty="0">
                <a:solidFill>
                  <a:schemeClr val="bg1"/>
                </a:solidFill>
                <a:latin typeface="+mn-lt"/>
                <a:cs typeface="Lucida Console"/>
              </a:rPr>
              <a:t>24:27 - 26:</a:t>
            </a:r>
            <a:r>
              <a:rPr lang="en-US" sz="1600" dirty="0" smtClean="0">
                <a:solidFill>
                  <a:schemeClr val="bg1"/>
                </a:solidFill>
                <a:latin typeface="+mn-lt"/>
                <a:cs typeface="Lucida Console"/>
              </a:rPr>
              <a:t>40 &amp; </a:t>
            </a:r>
            <a:r>
              <a:rPr lang="en-US" sz="1600" dirty="0">
                <a:solidFill>
                  <a:schemeClr val="bg1"/>
                </a:solidFill>
                <a:latin typeface="+mn-lt"/>
                <a:cs typeface="Lucida Console"/>
              </a:rPr>
              <a:t>27:35 </a:t>
            </a:r>
            <a:r>
              <a:rPr lang="en-US" sz="1600" dirty="0" smtClean="0">
                <a:solidFill>
                  <a:schemeClr val="bg1"/>
                </a:solidFill>
                <a:latin typeface="+mn-lt"/>
                <a:cs typeface="Lucida Console"/>
              </a:rPr>
              <a:t>- 30</a:t>
            </a:r>
            <a:r>
              <a:rPr lang="en-US" sz="1600" dirty="0">
                <a:solidFill>
                  <a:schemeClr val="bg1"/>
                </a:solidFill>
                <a:latin typeface="+mn-lt"/>
                <a:cs typeface="Lucida Console"/>
              </a:rPr>
              <a:t>:</a:t>
            </a:r>
            <a:r>
              <a:rPr lang="en-US" sz="1600" dirty="0" smtClean="0">
                <a:solidFill>
                  <a:schemeClr val="bg1"/>
                </a:solidFill>
                <a:latin typeface="+mn-lt"/>
                <a:cs typeface="Lucida Console"/>
              </a:rPr>
              <a:t>00 </a:t>
            </a:r>
          </a:p>
          <a:p>
            <a:pPr>
              <a:lnSpc>
                <a:spcPct val="90000"/>
              </a:lnSpc>
            </a:pPr>
            <a:r>
              <a:rPr lang="en-US" sz="1200" dirty="0">
                <a:latin typeface="+mn-lt"/>
                <a:cs typeface="Lucida Console"/>
                <a:hlinkClick r:id="rId3"/>
              </a:rPr>
              <a:t>https://</a:t>
            </a:r>
            <a:r>
              <a:rPr lang="en-US" sz="1200" dirty="0" smtClean="0">
                <a:latin typeface="+mn-lt"/>
                <a:cs typeface="Lucida Console"/>
                <a:hlinkClick r:id="rId3"/>
              </a:rPr>
              <a:t>www.youtube.com/watch?v=NvaRKlKerZo</a:t>
            </a:r>
            <a:r>
              <a:rPr lang="en-US" sz="1200" dirty="0" smtClean="0">
                <a:latin typeface="+mn-lt"/>
                <a:cs typeface="Lucida Console"/>
              </a:rPr>
              <a:t> </a:t>
            </a:r>
            <a:endParaRPr lang="en-US" sz="1200" dirty="0">
              <a:latin typeface="+mn-lt"/>
              <a:cs typeface="Lucida Console"/>
            </a:endParaRPr>
          </a:p>
          <a:p>
            <a:pPr>
              <a:lnSpc>
                <a:spcPct val="90000"/>
              </a:lnSpc>
            </a:pPr>
            <a:r>
              <a:rPr lang="en-US" dirty="0" smtClean="0">
                <a:solidFill>
                  <a:srgbClr val="CCFFCC"/>
                </a:solidFill>
                <a:latin typeface="+mn-lt"/>
                <a:cs typeface="Lucida Console"/>
              </a:rPr>
              <a:t>Playing Computer Games Together Makes Brains Feel and Think </a:t>
            </a:r>
            <a:r>
              <a:rPr lang="en-US" dirty="0" err="1" smtClean="0">
                <a:solidFill>
                  <a:srgbClr val="CCFFCC"/>
                </a:solidFill>
                <a:latin typeface="+mn-lt"/>
                <a:cs typeface="Lucida Console"/>
              </a:rPr>
              <a:t>Alike</a:t>
            </a:r>
            <a:r>
              <a:rPr lang="en-US" sz="1300" dirty="0" err="1" smtClean="0">
                <a:solidFill>
                  <a:srgbClr val="CCFFCC"/>
                </a:solidFill>
                <a:latin typeface="+mn-lt"/>
                <a:cs typeface="Lucida Console"/>
                <a:hlinkClick r:id="rId4"/>
              </a:rPr>
              <a:t>http</a:t>
            </a:r>
            <a:r>
              <a:rPr lang="en-US" sz="1300" dirty="0">
                <a:solidFill>
                  <a:schemeClr val="bg1"/>
                </a:solidFill>
                <a:latin typeface="+mn-lt"/>
                <a:cs typeface="Lucida Console"/>
                <a:hlinkClick r:id="rId4"/>
              </a:rPr>
              <a:t>://www.sciencedaily.com/releases/2013/11/131121091439.</a:t>
            </a:r>
            <a:r>
              <a:rPr lang="en-US" sz="1300" dirty="0" smtClean="0">
                <a:solidFill>
                  <a:schemeClr val="bg1"/>
                </a:solidFill>
                <a:latin typeface="+mn-lt"/>
                <a:cs typeface="Lucida Console"/>
                <a:hlinkClick r:id="rId4"/>
              </a:rPr>
              <a:t>htm</a:t>
            </a:r>
            <a:endParaRPr lang="en-US" sz="1300" dirty="0" smtClean="0">
              <a:solidFill>
                <a:schemeClr val="bg1"/>
              </a:solidFill>
              <a:latin typeface="+mn-lt"/>
              <a:cs typeface="Lucida Console"/>
            </a:endParaRPr>
          </a:p>
          <a:p>
            <a:endParaRPr lang="en-US" sz="1300" dirty="0" smtClean="0">
              <a:solidFill>
                <a:schemeClr val="bg1"/>
              </a:solidFill>
              <a:latin typeface="Lucida Console"/>
              <a:cs typeface="Lucida Console"/>
            </a:endParaRPr>
          </a:p>
          <a:p>
            <a:pPr marL="0" indent="0">
              <a:buNone/>
            </a:pPr>
            <a:endParaRPr lang="en-US" dirty="0"/>
          </a:p>
        </p:txBody>
      </p:sp>
      <p:pic>
        <p:nvPicPr>
          <p:cNvPr id="5" name="Content Placeholder 3" descr="The_Animals_Photo_Ph.BRIZARD.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322014" y="6093131"/>
            <a:ext cx="1351223" cy="764869"/>
          </a:xfrm>
          <a:prstGeom prst="rect">
            <a:avLst/>
          </a:prstGeom>
        </p:spPr>
      </p:pic>
    </p:spTree>
    <p:extLst>
      <p:ext uri="{BB962C8B-B14F-4D97-AF65-F5344CB8AC3E}">
        <p14:creationId xmlns:p14="http://schemas.microsoft.com/office/powerpoint/2010/main" val="42092481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978"/>
            <a:ext cx="8686800" cy="1016000"/>
          </a:xfrm>
        </p:spPr>
        <p:txBody>
          <a:bodyPr>
            <a:noAutofit/>
          </a:bodyPr>
          <a:lstStyle/>
          <a:p>
            <a:r>
              <a:rPr lang="en-US" sz="3200" b="1" dirty="0" smtClean="0">
                <a:solidFill>
                  <a:srgbClr val="FF0000"/>
                </a:solidFill>
                <a:latin typeface="+mn-lt"/>
              </a:rPr>
              <a:t>Rationale B: </a:t>
            </a:r>
            <a:r>
              <a:rPr lang="en-US" sz="3200" b="1" dirty="0">
                <a:solidFill>
                  <a:srgbClr val="FFFF00"/>
                </a:solidFill>
                <a:latin typeface="+mn-lt"/>
              </a:rPr>
              <a:t>Everything is Connected </a:t>
            </a:r>
            <a:r>
              <a:rPr lang="en-US" sz="3200" b="1" dirty="0" smtClean="0">
                <a:solidFill>
                  <a:srgbClr val="FFFF00"/>
                </a:solidFill>
                <a:latin typeface="+mn-lt"/>
              </a:rPr>
              <a:t>Another Take on</a:t>
            </a:r>
            <a:r>
              <a:rPr lang="en-US" sz="3200" b="1" dirty="0" smtClean="0">
                <a:latin typeface="+mn-lt"/>
              </a:rPr>
              <a:t> </a:t>
            </a:r>
            <a:r>
              <a:rPr lang="en-US" sz="3200" b="1" dirty="0" smtClean="0">
                <a:solidFill>
                  <a:srgbClr val="FF0000"/>
                </a:solidFill>
                <a:latin typeface="+mn-lt"/>
              </a:rPr>
              <a:t>Original-ism</a:t>
            </a:r>
            <a:endParaRPr lang="en-US" sz="3200" b="1" dirty="0">
              <a:solidFill>
                <a:srgbClr val="FF0000"/>
              </a:solidFill>
              <a:latin typeface="+mn-lt"/>
            </a:endParaRPr>
          </a:p>
        </p:txBody>
      </p:sp>
      <p:sp>
        <p:nvSpPr>
          <p:cNvPr id="3" name="Content Placeholder 2"/>
          <p:cNvSpPr>
            <a:spLocks noGrp="1"/>
          </p:cNvSpPr>
          <p:nvPr>
            <p:ph sz="quarter" idx="10"/>
          </p:nvPr>
        </p:nvSpPr>
        <p:spPr>
          <a:xfrm>
            <a:off x="457200" y="1046977"/>
            <a:ext cx="8546998" cy="5006689"/>
          </a:xfrm>
        </p:spPr>
        <p:txBody>
          <a:bodyPr>
            <a:normAutofit fontScale="92500"/>
          </a:bodyPr>
          <a:lstStyle/>
          <a:p>
            <a:pPr marL="0" indent="0">
              <a:buNone/>
            </a:pPr>
            <a:r>
              <a:rPr lang="en-US" sz="2800" dirty="0" smtClean="0">
                <a:solidFill>
                  <a:srgbClr val="FFFFFF"/>
                </a:solidFill>
                <a:latin typeface="+mn-lt"/>
                <a:cs typeface="Lucida Console"/>
              </a:rPr>
              <a:t>“More then ever, </a:t>
            </a:r>
            <a:r>
              <a:rPr lang="en-US" sz="2800" dirty="0" smtClean="0">
                <a:solidFill>
                  <a:schemeClr val="accent5">
                    <a:lumMod val="40000"/>
                    <a:lumOff val="60000"/>
                  </a:schemeClr>
                </a:solidFill>
                <a:latin typeface="+mn-lt"/>
                <a:cs typeface="Lucida Console"/>
              </a:rPr>
              <a:t>the narcissistic interests of those who make art count for more than the human needs of those who desire and supposedly benefit from it </a:t>
            </a:r>
            <a:r>
              <a:rPr lang="en-US" sz="2800" dirty="0" smtClean="0">
                <a:solidFill>
                  <a:srgbClr val="FFFFFF"/>
                </a:solidFill>
                <a:latin typeface="+mn-lt"/>
                <a:cs typeface="Lucida Console"/>
              </a:rPr>
              <a:t>– and how much they benefit from it is the contemporary question about art.” Donald </a:t>
            </a:r>
            <a:r>
              <a:rPr lang="en-US" sz="2800" dirty="0" err="1" smtClean="0">
                <a:solidFill>
                  <a:srgbClr val="FFFFFF"/>
                </a:solidFill>
                <a:latin typeface="+mn-lt"/>
                <a:cs typeface="Lucida Console"/>
              </a:rPr>
              <a:t>Kuspit</a:t>
            </a:r>
            <a:r>
              <a:rPr lang="en-US" sz="2800" dirty="0" smtClean="0">
                <a:solidFill>
                  <a:srgbClr val="FFFFFF"/>
                </a:solidFill>
                <a:latin typeface="+mn-lt"/>
                <a:cs typeface="Lucida Console"/>
              </a:rPr>
              <a:t>, “Signs of Psyche in Modern and Post </a:t>
            </a:r>
            <a:r>
              <a:rPr lang="en-US" sz="2800" dirty="0">
                <a:solidFill>
                  <a:srgbClr val="FFFFFF"/>
                </a:solidFill>
                <a:latin typeface="+mn-lt"/>
                <a:cs typeface="Lucida Console"/>
              </a:rPr>
              <a:t>M</a:t>
            </a:r>
            <a:r>
              <a:rPr lang="en-US" sz="2800" dirty="0" smtClean="0">
                <a:solidFill>
                  <a:srgbClr val="FFFFFF"/>
                </a:solidFill>
                <a:latin typeface="+mn-lt"/>
                <a:cs typeface="Lucida Console"/>
              </a:rPr>
              <a:t>odern </a:t>
            </a:r>
            <a:r>
              <a:rPr lang="en-US" sz="2800" dirty="0">
                <a:solidFill>
                  <a:srgbClr val="FFFFFF"/>
                </a:solidFill>
                <a:latin typeface="+mn-lt"/>
                <a:cs typeface="Lucida Console"/>
              </a:rPr>
              <a:t>A</a:t>
            </a:r>
            <a:r>
              <a:rPr lang="en-US" sz="2800" dirty="0" smtClean="0">
                <a:solidFill>
                  <a:srgbClr val="FFFFFF"/>
                </a:solidFill>
                <a:latin typeface="+mn-lt"/>
                <a:cs typeface="Lucida Console"/>
              </a:rPr>
              <a:t>rt” (1994)</a:t>
            </a:r>
          </a:p>
          <a:p>
            <a:endParaRPr lang="en-US" sz="2800" dirty="0" smtClean="0">
              <a:latin typeface="+mn-lt"/>
              <a:cs typeface="Lucida Console"/>
            </a:endParaRPr>
          </a:p>
          <a:p>
            <a:pPr marL="0" indent="0">
              <a:buNone/>
            </a:pPr>
            <a:r>
              <a:rPr lang="en-US" sz="2800" dirty="0" smtClean="0">
                <a:solidFill>
                  <a:srgbClr val="FFFFFF"/>
                </a:solidFill>
                <a:latin typeface="+mn-lt"/>
                <a:cs typeface="Lucida Console"/>
              </a:rPr>
              <a:t>*</a:t>
            </a:r>
            <a:r>
              <a:rPr lang="en-US" sz="2800" dirty="0" smtClean="0">
                <a:latin typeface="+mn-lt"/>
                <a:cs typeface="Lucida Console"/>
              </a:rPr>
              <a:t> </a:t>
            </a:r>
            <a:r>
              <a:rPr lang="en-US" sz="2800" b="1" dirty="0" smtClean="0">
                <a:solidFill>
                  <a:srgbClr val="FFFFFF"/>
                </a:solidFill>
                <a:latin typeface="+mn-lt"/>
                <a:cs typeface="Lucida Console"/>
              </a:rPr>
              <a:t>Is there a game without </a:t>
            </a:r>
            <a:r>
              <a:rPr lang="en-US" sz="2800" b="1" dirty="0">
                <a:solidFill>
                  <a:srgbClr val="FFFFFF"/>
                </a:solidFill>
                <a:latin typeface="+mn-lt"/>
                <a:cs typeface="Lucida Console"/>
              </a:rPr>
              <a:t>a</a:t>
            </a:r>
            <a:r>
              <a:rPr lang="en-US" sz="2800" b="1" dirty="0" smtClean="0">
                <a:solidFill>
                  <a:srgbClr val="FFFFFF"/>
                </a:solidFill>
                <a:latin typeface="+mn-lt"/>
                <a:cs typeface="Lucida Console"/>
              </a:rPr>
              <a:t> gamer? </a:t>
            </a:r>
            <a:r>
              <a:rPr lang="en-US" sz="2800" b="1" dirty="0" smtClean="0">
                <a:solidFill>
                  <a:srgbClr val="CCFFCC"/>
                </a:solidFill>
                <a:latin typeface="+mn-lt"/>
                <a:cs typeface="Lucida Console"/>
              </a:rPr>
              <a:t>(No per Boyden)</a:t>
            </a:r>
          </a:p>
          <a:p>
            <a:endParaRPr lang="en-US" sz="2800" dirty="0">
              <a:latin typeface="+mn-lt"/>
              <a:cs typeface="Lucida Console"/>
            </a:endParaRPr>
          </a:p>
          <a:p>
            <a:pPr marL="0" indent="0">
              <a:buNone/>
            </a:pPr>
            <a:r>
              <a:rPr lang="en-US" sz="2800" dirty="0" smtClean="0">
                <a:solidFill>
                  <a:srgbClr val="FFFF00"/>
                </a:solidFill>
                <a:latin typeface="+mn-lt"/>
                <a:cs typeface="Lucida Console"/>
              </a:rPr>
              <a:t>* </a:t>
            </a:r>
            <a:r>
              <a:rPr lang="en-US" sz="2800" dirty="0">
                <a:solidFill>
                  <a:srgbClr val="FFFF00"/>
                </a:solidFill>
                <a:latin typeface="+mn-lt"/>
                <a:cs typeface="Lucida Console"/>
              </a:rPr>
              <a:t>M</a:t>
            </a:r>
            <a:r>
              <a:rPr lang="en-US" sz="2800" dirty="0" smtClean="0">
                <a:solidFill>
                  <a:srgbClr val="FFFF00"/>
                </a:solidFill>
                <a:latin typeface="+mn-lt"/>
                <a:cs typeface="Lucida Console"/>
              </a:rPr>
              <a:t>ods through objective content measurement??</a:t>
            </a:r>
          </a:p>
          <a:p>
            <a:pPr marL="0" indent="0">
              <a:buNone/>
            </a:pPr>
            <a:endParaRPr lang="en-US" sz="2800" dirty="0" smtClean="0">
              <a:latin typeface="+mn-lt"/>
              <a:cs typeface="Lucida Console"/>
            </a:endParaRPr>
          </a:p>
          <a:p>
            <a:pPr marL="0" indent="0">
              <a:buNone/>
            </a:pPr>
            <a:r>
              <a:rPr lang="en-US" sz="2800" dirty="0" smtClean="0">
                <a:solidFill>
                  <a:srgbClr val="CCFFCC"/>
                </a:solidFill>
                <a:latin typeface="+mn-lt"/>
                <a:cs typeface="Lucida Console"/>
              </a:rPr>
              <a:t>* Personal creation mythology appears unsound by research, less sound still from a human perspective</a:t>
            </a:r>
          </a:p>
          <a:p>
            <a:endParaRPr lang="en-US" i="1" dirty="0"/>
          </a:p>
        </p:txBody>
      </p:sp>
    </p:spTree>
    <p:extLst>
      <p:ext uri="{BB962C8B-B14F-4D97-AF65-F5344CB8AC3E}">
        <p14:creationId xmlns:p14="http://schemas.microsoft.com/office/powerpoint/2010/main" val="16220775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124" y="9080"/>
            <a:ext cx="8764876" cy="1016000"/>
          </a:xfrm>
        </p:spPr>
        <p:txBody>
          <a:bodyPr>
            <a:normAutofit fontScale="90000"/>
          </a:bodyPr>
          <a:lstStyle/>
          <a:p>
            <a:r>
              <a:rPr lang="en-US" b="1" dirty="0" smtClean="0">
                <a:solidFill>
                  <a:srgbClr val="FF0000"/>
                </a:solidFill>
                <a:latin typeface="+mn-lt"/>
              </a:rPr>
              <a:t>Rationale C: </a:t>
            </a:r>
            <a:r>
              <a:rPr lang="en-US" b="1" dirty="0" smtClean="0">
                <a:solidFill>
                  <a:srgbClr val="FFFF00"/>
                </a:solidFill>
                <a:latin typeface="+mn-lt"/>
              </a:rPr>
              <a:t>Preponderance of  </a:t>
            </a:r>
            <a:br>
              <a:rPr lang="en-US" b="1" dirty="0" smtClean="0">
                <a:solidFill>
                  <a:srgbClr val="FFFF00"/>
                </a:solidFill>
                <a:latin typeface="+mn-lt"/>
              </a:rPr>
            </a:br>
            <a:r>
              <a:rPr lang="en-US" b="1" dirty="0">
                <a:solidFill>
                  <a:srgbClr val="FFFF00"/>
                </a:solidFill>
                <a:latin typeface="+mn-lt"/>
              </a:rPr>
              <a:t> </a:t>
            </a:r>
            <a:r>
              <a:rPr lang="en-US" b="1" dirty="0" smtClean="0">
                <a:solidFill>
                  <a:srgbClr val="FFFF00"/>
                </a:solidFill>
                <a:latin typeface="+mn-lt"/>
              </a:rPr>
              <a:t>Human Creativity - Test of “Good”</a:t>
            </a:r>
            <a:endParaRPr lang="en-US" b="1" dirty="0">
              <a:solidFill>
                <a:srgbClr val="FFFF00"/>
              </a:solidFill>
              <a:latin typeface="+mn-lt"/>
            </a:endParaRPr>
          </a:p>
        </p:txBody>
      </p:sp>
      <p:sp>
        <p:nvSpPr>
          <p:cNvPr id="3" name="Content Placeholder 2"/>
          <p:cNvSpPr>
            <a:spLocks noGrp="1"/>
          </p:cNvSpPr>
          <p:nvPr>
            <p:ph sz="quarter" idx="10"/>
          </p:nvPr>
        </p:nvSpPr>
        <p:spPr>
          <a:xfrm>
            <a:off x="0" y="1127716"/>
            <a:ext cx="9144000" cy="4959768"/>
          </a:xfrm>
        </p:spPr>
        <p:txBody>
          <a:bodyPr>
            <a:normAutofit/>
          </a:bodyPr>
          <a:lstStyle/>
          <a:p>
            <a:pPr>
              <a:lnSpc>
                <a:spcPct val="90000"/>
              </a:lnSpc>
            </a:pPr>
            <a:r>
              <a:rPr lang="en-US" b="1" dirty="0" smtClean="0">
                <a:solidFill>
                  <a:srgbClr val="FFFFFF"/>
                </a:solidFill>
                <a:latin typeface="+mn-lt"/>
                <a:cs typeface="Lucida Console"/>
              </a:rPr>
              <a:t>Derek </a:t>
            </a:r>
            <a:r>
              <a:rPr lang="en-US" b="1" dirty="0" err="1" smtClean="0">
                <a:solidFill>
                  <a:srgbClr val="FFFFFF"/>
                </a:solidFill>
                <a:latin typeface="+mn-lt"/>
                <a:cs typeface="Lucida Console"/>
              </a:rPr>
              <a:t>Parfit</a:t>
            </a:r>
            <a:r>
              <a:rPr lang="en-US" b="1" dirty="0">
                <a:solidFill>
                  <a:srgbClr val="FFFFFF"/>
                </a:solidFill>
                <a:latin typeface="+mn-lt"/>
                <a:cs typeface="Lucida Console"/>
              </a:rPr>
              <a:t> </a:t>
            </a:r>
            <a:r>
              <a:rPr lang="en-US" b="1" dirty="0" smtClean="0">
                <a:solidFill>
                  <a:srgbClr val="FFFFFF"/>
                </a:solidFill>
                <a:latin typeface="+mn-lt"/>
                <a:cs typeface="Lucida Console"/>
              </a:rPr>
              <a:t>1: </a:t>
            </a:r>
            <a:r>
              <a:rPr lang="en-US" sz="2000" i="1" dirty="0" smtClean="0">
                <a:solidFill>
                  <a:srgbClr val="FFFFFF"/>
                </a:solidFill>
                <a:latin typeface="+mn-lt"/>
                <a:cs typeface="Lucida Console"/>
              </a:rPr>
              <a:t>“My </a:t>
            </a:r>
            <a:r>
              <a:rPr lang="en-US" sz="2000" i="1" dirty="0">
                <a:solidFill>
                  <a:srgbClr val="FFFFFF"/>
                </a:solidFill>
                <a:latin typeface="+mn-lt"/>
                <a:cs typeface="Lucida Console"/>
              </a:rPr>
              <a:t>life seemed like a glass tunnel, through which I was moving faster every year, and at the end of which there was darkness... [However] When I changed my view, the walls of my glass tunnel disappeared. I now live in the open air. There is still a difference between my life and the lives of other people. But the difference is less. Other people are closer. I am less concerned about the rest of my own life, and more concerned about the lives of others</a:t>
            </a:r>
            <a:r>
              <a:rPr lang="en-US" sz="2000" i="1" dirty="0" smtClean="0">
                <a:solidFill>
                  <a:srgbClr val="FFFFFF"/>
                </a:solidFill>
                <a:latin typeface="+mn-lt"/>
                <a:cs typeface="Lucida Console"/>
              </a:rPr>
              <a:t>.” </a:t>
            </a:r>
            <a:r>
              <a:rPr lang="en-US" dirty="0" smtClean="0">
                <a:solidFill>
                  <a:srgbClr val="FFFFFF"/>
                </a:solidFill>
                <a:latin typeface="+mn-lt"/>
                <a:cs typeface="Lucida Console"/>
              </a:rPr>
              <a:t>Reasons and Persons (1984)</a:t>
            </a:r>
          </a:p>
          <a:p>
            <a:pPr>
              <a:lnSpc>
                <a:spcPct val="90000"/>
              </a:lnSpc>
            </a:pPr>
            <a:r>
              <a:rPr lang="en-US" b="1" dirty="0" smtClean="0">
                <a:solidFill>
                  <a:srgbClr val="FFFFFF"/>
                </a:solidFill>
                <a:latin typeface="+mn-lt"/>
                <a:cs typeface="Lucida Console"/>
              </a:rPr>
              <a:t>Derek </a:t>
            </a:r>
            <a:r>
              <a:rPr lang="en-US" b="1" dirty="0" err="1" smtClean="0">
                <a:solidFill>
                  <a:srgbClr val="FFFFFF"/>
                </a:solidFill>
                <a:latin typeface="+mn-lt"/>
                <a:cs typeface="Lucida Console"/>
              </a:rPr>
              <a:t>Parfit</a:t>
            </a:r>
            <a:r>
              <a:rPr lang="en-US" b="1" dirty="0" smtClean="0">
                <a:solidFill>
                  <a:srgbClr val="FFFFFF"/>
                </a:solidFill>
                <a:latin typeface="+mn-lt"/>
                <a:cs typeface="Lucida Console"/>
              </a:rPr>
              <a:t> 2</a:t>
            </a:r>
            <a:r>
              <a:rPr lang="en-US" dirty="0" smtClean="0">
                <a:solidFill>
                  <a:srgbClr val="FFFFFF"/>
                </a:solidFill>
                <a:latin typeface="+mn-lt"/>
                <a:cs typeface="Lucida Console"/>
              </a:rPr>
              <a:t>: </a:t>
            </a:r>
            <a:r>
              <a:rPr lang="en-US" dirty="0" smtClean="0">
                <a:solidFill>
                  <a:schemeClr val="accent1">
                    <a:lumMod val="40000"/>
                    <a:lumOff val="60000"/>
                  </a:schemeClr>
                </a:solidFill>
                <a:latin typeface="+mn-lt"/>
                <a:cs typeface="Lucida Console"/>
              </a:rPr>
              <a:t>Objective</a:t>
            </a:r>
            <a:r>
              <a:rPr lang="en-US" dirty="0" smtClean="0">
                <a:solidFill>
                  <a:schemeClr val="bg1"/>
                </a:solidFill>
                <a:latin typeface="+mn-lt"/>
                <a:cs typeface="Lucida Console"/>
              </a:rPr>
              <a:t> </a:t>
            </a:r>
            <a:r>
              <a:rPr lang="en-US" b="1" dirty="0" smtClean="0">
                <a:solidFill>
                  <a:schemeClr val="bg1"/>
                </a:solidFill>
                <a:latin typeface="+mn-lt"/>
                <a:cs typeface="Lucida Console"/>
              </a:rPr>
              <a:t>v. </a:t>
            </a:r>
            <a:r>
              <a:rPr lang="en-US" dirty="0" smtClean="0">
                <a:solidFill>
                  <a:srgbClr val="FF0000"/>
                </a:solidFill>
                <a:latin typeface="+mn-lt"/>
                <a:cs typeface="Lucida Console"/>
              </a:rPr>
              <a:t>Subjective Theories of “(</a:t>
            </a:r>
            <a:r>
              <a:rPr lang="en-US" dirty="0">
                <a:solidFill>
                  <a:srgbClr val="FF0000"/>
                </a:solidFill>
                <a:latin typeface="+mn-lt"/>
                <a:cs typeface="Lucida Console"/>
              </a:rPr>
              <a:t>N</a:t>
            </a:r>
            <a:r>
              <a:rPr lang="en-US" dirty="0" smtClean="0">
                <a:solidFill>
                  <a:srgbClr val="FF0000"/>
                </a:solidFill>
                <a:latin typeface="+mn-lt"/>
                <a:cs typeface="Lucida Console"/>
              </a:rPr>
              <a:t>on-Religious) Ethics” </a:t>
            </a:r>
            <a:r>
              <a:rPr lang="en-US" dirty="0" smtClean="0">
                <a:solidFill>
                  <a:srgbClr val="FFFFFF"/>
                </a:solidFill>
                <a:latin typeface="+mn-lt"/>
                <a:cs typeface="Lucida Console"/>
              </a:rPr>
              <a:t>On What Matters (2011)</a:t>
            </a:r>
          </a:p>
          <a:p>
            <a:pPr>
              <a:lnSpc>
                <a:spcPct val="90000"/>
              </a:lnSpc>
            </a:pPr>
            <a:r>
              <a:rPr lang="en-US" sz="2800" dirty="0" smtClean="0">
                <a:solidFill>
                  <a:srgbClr val="FFFF00"/>
                </a:solidFill>
                <a:latin typeface="+mn-lt"/>
                <a:cs typeface="Lucida Console"/>
              </a:rPr>
              <a:t>Demonstrate through GPL &amp; other mods that </a:t>
            </a:r>
            <a:r>
              <a:rPr lang="en-US" sz="2800" b="1" dirty="0" smtClean="0">
                <a:solidFill>
                  <a:srgbClr val="FFFF00"/>
                </a:solidFill>
                <a:latin typeface="+mn-lt"/>
                <a:cs typeface="Lucida Console"/>
              </a:rPr>
              <a:t>preponderance of creativity lies with the co-creators. </a:t>
            </a:r>
            <a:r>
              <a:rPr lang="en-US" sz="2800" dirty="0" smtClean="0">
                <a:solidFill>
                  <a:srgbClr val="FFFF00"/>
                </a:solidFill>
                <a:latin typeface="+mn-lt"/>
                <a:cs typeface="Lucida Console"/>
              </a:rPr>
              <a:t>Add in players playing as co-creators then every creative work is comprised mostly of others creativity/work/effort</a:t>
            </a:r>
          </a:p>
          <a:p>
            <a:pPr marL="0" indent="0">
              <a:buNone/>
            </a:pPr>
            <a:endParaRPr lang="en-US" i="1" dirty="0">
              <a:solidFill>
                <a:schemeClr val="bg1"/>
              </a:solidFill>
              <a:latin typeface="Lucida Console"/>
              <a:cs typeface="Lucida Console"/>
            </a:endParaRPr>
          </a:p>
        </p:txBody>
      </p:sp>
    </p:spTree>
    <p:extLst>
      <p:ext uri="{BB962C8B-B14F-4D97-AF65-F5344CB8AC3E}">
        <p14:creationId xmlns:p14="http://schemas.microsoft.com/office/powerpoint/2010/main" val="31002616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229923"/>
            <a:ext cx="9144000" cy="5496211"/>
          </a:xfrm>
        </p:spPr>
        <p:txBody>
          <a:bodyPr/>
          <a:lstStyle/>
          <a:p>
            <a:pPr marL="0" indent="0">
              <a:buNone/>
            </a:pPr>
            <a:r>
              <a:rPr lang="en-US" sz="6000" dirty="0" smtClean="0"/>
              <a:t>  </a:t>
            </a:r>
            <a:r>
              <a:rPr lang="en-US" sz="6000" b="1" dirty="0" smtClean="0">
                <a:solidFill>
                  <a:srgbClr val="FF0000"/>
                </a:solidFill>
                <a:latin typeface="+mn-lt"/>
              </a:rPr>
              <a:t>Rationale D: </a:t>
            </a:r>
          </a:p>
          <a:p>
            <a:pPr marL="0" indent="0">
              <a:buNone/>
            </a:pPr>
            <a:r>
              <a:rPr lang="en-US" sz="4800" b="1" dirty="0" smtClean="0">
                <a:solidFill>
                  <a:schemeClr val="accent1">
                    <a:lumMod val="20000"/>
                    <a:lumOff val="80000"/>
                  </a:schemeClr>
                </a:solidFill>
                <a:latin typeface="Lucida Console"/>
                <a:cs typeface="Lucida Console"/>
              </a:rPr>
              <a:t> </a:t>
            </a:r>
            <a:r>
              <a:rPr lang="en-US" sz="4800" b="1" dirty="0" smtClean="0">
                <a:solidFill>
                  <a:srgbClr val="FFFF00"/>
                </a:solidFill>
                <a:latin typeface="Lucida Console"/>
                <a:cs typeface="Lucida Console"/>
              </a:rPr>
              <a:t>Creativity is More </a:t>
            </a:r>
          </a:p>
          <a:p>
            <a:pPr marL="0" indent="0">
              <a:buNone/>
            </a:pPr>
            <a:r>
              <a:rPr lang="en-US" sz="4800" b="1" dirty="0" smtClean="0">
                <a:solidFill>
                  <a:srgbClr val="FFFF00"/>
                </a:solidFill>
                <a:latin typeface="Lucida Console"/>
                <a:cs typeface="Lucida Console"/>
              </a:rPr>
              <a:t> Important Than Property</a:t>
            </a:r>
          </a:p>
          <a:p>
            <a:pPr marL="0" indent="0">
              <a:buNone/>
            </a:pPr>
            <a:endParaRPr lang="en-US" sz="4800" dirty="0">
              <a:solidFill>
                <a:schemeClr val="accent1">
                  <a:lumMod val="20000"/>
                  <a:lumOff val="80000"/>
                </a:schemeClr>
              </a:solidFill>
            </a:endParaRPr>
          </a:p>
        </p:txBody>
      </p:sp>
      <p:pic>
        <p:nvPicPr>
          <p:cNvPr id="6" name="Content Placeholder 5" descr="phot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3148979"/>
            <a:ext cx="3703790" cy="2730479"/>
          </a:xfrm>
          <a:prstGeom prst="rect">
            <a:avLst/>
          </a:prstGeom>
        </p:spPr>
      </p:pic>
      <p:pic>
        <p:nvPicPr>
          <p:cNvPr id="7" name="Content Placeholder 8" descr="file871126557376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35769" y="3148979"/>
            <a:ext cx="3608231" cy="2730479"/>
          </a:xfrm>
          <a:prstGeom prst="rect">
            <a:avLst/>
          </a:prstGeom>
        </p:spPr>
      </p:pic>
      <p:pic>
        <p:nvPicPr>
          <p:cNvPr id="8" name="Content Placeholder 3" descr="IMG-20130402-0065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03790" y="2901074"/>
            <a:ext cx="1831979" cy="2978384"/>
          </a:xfrm>
          <a:prstGeom prst="rect">
            <a:avLst/>
          </a:prstGeom>
        </p:spPr>
      </p:pic>
    </p:spTree>
    <p:extLst>
      <p:ext uri="{BB962C8B-B14F-4D97-AF65-F5344CB8AC3E}">
        <p14:creationId xmlns:p14="http://schemas.microsoft.com/office/powerpoint/2010/main" val="373817663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43"/>
            <a:ext cx="8686800" cy="1016000"/>
          </a:xfrm>
        </p:spPr>
        <p:txBody>
          <a:bodyPr>
            <a:normAutofit fontScale="90000"/>
          </a:bodyPr>
          <a:lstStyle/>
          <a:p>
            <a:r>
              <a:rPr lang="en-US" i="1" dirty="0" smtClean="0"/>
              <a:t/>
            </a:r>
            <a:br>
              <a:rPr lang="en-US" i="1" dirty="0" smtClean="0"/>
            </a:br>
            <a:r>
              <a:rPr lang="en-US" b="1" dirty="0" smtClean="0">
                <a:solidFill>
                  <a:srgbClr val="FFFF00"/>
                </a:solidFill>
                <a:latin typeface="+mn-lt"/>
              </a:rPr>
              <a:t>Also: </a:t>
            </a:r>
            <a:r>
              <a:rPr lang="en-US" b="1" dirty="0" smtClean="0">
                <a:solidFill>
                  <a:srgbClr val="FF0000"/>
                </a:solidFill>
                <a:latin typeface="+mn-lt"/>
              </a:rPr>
              <a:t>Original</a:t>
            </a:r>
            <a:r>
              <a:rPr lang="en-US" b="1" dirty="0">
                <a:solidFill>
                  <a:srgbClr val="FF0000"/>
                </a:solidFill>
                <a:latin typeface="+mn-lt"/>
              </a:rPr>
              <a:t>-ism </a:t>
            </a:r>
            <a:r>
              <a:rPr lang="en-US" b="1" dirty="0">
                <a:solidFill>
                  <a:srgbClr val="FFFF00"/>
                </a:solidFill>
                <a:latin typeface="+mn-lt"/>
              </a:rPr>
              <a:t>(the “Hollywood Model”) as Neo-colonialism</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Content Placeholder 2"/>
          <p:cNvSpPr>
            <a:spLocks noGrp="1"/>
          </p:cNvSpPr>
          <p:nvPr>
            <p:ph sz="quarter" idx="10"/>
          </p:nvPr>
        </p:nvSpPr>
        <p:spPr>
          <a:xfrm>
            <a:off x="457200" y="1280583"/>
            <a:ext cx="8686800" cy="4699000"/>
          </a:xfrm>
        </p:spPr>
        <p:txBody>
          <a:bodyPr/>
          <a:lstStyle/>
          <a:p>
            <a:pPr marL="0" indent="0">
              <a:buNone/>
            </a:pPr>
            <a:r>
              <a:rPr lang="en-US" sz="2800" b="1" dirty="0">
                <a:solidFill>
                  <a:schemeClr val="bg1"/>
                </a:solidFill>
                <a:latin typeface="+mn-lt"/>
                <a:cs typeface="Lucida Console"/>
              </a:rPr>
              <a:t>See “Intellectual Property: The Global </a:t>
            </a:r>
            <a:endParaRPr lang="en-US" sz="2800" b="1" dirty="0" smtClean="0">
              <a:solidFill>
                <a:schemeClr val="bg1"/>
              </a:solidFill>
              <a:latin typeface="+mn-lt"/>
              <a:cs typeface="Lucida Console"/>
            </a:endParaRPr>
          </a:p>
          <a:p>
            <a:pPr marL="0" indent="0">
              <a:buNone/>
            </a:pPr>
            <a:r>
              <a:rPr lang="en-US" sz="2800" b="1" dirty="0" smtClean="0">
                <a:solidFill>
                  <a:schemeClr val="bg1"/>
                </a:solidFill>
                <a:latin typeface="+mn-lt"/>
                <a:cs typeface="Lucida Console"/>
              </a:rPr>
              <a:t>Spread </a:t>
            </a:r>
            <a:r>
              <a:rPr lang="en-US" sz="2800" b="1" dirty="0">
                <a:solidFill>
                  <a:schemeClr val="bg1"/>
                </a:solidFill>
                <a:latin typeface="+mn-lt"/>
                <a:cs typeface="Lucida Console"/>
              </a:rPr>
              <a:t>of a </a:t>
            </a:r>
            <a:r>
              <a:rPr lang="en-US" sz="2800" b="1" dirty="0" smtClean="0">
                <a:solidFill>
                  <a:schemeClr val="bg1"/>
                </a:solidFill>
                <a:latin typeface="+mn-lt"/>
                <a:cs typeface="Lucida Console"/>
              </a:rPr>
              <a:t>Legal Concept</a:t>
            </a:r>
            <a:r>
              <a:rPr lang="en-US" sz="2800" b="1" dirty="0">
                <a:solidFill>
                  <a:schemeClr val="bg1"/>
                </a:solidFill>
                <a:latin typeface="+mn-lt"/>
                <a:cs typeface="Lucida Console"/>
              </a:rPr>
              <a:t>” Alexander </a:t>
            </a:r>
            <a:r>
              <a:rPr lang="en-US" sz="2800" b="1" dirty="0" err="1" smtClean="0">
                <a:solidFill>
                  <a:schemeClr val="bg1"/>
                </a:solidFill>
                <a:latin typeface="+mn-lt"/>
                <a:cs typeface="Lucida Console"/>
              </a:rPr>
              <a:t>Peukert</a:t>
            </a:r>
            <a:r>
              <a:rPr lang="en-US" sz="2800" b="1" dirty="0" smtClean="0">
                <a:solidFill>
                  <a:schemeClr val="bg1"/>
                </a:solidFill>
                <a:latin typeface="+mn-lt"/>
                <a:cs typeface="Lucida Console"/>
              </a:rPr>
              <a:t> </a:t>
            </a:r>
            <a:r>
              <a:rPr lang="en-US" sz="1200" dirty="0" smtClean="0">
                <a:latin typeface="+mn-lt"/>
                <a:cs typeface="Lucida Console"/>
                <a:hlinkClick r:id="rId2"/>
              </a:rPr>
              <a:t>http</a:t>
            </a:r>
            <a:r>
              <a:rPr lang="en-US" sz="1200" dirty="0">
                <a:latin typeface="+mn-lt"/>
                <a:cs typeface="Lucida Console"/>
                <a:hlinkClick r:id="rId2"/>
              </a:rPr>
              <a:t>://papers.ssrn.com/sol3/papers.cfm?abstract_id=2218292</a:t>
            </a:r>
            <a:endParaRPr lang="en-US" sz="1200" dirty="0">
              <a:latin typeface="+mn-lt"/>
              <a:cs typeface="Lucida Console"/>
            </a:endParaRPr>
          </a:p>
          <a:p>
            <a:endParaRPr lang="en-US" i="1" dirty="0"/>
          </a:p>
          <a:p>
            <a:endParaRPr lang="en-US" dirty="0"/>
          </a:p>
        </p:txBody>
      </p:sp>
      <p:pic>
        <p:nvPicPr>
          <p:cNvPr id="4" name="Content Placeholder 9" descr="Acces_a_l_independence.png"/>
          <p:cNvPicPr>
            <a:picLocks noChangeAspect="1"/>
          </p:cNvPicPr>
          <p:nvPr/>
        </p:nvPicPr>
        <p:blipFill rotWithShape="1">
          <a:blip r:embed="rId3" cstate="print">
            <a:extLst>
              <a:ext uri="{28A0092B-C50C-407E-A947-70E740481C1C}">
                <a14:useLocalDpi xmlns:a14="http://schemas.microsoft.com/office/drawing/2010/main"/>
              </a:ext>
            </a:extLst>
          </a:blip>
          <a:srcRect t="-858" b="-2121"/>
          <a:stretch/>
        </p:blipFill>
        <p:spPr>
          <a:xfrm>
            <a:off x="846667" y="2551846"/>
            <a:ext cx="7467331" cy="3341312"/>
          </a:xfrm>
          <a:prstGeom prst="rect">
            <a:avLst/>
          </a:prstGeom>
        </p:spPr>
      </p:pic>
    </p:spTree>
    <p:extLst>
      <p:ext uri="{BB962C8B-B14F-4D97-AF65-F5344CB8AC3E}">
        <p14:creationId xmlns:p14="http://schemas.microsoft.com/office/powerpoint/2010/main" val="243006912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FFFF00"/>
                </a:solidFill>
                <a:latin typeface="Lucida Console"/>
                <a:cs typeface="Lucida Console"/>
              </a:rPr>
              <a:t>OK THEN…</a:t>
            </a:r>
            <a:endParaRPr lang="en-US" sz="9600" b="1" dirty="0">
              <a:solidFill>
                <a:srgbClr val="FFFF00"/>
              </a:solidFill>
              <a:latin typeface="Lucida Console"/>
              <a:cs typeface="Lucida Console"/>
            </a:endParaRPr>
          </a:p>
        </p:txBody>
      </p:sp>
    </p:spTree>
    <p:extLst>
      <p:ext uri="{BB962C8B-B14F-4D97-AF65-F5344CB8AC3E}">
        <p14:creationId xmlns:p14="http://schemas.microsoft.com/office/powerpoint/2010/main" val="11245781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978"/>
            <a:ext cx="8229600" cy="1016000"/>
          </a:xfrm>
        </p:spPr>
        <p:txBody>
          <a:bodyPr/>
          <a:lstStyle/>
          <a:p>
            <a:r>
              <a:rPr lang="en-US" sz="4800" b="1" dirty="0" smtClean="0">
                <a:solidFill>
                  <a:srgbClr val="FFFF00"/>
                </a:solidFill>
                <a:latin typeface="+mn-lt"/>
              </a:rPr>
              <a:t>The buck stops here…</a:t>
            </a:r>
            <a:endParaRPr lang="en-US" sz="4800" b="1" dirty="0">
              <a:solidFill>
                <a:srgbClr val="FFFF00"/>
              </a:solidFill>
              <a:latin typeface="+mn-lt"/>
            </a:endParaRPr>
          </a:p>
        </p:txBody>
      </p:sp>
      <p:sp>
        <p:nvSpPr>
          <p:cNvPr id="3" name="Content Placeholder 2"/>
          <p:cNvSpPr>
            <a:spLocks noGrp="1"/>
          </p:cNvSpPr>
          <p:nvPr>
            <p:ph sz="quarter" idx="10"/>
          </p:nvPr>
        </p:nvSpPr>
        <p:spPr>
          <a:xfrm>
            <a:off x="208518" y="1019978"/>
            <a:ext cx="5812673" cy="5457022"/>
          </a:xfrm>
        </p:spPr>
        <p:txBody>
          <a:bodyPr>
            <a:normAutofit fontScale="77500" lnSpcReduction="20000"/>
          </a:bodyPr>
          <a:lstStyle/>
          <a:p>
            <a:pPr marL="0" indent="0">
              <a:lnSpc>
                <a:spcPct val="100000"/>
              </a:lnSpc>
              <a:buNone/>
            </a:pPr>
            <a:r>
              <a:rPr lang="en-US" sz="3600" dirty="0" smtClean="0">
                <a:solidFill>
                  <a:schemeClr val="bg1"/>
                </a:solidFill>
                <a:latin typeface="+mn-lt"/>
                <a:cs typeface="Lucida Console"/>
              </a:rPr>
              <a:t>“</a:t>
            </a:r>
            <a:r>
              <a:rPr lang="en-US" sz="3600" i="1" dirty="0">
                <a:solidFill>
                  <a:schemeClr val="bg1"/>
                </a:solidFill>
                <a:latin typeface="+mn-lt"/>
                <a:cs typeface="Lucida Console"/>
              </a:rPr>
              <a:t>Judges as Bad Reviewers: </a:t>
            </a:r>
            <a:r>
              <a:rPr lang="en-US" sz="3600" i="1" dirty="0" smtClean="0">
                <a:solidFill>
                  <a:schemeClr val="bg1"/>
                </a:solidFill>
                <a:latin typeface="+mn-lt"/>
                <a:cs typeface="Lucida Console"/>
              </a:rPr>
              <a:t>Fair </a:t>
            </a:r>
            <a:r>
              <a:rPr lang="en-US" sz="3600" i="1" dirty="0">
                <a:solidFill>
                  <a:schemeClr val="bg1"/>
                </a:solidFill>
                <a:latin typeface="+mn-lt"/>
                <a:cs typeface="Lucida Console"/>
              </a:rPr>
              <a:t>Use </a:t>
            </a:r>
            <a:r>
              <a:rPr lang="en-US" sz="3600" i="1" dirty="0" smtClean="0">
                <a:solidFill>
                  <a:schemeClr val="bg1"/>
                </a:solidFill>
                <a:latin typeface="+mn-lt"/>
                <a:cs typeface="Lucida Console"/>
              </a:rPr>
              <a:t>and</a:t>
            </a:r>
            <a:r>
              <a:rPr lang="en-US" sz="3600" dirty="0">
                <a:solidFill>
                  <a:schemeClr val="bg1"/>
                </a:solidFill>
                <a:latin typeface="+mn-lt"/>
                <a:cs typeface="Lucida Console"/>
              </a:rPr>
              <a:t> </a:t>
            </a:r>
            <a:r>
              <a:rPr lang="en-US" sz="3600" i="1" dirty="0" smtClean="0">
                <a:solidFill>
                  <a:schemeClr val="bg1"/>
                </a:solidFill>
                <a:latin typeface="+mn-lt"/>
                <a:cs typeface="Lucida Console"/>
              </a:rPr>
              <a:t>Epistemological Humility</a:t>
            </a:r>
            <a:r>
              <a:rPr lang="en-US" sz="3600" i="1" dirty="0">
                <a:solidFill>
                  <a:schemeClr val="bg1"/>
                </a:solidFill>
                <a:latin typeface="+mn-lt"/>
                <a:cs typeface="Lucida Console"/>
              </a:rPr>
              <a:t>”</a:t>
            </a:r>
            <a:r>
              <a:rPr lang="en-US" sz="3600" dirty="0">
                <a:solidFill>
                  <a:schemeClr val="bg1"/>
                </a:solidFill>
                <a:latin typeface="+mn-lt"/>
                <a:cs typeface="Lucida Console"/>
              </a:rPr>
              <a:t> </a:t>
            </a:r>
            <a:r>
              <a:rPr lang="en-US" sz="3600" dirty="0" smtClean="0">
                <a:solidFill>
                  <a:schemeClr val="bg1"/>
                </a:solidFill>
                <a:latin typeface="+mn-lt"/>
                <a:cs typeface="Lucida Console"/>
              </a:rPr>
              <a:t>  </a:t>
            </a:r>
          </a:p>
          <a:p>
            <a:pPr marL="0" indent="0">
              <a:lnSpc>
                <a:spcPct val="100000"/>
              </a:lnSpc>
              <a:buNone/>
            </a:pPr>
            <a:r>
              <a:rPr lang="en-US" sz="3600" dirty="0" smtClean="0">
                <a:solidFill>
                  <a:schemeClr val="bg1"/>
                </a:solidFill>
                <a:latin typeface="+mn-lt"/>
                <a:cs typeface="Lucida Console"/>
              </a:rPr>
              <a:t>Rebecca </a:t>
            </a:r>
            <a:r>
              <a:rPr lang="en-US" sz="3600" dirty="0" err="1" smtClean="0">
                <a:solidFill>
                  <a:schemeClr val="bg1"/>
                </a:solidFill>
                <a:latin typeface="+mn-lt"/>
                <a:cs typeface="Lucida Console"/>
              </a:rPr>
              <a:t>Tushnet</a:t>
            </a:r>
            <a:r>
              <a:rPr lang="en-US" sz="3600" dirty="0" smtClean="0">
                <a:solidFill>
                  <a:schemeClr val="bg1"/>
                </a:solidFill>
                <a:latin typeface="+mn-lt"/>
                <a:cs typeface="Lucida Console"/>
              </a:rPr>
              <a:t>, Georgetown </a:t>
            </a:r>
            <a:r>
              <a:rPr lang="en-US" sz="3600" dirty="0">
                <a:solidFill>
                  <a:schemeClr val="bg1"/>
                </a:solidFill>
                <a:latin typeface="+mn-lt"/>
                <a:cs typeface="Lucida Console"/>
              </a:rPr>
              <a:t>University Law </a:t>
            </a:r>
            <a:r>
              <a:rPr lang="en-US" sz="3600" dirty="0" smtClean="0">
                <a:solidFill>
                  <a:schemeClr val="bg1"/>
                </a:solidFill>
                <a:latin typeface="+mn-lt"/>
                <a:cs typeface="Lucida Console"/>
              </a:rPr>
              <a:t>Center</a:t>
            </a:r>
            <a:endParaRPr lang="en-US" sz="3600" dirty="0">
              <a:solidFill>
                <a:schemeClr val="bg1"/>
              </a:solidFill>
              <a:latin typeface="+mn-lt"/>
              <a:cs typeface="Lucida Console"/>
            </a:endParaRPr>
          </a:p>
          <a:p>
            <a:pPr marL="0" indent="0">
              <a:lnSpc>
                <a:spcPct val="100000"/>
              </a:lnSpc>
              <a:buNone/>
            </a:pPr>
            <a:endParaRPr lang="en-US" sz="3600" dirty="0">
              <a:latin typeface="+mn-lt"/>
              <a:cs typeface="Lucida Console"/>
            </a:endParaRPr>
          </a:p>
          <a:p>
            <a:pPr marL="0" indent="0">
              <a:lnSpc>
                <a:spcPct val="100000"/>
              </a:lnSpc>
              <a:buNone/>
            </a:pPr>
            <a:r>
              <a:rPr lang="en-US" sz="3600" i="1" dirty="0" smtClean="0">
                <a:solidFill>
                  <a:schemeClr val="tx2">
                    <a:lumMod val="40000"/>
                    <a:lumOff val="60000"/>
                  </a:schemeClr>
                </a:solidFill>
                <a:latin typeface="+mn-lt"/>
                <a:cs typeface="Lucida Console"/>
              </a:rPr>
              <a:t>“</a:t>
            </a:r>
            <a:r>
              <a:rPr lang="en-US" sz="3600" i="1" dirty="0">
                <a:solidFill>
                  <a:schemeClr val="tx2">
                    <a:lumMod val="40000"/>
                    <a:lumOff val="60000"/>
                  </a:schemeClr>
                </a:solidFill>
                <a:latin typeface="+mn-lt"/>
                <a:cs typeface="Lucida Console"/>
              </a:rPr>
              <a:t>…the future of fair use as </a:t>
            </a:r>
            <a:r>
              <a:rPr lang="en-US" sz="3600" i="1" dirty="0" smtClean="0">
                <a:solidFill>
                  <a:schemeClr val="tx2">
                    <a:lumMod val="40000"/>
                    <a:lumOff val="60000"/>
                  </a:schemeClr>
                </a:solidFill>
                <a:latin typeface="+mn-lt"/>
                <a:cs typeface="Lucida Console"/>
              </a:rPr>
              <a:t>a </a:t>
            </a:r>
            <a:r>
              <a:rPr lang="en-US" sz="3600" i="1" dirty="0">
                <a:solidFill>
                  <a:schemeClr val="tx2">
                    <a:lumMod val="40000"/>
                    <a:lumOff val="60000"/>
                  </a:schemeClr>
                </a:solidFill>
                <a:latin typeface="+mn-lt"/>
                <a:cs typeface="Lucida Console"/>
              </a:rPr>
              <a:t>formal doctrine in the </a:t>
            </a:r>
            <a:r>
              <a:rPr lang="en-US" sz="3600" i="1" dirty="0" smtClean="0">
                <a:solidFill>
                  <a:schemeClr val="tx2">
                    <a:lumMod val="40000"/>
                    <a:lumOff val="60000"/>
                  </a:schemeClr>
                </a:solidFill>
                <a:latin typeface="+mn-lt"/>
                <a:cs typeface="Lucida Console"/>
              </a:rPr>
              <a:t>United States depends </a:t>
            </a:r>
            <a:r>
              <a:rPr lang="en-US" sz="3600" i="1" dirty="0">
                <a:solidFill>
                  <a:schemeClr val="tx2">
                    <a:lumMod val="40000"/>
                    <a:lumOff val="60000"/>
                  </a:schemeClr>
                </a:solidFill>
                <a:latin typeface="+mn-lt"/>
                <a:cs typeface="Lucida Console"/>
              </a:rPr>
              <a:t>on </a:t>
            </a:r>
            <a:r>
              <a:rPr lang="en-US" sz="3600" i="1" dirty="0" smtClean="0">
                <a:solidFill>
                  <a:schemeClr val="tx2">
                    <a:lumMod val="40000"/>
                    <a:lumOff val="60000"/>
                  </a:schemeClr>
                </a:solidFill>
                <a:latin typeface="+mn-lt"/>
                <a:cs typeface="Lucida Console"/>
              </a:rPr>
              <a:t>whether </a:t>
            </a:r>
            <a:r>
              <a:rPr lang="en-US" sz="3600" i="1" dirty="0">
                <a:solidFill>
                  <a:schemeClr val="tx2">
                    <a:lumMod val="40000"/>
                    <a:lumOff val="60000"/>
                  </a:schemeClr>
                </a:solidFill>
                <a:latin typeface="+mn-lt"/>
                <a:cs typeface="Lucida Console"/>
              </a:rPr>
              <a:t>judges act like bad </a:t>
            </a:r>
            <a:r>
              <a:rPr lang="en-US" sz="3600" i="1" dirty="0" smtClean="0">
                <a:solidFill>
                  <a:schemeClr val="tx2">
                    <a:lumMod val="40000"/>
                    <a:lumOff val="60000"/>
                  </a:schemeClr>
                </a:solidFill>
                <a:latin typeface="+mn-lt"/>
                <a:cs typeface="Lucida Console"/>
              </a:rPr>
              <a:t>reviewers </a:t>
            </a:r>
            <a:r>
              <a:rPr lang="en-US" sz="3600" i="1" dirty="0">
                <a:solidFill>
                  <a:schemeClr val="tx2">
                    <a:lumMod val="40000"/>
                    <a:lumOff val="60000"/>
                  </a:schemeClr>
                </a:solidFill>
                <a:latin typeface="+mn-lt"/>
                <a:cs typeface="Lucida Console"/>
              </a:rPr>
              <a:t>on </a:t>
            </a:r>
            <a:r>
              <a:rPr lang="en-US" sz="3600" i="1" dirty="0" err="1">
                <a:solidFill>
                  <a:schemeClr val="tx2">
                    <a:lumMod val="40000"/>
                    <a:lumOff val="60000"/>
                  </a:schemeClr>
                </a:solidFill>
                <a:latin typeface="+mn-lt"/>
                <a:cs typeface="Lucida Console"/>
              </a:rPr>
              <a:t>Amazon.com</a:t>
            </a:r>
            <a:r>
              <a:rPr lang="en-US" sz="3600" i="1" dirty="0">
                <a:solidFill>
                  <a:schemeClr val="tx2">
                    <a:lumMod val="40000"/>
                    <a:lumOff val="60000"/>
                  </a:schemeClr>
                </a:solidFill>
                <a:latin typeface="+mn-lt"/>
                <a:cs typeface="Lucida Console"/>
              </a:rPr>
              <a:t>, or </a:t>
            </a:r>
            <a:r>
              <a:rPr lang="en-US" sz="3600" i="1" dirty="0" smtClean="0">
                <a:solidFill>
                  <a:schemeClr val="tx2">
                    <a:lumMod val="40000"/>
                    <a:lumOff val="60000"/>
                  </a:schemeClr>
                </a:solidFill>
                <a:latin typeface="+mn-lt"/>
                <a:cs typeface="Lucida Console"/>
              </a:rPr>
              <a:t>whether </a:t>
            </a:r>
            <a:r>
              <a:rPr lang="en-US" sz="3600" i="1" dirty="0">
                <a:solidFill>
                  <a:schemeClr val="tx2">
                    <a:lumMod val="40000"/>
                    <a:lumOff val="60000"/>
                  </a:schemeClr>
                </a:solidFill>
                <a:latin typeface="+mn-lt"/>
                <a:cs typeface="Lucida Console"/>
              </a:rPr>
              <a:t>they behave </a:t>
            </a:r>
            <a:r>
              <a:rPr lang="en-US" sz="3600" i="1" dirty="0" smtClean="0">
                <a:solidFill>
                  <a:schemeClr val="tx2">
                    <a:lumMod val="40000"/>
                    <a:lumOff val="60000"/>
                  </a:schemeClr>
                </a:solidFill>
                <a:latin typeface="+mn-lt"/>
                <a:cs typeface="Lucida Console"/>
              </a:rPr>
              <a:t>differently </a:t>
            </a:r>
            <a:r>
              <a:rPr lang="en-US" sz="3600" i="1" dirty="0">
                <a:solidFill>
                  <a:schemeClr val="tx2">
                    <a:lumMod val="40000"/>
                    <a:lumOff val="60000"/>
                  </a:schemeClr>
                </a:solidFill>
                <a:latin typeface="+mn-lt"/>
                <a:cs typeface="Lucida Console"/>
              </a:rPr>
              <a:t>in interpreting </a:t>
            </a:r>
            <a:r>
              <a:rPr lang="en-US" sz="3600" i="1" dirty="0" smtClean="0">
                <a:solidFill>
                  <a:schemeClr val="tx2">
                    <a:lumMod val="40000"/>
                    <a:lumOff val="60000"/>
                  </a:schemeClr>
                </a:solidFill>
                <a:latin typeface="+mn-lt"/>
                <a:cs typeface="Lucida Console"/>
              </a:rPr>
              <a:t>challenged </a:t>
            </a:r>
            <a:r>
              <a:rPr lang="en-US" sz="3600" i="1" dirty="0">
                <a:solidFill>
                  <a:schemeClr val="tx2">
                    <a:lumMod val="40000"/>
                    <a:lumOff val="60000"/>
                  </a:schemeClr>
                </a:solidFill>
                <a:latin typeface="+mn-lt"/>
                <a:cs typeface="Lucida Console"/>
              </a:rPr>
              <a:t>works than they do </a:t>
            </a:r>
            <a:r>
              <a:rPr lang="en-US" sz="3600" i="1" dirty="0" smtClean="0">
                <a:solidFill>
                  <a:schemeClr val="tx2">
                    <a:lumMod val="40000"/>
                    <a:lumOff val="60000"/>
                  </a:schemeClr>
                </a:solidFill>
                <a:latin typeface="+mn-lt"/>
                <a:cs typeface="Lucida Console"/>
              </a:rPr>
              <a:t>in </a:t>
            </a:r>
            <a:r>
              <a:rPr lang="en-US" sz="3600" i="1" dirty="0">
                <a:solidFill>
                  <a:schemeClr val="tx2">
                    <a:lumMod val="40000"/>
                    <a:lumOff val="60000"/>
                  </a:schemeClr>
                </a:solidFill>
                <a:latin typeface="+mn-lt"/>
                <a:cs typeface="Lucida Console"/>
              </a:rPr>
              <a:t>almost every other aspect </a:t>
            </a:r>
            <a:r>
              <a:rPr lang="en-US" sz="3600" i="1" dirty="0" smtClean="0">
                <a:solidFill>
                  <a:schemeClr val="tx2">
                    <a:lumMod val="40000"/>
                    <a:lumOff val="60000"/>
                  </a:schemeClr>
                </a:solidFill>
                <a:latin typeface="+mn-lt"/>
                <a:cs typeface="Lucida Console"/>
              </a:rPr>
              <a:t>of judging</a:t>
            </a:r>
            <a:r>
              <a:rPr lang="en-US" sz="3600" i="1" dirty="0">
                <a:solidFill>
                  <a:schemeClr val="tx2">
                    <a:lumMod val="40000"/>
                    <a:lumOff val="60000"/>
                  </a:schemeClr>
                </a:solidFill>
                <a:latin typeface="+mn-lt"/>
                <a:cs typeface="Lucida Console"/>
              </a:rPr>
              <a:t>.”</a:t>
            </a:r>
          </a:p>
          <a:p>
            <a:endParaRPr lang="en-US" dirty="0"/>
          </a:p>
        </p:txBody>
      </p:sp>
      <p:pic>
        <p:nvPicPr>
          <p:cNvPr id="4" name="Content Placeholder 3" descr="file3431250395716.jpg"/>
          <p:cNvPicPr>
            <a:picLocks noChangeAspect="1"/>
          </p:cNvPicPr>
          <p:nvPr/>
        </p:nvPicPr>
        <p:blipFill rotWithShape="1">
          <a:blip r:embed="rId2" cstate="print">
            <a:extLst>
              <a:ext uri="{28A0092B-C50C-407E-A947-70E740481C1C}">
                <a14:useLocalDpi xmlns:a14="http://schemas.microsoft.com/office/drawing/2010/main"/>
              </a:ext>
            </a:extLst>
          </a:blip>
          <a:srcRect r="-134" b="-1775"/>
          <a:stretch/>
        </p:blipFill>
        <p:spPr>
          <a:xfrm>
            <a:off x="6021191" y="1019978"/>
            <a:ext cx="3022777" cy="4596317"/>
          </a:xfrm>
          <a:prstGeom prst="rect">
            <a:avLst/>
          </a:prstGeom>
        </p:spPr>
      </p:pic>
    </p:spTree>
    <p:extLst>
      <p:ext uri="{BB962C8B-B14F-4D97-AF65-F5344CB8AC3E}">
        <p14:creationId xmlns:p14="http://schemas.microsoft.com/office/powerpoint/2010/main" val="179915454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456"/>
            <a:ext cx="8686800" cy="1132804"/>
          </a:xfrm>
        </p:spPr>
        <p:txBody>
          <a:bodyPr>
            <a:noAutofit/>
          </a:bodyPr>
          <a:lstStyle/>
          <a:p>
            <a:r>
              <a:rPr lang="en-US" sz="3600" b="1" dirty="0" smtClean="0">
                <a:solidFill>
                  <a:schemeClr val="bg1"/>
                </a:solidFill>
                <a:latin typeface="+mn-lt"/>
                <a:cs typeface="Times New Roman"/>
              </a:rPr>
              <a:t>Final Class: </a:t>
            </a:r>
            <a:r>
              <a:rPr lang="en-US" sz="3600" b="1" dirty="0" smtClean="0">
                <a:solidFill>
                  <a:srgbClr val="FFFF00"/>
                </a:solidFill>
                <a:latin typeface="+mn-lt"/>
                <a:cs typeface="Times New Roman"/>
              </a:rPr>
              <a:t>“The Ethical Underpinnings of Video-Games ”</a:t>
            </a:r>
            <a:endParaRPr lang="en-US" sz="3600" b="1" dirty="0">
              <a:solidFill>
                <a:srgbClr val="FFFF00"/>
              </a:solidFill>
              <a:latin typeface="+mn-lt"/>
              <a:cs typeface="Times New Roman"/>
            </a:endParaRPr>
          </a:p>
        </p:txBody>
      </p:sp>
      <p:sp>
        <p:nvSpPr>
          <p:cNvPr id="5" name="Content Placeholder 4"/>
          <p:cNvSpPr>
            <a:spLocks noGrp="1"/>
          </p:cNvSpPr>
          <p:nvPr>
            <p:ph sz="quarter" idx="10"/>
          </p:nvPr>
        </p:nvSpPr>
        <p:spPr>
          <a:xfrm>
            <a:off x="0" y="1232261"/>
            <a:ext cx="8966286" cy="4739460"/>
          </a:xfrm>
        </p:spPr>
        <p:txBody>
          <a:bodyPr>
            <a:noAutofit/>
          </a:bodyPr>
          <a:lstStyle/>
          <a:p>
            <a:pPr marL="0" indent="0">
              <a:lnSpc>
                <a:spcPct val="90000"/>
              </a:lnSpc>
              <a:buNone/>
            </a:pPr>
            <a:r>
              <a:rPr lang="en-US" sz="2800" dirty="0" smtClean="0">
                <a:solidFill>
                  <a:srgbClr val="CCFFCC"/>
                </a:solidFill>
                <a:latin typeface="+mn-lt"/>
              </a:rPr>
              <a:t>         Some </a:t>
            </a:r>
            <a:r>
              <a:rPr lang="en-US" sz="2800" dirty="0">
                <a:solidFill>
                  <a:srgbClr val="FF0000"/>
                </a:solidFill>
                <a:latin typeface="+mn-lt"/>
              </a:rPr>
              <a:t>legal concepts </a:t>
            </a:r>
            <a:r>
              <a:rPr lang="en-US" sz="2800" dirty="0">
                <a:solidFill>
                  <a:srgbClr val="CCFFCC"/>
                </a:solidFill>
                <a:latin typeface="+mn-lt"/>
              </a:rPr>
              <a:t>to consider </a:t>
            </a:r>
            <a:r>
              <a:rPr lang="en-US" sz="2800" dirty="0" smtClean="0">
                <a:solidFill>
                  <a:srgbClr val="CCFFCC"/>
                </a:solidFill>
                <a:latin typeface="+mn-lt"/>
              </a:rPr>
              <a:t>in a </a:t>
            </a:r>
            <a:r>
              <a:rPr lang="en-US" sz="2800" dirty="0">
                <a:solidFill>
                  <a:srgbClr val="CCFFCC"/>
                </a:solidFill>
                <a:latin typeface="+mn-lt"/>
              </a:rPr>
              <a:t>post</a:t>
            </a:r>
            <a:r>
              <a:rPr lang="en-US" sz="2800" dirty="0" smtClean="0">
                <a:solidFill>
                  <a:srgbClr val="CCFFCC"/>
                </a:solidFill>
                <a:latin typeface="+mn-lt"/>
              </a:rPr>
              <a:t>-  </a:t>
            </a:r>
          </a:p>
          <a:p>
            <a:pPr marL="0" indent="0">
              <a:lnSpc>
                <a:spcPct val="90000"/>
              </a:lnSpc>
              <a:buNone/>
            </a:pPr>
            <a:r>
              <a:rPr lang="en-US" sz="2800" dirty="0">
                <a:solidFill>
                  <a:srgbClr val="CCFFCC"/>
                </a:solidFill>
                <a:latin typeface="+mn-lt"/>
              </a:rPr>
              <a:t> </a:t>
            </a:r>
            <a:r>
              <a:rPr lang="en-US" sz="2800" dirty="0" smtClean="0">
                <a:solidFill>
                  <a:srgbClr val="CCFFCC"/>
                </a:solidFill>
                <a:latin typeface="+mn-lt"/>
              </a:rPr>
              <a:t>        </a:t>
            </a:r>
            <a:r>
              <a:rPr lang="en-US" sz="2800" dirty="0" err="1" smtClean="0">
                <a:solidFill>
                  <a:srgbClr val="CCFFCC"/>
                </a:solidFill>
                <a:latin typeface="+mn-lt"/>
              </a:rPr>
              <a:t>structuralist</a:t>
            </a:r>
            <a:r>
              <a:rPr lang="en-US" sz="2800" dirty="0" smtClean="0">
                <a:solidFill>
                  <a:srgbClr val="CCFFCC"/>
                </a:solidFill>
                <a:latin typeface="+mn-lt"/>
              </a:rPr>
              <a:t> context as applied to video-games:</a:t>
            </a:r>
          </a:p>
          <a:p>
            <a:pPr marL="742950" indent="-742950">
              <a:lnSpc>
                <a:spcPct val="70000"/>
              </a:lnSpc>
              <a:buFont typeface="+mj-lt"/>
              <a:buAutoNum type="arabicPeriod"/>
            </a:pPr>
            <a:r>
              <a:rPr lang="en-US" sz="2800" dirty="0">
                <a:solidFill>
                  <a:srgbClr val="FFFFFF"/>
                </a:solidFill>
                <a:latin typeface="+mn-lt"/>
                <a:cs typeface="American Typewriter"/>
              </a:rPr>
              <a:t>Copyright (e.g. mods)</a:t>
            </a:r>
          </a:p>
          <a:p>
            <a:pPr marL="742950" indent="-742950">
              <a:lnSpc>
                <a:spcPct val="70000"/>
              </a:lnSpc>
              <a:buFont typeface="+mj-lt"/>
              <a:buAutoNum type="arabicPeriod"/>
            </a:pPr>
            <a:r>
              <a:rPr lang="en-US" sz="2800" dirty="0">
                <a:solidFill>
                  <a:srgbClr val="FFFFFF"/>
                </a:solidFill>
                <a:latin typeface="+mn-lt"/>
                <a:cs typeface="American Typewriter"/>
              </a:rPr>
              <a:t>Copyright as an author’s right</a:t>
            </a:r>
          </a:p>
          <a:p>
            <a:pPr marL="742950" indent="-742950">
              <a:lnSpc>
                <a:spcPct val="70000"/>
              </a:lnSpc>
              <a:buFont typeface="+mj-lt"/>
              <a:buAutoNum type="arabicPeriod"/>
            </a:pPr>
            <a:r>
              <a:rPr lang="en-US" sz="2800" dirty="0">
                <a:solidFill>
                  <a:srgbClr val="FFFFFF"/>
                </a:solidFill>
                <a:latin typeface="+mn-lt"/>
                <a:cs typeface="American Typewriter"/>
              </a:rPr>
              <a:t>Trademarks</a:t>
            </a:r>
          </a:p>
          <a:p>
            <a:pPr marL="742950" indent="-742950">
              <a:lnSpc>
                <a:spcPct val="70000"/>
              </a:lnSpc>
              <a:buFont typeface="+mj-lt"/>
              <a:buAutoNum type="arabicPeriod"/>
            </a:pPr>
            <a:r>
              <a:rPr lang="en-US" sz="2800" dirty="0">
                <a:solidFill>
                  <a:srgbClr val="FFFFFF"/>
                </a:solidFill>
                <a:latin typeface="+mn-lt"/>
                <a:cs typeface="American Typewriter"/>
              </a:rPr>
              <a:t>Patents</a:t>
            </a:r>
          </a:p>
          <a:p>
            <a:pPr marL="742950" indent="-742950">
              <a:lnSpc>
                <a:spcPct val="70000"/>
              </a:lnSpc>
              <a:buFont typeface="+mj-lt"/>
              <a:buAutoNum type="arabicPeriod"/>
            </a:pPr>
            <a:r>
              <a:rPr lang="en-US" sz="2800" dirty="0">
                <a:solidFill>
                  <a:schemeClr val="tx2">
                    <a:lumMod val="60000"/>
                    <a:lumOff val="40000"/>
                  </a:schemeClr>
                </a:solidFill>
                <a:latin typeface="+mn-lt"/>
                <a:cs typeface="American Typewriter"/>
              </a:rPr>
              <a:t>RIGHT </a:t>
            </a:r>
            <a:r>
              <a:rPr lang="en-US" sz="2800" dirty="0">
                <a:solidFill>
                  <a:schemeClr val="accent2">
                    <a:lumMod val="60000"/>
                    <a:lumOff val="40000"/>
                  </a:schemeClr>
                </a:solidFill>
                <a:latin typeface="+mn-lt"/>
                <a:cs typeface="American Typewriter"/>
              </a:rPr>
              <a:t>TO </a:t>
            </a:r>
            <a:r>
              <a:rPr lang="en-US" sz="2800" dirty="0" err="1">
                <a:solidFill>
                  <a:srgbClr val="660066"/>
                </a:solidFill>
                <a:latin typeface="+mn-lt"/>
                <a:cs typeface="American Typewriter"/>
              </a:rPr>
              <a:t>C</a:t>
            </a:r>
            <a:r>
              <a:rPr lang="en-US" sz="2800" dirty="0" err="1">
                <a:solidFill>
                  <a:srgbClr val="FFFF00"/>
                </a:solidFill>
                <a:latin typeface="+mn-lt"/>
                <a:cs typeface="American Typewriter"/>
              </a:rPr>
              <a:t>R</a:t>
            </a:r>
            <a:r>
              <a:rPr lang="en-US" sz="2800" dirty="0" err="1">
                <a:solidFill>
                  <a:schemeClr val="accent5"/>
                </a:solidFill>
                <a:latin typeface="+mn-lt"/>
                <a:cs typeface="American Typewriter"/>
              </a:rPr>
              <a:t>E</a:t>
            </a:r>
            <a:r>
              <a:rPr lang="en-US" sz="2800" dirty="0" err="1">
                <a:solidFill>
                  <a:srgbClr val="008000"/>
                </a:solidFill>
                <a:latin typeface="+mn-lt"/>
                <a:cs typeface="American Typewriter"/>
              </a:rPr>
              <a:t>A</a:t>
            </a:r>
            <a:r>
              <a:rPr lang="en-US" sz="2800" dirty="0" err="1">
                <a:solidFill>
                  <a:srgbClr val="CCFFCC"/>
                </a:solidFill>
                <a:latin typeface="+mn-lt"/>
                <a:cs typeface="American Typewriter"/>
              </a:rPr>
              <a:t>t</a:t>
            </a:r>
            <a:r>
              <a:rPr lang="en-US" sz="2800" dirty="0" err="1">
                <a:solidFill>
                  <a:srgbClr val="FF6600"/>
                </a:solidFill>
                <a:latin typeface="+mn-lt"/>
                <a:cs typeface="American Typewriter"/>
              </a:rPr>
              <a:t>E</a:t>
            </a:r>
            <a:r>
              <a:rPr lang="en-US" sz="2800" dirty="0">
                <a:latin typeface="+mn-lt"/>
                <a:cs typeface="American Typewriter"/>
              </a:rPr>
              <a:t> </a:t>
            </a:r>
            <a:r>
              <a:rPr lang="en-US" sz="2800" dirty="0">
                <a:solidFill>
                  <a:srgbClr val="000000"/>
                </a:solidFill>
                <a:latin typeface="+mn-lt"/>
                <a:cs typeface="American Typewriter"/>
              </a:rPr>
              <a:t>?</a:t>
            </a:r>
          </a:p>
          <a:p>
            <a:pPr marL="742950" indent="-742950">
              <a:lnSpc>
                <a:spcPct val="70000"/>
              </a:lnSpc>
              <a:buFont typeface="+mj-lt"/>
              <a:buAutoNum type="arabicPeriod"/>
            </a:pPr>
            <a:r>
              <a:rPr lang="en-US" sz="2800" dirty="0">
                <a:solidFill>
                  <a:schemeClr val="bg1"/>
                </a:solidFill>
                <a:latin typeface="+mn-lt"/>
                <a:cs typeface="American Typewriter"/>
              </a:rPr>
              <a:t>Moral rights</a:t>
            </a:r>
          </a:p>
          <a:p>
            <a:pPr marL="742950" indent="-742950">
              <a:lnSpc>
                <a:spcPct val="70000"/>
              </a:lnSpc>
              <a:buFont typeface="+mj-lt"/>
              <a:buAutoNum type="arabicPeriod"/>
            </a:pPr>
            <a:r>
              <a:rPr lang="en-US" sz="2800" dirty="0">
                <a:solidFill>
                  <a:schemeClr val="bg1"/>
                </a:solidFill>
                <a:latin typeface="+mn-lt"/>
                <a:cs typeface="American Typewriter"/>
              </a:rPr>
              <a:t>Contracts</a:t>
            </a:r>
          </a:p>
          <a:p>
            <a:pPr marL="742950" indent="-742950">
              <a:lnSpc>
                <a:spcPct val="70000"/>
              </a:lnSpc>
              <a:buFont typeface="+mj-lt"/>
              <a:buAutoNum type="arabicPeriod"/>
            </a:pPr>
            <a:r>
              <a:rPr lang="en-US" sz="2800" dirty="0" err="1">
                <a:solidFill>
                  <a:schemeClr val="bg1"/>
                </a:solidFill>
                <a:latin typeface="+mn-lt"/>
                <a:cs typeface="American Typewriter"/>
              </a:rPr>
              <a:t>Browsewrap</a:t>
            </a:r>
            <a:r>
              <a:rPr lang="en-US" sz="2800" dirty="0">
                <a:solidFill>
                  <a:schemeClr val="bg1"/>
                </a:solidFill>
                <a:latin typeface="+mn-lt"/>
                <a:cs typeface="American Typewriter"/>
              </a:rPr>
              <a:t> contracts</a:t>
            </a:r>
          </a:p>
          <a:p>
            <a:pPr marL="742950" indent="-742950">
              <a:lnSpc>
                <a:spcPct val="70000"/>
              </a:lnSpc>
              <a:buFont typeface="+mj-lt"/>
              <a:buAutoNum type="arabicPeriod"/>
            </a:pPr>
            <a:r>
              <a:rPr lang="en-US" sz="2800" dirty="0" err="1">
                <a:solidFill>
                  <a:schemeClr val="bg1"/>
                </a:solidFill>
                <a:latin typeface="+mn-lt"/>
                <a:cs typeface="American Typewriter"/>
              </a:rPr>
              <a:t>Clickwrap</a:t>
            </a:r>
            <a:r>
              <a:rPr lang="en-US" sz="2800" dirty="0">
                <a:solidFill>
                  <a:schemeClr val="bg1"/>
                </a:solidFill>
                <a:latin typeface="+mn-lt"/>
                <a:cs typeface="American Typewriter"/>
              </a:rPr>
              <a:t> contracts</a:t>
            </a:r>
          </a:p>
          <a:p>
            <a:pPr marL="742950" indent="-742950">
              <a:lnSpc>
                <a:spcPct val="70000"/>
              </a:lnSpc>
              <a:buFont typeface="+mj-lt"/>
              <a:buAutoNum type="arabicPeriod"/>
            </a:pPr>
            <a:r>
              <a:rPr lang="en-US" sz="2800" dirty="0">
                <a:solidFill>
                  <a:srgbClr val="FFFFFF"/>
                </a:solidFill>
                <a:latin typeface="+mn-lt"/>
                <a:cs typeface="American Typewriter"/>
              </a:rPr>
              <a:t>Privacy (e.g. gamer not system dictates</a:t>
            </a:r>
            <a:r>
              <a:rPr lang="en-US" sz="2800" dirty="0" smtClean="0">
                <a:solidFill>
                  <a:srgbClr val="FFFFFF"/>
                </a:solidFill>
                <a:latin typeface="+mn-lt"/>
                <a:cs typeface="American Typewriter"/>
              </a:rPr>
              <a:t>)</a:t>
            </a:r>
            <a:endParaRPr lang="en-US" sz="2800" dirty="0">
              <a:solidFill>
                <a:srgbClr val="FFFFFF"/>
              </a:solidFill>
              <a:latin typeface="+mn-lt"/>
            </a:endParaRPr>
          </a:p>
        </p:txBody>
      </p:sp>
    </p:spTree>
    <p:extLst>
      <p:ext uri="{BB962C8B-B14F-4D97-AF65-F5344CB8AC3E}">
        <p14:creationId xmlns:p14="http://schemas.microsoft.com/office/powerpoint/2010/main" val="4560208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93"/>
            <a:ext cx="8686800" cy="1016000"/>
          </a:xfrm>
        </p:spPr>
        <p:txBody>
          <a:bodyPr>
            <a:normAutofit fontScale="90000"/>
          </a:bodyPr>
          <a:lstStyle/>
          <a:p>
            <a:r>
              <a:rPr lang="en-US" sz="4400" b="1" dirty="0" smtClean="0">
                <a:solidFill>
                  <a:srgbClr val="FFFF00"/>
                </a:solidFill>
                <a:latin typeface="+mn-lt"/>
              </a:rPr>
              <a:t>Any Questions on 1</a:t>
            </a:r>
            <a:r>
              <a:rPr lang="en-US" sz="4400" b="1" baseline="30000" dirty="0" smtClean="0">
                <a:solidFill>
                  <a:srgbClr val="FFFF00"/>
                </a:solidFill>
                <a:latin typeface="+mn-lt"/>
              </a:rPr>
              <a:t>st</a:t>
            </a:r>
            <a:r>
              <a:rPr lang="en-US" sz="4400" b="1" dirty="0" smtClean="0">
                <a:solidFill>
                  <a:srgbClr val="FFFF00"/>
                </a:solidFill>
                <a:latin typeface="+mn-lt"/>
              </a:rPr>
              <a:t> Three memes</a:t>
            </a:r>
            <a:endParaRPr lang="en-US" sz="4400" b="1" dirty="0">
              <a:solidFill>
                <a:srgbClr val="FFFF00"/>
              </a:solidFill>
              <a:latin typeface="+mn-lt"/>
            </a:endParaRPr>
          </a:p>
        </p:txBody>
      </p:sp>
      <p:sp>
        <p:nvSpPr>
          <p:cNvPr id="3" name="Content Placeholder 2"/>
          <p:cNvSpPr>
            <a:spLocks noGrp="1"/>
          </p:cNvSpPr>
          <p:nvPr>
            <p:ph sz="quarter" idx="10"/>
          </p:nvPr>
        </p:nvSpPr>
        <p:spPr>
          <a:xfrm>
            <a:off x="772160" y="1408134"/>
            <a:ext cx="7914640" cy="4735588"/>
          </a:xfrm>
        </p:spPr>
        <p:txBody>
          <a:bodyPr>
            <a:normAutofit/>
          </a:bodyPr>
          <a:lstStyle/>
          <a:p>
            <a:pPr marL="0" indent="0">
              <a:buNone/>
            </a:pPr>
            <a:r>
              <a:rPr lang="en-US" sz="3600" dirty="0" smtClean="0">
                <a:solidFill>
                  <a:srgbClr val="0000FF"/>
                </a:solidFill>
                <a:latin typeface="+mn-lt"/>
                <a:cs typeface="Lucida Console"/>
              </a:rPr>
              <a:t>Part </a:t>
            </a:r>
            <a:r>
              <a:rPr lang="en-US" sz="3600" dirty="0">
                <a:solidFill>
                  <a:srgbClr val="0000FF"/>
                </a:solidFill>
                <a:latin typeface="+mn-lt"/>
                <a:cs typeface="Lucida Console"/>
              </a:rPr>
              <a:t>A = </a:t>
            </a:r>
            <a:r>
              <a:rPr lang="en-US" sz="3600" dirty="0" smtClean="0">
                <a:solidFill>
                  <a:srgbClr val="0000FF"/>
                </a:solidFill>
                <a:latin typeface="+mn-lt"/>
                <a:cs typeface="Lucida Console"/>
              </a:rPr>
              <a:t>Creating </a:t>
            </a:r>
          </a:p>
          <a:p>
            <a:pPr marL="0" indent="0">
              <a:buNone/>
            </a:pPr>
            <a:r>
              <a:rPr lang="en-US" sz="3600" dirty="0" smtClean="0">
                <a:solidFill>
                  <a:srgbClr val="008000"/>
                </a:solidFill>
                <a:latin typeface="+mn-lt"/>
                <a:cs typeface="Lucida Console"/>
              </a:rPr>
              <a:t>Part </a:t>
            </a:r>
            <a:r>
              <a:rPr lang="en-US" sz="3600" dirty="0">
                <a:solidFill>
                  <a:srgbClr val="008000"/>
                </a:solidFill>
                <a:latin typeface="+mn-lt"/>
                <a:cs typeface="Lucida Console"/>
              </a:rPr>
              <a:t>B = </a:t>
            </a:r>
            <a:r>
              <a:rPr lang="en-US" sz="3600" dirty="0" smtClean="0">
                <a:solidFill>
                  <a:srgbClr val="008000"/>
                </a:solidFill>
                <a:latin typeface="+mn-lt"/>
                <a:cs typeface="Lucida Console"/>
              </a:rPr>
              <a:t>Connecting </a:t>
            </a:r>
          </a:p>
          <a:p>
            <a:pPr marL="0" indent="0">
              <a:buNone/>
            </a:pPr>
            <a:r>
              <a:rPr lang="en-US" sz="3600" dirty="0" smtClean="0">
                <a:solidFill>
                  <a:srgbClr val="FF0000"/>
                </a:solidFill>
                <a:latin typeface="+mn-lt"/>
                <a:cs typeface="Lucida Console"/>
              </a:rPr>
              <a:t>Part </a:t>
            </a:r>
            <a:r>
              <a:rPr lang="en-US" sz="3600" dirty="0">
                <a:solidFill>
                  <a:srgbClr val="FF0000"/>
                </a:solidFill>
                <a:latin typeface="+mn-lt"/>
                <a:cs typeface="Lucida Console"/>
              </a:rPr>
              <a:t>C = Controlling</a:t>
            </a:r>
          </a:p>
          <a:p>
            <a:pPr marL="0" indent="0">
              <a:buNone/>
            </a:pPr>
            <a:r>
              <a:rPr lang="en-US" sz="9600" dirty="0" smtClean="0">
                <a:solidFill>
                  <a:srgbClr val="FFFFFF"/>
                </a:solidFill>
                <a:latin typeface="Lucida Console"/>
                <a:cs typeface="Lucida Console"/>
              </a:rPr>
              <a:t>????????????????????</a:t>
            </a:r>
            <a:endParaRPr lang="en-US" sz="9600" dirty="0">
              <a:solidFill>
                <a:srgbClr val="FFFFFF"/>
              </a:solidFill>
              <a:latin typeface="Lucida Console"/>
              <a:cs typeface="Lucida Console"/>
            </a:endParaRPr>
          </a:p>
        </p:txBody>
      </p:sp>
    </p:spTree>
    <p:extLst>
      <p:ext uri="{BB962C8B-B14F-4D97-AF65-F5344CB8AC3E}">
        <p14:creationId xmlns:p14="http://schemas.microsoft.com/office/powerpoint/2010/main" val="261703869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02133" cy="1383923"/>
          </a:xfrm>
        </p:spPr>
        <p:txBody>
          <a:bodyPr>
            <a:noAutofit/>
          </a:bodyPr>
          <a:lstStyle/>
          <a:p>
            <a:r>
              <a:rPr lang="en-US" sz="4800" b="1" spc="150" dirty="0" smtClean="0">
                <a:ln w="11430"/>
                <a:solidFill>
                  <a:srgbClr val="FF0000"/>
                </a:solidFill>
                <a:effectLst>
                  <a:outerShdw blurRad="25400" algn="tl" rotWithShape="0">
                    <a:srgbClr val="000000">
                      <a:alpha val="43000"/>
                    </a:srgbClr>
                  </a:outerShdw>
                </a:effectLst>
                <a:latin typeface="Arial"/>
                <a:cs typeface="Arial"/>
              </a:rPr>
              <a:t>&amp;</a:t>
            </a:r>
            <a:r>
              <a:rPr lang="en-US" sz="4800" b="1" spc="150" dirty="0" smtClean="0">
                <a:ln w="11430"/>
                <a:solidFill>
                  <a:srgbClr val="FFFF00"/>
                </a:solidFill>
                <a:effectLst>
                  <a:outerShdw blurRad="25400" algn="tl" rotWithShape="0">
                    <a:srgbClr val="000000">
                      <a:alpha val="43000"/>
                    </a:srgbClr>
                  </a:outerShdw>
                </a:effectLst>
                <a:latin typeface="Arial"/>
                <a:cs typeface="Arial"/>
              </a:rPr>
              <a:t> Breaking through </a:t>
            </a:r>
            <a:br>
              <a:rPr lang="en-US" sz="4800" b="1" spc="150" dirty="0" smtClean="0">
                <a:ln w="11430"/>
                <a:solidFill>
                  <a:srgbClr val="FFFF00"/>
                </a:solidFill>
                <a:effectLst>
                  <a:outerShdw blurRad="25400" algn="tl" rotWithShape="0">
                    <a:srgbClr val="000000">
                      <a:alpha val="43000"/>
                    </a:srgbClr>
                  </a:outerShdw>
                </a:effectLst>
                <a:latin typeface="Arial"/>
                <a:cs typeface="Arial"/>
              </a:rPr>
            </a:b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creative </a:t>
            </a:r>
            <a:r>
              <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a:cs typeface="Arial"/>
              </a:rPr>
              <a:t>chill </a:t>
            </a:r>
            <a:r>
              <a:rPr lang="en-US" sz="4800" b="1" spc="150" dirty="0">
                <a:ln w="11430"/>
                <a:solidFill>
                  <a:srgbClr val="F8F8F8"/>
                </a:solidFill>
                <a:effectLst>
                  <a:outerShdw blurRad="25400" algn="tl" rotWithShape="0">
                    <a:srgbClr val="000000">
                      <a:alpha val="43000"/>
                    </a:srgbClr>
                  </a:outerShdw>
                </a:effectLst>
                <a:latin typeface="Arial"/>
                <a:cs typeface="Arial"/>
              </a:rPr>
              <a:t>…</a:t>
            </a:r>
            <a:endParaRPr lang="en-US" sz="4800" b="1" dirty="0">
              <a:solidFill>
                <a:srgbClr val="FFFF00"/>
              </a:solidFill>
              <a:latin typeface="Arial"/>
              <a:cs typeface="Arial"/>
            </a:endParaRPr>
          </a:p>
        </p:txBody>
      </p:sp>
      <p:sp>
        <p:nvSpPr>
          <p:cNvPr id="3" name="Content Placeholder 2"/>
          <p:cNvSpPr>
            <a:spLocks noGrp="1"/>
          </p:cNvSpPr>
          <p:nvPr>
            <p:ph sz="quarter" idx="10"/>
          </p:nvPr>
        </p:nvSpPr>
        <p:spPr>
          <a:xfrm>
            <a:off x="457200" y="1383923"/>
            <a:ext cx="8229600" cy="4342211"/>
          </a:xfrm>
        </p:spPr>
        <p:txBody>
          <a:bodyPr>
            <a:normAutofit/>
          </a:bodyPr>
          <a:lstStyle/>
          <a:p>
            <a:pPr marL="0" indent="0">
              <a:buNone/>
            </a:pPr>
            <a:r>
              <a:rPr lang="en-US" sz="9600" b="1" dirty="0" smtClean="0">
                <a:solidFill>
                  <a:schemeClr val="bg1"/>
                </a:solidFill>
                <a:latin typeface="P22 Typewriter"/>
                <a:cs typeface="P22 Typewriter"/>
              </a:rPr>
              <a:t>IN HARDWARE</a:t>
            </a:r>
            <a:endParaRPr lang="en-US" sz="9600" b="1" dirty="0">
              <a:solidFill>
                <a:schemeClr val="bg1"/>
              </a:solidFill>
              <a:latin typeface="P22 Typewriter"/>
              <a:cs typeface="P22 Typewriter"/>
            </a:endParaRP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l="-936" r="-678"/>
          <a:stretch/>
        </p:blipFill>
        <p:spPr>
          <a:xfrm>
            <a:off x="735291" y="3648369"/>
            <a:ext cx="3149886" cy="2315340"/>
          </a:xfrm>
          <a:prstGeom prst="rect">
            <a:avLst/>
          </a:prstGeom>
        </p:spPr>
      </p:pic>
      <p:pic>
        <p:nvPicPr>
          <p:cNvPr id="4" name="Picture 3" descr="250px-LDFG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5876" y="3648369"/>
            <a:ext cx="3485194" cy="2620865"/>
          </a:xfrm>
          <a:prstGeom prst="rect">
            <a:avLst/>
          </a:prstGeom>
        </p:spPr>
      </p:pic>
    </p:spTree>
    <p:extLst>
      <p:ext uri="{BB962C8B-B14F-4D97-AF65-F5344CB8AC3E}">
        <p14:creationId xmlns:p14="http://schemas.microsoft.com/office/powerpoint/2010/main" val="26273113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r>
              <a:rPr lang="en-US" sz="4800" b="1" dirty="0" smtClean="0">
                <a:solidFill>
                  <a:srgbClr val="FFFF00"/>
                </a:solidFill>
                <a:latin typeface="+mn-lt"/>
                <a:cs typeface="Times New Roman"/>
              </a:rPr>
              <a:t>  </a:t>
            </a:r>
            <a:r>
              <a:rPr lang="en-US" sz="4800" b="1" dirty="0">
                <a:solidFill>
                  <a:srgbClr val="FFFF00"/>
                </a:solidFill>
                <a:latin typeface="+mn-lt"/>
                <a:cs typeface="Times New Roman"/>
              </a:rPr>
              <a:t> </a:t>
            </a:r>
            <a:r>
              <a:rPr lang="en-US" sz="4800" b="1" dirty="0" smtClean="0">
                <a:solidFill>
                  <a:srgbClr val="FFFF00"/>
                </a:solidFill>
                <a:latin typeface="+mn-lt"/>
                <a:cs typeface="Times New Roman"/>
              </a:rPr>
              <a:t>   </a:t>
            </a:r>
            <a:r>
              <a:rPr lang="en-US" sz="4400" b="1" dirty="0" smtClean="0">
                <a:solidFill>
                  <a:srgbClr val="FFFF00"/>
                </a:solidFill>
                <a:latin typeface="+mn-lt"/>
                <a:cs typeface="Times New Roman"/>
              </a:rPr>
              <a:t> “</a:t>
            </a:r>
            <a:r>
              <a:rPr lang="en-US" sz="4400" dirty="0" smtClean="0">
                <a:solidFill>
                  <a:srgbClr val="FFFF00"/>
                </a:solidFill>
                <a:latin typeface="+mn-lt"/>
              </a:rPr>
              <a:t>Actually</a:t>
            </a:r>
            <a:r>
              <a:rPr lang="en-US" sz="4400" dirty="0">
                <a:solidFill>
                  <a:srgbClr val="FFFF00"/>
                </a:solidFill>
                <a:latin typeface="+mn-lt"/>
              </a:rPr>
              <a:t>, it’s about ethics in </a:t>
            </a:r>
            <a:r>
              <a:rPr lang="en-US" sz="4400" dirty="0" smtClean="0">
                <a:solidFill>
                  <a:srgbClr val="FFFF00"/>
                </a:solidFill>
                <a:latin typeface="+mn-lt"/>
              </a:rPr>
              <a:t> </a:t>
            </a:r>
            <a:br>
              <a:rPr lang="en-US" sz="4400" dirty="0" smtClean="0">
                <a:solidFill>
                  <a:srgbClr val="FFFF00"/>
                </a:solidFill>
                <a:latin typeface="+mn-lt"/>
              </a:rPr>
            </a:br>
            <a:r>
              <a:rPr lang="en-US" sz="4400" dirty="0">
                <a:solidFill>
                  <a:srgbClr val="FFFF00"/>
                </a:solidFill>
                <a:latin typeface="+mn-lt"/>
              </a:rPr>
              <a:t> </a:t>
            </a:r>
            <a:r>
              <a:rPr lang="en-US" sz="4400" dirty="0" smtClean="0">
                <a:solidFill>
                  <a:srgbClr val="FFFF00"/>
                </a:solidFill>
                <a:latin typeface="+mn-lt"/>
              </a:rPr>
              <a:t>        games </a:t>
            </a:r>
            <a:r>
              <a:rPr lang="en-US" sz="4400" dirty="0">
                <a:solidFill>
                  <a:srgbClr val="FFFF00"/>
                </a:solidFill>
                <a:latin typeface="+mn-lt"/>
              </a:rPr>
              <a:t>journalism </a:t>
            </a:r>
            <a:r>
              <a:rPr lang="en-US" sz="4400" b="1" dirty="0" smtClean="0">
                <a:solidFill>
                  <a:srgbClr val="FFFF00"/>
                </a:solidFill>
                <a:latin typeface="+mn-lt"/>
                <a:cs typeface="Times New Roman"/>
              </a:rPr>
              <a:t>…”</a:t>
            </a:r>
            <a:endParaRPr lang="en-US" sz="4400" b="1" dirty="0">
              <a:solidFill>
                <a:srgbClr val="FFFF00"/>
              </a:solidFill>
              <a:latin typeface="+mn-lt"/>
              <a:cs typeface="Times New Roman"/>
            </a:endParaRP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smtClean="0">
                <a:solidFill>
                  <a:schemeClr val="bg1"/>
                </a:solidFill>
                <a:latin typeface="+mn-lt"/>
                <a:cs typeface="Times New Roman"/>
              </a:rPr>
              <a:t>          </a:t>
            </a:r>
            <a:endParaRPr lang="en-US" sz="3200" dirty="0" smtClean="0">
              <a:solidFill>
                <a:schemeClr val="bg1"/>
              </a:solidFill>
              <a:latin typeface="+mn-lt"/>
              <a:cs typeface="Times New Roman"/>
            </a:endParaRPr>
          </a:p>
          <a:p>
            <a:pPr marL="0" indent="0">
              <a:buNone/>
            </a:pPr>
            <a:r>
              <a:rPr lang="en-US" dirty="0" smtClean="0"/>
              <a:t> </a:t>
            </a:r>
            <a:endParaRPr lang="en-US" dirty="0"/>
          </a:p>
        </p:txBody>
      </p:sp>
      <p:pic>
        <p:nvPicPr>
          <p:cNvPr id="6" name="Content Placeholder 3" descr="cat-1382015906Wuw.jpg"/>
          <p:cNvPicPr>
            <a:picLocks noChangeAspect="1"/>
          </p:cNvPicPr>
          <p:nvPr/>
        </p:nvPicPr>
        <p:blipFill rotWithShape="1">
          <a:blip r:embed="rId2" cstate="print">
            <a:extLst>
              <a:ext uri="{28A0092B-C50C-407E-A947-70E740481C1C}">
                <a14:useLocalDpi xmlns:a14="http://schemas.microsoft.com/office/drawing/2010/main"/>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222878098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6078"/>
            <a:ext cx="9144000" cy="1016000"/>
          </a:xfrm>
        </p:spPr>
        <p:txBody>
          <a:bodyPr>
            <a:normAutofit fontScale="90000"/>
          </a:bodyPr>
          <a:lstStyle/>
          <a:p>
            <a:r>
              <a:rPr lang="en-US" sz="5400" b="1" dirty="0" smtClean="0">
                <a:solidFill>
                  <a:srgbClr val="FFFFFF"/>
                </a:solidFill>
                <a:latin typeface="Arial"/>
                <a:cs typeface="Arial"/>
              </a:rPr>
              <a:t>    </a:t>
            </a:r>
            <a:r>
              <a:rPr lang="en-US" sz="6000" b="1" dirty="0" smtClean="0">
                <a:solidFill>
                  <a:srgbClr val="FFFF00"/>
                </a:solidFill>
                <a:latin typeface="+mn-lt"/>
                <a:cs typeface="Times New Roman"/>
              </a:rPr>
              <a:t>Our Academic Partners </a:t>
            </a:r>
            <a:endParaRPr lang="en-US" sz="6000" b="1" dirty="0">
              <a:solidFill>
                <a:srgbClr val="FFFF00"/>
              </a:solidFill>
              <a:latin typeface="+mn-lt"/>
              <a:cs typeface="Times New Roman"/>
            </a:endParaRPr>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4125156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1633"/>
            <a:ext cx="9144000" cy="1016000"/>
          </a:xfrm>
        </p:spPr>
        <p:txBody>
          <a:bodyPr>
            <a:normAutofit fontScale="90000"/>
          </a:bodyPr>
          <a:lstStyle/>
          <a:p>
            <a:r>
              <a:rPr lang="en-US" sz="3600" b="1" dirty="0" smtClean="0">
                <a:solidFill>
                  <a:srgbClr val="FFFFFF"/>
                </a:solidFill>
                <a:latin typeface="+mn-lt"/>
              </a:rPr>
              <a:t>(How) do</a:t>
            </a:r>
            <a:r>
              <a:rPr lang="en-US" sz="3600" dirty="0" smtClean="0">
                <a:solidFill>
                  <a:srgbClr val="FFFFFF"/>
                </a:solidFill>
                <a:latin typeface="+mn-lt"/>
              </a:rPr>
              <a:t> </a:t>
            </a:r>
            <a:r>
              <a:rPr lang="en-US" sz="3600" b="1" dirty="0">
                <a:solidFill>
                  <a:srgbClr val="FFFFFF"/>
                </a:solidFill>
                <a:latin typeface="+mn-lt"/>
              </a:rPr>
              <a:t>these</a:t>
            </a:r>
            <a:r>
              <a:rPr lang="en-US" sz="3600" dirty="0">
                <a:solidFill>
                  <a:srgbClr val="FFFFFF"/>
                </a:solidFill>
                <a:latin typeface="+mn-lt"/>
              </a:rPr>
              <a:t> (cases)</a:t>
            </a:r>
            <a:r>
              <a:rPr lang="en-US" sz="3600" dirty="0">
                <a:latin typeface="+mn-lt"/>
              </a:rPr>
              <a:t> </a:t>
            </a:r>
            <a:r>
              <a:rPr lang="en-US" sz="3600" b="1" dirty="0">
                <a:solidFill>
                  <a:schemeClr val="tx2">
                    <a:lumMod val="40000"/>
                    <a:lumOff val="60000"/>
                  </a:schemeClr>
                </a:solidFill>
                <a:latin typeface="+mn-lt"/>
              </a:rPr>
              <a:t>resemble</a:t>
            </a:r>
            <a:r>
              <a:rPr lang="en-US" sz="3600" b="1" dirty="0">
                <a:latin typeface="+mn-lt"/>
              </a:rPr>
              <a:t> </a:t>
            </a:r>
            <a:r>
              <a:rPr lang="en-US" sz="3600" b="1" dirty="0">
                <a:solidFill>
                  <a:srgbClr val="FFFFFF"/>
                </a:solidFill>
                <a:latin typeface="+mn-lt"/>
              </a:rPr>
              <a:t>each other</a:t>
            </a:r>
            <a:r>
              <a:rPr lang="en-US" sz="3600" b="1" dirty="0" smtClean="0">
                <a:solidFill>
                  <a:srgbClr val="FFFFFF"/>
                </a:solidFill>
                <a:latin typeface="+mn-lt"/>
              </a:rPr>
              <a:t>?</a:t>
            </a:r>
            <a:br>
              <a:rPr lang="en-US" sz="3600" b="1" dirty="0" smtClean="0">
                <a:solidFill>
                  <a:srgbClr val="FFFFFF"/>
                </a:solidFill>
                <a:latin typeface="+mn-lt"/>
              </a:rPr>
            </a:br>
            <a:r>
              <a:rPr lang="en-US" sz="3600" b="1" dirty="0" smtClean="0">
                <a:solidFill>
                  <a:srgbClr val="FFFFFF"/>
                </a:solidFill>
                <a:latin typeface="+mn-lt"/>
              </a:rPr>
              <a:t>                </a:t>
            </a:r>
            <a:r>
              <a:rPr lang="en-US" sz="3100" b="1" dirty="0" smtClean="0">
                <a:solidFill>
                  <a:srgbClr val="FFFFFF"/>
                </a:solidFill>
                <a:latin typeface="+mn-lt"/>
              </a:rPr>
              <a:t>The</a:t>
            </a:r>
            <a:r>
              <a:rPr lang="en-US" sz="3100" b="1" dirty="0" smtClean="0">
                <a:latin typeface="+mn-lt"/>
              </a:rPr>
              <a:t> </a:t>
            </a:r>
            <a:r>
              <a:rPr lang="en-US" sz="3100" b="1" dirty="0" smtClean="0">
                <a:solidFill>
                  <a:srgbClr val="FF0000"/>
                </a:solidFill>
                <a:latin typeface="+mn-lt"/>
              </a:rPr>
              <a:t>Terminator </a:t>
            </a:r>
            <a:r>
              <a:rPr lang="en-US" sz="3100" b="1" dirty="0" smtClean="0">
                <a:solidFill>
                  <a:srgbClr val="FFFFFF"/>
                </a:solidFill>
                <a:latin typeface="+mn-lt"/>
              </a:rPr>
              <a:t>&amp; the</a:t>
            </a:r>
            <a:r>
              <a:rPr lang="en-US" sz="3100" b="1" dirty="0" smtClean="0">
                <a:solidFill>
                  <a:schemeClr val="tx1">
                    <a:lumMod val="65000"/>
                    <a:lumOff val="35000"/>
                  </a:schemeClr>
                </a:solidFill>
                <a:latin typeface="+mn-lt"/>
              </a:rPr>
              <a:t> </a:t>
            </a:r>
            <a:r>
              <a:rPr lang="en-US" sz="3100" b="1" dirty="0" err="1">
                <a:solidFill>
                  <a:schemeClr val="accent3">
                    <a:lumMod val="40000"/>
                    <a:lumOff val="60000"/>
                  </a:schemeClr>
                </a:solidFill>
                <a:latin typeface="+mn-lt"/>
              </a:rPr>
              <a:t>Orc</a:t>
            </a:r>
            <a:r>
              <a:rPr lang="en-US" sz="3100" b="1" dirty="0">
                <a:solidFill>
                  <a:schemeClr val="accent3">
                    <a:lumMod val="40000"/>
                    <a:lumOff val="60000"/>
                  </a:schemeClr>
                </a:solidFill>
                <a:latin typeface="+mn-lt"/>
              </a:rPr>
              <a:t> </a:t>
            </a:r>
          </a:p>
        </p:txBody>
      </p:sp>
      <p:pic>
        <p:nvPicPr>
          <p:cNvPr id="7" name="Content Placeholder 3" descr="800px-Governor_Arnold_Schwarzenegger.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15369" b="-674"/>
          <a:stretch/>
        </p:blipFill>
        <p:spPr>
          <a:xfrm>
            <a:off x="319722" y="589078"/>
            <a:ext cx="4424362" cy="3850640"/>
          </a:xfrm>
          <a:prstGeom prst="rect">
            <a:avLst/>
          </a:prstGeom>
        </p:spPr>
      </p:pic>
      <p:pic>
        <p:nvPicPr>
          <p:cNvPr id="8" name="Content Placeholder 3" descr="569px-Ork.pn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89" r="-389"/>
          <a:stretch/>
        </p:blipFill>
        <p:spPr>
          <a:xfrm>
            <a:off x="5569373" y="1027633"/>
            <a:ext cx="3266440" cy="3412085"/>
          </a:xfrm>
          <a:prstGeom prst="rect">
            <a:avLst/>
          </a:prstGeom>
        </p:spPr>
      </p:pic>
      <p:sp>
        <p:nvSpPr>
          <p:cNvPr id="9" name="Rectangle 8"/>
          <p:cNvSpPr/>
          <p:nvPr/>
        </p:nvSpPr>
        <p:spPr>
          <a:xfrm>
            <a:off x="4998720" y="4571594"/>
            <a:ext cx="4145280" cy="1569661"/>
          </a:xfrm>
          <a:prstGeom prst="rect">
            <a:avLst/>
          </a:prstGeom>
        </p:spPr>
        <p:txBody>
          <a:bodyPr wrap="square">
            <a:spAutoFit/>
          </a:bodyPr>
          <a:lstStyle/>
          <a:p>
            <a:pPr lvl="0"/>
            <a:r>
              <a:rPr lang="en-CA" b="1" i="1" dirty="0">
                <a:solidFill>
                  <a:srgbClr val="FFFFFF"/>
                </a:solidFill>
              </a:rPr>
              <a:t>Davidson &amp; Associates, Inc. v. Internet Gateway</a:t>
            </a:r>
            <a:r>
              <a:rPr lang="en-CA" b="1" dirty="0" smtClean="0">
                <a:solidFill>
                  <a:srgbClr val="FFFFFF"/>
                </a:solidFill>
              </a:rPr>
              <a:t>, </a:t>
            </a:r>
            <a:r>
              <a:rPr lang="en-CA" b="1" dirty="0">
                <a:solidFill>
                  <a:srgbClr val="FFFFFF"/>
                </a:solidFill>
              </a:rPr>
              <a:t>2005 U.S. App. LEXIS 18973 (8</a:t>
            </a:r>
            <a:r>
              <a:rPr lang="en-CA" b="1" baseline="30000" dirty="0">
                <a:solidFill>
                  <a:srgbClr val="FFFFFF"/>
                </a:solidFill>
              </a:rPr>
              <a:t>th</a:t>
            </a:r>
            <a:r>
              <a:rPr lang="en-CA" b="1" dirty="0">
                <a:solidFill>
                  <a:srgbClr val="FFFFFF"/>
                </a:solidFill>
              </a:rPr>
              <a:t> Cir. 2005</a:t>
            </a:r>
            <a:r>
              <a:rPr lang="en-CA" b="1" dirty="0" smtClean="0">
                <a:solidFill>
                  <a:srgbClr val="FFFFFF"/>
                </a:solidFill>
              </a:rPr>
              <a:t>)  </a:t>
            </a:r>
            <a:r>
              <a:rPr lang="en-CA" sz="1400" dirty="0" smtClean="0">
                <a:hlinkClick r:id="rId4"/>
              </a:rPr>
              <a:t>http</a:t>
            </a:r>
            <a:r>
              <a:rPr lang="en-CA" sz="1400" dirty="0">
                <a:hlinkClick r:id="rId4"/>
              </a:rPr>
              <a:t>://cyber.law.harvard.edu/people/tfisher/2005%20Blizzard%</a:t>
            </a:r>
            <a:r>
              <a:rPr lang="en-CA" sz="1400" dirty="0" smtClean="0">
                <a:hlinkClick r:id="rId4"/>
              </a:rPr>
              <a:t>20Abridged.pdf</a:t>
            </a:r>
            <a:endParaRPr lang="en-CA" sz="1400" dirty="0" smtClean="0"/>
          </a:p>
          <a:p>
            <a:pPr lvl="0"/>
            <a:endParaRPr lang="en-CA" sz="1400" b="1" dirty="0"/>
          </a:p>
        </p:txBody>
      </p:sp>
      <p:sp>
        <p:nvSpPr>
          <p:cNvPr id="10" name="Rectangle 9"/>
          <p:cNvSpPr/>
          <p:nvPr/>
        </p:nvSpPr>
        <p:spPr>
          <a:xfrm>
            <a:off x="172084" y="4598949"/>
            <a:ext cx="4572000" cy="1354217"/>
          </a:xfrm>
          <a:prstGeom prst="rect">
            <a:avLst/>
          </a:prstGeom>
        </p:spPr>
        <p:txBody>
          <a:bodyPr>
            <a:spAutoFit/>
          </a:bodyPr>
          <a:lstStyle/>
          <a:p>
            <a:r>
              <a:rPr lang="en-CA" b="1" i="1" dirty="0">
                <a:solidFill>
                  <a:srgbClr val="FFFFFF"/>
                </a:solidFill>
              </a:rPr>
              <a:t>Brown v. Entertainment Merchants Association</a:t>
            </a:r>
            <a:r>
              <a:rPr lang="en-CA" dirty="0">
                <a:solidFill>
                  <a:srgbClr val="FFFFFF"/>
                </a:solidFill>
              </a:rPr>
              <a:t>, 131 S. Ct. 2729 (2011)</a:t>
            </a:r>
            <a:r>
              <a:rPr lang="en-US" dirty="0">
                <a:solidFill>
                  <a:srgbClr val="FFFFFF"/>
                </a:solidFill>
              </a:rPr>
              <a:t> </a:t>
            </a:r>
            <a:endParaRPr lang="en-US" dirty="0" smtClean="0">
              <a:solidFill>
                <a:srgbClr val="FFFFFF"/>
              </a:solidFill>
            </a:endParaRPr>
          </a:p>
          <a:p>
            <a:r>
              <a:rPr lang="en-US" dirty="0" smtClean="0">
                <a:solidFill>
                  <a:srgbClr val="FFFFFF"/>
                </a:solidFill>
              </a:rPr>
              <a:t>(originally </a:t>
            </a:r>
            <a:r>
              <a:rPr lang="en-US" b="1" i="1" dirty="0" smtClean="0">
                <a:solidFill>
                  <a:srgbClr val="FFFFFF"/>
                </a:solidFill>
              </a:rPr>
              <a:t>VSDA v. Schwarzenegger</a:t>
            </a:r>
            <a:r>
              <a:rPr lang="en-US" dirty="0" smtClean="0"/>
              <a:t>)</a:t>
            </a:r>
          </a:p>
          <a:p>
            <a:r>
              <a:rPr lang="en-US" sz="1400" dirty="0">
                <a:hlinkClick r:id="rId5"/>
              </a:rPr>
              <a:t>http://www.wneclaw.com/firstamendment/</a:t>
            </a:r>
            <a:r>
              <a:rPr lang="en-US" sz="1400" dirty="0" smtClean="0">
                <a:hlinkClick r:id="rId5"/>
              </a:rPr>
              <a:t>brown.pdf</a:t>
            </a:r>
            <a:endParaRPr lang="en-US" sz="1400" dirty="0" smtClean="0"/>
          </a:p>
          <a:p>
            <a:endParaRPr lang="en-US" sz="1400" dirty="0"/>
          </a:p>
        </p:txBody>
      </p:sp>
    </p:spTree>
    <p:extLst>
      <p:ext uri="{BB962C8B-B14F-4D97-AF65-F5344CB8AC3E}">
        <p14:creationId xmlns:p14="http://schemas.microsoft.com/office/powerpoint/2010/main" val="36788235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686800" cy="883415"/>
          </a:xfrm>
        </p:spPr>
        <p:txBody>
          <a:bodyPr>
            <a:normAutofit/>
          </a:bodyPr>
          <a:lstStyle/>
          <a:p>
            <a:r>
              <a:rPr lang="en-US" b="1" i="1" dirty="0" smtClean="0">
                <a:solidFill>
                  <a:srgbClr val="FFFF00"/>
                </a:solidFill>
                <a:latin typeface="+mn-lt"/>
              </a:rPr>
              <a:t>BnetD</a:t>
            </a:r>
            <a:r>
              <a:rPr lang="en-US" b="1" dirty="0" smtClean="0">
                <a:solidFill>
                  <a:srgbClr val="FFFF00"/>
                </a:solidFill>
                <a:latin typeface="+mn-lt"/>
              </a:rPr>
              <a:t> case “seems to be about”…</a:t>
            </a:r>
            <a:endParaRPr lang="en-US" b="1" dirty="0">
              <a:solidFill>
                <a:srgbClr val="FFFF00"/>
              </a:solidFill>
              <a:latin typeface="+mn-lt"/>
            </a:endParaRPr>
          </a:p>
        </p:txBody>
      </p:sp>
      <p:sp>
        <p:nvSpPr>
          <p:cNvPr id="3" name="Content Placeholder 2"/>
          <p:cNvSpPr>
            <a:spLocks noGrp="1"/>
          </p:cNvSpPr>
          <p:nvPr>
            <p:ph sz="quarter" idx="10"/>
          </p:nvPr>
        </p:nvSpPr>
        <p:spPr>
          <a:xfrm>
            <a:off x="457200" y="763475"/>
            <a:ext cx="8686800" cy="5484926"/>
          </a:xfrm>
        </p:spPr>
        <p:txBody>
          <a:bodyPr>
            <a:normAutofit fontScale="70000" lnSpcReduction="20000"/>
          </a:bodyPr>
          <a:lstStyle/>
          <a:p>
            <a:pPr marL="0" indent="0">
              <a:lnSpc>
                <a:spcPct val="100000"/>
              </a:lnSpc>
              <a:buNone/>
            </a:pPr>
            <a:r>
              <a:rPr lang="en-US" sz="3100" dirty="0" smtClean="0">
                <a:solidFill>
                  <a:srgbClr val="FFFFFF"/>
                </a:solidFill>
                <a:latin typeface="+mn-lt"/>
                <a:cs typeface="Lucida Console"/>
              </a:rPr>
              <a:t>* “</a:t>
            </a:r>
            <a:r>
              <a:rPr lang="en-US" sz="3100" dirty="0">
                <a:solidFill>
                  <a:srgbClr val="FFFFFF"/>
                </a:solidFill>
                <a:latin typeface="+mn-lt"/>
                <a:cs typeface="Lucida Console"/>
              </a:rPr>
              <a:t>BnetD” versus </a:t>
            </a:r>
            <a:r>
              <a:rPr lang="en-US" sz="3100" dirty="0" smtClean="0">
                <a:solidFill>
                  <a:srgbClr val="FFFFFF"/>
                </a:solidFill>
                <a:latin typeface="+mn-lt"/>
                <a:cs typeface="Lucida Console"/>
              </a:rPr>
              <a:t>Blizzard’s </a:t>
            </a:r>
            <a:r>
              <a:rPr lang="en-US" sz="3100" dirty="0">
                <a:solidFill>
                  <a:srgbClr val="FFFFFF"/>
                </a:solidFill>
                <a:latin typeface="+mn-lt"/>
                <a:cs typeface="Lucida Console"/>
              </a:rPr>
              <a:t>“</a:t>
            </a:r>
            <a:r>
              <a:rPr lang="en-US" sz="3100" dirty="0" err="1">
                <a:solidFill>
                  <a:srgbClr val="FFFFFF"/>
                </a:solidFill>
                <a:latin typeface="+mn-lt"/>
                <a:cs typeface="Lucida Console"/>
              </a:rPr>
              <a:t>Battle.net</a:t>
            </a:r>
            <a:r>
              <a:rPr lang="en-US" sz="3100" dirty="0" smtClean="0">
                <a:solidFill>
                  <a:srgbClr val="FFFFFF"/>
                </a:solidFill>
                <a:latin typeface="+mn-lt"/>
                <a:cs typeface="Lucida Console"/>
              </a:rPr>
              <a:t>”</a:t>
            </a:r>
          </a:p>
          <a:p>
            <a:pPr marL="0" indent="0">
              <a:lnSpc>
                <a:spcPct val="100000"/>
              </a:lnSpc>
              <a:buNone/>
            </a:pPr>
            <a:endParaRPr lang="en-US" sz="3100" dirty="0">
              <a:latin typeface="+mn-lt"/>
              <a:cs typeface="Lucida Console"/>
            </a:endParaRPr>
          </a:p>
          <a:p>
            <a:pPr marL="0" indent="0">
              <a:lnSpc>
                <a:spcPct val="100000"/>
              </a:lnSpc>
              <a:buNone/>
            </a:pPr>
            <a:r>
              <a:rPr lang="en-US" sz="3100" dirty="0" smtClean="0">
                <a:solidFill>
                  <a:srgbClr val="FFFFFF"/>
                </a:solidFill>
                <a:latin typeface="+mn-lt"/>
                <a:cs typeface="Lucida Console"/>
              </a:rPr>
              <a:t>* Amici </a:t>
            </a:r>
            <a:r>
              <a:rPr lang="en-US" sz="3100" dirty="0">
                <a:solidFill>
                  <a:srgbClr val="FFFFFF"/>
                </a:solidFill>
                <a:latin typeface="+mn-lt"/>
                <a:cs typeface="Lucida Console"/>
              </a:rPr>
              <a:t>Curiae Brief supporting defendants by teachers of IP </a:t>
            </a:r>
            <a:r>
              <a:rPr lang="en-US" sz="3100" dirty="0" smtClean="0">
                <a:solidFill>
                  <a:srgbClr val="FFFFFF"/>
                </a:solidFill>
                <a:latin typeface="+mn-lt"/>
                <a:cs typeface="Lucida Console"/>
              </a:rPr>
              <a:t>Law in U.S</a:t>
            </a:r>
            <a:r>
              <a:rPr lang="en-US" sz="3100" dirty="0">
                <a:solidFill>
                  <a:srgbClr val="FFFFFF"/>
                </a:solidFill>
                <a:latin typeface="+mn-lt"/>
                <a:cs typeface="Lucida Console"/>
              </a:rPr>
              <a:t>. law </a:t>
            </a:r>
            <a:r>
              <a:rPr lang="en-US" sz="3100" dirty="0" smtClean="0">
                <a:solidFill>
                  <a:srgbClr val="FFFFFF"/>
                </a:solidFill>
                <a:latin typeface="+mn-lt"/>
                <a:cs typeface="Lucida Console"/>
              </a:rPr>
              <a:t>schools</a:t>
            </a:r>
          </a:p>
          <a:p>
            <a:pPr marL="0" indent="0">
              <a:lnSpc>
                <a:spcPct val="100000"/>
              </a:lnSpc>
              <a:buNone/>
            </a:pPr>
            <a:r>
              <a:rPr lang="en-US" sz="1500" dirty="0" smtClean="0">
                <a:latin typeface="+mn-lt"/>
                <a:cs typeface="Lucida Console"/>
                <a:hlinkClick r:id="rId2"/>
              </a:rPr>
              <a:t>https</a:t>
            </a:r>
            <a:r>
              <a:rPr lang="en-US" sz="1500" dirty="0">
                <a:latin typeface="+mn-lt"/>
                <a:cs typeface="Lucida Console"/>
                <a:hlinkClick r:id="rId2"/>
              </a:rPr>
              <a:t>://www.eff.org/sites/default/files/filenode/</a:t>
            </a:r>
            <a:r>
              <a:rPr lang="en-US" sz="1500" dirty="0" smtClean="0">
                <a:latin typeface="+mn-lt"/>
                <a:cs typeface="Lucida Console"/>
                <a:hlinkClick r:id="rId2"/>
              </a:rPr>
              <a:t>Blizzard_v_bnetd20040221_law_professor_brief.pdf</a:t>
            </a:r>
            <a:endParaRPr lang="en-US" sz="1500" dirty="0">
              <a:latin typeface="+mn-lt"/>
              <a:cs typeface="Lucida Console"/>
            </a:endParaRPr>
          </a:p>
          <a:p>
            <a:pPr marL="0" indent="0">
              <a:lnSpc>
                <a:spcPct val="100000"/>
              </a:lnSpc>
              <a:buNone/>
            </a:pPr>
            <a:endParaRPr lang="en-US" sz="3100" dirty="0" smtClean="0">
              <a:solidFill>
                <a:srgbClr val="0000FF"/>
              </a:solidFill>
              <a:latin typeface="+mn-lt"/>
              <a:cs typeface="Lucida Console"/>
            </a:endParaRPr>
          </a:p>
          <a:p>
            <a:pPr marL="0" indent="0">
              <a:lnSpc>
                <a:spcPct val="100000"/>
              </a:lnSpc>
              <a:buNone/>
            </a:pPr>
            <a:r>
              <a:rPr lang="en-US" sz="3100" dirty="0" smtClean="0">
                <a:solidFill>
                  <a:srgbClr val="FFFF00"/>
                </a:solidFill>
                <a:latin typeface="+mn-lt"/>
                <a:cs typeface="Lucida Console"/>
              </a:rPr>
              <a:t>* </a:t>
            </a:r>
            <a:r>
              <a:rPr lang="en-US" sz="3100" dirty="0" smtClean="0">
                <a:solidFill>
                  <a:srgbClr val="FF0000"/>
                </a:solidFill>
                <a:latin typeface="+mn-lt"/>
                <a:cs typeface="Lucida Console"/>
              </a:rPr>
              <a:t>Argued </a:t>
            </a:r>
            <a:r>
              <a:rPr lang="en-US" sz="3100" dirty="0">
                <a:solidFill>
                  <a:srgbClr val="FF0000"/>
                </a:solidFill>
                <a:latin typeface="+mn-lt"/>
                <a:cs typeface="Lucida Console"/>
              </a:rPr>
              <a:t>unsuccessfully </a:t>
            </a:r>
            <a:r>
              <a:rPr lang="en-US" sz="3100" dirty="0">
                <a:solidFill>
                  <a:srgbClr val="FFFF00"/>
                </a:solidFill>
                <a:latin typeface="+mn-lt"/>
                <a:cs typeface="Lucida Console"/>
              </a:rPr>
              <a:t>that insofar as they prohibit permissible </a:t>
            </a:r>
            <a:r>
              <a:rPr lang="en-US" sz="3100" dirty="0" smtClean="0">
                <a:solidFill>
                  <a:srgbClr val="FFFF00"/>
                </a:solidFill>
                <a:latin typeface="+mn-lt"/>
                <a:cs typeface="Lucida Console"/>
              </a:rPr>
              <a:t>“</a:t>
            </a:r>
            <a:r>
              <a:rPr lang="en-US" sz="3100" dirty="0">
                <a:solidFill>
                  <a:srgbClr val="FFFF00"/>
                </a:solidFill>
                <a:latin typeface="+mn-lt"/>
                <a:cs typeface="Lucida Console"/>
              </a:rPr>
              <a:t>reverse engineering” </a:t>
            </a:r>
            <a:r>
              <a:rPr lang="en-US" sz="3100" dirty="0">
                <a:solidFill>
                  <a:srgbClr val="CCFFCC"/>
                </a:solidFill>
                <a:latin typeface="+mn-lt"/>
                <a:cs typeface="Lucida Console"/>
              </a:rPr>
              <a:t>Blizzard’s EULA’s should be preempted by </a:t>
            </a:r>
            <a:r>
              <a:rPr lang="en-US" sz="3100" dirty="0" smtClean="0">
                <a:solidFill>
                  <a:srgbClr val="CCFFCC"/>
                </a:solidFill>
                <a:latin typeface="+mn-lt"/>
                <a:cs typeface="Lucida Console"/>
              </a:rPr>
              <a:t>copyright </a:t>
            </a:r>
            <a:r>
              <a:rPr lang="en-US" sz="3100" dirty="0">
                <a:solidFill>
                  <a:srgbClr val="CCFFCC"/>
                </a:solidFill>
                <a:latin typeface="+mn-lt"/>
                <a:cs typeface="Lucida Console"/>
              </a:rPr>
              <a:t>law</a:t>
            </a:r>
            <a:r>
              <a:rPr lang="en-US" sz="3100" dirty="0">
                <a:solidFill>
                  <a:srgbClr val="FFFF00"/>
                </a:solidFill>
                <a:latin typeface="+mn-lt"/>
                <a:cs typeface="Lucida Console"/>
              </a:rPr>
              <a:t>. Alternatively argued that enforcement of the EULA’s </a:t>
            </a:r>
            <a:r>
              <a:rPr lang="en-US" sz="3100" dirty="0" smtClean="0">
                <a:solidFill>
                  <a:srgbClr val="FFFF00"/>
                </a:solidFill>
                <a:latin typeface="+mn-lt"/>
                <a:cs typeface="Lucida Console"/>
              </a:rPr>
              <a:t>should </a:t>
            </a:r>
            <a:r>
              <a:rPr lang="en-US" sz="3100" dirty="0">
                <a:solidFill>
                  <a:srgbClr val="FFFF00"/>
                </a:solidFill>
                <a:latin typeface="+mn-lt"/>
                <a:cs typeface="Lucida Console"/>
              </a:rPr>
              <a:t>be denied under the </a:t>
            </a:r>
            <a:r>
              <a:rPr lang="en-US" sz="3100" dirty="0">
                <a:solidFill>
                  <a:srgbClr val="CCFFCC"/>
                </a:solidFill>
                <a:latin typeface="+mn-lt"/>
                <a:cs typeface="Lucida Console"/>
              </a:rPr>
              <a:t>Doctrine of Copyright Misuse </a:t>
            </a:r>
            <a:r>
              <a:rPr lang="en-US" sz="3100" dirty="0">
                <a:solidFill>
                  <a:srgbClr val="FFFF00"/>
                </a:solidFill>
                <a:latin typeface="+mn-lt"/>
                <a:cs typeface="Lucida Console"/>
              </a:rPr>
              <a:t>(related </a:t>
            </a:r>
            <a:r>
              <a:rPr lang="en-US" sz="3100" dirty="0" smtClean="0">
                <a:solidFill>
                  <a:srgbClr val="FFFF00"/>
                </a:solidFill>
                <a:latin typeface="+mn-lt"/>
                <a:cs typeface="Lucida Console"/>
              </a:rPr>
              <a:t>to concept </a:t>
            </a:r>
            <a:r>
              <a:rPr lang="en-US" sz="3100" dirty="0">
                <a:solidFill>
                  <a:srgbClr val="FFFF00"/>
                </a:solidFill>
                <a:latin typeface="+mn-lt"/>
                <a:cs typeface="Lucida Console"/>
              </a:rPr>
              <a:t>of “Copyright Monopoly”). </a:t>
            </a:r>
          </a:p>
          <a:p>
            <a:pPr marL="0" indent="0">
              <a:lnSpc>
                <a:spcPct val="100000"/>
              </a:lnSpc>
              <a:buNone/>
            </a:pPr>
            <a:endParaRPr lang="en-US" sz="3100" dirty="0" smtClean="0">
              <a:latin typeface="+mn-lt"/>
              <a:cs typeface="Lucida Console"/>
            </a:endParaRPr>
          </a:p>
          <a:p>
            <a:pPr marL="0" indent="0">
              <a:lnSpc>
                <a:spcPct val="100000"/>
              </a:lnSpc>
              <a:buNone/>
            </a:pPr>
            <a:r>
              <a:rPr lang="en-US" sz="3100" dirty="0" smtClean="0">
                <a:solidFill>
                  <a:srgbClr val="FFFFFF"/>
                </a:solidFill>
                <a:latin typeface="+mn-lt"/>
                <a:cs typeface="Lucida Console"/>
              </a:rPr>
              <a:t>*Attempted </a:t>
            </a:r>
            <a:r>
              <a:rPr lang="en-US" sz="3100" dirty="0">
                <a:solidFill>
                  <a:srgbClr val="FFFFFF"/>
                </a:solidFill>
                <a:latin typeface="+mn-lt"/>
                <a:cs typeface="Lucida Console"/>
              </a:rPr>
              <a:t>unsuccessfully to preserve </a:t>
            </a:r>
            <a:r>
              <a:rPr lang="en-US" sz="3100" u="sng" dirty="0">
                <a:solidFill>
                  <a:srgbClr val="FFFFFF"/>
                </a:solidFill>
                <a:latin typeface="+mn-lt"/>
                <a:cs typeface="Lucida Console"/>
              </a:rPr>
              <a:t>Sega Enterprises </a:t>
            </a:r>
            <a:r>
              <a:rPr lang="en-US" sz="3100" dirty="0">
                <a:solidFill>
                  <a:srgbClr val="FFFFFF"/>
                </a:solidFill>
                <a:latin typeface="+mn-lt"/>
                <a:cs typeface="Lucida Console"/>
              </a:rPr>
              <a:t>v. </a:t>
            </a:r>
            <a:r>
              <a:rPr lang="en-US" sz="3100" u="sng" dirty="0">
                <a:solidFill>
                  <a:srgbClr val="FFFFFF"/>
                </a:solidFill>
                <a:latin typeface="+mn-lt"/>
                <a:cs typeface="Lucida Console"/>
              </a:rPr>
              <a:t>Accolade, Inc</a:t>
            </a:r>
            <a:r>
              <a:rPr lang="en-US" sz="3100" dirty="0">
                <a:solidFill>
                  <a:srgbClr val="FFFFFF"/>
                </a:solidFill>
                <a:latin typeface="+mn-lt"/>
                <a:cs typeface="Lucida Console"/>
              </a:rPr>
              <a:t>. </a:t>
            </a:r>
            <a:r>
              <a:rPr lang="en-US" sz="3100" dirty="0" smtClean="0">
                <a:solidFill>
                  <a:srgbClr val="FFFFFF"/>
                </a:solidFill>
                <a:latin typeface="+mn-lt"/>
                <a:cs typeface="Lucida Console"/>
              </a:rPr>
              <a:t>statement </a:t>
            </a:r>
            <a:r>
              <a:rPr lang="en-US" sz="3100" dirty="0">
                <a:solidFill>
                  <a:srgbClr val="FFFFFF"/>
                </a:solidFill>
                <a:latin typeface="+mn-lt"/>
                <a:cs typeface="Lucida Console"/>
              </a:rPr>
              <a:t>of the application of Fair Use to to reverse </a:t>
            </a:r>
            <a:r>
              <a:rPr lang="en-US" sz="3100" dirty="0" smtClean="0">
                <a:solidFill>
                  <a:srgbClr val="FFFFFF"/>
                </a:solidFill>
                <a:latin typeface="+mn-lt"/>
                <a:cs typeface="Lucida Console"/>
              </a:rPr>
              <a:t>Engineering</a:t>
            </a:r>
          </a:p>
          <a:p>
            <a:pPr marL="0" indent="0">
              <a:lnSpc>
                <a:spcPct val="100000"/>
              </a:lnSpc>
              <a:buNone/>
            </a:pPr>
            <a:r>
              <a:rPr lang="en-US" sz="3100" dirty="0" smtClean="0">
                <a:latin typeface="+mn-lt"/>
                <a:cs typeface="Lucida Console"/>
              </a:rPr>
              <a:t>                                                          </a:t>
            </a:r>
          </a:p>
          <a:p>
            <a:pPr marL="0" indent="0">
              <a:lnSpc>
                <a:spcPct val="100000"/>
              </a:lnSpc>
              <a:buNone/>
            </a:pPr>
            <a:r>
              <a:rPr lang="en-US" sz="3100" dirty="0" smtClean="0">
                <a:solidFill>
                  <a:srgbClr val="FF0000"/>
                </a:solidFill>
                <a:latin typeface="+mn-lt"/>
                <a:cs typeface="Lucida Console"/>
              </a:rPr>
              <a:t>* HARSHEST MOD CASE</a:t>
            </a:r>
            <a:endParaRPr lang="en-US" sz="3100" dirty="0">
              <a:solidFill>
                <a:srgbClr val="FF0000"/>
              </a:solidFill>
              <a:latin typeface="+mn-lt"/>
              <a:cs typeface="Lucida Console"/>
            </a:endParaRPr>
          </a:p>
          <a:p>
            <a:endParaRPr lang="en-US" dirty="0"/>
          </a:p>
        </p:txBody>
      </p:sp>
      <p:pic>
        <p:nvPicPr>
          <p:cNvPr id="4" name="Content Placeholder 3" descr="569px-Ork.png"/>
          <p:cNvPicPr>
            <a:picLocks noChangeAspect="1"/>
          </p:cNvPicPr>
          <p:nvPr/>
        </p:nvPicPr>
        <p:blipFill rotWithShape="1">
          <a:blip r:embed="rId3" cstate="print">
            <a:extLst>
              <a:ext uri="{28A0092B-C50C-407E-A947-70E740481C1C}">
                <a14:useLocalDpi xmlns:a14="http://schemas.microsoft.com/office/drawing/2010/main"/>
              </a:ext>
            </a:extLst>
          </a:blip>
          <a:srcRect l="-389" r="-389"/>
          <a:stretch/>
        </p:blipFill>
        <p:spPr>
          <a:xfrm>
            <a:off x="7926251" y="5057283"/>
            <a:ext cx="1036320" cy="1082528"/>
          </a:xfrm>
          <a:prstGeom prst="rect">
            <a:avLst/>
          </a:prstGeom>
        </p:spPr>
      </p:pic>
    </p:spTree>
    <p:extLst>
      <p:ext uri="{BB962C8B-B14F-4D97-AF65-F5344CB8AC3E}">
        <p14:creationId xmlns:p14="http://schemas.microsoft.com/office/powerpoint/2010/main" val="11189451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953"/>
            <a:ext cx="9144000" cy="633285"/>
          </a:xfrm>
        </p:spPr>
        <p:txBody>
          <a:bodyPr>
            <a:normAutofit fontScale="90000"/>
          </a:bodyPr>
          <a:lstStyle/>
          <a:p>
            <a:r>
              <a:rPr lang="en-US" sz="3200" b="1" i="1" dirty="0" smtClean="0">
                <a:solidFill>
                  <a:srgbClr val="FFFFFF"/>
                </a:solidFill>
                <a:latin typeface="+mn-lt"/>
              </a:rPr>
              <a:t>  </a:t>
            </a:r>
            <a:r>
              <a:rPr lang="en-US" sz="3200" b="1" i="1" dirty="0" smtClean="0">
                <a:solidFill>
                  <a:srgbClr val="FFFF00"/>
                </a:solidFill>
                <a:latin typeface="+mn-lt"/>
              </a:rPr>
              <a:t>Schwarzenegger</a:t>
            </a:r>
            <a:r>
              <a:rPr lang="en-US" sz="3200" dirty="0" smtClean="0">
                <a:solidFill>
                  <a:srgbClr val="FFFF00"/>
                </a:solidFill>
                <a:latin typeface="+mn-lt"/>
              </a:rPr>
              <a:t> </a:t>
            </a:r>
            <a:r>
              <a:rPr lang="en-US" sz="3200" dirty="0">
                <a:solidFill>
                  <a:srgbClr val="FFFF00"/>
                </a:solidFill>
                <a:latin typeface="+mn-lt"/>
              </a:rPr>
              <a:t>case “seems to </a:t>
            </a:r>
            <a:r>
              <a:rPr lang="en-US" sz="3200" dirty="0" smtClean="0">
                <a:solidFill>
                  <a:srgbClr val="FFFF00"/>
                </a:solidFill>
                <a:latin typeface="+mn-lt"/>
              </a:rPr>
              <a:t>be about”</a:t>
            </a:r>
            <a:r>
              <a:rPr lang="en-US" sz="3200" dirty="0">
                <a:solidFill>
                  <a:srgbClr val="FFFF00"/>
                </a:solidFill>
                <a:latin typeface="+mn-lt"/>
              </a:rPr>
              <a:t>…</a:t>
            </a:r>
          </a:p>
        </p:txBody>
      </p:sp>
      <p:sp>
        <p:nvSpPr>
          <p:cNvPr id="3" name="Content Placeholder 2"/>
          <p:cNvSpPr>
            <a:spLocks noGrp="1"/>
          </p:cNvSpPr>
          <p:nvPr>
            <p:ph sz="quarter" idx="10"/>
          </p:nvPr>
        </p:nvSpPr>
        <p:spPr>
          <a:xfrm>
            <a:off x="205620" y="665239"/>
            <a:ext cx="8843130" cy="5627876"/>
          </a:xfrm>
        </p:spPr>
        <p:txBody>
          <a:bodyPr>
            <a:normAutofit/>
          </a:bodyPr>
          <a:lstStyle/>
          <a:p>
            <a:pPr marL="0" indent="0">
              <a:buNone/>
            </a:pPr>
            <a:r>
              <a:rPr lang="en-CA" b="1" i="1" dirty="0" smtClean="0">
                <a:solidFill>
                  <a:srgbClr val="FF6600"/>
                </a:solidFill>
                <a:latin typeface="+mn-lt"/>
                <a:cs typeface="Lucida Console"/>
              </a:rPr>
              <a:t>California </a:t>
            </a:r>
            <a:r>
              <a:rPr lang="en-CA" b="1" dirty="0" smtClean="0">
                <a:solidFill>
                  <a:srgbClr val="FF6600"/>
                </a:solidFill>
                <a:latin typeface="+mn-lt"/>
                <a:cs typeface="Lucida Console"/>
              </a:rPr>
              <a:t>Statute </a:t>
            </a:r>
            <a:r>
              <a:rPr lang="en-CA" b="1" dirty="0">
                <a:solidFill>
                  <a:srgbClr val="FF6600"/>
                </a:solidFill>
                <a:latin typeface="+mn-lt"/>
                <a:cs typeface="Lucida Console"/>
              </a:rPr>
              <a:t>defined “violent video </a:t>
            </a:r>
            <a:r>
              <a:rPr lang="en-CA" b="1" dirty="0" smtClean="0">
                <a:solidFill>
                  <a:srgbClr val="FF6600"/>
                </a:solidFill>
                <a:latin typeface="+mn-lt"/>
                <a:cs typeface="Lucida Console"/>
              </a:rPr>
              <a:t> </a:t>
            </a:r>
          </a:p>
          <a:p>
            <a:pPr marL="0" indent="0">
              <a:buNone/>
            </a:pPr>
            <a:r>
              <a:rPr lang="en-CA" b="1" dirty="0" smtClean="0">
                <a:solidFill>
                  <a:srgbClr val="FF6600"/>
                </a:solidFill>
                <a:latin typeface="+mn-lt"/>
                <a:cs typeface="Lucida Console"/>
              </a:rPr>
              <a:t>game</a:t>
            </a:r>
            <a:r>
              <a:rPr lang="en-CA" b="1" dirty="0">
                <a:solidFill>
                  <a:srgbClr val="FF6600"/>
                </a:solidFill>
                <a:latin typeface="+mn-lt"/>
                <a:cs typeface="Lucida Console"/>
              </a:rPr>
              <a:t>” </a:t>
            </a:r>
            <a:r>
              <a:rPr lang="en-CA" b="1" dirty="0" smtClean="0">
                <a:solidFill>
                  <a:srgbClr val="FF6600"/>
                </a:solidFill>
                <a:latin typeface="+mn-lt"/>
                <a:cs typeface="Lucida Console"/>
              </a:rPr>
              <a:t>as:</a:t>
            </a:r>
            <a:endParaRPr lang="en-US" b="1" dirty="0">
              <a:solidFill>
                <a:srgbClr val="FF6600"/>
              </a:solidFill>
              <a:latin typeface="+mn-lt"/>
              <a:cs typeface="Lucida Console"/>
            </a:endParaRPr>
          </a:p>
          <a:p>
            <a:pPr marL="0" indent="0">
              <a:buNone/>
            </a:pPr>
            <a:r>
              <a:rPr lang="en-CA" dirty="0" smtClean="0">
                <a:solidFill>
                  <a:srgbClr val="FFFFFF"/>
                </a:solidFill>
                <a:latin typeface="+mn-lt"/>
                <a:cs typeface="Lucida Console"/>
              </a:rPr>
              <a:t>“(</a:t>
            </a:r>
            <a:r>
              <a:rPr lang="en-CA" dirty="0">
                <a:solidFill>
                  <a:srgbClr val="FFFFFF"/>
                </a:solidFill>
                <a:latin typeface="+mn-lt"/>
                <a:cs typeface="Lucida Console"/>
              </a:rPr>
              <a:t>d)(1) “</a:t>
            </a:r>
            <a:r>
              <a:rPr lang="en-CA" dirty="0">
                <a:solidFill>
                  <a:srgbClr val="FF0000"/>
                </a:solidFill>
                <a:latin typeface="+mn-lt"/>
                <a:cs typeface="Lucida Console"/>
              </a:rPr>
              <a:t>Violent video game</a:t>
            </a:r>
            <a:r>
              <a:rPr lang="en-CA" dirty="0">
                <a:solidFill>
                  <a:srgbClr val="FFFFFF"/>
                </a:solidFill>
                <a:latin typeface="+mn-lt"/>
                <a:cs typeface="Lucida Console"/>
              </a:rPr>
              <a:t>” means a video </a:t>
            </a:r>
            <a:r>
              <a:rPr lang="en-CA" dirty="0" smtClean="0">
                <a:solidFill>
                  <a:srgbClr val="FFFFFF"/>
                </a:solidFill>
                <a:latin typeface="+mn-lt"/>
                <a:cs typeface="Lucida Console"/>
              </a:rPr>
              <a:t>game </a:t>
            </a:r>
            <a:r>
              <a:rPr lang="en-CA" dirty="0">
                <a:solidFill>
                  <a:srgbClr val="FFFFFF"/>
                </a:solidFill>
                <a:latin typeface="+mn-lt"/>
                <a:cs typeface="Lucida Console"/>
              </a:rPr>
              <a:t>in </a:t>
            </a:r>
            <a:r>
              <a:rPr lang="en-CA" dirty="0" smtClean="0">
                <a:solidFill>
                  <a:srgbClr val="FFFFFF"/>
                </a:solidFill>
                <a:latin typeface="+mn-lt"/>
                <a:cs typeface="Lucida Console"/>
              </a:rPr>
              <a:t> </a:t>
            </a:r>
          </a:p>
          <a:p>
            <a:pPr marL="0" indent="0">
              <a:buNone/>
            </a:pPr>
            <a:r>
              <a:rPr lang="en-CA" dirty="0" smtClean="0">
                <a:solidFill>
                  <a:srgbClr val="FFFFFF"/>
                </a:solidFill>
                <a:latin typeface="+mn-lt"/>
                <a:cs typeface="Lucida Console"/>
              </a:rPr>
              <a:t>which </a:t>
            </a:r>
            <a:r>
              <a:rPr lang="en-CA" dirty="0">
                <a:solidFill>
                  <a:srgbClr val="FFFFFF"/>
                </a:solidFill>
                <a:latin typeface="+mn-lt"/>
                <a:cs typeface="Lucida Console"/>
              </a:rPr>
              <a:t>the</a:t>
            </a:r>
            <a:r>
              <a:rPr lang="en-CA" dirty="0">
                <a:latin typeface="+mn-lt"/>
                <a:cs typeface="Lucida Console"/>
              </a:rPr>
              <a:t> </a:t>
            </a:r>
            <a:r>
              <a:rPr lang="en-CA" dirty="0">
                <a:solidFill>
                  <a:srgbClr val="FF0000"/>
                </a:solidFill>
                <a:latin typeface="+mn-lt"/>
                <a:cs typeface="Lucida Console"/>
              </a:rPr>
              <a:t>range of options </a:t>
            </a:r>
            <a:r>
              <a:rPr lang="en-CA" dirty="0" smtClean="0">
                <a:solidFill>
                  <a:srgbClr val="FF0000"/>
                </a:solidFill>
                <a:latin typeface="+mn-lt"/>
                <a:cs typeface="Lucida Console"/>
              </a:rPr>
              <a:t>available </a:t>
            </a:r>
            <a:r>
              <a:rPr lang="en-CA" dirty="0">
                <a:solidFill>
                  <a:srgbClr val="FF0000"/>
                </a:solidFill>
                <a:latin typeface="+mn-lt"/>
                <a:cs typeface="Lucida Console"/>
              </a:rPr>
              <a:t>to a player </a:t>
            </a:r>
            <a:endParaRPr lang="en-CA" dirty="0" smtClean="0">
              <a:solidFill>
                <a:srgbClr val="FF0000"/>
              </a:solidFill>
              <a:latin typeface="+mn-lt"/>
              <a:cs typeface="Lucida Console"/>
            </a:endParaRPr>
          </a:p>
          <a:p>
            <a:pPr marL="0" indent="0">
              <a:buNone/>
            </a:pPr>
            <a:r>
              <a:rPr lang="en-CA" dirty="0" smtClean="0">
                <a:solidFill>
                  <a:srgbClr val="FF0000"/>
                </a:solidFill>
                <a:latin typeface="+mn-lt"/>
                <a:cs typeface="Lucida Console"/>
              </a:rPr>
              <a:t>includes </a:t>
            </a:r>
            <a:r>
              <a:rPr lang="en-CA" dirty="0">
                <a:solidFill>
                  <a:srgbClr val="FF0000"/>
                </a:solidFill>
                <a:latin typeface="+mn-lt"/>
                <a:cs typeface="Lucida Console"/>
              </a:rPr>
              <a:t>killing, </a:t>
            </a:r>
            <a:r>
              <a:rPr lang="en-CA" dirty="0" smtClean="0">
                <a:solidFill>
                  <a:srgbClr val="FF0000"/>
                </a:solidFill>
                <a:latin typeface="+mn-lt"/>
                <a:cs typeface="Lucida Console"/>
              </a:rPr>
              <a:t>maiming</a:t>
            </a:r>
            <a:r>
              <a:rPr lang="en-CA" dirty="0">
                <a:solidFill>
                  <a:srgbClr val="FF0000"/>
                </a:solidFill>
                <a:latin typeface="+mn-lt"/>
                <a:cs typeface="Lucida Console"/>
              </a:rPr>
              <a:t>, dismembering, or </a:t>
            </a:r>
            <a:r>
              <a:rPr lang="en-CA" dirty="0" smtClean="0">
                <a:solidFill>
                  <a:srgbClr val="FF0000"/>
                </a:solidFill>
                <a:latin typeface="+mn-lt"/>
                <a:cs typeface="Lucida Console"/>
              </a:rPr>
              <a:t> </a:t>
            </a:r>
          </a:p>
          <a:p>
            <a:pPr marL="0" indent="0">
              <a:buNone/>
            </a:pPr>
            <a:r>
              <a:rPr lang="en-CA" dirty="0" smtClean="0">
                <a:solidFill>
                  <a:srgbClr val="FF0000"/>
                </a:solidFill>
                <a:latin typeface="+mn-lt"/>
                <a:cs typeface="Lucida Console"/>
              </a:rPr>
              <a:t>sexually assaulting an </a:t>
            </a:r>
            <a:r>
              <a:rPr lang="en-CA" dirty="0">
                <a:solidFill>
                  <a:srgbClr val="FF0000"/>
                </a:solidFill>
                <a:latin typeface="+mn-lt"/>
                <a:cs typeface="Lucida Console"/>
              </a:rPr>
              <a:t>image of a </a:t>
            </a:r>
            <a:r>
              <a:rPr lang="en-CA" dirty="0" smtClean="0">
                <a:solidFill>
                  <a:srgbClr val="FF0000"/>
                </a:solidFill>
                <a:latin typeface="+mn-lt"/>
                <a:cs typeface="Lucida Console"/>
              </a:rPr>
              <a:t>human being</a:t>
            </a:r>
            <a:r>
              <a:rPr lang="en-CA" dirty="0">
                <a:solidFill>
                  <a:srgbClr val="FFFFFF"/>
                </a:solidFill>
                <a:latin typeface="+mn-lt"/>
                <a:cs typeface="Lucida Console"/>
              </a:rPr>
              <a:t>, if </a:t>
            </a:r>
            <a:endParaRPr lang="en-CA" dirty="0" smtClean="0">
              <a:solidFill>
                <a:srgbClr val="FFFFFF"/>
              </a:solidFill>
              <a:latin typeface="+mn-lt"/>
              <a:cs typeface="Lucida Console"/>
            </a:endParaRPr>
          </a:p>
          <a:p>
            <a:pPr marL="0" indent="0">
              <a:buNone/>
            </a:pPr>
            <a:r>
              <a:rPr lang="en-CA" dirty="0" smtClean="0">
                <a:solidFill>
                  <a:srgbClr val="FFFFFF"/>
                </a:solidFill>
                <a:latin typeface="+mn-lt"/>
                <a:cs typeface="Lucida Console"/>
              </a:rPr>
              <a:t>those </a:t>
            </a:r>
            <a:r>
              <a:rPr lang="en-CA" dirty="0">
                <a:solidFill>
                  <a:srgbClr val="FFFFFF"/>
                </a:solidFill>
                <a:latin typeface="+mn-lt"/>
                <a:cs typeface="Lucida Console"/>
              </a:rPr>
              <a:t>acts are depicted in the game in a </a:t>
            </a:r>
            <a:r>
              <a:rPr lang="en-CA" dirty="0" smtClean="0">
                <a:solidFill>
                  <a:srgbClr val="FFFFFF"/>
                </a:solidFill>
                <a:latin typeface="+mn-lt"/>
                <a:cs typeface="Lucida Console"/>
              </a:rPr>
              <a:t>manner   </a:t>
            </a:r>
          </a:p>
          <a:p>
            <a:pPr marL="0" indent="0">
              <a:buNone/>
            </a:pPr>
            <a:r>
              <a:rPr lang="en-CA" dirty="0" smtClean="0">
                <a:solidFill>
                  <a:srgbClr val="FFFFFF"/>
                </a:solidFill>
                <a:latin typeface="+mn-lt"/>
                <a:cs typeface="Lucida Console"/>
              </a:rPr>
              <a:t>that </a:t>
            </a:r>
            <a:r>
              <a:rPr lang="en-CA" dirty="0">
                <a:solidFill>
                  <a:srgbClr val="FFFFFF"/>
                </a:solidFill>
                <a:latin typeface="+mn-lt"/>
                <a:cs typeface="Lucida Console"/>
              </a:rPr>
              <a:t>...</a:t>
            </a:r>
            <a:r>
              <a:rPr lang="en-CA" dirty="0" smtClean="0">
                <a:solidFill>
                  <a:srgbClr val="FFFFFF"/>
                </a:solidFill>
                <a:latin typeface="+mn-lt"/>
                <a:cs typeface="Lucida Console"/>
              </a:rPr>
              <a:t>:</a:t>
            </a:r>
            <a:r>
              <a:rPr lang="en-US" dirty="0">
                <a:solidFill>
                  <a:srgbClr val="FFFFFF"/>
                </a:solidFill>
                <a:latin typeface="+mn-lt"/>
                <a:cs typeface="Lucida Console"/>
              </a:rPr>
              <a:t> </a:t>
            </a:r>
            <a:r>
              <a:rPr lang="en-CA" dirty="0" smtClean="0">
                <a:solidFill>
                  <a:srgbClr val="FFFFFF"/>
                </a:solidFill>
                <a:latin typeface="+mn-lt"/>
                <a:cs typeface="Lucida Console"/>
              </a:rPr>
              <a:t>A</a:t>
            </a:r>
            <a:r>
              <a:rPr lang="en-CA" dirty="0">
                <a:solidFill>
                  <a:srgbClr val="FFFFFF"/>
                </a:solidFill>
                <a:latin typeface="+mn-lt"/>
                <a:cs typeface="Lucida Console"/>
              </a:rPr>
              <a:t>) Comes within all of </a:t>
            </a:r>
            <a:r>
              <a:rPr lang="en-CA" dirty="0" smtClean="0">
                <a:solidFill>
                  <a:srgbClr val="FFFFFF"/>
                </a:solidFill>
                <a:latin typeface="+mn-lt"/>
                <a:cs typeface="Lucida Console"/>
              </a:rPr>
              <a:t>the </a:t>
            </a:r>
            <a:r>
              <a:rPr lang="en-CA" dirty="0">
                <a:solidFill>
                  <a:srgbClr val="FFFFFF"/>
                </a:solidFill>
                <a:latin typeface="+mn-lt"/>
                <a:cs typeface="Lucida Console"/>
              </a:rPr>
              <a:t>following </a:t>
            </a:r>
            <a:endParaRPr lang="en-CA" dirty="0" smtClean="0">
              <a:solidFill>
                <a:srgbClr val="FFFFFF"/>
              </a:solidFill>
              <a:latin typeface="+mn-lt"/>
              <a:cs typeface="Lucida Console"/>
            </a:endParaRPr>
          </a:p>
          <a:p>
            <a:pPr marL="0" indent="0">
              <a:buNone/>
            </a:pPr>
            <a:r>
              <a:rPr lang="en-CA" dirty="0" smtClean="0">
                <a:solidFill>
                  <a:srgbClr val="FFFFFF"/>
                </a:solidFill>
                <a:latin typeface="+mn-lt"/>
                <a:cs typeface="Lucida Console"/>
              </a:rPr>
              <a:t>descriptions</a:t>
            </a:r>
            <a:r>
              <a:rPr lang="en-CA" dirty="0">
                <a:solidFill>
                  <a:srgbClr val="FFFFFF"/>
                </a:solidFill>
                <a:latin typeface="+mn-lt"/>
                <a:cs typeface="Lucida Console"/>
              </a:rPr>
              <a:t>:</a:t>
            </a:r>
            <a:endParaRPr lang="en-US" dirty="0">
              <a:solidFill>
                <a:srgbClr val="FFFFFF"/>
              </a:solidFill>
              <a:latin typeface="+mn-lt"/>
              <a:cs typeface="Lucida Console"/>
            </a:endParaRPr>
          </a:p>
          <a:p>
            <a:pPr marL="514350" indent="-514350">
              <a:buAutoNum type="romanLcParenBoth"/>
            </a:pPr>
            <a:r>
              <a:rPr lang="en-CA" dirty="0" smtClean="0">
                <a:solidFill>
                  <a:srgbClr val="FFFFFF"/>
                </a:solidFill>
                <a:latin typeface="+mn-lt"/>
                <a:cs typeface="Lucida Console"/>
              </a:rPr>
              <a:t> A </a:t>
            </a:r>
            <a:r>
              <a:rPr lang="en-CA" dirty="0">
                <a:solidFill>
                  <a:srgbClr val="FF0000"/>
                </a:solidFill>
                <a:latin typeface="+mn-lt"/>
                <a:cs typeface="Lucida Console"/>
              </a:rPr>
              <a:t>reasonable person</a:t>
            </a:r>
            <a:r>
              <a:rPr lang="en-CA" dirty="0">
                <a:solidFill>
                  <a:srgbClr val="FFFFFF"/>
                </a:solidFill>
                <a:latin typeface="+mn-lt"/>
                <a:cs typeface="Lucida Console"/>
              </a:rPr>
              <a:t>, considering the </a:t>
            </a:r>
            <a:r>
              <a:rPr lang="en-CA" dirty="0" smtClean="0">
                <a:solidFill>
                  <a:srgbClr val="FFFFFF"/>
                </a:solidFill>
                <a:latin typeface="+mn-lt"/>
                <a:cs typeface="Lucida Console"/>
              </a:rPr>
              <a:t>game </a:t>
            </a:r>
            <a:r>
              <a:rPr lang="en-CA" dirty="0">
                <a:solidFill>
                  <a:srgbClr val="FFFFFF"/>
                </a:solidFill>
                <a:latin typeface="+mn-lt"/>
                <a:cs typeface="Lucida Console"/>
              </a:rPr>
              <a:t>as a </a:t>
            </a:r>
            <a:r>
              <a:rPr lang="en-CA" dirty="0" smtClean="0">
                <a:solidFill>
                  <a:srgbClr val="FFFFFF"/>
                </a:solidFill>
                <a:latin typeface="+mn-lt"/>
                <a:cs typeface="Lucida Console"/>
              </a:rPr>
              <a:t> whole</a:t>
            </a:r>
            <a:r>
              <a:rPr lang="en-CA" dirty="0">
                <a:solidFill>
                  <a:srgbClr val="FFFFFF"/>
                </a:solidFill>
                <a:latin typeface="+mn-lt"/>
                <a:cs typeface="Lucida Console"/>
              </a:rPr>
              <a:t>, </a:t>
            </a:r>
            <a:r>
              <a:rPr lang="en-CA" dirty="0">
                <a:solidFill>
                  <a:srgbClr val="FF0000"/>
                </a:solidFill>
                <a:latin typeface="+mn-lt"/>
                <a:cs typeface="Lucida Console"/>
              </a:rPr>
              <a:t>would find appeals to a </a:t>
            </a:r>
            <a:r>
              <a:rPr lang="en-CA" dirty="0" smtClean="0">
                <a:solidFill>
                  <a:srgbClr val="FF0000"/>
                </a:solidFill>
                <a:latin typeface="+mn-lt"/>
                <a:cs typeface="Lucida Console"/>
              </a:rPr>
              <a:t>deviant </a:t>
            </a:r>
            <a:r>
              <a:rPr lang="en-CA" dirty="0">
                <a:solidFill>
                  <a:srgbClr val="FF0000"/>
                </a:solidFill>
                <a:latin typeface="+mn-lt"/>
                <a:cs typeface="Lucida Console"/>
              </a:rPr>
              <a:t>or morbid interest of minors.</a:t>
            </a:r>
            <a:endParaRPr lang="en-US" dirty="0">
              <a:solidFill>
                <a:srgbClr val="FF0000"/>
              </a:solidFill>
              <a:latin typeface="+mn-lt"/>
              <a:cs typeface="Lucida Console"/>
            </a:endParaRPr>
          </a:p>
          <a:p>
            <a:pPr marL="514350" indent="-514350">
              <a:buAutoNum type="romanLcParenBoth" startAt="2"/>
            </a:pPr>
            <a:r>
              <a:rPr lang="en-CA" dirty="0" smtClean="0">
                <a:solidFill>
                  <a:srgbClr val="FFFFFF"/>
                </a:solidFill>
                <a:latin typeface="+mn-lt"/>
                <a:cs typeface="Lucida Console"/>
              </a:rPr>
              <a:t> It is patently</a:t>
            </a:r>
            <a:r>
              <a:rPr lang="en-CA" dirty="0" smtClean="0">
                <a:latin typeface="+mn-lt"/>
                <a:cs typeface="Lucida Console"/>
              </a:rPr>
              <a:t> </a:t>
            </a:r>
            <a:r>
              <a:rPr lang="en-CA" dirty="0" smtClean="0">
                <a:solidFill>
                  <a:srgbClr val="FF0000"/>
                </a:solidFill>
                <a:latin typeface="+mn-lt"/>
                <a:cs typeface="Lucida Console"/>
              </a:rPr>
              <a:t>offensive to prevailing standards in the community</a:t>
            </a:r>
            <a:r>
              <a:rPr lang="en-CA" dirty="0" smtClean="0">
                <a:latin typeface="+mn-lt"/>
                <a:cs typeface="Lucida Console"/>
              </a:rPr>
              <a:t> </a:t>
            </a:r>
            <a:r>
              <a:rPr lang="en-CA" dirty="0" smtClean="0">
                <a:solidFill>
                  <a:srgbClr val="FFFFFF"/>
                </a:solidFill>
                <a:latin typeface="+mn-lt"/>
                <a:cs typeface="Lucida Console"/>
              </a:rPr>
              <a:t>as to what is suitable for minors.</a:t>
            </a:r>
            <a:endParaRPr lang="en-US" dirty="0">
              <a:solidFill>
                <a:srgbClr val="FFFFFF"/>
              </a:solidFill>
              <a:latin typeface="+mn-lt"/>
              <a:cs typeface="Lucida Console"/>
            </a:endParaRPr>
          </a:p>
          <a:p>
            <a:pPr marL="514350" indent="-514350">
              <a:buAutoNum type="romanLcParenBoth" startAt="3"/>
            </a:pPr>
            <a:r>
              <a:rPr lang="en-CA" dirty="0" smtClean="0">
                <a:solidFill>
                  <a:srgbClr val="FFFFFF"/>
                </a:solidFill>
                <a:latin typeface="+mn-lt"/>
                <a:cs typeface="Lucida Console"/>
              </a:rPr>
              <a:t> It </a:t>
            </a:r>
            <a:r>
              <a:rPr lang="en-CA" dirty="0">
                <a:solidFill>
                  <a:srgbClr val="FFFFFF"/>
                </a:solidFill>
                <a:latin typeface="+mn-lt"/>
                <a:cs typeface="Lucida Console"/>
              </a:rPr>
              <a:t>causes the game, as a whole, to </a:t>
            </a:r>
            <a:r>
              <a:rPr lang="en-CA" dirty="0" smtClean="0">
                <a:solidFill>
                  <a:srgbClr val="FF0000"/>
                </a:solidFill>
                <a:latin typeface="+mn-lt"/>
                <a:cs typeface="Lucida Console"/>
              </a:rPr>
              <a:t>lack </a:t>
            </a:r>
            <a:r>
              <a:rPr lang="en-CA" dirty="0">
                <a:solidFill>
                  <a:srgbClr val="FF0000"/>
                </a:solidFill>
                <a:latin typeface="+mn-lt"/>
                <a:cs typeface="Lucida Console"/>
              </a:rPr>
              <a:t>serious literary, artistic, political, </a:t>
            </a:r>
            <a:r>
              <a:rPr lang="en-CA" dirty="0" smtClean="0">
                <a:solidFill>
                  <a:srgbClr val="FF0000"/>
                </a:solidFill>
                <a:latin typeface="+mn-lt"/>
                <a:cs typeface="Lucida Console"/>
              </a:rPr>
              <a:t>or </a:t>
            </a:r>
            <a:r>
              <a:rPr lang="en-CA" dirty="0">
                <a:solidFill>
                  <a:srgbClr val="FF0000"/>
                </a:solidFill>
                <a:latin typeface="+mn-lt"/>
                <a:cs typeface="Lucida Console"/>
              </a:rPr>
              <a:t>scientific value</a:t>
            </a:r>
            <a:r>
              <a:rPr lang="en-CA" dirty="0">
                <a:latin typeface="+mn-lt"/>
                <a:cs typeface="Lucida Console"/>
              </a:rPr>
              <a:t> </a:t>
            </a:r>
            <a:r>
              <a:rPr lang="en-CA" dirty="0">
                <a:solidFill>
                  <a:srgbClr val="FFFFFF"/>
                </a:solidFill>
                <a:latin typeface="+mn-lt"/>
                <a:cs typeface="Lucida Console"/>
              </a:rPr>
              <a:t>for minors</a:t>
            </a:r>
            <a:r>
              <a:rPr lang="en-CA" dirty="0" smtClean="0">
                <a:solidFill>
                  <a:srgbClr val="FFFFFF"/>
                </a:solidFill>
                <a:latin typeface="+mn-lt"/>
                <a:cs typeface="Lucida Console"/>
              </a:rPr>
              <a:t>.”</a:t>
            </a:r>
            <a:endParaRPr lang="en-US" dirty="0">
              <a:solidFill>
                <a:srgbClr val="FFFFFF"/>
              </a:solidFill>
              <a:latin typeface="+mn-lt"/>
              <a:cs typeface="Lucida Console"/>
            </a:endParaRPr>
          </a:p>
          <a:p>
            <a:pPr marL="0" indent="0">
              <a:buNone/>
            </a:pPr>
            <a:endParaRPr lang="en-US" dirty="0"/>
          </a:p>
        </p:txBody>
      </p:sp>
    </p:spTree>
    <p:extLst>
      <p:ext uri="{BB962C8B-B14F-4D97-AF65-F5344CB8AC3E}">
        <p14:creationId xmlns:p14="http://schemas.microsoft.com/office/powerpoint/2010/main" val="27987277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2353</TotalTime>
  <Words>4726</Words>
  <Application>Microsoft Macintosh PowerPoint</Application>
  <PresentationFormat>On-screen Show (4:3)</PresentationFormat>
  <Paragraphs>361</Paragraphs>
  <Slides>62</Slides>
  <Notes>1</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CDM_PPT_Template </vt:lpstr>
      <vt:lpstr>1_CDM_PPT_Template </vt:lpstr>
      <vt:lpstr>      Terminators, Orcs     &amp; Other Anomalies </vt:lpstr>
      <vt:lpstr> Wiki  Update </vt:lpstr>
      <vt:lpstr>Online Survey Coming</vt:lpstr>
      <vt:lpstr>    Project Oculus: Follow Up</vt:lpstr>
      <vt:lpstr> Now at Part D: Conciliation (final leg of journey)</vt:lpstr>
      <vt:lpstr>Any Questions on 1st Three memes</vt:lpstr>
      <vt:lpstr>(How) do these (cases) resemble each other?                 The Terminator &amp; the Orc </vt:lpstr>
      <vt:lpstr>BnetD case “seems to be about”…</vt:lpstr>
      <vt:lpstr>  Schwarzenegger case “seems to be about”…</vt:lpstr>
      <vt:lpstr>        on ‘Correlation not Causation’…</vt:lpstr>
      <vt:lpstr>          on Comparative Literature </vt:lpstr>
      <vt:lpstr>             on the impact of ‘Interactivity’</vt:lpstr>
      <vt:lpstr>             Truth in ‘tone’…</vt:lpstr>
      <vt:lpstr>Common Denominator 1</vt:lpstr>
      <vt:lpstr> Common Denominator 2: “Chill”</vt:lpstr>
      <vt:lpstr>    A Useful Intermission</vt:lpstr>
      <vt:lpstr>PowerPoint Presentation</vt:lpstr>
      <vt:lpstr>Justice Is… </vt:lpstr>
      <vt:lpstr>Consider the possibility...</vt:lpstr>
      <vt:lpstr>Put Another Way…</vt:lpstr>
      <vt:lpstr>Add to this…(a personal view)</vt:lpstr>
      <vt:lpstr>Technology /Justice (Parallels)?</vt:lpstr>
      <vt:lpstr>   1. Pre-literate  Justice as Retribution   </vt:lpstr>
      <vt:lpstr>   2. Writing Instruments  Justice as                                                 Compensation</vt:lpstr>
      <vt:lpstr>   3. Printing Press    Justice as Rights</vt:lpstr>
      <vt:lpstr> 4. Mass Media  Justice as (search for) Truth</vt:lpstr>
      <vt:lpstr>  5. Digital  Justice as Resolution</vt:lpstr>
      <vt:lpstr>  6. Big Data  Justice as Boundaries </vt:lpstr>
      <vt:lpstr> 7. Virtual reality  Freedom of Thought </vt:lpstr>
      <vt:lpstr>PowerPoint Presentation</vt:lpstr>
      <vt:lpstr>      We were talking about…            “chill”</vt:lpstr>
      <vt:lpstr> Prior Restraints Are A Problem</vt:lpstr>
      <vt:lpstr> Constraints Distort Creativity</vt:lpstr>
      <vt:lpstr>          Understanding CREATIVITY as part of    the democratization of thought? As part of           a trajectory of freedoms?  </vt:lpstr>
      <vt:lpstr>Breaking through  creative chill …</vt:lpstr>
      <vt:lpstr> Cases Neither Allow Nor Prohibit (Creative) Modding </vt:lpstr>
      <vt:lpstr>WE COULD…</vt:lpstr>
      <vt:lpstr>Right to Mod Argument                 Right to Mod/CREAtE</vt:lpstr>
      <vt:lpstr>   The Truth About Video Game IP ?!?</vt:lpstr>
      <vt:lpstr>Remember the PUZZLE…</vt:lpstr>
      <vt:lpstr>   Is this a video game?</vt:lpstr>
      <vt:lpstr>NO, IT IS YOU</vt:lpstr>
      <vt:lpstr>It really is YOU: Jung on Games &amp; Instinct</vt:lpstr>
      <vt:lpstr>“You &amp; yours”: Play as Evolution</vt:lpstr>
      <vt:lpstr>  GAMING AS A  DARWINIAN EVOLUTION </vt:lpstr>
      <vt:lpstr> You &amp; Others: McLuhan, 1964  (Games as social reaction) </vt:lpstr>
      <vt:lpstr> You as provider of meaning: Boyden</vt:lpstr>
      <vt:lpstr>  You as “author”: Video-Games as                      Post-Structuralism</vt:lpstr>
      <vt:lpstr>From “Post-Structuralism and Videogames</vt:lpstr>
      <vt:lpstr>‘Pentalogy’ as harbinger..</vt:lpstr>
      <vt:lpstr>SCC Penatalogy Quotes</vt:lpstr>
      <vt:lpstr>Rationale A: Everything is Connected (including creativity/identity) </vt:lpstr>
      <vt:lpstr>Rationale B: Everything is Connected Another Take on Original-ism</vt:lpstr>
      <vt:lpstr>Rationale C: Preponderance of    Human Creativity - Test of “Good”</vt:lpstr>
      <vt:lpstr>PowerPoint Presentation</vt:lpstr>
      <vt:lpstr> Also: Original-ism (the “Hollywood Model”) as Neo-colonialism </vt:lpstr>
      <vt:lpstr>PowerPoint Presentation</vt:lpstr>
      <vt:lpstr>The buck stops here…</vt:lpstr>
      <vt:lpstr>Final Class: “The Ethical Underpinnings of Video-Games ”</vt:lpstr>
      <vt:lpstr>&amp; Breaking through  creative chill …</vt:lpstr>
      <vt:lpstr>       “Actually, it’s about ethics in            games journalism …”</vt:lpstr>
      <vt:lpstr>    Our Academic Partners </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Terminator &amp; the Orc</dc:title>
  <dc:creator>Jon Festinger</dc:creator>
  <cp:lastModifiedBy>Jon Festinger</cp:lastModifiedBy>
  <cp:revision>238</cp:revision>
  <cp:lastPrinted>2013-11-27T08:52:04Z</cp:lastPrinted>
  <dcterms:created xsi:type="dcterms:W3CDTF">2013-03-24T21:32:17Z</dcterms:created>
  <dcterms:modified xsi:type="dcterms:W3CDTF">2014-11-25T04:38:15Z</dcterms:modified>
</cp:coreProperties>
</file>