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Lst>
  <p:notesMasterIdLst>
    <p:notesMasterId r:id="rId48"/>
  </p:notesMasterIdLst>
  <p:sldIdLst>
    <p:sldId id="334" r:id="rId3"/>
    <p:sldId id="551" r:id="rId4"/>
    <p:sldId id="558" r:id="rId5"/>
    <p:sldId id="559" r:id="rId6"/>
    <p:sldId id="579" r:id="rId7"/>
    <p:sldId id="580" r:id="rId8"/>
    <p:sldId id="581" r:id="rId9"/>
    <p:sldId id="397" r:id="rId10"/>
    <p:sldId id="585" r:id="rId11"/>
    <p:sldId id="594" r:id="rId12"/>
    <p:sldId id="592" r:id="rId13"/>
    <p:sldId id="398" r:id="rId14"/>
    <p:sldId id="593" r:id="rId15"/>
    <p:sldId id="368" r:id="rId16"/>
    <p:sldId id="552" r:id="rId17"/>
    <p:sldId id="557" r:id="rId18"/>
    <p:sldId id="553" r:id="rId19"/>
    <p:sldId id="554" r:id="rId20"/>
    <p:sldId id="562" r:id="rId21"/>
    <p:sldId id="569" r:id="rId22"/>
    <p:sldId id="570" r:id="rId23"/>
    <p:sldId id="571" r:id="rId24"/>
    <p:sldId id="543" r:id="rId25"/>
    <p:sldId id="573" r:id="rId26"/>
    <p:sldId id="568" r:id="rId27"/>
    <p:sldId id="572" r:id="rId28"/>
    <p:sldId id="586" r:id="rId29"/>
    <p:sldId id="587" r:id="rId30"/>
    <p:sldId id="596" r:id="rId31"/>
    <p:sldId id="318" r:id="rId32"/>
    <p:sldId id="589" r:id="rId33"/>
    <p:sldId id="590" r:id="rId34"/>
    <p:sldId id="574" r:id="rId35"/>
    <p:sldId id="576" r:id="rId36"/>
    <p:sldId id="486" r:id="rId37"/>
    <p:sldId id="591" r:id="rId38"/>
    <p:sldId id="555" r:id="rId39"/>
    <p:sldId id="556" r:id="rId40"/>
    <p:sldId id="560" r:id="rId41"/>
    <p:sldId id="408" r:id="rId42"/>
    <p:sldId id="598" r:id="rId43"/>
    <p:sldId id="561" r:id="rId44"/>
    <p:sldId id="575" r:id="rId45"/>
    <p:sldId id="502" r:id="rId46"/>
    <p:sldId id="371"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43647"/>
    <a:srgbClr val="F49DA1"/>
    <a:srgbClr val="FF51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1" d="100"/>
          <a:sy n="71" d="100"/>
        </p:scale>
        <p:origin x="-960"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922AC6-C9D3-4C4C-86F8-4415EA335D92}" type="datetimeFigureOut">
              <a:rPr lang="en-US" smtClean="0"/>
              <a:t>15-03-01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00983D-6023-C541-B8A0-413C7CB83016}" type="slidenum">
              <a:rPr lang="en-US" smtClean="0"/>
              <a:t>‹#›</a:t>
            </a:fld>
            <a:endParaRPr lang="en-US"/>
          </a:p>
        </p:txBody>
      </p:sp>
    </p:spTree>
    <p:extLst>
      <p:ext uri="{BB962C8B-B14F-4D97-AF65-F5344CB8AC3E}">
        <p14:creationId xmlns:p14="http://schemas.microsoft.com/office/powerpoint/2010/main" val="27193485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860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196" tIns="76196" rIns="76196" bIns="76196"/>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196" tIns="76196" rIns="76196" bIns="0">
            <a:normAutofit/>
          </a:bodyPr>
          <a:lstStyle>
            <a:lvl1pPr marL="0" indent="0" algn="l">
              <a:buNone/>
              <a:defRPr sz="2400">
                <a:solidFill>
                  <a:srgbClr val="5E6062"/>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3504736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3780582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177" indent="-457177">
              <a:buFont typeface="Arial"/>
              <a:buChar char="•"/>
              <a:defRPr sz="2400"/>
            </a:lvl1pPr>
            <a:lvl2pPr marL="914353" indent="-457177">
              <a:buFont typeface="Arial"/>
              <a:buChar char="•"/>
              <a:defRPr sz="2400"/>
            </a:lvl2pPr>
            <a:lvl3pPr marL="1371530" indent="-457177">
              <a:buFont typeface="Arial"/>
              <a:buChar char="•"/>
              <a:defRPr sz="2400"/>
            </a:lvl3pPr>
            <a:lvl4pPr marL="1828706" indent="-457177">
              <a:buFont typeface="Arial"/>
              <a:buChar char="•"/>
              <a:defRPr sz="2400"/>
            </a:lvl4pPr>
            <a:lvl5pPr marL="2285883" indent="-457177">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338500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18863363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196" tIns="76196" rIns="76196" bIns="76196"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196" tIns="76196" rIns="76196" bIns="76196"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3" y="5973245"/>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defTabSz="457177"/>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1"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227794750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177" rtl="0" eaLnBrk="1" latinLnBrk="0" hangingPunct="1">
        <a:spcBef>
          <a:spcPct val="0"/>
        </a:spcBef>
        <a:buNone/>
        <a:defRPr sz="4400" kern="1200" cap="none">
          <a:solidFill>
            <a:srgbClr val="5E6062"/>
          </a:solidFill>
          <a:latin typeface="Klavika"/>
          <a:ea typeface="+mj-ea"/>
          <a:cs typeface="+mj-cs"/>
        </a:defRPr>
      </a:lvl1pPr>
    </p:titleStyle>
    <p:bodyStyle>
      <a:lvl1pPr marL="342882" indent="-342882"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12" indent="-285736"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2942"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118"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295"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hyperlink" Target="http://gamepolitics.com/2015/02/06/doa-5-last-round-producer-concerned-about-morality-modders%23.VOqdE1PF8W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hyperlink" Target="http://gamepolitics.com/2015/02/06/doa-5-last-round-producer-concerned-about-morality-modders%23.VOqdE1PF8W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www.theregister.co.uk/2005/02/10/tecmo_sues_xbox_game_hacker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hyperlink" Target="http://kotaku.com/people-are-already-making-bizarre-mods-for-dragon-ball-168691276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arstechnica.com/gaming/2015/01/nintendo-to-share-up-to-70-percent-of-ad-revenue-with-game-youtuber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hyperlink" Target="http://gamepolitics.com/2015/02/05/more-clarifications-nintendo-creators-program%23.VOqwjVPF83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s://www.techdirt.com/articles/20141013/11010528810/nintendo-bricks-wii-u-consoles-unless-owners-agree-to-new-eula.s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hyperlink" Target="http://www.theguardian.com/technology/2015/feb/18/super-mario-64-high-definition-mo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g"/><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www.gamesindustry.biz/articles/2015-02-11-borders-between-devs-players-blurring-raymon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s://www.techdirt.com/articles/20150217/11265630058/what-strong-modding-community-can-do-how-doom-has-been-yanked-into-selfie-age.s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9917"/>
            <a:ext cx="8646081" cy="1295047"/>
          </a:xfrm>
        </p:spPr>
        <p:txBody>
          <a:bodyPr>
            <a:noAutofit/>
          </a:bodyPr>
          <a:lstStyle/>
          <a:p>
            <a:r>
              <a:rPr lang="en-CA" sz="2800" b="1" dirty="0" smtClean="0">
                <a:solidFill>
                  <a:schemeClr val="tx1"/>
                </a:solidFill>
                <a:latin typeface="+mn-lt"/>
              </a:rPr>
              <a:t/>
            </a:r>
            <a:br>
              <a:rPr lang="en-CA" sz="2800" b="1" dirty="0" smtClean="0">
                <a:solidFill>
                  <a:schemeClr val="tx1"/>
                </a:solidFill>
                <a:latin typeface="+mn-lt"/>
              </a:rPr>
            </a:br>
            <a:r>
              <a:rPr lang="en-CA" sz="2800" b="1" dirty="0" smtClean="0">
                <a:solidFill>
                  <a:schemeClr val="tx1"/>
                </a:solidFill>
                <a:latin typeface="+mn-lt"/>
              </a:rPr>
              <a:t>“</a:t>
            </a:r>
            <a:r>
              <a:rPr lang="en-CA" sz="2800" b="1" dirty="0">
                <a:solidFill>
                  <a:schemeClr val="tx1"/>
                </a:solidFill>
                <a:latin typeface="+mn-lt"/>
              </a:rPr>
              <a:t>Legal, Normative &amp; Cultural Perspectives on Mods and </a:t>
            </a:r>
            <a:r>
              <a:rPr lang="en-CA" sz="2800" b="1" dirty="0" err="1">
                <a:solidFill>
                  <a:schemeClr val="tx1"/>
                </a:solidFill>
                <a:latin typeface="+mn-lt"/>
              </a:rPr>
              <a:t>Modding</a:t>
            </a:r>
            <a:r>
              <a:rPr lang="en-CA" sz="2800" b="1" dirty="0">
                <a:solidFill>
                  <a:schemeClr val="tx1"/>
                </a:solidFill>
                <a:latin typeface="+mn-lt"/>
              </a:rPr>
              <a:t> of Japanese Video Games”</a:t>
            </a:r>
            <a:r>
              <a:rPr lang="en-CA" sz="2800" dirty="0">
                <a:solidFill>
                  <a:schemeClr val="tx1"/>
                </a:solidFill>
                <a:latin typeface="+mn-lt"/>
              </a:rPr>
              <a:t/>
            </a:r>
            <a:br>
              <a:rPr lang="en-CA" sz="2800" dirty="0">
                <a:solidFill>
                  <a:schemeClr val="tx1"/>
                </a:solidFill>
                <a:latin typeface="+mn-lt"/>
              </a:rPr>
            </a:br>
            <a:endParaRPr lang="en-US" sz="2800" b="1" dirty="0">
              <a:solidFill>
                <a:schemeClr val="tx1"/>
              </a:solidFill>
              <a:latin typeface="+mn-lt"/>
              <a:cs typeface="Times New Roman"/>
            </a:endParaRPr>
          </a:p>
        </p:txBody>
      </p:sp>
      <p:sp>
        <p:nvSpPr>
          <p:cNvPr id="3" name="Content Placeholder 2"/>
          <p:cNvSpPr>
            <a:spLocks noGrp="1"/>
          </p:cNvSpPr>
          <p:nvPr>
            <p:ph sz="quarter" idx="10"/>
          </p:nvPr>
        </p:nvSpPr>
        <p:spPr>
          <a:xfrm>
            <a:off x="457200" y="1364964"/>
            <a:ext cx="8229600" cy="4870017"/>
          </a:xfrm>
        </p:spPr>
        <p:txBody>
          <a:bodyPr>
            <a:normAutofit/>
          </a:bodyPr>
          <a:lstStyle/>
          <a:p>
            <a:pPr marL="0" indent="0">
              <a:buNone/>
            </a:pPr>
            <a:endParaRPr lang="en-US" b="1" dirty="0">
              <a:solidFill>
                <a:srgbClr val="000000"/>
              </a:solidFill>
              <a:latin typeface="+mn-lt"/>
              <a:cs typeface="Lucida Console"/>
            </a:endParaRPr>
          </a:p>
          <a:p>
            <a:endParaRPr lang="en-US" dirty="0">
              <a:latin typeface="+mn-lt"/>
              <a:cs typeface="Lucida Console"/>
            </a:endParaRPr>
          </a:p>
          <a:p>
            <a:endParaRPr lang="en-US" dirty="0">
              <a:latin typeface="+mn-lt"/>
              <a:cs typeface="Lucida Console"/>
            </a:endParaRPr>
          </a:p>
          <a:p>
            <a:pPr marL="0" indent="0">
              <a:buNone/>
            </a:pPr>
            <a:endParaRPr lang="en-US" dirty="0">
              <a:latin typeface="+mn-lt"/>
              <a:cs typeface="Lucida Console"/>
            </a:endParaRPr>
          </a:p>
          <a:p>
            <a:pPr marL="0" indent="0">
              <a:buNone/>
            </a:pPr>
            <a:endParaRPr lang="en-US" sz="1600" b="1" dirty="0" smtClean="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smtClean="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smtClean="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smtClean="0">
              <a:solidFill>
                <a:srgbClr val="000000"/>
              </a:solidFill>
              <a:latin typeface="+mn-lt"/>
              <a:cs typeface="Lucida Console"/>
            </a:endParaRPr>
          </a:p>
          <a:p>
            <a:pPr marL="0" indent="0">
              <a:buNone/>
            </a:pPr>
            <a:r>
              <a:rPr lang="en-US" sz="1600" b="1" dirty="0" smtClean="0">
                <a:solidFill>
                  <a:srgbClr val="000000"/>
                </a:solidFill>
                <a:latin typeface="+mn-lt"/>
                <a:cs typeface="Lucida Console"/>
              </a:rPr>
              <a:t>Jon </a:t>
            </a:r>
            <a:r>
              <a:rPr lang="en-US" sz="1600" b="1" dirty="0">
                <a:solidFill>
                  <a:srgbClr val="000000"/>
                </a:solidFill>
                <a:latin typeface="+mn-lt"/>
                <a:cs typeface="Lucida Console"/>
              </a:rPr>
              <a:t>Festinger Q.C.</a:t>
            </a:r>
          </a:p>
          <a:p>
            <a:pPr marL="0" indent="0">
              <a:buNone/>
            </a:pPr>
            <a:r>
              <a:rPr lang="en-US" sz="1600" b="1" dirty="0">
                <a:solidFill>
                  <a:srgbClr val="000000"/>
                </a:solidFill>
                <a:latin typeface="+mn-lt"/>
                <a:cs typeface="Lucida Console"/>
              </a:rPr>
              <a:t>Centre for Digital </a:t>
            </a:r>
            <a:r>
              <a:rPr lang="en-US" sz="1600" b="1" dirty="0" smtClean="0">
                <a:solidFill>
                  <a:srgbClr val="000000"/>
                </a:solidFill>
                <a:latin typeface="+mn-lt"/>
                <a:cs typeface="Lucida Console"/>
              </a:rPr>
              <a:t>Media; </a:t>
            </a:r>
            <a:endParaRPr lang="en-US" sz="1600" b="1" dirty="0">
              <a:solidFill>
                <a:srgbClr val="000000"/>
              </a:solidFill>
              <a:latin typeface="+mn-lt"/>
              <a:cs typeface="Lucida Console"/>
            </a:endParaRPr>
          </a:p>
          <a:p>
            <a:pPr marL="0" indent="0">
              <a:buNone/>
            </a:pPr>
            <a:r>
              <a:rPr lang="en-US" sz="1600" b="1" dirty="0">
                <a:solidFill>
                  <a:srgbClr val="000000"/>
                </a:solidFill>
                <a:latin typeface="+mn-lt"/>
                <a:cs typeface="Lucida Console"/>
              </a:rPr>
              <a:t>Festinger Law &amp; Strategy </a:t>
            </a:r>
          </a:p>
          <a:p>
            <a:pPr marL="0" indent="0">
              <a:buNone/>
            </a:pPr>
            <a:r>
              <a:rPr lang="en-US" sz="1600" b="1" dirty="0" smtClean="0">
                <a:latin typeface="+mn-lt"/>
                <a:cs typeface="Lucida Console"/>
                <a:hlinkClick r:id="rId4"/>
              </a:rPr>
              <a:t>http://videogame.law.ubc.ca</a:t>
            </a:r>
            <a:endParaRPr lang="en-US" sz="1600" b="1" dirty="0" smtClean="0">
              <a:latin typeface="+mn-lt"/>
              <a:cs typeface="Lucida Console"/>
            </a:endParaRPr>
          </a:p>
          <a:p>
            <a:pPr marL="0" indent="0">
              <a:buNone/>
            </a:pPr>
            <a:r>
              <a:rPr lang="en-US" sz="1600" b="1" dirty="0" smtClean="0">
                <a:solidFill>
                  <a:srgbClr val="000000"/>
                </a:solidFill>
                <a:latin typeface="+mn-lt"/>
                <a:cs typeface="Lucida Console"/>
              </a:rPr>
              <a:t>@</a:t>
            </a:r>
            <a:r>
              <a:rPr lang="en-US" sz="1600" b="1" dirty="0" err="1">
                <a:solidFill>
                  <a:srgbClr val="000000"/>
                </a:solidFill>
                <a:latin typeface="+mn-lt"/>
                <a:cs typeface="Lucida Console"/>
              </a:rPr>
              <a:t>gamebizlaw</a:t>
            </a:r>
            <a:endParaRPr lang="en-US" sz="1600" b="1" dirty="0">
              <a:solidFill>
                <a:srgbClr val="000000"/>
              </a:solidFill>
              <a:latin typeface="+mn-lt"/>
              <a:cs typeface="Lucida Console"/>
            </a:endParaRPr>
          </a:p>
          <a:p>
            <a:pPr marL="0" indent="0">
              <a:buNone/>
            </a:pPr>
            <a:r>
              <a:rPr lang="en-US" sz="1600" b="1" dirty="0">
                <a:latin typeface="+mn-lt"/>
                <a:cs typeface="Lucida Console"/>
                <a:hlinkClick r:id="rId5"/>
              </a:rPr>
              <a:t>jon_festinger@thecdm.ca</a:t>
            </a:r>
            <a:endParaRPr lang="en-US" sz="1600" b="1" dirty="0">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5822429" y="4052880"/>
            <a:ext cx="2384718" cy="1858747"/>
          </a:xfrm>
          <a:prstGeom prst="rect">
            <a:avLst/>
          </a:prstGeom>
        </p:spPr>
      </p:pic>
    </p:spTree>
    <p:extLst>
      <p:ext uri="{BB962C8B-B14F-4D97-AF65-F5344CB8AC3E}">
        <p14:creationId xmlns:p14="http://schemas.microsoft.com/office/powerpoint/2010/main" val="32292557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260"/>
            <a:ext cx="8229600" cy="1016000"/>
          </a:xfrm>
        </p:spPr>
        <p:txBody>
          <a:bodyPr>
            <a:normAutofit/>
          </a:bodyPr>
          <a:lstStyle/>
          <a:p>
            <a:r>
              <a:rPr lang="en-US" sz="4800" b="1" dirty="0">
                <a:solidFill>
                  <a:srgbClr val="FFFF00"/>
                </a:solidFill>
                <a:latin typeface="+mn-lt"/>
              </a:rPr>
              <a:t>SCC </a:t>
            </a:r>
            <a:r>
              <a:rPr lang="en-US" sz="4800" b="1" dirty="0" err="1">
                <a:solidFill>
                  <a:srgbClr val="FFFF00"/>
                </a:solidFill>
                <a:latin typeface="+mn-lt"/>
              </a:rPr>
              <a:t>Penatalogy</a:t>
            </a:r>
            <a:r>
              <a:rPr lang="en-US" sz="4800" b="1" dirty="0">
                <a:solidFill>
                  <a:srgbClr val="FFFF00"/>
                </a:solidFill>
                <a:latin typeface="+mn-lt"/>
              </a:rPr>
              <a:t> Quotes</a:t>
            </a:r>
            <a:endParaRPr lang="en-US" sz="4800" dirty="0">
              <a:latin typeface="+mn-lt"/>
            </a:endParaRPr>
          </a:p>
        </p:txBody>
      </p:sp>
      <p:sp>
        <p:nvSpPr>
          <p:cNvPr id="3" name="Content Placeholder 2"/>
          <p:cNvSpPr>
            <a:spLocks noGrp="1"/>
          </p:cNvSpPr>
          <p:nvPr>
            <p:ph sz="quarter" idx="10"/>
          </p:nvPr>
        </p:nvSpPr>
        <p:spPr>
          <a:xfrm>
            <a:off x="457200" y="1046260"/>
            <a:ext cx="8686800" cy="5228786"/>
          </a:xfrm>
        </p:spPr>
        <p:txBody>
          <a:bodyPr>
            <a:normAutofit/>
          </a:bodyPr>
          <a:lstStyle/>
          <a:p>
            <a:pPr marL="0" indent="0">
              <a:lnSpc>
                <a:spcPct val="100000"/>
              </a:lnSpc>
              <a:buNone/>
            </a:pPr>
            <a:r>
              <a:rPr lang="en-US" sz="3200" dirty="0">
                <a:solidFill>
                  <a:schemeClr val="bg1"/>
                </a:solidFill>
                <a:latin typeface="+mn-lt"/>
                <a:cs typeface="Lucida Console"/>
              </a:rPr>
              <a:t>Abella J. for the majority in </a:t>
            </a:r>
            <a:r>
              <a:rPr lang="en-US" sz="3200" i="1" dirty="0">
                <a:solidFill>
                  <a:srgbClr val="CCFFCC"/>
                </a:solidFill>
                <a:latin typeface="+mn-lt"/>
                <a:cs typeface="Lucida Console"/>
              </a:rPr>
              <a:t>Alberta (Education) </a:t>
            </a:r>
            <a:r>
              <a:rPr lang="en-US" sz="3200" i="1" dirty="0" smtClean="0">
                <a:solidFill>
                  <a:srgbClr val="CCFFCC"/>
                </a:solidFill>
                <a:latin typeface="+mn-lt"/>
                <a:cs typeface="Lucida Console"/>
              </a:rPr>
              <a:t>v</a:t>
            </a:r>
            <a:r>
              <a:rPr lang="en-US" sz="3200" i="1" dirty="0">
                <a:solidFill>
                  <a:srgbClr val="CCFFCC"/>
                </a:solidFill>
                <a:latin typeface="+mn-lt"/>
                <a:cs typeface="Lucida Console"/>
              </a:rPr>
              <a:t>. Canadian Copyright Licensing Agency (Access </a:t>
            </a:r>
            <a:r>
              <a:rPr lang="en-US" sz="3200" i="1" dirty="0" smtClean="0">
                <a:solidFill>
                  <a:srgbClr val="CCFFCC"/>
                </a:solidFill>
                <a:latin typeface="+mn-lt"/>
                <a:cs typeface="Lucida Console"/>
              </a:rPr>
              <a:t>Copyright</a:t>
            </a:r>
            <a:r>
              <a:rPr lang="en-US" sz="3200" dirty="0">
                <a:solidFill>
                  <a:srgbClr val="CCFFCC"/>
                </a:solidFill>
                <a:latin typeface="+mn-lt"/>
                <a:cs typeface="Lucida Console"/>
              </a:rPr>
              <a:t>)</a:t>
            </a:r>
            <a:r>
              <a:rPr lang="en-US" sz="3200" dirty="0">
                <a:solidFill>
                  <a:schemeClr val="bg1"/>
                </a:solidFill>
                <a:latin typeface="+mn-lt"/>
                <a:cs typeface="Lucida Console"/>
              </a:rPr>
              <a:t> 2012 SCC </a:t>
            </a:r>
            <a:r>
              <a:rPr lang="en-US" sz="3200" dirty="0" smtClean="0">
                <a:solidFill>
                  <a:schemeClr val="bg1"/>
                </a:solidFill>
                <a:latin typeface="+mn-lt"/>
                <a:cs typeface="Lucida Console"/>
              </a:rPr>
              <a:t>37:</a:t>
            </a:r>
            <a:endParaRPr lang="en-US" sz="3200" dirty="0">
              <a:solidFill>
                <a:schemeClr val="bg1"/>
              </a:solidFill>
              <a:latin typeface="+mn-lt"/>
              <a:cs typeface="Lucida Console"/>
            </a:endParaRPr>
          </a:p>
          <a:p>
            <a:pPr marL="0" indent="0">
              <a:lnSpc>
                <a:spcPct val="100000"/>
              </a:lnSpc>
              <a:buNone/>
            </a:pPr>
            <a:r>
              <a:rPr lang="en-US" sz="3200" b="1" dirty="0" smtClean="0">
                <a:solidFill>
                  <a:srgbClr val="FFFF00"/>
                </a:solidFill>
                <a:latin typeface="+mn-lt"/>
                <a:cs typeface="Lucida Console"/>
              </a:rPr>
              <a:t>“</a:t>
            </a:r>
            <a:r>
              <a:rPr lang="en-US" sz="3200" b="1" dirty="0">
                <a:solidFill>
                  <a:srgbClr val="FFFF00"/>
                </a:solidFill>
                <a:latin typeface="+mn-lt"/>
                <a:cs typeface="Lucida Console"/>
              </a:rPr>
              <a:t>…fair dealing is a “user’s right”, and the </a:t>
            </a:r>
            <a:r>
              <a:rPr lang="en-US" sz="3200" b="1" dirty="0" smtClean="0">
                <a:solidFill>
                  <a:srgbClr val="FFFF00"/>
                </a:solidFill>
                <a:latin typeface="+mn-lt"/>
                <a:cs typeface="Lucida Console"/>
              </a:rPr>
              <a:t>relevant </a:t>
            </a:r>
            <a:r>
              <a:rPr lang="en-US" sz="3200" b="1" dirty="0">
                <a:solidFill>
                  <a:srgbClr val="FFFF00"/>
                </a:solidFill>
                <a:latin typeface="+mn-lt"/>
                <a:cs typeface="Lucida Console"/>
              </a:rPr>
              <a:t>perspective when considering whether the </a:t>
            </a:r>
            <a:r>
              <a:rPr lang="en-US" sz="3200" b="1" dirty="0" smtClean="0">
                <a:solidFill>
                  <a:srgbClr val="FFFF00"/>
                </a:solidFill>
                <a:latin typeface="+mn-lt"/>
                <a:cs typeface="Lucida Console"/>
              </a:rPr>
              <a:t>dealing </a:t>
            </a:r>
            <a:r>
              <a:rPr lang="en-US" sz="3200" b="1" dirty="0">
                <a:solidFill>
                  <a:srgbClr val="FFFF00"/>
                </a:solidFill>
                <a:latin typeface="+mn-lt"/>
                <a:cs typeface="Lucida Console"/>
              </a:rPr>
              <a:t>is for an allowable purpose…is that of the </a:t>
            </a:r>
            <a:r>
              <a:rPr lang="en-US" sz="3200" b="1" dirty="0" smtClean="0">
                <a:solidFill>
                  <a:srgbClr val="FFFF00"/>
                </a:solidFill>
                <a:latin typeface="+mn-lt"/>
                <a:cs typeface="Lucida Console"/>
              </a:rPr>
              <a:t>user</a:t>
            </a:r>
            <a:r>
              <a:rPr lang="en-US" sz="3200" b="1" dirty="0">
                <a:solidFill>
                  <a:srgbClr val="FFFF00"/>
                </a:solidFill>
                <a:latin typeface="+mn-lt"/>
                <a:cs typeface="Lucida Console"/>
              </a:rPr>
              <a:t>…”</a:t>
            </a:r>
          </a:p>
          <a:p>
            <a:pPr marL="0" indent="0">
              <a:buNone/>
            </a:pPr>
            <a:endParaRPr lang="en-US" dirty="0"/>
          </a:p>
        </p:txBody>
      </p:sp>
      <p:pic>
        <p:nvPicPr>
          <p:cNvPr id="4" name="Content Placeholder 3" descr="120px-Supreme_Court_of_Canada.jpg"/>
          <p:cNvPicPr>
            <a:picLocks noChangeAspect="1"/>
          </p:cNvPicPr>
          <p:nvPr/>
        </p:nvPicPr>
        <p:blipFill rotWithShape="1">
          <a:blip r:embed="rId2">
            <a:extLst>
              <a:ext uri="{28A0092B-C50C-407E-A947-70E740481C1C}">
                <a14:useLocalDpi xmlns:a14="http://schemas.microsoft.com/office/drawing/2010/main" val="0"/>
              </a:ext>
            </a:extLst>
          </a:blip>
          <a:srcRect l="10484" t="1607" r="9678" b="-643"/>
          <a:stretch/>
        </p:blipFill>
        <p:spPr>
          <a:xfrm>
            <a:off x="6704780" y="4372377"/>
            <a:ext cx="2140263" cy="1902669"/>
          </a:xfrm>
          <a:prstGeom prst="rect">
            <a:avLst/>
          </a:prstGeom>
        </p:spPr>
      </p:pic>
    </p:spTree>
    <p:extLst>
      <p:ext uri="{BB962C8B-B14F-4D97-AF65-F5344CB8AC3E}">
        <p14:creationId xmlns:p14="http://schemas.microsoft.com/office/powerpoint/2010/main" val="14536370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857"/>
          </a:xfrm>
        </p:spPr>
        <p:txBody>
          <a:bodyPr>
            <a:normAutofit fontScale="90000"/>
          </a:bodyPr>
          <a:lstStyle/>
          <a:p>
            <a:r>
              <a:rPr lang="en-US" sz="3600" b="1" dirty="0" smtClean="0"/>
              <a:t/>
            </a:r>
            <a:br>
              <a:rPr lang="en-US" sz="3600" b="1" dirty="0" smtClean="0"/>
            </a:br>
            <a:r>
              <a:rPr lang="en-US" sz="3600" b="1" dirty="0" smtClean="0"/>
              <a:t>   </a:t>
            </a:r>
            <a:r>
              <a:rPr lang="en-US" sz="3600" b="1" dirty="0" smtClean="0">
                <a:solidFill>
                  <a:srgbClr val="0000FF"/>
                </a:solidFill>
                <a:latin typeface="American Typewriter"/>
                <a:cs typeface="American Typewriter"/>
              </a:rPr>
              <a:t>Non</a:t>
            </a:r>
            <a:r>
              <a:rPr lang="en-US" sz="3600" b="1" dirty="0">
                <a:solidFill>
                  <a:srgbClr val="0000FF"/>
                </a:solidFill>
                <a:latin typeface="American Typewriter"/>
                <a:cs typeface="American Typewriter"/>
              </a:rPr>
              <a:t>-commercial </a:t>
            </a:r>
            <a:r>
              <a:rPr lang="en-US" sz="3600" b="1" dirty="0">
                <a:solidFill>
                  <a:schemeClr val="tx1"/>
                </a:solidFill>
                <a:latin typeface="American Typewriter"/>
                <a:cs typeface="American Typewriter"/>
              </a:rPr>
              <a:t>user-generated </a:t>
            </a:r>
            <a:r>
              <a:rPr lang="en-US" sz="3600" b="1" dirty="0" smtClean="0">
                <a:solidFill>
                  <a:schemeClr val="tx1"/>
                </a:solidFill>
                <a:latin typeface="American Typewriter"/>
                <a:cs typeface="American Typewriter"/>
              </a:rPr>
              <a:t>content  </a:t>
            </a:r>
            <a:r>
              <a:rPr lang="en-US" sz="3600" b="1" dirty="0" smtClean="0"/>
              <a:t/>
            </a:r>
            <a:br>
              <a:rPr lang="en-US" sz="3600" b="1" dirty="0" smtClean="0"/>
            </a:br>
            <a:r>
              <a:rPr lang="en-US" sz="3600" b="1" dirty="0"/>
              <a:t> </a:t>
            </a:r>
            <a:r>
              <a:rPr lang="en-US" sz="3600" b="1" dirty="0" smtClean="0"/>
              <a:t>           </a:t>
            </a:r>
            <a:r>
              <a:rPr lang="en-US" sz="3600" b="1" dirty="0" smtClean="0">
                <a:solidFill>
                  <a:srgbClr val="161616"/>
                </a:solidFill>
              </a:rPr>
              <a:t> </a:t>
            </a:r>
            <a:r>
              <a:rPr lang="en-US" sz="3600" b="1" dirty="0" smtClean="0">
                <a:solidFill>
                  <a:srgbClr val="8A0F39"/>
                </a:solidFill>
              </a:rPr>
              <a:t>(Copyright Act, Canada)</a:t>
            </a:r>
            <a:r>
              <a:rPr lang="en-US" b="1" dirty="0">
                <a:solidFill>
                  <a:srgbClr val="161616"/>
                </a:solidFill>
              </a:rPr>
              <a:t/>
            </a:r>
            <a:br>
              <a:rPr lang="en-US" b="1" dirty="0">
                <a:solidFill>
                  <a:srgbClr val="161616"/>
                </a:solidFill>
              </a:rPr>
            </a:br>
            <a:endParaRPr lang="en-US" dirty="0">
              <a:solidFill>
                <a:srgbClr val="161616"/>
              </a:solidFill>
            </a:endParaRPr>
          </a:p>
        </p:txBody>
      </p:sp>
      <p:sp>
        <p:nvSpPr>
          <p:cNvPr id="3" name="Content Placeholder 2"/>
          <p:cNvSpPr>
            <a:spLocks noGrp="1"/>
          </p:cNvSpPr>
          <p:nvPr>
            <p:ph sz="quarter" idx="10"/>
          </p:nvPr>
        </p:nvSpPr>
        <p:spPr>
          <a:xfrm>
            <a:off x="108857" y="1124857"/>
            <a:ext cx="9035143" cy="5116286"/>
          </a:xfrm>
        </p:spPr>
        <p:txBody>
          <a:bodyPr>
            <a:normAutofit fontScale="77500" lnSpcReduction="20000"/>
          </a:bodyPr>
          <a:lstStyle/>
          <a:p>
            <a:pPr marL="0" indent="0">
              <a:buNone/>
            </a:pPr>
            <a:r>
              <a:rPr lang="en-US" b="1" dirty="0" smtClean="0"/>
              <a:t>29.21</a:t>
            </a:r>
            <a:r>
              <a:rPr lang="en-US" dirty="0"/>
              <a:t> (1) It is </a:t>
            </a:r>
            <a:r>
              <a:rPr lang="en-US" dirty="0">
                <a:solidFill>
                  <a:srgbClr val="0000FF"/>
                </a:solidFill>
              </a:rPr>
              <a:t>not an infringement of copyright</a:t>
            </a:r>
            <a:r>
              <a:rPr lang="en-US" dirty="0"/>
              <a:t> for an individual </a:t>
            </a:r>
            <a:r>
              <a:rPr lang="en-US" dirty="0">
                <a:solidFill>
                  <a:srgbClr val="660066"/>
                </a:solidFill>
              </a:rPr>
              <a:t>to use an </a:t>
            </a:r>
            <a:endParaRPr lang="en-US" dirty="0" smtClean="0">
              <a:solidFill>
                <a:srgbClr val="660066"/>
              </a:solidFill>
            </a:endParaRPr>
          </a:p>
          <a:p>
            <a:pPr marL="0" indent="0">
              <a:buNone/>
            </a:pPr>
            <a:r>
              <a:rPr lang="en-US" dirty="0" smtClean="0">
                <a:solidFill>
                  <a:srgbClr val="660066"/>
                </a:solidFill>
              </a:rPr>
              <a:t>existing </a:t>
            </a:r>
            <a:r>
              <a:rPr lang="en-US" dirty="0">
                <a:solidFill>
                  <a:srgbClr val="660066"/>
                </a:solidFill>
              </a:rPr>
              <a:t>work </a:t>
            </a:r>
            <a:r>
              <a:rPr lang="en-US" dirty="0"/>
              <a:t>or other subject-matter or copy of one, which has been </a:t>
            </a:r>
            <a:endParaRPr lang="en-US" dirty="0" smtClean="0"/>
          </a:p>
          <a:p>
            <a:pPr marL="0" indent="0">
              <a:buNone/>
            </a:pPr>
            <a:r>
              <a:rPr lang="en-US" dirty="0" smtClean="0"/>
              <a:t>published </a:t>
            </a:r>
            <a:r>
              <a:rPr lang="en-US" dirty="0"/>
              <a:t>or otherwise made available to the public, </a:t>
            </a:r>
            <a:r>
              <a:rPr lang="en-US" dirty="0">
                <a:solidFill>
                  <a:srgbClr val="660066"/>
                </a:solidFill>
              </a:rPr>
              <a:t>in the creation of a </a:t>
            </a:r>
            <a:endParaRPr lang="en-US" dirty="0" smtClean="0">
              <a:solidFill>
                <a:srgbClr val="660066"/>
              </a:solidFill>
            </a:endParaRPr>
          </a:p>
          <a:p>
            <a:pPr marL="0" indent="0">
              <a:buNone/>
            </a:pPr>
            <a:r>
              <a:rPr lang="en-US" dirty="0" smtClean="0">
                <a:solidFill>
                  <a:srgbClr val="660066"/>
                </a:solidFill>
              </a:rPr>
              <a:t>new </a:t>
            </a:r>
            <a:r>
              <a:rPr lang="en-US" dirty="0">
                <a:solidFill>
                  <a:srgbClr val="660066"/>
                </a:solidFill>
              </a:rPr>
              <a:t>work </a:t>
            </a:r>
            <a:r>
              <a:rPr lang="en-US" dirty="0"/>
              <a:t>or other subject-matter in which copyright subsists and for the </a:t>
            </a:r>
            <a:endParaRPr lang="en-US" dirty="0" smtClean="0"/>
          </a:p>
          <a:p>
            <a:pPr marL="0" indent="0">
              <a:buNone/>
            </a:pPr>
            <a:r>
              <a:rPr lang="en-US" dirty="0" smtClean="0"/>
              <a:t>individual </a:t>
            </a:r>
            <a:r>
              <a:rPr lang="en-US" dirty="0"/>
              <a:t>— or, with the individual’s authorization, a member of their </a:t>
            </a:r>
            <a:endParaRPr lang="en-US" dirty="0" smtClean="0"/>
          </a:p>
          <a:p>
            <a:pPr marL="0" indent="0">
              <a:buNone/>
            </a:pPr>
            <a:r>
              <a:rPr lang="en-US" dirty="0" smtClean="0"/>
              <a:t>household </a:t>
            </a:r>
            <a:r>
              <a:rPr lang="en-US" dirty="0"/>
              <a:t>— to use the new work or other subject-matter or to authorize an </a:t>
            </a:r>
            <a:endParaRPr lang="en-US" dirty="0" smtClean="0"/>
          </a:p>
          <a:p>
            <a:pPr marL="0" indent="0">
              <a:buNone/>
            </a:pPr>
            <a:r>
              <a:rPr lang="en-US" dirty="0" smtClean="0"/>
              <a:t>intermediary </a:t>
            </a:r>
            <a:r>
              <a:rPr lang="en-US" dirty="0"/>
              <a:t>to disseminate it, </a:t>
            </a:r>
            <a:r>
              <a:rPr lang="en-US" b="1" dirty="0" smtClean="0">
                <a:solidFill>
                  <a:srgbClr val="0000FF"/>
                </a:solidFill>
              </a:rPr>
              <a:t>if</a:t>
            </a:r>
          </a:p>
          <a:p>
            <a:pPr marL="0" indent="0">
              <a:buNone/>
            </a:pPr>
            <a:r>
              <a:rPr lang="en-US" dirty="0" smtClean="0"/>
              <a:t>(</a:t>
            </a:r>
            <a:r>
              <a:rPr lang="en-US" i="1" dirty="0"/>
              <a:t>a</a:t>
            </a:r>
            <a:r>
              <a:rPr lang="en-US" dirty="0"/>
              <a:t>) the use of, or the authorization to disseminate, the new work or other </a:t>
            </a:r>
            <a:endParaRPr lang="en-US" dirty="0" smtClean="0"/>
          </a:p>
          <a:p>
            <a:pPr marL="0" indent="0">
              <a:buNone/>
            </a:pPr>
            <a:r>
              <a:rPr lang="en-US" dirty="0" smtClean="0"/>
              <a:t>subject</a:t>
            </a:r>
            <a:r>
              <a:rPr lang="en-US" dirty="0"/>
              <a:t>-matter is done </a:t>
            </a:r>
            <a:r>
              <a:rPr lang="en-US" dirty="0">
                <a:solidFill>
                  <a:srgbClr val="FF0000"/>
                </a:solidFill>
              </a:rPr>
              <a:t>solely for non-commercial purposes</a:t>
            </a:r>
            <a:r>
              <a:rPr lang="en-US" dirty="0" smtClean="0"/>
              <a:t>;</a:t>
            </a:r>
          </a:p>
          <a:p>
            <a:pPr marL="0" indent="0">
              <a:buNone/>
            </a:pPr>
            <a:r>
              <a:rPr lang="en-US" dirty="0" smtClean="0"/>
              <a:t>(</a:t>
            </a:r>
            <a:r>
              <a:rPr lang="en-US" i="1" dirty="0"/>
              <a:t>b</a:t>
            </a:r>
            <a:r>
              <a:rPr lang="en-US" dirty="0"/>
              <a:t>) the </a:t>
            </a:r>
            <a:r>
              <a:rPr lang="en-US" dirty="0">
                <a:solidFill>
                  <a:srgbClr val="FF0000"/>
                </a:solidFill>
              </a:rPr>
              <a:t>source</a:t>
            </a:r>
            <a:r>
              <a:rPr lang="en-US" dirty="0"/>
              <a:t> — and, if given in the source, the name of the author, performer, </a:t>
            </a:r>
            <a:endParaRPr lang="en-US" dirty="0" smtClean="0"/>
          </a:p>
          <a:p>
            <a:pPr marL="0" indent="0">
              <a:buNone/>
            </a:pPr>
            <a:r>
              <a:rPr lang="en-US" dirty="0" smtClean="0"/>
              <a:t>maker </a:t>
            </a:r>
            <a:r>
              <a:rPr lang="en-US" dirty="0"/>
              <a:t>or broadcaster — of the existing work or other subject-matter or copy of </a:t>
            </a:r>
            <a:endParaRPr lang="en-US" dirty="0" smtClean="0"/>
          </a:p>
          <a:p>
            <a:pPr marL="0" indent="0">
              <a:buNone/>
            </a:pPr>
            <a:r>
              <a:rPr lang="en-US" dirty="0" smtClean="0"/>
              <a:t>it </a:t>
            </a:r>
            <a:r>
              <a:rPr lang="en-US" dirty="0"/>
              <a:t>are </a:t>
            </a:r>
            <a:r>
              <a:rPr lang="en-US" dirty="0">
                <a:solidFill>
                  <a:srgbClr val="FF0000"/>
                </a:solidFill>
              </a:rPr>
              <a:t>mentioned, if it is reasonable in the circumstances to do so</a:t>
            </a:r>
            <a:r>
              <a:rPr lang="en-US" dirty="0" smtClean="0"/>
              <a:t>;</a:t>
            </a:r>
          </a:p>
          <a:p>
            <a:pPr marL="0" indent="0">
              <a:buNone/>
            </a:pPr>
            <a:r>
              <a:rPr lang="en-US" dirty="0" smtClean="0"/>
              <a:t>(</a:t>
            </a:r>
            <a:r>
              <a:rPr lang="en-US" i="1" dirty="0"/>
              <a:t>c</a:t>
            </a:r>
            <a:r>
              <a:rPr lang="en-US" dirty="0"/>
              <a:t>) the individual had </a:t>
            </a:r>
            <a:r>
              <a:rPr lang="en-US" dirty="0">
                <a:solidFill>
                  <a:srgbClr val="FF0000"/>
                </a:solidFill>
              </a:rPr>
              <a:t>reasonable grounds to believe</a:t>
            </a:r>
            <a:r>
              <a:rPr lang="en-US" dirty="0"/>
              <a:t> that the existing work or </a:t>
            </a:r>
            <a:endParaRPr lang="en-US" dirty="0" smtClean="0"/>
          </a:p>
          <a:p>
            <a:pPr marL="0" indent="0">
              <a:buNone/>
            </a:pPr>
            <a:r>
              <a:rPr lang="en-US" dirty="0" smtClean="0"/>
              <a:t>other </a:t>
            </a:r>
            <a:r>
              <a:rPr lang="en-US" dirty="0"/>
              <a:t>subject-matter or copy of it, as the case may be, was </a:t>
            </a:r>
            <a:r>
              <a:rPr lang="en-US" dirty="0">
                <a:solidFill>
                  <a:srgbClr val="FF0000"/>
                </a:solidFill>
              </a:rPr>
              <a:t>not infringing </a:t>
            </a:r>
            <a:endParaRPr lang="en-US" dirty="0" smtClean="0">
              <a:solidFill>
                <a:srgbClr val="FF0000"/>
              </a:solidFill>
            </a:endParaRPr>
          </a:p>
          <a:p>
            <a:pPr marL="0" indent="0">
              <a:buNone/>
            </a:pPr>
            <a:r>
              <a:rPr lang="en-US" dirty="0" smtClean="0"/>
              <a:t>copyright</a:t>
            </a:r>
            <a:r>
              <a:rPr lang="en-US" dirty="0"/>
              <a:t>; </a:t>
            </a:r>
            <a:r>
              <a:rPr lang="en-US" b="1" dirty="0">
                <a:solidFill>
                  <a:schemeClr val="tx1"/>
                </a:solidFill>
              </a:rPr>
              <a:t>and</a:t>
            </a:r>
          </a:p>
          <a:p>
            <a:pPr marL="0" indent="0">
              <a:buNone/>
            </a:pPr>
            <a:r>
              <a:rPr lang="en-US" dirty="0" smtClean="0"/>
              <a:t>(</a:t>
            </a:r>
            <a:r>
              <a:rPr lang="en-US" i="1" dirty="0"/>
              <a:t>d</a:t>
            </a:r>
            <a:r>
              <a:rPr lang="en-US" dirty="0"/>
              <a:t>) the use of, or the authorization to disseminate, the </a:t>
            </a:r>
            <a:r>
              <a:rPr lang="en-US" dirty="0">
                <a:solidFill>
                  <a:srgbClr val="FF0000"/>
                </a:solidFill>
              </a:rPr>
              <a:t>new work </a:t>
            </a:r>
            <a:r>
              <a:rPr lang="en-US" dirty="0"/>
              <a:t>or other </a:t>
            </a:r>
            <a:endParaRPr lang="en-US" dirty="0" smtClean="0"/>
          </a:p>
          <a:p>
            <a:pPr marL="0" indent="0">
              <a:buNone/>
            </a:pPr>
            <a:r>
              <a:rPr lang="en-US" dirty="0" smtClean="0"/>
              <a:t>subject</a:t>
            </a:r>
            <a:r>
              <a:rPr lang="en-US" dirty="0"/>
              <a:t>-matter </a:t>
            </a:r>
            <a:r>
              <a:rPr lang="en-US" dirty="0">
                <a:solidFill>
                  <a:srgbClr val="FF0000"/>
                </a:solidFill>
              </a:rPr>
              <a:t>does not have a substantial adverse effect</a:t>
            </a:r>
            <a:r>
              <a:rPr lang="en-US" dirty="0"/>
              <a:t>, financial or </a:t>
            </a:r>
            <a:endParaRPr lang="en-US" dirty="0" smtClean="0"/>
          </a:p>
          <a:p>
            <a:pPr marL="0" indent="0">
              <a:buNone/>
            </a:pPr>
            <a:r>
              <a:rPr lang="en-US" dirty="0" smtClean="0"/>
              <a:t>otherwise</a:t>
            </a:r>
            <a:r>
              <a:rPr lang="en-US" dirty="0"/>
              <a:t>, </a:t>
            </a:r>
            <a:r>
              <a:rPr lang="en-US" dirty="0">
                <a:solidFill>
                  <a:srgbClr val="FF0000"/>
                </a:solidFill>
              </a:rPr>
              <a:t>on the exploitation </a:t>
            </a:r>
            <a:r>
              <a:rPr lang="en-US" dirty="0"/>
              <a:t>or potential exploitation </a:t>
            </a:r>
            <a:r>
              <a:rPr lang="en-US" dirty="0">
                <a:solidFill>
                  <a:srgbClr val="FF0000"/>
                </a:solidFill>
              </a:rPr>
              <a:t>of the existing work </a:t>
            </a:r>
            <a:r>
              <a:rPr lang="en-US" dirty="0"/>
              <a:t>or </a:t>
            </a:r>
            <a:endParaRPr lang="en-US" dirty="0" smtClean="0"/>
          </a:p>
          <a:p>
            <a:pPr marL="0" indent="0">
              <a:buNone/>
            </a:pPr>
            <a:r>
              <a:rPr lang="en-US" dirty="0" smtClean="0"/>
              <a:t>other </a:t>
            </a:r>
            <a:r>
              <a:rPr lang="en-US" dirty="0"/>
              <a:t>subject-matter — or copy of it — or on an existing or potential market for </a:t>
            </a:r>
            <a:endParaRPr lang="en-US" dirty="0" smtClean="0"/>
          </a:p>
          <a:p>
            <a:pPr marL="0" indent="0">
              <a:buNone/>
            </a:pPr>
            <a:r>
              <a:rPr lang="en-US" dirty="0" smtClean="0"/>
              <a:t>it</a:t>
            </a:r>
            <a:r>
              <a:rPr lang="en-US" dirty="0"/>
              <a:t>, including that the new work or other subject-matter is not a substitute for the </a:t>
            </a:r>
            <a:endParaRPr lang="en-US" dirty="0" smtClean="0"/>
          </a:p>
          <a:p>
            <a:pPr marL="0" indent="0">
              <a:buNone/>
            </a:pPr>
            <a:r>
              <a:rPr lang="en-US" dirty="0" smtClean="0"/>
              <a:t>existing </a:t>
            </a:r>
            <a:r>
              <a:rPr lang="en-US" dirty="0"/>
              <a:t>one.</a:t>
            </a:r>
          </a:p>
        </p:txBody>
      </p:sp>
    </p:spTree>
    <p:extLst>
      <p:ext uri="{BB962C8B-B14F-4D97-AF65-F5344CB8AC3E}">
        <p14:creationId xmlns:p14="http://schemas.microsoft.com/office/powerpoint/2010/main" val="4016160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8" cy="1170696"/>
          </a:xfrm>
        </p:spPr>
        <p:txBody>
          <a:bodyPr>
            <a:normAutofit/>
          </a:bodyPr>
          <a:lstStyle/>
          <a:p>
            <a:r>
              <a:rPr lang="en-US" sz="4400" b="1" dirty="0" smtClean="0">
                <a:solidFill>
                  <a:srgbClr val="FFFF00"/>
                </a:solidFill>
                <a:latin typeface="+mn-lt"/>
              </a:rPr>
              <a:t>   Right to </a:t>
            </a:r>
            <a:r>
              <a:rPr lang="en-US" sz="4400" b="1" dirty="0" smtClean="0">
                <a:solidFill>
                  <a:srgbClr val="FF6600"/>
                </a:solidFill>
                <a:latin typeface="+mn-lt"/>
              </a:rPr>
              <a:t>Remix</a:t>
            </a:r>
            <a:r>
              <a:rPr lang="en-US" sz="4400" b="1" dirty="0" smtClean="0">
                <a:solidFill>
                  <a:schemeClr val="bg1"/>
                </a:solidFill>
                <a:latin typeface="+mn-lt"/>
              </a:rPr>
              <a:t>/</a:t>
            </a:r>
            <a:r>
              <a:rPr lang="en-US" sz="4400" b="1" dirty="0" smtClean="0">
                <a:solidFill>
                  <a:srgbClr val="FFFF00"/>
                </a:solidFill>
                <a:latin typeface="+mn-lt"/>
              </a:rPr>
              <a:t>Mod</a:t>
            </a:r>
            <a:r>
              <a:rPr lang="en-US" sz="4400" b="1" dirty="0" smtClean="0">
                <a:solidFill>
                  <a:srgbClr val="FFFFFF"/>
                </a:solidFill>
                <a:latin typeface="+mn-lt"/>
              </a:rPr>
              <a:t>/</a:t>
            </a:r>
            <a:r>
              <a:rPr lang="en-US" sz="4400" b="1" dirty="0" err="1" smtClean="0">
                <a:solidFill>
                  <a:schemeClr val="accent5"/>
                </a:solidFill>
                <a:latin typeface="+mn-lt"/>
              </a:rPr>
              <a:t>CREAtE</a:t>
            </a:r>
            <a:r>
              <a:rPr lang="en-US" sz="4400" b="1" dirty="0" smtClean="0">
                <a:solidFill>
                  <a:schemeClr val="accent5"/>
                </a:solidFill>
                <a:latin typeface="+mn-lt"/>
              </a:rPr>
              <a:t> </a:t>
            </a:r>
            <a:r>
              <a:rPr lang="en-US" sz="4400" b="1" dirty="0" smtClean="0">
                <a:solidFill>
                  <a:srgbClr val="FFFF00"/>
                </a:solidFill>
                <a:latin typeface="+mn-lt"/>
              </a:rPr>
              <a:t>?</a:t>
            </a:r>
            <a:endParaRPr lang="en-US" sz="4400" b="1" dirty="0">
              <a:solidFill>
                <a:srgbClr val="FFFF00"/>
              </a:solidFill>
              <a:latin typeface="+mn-lt"/>
            </a:endParaRPr>
          </a:p>
        </p:txBody>
      </p:sp>
      <p:sp>
        <p:nvSpPr>
          <p:cNvPr id="3" name="Content Placeholder 2"/>
          <p:cNvSpPr>
            <a:spLocks noGrp="1"/>
          </p:cNvSpPr>
          <p:nvPr>
            <p:ph sz="quarter" idx="10"/>
          </p:nvPr>
        </p:nvSpPr>
        <p:spPr>
          <a:xfrm>
            <a:off x="0" y="1170696"/>
            <a:ext cx="6072846" cy="4881209"/>
          </a:xfrm>
        </p:spPr>
        <p:txBody>
          <a:bodyPr>
            <a:normAutofit/>
          </a:bodyPr>
          <a:lstStyle/>
          <a:p>
            <a:pPr marL="0" indent="0">
              <a:buNone/>
            </a:pPr>
            <a:endParaRPr lang="en-US" sz="4400" b="1" dirty="0" smtClean="0">
              <a:solidFill>
                <a:srgbClr val="CCFFCC"/>
              </a:solidFill>
            </a:endParaRPr>
          </a:p>
          <a:p>
            <a:pPr marL="0" indent="0">
              <a:buNone/>
            </a:pPr>
            <a:endParaRPr lang="en-US" sz="4400" b="1" dirty="0">
              <a:solidFill>
                <a:srgbClr val="CCFFCC"/>
              </a:solidFill>
            </a:endParaRPr>
          </a:p>
          <a:p>
            <a:pPr marL="0" indent="0">
              <a:buNone/>
            </a:pPr>
            <a:r>
              <a:rPr lang="en-US" sz="4400" b="1" dirty="0" smtClean="0">
                <a:solidFill>
                  <a:srgbClr val="CCFFCC"/>
                </a:solidFill>
              </a:rPr>
              <a:t> “</a:t>
            </a:r>
            <a:r>
              <a:rPr lang="en-US" sz="4400" b="1" dirty="0">
                <a:solidFill>
                  <a:srgbClr val="CCFFCC"/>
                </a:solidFill>
              </a:rPr>
              <a:t>Right to </a:t>
            </a:r>
            <a:r>
              <a:rPr lang="en-US" sz="4400" b="1" dirty="0" err="1" smtClean="0">
                <a:solidFill>
                  <a:srgbClr val="CCFFCC"/>
                </a:solidFill>
              </a:rPr>
              <a:t>CReAte</a:t>
            </a:r>
            <a:r>
              <a:rPr lang="en-US" sz="4400" b="1" dirty="0" smtClean="0">
                <a:solidFill>
                  <a:srgbClr val="CCFFCC"/>
                </a:solidFill>
              </a:rPr>
              <a:t>” </a:t>
            </a:r>
            <a:endParaRPr lang="en-US" sz="4400" b="1" dirty="0">
              <a:solidFill>
                <a:srgbClr val="CCFFCC"/>
              </a:solidFill>
            </a:endParaRPr>
          </a:p>
          <a:p>
            <a:pPr marL="0" indent="0">
              <a:buNone/>
            </a:pPr>
            <a:r>
              <a:rPr lang="en-US" sz="4400" b="1" dirty="0" smtClean="0">
                <a:solidFill>
                  <a:srgbClr val="FFFF00"/>
                </a:solidFill>
              </a:rPr>
              <a:t>  Not</a:t>
            </a:r>
            <a:r>
              <a:rPr lang="en-US" sz="4400" b="1" dirty="0" smtClean="0">
                <a:solidFill>
                  <a:schemeClr val="accent5"/>
                </a:solidFill>
              </a:rPr>
              <a:t> “</a:t>
            </a:r>
            <a:r>
              <a:rPr lang="en-US" sz="4400" b="1" dirty="0" smtClean="0">
                <a:solidFill>
                  <a:srgbClr val="FF0000"/>
                </a:solidFill>
              </a:rPr>
              <a:t>Property</a:t>
            </a:r>
            <a:r>
              <a:rPr lang="en-US" sz="4400" b="1" dirty="0" smtClean="0">
                <a:solidFill>
                  <a:schemeClr val="accent5"/>
                </a:solidFill>
              </a:rPr>
              <a:t> Right  </a:t>
            </a:r>
          </a:p>
          <a:p>
            <a:pPr marL="0" indent="0">
              <a:buNone/>
            </a:pPr>
            <a:r>
              <a:rPr lang="en-US" sz="4400" b="1" dirty="0">
                <a:solidFill>
                  <a:schemeClr val="accent5"/>
                </a:solidFill>
              </a:rPr>
              <a:t> </a:t>
            </a:r>
            <a:r>
              <a:rPr lang="en-US" sz="4400" b="1" dirty="0" smtClean="0">
                <a:solidFill>
                  <a:schemeClr val="accent5"/>
                </a:solidFill>
              </a:rPr>
              <a:t> </a:t>
            </a:r>
            <a:r>
              <a:rPr lang="en-US" sz="4400" b="1" dirty="0" smtClean="0">
                <a:solidFill>
                  <a:srgbClr val="FF0000"/>
                </a:solidFill>
              </a:rPr>
              <a:t>in the </a:t>
            </a:r>
            <a:r>
              <a:rPr lang="en-US" sz="4400" b="1" dirty="0" smtClean="0">
                <a:solidFill>
                  <a:schemeClr val="accent5"/>
                </a:solidFill>
              </a:rPr>
              <a:t>Creation</a:t>
            </a:r>
            <a:r>
              <a:rPr lang="en-US" sz="4400" b="1" dirty="0">
                <a:solidFill>
                  <a:schemeClr val="accent5"/>
                </a:solidFill>
              </a:rPr>
              <a:t>” </a:t>
            </a:r>
            <a:endParaRPr lang="en-US" sz="4400" b="1" dirty="0" smtClean="0">
              <a:solidFill>
                <a:schemeClr val="accent5"/>
              </a:solidFill>
            </a:endParaRPr>
          </a:p>
          <a:p>
            <a:pPr marL="0" indent="0">
              <a:lnSpc>
                <a:spcPct val="110000"/>
              </a:lnSpc>
              <a:buNone/>
            </a:pPr>
            <a:endParaRPr lang="en-US" sz="4400" b="1" dirty="0">
              <a:solidFill>
                <a:schemeClr val="accent5"/>
              </a:solidFill>
            </a:endParaRPr>
          </a:p>
          <a:p>
            <a:endParaRPr lang="en-US" b="1" i="1" u="sng" dirty="0"/>
          </a:p>
          <a:p>
            <a:pPr marL="0" indent="0">
              <a:buNone/>
            </a:pPr>
            <a:endParaRPr lang="en-US" b="1" i="1" u="sng" dirty="0"/>
          </a:p>
          <a:p>
            <a:endParaRPr lang="en-US" dirty="0"/>
          </a:p>
          <a:p>
            <a:endParaRPr lang="en-US" dirty="0"/>
          </a:p>
        </p:txBody>
      </p:sp>
      <p:pic>
        <p:nvPicPr>
          <p:cNvPr id="4" name="Content Placeholder 3" descr="IMG_0009.jpg"/>
          <p:cNvPicPr>
            <a:picLocks noChangeAspect="1"/>
          </p:cNvPicPr>
          <p:nvPr/>
        </p:nvPicPr>
        <p:blipFill rotWithShape="1">
          <a:blip r:embed="rId2" cstate="print">
            <a:extLst>
              <a:ext uri="{28A0092B-C50C-407E-A947-70E740481C1C}">
                <a14:useLocalDpi xmlns:a14="http://schemas.microsoft.com/office/drawing/2010/main"/>
              </a:ext>
            </a:extLst>
          </a:blip>
          <a:srcRect l="-608" r="-853"/>
          <a:stretch/>
        </p:blipFill>
        <p:spPr>
          <a:xfrm>
            <a:off x="6072846" y="1527858"/>
            <a:ext cx="3071153" cy="4244368"/>
          </a:xfrm>
          <a:prstGeom prst="rect">
            <a:avLst/>
          </a:prstGeom>
        </p:spPr>
      </p:pic>
    </p:spTree>
    <p:extLst>
      <p:ext uri="{BB962C8B-B14F-4D97-AF65-F5344CB8AC3E}">
        <p14:creationId xmlns:p14="http://schemas.microsoft.com/office/powerpoint/2010/main" val="3085226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FF00"/>
                </a:solidFill>
              </a:rPr>
              <a:t> Can we find a </a:t>
            </a:r>
            <a:r>
              <a:rPr lang="en-US" b="1" dirty="0" smtClean="0">
                <a:solidFill>
                  <a:srgbClr val="FF777B"/>
                </a:solidFill>
              </a:rPr>
              <a:t>“right to create”</a:t>
            </a:r>
            <a:br>
              <a:rPr lang="en-US" b="1" dirty="0" smtClean="0">
                <a:solidFill>
                  <a:srgbClr val="FF777B"/>
                </a:solidFill>
              </a:rPr>
            </a:br>
            <a:r>
              <a:rPr lang="en-US" b="1" dirty="0" smtClean="0">
                <a:solidFill>
                  <a:srgbClr val="FFFF00"/>
                </a:solidFill>
              </a:rPr>
              <a:t> in the Charter?</a:t>
            </a:r>
            <a:endParaRPr lang="en-US" b="1" dirty="0">
              <a:solidFill>
                <a:srgbClr val="FFFF00"/>
              </a:solidFill>
            </a:endParaRPr>
          </a:p>
        </p:txBody>
      </p:sp>
      <p:sp>
        <p:nvSpPr>
          <p:cNvPr id="3" name="Content Placeholder 2"/>
          <p:cNvSpPr>
            <a:spLocks noGrp="1"/>
          </p:cNvSpPr>
          <p:nvPr>
            <p:ph sz="quarter" idx="10"/>
          </p:nvPr>
        </p:nvSpPr>
        <p:spPr/>
        <p:txBody>
          <a:bodyPr/>
          <a:lstStyle/>
          <a:p>
            <a:pPr marL="95250" marR="95250" indent="0">
              <a:lnSpc>
                <a:spcPct val="90000"/>
              </a:lnSpc>
              <a:spcBef>
                <a:spcPts val="840"/>
              </a:spcBef>
              <a:spcAft>
                <a:spcPts val="600"/>
              </a:spcAft>
              <a:buNone/>
            </a:pPr>
            <a:r>
              <a:rPr lang="en-CA" sz="3600" dirty="0">
                <a:solidFill>
                  <a:schemeClr val="bg1"/>
                </a:solidFill>
                <a:latin typeface="+mn-lt"/>
              </a:rPr>
              <a:t>2. Everyone has the following fundamental freedoms:</a:t>
            </a:r>
          </a:p>
          <a:p>
            <a:pPr marL="0" marR="95250" lvl="0" indent="0">
              <a:lnSpc>
                <a:spcPct val="90000"/>
              </a:lnSpc>
              <a:spcBef>
                <a:spcPts val="840"/>
              </a:spcBef>
              <a:spcAft>
                <a:spcPts val="600"/>
              </a:spcAft>
              <a:buSzPts val="1000"/>
              <a:buNone/>
              <a:tabLst>
                <a:tab pos="457200" algn="l"/>
              </a:tabLst>
            </a:pPr>
            <a:r>
              <a:rPr lang="en-CA" sz="3600" dirty="0">
                <a:solidFill>
                  <a:schemeClr val="bg1"/>
                </a:solidFill>
                <a:latin typeface="+mn-lt"/>
              </a:rPr>
              <a:t>(a) freedom of </a:t>
            </a:r>
            <a:r>
              <a:rPr lang="en-CA" sz="3600" dirty="0">
                <a:solidFill>
                  <a:srgbClr val="CCFFCC"/>
                </a:solidFill>
                <a:latin typeface="+mn-lt"/>
              </a:rPr>
              <a:t>conscience</a:t>
            </a:r>
            <a:r>
              <a:rPr lang="en-CA" sz="3600" dirty="0">
                <a:solidFill>
                  <a:schemeClr val="bg1"/>
                </a:solidFill>
                <a:latin typeface="+mn-lt"/>
              </a:rPr>
              <a:t> and religion;</a:t>
            </a:r>
          </a:p>
          <a:p>
            <a:pPr marL="0" marR="95250" lvl="0" indent="0">
              <a:lnSpc>
                <a:spcPct val="90000"/>
              </a:lnSpc>
              <a:spcBef>
                <a:spcPts val="840"/>
              </a:spcBef>
              <a:spcAft>
                <a:spcPts val="600"/>
              </a:spcAft>
              <a:buSzPts val="1000"/>
              <a:buNone/>
              <a:tabLst>
                <a:tab pos="457200" algn="l"/>
              </a:tabLst>
            </a:pPr>
            <a:r>
              <a:rPr lang="en-CA" sz="3600" dirty="0" smtClean="0">
                <a:solidFill>
                  <a:schemeClr val="bg1"/>
                </a:solidFill>
                <a:latin typeface="+mn-lt"/>
              </a:rPr>
              <a:t>(</a:t>
            </a:r>
            <a:r>
              <a:rPr lang="en-CA" sz="3600" dirty="0">
                <a:solidFill>
                  <a:schemeClr val="bg1"/>
                </a:solidFill>
                <a:latin typeface="+mn-lt"/>
              </a:rPr>
              <a:t>b) freedom of </a:t>
            </a:r>
            <a:r>
              <a:rPr lang="en-CA" sz="3600" dirty="0">
                <a:solidFill>
                  <a:srgbClr val="CCFFCC"/>
                </a:solidFill>
                <a:latin typeface="+mn-lt"/>
              </a:rPr>
              <a:t>thought, belief, opinion and expression,</a:t>
            </a:r>
            <a:r>
              <a:rPr lang="en-CA" sz="3600" dirty="0">
                <a:solidFill>
                  <a:srgbClr val="FF6600"/>
                </a:solidFill>
                <a:latin typeface="+mn-lt"/>
              </a:rPr>
              <a:t> including freedom of</a:t>
            </a:r>
            <a:r>
              <a:rPr lang="en-CA" sz="3600" dirty="0">
                <a:solidFill>
                  <a:schemeClr val="bg1"/>
                </a:solidFill>
                <a:latin typeface="+mn-lt"/>
              </a:rPr>
              <a:t> the press and </a:t>
            </a:r>
            <a:r>
              <a:rPr lang="en-CA" sz="3600" dirty="0">
                <a:solidFill>
                  <a:srgbClr val="FF6600"/>
                </a:solidFill>
                <a:latin typeface="+mn-lt"/>
              </a:rPr>
              <a:t>other media of communication</a:t>
            </a:r>
            <a:r>
              <a:rPr lang="en-CA" sz="3600" dirty="0">
                <a:solidFill>
                  <a:schemeClr val="bg1"/>
                </a:solidFill>
                <a:latin typeface="+mn-lt"/>
              </a:rPr>
              <a:t>;</a:t>
            </a:r>
          </a:p>
          <a:p>
            <a:pPr marL="0" indent="0">
              <a:buNone/>
            </a:pPr>
            <a:endParaRPr lang="en-US" dirty="0"/>
          </a:p>
        </p:txBody>
      </p:sp>
    </p:spTree>
    <p:extLst>
      <p:ext uri="{BB962C8B-B14F-4D97-AF65-F5344CB8AC3E}">
        <p14:creationId xmlns:p14="http://schemas.microsoft.com/office/powerpoint/2010/main" val="156995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246452"/>
            <a:ext cx="8741418" cy="5725269"/>
          </a:xfrm>
        </p:spPr>
        <p:txBody>
          <a:bodyPr>
            <a:normAutofit/>
          </a:bodyPr>
          <a:lstStyle/>
          <a:p>
            <a:pPr marL="0" indent="0">
              <a:buNone/>
            </a:pPr>
            <a:r>
              <a:rPr lang="en-US" sz="4400" dirty="0" smtClean="0">
                <a:solidFill>
                  <a:srgbClr val="FFFF00"/>
                </a:solidFill>
                <a:latin typeface="P22 Typewriter"/>
                <a:cs typeface="P22 Typewriter"/>
              </a:rPr>
              <a:t>Now Back to Our Regularly Scheduled Programming…</a:t>
            </a:r>
            <a:endParaRPr lang="en-US" sz="4400" dirty="0">
              <a:solidFill>
                <a:srgbClr val="FFFF00"/>
              </a:solidFill>
              <a:latin typeface="P22 Typewriter"/>
              <a:cs typeface="P22 Typewriter"/>
            </a:endParaRPr>
          </a:p>
        </p:txBody>
      </p:sp>
      <p:pic>
        <p:nvPicPr>
          <p:cNvPr id="4" name="Content Placeholder 3" descr="file7991274103168.jpg"/>
          <p:cNvPicPr>
            <a:picLocks noChangeAspect="1"/>
          </p:cNvPicPr>
          <p:nvPr/>
        </p:nvPicPr>
        <p:blipFill rotWithShape="1">
          <a:blip r:embed="rId2">
            <a:extLst>
              <a:ext uri="{28A0092B-C50C-407E-A947-70E740481C1C}">
                <a14:useLocalDpi xmlns:a14="http://schemas.microsoft.com/office/drawing/2010/main" val="0"/>
              </a:ext>
            </a:extLst>
          </a:blip>
          <a:srcRect l="-242" r="-124"/>
          <a:stretch/>
        </p:blipFill>
        <p:spPr>
          <a:xfrm>
            <a:off x="1554408" y="1535585"/>
            <a:ext cx="6122856" cy="4331411"/>
          </a:xfrm>
          <a:prstGeom prst="rect">
            <a:avLst/>
          </a:prstGeom>
        </p:spPr>
      </p:pic>
    </p:spTree>
    <p:extLst>
      <p:ext uri="{BB962C8B-B14F-4D97-AF65-F5344CB8AC3E}">
        <p14:creationId xmlns:p14="http://schemas.microsoft.com/office/powerpoint/2010/main" val="3651576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1" y="89526"/>
            <a:ext cx="8940800" cy="1016000"/>
          </a:xfrm>
        </p:spPr>
        <p:txBody>
          <a:bodyPr>
            <a:noAutofit/>
          </a:bodyPr>
          <a:lstStyle/>
          <a:p>
            <a:r>
              <a:rPr lang="en-US" sz="4400" b="1" dirty="0" smtClean="0">
                <a:solidFill>
                  <a:srgbClr val="FFFF00"/>
                </a:solidFill>
                <a:latin typeface="+mn-lt"/>
              </a:rPr>
              <a:t>DOA 5: Last Round Controversy</a:t>
            </a:r>
            <a:endParaRPr lang="en-US" sz="4400" b="1" dirty="0">
              <a:solidFill>
                <a:srgbClr val="FFFF00"/>
              </a:solidFill>
              <a:latin typeface="+mn-lt"/>
            </a:endParaRPr>
          </a:p>
        </p:txBody>
      </p:sp>
      <p:pic>
        <p:nvPicPr>
          <p:cNvPr id="4" name="Content Placeholder 3" descr="Screen Shot 2015-02-22 at 7.23.11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0" r="-537"/>
          <a:stretch/>
        </p:blipFill>
        <p:spPr>
          <a:xfrm>
            <a:off x="1473198" y="1105526"/>
            <a:ext cx="6088331" cy="4620608"/>
          </a:xfrm>
        </p:spPr>
      </p:pic>
      <p:sp>
        <p:nvSpPr>
          <p:cNvPr id="5" name="TextBox 4"/>
          <p:cNvSpPr txBox="1"/>
          <p:nvPr/>
        </p:nvSpPr>
        <p:spPr>
          <a:xfrm>
            <a:off x="747206" y="5720433"/>
            <a:ext cx="8062498" cy="276999"/>
          </a:xfrm>
          <a:prstGeom prst="rect">
            <a:avLst/>
          </a:prstGeom>
          <a:noFill/>
        </p:spPr>
        <p:txBody>
          <a:bodyPr wrap="none" rtlCol="0">
            <a:spAutoFit/>
          </a:bodyPr>
          <a:lstStyle/>
          <a:p>
            <a:r>
              <a:rPr lang="en-US" sz="1200" dirty="0">
                <a:hlinkClick r:id="rId3"/>
              </a:rPr>
              <a:t>http://gamepolitics.com/2015/02/06/doa-5-last-round-producer-concerned-about-morality-modders#.</a:t>
            </a:r>
            <a:r>
              <a:rPr lang="en-US" sz="1200" dirty="0" smtClean="0">
                <a:hlinkClick r:id="rId3"/>
              </a:rPr>
              <a:t>VOqdE1PF8Ws</a:t>
            </a:r>
            <a:r>
              <a:rPr lang="en-US" sz="1200" dirty="0" smtClean="0"/>
              <a:t> </a:t>
            </a:r>
            <a:endParaRPr lang="en-US" sz="1200" dirty="0"/>
          </a:p>
        </p:txBody>
      </p:sp>
    </p:spTree>
    <p:extLst>
      <p:ext uri="{BB962C8B-B14F-4D97-AF65-F5344CB8AC3E}">
        <p14:creationId xmlns:p14="http://schemas.microsoft.com/office/powerpoint/2010/main" val="1202857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2-22 at 7.30.4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321" r="-2214"/>
          <a:stretch/>
        </p:blipFill>
        <p:spPr>
          <a:xfrm>
            <a:off x="2099732" y="186267"/>
            <a:ext cx="5040192" cy="5539867"/>
          </a:xfrm>
        </p:spPr>
      </p:pic>
      <p:sp>
        <p:nvSpPr>
          <p:cNvPr id="5" name="TextBox 4"/>
          <p:cNvSpPr txBox="1"/>
          <p:nvPr/>
        </p:nvSpPr>
        <p:spPr>
          <a:xfrm>
            <a:off x="687950" y="5720490"/>
            <a:ext cx="8062498" cy="276999"/>
          </a:xfrm>
          <a:prstGeom prst="rect">
            <a:avLst/>
          </a:prstGeom>
          <a:noFill/>
        </p:spPr>
        <p:txBody>
          <a:bodyPr wrap="none" rtlCol="0">
            <a:spAutoFit/>
          </a:bodyPr>
          <a:lstStyle/>
          <a:p>
            <a:r>
              <a:rPr lang="en-US" sz="1200" dirty="0">
                <a:hlinkClick r:id="rId3"/>
              </a:rPr>
              <a:t>http://gamepolitics.com/2015/02/06/doa-5-last-round-producer-concerned-about-morality-modders#.</a:t>
            </a:r>
            <a:r>
              <a:rPr lang="en-US" sz="1200" dirty="0" smtClean="0">
                <a:hlinkClick r:id="rId3"/>
              </a:rPr>
              <a:t>VOqdE1PF8Ws</a:t>
            </a:r>
            <a:r>
              <a:rPr lang="en-US" sz="1200" dirty="0" smtClean="0"/>
              <a:t> </a:t>
            </a:r>
            <a:endParaRPr lang="en-US" sz="1200" dirty="0"/>
          </a:p>
        </p:txBody>
      </p:sp>
    </p:spTree>
    <p:extLst>
      <p:ext uri="{BB962C8B-B14F-4D97-AF65-F5344CB8AC3E}">
        <p14:creationId xmlns:p14="http://schemas.microsoft.com/office/powerpoint/2010/main" val="1912921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     Not the first time…</a:t>
            </a:r>
            <a:endParaRPr lang="en-US" sz="4400" b="1" dirty="0">
              <a:solidFill>
                <a:srgbClr val="FFFF00"/>
              </a:solidFill>
              <a:latin typeface="+mn-lt"/>
            </a:endParaRPr>
          </a:p>
        </p:txBody>
      </p:sp>
      <p:pic>
        <p:nvPicPr>
          <p:cNvPr id="4" name="Content Placeholder 3" descr="Screen Shot 2015-02-22 at 8.15.5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42" r="-377"/>
          <a:stretch/>
        </p:blipFill>
        <p:spPr>
          <a:xfrm>
            <a:off x="1286934" y="1016000"/>
            <a:ext cx="6536266" cy="4710113"/>
          </a:xfrm>
        </p:spPr>
      </p:pic>
      <p:sp>
        <p:nvSpPr>
          <p:cNvPr id="5" name="TextBox 4"/>
          <p:cNvSpPr txBox="1"/>
          <p:nvPr/>
        </p:nvSpPr>
        <p:spPr>
          <a:xfrm>
            <a:off x="820544" y="5708134"/>
            <a:ext cx="7866256" cy="369332"/>
          </a:xfrm>
          <a:prstGeom prst="rect">
            <a:avLst/>
          </a:prstGeom>
          <a:noFill/>
        </p:spPr>
        <p:txBody>
          <a:bodyPr wrap="none" rtlCol="0">
            <a:spAutoFit/>
          </a:bodyPr>
          <a:lstStyle/>
          <a:p>
            <a:r>
              <a:rPr lang="en-US" dirty="0">
                <a:hlinkClick r:id="rId3"/>
              </a:rPr>
              <a:t>http://www.theregister.co.uk/2005/02/10/tecmo_sues_xbox_game_hackers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095575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20133" y="304801"/>
            <a:ext cx="6349999" cy="5588000"/>
          </a:xfrm>
        </p:spPr>
        <p:txBody>
          <a:bodyPr>
            <a:normAutofit/>
          </a:bodyPr>
          <a:lstStyle/>
          <a:p>
            <a:pPr marL="0" indent="0">
              <a:lnSpc>
                <a:spcPct val="90000"/>
              </a:lnSpc>
              <a:buNone/>
            </a:pPr>
            <a:r>
              <a:rPr lang="en-CA" sz="4000" dirty="0">
                <a:solidFill>
                  <a:schemeClr val="bg1"/>
                </a:solidFill>
                <a:latin typeface="+mn-lt"/>
              </a:rPr>
              <a:t>"[W]e believe it is our duty to uphold the integrity of our work," said John Inada, general manager for </a:t>
            </a:r>
            <a:r>
              <a:rPr lang="en-CA" sz="4000" dirty="0" err="1">
                <a:solidFill>
                  <a:schemeClr val="bg1"/>
                </a:solidFill>
                <a:latin typeface="+mn-lt"/>
              </a:rPr>
              <a:t>Tecmo</a:t>
            </a:r>
            <a:r>
              <a:rPr lang="en-CA" sz="4000" dirty="0">
                <a:solidFill>
                  <a:schemeClr val="bg1"/>
                </a:solidFill>
                <a:latin typeface="+mn-lt"/>
              </a:rPr>
              <a:t>, in a statement. "Hacking of this kind will not be tolerated and we intend to take all necessary </a:t>
            </a:r>
            <a:r>
              <a:rPr lang="en-CA" sz="4000" dirty="0" smtClean="0">
                <a:solidFill>
                  <a:schemeClr val="bg1"/>
                </a:solidFill>
                <a:latin typeface="+mn-lt"/>
              </a:rPr>
              <a:t>measures…” </a:t>
            </a:r>
            <a:r>
              <a:rPr lang="en-CA" sz="2800" dirty="0" smtClean="0">
                <a:solidFill>
                  <a:schemeClr val="bg1"/>
                </a:solidFill>
                <a:latin typeface="+mn-lt"/>
              </a:rPr>
              <a:t>(2005)</a:t>
            </a:r>
            <a:endParaRPr lang="en-CA" sz="2800" dirty="0">
              <a:solidFill>
                <a:schemeClr val="bg1"/>
              </a:solidFill>
              <a:latin typeface="+mn-lt"/>
            </a:endParaRPr>
          </a:p>
          <a:p>
            <a:pPr marL="0" indent="0">
              <a:buNone/>
            </a:pPr>
            <a:endParaRPr lang="en-US" dirty="0"/>
          </a:p>
        </p:txBody>
      </p:sp>
      <p:pic>
        <p:nvPicPr>
          <p:cNvPr id="4" name="Picture 3" descr="Doaxbvbo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024" y="1708680"/>
            <a:ext cx="2038350" cy="2847975"/>
          </a:xfrm>
          <a:prstGeom prst="rect">
            <a:avLst/>
          </a:prstGeom>
        </p:spPr>
      </p:pic>
    </p:spTree>
    <p:extLst>
      <p:ext uri="{BB962C8B-B14F-4D97-AF65-F5344CB8AC3E}">
        <p14:creationId xmlns:p14="http://schemas.microsoft.com/office/powerpoint/2010/main" val="1004518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761067"/>
          </a:xfrm>
        </p:spPr>
        <p:txBody>
          <a:bodyPr>
            <a:noAutofit/>
          </a:bodyPr>
          <a:lstStyle/>
          <a:p>
            <a:r>
              <a:rPr lang="en-US" sz="4400" b="1" dirty="0" smtClean="0">
                <a:solidFill>
                  <a:srgbClr val="FFFF00"/>
                </a:solidFill>
                <a:latin typeface="+mn-lt"/>
              </a:rPr>
              <a:t>But </a:t>
            </a:r>
            <a:r>
              <a:rPr lang="en-US" sz="4400" b="1" dirty="0" err="1" smtClean="0">
                <a:solidFill>
                  <a:srgbClr val="FFFF00"/>
                </a:solidFill>
                <a:latin typeface="+mn-lt"/>
              </a:rPr>
              <a:t>modding</a:t>
            </a:r>
            <a:r>
              <a:rPr lang="en-US" sz="4400" b="1" dirty="0" smtClean="0">
                <a:solidFill>
                  <a:srgbClr val="FFFF00"/>
                </a:solidFill>
                <a:latin typeface="+mn-lt"/>
              </a:rPr>
              <a:t> Japanese </a:t>
            </a:r>
            <a:br>
              <a:rPr lang="en-US" sz="4400" b="1" dirty="0" smtClean="0">
                <a:solidFill>
                  <a:srgbClr val="FFFF00"/>
                </a:solidFill>
                <a:latin typeface="+mn-lt"/>
              </a:rPr>
            </a:br>
            <a:r>
              <a:rPr lang="en-US" sz="4400" b="1" dirty="0" smtClean="0">
                <a:solidFill>
                  <a:srgbClr val="FFFF00"/>
                </a:solidFill>
                <a:latin typeface="+mn-lt"/>
              </a:rPr>
              <a:t>games</a:t>
            </a:r>
            <a:r>
              <a:rPr lang="en-US" sz="4400" b="1" dirty="0">
                <a:solidFill>
                  <a:srgbClr val="FFFF00"/>
                </a:solidFill>
                <a:latin typeface="+mn-lt"/>
              </a:rPr>
              <a:t> </a:t>
            </a:r>
            <a:r>
              <a:rPr lang="en-US" sz="4400" b="1" dirty="0" smtClean="0">
                <a:solidFill>
                  <a:srgbClr val="FFFF00"/>
                </a:solidFill>
                <a:latin typeface="+mn-lt"/>
              </a:rPr>
              <a:t>is hardly going away</a:t>
            </a:r>
            <a:endParaRPr lang="en-US" sz="4400" b="1" dirty="0">
              <a:solidFill>
                <a:srgbClr val="FFFF00"/>
              </a:solidFill>
              <a:latin typeface="+mn-lt"/>
            </a:endParaRPr>
          </a:p>
        </p:txBody>
      </p:sp>
      <p:pic>
        <p:nvPicPr>
          <p:cNvPr id="4" name="Content Placeholder 3" descr="Screen Shot 2015-02-21 at 2.52.1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2245" b="-1102"/>
          <a:stretch/>
        </p:blipFill>
        <p:spPr>
          <a:xfrm>
            <a:off x="457200" y="1761067"/>
            <a:ext cx="8229600" cy="3251200"/>
          </a:xfrm>
        </p:spPr>
      </p:pic>
      <p:sp>
        <p:nvSpPr>
          <p:cNvPr id="5" name="TextBox 4"/>
          <p:cNvSpPr txBox="1"/>
          <p:nvPr/>
        </p:nvSpPr>
        <p:spPr>
          <a:xfrm>
            <a:off x="457200" y="5012267"/>
            <a:ext cx="8517467" cy="1107996"/>
          </a:xfrm>
          <a:prstGeom prst="rect">
            <a:avLst/>
          </a:prstGeom>
          <a:noFill/>
        </p:spPr>
        <p:txBody>
          <a:bodyPr wrap="square" rtlCol="0">
            <a:spAutoFit/>
          </a:bodyPr>
          <a:lstStyle/>
          <a:p>
            <a:r>
              <a:rPr lang="en-US" sz="2400" dirty="0">
                <a:hlinkClick r:id="rId3"/>
              </a:rPr>
              <a:t>http://kotaku.com/people-are-already-making-bizarre-mods-for-dragon-ball-</a:t>
            </a:r>
            <a:r>
              <a:rPr lang="en-US" sz="2400" dirty="0" smtClean="0">
                <a:hlinkClick r:id="rId3"/>
              </a:rPr>
              <a:t>1686912769</a:t>
            </a:r>
            <a:endParaRPr lang="en-US" sz="2400" dirty="0" smtClean="0"/>
          </a:p>
          <a:p>
            <a:endParaRPr lang="en-US" dirty="0"/>
          </a:p>
        </p:txBody>
      </p:sp>
    </p:spTree>
    <p:extLst>
      <p:ext uri="{BB962C8B-B14F-4D97-AF65-F5344CB8AC3E}">
        <p14:creationId xmlns:p14="http://schemas.microsoft.com/office/powerpoint/2010/main" val="384936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933" y="4860"/>
            <a:ext cx="8873067" cy="3093940"/>
          </a:xfrm>
        </p:spPr>
        <p:txBody>
          <a:bodyPr>
            <a:noAutofit/>
          </a:bodyPr>
          <a:lstStyle/>
          <a:p>
            <a:r>
              <a:rPr lang="en-US" sz="4400" b="1" dirty="0" smtClean="0">
                <a:solidFill>
                  <a:srgbClr val="FFFF00"/>
                </a:solidFill>
                <a:latin typeface="+mn-lt"/>
              </a:rPr>
              <a:t>Part A: “Press Now” </a:t>
            </a:r>
            <a:br>
              <a:rPr lang="en-US" sz="4400" b="1" dirty="0" smtClean="0">
                <a:solidFill>
                  <a:srgbClr val="FFFF00"/>
                </a:solidFill>
                <a:latin typeface="+mn-lt"/>
              </a:rPr>
            </a:br>
            <a:r>
              <a:rPr lang="en-US" dirty="0" smtClean="0">
                <a:solidFill>
                  <a:schemeClr val="bg1"/>
                </a:solidFill>
                <a:latin typeface="+mn-lt"/>
              </a:rPr>
              <a:t>Current </a:t>
            </a:r>
            <a:r>
              <a:rPr lang="en-US" dirty="0" err="1" smtClean="0">
                <a:solidFill>
                  <a:schemeClr val="bg1"/>
                </a:solidFill>
                <a:latin typeface="+mn-lt"/>
              </a:rPr>
              <a:t>Modding</a:t>
            </a:r>
            <a:r>
              <a:rPr lang="en-US" dirty="0" smtClean="0">
                <a:solidFill>
                  <a:schemeClr val="bg1"/>
                </a:solidFill>
                <a:latin typeface="+mn-lt"/>
              </a:rPr>
              <a:t> Issues </a:t>
            </a:r>
            <a:br>
              <a:rPr lang="en-US" dirty="0" smtClean="0">
                <a:solidFill>
                  <a:schemeClr val="bg1"/>
                </a:solidFill>
                <a:latin typeface="+mn-lt"/>
              </a:rPr>
            </a:br>
            <a:r>
              <a:rPr lang="en-US" dirty="0" smtClean="0">
                <a:solidFill>
                  <a:schemeClr val="bg1"/>
                </a:solidFill>
                <a:latin typeface="+mn-lt"/>
              </a:rPr>
              <a:t>In Japanese Games</a:t>
            </a:r>
            <a:endParaRPr lang="en-US" dirty="0">
              <a:solidFill>
                <a:schemeClr val="bg1"/>
              </a:solidFill>
              <a:latin typeface="+mn-lt"/>
            </a:endParaRPr>
          </a:p>
        </p:txBody>
      </p:sp>
    </p:spTree>
    <p:extLst>
      <p:ext uri="{BB962C8B-B14F-4D97-AF65-F5344CB8AC3E}">
        <p14:creationId xmlns:p14="http://schemas.microsoft.com/office/powerpoint/2010/main" val="3661337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860"/>
            <a:ext cx="8686800" cy="1016000"/>
          </a:xfrm>
        </p:spPr>
        <p:txBody>
          <a:bodyPr>
            <a:noAutofit/>
          </a:bodyPr>
          <a:lstStyle/>
          <a:p>
            <a:r>
              <a:rPr lang="en-US" sz="4400" b="1" dirty="0" smtClean="0">
                <a:solidFill>
                  <a:srgbClr val="FFFF00"/>
                </a:solidFill>
                <a:latin typeface="+mn-lt"/>
              </a:rPr>
              <a:t>But the schisms multiply…</a:t>
            </a:r>
            <a:endParaRPr lang="en-US" sz="4400" b="1" dirty="0">
              <a:solidFill>
                <a:srgbClr val="FFFF00"/>
              </a:solidFill>
              <a:latin typeface="+mn-lt"/>
            </a:endParaRPr>
          </a:p>
        </p:txBody>
      </p:sp>
      <p:pic>
        <p:nvPicPr>
          <p:cNvPr id="4" name="Content Placeholder 3" descr="Screen Shot 2015-02-22 at 8.38.4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353" b="68"/>
          <a:stretch/>
        </p:blipFill>
        <p:spPr>
          <a:xfrm>
            <a:off x="457200" y="1020860"/>
            <a:ext cx="8229600" cy="4064000"/>
          </a:xfrm>
        </p:spPr>
      </p:pic>
      <p:sp>
        <p:nvSpPr>
          <p:cNvPr id="5" name="TextBox 4"/>
          <p:cNvSpPr txBox="1"/>
          <p:nvPr/>
        </p:nvSpPr>
        <p:spPr>
          <a:xfrm>
            <a:off x="597571" y="5145273"/>
            <a:ext cx="8345777" cy="984885"/>
          </a:xfrm>
          <a:prstGeom prst="rect">
            <a:avLst/>
          </a:prstGeom>
          <a:noFill/>
        </p:spPr>
        <p:txBody>
          <a:bodyPr wrap="square" rtlCol="0">
            <a:spAutoFit/>
          </a:bodyPr>
          <a:lstStyle/>
          <a:p>
            <a:r>
              <a:rPr lang="en-US" sz="2000" dirty="0">
                <a:hlinkClick r:id="rId3"/>
              </a:rPr>
              <a:t>http://arstechnica.com/gaming/2015/01/nintendo-to-share-up-to-70-percent-of-ad-revenue-with-game-youtubers</a:t>
            </a:r>
            <a:r>
              <a:rPr lang="en-US" sz="2000" dirty="0" smtClean="0">
                <a:hlinkClick r:id="rId3"/>
              </a:rPr>
              <a:t>/</a:t>
            </a:r>
            <a:endParaRPr lang="en-US" sz="2000" dirty="0" smtClean="0"/>
          </a:p>
          <a:p>
            <a:endParaRPr lang="en-US" dirty="0"/>
          </a:p>
        </p:txBody>
      </p:sp>
    </p:spTree>
    <p:extLst>
      <p:ext uri="{BB962C8B-B14F-4D97-AF65-F5344CB8AC3E}">
        <p14:creationId xmlns:p14="http://schemas.microsoft.com/office/powerpoint/2010/main" val="1318386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167" y="174193"/>
            <a:ext cx="8387633" cy="1016000"/>
          </a:xfrm>
        </p:spPr>
        <p:txBody>
          <a:bodyPr>
            <a:normAutofit/>
          </a:bodyPr>
          <a:lstStyle/>
          <a:p>
            <a:r>
              <a:rPr lang="en-US" sz="4400" b="1" dirty="0" smtClean="0">
                <a:solidFill>
                  <a:srgbClr val="FFFF00"/>
                </a:solidFill>
                <a:latin typeface="+mn-lt"/>
              </a:rPr>
              <a:t>…and grow…</a:t>
            </a:r>
            <a:endParaRPr lang="en-US" sz="4400" b="1" dirty="0">
              <a:solidFill>
                <a:srgbClr val="FFFF00"/>
              </a:solidFill>
              <a:latin typeface="+mn-lt"/>
            </a:endParaRPr>
          </a:p>
        </p:txBody>
      </p:sp>
      <p:pic>
        <p:nvPicPr>
          <p:cNvPr id="4" name="Content Placeholder 3" descr="Screen Shot 2015-02-22 at 8.41.30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7" r="145"/>
          <a:stretch/>
        </p:blipFill>
        <p:spPr>
          <a:xfrm>
            <a:off x="299167" y="1190193"/>
            <a:ext cx="8654716" cy="4685674"/>
          </a:xfrm>
        </p:spPr>
      </p:pic>
    </p:spTree>
    <p:extLst>
      <p:ext uri="{BB962C8B-B14F-4D97-AF65-F5344CB8AC3E}">
        <p14:creationId xmlns:p14="http://schemas.microsoft.com/office/powerpoint/2010/main" val="1726297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2-22 at 8.43.1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69" r="-1183"/>
          <a:stretch/>
        </p:blipFill>
        <p:spPr>
          <a:xfrm>
            <a:off x="1236135" y="283836"/>
            <a:ext cx="6570134" cy="5046338"/>
          </a:xfrm>
        </p:spPr>
      </p:pic>
      <p:sp>
        <p:nvSpPr>
          <p:cNvPr id="5" name="Rectangle 4"/>
          <p:cNvSpPr/>
          <p:nvPr/>
        </p:nvSpPr>
        <p:spPr>
          <a:xfrm>
            <a:off x="1236135" y="5382887"/>
            <a:ext cx="6570134" cy="646331"/>
          </a:xfrm>
          <a:prstGeom prst="rect">
            <a:avLst/>
          </a:prstGeom>
        </p:spPr>
        <p:txBody>
          <a:bodyPr wrap="square">
            <a:spAutoFit/>
          </a:bodyPr>
          <a:lstStyle/>
          <a:p>
            <a:r>
              <a:rPr lang="en-US" dirty="0">
                <a:hlinkClick r:id="rId3"/>
              </a:rPr>
              <a:t>http://gamepolitics.com/2015/02/05/more-clarifications-nintendo-creators-program#.</a:t>
            </a:r>
            <a:r>
              <a:rPr lang="en-US" dirty="0" smtClean="0">
                <a:hlinkClick r:id="rId3"/>
              </a:rPr>
              <a:t>VOqwjVPF83s</a:t>
            </a:r>
            <a:r>
              <a:rPr lang="en-US" dirty="0" smtClean="0"/>
              <a:t> </a:t>
            </a:r>
            <a:endParaRPr lang="en-US" dirty="0"/>
          </a:p>
        </p:txBody>
      </p:sp>
    </p:spTree>
    <p:extLst>
      <p:ext uri="{BB962C8B-B14F-4D97-AF65-F5344CB8AC3E}">
        <p14:creationId xmlns:p14="http://schemas.microsoft.com/office/powerpoint/2010/main" val="1546905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 y="92913"/>
            <a:ext cx="8930640" cy="1016000"/>
          </a:xfrm>
        </p:spPr>
        <p:txBody>
          <a:bodyPr>
            <a:normAutofit/>
          </a:bodyPr>
          <a:lstStyle/>
          <a:p>
            <a:r>
              <a:rPr lang="en-US" b="1" dirty="0" smtClean="0">
                <a:solidFill>
                  <a:srgbClr val="FFFF00"/>
                </a:solidFill>
                <a:latin typeface="+mn-lt"/>
                <a:cs typeface="American Typewriter"/>
              </a:rPr>
              <a:t>&amp; perhaps most challenging of all...</a:t>
            </a:r>
            <a:endParaRPr lang="en-US" b="1" dirty="0">
              <a:solidFill>
                <a:srgbClr val="FFFF00"/>
              </a:solidFill>
              <a:latin typeface="+mn-lt"/>
            </a:endParaRPr>
          </a:p>
        </p:txBody>
      </p:sp>
      <p:pic>
        <p:nvPicPr>
          <p:cNvPr id="4" name="Content Placeholder 3"/>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27" r="-22"/>
          <a:stretch/>
        </p:blipFill>
        <p:spPr>
          <a:xfrm>
            <a:off x="883920" y="1005840"/>
            <a:ext cx="7308126" cy="4720294"/>
          </a:xfrm>
        </p:spPr>
      </p:pic>
      <p:sp>
        <p:nvSpPr>
          <p:cNvPr id="5" name="Rectangle 4"/>
          <p:cNvSpPr/>
          <p:nvPr/>
        </p:nvSpPr>
        <p:spPr>
          <a:xfrm>
            <a:off x="213360" y="5726134"/>
            <a:ext cx="8930640" cy="276999"/>
          </a:xfrm>
          <a:prstGeom prst="rect">
            <a:avLst/>
          </a:prstGeom>
        </p:spPr>
        <p:txBody>
          <a:bodyPr wrap="square">
            <a:spAutoFit/>
          </a:bodyPr>
          <a:lstStyle/>
          <a:p>
            <a:r>
              <a:rPr lang="en-US" sz="1200" dirty="0">
                <a:solidFill>
                  <a:prstClr val="black"/>
                </a:solidFill>
                <a:hlinkClick r:id="rId3"/>
              </a:rPr>
              <a:t>https://www.techdirt.com/articles/20141013/11010528810/nintendo-bricks-wii-u-consoles-unless-owners-agree-to-new-eula.shtml</a:t>
            </a:r>
            <a:endParaRPr lang="en-US" sz="1200" dirty="0"/>
          </a:p>
        </p:txBody>
      </p:sp>
    </p:spTree>
    <p:extLst>
      <p:ext uri="{BB962C8B-B14F-4D97-AF65-F5344CB8AC3E}">
        <p14:creationId xmlns:p14="http://schemas.microsoft.com/office/powerpoint/2010/main" val="336095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933" y="4860"/>
            <a:ext cx="8873067" cy="3093940"/>
          </a:xfrm>
        </p:spPr>
        <p:txBody>
          <a:bodyPr>
            <a:noAutofit/>
          </a:bodyPr>
          <a:lstStyle/>
          <a:p>
            <a:r>
              <a:rPr lang="en-US" sz="4400" b="1" dirty="0" smtClean="0">
                <a:solidFill>
                  <a:srgbClr val="FFFF00"/>
                </a:solidFill>
                <a:latin typeface="+mn-lt"/>
              </a:rPr>
              <a:t/>
            </a:r>
            <a:br>
              <a:rPr lang="en-US" sz="4400" b="1" dirty="0" smtClean="0">
                <a:solidFill>
                  <a:srgbClr val="FFFF00"/>
                </a:solidFill>
                <a:latin typeface="+mn-lt"/>
              </a:rPr>
            </a:br>
            <a:r>
              <a:rPr lang="en-US" sz="4400" b="1" dirty="0" smtClean="0">
                <a:solidFill>
                  <a:srgbClr val="FFFF00"/>
                </a:solidFill>
                <a:latin typeface="+mn-lt"/>
              </a:rPr>
              <a:t>Part B: “Press Why” </a:t>
            </a:r>
            <a:br>
              <a:rPr lang="en-US" sz="4400" b="1" dirty="0" smtClean="0">
                <a:solidFill>
                  <a:srgbClr val="FFFF00"/>
                </a:solidFill>
                <a:latin typeface="+mn-lt"/>
              </a:rPr>
            </a:br>
            <a:endParaRPr lang="en-US" sz="4400" dirty="0">
              <a:solidFill>
                <a:schemeClr val="bg1"/>
              </a:solidFill>
              <a:latin typeface="+mn-lt"/>
            </a:endParaRPr>
          </a:p>
        </p:txBody>
      </p:sp>
    </p:spTree>
    <p:extLst>
      <p:ext uri="{BB962C8B-B14F-4D97-AF65-F5344CB8AC3E}">
        <p14:creationId xmlns:p14="http://schemas.microsoft.com/office/powerpoint/2010/main" val="3080328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0" indent="0">
              <a:buNone/>
            </a:pPr>
            <a:r>
              <a:rPr lang="en-US" sz="4000" dirty="0" smtClean="0">
                <a:solidFill>
                  <a:schemeClr val="bg1"/>
                </a:solidFill>
                <a:latin typeface="+mn-lt"/>
              </a:rPr>
              <a:t>So what is </a:t>
            </a:r>
            <a:r>
              <a:rPr lang="en-US" sz="4000" dirty="0" smtClean="0">
                <a:solidFill>
                  <a:srgbClr val="FFFF00"/>
                </a:solidFill>
                <a:latin typeface="+mn-lt"/>
              </a:rPr>
              <a:t>really</a:t>
            </a:r>
            <a:r>
              <a:rPr lang="en-US" sz="4000" dirty="0" smtClean="0">
                <a:solidFill>
                  <a:schemeClr val="bg1"/>
                </a:solidFill>
                <a:latin typeface="+mn-lt"/>
              </a:rPr>
              <a:t> going on here?</a:t>
            </a:r>
            <a:endParaRPr lang="en-US" sz="4000" dirty="0">
              <a:solidFill>
                <a:schemeClr val="bg1"/>
              </a:solidFill>
              <a:latin typeface="+mn-lt"/>
            </a:endParaRPr>
          </a:p>
        </p:txBody>
      </p:sp>
    </p:spTree>
    <p:extLst>
      <p:ext uri="{BB962C8B-B14F-4D97-AF65-F5344CB8AC3E}">
        <p14:creationId xmlns:p14="http://schemas.microsoft.com/office/powerpoint/2010/main" val="615122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marL="0" indent="0">
              <a:buNone/>
            </a:pPr>
            <a:r>
              <a:rPr lang="en-US" sz="4000" dirty="0" smtClean="0">
                <a:solidFill>
                  <a:schemeClr val="bg1"/>
                </a:solidFill>
                <a:latin typeface="+mn-lt"/>
              </a:rPr>
              <a:t>Is this </a:t>
            </a:r>
            <a:r>
              <a:rPr lang="en-US" sz="4000" dirty="0">
                <a:solidFill>
                  <a:srgbClr val="FFFF00"/>
                </a:solidFill>
                <a:latin typeface="+mn-lt"/>
              </a:rPr>
              <a:t>really</a:t>
            </a:r>
            <a:r>
              <a:rPr lang="en-US" sz="4000" dirty="0">
                <a:solidFill>
                  <a:schemeClr val="bg1"/>
                </a:solidFill>
                <a:latin typeface="+mn-lt"/>
              </a:rPr>
              <a:t> </a:t>
            </a:r>
            <a:r>
              <a:rPr lang="en-US" sz="4000" dirty="0" smtClean="0">
                <a:solidFill>
                  <a:schemeClr val="bg1"/>
                </a:solidFill>
                <a:latin typeface="+mn-lt"/>
              </a:rPr>
              <a:t>about I.P. from a Japanese gaming perspective?</a:t>
            </a:r>
            <a:endParaRPr lang="en-US" sz="40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1236305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705646"/>
            <a:ext cx="8686800" cy="5020488"/>
          </a:xfrm>
        </p:spPr>
        <p:txBody>
          <a:bodyPr>
            <a:normAutofit/>
          </a:bodyPr>
          <a:lstStyle/>
          <a:p>
            <a:pPr marL="0" indent="0">
              <a:buNone/>
            </a:pPr>
            <a:r>
              <a:rPr lang="en-US" sz="8000" dirty="0" smtClean="0">
                <a:solidFill>
                  <a:schemeClr val="bg1"/>
                </a:solidFill>
                <a:latin typeface="Apple Chancery"/>
                <a:cs typeface="Apple Chancery"/>
              </a:rPr>
              <a:t>“</a:t>
            </a:r>
            <a:r>
              <a:rPr lang="en-US" sz="8800" dirty="0" smtClean="0">
                <a:solidFill>
                  <a:schemeClr val="bg1"/>
                </a:solidFill>
                <a:latin typeface="Apple Chancery"/>
                <a:cs typeface="Apple Chancery"/>
              </a:rPr>
              <a:t>Respect” for…</a:t>
            </a:r>
          </a:p>
          <a:p>
            <a:pPr marL="0" indent="0">
              <a:buNone/>
            </a:pPr>
            <a:r>
              <a:rPr lang="en-US" sz="8800" dirty="0">
                <a:solidFill>
                  <a:srgbClr val="FFFF00"/>
                </a:solidFill>
                <a:latin typeface="Apple Chancery"/>
                <a:cs typeface="Apple Chancery"/>
              </a:rPr>
              <a:t>Creative Integrity</a:t>
            </a:r>
          </a:p>
          <a:p>
            <a:pPr marL="0" indent="0">
              <a:buNone/>
            </a:pPr>
            <a:r>
              <a:rPr lang="en-US" sz="8800" dirty="0" smtClean="0">
                <a:solidFill>
                  <a:srgbClr val="CCFFCC"/>
                </a:solidFill>
                <a:latin typeface="Apple Chancery"/>
                <a:cs typeface="Apple Chancery"/>
              </a:rPr>
              <a:t>&amp;</a:t>
            </a:r>
            <a:r>
              <a:rPr lang="en-US" sz="8800" dirty="0" smtClean="0">
                <a:solidFill>
                  <a:srgbClr val="FFFF00"/>
                </a:solidFill>
                <a:latin typeface="Apple Chancery"/>
                <a:cs typeface="Apple Chancery"/>
              </a:rPr>
              <a:t> Quality</a:t>
            </a:r>
            <a:endParaRPr lang="en-US" sz="8800" dirty="0">
              <a:solidFill>
                <a:srgbClr val="FFFF00"/>
              </a:solidFill>
              <a:latin typeface="Apple Chancery"/>
              <a:cs typeface="Apple Chancery"/>
            </a:endParaRPr>
          </a:p>
          <a:p>
            <a:pPr marL="0" indent="0">
              <a:buNone/>
            </a:pPr>
            <a:endParaRPr lang="en-US" sz="8000" dirty="0">
              <a:solidFill>
                <a:srgbClr val="FFFF00"/>
              </a:solidFill>
              <a:latin typeface="+mn-lt"/>
              <a:cs typeface="Apple Chancery"/>
            </a:endParaRPr>
          </a:p>
        </p:txBody>
      </p:sp>
    </p:spTree>
    <p:extLst>
      <p:ext uri="{BB962C8B-B14F-4D97-AF65-F5344CB8AC3E}">
        <p14:creationId xmlns:p14="http://schemas.microsoft.com/office/powerpoint/2010/main" val="1655318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0" indent="0">
              <a:buNone/>
            </a:pPr>
            <a:r>
              <a:rPr lang="en-US" sz="8800" b="1" dirty="0" smtClean="0">
                <a:solidFill>
                  <a:schemeClr val="bg2">
                    <a:lumMod val="90000"/>
                  </a:schemeClr>
                </a:solidFill>
                <a:latin typeface="+mn-lt"/>
              </a:rPr>
              <a:t> </a:t>
            </a:r>
            <a:r>
              <a:rPr lang="en-US" sz="8800" b="1" dirty="0" smtClean="0">
                <a:solidFill>
                  <a:schemeClr val="tx1">
                    <a:lumMod val="50000"/>
                    <a:lumOff val="50000"/>
                  </a:schemeClr>
                </a:solidFill>
                <a:latin typeface="+mn-lt"/>
              </a:rPr>
              <a:t> Versus </a:t>
            </a:r>
            <a:r>
              <a:rPr lang="en-US" sz="8800" b="1" dirty="0" smtClean="0">
                <a:solidFill>
                  <a:schemeClr val="bg2">
                    <a:lumMod val="90000"/>
                  </a:schemeClr>
                </a:solidFill>
                <a:latin typeface="+mn-lt"/>
              </a:rPr>
              <a:t>“property” </a:t>
            </a:r>
            <a:endParaRPr lang="en-US" sz="8800" b="1" dirty="0">
              <a:solidFill>
                <a:schemeClr val="bg2">
                  <a:lumMod val="90000"/>
                </a:schemeClr>
              </a:solidFill>
              <a:latin typeface="+mn-lt"/>
            </a:endParaRPr>
          </a:p>
        </p:txBody>
      </p:sp>
    </p:spTree>
    <p:extLst>
      <p:ext uri="{BB962C8B-B14F-4D97-AF65-F5344CB8AC3E}">
        <p14:creationId xmlns:p14="http://schemas.microsoft.com/office/powerpoint/2010/main" val="1951091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1126"/>
            <a:ext cx="8229600" cy="1016000"/>
          </a:xfrm>
        </p:spPr>
        <p:txBody>
          <a:bodyPr>
            <a:normAutofit/>
          </a:bodyPr>
          <a:lstStyle/>
          <a:p>
            <a:r>
              <a:rPr lang="en-US" sz="4400" b="1" dirty="0" smtClean="0">
                <a:solidFill>
                  <a:srgbClr val="FFFF00"/>
                </a:solidFill>
                <a:latin typeface="+mn-lt"/>
              </a:rPr>
              <a:t>Not inconsistent with (?)…</a:t>
            </a:r>
            <a:endParaRPr lang="en-US" sz="4400" b="1" dirty="0">
              <a:solidFill>
                <a:srgbClr val="FFFF00"/>
              </a:solidFill>
              <a:latin typeface="+mn-lt"/>
            </a:endParaRPr>
          </a:p>
        </p:txBody>
      </p:sp>
      <p:sp>
        <p:nvSpPr>
          <p:cNvPr id="3" name="Content Placeholder 2"/>
          <p:cNvSpPr>
            <a:spLocks noGrp="1"/>
          </p:cNvSpPr>
          <p:nvPr>
            <p:ph sz="quarter" idx="10"/>
          </p:nvPr>
        </p:nvSpPr>
        <p:spPr>
          <a:xfrm>
            <a:off x="457199" y="1207125"/>
            <a:ext cx="8568267" cy="4956608"/>
          </a:xfrm>
        </p:spPr>
        <p:txBody>
          <a:bodyPr>
            <a:normAutofit/>
          </a:bodyPr>
          <a:lstStyle/>
          <a:p>
            <a:pPr marL="0" indent="0">
              <a:buNone/>
            </a:pPr>
            <a:r>
              <a:rPr lang="en-US" sz="3200" dirty="0" smtClean="0">
                <a:solidFill>
                  <a:srgbClr val="CCFFCC"/>
                </a:solidFill>
                <a:latin typeface="+mn-lt"/>
              </a:rPr>
              <a:t>Sony </a:t>
            </a:r>
            <a:r>
              <a:rPr lang="en-US" sz="3200" dirty="0">
                <a:solidFill>
                  <a:srgbClr val="CCFFCC"/>
                </a:solidFill>
                <a:latin typeface="+mn-lt"/>
              </a:rPr>
              <a:t>v. Ball </a:t>
            </a:r>
            <a:r>
              <a:rPr lang="en-US" sz="3200" dirty="0">
                <a:solidFill>
                  <a:schemeClr val="bg1"/>
                </a:solidFill>
                <a:latin typeface="+mn-lt"/>
              </a:rPr>
              <a:t>– Messiah 2 chip (2004); </a:t>
            </a:r>
            <a:r>
              <a:rPr lang="en-US" sz="3200" dirty="0">
                <a:solidFill>
                  <a:srgbClr val="CCFFCC"/>
                </a:solidFill>
                <a:latin typeface="+mn-lt"/>
              </a:rPr>
              <a:t>Sony v. Stevens </a:t>
            </a:r>
            <a:r>
              <a:rPr lang="en-US" sz="3200" dirty="0">
                <a:solidFill>
                  <a:schemeClr val="bg1"/>
                </a:solidFill>
                <a:latin typeface="+mn-lt"/>
              </a:rPr>
              <a:t>– mod chip (2002</a:t>
            </a:r>
            <a:r>
              <a:rPr lang="en-US" sz="3200" dirty="0" smtClean="0">
                <a:solidFill>
                  <a:schemeClr val="bg1"/>
                </a:solidFill>
                <a:latin typeface="+mn-lt"/>
              </a:rPr>
              <a:t>)</a:t>
            </a:r>
            <a:r>
              <a:rPr lang="en-US" sz="3200" dirty="0">
                <a:solidFill>
                  <a:schemeClr val="bg1"/>
                </a:solidFill>
                <a:latin typeface="+mn-lt"/>
              </a:rPr>
              <a:t> </a:t>
            </a:r>
            <a:endParaRPr lang="en-CA" sz="3200" dirty="0">
              <a:solidFill>
                <a:schemeClr val="bg1"/>
              </a:solidFill>
              <a:latin typeface="+mn-lt"/>
            </a:endParaRPr>
          </a:p>
          <a:p>
            <a:pPr marL="0" lvl="0" indent="0">
              <a:buNone/>
            </a:pPr>
            <a:r>
              <a:rPr lang="en-US" sz="3200" dirty="0">
                <a:solidFill>
                  <a:srgbClr val="CCFFCC"/>
                </a:solidFill>
                <a:latin typeface="+mn-lt"/>
              </a:rPr>
              <a:t>Sony v. </a:t>
            </a:r>
            <a:r>
              <a:rPr lang="en-US" sz="3200" dirty="0" err="1">
                <a:solidFill>
                  <a:srgbClr val="CCFFCC"/>
                </a:solidFill>
                <a:latin typeface="+mn-lt"/>
              </a:rPr>
              <a:t>Connectix</a:t>
            </a:r>
            <a:r>
              <a:rPr lang="en-US" sz="3200" dirty="0">
                <a:solidFill>
                  <a:srgbClr val="CCFFCC"/>
                </a:solidFill>
                <a:latin typeface="+mn-lt"/>
              </a:rPr>
              <a:t> </a:t>
            </a:r>
            <a:r>
              <a:rPr lang="en-US" sz="3200" dirty="0">
                <a:solidFill>
                  <a:schemeClr val="bg1"/>
                </a:solidFill>
                <a:latin typeface="+mn-lt"/>
              </a:rPr>
              <a:t>– Virtual Game Station emulation (2000)</a:t>
            </a:r>
            <a:endParaRPr lang="en-CA" sz="3200" dirty="0">
              <a:solidFill>
                <a:schemeClr val="bg1"/>
              </a:solidFill>
              <a:latin typeface="+mn-lt"/>
            </a:endParaRPr>
          </a:p>
          <a:p>
            <a:pPr marL="0" indent="0">
              <a:buNone/>
            </a:pPr>
            <a:r>
              <a:rPr lang="en-US" sz="3200" dirty="0" smtClean="0">
                <a:solidFill>
                  <a:srgbClr val="CCFFCC"/>
                </a:solidFill>
                <a:latin typeface="+mn-lt"/>
              </a:rPr>
              <a:t>Nintendo </a:t>
            </a:r>
            <a:r>
              <a:rPr lang="en-US" sz="3200" dirty="0">
                <a:solidFill>
                  <a:srgbClr val="CCFFCC"/>
                </a:solidFill>
                <a:latin typeface="+mn-lt"/>
              </a:rPr>
              <a:t>v. Computer &amp; Entertainment </a:t>
            </a:r>
            <a:r>
              <a:rPr lang="en-US" sz="3200" dirty="0">
                <a:solidFill>
                  <a:schemeClr val="bg1"/>
                </a:solidFill>
                <a:latin typeface="+mn-lt"/>
              </a:rPr>
              <a:t>– Super UFO cartridge copier (1996)</a:t>
            </a:r>
            <a:endParaRPr lang="en-CA" sz="3200" dirty="0">
              <a:solidFill>
                <a:schemeClr val="bg1"/>
              </a:solidFill>
              <a:latin typeface="+mn-lt"/>
            </a:endParaRPr>
          </a:p>
          <a:p>
            <a:pPr marL="0" indent="0">
              <a:buNone/>
            </a:pPr>
            <a:r>
              <a:rPr lang="en-US" sz="3200" dirty="0" smtClean="0">
                <a:solidFill>
                  <a:srgbClr val="CCFFCC"/>
                </a:solidFill>
                <a:latin typeface="+mn-lt"/>
              </a:rPr>
              <a:t>Sega </a:t>
            </a:r>
            <a:r>
              <a:rPr lang="en-US" sz="3200" dirty="0">
                <a:solidFill>
                  <a:srgbClr val="CCFFCC"/>
                </a:solidFill>
                <a:latin typeface="+mn-lt"/>
              </a:rPr>
              <a:t>v. Accolade </a:t>
            </a:r>
            <a:r>
              <a:rPr lang="en-US" sz="3200" dirty="0">
                <a:solidFill>
                  <a:schemeClr val="bg1"/>
                </a:solidFill>
                <a:latin typeface="+mn-lt"/>
              </a:rPr>
              <a:t>– access to </a:t>
            </a:r>
            <a:r>
              <a:rPr lang="en-US" sz="3200" dirty="0" smtClean="0">
                <a:solidFill>
                  <a:schemeClr val="bg1"/>
                </a:solidFill>
                <a:latin typeface="+mn-lt"/>
              </a:rPr>
              <a:t>Genesis </a:t>
            </a:r>
            <a:r>
              <a:rPr lang="en-US" sz="3200" dirty="0">
                <a:solidFill>
                  <a:schemeClr val="bg1"/>
                </a:solidFill>
                <a:latin typeface="+mn-lt"/>
              </a:rPr>
              <a:t>through reverse engineering (1992)</a:t>
            </a:r>
            <a:endParaRPr lang="en-CA" sz="3200" dirty="0">
              <a:solidFill>
                <a:schemeClr val="bg1"/>
              </a:solidFill>
              <a:latin typeface="+mn-lt"/>
            </a:endParaRPr>
          </a:p>
          <a:p>
            <a:pPr marL="0" indent="0">
              <a:buNone/>
            </a:pPr>
            <a:r>
              <a:rPr lang="en-US" sz="3200" dirty="0" smtClean="0">
                <a:solidFill>
                  <a:srgbClr val="CCFFCC"/>
                </a:solidFill>
                <a:latin typeface="+mn-lt"/>
              </a:rPr>
              <a:t>Nintendo</a:t>
            </a:r>
            <a:r>
              <a:rPr lang="en-US" sz="3200" dirty="0">
                <a:solidFill>
                  <a:srgbClr val="CCFFCC"/>
                </a:solidFill>
                <a:latin typeface="+mn-lt"/>
              </a:rPr>
              <a:t>/Game Genie </a:t>
            </a:r>
            <a:r>
              <a:rPr lang="en-US" sz="3200" dirty="0">
                <a:solidFill>
                  <a:schemeClr val="bg1"/>
                </a:solidFill>
                <a:latin typeface="+mn-lt"/>
              </a:rPr>
              <a:t>case (1992)</a:t>
            </a:r>
            <a:endParaRPr lang="en-CA" sz="3200" dirty="0">
              <a:solidFill>
                <a:schemeClr val="bg1"/>
              </a:solidFill>
              <a:latin typeface="+mn-lt"/>
            </a:endParaRPr>
          </a:p>
          <a:p>
            <a:pPr marL="0" indent="0">
              <a:buNone/>
            </a:pPr>
            <a:r>
              <a:rPr lang="en-US" sz="3200" dirty="0" smtClean="0">
                <a:solidFill>
                  <a:srgbClr val="CCFFCC"/>
                </a:solidFill>
                <a:latin typeface="+mn-lt"/>
              </a:rPr>
              <a:t>Nintendo </a:t>
            </a:r>
            <a:r>
              <a:rPr lang="en-US" sz="3200" dirty="0">
                <a:solidFill>
                  <a:srgbClr val="CCFFCC"/>
                </a:solidFill>
                <a:latin typeface="+mn-lt"/>
              </a:rPr>
              <a:t>v. </a:t>
            </a:r>
            <a:r>
              <a:rPr lang="en-US" sz="3200" dirty="0" err="1">
                <a:solidFill>
                  <a:srgbClr val="CCFFCC"/>
                </a:solidFill>
                <a:latin typeface="+mn-lt"/>
              </a:rPr>
              <a:t>Elcon</a:t>
            </a:r>
            <a:r>
              <a:rPr lang="en-US" sz="3200" dirty="0">
                <a:solidFill>
                  <a:srgbClr val="CCFFCC"/>
                </a:solidFill>
                <a:latin typeface="+mn-lt"/>
              </a:rPr>
              <a:t> </a:t>
            </a:r>
            <a:r>
              <a:rPr lang="en-US" sz="3200" dirty="0">
                <a:solidFill>
                  <a:schemeClr val="bg1"/>
                </a:solidFill>
                <a:latin typeface="+mn-lt"/>
              </a:rPr>
              <a:t>(1982)</a:t>
            </a:r>
            <a:endParaRPr lang="en-CA" sz="32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306226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60"/>
            <a:ext cx="8229600" cy="1016000"/>
          </a:xfrm>
        </p:spPr>
        <p:txBody>
          <a:bodyPr>
            <a:normAutofit/>
          </a:bodyPr>
          <a:lstStyle/>
          <a:p>
            <a:r>
              <a:rPr lang="en-US" sz="4400" b="1" dirty="0" smtClean="0">
                <a:solidFill>
                  <a:srgbClr val="FFFF00"/>
                </a:solidFill>
                <a:latin typeface="+mn-lt"/>
              </a:rPr>
              <a:t>The “Western” View of Mods</a:t>
            </a:r>
            <a:endParaRPr lang="en-US" sz="4400" b="1" dirty="0">
              <a:solidFill>
                <a:srgbClr val="FFFF00"/>
              </a:solidFill>
              <a:latin typeface="+mn-lt"/>
            </a:endParaRPr>
          </a:p>
        </p:txBody>
      </p:sp>
      <p:pic>
        <p:nvPicPr>
          <p:cNvPr id="4" name="Content Placeholder 3" descr="Screen Shot 2015-02-20 at 4.52.2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745" b="-529"/>
          <a:stretch/>
        </p:blipFill>
        <p:spPr>
          <a:xfrm>
            <a:off x="457200" y="1274860"/>
            <a:ext cx="8229600" cy="3471333"/>
          </a:xfrm>
        </p:spPr>
      </p:pic>
      <p:sp>
        <p:nvSpPr>
          <p:cNvPr id="5" name="TextBox 4"/>
          <p:cNvSpPr txBox="1"/>
          <p:nvPr/>
        </p:nvSpPr>
        <p:spPr>
          <a:xfrm>
            <a:off x="457200" y="5034525"/>
            <a:ext cx="8686800" cy="1384995"/>
          </a:xfrm>
          <a:prstGeom prst="rect">
            <a:avLst/>
          </a:prstGeom>
          <a:noFill/>
        </p:spPr>
        <p:txBody>
          <a:bodyPr wrap="square" rtlCol="0">
            <a:spAutoFit/>
          </a:bodyPr>
          <a:lstStyle/>
          <a:p>
            <a:r>
              <a:rPr lang="en-US" sz="2800" dirty="0" smtClean="0">
                <a:hlinkClick r:id="rId3"/>
              </a:rPr>
              <a:t>http</a:t>
            </a:r>
            <a:r>
              <a:rPr lang="en-US" sz="2800" dirty="0">
                <a:hlinkClick r:id="rId3"/>
              </a:rPr>
              <a:t>://www.theguardian.com/technology/2015/feb/18/super-mario-64-high-definition-</a:t>
            </a:r>
            <a:r>
              <a:rPr lang="en-US" sz="2800" dirty="0" smtClean="0">
                <a:hlinkClick r:id="rId3"/>
              </a:rPr>
              <a:t>mod</a:t>
            </a:r>
            <a:endParaRPr lang="en-US" sz="2800" dirty="0" smtClean="0"/>
          </a:p>
          <a:p>
            <a:r>
              <a:rPr lang="en-US" sz="2800" dirty="0" smtClean="0"/>
              <a:t> </a:t>
            </a:r>
            <a:endParaRPr lang="en-US" sz="2800" dirty="0"/>
          </a:p>
        </p:txBody>
      </p:sp>
    </p:spTree>
    <p:extLst>
      <p:ext uri="{BB962C8B-B14F-4D97-AF65-F5344CB8AC3E}">
        <p14:creationId xmlns:p14="http://schemas.microsoft.com/office/powerpoint/2010/main" val="3420194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80586" y="229923"/>
            <a:ext cx="8663414" cy="5496211"/>
          </a:xfrm>
        </p:spPr>
        <p:txBody>
          <a:bodyPr/>
          <a:lstStyle/>
          <a:p>
            <a:pPr marL="0" indent="0">
              <a:buNone/>
            </a:pPr>
            <a:r>
              <a:rPr lang="en-US" sz="4800" b="1" dirty="0" smtClean="0">
                <a:solidFill>
                  <a:srgbClr val="FFFF00"/>
                </a:solidFill>
                <a:latin typeface="+mn-lt"/>
              </a:rPr>
              <a:t>Perhaps</a:t>
            </a:r>
            <a:r>
              <a:rPr lang="en-US" sz="4800" dirty="0" smtClean="0">
                <a:latin typeface="+mn-lt"/>
              </a:rPr>
              <a:t> </a:t>
            </a:r>
            <a:r>
              <a:rPr lang="en-US" sz="4800" b="1" dirty="0" smtClean="0">
                <a:solidFill>
                  <a:srgbClr val="F43647"/>
                </a:solidFill>
                <a:latin typeface="+mn-lt"/>
                <a:cs typeface="Lucida Console"/>
              </a:rPr>
              <a:t>Creative Integrity </a:t>
            </a:r>
          </a:p>
          <a:p>
            <a:pPr marL="0" indent="0">
              <a:buNone/>
            </a:pPr>
            <a:r>
              <a:rPr lang="en-US" sz="4800" b="1" dirty="0" smtClean="0">
                <a:solidFill>
                  <a:srgbClr val="FFFF00"/>
                </a:solidFill>
                <a:latin typeface="+mn-lt"/>
                <a:cs typeface="Lucida Console"/>
              </a:rPr>
              <a:t>Is More Important Than  </a:t>
            </a:r>
          </a:p>
          <a:p>
            <a:pPr marL="0" indent="0">
              <a:buNone/>
            </a:pPr>
            <a:r>
              <a:rPr lang="en-US" sz="4800" b="1" dirty="0" smtClean="0">
                <a:solidFill>
                  <a:srgbClr val="CCFFCC"/>
                </a:solidFill>
                <a:latin typeface="+mn-lt"/>
                <a:cs typeface="Lucida Console"/>
              </a:rPr>
              <a:t>(Intellectual) Property</a:t>
            </a:r>
            <a:r>
              <a:rPr lang="en-US" sz="4800" b="1" dirty="0" smtClean="0">
                <a:solidFill>
                  <a:srgbClr val="FFFF00"/>
                </a:solidFill>
                <a:latin typeface="+mn-lt"/>
                <a:cs typeface="Lucida Console"/>
              </a:rPr>
              <a:t> ?</a:t>
            </a:r>
          </a:p>
          <a:p>
            <a:pPr marL="0" indent="0">
              <a:buNone/>
            </a:pPr>
            <a:endParaRPr lang="en-US" sz="4800" dirty="0">
              <a:solidFill>
                <a:schemeClr val="accent1">
                  <a:lumMod val="20000"/>
                  <a:lumOff val="80000"/>
                </a:schemeClr>
              </a:solidFill>
            </a:endParaRPr>
          </a:p>
        </p:txBody>
      </p:sp>
      <p:pic>
        <p:nvPicPr>
          <p:cNvPr id="6" name="Content Placeholder 5" descr="photo.JPG"/>
          <p:cNvPicPr>
            <a:picLocks noChangeAspect="1"/>
          </p:cNvPicPr>
          <p:nvPr/>
        </p:nvPicPr>
        <p:blipFill rotWithShape="1">
          <a:blip r:embed="rId2">
            <a:extLst>
              <a:ext uri="{28A0092B-C50C-407E-A947-70E740481C1C}">
                <a14:useLocalDpi xmlns:a14="http://schemas.microsoft.com/office/drawing/2010/main" val="0"/>
              </a:ext>
            </a:extLst>
          </a:blip>
          <a:srcRect l="2476" r="805" b="2535"/>
          <a:stretch/>
        </p:blipFill>
        <p:spPr>
          <a:xfrm>
            <a:off x="1" y="3148979"/>
            <a:ext cx="3703790" cy="2730479"/>
          </a:xfrm>
          <a:prstGeom prst="rect">
            <a:avLst/>
          </a:prstGeom>
        </p:spPr>
      </p:pic>
      <p:pic>
        <p:nvPicPr>
          <p:cNvPr id="7" name="Content Placeholder 8" descr="file8711265573763.jpg"/>
          <p:cNvPicPr>
            <a:picLocks noChangeAspect="1"/>
          </p:cNvPicPr>
          <p:nvPr/>
        </p:nvPicPr>
        <p:blipFill rotWithShape="1">
          <a:blip r:embed="rId3">
            <a:extLst>
              <a:ext uri="{28A0092B-C50C-407E-A947-70E740481C1C}">
                <a14:useLocalDpi xmlns:a14="http://schemas.microsoft.com/office/drawing/2010/main" val="0"/>
              </a:ext>
            </a:extLst>
          </a:blip>
          <a:srcRect l="14665" t="5736" r="10441" b="9250"/>
          <a:stretch/>
        </p:blipFill>
        <p:spPr>
          <a:xfrm>
            <a:off x="5535769" y="3148979"/>
            <a:ext cx="3608231" cy="2730479"/>
          </a:xfrm>
          <a:prstGeom prst="rect">
            <a:avLst/>
          </a:prstGeom>
        </p:spPr>
      </p:pic>
      <p:pic>
        <p:nvPicPr>
          <p:cNvPr id="8" name="Content Placeholder 3" descr="IMG-20130402-00658.jpg"/>
          <p:cNvPicPr>
            <a:picLocks noChangeAspect="1"/>
          </p:cNvPicPr>
          <p:nvPr/>
        </p:nvPicPr>
        <p:blipFill rotWithShape="1">
          <a:blip r:embed="rId4">
            <a:extLst>
              <a:ext uri="{28A0092B-C50C-407E-A947-70E740481C1C}">
                <a14:useLocalDpi xmlns:a14="http://schemas.microsoft.com/office/drawing/2010/main" val="0"/>
              </a:ext>
            </a:extLst>
          </a:blip>
          <a:srcRect l="18696" r="38329" b="6845"/>
          <a:stretch/>
        </p:blipFill>
        <p:spPr>
          <a:xfrm>
            <a:off x="3703790" y="2901074"/>
            <a:ext cx="1831979" cy="2978384"/>
          </a:xfrm>
          <a:prstGeom prst="rect">
            <a:avLst/>
          </a:prstGeom>
        </p:spPr>
      </p:pic>
    </p:spTree>
    <p:extLst>
      <p:ext uri="{BB962C8B-B14F-4D97-AF65-F5344CB8AC3E}">
        <p14:creationId xmlns:p14="http://schemas.microsoft.com/office/powerpoint/2010/main" val="373817663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rmAutofit/>
          </a:bodyPr>
          <a:lstStyle/>
          <a:p>
            <a:r>
              <a:rPr lang="en-US" b="1" dirty="0">
                <a:solidFill>
                  <a:srgbClr val="FFFF00"/>
                </a:solidFill>
              </a:rPr>
              <a:t>The Parable That Really Happened</a:t>
            </a:r>
            <a:endParaRPr lang="en-US" dirty="0"/>
          </a:p>
        </p:txBody>
      </p:sp>
      <p:pic>
        <p:nvPicPr>
          <p:cNvPr id="5" name="Content Placeholder 4" descr="300px-Img_kingkong1.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90" b="-885"/>
          <a:stretch/>
        </p:blipFill>
        <p:spPr>
          <a:xfrm>
            <a:off x="457200" y="2064015"/>
            <a:ext cx="4038600" cy="3034280"/>
          </a:xfrm>
        </p:spPr>
      </p:pic>
      <p:pic>
        <p:nvPicPr>
          <p:cNvPr id="6" name="Content Placeholder 5" descr="200px-Donkey_Kong_NES_Screenshot.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74" b="-217"/>
          <a:stretch/>
        </p:blipFill>
        <p:spPr>
          <a:xfrm>
            <a:off x="4648200" y="1817039"/>
            <a:ext cx="4038600" cy="3528232"/>
          </a:xfrm>
        </p:spPr>
      </p:pic>
    </p:spTree>
    <p:extLst>
      <p:ext uri="{BB962C8B-B14F-4D97-AF65-F5344CB8AC3E}">
        <p14:creationId xmlns:p14="http://schemas.microsoft.com/office/powerpoint/2010/main" val="901926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26975"/>
          </a:xfrm>
        </p:spPr>
        <p:txBody>
          <a:bodyPr>
            <a:noAutofit/>
          </a:bodyPr>
          <a:lstStyle/>
          <a:p>
            <a:r>
              <a:rPr lang="en-US" sz="4400" b="1" dirty="0" smtClean="0">
                <a:solidFill>
                  <a:srgbClr val="FFFF00"/>
                </a:solidFill>
                <a:latin typeface="+mn-lt"/>
              </a:rPr>
              <a:t/>
            </a:r>
            <a:br>
              <a:rPr lang="en-US" sz="4400" b="1" dirty="0" smtClean="0">
                <a:solidFill>
                  <a:srgbClr val="FFFF00"/>
                </a:solidFill>
                <a:latin typeface="+mn-lt"/>
              </a:rPr>
            </a:br>
            <a:r>
              <a:rPr lang="en-US" sz="4400" b="1" dirty="0" smtClean="0">
                <a:solidFill>
                  <a:srgbClr val="FFFF00"/>
                </a:solidFill>
                <a:latin typeface="+mn-lt"/>
              </a:rPr>
              <a:t>“</a:t>
            </a:r>
            <a:r>
              <a:rPr lang="en-US" b="1" dirty="0" smtClean="0">
                <a:solidFill>
                  <a:srgbClr val="FFFF00"/>
                </a:solidFill>
                <a:latin typeface="+mn-lt"/>
              </a:rPr>
              <a:t>Monkey Business”</a:t>
            </a:r>
            <a:r>
              <a:rPr lang="en-US" sz="4400" b="1" dirty="0" smtClean="0">
                <a:solidFill>
                  <a:srgbClr val="FFFFFF"/>
                </a:solidFill>
                <a:latin typeface="+mn-lt"/>
              </a:rPr>
              <a:t/>
            </a:r>
            <a:br>
              <a:rPr lang="en-US" sz="4400" b="1" dirty="0" smtClean="0">
                <a:solidFill>
                  <a:srgbClr val="FFFFFF"/>
                </a:solidFill>
                <a:latin typeface="+mn-lt"/>
              </a:rPr>
            </a:br>
            <a:endParaRPr lang="en-US" sz="4400" b="1" dirty="0">
              <a:solidFill>
                <a:srgbClr val="FFFF00"/>
              </a:solidFill>
              <a:latin typeface="+mn-lt"/>
            </a:endParaRPr>
          </a:p>
        </p:txBody>
      </p:sp>
      <p:sp>
        <p:nvSpPr>
          <p:cNvPr id="3" name="Content Placeholder 2"/>
          <p:cNvSpPr>
            <a:spLocks noGrp="1"/>
          </p:cNvSpPr>
          <p:nvPr>
            <p:ph sz="quarter" idx="10"/>
          </p:nvPr>
        </p:nvSpPr>
        <p:spPr>
          <a:xfrm>
            <a:off x="457200" y="1270163"/>
            <a:ext cx="8686800" cy="4667572"/>
          </a:xfrm>
        </p:spPr>
        <p:txBody>
          <a:bodyPr>
            <a:noAutofit/>
          </a:bodyPr>
          <a:lstStyle/>
          <a:p>
            <a:pPr marL="0" indent="0">
              <a:lnSpc>
                <a:spcPct val="100000"/>
              </a:lnSpc>
              <a:buNone/>
            </a:pPr>
            <a:r>
              <a:rPr lang="en-US" sz="3600" b="1" i="1" dirty="0" smtClean="0">
                <a:solidFill>
                  <a:srgbClr val="CCFFCC"/>
                </a:solidFill>
                <a:latin typeface="Adobe Caslon Pro Bold"/>
                <a:cs typeface="Adobe Caslon Pro Bold"/>
              </a:rPr>
              <a:t>Universal </a:t>
            </a:r>
            <a:r>
              <a:rPr lang="en-US" sz="3600" b="1" i="1" dirty="0">
                <a:solidFill>
                  <a:schemeClr val="bg1"/>
                </a:solidFill>
                <a:latin typeface="Adobe Caslon Pro Bold"/>
                <a:cs typeface="Adobe Caslon Pro Bold"/>
              </a:rPr>
              <a:t>v</a:t>
            </a:r>
            <a:r>
              <a:rPr lang="en-US" sz="3600" b="1" i="1" dirty="0">
                <a:solidFill>
                  <a:srgbClr val="CCFFCC"/>
                </a:solidFill>
                <a:latin typeface="Adobe Caslon Pro Bold"/>
                <a:cs typeface="Adobe Caslon Pro Bold"/>
              </a:rPr>
              <a:t>. </a:t>
            </a:r>
            <a:r>
              <a:rPr lang="en-US" sz="3600" b="1" i="1" dirty="0">
                <a:solidFill>
                  <a:srgbClr val="FF0000"/>
                </a:solidFill>
                <a:latin typeface="Adobe Caslon Pro Bold"/>
                <a:cs typeface="Adobe Caslon Pro Bold"/>
              </a:rPr>
              <a:t>Nintendo</a:t>
            </a:r>
            <a:r>
              <a:rPr lang="en-US" sz="3600" b="1" dirty="0">
                <a:solidFill>
                  <a:srgbClr val="FFFFFF"/>
                </a:solidFill>
                <a:latin typeface="Adobe Caslon Pro Bold"/>
                <a:cs typeface="Adobe Caslon Pro Bold"/>
              </a:rPr>
              <a:t>, </a:t>
            </a:r>
            <a:r>
              <a:rPr lang="en-US" sz="3600" b="1" dirty="0" smtClean="0">
                <a:solidFill>
                  <a:srgbClr val="FFFFFF"/>
                </a:solidFill>
                <a:latin typeface="Adobe Caslon Pro Bold"/>
                <a:cs typeface="Adobe Caslon Pro Bold"/>
              </a:rPr>
              <a:t>1985 USCA</a:t>
            </a:r>
          </a:p>
          <a:p>
            <a:pPr marL="0" indent="0">
              <a:lnSpc>
                <a:spcPct val="100000"/>
              </a:lnSpc>
              <a:buNone/>
            </a:pPr>
            <a:r>
              <a:rPr lang="en-US" sz="3600" b="1" dirty="0" smtClean="0">
                <a:solidFill>
                  <a:srgbClr val="FFFFFF"/>
                </a:solidFill>
                <a:latin typeface="Adobe Caslon Pro Bold"/>
                <a:cs typeface="Adobe Caslon Pro Bold"/>
              </a:rPr>
              <a:t>(AKA </a:t>
            </a:r>
            <a:r>
              <a:rPr lang="en-US" sz="3600" b="1" dirty="0" smtClean="0">
                <a:solidFill>
                  <a:srgbClr val="CCFFCC"/>
                </a:solidFill>
                <a:latin typeface="Adobe Caslon Pro Bold"/>
                <a:cs typeface="Adobe Caslon Pro Bold"/>
              </a:rPr>
              <a:t>King </a:t>
            </a:r>
            <a:r>
              <a:rPr lang="en-US" sz="3600" b="1" dirty="0">
                <a:solidFill>
                  <a:srgbClr val="CCFFCC"/>
                </a:solidFill>
                <a:latin typeface="Adobe Caslon Pro Bold"/>
                <a:cs typeface="Adobe Caslon Pro Bold"/>
              </a:rPr>
              <a:t>Kong </a:t>
            </a:r>
            <a:r>
              <a:rPr lang="en-US" sz="3600" b="1" dirty="0">
                <a:solidFill>
                  <a:srgbClr val="FFFFFF"/>
                </a:solidFill>
                <a:latin typeface="Adobe Caslon Pro Bold"/>
                <a:cs typeface="Adobe Caslon Pro Bold"/>
              </a:rPr>
              <a:t>v. </a:t>
            </a:r>
            <a:r>
              <a:rPr lang="en-US" sz="3600" b="1" dirty="0">
                <a:solidFill>
                  <a:srgbClr val="FF0000"/>
                </a:solidFill>
                <a:latin typeface="Adobe Caslon Pro Bold"/>
                <a:cs typeface="Adobe Caslon Pro Bold"/>
              </a:rPr>
              <a:t>Donkey </a:t>
            </a:r>
            <a:r>
              <a:rPr lang="en-US" sz="3600" b="1" dirty="0" smtClean="0">
                <a:solidFill>
                  <a:srgbClr val="FF0000"/>
                </a:solidFill>
                <a:latin typeface="Adobe Caslon Pro Bold"/>
                <a:cs typeface="Adobe Caslon Pro Bold"/>
              </a:rPr>
              <a:t>Kong</a:t>
            </a:r>
            <a:r>
              <a:rPr lang="en-US" sz="3600" b="1" dirty="0" smtClean="0">
                <a:solidFill>
                  <a:schemeClr val="bg1"/>
                </a:solidFill>
                <a:latin typeface="Adobe Caslon Pro Bold"/>
                <a:cs typeface="Adobe Caslon Pro Bold"/>
              </a:rPr>
              <a:t>)</a:t>
            </a:r>
            <a:endParaRPr lang="en-US" sz="3600" b="1" dirty="0">
              <a:solidFill>
                <a:srgbClr val="FFFFFF"/>
              </a:solidFill>
              <a:latin typeface="Adobe Caslon Pro Bold"/>
              <a:cs typeface="Adobe Caslon Pro Bold"/>
            </a:endParaRPr>
          </a:p>
          <a:p>
            <a:pPr marL="0" indent="0">
              <a:lnSpc>
                <a:spcPct val="100000"/>
              </a:lnSpc>
              <a:buNone/>
            </a:pPr>
            <a:endParaRPr lang="en-US" sz="3200" dirty="0" smtClean="0">
              <a:solidFill>
                <a:srgbClr val="FFFFFF"/>
              </a:solidFill>
              <a:latin typeface="+mn-lt"/>
            </a:endParaRPr>
          </a:p>
          <a:p>
            <a:pPr marL="0" indent="0">
              <a:lnSpc>
                <a:spcPct val="100000"/>
              </a:lnSpc>
              <a:buNone/>
            </a:pPr>
            <a:r>
              <a:rPr lang="en-US" sz="3200" dirty="0" smtClean="0">
                <a:solidFill>
                  <a:srgbClr val="FFFFFF"/>
                </a:solidFill>
                <a:latin typeface="+mn-lt"/>
              </a:rPr>
              <a:t>A </a:t>
            </a:r>
            <a:r>
              <a:rPr lang="en-US" sz="3200" dirty="0">
                <a:solidFill>
                  <a:srgbClr val="CCFFCC"/>
                </a:solidFill>
                <a:latin typeface="+mn-lt"/>
              </a:rPr>
              <a:t>morality tale </a:t>
            </a:r>
            <a:r>
              <a:rPr lang="en-US" sz="3200" dirty="0">
                <a:solidFill>
                  <a:srgbClr val="FFFFFF"/>
                </a:solidFill>
                <a:latin typeface="+mn-lt"/>
              </a:rPr>
              <a:t>where Hollywood asserted property rights and Nintendo defended creative integrity and independence. Donkey Kong </a:t>
            </a:r>
            <a:r>
              <a:rPr lang="en-US" sz="3200" dirty="0" smtClean="0">
                <a:solidFill>
                  <a:srgbClr val="FFFFFF"/>
                </a:solidFill>
                <a:latin typeface="+mn-lt"/>
              </a:rPr>
              <a:t>wins. </a:t>
            </a:r>
            <a:r>
              <a:rPr lang="en-US" sz="3200" dirty="0" smtClean="0">
                <a:solidFill>
                  <a:srgbClr val="FF0000"/>
                </a:solidFill>
                <a:latin typeface="+mn-lt"/>
              </a:rPr>
              <a:t>Universal didn’t have the rights.</a:t>
            </a:r>
            <a:r>
              <a:rPr lang="en-CA" sz="3200" dirty="0" smtClean="0">
                <a:solidFill>
                  <a:srgbClr val="FF0000"/>
                </a:solidFill>
                <a:latin typeface="+mn-lt"/>
              </a:rPr>
              <a:t> </a:t>
            </a:r>
            <a:r>
              <a:rPr lang="en-CA" sz="3200" dirty="0" smtClean="0">
                <a:solidFill>
                  <a:srgbClr val="FFFF00"/>
                </a:solidFill>
                <a:latin typeface="+mn-lt"/>
              </a:rPr>
              <a:t>Punitive damages for Universal’s conduct awarded.</a:t>
            </a:r>
            <a:endParaRPr lang="en-US" sz="3200" dirty="0">
              <a:solidFill>
                <a:srgbClr val="FFFF00"/>
              </a:solidFill>
              <a:latin typeface="+mn-lt"/>
            </a:endParaRPr>
          </a:p>
        </p:txBody>
      </p:sp>
    </p:spTree>
    <p:extLst>
      <p:ext uri="{BB962C8B-B14F-4D97-AF65-F5344CB8AC3E}">
        <p14:creationId xmlns:p14="http://schemas.microsoft.com/office/powerpoint/2010/main" val="452481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46137" y="305184"/>
            <a:ext cx="8811715" cy="5632554"/>
          </a:xfrm>
        </p:spPr>
        <p:txBody>
          <a:bodyPr>
            <a:normAutofit lnSpcReduction="10000"/>
          </a:bodyPr>
          <a:lstStyle/>
          <a:p>
            <a:pPr marL="0" indent="0">
              <a:lnSpc>
                <a:spcPct val="90000"/>
              </a:lnSpc>
              <a:buNone/>
            </a:pPr>
            <a:r>
              <a:rPr lang="en-US" i="1" dirty="0" smtClean="0">
                <a:solidFill>
                  <a:schemeClr val="bg1"/>
                </a:solidFill>
              </a:rPr>
              <a:t>  “An </a:t>
            </a:r>
            <a:r>
              <a:rPr lang="en-US" i="1" dirty="0">
                <a:solidFill>
                  <a:srgbClr val="FFFF00"/>
                </a:solidFill>
              </a:rPr>
              <a:t>award of punitive damages was appropriate </a:t>
            </a:r>
            <a:r>
              <a:rPr lang="en-US" i="1" dirty="0">
                <a:solidFill>
                  <a:schemeClr val="bg1"/>
                </a:solidFill>
              </a:rPr>
              <a:t>under the facts of this case. First, </a:t>
            </a:r>
            <a:r>
              <a:rPr lang="en-US" i="1" dirty="0">
                <a:solidFill>
                  <a:srgbClr val="FFFF00"/>
                </a:solidFill>
              </a:rPr>
              <a:t>Universal knew that it did not have trademark rights in King Kong, yet it proceeded to broadly assert such rights anyway</a:t>
            </a:r>
            <a:r>
              <a:rPr lang="en-US" i="1" dirty="0">
                <a:solidFill>
                  <a:schemeClr val="bg1"/>
                </a:solidFill>
              </a:rPr>
              <a:t>. This amounted to a wanton and reckless disregard of Nintendo’s rights.</a:t>
            </a:r>
            <a:endParaRPr lang="en-CA" i="1" dirty="0">
              <a:solidFill>
                <a:schemeClr val="bg1"/>
              </a:solidFill>
            </a:endParaRPr>
          </a:p>
          <a:p>
            <a:pPr marL="0" indent="0">
              <a:lnSpc>
                <a:spcPct val="90000"/>
              </a:lnSpc>
              <a:buNone/>
            </a:pPr>
            <a:r>
              <a:rPr lang="en-US" i="1" dirty="0" smtClean="0">
                <a:solidFill>
                  <a:schemeClr val="bg1"/>
                </a:solidFill>
              </a:rPr>
              <a:t>  Second</a:t>
            </a:r>
            <a:r>
              <a:rPr lang="en-US" i="1" dirty="0">
                <a:solidFill>
                  <a:schemeClr val="bg1"/>
                </a:solidFill>
              </a:rPr>
              <a:t>, </a:t>
            </a:r>
            <a:r>
              <a:rPr lang="en-US" i="1" dirty="0">
                <a:solidFill>
                  <a:srgbClr val="FFFF00"/>
                </a:solidFill>
              </a:rPr>
              <a:t>Universal</a:t>
            </a:r>
            <a:r>
              <a:rPr lang="en-US" i="1" dirty="0">
                <a:solidFill>
                  <a:schemeClr val="bg1"/>
                </a:solidFill>
              </a:rPr>
              <a:t> did not stop after it asserted its rights to Nintendo. It </a:t>
            </a:r>
            <a:r>
              <a:rPr lang="en-US" i="1" dirty="0">
                <a:solidFill>
                  <a:srgbClr val="FFFF00"/>
                </a:solidFill>
              </a:rPr>
              <a:t>embarked on a deliberate, systematic campaign to coerce all of Nintendo’s third party licensees to either stop marketing Donkey Kong products or pay Universal royalties</a:t>
            </a:r>
            <a:r>
              <a:rPr lang="en-US" i="1" dirty="0">
                <a:solidFill>
                  <a:schemeClr val="bg1"/>
                </a:solidFill>
              </a:rPr>
              <a:t>.</a:t>
            </a:r>
            <a:endParaRPr lang="en-CA" i="1" dirty="0">
              <a:solidFill>
                <a:schemeClr val="bg1"/>
              </a:solidFill>
            </a:endParaRPr>
          </a:p>
          <a:p>
            <a:pPr marL="0" indent="0">
              <a:lnSpc>
                <a:spcPct val="90000"/>
              </a:lnSpc>
              <a:buNone/>
            </a:pPr>
            <a:r>
              <a:rPr lang="en-US" i="1" dirty="0" smtClean="0">
                <a:solidFill>
                  <a:schemeClr val="bg1"/>
                </a:solidFill>
              </a:rPr>
              <a:t>  Finally</a:t>
            </a:r>
            <a:r>
              <a:rPr lang="en-US" i="1" dirty="0">
                <a:solidFill>
                  <a:schemeClr val="bg1"/>
                </a:solidFill>
              </a:rPr>
              <a:t>, Universal’s conduct amounted to an abuse of judicial process, and in that sense caused a larger harm to the public as a whole. Depending on the commercial results, Universal alternatively argued to the courts, first, that King Kong was part of the public domain, and then second, that King Kong was not part of the public domain, and that Universal possessed exclusive trademark rights in it. </a:t>
            </a:r>
            <a:r>
              <a:rPr lang="en-US" i="1" dirty="0">
                <a:solidFill>
                  <a:srgbClr val="FFFF00"/>
                </a:solidFill>
              </a:rPr>
              <a:t>Universal’s assertions in court were based not on any good faith belief in their truth, but on the mistaken belief that it could use the courts to turn a profit</a:t>
            </a:r>
            <a:r>
              <a:rPr lang="en-US" i="1" dirty="0" smtClean="0">
                <a:solidFill>
                  <a:schemeClr val="bg1"/>
                </a:solidFill>
              </a:rPr>
              <a:t>.”</a:t>
            </a:r>
            <a:endParaRPr lang="en-CA" i="1" dirty="0">
              <a:solidFill>
                <a:schemeClr val="bg1"/>
              </a:solidFill>
            </a:endParaRPr>
          </a:p>
          <a:p>
            <a:pPr marL="0" indent="0">
              <a:buNone/>
            </a:pPr>
            <a:endParaRPr lang="en-US" dirty="0"/>
          </a:p>
        </p:txBody>
      </p:sp>
    </p:spTree>
    <p:extLst>
      <p:ext uri="{BB962C8B-B14F-4D97-AF65-F5344CB8AC3E}">
        <p14:creationId xmlns:p14="http://schemas.microsoft.com/office/powerpoint/2010/main" val="812888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0933" y="4860"/>
            <a:ext cx="8873067" cy="3093940"/>
          </a:xfrm>
        </p:spPr>
        <p:txBody>
          <a:bodyPr>
            <a:noAutofit/>
          </a:bodyPr>
          <a:lstStyle/>
          <a:p>
            <a:r>
              <a:rPr lang="en-US" sz="4400" b="1" smtClean="0">
                <a:solidFill>
                  <a:srgbClr val="FFFF00"/>
                </a:solidFill>
                <a:latin typeface="+mn-lt"/>
              </a:rPr>
              <a:t>Part </a:t>
            </a:r>
            <a:r>
              <a:rPr lang="en-US" sz="4400" b="1" dirty="0">
                <a:solidFill>
                  <a:srgbClr val="FFFF00"/>
                </a:solidFill>
                <a:latin typeface="+mn-lt"/>
              </a:rPr>
              <a:t>C</a:t>
            </a:r>
            <a:r>
              <a:rPr lang="en-US" sz="4400" b="1" smtClean="0">
                <a:solidFill>
                  <a:srgbClr val="FFFF00"/>
                </a:solidFill>
                <a:latin typeface="+mn-lt"/>
              </a:rPr>
              <a:t>: </a:t>
            </a:r>
            <a:r>
              <a:rPr lang="en-US" sz="4400" b="1" dirty="0" smtClean="0">
                <a:solidFill>
                  <a:srgbClr val="FFFF00"/>
                </a:solidFill>
                <a:latin typeface="+mn-lt"/>
              </a:rPr>
              <a:t>“Press What Now?” </a:t>
            </a:r>
            <a:br>
              <a:rPr lang="en-US" sz="4400" b="1" dirty="0" smtClean="0">
                <a:solidFill>
                  <a:srgbClr val="FFFF00"/>
                </a:solidFill>
                <a:latin typeface="+mn-lt"/>
              </a:rPr>
            </a:br>
            <a:r>
              <a:rPr lang="en-US" dirty="0">
                <a:solidFill>
                  <a:srgbClr val="FFFFFF"/>
                </a:solidFill>
                <a:latin typeface="+mn-lt"/>
              </a:rPr>
              <a:t>Possible repercussions </a:t>
            </a:r>
            <a:r>
              <a:rPr lang="en-US" dirty="0" smtClean="0">
                <a:solidFill>
                  <a:srgbClr val="FFFFFF"/>
                </a:solidFill>
                <a:latin typeface="+mn-lt"/>
              </a:rPr>
              <a:t>&amp; outcomes </a:t>
            </a:r>
            <a:endParaRPr lang="en-US" dirty="0">
              <a:solidFill>
                <a:srgbClr val="FFFFFF"/>
              </a:solidFill>
              <a:latin typeface="+mn-lt"/>
            </a:endParaRPr>
          </a:p>
        </p:txBody>
      </p:sp>
    </p:spTree>
    <p:extLst>
      <p:ext uri="{BB962C8B-B14F-4D97-AF65-F5344CB8AC3E}">
        <p14:creationId xmlns:p14="http://schemas.microsoft.com/office/powerpoint/2010/main" val="35547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311" y="-1"/>
            <a:ext cx="8549490" cy="1561307"/>
          </a:xfrm>
        </p:spPr>
        <p:txBody>
          <a:bodyPr>
            <a:noAutofit/>
          </a:bodyPr>
          <a:lstStyle/>
          <a:p>
            <a:r>
              <a:rPr lang="en-US" sz="4400" b="1" dirty="0" smtClean="0">
                <a:solidFill>
                  <a:srgbClr val="FFFF00"/>
                </a:solidFill>
              </a:rPr>
              <a:t>Understanding </a:t>
            </a:r>
            <a:r>
              <a:rPr lang="en-US" sz="4400" b="1" dirty="0">
                <a:solidFill>
                  <a:srgbClr val="FFFF00"/>
                </a:solidFill>
              </a:rPr>
              <a:t>through the lens of “</a:t>
            </a:r>
            <a:r>
              <a:rPr lang="en-US" sz="4400" b="1" dirty="0">
                <a:solidFill>
                  <a:schemeClr val="tx2">
                    <a:lumMod val="20000"/>
                    <a:lumOff val="80000"/>
                  </a:schemeClr>
                </a:solidFill>
              </a:rPr>
              <a:t>moral rights</a:t>
            </a:r>
            <a:r>
              <a:rPr lang="en-US" sz="4400" b="1" dirty="0">
                <a:solidFill>
                  <a:srgbClr val="FFFF00"/>
                </a:solidFill>
              </a:rPr>
              <a:t>”</a:t>
            </a:r>
            <a:endParaRPr lang="en-US" sz="4400" b="1" dirty="0">
              <a:latin typeface="+mn-lt"/>
            </a:endParaRPr>
          </a:p>
        </p:txBody>
      </p:sp>
      <p:sp>
        <p:nvSpPr>
          <p:cNvPr id="3" name="Content Placeholder 2"/>
          <p:cNvSpPr>
            <a:spLocks noGrp="1"/>
          </p:cNvSpPr>
          <p:nvPr>
            <p:ph sz="quarter" idx="10"/>
          </p:nvPr>
        </p:nvSpPr>
        <p:spPr>
          <a:xfrm>
            <a:off x="137311" y="1561307"/>
            <a:ext cx="6110302" cy="4822618"/>
          </a:xfrm>
        </p:spPr>
        <p:txBody>
          <a:bodyPr>
            <a:normAutofit fontScale="92500" lnSpcReduction="10000"/>
          </a:bodyPr>
          <a:lstStyle/>
          <a:p>
            <a:pPr marL="0" indent="0" fontAlgn="base">
              <a:lnSpc>
                <a:spcPct val="90000"/>
              </a:lnSpc>
              <a:spcAft>
                <a:spcPct val="0"/>
              </a:spcAft>
              <a:buNone/>
            </a:pPr>
            <a:r>
              <a:rPr lang="en-CA" sz="2800" dirty="0">
                <a:solidFill>
                  <a:srgbClr val="FFFFFF"/>
                </a:solidFill>
                <a:latin typeface="Arial" charset="0"/>
                <a:ea typeface="ＭＳ Ｐゴシック" charset="0"/>
                <a:cs typeface="ＭＳ Ｐゴシック" charset="0"/>
              </a:rPr>
              <a:t>14.1 (1) The author of a work has…</a:t>
            </a:r>
            <a:r>
              <a:rPr lang="en-CA" sz="2800" dirty="0">
                <a:solidFill>
                  <a:srgbClr val="FFFF00"/>
                </a:solidFill>
                <a:latin typeface="Arial" charset="0"/>
                <a:ea typeface="ＭＳ Ｐゴシック" charset="0"/>
                <a:cs typeface="ＭＳ Ｐゴシック" charset="0"/>
              </a:rPr>
              <a:t>the right to the integrity of the work</a:t>
            </a:r>
            <a:r>
              <a:rPr lang="en-CA" sz="2800" dirty="0">
                <a:latin typeface="Arial" charset="0"/>
                <a:ea typeface="ＭＳ Ｐゴシック" charset="0"/>
                <a:cs typeface="ＭＳ Ｐゴシック" charset="0"/>
              </a:rPr>
              <a:t> </a:t>
            </a:r>
            <a:r>
              <a:rPr lang="en-CA" sz="2800" dirty="0">
                <a:solidFill>
                  <a:srgbClr val="FFFFFF"/>
                </a:solidFill>
                <a:latin typeface="Arial" charset="0"/>
                <a:ea typeface="ＭＳ Ｐゴシック" charset="0"/>
                <a:cs typeface="ＭＳ Ｐゴシック" charset="0"/>
              </a:rPr>
              <a:t>and, in connection with an act mentioned in section 3</a:t>
            </a:r>
            <a:r>
              <a:rPr lang="en-CA" sz="2800" dirty="0">
                <a:solidFill>
                  <a:srgbClr val="FFFF00"/>
                </a:solidFill>
                <a:latin typeface="Arial" charset="0"/>
                <a:ea typeface="ＭＳ Ｐゴシック" charset="0"/>
                <a:cs typeface="ＭＳ Ｐゴシック" charset="0"/>
              </a:rPr>
              <a:t>, the right, where reasonable in the circumstances, to be associated with the work</a:t>
            </a:r>
            <a:r>
              <a:rPr lang="en-CA" sz="2800" dirty="0">
                <a:solidFill>
                  <a:srgbClr val="FFFFFF"/>
                </a:solidFill>
                <a:latin typeface="Arial" charset="0"/>
                <a:ea typeface="ＭＳ Ｐゴシック" charset="0"/>
                <a:cs typeface="ＭＳ Ｐゴシック" charset="0"/>
              </a:rPr>
              <a:t> as its author by name or under a pseudonym and </a:t>
            </a:r>
            <a:r>
              <a:rPr lang="en-CA" sz="2800" dirty="0">
                <a:solidFill>
                  <a:srgbClr val="FFFF00"/>
                </a:solidFill>
                <a:latin typeface="Arial" charset="0"/>
                <a:ea typeface="ＭＳ Ｐゴシック" charset="0"/>
                <a:cs typeface="ＭＳ Ｐゴシック" charset="0"/>
              </a:rPr>
              <a:t>the right to remain anonymous</a:t>
            </a:r>
            <a:r>
              <a:rPr lang="en-CA" sz="2800" dirty="0">
                <a:solidFill>
                  <a:srgbClr val="FFFFFF"/>
                </a:solidFill>
                <a:latin typeface="Arial" charset="0"/>
                <a:ea typeface="ＭＳ Ｐゴシック" charset="0"/>
                <a:cs typeface="ＭＳ Ｐゴシック" charset="0"/>
              </a:rPr>
              <a:t>.</a:t>
            </a:r>
          </a:p>
          <a:p>
            <a:pPr marL="0" indent="0" fontAlgn="base">
              <a:lnSpc>
                <a:spcPct val="90000"/>
              </a:lnSpc>
              <a:spcAft>
                <a:spcPct val="0"/>
              </a:spcAft>
              <a:buNone/>
            </a:pPr>
            <a:r>
              <a:rPr lang="en-CA" sz="2800" dirty="0">
                <a:solidFill>
                  <a:srgbClr val="FFFFFF"/>
                </a:solidFill>
                <a:latin typeface="Arial" charset="0"/>
                <a:ea typeface="ＭＳ Ｐゴシック" charset="0"/>
                <a:cs typeface="ＭＳ Ｐゴシック" charset="0"/>
              </a:rPr>
              <a:t>(2) </a:t>
            </a:r>
            <a:r>
              <a:rPr lang="en-CA" sz="2800" dirty="0">
                <a:solidFill>
                  <a:srgbClr val="FFFF00"/>
                </a:solidFill>
                <a:latin typeface="Arial" charset="0"/>
                <a:ea typeface="ＭＳ Ｐゴシック" charset="0"/>
                <a:cs typeface="ＭＳ Ｐゴシック" charset="0"/>
              </a:rPr>
              <a:t>Moral rights may not be assigned but may be waived</a:t>
            </a:r>
            <a:r>
              <a:rPr lang="en-CA" sz="2800" dirty="0">
                <a:latin typeface="Arial" charset="0"/>
                <a:ea typeface="ＭＳ Ｐゴシック" charset="0"/>
                <a:cs typeface="ＭＳ Ｐゴシック" charset="0"/>
              </a:rPr>
              <a:t> </a:t>
            </a:r>
            <a:r>
              <a:rPr lang="en-CA" sz="2800" dirty="0">
                <a:solidFill>
                  <a:srgbClr val="FFFFFF"/>
                </a:solidFill>
                <a:latin typeface="Arial" charset="0"/>
                <a:ea typeface="ＭＳ Ｐゴシック" charset="0"/>
                <a:cs typeface="ＭＳ Ｐゴシック" charset="0"/>
              </a:rPr>
              <a:t>in whole or in part.</a:t>
            </a:r>
          </a:p>
          <a:p>
            <a:pPr marL="0" indent="0" fontAlgn="base">
              <a:lnSpc>
                <a:spcPct val="90000"/>
              </a:lnSpc>
              <a:spcAft>
                <a:spcPct val="0"/>
              </a:spcAft>
              <a:buNone/>
            </a:pPr>
            <a:r>
              <a:rPr lang="en-CA" sz="2800" dirty="0">
                <a:solidFill>
                  <a:srgbClr val="FFFFFF"/>
                </a:solidFill>
                <a:latin typeface="Arial" charset="0"/>
                <a:ea typeface="ＭＳ Ｐゴシック" charset="0"/>
                <a:cs typeface="ＭＳ Ｐゴシック" charset="0"/>
              </a:rPr>
              <a:t>(3) An assignment of copyright in a work does not by that act alone constitute a waiver of any moral rights…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87659" y="1561307"/>
            <a:ext cx="2569961" cy="342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247613" y="5495654"/>
            <a:ext cx="2862119" cy="923330"/>
          </a:xfrm>
          <a:prstGeom prst="rect">
            <a:avLst/>
          </a:prstGeom>
          <a:noFill/>
        </p:spPr>
        <p:txBody>
          <a:bodyPr wrap="none" rtlCol="0">
            <a:spAutoFit/>
          </a:bodyPr>
          <a:lstStyle/>
          <a:p>
            <a:r>
              <a:rPr lang="en-US" dirty="0" smtClean="0">
                <a:solidFill>
                  <a:schemeClr val="bg1"/>
                </a:solidFill>
              </a:rPr>
              <a:t>Snow v. Eaton Centre Ltd.</a:t>
            </a:r>
          </a:p>
          <a:p>
            <a:pPr lvl="0"/>
            <a:r>
              <a:rPr lang="en-CA" dirty="0">
                <a:solidFill>
                  <a:srgbClr val="FFFFFF"/>
                </a:solidFill>
              </a:rPr>
              <a:t>(1982), 70 CPR (2d) 105.</a:t>
            </a:r>
          </a:p>
          <a:p>
            <a:endParaRPr lang="en-US" dirty="0">
              <a:solidFill>
                <a:schemeClr val="bg1"/>
              </a:solidFill>
            </a:endParaRPr>
          </a:p>
        </p:txBody>
      </p:sp>
    </p:spTree>
    <p:extLst>
      <p:ext uri="{BB962C8B-B14F-4D97-AF65-F5344CB8AC3E}">
        <p14:creationId xmlns:p14="http://schemas.microsoft.com/office/powerpoint/2010/main" val="966849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587694"/>
            <a:ext cx="8521427" cy="5657276"/>
          </a:xfrm>
        </p:spPr>
        <p:txBody>
          <a:bodyPr>
            <a:normAutofit lnSpcReduction="10000"/>
          </a:bodyPr>
          <a:lstStyle/>
          <a:p>
            <a:pPr marL="0" indent="0">
              <a:lnSpc>
                <a:spcPct val="100000"/>
              </a:lnSpc>
              <a:buNone/>
            </a:pPr>
            <a:r>
              <a:rPr lang="en-US" sz="5200" b="1" dirty="0">
                <a:solidFill>
                  <a:srgbClr val="FFFFFF"/>
                </a:solidFill>
                <a:latin typeface="+mn-lt"/>
                <a:cs typeface="Apple Chancery"/>
              </a:rPr>
              <a:t>What is perhaps most interesting about “</a:t>
            </a:r>
            <a:r>
              <a:rPr lang="en-US" sz="5200" b="1" dirty="0">
                <a:solidFill>
                  <a:srgbClr val="FF777B"/>
                </a:solidFill>
                <a:latin typeface="+mn-lt"/>
                <a:cs typeface="Apple Chancery"/>
              </a:rPr>
              <a:t>m</a:t>
            </a:r>
            <a:r>
              <a:rPr lang="en-US" sz="5200" b="1" dirty="0">
                <a:solidFill>
                  <a:srgbClr val="008000"/>
                </a:solidFill>
                <a:latin typeface="+mn-lt"/>
                <a:cs typeface="Apple Chancery"/>
              </a:rPr>
              <a:t>o</a:t>
            </a:r>
            <a:r>
              <a:rPr lang="en-US" sz="5200" b="1" dirty="0">
                <a:solidFill>
                  <a:schemeClr val="tx2">
                    <a:lumMod val="60000"/>
                    <a:lumOff val="40000"/>
                  </a:schemeClr>
                </a:solidFill>
                <a:latin typeface="+mn-lt"/>
                <a:cs typeface="Apple Chancery"/>
              </a:rPr>
              <a:t>r</a:t>
            </a:r>
            <a:r>
              <a:rPr lang="en-US" sz="5200" b="1" dirty="0">
                <a:solidFill>
                  <a:srgbClr val="FF6600"/>
                </a:solidFill>
                <a:latin typeface="+mn-lt"/>
                <a:cs typeface="Apple Chancery"/>
              </a:rPr>
              <a:t>a</a:t>
            </a:r>
            <a:r>
              <a:rPr lang="en-US" sz="5200" b="1" dirty="0">
                <a:solidFill>
                  <a:schemeClr val="accent4">
                    <a:lumMod val="60000"/>
                    <a:lumOff val="40000"/>
                  </a:schemeClr>
                </a:solidFill>
                <a:latin typeface="+mn-lt"/>
                <a:cs typeface="Apple Chancery"/>
              </a:rPr>
              <a:t>l </a:t>
            </a:r>
            <a:r>
              <a:rPr lang="en-US" sz="5200" b="1" dirty="0">
                <a:solidFill>
                  <a:srgbClr val="FFFFFF"/>
                </a:solidFill>
                <a:latin typeface="+mn-lt"/>
                <a:cs typeface="Apple Chancery"/>
              </a:rPr>
              <a:t>rights” is that it is the </a:t>
            </a:r>
            <a:r>
              <a:rPr lang="en-US" sz="5200" b="1" dirty="0">
                <a:solidFill>
                  <a:srgbClr val="FFFF00"/>
                </a:solidFill>
                <a:latin typeface="+mn-lt"/>
                <a:cs typeface="Apple Chancery"/>
              </a:rPr>
              <a:t>(</a:t>
            </a:r>
            <a:r>
              <a:rPr lang="en-US" sz="5200" b="1" dirty="0">
                <a:solidFill>
                  <a:srgbClr val="FF777B"/>
                </a:solidFill>
                <a:latin typeface="+mn-lt"/>
                <a:cs typeface="Apple Chancery"/>
              </a:rPr>
              <a:t>only</a:t>
            </a:r>
            <a:r>
              <a:rPr lang="en-US" sz="5200" b="1" dirty="0">
                <a:solidFill>
                  <a:srgbClr val="FFFF00"/>
                </a:solidFill>
                <a:latin typeface="+mn-lt"/>
                <a:cs typeface="Apple Chancery"/>
              </a:rPr>
              <a:t>) legal concept </a:t>
            </a:r>
            <a:r>
              <a:rPr lang="en-US" sz="5200" b="1" dirty="0" smtClean="0">
                <a:solidFill>
                  <a:schemeClr val="tx2">
                    <a:lumMod val="40000"/>
                    <a:lumOff val="60000"/>
                  </a:schemeClr>
                </a:solidFill>
                <a:latin typeface="+mn-lt"/>
                <a:cs typeface="Apple Chancery"/>
              </a:rPr>
              <a:t>which directly incorporates </a:t>
            </a:r>
            <a:r>
              <a:rPr lang="en-US" sz="5200" b="1" dirty="0" smtClean="0">
                <a:solidFill>
                  <a:srgbClr val="CCFFCC"/>
                </a:solidFill>
                <a:latin typeface="+mn-lt"/>
                <a:cs typeface="Apple Chancery"/>
              </a:rPr>
              <a:t>the process of</a:t>
            </a:r>
            <a:r>
              <a:rPr lang="en-US" sz="5200" b="1" dirty="0" smtClean="0">
                <a:solidFill>
                  <a:srgbClr val="FF0000"/>
                </a:solidFill>
                <a:latin typeface="+mn-lt"/>
                <a:cs typeface="Apple Chancery"/>
              </a:rPr>
              <a:t> </a:t>
            </a:r>
            <a:r>
              <a:rPr lang="en-US" sz="5200" b="1" dirty="0" smtClean="0">
                <a:solidFill>
                  <a:srgbClr val="CCFFCC"/>
                </a:solidFill>
                <a:latin typeface="+mn-lt"/>
                <a:cs typeface="Apple Chancery"/>
              </a:rPr>
              <a:t>Creativity</a:t>
            </a:r>
            <a:r>
              <a:rPr lang="en-US" sz="5200" b="1" dirty="0" smtClean="0">
                <a:solidFill>
                  <a:srgbClr val="FFFF00"/>
                </a:solidFill>
                <a:latin typeface="+mn-lt"/>
                <a:cs typeface="Apple Chancery"/>
              </a:rPr>
              <a:t>. </a:t>
            </a:r>
          </a:p>
          <a:p>
            <a:pPr marL="0" indent="0">
              <a:lnSpc>
                <a:spcPct val="100000"/>
              </a:lnSpc>
              <a:buNone/>
            </a:pPr>
            <a:r>
              <a:rPr lang="en-US" sz="6500" b="1" dirty="0" smtClean="0">
                <a:solidFill>
                  <a:srgbClr val="FFFF00"/>
                </a:solidFill>
                <a:latin typeface="+mn-lt"/>
                <a:cs typeface="Apple Chancery"/>
              </a:rPr>
              <a:t>                       </a:t>
            </a:r>
            <a:r>
              <a:rPr lang="en-US" sz="6500" b="1" dirty="0" smtClean="0">
                <a:solidFill>
                  <a:srgbClr val="FFFF00"/>
                </a:solidFill>
                <a:latin typeface="Apple Chancery"/>
                <a:cs typeface="Apple Chancery"/>
              </a:rPr>
              <a:t>              </a:t>
            </a:r>
          </a:p>
        </p:txBody>
      </p:sp>
    </p:spTree>
    <p:extLst>
      <p:ext uri="{BB962C8B-B14F-4D97-AF65-F5344CB8AC3E}">
        <p14:creationId xmlns:p14="http://schemas.microsoft.com/office/powerpoint/2010/main" val="3169670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          So back to DOA 5</a:t>
            </a:r>
            <a:endParaRPr lang="en-US" sz="4400" b="1" dirty="0">
              <a:solidFill>
                <a:srgbClr val="FFFF00"/>
              </a:solidFill>
              <a:latin typeface="+mn-lt"/>
            </a:endParaRPr>
          </a:p>
        </p:txBody>
      </p:sp>
      <p:pic>
        <p:nvPicPr>
          <p:cNvPr id="4" name="Content Placeholder 3" descr="DOAX2_Tina_headshot.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97" r="-232"/>
          <a:stretch/>
        </p:blipFill>
        <p:spPr>
          <a:xfrm>
            <a:off x="2082800" y="1034010"/>
            <a:ext cx="5096934" cy="4692124"/>
          </a:xfrm>
        </p:spPr>
      </p:pic>
    </p:spTree>
    <p:extLst>
      <p:ext uri="{BB962C8B-B14F-4D97-AF65-F5344CB8AC3E}">
        <p14:creationId xmlns:p14="http://schemas.microsoft.com/office/powerpoint/2010/main" val="4037081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726"/>
            <a:ext cx="8686800" cy="1016000"/>
          </a:xfrm>
        </p:spPr>
        <p:txBody>
          <a:bodyPr/>
          <a:lstStyle/>
          <a:p>
            <a:r>
              <a:rPr lang="en-US" b="1" dirty="0" smtClean="0">
                <a:solidFill>
                  <a:srgbClr val="FFFF00"/>
                </a:solidFill>
                <a:latin typeface="+mn-lt"/>
              </a:rPr>
              <a:t>As </a:t>
            </a:r>
            <a:r>
              <a:rPr lang="en-US" b="1" dirty="0" err="1" smtClean="0">
                <a:solidFill>
                  <a:srgbClr val="FFFF00"/>
                </a:solidFill>
                <a:latin typeface="+mn-lt"/>
              </a:rPr>
              <a:t>modded</a:t>
            </a:r>
            <a:r>
              <a:rPr lang="en-US" b="1" dirty="0" smtClean="0">
                <a:solidFill>
                  <a:srgbClr val="FFFF00"/>
                </a:solidFill>
                <a:latin typeface="+mn-lt"/>
              </a:rPr>
              <a:t> by Patrick </a:t>
            </a:r>
            <a:r>
              <a:rPr lang="en-US" b="1" dirty="0" err="1" smtClean="0">
                <a:solidFill>
                  <a:srgbClr val="FFFF00"/>
                </a:solidFill>
                <a:latin typeface="+mn-lt"/>
              </a:rPr>
              <a:t>Pennefather</a:t>
            </a:r>
            <a:endParaRPr lang="en-US" b="1" dirty="0">
              <a:solidFill>
                <a:srgbClr val="FFFF00"/>
              </a:solidFill>
              <a:latin typeface="+mn-lt"/>
            </a:endParaRPr>
          </a:p>
        </p:txBody>
      </p:sp>
      <p:pic>
        <p:nvPicPr>
          <p:cNvPr id="4" name="Content Placeholder 3" descr="DOAX2_Tina_6.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87" r="581"/>
          <a:stretch/>
        </p:blipFill>
        <p:spPr>
          <a:xfrm>
            <a:off x="3114064" y="1054726"/>
            <a:ext cx="2997709" cy="4838074"/>
          </a:xfrm>
        </p:spPr>
      </p:pic>
    </p:spTree>
    <p:extLst>
      <p:ext uri="{BB962C8B-B14F-4D97-AF65-F5344CB8AC3E}">
        <p14:creationId xmlns:p14="http://schemas.microsoft.com/office/powerpoint/2010/main" val="4071061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    Quality or not?</a:t>
            </a:r>
            <a:endParaRPr lang="en-US" sz="4800" b="1" dirty="0">
              <a:solidFill>
                <a:srgbClr val="FFFF00"/>
              </a:solidFill>
              <a:latin typeface="+mn-lt"/>
            </a:endParaRPr>
          </a:p>
        </p:txBody>
      </p:sp>
      <p:sp>
        <p:nvSpPr>
          <p:cNvPr id="3" name="Content Placeholder 2"/>
          <p:cNvSpPr>
            <a:spLocks noGrp="1"/>
          </p:cNvSpPr>
          <p:nvPr>
            <p:ph sz="quarter" idx="10"/>
          </p:nvPr>
        </p:nvSpPr>
        <p:spPr>
          <a:xfrm>
            <a:off x="1388532" y="2065866"/>
            <a:ext cx="7298267" cy="3660267"/>
          </a:xfrm>
        </p:spPr>
        <p:txBody>
          <a:bodyPr>
            <a:normAutofit/>
          </a:bodyPr>
          <a:lstStyle/>
          <a:p>
            <a:pPr marL="0" indent="0">
              <a:buNone/>
            </a:pPr>
            <a:r>
              <a:rPr lang="en-US" sz="4800" dirty="0" smtClean="0">
                <a:solidFill>
                  <a:schemeClr val="bg1"/>
                </a:solidFill>
                <a:latin typeface="Apple Chancery"/>
                <a:cs typeface="Apple Chancery"/>
              </a:rPr>
              <a:t>You decide…</a:t>
            </a:r>
            <a:endParaRPr lang="en-US" sz="4800" dirty="0">
              <a:solidFill>
                <a:schemeClr val="bg1"/>
              </a:solidFill>
              <a:latin typeface="Apple Chancery"/>
              <a:cs typeface="Apple Chancery"/>
            </a:endParaRPr>
          </a:p>
        </p:txBody>
      </p:sp>
    </p:spTree>
    <p:extLst>
      <p:ext uri="{BB962C8B-B14F-4D97-AF65-F5344CB8AC3E}">
        <p14:creationId xmlns:p14="http://schemas.microsoft.com/office/powerpoint/2010/main" val="3763613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2-20 at 4.52.57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24" r="224"/>
          <a:stretch/>
        </p:blipFill>
        <p:spPr>
          <a:xfrm>
            <a:off x="237066" y="248195"/>
            <a:ext cx="8747631" cy="5661537"/>
          </a:xfrm>
        </p:spPr>
      </p:pic>
    </p:spTree>
    <p:extLst>
      <p:ext uri="{BB962C8B-B14F-4D97-AF65-F5344CB8AC3E}">
        <p14:creationId xmlns:p14="http://schemas.microsoft.com/office/powerpoint/2010/main" val="3658176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32190" y="483810"/>
            <a:ext cx="8212667" cy="5242324"/>
          </a:xfrm>
        </p:spPr>
        <p:txBody>
          <a:bodyPr>
            <a:normAutofit/>
          </a:bodyPr>
          <a:lstStyle/>
          <a:p>
            <a:pPr marL="0" indent="0">
              <a:buNone/>
            </a:pPr>
            <a:r>
              <a:rPr lang="en-US" sz="3200" dirty="0" smtClean="0">
                <a:solidFill>
                  <a:srgbClr val="FFFFFF"/>
                </a:solidFill>
                <a:latin typeface="+mn-lt"/>
              </a:rPr>
              <a:t>“We cannot know how we would have acted, but we now know how we should have.”</a:t>
            </a:r>
            <a:endParaRPr lang="en-US" sz="3200" dirty="0">
              <a:solidFill>
                <a:srgbClr val="FFFFFF"/>
              </a:solidFill>
              <a:latin typeface="+mn-lt"/>
            </a:endParaRPr>
          </a:p>
        </p:txBody>
      </p:sp>
      <p:pic>
        <p:nvPicPr>
          <p:cNvPr id="4" name="Picture 3"/>
          <p:cNvPicPr>
            <a:picLocks noChangeAspect="1"/>
          </p:cNvPicPr>
          <p:nvPr/>
        </p:nvPicPr>
        <p:blipFill>
          <a:blip r:embed="rId2"/>
          <a:stretch>
            <a:fillRect/>
          </a:stretch>
        </p:blipFill>
        <p:spPr>
          <a:xfrm>
            <a:off x="1596572" y="2005454"/>
            <a:ext cx="5817809" cy="3271749"/>
          </a:xfrm>
          <a:prstGeom prst="rect">
            <a:avLst/>
          </a:prstGeom>
        </p:spPr>
      </p:pic>
    </p:spTree>
    <p:extLst>
      <p:ext uri="{BB962C8B-B14F-4D97-AF65-F5344CB8AC3E}">
        <p14:creationId xmlns:p14="http://schemas.microsoft.com/office/powerpoint/2010/main" val="644335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r>
              <a:rPr lang="en-CA" b="1" dirty="0" smtClean="0">
                <a:solidFill>
                  <a:srgbClr val="FFFF00"/>
                </a:solidFill>
              </a:rPr>
              <a:t/>
            </a:r>
            <a:br>
              <a:rPr lang="en-CA" b="1" dirty="0" smtClean="0">
                <a:solidFill>
                  <a:srgbClr val="FFFF00"/>
                </a:solidFill>
              </a:rPr>
            </a:br>
            <a:r>
              <a:rPr lang="en-CA" b="1" dirty="0" smtClean="0">
                <a:solidFill>
                  <a:srgbClr val="FFFF00"/>
                </a:solidFill>
              </a:rPr>
              <a:t>“</a:t>
            </a:r>
            <a:r>
              <a:rPr lang="en-CA" b="1" dirty="0">
                <a:solidFill>
                  <a:srgbClr val="FFFF00"/>
                </a:solidFill>
              </a:rPr>
              <a:t>The Needs of the Many Outweigh the Needs of the Few”</a:t>
            </a:r>
            <a:r>
              <a:rPr lang="en-CA" dirty="0">
                <a:solidFill>
                  <a:srgbClr val="FFFF00"/>
                </a:solidFill>
              </a:rPr>
              <a:t/>
            </a:r>
            <a:br>
              <a:rPr lang="en-CA" dirty="0">
                <a:solidFill>
                  <a:srgbClr val="FFFF00"/>
                </a:solidFill>
              </a:rPr>
            </a:br>
            <a:endParaRPr lang="en-US" b="1" dirty="0">
              <a:solidFill>
                <a:srgbClr val="FFFF00"/>
              </a:solidFill>
              <a:latin typeface="+mn-lt"/>
            </a:endParaRPr>
          </a:p>
        </p:txBody>
      </p:sp>
      <p:pic>
        <p:nvPicPr>
          <p:cNvPr id="4" name="Content Placeholder 3" descr="Leonard_Nimoy_Spock_1967.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22" r="-639"/>
          <a:stretch/>
        </p:blipFill>
        <p:spPr>
          <a:xfrm>
            <a:off x="2915349" y="1408134"/>
            <a:ext cx="3362488" cy="4318000"/>
          </a:xfrm>
        </p:spPr>
      </p:pic>
      <p:sp>
        <p:nvSpPr>
          <p:cNvPr id="3" name="Rectangle 2"/>
          <p:cNvSpPr/>
          <p:nvPr/>
        </p:nvSpPr>
        <p:spPr>
          <a:xfrm>
            <a:off x="4440161" y="5750540"/>
            <a:ext cx="3161142" cy="369332"/>
          </a:xfrm>
          <a:prstGeom prst="rect">
            <a:avLst/>
          </a:prstGeom>
        </p:spPr>
        <p:txBody>
          <a:bodyPr wrap="none">
            <a:spAutoFit/>
          </a:bodyPr>
          <a:lstStyle/>
          <a:p>
            <a:r>
              <a:rPr lang="en-US" b="1" dirty="0">
                <a:solidFill>
                  <a:srgbClr val="FFFF00"/>
                </a:solidFill>
              </a:rPr>
              <a:t>Leonard </a:t>
            </a:r>
            <a:r>
              <a:rPr lang="en-US" b="1" dirty="0" err="1">
                <a:solidFill>
                  <a:srgbClr val="FFFF00"/>
                </a:solidFill>
              </a:rPr>
              <a:t>Nimoy</a:t>
            </a:r>
            <a:r>
              <a:rPr lang="en-US" b="1" dirty="0">
                <a:solidFill>
                  <a:srgbClr val="FFFF00"/>
                </a:solidFill>
              </a:rPr>
              <a:t> 1931 - 2015</a:t>
            </a:r>
            <a:endParaRPr lang="en-US" dirty="0"/>
          </a:p>
        </p:txBody>
      </p:sp>
    </p:spTree>
    <p:extLst>
      <p:ext uri="{BB962C8B-B14F-4D97-AF65-F5344CB8AC3E}">
        <p14:creationId xmlns:p14="http://schemas.microsoft.com/office/powerpoint/2010/main" val="317393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3"/>
            <a:ext cx="8229600" cy="1016000"/>
          </a:xfrm>
        </p:spPr>
        <p:txBody>
          <a:bodyPr/>
          <a:lstStyle/>
          <a:p>
            <a:r>
              <a:rPr lang="en-US" b="1" dirty="0" smtClean="0">
                <a:solidFill>
                  <a:srgbClr val="FFFF00"/>
                </a:solidFill>
              </a:rPr>
              <a:t>      </a:t>
            </a:r>
            <a:r>
              <a:rPr lang="en-US" b="1" dirty="0" err="1" smtClean="0">
                <a:solidFill>
                  <a:srgbClr val="FFFF00"/>
                </a:solidFill>
              </a:rPr>
              <a:t>http:videogame.law.ubc.ca</a:t>
            </a:r>
            <a:r>
              <a:rPr lang="en-US" b="1" dirty="0" smtClean="0">
                <a:solidFill>
                  <a:srgbClr val="FFFF00"/>
                </a:solidFill>
              </a:rPr>
              <a:t> </a:t>
            </a:r>
            <a:endParaRPr lang="en-US" b="1" dirty="0">
              <a:solidFill>
                <a:srgbClr val="FFFF00"/>
              </a:solidFill>
            </a:endParaRPr>
          </a:p>
        </p:txBody>
      </p:sp>
      <p:pic>
        <p:nvPicPr>
          <p:cNvPr id="4" name="Content Placeholder 3" descr="Screen Shot 2015-02-22 at 7.59.0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652" b="-1652"/>
          <a:stretch/>
        </p:blipFill>
        <p:spPr>
          <a:xfrm>
            <a:off x="2336800" y="1037793"/>
            <a:ext cx="4380013" cy="4871939"/>
          </a:xfrm>
        </p:spPr>
      </p:pic>
    </p:spTree>
    <p:extLst>
      <p:ext uri="{BB962C8B-B14F-4D97-AF65-F5344CB8AC3E}">
        <p14:creationId xmlns:p14="http://schemas.microsoft.com/office/powerpoint/2010/main" val="4227785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0660"/>
            <a:ext cx="8229600" cy="1016000"/>
          </a:xfrm>
        </p:spPr>
        <p:txBody>
          <a:bodyPr>
            <a:normAutofit/>
          </a:bodyPr>
          <a:lstStyle/>
          <a:p>
            <a:r>
              <a:rPr lang="en-US" sz="4400" b="1" dirty="0" smtClean="0">
                <a:solidFill>
                  <a:srgbClr val="FFFF00"/>
                </a:solidFill>
                <a:latin typeface="+mn-lt"/>
              </a:rPr>
              <a:t>   http://</a:t>
            </a:r>
            <a:r>
              <a:rPr lang="en-US" sz="4400" b="1" dirty="0" err="1">
                <a:solidFill>
                  <a:srgbClr val="FFFF00"/>
                </a:solidFill>
                <a:latin typeface="+mn-lt"/>
              </a:rPr>
              <a:t>c</a:t>
            </a:r>
            <a:r>
              <a:rPr lang="en-US" sz="4400" b="1" dirty="0" err="1" smtClean="0">
                <a:solidFill>
                  <a:srgbClr val="FFFF00"/>
                </a:solidFill>
                <a:latin typeface="+mn-lt"/>
              </a:rPr>
              <a:t>reativity.law.ubc.ca</a:t>
            </a:r>
            <a:endParaRPr lang="en-US" sz="4400" b="1" dirty="0">
              <a:solidFill>
                <a:srgbClr val="FFFF00"/>
              </a:solidFill>
              <a:latin typeface="+mn-lt"/>
            </a:endParaRPr>
          </a:p>
        </p:txBody>
      </p:sp>
      <p:pic>
        <p:nvPicPr>
          <p:cNvPr id="4" name="Content Placeholder 3" descr="Screen Shot 2015-02-22 at 11.48.50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6" r="329"/>
          <a:stretch/>
        </p:blipFill>
        <p:spPr>
          <a:xfrm>
            <a:off x="2196962" y="1136650"/>
            <a:ext cx="4651384" cy="4747117"/>
          </a:xfrm>
        </p:spPr>
      </p:pic>
    </p:spTree>
    <p:extLst>
      <p:ext uri="{BB962C8B-B14F-4D97-AF65-F5344CB8AC3E}">
        <p14:creationId xmlns:p14="http://schemas.microsoft.com/office/powerpoint/2010/main" val="1314342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7810"/>
            <a:ext cx="9144000" cy="1016000"/>
          </a:xfrm>
        </p:spPr>
        <p:txBody>
          <a:bodyPr>
            <a:noAutofit/>
          </a:bodyPr>
          <a:lstStyle/>
          <a:p>
            <a:r>
              <a:rPr lang="en-US" sz="6000" b="1" dirty="0" smtClean="0">
                <a:solidFill>
                  <a:srgbClr val="FFFF00"/>
                </a:solidFill>
                <a:latin typeface="Apple Chancery"/>
                <a:cs typeface="Apple Chancery"/>
              </a:rPr>
              <a:t>Always include a cat picture</a:t>
            </a:r>
            <a:endParaRPr lang="en-US" sz="6000" b="1" dirty="0">
              <a:solidFill>
                <a:srgbClr val="FFFF00"/>
              </a:solidFill>
              <a:latin typeface="Apple Chancery"/>
              <a:cs typeface="Apple Chancery"/>
            </a:endParaRPr>
          </a:p>
        </p:txBody>
      </p:sp>
      <p:pic>
        <p:nvPicPr>
          <p:cNvPr id="4" name="Content Placeholder 3" descr="cat-1382015906Wuw.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p:spPr>
      </p:pic>
    </p:spTree>
    <p:extLst>
      <p:ext uri="{BB962C8B-B14F-4D97-AF65-F5344CB8AC3E}">
        <p14:creationId xmlns:p14="http://schemas.microsoft.com/office/powerpoint/2010/main" val="1193875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76078"/>
            <a:ext cx="9144000" cy="1016000"/>
          </a:xfrm>
        </p:spPr>
        <p:txBody>
          <a:bodyPr>
            <a:normAutofit fontScale="90000"/>
          </a:bodyPr>
          <a:lstStyle/>
          <a:p>
            <a:r>
              <a:rPr lang="en-US" sz="5400" b="1" dirty="0" smtClean="0">
                <a:solidFill>
                  <a:srgbClr val="FFFFFF"/>
                </a:solidFill>
                <a:latin typeface="Arial"/>
                <a:cs typeface="Arial"/>
              </a:rPr>
              <a:t>    </a:t>
            </a:r>
            <a:r>
              <a:rPr lang="en-US" sz="6000" b="1" dirty="0" smtClean="0">
                <a:solidFill>
                  <a:srgbClr val="FFFF00"/>
                </a:solidFill>
                <a:latin typeface="+mn-lt"/>
                <a:cs typeface="Times New Roman"/>
              </a:rPr>
              <a:t>Our Academic Partners </a:t>
            </a:r>
            <a:endParaRPr lang="en-US" sz="6000" b="1" dirty="0">
              <a:solidFill>
                <a:srgbClr val="FFFF00"/>
              </a:solidFill>
              <a:latin typeface="+mn-lt"/>
              <a:cs typeface="Times New Roman"/>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4125156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Minecraft_Volume_Alp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01" y="2725073"/>
            <a:ext cx="1171510" cy="1171510"/>
          </a:xfrm>
          <a:prstGeom prst="rect">
            <a:avLst/>
          </a:prstGeom>
        </p:spPr>
      </p:pic>
      <p:pic>
        <p:nvPicPr>
          <p:cNvPr id="5" name="Picture 4" descr="300px-Minecraft_logo.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091" y="2834596"/>
            <a:ext cx="6371922" cy="1061987"/>
          </a:xfrm>
          <a:prstGeom prst="rect">
            <a:avLst/>
          </a:prstGeom>
        </p:spPr>
      </p:pic>
      <p:pic>
        <p:nvPicPr>
          <p:cNvPr id="6" name="Picture 5" descr="220px-Minecraft_Beta_1.0.2_crafting_a_stone_axe_-_from_Comm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13" y="3896583"/>
            <a:ext cx="2794000" cy="1714500"/>
          </a:xfrm>
          <a:prstGeom prst="rect">
            <a:avLst/>
          </a:prstGeom>
        </p:spPr>
      </p:pic>
      <p:pic>
        <p:nvPicPr>
          <p:cNvPr id="7" name="Picture 6" descr="Minecraft_fores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2313" y="3896583"/>
            <a:ext cx="2299230" cy="1302897"/>
          </a:xfrm>
          <a:prstGeom prst="rect">
            <a:avLst/>
          </a:prstGeom>
        </p:spPr>
      </p:pic>
      <p:pic>
        <p:nvPicPr>
          <p:cNvPr id="8" name="Picture 7" descr="220px-Minecraft_city_hal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1543" y="3896583"/>
            <a:ext cx="3922458" cy="2389133"/>
          </a:xfrm>
          <a:prstGeom prst="rect">
            <a:avLst/>
          </a:prstGeom>
        </p:spPr>
      </p:pic>
      <p:pic>
        <p:nvPicPr>
          <p:cNvPr id="9" name="Picture 8" descr="Mine_block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170" y="5199480"/>
            <a:ext cx="832373" cy="846481"/>
          </a:xfrm>
          <a:prstGeom prst="rect">
            <a:avLst/>
          </a:prstGeom>
        </p:spPr>
      </p:pic>
      <p:sp>
        <p:nvSpPr>
          <p:cNvPr id="10" name="TextBox 9"/>
          <p:cNvSpPr txBox="1"/>
          <p:nvPr/>
        </p:nvSpPr>
        <p:spPr>
          <a:xfrm>
            <a:off x="324047" y="50412"/>
            <a:ext cx="8515238" cy="2831544"/>
          </a:xfrm>
          <a:prstGeom prst="rect">
            <a:avLst/>
          </a:prstGeom>
          <a:noFill/>
        </p:spPr>
        <p:txBody>
          <a:bodyPr wrap="square" rtlCol="0">
            <a:spAutoFit/>
          </a:bodyPr>
          <a:lstStyle/>
          <a:p>
            <a:r>
              <a:rPr lang="en-US" sz="4000" b="1" dirty="0">
                <a:solidFill>
                  <a:schemeClr val="bg1"/>
                </a:solidFill>
              </a:rPr>
              <a:t>V</a:t>
            </a:r>
            <a:r>
              <a:rPr lang="en-US" sz="4000" b="1" dirty="0" smtClean="0">
                <a:solidFill>
                  <a:schemeClr val="bg1"/>
                </a:solidFill>
              </a:rPr>
              <a:t>ideo games today seem to be less </a:t>
            </a:r>
            <a:r>
              <a:rPr lang="en-US" sz="4000" b="1" dirty="0">
                <a:solidFill>
                  <a:schemeClr val="bg1"/>
                </a:solidFill>
              </a:rPr>
              <a:t>about what the developer </a:t>
            </a:r>
            <a:r>
              <a:rPr lang="en-US" sz="4000" b="1" dirty="0" smtClean="0">
                <a:solidFill>
                  <a:schemeClr val="bg1"/>
                </a:solidFill>
              </a:rPr>
              <a:t>intended; </a:t>
            </a:r>
            <a:r>
              <a:rPr lang="en-US" sz="4000" b="1" dirty="0" smtClean="0">
                <a:solidFill>
                  <a:srgbClr val="CCFFCC"/>
                </a:solidFill>
              </a:rPr>
              <a:t>more </a:t>
            </a:r>
            <a:r>
              <a:rPr lang="en-US" sz="4000" b="1" dirty="0">
                <a:solidFill>
                  <a:srgbClr val="CCFFCC"/>
                </a:solidFill>
              </a:rPr>
              <a:t>about what the player </a:t>
            </a:r>
            <a:r>
              <a:rPr lang="en-US" sz="4000" b="1" dirty="0" smtClean="0">
                <a:solidFill>
                  <a:srgbClr val="CCFFCC"/>
                </a:solidFill>
              </a:rPr>
              <a:t>does…</a:t>
            </a:r>
            <a:endParaRPr lang="en-US" sz="4000" b="1"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02815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2-23 at 8.54.14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59" t="1" r="-308" b="-2821"/>
          <a:stretch/>
        </p:blipFill>
        <p:spPr>
          <a:xfrm>
            <a:off x="1257047" y="81932"/>
            <a:ext cx="6495061" cy="5597211"/>
          </a:xfrm>
        </p:spPr>
      </p:pic>
      <p:sp>
        <p:nvSpPr>
          <p:cNvPr id="5" name="TextBox 4"/>
          <p:cNvSpPr txBox="1"/>
          <p:nvPr/>
        </p:nvSpPr>
        <p:spPr>
          <a:xfrm>
            <a:off x="745164" y="5521066"/>
            <a:ext cx="8070860" cy="584776"/>
          </a:xfrm>
          <a:prstGeom prst="rect">
            <a:avLst/>
          </a:prstGeom>
          <a:noFill/>
        </p:spPr>
        <p:txBody>
          <a:bodyPr wrap="square" rtlCol="0">
            <a:spAutoFit/>
          </a:bodyPr>
          <a:lstStyle/>
          <a:p>
            <a:r>
              <a:rPr lang="en-US" sz="1400" dirty="0">
                <a:hlinkClick r:id="rId3"/>
              </a:rPr>
              <a:t>http://www.gamesindustry.biz/articles/2015-02-11-borders-between-devs-players-blurring-</a:t>
            </a:r>
            <a:r>
              <a:rPr lang="en-US" sz="1400" dirty="0" smtClean="0">
                <a:hlinkClick r:id="rId3"/>
              </a:rPr>
              <a:t>raymond</a:t>
            </a:r>
            <a:endParaRPr lang="en-US" sz="1400" dirty="0" smtClean="0"/>
          </a:p>
          <a:p>
            <a:r>
              <a:rPr lang="en-US" dirty="0" smtClean="0"/>
              <a:t> </a:t>
            </a:r>
            <a:endParaRPr lang="en-US" dirty="0"/>
          </a:p>
        </p:txBody>
      </p:sp>
    </p:spTree>
    <p:extLst>
      <p:ext uri="{BB962C8B-B14F-4D97-AF65-F5344CB8AC3E}">
        <p14:creationId xmlns:p14="http://schemas.microsoft.com/office/powerpoint/2010/main" val="367145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2-23 at 8.57.54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48" r="-241"/>
          <a:stretch/>
        </p:blipFill>
        <p:spPr>
          <a:xfrm>
            <a:off x="757945" y="158665"/>
            <a:ext cx="7548729" cy="5515366"/>
          </a:xfrm>
        </p:spPr>
      </p:pic>
      <p:sp>
        <p:nvSpPr>
          <p:cNvPr id="5" name="TextBox 4"/>
          <p:cNvSpPr txBox="1"/>
          <p:nvPr/>
        </p:nvSpPr>
        <p:spPr>
          <a:xfrm>
            <a:off x="115449" y="5657671"/>
            <a:ext cx="9028552" cy="738664"/>
          </a:xfrm>
          <a:prstGeom prst="rect">
            <a:avLst/>
          </a:prstGeom>
          <a:noFill/>
        </p:spPr>
        <p:txBody>
          <a:bodyPr wrap="square" rtlCol="0">
            <a:spAutoFit/>
          </a:bodyPr>
          <a:lstStyle/>
          <a:p>
            <a:r>
              <a:rPr lang="en-US" sz="1200" dirty="0">
                <a:hlinkClick r:id="rId3"/>
              </a:rPr>
              <a:t>https://www.techdirt.com/articles/20150217/11265630058/what-strong-modding-community-can-do-how-doom-has-been-yanked-into-selfie-</a:t>
            </a:r>
            <a:r>
              <a:rPr lang="en-US" sz="1200" dirty="0" smtClean="0">
                <a:hlinkClick r:id="rId3"/>
              </a:rPr>
              <a:t>age.shtml</a:t>
            </a:r>
            <a:endParaRPr lang="en-US" sz="1200" dirty="0" smtClean="0"/>
          </a:p>
          <a:p>
            <a:endParaRPr lang="en-US" dirty="0"/>
          </a:p>
        </p:txBody>
      </p:sp>
    </p:spTree>
    <p:extLst>
      <p:ext uri="{BB962C8B-B14F-4D97-AF65-F5344CB8AC3E}">
        <p14:creationId xmlns:p14="http://schemas.microsoft.com/office/powerpoint/2010/main" val="484635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457199" y="450629"/>
            <a:ext cx="8545965" cy="5830984"/>
          </a:xfrm>
        </p:spPr>
        <p:txBody>
          <a:bodyPr>
            <a:normAutofit/>
          </a:bodyPr>
          <a:lstStyle/>
          <a:p>
            <a:pPr marL="0" indent="0">
              <a:buNone/>
            </a:pPr>
            <a:r>
              <a:rPr lang="en-US" sz="6600" b="1" dirty="0" smtClean="0">
                <a:solidFill>
                  <a:srgbClr val="000000"/>
                </a:solidFill>
                <a:latin typeface="American Typewriter"/>
                <a:cs typeface="American Typewriter"/>
              </a:rPr>
              <a:t>The</a:t>
            </a:r>
            <a:r>
              <a:rPr lang="en-US" sz="3600" b="1" dirty="0" smtClean="0">
                <a:solidFill>
                  <a:srgbClr val="000000"/>
                </a:solidFill>
                <a:latin typeface="American Typewriter"/>
                <a:cs typeface="American Typewriter"/>
              </a:rPr>
              <a:t> </a:t>
            </a:r>
            <a:r>
              <a:rPr lang="en-US" sz="6600" b="1" dirty="0" smtClean="0">
                <a:solidFill>
                  <a:srgbClr val="000000"/>
                </a:solidFill>
                <a:latin typeface="American Typewriter"/>
                <a:cs typeface="American Typewriter"/>
              </a:rPr>
              <a:t>Legal Question: </a:t>
            </a:r>
          </a:p>
          <a:p>
            <a:pPr marL="0" indent="0">
              <a:buNone/>
            </a:pPr>
            <a:r>
              <a:rPr lang="en-US" sz="6600" b="1" dirty="0">
                <a:solidFill>
                  <a:srgbClr val="000000"/>
                </a:solidFill>
                <a:latin typeface="American Typewriter"/>
                <a:cs typeface="American Typewriter"/>
              </a:rPr>
              <a:t> </a:t>
            </a:r>
            <a:r>
              <a:rPr lang="en-US" sz="6600" b="1" dirty="0" smtClean="0">
                <a:solidFill>
                  <a:srgbClr val="000000"/>
                </a:solidFill>
                <a:latin typeface="American Typewriter"/>
                <a:cs typeface="American Typewriter"/>
              </a:rPr>
              <a:t>       </a:t>
            </a:r>
            <a:r>
              <a:rPr lang="en-US" sz="6600" b="1" dirty="0">
                <a:solidFill>
                  <a:srgbClr val="000000"/>
                </a:solidFill>
                <a:latin typeface="American Typewriter"/>
                <a:cs typeface="American Typewriter"/>
              </a:rPr>
              <a:t> </a:t>
            </a:r>
            <a:r>
              <a:rPr lang="en-US" sz="6600" b="1" dirty="0" smtClean="0">
                <a:solidFill>
                  <a:srgbClr val="008000"/>
                </a:solidFill>
                <a:latin typeface="American Typewriter"/>
                <a:cs typeface="American Typewriter"/>
              </a:rPr>
              <a:t>Is there a    </a:t>
            </a:r>
          </a:p>
          <a:p>
            <a:pPr marL="0" indent="0">
              <a:buNone/>
            </a:pPr>
            <a:r>
              <a:rPr lang="en-US" sz="6600" b="1" dirty="0" smtClean="0">
                <a:solidFill>
                  <a:srgbClr val="0000FF"/>
                </a:solidFill>
                <a:latin typeface="American Typewriter"/>
                <a:cs typeface="American Typewriter"/>
              </a:rPr>
              <a:t>     FREEDOM </a:t>
            </a:r>
            <a:r>
              <a:rPr lang="en-US" sz="6600" b="1" dirty="0" smtClean="0">
                <a:solidFill>
                  <a:srgbClr val="800000"/>
                </a:solidFill>
                <a:latin typeface="American Typewriter"/>
                <a:cs typeface="American Typewriter"/>
              </a:rPr>
              <a:t>TO</a:t>
            </a:r>
          </a:p>
          <a:p>
            <a:pPr marL="0" indent="0">
              <a:buNone/>
            </a:pPr>
            <a:r>
              <a:rPr lang="en-US" sz="6600" b="1" dirty="0" smtClean="0">
                <a:solidFill>
                  <a:srgbClr val="000090"/>
                </a:solidFill>
                <a:latin typeface="American Typewriter"/>
                <a:cs typeface="American Typewriter"/>
              </a:rPr>
              <a:t>      </a:t>
            </a:r>
            <a:r>
              <a:rPr lang="en-US" sz="6600" b="1" dirty="0">
                <a:solidFill>
                  <a:srgbClr val="000090"/>
                </a:solidFill>
                <a:latin typeface="American Typewriter"/>
                <a:cs typeface="American Typewriter"/>
              </a:rPr>
              <a:t> </a:t>
            </a:r>
            <a:r>
              <a:rPr lang="en-US" sz="6600" b="1" dirty="0" smtClean="0">
                <a:solidFill>
                  <a:srgbClr val="000090"/>
                </a:solidFill>
                <a:latin typeface="American Typewriter"/>
                <a:cs typeface="American Typewriter"/>
              </a:rPr>
              <a:t>   </a:t>
            </a:r>
            <a:r>
              <a:rPr lang="en-US" sz="6600" b="1" dirty="0" err="1" smtClean="0">
                <a:solidFill>
                  <a:srgbClr val="660066"/>
                </a:solidFill>
                <a:latin typeface="American Typewriter"/>
                <a:cs typeface="American Typewriter"/>
              </a:rPr>
              <a:t>C</a:t>
            </a:r>
            <a:r>
              <a:rPr lang="en-US" sz="6600" b="1" dirty="0" err="1" smtClean="0">
                <a:solidFill>
                  <a:srgbClr val="FFFF00"/>
                </a:solidFill>
                <a:latin typeface="American Typewriter"/>
                <a:cs typeface="American Typewriter"/>
              </a:rPr>
              <a:t>R</a:t>
            </a:r>
            <a:r>
              <a:rPr lang="en-US" sz="6600" b="1" dirty="0" err="1" smtClean="0">
                <a:solidFill>
                  <a:schemeClr val="accent5"/>
                </a:solidFill>
                <a:latin typeface="American Typewriter"/>
                <a:cs typeface="American Typewriter"/>
              </a:rPr>
              <a:t>E</a:t>
            </a:r>
            <a:r>
              <a:rPr lang="en-US" sz="6600" b="1" dirty="0" err="1" smtClean="0">
                <a:solidFill>
                  <a:srgbClr val="008000"/>
                </a:solidFill>
                <a:latin typeface="American Typewriter"/>
                <a:cs typeface="American Typewriter"/>
              </a:rPr>
              <a:t>A</a:t>
            </a:r>
            <a:r>
              <a:rPr lang="en-US" sz="6600" b="1" dirty="0" err="1" smtClean="0">
                <a:solidFill>
                  <a:schemeClr val="tx1"/>
                </a:solidFill>
                <a:latin typeface="American Typewriter"/>
                <a:cs typeface="American Typewriter"/>
              </a:rPr>
              <a:t>t</a:t>
            </a:r>
            <a:r>
              <a:rPr lang="en-US" sz="6600" b="1" dirty="0" err="1" smtClean="0">
                <a:solidFill>
                  <a:srgbClr val="FF6600"/>
                </a:solidFill>
                <a:latin typeface="American Typewriter"/>
                <a:cs typeface="American Typewriter"/>
              </a:rPr>
              <a:t>E</a:t>
            </a:r>
            <a:r>
              <a:rPr lang="en-US" sz="6600" b="1" dirty="0" smtClean="0">
                <a:latin typeface="American Typewriter"/>
                <a:cs typeface="American Typewriter"/>
              </a:rPr>
              <a:t> </a:t>
            </a:r>
          </a:p>
          <a:p>
            <a:pPr marL="0" indent="0">
              <a:buNone/>
            </a:pPr>
            <a:r>
              <a:rPr lang="en-US" sz="6600" b="1" dirty="0" smtClean="0">
                <a:solidFill>
                  <a:srgbClr val="4BACC6"/>
                </a:solidFill>
                <a:latin typeface="American Typewriter"/>
                <a:cs typeface="American Typewriter"/>
                <a:sym typeface="Wingdings"/>
              </a:rPr>
              <a:t>         </a:t>
            </a:r>
            <a:r>
              <a:rPr lang="en-US" sz="6600" b="1" smtClean="0">
                <a:solidFill>
                  <a:srgbClr val="4BACC6"/>
                </a:solidFill>
                <a:latin typeface="American Typewriter"/>
                <a:cs typeface="American Typewriter"/>
                <a:sym typeface="Wingdings"/>
              </a:rPr>
              <a:t> (</a:t>
            </a:r>
            <a:r>
              <a:rPr lang="en-US" sz="6600" b="1" dirty="0" smtClean="0">
                <a:solidFill>
                  <a:srgbClr val="000090"/>
                </a:solidFill>
                <a:latin typeface="American Typewriter"/>
                <a:cs typeface="American Typewriter"/>
              </a:rPr>
              <a:t>MOD</a:t>
            </a:r>
            <a:r>
              <a:rPr lang="en-US" sz="6600" b="1" dirty="0">
                <a:solidFill>
                  <a:schemeClr val="accent5"/>
                </a:solidFill>
                <a:latin typeface="American Typewriter"/>
                <a:cs typeface="American Typewriter"/>
                <a:sym typeface="Wingdings"/>
              </a:rPr>
              <a:t>)</a:t>
            </a:r>
            <a:r>
              <a:rPr lang="en-US" sz="6600" b="1" dirty="0" smtClean="0">
                <a:solidFill>
                  <a:srgbClr val="000000"/>
                </a:solidFill>
                <a:latin typeface="American Typewriter"/>
                <a:cs typeface="American Typewriter"/>
              </a:rPr>
              <a:t>?</a:t>
            </a:r>
            <a:endParaRPr lang="en-US" sz="6600" b="1" dirty="0">
              <a:solidFill>
                <a:srgbClr val="000000"/>
              </a:solidFill>
              <a:latin typeface="American Typewriter"/>
              <a:cs typeface="American Typewriter"/>
            </a:endParaRPr>
          </a:p>
        </p:txBody>
      </p:sp>
    </p:spTree>
    <p:extLst>
      <p:ext uri="{BB962C8B-B14F-4D97-AF65-F5344CB8AC3E}">
        <p14:creationId xmlns:p14="http://schemas.microsoft.com/office/powerpoint/2010/main" val="2739941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566"/>
            <a:ext cx="8229600" cy="1016000"/>
          </a:xfrm>
        </p:spPr>
        <p:txBody>
          <a:bodyPr>
            <a:normAutofit fontScale="90000"/>
          </a:bodyPr>
          <a:lstStyle/>
          <a:p>
            <a:r>
              <a:rPr lang="en-US" sz="4400" b="1" dirty="0" smtClean="0">
                <a:solidFill>
                  <a:srgbClr val="FFFF00"/>
                </a:solidFill>
                <a:latin typeface="+mn-lt"/>
              </a:rPr>
              <a:t>Western conception re mods…</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27565"/>
            <a:ext cx="8590806" cy="4889043"/>
          </a:xfrm>
        </p:spPr>
        <p:txBody>
          <a:bodyPr>
            <a:normAutofit fontScale="85000" lnSpcReduction="10000"/>
          </a:bodyPr>
          <a:lstStyle/>
          <a:p>
            <a:pPr marL="0" indent="0">
              <a:lnSpc>
                <a:spcPct val="110000"/>
              </a:lnSpc>
              <a:buNone/>
            </a:pPr>
            <a:r>
              <a:rPr lang="en-US" sz="3200" dirty="0" smtClean="0">
                <a:solidFill>
                  <a:srgbClr val="CCFFCC"/>
                </a:solidFill>
                <a:latin typeface="+mn-lt"/>
              </a:rPr>
              <a:t>1. </a:t>
            </a:r>
            <a:r>
              <a:rPr lang="en-US" sz="3200" dirty="0" smtClean="0">
                <a:solidFill>
                  <a:srgbClr val="FFFF00"/>
                </a:solidFill>
                <a:latin typeface="+mn-lt"/>
              </a:rPr>
              <a:t>Really emphasizes the concept of “property” in “Intellectual Property”</a:t>
            </a:r>
            <a:r>
              <a:rPr lang="en-US" sz="3200" dirty="0" smtClean="0">
                <a:solidFill>
                  <a:srgbClr val="CCFFCC"/>
                </a:solidFill>
                <a:latin typeface="+mn-lt"/>
              </a:rPr>
              <a:t> </a:t>
            </a:r>
            <a:r>
              <a:rPr lang="en-US" sz="3200" dirty="0" smtClean="0">
                <a:solidFill>
                  <a:schemeClr val="bg1"/>
                </a:solidFill>
                <a:latin typeface="+mn-lt"/>
              </a:rPr>
              <a:t>(even though the word “property” does not appear in that context even once in the </a:t>
            </a:r>
            <a:r>
              <a:rPr lang="en-US" sz="3200" i="1" dirty="0" smtClean="0">
                <a:solidFill>
                  <a:schemeClr val="bg1"/>
                </a:solidFill>
                <a:latin typeface="+mn-lt"/>
              </a:rPr>
              <a:t>Copyright Act </a:t>
            </a:r>
            <a:r>
              <a:rPr lang="en-US" sz="3200" dirty="0" smtClean="0">
                <a:solidFill>
                  <a:schemeClr val="bg1"/>
                </a:solidFill>
                <a:latin typeface="+mn-lt"/>
              </a:rPr>
              <a:t>or the </a:t>
            </a:r>
            <a:r>
              <a:rPr lang="en-US" sz="3200" i="1" dirty="0" smtClean="0">
                <a:solidFill>
                  <a:schemeClr val="bg1"/>
                </a:solidFill>
                <a:latin typeface="+mn-lt"/>
              </a:rPr>
              <a:t>Copyright Modernization Act</a:t>
            </a:r>
            <a:r>
              <a:rPr lang="en-US" sz="3200" dirty="0" smtClean="0">
                <a:solidFill>
                  <a:schemeClr val="bg1"/>
                </a:solidFill>
                <a:latin typeface="+mn-lt"/>
              </a:rPr>
              <a:t>).</a:t>
            </a:r>
          </a:p>
          <a:p>
            <a:pPr marL="0" indent="0">
              <a:lnSpc>
                <a:spcPct val="110000"/>
              </a:lnSpc>
              <a:buNone/>
            </a:pPr>
            <a:endParaRPr lang="en-US" sz="3200" dirty="0">
              <a:solidFill>
                <a:schemeClr val="bg1"/>
              </a:solidFill>
              <a:latin typeface="+mn-lt"/>
            </a:endParaRPr>
          </a:p>
          <a:p>
            <a:pPr marL="0" indent="0">
              <a:lnSpc>
                <a:spcPct val="110000"/>
              </a:lnSpc>
              <a:buNone/>
            </a:pPr>
            <a:r>
              <a:rPr lang="en-US" sz="3200" dirty="0" smtClean="0">
                <a:solidFill>
                  <a:srgbClr val="CCFFCC"/>
                </a:solidFill>
                <a:latin typeface="+mn-lt"/>
              </a:rPr>
              <a:t>2. </a:t>
            </a:r>
            <a:r>
              <a:rPr lang="en-US" sz="3200" dirty="0" smtClean="0">
                <a:solidFill>
                  <a:schemeClr val="bg1"/>
                </a:solidFill>
                <a:latin typeface="+mn-lt"/>
              </a:rPr>
              <a:t>Fair Use/Fair Dealing exist squarely  within this “property” framework.</a:t>
            </a:r>
          </a:p>
          <a:p>
            <a:pPr marL="0" indent="0">
              <a:lnSpc>
                <a:spcPct val="110000"/>
              </a:lnSpc>
              <a:buNone/>
            </a:pPr>
            <a:endParaRPr lang="en-US" sz="3200" dirty="0">
              <a:solidFill>
                <a:schemeClr val="bg1"/>
              </a:solidFill>
              <a:latin typeface="+mn-lt"/>
            </a:endParaRPr>
          </a:p>
          <a:p>
            <a:pPr marL="0" indent="0">
              <a:lnSpc>
                <a:spcPct val="110000"/>
              </a:lnSpc>
              <a:buNone/>
            </a:pPr>
            <a:r>
              <a:rPr lang="en-US" sz="3200" dirty="0" smtClean="0">
                <a:solidFill>
                  <a:srgbClr val="CCFFCC"/>
                </a:solidFill>
                <a:latin typeface="+mn-lt"/>
              </a:rPr>
              <a:t>3. SCC </a:t>
            </a:r>
            <a:r>
              <a:rPr lang="en-US" sz="3200" dirty="0" err="1" smtClean="0">
                <a:solidFill>
                  <a:srgbClr val="CCFFCC"/>
                </a:solidFill>
                <a:latin typeface="+mn-lt"/>
              </a:rPr>
              <a:t>Penatalogy</a:t>
            </a:r>
            <a:r>
              <a:rPr lang="en-US" sz="3200" dirty="0" smtClean="0">
                <a:solidFill>
                  <a:srgbClr val="CCFFCC"/>
                </a:solidFill>
                <a:latin typeface="+mn-lt"/>
              </a:rPr>
              <a:t> </a:t>
            </a:r>
            <a:r>
              <a:rPr lang="en-US" sz="3200" dirty="0" smtClean="0">
                <a:solidFill>
                  <a:schemeClr val="bg1"/>
                </a:solidFill>
                <a:latin typeface="+mn-lt"/>
              </a:rPr>
              <a:t>(July 2012) reinforces “Users Rights”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26837400"/>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3436</TotalTime>
  <Words>1098</Words>
  <Application>Microsoft Macintosh PowerPoint</Application>
  <PresentationFormat>On-screen Show (4:3)</PresentationFormat>
  <Paragraphs>141</Paragraphs>
  <Slides>45</Slides>
  <Notes>1</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CDM_PPT_Template </vt:lpstr>
      <vt:lpstr>1_CDM_PPT_Template </vt:lpstr>
      <vt:lpstr> “Legal, Normative &amp; Cultural Perspectives on Mods and Modding of Japanese Video Games” </vt:lpstr>
      <vt:lpstr>Part A: “Press Now”  Current Modding Issues  In Japanese Games</vt:lpstr>
      <vt:lpstr>The “Western” View of Mods</vt:lpstr>
      <vt:lpstr>PowerPoint Presentation</vt:lpstr>
      <vt:lpstr>PowerPoint Presentation</vt:lpstr>
      <vt:lpstr>PowerPoint Presentation</vt:lpstr>
      <vt:lpstr>PowerPoint Presentation</vt:lpstr>
      <vt:lpstr>PowerPoint Presentation</vt:lpstr>
      <vt:lpstr>Western conception re mods…</vt:lpstr>
      <vt:lpstr>SCC Penatalogy Quotes</vt:lpstr>
      <vt:lpstr>    Non-commercial user-generated content                (Copyright Act, Canada) </vt:lpstr>
      <vt:lpstr>   Right to Remix/Mod/CREAtE ?</vt:lpstr>
      <vt:lpstr> Can we find a “right to create”  in the Charter?</vt:lpstr>
      <vt:lpstr>PowerPoint Presentation</vt:lpstr>
      <vt:lpstr>DOA 5: Last Round Controversy</vt:lpstr>
      <vt:lpstr>PowerPoint Presentation</vt:lpstr>
      <vt:lpstr>     Not the first time…</vt:lpstr>
      <vt:lpstr>PowerPoint Presentation</vt:lpstr>
      <vt:lpstr>But modding Japanese  games is hardly going away</vt:lpstr>
      <vt:lpstr>But the schisms multiply…</vt:lpstr>
      <vt:lpstr>…and grow…</vt:lpstr>
      <vt:lpstr>PowerPoint Presentation</vt:lpstr>
      <vt:lpstr>&amp; perhaps most challenging of all...</vt:lpstr>
      <vt:lpstr> Part B: “Press Why”  </vt:lpstr>
      <vt:lpstr>PowerPoint Presentation</vt:lpstr>
      <vt:lpstr>PowerPoint Presentation</vt:lpstr>
      <vt:lpstr>PowerPoint Presentation</vt:lpstr>
      <vt:lpstr>PowerPoint Presentation</vt:lpstr>
      <vt:lpstr>Not inconsistent with (?)…</vt:lpstr>
      <vt:lpstr>PowerPoint Presentation</vt:lpstr>
      <vt:lpstr>The Parable That Really Happened</vt:lpstr>
      <vt:lpstr> “Monkey Business” </vt:lpstr>
      <vt:lpstr>PowerPoint Presentation</vt:lpstr>
      <vt:lpstr>Part C: “Press What Now?”  Possible repercussions &amp; outcomes </vt:lpstr>
      <vt:lpstr>Understanding through the lens of “moral rights”</vt:lpstr>
      <vt:lpstr>PowerPoint Presentation</vt:lpstr>
      <vt:lpstr>          So back to DOA 5</vt:lpstr>
      <vt:lpstr>As modded by Patrick Pennefather</vt:lpstr>
      <vt:lpstr>    Quality or not?</vt:lpstr>
      <vt:lpstr>PowerPoint Presentation</vt:lpstr>
      <vt:lpstr> “The Needs of the Many Outweigh the Needs of the Few” </vt:lpstr>
      <vt:lpstr>      http:videogame.law.ubc.ca </vt:lpstr>
      <vt:lpstr>   http://creativity.law.ubc.ca</vt:lpstr>
      <vt:lpstr>Always include a cat picture</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Terminator &amp; the Orc</dc:title>
  <dc:creator>Jon Festinger</dc:creator>
  <cp:lastModifiedBy>Jon Festinger</cp:lastModifiedBy>
  <cp:revision>356</cp:revision>
  <cp:lastPrinted>2015-02-23T04:47:43Z</cp:lastPrinted>
  <dcterms:created xsi:type="dcterms:W3CDTF">2013-03-24T21:32:17Z</dcterms:created>
  <dcterms:modified xsi:type="dcterms:W3CDTF">2015-03-02T02:25:39Z</dcterms:modified>
</cp:coreProperties>
</file>