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401" r:id="rId2"/>
    <p:sldId id="400" r:id="rId3"/>
    <p:sldId id="390" r:id="rId4"/>
    <p:sldId id="396" r:id="rId5"/>
    <p:sldId id="337" r:id="rId6"/>
    <p:sldId id="372" r:id="rId7"/>
    <p:sldId id="380" r:id="rId8"/>
    <p:sldId id="343" r:id="rId9"/>
    <p:sldId id="349" r:id="rId10"/>
    <p:sldId id="382" r:id="rId11"/>
    <p:sldId id="350" r:id="rId12"/>
    <p:sldId id="409" r:id="rId13"/>
    <p:sldId id="408" r:id="rId14"/>
    <p:sldId id="391" r:id="rId15"/>
    <p:sldId id="375" r:id="rId16"/>
    <p:sldId id="385" r:id="rId17"/>
    <p:sldId id="319" r:id="rId18"/>
    <p:sldId id="332" r:id="rId19"/>
    <p:sldId id="377" r:id="rId20"/>
    <p:sldId id="399" r:id="rId21"/>
    <p:sldId id="388" r:id="rId22"/>
    <p:sldId id="402" r:id="rId23"/>
    <p:sldId id="404" r:id="rId24"/>
    <p:sldId id="410" r:id="rId25"/>
    <p:sldId id="340" r:id="rId26"/>
    <p:sldId id="411" r:id="rId27"/>
    <p:sldId id="412" r:id="rId28"/>
    <p:sldId id="354" r:id="rId29"/>
    <p:sldId id="393" r:id="rId30"/>
    <p:sldId id="413" r:id="rId31"/>
    <p:sldId id="328" r:id="rId32"/>
    <p:sldId id="333" r:id="rId33"/>
    <p:sldId id="394" r:id="rId34"/>
    <p:sldId id="362" r:id="rId35"/>
    <p:sldId id="356" r:id="rId36"/>
    <p:sldId id="322" r:id="rId37"/>
    <p:sldId id="321" r:id="rId38"/>
    <p:sldId id="323" r:id="rId39"/>
    <p:sldId id="370" r:id="rId40"/>
    <p:sldId id="335" r:id="rId41"/>
    <p:sldId id="325" r:id="rId42"/>
    <p:sldId id="414" r:id="rId43"/>
    <p:sldId id="326" r:id="rId44"/>
    <p:sldId id="415" r:id="rId45"/>
    <p:sldId id="351" r:id="rId46"/>
    <p:sldId id="395" r:id="rId47"/>
    <p:sldId id="405" r:id="rId48"/>
    <p:sldId id="406" r:id="rId49"/>
    <p:sldId id="341" r:id="rId50"/>
    <p:sldId id="369" r:id="rId51"/>
    <p:sldId id="378" r:id="rId52"/>
    <p:sldId id="384" r:id="rId53"/>
    <p:sldId id="30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12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15-09-13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hyperlink" Target="http://videogame.law.ubc.ca" TargetMode="External"/><Relationship Id="rId6" Type="http://schemas.openxmlformats.org/officeDocument/2006/relationships/hyperlink" Target="mailto:jon_festinger@thecdm.ca" TargetMode="External"/><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www.techdirt.com/blog/innovation/articles/20131008/11072724796/15-technologies-legacy-content-companies-have-sued-past-15-years.s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justice.gov/usao/ma/news/2011/July/SwartzAaronPR.html" TargetMode="Externa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hyperlink" Target="http://nymag.com/daily/intelligencer/2014/04/supreme-court-confused-technology.html" TargetMode="External"/><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7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281" cy="1706082"/>
          </a:xfrm>
        </p:spPr>
        <p:txBody>
          <a:bodyPr>
            <a:normAutofit/>
          </a:bodyPr>
          <a:lstStyle/>
          <a:p>
            <a:r>
              <a:rPr lang="en-US" b="1" dirty="0" smtClean="0">
                <a:solidFill>
                  <a:srgbClr val="FFFF00"/>
                </a:solidFill>
                <a:latin typeface="+mn-lt"/>
                <a:cs typeface="Times New Roman"/>
              </a:rPr>
              <a:t>   Relating Memes </a:t>
            </a:r>
            <a:r>
              <a:rPr lang="en-US" b="1" dirty="0" smtClean="0">
                <a:solidFill>
                  <a:schemeClr val="bg1"/>
                </a:solidFill>
                <a:latin typeface="+mn-lt"/>
                <a:cs typeface="Times New Roman"/>
              </a:rPr>
              <a:t>of</a:t>
            </a:r>
            <a:r>
              <a:rPr lang="en-US" b="1" dirty="0">
                <a:solidFill>
                  <a:srgbClr val="FFFF00"/>
                </a:solidFill>
                <a:latin typeface="+mn-lt"/>
                <a:cs typeface="Times New Roman"/>
              </a:rPr>
              <a:t> </a:t>
            </a:r>
            <a:r>
              <a:rPr lang="en-US" b="1" dirty="0" smtClean="0">
                <a:solidFill>
                  <a:srgbClr val="FFFF00"/>
                </a:solidFill>
                <a:latin typeface="+mn-lt"/>
                <a:cs typeface="Times New Roman"/>
              </a:rPr>
              <a:t/>
            </a:r>
            <a:br>
              <a:rPr lang="en-US" b="1" dirty="0" smtClean="0">
                <a:solidFill>
                  <a:srgbClr val="FFFF00"/>
                </a:solidFill>
                <a:latin typeface="+mn-lt"/>
                <a:cs typeface="Times New Roman"/>
              </a:rPr>
            </a:br>
            <a:r>
              <a:rPr lang="en-US" b="1" dirty="0" smtClean="0">
                <a:solidFill>
                  <a:srgbClr val="FFFF00"/>
                </a:solidFill>
                <a:latin typeface="+mn-lt"/>
                <a:cs typeface="Times New Roman"/>
              </a:rPr>
              <a:t>   Justice &amp; Technology</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a:bodyPr>
          <a:lstStyle/>
          <a:p>
            <a:pPr marL="0" indent="0">
              <a:buNone/>
            </a:pPr>
            <a:r>
              <a:rPr lang="en-US" b="1" dirty="0" smtClean="0">
                <a:solidFill>
                  <a:srgbClr val="FFFF00"/>
                </a:solidFill>
                <a:latin typeface="Lucida Console"/>
                <a:cs typeface="Lucida Console"/>
              </a:rPr>
              <a:t>2015 TRU SLS Conference</a:t>
            </a:r>
          </a:p>
          <a:p>
            <a:pPr marL="0" indent="0">
              <a:buNone/>
            </a:pPr>
            <a:r>
              <a:rPr lang="en-US" b="1" dirty="0" smtClean="0">
                <a:solidFill>
                  <a:srgbClr val="FFFF00"/>
                </a:solidFill>
                <a:latin typeface="Lucida Console"/>
                <a:cs typeface="Lucida Console"/>
              </a:rPr>
              <a:t>Thursday, Feb. 5, 2015</a:t>
            </a:r>
            <a:endParaRPr lang="en-US" b="1" dirty="0">
              <a:solidFill>
                <a:srgbClr val="FFFFFF"/>
              </a:solidFill>
              <a:latin typeface="Lucida Console"/>
              <a:cs typeface="Lucida Console"/>
            </a:endParaRPr>
          </a:p>
          <a:p>
            <a:endParaRPr lang="en-US" dirty="0">
              <a:solidFill>
                <a:srgbClr val="FFFF00"/>
              </a:solidFill>
              <a:latin typeface="Lucida Console"/>
              <a:cs typeface="Lucida Console"/>
            </a:endParaRPr>
          </a:p>
          <a:p>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dirty="0">
              <a:solidFill>
                <a:srgbClr val="FFFF00"/>
              </a:solidFill>
              <a:latin typeface="Lucida Console"/>
              <a:cs typeface="Lucida Console"/>
            </a:endParaRPr>
          </a:p>
          <a:p>
            <a:pPr marL="0" indent="0">
              <a:buNone/>
            </a:pPr>
            <a:endParaRPr lang="en-US" sz="1600"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Jon </a:t>
            </a:r>
            <a:r>
              <a:rPr lang="en-US" sz="1600" b="1" dirty="0">
                <a:solidFill>
                  <a:srgbClr val="FFFFFF"/>
                </a:solidFill>
                <a:latin typeface="Lucida Console"/>
                <a:cs typeface="Lucida Console"/>
              </a:rPr>
              <a:t>Festinger Q.C.</a:t>
            </a:r>
          </a:p>
          <a:p>
            <a:pPr marL="0" indent="0">
              <a:buNone/>
            </a:pPr>
            <a:r>
              <a:rPr lang="en-US" sz="1600" b="1" dirty="0">
                <a:solidFill>
                  <a:srgbClr val="FFFFFF"/>
                </a:solidFill>
                <a:latin typeface="Lucida Console"/>
                <a:cs typeface="Lucida Console"/>
              </a:rPr>
              <a:t>Centre for Digital Media</a:t>
            </a:r>
          </a:p>
          <a:p>
            <a:pPr marL="0" indent="0">
              <a:buNone/>
            </a:pPr>
            <a:r>
              <a:rPr lang="en-US" sz="1600" b="1" dirty="0">
                <a:solidFill>
                  <a:srgbClr val="FFFFFF"/>
                </a:solidFill>
                <a:latin typeface="Lucida Console"/>
                <a:cs typeface="Lucida Console"/>
              </a:rPr>
              <a:t>Festinger Law &amp; Strategy </a:t>
            </a:r>
          </a:p>
          <a:p>
            <a:pPr marL="0" indent="0">
              <a:buNone/>
            </a:pPr>
            <a:r>
              <a:rPr lang="en-US" sz="1600" b="1" dirty="0" smtClean="0">
                <a:solidFill>
                  <a:srgbClr val="FFFF00"/>
                </a:solidFill>
                <a:latin typeface="Lucida Console"/>
                <a:cs typeface="Lucida Console"/>
                <a:hlinkClick r:id="rId5"/>
              </a:rPr>
              <a:t>http://videogame.law.ubc.ca</a:t>
            </a:r>
            <a:endParaRPr lang="en-US" sz="1600" b="1" dirty="0" smtClean="0">
              <a:solidFill>
                <a:srgbClr val="FFFF00"/>
              </a:solidFill>
              <a:latin typeface="Lucida Console"/>
              <a:cs typeface="Lucida Console"/>
            </a:endParaRPr>
          </a:p>
          <a:p>
            <a:pPr marL="0" indent="0">
              <a:buNone/>
            </a:pPr>
            <a:r>
              <a:rPr lang="en-US" sz="1600" b="1" dirty="0" smtClean="0">
                <a:solidFill>
                  <a:srgbClr val="FFFFFF"/>
                </a:solidFill>
                <a:latin typeface="Lucida Console"/>
                <a:cs typeface="Lucida Console"/>
              </a:rPr>
              <a:t>@</a:t>
            </a:r>
            <a:r>
              <a:rPr lang="en-US" sz="1600" b="1" dirty="0" err="1">
                <a:solidFill>
                  <a:srgbClr val="FFFFFF"/>
                </a:solidFill>
                <a:latin typeface="Lucida Console"/>
                <a:cs typeface="Lucida Console"/>
              </a:rPr>
              <a:t>gamebizlaw</a:t>
            </a:r>
            <a:endParaRPr lang="en-US" sz="1600" b="1" dirty="0">
              <a:solidFill>
                <a:srgbClr val="FFFFFF"/>
              </a:solidFill>
              <a:latin typeface="Lucida Console"/>
              <a:cs typeface="Lucida Console"/>
            </a:endParaRPr>
          </a:p>
          <a:p>
            <a:pPr marL="0" indent="0">
              <a:buNone/>
            </a:pPr>
            <a:r>
              <a:rPr lang="en-US" sz="1600" b="1" dirty="0">
                <a:solidFill>
                  <a:srgbClr val="FFFF00"/>
                </a:solidFill>
                <a:latin typeface="Lucida Console"/>
                <a:cs typeface="Lucida Console"/>
                <a:hlinkClick r:id="rId6"/>
              </a:rPr>
              <a:t>jon_festinger@thecdm.ca</a:t>
            </a:r>
            <a:endParaRPr lang="en-US" sz="1600" b="1" dirty="0">
              <a:solidFill>
                <a:srgbClr val="FFFF00"/>
              </a:solidFill>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7">
            <a:extLst>
              <a:ext uri="{28A0092B-C50C-407E-A947-70E740481C1C}">
                <a14:useLocalDpi xmlns:a14="http://schemas.microsoft.com/office/drawing/2010/main" val="0"/>
              </a:ext>
            </a:extLst>
          </a:blip>
          <a:srcRect l="20968" t="29807" r="941" b="27147"/>
          <a:stretch/>
        </p:blipFill>
        <p:spPr>
          <a:xfrm>
            <a:off x="5822429" y="3934346"/>
            <a:ext cx="2384718" cy="1858747"/>
          </a:xfrm>
          <a:prstGeom prst="rect">
            <a:avLst/>
          </a:prstGeom>
        </p:spPr>
      </p:pic>
    </p:spTree>
    <p:extLst>
      <p:ext uri="{BB962C8B-B14F-4D97-AF65-F5344CB8AC3E}">
        <p14:creationId xmlns:p14="http://schemas.microsoft.com/office/powerpoint/2010/main" val="32057317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b="1" dirty="0" smtClean="0">
                <a:solidFill>
                  <a:srgbClr val="FFFF00"/>
                </a:solidFill>
                <a:latin typeface="+mn-lt"/>
              </a:rPr>
              <a:t>Today’s IP (Copyright) Disconnect</a:t>
            </a:r>
            <a:endParaRPr lang="en-US" b="1" dirty="0">
              <a:solidFill>
                <a:srgbClr val="FFFF00"/>
              </a:solidFill>
              <a:latin typeface="+mn-lt"/>
            </a:endParaRPr>
          </a:p>
        </p:txBody>
      </p:sp>
      <p:sp>
        <p:nvSpPr>
          <p:cNvPr id="3" name="Content Placeholder 2"/>
          <p:cNvSpPr>
            <a:spLocks noGrp="1"/>
          </p:cNvSpPr>
          <p:nvPr>
            <p:ph sz="quarter" idx="10"/>
          </p:nvPr>
        </p:nvSpPr>
        <p:spPr>
          <a:xfrm>
            <a:off x="457200" y="1408133"/>
            <a:ext cx="8686800" cy="4492827"/>
          </a:xfrm>
        </p:spPr>
        <p:txBody>
          <a:bodyPr>
            <a:normAutofit/>
          </a:bodyPr>
          <a:lstStyle/>
          <a:p>
            <a:pPr marL="0" indent="0">
              <a:buNone/>
            </a:pPr>
            <a:r>
              <a:rPr lang="en-US" i="1" dirty="0">
                <a:solidFill>
                  <a:srgbClr val="FFFFFF"/>
                </a:solidFill>
                <a:latin typeface="+mn-lt"/>
                <a:cs typeface="Lucida Console"/>
              </a:rPr>
              <a:t>“I may be one of very few people in this room who actually makes his living personally by creating what these gentlemen are pleased to call “intellectual property.” I don’t regard my expression as a form of property. Property is something that can be taken from me. If I don’t have it, somebody else does. </a:t>
            </a:r>
            <a:br>
              <a:rPr lang="en-US" i="1" dirty="0">
                <a:solidFill>
                  <a:srgbClr val="FFFFFF"/>
                </a:solidFill>
                <a:latin typeface="+mn-lt"/>
                <a:cs typeface="Lucida Console"/>
              </a:rPr>
            </a:br>
            <a:endParaRPr lang="en-US" i="1" dirty="0">
              <a:solidFill>
                <a:srgbClr val="FFFFFF"/>
              </a:solidFill>
              <a:latin typeface="+mn-lt"/>
              <a:cs typeface="Lucida Console"/>
            </a:endParaRPr>
          </a:p>
          <a:p>
            <a:pPr marL="0" indent="0">
              <a:buNone/>
            </a:pPr>
            <a:r>
              <a:rPr lang="en-US" i="1" dirty="0">
                <a:solidFill>
                  <a:srgbClr val="FFFFFF"/>
                </a:solidFill>
                <a:latin typeface="+mn-lt"/>
                <a:cs typeface="Lucida Console"/>
              </a:rPr>
              <a:t>Expression is not like that. </a:t>
            </a:r>
            <a:r>
              <a:rPr lang="en-US" i="1" dirty="0">
                <a:solidFill>
                  <a:srgbClr val="FFFF00"/>
                </a:solidFill>
                <a:latin typeface="+mn-lt"/>
                <a:cs typeface="Lucida Console"/>
              </a:rPr>
              <a:t>The notion that expression is like that is entirely a consequence of taking a system of expression and transporting it around, which was necessary before there was the internet,</a:t>
            </a:r>
            <a:r>
              <a:rPr lang="en-US" i="1" dirty="0">
                <a:solidFill>
                  <a:schemeClr val="bg1"/>
                </a:solidFill>
                <a:latin typeface="+mn-lt"/>
                <a:cs typeface="Lucida Console"/>
              </a:rPr>
              <a:t> which has the capacity to do this infinitely at almost no cost.”</a:t>
            </a:r>
          </a:p>
          <a:p>
            <a:pPr marL="0" indent="0">
              <a:buNone/>
            </a:pPr>
            <a:endParaRPr lang="en-US" i="1" dirty="0">
              <a:solidFill>
                <a:schemeClr val="bg1"/>
              </a:solidFill>
              <a:latin typeface="+mn-lt"/>
              <a:cs typeface="Lucida Console"/>
            </a:endParaRPr>
          </a:p>
          <a:p>
            <a:pPr marL="0" indent="0">
              <a:buNone/>
            </a:pPr>
            <a:r>
              <a:rPr lang="en-US" dirty="0">
                <a:solidFill>
                  <a:schemeClr val="bg1"/>
                </a:solidFill>
                <a:latin typeface="+mn-lt"/>
                <a:cs typeface="Lucida Console"/>
              </a:rPr>
              <a:t>John Perry Barlow, May 2011</a:t>
            </a:r>
          </a:p>
          <a:p>
            <a:pPr marL="0" indent="0">
              <a:buNone/>
            </a:pPr>
            <a:endParaRPr lang="en-US" dirty="0"/>
          </a:p>
        </p:txBody>
      </p:sp>
    </p:spTree>
    <p:extLst>
      <p:ext uri="{BB962C8B-B14F-4D97-AF65-F5344CB8AC3E}">
        <p14:creationId xmlns:p14="http://schemas.microsoft.com/office/powerpoint/2010/main" val="300540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0800"/>
            <a:ext cx="9144000" cy="1342593"/>
          </a:xfrm>
        </p:spPr>
        <p:txBody>
          <a:bodyPr>
            <a:noAutofit/>
          </a:bodyPr>
          <a:lstStyle/>
          <a:p>
            <a:r>
              <a:rPr lang="en-US" sz="4800" b="1" dirty="0" smtClean="0">
                <a:solidFill>
                  <a:srgbClr val="FFFF00"/>
                </a:solidFill>
                <a:latin typeface="Times New Roman"/>
                <a:cs typeface="Times New Roman"/>
              </a:rPr>
              <a:t>  </a:t>
            </a:r>
            <a:r>
              <a:rPr lang="en-US" b="1" dirty="0" smtClean="0">
                <a:solidFill>
                  <a:srgbClr val="FFFF00"/>
                </a:solidFill>
                <a:latin typeface="+mn-lt"/>
                <a:cs typeface="Times New Roman"/>
              </a:rPr>
              <a:t>Leading to Uncertainties,  </a:t>
            </a:r>
            <a:br>
              <a:rPr lang="en-US" b="1" dirty="0" smtClean="0">
                <a:solidFill>
                  <a:srgbClr val="FFFF00"/>
                </a:solidFill>
                <a:latin typeface="+mn-lt"/>
                <a:cs typeface="Times New Roman"/>
              </a:rPr>
            </a:br>
            <a:r>
              <a:rPr lang="en-US" b="1" dirty="0">
                <a:solidFill>
                  <a:srgbClr val="FFFF00"/>
                </a:solidFill>
                <a:latin typeface="+mn-lt"/>
                <a:cs typeface="Times New Roman"/>
              </a:rPr>
              <a:t> </a:t>
            </a:r>
            <a:r>
              <a:rPr lang="en-US" b="1" dirty="0" smtClean="0">
                <a:solidFill>
                  <a:srgbClr val="FFFF00"/>
                </a:solidFill>
                <a:latin typeface="+mn-lt"/>
                <a:cs typeface="Times New Roman"/>
              </a:rPr>
              <a:t> Confusion &amp; the Tech/Content Wars</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189562" y="1408134"/>
            <a:ext cx="8954438" cy="4318000"/>
          </a:xfrm>
        </p:spPr>
        <p:txBody>
          <a:bodyPr>
            <a:normAutofit/>
          </a:bodyPr>
          <a:lstStyle/>
          <a:p>
            <a:pPr marL="0" indent="0">
              <a:buNone/>
            </a:pPr>
            <a:endParaRPr lang="en-US" sz="4000" i="1" dirty="0" smtClean="0">
              <a:solidFill>
                <a:schemeClr val="bg1"/>
              </a:solidFill>
              <a:latin typeface="Lucida Console"/>
              <a:cs typeface="Lucida Console"/>
            </a:endParaRPr>
          </a:p>
          <a:p>
            <a:pPr marL="0" indent="0">
              <a:buNone/>
            </a:pPr>
            <a:r>
              <a:rPr lang="en-US" sz="4000" i="1" dirty="0" smtClean="0">
                <a:solidFill>
                  <a:schemeClr val="bg1"/>
                </a:solidFill>
                <a:latin typeface="Lucida Console"/>
                <a:cs typeface="Lucida Console"/>
              </a:rPr>
              <a:t>“15 Technologies The Legacy Content Companies Have Sued In The Past 15 Years”    </a:t>
            </a:r>
            <a:r>
              <a:rPr lang="en-US" sz="1400" i="1" dirty="0" smtClean="0">
                <a:solidFill>
                  <a:schemeClr val="bg1"/>
                </a:solidFill>
                <a:latin typeface="Lucida Console"/>
                <a:cs typeface="Lucida Console"/>
                <a:hlinkClick r:id="rId2"/>
              </a:rPr>
              <a:t>http</a:t>
            </a:r>
            <a:r>
              <a:rPr lang="en-US" sz="1400" i="1" dirty="0">
                <a:solidFill>
                  <a:schemeClr val="bg1"/>
                </a:solidFill>
                <a:latin typeface="Lucida Console"/>
                <a:cs typeface="Lucida Console"/>
                <a:hlinkClick r:id="rId2"/>
              </a:rPr>
              <a:t>://</a:t>
            </a:r>
            <a:r>
              <a:rPr lang="en-US" sz="1400" i="1" dirty="0" smtClean="0">
                <a:solidFill>
                  <a:schemeClr val="bg1"/>
                </a:solidFill>
                <a:latin typeface="Lucida Console"/>
                <a:cs typeface="Lucida Console"/>
                <a:hlinkClick r:id="rId2"/>
              </a:rPr>
              <a:t>www.techdirt.com/blog/innovation/articles/20131008/11072724796/15-  technologies-legacy-content-companies-have-sued-past-15-years.shtml</a:t>
            </a:r>
            <a:endParaRPr lang="en-US" sz="1400" i="1" dirty="0" smtClean="0">
              <a:solidFill>
                <a:schemeClr val="bg1"/>
              </a:solidFill>
              <a:latin typeface="Lucida Console"/>
              <a:cs typeface="Lucida Console"/>
            </a:endParaRPr>
          </a:p>
          <a:p>
            <a:pPr marL="0" indent="0">
              <a:buNone/>
            </a:pPr>
            <a:endParaRPr lang="en-US" sz="1400" i="1" dirty="0">
              <a:solidFill>
                <a:schemeClr val="bg1"/>
              </a:solidFill>
            </a:endParaRPr>
          </a:p>
        </p:txBody>
      </p:sp>
      <p:pic>
        <p:nvPicPr>
          <p:cNvPr id="4" name="Content Placeholder 3" descr="Vimeo_Logo.png"/>
          <p:cNvPicPr>
            <a:picLocks noChangeAspect="1"/>
          </p:cNvPicPr>
          <p:nvPr/>
        </p:nvPicPr>
        <p:blipFill rotWithShape="1">
          <a:blip r:embed="rId3">
            <a:extLst>
              <a:ext uri="{28A0092B-C50C-407E-A947-70E740481C1C}">
                <a14:useLocalDpi xmlns:a14="http://schemas.microsoft.com/office/drawing/2010/main" val="0"/>
              </a:ext>
            </a:extLst>
          </a:blip>
          <a:srcRect t="-5418" b="-4342"/>
          <a:stretch/>
        </p:blipFill>
        <p:spPr>
          <a:xfrm>
            <a:off x="179089" y="4152043"/>
            <a:ext cx="2732616" cy="849811"/>
          </a:xfrm>
          <a:prstGeom prst="rect">
            <a:avLst/>
          </a:prstGeom>
        </p:spPr>
      </p:pic>
      <p:pic>
        <p:nvPicPr>
          <p:cNvPr id="5" name="Content Placeholder 5" descr="120px-Mp3dotcomlogo.png"/>
          <p:cNvPicPr>
            <a:picLocks noChangeAspect="1"/>
          </p:cNvPicPr>
          <p:nvPr/>
        </p:nvPicPr>
        <p:blipFill rotWithShape="1">
          <a:blip r:embed="rId4">
            <a:extLst>
              <a:ext uri="{28A0092B-C50C-407E-A947-70E740481C1C}">
                <a14:useLocalDpi xmlns:a14="http://schemas.microsoft.com/office/drawing/2010/main" val="0"/>
              </a:ext>
            </a:extLst>
          </a:blip>
          <a:srcRect t="1370" b="2798"/>
          <a:stretch/>
        </p:blipFill>
        <p:spPr>
          <a:xfrm>
            <a:off x="3030673" y="4780999"/>
            <a:ext cx="2937883" cy="1055770"/>
          </a:xfrm>
          <a:prstGeom prst="rect">
            <a:avLst/>
          </a:prstGeom>
        </p:spPr>
      </p:pic>
      <p:pic>
        <p:nvPicPr>
          <p:cNvPr id="6" name="Content Placeholder 7" descr="Logo_Youtube.png"/>
          <p:cNvPicPr>
            <a:picLocks noChangeAspect="1"/>
          </p:cNvPicPr>
          <p:nvPr/>
        </p:nvPicPr>
        <p:blipFill rotWithShape="1">
          <a:blip r:embed="rId5">
            <a:extLst>
              <a:ext uri="{28A0092B-C50C-407E-A947-70E740481C1C}">
                <a14:useLocalDpi xmlns:a14="http://schemas.microsoft.com/office/drawing/2010/main" val="0"/>
              </a:ext>
            </a:extLst>
          </a:blip>
          <a:srcRect t="-2665" b="-2478"/>
          <a:stretch/>
        </p:blipFill>
        <p:spPr>
          <a:xfrm>
            <a:off x="6106573" y="4110358"/>
            <a:ext cx="2797399" cy="1172833"/>
          </a:xfrm>
          <a:prstGeom prst="rect">
            <a:avLst/>
          </a:prstGeom>
        </p:spPr>
      </p:pic>
    </p:spTree>
    <p:extLst>
      <p:ext uri="{BB962C8B-B14F-4D97-AF65-F5344CB8AC3E}">
        <p14:creationId xmlns:p14="http://schemas.microsoft.com/office/powerpoint/2010/main" val="2019487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An answer?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223818"/>
            <a:ext cx="5457268" cy="4664364"/>
          </a:xfrm>
        </p:spPr>
        <p:txBody>
          <a:bodyPr>
            <a:noAutofit/>
          </a:bodyPr>
          <a:lstStyle/>
          <a:p>
            <a:pPr marL="0" indent="0">
              <a:buNone/>
            </a:pPr>
            <a:r>
              <a:rPr lang="en-US" sz="3600" b="1" dirty="0">
                <a:solidFill>
                  <a:schemeClr val="bg1"/>
                </a:solidFill>
                <a:latin typeface="+mn-lt"/>
              </a:rPr>
              <a:t>T</a:t>
            </a:r>
            <a:r>
              <a:rPr lang="en-US" sz="3600" b="1" dirty="0" smtClean="0">
                <a:solidFill>
                  <a:schemeClr val="bg1"/>
                </a:solidFill>
                <a:latin typeface="+mn-lt"/>
              </a:rPr>
              <a:t>echnologies </a:t>
            </a:r>
            <a:r>
              <a:rPr lang="en-US" sz="3600" b="1" dirty="0">
                <a:solidFill>
                  <a:schemeClr val="bg1"/>
                </a:solidFill>
                <a:latin typeface="+mn-lt"/>
              </a:rPr>
              <a:t>evolve over time, </a:t>
            </a:r>
            <a:r>
              <a:rPr lang="en-US" sz="3600" b="1" dirty="0" smtClean="0">
                <a:solidFill>
                  <a:schemeClr val="bg1"/>
                </a:solidFill>
                <a:latin typeface="+mn-lt"/>
              </a:rPr>
              <a:t>with </a:t>
            </a:r>
            <a:r>
              <a:rPr lang="en-US" sz="3600" b="1" dirty="0">
                <a:solidFill>
                  <a:schemeClr val="bg1"/>
                </a:solidFill>
                <a:latin typeface="+mn-lt"/>
              </a:rPr>
              <a:t>their '</a:t>
            </a:r>
            <a:r>
              <a:rPr lang="en-US" sz="3600" b="1" dirty="0" smtClean="0">
                <a:solidFill>
                  <a:schemeClr val="bg1"/>
                </a:solidFill>
                <a:latin typeface="+mn-lt"/>
              </a:rPr>
              <a:t>invention’ </a:t>
            </a:r>
            <a:r>
              <a:rPr lang="en-US" sz="3600" b="1" dirty="0">
                <a:solidFill>
                  <a:schemeClr val="bg1"/>
                </a:solidFill>
                <a:latin typeface="+mn-lt"/>
              </a:rPr>
              <a:t>mediated and controlled by society and societal factors which </a:t>
            </a:r>
            <a:r>
              <a:rPr lang="en-US" sz="3600" b="1" dirty="0">
                <a:solidFill>
                  <a:srgbClr val="CCFFCC"/>
                </a:solidFill>
                <a:latin typeface="+mn-lt"/>
              </a:rPr>
              <a:t>suppress the radical potential </a:t>
            </a:r>
            <a:r>
              <a:rPr lang="en-US" sz="3600" b="1" dirty="0">
                <a:solidFill>
                  <a:schemeClr val="bg1"/>
                </a:solidFill>
                <a:latin typeface="+mn-lt"/>
              </a:rPr>
              <a:t>of </a:t>
            </a:r>
            <a:r>
              <a:rPr lang="en-US" sz="3600" b="1" dirty="0" smtClean="0">
                <a:solidFill>
                  <a:schemeClr val="bg1"/>
                </a:solidFill>
                <a:latin typeface="+mn-lt"/>
              </a:rPr>
              <a:t>any particular </a:t>
            </a:r>
            <a:r>
              <a:rPr lang="en-US" sz="3600" b="1" dirty="0">
                <a:solidFill>
                  <a:schemeClr val="bg1"/>
                </a:solidFill>
                <a:latin typeface="+mn-lt"/>
              </a:rPr>
              <a:t>technology.</a:t>
            </a:r>
          </a:p>
        </p:txBody>
      </p:sp>
      <p:pic>
        <p:nvPicPr>
          <p:cNvPr id="4" name="Picture 3" descr="s68841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468" y="1223818"/>
            <a:ext cx="3229532" cy="4306043"/>
          </a:xfrm>
          <a:prstGeom prst="rect">
            <a:avLst/>
          </a:prstGeom>
        </p:spPr>
      </p:pic>
    </p:spTree>
    <p:extLst>
      <p:ext uri="{BB962C8B-B14F-4D97-AF65-F5344CB8AC3E}">
        <p14:creationId xmlns:p14="http://schemas.microsoft.com/office/powerpoint/2010/main" val="382903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12816" y="785089"/>
            <a:ext cx="8686800" cy="5103091"/>
          </a:xfrm>
        </p:spPr>
        <p:txBody>
          <a:bodyPr>
            <a:normAutofit/>
          </a:bodyPr>
          <a:lstStyle/>
          <a:p>
            <a:pPr marL="0" indent="0">
              <a:lnSpc>
                <a:spcPct val="100000"/>
              </a:lnSpc>
              <a:buNone/>
            </a:pPr>
            <a:r>
              <a:rPr lang="en-US" sz="5400" b="1" dirty="0" smtClean="0">
                <a:solidFill>
                  <a:schemeClr val="bg1"/>
                </a:solidFill>
                <a:latin typeface="+mn-lt"/>
                <a:cs typeface="Lucida Console"/>
              </a:rPr>
              <a:t>Is it what Brian Winston  </a:t>
            </a:r>
          </a:p>
          <a:p>
            <a:pPr marL="0" indent="0">
              <a:lnSpc>
                <a:spcPct val="100000"/>
              </a:lnSpc>
              <a:buNone/>
            </a:pPr>
            <a:r>
              <a:rPr lang="en-US" sz="5400" b="1" dirty="0" smtClean="0">
                <a:solidFill>
                  <a:schemeClr val="bg1"/>
                </a:solidFill>
                <a:latin typeface="+mn-lt"/>
                <a:cs typeface="Lucida Console"/>
              </a:rPr>
              <a:t>(appears to) suggest </a:t>
            </a:r>
          </a:p>
          <a:p>
            <a:pPr marL="0" indent="0">
              <a:lnSpc>
                <a:spcPct val="100000"/>
              </a:lnSpc>
              <a:buNone/>
            </a:pPr>
            <a:r>
              <a:rPr lang="en-US" sz="5400" b="1" dirty="0" smtClean="0">
                <a:solidFill>
                  <a:srgbClr val="CCFFCC"/>
                </a:solidFill>
                <a:latin typeface="+mn-lt"/>
                <a:cs typeface="Lucida Console"/>
              </a:rPr>
              <a:t>and/or</a:t>
            </a:r>
            <a:r>
              <a:rPr lang="en-US" sz="5400" b="1" dirty="0" smtClean="0">
                <a:solidFill>
                  <a:schemeClr val="bg1"/>
                </a:solidFill>
                <a:latin typeface="+mn-lt"/>
                <a:cs typeface="Lucida Console"/>
              </a:rPr>
              <a:t> the </a:t>
            </a:r>
            <a:r>
              <a:rPr lang="en-US" sz="5400" b="1" i="1" dirty="0" smtClean="0">
                <a:solidFill>
                  <a:srgbClr val="FFFF00"/>
                </a:solidFill>
                <a:latin typeface="+mn-lt"/>
                <a:cs typeface="Lucida Console"/>
              </a:rPr>
              <a:t>inevitable</a:t>
            </a:r>
            <a:r>
              <a:rPr lang="en-US" sz="5400" b="1" dirty="0" smtClean="0">
                <a:solidFill>
                  <a:srgbClr val="FFFF00"/>
                </a:solidFill>
                <a:latin typeface="+mn-lt"/>
                <a:cs typeface="Lucida Console"/>
              </a:rPr>
              <a:t>   </a:t>
            </a:r>
          </a:p>
          <a:p>
            <a:pPr marL="0" indent="0">
              <a:lnSpc>
                <a:spcPct val="100000"/>
              </a:lnSpc>
              <a:buNone/>
            </a:pPr>
            <a:r>
              <a:rPr lang="en-US" sz="5400" b="1" i="1" dirty="0" smtClean="0">
                <a:solidFill>
                  <a:srgbClr val="FFFF00"/>
                </a:solidFill>
                <a:latin typeface="+mn-lt"/>
                <a:cs typeface="Lucida Console"/>
              </a:rPr>
              <a:t>effect</a:t>
            </a:r>
            <a:r>
              <a:rPr lang="en-US" sz="5400" b="1" dirty="0" smtClean="0">
                <a:solidFill>
                  <a:srgbClr val="FFFF00"/>
                </a:solidFill>
                <a:latin typeface="+mn-lt"/>
                <a:cs typeface="Lucida Console"/>
              </a:rPr>
              <a:t> </a:t>
            </a:r>
            <a:r>
              <a:rPr lang="en-US" sz="5400" b="1" dirty="0" smtClean="0">
                <a:solidFill>
                  <a:schemeClr val="bg1"/>
                </a:solidFill>
                <a:latin typeface="+mn-lt"/>
                <a:cs typeface="Lucida Console"/>
              </a:rPr>
              <a:t>of a less than  </a:t>
            </a:r>
          </a:p>
          <a:p>
            <a:pPr marL="0" indent="0">
              <a:lnSpc>
                <a:spcPct val="100000"/>
              </a:lnSpc>
              <a:buNone/>
            </a:pPr>
            <a:r>
              <a:rPr lang="en-US" sz="5400" b="1" dirty="0" smtClean="0">
                <a:solidFill>
                  <a:schemeClr val="bg1"/>
                </a:solidFill>
                <a:latin typeface="+mn-lt"/>
                <a:cs typeface="Lucida Console"/>
              </a:rPr>
              <a:t>obvious </a:t>
            </a:r>
            <a:r>
              <a:rPr lang="en-US" sz="5400" b="1" i="1" dirty="0" smtClean="0">
                <a:solidFill>
                  <a:srgbClr val="FF0000"/>
                </a:solidFill>
                <a:latin typeface="+mn-lt"/>
                <a:cs typeface="Lucida Console"/>
              </a:rPr>
              <a:t>cause</a:t>
            </a:r>
            <a:r>
              <a:rPr lang="en-US" sz="5400" b="1" dirty="0" smtClean="0">
                <a:solidFill>
                  <a:schemeClr val="bg1"/>
                </a:solidFill>
                <a:latin typeface="+mn-lt"/>
                <a:cs typeface="Lucida Console"/>
              </a:rPr>
              <a:t>?</a:t>
            </a:r>
          </a:p>
          <a:p>
            <a:pPr marL="0" indent="0">
              <a:buNone/>
            </a:pPr>
            <a:endParaRPr lang="en-US" dirty="0"/>
          </a:p>
        </p:txBody>
      </p:sp>
    </p:spTree>
    <p:extLst>
      <p:ext uri="{BB962C8B-B14F-4D97-AF65-F5344CB8AC3E}">
        <p14:creationId xmlns:p14="http://schemas.microsoft.com/office/powerpoint/2010/main" val="39565481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2. Some tools &amp; clues</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210242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6048"/>
            <a:ext cx="8229600" cy="1016000"/>
          </a:xfrm>
        </p:spPr>
        <p:txBody>
          <a:bodyPr>
            <a:normAutofit/>
          </a:bodyPr>
          <a:lstStyle/>
          <a:p>
            <a:r>
              <a:rPr lang="en-US" b="1" dirty="0" smtClean="0">
                <a:solidFill>
                  <a:srgbClr val="FFFF00"/>
                </a:solidFill>
                <a:latin typeface="+mn-lt"/>
              </a:rPr>
              <a:t>Memes</a:t>
            </a:r>
            <a:r>
              <a:rPr lang="en-US" sz="5400" b="1" dirty="0" smtClean="0">
                <a:solidFill>
                  <a:srgbClr val="FFFF00"/>
                </a:solidFill>
                <a:latin typeface="+mn-lt"/>
              </a:rPr>
              <a:t>…</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130943"/>
            <a:ext cx="8422105" cy="4764531"/>
          </a:xfrm>
        </p:spPr>
        <p:txBody>
          <a:bodyPr>
            <a:normAutofit/>
          </a:bodyPr>
          <a:lstStyle/>
          <a:p>
            <a:pPr marL="0" indent="0">
              <a:buNone/>
            </a:pPr>
            <a:r>
              <a:rPr lang="en-US" sz="4000" i="1" dirty="0">
                <a:solidFill>
                  <a:srgbClr val="FFFFFF"/>
                </a:solidFill>
                <a:latin typeface="+mn-lt"/>
                <a:cs typeface="Lucida Console"/>
              </a:rPr>
              <a:t>“Just as genes propagate themselves in the gene pool by leaping from body to body via sperms or eggs, so </a:t>
            </a:r>
            <a:r>
              <a:rPr lang="en-US" sz="4000" i="1" dirty="0">
                <a:solidFill>
                  <a:srgbClr val="CCFFCC"/>
                </a:solidFill>
                <a:latin typeface="+mn-lt"/>
                <a:cs typeface="Lucida Console"/>
              </a:rPr>
              <a:t>memes propagate themselves in the meme pool by leaping from brain to brain</a:t>
            </a:r>
            <a:r>
              <a:rPr lang="en-US" sz="4000" i="1" dirty="0">
                <a:solidFill>
                  <a:srgbClr val="FFFFFF"/>
                </a:solidFill>
                <a:latin typeface="+mn-lt"/>
                <a:cs typeface="Lucida Console"/>
              </a:rPr>
              <a:t>.”</a:t>
            </a:r>
          </a:p>
          <a:p>
            <a:pPr marL="0" indent="0">
              <a:buNone/>
            </a:pPr>
            <a:endParaRPr lang="en-US" dirty="0" smtClean="0">
              <a:solidFill>
                <a:schemeClr val="bg1"/>
              </a:solidFill>
              <a:latin typeface="Lucida Console"/>
              <a:cs typeface="Lucida Console"/>
            </a:endParaRPr>
          </a:p>
          <a:p>
            <a:pPr marL="0" indent="0">
              <a:buNone/>
            </a:pPr>
            <a:endParaRPr lang="en-US" dirty="0" smtClean="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Richard Dawkins “The Selfish Gene” (Oxford University Press 1976)</a:t>
            </a:r>
            <a:endParaRPr lang="en-US" dirty="0">
              <a:solidFill>
                <a:schemeClr val="bg1"/>
              </a:solidFill>
              <a:latin typeface="Lucida Console"/>
              <a:cs typeface="Lucida Console"/>
            </a:endParaRPr>
          </a:p>
        </p:txBody>
      </p:sp>
    </p:spTree>
    <p:extLst>
      <p:ext uri="{BB962C8B-B14F-4D97-AF65-F5344CB8AC3E}">
        <p14:creationId xmlns:p14="http://schemas.microsoft.com/office/powerpoint/2010/main" val="258351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39232" cy="860451"/>
          </a:xfrm>
        </p:spPr>
        <p:txBody>
          <a:bodyPr/>
          <a:lstStyle/>
          <a:p>
            <a:r>
              <a:rPr lang="en-US" dirty="0" smtClean="0">
                <a:solidFill>
                  <a:srgbClr val="FFFF00"/>
                </a:solidFill>
              </a:rPr>
              <a:t>             A Metaphor…</a:t>
            </a:r>
            <a:endParaRPr lang="en-US" dirty="0">
              <a:solidFill>
                <a:srgbClr val="FFFF00"/>
              </a:solidFill>
            </a:endParaRPr>
          </a:p>
        </p:txBody>
      </p:sp>
      <p:pic>
        <p:nvPicPr>
          <p:cNvPr id="4" name="Content Placeholder 3" descr="Screen Shot 2014-04-20 at 3.48.2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48" r="516"/>
          <a:stretch/>
        </p:blipFill>
        <p:spPr>
          <a:xfrm>
            <a:off x="2223984" y="860451"/>
            <a:ext cx="4873223" cy="1419150"/>
          </a:xfrm>
          <a:prstGeom prst="rect">
            <a:avLst/>
          </a:prstGeom>
        </p:spPr>
      </p:pic>
      <p:pic>
        <p:nvPicPr>
          <p:cNvPr id="5" name="Picture 4" descr="Screen Shot 2014-04-20 at 3.49.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84" y="2279601"/>
            <a:ext cx="4873223" cy="3621208"/>
          </a:xfrm>
          <a:prstGeom prst="rect">
            <a:avLst/>
          </a:prstGeom>
        </p:spPr>
      </p:pic>
    </p:spTree>
    <p:extLst>
      <p:ext uri="{BB962C8B-B14F-4D97-AF65-F5344CB8AC3E}">
        <p14:creationId xmlns:p14="http://schemas.microsoft.com/office/powerpoint/2010/main" val="236879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20"/>
            <a:ext cx="8229600" cy="1016000"/>
          </a:xfrm>
        </p:spPr>
        <p:txBody>
          <a:bodyPr>
            <a:noAutofit/>
          </a:bodyPr>
          <a:lstStyle/>
          <a:p>
            <a:pPr algn="ctr"/>
            <a:r>
              <a:rPr lang="en-US" b="1" dirty="0" smtClean="0">
                <a:solidFill>
                  <a:srgbClr val="FFFF00"/>
                </a:solidFill>
                <a:latin typeface="+mn-lt"/>
                <a:cs typeface="Times New Roman"/>
              </a:rPr>
              <a:t>WHAT</a:t>
            </a:r>
            <a:r>
              <a:rPr lang="en-US" sz="5400" b="1" dirty="0" smtClean="0">
                <a:solidFill>
                  <a:srgbClr val="FFFF00"/>
                </a:solidFill>
                <a:latin typeface="+mn-lt"/>
                <a:cs typeface="Times New Roman"/>
              </a:rPr>
              <a:t> </a:t>
            </a:r>
            <a:r>
              <a:rPr lang="en-US" b="1" dirty="0" smtClean="0">
                <a:solidFill>
                  <a:srgbClr val="FFFF00"/>
                </a:solidFill>
                <a:latin typeface="+mn-lt"/>
                <a:cs typeface="Times New Roman"/>
              </a:rPr>
              <a:t>IS “JUSTICE”?</a:t>
            </a:r>
            <a:endParaRPr lang="en-US" b="1" dirty="0">
              <a:solidFill>
                <a:srgbClr val="FFFF00"/>
              </a:solidFill>
              <a:latin typeface="+mn-lt"/>
              <a:cs typeface="Times New Roman"/>
            </a:endParaRPr>
          </a:p>
        </p:txBody>
      </p:sp>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457200" y="1772385"/>
            <a:ext cx="6428638" cy="3889547"/>
          </a:xfrm>
        </p:spPr>
      </p:pic>
      <p:sp>
        <p:nvSpPr>
          <p:cNvPr id="3" name="TextBox 2"/>
          <p:cNvSpPr txBox="1"/>
          <p:nvPr/>
        </p:nvSpPr>
        <p:spPr>
          <a:xfrm>
            <a:off x="7184774" y="2340913"/>
            <a:ext cx="1959226" cy="2308324"/>
          </a:xfrm>
          <a:prstGeom prst="rect">
            <a:avLst/>
          </a:prstGeom>
          <a:noFill/>
        </p:spPr>
        <p:txBody>
          <a:bodyPr wrap="square" rtlCol="0">
            <a:spAutoFit/>
          </a:bodyPr>
          <a:lstStyle/>
          <a:p>
            <a:r>
              <a:rPr lang="en-US" sz="4800" b="1" dirty="0" smtClean="0">
                <a:solidFill>
                  <a:schemeClr val="bg1"/>
                </a:solidFill>
                <a:latin typeface="Lucida Console"/>
                <a:cs typeface="Lucida Console"/>
              </a:rPr>
              <a:t>Is it Law?</a:t>
            </a:r>
            <a:endParaRPr lang="en-US" sz="4800" b="1" dirty="0">
              <a:solidFill>
                <a:schemeClr val="bg1"/>
              </a:solidFill>
              <a:latin typeface="Lucida Console"/>
              <a:cs typeface="Lucida Console"/>
            </a:endParaRPr>
          </a:p>
        </p:txBody>
      </p:sp>
    </p:spTree>
    <p:extLst>
      <p:ext uri="{BB962C8B-B14F-4D97-AF65-F5344CB8AC3E}">
        <p14:creationId xmlns:p14="http://schemas.microsoft.com/office/powerpoint/2010/main" val="202748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169" y="192512"/>
            <a:ext cx="4481205" cy="1342593"/>
          </a:xfrm>
        </p:spPr>
        <p:txBody>
          <a:bodyPr>
            <a:noAutofit/>
          </a:bodyPr>
          <a:lstStyle/>
          <a:p>
            <a:r>
              <a:rPr lang="en-US" sz="4400" b="1" dirty="0">
                <a:solidFill>
                  <a:srgbClr val="FFFF00"/>
                </a:solidFill>
                <a:latin typeface="+mn-lt"/>
                <a:cs typeface="Times New Roman"/>
              </a:rPr>
              <a:t>Justice </a:t>
            </a:r>
            <a:r>
              <a:rPr lang="en-US" sz="4400" b="1" dirty="0" smtClean="0">
                <a:solidFill>
                  <a:srgbClr val="FFFF00"/>
                </a:solidFill>
                <a:latin typeface="+mn-lt"/>
                <a:cs typeface="Times New Roman"/>
              </a:rPr>
              <a:t>Is… </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644265" y="1648326"/>
            <a:ext cx="5179037" cy="4077808"/>
          </a:xfrm>
        </p:spPr>
        <p:txBody>
          <a:bodyPr>
            <a:noAutofit/>
          </a:bodyPr>
          <a:lstStyle/>
          <a:p>
            <a:pPr marL="0" indent="0">
              <a:buNone/>
            </a:pPr>
            <a:r>
              <a:rPr lang="en-US" sz="4000" b="1" dirty="0" smtClean="0">
                <a:solidFill>
                  <a:schemeClr val="bg1"/>
                </a:solidFill>
                <a:latin typeface="Lucida Console"/>
                <a:cs typeface="Lucida Console"/>
              </a:rPr>
              <a:t>Personal </a:t>
            </a:r>
            <a:r>
              <a:rPr lang="en-US" sz="4000" b="1" dirty="0">
                <a:solidFill>
                  <a:schemeClr val="bg1"/>
                </a:solidFill>
                <a:latin typeface="Lucida Console"/>
                <a:cs typeface="Lucida Console"/>
              </a:rPr>
              <a:t>in </a:t>
            </a:r>
            <a:r>
              <a:rPr lang="en-US" sz="4000" b="1" dirty="0" smtClean="0">
                <a:solidFill>
                  <a:schemeClr val="bg1"/>
                </a:solidFill>
                <a:latin typeface="Lucida Console"/>
                <a:cs typeface="Lucida Console"/>
              </a:rPr>
              <a:t> </a:t>
            </a:r>
          </a:p>
          <a:p>
            <a:pPr marL="0" indent="0">
              <a:buNone/>
            </a:pPr>
            <a:r>
              <a:rPr lang="en-US" sz="4000" b="1" dirty="0" smtClean="0">
                <a:solidFill>
                  <a:schemeClr val="bg1"/>
                </a:solidFill>
                <a:latin typeface="Lucida Console"/>
                <a:cs typeface="Lucida Console"/>
              </a:rPr>
              <a:t>Experience</a:t>
            </a:r>
            <a:r>
              <a:rPr lang="en-US" sz="4000" b="1" dirty="0">
                <a:solidFill>
                  <a:schemeClr val="bg1"/>
                </a:solidFill>
                <a:latin typeface="Lucida Console"/>
                <a:cs typeface="Lucida Console"/>
              </a:rPr>
              <a:t>, </a:t>
            </a:r>
            <a:r>
              <a:rPr lang="en-US" sz="4000" b="1" dirty="0" smtClean="0">
                <a:solidFill>
                  <a:schemeClr val="bg1"/>
                </a:solidFill>
                <a:latin typeface="Lucida Console"/>
                <a:cs typeface="Lucida Console"/>
              </a:rPr>
              <a:t> </a:t>
            </a:r>
          </a:p>
          <a:p>
            <a:pPr marL="0" indent="0">
              <a:buNone/>
            </a:pPr>
            <a:r>
              <a:rPr lang="en-US" sz="4000" b="1" dirty="0" smtClean="0">
                <a:solidFill>
                  <a:schemeClr val="bg1"/>
                </a:solidFill>
                <a:latin typeface="Lucida Console"/>
                <a:cs typeface="Lucida Console"/>
              </a:rPr>
              <a:t>General </a:t>
            </a:r>
            <a:r>
              <a:rPr lang="en-US" sz="4000" b="1" dirty="0">
                <a:solidFill>
                  <a:schemeClr val="bg1"/>
                </a:solidFill>
                <a:latin typeface="Lucida Console"/>
                <a:cs typeface="Lucida Console"/>
              </a:rPr>
              <a:t>in </a:t>
            </a:r>
            <a:r>
              <a:rPr lang="en-US" sz="4000" b="1" dirty="0" smtClean="0">
                <a:solidFill>
                  <a:schemeClr val="bg1"/>
                </a:solidFill>
                <a:latin typeface="Lucida Console"/>
                <a:cs typeface="Lucida Console"/>
              </a:rPr>
              <a:t> </a:t>
            </a:r>
          </a:p>
          <a:p>
            <a:pPr marL="0" indent="0">
              <a:buNone/>
            </a:pPr>
            <a:r>
              <a:rPr lang="en-US" sz="4000" b="1" dirty="0" smtClean="0">
                <a:solidFill>
                  <a:schemeClr val="bg1"/>
                </a:solidFill>
                <a:latin typeface="Lucida Console"/>
                <a:cs typeface="Lucida Console"/>
              </a:rPr>
              <a:t>Application.</a:t>
            </a:r>
            <a:r>
              <a:rPr lang="en-US" sz="5400" b="1" dirty="0" smtClean="0">
                <a:solidFill>
                  <a:schemeClr val="bg1"/>
                </a:solidFill>
                <a:latin typeface="Lucida Console"/>
                <a:cs typeface="Lucida Console"/>
              </a:rPr>
              <a:t> </a:t>
            </a:r>
            <a:endParaRPr lang="en-US" sz="5400" b="1" dirty="0">
              <a:solidFill>
                <a:schemeClr val="bg1"/>
              </a:solidFill>
              <a:latin typeface="Lucida Console"/>
              <a:cs typeface="Lucida Console"/>
            </a:endParaRPr>
          </a:p>
        </p:txBody>
      </p:sp>
      <p:pic>
        <p:nvPicPr>
          <p:cNvPr id="4" name="Content Placeholder 3" descr="800px-Nelson_Mandela's_prison_cell,_Robben_Island,_South_Africa.jpg"/>
          <p:cNvPicPr>
            <a:picLocks noChangeAspect="1"/>
          </p:cNvPicPr>
          <p:nvPr/>
        </p:nvPicPr>
        <p:blipFill rotWithShape="1">
          <a:blip r:embed="rId2">
            <a:extLst>
              <a:ext uri="{28A0092B-C50C-407E-A947-70E740481C1C}">
                <a14:useLocalDpi xmlns:a14="http://schemas.microsoft.com/office/drawing/2010/main" val="0"/>
              </a:ext>
            </a:extLst>
          </a:blip>
          <a:srcRect l="307" r="230"/>
          <a:stretch/>
        </p:blipFill>
        <p:spPr>
          <a:xfrm>
            <a:off x="4728845" y="1547154"/>
            <a:ext cx="4059780" cy="2734712"/>
          </a:xfrm>
          <a:prstGeom prst="rect">
            <a:avLst/>
          </a:prstGeom>
        </p:spPr>
      </p:pic>
      <p:sp>
        <p:nvSpPr>
          <p:cNvPr id="6" name="Rectangle 5"/>
          <p:cNvSpPr/>
          <p:nvPr/>
        </p:nvSpPr>
        <p:spPr>
          <a:xfrm>
            <a:off x="5177819" y="4533468"/>
            <a:ext cx="3105462" cy="369332"/>
          </a:xfrm>
          <a:prstGeom prst="rect">
            <a:avLst/>
          </a:prstGeom>
        </p:spPr>
        <p:txBody>
          <a:bodyPr wrap="none">
            <a:spAutoFit/>
          </a:bodyPr>
          <a:lstStyle/>
          <a:p>
            <a:r>
              <a:rPr lang="en-US" dirty="0">
                <a:solidFill>
                  <a:srgbClr val="FFFF00"/>
                </a:solidFill>
                <a:latin typeface="Lucida Console"/>
                <a:cs typeface="Lucida Console"/>
              </a:rPr>
              <a:t>Nelson Mandela’s cell</a:t>
            </a:r>
          </a:p>
        </p:txBody>
      </p:sp>
    </p:spTree>
    <p:extLst>
      <p:ext uri="{BB962C8B-B14F-4D97-AF65-F5344CB8AC3E}">
        <p14:creationId xmlns:p14="http://schemas.microsoft.com/office/powerpoint/2010/main" val="90015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9120" y="128003"/>
            <a:ext cx="8686800" cy="1016000"/>
          </a:xfrm>
        </p:spPr>
        <p:txBody>
          <a:bodyPr>
            <a:normAutofit fontScale="90000"/>
          </a:bodyPr>
          <a:lstStyle/>
          <a:p>
            <a:r>
              <a:rPr lang="en-US" b="1" dirty="0" smtClean="0">
                <a:solidFill>
                  <a:srgbClr val="FF6600"/>
                </a:solidFill>
                <a:latin typeface="+mn-lt"/>
              </a:rPr>
              <a:t>   </a:t>
            </a:r>
            <a:r>
              <a:rPr lang="en-US" sz="4400" b="1" dirty="0" smtClean="0">
                <a:solidFill>
                  <a:srgbClr val="FF6600"/>
                </a:solidFill>
                <a:latin typeface="+mn-lt"/>
              </a:rPr>
              <a:t>One Personal Conviction: </a:t>
            </a:r>
            <a:r>
              <a:rPr lang="en-US" b="1" dirty="0" smtClean="0">
                <a:solidFill>
                  <a:srgbClr val="FFFF00"/>
                </a:solidFill>
                <a:latin typeface="+mn-lt"/>
              </a:rPr>
              <a:t/>
            </a:r>
            <a:br>
              <a:rPr lang="en-US" b="1" dirty="0" smtClean="0">
                <a:solidFill>
                  <a:srgbClr val="FFFF00"/>
                </a:solidFill>
                <a:latin typeface="+mn-lt"/>
              </a:rPr>
            </a:br>
            <a:r>
              <a:rPr lang="en-US" b="1" dirty="0" smtClean="0">
                <a:solidFill>
                  <a:srgbClr val="FFFF00"/>
                </a:solidFill>
                <a:latin typeface="+mn-lt"/>
              </a:rPr>
              <a:t>   </a:t>
            </a:r>
            <a:r>
              <a:rPr lang="en-US" sz="4400" b="1" dirty="0" smtClean="0">
                <a:solidFill>
                  <a:srgbClr val="FFFF00"/>
                </a:solidFill>
                <a:latin typeface="+mn-lt"/>
              </a:rPr>
              <a:t>Ethics Before Law</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927427"/>
            <a:ext cx="8229600" cy="4678387"/>
          </a:xfrm>
        </p:spPr>
        <p:txBody>
          <a:bodyPr/>
          <a:lstStyle/>
          <a:p>
            <a:pPr marL="0" indent="0">
              <a:buNone/>
            </a:pPr>
            <a:r>
              <a:rPr lang="en-US" dirty="0" smtClean="0"/>
              <a:t>   </a:t>
            </a:r>
            <a:r>
              <a:rPr lang="en-US" dirty="0" smtClean="0">
                <a:solidFill>
                  <a:schemeClr val="bg1"/>
                </a:solidFill>
                <a:latin typeface="Lucida Console"/>
                <a:cs typeface="Lucida Console"/>
              </a:rPr>
              <a:t> </a:t>
            </a:r>
          </a:p>
          <a:p>
            <a:pPr marL="0" indent="0">
              <a:buNone/>
            </a:pPr>
            <a:r>
              <a:rPr lang="en-US" dirty="0" smtClean="0">
                <a:solidFill>
                  <a:schemeClr val="bg1"/>
                </a:solidFill>
                <a:latin typeface="Lucida Console"/>
                <a:cs typeface="Lucida Console"/>
              </a:rPr>
              <a:t>Ethics Must Dictate Law;</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Law Must Not Dictate Ethics;</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Where Law Dictates Ethics, that is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Repression. </a:t>
            </a:r>
          </a:p>
          <a:p>
            <a:pPr marL="0" indent="0">
              <a:buNone/>
            </a:pPr>
            <a:endParaRPr lang="en-US" dirty="0">
              <a:latin typeface="Lucida Console"/>
              <a:cs typeface="Lucida Console"/>
            </a:endParaRPr>
          </a:p>
          <a:p>
            <a:pPr marL="0" indent="0">
              <a:buNone/>
            </a:pPr>
            <a:r>
              <a:rPr lang="en-US" b="1" dirty="0" smtClean="0">
                <a:solidFill>
                  <a:schemeClr val="accent4">
                    <a:lumMod val="40000"/>
                    <a:lumOff val="60000"/>
                  </a:schemeClr>
                </a:solidFill>
                <a:latin typeface="Lucida Console"/>
                <a:cs typeface="Lucida Console"/>
              </a:rPr>
              <a:t>Unlike the chicken and an egg, we should know what  comes first…</a:t>
            </a:r>
            <a:endParaRPr lang="en-US" b="1" dirty="0">
              <a:solidFill>
                <a:schemeClr val="accent4">
                  <a:lumMod val="40000"/>
                  <a:lumOff val="60000"/>
                </a:schemeClr>
              </a:solidFill>
              <a:latin typeface="Lucida Console"/>
              <a:cs typeface="Lucida Console"/>
            </a:endParaRPr>
          </a:p>
        </p:txBody>
      </p:sp>
      <p:pic>
        <p:nvPicPr>
          <p:cNvPr id="4" name="Content Placeholder 3" descr="Plato_and_Aristotle_in_The_School_of_Athens,_by_italian_Rafael.jpg"/>
          <p:cNvPicPr>
            <a:picLocks noChangeAspect="1"/>
          </p:cNvPicPr>
          <p:nvPr/>
        </p:nvPicPr>
        <p:blipFill rotWithShape="1">
          <a:blip r:embed="rId2" cstate="print">
            <a:extLst>
              <a:ext uri="{28A0092B-C50C-407E-A947-70E740481C1C}">
                <a14:useLocalDpi xmlns:a14="http://schemas.microsoft.com/office/drawing/2010/main"/>
              </a:ext>
            </a:extLst>
          </a:blip>
          <a:srcRect l="-42" t="-2"/>
          <a:stretch/>
        </p:blipFill>
        <p:spPr>
          <a:xfrm>
            <a:off x="5219891" y="3552823"/>
            <a:ext cx="3400741" cy="2552341"/>
          </a:xfrm>
          <a:prstGeom prst="rect">
            <a:avLst/>
          </a:prstGeom>
        </p:spPr>
      </p:pic>
      <p:pic>
        <p:nvPicPr>
          <p:cNvPr id="5" name="Content Placeholder 5" descr="file0002308008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52823" y="4123183"/>
            <a:ext cx="2194876" cy="1624659"/>
          </a:xfrm>
          <a:prstGeom prst="rect">
            <a:avLst/>
          </a:prstGeom>
        </p:spPr>
      </p:pic>
      <p:pic>
        <p:nvPicPr>
          <p:cNvPr id="6" name="Content Placeholder 7" descr="file000855994927.jpg"/>
          <p:cNvPicPr>
            <a:picLocks noChangeAspect="1"/>
          </p:cNvPicPr>
          <p:nvPr/>
        </p:nvPicPr>
        <p:blipFill rotWithShape="1">
          <a:blip r:embed="rId4" cstate="print">
            <a:extLst>
              <a:ext uri="{28A0092B-C50C-407E-A947-70E740481C1C}">
                <a14:useLocalDpi xmlns:a14="http://schemas.microsoft.com/office/drawing/2010/main"/>
              </a:ext>
            </a:extLst>
          </a:blip>
          <a:srcRect l="-3"/>
          <a:stretch/>
        </p:blipFill>
        <p:spPr>
          <a:xfrm>
            <a:off x="476492" y="4125597"/>
            <a:ext cx="2452267" cy="1636602"/>
          </a:xfrm>
          <a:prstGeom prst="rect">
            <a:avLst/>
          </a:prstGeom>
        </p:spPr>
      </p:pic>
    </p:spTree>
    <p:extLst>
      <p:ext uri="{BB962C8B-B14F-4D97-AF65-F5344CB8AC3E}">
        <p14:creationId xmlns:p14="http://schemas.microsoft.com/office/powerpoint/2010/main" val="11828904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Why?</a:t>
            </a:r>
            <a:endParaRPr lang="en-US" sz="4800" b="1" dirty="0">
              <a:solidFill>
                <a:srgbClr val="FFFF00"/>
              </a:solidFill>
              <a:latin typeface="+mn-lt"/>
            </a:endParaRPr>
          </a:p>
        </p:txBody>
      </p:sp>
      <p:pic>
        <p:nvPicPr>
          <p:cNvPr id="6" name="Picture 5" desc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25" y="1354232"/>
            <a:ext cx="3230103" cy="4318000"/>
          </a:xfrm>
          <a:prstGeom prst="rect">
            <a:avLst/>
          </a:prstGeom>
        </p:spPr>
      </p:pic>
      <p:pic>
        <p:nvPicPr>
          <p:cNvPr id="10" name="Content Placeholder 3" descr="IMG_1018.JPG"/>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0487" r="26584" b="1248"/>
          <a:stretch/>
        </p:blipFill>
        <p:spPr>
          <a:xfrm>
            <a:off x="4783617" y="1408134"/>
            <a:ext cx="3623050" cy="4264098"/>
          </a:xfrm>
        </p:spPr>
      </p:pic>
    </p:spTree>
    <p:extLst>
      <p:ext uri="{BB962C8B-B14F-4D97-AF65-F5344CB8AC3E}">
        <p14:creationId xmlns:p14="http://schemas.microsoft.com/office/powerpoint/2010/main" val="529638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27066"/>
            <a:ext cx="8264266" cy="5142777"/>
          </a:xfrm>
        </p:spPr>
        <p:txBody>
          <a:bodyPr>
            <a:normAutofit fontScale="92500" lnSpcReduction="10000"/>
          </a:bodyPr>
          <a:lstStyle/>
          <a:p>
            <a:pPr marL="0" indent="0">
              <a:lnSpc>
                <a:spcPct val="90000"/>
              </a:lnSpc>
              <a:buNone/>
            </a:pPr>
            <a:r>
              <a:rPr lang="en-US" sz="3200" dirty="0" smtClean="0">
                <a:solidFill>
                  <a:schemeClr val="bg1"/>
                </a:solidFill>
                <a:latin typeface="+mn-lt"/>
              </a:rPr>
              <a:t>“</a:t>
            </a:r>
            <a:r>
              <a:rPr lang="en-CA" sz="3200" dirty="0">
                <a:solidFill>
                  <a:srgbClr val="FFFF00"/>
                </a:solidFill>
                <a:latin typeface="+mn-lt"/>
              </a:rPr>
              <a:t>The difficulty is that laws that attempt to enforce special forms of moral </a:t>
            </a:r>
            <a:r>
              <a:rPr lang="en-CA" sz="3200" dirty="0" err="1">
                <a:solidFill>
                  <a:srgbClr val="FFFF00"/>
                </a:solidFill>
                <a:latin typeface="+mn-lt"/>
              </a:rPr>
              <a:t>behavior</a:t>
            </a:r>
            <a:r>
              <a:rPr lang="en-CA" sz="3200" dirty="0">
                <a:solidFill>
                  <a:srgbClr val="FFFF00"/>
                </a:solidFill>
                <a:latin typeface="+mn-lt"/>
              </a:rPr>
              <a:t> breed disrespect for the law</a:t>
            </a:r>
            <a:r>
              <a:rPr lang="en-CA" sz="3200" dirty="0">
                <a:solidFill>
                  <a:schemeClr val="bg1"/>
                </a:solidFill>
                <a:latin typeface="+mn-lt"/>
              </a:rPr>
              <a:t> and for law-enforcing agencies among those who do not share the beliefs on which these regulations are </a:t>
            </a:r>
            <a:r>
              <a:rPr lang="en-CA" sz="3200" dirty="0" smtClean="0">
                <a:solidFill>
                  <a:schemeClr val="bg1"/>
                </a:solidFill>
                <a:latin typeface="+mn-lt"/>
              </a:rPr>
              <a:t>based…</a:t>
            </a:r>
          </a:p>
          <a:p>
            <a:pPr marL="0" indent="0">
              <a:lnSpc>
                <a:spcPct val="90000"/>
              </a:lnSpc>
              <a:buNone/>
            </a:pPr>
            <a:r>
              <a:rPr lang="en-CA" sz="3200" dirty="0" smtClean="0">
                <a:solidFill>
                  <a:srgbClr val="FFFF00"/>
                </a:solidFill>
                <a:latin typeface="+mn-lt"/>
              </a:rPr>
              <a:t>The </a:t>
            </a:r>
            <a:r>
              <a:rPr lang="en-CA" sz="3200" dirty="0">
                <a:solidFill>
                  <a:srgbClr val="FFFF00"/>
                </a:solidFill>
                <a:latin typeface="+mn-lt"/>
              </a:rPr>
              <a:t>more complex a society becomes, the more fully the law must take into account the diversity of the people who live in it. </a:t>
            </a:r>
            <a:r>
              <a:rPr lang="en-CA" sz="3200" dirty="0">
                <a:solidFill>
                  <a:schemeClr val="bg1"/>
                </a:solidFill>
                <a:latin typeface="+mn-lt"/>
              </a:rPr>
              <a:t>The approach to crime is not a matter for the police and the courts — or even the lawmakers — alone. It is a matter in which the whole society is involved</a:t>
            </a:r>
            <a:r>
              <a:rPr lang="en-CA" sz="3200" dirty="0" smtClean="0">
                <a:solidFill>
                  <a:schemeClr val="bg1"/>
                </a:solidFill>
                <a:latin typeface="+mn-lt"/>
              </a:rPr>
              <a:t>.”</a:t>
            </a:r>
          </a:p>
          <a:p>
            <a:pPr marL="0" indent="0">
              <a:lnSpc>
                <a:spcPct val="90000"/>
              </a:lnSpc>
              <a:buNone/>
            </a:pPr>
            <a:r>
              <a:rPr lang="en-CA" sz="2200" dirty="0" smtClean="0">
                <a:solidFill>
                  <a:srgbClr val="FFFF00"/>
                </a:solidFill>
                <a:latin typeface="+mn-lt"/>
              </a:rPr>
              <a:t>Margaret Mead (1968)</a:t>
            </a:r>
            <a:endParaRPr lang="en-CA" sz="2200" dirty="0">
              <a:solidFill>
                <a:srgbClr val="FFFF00"/>
              </a:solidFill>
              <a:latin typeface="+mn-lt"/>
            </a:endParaRPr>
          </a:p>
          <a:p>
            <a:pPr marL="0" indent="0">
              <a:buNone/>
            </a:pPr>
            <a:endParaRPr lang="en-US" dirty="0"/>
          </a:p>
        </p:txBody>
      </p:sp>
      <p:sp>
        <p:nvSpPr>
          <p:cNvPr id="2" name="TextBox 1"/>
          <p:cNvSpPr txBox="1"/>
          <p:nvPr/>
        </p:nvSpPr>
        <p:spPr>
          <a:xfrm>
            <a:off x="597616" y="113767"/>
            <a:ext cx="3035006" cy="707886"/>
          </a:xfrm>
          <a:prstGeom prst="rect">
            <a:avLst/>
          </a:prstGeom>
          <a:noFill/>
        </p:spPr>
        <p:txBody>
          <a:bodyPr wrap="none" rtlCol="0">
            <a:spAutoFit/>
          </a:bodyPr>
          <a:lstStyle/>
          <a:p>
            <a:r>
              <a:rPr lang="en-US" sz="4000" dirty="0" smtClean="0">
                <a:solidFill>
                  <a:srgbClr val="CCFFCC"/>
                </a:solidFill>
              </a:rPr>
              <a:t>I.E. “Justice”</a:t>
            </a:r>
            <a:endParaRPr lang="en-US" sz="4000" dirty="0">
              <a:solidFill>
                <a:srgbClr val="CCFFCC"/>
              </a:solidFill>
            </a:endParaRPr>
          </a:p>
        </p:txBody>
      </p:sp>
    </p:spTree>
    <p:extLst>
      <p:ext uri="{BB962C8B-B14F-4D97-AF65-F5344CB8AC3E}">
        <p14:creationId xmlns:p14="http://schemas.microsoft.com/office/powerpoint/2010/main" val="679176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88657"/>
            <a:ext cx="8528067" cy="5830863"/>
          </a:xfrm>
        </p:spPr>
        <p:txBody>
          <a:bodyPr>
            <a:noAutofit/>
          </a:bodyPr>
          <a:lstStyle/>
          <a:p>
            <a:pPr marL="0" indent="0">
              <a:lnSpc>
                <a:spcPct val="90000"/>
              </a:lnSpc>
              <a:buNone/>
            </a:pPr>
            <a:r>
              <a:rPr lang="en-US" sz="3200" dirty="0" smtClean="0">
                <a:solidFill>
                  <a:schemeClr val="bg1"/>
                </a:solidFill>
                <a:latin typeface="+mn-lt"/>
                <a:cs typeface="Lucida Console"/>
              </a:rPr>
              <a:t>“It used to be said that the judges did not make law but merely declared what the law has always been. This is a view that has few, if any, adherents today…</a:t>
            </a:r>
            <a:r>
              <a:rPr lang="en-US" sz="3200" dirty="0" smtClean="0">
                <a:solidFill>
                  <a:srgbClr val="CCFFCC"/>
                </a:solidFill>
                <a:latin typeface="+mn-lt"/>
                <a:cs typeface="Lucida Console"/>
              </a:rPr>
              <a:t>But cases are brought raising novel questions, and the judges have to answer them. Their answers will often make law</a:t>
            </a:r>
            <a:r>
              <a:rPr lang="en-US" sz="3200" dirty="0" smtClean="0">
                <a:solidFill>
                  <a:schemeClr val="bg1"/>
                </a:solidFill>
                <a:latin typeface="+mn-lt"/>
                <a:cs typeface="Lucida Console"/>
              </a:rPr>
              <a:t>, whatever answer they give, one way or another. </a:t>
            </a:r>
            <a:r>
              <a:rPr lang="en-US" sz="3200" dirty="0" smtClean="0">
                <a:solidFill>
                  <a:srgbClr val="CCFFCC"/>
                </a:solidFill>
                <a:latin typeface="+mn-lt"/>
                <a:cs typeface="Lucida Console"/>
              </a:rPr>
              <a:t>So the judges do have a role in developing the law</a:t>
            </a:r>
            <a:r>
              <a:rPr lang="en-US" sz="3200" dirty="0" smtClean="0">
                <a:solidFill>
                  <a:schemeClr val="bg1"/>
                </a:solidFill>
                <a:latin typeface="+mn-lt"/>
                <a:cs typeface="Lucida Console"/>
              </a:rPr>
              <a:t>…”</a:t>
            </a:r>
          </a:p>
          <a:p>
            <a:pPr marL="0" indent="0">
              <a:lnSpc>
                <a:spcPct val="90000"/>
              </a:lnSpc>
              <a:buNone/>
            </a:pPr>
            <a:endParaRPr lang="en-US" sz="3200" dirty="0">
              <a:solidFill>
                <a:schemeClr val="bg1"/>
              </a:solidFill>
              <a:latin typeface="+mn-lt"/>
              <a:cs typeface="Lucida Console"/>
            </a:endParaRPr>
          </a:p>
          <a:p>
            <a:pPr marL="0" indent="0">
              <a:lnSpc>
                <a:spcPct val="90000"/>
              </a:lnSpc>
              <a:buNone/>
            </a:pPr>
            <a:r>
              <a:rPr lang="en-US" sz="3200" dirty="0" smtClean="0">
                <a:solidFill>
                  <a:srgbClr val="FFFF00"/>
                </a:solidFill>
                <a:latin typeface="+mn-lt"/>
                <a:cs typeface="Lucida Console"/>
              </a:rPr>
              <a:t>Tom Bingham “The Rule of Law’ (Allen Lane 2010)</a:t>
            </a:r>
            <a:endParaRPr lang="en-US" sz="3200" dirty="0">
              <a:solidFill>
                <a:srgbClr val="FFFF00"/>
              </a:solidFill>
              <a:latin typeface="+mn-lt"/>
              <a:cs typeface="Lucida Console"/>
            </a:endParaRPr>
          </a:p>
        </p:txBody>
      </p:sp>
    </p:spTree>
    <p:extLst>
      <p:ext uri="{BB962C8B-B14F-4D97-AF65-F5344CB8AC3E}">
        <p14:creationId xmlns:p14="http://schemas.microsoft.com/office/powerpoint/2010/main" val="281572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r>
              <a:rPr lang="en-US" b="1" dirty="0">
                <a:solidFill>
                  <a:srgbClr val="FFFF00"/>
                </a:solidFill>
                <a:latin typeface="+mn-lt"/>
              </a:rPr>
              <a:t>3</a:t>
            </a:r>
            <a:r>
              <a:rPr lang="en-US" b="1" dirty="0" smtClean="0">
                <a:solidFill>
                  <a:srgbClr val="FFFF00"/>
                </a:solidFill>
                <a:latin typeface="+mn-lt"/>
              </a:rPr>
              <a:t>. </a:t>
            </a:r>
            <a:r>
              <a:rPr lang="en-US" b="1" dirty="0" smtClean="0">
                <a:solidFill>
                  <a:srgbClr val="CCFFCC"/>
                </a:solidFill>
                <a:latin typeface="+mn-lt"/>
              </a:rPr>
              <a:t>Originally</a:t>
            </a:r>
            <a:r>
              <a:rPr lang="en-US" b="1" dirty="0" smtClean="0">
                <a:solidFill>
                  <a:srgbClr val="FFFF00"/>
                </a:solidFill>
                <a:latin typeface="+mn-lt"/>
              </a:rPr>
              <a:t> a simple &amp;</a:t>
            </a:r>
            <a:br>
              <a:rPr lang="en-US" b="1" dirty="0" smtClean="0">
                <a:solidFill>
                  <a:srgbClr val="FFFF00"/>
                </a:solidFill>
                <a:latin typeface="+mn-lt"/>
              </a:rPr>
            </a:br>
            <a:r>
              <a:rPr lang="en-US" b="1" dirty="0" smtClean="0">
                <a:solidFill>
                  <a:srgbClr val="FFFF00"/>
                </a:solidFill>
                <a:latin typeface="+mn-lt"/>
              </a:rPr>
              <a:t>(academically sound)</a:t>
            </a:r>
            <a:r>
              <a:rPr lang="en-US" b="1" dirty="0">
                <a:solidFill>
                  <a:srgbClr val="FFFF00"/>
                </a:solidFill>
                <a:latin typeface="+mn-lt"/>
              </a:rPr>
              <a:t> </a:t>
            </a:r>
            <a:r>
              <a:rPr lang="en-US" b="1" dirty="0" smtClean="0">
                <a:solidFill>
                  <a:srgbClr val="FFFF00"/>
                </a:solidFill>
                <a:latin typeface="+mn-lt"/>
              </a:rPr>
              <a:t>idea</a:t>
            </a:r>
            <a:endParaRPr lang="en-US" b="1" dirty="0">
              <a:solidFill>
                <a:srgbClr val="FFFF00"/>
              </a:solidFill>
              <a:latin typeface="+mn-lt"/>
            </a:endParaRPr>
          </a:p>
        </p:txBody>
      </p:sp>
      <p:pic>
        <p:nvPicPr>
          <p:cNvPr id="4" name="Content Placeholder 3" descr="170px-Gluehlampe_01_KMJ.png"/>
          <p:cNvPicPr>
            <a:picLocks noGrp="1" noChangeAspect="1"/>
          </p:cNvPicPr>
          <p:nvPr>
            <p:ph sz="quarter" idx="10"/>
          </p:nvPr>
        </p:nvPicPr>
        <p:blipFill>
          <a:blip r:embed="rId2">
            <a:extLst>
              <a:ext uri="{28A0092B-C50C-407E-A947-70E740481C1C}">
                <a14:useLocalDpi xmlns:a14="http://schemas.microsoft.com/office/drawing/2010/main" val="0"/>
              </a:ext>
            </a:extLst>
          </a:blip>
          <a:srcRect l="-108076" r="-108076"/>
          <a:stretch>
            <a:fillRect/>
          </a:stretch>
        </p:blipFill>
        <p:spPr/>
      </p:pic>
    </p:spTree>
    <p:extLst>
      <p:ext uri="{BB962C8B-B14F-4D97-AF65-F5344CB8AC3E}">
        <p14:creationId xmlns:p14="http://schemas.microsoft.com/office/powerpoint/2010/main" val="1880815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rPr>
              <a:t>    Connecting Books?</a:t>
            </a:r>
            <a:endParaRPr lang="en-US" sz="4800" b="1" dirty="0">
              <a:solidFill>
                <a:srgbClr val="FFFF00"/>
              </a:solidFill>
            </a:endParaRPr>
          </a:p>
        </p:txBody>
      </p:sp>
      <p:pic>
        <p:nvPicPr>
          <p:cNvPr id="4" name="Content Placeholder 3" descr="13-11-02-olb-by-RalfR-0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7" r="-316"/>
          <a:stretch/>
        </p:blipFill>
        <p:spPr>
          <a:xfrm>
            <a:off x="1311040" y="1408134"/>
            <a:ext cx="6534721" cy="4318000"/>
          </a:xfrm>
        </p:spPr>
      </p:pic>
    </p:spTree>
    <p:extLst>
      <p:ext uri="{BB962C8B-B14F-4D97-AF65-F5344CB8AC3E}">
        <p14:creationId xmlns:p14="http://schemas.microsoft.com/office/powerpoint/2010/main" val="88017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5751"/>
            <a:ext cx="9144000" cy="903302"/>
          </a:xfrm>
        </p:spPr>
        <p:txBody>
          <a:bodyPr>
            <a:noAutofit/>
          </a:bodyPr>
          <a:lstStyle/>
          <a:p>
            <a:r>
              <a:rPr lang="en-US" sz="4400" b="1" dirty="0">
                <a:solidFill>
                  <a:srgbClr val="FFFF00"/>
                </a:solidFill>
                <a:latin typeface="+mn-lt"/>
                <a:cs typeface="Times New Roman"/>
              </a:rPr>
              <a:t> </a:t>
            </a:r>
            <a:r>
              <a:rPr lang="en-US" sz="4400" b="1" dirty="0" smtClean="0">
                <a:solidFill>
                  <a:srgbClr val="FFFF00"/>
                </a:solidFill>
                <a:latin typeface="+mn-lt"/>
                <a:cs typeface="Times New Roman"/>
              </a:rPr>
              <a:t>Consider the possibility...</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228599" y="909053"/>
            <a:ext cx="8915401" cy="5048402"/>
          </a:xfrm>
        </p:spPr>
        <p:txBody>
          <a:bodyPr>
            <a:normAutofit fontScale="92500" lnSpcReduction="10000"/>
          </a:bodyPr>
          <a:lstStyle/>
          <a:p>
            <a:pPr marL="0" indent="0">
              <a:lnSpc>
                <a:spcPct val="100000"/>
              </a:lnSpc>
              <a:buNone/>
            </a:pPr>
            <a:r>
              <a:rPr lang="en-US" sz="4700" dirty="0" smtClean="0">
                <a:solidFill>
                  <a:schemeClr val="bg1"/>
                </a:solidFill>
                <a:latin typeface="+mn-lt"/>
                <a:cs typeface="Lucida Console"/>
              </a:rPr>
              <a:t>…that concepts of Law &amp; Justice can never adequately resolve issues related to communications  </a:t>
            </a:r>
            <a:r>
              <a:rPr lang="en-US" sz="4700" dirty="0" smtClean="0">
                <a:solidFill>
                  <a:srgbClr val="FFFF00"/>
                </a:solidFill>
                <a:latin typeface="+mn-lt"/>
                <a:cs typeface="Lucida Console"/>
              </a:rPr>
              <a:t>because…</a:t>
            </a:r>
            <a:r>
              <a:rPr lang="en-US" sz="4700" dirty="0" smtClean="0">
                <a:solidFill>
                  <a:schemeClr val="bg1"/>
                </a:solidFill>
                <a:latin typeface="+mn-lt"/>
                <a:cs typeface="Lucida Console"/>
              </a:rPr>
              <a:t>technologies have a role in proactively defining how we communicate…and therefore the future meanings of Justice &amp; the forms Law will take.</a:t>
            </a:r>
          </a:p>
          <a:p>
            <a:pPr marL="0" indent="0">
              <a:buNone/>
            </a:pPr>
            <a:endParaRPr lang="en-US" sz="3000" dirty="0" smtClean="0">
              <a:solidFill>
                <a:schemeClr val="bg1">
                  <a:lumMod val="75000"/>
                </a:schemeClr>
              </a:solidFill>
              <a:latin typeface="Lucida Console"/>
              <a:cs typeface="Lucida Console"/>
            </a:endParaRPr>
          </a:p>
          <a:p>
            <a:pPr marL="0" indent="0">
              <a:buNone/>
            </a:pPr>
            <a:endParaRPr lang="en-US" sz="3000" dirty="0" smtClean="0">
              <a:solidFill>
                <a:schemeClr val="bg1">
                  <a:lumMod val="75000"/>
                </a:schemeClr>
              </a:solidFill>
              <a:latin typeface="Lucida Console"/>
              <a:cs typeface="Lucida Console"/>
            </a:endParaRPr>
          </a:p>
          <a:p>
            <a:pPr marL="0" indent="0">
              <a:buNone/>
            </a:pPr>
            <a:endParaRPr lang="en-US" dirty="0" smtClean="0">
              <a:latin typeface="+mn-lt"/>
            </a:endParaRPr>
          </a:p>
          <a:p>
            <a:pPr marL="0" indent="0">
              <a:buNone/>
            </a:pPr>
            <a:endParaRPr lang="en-US" dirty="0"/>
          </a:p>
        </p:txBody>
      </p:sp>
    </p:spTree>
    <p:extLst>
      <p:ext uri="{BB962C8B-B14F-4D97-AF65-F5344CB8AC3E}">
        <p14:creationId xmlns:p14="http://schemas.microsoft.com/office/powerpoint/2010/main" val="346963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latin typeface="+mn-lt"/>
                <a:cs typeface="Times New Roman"/>
              </a:rPr>
              <a:t>In </a:t>
            </a:r>
            <a:r>
              <a:rPr lang="en-US" b="1" dirty="0">
                <a:solidFill>
                  <a:srgbClr val="FFFF00"/>
                </a:solidFill>
                <a:latin typeface="+mn-lt"/>
                <a:cs typeface="Times New Roman"/>
              </a:rPr>
              <a:t>o</a:t>
            </a:r>
            <a:r>
              <a:rPr lang="en-US" b="1" dirty="0" smtClean="0">
                <a:solidFill>
                  <a:srgbClr val="FFFF00"/>
                </a:solidFill>
                <a:latin typeface="+mn-lt"/>
                <a:cs typeface="Times New Roman"/>
              </a:rPr>
              <a:t>ther </a:t>
            </a:r>
            <a:r>
              <a:rPr lang="en-US" b="1" dirty="0">
                <a:solidFill>
                  <a:srgbClr val="FFFF00"/>
                </a:solidFill>
                <a:latin typeface="+mn-lt"/>
                <a:cs typeface="Times New Roman"/>
              </a:rPr>
              <a:t>w</a:t>
            </a:r>
            <a:r>
              <a:rPr lang="en-US" b="1" dirty="0" smtClean="0">
                <a:solidFill>
                  <a:srgbClr val="FFFF00"/>
                </a:solidFill>
                <a:latin typeface="+mn-lt"/>
                <a:cs typeface="Times New Roman"/>
              </a:rPr>
              <a:t>ords…</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408134"/>
            <a:ext cx="8686800" cy="4318000"/>
          </a:xfrm>
        </p:spPr>
        <p:txBody>
          <a:bodyPr>
            <a:normAutofit/>
          </a:bodyPr>
          <a:lstStyle/>
          <a:p>
            <a:pPr marL="0" indent="0">
              <a:buNone/>
            </a:pPr>
            <a:r>
              <a:rPr lang="en-US" sz="4400" dirty="0" smtClean="0">
                <a:solidFill>
                  <a:srgbClr val="FFFFFF"/>
                </a:solidFill>
                <a:latin typeface="+mn-lt"/>
                <a:cs typeface="Lucida Console"/>
              </a:rPr>
              <a:t>Concepts of law &amp; justice do not shape communications technologies nearly as much as they are shaped by the memes, concepts and meanings arising from communications technologies.</a:t>
            </a:r>
            <a:endParaRPr lang="en-US" sz="4400" dirty="0">
              <a:solidFill>
                <a:srgbClr val="FFFFFF"/>
              </a:solidFill>
              <a:latin typeface="+mn-lt"/>
              <a:cs typeface="Lucida Console"/>
            </a:endParaRPr>
          </a:p>
        </p:txBody>
      </p:sp>
    </p:spTree>
    <p:extLst>
      <p:ext uri="{BB962C8B-B14F-4D97-AF65-F5344CB8AC3E}">
        <p14:creationId xmlns:p14="http://schemas.microsoft.com/office/powerpoint/2010/main" val="736888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Put Another Way…</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lnSpc>
                <a:spcPct val="110000"/>
              </a:lnSpc>
              <a:buNone/>
            </a:pPr>
            <a:r>
              <a:rPr lang="en-US" sz="4000" dirty="0" smtClean="0">
                <a:solidFill>
                  <a:schemeClr val="bg1"/>
                </a:solidFill>
                <a:latin typeface="+mn-lt"/>
              </a:rPr>
              <a:t>Communication tools iteratively alter and shape how and what we communicate</a:t>
            </a:r>
            <a:r>
              <a:rPr lang="en-US" sz="4000" dirty="0" smtClean="0">
                <a:solidFill>
                  <a:srgbClr val="FFFF00"/>
                </a:solidFill>
                <a:latin typeface="+mn-lt"/>
              </a:rPr>
              <a:t>,</a:t>
            </a:r>
            <a:r>
              <a:rPr lang="en-US" sz="4000" dirty="0" smtClean="0">
                <a:solidFill>
                  <a:schemeClr val="bg1"/>
                </a:solidFill>
                <a:latin typeface="+mn-lt"/>
              </a:rPr>
              <a:t> including (over time) how we formulate </a:t>
            </a:r>
            <a:r>
              <a:rPr lang="en-US" sz="4000" dirty="0" smtClean="0">
                <a:solidFill>
                  <a:srgbClr val="FFFF00"/>
                </a:solidFill>
                <a:latin typeface="+mn-lt"/>
              </a:rPr>
              <a:t>ethical</a:t>
            </a:r>
            <a:r>
              <a:rPr lang="en-US" sz="4000" dirty="0" smtClean="0">
                <a:solidFill>
                  <a:schemeClr val="bg1"/>
                </a:solidFill>
                <a:latin typeface="+mn-lt"/>
              </a:rPr>
              <a:t> concerns and </a:t>
            </a:r>
            <a:r>
              <a:rPr lang="en-US" sz="4000" dirty="0" smtClean="0">
                <a:solidFill>
                  <a:srgbClr val="FFFF00"/>
                </a:solidFill>
                <a:latin typeface="+mn-lt"/>
              </a:rPr>
              <a:t>legal</a:t>
            </a:r>
            <a:r>
              <a:rPr lang="en-US" sz="4000" dirty="0" smtClean="0">
                <a:solidFill>
                  <a:schemeClr val="bg1"/>
                </a:solidFill>
                <a:latin typeface="+mn-lt"/>
              </a:rPr>
              <a:t> frameworks…</a:t>
            </a:r>
            <a:endParaRPr lang="en-US" sz="4000" dirty="0">
              <a:solidFill>
                <a:schemeClr val="bg1"/>
              </a:solidFill>
              <a:latin typeface="+mn-lt"/>
            </a:endParaRPr>
          </a:p>
        </p:txBody>
      </p:sp>
    </p:spTree>
    <p:extLst>
      <p:ext uri="{BB962C8B-B14F-4D97-AF65-F5344CB8AC3E}">
        <p14:creationId xmlns:p14="http://schemas.microsoft.com/office/powerpoint/2010/main" val="1345408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0"/>
            <a:ext cx="8890000" cy="1016000"/>
          </a:xfrm>
        </p:spPr>
        <p:txBody>
          <a:bodyPr>
            <a:normAutofit/>
          </a:bodyPr>
          <a:lstStyle/>
          <a:p>
            <a:r>
              <a:rPr lang="en-US" sz="4400" b="1" dirty="0" smtClean="0">
                <a:solidFill>
                  <a:srgbClr val="FFFFFF"/>
                </a:solidFill>
                <a:latin typeface="+mn-lt"/>
              </a:rPr>
              <a:t>Point</a:t>
            </a:r>
            <a:r>
              <a:rPr lang="en-US" sz="4400" b="1" dirty="0">
                <a:solidFill>
                  <a:srgbClr val="FFFFFF"/>
                </a:solidFill>
                <a:latin typeface="+mn-lt"/>
              </a:rPr>
              <a:t> </a:t>
            </a:r>
            <a:r>
              <a:rPr lang="en-US" sz="4400" b="1" dirty="0" smtClean="0">
                <a:solidFill>
                  <a:srgbClr val="FFFFFF"/>
                </a:solidFill>
                <a:latin typeface="+mn-lt"/>
              </a:rPr>
              <a:t>is </a:t>
            </a:r>
            <a:r>
              <a:rPr lang="en-US" sz="4400" b="1" dirty="0" smtClean="0">
                <a:solidFill>
                  <a:srgbClr val="FFFF00"/>
                </a:solidFill>
                <a:latin typeface="+mn-lt"/>
              </a:rPr>
              <a:t>IT WILL </a:t>
            </a:r>
            <a:r>
              <a:rPr lang="en-US" sz="4400" b="1" dirty="0" smtClean="0">
                <a:solidFill>
                  <a:srgbClr val="CCFFCC"/>
                </a:solidFill>
                <a:latin typeface="+mn-lt"/>
              </a:rPr>
              <a:t>ALL</a:t>
            </a:r>
            <a:r>
              <a:rPr lang="en-US" sz="4400" b="1" dirty="0" smtClean="0">
                <a:solidFill>
                  <a:srgbClr val="FFFF00"/>
                </a:solidFill>
                <a:latin typeface="+mn-lt"/>
              </a:rPr>
              <a:t> WORK OUT</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lnSpc>
                <a:spcPct val="100000"/>
              </a:lnSpc>
              <a:buNone/>
            </a:pPr>
            <a:r>
              <a:rPr lang="en-US" sz="3600" dirty="0" smtClean="0">
                <a:solidFill>
                  <a:schemeClr val="bg1"/>
                </a:solidFill>
                <a:latin typeface="+mn-lt"/>
              </a:rPr>
              <a:t>Communication tools iteratively alter and shape how and what we communicate</a:t>
            </a:r>
            <a:r>
              <a:rPr lang="en-US" sz="3600" dirty="0" smtClean="0">
                <a:solidFill>
                  <a:srgbClr val="FFFF00"/>
                </a:solidFill>
                <a:latin typeface="+mn-lt"/>
              </a:rPr>
              <a:t>,</a:t>
            </a:r>
            <a:r>
              <a:rPr lang="en-US" sz="3600" dirty="0" smtClean="0">
                <a:solidFill>
                  <a:schemeClr val="bg1"/>
                </a:solidFill>
                <a:latin typeface="+mn-lt"/>
              </a:rPr>
              <a:t> including (</a:t>
            </a:r>
            <a:r>
              <a:rPr lang="en-US" sz="3600" dirty="0" smtClean="0">
                <a:solidFill>
                  <a:srgbClr val="CCFFCC"/>
                </a:solidFill>
                <a:latin typeface="+mn-lt"/>
              </a:rPr>
              <a:t>over time</a:t>
            </a:r>
            <a:r>
              <a:rPr lang="en-US" sz="3600" dirty="0" smtClean="0">
                <a:solidFill>
                  <a:schemeClr val="bg1"/>
                </a:solidFill>
                <a:latin typeface="+mn-lt"/>
              </a:rPr>
              <a:t>)</a:t>
            </a:r>
            <a:r>
              <a:rPr lang="en-US" sz="3600" dirty="0" smtClean="0">
                <a:solidFill>
                  <a:srgbClr val="FFFF00"/>
                </a:solidFill>
                <a:latin typeface="+mn-lt"/>
              </a:rPr>
              <a:t>, </a:t>
            </a:r>
            <a:r>
              <a:rPr lang="en-US" sz="3600" dirty="0" smtClean="0">
                <a:solidFill>
                  <a:schemeClr val="bg1"/>
                </a:solidFill>
                <a:latin typeface="+mn-lt"/>
              </a:rPr>
              <a:t>how we formulate </a:t>
            </a:r>
            <a:r>
              <a:rPr lang="en-US" sz="3600" dirty="0" smtClean="0">
                <a:solidFill>
                  <a:srgbClr val="FFFF00"/>
                </a:solidFill>
                <a:latin typeface="+mn-lt"/>
              </a:rPr>
              <a:t>ethical</a:t>
            </a:r>
            <a:r>
              <a:rPr lang="en-US" sz="3600" dirty="0" smtClean="0">
                <a:solidFill>
                  <a:schemeClr val="bg1"/>
                </a:solidFill>
                <a:latin typeface="+mn-lt"/>
              </a:rPr>
              <a:t> concerns and </a:t>
            </a:r>
            <a:r>
              <a:rPr lang="en-US" sz="3600" dirty="0" smtClean="0">
                <a:solidFill>
                  <a:srgbClr val="FFFF00"/>
                </a:solidFill>
                <a:latin typeface="+mn-lt"/>
              </a:rPr>
              <a:t>legal</a:t>
            </a:r>
            <a:r>
              <a:rPr lang="en-US" sz="3600" dirty="0" smtClean="0">
                <a:solidFill>
                  <a:schemeClr val="bg1"/>
                </a:solidFill>
                <a:latin typeface="+mn-lt"/>
              </a:rPr>
              <a:t> frameworks…</a:t>
            </a:r>
            <a:endParaRPr lang="en-US" sz="3600" dirty="0">
              <a:solidFill>
                <a:schemeClr val="bg1"/>
              </a:solidFill>
              <a:latin typeface="+mn-lt"/>
            </a:endParaRPr>
          </a:p>
        </p:txBody>
      </p:sp>
      <p:pic>
        <p:nvPicPr>
          <p:cNvPr id="4" name="Picture 3" descr="Wikipedia_in_binary.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891" y="4671787"/>
            <a:ext cx="5088014" cy="989336"/>
          </a:xfrm>
          <a:prstGeom prst="rect">
            <a:avLst/>
          </a:prstGeom>
        </p:spPr>
      </p:pic>
    </p:spTree>
    <p:extLst>
      <p:ext uri="{BB962C8B-B14F-4D97-AF65-F5344CB8AC3E}">
        <p14:creationId xmlns:p14="http://schemas.microsoft.com/office/powerpoint/2010/main" val="4247387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89794"/>
            <a:ext cx="8686800" cy="6165972"/>
          </a:xfrm>
        </p:spPr>
        <p:txBody>
          <a:bodyPr>
            <a:normAutofit/>
          </a:bodyPr>
          <a:lstStyle/>
          <a:p>
            <a:pPr marL="0" indent="0">
              <a:buNone/>
            </a:pPr>
            <a:endParaRPr lang="en-US" sz="3600" dirty="0" smtClean="0">
              <a:solidFill>
                <a:srgbClr val="FFFFFF"/>
              </a:solidFill>
              <a:latin typeface="Lucida Console"/>
              <a:cs typeface="Lucida Console"/>
            </a:endParaRPr>
          </a:p>
          <a:p>
            <a:pPr marL="0" indent="0">
              <a:buNone/>
            </a:pPr>
            <a:r>
              <a:rPr lang="en-US" sz="3600" dirty="0" smtClean="0">
                <a:solidFill>
                  <a:srgbClr val="FFFFFF"/>
                </a:solidFill>
                <a:latin typeface="Lucida Console"/>
                <a:cs typeface="Lucida Console"/>
              </a:rPr>
              <a:t>Communications technologies </a:t>
            </a:r>
          </a:p>
          <a:p>
            <a:pPr marL="0" indent="0">
              <a:buNone/>
            </a:pPr>
            <a:r>
              <a:rPr lang="en-US" sz="3600" dirty="0" smtClean="0">
                <a:solidFill>
                  <a:srgbClr val="FFFFFF"/>
                </a:solidFill>
                <a:latin typeface="Lucida Console"/>
                <a:cs typeface="Lucida Console"/>
              </a:rPr>
              <a:t>often are </a:t>
            </a:r>
            <a:r>
              <a:rPr lang="en-US" sz="3600" dirty="0" smtClean="0">
                <a:solidFill>
                  <a:srgbClr val="FFFF00"/>
                </a:solidFill>
                <a:latin typeface="Lucida Console"/>
                <a:cs typeface="Lucida Console"/>
              </a:rPr>
              <a:t>disruptive</a:t>
            </a:r>
            <a:r>
              <a:rPr lang="en-US" sz="3600" dirty="0">
                <a:solidFill>
                  <a:srgbClr val="FFFFFF"/>
                </a:solidFill>
                <a:latin typeface="Lucida Console"/>
                <a:cs typeface="Lucida Console"/>
              </a:rPr>
              <a:t> </a:t>
            </a:r>
            <a:r>
              <a:rPr lang="en-US" sz="3600" dirty="0" smtClean="0">
                <a:solidFill>
                  <a:srgbClr val="FFFFFF"/>
                </a:solidFill>
                <a:latin typeface="Lucida Console"/>
                <a:cs typeface="Lucida Console"/>
              </a:rPr>
              <a:t>…</a:t>
            </a:r>
          </a:p>
          <a:p>
            <a:pPr marL="0" indent="0">
              <a:buNone/>
            </a:pPr>
            <a:r>
              <a:rPr lang="en-US" sz="3600" dirty="0" smtClean="0">
                <a:solidFill>
                  <a:srgbClr val="FFFFFF"/>
                </a:solidFill>
                <a:latin typeface="Lucida Console"/>
                <a:cs typeface="Lucida Console"/>
              </a:rPr>
              <a:t>Why would they not disrupt  </a:t>
            </a:r>
          </a:p>
          <a:p>
            <a:pPr marL="0" indent="0">
              <a:buNone/>
            </a:pPr>
            <a:r>
              <a:rPr lang="en-US" sz="3600" dirty="0" smtClean="0">
                <a:solidFill>
                  <a:srgbClr val="FFFFFF"/>
                </a:solidFill>
                <a:latin typeface="Lucida Console"/>
                <a:cs typeface="Lucida Console"/>
              </a:rPr>
              <a:t>concepts of justice?</a:t>
            </a:r>
          </a:p>
          <a:p>
            <a:pPr marL="0" indent="0">
              <a:buNone/>
            </a:pPr>
            <a:endParaRPr lang="en-US" sz="1600" dirty="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smtClean="0">
              <a:solidFill>
                <a:srgbClr val="FFFFFF"/>
              </a:solidFill>
              <a:latin typeface="Lucida Console"/>
              <a:cs typeface="Lucida Console"/>
            </a:endParaRPr>
          </a:p>
          <a:p>
            <a:pPr marL="0" indent="0">
              <a:buNone/>
            </a:pPr>
            <a:endParaRPr lang="en-US" sz="1600" dirty="0">
              <a:solidFill>
                <a:srgbClr val="FFFFFF"/>
              </a:solidFill>
              <a:latin typeface="Lucida Console"/>
              <a:cs typeface="Lucida Console"/>
            </a:endParaRPr>
          </a:p>
          <a:p>
            <a:pPr marL="0" indent="0">
              <a:buNone/>
            </a:pPr>
            <a:endParaRPr lang="en-US" sz="1600" dirty="0" smtClean="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a:p>
            <a:pPr marL="0" indent="0">
              <a:buNone/>
            </a:pPr>
            <a:endParaRPr lang="en-US" sz="1400" dirty="0" smtClean="0">
              <a:solidFill>
                <a:srgbClr val="EEECE1"/>
              </a:solidFill>
              <a:latin typeface="Lucida Console"/>
              <a:cs typeface="Lucida Console"/>
            </a:endParaRPr>
          </a:p>
        </p:txBody>
      </p:sp>
      <p:pic>
        <p:nvPicPr>
          <p:cNvPr id="5" name="Content Placeholder 5" descr="Hand_printing_press_(ubt).jpeg"/>
          <p:cNvPicPr>
            <a:picLocks noChangeAspect="1"/>
          </p:cNvPicPr>
          <p:nvPr/>
        </p:nvPicPr>
        <p:blipFill rotWithShape="1">
          <a:blip r:embed="rId2">
            <a:extLst>
              <a:ext uri="{28A0092B-C50C-407E-A947-70E740481C1C}">
                <a14:useLocalDpi xmlns:a14="http://schemas.microsoft.com/office/drawing/2010/main" val="0"/>
              </a:ext>
            </a:extLst>
          </a:blip>
          <a:srcRect l="2298" r="-12" b="5166"/>
          <a:stretch/>
        </p:blipFill>
        <p:spPr>
          <a:xfrm>
            <a:off x="602970" y="3323767"/>
            <a:ext cx="1088459" cy="1564977"/>
          </a:xfrm>
          <a:prstGeom prst="rect">
            <a:avLst/>
          </a:prstGeom>
        </p:spPr>
      </p:pic>
      <p:pic>
        <p:nvPicPr>
          <p:cNvPr id="6" name="Content Placeholder 7" descr="Barack_Obama_on_Twitter.jpg"/>
          <p:cNvPicPr>
            <a:picLocks noChangeAspect="1"/>
          </p:cNvPicPr>
          <p:nvPr/>
        </p:nvPicPr>
        <p:blipFill rotWithShape="1">
          <a:blip r:embed="rId3">
            <a:extLst>
              <a:ext uri="{28A0092B-C50C-407E-A947-70E740481C1C}">
                <a14:useLocalDpi xmlns:a14="http://schemas.microsoft.com/office/drawing/2010/main" val="0"/>
              </a:ext>
            </a:extLst>
          </a:blip>
          <a:srcRect l="43" t="10168" r="-205" b="10513"/>
          <a:stretch/>
        </p:blipFill>
        <p:spPr>
          <a:xfrm>
            <a:off x="5888595" y="3331929"/>
            <a:ext cx="2950712" cy="1556815"/>
          </a:xfrm>
          <a:prstGeom prst="rect">
            <a:avLst/>
          </a:prstGeom>
        </p:spPr>
      </p:pic>
      <p:pic>
        <p:nvPicPr>
          <p:cNvPr id="8" name="Content Placeholder 9" descr="Wikipedia-logo-my.png"/>
          <p:cNvPicPr>
            <a:picLocks noChangeAspect="1"/>
          </p:cNvPicPr>
          <p:nvPr/>
        </p:nvPicPr>
        <p:blipFill rotWithShape="1">
          <a:blip r:embed="rId4">
            <a:extLst>
              <a:ext uri="{28A0092B-C50C-407E-A947-70E740481C1C}">
                <a14:useLocalDpi xmlns:a14="http://schemas.microsoft.com/office/drawing/2010/main" val="0"/>
              </a:ext>
            </a:extLst>
          </a:blip>
          <a:srcRect l="-2263" r="-1960" b="28248"/>
          <a:stretch/>
        </p:blipFill>
        <p:spPr>
          <a:xfrm>
            <a:off x="2032253" y="3319897"/>
            <a:ext cx="1676055" cy="1556815"/>
          </a:xfrm>
          <a:prstGeom prst="rect">
            <a:avLst/>
          </a:prstGeom>
        </p:spPr>
      </p:pic>
      <p:pic>
        <p:nvPicPr>
          <p:cNvPr id="9" name="Content Placeholder 11" descr="Cc.logo.white.png"/>
          <p:cNvPicPr>
            <a:picLocks noChangeAspect="1"/>
          </p:cNvPicPr>
          <p:nvPr/>
        </p:nvPicPr>
        <p:blipFill rotWithShape="1">
          <a:blip r:embed="rId5">
            <a:extLst>
              <a:ext uri="{28A0092B-C50C-407E-A947-70E740481C1C}">
                <a14:useLocalDpi xmlns:a14="http://schemas.microsoft.com/office/drawing/2010/main" val="0"/>
              </a:ext>
            </a:extLst>
          </a:blip>
          <a:srcRect l="35" r="-688"/>
          <a:stretch/>
        </p:blipFill>
        <p:spPr>
          <a:xfrm>
            <a:off x="3958679" y="3179383"/>
            <a:ext cx="1640311" cy="1629670"/>
          </a:xfrm>
          <a:prstGeom prst="rect">
            <a:avLst/>
          </a:prstGeom>
        </p:spPr>
      </p:pic>
      <p:sp>
        <p:nvSpPr>
          <p:cNvPr id="2" name="TextBox 1"/>
          <p:cNvSpPr txBox="1"/>
          <p:nvPr/>
        </p:nvSpPr>
        <p:spPr>
          <a:xfrm>
            <a:off x="-3575275" y="71725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2374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4. An Explanation</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1292434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1. Defining the problem</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3460060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878"/>
            <a:ext cx="9144000" cy="1131431"/>
          </a:xfrm>
        </p:spPr>
        <p:txBody>
          <a:bodyPr>
            <a:noAutofit/>
          </a:bodyPr>
          <a:lstStyle/>
          <a:p>
            <a:pPr algn="ctr"/>
            <a:r>
              <a:rPr lang="en-US" b="1" dirty="0" smtClean="0">
                <a:solidFill>
                  <a:srgbClr val="FFFF00"/>
                </a:solidFill>
                <a:latin typeface="+mn-lt"/>
                <a:cs typeface="Times New Roman"/>
              </a:rPr>
              <a:t>Technology</a:t>
            </a:r>
            <a:r>
              <a:rPr lang="en-US" sz="4400" b="1" dirty="0" smtClean="0">
                <a:solidFill>
                  <a:srgbClr val="FFFF00"/>
                </a:solidFill>
                <a:latin typeface="+mn-lt"/>
                <a:cs typeface="Times New Roman"/>
              </a:rPr>
              <a:t> /Justice (Parallels)?</a:t>
            </a:r>
            <a:endParaRPr lang="en-US" sz="4400" dirty="0">
              <a:solidFill>
                <a:srgbClr val="FFFF00"/>
              </a:solidFill>
              <a:latin typeface="+mn-lt"/>
            </a:endParaRPr>
          </a:p>
        </p:txBody>
      </p:sp>
      <p:sp>
        <p:nvSpPr>
          <p:cNvPr id="4" name="Content Placeholder 3"/>
          <p:cNvSpPr>
            <a:spLocks noGrp="1"/>
          </p:cNvSpPr>
          <p:nvPr>
            <p:ph sz="half" idx="1"/>
          </p:nvPr>
        </p:nvSpPr>
        <p:spPr>
          <a:xfrm>
            <a:off x="400833" y="1258658"/>
            <a:ext cx="8743167" cy="4764919"/>
          </a:xfrm>
        </p:spPr>
        <p:txBody>
          <a:bodyPr>
            <a:normAutofit/>
          </a:bodyPr>
          <a:lstStyle/>
          <a:p>
            <a:pPr marL="0" indent="0">
              <a:lnSpc>
                <a:spcPct val="100000"/>
              </a:lnSpc>
              <a:buNone/>
            </a:pPr>
            <a:r>
              <a:rPr lang="en-US" sz="3000" dirty="0">
                <a:solidFill>
                  <a:schemeClr val="bg1">
                    <a:lumMod val="95000"/>
                  </a:schemeClr>
                </a:solidFill>
                <a:latin typeface="+mn-lt"/>
              </a:rPr>
              <a:t> </a:t>
            </a:r>
            <a:r>
              <a:rPr lang="en-US" sz="3000" dirty="0" smtClean="0">
                <a:solidFill>
                  <a:schemeClr val="bg1">
                    <a:lumMod val="95000"/>
                  </a:schemeClr>
                </a:solidFill>
                <a:latin typeface="+mn-lt"/>
              </a:rPr>
              <a:t>     </a:t>
            </a:r>
            <a:r>
              <a:rPr lang="en-US" sz="3000" dirty="0">
                <a:solidFill>
                  <a:schemeClr val="bg1">
                    <a:lumMod val="95000"/>
                  </a:schemeClr>
                </a:solidFill>
                <a:latin typeface="+mn-lt"/>
              </a:rPr>
              <a:t> </a:t>
            </a:r>
            <a:r>
              <a:rPr lang="en-US" sz="3000" b="1" dirty="0" smtClean="0">
                <a:solidFill>
                  <a:srgbClr val="FFFF00"/>
                </a:solidFill>
                <a:latin typeface="+mn-lt"/>
                <a:cs typeface="P22 Typewriter"/>
              </a:rPr>
              <a:t>Before Justice was Revenge</a:t>
            </a:r>
          </a:p>
          <a:p>
            <a:pPr marL="0" indent="0">
              <a:lnSpc>
                <a:spcPct val="100000"/>
              </a:lnSpc>
              <a:buNone/>
            </a:pPr>
            <a:r>
              <a:rPr lang="en-US" sz="3000" dirty="0" smtClean="0">
                <a:solidFill>
                  <a:schemeClr val="bg1">
                    <a:lumMod val="95000"/>
                  </a:schemeClr>
                </a:solidFill>
                <a:latin typeface="+mn-lt"/>
                <a:cs typeface="Lucida Console"/>
              </a:rPr>
              <a:t>1. Pre-literate  </a:t>
            </a:r>
            <a:r>
              <a:rPr lang="en-US" sz="3000" dirty="0" smtClean="0">
                <a:solidFill>
                  <a:srgbClr val="FFFF00"/>
                </a:solidFill>
                <a:latin typeface="+mn-lt"/>
                <a:cs typeface="Lucida Console"/>
              </a:rPr>
              <a:t>=&gt;</a:t>
            </a:r>
            <a:r>
              <a:rPr lang="en-US" sz="3000" dirty="0" smtClean="0">
                <a:solidFill>
                  <a:schemeClr val="bg1">
                    <a:lumMod val="95000"/>
                  </a:schemeClr>
                </a:solidFill>
                <a:latin typeface="+mn-lt"/>
                <a:cs typeface="Lucida Console"/>
              </a:rPr>
              <a:t>  </a:t>
            </a:r>
            <a:r>
              <a:rPr lang="en-US" sz="3000" dirty="0" smtClean="0">
                <a:solidFill>
                  <a:srgbClr val="BFBFBF"/>
                </a:solidFill>
                <a:latin typeface="+mn-lt"/>
                <a:cs typeface="Lucida Console"/>
              </a:rPr>
              <a:t>Justice as Retribution  </a:t>
            </a:r>
          </a:p>
          <a:p>
            <a:pPr marL="0" indent="0">
              <a:lnSpc>
                <a:spcPct val="100000"/>
              </a:lnSpc>
              <a:buNone/>
            </a:pPr>
            <a:r>
              <a:rPr lang="en-US" sz="3000" dirty="0" smtClean="0">
                <a:solidFill>
                  <a:schemeClr val="bg2">
                    <a:lumMod val="50000"/>
                  </a:schemeClr>
                </a:solidFill>
                <a:latin typeface="+mn-lt"/>
                <a:cs typeface="Lucida Console"/>
              </a:rPr>
              <a:t>2. </a:t>
            </a:r>
            <a:r>
              <a:rPr lang="en-US" sz="3000" dirty="0">
                <a:solidFill>
                  <a:schemeClr val="bg2">
                    <a:lumMod val="90000"/>
                  </a:schemeClr>
                </a:solidFill>
                <a:latin typeface="+mn-lt"/>
                <a:cs typeface="Lucida Console"/>
              </a:rPr>
              <a:t>Writing </a:t>
            </a:r>
            <a:r>
              <a:rPr lang="en-US" sz="3000" dirty="0" smtClean="0">
                <a:solidFill>
                  <a:schemeClr val="bg2">
                    <a:lumMod val="90000"/>
                  </a:schemeClr>
                </a:solidFill>
                <a:latin typeface="+mn-lt"/>
                <a:cs typeface="Lucida Console"/>
              </a:rPr>
              <a:t>Instruments </a:t>
            </a:r>
            <a:r>
              <a:rPr lang="en-US" sz="3000" dirty="0" smtClean="0">
                <a:solidFill>
                  <a:srgbClr val="FFFF00"/>
                </a:solidFill>
                <a:latin typeface="+mn-lt"/>
                <a:cs typeface="Lucida Console"/>
              </a:rPr>
              <a:t>=&gt;</a:t>
            </a:r>
            <a:r>
              <a:rPr lang="en-US" sz="3000" dirty="0" smtClean="0">
                <a:solidFill>
                  <a:schemeClr val="bg2">
                    <a:lumMod val="50000"/>
                  </a:schemeClr>
                </a:solidFill>
                <a:latin typeface="+mn-lt"/>
                <a:cs typeface="Lucida Console"/>
              </a:rPr>
              <a:t>Justice as Compensation</a:t>
            </a:r>
            <a:r>
              <a:rPr lang="en-US" sz="3000" dirty="0" smtClean="0">
                <a:solidFill>
                  <a:schemeClr val="bg1">
                    <a:lumMod val="75000"/>
                  </a:schemeClr>
                </a:solidFill>
                <a:latin typeface="+mn-lt"/>
                <a:cs typeface="Lucida Console"/>
              </a:rPr>
              <a:t> </a:t>
            </a:r>
            <a:r>
              <a:rPr lang="en-US" sz="3000" dirty="0" smtClean="0">
                <a:solidFill>
                  <a:schemeClr val="tx1">
                    <a:lumMod val="65000"/>
                    <a:lumOff val="35000"/>
                  </a:schemeClr>
                </a:solidFill>
                <a:latin typeface="+mn-lt"/>
                <a:cs typeface="Lucida Console"/>
              </a:rPr>
              <a:t>  </a:t>
            </a:r>
          </a:p>
          <a:p>
            <a:pPr marL="0" indent="0">
              <a:lnSpc>
                <a:spcPct val="100000"/>
              </a:lnSpc>
              <a:buNone/>
            </a:pPr>
            <a:r>
              <a:rPr lang="en-US" sz="3000" dirty="0" smtClean="0">
                <a:solidFill>
                  <a:srgbClr val="558ED5"/>
                </a:solidFill>
                <a:latin typeface="+mn-lt"/>
                <a:cs typeface="Lucida Console"/>
              </a:rPr>
              <a:t>3. </a:t>
            </a:r>
            <a:r>
              <a:rPr lang="en-US" sz="3000" dirty="0">
                <a:solidFill>
                  <a:schemeClr val="tx2">
                    <a:lumMod val="20000"/>
                    <a:lumOff val="80000"/>
                  </a:schemeClr>
                </a:solidFill>
                <a:latin typeface="+mn-lt"/>
                <a:cs typeface="Lucida Console"/>
              </a:rPr>
              <a:t>Printing </a:t>
            </a:r>
            <a:r>
              <a:rPr lang="en-US" sz="3000" dirty="0" smtClean="0">
                <a:solidFill>
                  <a:schemeClr val="tx2">
                    <a:lumMod val="20000"/>
                    <a:lumOff val="80000"/>
                  </a:schemeClr>
                </a:solidFill>
                <a:latin typeface="+mn-lt"/>
                <a:cs typeface="Lucida Console"/>
              </a:rPr>
              <a:t>Press    </a:t>
            </a:r>
            <a:r>
              <a:rPr lang="en-US" sz="3000" dirty="0" smtClean="0">
                <a:solidFill>
                  <a:srgbClr val="FFFF00"/>
                </a:solidFill>
                <a:latin typeface="+mn-lt"/>
                <a:cs typeface="Lucida Console"/>
              </a:rPr>
              <a:t>=&gt;   </a:t>
            </a:r>
            <a:r>
              <a:rPr lang="en-US" sz="3000" dirty="0" smtClean="0">
                <a:solidFill>
                  <a:srgbClr val="558ED5"/>
                </a:solidFill>
                <a:latin typeface="+mn-lt"/>
                <a:cs typeface="Lucida Console"/>
              </a:rPr>
              <a:t>Jus</a:t>
            </a:r>
            <a:r>
              <a:rPr lang="en-US" sz="3000" dirty="0" smtClean="0">
                <a:solidFill>
                  <a:schemeClr val="tx2">
                    <a:lumMod val="60000"/>
                    <a:lumOff val="40000"/>
                  </a:schemeClr>
                </a:solidFill>
                <a:latin typeface="+mn-lt"/>
                <a:cs typeface="Lucida Console"/>
              </a:rPr>
              <a:t>tice as</a:t>
            </a:r>
            <a:r>
              <a:rPr lang="en-US" sz="3000" dirty="0">
                <a:solidFill>
                  <a:schemeClr val="tx2">
                    <a:lumMod val="60000"/>
                    <a:lumOff val="40000"/>
                  </a:schemeClr>
                </a:solidFill>
                <a:latin typeface="+mn-lt"/>
                <a:cs typeface="Lucida Console"/>
              </a:rPr>
              <a:t> </a:t>
            </a:r>
            <a:r>
              <a:rPr lang="en-US" sz="3000" dirty="0" smtClean="0">
                <a:solidFill>
                  <a:schemeClr val="tx2">
                    <a:lumMod val="60000"/>
                    <a:lumOff val="40000"/>
                  </a:schemeClr>
                </a:solidFill>
                <a:latin typeface="+mn-lt"/>
                <a:cs typeface="Lucida Console"/>
              </a:rPr>
              <a:t>Rights</a:t>
            </a:r>
            <a:endParaRPr lang="en-US" sz="3000" dirty="0" smtClean="0">
              <a:solidFill>
                <a:schemeClr val="bg2">
                  <a:lumMod val="50000"/>
                </a:schemeClr>
              </a:solidFill>
              <a:latin typeface="+mn-lt"/>
              <a:cs typeface="Lucida Console"/>
            </a:endParaRPr>
          </a:p>
          <a:p>
            <a:pPr marL="0" indent="0">
              <a:lnSpc>
                <a:spcPct val="100000"/>
              </a:lnSpc>
              <a:buNone/>
            </a:pPr>
            <a:r>
              <a:rPr lang="en-US" sz="3000" dirty="0" smtClean="0">
                <a:solidFill>
                  <a:srgbClr val="D99694"/>
                </a:solidFill>
                <a:latin typeface="+mn-lt"/>
                <a:cs typeface="Lucida Console"/>
              </a:rPr>
              <a:t>4. </a:t>
            </a:r>
            <a:r>
              <a:rPr lang="en-US" sz="3000" dirty="0" smtClean="0">
                <a:solidFill>
                  <a:schemeClr val="accent2">
                    <a:lumMod val="20000"/>
                    <a:lumOff val="80000"/>
                  </a:schemeClr>
                </a:solidFill>
                <a:latin typeface="+mn-lt"/>
                <a:cs typeface="Lucida Console"/>
              </a:rPr>
              <a:t>Mass Media      </a:t>
            </a:r>
            <a:r>
              <a:rPr lang="en-US" sz="3000" dirty="0" smtClean="0">
                <a:solidFill>
                  <a:srgbClr val="FFFF00"/>
                </a:solidFill>
                <a:latin typeface="+mn-lt"/>
                <a:cs typeface="Lucida Console"/>
              </a:rPr>
              <a:t>=&gt;      </a:t>
            </a:r>
            <a:r>
              <a:rPr lang="en-US" sz="3000" dirty="0" smtClean="0">
                <a:solidFill>
                  <a:schemeClr val="accent2">
                    <a:lumMod val="60000"/>
                    <a:lumOff val="40000"/>
                  </a:schemeClr>
                </a:solidFill>
                <a:latin typeface="+mn-lt"/>
                <a:cs typeface="Lucida Console"/>
              </a:rPr>
              <a:t>Justice as Truth</a:t>
            </a:r>
          </a:p>
          <a:p>
            <a:pPr marL="0" indent="0">
              <a:lnSpc>
                <a:spcPct val="100000"/>
              </a:lnSpc>
              <a:buNone/>
            </a:pPr>
            <a:r>
              <a:rPr lang="en-US" sz="3000" dirty="0" smtClean="0">
                <a:solidFill>
                  <a:schemeClr val="accent3">
                    <a:lumMod val="60000"/>
                    <a:lumOff val="40000"/>
                  </a:schemeClr>
                </a:solidFill>
                <a:latin typeface="+mn-lt"/>
                <a:cs typeface="Lucida Console"/>
              </a:rPr>
              <a:t>5. </a:t>
            </a:r>
            <a:r>
              <a:rPr lang="en-US" sz="3000" dirty="0" smtClean="0">
                <a:solidFill>
                  <a:schemeClr val="accent3">
                    <a:lumMod val="20000"/>
                    <a:lumOff val="80000"/>
                  </a:schemeClr>
                </a:solidFill>
                <a:latin typeface="+mn-lt"/>
                <a:cs typeface="Lucida Console"/>
              </a:rPr>
              <a:t>Digital </a:t>
            </a:r>
            <a:r>
              <a:rPr lang="en-US" sz="3000" dirty="0" smtClean="0">
                <a:solidFill>
                  <a:schemeClr val="accent2">
                    <a:lumMod val="20000"/>
                    <a:lumOff val="80000"/>
                  </a:schemeClr>
                </a:solidFill>
                <a:latin typeface="+mn-lt"/>
                <a:cs typeface="Lucida Console"/>
              </a:rPr>
              <a:t>    </a:t>
            </a:r>
            <a:r>
              <a:rPr lang="en-US" sz="3000" dirty="0" smtClean="0">
                <a:solidFill>
                  <a:srgbClr val="FFFF00"/>
                </a:solidFill>
                <a:latin typeface="+mn-lt"/>
                <a:cs typeface="Lucida Console"/>
              </a:rPr>
              <a:t>=&gt;     </a:t>
            </a:r>
            <a:r>
              <a:rPr lang="en-US" sz="3000" dirty="0" smtClean="0">
                <a:solidFill>
                  <a:srgbClr val="C3D69B"/>
                </a:solidFill>
                <a:latin typeface="+mn-lt"/>
                <a:cs typeface="Lucida Console"/>
              </a:rPr>
              <a:t>Justice as Resolution</a:t>
            </a:r>
          </a:p>
          <a:p>
            <a:pPr marL="0" indent="0">
              <a:lnSpc>
                <a:spcPct val="100000"/>
              </a:lnSpc>
              <a:buNone/>
            </a:pPr>
            <a:r>
              <a:rPr lang="en-US" sz="3000" dirty="0" smtClean="0">
                <a:solidFill>
                  <a:srgbClr val="8064A2"/>
                </a:solidFill>
                <a:latin typeface="+mn-lt"/>
                <a:cs typeface="Lucida Console"/>
              </a:rPr>
              <a:t>6. </a:t>
            </a:r>
            <a:r>
              <a:rPr lang="en-US" sz="3000" dirty="0" smtClean="0">
                <a:solidFill>
                  <a:schemeClr val="accent4">
                    <a:lumMod val="40000"/>
                    <a:lumOff val="60000"/>
                  </a:schemeClr>
                </a:solidFill>
                <a:latin typeface="+mn-lt"/>
                <a:cs typeface="Lucida Console"/>
              </a:rPr>
              <a:t>Big Data</a:t>
            </a:r>
            <a:r>
              <a:rPr lang="en-US" sz="3000" dirty="0" smtClean="0">
                <a:solidFill>
                  <a:srgbClr val="FFFF00"/>
                </a:solidFill>
                <a:latin typeface="+mn-lt"/>
                <a:cs typeface="Lucida Console"/>
              </a:rPr>
              <a:t>=&gt;</a:t>
            </a:r>
            <a:r>
              <a:rPr lang="en-US" sz="3000" dirty="0" smtClean="0">
                <a:solidFill>
                  <a:schemeClr val="accent4"/>
                </a:solidFill>
                <a:latin typeface="+mn-lt"/>
                <a:cs typeface="Lucida Console"/>
              </a:rPr>
              <a:t>Justice as (Individual) Boundaries         </a:t>
            </a:r>
            <a:endParaRPr lang="en-US" sz="3000" dirty="0" smtClean="0">
              <a:solidFill>
                <a:srgbClr val="FF0000"/>
              </a:solidFill>
              <a:latin typeface="+mn-lt"/>
              <a:cs typeface="Lucida Console"/>
            </a:endParaRPr>
          </a:p>
          <a:p>
            <a:pPr marL="0" indent="0">
              <a:lnSpc>
                <a:spcPct val="100000"/>
              </a:lnSpc>
              <a:buNone/>
            </a:pPr>
            <a:r>
              <a:rPr lang="en-US" sz="3000" dirty="0" smtClean="0">
                <a:solidFill>
                  <a:srgbClr val="FF0000"/>
                </a:solidFill>
                <a:latin typeface="+mn-lt"/>
                <a:cs typeface="Lucida Console"/>
              </a:rPr>
              <a:t>7. Virtual reality</a:t>
            </a:r>
            <a:r>
              <a:rPr lang="en-US" sz="3000" dirty="0" smtClean="0">
                <a:solidFill>
                  <a:srgbClr val="FFFF00"/>
                </a:solidFill>
                <a:latin typeface="+mn-lt"/>
                <a:cs typeface="Lucida Console"/>
              </a:rPr>
              <a:t>        =&gt;     Freedom </a:t>
            </a:r>
            <a:r>
              <a:rPr lang="en-US" sz="3000" smtClean="0">
                <a:solidFill>
                  <a:srgbClr val="FFFF00"/>
                </a:solidFill>
                <a:latin typeface="+mn-lt"/>
                <a:cs typeface="Lucida Console"/>
              </a:rPr>
              <a:t>of Thought</a:t>
            </a:r>
            <a:endParaRPr lang="en-US" sz="3000" b="1" dirty="0" smtClean="0">
              <a:solidFill>
                <a:srgbClr val="FF0000"/>
              </a:solidFill>
              <a:latin typeface="+mn-lt"/>
              <a:cs typeface="Lucida Console"/>
            </a:endParaRPr>
          </a:p>
          <a:p>
            <a:pPr marL="0" indent="0">
              <a:buNone/>
            </a:pPr>
            <a:endParaRPr lang="en-US" sz="3200" dirty="0">
              <a:solidFill>
                <a:schemeClr val="accent4"/>
              </a:solidFill>
              <a:latin typeface="Lucida Console" panose="020B0609040504020204" pitchFamily="49" charset="0"/>
            </a:endParaRPr>
          </a:p>
        </p:txBody>
      </p:sp>
      <p:sp>
        <p:nvSpPr>
          <p:cNvPr id="5" name="Content Placeholder 4"/>
          <p:cNvSpPr>
            <a:spLocks noGrp="1"/>
          </p:cNvSpPr>
          <p:nvPr>
            <p:ph sz="half" idx="2"/>
          </p:nvPr>
        </p:nvSpPr>
        <p:spPr>
          <a:xfrm>
            <a:off x="11525373" y="1007524"/>
            <a:ext cx="1418853" cy="1172628"/>
          </a:xfrm>
        </p:spPr>
        <p:txBody>
          <a:bodyPr>
            <a:normAutofit/>
          </a:bodyPr>
          <a:lstStyle/>
          <a:p>
            <a:pPr marL="0" indent="0">
              <a:buNone/>
            </a:pPr>
            <a:endParaRPr lang="en-US" sz="3200" dirty="0">
              <a:solidFill>
                <a:srgbClr val="008000"/>
              </a:solidFill>
            </a:endParaRPr>
          </a:p>
          <a:p>
            <a:pPr marL="0" indent="0">
              <a:buNone/>
            </a:pPr>
            <a:endParaRPr lang="en-US" dirty="0"/>
          </a:p>
        </p:txBody>
      </p:sp>
    </p:spTree>
    <p:extLst>
      <p:ext uri="{BB962C8B-B14F-4D97-AF65-F5344CB8AC3E}">
        <p14:creationId xmlns:p14="http://schemas.microsoft.com/office/powerpoint/2010/main" val="31487760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 y="9116"/>
            <a:ext cx="9143999" cy="1016000"/>
          </a:xfrm>
        </p:spPr>
        <p:txBody>
          <a:bodyPr>
            <a:noAutofit/>
          </a:bodyPr>
          <a:lstStyle/>
          <a:p>
            <a:r>
              <a:rPr lang="en-US" sz="4400" b="1" dirty="0" smtClean="0">
                <a:solidFill>
                  <a:srgbClr val="FFFF00"/>
                </a:solidFill>
                <a:latin typeface="+mn-lt"/>
                <a:cs typeface="Times New Roman"/>
              </a:rPr>
              <a:t> </a:t>
            </a:r>
            <a:r>
              <a:rPr lang="en-US" b="1" dirty="0" smtClean="0">
                <a:solidFill>
                  <a:srgbClr val="FFFF00"/>
                </a:solidFill>
                <a:latin typeface="+mn-lt"/>
                <a:cs typeface="Times New Roman"/>
              </a:rPr>
              <a:t>Not Mutually Exclusive Phases…</a:t>
            </a:r>
            <a:endParaRPr lang="en-US" b="1" dirty="0">
              <a:solidFill>
                <a:srgbClr val="FFFF00"/>
              </a:solidFill>
              <a:latin typeface="+mn-lt"/>
              <a:cs typeface="Times New Roman"/>
            </a:endParaRPr>
          </a:p>
        </p:txBody>
      </p:sp>
      <p:sp>
        <p:nvSpPr>
          <p:cNvPr id="6" name="Content Placeholder 5"/>
          <p:cNvSpPr>
            <a:spLocks noGrp="1"/>
          </p:cNvSpPr>
          <p:nvPr>
            <p:ph sz="quarter" idx="10"/>
          </p:nvPr>
        </p:nvSpPr>
        <p:spPr>
          <a:xfrm>
            <a:off x="178615" y="1025116"/>
            <a:ext cx="8965385" cy="5026790"/>
          </a:xfrm>
        </p:spPr>
        <p:txBody>
          <a:bodyPr>
            <a:normAutofit/>
          </a:bodyPr>
          <a:lstStyle/>
          <a:p>
            <a:pPr marL="0" indent="0">
              <a:buNone/>
            </a:pPr>
            <a:r>
              <a:rPr lang="en-US" sz="2800" dirty="0" smtClean="0">
                <a:solidFill>
                  <a:schemeClr val="bg1"/>
                </a:solidFill>
                <a:latin typeface="Lucida Console"/>
                <a:cs typeface="Lucida Console"/>
              </a:rPr>
              <a:t>Might work as suggested in:</a:t>
            </a:r>
          </a:p>
          <a:p>
            <a:pPr marL="0" indent="0">
              <a:buNone/>
            </a:pPr>
            <a:r>
              <a:rPr lang="en-US" sz="2800" dirty="0">
                <a:solidFill>
                  <a:schemeClr val="bg1"/>
                </a:solidFill>
                <a:latin typeface="Lucida Console"/>
                <a:cs typeface="Lucida Console"/>
              </a:rPr>
              <a:t>D.L Shaw, “The Rise and Fall of American Mass Media: Roles of Technology and Leadership”, April 1991 “Roy W. Howard Lecture” Indiana University</a:t>
            </a:r>
            <a:r>
              <a:rPr lang="en-US" sz="2800" dirty="0" smtClean="0">
                <a:solidFill>
                  <a:schemeClr val="bg1"/>
                </a:solidFill>
                <a:latin typeface="Lucida Console"/>
                <a:cs typeface="Lucida Console"/>
              </a:rPr>
              <a:t>.</a:t>
            </a:r>
          </a:p>
          <a:p>
            <a:pPr marL="0" indent="0">
              <a:buNone/>
            </a:pPr>
            <a:endParaRPr lang="en-US" sz="3200" dirty="0">
              <a:solidFill>
                <a:schemeClr val="bg1"/>
              </a:solidFill>
              <a:latin typeface="Lucida Console"/>
              <a:cs typeface="Lucida Console"/>
            </a:endParaRPr>
          </a:p>
          <a:p>
            <a:r>
              <a:rPr lang="en-US" sz="2800" i="1" dirty="0">
                <a:solidFill>
                  <a:schemeClr val="bg1"/>
                </a:solidFill>
                <a:latin typeface="Lucida Console"/>
                <a:cs typeface="Lucida Console"/>
              </a:rPr>
              <a:t>“No medium, once it has lost it’s dominant position has ever returned to the top</a:t>
            </a:r>
            <a:r>
              <a:rPr lang="en-US" sz="2800" i="1" dirty="0" smtClean="0">
                <a:solidFill>
                  <a:schemeClr val="bg1"/>
                </a:solidFill>
                <a:latin typeface="Lucida Console"/>
                <a:cs typeface="Lucida Console"/>
              </a:rPr>
              <a:t>”</a:t>
            </a:r>
          </a:p>
          <a:p>
            <a:r>
              <a:rPr lang="en-US" sz="2800" dirty="0" smtClean="0">
                <a:solidFill>
                  <a:srgbClr val="FF6600"/>
                </a:solidFill>
                <a:latin typeface="Lucida Console"/>
                <a:cs typeface="Lucida Console"/>
              </a:rPr>
              <a:t>Accordingly all forms of justice are present in some form even if superseded.</a:t>
            </a:r>
          </a:p>
          <a:p>
            <a:endParaRPr lang="en-US" sz="2800" i="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3668389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8801"/>
            <a:ext cx="9144000" cy="1016000"/>
          </a:xfrm>
        </p:spPr>
        <p:txBody>
          <a:bodyPr>
            <a:noAutofit/>
          </a:bodyPr>
          <a:lstStyle/>
          <a:p>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Not Only Memes of Justice…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064801"/>
            <a:ext cx="8567390" cy="4967263"/>
          </a:xfrm>
        </p:spPr>
        <p:txBody>
          <a:bodyPr>
            <a:noAutofit/>
          </a:bodyPr>
          <a:lstStyle/>
          <a:p>
            <a:pPr marL="0" indent="0">
              <a:buNone/>
            </a:pPr>
            <a:r>
              <a:rPr lang="en-US" dirty="0" smtClean="0">
                <a:solidFill>
                  <a:srgbClr val="FFFFFF"/>
                </a:solidFill>
                <a:latin typeface="Lucida Console"/>
                <a:cs typeface="Lucida Console"/>
              </a:rPr>
              <a:t>Similar </a:t>
            </a:r>
            <a:r>
              <a:rPr lang="en-US" dirty="0">
                <a:solidFill>
                  <a:srgbClr val="FFFFFF"/>
                </a:solidFill>
                <a:latin typeface="Lucida Console"/>
                <a:cs typeface="Lucida Console"/>
              </a:rPr>
              <a:t>e</a:t>
            </a:r>
            <a:r>
              <a:rPr lang="en-US" dirty="0" smtClean="0">
                <a:solidFill>
                  <a:srgbClr val="FFFFFF"/>
                </a:solidFill>
                <a:latin typeface="Lucida Console"/>
                <a:cs typeface="Lucida Console"/>
              </a:rPr>
              <a:t>xercise can be tried with:</a:t>
            </a:r>
          </a:p>
          <a:p>
            <a:pPr marL="457200" indent="-457200">
              <a:buAutoNum type="arabicPeriod"/>
            </a:pPr>
            <a:r>
              <a:rPr lang="en-US" dirty="0" smtClean="0">
                <a:solidFill>
                  <a:srgbClr val="FFFFFF"/>
                </a:solidFill>
                <a:latin typeface="Lucida Console"/>
                <a:cs typeface="Lucida Console"/>
              </a:rPr>
              <a:t>Technology &amp; Education</a:t>
            </a:r>
          </a:p>
          <a:p>
            <a:pPr marL="457200" indent="-457200">
              <a:buAutoNum type="arabicPeriod"/>
            </a:pPr>
            <a:r>
              <a:rPr lang="en-US" dirty="0" smtClean="0">
                <a:solidFill>
                  <a:srgbClr val="FFFFFF"/>
                </a:solidFill>
                <a:latin typeface="Lucida Console"/>
                <a:cs typeface="Lucida Console"/>
              </a:rPr>
              <a:t>Technology &amp; Science</a:t>
            </a:r>
          </a:p>
          <a:p>
            <a:pPr marL="457200" indent="-457200">
              <a:buAutoNum type="arabicPeriod"/>
            </a:pPr>
            <a:r>
              <a:rPr lang="en-US" dirty="0" smtClean="0">
                <a:solidFill>
                  <a:srgbClr val="FFFFFF"/>
                </a:solidFill>
                <a:latin typeface="Lucida Console"/>
                <a:cs typeface="Lucida Console"/>
              </a:rPr>
              <a:t>Technology &amp; Politics</a:t>
            </a:r>
          </a:p>
          <a:p>
            <a:pPr marL="457200" indent="-457200">
              <a:buAutoNum type="arabicPeriod"/>
            </a:pPr>
            <a:r>
              <a:rPr lang="en-US" dirty="0" smtClean="0">
                <a:solidFill>
                  <a:srgbClr val="FFFFFF"/>
                </a:solidFill>
                <a:latin typeface="Lucida Console"/>
                <a:cs typeface="Lucida Console"/>
              </a:rPr>
              <a:t>Technology &amp; Communication </a:t>
            </a:r>
          </a:p>
          <a:p>
            <a:pPr marL="457200" indent="-457200">
              <a:buAutoNum type="arabicPeriod"/>
            </a:pPr>
            <a:r>
              <a:rPr lang="en-US" dirty="0" smtClean="0">
                <a:solidFill>
                  <a:srgbClr val="FFFFFF"/>
                </a:solidFill>
                <a:latin typeface="Lucida Console"/>
                <a:cs typeface="Lucida Console"/>
              </a:rPr>
              <a:t>Technology &amp; Media</a:t>
            </a:r>
          </a:p>
          <a:p>
            <a:pPr marL="457200" indent="-457200">
              <a:buAutoNum type="arabicPeriod"/>
            </a:pPr>
            <a:r>
              <a:rPr lang="en-US" dirty="0" smtClean="0">
                <a:solidFill>
                  <a:srgbClr val="FFFFFF"/>
                </a:solidFill>
                <a:latin typeface="Lucida Console"/>
                <a:cs typeface="Lucida Console"/>
              </a:rPr>
              <a:t>Technology &amp; Language</a:t>
            </a:r>
          </a:p>
          <a:p>
            <a:pPr marL="457200" indent="-457200">
              <a:buAutoNum type="arabicPeriod"/>
            </a:pPr>
            <a:r>
              <a:rPr lang="en-US" dirty="0" smtClean="0">
                <a:solidFill>
                  <a:srgbClr val="FFFFFF"/>
                </a:solidFill>
                <a:latin typeface="Lucida Console"/>
                <a:cs typeface="Lucida Console"/>
              </a:rPr>
              <a:t>Technology &amp; Philanthropy</a:t>
            </a:r>
          </a:p>
          <a:p>
            <a:pPr marL="457200" indent="-457200">
              <a:buAutoNum type="arabicPeriod"/>
            </a:pPr>
            <a:r>
              <a:rPr lang="en-US" dirty="0" smtClean="0">
                <a:solidFill>
                  <a:srgbClr val="FFFFFF"/>
                </a:solidFill>
                <a:latin typeface="Lucida Console"/>
                <a:cs typeface="Lucida Console"/>
              </a:rPr>
              <a:t>Technology &amp; Religion</a:t>
            </a:r>
          </a:p>
          <a:p>
            <a:pPr marL="457200" indent="-457200">
              <a:buAutoNum type="arabicPeriod"/>
            </a:pPr>
            <a:r>
              <a:rPr lang="en-US" dirty="0" smtClean="0">
                <a:solidFill>
                  <a:srgbClr val="FFFFFF"/>
                </a:solidFill>
                <a:latin typeface="Lucida Console"/>
                <a:cs typeface="Lucida Console"/>
              </a:rPr>
              <a:t>Technology &amp; Social Relationships</a:t>
            </a:r>
          </a:p>
          <a:p>
            <a:pPr marL="457200" indent="-457200">
              <a:buAutoNum type="arabicPeriod"/>
            </a:pPr>
            <a:r>
              <a:rPr lang="en-US" dirty="0">
                <a:solidFill>
                  <a:srgbClr val="FFFFFF"/>
                </a:solidFill>
                <a:latin typeface="Lucida Console"/>
                <a:cs typeface="Lucida Console"/>
              </a:rPr>
              <a:t> </a:t>
            </a:r>
            <a:r>
              <a:rPr lang="en-US" dirty="0" smtClean="0">
                <a:solidFill>
                  <a:srgbClr val="93CDDD"/>
                </a:solidFill>
                <a:latin typeface="Lucida Console"/>
                <a:cs typeface="Lucida Console"/>
              </a:rPr>
              <a:t>&amp;…</a:t>
            </a:r>
          </a:p>
          <a:p>
            <a:pPr marL="0" indent="0">
              <a:buNone/>
            </a:pPr>
            <a:endParaRPr lang="en-US" sz="2800" dirty="0">
              <a:solidFill>
                <a:srgbClr val="FFFFFF"/>
              </a:solidFill>
              <a:latin typeface="Lucida Console"/>
              <a:cs typeface="Lucida Console"/>
            </a:endParaRPr>
          </a:p>
        </p:txBody>
      </p:sp>
    </p:spTree>
    <p:extLst>
      <p:ext uri="{BB962C8B-B14F-4D97-AF65-F5344CB8AC3E}">
        <p14:creationId xmlns:p14="http://schemas.microsoft.com/office/powerpoint/2010/main" val="2132351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5. It has always been thus…</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174355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584" y="0"/>
            <a:ext cx="8887416" cy="1180147"/>
          </a:xfrm>
        </p:spPr>
        <p:txBody>
          <a:bodyPr>
            <a:normAutofit/>
          </a:bodyPr>
          <a:lstStyle/>
          <a:p>
            <a:r>
              <a:rPr lang="en-US" b="1" dirty="0" smtClean="0">
                <a:solidFill>
                  <a:srgbClr val="FFFF00"/>
                </a:solidFill>
                <a:latin typeface="+mn-lt"/>
                <a:cs typeface="P22 Typewriter"/>
              </a:rPr>
              <a:t>Before Justice was Revenge</a:t>
            </a:r>
            <a:endParaRPr lang="en-US" b="1" dirty="0">
              <a:solidFill>
                <a:srgbClr val="FFFF00"/>
              </a:solidFill>
              <a:latin typeface="+mn-lt"/>
              <a:cs typeface="P22 Typewriter"/>
            </a:endParaRPr>
          </a:p>
        </p:txBody>
      </p:sp>
      <p:sp>
        <p:nvSpPr>
          <p:cNvPr id="3" name="Content Placeholder 2"/>
          <p:cNvSpPr>
            <a:spLocks noGrp="1"/>
          </p:cNvSpPr>
          <p:nvPr>
            <p:ph sz="quarter" idx="10"/>
          </p:nvPr>
        </p:nvSpPr>
        <p:spPr>
          <a:xfrm>
            <a:off x="256584" y="987635"/>
            <a:ext cx="6951151" cy="4720587"/>
          </a:xfrm>
        </p:spPr>
        <p:txBody>
          <a:bodyPr>
            <a:normAutofit lnSpcReduction="10000"/>
          </a:bodyPr>
          <a:lstStyle/>
          <a:p>
            <a:pPr marL="0" indent="0">
              <a:buNone/>
            </a:pPr>
            <a:r>
              <a:rPr lang="en-US" sz="2800" i="1" dirty="0" smtClean="0">
                <a:solidFill>
                  <a:schemeClr val="bg1"/>
                </a:solidFill>
                <a:latin typeface="Lucida Console"/>
                <a:cs typeface="Lucida Console"/>
              </a:rPr>
              <a:t>“Revenge </a:t>
            </a:r>
            <a:r>
              <a:rPr lang="en-US" sz="2800" i="1" dirty="0">
                <a:solidFill>
                  <a:schemeClr val="bg1"/>
                </a:solidFill>
                <a:latin typeface="Lucida Console"/>
                <a:cs typeface="Lucida Console"/>
              </a:rPr>
              <a:t>is a kind of wild </a:t>
            </a:r>
            <a:endParaRPr lang="en-US" sz="2800" i="1" dirty="0" smtClean="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justice</a:t>
            </a:r>
            <a:r>
              <a:rPr lang="en-US" sz="2800" i="1" dirty="0">
                <a:solidFill>
                  <a:schemeClr val="bg1"/>
                </a:solidFill>
                <a:latin typeface="Lucida Console"/>
                <a:cs typeface="Lucida Console"/>
              </a:rPr>
              <a:t>, which the more a man's </a:t>
            </a:r>
            <a:endParaRPr lang="en-US" sz="2800" i="1" dirty="0" smtClean="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nature </a:t>
            </a:r>
            <a:r>
              <a:rPr lang="en-US" sz="2800" i="1" dirty="0">
                <a:solidFill>
                  <a:schemeClr val="bg1"/>
                </a:solidFill>
                <a:latin typeface="Lucida Console"/>
                <a:cs typeface="Lucida Console"/>
              </a:rPr>
              <a:t>runs to, the more ought </a:t>
            </a:r>
            <a:endParaRPr lang="en-US" sz="2800" i="1" dirty="0" smtClean="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law </a:t>
            </a:r>
            <a:r>
              <a:rPr lang="en-US" sz="2800" i="1" dirty="0">
                <a:solidFill>
                  <a:schemeClr val="bg1"/>
                </a:solidFill>
                <a:latin typeface="Lucida Console"/>
                <a:cs typeface="Lucida Console"/>
              </a:rPr>
              <a:t>to weed it </a:t>
            </a:r>
            <a:r>
              <a:rPr lang="en-US" sz="2800" i="1" dirty="0" smtClean="0">
                <a:solidFill>
                  <a:schemeClr val="bg1"/>
                </a:solidFill>
                <a:latin typeface="Lucida Console"/>
                <a:cs typeface="Lucida Console"/>
              </a:rPr>
              <a:t>out.”</a:t>
            </a:r>
            <a:r>
              <a:rPr lang="en-US" sz="2800" dirty="0" smtClean="0">
                <a:solidFill>
                  <a:schemeClr val="bg1"/>
                </a:solidFill>
                <a:latin typeface="Lucida Console"/>
                <a:cs typeface="Lucida Console"/>
              </a:rPr>
              <a:t> - </a:t>
            </a:r>
            <a:r>
              <a:rPr lang="en-US" sz="2800" b="1" dirty="0" smtClean="0">
                <a:solidFill>
                  <a:schemeClr val="bg1"/>
                </a:solidFill>
                <a:latin typeface="Lucida Console"/>
                <a:cs typeface="Lucida Console"/>
              </a:rPr>
              <a:t>Francis  </a:t>
            </a:r>
          </a:p>
          <a:p>
            <a:pPr marL="0" indent="0">
              <a:buNone/>
            </a:pPr>
            <a:r>
              <a:rPr lang="en-US" sz="2800" b="1" dirty="0" smtClean="0">
                <a:solidFill>
                  <a:schemeClr val="bg1"/>
                </a:solidFill>
                <a:latin typeface="Lucida Console"/>
                <a:cs typeface="Lucida Console"/>
              </a:rPr>
              <a:t>Bacon</a:t>
            </a:r>
            <a:r>
              <a:rPr lang="en-US" sz="2800" dirty="0">
                <a:solidFill>
                  <a:schemeClr val="bg1"/>
                </a:solidFill>
                <a:latin typeface="Lucida Console"/>
                <a:cs typeface="Lucida Console"/>
              </a:rPr>
              <a:t> </a:t>
            </a:r>
            <a:endParaRPr lang="en-US" sz="2800" dirty="0" smtClean="0">
              <a:solidFill>
                <a:schemeClr val="bg1"/>
              </a:solidFill>
              <a:latin typeface="Lucida Console"/>
              <a:cs typeface="Lucida Console"/>
            </a:endParaRPr>
          </a:p>
          <a:p>
            <a:pPr marL="0" indent="0">
              <a:buNone/>
            </a:pPr>
            <a:endParaRPr lang="en-US" sz="2800" dirty="0">
              <a:solidFill>
                <a:schemeClr val="bg1"/>
              </a:solidFill>
              <a:latin typeface="Lucida Console"/>
              <a:cs typeface="Lucida Console"/>
            </a:endParaRPr>
          </a:p>
          <a:p>
            <a:pPr marL="0" indent="0">
              <a:buNone/>
            </a:pPr>
            <a:r>
              <a:rPr lang="en-US" sz="2800" i="1" dirty="0" smtClean="0">
                <a:solidFill>
                  <a:schemeClr val="bg1"/>
                </a:solidFill>
                <a:latin typeface="Lucida Console"/>
                <a:cs typeface="Lucida Console"/>
              </a:rPr>
              <a:t>“Haste me to </a:t>
            </a:r>
            <a:r>
              <a:rPr lang="en-US" sz="2800" i="1" dirty="0" err="1" smtClean="0">
                <a:solidFill>
                  <a:schemeClr val="bg1"/>
                </a:solidFill>
                <a:latin typeface="Lucida Console"/>
                <a:cs typeface="Lucida Console"/>
              </a:rPr>
              <a:t>know’t</a:t>
            </a:r>
            <a:r>
              <a:rPr lang="en-US" sz="2800" i="1" dirty="0">
                <a:solidFill>
                  <a:schemeClr val="bg1"/>
                </a:solidFill>
                <a:latin typeface="Lucida Console"/>
                <a:cs typeface="Lucida Console"/>
              </a:rPr>
              <a:t>,</a:t>
            </a:r>
            <a:r>
              <a:rPr lang="en-US" sz="2800" i="1" dirty="0" smtClean="0">
                <a:solidFill>
                  <a:schemeClr val="bg1"/>
                </a:solidFill>
                <a:latin typeface="Lucida Console"/>
                <a:cs typeface="Lucida Console"/>
              </a:rPr>
              <a:t> that I,  </a:t>
            </a:r>
          </a:p>
          <a:p>
            <a:pPr marL="0" indent="0">
              <a:buNone/>
            </a:pPr>
            <a:r>
              <a:rPr lang="en-US" sz="2800" i="1" dirty="0" smtClean="0">
                <a:solidFill>
                  <a:schemeClr val="bg1"/>
                </a:solidFill>
                <a:latin typeface="Lucida Console"/>
                <a:cs typeface="Lucida Console"/>
              </a:rPr>
              <a:t>with wings as swift</a:t>
            </a:r>
          </a:p>
          <a:p>
            <a:pPr marL="0" indent="0">
              <a:buNone/>
            </a:pPr>
            <a:r>
              <a:rPr lang="en-US" sz="2800" i="1" dirty="0" smtClean="0">
                <a:solidFill>
                  <a:schemeClr val="bg1"/>
                </a:solidFill>
                <a:latin typeface="Lucida Console"/>
                <a:cs typeface="Lucida Console"/>
              </a:rPr>
              <a:t>As meditation or the thoughts  </a:t>
            </a:r>
          </a:p>
          <a:p>
            <a:pPr marL="0" indent="0">
              <a:buNone/>
            </a:pPr>
            <a:r>
              <a:rPr lang="en-US" sz="2800" i="1" dirty="0" smtClean="0">
                <a:solidFill>
                  <a:schemeClr val="bg1"/>
                </a:solidFill>
                <a:latin typeface="Lucida Console"/>
                <a:cs typeface="Lucida Console"/>
              </a:rPr>
              <a:t>of love,</a:t>
            </a:r>
          </a:p>
          <a:p>
            <a:pPr marL="0" indent="0">
              <a:buNone/>
            </a:pPr>
            <a:r>
              <a:rPr lang="en-US" sz="2800" i="1" dirty="0" smtClean="0">
                <a:solidFill>
                  <a:schemeClr val="bg1"/>
                </a:solidFill>
                <a:latin typeface="Lucida Console"/>
                <a:cs typeface="Lucida Console"/>
              </a:rPr>
              <a:t>May sweep to my revenge”</a:t>
            </a:r>
          </a:p>
          <a:p>
            <a:pPr marL="0" indent="0">
              <a:buNone/>
            </a:pPr>
            <a:r>
              <a:rPr lang="en-US" sz="2800" dirty="0" smtClean="0">
                <a:solidFill>
                  <a:schemeClr val="bg1"/>
                </a:solidFill>
                <a:latin typeface="Lucida Console"/>
                <a:cs typeface="Lucida Console"/>
              </a:rPr>
              <a:t>HAMLET (1.5.7)</a:t>
            </a:r>
            <a:endParaRPr lang="en-US" sz="2800" dirty="0">
              <a:solidFill>
                <a:schemeClr val="bg1"/>
              </a:solidFill>
              <a:latin typeface="Lucida Console"/>
              <a:cs typeface="Lucida Console"/>
            </a:endParaRPr>
          </a:p>
        </p:txBody>
      </p:sp>
      <p:pic>
        <p:nvPicPr>
          <p:cNvPr id="4" name="Content Placeholder 3" descr="402px-Prince_Hamlet_kill_King_Claudius,_in_Shakespeare's_Hamlet_.jpg"/>
          <p:cNvPicPr>
            <a:picLocks noChangeAspect="1"/>
          </p:cNvPicPr>
          <p:nvPr/>
        </p:nvPicPr>
        <p:blipFill rotWithShape="1">
          <a:blip r:embed="rId2">
            <a:extLst>
              <a:ext uri="{28A0092B-C50C-407E-A947-70E740481C1C}">
                <a14:useLocalDpi xmlns:a14="http://schemas.microsoft.com/office/drawing/2010/main" val="0"/>
              </a:ext>
            </a:extLst>
          </a:blip>
          <a:srcRect l="-639" r="250"/>
          <a:stretch/>
        </p:blipFill>
        <p:spPr>
          <a:xfrm>
            <a:off x="6846775" y="2581620"/>
            <a:ext cx="1976770" cy="2934090"/>
          </a:xfrm>
          <a:prstGeom prst="rect">
            <a:avLst/>
          </a:prstGeom>
        </p:spPr>
      </p:pic>
    </p:spTree>
    <p:extLst>
      <p:ext uri="{BB962C8B-B14F-4D97-AF65-F5344CB8AC3E}">
        <p14:creationId xmlns:p14="http://schemas.microsoft.com/office/powerpoint/2010/main" val="1322036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4405"/>
            <a:ext cx="9144000" cy="1016000"/>
          </a:xfrm>
        </p:spPr>
        <p:txBody>
          <a:bodyPr>
            <a:noAutofit/>
          </a:bodyPr>
          <a:lstStyle/>
          <a:p>
            <a:r>
              <a:rPr lang="en-US" sz="5400" b="1" dirty="0" smtClean="0">
                <a:solidFill>
                  <a:srgbClr val="FFFF00"/>
                </a:solidFill>
                <a:latin typeface="+mn-lt"/>
                <a:cs typeface="Times New Roman"/>
              </a:rPr>
              <a:t>  </a:t>
            </a:r>
            <a:r>
              <a:rPr lang="en-US" b="1" dirty="0" smtClean="0">
                <a:solidFill>
                  <a:srgbClr val="FFFF00"/>
                </a:solidFill>
                <a:latin typeface="+mn-lt"/>
                <a:cs typeface="Times New Roman"/>
              </a:rPr>
              <a:t>Anthropology of Justice  </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157517"/>
            <a:ext cx="8686800" cy="4967202"/>
          </a:xfrm>
        </p:spPr>
        <p:txBody>
          <a:bodyPr>
            <a:normAutofit/>
          </a:bodyPr>
          <a:lstStyle/>
          <a:p>
            <a:pPr marL="0" indent="0">
              <a:buNone/>
            </a:pPr>
            <a:r>
              <a:rPr lang="en-US" dirty="0" smtClean="0">
                <a:solidFill>
                  <a:srgbClr val="FFFFFF"/>
                </a:solidFill>
                <a:latin typeface="Lucida Console"/>
                <a:cs typeface="Lucida Console"/>
              </a:rPr>
              <a:t>“S</a:t>
            </a:r>
            <a:r>
              <a:rPr lang="en-US" dirty="0" smtClean="0">
                <a:solidFill>
                  <a:schemeClr val="bg1"/>
                </a:solidFill>
                <a:latin typeface="Lucida Console"/>
                <a:cs typeface="Lucida Console"/>
              </a:rPr>
              <a:t>o you might say that ancient theories of  </a:t>
            </a:r>
          </a:p>
          <a:p>
            <a:pPr marL="0" indent="0">
              <a:buNone/>
            </a:pPr>
            <a:r>
              <a:rPr lang="en-US" dirty="0" smtClean="0">
                <a:solidFill>
                  <a:schemeClr val="bg1"/>
                </a:solidFill>
                <a:latin typeface="Lucida Console"/>
                <a:cs typeface="Lucida Console"/>
              </a:rPr>
              <a:t>justice start with virtue, while modern </a:t>
            </a:r>
          </a:p>
          <a:p>
            <a:pPr marL="0" indent="0">
              <a:buNone/>
            </a:pPr>
            <a:r>
              <a:rPr lang="en-US" dirty="0" smtClean="0">
                <a:solidFill>
                  <a:schemeClr val="bg1"/>
                </a:solidFill>
                <a:latin typeface="Lucida Console"/>
                <a:cs typeface="Lucida Console"/>
              </a:rPr>
              <a:t>theories start with freedom”</a:t>
            </a:r>
          </a:p>
          <a:p>
            <a:pPr marL="0" indent="0">
              <a:buNone/>
            </a:pPr>
            <a:r>
              <a:rPr lang="en-US" dirty="0" smtClean="0">
                <a:solidFill>
                  <a:schemeClr val="bg1"/>
                </a:solidFill>
                <a:latin typeface="Lucida Console"/>
                <a:cs typeface="Lucida Console"/>
              </a:rPr>
              <a:t>“Justice: What’s the Right Thing To Do” </a:t>
            </a:r>
          </a:p>
          <a:p>
            <a:pPr marL="0" indent="0">
              <a:buNone/>
            </a:pPr>
            <a:r>
              <a:rPr lang="en-US" dirty="0" smtClean="0">
                <a:solidFill>
                  <a:schemeClr val="bg1"/>
                </a:solidFill>
                <a:latin typeface="Lucida Console"/>
                <a:cs typeface="Lucida Console"/>
              </a:rPr>
              <a:t>@ p.9, Michael </a:t>
            </a:r>
            <a:r>
              <a:rPr lang="en-US" dirty="0" err="1" smtClean="0">
                <a:solidFill>
                  <a:schemeClr val="bg1"/>
                </a:solidFill>
                <a:latin typeface="Lucida Console"/>
                <a:cs typeface="Lucida Console"/>
              </a:rPr>
              <a:t>Sandel</a:t>
            </a:r>
            <a:endParaRPr lang="en-US" dirty="0" smtClean="0">
              <a:solidFill>
                <a:schemeClr val="bg1"/>
              </a:solidFill>
              <a:latin typeface="Lucida Console"/>
              <a:cs typeface="Lucida Console"/>
            </a:endParaRPr>
          </a:p>
          <a:p>
            <a:pPr marL="0" indent="0">
              <a:buNone/>
            </a:pPr>
            <a:endParaRPr lang="en-US" dirty="0">
              <a:solidFill>
                <a:schemeClr val="bg1"/>
              </a:solidFill>
              <a:latin typeface="Lucida Console"/>
              <a:cs typeface="Lucida Console"/>
            </a:endParaRPr>
          </a:p>
        </p:txBody>
      </p:sp>
      <p:pic>
        <p:nvPicPr>
          <p:cNvPr id="4" name="Content Placeholder 3" descr="250px-Luca_Giordano_013.jpg"/>
          <p:cNvPicPr>
            <a:picLocks noChangeAspect="1"/>
          </p:cNvPicPr>
          <p:nvPr/>
        </p:nvPicPr>
        <p:blipFill rotWithShape="1">
          <a:blip r:embed="rId2">
            <a:extLst>
              <a:ext uri="{28A0092B-C50C-407E-A947-70E740481C1C}">
                <a14:useLocalDpi xmlns:a14="http://schemas.microsoft.com/office/drawing/2010/main" val="0"/>
              </a:ext>
            </a:extLst>
          </a:blip>
          <a:srcRect l="-184" r="299"/>
          <a:stretch/>
        </p:blipFill>
        <p:spPr>
          <a:xfrm>
            <a:off x="5678201" y="2763512"/>
            <a:ext cx="2322800" cy="3264954"/>
          </a:xfrm>
          <a:prstGeom prst="rect">
            <a:avLst/>
          </a:prstGeom>
        </p:spPr>
      </p:pic>
    </p:spTree>
    <p:extLst>
      <p:ext uri="{BB962C8B-B14F-4D97-AF65-F5344CB8AC3E}">
        <p14:creationId xmlns:p14="http://schemas.microsoft.com/office/powerpoint/2010/main" val="2884365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23167"/>
            <a:ext cx="9144000" cy="1016000"/>
          </a:xfrm>
        </p:spPr>
        <p:txBody>
          <a:bodyPr>
            <a:noAutofit/>
          </a:bodyPr>
          <a:lstStyle/>
          <a:p>
            <a:r>
              <a:rPr lang="en-US" sz="4400" dirty="0">
                <a:solidFill>
                  <a:schemeClr val="bg1">
                    <a:lumMod val="75000"/>
                  </a:schemeClr>
                </a:solidFill>
              </a:rPr>
              <a:t/>
            </a:r>
            <a:br>
              <a:rPr lang="en-US" sz="4400" dirty="0">
                <a:solidFill>
                  <a:schemeClr val="bg1">
                    <a:lumMod val="75000"/>
                  </a:schemeClr>
                </a:solidFill>
              </a:rPr>
            </a:br>
            <a:r>
              <a:rPr lang="en-US" sz="4400" dirty="0" smtClean="0">
                <a:solidFill>
                  <a:schemeClr val="bg1">
                    <a:lumMod val="75000"/>
                  </a:schemeClr>
                </a:solidFill>
              </a:rPr>
              <a:t>  </a:t>
            </a:r>
            <a:r>
              <a:rPr lang="en-US" sz="3600" b="1" dirty="0" smtClean="0">
                <a:solidFill>
                  <a:schemeClr val="bg1">
                    <a:lumMod val="75000"/>
                  </a:schemeClr>
                </a:solidFill>
                <a:latin typeface="+mn-lt"/>
                <a:cs typeface="Times New Roman"/>
              </a:rPr>
              <a:t>1</a:t>
            </a:r>
            <a:r>
              <a:rPr lang="en-US" sz="3600" b="1" dirty="0">
                <a:solidFill>
                  <a:schemeClr val="bg1">
                    <a:lumMod val="75000"/>
                  </a:schemeClr>
                </a:solidFill>
                <a:latin typeface="+mn-lt"/>
                <a:cs typeface="Times New Roman"/>
              </a:rPr>
              <a:t>. </a:t>
            </a:r>
            <a:r>
              <a:rPr lang="en-US" sz="3600" b="1" dirty="0">
                <a:solidFill>
                  <a:schemeClr val="bg1">
                    <a:lumMod val="95000"/>
                  </a:schemeClr>
                </a:solidFill>
                <a:latin typeface="+mn-lt"/>
                <a:cs typeface="Times New Roman"/>
              </a:rPr>
              <a:t>Pre-literate </a:t>
            </a:r>
            <a:r>
              <a:rPr lang="en-US" sz="3600" b="1" dirty="0" smtClean="0">
                <a:solidFill>
                  <a:srgbClr val="FFFF00"/>
                </a:solidFill>
                <a:latin typeface="+mn-lt"/>
                <a:cs typeface="Times New Roman"/>
              </a:rPr>
              <a:t>=&gt;</a:t>
            </a:r>
            <a:r>
              <a:rPr lang="en-US" sz="3600" b="1" dirty="0" smtClean="0">
                <a:solidFill>
                  <a:schemeClr val="bg1">
                    <a:lumMod val="95000"/>
                  </a:schemeClr>
                </a:solidFill>
                <a:latin typeface="+mn-lt"/>
                <a:cs typeface="Times New Roman"/>
              </a:rPr>
              <a:t> </a:t>
            </a:r>
            <a:r>
              <a:rPr lang="en-US" sz="3600" b="1" dirty="0" smtClean="0">
                <a:solidFill>
                  <a:srgbClr val="BFBFBF"/>
                </a:solidFill>
                <a:latin typeface="+mn-lt"/>
                <a:cs typeface="Times New Roman"/>
              </a:rPr>
              <a:t>Justice </a:t>
            </a:r>
            <a:r>
              <a:rPr lang="en-US" sz="3600" b="1" dirty="0">
                <a:solidFill>
                  <a:srgbClr val="BFBFBF"/>
                </a:solidFill>
                <a:latin typeface="+mn-lt"/>
                <a:cs typeface="Times New Roman"/>
              </a:rPr>
              <a:t>as </a:t>
            </a:r>
            <a:r>
              <a:rPr lang="en-US" sz="3600" b="1" dirty="0" smtClean="0">
                <a:solidFill>
                  <a:srgbClr val="BFBFBF"/>
                </a:solidFill>
                <a:latin typeface="+mn-lt"/>
                <a:cs typeface="Times New Roman"/>
              </a:rPr>
              <a:t>Retribution</a:t>
            </a:r>
            <a:r>
              <a:rPr lang="en-US" sz="3600" dirty="0" smtClean="0">
                <a:solidFill>
                  <a:srgbClr val="BFBFBF"/>
                </a:solidFill>
                <a:latin typeface="+mn-lt"/>
                <a:cs typeface="Times New Roman"/>
              </a:rPr>
              <a:t>  </a:t>
            </a:r>
            <a:r>
              <a:rPr lang="en-US" sz="4400" dirty="0">
                <a:solidFill>
                  <a:srgbClr val="BFBFBF"/>
                </a:solidFill>
              </a:rPr>
              <a:t/>
            </a:r>
            <a:br>
              <a:rPr lang="en-US" sz="4400" dirty="0">
                <a:solidFill>
                  <a:srgbClr val="BFBFBF"/>
                </a:solidFill>
              </a:rPr>
            </a:br>
            <a:endParaRPr lang="en-US" sz="4400" dirty="0"/>
          </a:p>
        </p:txBody>
      </p:sp>
      <p:sp>
        <p:nvSpPr>
          <p:cNvPr id="6" name="Content Placeholder 5"/>
          <p:cNvSpPr>
            <a:spLocks noGrp="1"/>
          </p:cNvSpPr>
          <p:nvPr>
            <p:ph sz="quarter" idx="10"/>
          </p:nvPr>
        </p:nvSpPr>
        <p:spPr>
          <a:xfrm>
            <a:off x="336880" y="1085324"/>
            <a:ext cx="8686800" cy="4909978"/>
          </a:xfrm>
        </p:spPr>
        <p:txBody>
          <a:bodyPr>
            <a:normAutofit fontScale="92500" lnSpcReduction="10000"/>
          </a:bodyPr>
          <a:lstStyle/>
          <a:p>
            <a:pPr marL="0" indent="0">
              <a:buNone/>
            </a:pPr>
            <a:r>
              <a:rPr lang="en-US" dirty="0">
                <a:solidFill>
                  <a:schemeClr val="bg1"/>
                </a:solidFill>
                <a:latin typeface="Lucida Console"/>
                <a:cs typeface="Lucida Console"/>
              </a:rPr>
              <a:t>Speculation that Code of Hammurabi (Babylonia </a:t>
            </a:r>
            <a:endParaRPr lang="en-US" dirty="0" smtClean="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1172 </a:t>
            </a:r>
            <a:r>
              <a:rPr lang="en-US" dirty="0">
                <a:solidFill>
                  <a:schemeClr val="bg1"/>
                </a:solidFill>
                <a:latin typeface="Lucida Console"/>
                <a:cs typeface="Lucida Console"/>
              </a:rPr>
              <a:t>B.C.) imposed “eye for an </a:t>
            </a:r>
            <a:r>
              <a:rPr lang="en-US" dirty="0" smtClean="0">
                <a:solidFill>
                  <a:schemeClr val="bg1"/>
                </a:solidFill>
                <a:latin typeface="Lucida Console"/>
                <a:cs typeface="Lucida Console"/>
              </a:rPr>
              <a:t>eye”   </a:t>
            </a:r>
          </a:p>
          <a:p>
            <a:pPr marL="0" indent="0">
              <a:buNone/>
            </a:pPr>
            <a:r>
              <a:rPr lang="en-US" dirty="0" smtClean="0">
                <a:solidFill>
                  <a:schemeClr val="bg1"/>
                </a:solidFill>
                <a:latin typeface="Lucida Console"/>
                <a:cs typeface="Lucida Console"/>
              </a:rPr>
              <a:t>punishments </a:t>
            </a:r>
            <a:r>
              <a:rPr lang="en-US" dirty="0">
                <a:solidFill>
                  <a:schemeClr val="bg1"/>
                </a:solidFill>
                <a:latin typeface="Lucida Console"/>
                <a:cs typeface="Lucida Console"/>
              </a:rPr>
              <a:t>to limit uncontrolled revenge as </a:t>
            </a:r>
            <a:r>
              <a:rPr lang="en-US" dirty="0" smtClean="0">
                <a:solidFill>
                  <a:schemeClr val="bg1"/>
                </a:solidFill>
                <a:latin typeface="Lucida Console"/>
                <a:cs typeface="Lucida Console"/>
              </a:rPr>
              <a:t> </a:t>
            </a:r>
          </a:p>
          <a:p>
            <a:pPr marL="0" indent="0">
              <a:buNone/>
            </a:pPr>
            <a:r>
              <a:rPr lang="en-US" dirty="0" smtClean="0">
                <a:solidFill>
                  <a:schemeClr val="bg1"/>
                </a:solidFill>
                <a:latin typeface="Lucida Console"/>
                <a:cs typeface="Lucida Console"/>
              </a:rPr>
              <a:t>the </a:t>
            </a:r>
            <a:r>
              <a:rPr lang="en-US" dirty="0">
                <a:solidFill>
                  <a:schemeClr val="bg1"/>
                </a:solidFill>
                <a:latin typeface="Lucida Console"/>
                <a:cs typeface="Lucida Console"/>
              </a:rPr>
              <a:t>prevailing principle.</a:t>
            </a:r>
          </a:p>
          <a:p>
            <a:pPr marL="0" indent="0">
              <a:buNone/>
            </a:pPr>
            <a:r>
              <a:rPr lang="en-US" dirty="0" smtClean="0">
                <a:solidFill>
                  <a:schemeClr val="bg1"/>
                </a:solidFill>
                <a:latin typeface="Lucida Console"/>
                <a:cs typeface="Lucida Console"/>
              </a:rPr>
              <a:t>* “</a:t>
            </a:r>
            <a:r>
              <a:rPr lang="en-US" dirty="0">
                <a:solidFill>
                  <a:schemeClr val="bg1"/>
                </a:solidFill>
                <a:latin typeface="Lucida Console"/>
                <a:cs typeface="Lucida Console"/>
              </a:rPr>
              <a:t>Let the punishment fit the crime</a:t>
            </a:r>
            <a:r>
              <a:rPr lang="en-US" dirty="0" smtClean="0">
                <a:solidFill>
                  <a:schemeClr val="bg1"/>
                </a:solidFill>
                <a:latin typeface="Lucida Console"/>
                <a:cs typeface="Lucida Console"/>
              </a:rPr>
              <a:t>” </a:t>
            </a:r>
          </a:p>
          <a:p>
            <a:pPr marL="0" indent="0">
              <a:buNone/>
            </a:pPr>
            <a:r>
              <a:rPr lang="en-US" dirty="0" smtClean="0">
                <a:solidFill>
                  <a:srgbClr val="FFFF00"/>
                </a:solidFill>
                <a:latin typeface="Lucida Console"/>
                <a:cs typeface="Lucida Console"/>
              </a:rPr>
              <a:t>* Actually </a:t>
            </a:r>
            <a:r>
              <a:rPr lang="en-US" dirty="0">
                <a:solidFill>
                  <a:srgbClr val="FFFF00"/>
                </a:solidFill>
                <a:latin typeface="Lucida Console"/>
                <a:cs typeface="Lucida Console"/>
              </a:rPr>
              <a:t>a limitation </a:t>
            </a:r>
            <a:r>
              <a:rPr lang="en-US" dirty="0">
                <a:solidFill>
                  <a:schemeClr val="bg1"/>
                </a:solidFill>
                <a:latin typeface="Lucida Console"/>
                <a:cs typeface="Lucida Console"/>
              </a:rPr>
              <a:t>on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unlimited revenge </a:t>
            </a:r>
            <a:r>
              <a:rPr lang="en-US" dirty="0">
                <a:solidFill>
                  <a:schemeClr val="bg1"/>
                </a:solidFill>
                <a:latin typeface="Lucida Console"/>
                <a:cs typeface="Lucida Console"/>
              </a:rPr>
              <a:t>though </a:t>
            </a:r>
            <a:endParaRPr lang="en-US" dirty="0" smtClean="0">
              <a:solidFill>
                <a:schemeClr val="bg1"/>
              </a:solidFill>
              <a:latin typeface="Lucida Console"/>
              <a:cs typeface="Lucida Console"/>
            </a:endParaRP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we see it </a:t>
            </a:r>
            <a:r>
              <a:rPr lang="en-US" dirty="0">
                <a:solidFill>
                  <a:schemeClr val="bg1"/>
                </a:solidFill>
                <a:latin typeface="Lucida Console"/>
                <a:cs typeface="Lucida Console"/>
              </a:rPr>
              <a:t>as barbaric </a:t>
            </a:r>
            <a:r>
              <a:rPr lang="en-US" dirty="0" smtClean="0">
                <a:solidFill>
                  <a:schemeClr val="bg1"/>
                </a:solidFill>
                <a:latin typeface="Lucida Console"/>
                <a:cs typeface="Lucida Console"/>
              </a:rPr>
              <a:t>today.                </a:t>
            </a:r>
          </a:p>
          <a:p>
            <a:pPr marL="0" indent="0">
              <a:buNone/>
            </a:pPr>
            <a:r>
              <a:rPr lang="en-US" dirty="0" smtClean="0">
                <a:solidFill>
                  <a:schemeClr val="bg1"/>
                </a:solidFill>
                <a:latin typeface="Lucida Console"/>
                <a:cs typeface="Lucida Console"/>
              </a:rPr>
              <a:t>* Code </a:t>
            </a:r>
            <a:r>
              <a:rPr lang="en-US" dirty="0">
                <a:solidFill>
                  <a:schemeClr val="bg1"/>
                </a:solidFill>
                <a:latin typeface="Lucida Console"/>
                <a:cs typeface="Lucida Console"/>
              </a:rPr>
              <a:t>of Hammurabi (1900 B.C.</a:t>
            </a:r>
            <a:r>
              <a:rPr lang="en-US" dirty="0" smtClean="0">
                <a:solidFill>
                  <a:schemeClr val="bg1"/>
                </a:solidFill>
                <a:latin typeface="Lucida Console"/>
                <a:cs typeface="Lucida Console"/>
              </a:rPr>
              <a:t>)</a:t>
            </a:r>
          </a:p>
          <a:p>
            <a:pPr marL="0" indent="0">
              <a:buNone/>
            </a:pPr>
            <a:r>
              <a:rPr lang="en-US" dirty="0" smtClean="0">
                <a:solidFill>
                  <a:schemeClr val="bg1"/>
                </a:solidFill>
                <a:latin typeface="Lucida Console"/>
                <a:cs typeface="Lucida Console"/>
              </a:rPr>
              <a:t>  was </a:t>
            </a:r>
            <a:r>
              <a:rPr lang="en-US" dirty="0" smtClean="0">
                <a:solidFill>
                  <a:srgbClr val="FFFF00"/>
                </a:solidFill>
                <a:latin typeface="Lucida Console"/>
                <a:cs typeface="Lucida Console"/>
              </a:rPr>
              <a:t>a </a:t>
            </a:r>
            <a:r>
              <a:rPr lang="en-US" dirty="0">
                <a:solidFill>
                  <a:srgbClr val="FFFF00"/>
                </a:solidFill>
                <a:latin typeface="Lucida Console"/>
                <a:cs typeface="Lucida Console"/>
              </a:rPr>
              <a:t>non-binding restatement </a:t>
            </a:r>
            <a:endParaRPr lang="en-US" dirty="0" smtClean="0">
              <a:solidFill>
                <a:srgbClr val="FFFF00"/>
              </a:solidFill>
              <a:latin typeface="Lucida Console"/>
              <a:cs typeface="Lucida Console"/>
            </a:endParaRPr>
          </a:p>
          <a:p>
            <a:pPr marL="0" indent="0">
              <a:buNone/>
            </a:pPr>
            <a:r>
              <a:rPr lang="en-US" dirty="0">
                <a:solidFill>
                  <a:srgbClr val="FFFF00"/>
                </a:solidFill>
                <a:latin typeface="Lucida Console"/>
                <a:cs typeface="Lucida Console"/>
              </a:rPr>
              <a:t> </a:t>
            </a:r>
            <a:r>
              <a:rPr lang="en-US" dirty="0" smtClean="0">
                <a:solidFill>
                  <a:srgbClr val="FFFF00"/>
                </a:solidFill>
                <a:latin typeface="Lucida Console"/>
                <a:cs typeface="Lucida Console"/>
              </a:rPr>
              <a:t> of </a:t>
            </a:r>
            <a:r>
              <a:rPr lang="en-US" dirty="0">
                <a:solidFill>
                  <a:srgbClr val="FFFF00"/>
                </a:solidFill>
                <a:latin typeface="Lucida Console"/>
                <a:cs typeface="Lucida Console"/>
              </a:rPr>
              <a:t>Principles</a:t>
            </a:r>
            <a:r>
              <a:rPr lang="en-US" dirty="0" smtClean="0">
                <a:solidFill>
                  <a:srgbClr val="FFFF00"/>
                </a:solidFill>
                <a:latin typeface="Lucida Console"/>
                <a:cs typeface="Lucida Console"/>
              </a:rPr>
              <a:t>*</a:t>
            </a:r>
          </a:p>
          <a:p>
            <a:pPr marL="0" indent="0">
              <a:buNone/>
            </a:pPr>
            <a:r>
              <a:rPr lang="en-US" dirty="0" smtClean="0">
                <a:solidFill>
                  <a:schemeClr val="bg1"/>
                </a:solidFill>
                <a:latin typeface="Lucida Console"/>
                <a:cs typeface="Lucida Console"/>
              </a:rPr>
              <a:t>* Related to trial by ordeal?</a:t>
            </a:r>
            <a:endParaRPr lang="en-US" dirty="0">
              <a:solidFill>
                <a:schemeClr val="bg1"/>
              </a:solidFill>
              <a:latin typeface="Lucida Console"/>
              <a:cs typeface="Lucida Console"/>
            </a:endParaRPr>
          </a:p>
          <a:p>
            <a:pPr marL="0" indent="0">
              <a:buNone/>
            </a:pPr>
            <a:r>
              <a:rPr lang="en-US" dirty="0" smtClean="0">
                <a:solidFill>
                  <a:schemeClr val="bg1"/>
                </a:solidFill>
                <a:latin typeface="Lucida Console"/>
                <a:cs typeface="Lucida Console"/>
              </a:rPr>
              <a:t> </a:t>
            </a:r>
          </a:p>
          <a:p>
            <a:pPr marL="0" indent="0">
              <a:buNone/>
            </a:pPr>
            <a:r>
              <a:rPr lang="en-US" dirty="0" smtClean="0">
                <a:solidFill>
                  <a:schemeClr val="bg1"/>
                </a:solidFill>
                <a:latin typeface="Lucida Console"/>
                <a:cs typeface="Lucida Console"/>
              </a:rPr>
              <a:t>  </a:t>
            </a:r>
            <a:endParaRPr lang="en-US" sz="1600" dirty="0">
              <a:solidFill>
                <a:schemeClr val="bg1"/>
              </a:solidFill>
              <a:latin typeface="Lucida Console"/>
              <a:cs typeface="Lucida Console"/>
            </a:endParaRPr>
          </a:p>
          <a:p>
            <a:pPr marL="0" indent="0">
              <a:buNone/>
            </a:pPr>
            <a:endParaRPr lang="en-US" sz="1400" dirty="0" smtClean="0">
              <a:solidFill>
                <a:schemeClr val="bg1"/>
              </a:solidFill>
              <a:latin typeface="Lucida Console"/>
              <a:cs typeface="Lucida Console"/>
            </a:endParaRPr>
          </a:p>
          <a:p>
            <a:pPr marL="0" indent="0">
              <a:buNone/>
            </a:pPr>
            <a:endParaRPr lang="en-US" sz="1400" dirty="0" smtClean="0">
              <a:solidFill>
                <a:schemeClr val="bg1"/>
              </a:solidFill>
              <a:latin typeface="Lucida Console"/>
              <a:cs typeface="Lucida Console"/>
            </a:endParaRPr>
          </a:p>
          <a:p>
            <a:pPr marL="0" indent="0">
              <a:buNone/>
            </a:pPr>
            <a:r>
              <a:rPr lang="en-US" sz="1400" dirty="0" smtClean="0">
                <a:solidFill>
                  <a:schemeClr val="bg1"/>
                </a:solidFill>
                <a:latin typeface="Lucida Console"/>
                <a:cs typeface="Lucida Console"/>
              </a:rPr>
              <a:t>* Driver and Miles via L. Festinger @ p.156 “The Human Legacy”</a:t>
            </a:r>
            <a:endParaRPr lang="en-US" sz="1400" dirty="0">
              <a:solidFill>
                <a:schemeClr val="bg1"/>
              </a:solidFill>
              <a:latin typeface="Lucida Console"/>
              <a:cs typeface="Lucida Console"/>
            </a:endParaRPr>
          </a:p>
          <a:p>
            <a:endParaRPr lang="en-US" dirty="0"/>
          </a:p>
        </p:txBody>
      </p:sp>
      <p:pic>
        <p:nvPicPr>
          <p:cNvPr id="4" name="Content Placeholder 3" descr="200px-Code-de-Hammurabi-1.jpg"/>
          <p:cNvPicPr>
            <a:picLocks noChangeAspect="1"/>
          </p:cNvPicPr>
          <p:nvPr/>
        </p:nvPicPr>
        <p:blipFill rotWithShape="1">
          <a:blip r:embed="rId2">
            <a:extLst>
              <a:ext uri="{28A0092B-C50C-407E-A947-70E740481C1C}">
                <a14:useLocalDpi xmlns:a14="http://schemas.microsoft.com/office/drawing/2010/main" val="0"/>
              </a:ext>
            </a:extLst>
          </a:blip>
          <a:srcRect l="257" r="-590"/>
          <a:stretch/>
        </p:blipFill>
        <p:spPr>
          <a:xfrm>
            <a:off x="6709732" y="2182115"/>
            <a:ext cx="2180898" cy="3206160"/>
          </a:xfrm>
          <a:prstGeom prst="rect">
            <a:avLst/>
          </a:prstGeom>
        </p:spPr>
      </p:pic>
    </p:spTree>
    <p:extLst>
      <p:ext uri="{BB962C8B-B14F-4D97-AF65-F5344CB8AC3E}">
        <p14:creationId xmlns:p14="http://schemas.microsoft.com/office/powerpoint/2010/main" val="1025863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8012"/>
            <a:ext cx="9144000" cy="1016000"/>
          </a:xfrm>
        </p:spPr>
        <p:txBody>
          <a:bodyPr>
            <a:normAutofit/>
          </a:bodyPr>
          <a:lstStyle/>
          <a:p>
            <a:r>
              <a:rPr lang="en-US" sz="4400" b="1" i="1" dirty="0" smtClean="0">
                <a:solidFill>
                  <a:srgbClr val="FFFF00"/>
                </a:solidFill>
                <a:latin typeface="Times New Roman"/>
                <a:cs typeface="Times New Roman"/>
              </a:rPr>
              <a:t> </a:t>
            </a:r>
            <a:r>
              <a:rPr lang="en-US" sz="4400" b="1" i="1" dirty="0">
                <a:solidFill>
                  <a:srgbClr val="FFFF00"/>
                </a:solidFill>
                <a:latin typeface="+mn-lt"/>
                <a:cs typeface="Times New Roman"/>
              </a:rPr>
              <a:t> </a:t>
            </a:r>
            <a:r>
              <a:rPr lang="en-US" sz="4400" b="1" i="1" dirty="0" smtClean="0">
                <a:solidFill>
                  <a:srgbClr val="FFFF00"/>
                </a:solidFill>
                <a:latin typeface="+mn-lt"/>
                <a:cs typeface="Times New Roman"/>
              </a:rPr>
              <a:t> </a:t>
            </a:r>
            <a:r>
              <a:rPr lang="en-US" b="1" dirty="0" smtClean="0">
                <a:solidFill>
                  <a:srgbClr val="FFFF00"/>
                </a:solidFill>
                <a:latin typeface="+mn-lt"/>
                <a:cs typeface="Times New Roman"/>
              </a:rPr>
              <a:t>“An Eye For An Eye”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113525"/>
            <a:ext cx="8686800" cy="4781965"/>
          </a:xfrm>
        </p:spPr>
        <p:txBody>
          <a:bodyPr>
            <a:normAutofit lnSpcReduction="10000"/>
          </a:bodyPr>
          <a:lstStyle/>
          <a:p>
            <a:pPr marL="0" indent="0">
              <a:buNone/>
            </a:pPr>
            <a:r>
              <a:rPr lang="en-US" sz="2800" dirty="0" smtClean="0">
                <a:solidFill>
                  <a:srgbClr val="FFFFFF"/>
                </a:solidFill>
                <a:latin typeface="Lucida Console"/>
                <a:cs typeface="Lucida Console"/>
              </a:rPr>
              <a:t>"</a:t>
            </a:r>
            <a:r>
              <a:rPr lang="en-US" sz="2800" dirty="0">
                <a:solidFill>
                  <a:srgbClr val="FFFFFF"/>
                </a:solidFill>
                <a:latin typeface="Lucida Console"/>
                <a:cs typeface="Lucida Console"/>
              </a:rPr>
              <a:t>And a man who inflicts an injury upon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his </a:t>
            </a:r>
            <a:r>
              <a:rPr lang="en-US" sz="2800" dirty="0">
                <a:solidFill>
                  <a:srgbClr val="FFFFFF"/>
                </a:solidFill>
                <a:latin typeface="Lucida Console"/>
                <a:cs typeface="Lucida Console"/>
              </a:rPr>
              <a:t>fellow </a:t>
            </a:r>
            <a:r>
              <a:rPr lang="en-US" sz="2800" dirty="0" smtClean="0">
                <a:solidFill>
                  <a:srgbClr val="FFFFFF"/>
                </a:solidFill>
                <a:latin typeface="Lucida Console"/>
                <a:cs typeface="Lucida Console"/>
              </a:rPr>
              <a:t>man </a:t>
            </a:r>
            <a:r>
              <a:rPr lang="en-US" sz="2800" dirty="0">
                <a:solidFill>
                  <a:srgbClr val="FFFFFF"/>
                </a:solidFill>
                <a:latin typeface="Lucida Console"/>
                <a:cs typeface="Lucida Console"/>
              </a:rPr>
              <a:t>just as he did, so shall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be </a:t>
            </a:r>
            <a:r>
              <a:rPr lang="en-US" sz="2800" dirty="0">
                <a:solidFill>
                  <a:srgbClr val="FFFFFF"/>
                </a:solidFill>
                <a:latin typeface="Lucida Console"/>
                <a:cs typeface="Lucida Console"/>
              </a:rPr>
              <a:t>done to him </a:t>
            </a:r>
            <a:r>
              <a:rPr lang="en-US" sz="2800" dirty="0" smtClean="0">
                <a:solidFill>
                  <a:srgbClr val="FFFFFF"/>
                </a:solidFill>
                <a:latin typeface="Lucida Console"/>
                <a:cs typeface="Lucida Console"/>
              </a:rPr>
              <a:t>[</a:t>
            </a:r>
            <a:r>
              <a:rPr lang="en-US" sz="2800" dirty="0">
                <a:solidFill>
                  <a:srgbClr val="FFFFFF"/>
                </a:solidFill>
                <a:latin typeface="Lucida Console"/>
                <a:cs typeface="Lucida Console"/>
              </a:rPr>
              <a:t>namely,] fracture for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fracture</a:t>
            </a:r>
            <a:r>
              <a:rPr lang="en-US" sz="2800" dirty="0">
                <a:solidFill>
                  <a:srgbClr val="FFFFFF"/>
                </a:solidFill>
                <a:latin typeface="Lucida Console"/>
                <a:cs typeface="Lucida Console"/>
              </a:rPr>
              <a:t>, eye for eye, tooth for </a:t>
            </a:r>
            <a:r>
              <a:rPr lang="en-US" sz="2800" dirty="0" smtClean="0">
                <a:solidFill>
                  <a:srgbClr val="FFFFFF"/>
                </a:solidFill>
                <a:latin typeface="Lucida Console"/>
                <a:cs typeface="Lucida Console"/>
              </a:rPr>
              <a:t>tooth</a:t>
            </a:r>
            <a:r>
              <a:rPr lang="en-US" sz="2800" dirty="0">
                <a:solidFill>
                  <a:srgbClr val="FFFFFF"/>
                </a:solidFill>
                <a:latin typeface="Lucida Console"/>
                <a:cs typeface="Lucida Console"/>
              </a:rPr>
              <a:t>.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Just </a:t>
            </a:r>
            <a:r>
              <a:rPr lang="en-US" sz="2800" dirty="0">
                <a:solidFill>
                  <a:srgbClr val="FFFFFF"/>
                </a:solidFill>
                <a:latin typeface="Lucida Console"/>
                <a:cs typeface="Lucida Console"/>
              </a:rPr>
              <a:t>as he inflicted an injury upon a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person, so </a:t>
            </a:r>
            <a:r>
              <a:rPr lang="en-US" sz="2800" dirty="0">
                <a:solidFill>
                  <a:srgbClr val="FFFFFF"/>
                </a:solidFill>
                <a:latin typeface="Lucida Console"/>
                <a:cs typeface="Lucida Console"/>
              </a:rPr>
              <a:t>shall it be inflicted upon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him”</a:t>
            </a:r>
          </a:p>
          <a:p>
            <a:pPr marL="0" indent="0">
              <a:buNone/>
            </a:pPr>
            <a:r>
              <a:rPr lang="en-US" sz="2800" dirty="0" smtClean="0">
                <a:solidFill>
                  <a:srgbClr val="FFFF00"/>
                </a:solidFill>
                <a:latin typeface="Lucida Console"/>
                <a:cs typeface="Lucida Console"/>
              </a:rPr>
              <a:t>Leviticus 24:19-21 </a:t>
            </a:r>
          </a:p>
          <a:p>
            <a:pPr marL="0" indent="0">
              <a:buNone/>
            </a:pPr>
            <a:endParaRPr lang="en-US" sz="2800" dirty="0">
              <a:solidFill>
                <a:srgbClr val="FFFFFF"/>
              </a:solidFill>
              <a:latin typeface="Lucida Console"/>
              <a:cs typeface="Lucida Console"/>
            </a:endParaRPr>
          </a:p>
          <a:p>
            <a:pPr marL="0" indent="0">
              <a:buNone/>
            </a:pPr>
            <a:r>
              <a:rPr lang="en-US" sz="2800" dirty="0">
                <a:solidFill>
                  <a:srgbClr val="FFFFFF"/>
                </a:solidFill>
                <a:latin typeface="Lucida Console"/>
                <a:cs typeface="Lucida Console"/>
              </a:rPr>
              <a:t>“An eye for an eye only ends up making </a:t>
            </a:r>
            <a:endParaRPr lang="en-US" sz="2800" dirty="0" smtClean="0">
              <a:solidFill>
                <a:srgbClr val="FFFFFF"/>
              </a:solidFill>
              <a:latin typeface="Lucida Console"/>
              <a:cs typeface="Lucida Console"/>
            </a:endParaRPr>
          </a:p>
          <a:p>
            <a:pPr marL="0" indent="0">
              <a:buNone/>
            </a:pPr>
            <a:r>
              <a:rPr lang="en-US" sz="2800" dirty="0" smtClean="0">
                <a:solidFill>
                  <a:srgbClr val="FFFFFF"/>
                </a:solidFill>
                <a:latin typeface="Lucida Console"/>
                <a:cs typeface="Lucida Console"/>
              </a:rPr>
              <a:t>the </a:t>
            </a:r>
            <a:r>
              <a:rPr lang="en-US" sz="2800" dirty="0">
                <a:solidFill>
                  <a:srgbClr val="FFFFFF"/>
                </a:solidFill>
                <a:latin typeface="Lucida Console"/>
                <a:cs typeface="Lucida Console"/>
              </a:rPr>
              <a:t>whole </a:t>
            </a:r>
            <a:r>
              <a:rPr lang="en-US" sz="2800" dirty="0" smtClean="0">
                <a:solidFill>
                  <a:srgbClr val="FFFFFF"/>
                </a:solidFill>
                <a:latin typeface="Lucida Console"/>
                <a:cs typeface="Lucida Console"/>
              </a:rPr>
              <a:t>world </a:t>
            </a:r>
            <a:r>
              <a:rPr lang="en-US" sz="2800" dirty="0">
                <a:solidFill>
                  <a:srgbClr val="FFFFFF"/>
                </a:solidFill>
                <a:latin typeface="Lucida Console"/>
                <a:cs typeface="Lucida Console"/>
              </a:rPr>
              <a:t>blind.</a:t>
            </a:r>
            <a:r>
              <a:rPr lang="en-US" sz="2800" dirty="0" smtClean="0">
                <a:solidFill>
                  <a:srgbClr val="FFFFFF"/>
                </a:solidFill>
                <a:latin typeface="Lucida Console"/>
                <a:cs typeface="Lucida Console"/>
              </a:rPr>
              <a:t>”</a:t>
            </a:r>
          </a:p>
          <a:p>
            <a:pPr marL="0" indent="0">
              <a:buNone/>
            </a:pPr>
            <a:r>
              <a:rPr lang="en-US" sz="2800" dirty="0" smtClean="0">
                <a:solidFill>
                  <a:srgbClr val="FFFF00"/>
                </a:solidFill>
                <a:latin typeface="Lucida Console"/>
                <a:cs typeface="Lucida Console"/>
              </a:rPr>
              <a:t>Mahatma </a:t>
            </a:r>
            <a:r>
              <a:rPr lang="en-US" sz="2800" dirty="0">
                <a:solidFill>
                  <a:srgbClr val="FFFF00"/>
                </a:solidFill>
                <a:latin typeface="Lucida Console"/>
                <a:cs typeface="Lucida Console"/>
              </a:rPr>
              <a:t>Gandhi </a:t>
            </a:r>
          </a:p>
        </p:txBody>
      </p:sp>
    </p:spTree>
    <p:extLst>
      <p:ext uri="{BB962C8B-B14F-4D97-AF65-F5344CB8AC3E}">
        <p14:creationId xmlns:p14="http://schemas.microsoft.com/office/powerpoint/2010/main" val="24518413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Autofit/>
          </a:bodyPr>
          <a:lstStyle/>
          <a:p>
            <a:r>
              <a:rPr lang="en-US" sz="3200" b="1" dirty="0" smtClean="0">
                <a:solidFill>
                  <a:schemeClr val="bg2">
                    <a:lumMod val="50000"/>
                  </a:schemeClr>
                </a:solidFill>
                <a:latin typeface="+mn-lt"/>
                <a:cs typeface="Lucida Console"/>
              </a:rPr>
              <a:t>   2</a:t>
            </a:r>
            <a:r>
              <a:rPr lang="en-US" sz="3200" b="1" dirty="0">
                <a:solidFill>
                  <a:schemeClr val="bg2">
                    <a:lumMod val="50000"/>
                  </a:schemeClr>
                </a:solidFill>
                <a:latin typeface="+mn-lt"/>
                <a:cs typeface="Lucida Console"/>
              </a:rPr>
              <a:t>. </a:t>
            </a:r>
            <a:r>
              <a:rPr lang="en-US" sz="3200" b="1" dirty="0">
                <a:solidFill>
                  <a:schemeClr val="bg2">
                    <a:lumMod val="90000"/>
                  </a:schemeClr>
                </a:solidFill>
                <a:latin typeface="+mn-lt"/>
                <a:cs typeface="Lucida Console"/>
              </a:rPr>
              <a:t>Writing </a:t>
            </a:r>
            <a:r>
              <a:rPr lang="en-US" sz="3200" b="1" dirty="0" smtClean="0">
                <a:solidFill>
                  <a:schemeClr val="bg2">
                    <a:lumMod val="90000"/>
                  </a:schemeClr>
                </a:solidFill>
                <a:latin typeface="+mn-lt"/>
                <a:cs typeface="Lucida Console"/>
              </a:rPr>
              <a:t>Instruments</a:t>
            </a:r>
            <a:r>
              <a:rPr lang="en-US" sz="3200" b="1" dirty="0">
                <a:solidFill>
                  <a:schemeClr val="bg1">
                    <a:lumMod val="75000"/>
                  </a:schemeClr>
                </a:solidFill>
                <a:latin typeface="+mn-lt"/>
                <a:cs typeface="Lucida Console"/>
              </a:rPr>
              <a:t> </a:t>
            </a:r>
            <a:r>
              <a:rPr lang="en-US" sz="3200" b="1" dirty="0" smtClean="0">
                <a:solidFill>
                  <a:srgbClr val="FFFF00"/>
                </a:solidFill>
                <a:latin typeface="+mn-lt"/>
                <a:cs typeface="Lucida Console"/>
              </a:rPr>
              <a:t>=&gt; </a:t>
            </a:r>
            <a:r>
              <a:rPr lang="en-US" sz="3200" b="1" dirty="0" smtClean="0">
                <a:solidFill>
                  <a:schemeClr val="bg2">
                    <a:lumMod val="50000"/>
                  </a:schemeClr>
                </a:solidFill>
                <a:latin typeface="+mn-lt"/>
                <a:cs typeface="Lucida Console"/>
              </a:rPr>
              <a:t>Justice </a:t>
            </a:r>
            <a:r>
              <a:rPr lang="en-US" sz="3200" b="1" dirty="0">
                <a:solidFill>
                  <a:schemeClr val="bg2">
                    <a:lumMod val="50000"/>
                  </a:schemeClr>
                </a:solidFill>
                <a:latin typeface="+mn-lt"/>
                <a:cs typeface="Lucida Console"/>
              </a:rPr>
              <a:t>as </a:t>
            </a:r>
            <a:r>
              <a:rPr lang="en-US" sz="3200" b="1" dirty="0" smtClean="0">
                <a:solidFill>
                  <a:schemeClr val="bg2">
                    <a:lumMod val="50000"/>
                  </a:schemeClr>
                </a:solidFill>
                <a:latin typeface="+mn-lt"/>
                <a:cs typeface="Lucida Console"/>
              </a:rPr>
              <a:t/>
            </a:r>
            <a:br>
              <a:rPr lang="en-US" sz="3200" b="1" dirty="0" smtClean="0">
                <a:solidFill>
                  <a:schemeClr val="bg2">
                    <a:lumMod val="50000"/>
                  </a:schemeClr>
                </a:solidFill>
                <a:latin typeface="+mn-lt"/>
                <a:cs typeface="Lucida Console"/>
              </a:rPr>
            </a:br>
            <a:r>
              <a:rPr lang="en-US" sz="3200" b="1" dirty="0">
                <a:solidFill>
                  <a:schemeClr val="bg2">
                    <a:lumMod val="50000"/>
                  </a:schemeClr>
                </a:solidFill>
                <a:latin typeface="+mn-lt"/>
                <a:cs typeface="Lucida Console"/>
              </a:rPr>
              <a:t> </a:t>
            </a:r>
            <a:r>
              <a:rPr lang="en-US" sz="3200" b="1" dirty="0" smtClean="0">
                <a:solidFill>
                  <a:schemeClr val="bg2">
                    <a:lumMod val="50000"/>
                  </a:schemeClr>
                </a:solidFill>
                <a:latin typeface="+mn-lt"/>
                <a:cs typeface="Lucida Console"/>
              </a:rPr>
              <a:t>                                              Compensation</a:t>
            </a:r>
            <a:endParaRPr lang="en-US" sz="3200" b="1" dirty="0">
              <a:latin typeface="+mn-lt"/>
              <a:cs typeface="Lucida Console"/>
            </a:endParaRPr>
          </a:p>
        </p:txBody>
      </p:sp>
      <p:sp>
        <p:nvSpPr>
          <p:cNvPr id="3" name="Content Placeholder 2"/>
          <p:cNvSpPr>
            <a:spLocks noGrp="1"/>
          </p:cNvSpPr>
          <p:nvPr>
            <p:ph sz="quarter" idx="10"/>
          </p:nvPr>
        </p:nvSpPr>
        <p:spPr>
          <a:xfrm>
            <a:off x="211694" y="1410286"/>
            <a:ext cx="6293483" cy="4588574"/>
          </a:xfrm>
        </p:spPr>
        <p:txBody>
          <a:bodyPr>
            <a:normAutofit/>
          </a:bodyPr>
          <a:lstStyle/>
          <a:p>
            <a:pPr marL="0" indent="0">
              <a:buNone/>
            </a:pPr>
            <a:r>
              <a:rPr lang="en-US" sz="3200" dirty="0" smtClean="0">
                <a:solidFill>
                  <a:srgbClr val="FFFFFF"/>
                </a:solidFill>
                <a:latin typeface="Lucida Console"/>
                <a:cs typeface="Lucida Console"/>
              </a:rPr>
              <a:t>Law </a:t>
            </a:r>
            <a:r>
              <a:rPr lang="en-US" sz="3200" dirty="0">
                <a:solidFill>
                  <a:srgbClr val="FFFFFF"/>
                </a:solidFill>
                <a:latin typeface="Lucida Console"/>
                <a:cs typeface="Lucida Console"/>
              </a:rPr>
              <a:t>of </a:t>
            </a:r>
            <a:r>
              <a:rPr lang="en-US" sz="3200" dirty="0" err="1">
                <a:solidFill>
                  <a:srgbClr val="FFFFFF"/>
                </a:solidFill>
                <a:latin typeface="Lucida Console"/>
                <a:cs typeface="Lucida Console"/>
              </a:rPr>
              <a:t>Æthelberht</a:t>
            </a:r>
            <a:r>
              <a:rPr lang="en-US" sz="3200" dirty="0">
                <a:solidFill>
                  <a:srgbClr val="FFFFFF"/>
                </a:solidFill>
                <a:latin typeface="Lucida Console"/>
                <a:cs typeface="Lucida Console"/>
              </a:rPr>
              <a:t> </a:t>
            </a:r>
            <a:endParaRPr lang="en-US" sz="3200" dirty="0" smtClean="0">
              <a:solidFill>
                <a:srgbClr val="FFFFFF"/>
              </a:solidFill>
              <a:latin typeface="Lucida Console"/>
              <a:cs typeface="Lucida Console"/>
            </a:endParaRPr>
          </a:p>
          <a:p>
            <a:pPr marL="0" indent="0">
              <a:buNone/>
            </a:pPr>
            <a:r>
              <a:rPr lang="en-US" sz="3200" dirty="0" smtClean="0">
                <a:solidFill>
                  <a:srgbClr val="FFFFFF"/>
                </a:solidFill>
                <a:latin typeface="Lucida Console"/>
                <a:cs typeface="Lucida Console"/>
              </a:rPr>
              <a:t>(</a:t>
            </a:r>
            <a:r>
              <a:rPr lang="en-US" sz="3200" dirty="0">
                <a:solidFill>
                  <a:srgbClr val="FFFFFF"/>
                </a:solidFill>
                <a:latin typeface="Lucida Console"/>
                <a:cs typeface="Lucida Console"/>
              </a:rPr>
              <a:t>early 7th </a:t>
            </a:r>
            <a:endParaRPr lang="en-US" sz="3200" dirty="0" smtClean="0">
              <a:solidFill>
                <a:srgbClr val="FFFFFF"/>
              </a:solidFill>
              <a:latin typeface="Lucida Console"/>
              <a:cs typeface="Lucida Console"/>
            </a:endParaRPr>
          </a:p>
          <a:p>
            <a:pPr marL="0" indent="0">
              <a:buNone/>
            </a:pPr>
            <a:r>
              <a:rPr lang="en-US" sz="3200" dirty="0" smtClean="0">
                <a:solidFill>
                  <a:srgbClr val="FFFFFF"/>
                </a:solidFill>
                <a:latin typeface="Lucida Console"/>
                <a:cs typeface="Lucida Console"/>
              </a:rPr>
              <a:t>century</a:t>
            </a:r>
            <a:r>
              <a:rPr lang="en-US" sz="3200" dirty="0">
                <a:solidFill>
                  <a:srgbClr val="FFFFFF"/>
                </a:solidFill>
                <a:latin typeface="Lucida Console"/>
                <a:cs typeface="Lucida Console"/>
              </a:rPr>
              <a:t>) </a:t>
            </a:r>
            <a:r>
              <a:rPr lang="en-US" sz="3200" dirty="0" smtClean="0">
                <a:solidFill>
                  <a:srgbClr val="FFFFFF"/>
                </a:solidFill>
                <a:latin typeface="Lucida Console"/>
                <a:cs typeface="Lucida Console"/>
              </a:rPr>
              <a:t>first </a:t>
            </a:r>
          </a:p>
          <a:p>
            <a:pPr marL="0" indent="0">
              <a:buNone/>
            </a:pPr>
            <a:r>
              <a:rPr lang="en-US" sz="3200" dirty="0" smtClean="0">
                <a:solidFill>
                  <a:srgbClr val="FFFFFF"/>
                </a:solidFill>
                <a:latin typeface="Lucida Console"/>
                <a:cs typeface="Lucida Console"/>
              </a:rPr>
              <a:t>Germanic-language </a:t>
            </a:r>
          </a:p>
          <a:p>
            <a:pPr marL="0" indent="0">
              <a:buNone/>
            </a:pPr>
            <a:r>
              <a:rPr lang="en-US" sz="3200" dirty="0" smtClean="0">
                <a:solidFill>
                  <a:srgbClr val="FFFFFF"/>
                </a:solidFill>
                <a:latin typeface="Lucida Console"/>
                <a:cs typeface="Lucida Console"/>
              </a:rPr>
              <a:t>law code sets out </a:t>
            </a:r>
          </a:p>
          <a:p>
            <a:pPr marL="0" indent="0">
              <a:buNone/>
            </a:pPr>
            <a:r>
              <a:rPr lang="en-US" sz="3200" dirty="0" smtClean="0">
                <a:solidFill>
                  <a:srgbClr val="FFFF00"/>
                </a:solidFill>
                <a:latin typeface="Lucida Console"/>
                <a:cs typeface="Lucida Console"/>
              </a:rPr>
              <a:t>compensations</a:t>
            </a:r>
            <a:r>
              <a:rPr lang="en-US" sz="3200" dirty="0" smtClean="0">
                <a:solidFill>
                  <a:srgbClr val="FFFFFF"/>
                </a:solidFill>
                <a:latin typeface="Lucida Console"/>
                <a:cs typeface="Lucida Console"/>
              </a:rPr>
              <a:t> for </a:t>
            </a:r>
          </a:p>
          <a:p>
            <a:pPr marL="0" indent="0">
              <a:buNone/>
            </a:pPr>
            <a:r>
              <a:rPr lang="en-US" sz="3200" dirty="0" smtClean="0">
                <a:solidFill>
                  <a:srgbClr val="FFFFFF"/>
                </a:solidFill>
                <a:latin typeface="Lucida Console"/>
                <a:cs typeface="Lucida Console"/>
              </a:rPr>
              <a:t>loss caused by </a:t>
            </a:r>
          </a:p>
          <a:p>
            <a:pPr marL="0" indent="0">
              <a:buNone/>
            </a:pPr>
            <a:r>
              <a:rPr lang="en-US" sz="3200" dirty="0" smtClean="0">
                <a:solidFill>
                  <a:srgbClr val="FFFFFF"/>
                </a:solidFill>
                <a:latin typeface="Lucida Console"/>
                <a:cs typeface="Lucida Console"/>
              </a:rPr>
              <a:t>others.</a:t>
            </a:r>
            <a:endParaRPr lang="en-US" sz="3200" dirty="0">
              <a:solidFill>
                <a:srgbClr val="FFFFFF"/>
              </a:solidFill>
              <a:latin typeface="Lucida Console"/>
              <a:cs typeface="Lucida Console"/>
            </a:endParaRPr>
          </a:p>
          <a:p>
            <a:endParaRPr lang="en-US" dirty="0"/>
          </a:p>
          <a:p>
            <a:endParaRPr lang="en-US" dirty="0">
              <a:solidFill>
                <a:schemeClr val="bg1"/>
              </a:solidFill>
            </a:endParaRPr>
          </a:p>
          <a:p>
            <a:endParaRPr lang="en-US" dirty="0"/>
          </a:p>
        </p:txBody>
      </p:sp>
      <p:pic>
        <p:nvPicPr>
          <p:cNvPr id="5" name="Content Placeholder 3" descr="250px-Law_of_Æthelberht.jpg"/>
          <p:cNvPicPr>
            <a:picLocks noChangeAspect="1"/>
          </p:cNvPicPr>
          <p:nvPr/>
        </p:nvPicPr>
        <p:blipFill rotWithShape="1">
          <a:blip r:embed="rId2">
            <a:extLst>
              <a:ext uri="{28A0092B-C50C-407E-A947-70E740481C1C}">
                <a14:useLocalDpi xmlns:a14="http://schemas.microsoft.com/office/drawing/2010/main" val="0"/>
              </a:ext>
            </a:extLst>
          </a:blip>
          <a:srcRect l="1067" r="347"/>
          <a:stretch/>
        </p:blipFill>
        <p:spPr>
          <a:xfrm>
            <a:off x="5506521" y="1651338"/>
            <a:ext cx="2393317" cy="3563772"/>
          </a:xfrm>
          <a:prstGeom prst="rect">
            <a:avLst/>
          </a:prstGeom>
        </p:spPr>
      </p:pic>
    </p:spTree>
    <p:extLst>
      <p:ext uri="{BB962C8B-B14F-4D97-AF65-F5344CB8AC3E}">
        <p14:creationId xmlns:p14="http://schemas.microsoft.com/office/powerpoint/2010/main" val="4056739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63844"/>
          </a:xfrm>
        </p:spPr>
        <p:txBody>
          <a:bodyPr>
            <a:normAutofit/>
          </a:bodyPr>
          <a:lstStyle/>
          <a:p>
            <a:r>
              <a:rPr lang="en-US" b="1" dirty="0" smtClean="0">
                <a:solidFill>
                  <a:srgbClr val="FFFF00"/>
                </a:solidFill>
                <a:latin typeface="+mn-lt"/>
                <a:cs typeface="Times New Roman"/>
              </a:rPr>
              <a:t>   Moving towards</a:t>
            </a:r>
            <a:r>
              <a:rPr lang="en-US" b="1" dirty="0">
                <a:solidFill>
                  <a:srgbClr val="FFFF00"/>
                </a:solidFill>
                <a:latin typeface="+mn-lt"/>
                <a:cs typeface="Times New Roman"/>
              </a:rPr>
              <a:t> </a:t>
            </a:r>
            <a:r>
              <a:rPr lang="en-US" b="1" dirty="0" smtClean="0">
                <a:solidFill>
                  <a:srgbClr val="FFFF00"/>
                </a:solidFill>
                <a:latin typeface="+mn-lt"/>
                <a:cs typeface="Times New Roman"/>
              </a:rPr>
              <a:t>Justice as Rights </a:t>
            </a:r>
            <a:endParaRPr lang="en-US" b="1" dirty="0">
              <a:latin typeface="+mn-lt"/>
            </a:endParaRPr>
          </a:p>
        </p:txBody>
      </p:sp>
      <p:sp>
        <p:nvSpPr>
          <p:cNvPr id="3" name="Content Placeholder 2"/>
          <p:cNvSpPr>
            <a:spLocks noGrp="1"/>
          </p:cNvSpPr>
          <p:nvPr>
            <p:ph sz="quarter" idx="10"/>
          </p:nvPr>
        </p:nvSpPr>
        <p:spPr>
          <a:xfrm>
            <a:off x="293086" y="1063845"/>
            <a:ext cx="5329816" cy="4979896"/>
          </a:xfrm>
        </p:spPr>
        <p:txBody>
          <a:bodyPr>
            <a:normAutofit fontScale="92500" lnSpcReduction="10000"/>
          </a:bodyPr>
          <a:lstStyle/>
          <a:p>
            <a:pPr marL="0" indent="0">
              <a:buNone/>
            </a:pPr>
            <a:r>
              <a:rPr lang="en-US" sz="3900" dirty="0" smtClean="0">
                <a:solidFill>
                  <a:schemeClr val="accent1">
                    <a:lumMod val="60000"/>
                    <a:lumOff val="40000"/>
                  </a:schemeClr>
                </a:solidFill>
                <a:latin typeface="Lucida Console"/>
                <a:cs typeface="Lucida Console"/>
              </a:rPr>
              <a:t>*The Magna </a:t>
            </a:r>
            <a:r>
              <a:rPr lang="en-US" sz="3900" dirty="0" err="1" smtClean="0">
                <a:solidFill>
                  <a:schemeClr val="accent1">
                    <a:lumMod val="60000"/>
                    <a:lumOff val="40000"/>
                  </a:schemeClr>
                </a:solidFill>
                <a:latin typeface="Lucida Console"/>
                <a:cs typeface="Lucida Console"/>
              </a:rPr>
              <a:t>Carta</a:t>
            </a:r>
            <a:endParaRPr lang="en-US" sz="3900" dirty="0" smtClean="0">
              <a:solidFill>
                <a:schemeClr val="accent1">
                  <a:lumMod val="60000"/>
                  <a:lumOff val="40000"/>
                </a:schemeClr>
              </a:solidFill>
              <a:latin typeface="Lucida Console"/>
              <a:cs typeface="Lucida Console"/>
            </a:endParaRPr>
          </a:p>
          <a:p>
            <a:pPr marL="0" indent="0">
              <a:buNone/>
            </a:pPr>
            <a:r>
              <a:rPr lang="en-US" sz="3900" dirty="0" smtClean="0">
                <a:solidFill>
                  <a:srgbClr val="FFFFFF"/>
                </a:solidFill>
                <a:latin typeface="Lucida Console"/>
                <a:cs typeface="Lucida Console"/>
              </a:rPr>
              <a:t>Limiting King’s  </a:t>
            </a:r>
          </a:p>
          <a:p>
            <a:pPr marL="0" indent="0">
              <a:buNone/>
            </a:pPr>
            <a:r>
              <a:rPr lang="en-US" sz="3900" dirty="0" smtClean="0">
                <a:solidFill>
                  <a:srgbClr val="FFFFFF"/>
                </a:solidFill>
                <a:latin typeface="Lucida Console"/>
                <a:cs typeface="Lucida Console"/>
              </a:rPr>
              <a:t>arbitrary </a:t>
            </a:r>
          </a:p>
          <a:p>
            <a:pPr marL="0" indent="0">
              <a:buNone/>
            </a:pPr>
            <a:r>
              <a:rPr lang="en-US" sz="3900" dirty="0" smtClean="0">
                <a:solidFill>
                  <a:srgbClr val="FFFFFF"/>
                </a:solidFill>
                <a:latin typeface="Lucida Console"/>
                <a:cs typeface="Lucida Console"/>
              </a:rPr>
              <a:t>powers. </a:t>
            </a:r>
          </a:p>
          <a:p>
            <a:pPr marL="0" indent="0">
              <a:buNone/>
            </a:pPr>
            <a:r>
              <a:rPr lang="en-US" sz="3900" dirty="0" smtClean="0">
                <a:solidFill>
                  <a:srgbClr val="FFFFFF"/>
                </a:solidFill>
                <a:latin typeface="Lucida Console"/>
                <a:cs typeface="Lucida Console"/>
              </a:rPr>
              <a:t>Established  </a:t>
            </a:r>
          </a:p>
          <a:p>
            <a:pPr marL="0" indent="0">
              <a:buNone/>
            </a:pPr>
            <a:r>
              <a:rPr lang="en-US" sz="3900" dirty="0" smtClean="0">
                <a:solidFill>
                  <a:srgbClr val="FFFFFF"/>
                </a:solidFill>
                <a:latin typeface="Lucida Console"/>
                <a:cs typeface="Lucida Console"/>
              </a:rPr>
              <a:t>principle of no </a:t>
            </a:r>
          </a:p>
          <a:p>
            <a:pPr marL="0" indent="0">
              <a:buNone/>
            </a:pPr>
            <a:r>
              <a:rPr lang="en-US" sz="3900" dirty="0" smtClean="0">
                <a:solidFill>
                  <a:srgbClr val="FFFFFF"/>
                </a:solidFill>
                <a:latin typeface="Lucida Console"/>
                <a:cs typeface="Lucida Console"/>
              </a:rPr>
              <a:t>punishment </a:t>
            </a:r>
          </a:p>
          <a:p>
            <a:pPr marL="0" indent="0">
              <a:buNone/>
            </a:pPr>
            <a:r>
              <a:rPr lang="en-US" sz="3900" dirty="0" smtClean="0">
                <a:solidFill>
                  <a:srgbClr val="FFFFFF"/>
                </a:solidFill>
                <a:latin typeface="Lucida Console"/>
                <a:cs typeface="Lucida Console"/>
              </a:rPr>
              <a:t>except by law.</a:t>
            </a:r>
            <a:r>
              <a:rPr lang="en-US" sz="4400" dirty="0" smtClean="0">
                <a:solidFill>
                  <a:srgbClr val="FFFFFF"/>
                </a:solidFill>
                <a:latin typeface="Lucida Console"/>
                <a:cs typeface="Lucida Console"/>
              </a:rPr>
              <a:t> </a:t>
            </a:r>
          </a:p>
          <a:p>
            <a:pPr marL="0" indent="0">
              <a:buNone/>
            </a:pPr>
            <a:r>
              <a:rPr lang="en-US" sz="5400" dirty="0" smtClean="0">
                <a:solidFill>
                  <a:srgbClr val="FFFFFF"/>
                </a:solidFill>
                <a:latin typeface="Lucida Console"/>
                <a:cs typeface="Lucida Console"/>
              </a:rPr>
              <a:t>      </a:t>
            </a:r>
          </a:p>
        </p:txBody>
      </p:sp>
      <p:pic>
        <p:nvPicPr>
          <p:cNvPr id="4" name="Content Placeholder 3" descr="Magna_Carta_(British_Library_Cotton_MS_Augustus_II.106).jpg"/>
          <p:cNvPicPr>
            <a:picLocks noChangeAspect="1"/>
          </p:cNvPicPr>
          <p:nvPr/>
        </p:nvPicPr>
        <p:blipFill rotWithShape="1">
          <a:blip r:embed="rId2">
            <a:extLst>
              <a:ext uri="{28A0092B-C50C-407E-A947-70E740481C1C}">
                <a14:useLocalDpi xmlns:a14="http://schemas.microsoft.com/office/drawing/2010/main" val="0"/>
              </a:ext>
            </a:extLst>
          </a:blip>
          <a:srcRect l="559" r="-215"/>
          <a:stretch/>
        </p:blipFill>
        <p:spPr>
          <a:xfrm>
            <a:off x="5065375" y="1921832"/>
            <a:ext cx="3584758" cy="2396596"/>
          </a:xfrm>
          <a:prstGeom prst="rect">
            <a:avLst/>
          </a:prstGeom>
        </p:spPr>
      </p:pic>
    </p:spTree>
    <p:extLst>
      <p:ext uri="{BB962C8B-B14F-4D97-AF65-F5344CB8AC3E}">
        <p14:creationId xmlns:p14="http://schemas.microsoft.com/office/powerpoint/2010/main" val="302238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b="1" dirty="0" smtClean="0">
                <a:solidFill>
                  <a:schemeClr val="bg1"/>
                </a:solidFill>
                <a:cs typeface="Times New Roman"/>
              </a:rPr>
              <a:t/>
            </a:r>
            <a:br>
              <a:rPr lang="en-US" b="1" dirty="0" smtClean="0">
                <a:solidFill>
                  <a:schemeClr val="bg1"/>
                </a:solidFill>
                <a:cs typeface="Times New Roman"/>
              </a:rPr>
            </a:br>
            <a:r>
              <a:rPr lang="en-US" sz="4900" b="1" dirty="0" smtClean="0">
                <a:solidFill>
                  <a:srgbClr val="FFFF00"/>
                </a:solidFill>
                <a:latin typeface="+mn-lt"/>
                <a:cs typeface="Times New Roman"/>
              </a:rPr>
              <a:t>Consider the Question</a:t>
            </a:r>
            <a:r>
              <a:rPr lang="en-US" sz="4900" b="1" dirty="0">
                <a:solidFill>
                  <a:srgbClr val="FFFF00"/>
                </a:solidFill>
                <a:latin typeface="+mn-lt"/>
                <a:cs typeface="Times New Roman"/>
              </a:rPr>
              <a:t/>
            </a:r>
            <a:br>
              <a:rPr lang="en-US" sz="4900" b="1" dirty="0">
                <a:solidFill>
                  <a:srgbClr val="FFFF00"/>
                </a:solidFill>
                <a:latin typeface="+mn-lt"/>
                <a:cs typeface="Times New Roman"/>
              </a:rPr>
            </a:br>
            <a:endParaRPr lang="en-US" sz="4900"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3600" dirty="0" smtClean="0">
                <a:solidFill>
                  <a:schemeClr val="bg1"/>
                </a:solidFill>
                <a:latin typeface="+mn-lt"/>
              </a:rPr>
              <a:t>WHY DOES LAW SEEM  TO RESPOND SO SLOWLY TO TECHNOLOGICAL CHANGE</a:t>
            </a:r>
            <a:r>
              <a:rPr lang="en-US" sz="3600" dirty="0" smtClean="0">
                <a:solidFill>
                  <a:srgbClr val="FFFF00"/>
                </a:solidFill>
                <a:latin typeface="+mn-lt"/>
              </a:rPr>
              <a:t>?</a:t>
            </a:r>
            <a:endParaRPr lang="en-US" sz="3600" dirty="0">
              <a:solidFill>
                <a:srgbClr val="FFFF00"/>
              </a:solidFill>
              <a:latin typeface="+mn-lt"/>
            </a:endParaRPr>
          </a:p>
        </p:txBody>
      </p:sp>
    </p:spTree>
    <p:extLst>
      <p:ext uri="{BB962C8B-B14F-4D97-AF65-F5344CB8AC3E}">
        <p14:creationId xmlns:p14="http://schemas.microsoft.com/office/powerpoint/2010/main" val="588667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016000"/>
          </a:xfrm>
        </p:spPr>
        <p:txBody>
          <a:bodyPr>
            <a:noAutofit/>
          </a:bodyPr>
          <a:lstStyle/>
          <a:p>
            <a:r>
              <a:rPr lang="en-US" sz="3600" b="1" dirty="0" smtClean="0">
                <a:solidFill>
                  <a:srgbClr val="558ED5"/>
                </a:solidFill>
                <a:cs typeface="Times New Roman"/>
              </a:rPr>
              <a:t>   3</a:t>
            </a:r>
            <a:r>
              <a:rPr lang="en-US" sz="3600" b="1" dirty="0">
                <a:solidFill>
                  <a:srgbClr val="558ED5"/>
                </a:solidFill>
                <a:cs typeface="Times New Roman"/>
              </a:rPr>
              <a:t>. </a:t>
            </a:r>
            <a:r>
              <a:rPr lang="en-US" sz="3600" b="1" dirty="0">
                <a:solidFill>
                  <a:schemeClr val="tx2">
                    <a:lumMod val="20000"/>
                    <a:lumOff val="80000"/>
                  </a:schemeClr>
                </a:solidFill>
                <a:cs typeface="Times New Roman"/>
              </a:rPr>
              <a:t>Printing Press </a:t>
            </a:r>
            <a:r>
              <a:rPr lang="en-US" sz="7200" b="1" dirty="0">
                <a:solidFill>
                  <a:schemeClr val="tx2">
                    <a:lumMod val="20000"/>
                    <a:lumOff val="80000"/>
                  </a:schemeClr>
                </a:solidFill>
                <a:cs typeface="Times New Roman"/>
              </a:rPr>
              <a:t> </a:t>
            </a:r>
            <a:r>
              <a:rPr lang="en-US" sz="3600" b="1" dirty="0">
                <a:solidFill>
                  <a:srgbClr val="FFFF00"/>
                </a:solidFill>
                <a:cs typeface="Times New Roman"/>
              </a:rPr>
              <a:t>=&gt;  </a:t>
            </a:r>
            <a:r>
              <a:rPr lang="en-US" sz="3600" b="1" dirty="0">
                <a:solidFill>
                  <a:srgbClr val="558ED5"/>
                </a:solidFill>
                <a:cs typeface="Times New Roman"/>
              </a:rPr>
              <a:t>Jus</a:t>
            </a:r>
            <a:r>
              <a:rPr lang="en-US" sz="3600" b="1" dirty="0">
                <a:solidFill>
                  <a:schemeClr val="tx2">
                    <a:lumMod val="60000"/>
                    <a:lumOff val="40000"/>
                  </a:schemeClr>
                </a:solidFill>
                <a:cs typeface="Times New Roman"/>
              </a:rPr>
              <a:t>tice as Rights</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252291" y="1064801"/>
            <a:ext cx="5993462" cy="4907735"/>
          </a:xfrm>
        </p:spPr>
        <p:txBody>
          <a:bodyPr>
            <a:noAutofit/>
          </a:bodyPr>
          <a:lstStyle/>
          <a:p>
            <a:pPr marL="0" indent="0">
              <a:buNone/>
            </a:pPr>
            <a:r>
              <a:rPr lang="en-US" sz="2800" b="1" dirty="0" smtClean="0">
                <a:solidFill>
                  <a:schemeClr val="bg1"/>
                </a:solidFill>
                <a:latin typeface="Lucida Console"/>
                <a:cs typeface="Lucida Console"/>
              </a:rPr>
              <a:t>Fascinating transition from Justice </a:t>
            </a:r>
            <a:r>
              <a:rPr lang="en-US" sz="2800" b="1" dirty="0" smtClean="0">
                <a:solidFill>
                  <a:schemeClr val="accent6">
                    <a:lumMod val="40000"/>
                    <a:lumOff val="60000"/>
                  </a:schemeClr>
                </a:solidFill>
                <a:latin typeface="Lucida Console"/>
                <a:cs typeface="Lucida Console"/>
              </a:rPr>
              <a:t>as a privileged right… </a:t>
            </a:r>
          </a:p>
          <a:p>
            <a:pPr marL="0" indent="0">
              <a:buNone/>
            </a:pPr>
            <a:r>
              <a:rPr lang="en-US" sz="2800" b="1" dirty="0" smtClean="0">
                <a:solidFill>
                  <a:schemeClr val="bg1"/>
                </a:solidFill>
                <a:latin typeface="Lucida Console"/>
                <a:cs typeface="Lucida Console"/>
              </a:rPr>
              <a:t>To Justice </a:t>
            </a:r>
            <a:r>
              <a:rPr lang="en-US" sz="2800" b="1" dirty="0" smtClean="0">
                <a:solidFill>
                  <a:schemeClr val="accent4">
                    <a:lumMod val="40000"/>
                    <a:lumOff val="60000"/>
                  </a:schemeClr>
                </a:solidFill>
                <a:latin typeface="Lucida Console"/>
                <a:cs typeface="Lucida Console"/>
              </a:rPr>
              <a:t>as egalitarian  </a:t>
            </a:r>
          </a:p>
          <a:p>
            <a:pPr marL="0" indent="0">
              <a:buNone/>
            </a:pPr>
            <a:r>
              <a:rPr lang="en-US" sz="2800" b="1" dirty="0" smtClean="0">
                <a:solidFill>
                  <a:schemeClr val="accent4">
                    <a:lumMod val="40000"/>
                    <a:lumOff val="60000"/>
                  </a:schemeClr>
                </a:solidFill>
                <a:latin typeface="Lucida Console"/>
                <a:cs typeface="Lucida Console"/>
              </a:rPr>
              <a:t>right.</a:t>
            </a:r>
          </a:p>
          <a:p>
            <a:pPr marL="0" indent="0">
              <a:buNone/>
            </a:pPr>
            <a:endParaRPr lang="en-US" sz="2800" b="1" dirty="0" smtClean="0">
              <a:solidFill>
                <a:schemeClr val="bg1"/>
              </a:solidFill>
              <a:latin typeface="Lucida Console"/>
              <a:cs typeface="Lucida Console"/>
            </a:endParaRPr>
          </a:p>
          <a:p>
            <a:pPr marL="0" indent="0">
              <a:buNone/>
            </a:pPr>
            <a:r>
              <a:rPr lang="en-US" sz="2800" b="1" dirty="0" smtClean="0">
                <a:solidFill>
                  <a:schemeClr val="bg1"/>
                </a:solidFill>
                <a:latin typeface="Lucida Console"/>
                <a:cs typeface="Lucida Console"/>
              </a:rPr>
              <a:t>From “Declaration of the </a:t>
            </a:r>
          </a:p>
          <a:p>
            <a:pPr marL="0" indent="0">
              <a:buNone/>
            </a:pPr>
            <a:r>
              <a:rPr lang="en-US" sz="2800" b="1" dirty="0" smtClean="0">
                <a:solidFill>
                  <a:schemeClr val="bg1"/>
                </a:solidFill>
                <a:latin typeface="Lucida Console"/>
                <a:cs typeface="Lucida Console"/>
              </a:rPr>
              <a:t>Rights of Man and of the </a:t>
            </a:r>
          </a:p>
          <a:p>
            <a:pPr marL="0" indent="0">
              <a:buNone/>
            </a:pPr>
            <a:r>
              <a:rPr lang="en-US" sz="2800" b="1" dirty="0" smtClean="0">
                <a:solidFill>
                  <a:schemeClr val="bg1"/>
                </a:solidFill>
                <a:latin typeface="Lucida Console"/>
                <a:cs typeface="Lucida Console"/>
              </a:rPr>
              <a:t>Citizen” </a:t>
            </a:r>
            <a:r>
              <a:rPr lang="en-US" sz="2800" b="1" dirty="0" smtClean="0">
                <a:solidFill>
                  <a:schemeClr val="accent6">
                    <a:lumMod val="75000"/>
                  </a:schemeClr>
                </a:solidFill>
                <a:latin typeface="Lucida Console"/>
                <a:cs typeface="Lucida Console"/>
              </a:rPr>
              <a:t>1789</a:t>
            </a:r>
            <a:r>
              <a:rPr lang="en-US" sz="2800" b="1" dirty="0" smtClean="0">
                <a:solidFill>
                  <a:schemeClr val="bg1"/>
                </a:solidFill>
                <a:latin typeface="Lucida Console"/>
                <a:cs typeface="Lucida Console"/>
              </a:rPr>
              <a:t>…</a:t>
            </a:r>
          </a:p>
          <a:p>
            <a:pPr marL="0" indent="0">
              <a:buNone/>
            </a:pPr>
            <a:r>
              <a:rPr lang="en-US" sz="2800" b="1" dirty="0">
                <a:solidFill>
                  <a:schemeClr val="bg1"/>
                </a:solidFill>
                <a:latin typeface="Lucida Console"/>
                <a:cs typeface="Lucida Console"/>
              </a:rPr>
              <a:t>t</a:t>
            </a:r>
            <a:r>
              <a:rPr lang="en-US" sz="2800" b="1" dirty="0" smtClean="0">
                <a:solidFill>
                  <a:schemeClr val="bg1"/>
                </a:solidFill>
                <a:latin typeface="Lucida Console"/>
                <a:cs typeface="Lucida Console"/>
              </a:rPr>
              <a:t>o “Declaration of the  </a:t>
            </a:r>
          </a:p>
          <a:p>
            <a:pPr marL="0" indent="0">
              <a:buNone/>
            </a:pPr>
            <a:r>
              <a:rPr lang="en-US" sz="2800" b="1" dirty="0" smtClean="0">
                <a:solidFill>
                  <a:schemeClr val="bg1"/>
                </a:solidFill>
                <a:latin typeface="Lucida Console"/>
                <a:cs typeface="Lucida Console"/>
              </a:rPr>
              <a:t>Rights of Man and Citizen” </a:t>
            </a:r>
          </a:p>
          <a:p>
            <a:pPr marL="0" indent="0">
              <a:buNone/>
            </a:pPr>
            <a:r>
              <a:rPr lang="en-US" sz="2800" b="1" dirty="0" smtClean="0">
                <a:solidFill>
                  <a:schemeClr val="accent4">
                    <a:lumMod val="60000"/>
                    <a:lumOff val="40000"/>
                  </a:schemeClr>
                </a:solidFill>
                <a:latin typeface="Lucida Console"/>
                <a:cs typeface="Lucida Console"/>
              </a:rPr>
              <a:t>1793</a:t>
            </a:r>
            <a:r>
              <a:rPr lang="en-US" sz="2800" b="1" dirty="0" smtClean="0">
                <a:solidFill>
                  <a:schemeClr val="bg1"/>
                </a:solidFill>
                <a:latin typeface="Lucida Console"/>
                <a:cs typeface="Lucida Console"/>
              </a:rPr>
              <a:t>.</a:t>
            </a:r>
            <a:endParaRPr lang="en-US" sz="2800" b="1" dirty="0">
              <a:solidFill>
                <a:schemeClr val="bg1"/>
              </a:solidFill>
              <a:latin typeface="Lucida Console"/>
              <a:cs typeface="Lucida Console"/>
            </a:endParaRPr>
          </a:p>
        </p:txBody>
      </p:sp>
      <p:pic>
        <p:nvPicPr>
          <p:cNvPr id="5" name="Content Placeholder 3" descr="220px-Declaration_des_droits_de_l'homme_AE-II-3701_original.jpg"/>
          <p:cNvPicPr>
            <a:picLocks noChangeAspect="1"/>
          </p:cNvPicPr>
          <p:nvPr/>
        </p:nvPicPr>
        <p:blipFill rotWithShape="1">
          <a:blip r:embed="rId2">
            <a:extLst>
              <a:ext uri="{28A0092B-C50C-407E-A947-70E740481C1C}">
                <a14:useLocalDpi xmlns:a14="http://schemas.microsoft.com/office/drawing/2010/main" val="0"/>
              </a:ext>
            </a:extLst>
          </a:blip>
          <a:srcRect l="306" r="1543"/>
          <a:stretch/>
        </p:blipFill>
        <p:spPr>
          <a:xfrm>
            <a:off x="6305913" y="1488039"/>
            <a:ext cx="2501205" cy="3915130"/>
          </a:xfrm>
          <a:prstGeom prst="rect">
            <a:avLst/>
          </a:prstGeom>
        </p:spPr>
      </p:pic>
    </p:spTree>
    <p:extLst>
      <p:ext uri="{BB962C8B-B14F-4D97-AF65-F5344CB8AC3E}">
        <p14:creationId xmlns:p14="http://schemas.microsoft.com/office/powerpoint/2010/main" val="456421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8626"/>
            <a:ext cx="9144000" cy="1016000"/>
          </a:xfrm>
        </p:spPr>
        <p:txBody>
          <a:bodyPr>
            <a:noAutofit/>
          </a:bodyPr>
          <a:lstStyle/>
          <a:p>
            <a:r>
              <a:rPr lang="en-US" sz="3200" b="1" dirty="0" smtClean="0">
                <a:solidFill>
                  <a:srgbClr val="D99694"/>
                </a:solidFill>
                <a:latin typeface="+mn-lt"/>
                <a:cs typeface="Times New Roman"/>
              </a:rPr>
              <a:t> 4</a:t>
            </a:r>
            <a:r>
              <a:rPr lang="en-US" sz="3200" b="1" dirty="0">
                <a:solidFill>
                  <a:srgbClr val="D99694"/>
                </a:solidFill>
                <a:latin typeface="+mn-lt"/>
                <a:cs typeface="Times New Roman"/>
              </a:rPr>
              <a:t>. </a:t>
            </a:r>
            <a:r>
              <a:rPr lang="en-US" sz="3200" b="1" dirty="0">
                <a:solidFill>
                  <a:schemeClr val="accent2">
                    <a:lumMod val="20000"/>
                    <a:lumOff val="80000"/>
                  </a:schemeClr>
                </a:solidFill>
                <a:latin typeface="+mn-lt"/>
                <a:cs typeface="Times New Roman"/>
              </a:rPr>
              <a:t>Mass </a:t>
            </a:r>
            <a:r>
              <a:rPr lang="en-US" sz="3200" b="1" dirty="0" smtClean="0">
                <a:solidFill>
                  <a:schemeClr val="accent2">
                    <a:lumMod val="20000"/>
                    <a:lumOff val="80000"/>
                  </a:schemeClr>
                </a:solidFill>
                <a:latin typeface="+mn-lt"/>
                <a:cs typeface="Times New Roman"/>
              </a:rPr>
              <a:t>Media </a:t>
            </a:r>
            <a:r>
              <a:rPr lang="en-US" sz="3200" b="1" dirty="0" smtClean="0">
                <a:solidFill>
                  <a:srgbClr val="FFFF00"/>
                </a:solidFill>
                <a:latin typeface="+mn-lt"/>
                <a:cs typeface="Times New Roman"/>
              </a:rPr>
              <a:t>=&gt; </a:t>
            </a:r>
            <a:r>
              <a:rPr lang="en-US" sz="3200" b="1" dirty="0" smtClean="0">
                <a:solidFill>
                  <a:schemeClr val="accent2">
                    <a:lumMod val="60000"/>
                    <a:lumOff val="40000"/>
                  </a:schemeClr>
                </a:solidFill>
                <a:latin typeface="+mn-lt"/>
                <a:cs typeface="Times New Roman"/>
              </a:rPr>
              <a:t>Justice as (search for) Truth</a:t>
            </a:r>
            <a:endParaRPr lang="en-US" sz="3200" b="1" dirty="0">
              <a:solidFill>
                <a:schemeClr val="accent2">
                  <a:lumMod val="60000"/>
                  <a:lumOff val="40000"/>
                </a:schemeClr>
              </a:solidFill>
              <a:latin typeface="+mn-lt"/>
              <a:cs typeface="Times New Roman"/>
            </a:endParaRPr>
          </a:p>
        </p:txBody>
      </p:sp>
      <p:sp>
        <p:nvSpPr>
          <p:cNvPr id="3" name="Content Placeholder 2"/>
          <p:cNvSpPr>
            <a:spLocks noGrp="1"/>
          </p:cNvSpPr>
          <p:nvPr>
            <p:ph sz="quarter" idx="10"/>
          </p:nvPr>
        </p:nvSpPr>
        <p:spPr>
          <a:xfrm>
            <a:off x="457199" y="910081"/>
            <a:ext cx="8595889" cy="5127322"/>
          </a:xfrm>
        </p:spPr>
        <p:txBody>
          <a:bodyPr>
            <a:normAutofit/>
          </a:bodyPr>
          <a:lstStyle/>
          <a:p>
            <a:pPr marL="0" indent="0">
              <a:buNone/>
            </a:pPr>
            <a:r>
              <a:rPr lang="en-US" dirty="0" smtClean="0">
                <a:solidFill>
                  <a:srgbClr val="FFFF00"/>
                </a:solidFill>
                <a:latin typeface="Lucida Console"/>
                <a:cs typeface="Lucida Console"/>
              </a:rPr>
              <a:t>Symptom: </a:t>
            </a:r>
            <a:r>
              <a:rPr lang="en-US" dirty="0" smtClean="0">
                <a:solidFill>
                  <a:schemeClr val="bg1"/>
                </a:solidFill>
                <a:latin typeface="Lucida Console"/>
                <a:cs typeface="Lucida Console"/>
              </a:rPr>
              <a:t>Huge increase in size of trials, discovery, documents &amp; process.</a:t>
            </a:r>
          </a:p>
          <a:p>
            <a:pPr marL="0" indent="0">
              <a:buNone/>
            </a:pPr>
            <a:endParaRPr lang="en-US" dirty="0" smtClean="0">
              <a:solidFill>
                <a:schemeClr val="bg1"/>
              </a:solidFill>
              <a:latin typeface="Lucida Console"/>
              <a:cs typeface="Lucida Console"/>
            </a:endParaRPr>
          </a:p>
          <a:p>
            <a:pPr marL="0" indent="0">
              <a:buNone/>
            </a:pPr>
            <a:r>
              <a:rPr lang="en-US" dirty="0" smtClean="0">
                <a:solidFill>
                  <a:srgbClr val="FFFF00"/>
                </a:solidFill>
                <a:latin typeface="Lucida Console"/>
                <a:cs typeface="Lucida Console"/>
              </a:rPr>
              <a:t>Motivation:</a:t>
            </a:r>
            <a:r>
              <a:rPr lang="en-US" dirty="0" smtClean="0">
                <a:solidFill>
                  <a:schemeClr val="bg1"/>
                </a:solidFill>
                <a:latin typeface="Lucida Console"/>
                <a:cs typeface="Lucida Console"/>
              </a:rPr>
              <a:t> Evidence/facts as truth/justice (as opposed to reason, argument &amp; persuasion yielding justice).</a:t>
            </a:r>
          </a:p>
          <a:p>
            <a:pPr marL="0" indent="0">
              <a:buNone/>
            </a:pPr>
            <a:endParaRPr lang="en-US" dirty="0" smtClean="0">
              <a:solidFill>
                <a:schemeClr val="bg1"/>
              </a:solidFill>
              <a:latin typeface="Lucida Console"/>
              <a:cs typeface="Lucida Console"/>
            </a:endParaRPr>
          </a:p>
          <a:p>
            <a:pPr marL="0" indent="0">
              <a:buNone/>
            </a:pPr>
            <a:r>
              <a:rPr lang="en-US" dirty="0" smtClean="0">
                <a:solidFill>
                  <a:srgbClr val="FFFF00"/>
                </a:solidFill>
                <a:latin typeface="Lucida Console"/>
                <a:cs typeface="Lucida Console"/>
              </a:rPr>
              <a:t>Result: </a:t>
            </a:r>
            <a:r>
              <a:rPr lang="en-US" dirty="0" smtClean="0">
                <a:solidFill>
                  <a:schemeClr val="bg1"/>
                </a:solidFill>
                <a:latin typeface="Lucida Console"/>
                <a:cs typeface="Lucida Console"/>
              </a:rPr>
              <a:t>1. What could be “seen” more  </a:t>
            </a:r>
          </a:p>
          <a:p>
            <a:pPr marL="0" indent="0">
              <a:buNone/>
            </a:pPr>
            <a:r>
              <a:rPr lang="en-US" dirty="0">
                <a:solidFill>
                  <a:schemeClr val="bg1"/>
                </a:solidFill>
                <a:latin typeface="Lucida Console"/>
                <a:cs typeface="Lucida Console"/>
              </a:rPr>
              <a:t> </a:t>
            </a:r>
            <a:r>
              <a:rPr lang="en-US" dirty="0" smtClean="0">
                <a:solidFill>
                  <a:schemeClr val="bg1"/>
                </a:solidFill>
                <a:latin typeface="Lucida Console"/>
                <a:cs typeface="Lucida Console"/>
              </a:rPr>
              <a:t>       important then what is believed</a:t>
            </a:r>
          </a:p>
          <a:p>
            <a:pPr marL="0" indent="0">
              <a:buNone/>
            </a:pPr>
            <a:r>
              <a:rPr lang="en-US" dirty="0" smtClean="0">
                <a:solidFill>
                  <a:schemeClr val="bg1"/>
                </a:solidFill>
                <a:latin typeface="Lucida Console"/>
                <a:cs typeface="Lucida Console"/>
              </a:rPr>
              <a:t>        2. Bigger became “better”</a:t>
            </a:r>
          </a:p>
          <a:p>
            <a:pPr marL="0" indent="0">
              <a:buNone/>
            </a:pPr>
            <a:endParaRPr lang="en-US" dirty="0" smtClean="0">
              <a:solidFill>
                <a:schemeClr val="bg1"/>
              </a:solidFill>
              <a:latin typeface="Lucida Console"/>
              <a:cs typeface="Lucida Console"/>
            </a:endParaRPr>
          </a:p>
          <a:p>
            <a:pPr marL="0" indent="0">
              <a:buNone/>
            </a:pPr>
            <a:r>
              <a:rPr lang="en-US" dirty="0" smtClean="0">
                <a:solidFill>
                  <a:srgbClr val="FFFF00"/>
                </a:solidFill>
                <a:latin typeface="Lucida Console"/>
                <a:cs typeface="Lucida Console"/>
              </a:rPr>
              <a:t>Observation: </a:t>
            </a:r>
            <a:r>
              <a:rPr lang="en-US" dirty="0" smtClean="0">
                <a:solidFill>
                  <a:schemeClr val="tx2">
                    <a:lumMod val="40000"/>
                    <a:lumOff val="60000"/>
                  </a:schemeClr>
                </a:solidFill>
                <a:latin typeface="Lucida Console"/>
                <a:cs typeface="Lucida Console"/>
              </a:rPr>
              <a:t>All of the above happened </a:t>
            </a:r>
          </a:p>
          <a:p>
            <a:pPr marL="0" indent="0">
              <a:buNone/>
            </a:pPr>
            <a:r>
              <a:rPr lang="en-US" dirty="0" smtClean="0">
                <a:solidFill>
                  <a:schemeClr val="tx2">
                    <a:lumMod val="40000"/>
                    <a:lumOff val="60000"/>
                  </a:schemeClr>
                </a:solidFill>
                <a:latin typeface="Lucida Console"/>
                <a:cs typeface="Lucida Console"/>
              </a:rPr>
              <a:t>first in media, then in law. </a:t>
            </a:r>
          </a:p>
          <a:p>
            <a:pPr marL="0" indent="0" algn="ctr">
              <a:buNone/>
            </a:pPr>
            <a:r>
              <a:rPr lang="en-US" dirty="0" smtClean="0">
                <a:solidFill>
                  <a:srgbClr val="FF0000"/>
                </a:solidFill>
                <a:latin typeface="Lucida Console"/>
                <a:cs typeface="Lucida Console"/>
              </a:rPr>
              <a:t>Big Media/Big Law?</a:t>
            </a:r>
          </a:p>
          <a:p>
            <a:pPr marL="0" indent="0">
              <a:buNone/>
            </a:pPr>
            <a:endParaRPr lang="en-US" sz="3200" dirty="0">
              <a:solidFill>
                <a:schemeClr val="bg1"/>
              </a:solidFill>
              <a:latin typeface="Lucida Console"/>
              <a:cs typeface="Lucida Console"/>
            </a:endParaRPr>
          </a:p>
        </p:txBody>
      </p:sp>
    </p:spTree>
    <p:extLst>
      <p:ext uri="{BB962C8B-B14F-4D97-AF65-F5344CB8AC3E}">
        <p14:creationId xmlns:p14="http://schemas.microsoft.com/office/powerpoint/2010/main" val="2263074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1460" y="153950"/>
            <a:ext cx="8062539" cy="1188643"/>
          </a:xfrm>
        </p:spPr>
        <p:txBody>
          <a:bodyPr>
            <a:normAutofit fontScale="90000"/>
          </a:bodyPr>
          <a:lstStyle/>
          <a:p>
            <a:r>
              <a:rPr lang="en-US" b="1" dirty="0">
                <a:solidFill>
                  <a:schemeClr val="accent2">
                    <a:lumMod val="20000"/>
                    <a:lumOff val="80000"/>
                  </a:schemeClr>
                </a:solidFill>
                <a:cs typeface="Times New Roman"/>
              </a:rPr>
              <a:t>Mass Media </a:t>
            </a:r>
            <a:r>
              <a:rPr lang="en-US" b="1" dirty="0" smtClean="0">
                <a:solidFill>
                  <a:srgbClr val="FFFF00"/>
                </a:solidFill>
                <a:cs typeface="Times New Roman"/>
                <a:sym typeface="Wingdings"/>
              </a:rPr>
              <a:t>     </a:t>
            </a:r>
            <a:r>
              <a:rPr lang="en-US" b="1" dirty="0" smtClean="0">
                <a:solidFill>
                  <a:srgbClr val="FFFF00"/>
                </a:solidFill>
                <a:cs typeface="Times New Roman"/>
              </a:rPr>
              <a:t> </a:t>
            </a:r>
            <a:br>
              <a:rPr lang="en-US" b="1" dirty="0" smtClean="0">
                <a:solidFill>
                  <a:srgbClr val="FFFF00"/>
                </a:solidFill>
                <a:cs typeface="Times New Roman"/>
              </a:rPr>
            </a:br>
            <a:r>
              <a:rPr lang="en-US" b="1" dirty="0" smtClean="0">
                <a:solidFill>
                  <a:schemeClr val="accent2">
                    <a:lumMod val="60000"/>
                    <a:lumOff val="40000"/>
                  </a:schemeClr>
                </a:solidFill>
                <a:cs typeface="Times New Roman"/>
              </a:rPr>
              <a:t>Justice </a:t>
            </a:r>
            <a:r>
              <a:rPr lang="en-US" b="1" dirty="0">
                <a:solidFill>
                  <a:schemeClr val="accent2">
                    <a:lumMod val="60000"/>
                    <a:lumOff val="40000"/>
                  </a:schemeClr>
                </a:solidFill>
                <a:cs typeface="Times New Roman"/>
              </a:rPr>
              <a:t>as (search for) Truth</a:t>
            </a:r>
            <a:endParaRPr lang="en-US" dirty="0"/>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15" r="-336"/>
          <a:stretch/>
        </p:blipFill>
        <p:spPr>
          <a:xfrm>
            <a:off x="1081461" y="1408133"/>
            <a:ext cx="6787863" cy="4480461"/>
          </a:xfrm>
        </p:spPr>
      </p:pic>
    </p:spTree>
    <p:extLst>
      <p:ext uri="{BB962C8B-B14F-4D97-AF65-F5344CB8AC3E}">
        <p14:creationId xmlns:p14="http://schemas.microsoft.com/office/powerpoint/2010/main" val="3630637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Autofit/>
          </a:bodyPr>
          <a:lstStyle/>
          <a:p>
            <a:r>
              <a:rPr lang="en-US" b="1" dirty="0" smtClean="0">
                <a:solidFill>
                  <a:schemeClr val="accent3">
                    <a:lumMod val="60000"/>
                    <a:lumOff val="40000"/>
                  </a:schemeClr>
                </a:solidFill>
                <a:latin typeface="+mn-lt"/>
                <a:cs typeface="Times New Roman"/>
              </a:rPr>
              <a:t>  </a:t>
            </a:r>
            <a:r>
              <a:rPr lang="en-US" sz="3600" b="1" dirty="0" smtClean="0">
                <a:solidFill>
                  <a:schemeClr val="accent3">
                    <a:lumMod val="60000"/>
                    <a:lumOff val="40000"/>
                  </a:schemeClr>
                </a:solidFill>
                <a:latin typeface="+mn-lt"/>
                <a:cs typeface="Times New Roman"/>
              </a:rPr>
              <a:t>5. </a:t>
            </a:r>
            <a:r>
              <a:rPr lang="en-US" sz="3600" b="1" dirty="0" smtClean="0">
                <a:solidFill>
                  <a:schemeClr val="accent3">
                    <a:lumMod val="20000"/>
                    <a:lumOff val="80000"/>
                  </a:schemeClr>
                </a:solidFill>
                <a:latin typeface="+mn-lt"/>
                <a:cs typeface="Times New Roman"/>
              </a:rPr>
              <a:t>Digital </a:t>
            </a:r>
            <a:r>
              <a:rPr lang="en-US" sz="3600" b="1" dirty="0" smtClean="0">
                <a:solidFill>
                  <a:srgbClr val="FFFF00"/>
                </a:solidFill>
                <a:latin typeface="+mn-lt"/>
                <a:cs typeface="Times New Roman"/>
              </a:rPr>
              <a:t>=&gt;</a:t>
            </a:r>
            <a:r>
              <a:rPr lang="en-US" sz="3600" b="1" dirty="0" smtClean="0">
                <a:solidFill>
                  <a:schemeClr val="accent2">
                    <a:lumMod val="20000"/>
                    <a:lumOff val="80000"/>
                  </a:schemeClr>
                </a:solidFill>
                <a:latin typeface="+mn-lt"/>
                <a:cs typeface="Times New Roman"/>
              </a:rPr>
              <a:t> </a:t>
            </a:r>
            <a:r>
              <a:rPr lang="en-US" sz="3600" b="1" dirty="0" smtClean="0">
                <a:solidFill>
                  <a:srgbClr val="C3D69B"/>
                </a:solidFill>
                <a:latin typeface="+mn-lt"/>
                <a:cs typeface="Times New Roman"/>
              </a:rPr>
              <a:t>Justice as Resolution</a:t>
            </a:r>
            <a:endParaRPr lang="en-US" sz="3600" b="1" dirty="0">
              <a:latin typeface="+mn-lt"/>
              <a:cs typeface="Times New Roman"/>
            </a:endParaRPr>
          </a:p>
        </p:txBody>
      </p:sp>
      <p:sp>
        <p:nvSpPr>
          <p:cNvPr id="3" name="Content Placeholder 2"/>
          <p:cNvSpPr>
            <a:spLocks noGrp="1"/>
          </p:cNvSpPr>
          <p:nvPr>
            <p:ph sz="quarter" idx="10"/>
          </p:nvPr>
        </p:nvSpPr>
        <p:spPr/>
        <p:txBody>
          <a:bodyPr/>
          <a:lstStyle/>
          <a:p>
            <a:r>
              <a:rPr lang="en-US" sz="2800" dirty="0" smtClean="0">
                <a:solidFill>
                  <a:schemeClr val="bg1"/>
                </a:solidFill>
                <a:latin typeface="Lucida Console"/>
                <a:cs typeface="Lucida Console"/>
              </a:rPr>
              <a:t>Mediation/Arbitration</a:t>
            </a:r>
          </a:p>
          <a:p>
            <a:r>
              <a:rPr lang="en-US" sz="2800" dirty="0" smtClean="0">
                <a:solidFill>
                  <a:schemeClr val="bg1"/>
                </a:solidFill>
                <a:latin typeface="Lucida Console"/>
                <a:cs typeface="Lucida Console"/>
              </a:rPr>
              <a:t>Truth &amp; Reconciliation Commissions</a:t>
            </a:r>
          </a:p>
          <a:p>
            <a:r>
              <a:rPr lang="en-US" sz="2800" dirty="0" smtClean="0">
                <a:solidFill>
                  <a:schemeClr val="bg1"/>
                </a:solidFill>
                <a:latin typeface="Lucida Console"/>
                <a:cs typeface="Lucida Console"/>
              </a:rPr>
              <a:t>“Peace is Justice”???</a:t>
            </a:r>
          </a:p>
          <a:p>
            <a:endParaRPr lang="en-US" dirty="0">
              <a:solidFill>
                <a:schemeClr val="bg1"/>
              </a:solidFill>
            </a:endParaRPr>
          </a:p>
        </p:txBody>
      </p:sp>
      <p:pic>
        <p:nvPicPr>
          <p:cNvPr id="4" name="Content Placeholder 3" descr="800px-No_justice,_no_peace.JPG"/>
          <p:cNvPicPr>
            <a:picLocks noChangeAspect="1"/>
          </p:cNvPicPr>
          <p:nvPr/>
        </p:nvPicPr>
        <p:blipFill rotWithShape="1">
          <a:blip r:embed="rId2">
            <a:extLst>
              <a:ext uri="{28A0092B-C50C-407E-A947-70E740481C1C}">
                <a14:useLocalDpi xmlns:a14="http://schemas.microsoft.com/office/drawing/2010/main" val="0"/>
              </a:ext>
            </a:extLst>
          </a:blip>
          <a:srcRect l="340" t="24960" r="38714" b="33810"/>
          <a:stretch/>
        </p:blipFill>
        <p:spPr>
          <a:xfrm>
            <a:off x="944389" y="2942123"/>
            <a:ext cx="7316154" cy="2784011"/>
          </a:xfrm>
          <a:prstGeom prst="rect">
            <a:avLst/>
          </a:prstGeom>
        </p:spPr>
      </p:pic>
    </p:spTree>
    <p:extLst>
      <p:ext uri="{BB962C8B-B14F-4D97-AF65-F5344CB8AC3E}">
        <p14:creationId xmlns:p14="http://schemas.microsoft.com/office/powerpoint/2010/main" val="3101958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4800" b="1" dirty="0" smtClean="0">
                <a:solidFill>
                  <a:srgbClr val="008000"/>
                </a:solidFill>
                <a:latin typeface="Times New Roman"/>
                <a:cs typeface="Times New Roman"/>
              </a:rPr>
              <a:t> </a:t>
            </a:r>
            <a:br>
              <a:rPr lang="en-US" sz="4800" b="1" dirty="0" smtClean="0">
                <a:solidFill>
                  <a:srgbClr val="008000"/>
                </a:solidFill>
                <a:latin typeface="Times New Roman"/>
                <a:cs typeface="Times New Roman"/>
              </a:rPr>
            </a:br>
            <a:r>
              <a:rPr lang="en-US" sz="4800" b="1" dirty="0" smtClean="0">
                <a:solidFill>
                  <a:srgbClr val="008000"/>
                </a:solidFill>
                <a:latin typeface="Times New Roman"/>
                <a:cs typeface="Times New Roman"/>
              </a:rPr>
              <a:t> </a:t>
            </a:r>
            <a:r>
              <a:rPr lang="en-US" b="1" dirty="0" smtClean="0">
                <a:solidFill>
                  <a:schemeClr val="accent4"/>
                </a:solidFill>
                <a:cs typeface="Times New Roman"/>
              </a:rPr>
              <a:t>6</a:t>
            </a:r>
            <a:r>
              <a:rPr lang="en-US" b="1" dirty="0">
                <a:solidFill>
                  <a:schemeClr val="accent4"/>
                </a:solidFill>
                <a:cs typeface="Times New Roman"/>
              </a:rPr>
              <a:t>. </a:t>
            </a:r>
            <a:r>
              <a:rPr lang="en-US" b="1" dirty="0" smtClean="0">
                <a:solidFill>
                  <a:schemeClr val="accent4">
                    <a:lumMod val="40000"/>
                    <a:lumOff val="60000"/>
                  </a:schemeClr>
                </a:solidFill>
                <a:latin typeface="+mn-lt"/>
                <a:cs typeface="Times New Roman"/>
              </a:rPr>
              <a:t>Big Data </a:t>
            </a:r>
            <a:r>
              <a:rPr lang="en-US" b="1" dirty="0" smtClean="0">
                <a:solidFill>
                  <a:srgbClr val="FFFF00"/>
                </a:solidFill>
                <a:latin typeface="+mn-lt"/>
                <a:cs typeface="Times New Roman"/>
                <a:sym typeface="Wingdings"/>
              </a:rPr>
              <a:t></a:t>
            </a:r>
            <a:r>
              <a:rPr lang="en-US" b="1" dirty="0" smtClean="0">
                <a:solidFill>
                  <a:srgbClr val="FFFF00"/>
                </a:solidFill>
                <a:latin typeface="+mn-lt"/>
                <a:cs typeface="Times New Roman"/>
              </a:rPr>
              <a:t> </a:t>
            </a:r>
            <a:r>
              <a:rPr lang="en-US" b="1" dirty="0" smtClean="0">
                <a:solidFill>
                  <a:schemeClr val="accent4"/>
                </a:solidFill>
                <a:latin typeface="+mn-lt"/>
                <a:cs typeface="Times New Roman"/>
              </a:rPr>
              <a:t>Justice as Boundaries</a:t>
            </a:r>
            <a:r>
              <a:rPr lang="en-US" b="1" dirty="0">
                <a:solidFill>
                  <a:srgbClr val="008000"/>
                </a:solidFill>
                <a:latin typeface="+mn-lt"/>
                <a:cs typeface="Times New Roman"/>
              </a:rPr>
              <a:t/>
            </a:r>
            <a:br>
              <a:rPr lang="en-US" b="1" dirty="0">
                <a:solidFill>
                  <a:srgbClr val="008000"/>
                </a:solidFill>
                <a:latin typeface="+mn-lt"/>
                <a:cs typeface="Times New Roman"/>
              </a:rPr>
            </a:br>
            <a:endParaRPr lang="en-US" b="1" dirty="0">
              <a:latin typeface="+mn-lt"/>
              <a:cs typeface="Times New Roman"/>
            </a:endParaRPr>
          </a:p>
        </p:txBody>
      </p:sp>
      <p:sp>
        <p:nvSpPr>
          <p:cNvPr id="3" name="Content Placeholder 2"/>
          <p:cNvSpPr>
            <a:spLocks noGrp="1"/>
          </p:cNvSpPr>
          <p:nvPr>
            <p:ph sz="quarter" idx="10"/>
          </p:nvPr>
        </p:nvSpPr>
        <p:spPr>
          <a:xfrm>
            <a:off x="254000" y="1116007"/>
            <a:ext cx="8890000" cy="4989969"/>
          </a:xfrm>
        </p:spPr>
        <p:txBody>
          <a:bodyPr>
            <a:normAutofit/>
          </a:bodyPr>
          <a:lstStyle/>
          <a:p>
            <a:r>
              <a:rPr lang="en-US" sz="3000" dirty="0" smtClean="0">
                <a:solidFill>
                  <a:schemeClr val="bg1"/>
                </a:solidFill>
                <a:latin typeface="+mn-lt"/>
                <a:cs typeface="Lucida Console"/>
              </a:rPr>
              <a:t>Harassment/Privacy test is </a:t>
            </a:r>
            <a:r>
              <a:rPr lang="en-US" sz="3000" dirty="0" smtClean="0">
                <a:solidFill>
                  <a:srgbClr val="CCFFCC"/>
                </a:solidFill>
                <a:latin typeface="+mn-lt"/>
                <a:cs typeface="Lucida Console"/>
              </a:rPr>
              <a:t>“reasonable expectation of..”</a:t>
            </a:r>
          </a:p>
          <a:p>
            <a:r>
              <a:rPr lang="en-US" sz="3000" dirty="0" smtClean="0">
                <a:solidFill>
                  <a:schemeClr val="bg1"/>
                </a:solidFill>
                <a:latin typeface="+mn-lt"/>
                <a:cs typeface="Lucida Console"/>
              </a:rPr>
              <a:t>Similar to “user’s rights” in SCC </a:t>
            </a:r>
            <a:r>
              <a:rPr lang="en-US" sz="3000" dirty="0" err="1" smtClean="0">
                <a:solidFill>
                  <a:schemeClr val="bg1"/>
                </a:solidFill>
                <a:latin typeface="+mn-lt"/>
                <a:cs typeface="Lucida Console"/>
              </a:rPr>
              <a:t>pentalogy</a:t>
            </a:r>
            <a:r>
              <a:rPr lang="en-US" sz="3000" dirty="0" smtClean="0">
                <a:solidFill>
                  <a:schemeClr val="bg1"/>
                </a:solidFill>
                <a:latin typeface="+mn-lt"/>
                <a:cs typeface="Lucida Console"/>
              </a:rPr>
              <a:t> –</a:t>
            </a:r>
            <a:r>
              <a:rPr lang="en-US" sz="3000" dirty="0">
                <a:solidFill>
                  <a:schemeClr val="bg1"/>
                </a:solidFill>
                <a:latin typeface="+mn-lt"/>
                <a:cs typeface="Lucida Console"/>
              </a:rPr>
              <a:t> </a:t>
            </a:r>
            <a:r>
              <a:rPr lang="en-US" sz="3000" dirty="0" err="1" smtClean="0">
                <a:solidFill>
                  <a:schemeClr val="bg1"/>
                </a:solidFill>
                <a:latin typeface="+mn-lt"/>
                <a:cs typeface="Lucida Console"/>
              </a:rPr>
              <a:t>Abella</a:t>
            </a:r>
            <a:r>
              <a:rPr lang="en-US" sz="3000" dirty="0" smtClean="0">
                <a:solidFill>
                  <a:schemeClr val="bg1"/>
                </a:solidFill>
                <a:latin typeface="+mn-lt"/>
                <a:cs typeface="Lucida Console"/>
              </a:rPr>
              <a:t> </a:t>
            </a:r>
            <a:r>
              <a:rPr lang="en-US" sz="3000" dirty="0">
                <a:solidFill>
                  <a:schemeClr val="bg1"/>
                </a:solidFill>
                <a:latin typeface="+mn-lt"/>
                <a:cs typeface="Lucida Console"/>
              </a:rPr>
              <a:t>J. for the majority in </a:t>
            </a:r>
            <a:r>
              <a:rPr lang="en-US" sz="3000" i="1" dirty="0" smtClean="0">
                <a:solidFill>
                  <a:schemeClr val="bg1"/>
                </a:solidFill>
                <a:latin typeface="+mn-lt"/>
                <a:cs typeface="Lucida Console"/>
              </a:rPr>
              <a:t>“Access Copyright</a:t>
            </a:r>
            <a:r>
              <a:rPr lang="en-US" sz="3000" dirty="0" smtClean="0">
                <a:solidFill>
                  <a:schemeClr val="bg1"/>
                </a:solidFill>
                <a:latin typeface="+mn-lt"/>
                <a:cs typeface="Lucida Console"/>
              </a:rPr>
              <a:t>” case </a:t>
            </a:r>
            <a:r>
              <a:rPr lang="en-US" sz="3000" dirty="0">
                <a:solidFill>
                  <a:schemeClr val="bg1"/>
                </a:solidFill>
                <a:latin typeface="+mn-lt"/>
                <a:cs typeface="Lucida Console"/>
              </a:rPr>
              <a:t>2012 SCC 37</a:t>
            </a:r>
          </a:p>
          <a:p>
            <a:pPr marL="0" indent="0">
              <a:buNone/>
            </a:pPr>
            <a:r>
              <a:rPr lang="en-US" sz="3000" dirty="0">
                <a:solidFill>
                  <a:schemeClr val="bg1"/>
                </a:solidFill>
                <a:latin typeface="+mn-lt"/>
                <a:cs typeface="Lucida Console"/>
              </a:rPr>
              <a:t>“</a:t>
            </a:r>
            <a:r>
              <a:rPr lang="en-US" sz="3000" dirty="0">
                <a:solidFill>
                  <a:srgbClr val="FFFF00"/>
                </a:solidFill>
                <a:latin typeface="+mn-lt"/>
                <a:cs typeface="Lucida Console"/>
              </a:rPr>
              <a:t>…fair dealing is a “user’s right”</a:t>
            </a:r>
            <a:r>
              <a:rPr lang="en-US" sz="3000" dirty="0">
                <a:solidFill>
                  <a:schemeClr val="bg1"/>
                </a:solidFill>
                <a:latin typeface="+mn-lt"/>
                <a:cs typeface="Lucida Console"/>
              </a:rPr>
              <a:t>, </a:t>
            </a:r>
            <a:r>
              <a:rPr lang="en-US" sz="3000" dirty="0">
                <a:solidFill>
                  <a:srgbClr val="CCFFCC"/>
                </a:solidFill>
                <a:latin typeface="+mn-lt"/>
                <a:cs typeface="Lucida Console"/>
              </a:rPr>
              <a:t>and the </a:t>
            </a:r>
            <a:r>
              <a:rPr lang="en-US" sz="3000" b="1" dirty="0">
                <a:solidFill>
                  <a:srgbClr val="CCFFCC"/>
                </a:solidFill>
                <a:latin typeface="+mn-lt"/>
                <a:cs typeface="Lucida Console"/>
              </a:rPr>
              <a:t>relevant perspective when considering whether the dealing is for an allowable purpose…</a:t>
            </a:r>
            <a:r>
              <a:rPr lang="en-US" sz="3000" b="1" dirty="0">
                <a:solidFill>
                  <a:srgbClr val="FF0000"/>
                </a:solidFill>
                <a:latin typeface="+mn-lt"/>
                <a:cs typeface="Lucida Console"/>
              </a:rPr>
              <a:t>is that of the user…</a:t>
            </a:r>
            <a:r>
              <a:rPr lang="en-US" sz="3000" dirty="0" smtClean="0">
                <a:solidFill>
                  <a:schemeClr val="bg1"/>
                </a:solidFill>
                <a:latin typeface="+mn-lt"/>
                <a:cs typeface="Lucida Console"/>
              </a:rPr>
              <a:t>”</a:t>
            </a:r>
          </a:p>
          <a:p>
            <a:pPr marL="0" indent="0">
              <a:buNone/>
            </a:pPr>
            <a:endParaRPr lang="en-US" sz="3000" dirty="0">
              <a:solidFill>
                <a:schemeClr val="bg1"/>
              </a:solidFill>
              <a:latin typeface="+mn-lt"/>
              <a:cs typeface="Lucida Console"/>
            </a:endParaRPr>
          </a:p>
          <a:p>
            <a:endParaRPr lang="en-US" sz="3200" dirty="0">
              <a:solidFill>
                <a:schemeClr val="bg1"/>
              </a:solidFill>
              <a:latin typeface="+mn-lt"/>
            </a:endParaRPr>
          </a:p>
        </p:txBody>
      </p:sp>
      <p:pic>
        <p:nvPicPr>
          <p:cNvPr id="4" name="Picture 3" descr="Anita_Sarkeesian_20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095" y="4368799"/>
            <a:ext cx="2624296" cy="1753507"/>
          </a:xfrm>
          <a:prstGeom prst="rect">
            <a:avLst/>
          </a:prstGeom>
        </p:spPr>
      </p:pic>
      <p:pic>
        <p:nvPicPr>
          <p:cNvPr id="5" name="Content Placeholder 3" descr="IMG_1462.PNG"/>
          <p:cNvPicPr>
            <a:picLocks noChangeAspect="1"/>
          </p:cNvPicPr>
          <p:nvPr/>
        </p:nvPicPr>
        <p:blipFill rotWithShape="1">
          <a:blip r:embed="rId3">
            <a:extLst>
              <a:ext uri="{28A0092B-C50C-407E-A947-70E740481C1C}">
                <a14:useLocalDpi xmlns:a14="http://schemas.microsoft.com/office/drawing/2010/main" val="0"/>
              </a:ext>
            </a:extLst>
          </a:blip>
          <a:srcRect l="-1212" r="-1212" b="65104"/>
          <a:stretch/>
        </p:blipFill>
        <p:spPr>
          <a:xfrm>
            <a:off x="2733524" y="4550047"/>
            <a:ext cx="2326156" cy="1406753"/>
          </a:xfrm>
          <a:prstGeom prst="rect">
            <a:avLst/>
          </a:prstGeom>
        </p:spPr>
      </p:pic>
    </p:spTree>
    <p:extLst>
      <p:ext uri="{BB962C8B-B14F-4D97-AF65-F5344CB8AC3E}">
        <p14:creationId xmlns:p14="http://schemas.microsoft.com/office/powerpoint/2010/main" val="396123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b="1" dirty="0" smtClean="0">
                <a:solidFill>
                  <a:srgbClr val="FF0000"/>
                </a:solidFill>
                <a:latin typeface="+mn-lt"/>
                <a:cs typeface="Times New Roman"/>
              </a:rPr>
              <a:t> 7. Virtual reality </a:t>
            </a:r>
            <a:r>
              <a:rPr lang="en-US" b="1" dirty="0" smtClean="0">
                <a:solidFill>
                  <a:srgbClr val="FFFF00"/>
                </a:solidFill>
                <a:latin typeface="+mn-lt"/>
                <a:cs typeface="Times New Roman"/>
              </a:rPr>
              <a:t>=&gt; </a:t>
            </a:r>
            <a:r>
              <a:rPr lang="en-US" b="1" dirty="0" smtClean="0">
                <a:solidFill>
                  <a:srgbClr val="FF0000"/>
                </a:solidFill>
                <a:latin typeface="+mn-lt"/>
                <a:cs typeface="Times New Roman"/>
              </a:rPr>
              <a:t>Freedom of Thought</a:t>
            </a:r>
            <a:endParaRPr lang="en-US" b="1" dirty="0">
              <a:solidFill>
                <a:srgbClr val="FF0000"/>
              </a:solidFill>
              <a:latin typeface="+mn-lt"/>
              <a:cs typeface="Times New Roman"/>
            </a:endParaRPr>
          </a:p>
        </p:txBody>
      </p:sp>
      <p:sp>
        <p:nvSpPr>
          <p:cNvPr id="3" name="Content Placeholder 2"/>
          <p:cNvSpPr>
            <a:spLocks noGrp="1"/>
          </p:cNvSpPr>
          <p:nvPr>
            <p:ph sz="quarter" idx="10"/>
          </p:nvPr>
        </p:nvSpPr>
        <p:spPr/>
        <p:txBody>
          <a:bodyPr>
            <a:normAutofit/>
          </a:bodyPr>
          <a:lstStyle/>
          <a:p>
            <a:pPr marL="0" indent="0">
              <a:buNone/>
            </a:pPr>
            <a:r>
              <a:rPr lang="en-US" sz="3200" dirty="0" smtClean="0">
                <a:solidFill>
                  <a:srgbClr val="FF0000"/>
                </a:solidFill>
                <a:latin typeface="Lucida Console"/>
                <a:cs typeface="Lucida Console"/>
              </a:rPr>
              <a:t>The Future is</a:t>
            </a:r>
            <a:r>
              <a:rPr lang="en-US" sz="3200" dirty="0">
                <a:solidFill>
                  <a:srgbClr val="FF0000"/>
                </a:solidFill>
                <a:latin typeface="Lucida Console"/>
                <a:cs typeface="Lucida Console"/>
              </a:rPr>
              <a:t> </a:t>
            </a:r>
            <a:r>
              <a:rPr lang="en-US" sz="3200" dirty="0" smtClean="0">
                <a:solidFill>
                  <a:srgbClr val="FF0000"/>
                </a:solidFill>
                <a:latin typeface="Lucida Console"/>
                <a:cs typeface="Lucida Console"/>
              </a:rPr>
              <a:t>“Telepathic”</a:t>
            </a:r>
            <a:endParaRPr lang="en-US" sz="3200" dirty="0">
              <a:solidFill>
                <a:srgbClr val="FF0000"/>
              </a:solidFill>
              <a:latin typeface="Lucida Console"/>
              <a:cs typeface="Lucida Console"/>
            </a:endParaRPr>
          </a:p>
        </p:txBody>
      </p:sp>
      <p:pic>
        <p:nvPicPr>
          <p:cNvPr id="4" name="Content Placeholder 6" descr="Ingress_Intel_Map_full-screen.png"/>
          <p:cNvPicPr>
            <a:picLocks noChangeAspect="1"/>
          </p:cNvPicPr>
          <p:nvPr/>
        </p:nvPicPr>
        <p:blipFill rotWithShape="1">
          <a:blip r:embed="rId2">
            <a:extLst>
              <a:ext uri="{28A0092B-C50C-407E-A947-70E740481C1C}">
                <a14:useLocalDpi xmlns:a14="http://schemas.microsoft.com/office/drawing/2010/main" val="0"/>
              </a:ext>
            </a:extLst>
          </a:blip>
          <a:srcRect l="-102" r="46"/>
          <a:stretch/>
        </p:blipFill>
        <p:spPr>
          <a:xfrm>
            <a:off x="885936" y="2293942"/>
            <a:ext cx="4175729" cy="2788595"/>
          </a:xfrm>
          <a:prstGeom prst="rect">
            <a:avLst/>
          </a:prstGeom>
        </p:spPr>
      </p:pic>
      <p:pic>
        <p:nvPicPr>
          <p:cNvPr id="5" name="Content Placeholder 3" descr="Ingress_Logo.png"/>
          <p:cNvPicPr>
            <a:picLocks noChangeAspect="1"/>
          </p:cNvPicPr>
          <p:nvPr/>
        </p:nvPicPr>
        <p:blipFill rotWithShape="1">
          <a:blip r:embed="rId3">
            <a:extLst>
              <a:ext uri="{28A0092B-C50C-407E-A947-70E740481C1C}">
                <a14:useLocalDpi xmlns:a14="http://schemas.microsoft.com/office/drawing/2010/main" val="0"/>
              </a:ext>
            </a:extLst>
          </a:blip>
          <a:srcRect l="-26" r="790"/>
          <a:stretch/>
        </p:blipFill>
        <p:spPr>
          <a:xfrm>
            <a:off x="5687557" y="2104912"/>
            <a:ext cx="1796086" cy="1809941"/>
          </a:xfrm>
          <a:prstGeom prst="rect">
            <a:avLst/>
          </a:prstGeom>
        </p:spPr>
      </p:pic>
      <p:pic>
        <p:nvPicPr>
          <p:cNvPr id="6" name="Content Placeholder 3"/>
          <p:cNvPicPr>
            <a:picLocks noChangeAspect="1"/>
          </p:cNvPicPr>
          <p:nvPr/>
        </p:nvPicPr>
        <p:blipFill rotWithShape="1">
          <a:blip r:embed="rId4"/>
          <a:srcRect l="28812" t="29934" b="20182"/>
          <a:stretch/>
        </p:blipFill>
        <p:spPr>
          <a:xfrm>
            <a:off x="4423992" y="3914853"/>
            <a:ext cx="3949987" cy="2075976"/>
          </a:xfrm>
          <a:prstGeom prst="rect">
            <a:avLst/>
          </a:prstGeom>
        </p:spPr>
      </p:pic>
    </p:spTree>
    <p:extLst>
      <p:ext uri="{BB962C8B-B14F-4D97-AF65-F5344CB8AC3E}">
        <p14:creationId xmlns:p14="http://schemas.microsoft.com/office/powerpoint/2010/main" val="3847921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6. Implications</a:t>
            </a:r>
            <a:endParaRPr lang="en-US" sz="4400" b="1" dirty="0">
              <a:solidFill>
                <a:srgbClr val="FFFF00"/>
              </a:solidFill>
              <a:latin typeface="+mn-lt"/>
            </a:endParaRPr>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588646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FF00"/>
                </a:solidFill>
                <a:latin typeface="+mn-lt"/>
              </a:rPr>
              <a:t>Self Critique</a:t>
            </a:r>
            <a:endParaRPr lang="en-US" sz="44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5400" dirty="0" smtClean="0">
                <a:solidFill>
                  <a:srgbClr val="FFFFFF"/>
                </a:solidFill>
                <a:latin typeface="+mn-lt"/>
              </a:rPr>
              <a:t>1. Hopelessly “</a:t>
            </a:r>
            <a:r>
              <a:rPr lang="en-US" sz="5400" dirty="0">
                <a:solidFill>
                  <a:srgbClr val="FFFFFF"/>
                </a:solidFill>
                <a:latin typeface="+mn-lt"/>
              </a:rPr>
              <a:t>W</a:t>
            </a:r>
            <a:r>
              <a:rPr lang="en-US" sz="5400" dirty="0" smtClean="0">
                <a:solidFill>
                  <a:srgbClr val="FFFFFF"/>
                </a:solidFill>
                <a:latin typeface="+mn-lt"/>
              </a:rPr>
              <a:t>estern”? </a:t>
            </a:r>
            <a:endParaRPr lang="en-US" sz="5400" dirty="0">
              <a:solidFill>
                <a:srgbClr val="FFFFFF"/>
              </a:solidFill>
              <a:latin typeface="+mn-lt"/>
            </a:endParaRPr>
          </a:p>
        </p:txBody>
      </p:sp>
      <p:pic>
        <p:nvPicPr>
          <p:cNvPr id="4" name="Picture 3" descr="Screen Shot 2015-02-05 at 2.06.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061" y="2357185"/>
            <a:ext cx="6473570" cy="3575272"/>
          </a:xfrm>
          <a:prstGeom prst="rect">
            <a:avLst/>
          </a:prstGeom>
        </p:spPr>
      </p:pic>
    </p:spTree>
    <p:extLst>
      <p:ext uri="{BB962C8B-B14F-4D97-AF65-F5344CB8AC3E}">
        <p14:creationId xmlns:p14="http://schemas.microsoft.com/office/powerpoint/2010/main" val="3833771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0410"/>
            <a:ext cx="8686800" cy="1289771"/>
          </a:xfrm>
        </p:spPr>
        <p:txBody>
          <a:bodyPr>
            <a:noAutofit/>
          </a:bodyPr>
          <a:lstStyle/>
          <a:p>
            <a:r>
              <a:rPr lang="en-US" sz="4400" b="1" dirty="0" smtClean="0">
                <a:solidFill>
                  <a:srgbClr val="FFFFFF"/>
                </a:solidFill>
                <a:latin typeface="+mn-lt"/>
              </a:rPr>
              <a:t>2. Beware: </a:t>
            </a:r>
            <a:br>
              <a:rPr lang="en-US" sz="4400" b="1" dirty="0" smtClean="0">
                <a:solidFill>
                  <a:srgbClr val="FFFFFF"/>
                </a:solidFill>
                <a:latin typeface="+mn-lt"/>
              </a:rPr>
            </a:br>
            <a:r>
              <a:rPr lang="en-US" sz="4400" b="1" dirty="0" smtClean="0">
                <a:solidFill>
                  <a:srgbClr val="FFFF00"/>
                </a:solidFill>
                <a:latin typeface="+mn-lt"/>
              </a:rPr>
              <a:t>Technological Determinism</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916544"/>
            <a:ext cx="8686800" cy="4017819"/>
          </a:xfrm>
        </p:spPr>
        <p:txBody>
          <a:bodyPr/>
          <a:lstStyle/>
          <a:p>
            <a:pPr marL="0" indent="0">
              <a:buNone/>
            </a:pPr>
            <a:r>
              <a:rPr lang="en-US" sz="4400" dirty="0" smtClean="0">
                <a:solidFill>
                  <a:schemeClr val="bg1"/>
                </a:solidFill>
                <a:latin typeface="+mn-lt"/>
              </a:rPr>
              <a:t>“Technological </a:t>
            </a:r>
            <a:r>
              <a:rPr lang="en-US" sz="4400" dirty="0">
                <a:solidFill>
                  <a:schemeClr val="bg1"/>
                </a:solidFill>
                <a:latin typeface="+mn-lt"/>
              </a:rPr>
              <a:t>determinism is a </a:t>
            </a:r>
            <a:r>
              <a:rPr lang="en-US" sz="4400" dirty="0">
                <a:solidFill>
                  <a:srgbClr val="CCFFCC"/>
                </a:solidFill>
                <a:latin typeface="+mn-lt"/>
              </a:rPr>
              <a:t>reductionist theory </a:t>
            </a:r>
            <a:r>
              <a:rPr lang="en-US" sz="4400" dirty="0">
                <a:solidFill>
                  <a:schemeClr val="bg1"/>
                </a:solidFill>
                <a:latin typeface="+mn-lt"/>
              </a:rPr>
              <a:t>that presumes that a society's technology drives the development of its social structure and cultural values</a:t>
            </a:r>
            <a:r>
              <a:rPr lang="en-US" sz="4400" dirty="0" smtClean="0">
                <a:solidFill>
                  <a:schemeClr val="bg1"/>
                </a:solidFill>
                <a:latin typeface="+mn-lt"/>
              </a:rPr>
              <a:t>.”</a:t>
            </a:r>
            <a:endParaRPr lang="en-CA" sz="4400" dirty="0">
              <a:solidFill>
                <a:schemeClr val="bg1"/>
              </a:solidFill>
              <a:latin typeface="+mn-lt"/>
            </a:endParaRPr>
          </a:p>
          <a:p>
            <a:pPr marL="0" indent="0">
              <a:buNone/>
            </a:pPr>
            <a:r>
              <a:rPr lang="en-US" sz="2800" dirty="0">
                <a:solidFill>
                  <a:schemeClr val="bg1"/>
                </a:solidFill>
                <a:latin typeface="+mn-lt"/>
              </a:rPr>
              <a:t>(Wikipedia)</a:t>
            </a:r>
          </a:p>
          <a:p>
            <a:pPr marL="0" indent="0">
              <a:buNone/>
            </a:pPr>
            <a:endParaRPr lang="en-US" dirty="0"/>
          </a:p>
        </p:txBody>
      </p:sp>
    </p:spTree>
    <p:extLst>
      <p:ext uri="{BB962C8B-B14F-4D97-AF65-F5344CB8AC3E}">
        <p14:creationId xmlns:p14="http://schemas.microsoft.com/office/powerpoint/2010/main" val="3935421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556"/>
            <a:ext cx="9144000" cy="1353996"/>
          </a:xfrm>
        </p:spPr>
        <p:txBody>
          <a:bodyPr>
            <a:noAutofit/>
          </a:bodyPr>
          <a:lstStyle/>
          <a:p>
            <a:pPr algn="ctr"/>
            <a:r>
              <a:rPr lang="en-US" b="1" dirty="0">
                <a:solidFill>
                  <a:srgbClr val="FFFF00"/>
                </a:solidFill>
                <a:latin typeface="+mn-lt"/>
                <a:cs typeface="Times New Roman"/>
              </a:rPr>
              <a:t>F</a:t>
            </a:r>
            <a:r>
              <a:rPr lang="en-US" b="1" dirty="0" smtClean="0">
                <a:solidFill>
                  <a:srgbClr val="FFFF00"/>
                </a:solidFill>
                <a:latin typeface="+mn-lt"/>
                <a:cs typeface="Times New Roman"/>
              </a:rPr>
              <a:t>or Law </a:t>
            </a:r>
            <a:br>
              <a:rPr lang="en-US" b="1" dirty="0" smtClean="0">
                <a:solidFill>
                  <a:srgbClr val="FFFF00"/>
                </a:solidFill>
                <a:latin typeface="+mn-lt"/>
                <a:cs typeface="Times New Roman"/>
              </a:rPr>
            </a:br>
            <a:r>
              <a:rPr lang="en-US" b="1" dirty="0" smtClean="0">
                <a:solidFill>
                  <a:srgbClr val="FFFF00"/>
                </a:solidFill>
                <a:latin typeface="+mn-lt"/>
                <a:cs typeface="Times New Roman"/>
              </a:rPr>
              <a:t>(&amp; Legal Education)?</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243754" y="1229215"/>
            <a:ext cx="8646744" cy="4823283"/>
          </a:xfrm>
        </p:spPr>
        <p:txBody>
          <a:bodyPr>
            <a:normAutofit lnSpcReduction="10000"/>
          </a:bodyPr>
          <a:lstStyle/>
          <a:p>
            <a:pPr marL="0" indent="0">
              <a:buNone/>
            </a:pPr>
            <a:endParaRPr lang="en-US" dirty="0" smtClean="0">
              <a:solidFill>
                <a:schemeClr val="bg1"/>
              </a:solidFill>
              <a:latin typeface="Lucida Console"/>
              <a:cs typeface="Lucida Console"/>
            </a:endParaRPr>
          </a:p>
          <a:p>
            <a:pPr marL="0" indent="0">
              <a:buNone/>
            </a:pPr>
            <a:r>
              <a:rPr lang="en-US" sz="3600" dirty="0" smtClean="0">
                <a:solidFill>
                  <a:schemeClr val="bg1"/>
                </a:solidFill>
                <a:latin typeface="+mn-lt"/>
                <a:cs typeface="Lucida Console"/>
              </a:rPr>
              <a:t>If indeed the evolution of justice is not “random” but (predictably) ongoing…If indeed justice is necessarily always catching up to the means of communication. </a:t>
            </a:r>
            <a:r>
              <a:rPr lang="en-US" sz="3600" dirty="0">
                <a:solidFill>
                  <a:schemeClr val="bg1"/>
                </a:solidFill>
                <a:latin typeface="+mn-lt"/>
                <a:cs typeface="Lucida Console"/>
              </a:rPr>
              <a:t>T</a:t>
            </a:r>
            <a:r>
              <a:rPr lang="en-US" sz="3600" dirty="0" smtClean="0">
                <a:solidFill>
                  <a:schemeClr val="bg1"/>
                </a:solidFill>
                <a:latin typeface="+mn-lt"/>
                <a:cs typeface="Lucida Console"/>
              </a:rPr>
              <a:t>hen “progressive” lawyering may not be flight of fancy but a practical necessity. </a:t>
            </a:r>
            <a:r>
              <a:rPr lang="en-US" sz="3600" dirty="0" smtClean="0">
                <a:solidFill>
                  <a:srgbClr val="FFFF00"/>
                </a:solidFill>
                <a:latin typeface="+mn-lt"/>
                <a:cs typeface="Lucida Console"/>
              </a:rPr>
              <a:t>If true then it becomes in fact the task of the lawyer </a:t>
            </a:r>
            <a:r>
              <a:rPr lang="en-US" sz="3600" dirty="0" smtClean="0">
                <a:solidFill>
                  <a:srgbClr val="FF6600"/>
                </a:solidFill>
                <a:latin typeface="+mn-lt"/>
                <a:cs typeface="Lucida Console"/>
              </a:rPr>
              <a:t>to progress the law</a:t>
            </a:r>
            <a:r>
              <a:rPr lang="en-US" sz="3600" dirty="0" smtClean="0">
                <a:solidFill>
                  <a:srgbClr val="FFFF00"/>
                </a:solidFill>
                <a:latin typeface="+mn-lt"/>
                <a:cs typeface="Lucida Console"/>
              </a:rPr>
              <a:t>. Accordingly both academic and clinical approaches are necessary and work together. </a:t>
            </a:r>
            <a:endParaRPr lang="en-US" sz="3600" dirty="0">
              <a:solidFill>
                <a:srgbClr val="FFFF00"/>
              </a:solidFill>
              <a:latin typeface="+mn-lt"/>
              <a:cs typeface="Lucida Console"/>
            </a:endParaRPr>
          </a:p>
        </p:txBody>
      </p:sp>
      <p:sp>
        <p:nvSpPr>
          <p:cNvPr id="4" name="TextBox 3"/>
          <p:cNvSpPr txBox="1"/>
          <p:nvPr/>
        </p:nvSpPr>
        <p:spPr>
          <a:xfrm>
            <a:off x="11005509" y="483018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489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5464" y="320693"/>
            <a:ext cx="8836032" cy="5562750"/>
          </a:xfrm>
        </p:spPr>
        <p:txBody>
          <a:bodyPr>
            <a:normAutofit fontScale="32500" lnSpcReduction="20000"/>
          </a:bodyPr>
          <a:lstStyle/>
          <a:p>
            <a:pPr marL="0" indent="0">
              <a:buNone/>
            </a:pPr>
            <a:r>
              <a:rPr lang="en-US" sz="8400" b="1" dirty="0" smtClean="0">
                <a:solidFill>
                  <a:srgbClr val="FFFFFF"/>
                </a:solidFill>
                <a:latin typeface="Lucida Console"/>
                <a:cs typeface="Lucida Console"/>
              </a:rPr>
              <a:t>In the coming of the Digital world </a:t>
            </a:r>
          </a:p>
          <a:p>
            <a:pPr marL="0" indent="0">
              <a:buNone/>
            </a:pPr>
            <a:r>
              <a:rPr lang="en-US" sz="8400" b="1" dirty="0" smtClean="0">
                <a:solidFill>
                  <a:srgbClr val="FFFFFF"/>
                </a:solidFill>
                <a:latin typeface="Lucida Console"/>
                <a:cs typeface="Lucida Console"/>
              </a:rPr>
              <a:t>the Law often seems </a:t>
            </a:r>
            <a:r>
              <a:rPr lang="en-US" sz="8400" b="1" dirty="0" smtClean="0">
                <a:solidFill>
                  <a:srgbClr val="FFFF00"/>
                </a:solidFill>
                <a:latin typeface="Lucida Console"/>
                <a:cs typeface="Lucida Console"/>
              </a:rPr>
              <a:t>behind,  </a:t>
            </a:r>
          </a:p>
          <a:p>
            <a:pPr marL="0" indent="0">
              <a:buNone/>
            </a:pPr>
            <a:r>
              <a:rPr lang="en-US" sz="8400" b="1" dirty="0" smtClean="0">
                <a:solidFill>
                  <a:srgbClr val="FFFF00"/>
                </a:solidFill>
                <a:latin typeface="Lucida Console"/>
                <a:cs typeface="Lucida Console"/>
              </a:rPr>
              <a:t>disconnected and confused</a:t>
            </a:r>
            <a:r>
              <a:rPr lang="en-US" sz="8400" b="1" dirty="0" smtClean="0">
                <a:solidFill>
                  <a:srgbClr val="FFFFFF"/>
                </a:solidFill>
                <a:latin typeface="Lucida Console"/>
                <a:cs typeface="Lucida Console"/>
              </a:rPr>
              <a:t>, </a:t>
            </a:r>
          </a:p>
          <a:p>
            <a:pPr marL="0" indent="0">
              <a:buNone/>
            </a:pPr>
            <a:r>
              <a:rPr lang="en-US" sz="8400" b="1" dirty="0" smtClean="0">
                <a:solidFill>
                  <a:srgbClr val="FFFFFF"/>
                </a:solidFill>
                <a:latin typeface="Lucida Console"/>
                <a:cs typeface="Lucida Console"/>
              </a:rPr>
              <a:t>incapable or too slow to do  </a:t>
            </a:r>
          </a:p>
          <a:p>
            <a:pPr marL="0" indent="0">
              <a:buNone/>
            </a:pPr>
            <a:r>
              <a:rPr lang="en-US" sz="8400" b="1" dirty="0" smtClean="0">
                <a:solidFill>
                  <a:srgbClr val="FFFFFF"/>
                </a:solidFill>
                <a:latin typeface="Lucida Console"/>
                <a:cs typeface="Lucida Console"/>
              </a:rPr>
              <a:t>Justice..</a:t>
            </a:r>
          </a:p>
          <a:p>
            <a:pPr marL="0" indent="0">
              <a:buNone/>
            </a:pPr>
            <a:endParaRPr lang="en-US" sz="4000" b="1" dirty="0" smtClean="0">
              <a:solidFill>
                <a:srgbClr val="FFFFFF"/>
              </a:solidFill>
              <a:latin typeface="Lucida Console"/>
              <a:cs typeface="Lucida Console"/>
            </a:endParaRPr>
          </a:p>
          <a:p>
            <a:pPr marL="0" indent="0">
              <a:buNone/>
            </a:pPr>
            <a:endParaRPr lang="en-US" sz="4000" b="1" dirty="0">
              <a:solidFill>
                <a:srgbClr val="FFFFFF"/>
              </a:solidFill>
              <a:latin typeface="Lucida Console"/>
              <a:cs typeface="Lucida Console"/>
            </a:endParaRPr>
          </a:p>
          <a:p>
            <a:pPr marL="0" indent="0">
              <a:buNone/>
            </a:pPr>
            <a:r>
              <a:rPr lang="en-US" sz="5100" dirty="0">
                <a:solidFill>
                  <a:srgbClr val="CCFFCC"/>
                </a:solidFill>
                <a:latin typeface="Lucida Console"/>
                <a:cs typeface="Lucida Console"/>
              </a:rPr>
              <a:t>“[s]</a:t>
            </a:r>
            <a:r>
              <a:rPr lang="en-US" sz="5100" dirty="0" err="1">
                <a:solidFill>
                  <a:srgbClr val="CCFFCC"/>
                </a:solidFill>
                <a:latin typeface="Lucida Console"/>
                <a:cs typeface="Lucida Console"/>
              </a:rPr>
              <a:t>tealing</a:t>
            </a:r>
            <a:r>
              <a:rPr lang="en-US" sz="5100" dirty="0">
                <a:solidFill>
                  <a:srgbClr val="CCFFCC"/>
                </a:solidFill>
                <a:latin typeface="Lucida Console"/>
                <a:cs typeface="Lucida Console"/>
              </a:rPr>
              <a:t> is stealing whether you use a computer command </a:t>
            </a:r>
            <a:endParaRPr lang="en-US" sz="5100" dirty="0" smtClean="0">
              <a:solidFill>
                <a:srgbClr val="CCFFCC"/>
              </a:solidFill>
              <a:latin typeface="Lucida Console"/>
              <a:cs typeface="Lucida Console"/>
            </a:endParaRPr>
          </a:p>
          <a:p>
            <a:pPr marL="0" indent="0">
              <a:buNone/>
            </a:pPr>
            <a:r>
              <a:rPr lang="en-US" sz="5100" dirty="0" smtClean="0">
                <a:solidFill>
                  <a:srgbClr val="CCFFCC"/>
                </a:solidFill>
                <a:latin typeface="Lucida Console"/>
                <a:cs typeface="Lucida Console"/>
              </a:rPr>
              <a:t>or </a:t>
            </a:r>
            <a:r>
              <a:rPr lang="en-US" sz="5100" dirty="0">
                <a:solidFill>
                  <a:srgbClr val="CCFFCC"/>
                </a:solidFill>
                <a:latin typeface="Lucida Console"/>
                <a:cs typeface="Lucida Console"/>
              </a:rPr>
              <a:t>a </a:t>
            </a:r>
            <a:r>
              <a:rPr lang="en-US" sz="5100" dirty="0" smtClean="0">
                <a:solidFill>
                  <a:srgbClr val="CCFFCC"/>
                </a:solidFill>
                <a:latin typeface="Lucida Console"/>
                <a:cs typeface="Lucida Console"/>
              </a:rPr>
              <a:t>crowbar</a:t>
            </a:r>
            <a:r>
              <a:rPr lang="en-US" sz="5100" dirty="0">
                <a:solidFill>
                  <a:srgbClr val="CCFFCC"/>
                </a:solidFill>
                <a:latin typeface="Lucida Console"/>
                <a:cs typeface="Lucida Console"/>
              </a:rPr>
              <a:t>, and whether you take documents, data or </a:t>
            </a:r>
            <a:endParaRPr lang="en-US" sz="5100" dirty="0" smtClean="0">
              <a:solidFill>
                <a:srgbClr val="CCFFCC"/>
              </a:solidFill>
              <a:latin typeface="Lucida Console"/>
              <a:cs typeface="Lucida Console"/>
            </a:endParaRPr>
          </a:p>
          <a:p>
            <a:pPr marL="0" indent="0">
              <a:buNone/>
            </a:pPr>
            <a:r>
              <a:rPr lang="en-US" sz="5100" dirty="0" smtClean="0">
                <a:solidFill>
                  <a:srgbClr val="CCFFCC"/>
                </a:solidFill>
                <a:latin typeface="Lucida Console"/>
                <a:cs typeface="Lucida Console"/>
              </a:rPr>
              <a:t>dollars</a:t>
            </a:r>
            <a:r>
              <a:rPr lang="en-US" sz="5100" dirty="0">
                <a:solidFill>
                  <a:srgbClr val="CCFFCC"/>
                </a:solidFill>
                <a:latin typeface="Lucida Console"/>
                <a:cs typeface="Lucida Console"/>
              </a:rPr>
              <a:t>. It is </a:t>
            </a:r>
            <a:r>
              <a:rPr lang="en-US" sz="5100" dirty="0" smtClean="0">
                <a:solidFill>
                  <a:srgbClr val="CCFFCC"/>
                </a:solidFill>
                <a:latin typeface="Lucida Console"/>
                <a:cs typeface="Lucida Console"/>
              </a:rPr>
              <a:t>equally </a:t>
            </a:r>
            <a:r>
              <a:rPr lang="en-US" sz="5100" dirty="0">
                <a:solidFill>
                  <a:srgbClr val="CCFFCC"/>
                </a:solidFill>
                <a:latin typeface="Lucida Console"/>
                <a:cs typeface="Lucida Console"/>
              </a:rPr>
              <a:t>harmful to the victim whether you </a:t>
            </a:r>
            <a:endParaRPr lang="en-US" sz="5100" dirty="0" smtClean="0">
              <a:solidFill>
                <a:srgbClr val="CCFFCC"/>
              </a:solidFill>
              <a:latin typeface="Lucida Console"/>
              <a:cs typeface="Lucida Console"/>
            </a:endParaRPr>
          </a:p>
          <a:p>
            <a:pPr marL="0" indent="0">
              <a:buNone/>
            </a:pPr>
            <a:r>
              <a:rPr lang="en-US" sz="5100" dirty="0" smtClean="0">
                <a:solidFill>
                  <a:srgbClr val="CCFFCC"/>
                </a:solidFill>
                <a:latin typeface="Lucida Console"/>
                <a:cs typeface="Lucida Console"/>
              </a:rPr>
              <a:t>sell </a:t>
            </a:r>
            <a:r>
              <a:rPr lang="en-US" sz="5100" dirty="0">
                <a:solidFill>
                  <a:srgbClr val="CCFFCC"/>
                </a:solidFill>
                <a:latin typeface="Lucida Console"/>
                <a:cs typeface="Lucida Console"/>
              </a:rPr>
              <a:t>what you have </a:t>
            </a:r>
            <a:r>
              <a:rPr lang="en-US" sz="5100" dirty="0" smtClean="0">
                <a:solidFill>
                  <a:srgbClr val="CCFFCC"/>
                </a:solidFill>
                <a:latin typeface="Lucida Console"/>
                <a:cs typeface="Lucida Console"/>
              </a:rPr>
              <a:t>stolen </a:t>
            </a:r>
            <a:r>
              <a:rPr lang="en-US" sz="5100" dirty="0">
                <a:solidFill>
                  <a:srgbClr val="CCFFCC"/>
                </a:solidFill>
                <a:latin typeface="Lucida Console"/>
                <a:cs typeface="Lucida Console"/>
              </a:rPr>
              <a:t>or give it away.”</a:t>
            </a:r>
            <a:r>
              <a:rPr lang="en-US" sz="5100" dirty="0">
                <a:solidFill>
                  <a:schemeClr val="bg1"/>
                </a:solidFill>
                <a:latin typeface="Lucida Console"/>
                <a:cs typeface="Lucida Console"/>
              </a:rPr>
              <a:t>*</a:t>
            </a:r>
            <a:r>
              <a:rPr lang="en-US" sz="5100" b="1" dirty="0">
                <a:solidFill>
                  <a:schemeClr val="bg1"/>
                </a:solidFill>
                <a:latin typeface="Lucida Console"/>
                <a:cs typeface="Lucida Console"/>
              </a:rPr>
              <a:t> </a:t>
            </a:r>
            <a:endParaRPr lang="en-US" sz="5100" dirty="0">
              <a:solidFill>
                <a:schemeClr val="bg1"/>
              </a:solidFill>
              <a:latin typeface="Lucida Console"/>
              <a:cs typeface="Lucida Console"/>
            </a:endParaRPr>
          </a:p>
          <a:p>
            <a:pPr marL="0" indent="0">
              <a:buNone/>
            </a:pPr>
            <a:endParaRPr lang="en-US" sz="4000" dirty="0">
              <a:solidFill>
                <a:schemeClr val="bg1"/>
              </a:solidFill>
              <a:latin typeface="Lucida Console"/>
              <a:cs typeface="Lucida Console"/>
            </a:endParaRPr>
          </a:p>
          <a:p>
            <a:pPr marL="0" indent="0">
              <a:buNone/>
            </a:pPr>
            <a:endParaRPr lang="en-US" sz="40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r>
              <a:rPr lang="en-US" sz="2900" dirty="0" smtClean="0">
                <a:solidFill>
                  <a:schemeClr val="bg1"/>
                </a:solidFill>
                <a:latin typeface="Lucida Console"/>
                <a:cs typeface="Lucida Console"/>
              </a:rPr>
              <a:t>        *</a:t>
            </a:r>
            <a:r>
              <a:rPr lang="en-US" sz="2900" dirty="0">
                <a:solidFill>
                  <a:schemeClr val="bg1"/>
                </a:solidFill>
                <a:latin typeface="Lucida Console"/>
                <a:cs typeface="Lucida Console"/>
              </a:rPr>
              <a:t>The United States Attorney’s Office, District of Massachusetts, Press Release, “Alleged Hacker Charged with </a:t>
            </a:r>
            <a:endParaRPr lang="en-US" sz="2900" dirty="0" smtClean="0">
              <a:solidFill>
                <a:schemeClr val="bg1"/>
              </a:solidFill>
              <a:latin typeface="Lucida Console"/>
              <a:cs typeface="Lucida Console"/>
            </a:endParaRPr>
          </a:p>
          <a:p>
            <a:pPr marL="0" indent="0">
              <a:buNone/>
            </a:pPr>
            <a:r>
              <a:rPr lang="en-US" sz="2900" dirty="0" smtClean="0">
                <a:solidFill>
                  <a:schemeClr val="bg1"/>
                </a:solidFill>
                <a:latin typeface="Lucida Console"/>
                <a:cs typeface="Lucida Console"/>
              </a:rPr>
              <a:t>          Stealing </a:t>
            </a:r>
            <a:r>
              <a:rPr lang="en-US" sz="2900" dirty="0">
                <a:solidFill>
                  <a:schemeClr val="bg1"/>
                </a:solidFill>
                <a:latin typeface="Lucida Console"/>
                <a:cs typeface="Lucida Console"/>
              </a:rPr>
              <a:t>over Four Million Documents from MIT Network” (19 July 2011), online: </a:t>
            </a:r>
            <a:endParaRPr lang="en-US" sz="2900" dirty="0" smtClean="0">
              <a:solidFill>
                <a:schemeClr val="bg1"/>
              </a:solidFill>
              <a:latin typeface="Lucida Console"/>
              <a:cs typeface="Lucida Console"/>
            </a:endParaRPr>
          </a:p>
          <a:p>
            <a:pPr marL="0" indent="0">
              <a:buNone/>
            </a:pPr>
            <a:r>
              <a:rPr lang="en-US" sz="2900" dirty="0">
                <a:solidFill>
                  <a:schemeClr val="bg1"/>
                </a:solidFill>
                <a:latin typeface="Lucida Console"/>
                <a:cs typeface="Lucida Console"/>
                <a:hlinkClick r:id="rId2"/>
              </a:rPr>
              <a:t> </a:t>
            </a:r>
            <a:r>
              <a:rPr lang="en-US" sz="2900" dirty="0" smtClean="0">
                <a:solidFill>
                  <a:schemeClr val="bg1"/>
                </a:solidFill>
                <a:latin typeface="Lucida Console"/>
                <a:cs typeface="Lucida Console"/>
                <a:hlinkClick r:id="rId2"/>
              </a:rPr>
              <a:t>                         http</a:t>
            </a:r>
            <a:r>
              <a:rPr lang="en-US" sz="2900" dirty="0">
                <a:solidFill>
                  <a:schemeClr val="bg1"/>
                </a:solidFill>
                <a:latin typeface="Lucida Console"/>
                <a:cs typeface="Lucida Console"/>
                <a:hlinkClick r:id="rId2"/>
              </a:rPr>
              <a:t>://www.justice.gov/usao/ma/news/2011/July/SwartzAaronPR.html</a:t>
            </a:r>
            <a:r>
              <a:rPr lang="en-US" sz="2900" dirty="0">
                <a:solidFill>
                  <a:schemeClr val="bg1"/>
                </a:solidFill>
                <a:latin typeface="Lucida Console"/>
                <a:cs typeface="Lucida Console"/>
              </a:rPr>
              <a:t>&gt;</a:t>
            </a:r>
          </a:p>
          <a:p>
            <a:pPr marL="0" indent="0">
              <a:buNone/>
            </a:pPr>
            <a:endParaRPr lang="en-US" sz="4000" b="1" dirty="0">
              <a:solidFill>
                <a:srgbClr val="FFFFFF"/>
              </a:solidFill>
              <a:latin typeface="+mn-lt"/>
            </a:endParaRPr>
          </a:p>
        </p:txBody>
      </p:sp>
      <p:pic>
        <p:nvPicPr>
          <p:cNvPr id="4" name="Picture 3"/>
          <p:cNvPicPr>
            <a:picLocks noChangeAspect="1"/>
          </p:cNvPicPr>
          <p:nvPr/>
        </p:nvPicPr>
        <p:blipFill>
          <a:blip r:embed="rId3"/>
          <a:stretch>
            <a:fillRect/>
          </a:stretch>
        </p:blipFill>
        <p:spPr>
          <a:xfrm>
            <a:off x="2543989" y="3161121"/>
            <a:ext cx="3307519" cy="1729154"/>
          </a:xfrm>
          <a:prstGeom prst="rect">
            <a:avLst/>
          </a:prstGeom>
        </p:spPr>
      </p:pic>
    </p:spTree>
    <p:extLst>
      <p:ext uri="{BB962C8B-B14F-4D97-AF65-F5344CB8AC3E}">
        <p14:creationId xmlns:p14="http://schemas.microsoft.com/office/powerpoint/2010/main" val="37425871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smtClean="0"/>
              <a:t> </a:t>
            </a:r>
            <a:r>
              <a:rPr lang="en-US" b="1" dirty="0" smtClean="0">
                <a:solidFill>
                  <a:srgbClr val="FFFF00"/>
                </a:solidFill>
                <a:latin typeface="+mn-lt"/>
              </a:rPr>
              <a:t>A MATTER OF PERSPECTIVE</a:t>
            </a:r>
            <a:endParaRPr lang="en-US"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72474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36"/>
            <a:ext cx="8229600" cy="1016000"/>
          </a:xfrm>
        </p:spPr>
        <p:txBody>
          <a:bodyPr>
            <a:normAutofit/>
          </a:bodyPr>
          <a:lstStyle/>
          <a:p>
            <a:r>
              <a:rPr lang="en-US" b="1" dirty="0" smtClean="0">
                <a:solidFill>
                  <a:srgbClr val="FFFF00"/>
                </a:solidFill>
                <a:latin typeface="+mn-lt"/>
              </a:rPr>
              <a:t>Thanks to:</a:t>
            </a:r>
            <a:endParaRPr lang="en-US" b="1" dirty="0">
              <a:solidFill>
                <a:srgbClr val="FFFF00"/>
              </a:solidFill>
              <a:latin typeface="+mn-lt"/>
            </a:endParaRPr>
          </a:p>
        </p:txBody>
      </p:sp>
      <p:sp>
        <p:nvSpPr>
          <p:cNvPr id="3" name="Content Placeholder 2"/>
          <p:cNvSpPr>
            <a:spLocks noGrp="1"/>
          </p:cNvSpPr>
          <p:nvPr>
            <p:ph sz="quarter" idx="10"/>
          </p:nvPr>
        </p:nvSpPr>
        <p:spPr>
          <a:xfrm>
            <a:off x="457200" y="1025136"/>
            <a:ext cx="8546998" cy="4700998"/>
          </a:xfrm>
        </p:spPr>
        <p:txBody>
          <a:bodyPr>
            <a:noAutofit/>
          </a:bodyPr>
          <a:lstStyle/>
          <a:p>
            <a:pPr marL="0" indent="0">
              <a:buNone/>
            </a:pPr>
            <a:r>
              <a:rPr lang="en-US" sz="2800" dirty="0" smtClean="0">
                <a:solidFill>
                  <a:schemeClr val="bg1"/>
                </a:solidFill>
                <a:latin typeface="+mn-lt"/>
                <a:cs typeface="Lucida Console"/>
              </a:rPr>
              <a:t>Professor Joel </a:t>
            </a:r>
            <a:r>
              <a:rPr lang="en-US" sz="2800" dirty="0" err="1" smtClean="0">
                <a:solidFill>
                  <a:schemeClr val="bg1"/>
                </a:solidFill>
                <a:latin typeface="+mn-lt"/>
                <a:cs typeface="Lucida Console"/>
              </a:rPr>
              <a:t>Bakan</a:t>
            </a:r>
            <a:r>
              <a:rPr lang="en-US" sz="2800" dirty="0" smtClean="0">
                <a:solidFill>
                  <a:schemeClr val="bg1"/>
                </a:solidFill>
                <a:latin typeface="+mn-lt"/>
                <a:cs typeface="Lucida Console"/>
              </a:rPr>
              <a:t>, UBC Faculty of Law;</a:t>
            </a:r>
          </a:p>
          <a:p>
            <a:pPr marL="0" indent="0">
              <a:buNone/>
            </a:pPr>
            <a:endParaRPr lang="en-US" sz="2800" dirty="0">
              <a:solidFill>
                <a:schemeClr val="bg1"/>
              </a:solidFill>
              <a:latin typeface="+mn-lt"/>
              <a:cs typeface="Lucida Console"/>
            </a:endParaRPr>
          </a:p>
          <a:p>
            <a:pPr marL="0" indent="0">
              <a:buNone/>
            </a:pPr>
            <a:r>
              <a:rPr lang="en-US" sz="2800" dirty="0" smtClean="0">
                <a:solidFill>
                  <a:schemeClr val="bg1"/>
                </a:solidFill>
                <a:latin typeface="+mn-lt"/>
                <a:cs typeface="Lucida Console"/>
              </a:rPr>
              <a:t>Professor Ryan </a:t>
            </a:r>
            <a:r>
              <a:rPr lang="en-US" sz="2800" dirty="0" err="1" smtClean="0">
                <a:solidFill>
                  <a:schemeClr val="bg1"/>
                </a:solidFill>
                <a:latin typeface="+mn-lt"/>
                <a:cs typeface="Lucida Console"/>
              </a:rPr>
              <a:t>Calo</a:t>
            </a:r>
            <a:r>
              <a:rPr lang="en-US" sz="2800" dirty="0" smtClean="0">
                <a:solidFill>
                  <a:schemeClr val="bg1"/>
                </a:solidFill>
                <a:latin typeface="+mn-lt"/>
                <a:cs typeface="Lucida Console"/>
              </a:rPr>
              <a:t>, University of Washington School of Law</a:t>
            </a:r>
          </a:p>
          <a:p>
            <a:pPr marL="0" indent="0">
              <a:buNone/>
            </a:pPr>
            <a:endParaRPr lang="en-US" sz="2800" dirty="0" smtClean="0">
              <a:solidFill>
                <a:schemeClr val="bg1"/>
              </a:solidFill>
              <a:latin typeface="+mn-lt"/>
              <a:cs typeface="Lucida Console"/>
            </a:endParaRPr>
          </a:p>
          <a:p>
            <a:pPr marL="0" indent="0">
              <a:buNone/>
            </a:pPr>
            <a:r>
              <a:rPr lang="en-US" sz="2800" dirty="0" smtClean="0">
                <a:solidFill>
                  <a:schemeClr val="bg1"/>
                </a:solidFill>
                <a:latin typeface="+mn-lt"/>
                <a:cs typeface="Lucida Console"/>
              </a:rPr>
              <a:t>Dr. Joe McIntyre, TRU Faculty of Law;</a:t>
            </a:r>
          </a:p>
          <a:p>
            <a:pPr marL="0" indent="0">
              <a:buNone/>
            </a:pPr>
            <a:endParaRPr lang="en-US" sz="2800" dirty="0" smtClean="0">
              <a:solidFill>
                <a:schemeClr val="bg1"/>
              </a:solidFill>
              <a:latin typeface="+mn-lt"/>
              <a:cs typeface="Lucida Console"/>
            </a:endParaRPr>
          </a:p>
          <a:p>
            <a:pPr marL="0" indent="0">
              <a:buNone/>
            </a:pPr>
            <a:r>
              <a:rPr lang="en-US" sz="2800" dirty="0" smtClean="0">
                <a:solidFill>
                  <a:schemeClr val="bg1"/>
                </a:solidFill>
                <a:latin typeface="+mn-lt"/>
                <a:cs typeface="Lucida Console"/>
              </a:rPr>
              <a:t>Dr. Richard Smith, Centre </a:t>
            </a:r>
            <a:r>
              <a:rPr lang="en-US" sz="2800" smtClean="0">
                <a:solidFill>
                  <a:schemeClr val="bg1"/>
                </a:solidFill>
                <a:latin typeface="+mn-lt"/>
                <a:cs typeface="Lucida Console"/>
              </a:rPr>
              <a:t>for Digital </a:t>
            </a:r>
            <a:r>
              <a:rPr lang="en-US" sz="2800" dirty="0" smtClean="0">
                <a:solidFill>
                  <a:schemeClr val="bg1"/>
                </a:solidFill>
                <a:latin typeface="+mn-lt"/>
                <a:cs typeface="Lucida Console"/>
              </a:rPr>
              <a:t>Media/SFU;</a:t>
            </a:r>
            <a:endParaRPr lang="en-US" sz="2800" dirty="0">
              <a:solidFill>
                <a:schemeClr val="bg1"/>
              </a:solidFill>
              <a:latin typeface="+mn-lt"/>
              <a:cs typeface="Lucida Console"/>
            </a:endParaRPr>
          </a:p>
          <a:p>
            <a:pPr marL="0" indent="0">
              <a:buNone/>
            </a:pPr>
            <a:endParaRPr lang="en-US" sz="2800" dirty="0" smtClean="0">
              <a:solidFill>
                <a:schemeClr val="bg1"/>
              </a:solidFill>
              <a:latin typeface="+mn-lt"/>
              <a:cs typeface="Lucida Console"/>
            </a:endParaRPr>
          </a:p>
          <a:p>
            <a:pPr marL="0" indent="0">
              <a:buNone/>
            </a:pPr>
            <a:r>
              <a:rPr lang="en-US" sz="2800" dirty="0" smtClean="0">
                <a:solidFill>
                  <a:schemeClr val="bg1"/>
                </a:solidFill>
                <a:latin typeface="+mn-lt"/>
                <a:cs typeface="Lucida Console"/>
              </a:rPr>
              <a:t>…</a:t>
            </a:r>
            <a:r>
              <a:rPr lang="en-US" sz="2800" dirty="0" smtClean="0">
                <a:solidFill>
                  <a:srgbClr val="FFFF00"/>
                </a:solidFill>
                <a:latin typeface="+mn-lt"/>
                <a:cs typeface="Lucida Console"/>
              </a:rPr>
              <a:t>for ideas, sources and inspiration</a:t>
            </a:r>
            <a:r>
              <a:rPr lang="en-US" sz="2800" dirty="0" smtClean="0">
                <a:solidFill>
                  <a:schemeClr val="bg1"/>
                </a:solidFill>
                <a:latin typeface="+mn-lt"/>
                <a:cs typeface="Lucida Console"/>
              </a:rPr>
              <a:t>.</a:t>
            </a:r>
            <a:endParaRPr lang="en-US" sz="2800" dirty="0">
              <a:solidFill>
                <a:schemeClr val="bg1"/>
              </a:solidFill>
              <a:latin typeface="+mn-lt"/>
              <a:cs typeface="Lucida Console"/>
            </a:endParaRPr>
          </a:p>
        </p:txBody>
      </p:sp>
    </p:spTree>
    <p:extLst>
      <p:ext uri="{BB962C8B-B14F-4D97-AF65-F5344CB8AC3E}">
        <p14:creationId xmlns:p14="http://schemas.microsoft.com/office/powerpoint/2010/main" val="577412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smtClean="0">
                <a:solidFill>
                  <a:srgbClr val="FFFF00"/>
                </a:solidFill>
                <a:latin typeface="+mn-lt"/>
                <a:cs typeface="Times New Roman"/>
              </a:rPr>
              <a:t>  </a:t>
            </a:r>
            <a:r>
              <a:rPr lang="en-US" b="1" dirty="0" smtClean="0">
                <a:solidFill>
                  <a:srgbClr val="FFFF00"/>
                </a:solidFill>
                <a:latin typeface="+mn-lt"/>
                <a:cs typeface="Times New Roman"/>
              </a:rPr>
              <a:t>Always </a:t>
            </a:r>
            <a:r>
              <a:rPr lang="en-US" b="1" dirty="0">
                <a:solidFill>
                  <a:srgbClr val="FFFF00"/>
                </a:solidFill>
                <a:latin typeface="+mn-lt"/>
                <a:cs typeface="Times New Roman"/>
              </a:rPr>
              <a:t>include a cat </a:t>
            </a:r>
            <a:r>
              <a:rPr lang="en-US" b="1" dirty="0" smtClean="0">
                <a:solidFill>
                  <a:srgbClr val="FFFF00"/>
                </a:solidFill>
                <a:latin typeface="+mn-lt"/>
                <a:cs typeface="Times New Roman"/>
              </a:rPr>
              <a:t>picture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81684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3130015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915"/>
            <a:ext cx="8229600" cy="1016000"/>
          </a:xfrm>
        </p:spPr>
        <p:txBody>
          <a:bodyPr>
            <a:normAutofit/>
          </a:bodyPr>
          <a:lstStyle/>
          <a:p>
            <a:r>
              <a:rPr lang="en-US" b="1" dirty="0" smtClean="0">
                <a:solidFill>
                  <a:srgbClr val="FFFF00"/>
                </a:solidFill>
                <a:latin typeface="+mn-lt"/>
              </a:rPr>
              <a:t>In other words…</a:t>
            </a:r>
            <a:endParaRPr lang="en-US" b="1" dirty="0">
              <a:solidFill>
                <a:srgbClr val="FFFF00"/>
              </a:solidFill>
              <a:latin typeface="+mn-lt"/>
            </a:endParaRPr>
          </a:p>
        </p:txBody>
      </p:sp>
      <p:sp>
        <p:nvSpPr>
          <p:cNvPr id="3" name="Content Placeholder 2"/>
          <p:cNvSpPr>
            <a:spLocks noGrp="1"/>
          </p:cNvSpPr>
          <p:nvPr>
            <p:ph sz="quarter" idx="10"/>
          </p:nvPr>
        </p:nvSpPr>
        <p:spPr>
          <a:xfrm>
            <a:off x="457200" y="1092915"/>
            <a:ext cx="8686800" cy="4855932"/>
          </a:xfrm>
        </p:spPr>
        <p:txBody>
          <a:bodyPr>
            <a:normAutofit lnSpcReduction="10000"/>
          </a:bodyPr>
          <a:lstStyle/>
          <a:p>
            <a:pPr marL="0" indent="0">
              <a:buNone/>
            </a:pPr>
            <a:r>
              <a:rPr lang="en-US" sz="3600" dirty="0" smtClean="0">
                <a:solidFill>
                  <a:srgbClr val="CCFFCC"/>
                </a:solidFill>
                <a:latin typeface="+mn-lt"/>
              </a:rPr>
              <a:t>“</a:t>
            </a:r>
            <a:r>
              <a:rPr lang="en-US" sz="3600" b="1" dirty="0">
                <a:solidFill>
                  <a:srgbClr val="CCFFCC"/>
                </a:solidFill>
                <a:latin typeface="+mn-lt"/>
              </a:rPr>
              <a:t>When Does Technology Change Enough That the Law Should Too</a:t>
            </a:r>
            <a:r>
              <a:rPr lang="en-US" sz="3600" b="1" dirty="0" smtClean="0">
                <a:solidFill>
                  <a:srgbClr val="CCFFCC"/>
                </a:solidFill>
                <a:latin typeface="+mn-lt"/>
              </a:rPr>
              <a:t>?”</a:t>
            </a:r>
            <a:endParaRPr lang="en-US" sz="3600" dirty="0">
              <a:solidFill>
                <a:srgbClr val="CCFFCC"/>
              </a:solidFill>
              <a:latin typeface="+mn-lt"/>
            </a:endParaRPr>
          </a:p>
          <a:p>
            <a:pPr marL="0" indent="0">
              <a:buNone/>
            </a:pPr>
            <a:endParaRPr lang="en-US" dirty="0" smtClean="0">
              <a:solidFill>
                <a:schemeClr val="bg1"/>
              </a:solidFill>
            </a:endParaRPr>
          </a:p>
          <a:p>
            <a:pPr marL="0" indent="0">
              <a:buNone/>
            </a:pPr>
            <a:r>
              <a:rPr lang="en-US" dirty="0" smtClean="0">
                <a:solidFill>
                  <a:schemeClr val="bg1"/>
                </a:solidFill>
              </a:rPr>
              <a:t>Today's </a:t>
            </a:r>
            <a:r>
              <a:rPr lang="en-US" dirty="0">
                <a:solidFill>
                  <a:schemeClr val="bg1"/>
                </a:solidFill>
              </a:rPr>
              <a:t>lower court ruling deferred to the Supreme Court's 1979 decision, </a:t>
            </a:r>
            <a:r>
              <a:rPr lang="en-US" i="1" dirty="0">
                <a:solidFill>
                  <a:schemeClr val="bg1"/>
                </a:solidFill>
              </a:rPr>
              <a:t>Smith v. Maryland</a:t>
            </a:r>
            <a:r>
              <a:rPr lang="en-US" dirty="0">
                <a:solidFill>
                  <a:schemeClr val="bg1"/>
                </a:solidFill>
              </a:rPr>
              <a:t>. Should that case still matter</a:t>
            </a:r>
            <a:r>
              <a:rPr lang="en-US" dirty="0" smtClean="0">
                <a:solidFill>
                  <a:schemeClr val="bg1"/>
                </a:solidFill>
              </a:rPr>
              <a:t>? </a:t>
            </a:r>
          </a:p>
          <a:p>
            <a:pPr marL="0" indent="0">
              <a:buNone/>
            </a:pPr>
            <a:r>
              <a:rPr lang="en-US" sz="2000" dirty="0" smtClean="0">
                <a:solidFill>
                  <a:schemeClr val="bg1"/>
                </a:solidFill>
                <a:latin typeface="Lucida Console" panose="020B0609040504020204" pitchFamily="49" charset="0"/>
              </a:rPr>
              <a:t>REBECCA J. ROSEN</a:t>
            </a:r>
            <a:endParaRPr lang="en-US" sz="2000" dirty="0">
              <a:solidFill>
                <a:schemeClr val="bg1"/>
              </a:solidFill>
              <a:latin typeface="Lucida Console" panose="020B0609040504020204" pitchFamily="49" charset="0"/>
            </a:endParaRPr>
          </a:p>
          <a:p>
            <a:pPr marL="0" indent="0">
              <a:buNone/>
            </a:pPr>
            <a:r>
              <a:rPr lang="en-US" sz="2000" dirty="0" smtClean="0">
                <a:solidFill>
                  <a:schemeClr val="bg1"/>
                </a:solidFill>
                <a:latin typeface="Lucida Console" panose="020B0609040504020204" pitchFamily="49" charset="0"/>
              </a:rPr>
              <a:t>DEC </a:t>
            </a:r>
            <a:r>
              <a:rPr lang="en-US" sz="2000" dirty="0">
                <a:solidFill>
                  <a:schemeClr val="bg1"/>
                </a:solidFill>
                <a:latin typeface="Lucida Console" panose="020B0609040504020204" pitchFamily="49" charset="0"/>
              </a:rPr>
              <a:t>27 2013, 5:39 PM </a:t>
            </a:r>
            <a:r>
              <a:rPr lang="en-US" sz="2000" dirty="0" smtClean="0">
                <a:solidFill>
                  <a:schemeClr val="bg1"/>
                </a:solidFill>
                <a:latin typeface="Lucida Console" panose="020B0609040504020204" pitchFamily="49" charset="0"/>
              </a:rPr>
              <a:t>ET”</a:t>
            </a:r>
            <a:endParaRPr lang="en-US" sz="2000" dirty="0">
              <a:solidFill>
                <a:schemeClr val="bg1"/>
              </a:solidFill>
              <a:latin typeface="Lucida Console" panose="020B0609040504020204" pitchFamily="49" charset="0"/>
            </a:endParaRPr>
          </a:p>
          <a:p>
            <a:pPr marL="0" indent="0">
              <a:buNone/>
            </a:pPr>
            <a:endParaRPr lang="en-US" sz="3200" dirty="0" smtClean="0">
              <a:solidFill>
                <a:srgbClr val="FFFF00"/>
              </a:solidFill>
              <a:latin typeface="Lucida Console"/>
              <a:cs typeface="Lucida Console"/>
            </a:endParaRPr>
          </a:p>
          <a:p>
            <a:pPr marL="0" indent="0">
              <a:buNone/>
            </a:pPr>
            <a:r>
              <a:rPr lang="en-US" sz="3200" dirty="0" smtClean="0">
                <a:solidFill>
                  <a:srgbClr val="FFFF00"/>
                </a:solidFill>
                <a:latin typeface="Lucida Console"/>
                <a:cs typeface="Lucida Console"/>
              </a:rPr>
              <a:t>“The Atlantic” on the </a:t>
            </a:r>
          </a:p>
          <a:p>
            <a:pPr marL="0" indent="0">
              <a:buNone/>
            </a:pPr>
            <a:r>
              <a:rPr lang="en-US" sz="3200" dirty="0" smtClean="0">
                <a:solidFill>
                  <a:srgbClr val="FFFF00"/>
                </a:solidFill>
                <a:latin typeface="Lucida Console"/>
                <a:cs typeface="Lucida Console"/>
              </a:rPr>
              <a:t>constitutionality of </a:t>
            </a:r>
          </a:p>
          <a:p>
            <a:pPr marL="0" indent="0">
              <a:buNone/>
            </a:pPr>
            <a:r>
              <a:rPr lang="en-US" sz="3200" dirty="0" smtClean="0">
                <a:solidFill>
                  <a:srgbClr val="FFFF00"/>
                </a:solidFill>
                <a:latin typeface="Lucida Console"/>
                <a:cs typeface="Lucida Console"/>
              </a:rPr>
              <a:t>NSA surveillance</a:t>
            </a:r>
            <a:endParaRPr lang="en-US" sz="3200" dirty="0">
              <a:solidFill>
                <a:srgbClr val="FFFF00"/>
              </a:solidFill>
              <a:latin typeface="Lucida Console"/>
              <a:cs typeface="Lucida Console"/>
            </a:endParaRPr>
          </a:p>
        </p:txBody>
      </p:sp>
      <p:pic>
        <p:nvPicPr>
          <p:cNvPr id="4" name="Content Placeholder 3" descr="220px-HAL9000.png"/>
          <p:cNvPicPr>
            <a:picLocks noChangeAspect="1"/>
          </p:cNvPicPr>
          <p:nvPr/>
        </p:nvPicPr>
        <p:blipFill rotWithShape="1">
          <a:blip r:embed="rId2">
            <a:extLst>
              <a:ext uri="{28A0092B-C50C-407E-A947-70E740481C1C}">
                <a14:useLocalDpi xmlns:a14="http://schemas.microsoft.com/office/drawing/2010/main" val="0"/>
              </a:ext>
            </a:extLst>
          </a:blip>
          <a:srcRect l="-326" t="-1517" r="-73" b="121"/>
          <a:stretch/>
        </p:blipFill>
        <p:spPr>
          <a:xfrm>
            <a:off x="6142253" y="3753671"/>
            <a:ext cx="2287541" cy="2310264"/>
          </a:xfrm>
          <a:prstGeom prst="rect">
            <a:avLst/>
          </a:prstGeom>
        </p:spPr>
      </p:pic>
      <p:pic>
        <p:nvPicPr>
          <p:cNvPr id="5" name="Content Placeholder 3" descr="385px-Battle_Hymn_of_the_Republic.jpg"/>
          <p:cNvPicPr>
            <a:picLocks noChangeAspect="1"/>
          </p:cNvPicPr>
          <p:nvPr/>
        </p:nvPicPr>
        <p:blipFill rotWithShape="1">
          <a:blip r:embed="rId3">
            <a:extLst>
              <a:ext uri="{28A0092B-C50C-407E-A947-70E740481C1C}">
                <a14:useLocalDpi xmlns:a14="http://schemas.microsoft.com/office/drawing/2010/main" val="0"/>
              </a:ext>
            </a:extLst>
          </a:blip>
          <a:srcRect l="-528" r="11" b="77554"/>
          <a:stretch/>
        </p:blipFill>
        <p:spPr>
          <a:xfrm>
            <a:off x="4336925" y="3306009"/>
            <a:ext cx="2015749" cy="700327"/>
          </a:xfrm>
          <a:prstGeom prst="rect">
            <a:avLst/>
          </a:prstGeom>
        </p:spPr>
      </p:pic>
    </p:spTree>
    <p:extLst>
      <p:ext uri="{BB962C8B-B14F-4D97-AF65-F5344CB8AC3E}">
        <p14:creationId xmlns:p14="http://schemas.microsoft.com/office/powerpoint/2010/main" val="351567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4-24 at 12.43.5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806" r="1258"/>
          <a:stretch/>
        </p:blipFill>
        <p:spPr>
          <a:xfrm>
            <a:off x="479139" y="138235"/>
            <a:ext cx="6892240" cy="848083"/>
          </a:xfrm>
        </p:spPr>
      </p:pic>
      <p:pic>
        <p:nvPicPr>
          <p:cNvPr id="5" name="Picture 4" descr="Screen Shot 2014-04-24 at 12.44.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39" y="986318"/>
            <a:ext cx="6892240" cy="1996461"/>
          </a:xfrm>
          <a:prstGeom prst="rect">
            <a:avLst/>
          </a:prstGeom>
        </p:spPr>
      </p:pic>
      <p:pic>
        <p:nvPicPr>
          <p:cNvPr id="6" name="Picture 5" descr="Screen Shot 2014-04-24 at 12.44.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379" y="986318"/>
            <a:ext cx="1498600" cy="2463800"/>
          </a:xfrm>
          <a:prstGeom prst="rect">
            <a:avLst/>
          </a:prstGeom>
        </p:spPr>
      </p:pic>
      <p:pic>
        <p:nvPicPr>
          <p:cNvPr id="7" name="Picture 6" descr="Screen Shot 2014-04-24 at 12.45.3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39" y="2982779"/>
            <a:ext cx="6892240" cy="2607521"/>
          </a:xfrm>
          <a:prstGeom prst="rect">
            <a:avLst/>
          </a:prstGeom>
        </p:spPr>
      </p:pic>
      <p:sp>
        <p:nvSpPr>
          <p:cNvPr id="8" name="Rectangle 7"/>
          <p:cNvSpPr/>
          <p:nvPr/>
        </p:nvSpPr>
        <p:spPr>
          <a:xfrm>
            <a:off x="479139" y="5607549"/>
            <a:ext cx="8478918" cy="461665"/>
          </a:xfrm>
          <a:prstGeom prst="rect">
            <a:avLst/>
          </a:prstGeom>
        </p:spPr>
        <p:txBody>
          <a:bodyPr wrap="square">
            <a:spAutoFit/>
          </a:bodyPr>
          <a:lstStyle/>
          <a:p>
            <a:r>
              <a:rPr lang="en-US" sz="1200" dirty="0">
                <a:latin typeface="Lucida Console"/>
                <a:cs typeface="Lucida Console"/>
                <a:hlinkClick r:id="rId6"/>
              </a:rPr>
              <a:t>http://nymag.com/daily/intelligencer/2014/04/supreme-court-confused-</a:t>
            </a:r>
            <a:r>
              <a:rPr lang="en-US" sz="1200" dirty="0" smtClean="0">
                <a:latin typeface="Lucida Console"/>
                <a:cs typeface="Lucida Console"/>
                <a:hlinkClick r:id="rId6"/>
              </a:rPr>
              <a:t>technology.html</a:t>
            </a:r>
            <a:endParaRPr lang="en-US" sz="1200" dirty="0" smtClean="0">
              <a:latin typeface="Lucida Console"/>
              <a:cs typeface="Lucida Console"/>
            </a:endParaRPr>
          </a:p>
          <a:p>
            <a:endParaRPr lang="en-US" sz="1200" dirty="0">
              <a:latin typeface="Lucida Console"/>
              <a:cs typeface="Lucida Console"/>
            </a:endParaRPr>
          </a:p>
        </p:txBody>
      </p:sp>
    </p:spTree>
    <p:extLst>
      <p:ext uri="{BB962C8B-B14F-4D97-AF65-F5344CB8AC3E}">
        <p14:creationId xmlns:p14="http://schemas.microsoft.com/office/powerpoint/2010/main" val="1416635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latin typeface="+mn-lt"/>
                <a:cs typeface="Times New Roman"/>
              </a:rPr>
              <a:t>Another example…</a:t>
            </a:r>
            <a:endParaRPr lang="en-US" b="1" dirty="0">
              <a:solidFill>
                <a:srgbClr val="FFFF00"/>
              </a:solidFill>
              <a:latin typeface="+mn-lt"/>
              <a:cs typeface="Times New Roman"/>
            </a:endParaRPr>
          </a:p>
        </p:txBody>
      </p:sp>
      <p:sp>
        <p:nvSpPr>
          <p:cNvPr id="3" name="Content Placeholder 2"/>
          <p:cNvSpPr>
            <a:spLocks noGrp="1"/>
          </p:cNvSpPr>
          <p:nvPr>
            <p:ph sz="quarter" idx="10"/>
          </p:nvPr>
        </p:nvSpPr>
        <p:spPr>
          <a:xfrm>
            <a:off x="397042" y="1342593"/>
            <a:ext cx="8229600" cy="4318000"/>
          </a:xfrm>
        </p:spPr>
        <p:txBody>
          <a:bodyPr/>
          <a:lstStyle/>
          <a:p>
            <a:pPr marL="0" indent="0">
              <a:buNone/>
            </a:pPr>
            <a:r>
              <a:rPr lang="en-US" sz="3200" i="1" u="sng" dirty="0">
                <a:solidFill>
                  <a:srgbClr val="FFFF00"/>
                </a:solidFill>
                <a:latin typeface="Lucida Console"/>
                <a:cs typeface="Lucida Console"/>
              </a:rPr>
              <a:t>Magnavox</a:t>
            </a:r>
            <a:r>
              <a:rPr lang="en-US" sz="3200" i="1" dirty="0">
                <a:solidFill>
                  <a:srgbClr val="FFFF00"/>
                </a:solidFill>
                <a:latin typeface="Lucida Console"/>
                <a:cs typeface="Lucida Console"/>
              </a:rPr>
              <a:t> v. </a:t>
            </a:r>
            <a:r>
              <a:rPr lang="en-US" sz="3200" i="1" u="sng" dirty="0">
                <a:solidFill>
                  <a:srgbClr val="FFFF00"/>
                </a:solidFill>
                <a:latin typeface="Lucida Console"/>
                <a:cs typeface="Lucida Console"/>
              </a:rPr>
              <a:t>Mattel</a:t>
            </a:r>
            <a:r>
              <a:rPr lang="en-US" sz="3200" i="1" dirty="0">
                <a:solidFill>
                  <a:srgbClr val="FFFF00"/>
                </a:solidFill>
                <a:latin typeface="Lucida Console"/>
                <a:cs typeface="Lucida Console"/>
              </a:rPr>
              <a:t>  </a:t>
            </a:r>
            <a:r>
              <a:rPr lang="en-US" sz="3200" dirty="0">
                <a:solidFill>
                  <a:schemeClr val="bg1"/>
                </a:solidFill>
                <a:latin typeface="Lucida Console"/>
                <a:cs typeface="Lucida Console"/>
              </a:rPr>
              <a:t>1982 U.S. Dist. LEXIS 13773 (N.D. Ill.)</a:t>
            </a:r>
          </a:p>
          <a:p>
            <a:endParaRPr lang="en-US" dirty="0"/>
          </a:p>
        </p:txBody>
      </p:sp>
      <p:pic>
        <p:nvPicPr>
          <p:cNvPr id="4" name="Content Placeholder 5" descr="800px-Magnavox-Odyssey-Console-Set.png"/>
          <p:cNvPicPr>
            <a:picLocks noChangeAspect="1"/>
          </p:cNvPicPr>
          <p:nvPr/>
        </p:nvPicPr>
        <p:blipFill rotWithShape="1">
          <a:blip r:embed="rId2" cstate="print">
            <a:extLst>
              <a:ext uri="{28A0092B-C50C-407E-A947-70E740481C1C}">
                <a14:useLocalDpi xmlns:a14="http://schemas.microsoft.com/office/drawing/2010/main"/>
              </a:ext>
            </a:extLst>
          </a:blip>
          <a:srcRect t="-848" b="-661"/>
          <a:stretch/>
        </p:blipFill>
        <p:spPr>
          <a:xfrm>
            <a:off x="120320" y="2880957"/>
            <a:ext cx="4668253" cy="2268673"/>
          </a:xfrm>
          <a:prstGeom prst="rect">
            <a:avLst/>
          </a:prstGeom>
        </p:spPr>
      </p:pic>
      <p:pic>
        <p:nvPicPr>
          <p:cNvPr id="5" name="Content Placeholder 7" descr="800px-Intellivision-Console-Set.png"/>
          <p:cNvPicPr>
            <a:picLocks noChangeAspect="1"/>
          </p:cNvPicPr>
          <p:nvPr/>
        </p:nvPicPr>
        <p:blipFill>
          <a:blip r:embed="rId3" cstate="print">
            <a:extLst>
              <a:ext uri="{28A0092B-C50C-407E-A947-70E740481C1C}">
                <a14:useLocalDpi xmlns:a14="http://schemas.microsoft.com/office/drawing/2010/main"/>
              </a:ext>
            </a:extLst>
          </a:blip>
          <a:srcRect t="-573" b="-573"/>
          <a:stretch>
            <a:fillRect/>
          </a:stretch>
        </p:blipFill>
        <p:spPr>
          <a:xfrm>
            <a:off x="4885292" y="2986494"/>
            <a:ext cx="4090266" cy="2146128"/>
          </a:xfrm>
          <a:prstGeom prst="rect">
            <a:avLst/>
          </a:prstGeom>
        </p:spPr>
      </p:pic>
    </p:spTree>
    <p:extLst>
      <p:ext uri="{BB962C8B-B14F-4D97-AF65-F5344CB8AC3E}">
        <p14:creationId xmlns:p14="http://schemas.microsoft.com/office/powerpoint/2010/main" val="376083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288" y="24064"/>
            <a:ext cx="9144000" cy="1342593"/>
          </a:xfrm>
        </p:spPr>
        <p:txBody>
          <a:bodyPr>
            <a:noAutofit/>
          </a:bodyPr>
          <a:lstStyle/>
          <a:p>
            <a:r>
              <a:rPr lang="en-US" b="1" dirty="0" smtClean="0">
                <a:solidFill>
                  <a:srgbClr val="FFFF00"/>
                </a:solidFill>
                <a:latin typeface="+mn-lt"/>
                <a:cs typeface="Times New Roman"/>
              </a:rPr>
              <a:t>   </a:t>
            </a:r>
            <a:r>
              <a:rPr lang="en-US" sz="3600" b="1" dirty="0" smtClean="0">
                <a:solidFill>
                  <a:srgbClr val="FFFF00"/>
                </a:solidFill>
                <a:latin typeface="+mn-lt"/>
                <a:cs typeface="Times New Roman"/>
              </a:rPr>
              <a:t>Creation of a meaningless </a:t>
            </a:r>
            <a:br>
              <a:rPr lang="en-US" sz="3600" b="1" dirty="0" smtClean="0">
                <a:solidFill>
                  <a:srgbClr val="FFFF00"/>
                </a:solidFill>
                <a:latin typeface="+mn-lt"/>
                <a:cs typeface="Times New Roman"/>
              </a:rPr>
            </a:br>
            <a:r>
              <a:rPr lang="en-US" sz="3600" b="1" dirty="0" smtClean="0">
                <a:solidFill>
                  <a:srgbClr val="FFFF00"/>
                </a:solidFill>
                <a:latin typeface="+mn-lt"/>
                <a:cs typeface="Times New Roman"/>
              </a:rPr>
              <a:t>   Computer  Game/TV Console </a:t>
            </a:r>
            <a:r>
              <a:rPr lang="en-US" sz="3600" b="1" dirty="0" smtClean="0">
                <a:solidFill>
                  <a:srgbClr val="FF0000"/>
                </a:solidFill>
                <a:latin typeface="+mn-lt"/>
                <a:cs typeface="Times New Roman"/>
              </a:rPr>
              <a:t>Divide</a:t>
            </a:r>
            <a:endParaRPr lang="en-US" sz="3600" b="1" dirty="0">
              <a:solidFill>
                <a:srgbClr val="FF0000"/>
              </a:solidFill>
              <a:latin typeface="+mn-lt"/>
              <a:cs typeface="Times New Roman"/>
            </a:endParaRPr>
          </a:p>
        </p:txBody>
      </p:sp>
      <p:sp>
        <p:nvSpPr>
          <p:cNvPr id="3" name="Content Placeholder 2"/>
          <p:cNvSpPr>
            <a:spLocks noGrp="1"/>
          </p:cNvSpPr>
          <p:nvPr>
            <p:ph sz="quarter" idx="10"/>
          </p:nvPr>
        </p:nvSpPr>
        <p:spPr>
          <a:xfrm>
            <a:off x="264688" y="1408134"/>
            <a:ext cx="8686800" cy="4735588"/>
          </a:xfrm>
        </p:spPr>
        <p:txBody>
          <a:bodyPr>
            <a:normAutofit lnSpcReduction="10000"/>
          </a:bodyPr>
          <a:lstStyle/>
          <a:p>
            <a:pPr marL="0" indent="0">
              <a:lnSpc>
                <a:spcPct val="90000"/>
              </a:lnSpc>
              <a:buNone/>
            </a:pPr>
            <a:r>
              <a:rPr lang="en-US" sz="2800" dirty="0">
                <a:solidFill>
                  <a:srgbClr val="FFFFFF"/>
                </a:solidFill>
                <a:latin typeface="+mn-lt"/>
                <a:cs typeface="Lucida Console"/>
              </a:rPr>
              <a:t>* Mattel argued its console was not based on ’507 but on computer prior art, Space War!</a:t>
            </a:r>
          </a:p>
          <a:p>
            <a:pPr marL="0" indent="0">
              <a:lnSpc>
                <a:spcPct val="90000"/>
              </a:lnSpc>
              <a:buNone/>
            </a:pPr>
            <a:r>
              <a:rPr lang="en-US" sz="2800" dirty="0">
                <a:solidFill>
                  <a:srgbClr val="FFFFFF"/>
                </a:solidFill>
                <a:latin typeface="+mn-lt"/>
                <a:cs typeface="Lucida Console"/>
              </a:rPr>
              <a:t>* Court noted PDP-1 was 6’ tall by 7’ wide, &amp; cost approximately $120K. Court found for Magnavox: </a:t>
            </a:r>
            <a:r>
              <a:rPr lang="en-US" sz="2800" i="1" dirty="0">
                <a:solidFill>
                  <a:srgbClr val="FFFFFF"/>
                </a:solidFill>
                <a:latin typeface="+mn-lt"/>
                <a:cs typeface="Lucida Console"/>
              </a:rPr>
              <a:t>“…it is clear from the evidence that </a:t>
            </a:r>
            <a:r>
              <a:rPr lang="en-US" sz="2800" i="1" dirty="0">
                <a:solidFill>
                  <a:schemeClr val="tx2">
                    <a:lumMod val="60000"/>
                    <a:lumOff val="40000"/>
                  </a:schemeClr>
                </a:solidFill>
                <a:latin typeface="+mn-lt"/>
                <a:cs typeface="Lucida Console"/>
              </a:rPr>
              <a:t>Mattel did not in fact follow the prior art but, instead, followed developments in the television game industry</a:t>
            </a:r>
            <a:r>
              <a:rPr lang="en-US" sz="2800" i="1" dirty="0">
                <a:solidFill>
                  <a:schemeClr val="bg1"/>
                </a:solidFill>
                <a:latin typeface="+mn-lt"/>
                <a:cs typeface="Lucida Console"/>
              </a:rPr>
              <a:t>, an industry which was created because of the work done at Sanders in developing the first television games and an industry which expanded and developed and become economically viable largely because of television games which followed the teachings of the ’507 Patent.”</a:t>
            </a:r>
            <a:r>
              <a:rPr lang="en-US" sz="2800" i="1" dirty="0">
                <a:latin typeface="+mn-lt"/>
                <a:cs typeface="Lucida Console"/>
              </a:rPr>
              <a:t> </a:t>
            </a:r>
          </a:p>
          <a:p>
            <a:endParaRPr lang="en-US" b="1" dirty="0">
              <a:solidFill>
                <a:srgbClr val="FF0000"/>
              </a:solidFill>
            </a:endParaRPr>
          </a:p>
          <a:p>
            <a:endParaRPr lang="en-US" dirty="0"/>
          </a:p>
        </p:txBody>
      </p:sp>
    </p:spTree>
    <p:extLst>
      <p:ext uri="{BB962C8B-B14F-4D97-AF65-F5344CB8AC3E}">
        <p14:creationId xmlns:p14="http://schemas.microsoft.com/office/powerpoint/2010/main" val="365916498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4562</TotalTime>
  <Words>2065</Words>
  <Application>Microsoft Macintosh PowerPoint</Application>
  <PresentationFormat>On-screen Show (4:3)</PresentationFormat>
  <Paragraphs>303</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CDM_PPT_Template </vt:lpstr>
      <vt:lpstr>   Relating Memes of     Justice &amp; Technology</vt:lpstr>
      <vt:lpstr>   Why?</vt:lpstr>
      <vt:lpstr>1. Defining the problem</vt:lpstr>
      <vt:lpstr> Consider the Question </vt:lpstr>
      <vt:lpstr>PowerPoint Presentation</vt:lpstr>
      <vt:lpstr>In other words…</vt:lpstr>
      <vt:lpstr>PowerPoint Presentation</vt:lpstr>
      <vt:lpstr>Another example…</vt:lpstr>
      <vt:lpstr>   Creation of a meaningless     Computer  Game/TV Console Divide</vt:lpstr>
      <vt:lpstr>Today’s IP (Copyright) Disconnect</vt:lpstr>
      <vt:lpstr>  Leading to Uncertainties,     Confusion &amp; the Tech/Content Wars</vt:lpstr>
      <vt:lpstr>An answer?</vt:lpstr>
      <vt:lpstr>PowerPoint Presentation</vt:lpstr>
      <vt:lpstr>2. Some tools &amp; clues</vt:lpstr>
      <vt:lpstr>Memes…</vt:lpstr>
      <vt:lpstr>             A Metaphor…</vt:lpstr>
      <vt:lpstr>WHAT IS “JUSTICE”?</vt:lpstr>
      <vt:lpstr>Justice Is… </vt:lpstr>
      <vt:lpstr>   One Personal Conviction:     Ethics Before Law</vt:lpstr>
      <vt:lpstr>PowerPoint Presentation</vt:lpstr>
      <vt:lpstr>PowerPoint Presentation</vt:lpstr>
      <vt:lpstr>3. Originally a simple &amp; (academically sound) idea</vt:lpstr>
      <vt:lpstr>    Connecting Books?</vt:lpstr>
      <vt:lpstr> Consider the possibility...</vt:lpstr>
      <vt:lpstr>In other words…</vt:lpstr>
      <vt:lpstr>Put Another Way…</vt:lpstr>
      <vt:lpstr>Point is IT WILL ALL WORK OUT</vt:lpstr>
      <vt:lpstr>PowerPoint Presentation</vt:lpstr>
      <vt:lpstr>4. An Explanation</vt:lpstr>
      <vt:lpstr>Technology /Justice (Parallels)?</vt:lpstr>
      <vt:lpstr> Not Mutually Exclusive Phases…</vt:lpstr>
      <vt:lpstr>  Not Only Memes of Justice…</vt:lpstr>
      <vt:lpstr>5. It has always been thus…</vt:lpstr>
      <vt:lpstr>Before Justice was Revenge</vt:lpstr>
      <vt:lpstr>  Anthropology of Justice  </vt:lpstr>
      <vt:lpstr>   1. Pre-literate =&gt; Justice as Retribution   </vt:lpstr>
      <vt:lpstr>   “An Eye For An Eye”</vt:lpstr>
      <vt:lpstr>   2. Writing Instruments =&gt; Justice as                                                 Compensation</vt:lpstr>
      <vt:lpstr>   Moving towards Justice as Rights </vt:lpstr>
      <vt:lpstr>   3. Printing Press  =&gt;  Justice as Rights</vt:lpstr>
      <vt:lpstr> 4. Mass Media =&gt; Justice as (search for) Truth</vt:lpstr>
      <vt:lpstr>Mass Media        Justice as (search for) Truth</vt:lpstr>
      <vt:lpstr>  5. Digital =&gt; Justice as Resolution</vt:lpstr>
      <vt:lpstr>   6. Big Data  Justice as Boundaries </vt:lpstr>
      <vt:lpstr> 7. Virtual reality =&gt; Freedom of Thought</vt:lpstr>
      <vt:lpstr>6. Implications</vt:lpstr>
      <vt:lpstr>Self Critique</vt:lpstr>
      <vt:lpstr>2. Beware:  Technological Determinism</vt:lpstr>
      <vt:lpstr>For Law  (&amp; Legal Education)?</vt:lpstr>
      <vt:lpstr> A MATTER OF PERSPECTIVE</vt:lpstr>
      <vt:lpstr>Thanks to:</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450</cp:revision>
  <cp:lastPrinted>2013-12-30T23:16:45Z</cp:lastPrinted>
  <dcterms:created xsi:type="dcterms:W3CDTF">2013-02-08T08:35:59Z</dcterms:created>
  <dcterms:modified xsi:type="dcterms:W3CDTF">2015-09-14T06:40:47Z</dcterms:modified>
</cp:coreProperties>
</file>