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80"/>
  </p:notesMasterIdLst>
  <p:sldIdLst>
    <p:sldId id="317" r:id="rId3"/>
    <p:sldId id="408" r:id="rId4"/>
    <p:sldId id="409" r:id="rId5"/>
    <p:sldId id="377" r:id="rId6"/>
    <p:sldId id="407" r:id="rId7"/>
    <p:sldId id="350" r:id="rId8"/>
    <p:sldId id="381" r:id="rId9"/>
    <p:sldId id="383" r:id="rId10"/>
    <p:sldId id="390" r:id="rId11"/>
    <p:sldId id="382" r:id="rId12"/>
    <p:sldId id="386" r:id="rId13"/>
    <p:sldId id="387" r:id="rId14"/>
    <p:sldId id="388" r:id="rId15"/>
    <p:sldId id="389" r:id="rId16"/>
    <p:sldId id="391" r:id="rId17"/>
    <p:sldId id="397" r:id="rId18"/>
    <p:sldId id="398" r:id="rId19"/>
    <p:sldId id="399" r:id="rId20"/>
    <p:sldId id="400" r:id="rId21"/>
    <p:sldId id="351" r:id="rId22"/>
    <p:sldId id="352" r:id="rId23"/>
    <p:sldId id="354" r:id="rId24"/>
    <p:sldId id="357" r:id="rId25"/>
    <p:sldId id="358" r:id="rId26"/>
    <p:sldId id="359" r:id="rId27"/>
    <p:sldId id="360" r:id="rId28"/>
    <p:sldId id="361" r:id="rId29"/>
    <p:sldId id="362" r:id="rId30"/>
    <p:sldId id="406" r:id="rId31"/>
    <p:sldId id="363" r:id="rId32"/>
    <p:sldId id="378" r:id="rId33"/>
    <p:sldId id="403" r:id="rId34"/>
    <p:sldId id="404" r:id="rId35"/>
    <p:sldId id="379" r:id="rId36"/>
    <p:sldId id="401" r:id="rId37"/>
    <p:sldId id="402" r:id="rId38"/>
    <p:sldId id="405" r:id="rId39"/>
    <p:sldId id="364" r:id="rId40"/>
    <p:sldId id="365" r:id="rId41"/>
    <p:sldId id="366" r:id="rId42"/>
    <p:sldId id="367" r:id="rId43"/>
    <p:sldId id="368" r:id="rId44"/>
    <p:sldId id="369" r:id="rId45"/>
    <p:sldId id="294" r:id="rId46"/>
    <p:sldId id="304" r:id="rId47"/>
    <p:sldId id="410" r:id="rId48"/>
    <p:sldId id="306" r:id="rId49"/>
    <p:sldId id="305" r:id="rId50"/>
    <p:sldId id="308" r:id="rId51"/>
    <p:sldId id="295" r:id="rId52"/>
    <p:sldId id="261" r:id="rId53"/>
    <p:sldId id="303" r:id="rId54"/>
    <p:sldId id="274" r:id="rId55"/>
    <p:sldId id="265" r:id="rId56"/>
    <p:sldId id="264" r:id="rId57"/>
    <p:sldId id="271" r:id="rId58"/>
    <p:sldId id="269" r:id="rId59"/>
    <p:sldId id="270" r:id="rId60"/>
    <p:sldId id="299" r:id="rId61"/>
    <p:sldId id="266" r:id="rId62"/>
    <p:sldId id="263" r:id="rId63"/>
    <p:sldId id="297" r:id="rId64"/>
    <p:sldId id="301" r:id="rId65"/>
    <p:sldId id="267" r:id="rId66"/>
    <p:sldId id="268" r:id="rId67"/>
    <p:sldId id="273" r:id="rId68"/>
    <p:sldId id="276" r:id="rId69"/>
    <p:sldId id="280" r:id="rId70"/>
    <p:sldId id="342" r:id="rId71"/>
    <p:sldId id="284" r:id="rId72"/>
    <p:sldId id="336" r:id="rId73"/>
    <p:sldId id="371" r:id="rId74"/>
    <p:sldId id="372" r:id="rId75"/>
    <p:sldId id="373" r:id="rId76"/>
    <p:sldId id="374" r:id="rId77"/>
    <p:sldId id="375" r:id="rId78"/>
    <p:sldId id="376"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255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3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352EB-6117-2048-A989-2B56BAA078CB}" type="datetimeFigureOut">
              <a:rPr lang="en-US" smtClean="0"/>
              <a:t>15-10-26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05F5A-E1D8-0A4A-B86E-DE0200BC6EF1}" type="slidenum">
              <a:rPr lang="en-US" smtClean="0"/>
              <a:t>‹#›</a:t>
            </a:fld>
            <a:endParaRPr lang="en-US"/>
          </a:p>
        </p:txBody>
      </p:sp>
    </p:spTree>
    <p:extLst>
      <p:ext uri="{BB962C8B-B14F-4D97-AF65-F5344CB8AC3E}">
        <p14:creationId xmlns:p14="http://schemas.microsoft.com/office/powerpoint/2010/main" val="4025952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05F5A-E1D8-0A4A-B86E-DE0200BC6EF1}" type="slidenum">
              <a:rPr lang="en-US" smtClean="0"/>
              <a:t>63</a:t>
            </a:fld>
            <a:endParaRPr lang="en-US"/>
          </a:p>
        </p:txBody>
      </p:sp>
    </p:spTree>
    <p:extLst>
      <p:ext uri="{BB962C8B-B14F-4D97-AF65-F5344CB8AC3E}">
        <p14:creationId xmlns:p14="http://schemas.microsoft.com/office/powerpoint/2010/main" val="177712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18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196" tIns="76196" rIns="76196" bIns="76196"/>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196" tIns="76196" rIns="76196" bIns="0">
            <a:normAutofit/>
          </a:bodyPr>
          <a:lstStyle>
            <a:lvl1pPr marL="0" indent="0" algn="l">
              <a:buNone/>
              <a:defRPr sz="2400">
                <a:solidFill>
                  <a:srgbClr val="5E606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356480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08320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177" indent="-457177">
              <a:buFont typeface="Arial"/>
              <a:buChar char="•"/>
              <a:defRPr sz="2400"/>
            </a:lvl1pPr>
            <a:lvl2pPr marL="914353" indent="-457177">
              <a:buFont typeface="Arial"/>
              <a:buChar char="•"/>
              <a:defRPr sz="2400"/>
            </a:lvl2pPr>
            <a:lvl3pPr marL="1371530" indent="-457177">
              <a:buFont typeface="Arial"/>
              <a:buChar char="•"/>
              <a:defRPr sz="2400"/>
            </a:lvl3pPr>
            <a:lvl4pPr marL="1828706" indent="-457177">
              <a:buFont typeface="Arial"/>
              <a:buChar char="•"/>
              <a:defRPr sz="2400"/>
            </a:lvl4pPr>
            <a:lvl5pPr marL="2285883" indent="-457177">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41269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1467154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196" tIns="76196" rIns="76196" bIns="76196"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196" tIns="76196" rIns="76196" bIns="7619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3" y="5973245"/>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177"/>
            <a:endParaRPr lang="en-US">
              <a:solidFill>
                <a:prstClr val="white"/>
              </a:solidFill>
              <a:latin typeface="Arial"/>
            </a:endParaRP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221"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289244233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457177" rtl="0" eaLnBrk="1" latinLnBrk="0" hangingPunct="1">
        <a:spcBef>
          <a:spcPct val="0"/>
        </a:spcBef>
        <a:buNone/>
        <a:defRPr sz="4400" kern="1200" cap="none">
          <a:solidFill>
            <a:srgbClr val="5E6062"/>
          </a:solidFill>
          <a:latin typeface="Klavika"/>
          <a:ea typeface="+mj-ea"/>
          <a:cs typeface="+mj-cs"/>
        </a:defRPr>
      </a:lvl1pPr>
    </p:titleStyle>
    <p:bodyStyle>
      <a:lvl1pPr marL="342882" indent="-342882"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12" indent="-285736"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2942"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118"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295"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videogame.law.ubc.ca" TargetMode="External"/><Relationship Id="rId5" Type="http://schemas.openxmlformats.org/officeDocument/2006/relationships/hyperlink" Target="mailto:jon_festinger@thecdm.ca" TargetMode="External"/><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www.popmatters.com/post/130849-post-structuralism-in-video-gam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theanalyticalcouchpotato.org/wp/post-structuralist-programming-narrative-action-in-videogames-pt-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http://www.escapistmagazine.com/forums/read/326.302015-Post-Sructuralism-and-Videogam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xp.lore.com/post/41877532653/for-the-exhibition-inventing-abstraction" TargetMode="Externa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hyperlink" Target="http://t.co/DFcF0mx0" TargetMode="External"/><Relationship Id="rId4" Type="http://schemas.openxmlformats.org/officeDocument/2006/relationships/hyperlink" Target="http://canlii.ca/en/bc/bcsc/doc/2011/2011bcsc1196/2011bcsc1196.html" TargetMode="External"/><Relationship Id="rId1" Type="http://schemas.openxmlformats.org/officeDocument/2006/relationships/slideLayout" Target="../slideLayouts/slideLayout2.xml"/><Relationship Id="rId2" Type="http://schemas.openxmlformats.org/officeDocument/2006/relationships/hyperlink" Target="http://www.techdirt.com/articles/20120420/10560418585/to-read-all-privacy-policies-you-encounter-youd-need-to-take-month-off-work-each-year.s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pkitten.blogspot.ca/2012/09/should-we-allow-overleveraging-of-ip.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www.theverge.com/2013/1/16/3879194/apple-app-store-guidelines-tell-game-developers-to-avoid-serious-themes" TargetMode="External"/><Relationship Id="rId4" Type="http://schemas.openxmlformats.org/officeDocument/2006/relationships/hyperlink" Target="http://www.gamepolitics.com/2012/11/07/turns-out-sexist-talk-xbox-live-wont-earn-you-lifetime-ban%23.URsttVpAR3c" TargetMode="External"/><Relationship Id="rId5" Type="http://schemas.openxmlformats.org/officeDocument/2006/relationships/hyperlink" Target="http://gamepolitics.com/2012/12/19/blizzard-bans-several-thousand-diablo-iii-players-cheating%23.URswDFpAR3c" TargetMode="External"/><Relationship Id="rId1" Type="http://schemas.openxmlformats.org/officeDocument/2006/relationships/slideLayout" Target="../slideLayouts/slideLayout2.xml"/><Relationship Id="rId2" Type="http://schemas.openxmlformats.org/officeDocument/2006/relationships/hyperlink" Target="http://killscreendaily.com/articles/news/apple-rejects-game-based-syrian-civil-wa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hyperlink" Target="http://pando.com/2014/06/28/facebooks-science-experiment-on-users-shows-the-company-is-more-even-powerful-and-unethical-than-we-though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hyperlink" Target="http://laboratorium.net/archive/2014/09/23/facebook_and_okcupids_experiments_were_illega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hyperlink" Target="http://arstechnica.com/gaming/2014/07/riot-starts-getting-tough-on-toxic-players-with-instant-ban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hyperlink" Target="http://www.gamesindustry.biz/articles/2014-08-22-ea-cracks-down-on-fifa-virtual-currency-sales" TargetMode="External"/><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hyperlink" Target="http://www.gamespot.com/articles/blizzard-sues-starcraft-2-hackers-for-selling-cheats/1100-6419854/" TargetMode="External"/><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www.nytimes.com/2013/04/02/business/media/redigi-loses-suit-over-reselling-of-digital-music.html?_r=0" TargetMode="External"/><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hyperlink" Target="http://www.joystiq.com/2012/07/03/eu-court-rules-its-legal-to-resell-digital-games-softwar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 Id="rId3"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s://www.techdirt.com/articles/20151007/10540632468/konami-ingeniously-fuses-two-things-everybody-hates-insurance-in-game-microtransactions.s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fulcrum.ca/2012/02/unlocking-bill-c-11-what-are-digital-locks-and-why-should-you-care/" TargetMode="External"/><Relationship Id="rId3" Type="http://schemas.openxmlformats.org/officeDocument/2006/relationships/image" Target="../media/image5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hyperlink" Target="http://www.isabellearvers.com" TargetMode="External"/><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hyperlink" Target="http://jolt.law.harvard.edu/articles/pdf/v21/21HarvJLTech567.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s://www.privateinternetaccess.com/blog/2015/10/in-china-your-credit-score-is-now-affected-by-your-political-opinions-and-your-friends-political-opinion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ff.org/sites/default/files/filenode/Blizzard_v_bnetd/20040221_law_professor_brief.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ff.org/deeplinks/2010/12/mixed-ninth-circuit-ruling-mdy-v-blizzard-wow"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ygaming.co.za/news/news/5840-blizzard-not-afraid-to-go-after-hackers.h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holar.google.ca/scholar_case?case=17471300131704032790&amp;q=smallwood+v.+ncsoft+corp&amp;hl=en&amp;as_sdt=2,5&amp;as_vis=1"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holar.google.ca/scholar_case?case=7727257468813299449&amp;hl=en&amp;as_sdt=2&amp;as_vis=1&amp;oi=scholarr&amp;sa=X&amp;ei=9J8RUbjpJ-GmigL--YHICA&amp;ved=0CDAQgAMoADAA" TargetMode="External"/><Relationship Id="rId3" Type="http://schemas.openxmlformats.org/officeDocument/2006/relationships/hyperlink" Target="http://www.scribd.com/doc/47426727/Evony-v-Holland-11-Cv-00064-TFM-W-D-Pa-Jan-18-2011"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gal.ceilingfansoftware.com/docs/147%20Order%20Granting%20Blizzard's%20Motion%20for%20Summary%20judgment%20and%20Denying%20Defendants'%20Motion%20for%20Summary%20Judgment%20(2013-09-24).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ydra.humanities.uci.edu/Derrida/sign-play.html" TargetMode="Externa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260444"/>
          </a:xfrm>
        </p:spPr>
        <p:txBody>
          <a:bodyPr>
            <a:noAutofit/>
          </a:bodyPr>
          <a:lstStyle/>
          <a:p>
            <a:r>
              <a:rPr lang="en-US" sz="3600" b="1" dirty="0" smtClean="0">
                <a:latin typeface="+mn-lt"/>
                <a:cs typeface="Arial"/>
              </a:rPr>
              <a:t/>
            </a:r>
            <a:br>
              <a:rPr lang="en-US" sz="3600" b="1" dirty="0" smtClean="0">
                <a:latin typeface="+mn-lt"/>
                <a:cs typeface="Arial"/>
              </a:rPr>
            </a:br>
            <a:r>
              <a:rPr lang="en-US" sz="3600" b="1" dirty="0" smtClean="0">
                <a:solidFill>
                  <a:schemeClr val="tx1"/>
                </a:solidFill>
                <a:latin typeface="+mn-lt"/>
                <a:cs typeface="Arial"/>
              </a:rPr>
              <a:t>Frictions &amp; Fictions:</a:t>
            </a:r>
            <a:r>
              <a:rPr lang="en-US" sz="3600" b="1" dirty="0">
                <a:solidFill>
                  <a:schemeClr val="tx1"/>
                </a:solidFill>
                <a:latin typeface="+mn-lt"/>
                <a:cs typeface="Arial"/>
              </a:rPr>
              <a:t> </a:t>
            </a:r>
            <a:r>
              <a:rPr lang="en-US" sz="3600" b="1" dirty="0" smtClean="0">
                <a:solidFill>
                  <a:schemeClr val="tx1"/>
                </a:solidFill>
                <a:latin typeface="+mn-lt"/>
                <a:cs typeface="Arial"/>
              </a:rPr>
              <a:t>Consumer Contracts &amp; Creative Constraints</a:t>
            </a:r>
            <a:r>
              <a:rPr lang="en-US" sz="3600" dirty="0">
                <a:latin typeface="+mn-lt"/>
              </a:rPr>
              <a:t/>
            </a:r>
            <a:br>
              <a:rPr lang="en-US" sz="3600" dirty="0">
                <a:latin typeface="+mn-lt"/>
              </a:rPr>
            </a:br>
            <a:endParaRPr lang="en-US" sz="3600" b="1" dirty="0">
              <a:solidFill>
                <a:schemeClr val="tx1"/>
              </a:solidFill>
              <a:latin typeface="+mn-lt"/>
              <a:cs typeface="Times New Roman"/>
            </a:endParaRPr>
          </a:p>
        </p:txBody>
      </p:sp>
      <p:sp>
        <p:nvSpPr>
          <p:cNvPr id="3" name="Content Placeholder 2"/>
          <p:cNvSpPr>
            <a:spLocks noGrp="1"/>
          </p:cNvSpPr>
          <p:nvPr>
            <p:ph sz="quarter" idx="10"/>
          </p:nvPr>
        </p:nvSpPr>
        <p:spPr>
          <a:xfrm>
            <a:off x="457200" y="1576300"/>
            <a:ext cx="8229600" cy="4522982"/>
          </a:xfrm>
        </p:spPr>
        <p:txBody>
          <a:bodyPr>
            <a:normAutofit lnSpcReduction="10000"/>
          </a:bodyPr>
          <a:lstStyle/>
          <a:p>
            <a:pPr marL="0" indent="0">
              <a:buNone/>
            </a:pPr>
            <a:r>
              <a:rPr lang="en-US" b="1" dirty="0" smtClean="0">
                <a:solidFill>
                  <a:schemeClr val="tx1"/>
                </a:solidFill>
                <a:latin typeface="+mn-lt"/>
                <a:cs typeface="Lucida Console"/>
              </a:rPr>
              <a:t>Talk 6</a:t>
            </a:r>
          </a:p>
          <a:p>
            <a:pPr marL="0" indent="0">
              <a:buNone/>
            </a:pPr>
            <a:r>
              <a:rPr lang="en-US" b="1" dirty="0" smtClean="0">
                <a:solidFill>
                  <a:schemeClr val="tx1"/>
                </a:solidFill>
                <a:latin typeface="+mn-lt"/>
                <a:cs typeface="Lucida Console"/>
              </a:rPr>
              <a:t>Part </a:t>
            </a:r>
            <a:r>
              <a:rPr lang="en-US" b="1" dirty="0">
                <a:solidFill>
                  <a:schemeClr val="tx1"/>
                </a:solidFill>
                <a:latin typeface="+mn-lt"/>
                <a:cs typeface="Lucida Console"/>
              </a:rPr>
              <a:t>B</a:t>
            </a:r>
            <a:r>
              <a:rPr lang="en-US" b="1" dirty="0" smtClean="0">
                <a:solidFill>
                  <a:schemeClr val="tx1"/>
                </a:solidFill>
                <a:latin typeface="+mn-lt"/>
                <a:cs typeface="Lucida Console"/>
              </a:rPr>
              <a:t> </a:t>
            </a:r>
            <a:r>
              <a:rPr lang="en-US" b="1" dirty="0">
                <a:solidFill>
                  <a:schemeClr val="tx1"/>
                </a:solidFill>
                <a:latin typeface="+mn-lt"/>
                <a:cs typeface="Lucida Console"/>
              </a:rPr>
              <a:t>“</a:t>
            </a:r>
            <a:r>
              <a:rPr lang="en-US" b="1" dirty="0" smtClean="0">
                <a:solidFill>
                  <a:schemeClr val="tx1"/>
                </a:solidFill>
                <a:latin typeface="+mn-lt"/>
                <a:cs typeface="Lucida Console"/>
              </a:rPr>
              <a:t>Connecting” </a:t>
            </a:r>
            <a:endParaRPr lang="en-US" b="1" dirty="0">
              <a:solidFill>
                <a:schemeClr val="tx1"/>
              </a:solidFill>
              <a:latin typeface="+mn-lt"/>
              <a:cs typeface="Lucida Console"/>
            </a:endParaRPr>
          </a:p>
          <a:p>
            <a:pPr marL="0" indent="0">
              <a:buNone/>
            </a:pPr>
            <a:r>
              <a:rPr lang="en-US" b="1" dirty="0">
                <a:solidFill>
                  <a:schemeClr val="tx1"/>
                </a:solidFill>
                <a:latin typeface="+mn-lt"/>
                <a:cs typeface="Lucida Console"/>
              </a:rPr>
              <a:t>Video Game Law - </a:t>
            </a:r>
            <a:r>
              <a:rPr lang="en-US" b="1">
                <a:solidFill>
                  <a:schemeClr val="tx1"/>
                </a:solidFill>
                <a:latin typeface="+mn-lt"/>
                <a:cs typeface="Lucida Console"/>
              </a:rPr>
              <a:t>Fall </a:t>
            </a:r>
            <a:r>
              <a:rPr lang="en-US" b="1" smtClean="0">
                <a:solidFill>
                  <a:schemeClr val="tx1"/>
                </a:solidFill>
                <a:latin typeface="+mn-lt"/>
                <a:cs typeface="Lucida Console"/>
              </a:rPr>
              <a:t>2015 </a:t>
            </a:r>
            <a:endParaRPr lang="en-US" b="1" dirty="0">
              <a:solidFill>
                <a:schemeClr val="tx1"/>
              </a:solidFill>
              <a:latin typeface="+mn-lt"/>
              <a:cs typeface="Lucida Console"/>
            </a:endParaRPr>
          </a:p>
          <a:p>
            <a:pPr marL="0" indent="0">
              <a:buNone/>
            </a:pPr>
            <a:r>
              <a:rPr lang="en-US" b="1" dirty="0">
                <a:solidFill>
                  <a:schemeClr val="tx1"/>
                </a:solidFill>
                <a:latin typeface="+mn-lt"/>
                <a:cs typeface="Lucida Console"/>
              </a:rPr>
              <a:t>UBC Law @ Allard Hall</a:t>
            </a:r>
          </a:p>
          <a:p>
            <a:pPr marL="0" indent="0">
              <a:buNone/>
            </a:pPr>
            <a:endParaRPr lang="en-US" dirty="0">
              <a:latin typeface="+mn-lt"/>
              <a:cs typeface="Lucida Console"/>
            </a:endParaRPr>
          </a:p>
          <a:p>
            <a:endParaRPr lang="en-US" dirty="0">
              <a:latin typeface="+mn-lt"/>
              <a:cs typeface="Lucida Console"/>
            </a:endParaRPr>
          </a:p>
          <a:p>
            <a:pPr marL="0" indent="0">
              <a:buNone/>
            </a:pPr>
            <a:endParaRPr lang="en-US" dirty="0">
              <a:latin typeface="+mn-lt"/>
              <a:cs typeface="Lucida Console"/>
            </a:endParaRPr>
          </a:p>
          <a:p>
            <a:pPr marL="0" indent="0">
              <a:buNone/>
            </a:pPr>
            <a:endParaRPr lang="en-US" dirty="0">
              <a:latin typeface="+mn-lt"/>
              <a:cs typeface="Lucida Console"/>
            </a:endParaRPr>
          </a:p>
          <a:p>
            <a:pPr marL="0" indent="0">
              <a:buNone/>
            </a:pPr>
            <a:endParaRPr lang="en-US" sz="1800" dirty="0" smtClean="0">
              <a:latin typeface="+mn-lt"/>
              <a:cs typeface="Lucida Console"/>
            </a:endParaRPr>
          </a:p>
          <a:p>
            <a:pPr marL="0" indent="0">
              <a:buNone/>
            </a:pPr>
            <a:r>
              <a:rPr lang="en-US" sz="1800" b="1" dirty="0" smtClean="0">
                <a:solidFill>
                  <a:srgbClr val="000000"/>
                </a:solidFill>
                <a:latin typeface="+mn-lt"/>
                <a:cs typeface="Lucida Console"/>
              </a:rPr>
              <a:t>Jon </a:t>
            </a:r>
            <a:r>
              <a:rPr lang="en-US" sz="1800" b="1" dirty="0">
                <a:solidFill>
                  <a:srgbClr val="000000"/>
                </a:solidFill>
                <a:latin typeface="+mn-lt"/>
                <a:cs typeface="Lucida Console"/>
              </a:rPr>
              <a:t>Festinger Q.C.</a:t>
            </a:r>
          </a:p>
          <a:p>
            <a:pPr marL="0" indent="0">
              <a:buNone/>
            </a:pPr>
            <a:r>
              <a:rPr lang="en-US" sz="1800" b="1" dirty="0">
                <a:solidFill>
                  <a:srgbClr val="000000"/>
                </a:solidFill>
                <a:latin typeface="+mn-lt"/>
                <a:cs typeface="Lucida Console"/>
              </a:rPr>
              <a:t>Centre for Digital Media</a:t>
            </a:r>
          </a:p>
          <a:p>
            <a:pPr marL="0" indent="0">
              <a:buNone/>
            </a:pPr>
            <a:r>
              <a:rPr lang="en-US" sz="1800" b="1" dirty="0">
                <a:solidFill>
                  <a:srgbClr val="000000"/>
                </a:solidFill>
                <a:latin typeface="+mn-lt"/>
                <a:cs typeface="Lucida Console"/>
              </a:rPr>
              <a:t>Festinger Law &amp; Strategy </a:t>
            </a:r>
          </a:p>
          <a:p>
            <a:pPr marL="0" indent="0">
              <a:buNone/>
            </a:pPr>
            <a:r>
              <a:rPr lang="en-US" sz="1800" b="1" dirty="0" smtClean="0">
                <a:latin typeface="+mn-lt"/>
                <a:cs typeface="Lucida Console"/>
                <a:hlinkClick r:id="rId4"/>
              </a:rPr>
              <a:t>http://videogame.law.ubc.ca</a:t>
            </a:r>
            <a:endParaRPr lang="en-US" sz="1800" b="1" dirty="0" smtClean="0">
              <a:latin typeface="+mn-lt"/>
              <a:cs typeface="Lucida Console"/>
            </a:endParaRPr>
          </a:p>
          <a:p>
            <a:pPr marL="0" indent="0">
              <a:buNone/>
            </a:pPr>
            <a:r>
              <a:rPr lang="en-US" sz="1800" b="1" dirty="0" smtClean="0">
                <a:solidFill>
                  <a:srgbClr val="000000"/>
                </a:solidFill>
                <a:latin typeface="+mn-lt"/>
                <a:cs typeface="Lucida Console"/>
              </a:rPr>
              <a:t>@</a:t>
            </a:r>
            <a:r>
              <a:rPr lang="en-US" sz="1800" b="1" dirty="0" err="1">
                <a:solidFill>
                  <a:srgbClr val="000000"/>
                </a:solidFill>
                <a:latin typeface="+mn-lt"/>
                <a:cs typeface="Lucida Console"/>
              </a:rPr>
              <a:t>gamebizlaw</a:t>
            </a:r>
            <a:endParaRPr lang="en-US" sz="1800" b="1" dirty="0">
              <a:solidFill>
                <a:srgbClr val="000000"/>
              </a:solidFill>
              <a:latin typeface="+mn-lt"/>
              <a:cs typeface="Lucida Console"/>
            </a:endParaRPr>
          </a:p>
          <a:p>
            <a:pPr marL="0" indent="0">
              <a:buNone/>
            </a:pPr>
            <a:r>
              <a:rPr lang="en-US" sz="1800" b="1" dirty="0">
                <a:latin typeface="+mn-lt"/>
                <a:cs typeface="Lucida Console"/>
                <a:hlinkClick r:id="rId5"/>
              </a:rPr>
              <a:t>jon_festinger@thecdm.ca</a:t>
            </a:r>
            <a:endParaRPr lang="en-US" sz="1800" b="1" dirty="0">
              <a:latin typeface="+mn-lt"/>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6560726" y="2910693"/>
            <a:ext cx="1752761" cy="2857500"/>
          </a:xfrm>
          <a:prstGeom prst="rect">
            <a:avLst/>
          </a:prstGeom>
        </p:spPr>
      </p:pic>
    </p:spTree>
    <p:extLst>
      <p:ext uri="{BB962C8B-B14F-4D97-AF65-F5344CB8AC3E}">
        <p14:creationId xmlns:p14="http://schemas.microsoft.com/office/powerpoint/2010/main" val="37451923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4192"/>
            <a:ext cx="8229600" cy="1819707"/>
          </a:xfrm>
        </p:spPr>
        <p:txBody>
          <a:bodyPr>
            <a:normAutofit/>
          </a:bodyPr>
          <a:lstStyle/>
          <a:p>
            <a:r>
              <a:rPr lang="en-US" sz="5400" b="1" dirty="0" smtClean="0">
                <a:solidFill>
                  <a:srgbClr val="FFFF00"/>
                </a:solidFill>
              </a:rPr>
              <a:t>Video Games as </a:t>
            </a:r>
            <a:br>
              <a:rPr lang="en-US" sz="5400" b="1" dirty="0" smtClean="0">
                <a:solidFill>
                  <a:srgbClr val="FFFF00"/>
                </a:solidFill>
              </a:rPr>
            </a:br>
            <a:r>
              <a:rPr lang="en-US" sz="5400" b="1" dirty="0" smtClean="0">
                <a:solidFill>
                  <a:srgbClr val="FFFF00"/>
                </a:solidFill>
              </a:rPr>
              <a:t>Post</a:t>
            </a:r>
            <a:r>
              <a:rPr lang="en-US" sz="5400" b="1" dirty="0">
                <a:solidFill>
                  <a:srgbClr val="FFFF00"/>
                </a:solidFill>
              </a:rPr>
              <a:t>-</a:t>
            </a:r>
            <a:r>
              <a:rPr lang="en-US" sz="5400" b="1" dirty="0" err="1" smtClean="0">
                <a:solidFill>
                  <a:srgbClr val="FFFF00"/>
                </a:solidFill>
              </a:rPr>
              <a:t>Structuralist</a:t>
            </a:r>
            <a:endParaRPr lang="en-US" sz="5400" dirty="0"/>
          </a:p>
        </p:txBody>
      </p:sp>
      <p:sp>
        <p:nvSpPr>
          <p:cNvPr id="3" name="Content Placeholder 2"/>
          <p:cNvSpPr>
            <a:spLocks noGrp="1"/>
          </p:cNvSpPr>
          <p:nvPr>
            <p:ph sz="quarter" idx="10"/>
          </p:nvPr>
        </p:nvSpPr>
        <p:spPr>
          <a:xfrm>
            <a:off x="457200" y="2209800"/>
            <a:ext cx="8547100" cy="3683000"/>
          </a:xfrm>
        </p:spPr>
        <p:txBody>
          <a:bodyPr>
            <a:normAutofit/>
          </a:bodyPr>
          <a:lstStyle/>
          <a:p>
            <a:pPr marL="0" indent="0">
              <a:buNone/>
            </a:pPr>
            <a:r>
              <a:rPr lang="en-US" sz="5400" b="1" dirty="0" smtClean="0">
                <a:solidFill>
                  <a:schemeClr val="bg1"/>
                </a:solidFill>
                <a:latin typeface="+mn-lt"/>
              </a:rPr>
              <a:t>Real question is what are the legal implication of this?</a:t>
            </a:r>
            <a:endParaRPr lang="en-US" sz="5400" b="1" dirty="0">
              <a:solidFill>
                <a:schemeClr val="bg1"/>
              </a:solidFill>
              <a:latin typeface="+mn-lt"/>
            </a:endParaRPr>
          </a:p>
        </p:txBody>
      </p:sp>
    </p:spTree>
    <p:extLst>
      <p:ext uri="{BB962C8B-B14F-4D97-AF65-F5344CB8AC3E}">
        <p14:creationId xmlns:p14="http://schemas.microsoft.com/office/powerpoint/2010/main" val="156189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10-07 at 8.19.22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4800" y="114122"/>
            <a:ext cx="5549900" cy="5541269"/>
          </a:xfrm>
          <a:prstGeom prst="rect">
            <a:avLst/>
          </a:prstGeom>
        </p:spPr>
      </p:pic>
      <p:sp>
        <p:nvSpPr>
          <p:cNvPr id="5" name="Rectangle 4"/>
          <p:cNvSpPr/>
          <p:nvPr/>
        </p:nvSpPr>
        <p:spPr>
          <a:xfrm>
            <a:off x="571500" y="5655391"/>
            <a:ext cx="7912100" cy="369332"/>
          </a:xfrm>
          <a:prstGeom prst="rect">
            <a:avLst/>
          </a:prstGeom>
        </p:spPr>
        <p:txBody>
          <a:bodyPr wrap="square">
            <a:spAutoFit/>
          </a:bodyPr>
          <a:lstStyle/>
          <a:p>
            <a:r>
              <a:rPr lang="en-US" dirty="0">
                <a:solidFill>
                  <a:prstClr val="black"/>
                </a:solidFill>
                <a:latin typeface="Arial"/>
                <a:hlinkClick r:id="rId3"/>
              </a:rPr>
              <a:t>http://www.popmatters.com/post/130849-post-structuralism-in-video-games</a:t>
            </a:r>
            <a:r>
              <a:rPr lang="en-US" dirty="0" smtClean="0">
                <a:solidFill>
                  <a:prstClr val="black"/>
                </a:solidFill>
                <a:latin typeface="Arial"/>
                <a:hlinkClick r:id="rId3"/>
              </a:rPr>
              <a:t>/</a:t>
            </a:r>
            <a:r>
              <a:rPr lang="en-US" dirty="0" smtClean="0">
                <a:solidFill>
                  <a:prstClr val="black"/>
                </a:solidFill>
                <a:latin typeface="Arial"/>
              </a:rPr>
              <a:t> </a:t>
            </a:r>
            <a:endParaRPr lang="en-US" dirty="0">
              <a:solidFill>
                <a:prstClr val="black"/>
              </a:solidFill>
              <a:latin typeface="Arial"/>
            </a:endParaRPr>
          </a:p>
        </p:txBody>
      </p:sp>
    </p:spTree>
    <p:extLst>
      <p:ext uri="{BB962C8B-B14F-4D97-AF65-F5344CB8AC3E}">
        <p14:creationId xmlns:p14="http://schemas.microsoft.com/office/powerpoint/2010/main" val="2980033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27000" y="4521200"/>
            <a:ext cx="9017000" cy="1485900"/>
          </a:xfrm>
        </p:spPr>
        <p:txBody>
          <a:bodyPr>
            <a:normAutofit/>
          </a:bodyPr>
          <a:lstStyle/>
          <a:p>
            <a:pPr marL="0" indent="0">
              <a:buNone/>
            </a:pPr>
            <a:r>
              <a:rPr lang="en-CA" dirty="0" smtClean="0">
                <a:solidFill>
                  <a:schemeClr val="bg1"/>
                </a:solidFill>
                <a:latin typeface="+mn-lt"/>
              </a:rPr>
              <a:t>“</a:t>
            </a:r>
            <a:r>
              <a:rPr lang="en-CA" dirty="0" smtClean="0">
                <a:solidFill>
                  <a:srgbClr val="FFFF00"/>
                </a:solidFill>
                <a:latin typeface="+mn-lt"/>
              </a:rPr>
              <a:t>Post</a:t>
            </a:r>
            <a:r>
              <a:rPr lang="en-CA" dirty="0">
                <a:solidFill>
                  <a:srgbClr val="FFFF00"/>
                </a:solidFill>
                <a:latin typeface="+mn-lt"/>
              </a:rPr>
              <a:t>-structuralism with respect to </a:t>
            </a:r>
            <a:r>
              <a:rPr lang="en-CA" dirty="0" err="1">
                <a:solidFill>
                  <a:srgbClr val="FFFF00"/>
                </a:solidFill>
                <a:latin typeface="+mn-lt"/>
              </a:rPr>
              <a:t>narratology</a:t>
            </a:r>
            <a:r>
              <a:rPr lang="en-CA" dirty="0">
                <a:solidFill>
                  <a:srgbClr val="FFFF00"/>
                </a:solidFill>
                <a:latin typeface="+mn-lt"/>
              </a:rPr>
              <a:t> can be said to focus on decentralization of the author and the replacement of them with the reader</a:t>
            </a:r>
            <a:r>
              <a:rPr lang="en-CA" dirty="0">
                <a:solidFill>
                  <a:schemeClr val="bg1"/>
                </a:solidFill>
                <a:latin typeface="+mn-lt"/>
              </a:rPr>
              <a:t>. </a:t>
            </a:r>
            <a:r>
              <a:rPr lang="en-CA" dirty="0">
                <a:solidFill>
                  <a:srgbClr val="CCFFCC"/>
                </a:solidFill>
                <a:latin typeface="+mn-lt"/>
              </a:rPr>
              <a:t>What this means is that authorial intent is not the primary goal of a textual or narrative analysis of a work</a:t>
            </a:r>
            <a:r>
              <a:rPr lang="en-CA" dirty="0" smtClean="0">
                <a:solidFill>
                  <a:schemeClr val="bg1"/>
                </a:solidFill>
                <a:latin typeface="+mn-lt"/>
              </a:rPr>
              <a:t>.”</a:t>
            </a:r>
            <a:r>
              <a:rPr lang="en-CA" dirty="0">
                <a:solidFill>
                  <a:schemeClr val="bg1"/>
                </a:solidFill>
                <a:latin typeface="+mn-lt"/>
              </a:rPr>
              <a:t> </a:t>
            </a:r>
          </a:p>
          <a:p>
            <a:pPr marL="0" indent="0">
              <a:buNone/>
            </a:pPr>
            <a:endParaRPr lang="en-US" dirty="0"/>
          </a:p>
        </p:txBody>
      </p:sp>
      <p:pic>
        <p:nvPicPr>
          <p:cNvPr id="4" name="Picture 3" descr="Screen Shot 2014-10-07 at 8.31.5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0" y="241301"/>
            <a:ext cx="6549338" cy="4279900"/>
          </a:xfrm>
          <a:prstGeom prst="rect">
            <a:avLst/>
          </a:prstGeom>
        </p:spPr>
      </p:pic>
      <p:sp>
        <p:nvSpPr>
          <p:cNvPr id="5" name="Rectangle 4"/>
          <p:cNvSpPr/>
          <p:nvPr/>
        </p:nvSpPr>
        <p:spPr>
          <a:xfrm>
            <a:off x="6676338" y="2044701"/>
            <a:ext cx="2467662" cy="2031325"/>
          </a:xfrm>
          <a:prstGeom prst="rect">
            <a:avLst/>
          </a:prstGeom>
        </p:spPr>
        <p:txBody>
          <a:bodyPr wrap="square">
            <a:spAutoFit/>
          </a:bodyPr>
          <a:lstStyle/>
          <a:p>
            <a:r>
              <a:rPr lang="en-US" dirty="0">
                <a:solidFill>
                  <a:prstClr val="black"/>
                </a:solidFill>
                <a:latin typeface="Arial"/>
                <a:hlinkClick r:id="rId3"/>
              </a:rPr>
              <a:t>http://theanalyticalcouchpotato.org/wp/post-structuralist-programming-narrative-action-in-videogames-pt-1</a:t>
            </a:r>
            <a:r>
              <a:rPr lang="en-US" dirty="0" smtClean="0">
                <a:solidFill>
                  <a:prstClr val="black"/>
                </a:solidFill>
                <a:latin typeface="Arial"/>
                <a:hlinkClick r:id="rId3"/>
              </a:rPr>
              <a:t>/</a:t>
            </a:r>
            <a:r>
              <a:rPr lang="en-US" dirty="0" smtClean="0">
                <a:solidFill>
                  <a:prstClr val="black"/>
                </a:solidFill>
                <a:latin typeface="Arial"/>
              </a:rPr>
              <a:t> </a:t>
            </a:r>
            <a:endParaRPr lang="en-US" dirty="0">
              <a:solidFill>
                <a:prstClr val="black"/>
              </a:solidFill>
              <a:latin typeface="Arial"/>
            </a:endParaRPr>
          </a:p>
        </p:txBody>
      </p:sp>
    </p:spTree>
    <p:extLst>
      <p:ext uri="{BB962C8B-B14F-4D97-AF65-F5344CB8AC3E}">
        <p14:creationId xmlns:p14="http://schemas.microsoft.com/office/powerpoint/2010/main" val="400280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10-07 at 8.22.46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t="-1033" b="-1033"/>
          <a:stretch/>
        </p:blipFill>
        <p:spPr>
          <a:xfrm>
            <a:off x="101601" y="696912"/>
            <a:ext cx="8999704" cy="4722067"/>
          </a:xfrm>
        </p:spPr>
      </p:pic>
      <p:sp>
        <p:nvSpPr>
          <p:cNvPr id="5" name="Rectangle 4"/>
          <p:cNvSpPr/>
          <p:nvPr/>
        </p:nvSpPr>
        <p:spPr>
          <a:xfrm>
            <a:off x="101600" y="5562024"/>
            <a:ext cx="8928100" cy="338554"/>
          </a:xfrm>
          <a:prstGeom prst="rect">
            <a:avLst/>
          </a:prstGeom>
        </p:spPr>
        <p:txBody>
          <a:bodyPr wrap="square">
            <a:spAutoFit/>
          </a:bodyPr>
          <a:lstStyle/>
          <a:p>
            <a:r>
              <a:rPr lang="en-US" sz="1600" dirty="0">
                <a:solidFill>
                  <a:prstClr val="black"/>
                </a:solidFill>
                <a:latin typeface="Arial"/>
                <a:hlinkClick r:id="rId3"/>
              </a:rPr>
              <a:t>http://www.escapistmagazine.com/forums/read/326.302015-Post-Sructuralism-and-</a:t>
            </a:r>
            <a:r>
              <a:rPr lang="en-US" sz="1600" dirty="0" smtClean="0">
                <a:solidFill>
                  <a:prstClr val="black"/>
                </a:solidFill>
                <a:latin typeface="Arial"/>
                <a:hlinkClick r:id="rId3"/>
              </a:rPr>
              <a:t>Videogames</a:t>
            </a:r>
            <a:r>
              <a:rPr lang="en-US" sz="1600" dirty="0" smtClean="0">
                <a:solidFill>
                  <a:prstClr val="black"/>
                </a:solidFill>
                <a:latin typeface="Arial"/>
              </a:rPr>
              <a:t> </a:t>
            </a:r>
            <a:endParaRPr lang="en-US" sz="1600" dirty="0">
              <a:solidFill>
                <a:prstClr val="black"/>
              </a:solidFill>
              <a:latin typeface="Arial"/>
            </a:endParaRPr>
          </a:p>
        </p:txBody>
      </p:sp>
    </p:spTree>
    <p:extLst>
      <p:ext uri="{BB962C8B-B14F-4D97-AF65-F5344CB8AC3E}">
        <p14:creationId xmlns:p14="http://schemas.microsoft.com/office/powerpoint/2010/main" val="165565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670"/>
            <a:ext cx="8686800" cy="1016000"/>
          </a:xfrm>
        </p:spPr>
        <p:txBody>
          <a:bodyPr>
            <a:normAutofit/>
          </a:bodyPr>
          <a:lstStyle/>
          <a:p>
            <a:r>
              <a:rPr lang="en-US" sz="3200" b="1" dirty="0" smtClean="0">
                <a:solidFill>
                  <a:srgbClr val="FFFF00"/>
                </a:solidFill>
                <a:latin typeface="+mn-lt"/>
              </a:rPr>
              <a:t>From “Post-Structuralism and Videogames”</a:t>
            </a:r>
            <a:endParaRPr lang="en-US" sz="3200" b="1" dirty="0">
              <a:solidFill>
                <a:srgbClr val="FFFF00"/>
              </a:solidFill>
              <a:latin typeface="+mn-lt"/>
            </a:endParaRPr>
          </a:p>
        </p:txBody>
      </p:sp>
      <p:sp>
        <p:nvSpPr>
          <p:cNvPr id="3" name="Content Placeholder 2"/>
          <p:cNvSpPr>
            <a:spLocks noGrp="1"/>
          </p:cNvSpPr>
          <p:nvPr>
            <p:ph sz="quarter" idx="10"/>
          </p:nvPr>
        </p:nvSpPr>
        <p:spPr>
          <a:xfrm>
            <a:off x="457200" y="1112669"/>
            <a:ext cx="8497954" cy="4898173"/>
          </a:xfrm>
        </p:spPr>
        <p:txBody>
          <a:bodyPr>
            <a:normAutofit lnSpcReduction="10000"/>
          </a:bodyPr>
          <a:lstStyle/>
          <a:p>
            <a:pPr marL="0" indent="0">
              <a:lnSpc>
                <a:spcPct val="100000"/>
              </a:lnSpc>
              <a:buNone/>
            </a:pPr>
            <a:r>
              <a:rPr lang="en-CA" sz="2800" dirty="0" smtClean="0">
                <a:solidFill>
                  <a:schemeClr val="bg1"/>
                </a:solidFill>
                <a:latin typeface="+mn-lt"/>
              </a:rPr>
              <a:t>“Post</a:t>
            </a:r>
            <a:r>
              <a:rPr lang="en-CA" sz="2800" dirty="0">
                <a:solidFill>
                  <a:schemeClr val="bg1"/>
                </a:solidFill>
                <a:latin typeface="+mn-lt"/>
              </a:rPr>
              <a:t>-structuralism with respect to </a:t>
            </a:r>
            <a:r>
              <a:rPr lang="en-CA" sz="2800" dirty="0" err="1">
                <a:solidFill>
                  <a:schemeClr val="bg1"/>
                </a:solidFill>
                <a:latin typeface="+mn-lt"/>
              </a:rPr>
              <a:t>narratology</a:t>
            </a:r>
            <a:r>
              <a:rPr lang="en-CA" sz="2800" dirty="0">
                <a:solidFill>
                  <a:schemeClr val="bg1"/>
                </a:solidFill>
                <a:latin typeface="+mn-lt"/>
              </a:rPr>
              <a:t> can be said to </a:t>
            </a:r>
            <a:r>
              <a:rPr lang="en-CA" sz="2800" dirty="0">
                <a:solidFill>
                  <a:srgbClr val="FFFF00"/>
                </a:solidFill>
                <a:latin typeface="+mn-lt"/>
              </a:rPr>
              <a:t>focus on </a:t>
            </a:r>
            <a:r>
              <a:rPr lang="en-CA" sz="2800" dirty="0">
                <a:solidFill>
                  <a:srgbClr val="FF0000"/>
                </a:solidFill>
                <a:latin typeface="+mn-lt"/>
              </a:rPr>
              <a:t>decentralization of the author and the replacement of them with the reader</a:t>
            </a:r>
            <a:r>
              <a:rPr lang="en-CA" sz="2800" dirty="0">
                <a:solidFill>
                  <a:schemeClr val="bg1"/>
                </a:solidFill>
                <a:latin typeface="+mn-lt"/>
              </a:rPr>
              <a:t>. What this means is that authorial intent is not the primary goal of a textual or narrative analysis of a work. Decentralizing the author allows the work to be open to new interpretations. </a:t>
            </a:r>
            <a:r>
              <a:rPr lang="en-CA" sz="2800" dirty="0">
                <a:solidFill>
                  <a:srgbClr val="FFFF00"/>
                </a:solidFill>
                <a:latin typeface="+mn-lt"/>
              </a:rPr>
              <a:t>The way a text is read by one person is not invalidated by another reading of it, but rather just another interpretation given a different situated perspective. So what does this mean for an individual reader and, more importantly, a videogame player</a:t>
            </a:r>
            <a:r>
              <a:rPr lang="en-CA" sz="2800" dirty="0" smtClean="0">
                <a:solidFill>
                  <a:srgbClr val="FFFF00"/>
                </a:solidFill>
                <a:latin typeface="+mn-lt"/>
              </a:rPr>
              <a:t>?</a:t>
            </a:r>
            <a:r>
              <a:rPr lang="en-CA" sz="2800" dirty="0" smtClean="0">
                <a:solidFill>
                  <a:schemeClr val="bg1"/>
                </a:solidFill>
                <a:latin typeface="+mn-lt"/>
              </a:rPr>
              <a:t>”</a:t>
            </a:r>
            <a:endParaRPr lang="en-CA" sz="2800" dirty="0">
              <a:solidFill>
                <a:schemeClr val="bg1"/>
              </a:solidFill>
              <a:latin typeface="+mn-lt"/>
            </a:endParaRPr>
          </a:p>
          <a:p>
            <a:endParaRPr lang="en-US" dirty="0"/>
          </a:p>
        </p:txBody>
      </p:sp>
    </p:spTree>
    <p:extLst>
      <p:ext uri="{BB962C8B-B14F-4D97-AF65-F5344CB8AC3E}">
        <p14:creationId xmlns:p14="http://schemas.microsoft.com/office/powerpoint/2010/main" val="1514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3824"/>
            <a:ext cx="8229600" cy="1016000"/>
          </a:xfrm>
        </p:spPr>
        <p:txBody>
          <a:bodyPr/>
          <a:lstStyle/>
          <a:p>
            <a:r>
              <a:rPr lang="en-US" b="1" dirty="0" smtClean="0">
                <a:solidFill>
                  <a:srgbClr val="FFFF00"/>
                </a:solidFill>
                <a:latin typeface="+mn-lt"/>
              </a:rPr>
              <a:t>Meaning…</a:t>
            </a:r>
            <a:endParaRPr lang="en-US" b="1" dirty="0">
              <a:solidFill>
                <a:srgbClr val="FFFF00"/>
              </a:solidFill>
              <a:latin typeface="+mn-lt"/>
            </a:endParaRPr>
          </a:p>
        </p:txBody>
      </p:sp>
      <p:sp>
        <p:nvSpPr>
          <p:cNvPr id="3" name="Content Placeholder 2"/>
          <p:cNvSpPr>
            <a:spLocks noGrp="1"/>
          </p:cNvSpPr>
          <p:nvPr>
            <p:ph sz="quarter" idx="10"/>
          </p:nvPr>
        </p:nvSpPr>
        <p:spPr>
          <a:xfrm>
            <a:off x="457199" y="1079824"/>
            <a:ext cx="8574587" cy="4646310"/>
          </a:xfrm>
        </p:spPr>
        <p:txBody>
          <a:bodyPr>
            <a:normAutofit/>
          </a:bodyPr>
          <a:lstStyle/>
          <a:p>
            <a:pPr marL="0" indent="0">
              <a:buNone/>
            </a:pPr>
            <a:r>
              <a:rPr lang="en-US" sz="3600" dirty="0" smtClean="0">
                <a:solidFill>
                  <a:schemeClr val="bg1"/>
                </a:solidFill>
                <a:latin typeface="+mn-lt"/>
              </a:rPr>
              <a:t>When you look at a video game it is not about what the developer intended…it’s about what the player does…</a:t>
            </a:r>
            <a:endParaRPr lang="en-US" sz="3600" dirty="0">
              <a:solidFill>
                <a:schemeClr val="bg1"/>
              </a:solidFill>
              <a:latin typeface="+mn-lt"/>
            </a:endParaRPr>
          </a:p>
        </p:txBody>
      </p:sp>
      <p:pic>
        <p:nvPicPr>
          <p:cNvPr id="4" name="Picture 3" descr="220px-Minecraft_city_hal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21543" y="3788254"/>
            <a:ext cx="3922458" cy="2389133"/>
          </a:xfrm>
          <a:prstGeom prst="rect">
            <a:avLst/>
          </a:prstGeom>
        </p:spPr>
      </p:pic>
      <p:pic>
        <p:nvPicPr>
          <p:cNvPr id="5" name="Picture 4" descr="220px-Minecraft_Beta_1.0.2_crafting_a_stone_axe_-_from_Common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313" y="3788253"/>
            <a:ext cx="2794000" cy="1714500"/>
          </a:xfrm>
          <a:prstGeom prst="rect">
            <a:avLst/>
          </a:prstGeom>
        </p:spPr>
      </p:pic>
      <p:pic>
        <p:nvPicPr>
          <p:cNvPr id="6" name="Picture 5" descr="300px-Minecraft_logo.sv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20091" y="2726267"/>
            <a:ext cx="6371922" cy="1061987"/>
          </a:xfrm>
          <a:prstGeom prst="rect">
            <a:avLst/>
          </a:prstGeom>
        </p:spPr>
      </p:pic>
      <p:pic>
        <p:nvPicPr>
          <p:cNvPr id="8" name="Picture 7" descr="Mine_block_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9170" y="5091150"/>
            <a:ext cx="832373" cy="846481"/>
          </a:xfrm>
          <a:prstGeom prst="rect">
            <a:avLst/>
          </a:prstGeom>
        </p:spPr>
      </p:pic>
      <p:pic>
        <p:nvPicPr>
          <p:cNvPr id="9" name="Picture 8" descr="Minecraft_forest.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22313" y="3788253"/>
            <a:ext cx="2299230" cy="1302897"/>
          </a:xfrm>
          <a:prstGeom prst="rect">
            <a:avLst/>
          </a:prstGeom>
        </p:spPr>
      </p:pic>
      <p:pic>
        <p:nvPicPr>
          <p:cNvPr id="10" name="Picture 9" descr="Minecraft_Volume_Alpha.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2004" y="2616742"/>
            <a:ext cx="1171510" cy="1171510"/>
          </a:xfrm>
          <a:prstGeom prst="rect">
            <a:avLst/>
          </a:prstGeom>
        </p:spPr>
      </p:pic>
    </p:spTree>
    <p:extLst>
      <p:ext uri="{BB962C8B-B14F-4D97-AF65-F5344CB8AC3E}">
        <p14:creationId xmlns:p14="http://schemas.microsoft.com/office/powerpoint/2010/main" val="33720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93"/>
            <a:ext cx="8229600" cy="870836"/>
          </a:xfrm>
        </p:spPr>
        <p:txBody>
          <a:bodyPr/>
          <a:lstStyle/>
          <a:p>
            <a:r>
              <a:rPr lang="en-US" b="1" dirty="0" smtClean="0">
                <a:solidFill>
                  <a:srgbClr val="FFFF00"/>
                </a:solidFill>
                <a:latin typeface="+mn-lt"/>
              </a:rPr>
              <a:t>Boyden</a:t>
            </a:r>
            <a:endParaRPr lang="en-US" b="1" dirty="0">
              <a:solidFill>
                <a:srgbClr val="FFFF00"/>
              </a:solidFill>
              <a:latin typeface="+mn-lt"/>
            </a:endParaRPr>
          </a:p>
        </p:txBody>
      </p:sp>
      <p:sp>
        <p:nvSpPr>
          <p:cNvPr id="3" name="Content Placeholder 2"/>
          <p:cNvSpPr>
            <a:spLocks noGrp="1"/>
          </p:cNvSpPr>
          <p:nvPr>
            <p:ph sz="quarter" idx="10"/>
          </p:nvPr>
        </p:nvSpPr>
        <p:spPr>
          <a:xfrm>
            <a:off x="457200" y="943429"/>
            <a:ext cx="8686800" cy="5200952"/>
          </a:xfrm>
        </p:spPr>
        <p:txBody>
          <a:bodyPr>
            <a:normAutofit/>
          </a:bodyPr>
          <a:lstStyle/>
          <a:p>
            <a:pPr marL="0" indent="0">
              <a:buNone/>
            </a:pPr>
            <a:r>
              <a:rPr lang="en-US" dirty="0" smtClean="0">
                <a:solidFill>
                  <a:schemeClr val="bg1"/>
                </a:solidFill>
                <a:latin typeface="+mn-lt"/>
              </a:rPr>
              <a:t>“In all of these situations, the owners of a copyright in a form, description, or set of instructions were attempting to extend their copyright to material for which the user of the work provided the essential content, not its author. That is what made them systems. </a:t>
            </a:r>
            <a:r>
              <a:rPr lang="en-US" dirty="0" smtClean="0">
                <a:solidFill>
                  <a:srgbClr val="FFFF00"/>
                </a:solidFill>
                <a:latin typeface="+mn-lt"/>
              </a:rPr>
              <a:t>They were, without that input, empty shells, waiting to be filled.</a:t>
            </a:r>
            <a:r>
              <a:rPr lang="en-US" dirty="0" smtClean="0">
                <a:solidFill>
                  <a:schemeClr val="bg1"/>
                </a:solidFill>
                <a:latin typeface="+mn-lt"/>
              </a:rPr>
              <a:t>”</a:t>
            </a:r>
          </a:p>
          <a:p>
            <a:pPr marL="0" indent="0">
              <a:buNone/>
            </a:pPr>
            <a:r>
              <a:rPr lang="en-US" dirty="0" smtClean="0">
                <a:solidFill>
                  <a:schemeClr val="bg1"/>
                </a:solidFill>
                <a:latin typeface="+mn-lt"/>
              </a:rPr>
              <a:t>“Games are systems in exactly the same way. </a:t>
            </a:r>
            <a:r>
              <a:rPr lang="en-US" dirty="0" smtClean="0">
                <a:solidFill>
                  <a:srgbClr val="FFFF00"/>
                </a:solidFill>
                <a:latin typeface="+mn-lt"/>
              </a:rPr>
              <a:t>A game, as sold, is only a game form; the content necessary for an instance of the game comes from the players. </a:t>
            </a:r>
            <a:r>
              <a:rPr lang="en-US" dirty="0" smtClean="0">
                <a:solidFill>
                  <a:schemeClr val="bg1"/>
                </a:solidFill>
                <a:latin typeface="+mn-lt"/>
              </a:rPr>
              <a:t>That is, the game form establishes the environment for play—the game space—and it defines permissible moves and the conditions for winning or drawing. </a:t>
            </a:r>
            <a:r>
              <a:rPr lang="en-US" dirty="0" smtClean="0">
                <a:solidFill>
                  <a:srgbClr val="FFFF00"/>
                </a:solidFill>
                <a:latin typeface="+mn-lt"/>
              </a:rPr>
              <a:t>But the game itself is supplied by the players.</a:t>
            </a:r>
            <a:r>
              <a:rPr lang="en-US" dirty="0" smtClean="0">
                <a:solidFill>
                  <a:schemeClr val="bg1"/>
                </a:solidFill>
                <a:latin typeface="+mn-lt"/>
              </a:rPr>
              <a:t>”</a:t>
            </a:r>
          </a:p>
          <a:p>
            <a:pPr marL="0" indent="0">
              <a:buNone/>
            </a:pPr>
            <a:r>
              <a:rPr lang="en-US" dirty="0" smtClean="0">
                <a:solidFill>
                  <a:schemeClr val="bg1"/>
                </a:solidFill>
                <a:latin typeface="+mn-lt"/>
              </a:rPr>
              <a:t>“</a:t>
            </a:r>
            <a:r>
              <a:rPr lang="en-US" dirty="0" smtClean="0">
                <a:solidFill>
                  <a:srgbClr val="FF0000"/>
                </a:solidFill>
                <a:latin typeface="+mn-lt"/>
              </a:rPr>
              <a:t>Systems </a:t>
            </a:r>
            <a:r>
              <a:rPr lang="en-US" dirty="0">
                <a:solidFill>
                  <a:srgbClr val="FF0000"/>
                </a:solidFill>
                <a:latin typeface="+mn-lt"/>
              </a:rPr>
              <a:t>are shells into which users pour</a:t>
            </a:r>
            <a:r>
              <a:rPr lang="en-US" dirty="0">
                <a:solidFill>
                  <a:srgbClr val="FFFF00"/>
                </a:solidFill>
                <a:latin typeface="+mn-lt"/>
              </a:rPr>
              <a:t> </a:t>
            </a:r>
            <a:r>
              <a:rPr lang="en-US" dirty="0">
                <a:solidFill>
                  <a:srgbClr val="FF0000"/>
                </a:solidFill>
                <a:latin typeface="+mn-lt"/>
              </a:rPr>
              <a:t>meaning</a:t>
            </a:r>
            <a:r>
              <a:rPr lang="en-US" dirty="0">
                <a:solidFill>
                  <a:srgbClr val="FFFF00"/>
                </a:solidFill>
                <a:latin typeface="+mn-lt"/>
              </a:rPr>
              <a:t>. </a:t>
            </a:r>
            <a:r>
              <a:rPr lang="en-US" dirty="0">
                <a:solidFill>
                  <a:schemeClr val="bg1"/>
                </a:solidFill>
                <a:latin typeface="+mn-lt"/>
              </a:rPr>
              <a:t>While they may contain expression themselves, that expression is there merely to facilitate the meaning added by the user</a:t>
            </a:r>
            <a:r>
              <a:rPr lang="en-US" dirty="0" smtClean="0">
                <a:solidFill>
                  <a:schemeClr val="bg1"/>
                </a:solidFill>
                <a:latin typeface="+mn-lt"/>
              </a:rPr>
              <a:t>.” </a:t>
            </a:r>
          </a:p>
          <a:p>
            <a:pPr marL="0" indent="0">
              <a:buNone/>
            </a:pPr>
            <a:endParaRPr lang="en-US" dirty="0">
              <a:solidFill>
                <a:srgbClr val="FFFFFF"/>
              </a:solidFill>
              <a:latin typeface="+mn-lt"/>
            </a:endParaRPr>
          </a:p>
          <a:p>
            <a:pPr marL="0" indent="0">
              <a:buNone/>
            </a:pPr>
            <a:endParaRPr lang="en-US" dirty="0" smtClean="0">
              <a:solidFill>
                <a:srgbClr val="FFFFFF"/>
              </a:solidFill>
              <a:latin typeface="+mn-lt"/>
            </a:endParaRPr>
          </a:p>
          <a:p>
            <a:pPr marL="0" indent="0">
              <a:buNone/>
            </a:pPr>
            <a:endParaRPr lang="en-US" dirty="0" smtClean="0">
              <a:solidFill>
                <a:srgbClr val="FFFFFF"/>
              </a:solidFill>
              <a:latin typeface="+mn-lt"/>
            </a:endParaRPr>
          </a:p>
          <a:p>
            <a:pPr marL="0" indent="0">
              <a:buNone/>
            </a:pPr>
            <a:endParaRPr lang="en-US" dirty="0" smtClean="0">
              <a:solidFill>
                <a:srgbClr val="FFFFFF"/>
              </a:solidFill>
              <a:latin typeface="+mn-lt"/>
            </a:endParaRPr>
          </a:p>
          <a:p>
            <a:pPr marL="0" indent="0">
              <a:buNone/>
            </a:pPr>
            <a:endParaRPr lang="en-US" dirty="0"/>
          </a:p>
        </p:txBody>
      </p:sp>
    </p:spTree>
    <p:extLst>
      <p:ext uri="{BB962C8B-B14F-4D97-AF65-F5344CB8AC3E}">
        <p14:creationId xmlns:p14="http://schemas.microsoft.com/office/powerpoint/2010/main" val="237577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403"/>
            <a:ext cx="8229600" cy="858740"/>
          </a:xfrm>
        </p:spPr>
        <p:txBody>
          <a:bodyPr/>
          <a:lstStyle/>
          <a:p>
            <a:r>
              <a:rPr lang="en-US" b="1" dirty="0" smtClean="0">
                <a:solidFill>
                  <a:srgbClr val="FFFF00"/>
                </a:solidFill>
                <a:latin typeface="+mn-lt"/>
              </a:rPr>
              <a:t>Post-</a:t>
            </a:r>
            <a:r>
              <a:rPr lang="en-US" b="1" dirty="0" err="1" smtClean="0">
                <a:solidFill>
                  <a:srgbClr val="FFFF00"/>
                </a:solidFill>
                <a:latin typeface="+mn-lt"/>
              </a:rPr>
              <a:t>Structuralist</a:t>
            </a:r>
            <a:r>
              <a:rPr lang="en-US" b="1" dirty="0" smtClean="0">
                <a:solidFill>
                  <a:srgbClr val="FFFF00"/>
                </a:solidFill>
                <a:latin typeface="+mn-lt"/>
              </a:rPr>
              <a:t> Concepts</a:t>
            </a:r>
            <a:endParaRPr lang="en-US" b="1" dirty="0">
              <a:solidFill>
                <a:srgbClr val="FFFF00"/>
              </a:solidFill>
              <a:latin typeface="+mn-lt"/>
            </a:endParaRPr>
          </a:p>
        </p:txBody>
      </p:sp>
      <p:sp>
        <p:nvSpPr>
          <p:cNvPr id="3" name="Content Placeholder 2"/>
          <p:cNvSpPr>
            <a:spLocks noGrp="1"/>
          </p:cNvSpPr>
          <p:nvPr>
            <p:ph sz="quarter" idx="10"/>
          </p:nvPr>
        </p:nvSpPr>
        <p:spPr>
          <a:xfrm>
            <a:off x="457200" y="907143"/>
            <a:ext cx="8686800" cy="5007428"/>
          </a:xfrm>
        </p:spPr>
        <p:txBody>
          <a:bodyPr>
            <a:noAutofit/>
          </a:bodyPr>
          <a:lstStyle/>
          <a:p>
            <a:pPr marL="0" indent="0">
              <a:buNone/>
            </a:pPr>
            <a:r>
              <a:rPr lang="en-US" sz="3200" b="1" dirty="0" smtClean="0">
                <a:solidFill>
                  <a:schemeClr val="bg1"/>
                </a:solidFill>
                <a:latin typeface="+mn-lt"/>
              </a:rPr>
              <a:t>Massively Multiplayer</a:t>
            </a:r>
          </a:p>
          <a:p>
            <a:pPr marL="0" indent="0">
              <a:buNone/>
            </a:pPr>
            <a:r>
              <a:rPr lang="en-US" sz="3200" b="1" dirty="0" smtClean="0">
                <a:solidFill>
                  <a:schemeClr val="bg1"/>
                </a:solidFill>
                <a:latin typeface="+mn-lt"/>
              </a:rPr>
              <a:t>Open World Playground</a:t>
            </a:r>
          </a:p>
          <a:p>
            <a:pPr marL="0" indent="0">
              <a:buNone/>
            </a:pPr>
            <a:r>
              <a:rPr lang="en-US" sz="3200" b="1" dirty="0" smtClean="0">
                <a:solidFill>
                  <a:schemeClr val="bg1"/>
                </a:solidFill>
                <a:latin typeface="+mn-lt"/>
              </a:rPr>
              <a:t>Content Creation Tools</a:t>
            </a:r>
          </a:p>
          <a:p>
            <a:pPr marL="0" indent="0">
              <a:buNone/>
            </a:pPr>
            <a:r>
              <a:rPr lang="en-US" sz="3200" b="1" dirty="0" smtClean="0">
                <a:solidFill>
                  <a:schemeClr val="bg1"/>
                </a:solidFill>
                <a:latin typeface="+mn-lt"/>
              </a:rPr>
              <a:t>Cooperative Mode</a:t>
            </a:r>
          </a:p>
          <a:p>
            <a:pPr marL="0" indent="0">
              <a:buNone/>
            </a:pPr>
            <a:r>
              <a:rPr lang="en-US" sz="3200" b="1" dirty="0" smtClean="0">
                <a:solidFill>
                  <a:schemeClr val="bg1"/>
                </a:solidFill>
                <a:latin typeface="+mn-lt"/>
              </a:rPr>
              <a:t>Public Gameplay Mode</a:t>
            </a:r>
          </a:p>
          <a:p>
            <a:pPr marL="0" indent="0">
              <a:buNone/>
            </a:pPr>
            <a:r>
              <a:rPr lang="en-US" sz="3200" b="1" dirty="0" smtClean="0">
                <a:solidFill>
                  <a:schemeClr val="bg1"/>
                </a:solidFill>
                <a:latin typeface="+mn-lt"/>
              </a:rPr>
              <a:t>Remote Play</a:t>
            </a:r>
          </a:p>
          <a:p>
            <a:pPr marL="0" indent="0">
              <a:buNone/>
            </a:pPr>
            <a:r>
              <a:rPr lang="en-US" sz="3200" b="1" dirty="0" smtClean="0">
                <a:solidFill>
                  <a:schemeClr val="bg1"/>
                </a:solidFill>
                <a:latin typeface="+mn-lt"/>
              </a:rPr>
              <a:t>Dynamic Gameplay Engine</a:t>
            </a:r>
          </a:p>
          <a:p>
            <a:pPr marL="0" indent="0">
              <a:buNone/>
            </a:pPr>
            <a:r>
              <a:rPr lang="en-US" sz="3200" b="1" dirty="0" err="1" smtClean="0">
                <a:solidFill>
                  <a:schemeClr val="bg1"/>
                </a:solidFill>
                <a:latin typeface="+mn-lt"/>
              </a:rPr>
              <a:t>WorldEditor</a:t>
            </a:r>
            <a:r>
              <a:rPr lang="en-US" sz="3200" b="1" dirty="0" smtClean="0">
                <a:solidFill>
                  <a:schemeClr val="bg1"/>
                </a:solidFill>
                <a:latin typeface="+mn-lt"/>
              </a:rPr>
              <a:t> (WED)</a:t>
            </a:r>
          </a:p>
          <a:p>
            <a:pPr marL="0" indent="0">
              <a:buNone/>
            </a:pPr>
            <a:r>
              <a:rPr lang="en-US" sz="3200" b="1" dirty="0" err="1" smtClean="0">
                <a:solidFill>
                  <a:schemeClr val="bg1"/>
                </a:solidFill>
                <a:latin typeface="+mn-lt"/>
              </a:rPr>
              <a:t>Scennery</a:t>
            </a:r>
            <a:r>
              <a:rPr lang="en-US" sz="3200" b="1" dirty="0" smtClean="0">
                <a:solidFill>
                  <a:schemeClr val="bg1"/>
                </a:solidFill>
                <a:latin typeface="+mn-lt"/>
              </a:rPr>
              <a:t> &amp; Character Generators</a:t>
            </a:r>
          </a:p>
          <a:p>
            <a:pPr marL="0" indent="0">
              <a:buNone/>
            </a:pPr>
            <a:r>
              <a:rPr lang="en-US" sz="3200" b="1" dirty="0" smtClean="0">
                <a:solidFill>
                  <a:schemeClr val="bg1"/>
                </a:solidFill>
                <a:latin typeface="+mn-lt"/>
              </a:rPr>
              <a:t>A.I.</a:t>
            </a:r>
          </a:p>
        </p:txBody>
      </p:sp>
    </p:spTree>
    <p:extLst>
      <p:ext uri="{BB962C8B-B14F-4D97-AF65-F5344CB8AC3E}">
        <p14:creationId xmlns:p14="http://schemas.microsoft.com/office/powerpoint/2010/main" val="341608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686800" cy="1016000"/>
          </a:xfrm>
        </p:spPr>
        <p:txBody>
          <a:bodyPr>
            <a:normAutofit/>
          </a:bodyPr>
          <a:lstStyle/>
          <a:p>
            <a:r>
              <a:rPr lang="en-US" b="1" dirty="0" smtClean="0">
                <a:solidFill>
                  <a:srgbClr val="FFFF00"/>
                </a:solidFill>
                <a:latin typeface="Arial"/>
                <a:cs typeface="Arial"/>
              </a:rPr>
              <a:t>Post-</a:t>
            </a:r>
            <a:r>
              <a:rPr lang="en-US" b="1" dirty="0" err="1" smtClean="0">
                <a:solidFill>
                  <a:srgbClr val="FFFF00"/>
                </a:solidFill>
                <a:latin typeface="Arial"/>
                <a:cs typeface="Arial"/>
              </a:rPr>
              <a:t>Structuralist</a:t>
            </a:r>
            <a:r>
              <a:rPr lang="en-US" b="1" dirty="0" smtClean="0">
                <a:solidFill>
                  <a:srgbClr val="FFFF00"/>
                </a:solidFill>
                <a:latin typeface="Arial"/>
                <a:cs typeface="Arial"/>
              </a:rPr>
              <a:t> Proof? </a:t>
            </a:r>
            <a:endParaRPr lang="en-US" b="1" dirty="0">
              <a:solidFill>
                <a:srgbClr val="FFFF00"/>
              </a:solidFill>
              <a:latin typeface="Arial"/>
              <a:cs typeface="Arial"/>
            </a:endParaRPr>
          </a:p>
        </p:txBody>
      </p:sp>
      <p:sp>
        <p:nvSpPr>
          <p:cNvPr id="3" name="Content Placeholder 2"/>
          <p:cNvSpPr>
            <a:spLocks noGrp="1"/>
          </p:cNvSpPr>
          <p:nvPr>
            <p:ph sz="quarter" idx="10"/>
          </p:nvPr>
        </p:nvSpPr>
        <p:spPr/>
        <p:txBody>
          <a:bodyPr/>
          <a:lstStyle/>
          <a:p>
            <a:pPr marL="0" indent="0">
              <a:buNone/>
            </a:pPr>
            <a:r>
              <a:rPr lang="en-US" sz="2800" dirty="0">
                <a:solidFill>
                  <a:srgbClr val="FFFFFF"/>
                </a:solidFill>
                <a:latin typeface="Times New Roman"/>
                <a:cs typeface="Times New Roman"/>
              </a:rPr>
              <a:t>For the </a:t>
            </a:r>
            <a:r>
              <a:rPr lang="en-US" sz="2800" dirty="0" smtClean="0">
                <a:solidFill>
                  <a:srgbClr val="FFFFFF"/>
                </a:solidFill>
                <a:latin typeface="Times New Roman"/>
                <a:cs typeface="Times New Roman"/>
              </a:rPr>
              <a:t>exhibition “Inventing Abstraction 1910-1925” </a:t>
            </a:r>
            <a:r>
              <a:rPr lang="en-US" sz="2800" dirty="0" err="1" smtClean="0">
                <a:solidFill>
                  <a:srgbClr val="FFFFFF"/>
                </a:solidFill>
                <a:latin typeface="Times New Roman"/>
                <a:cs typeface="Times New Roman"/>
              </a:rPr>
              <a:t>MoMA</a:t>
            </a:r>
            <a:r>
              <a:rPr lang="en-US" sz="2800" dirty="0" smtClean="0">
                <a:solidFill>
                  <a:srgbClr val="FFFFFF"/>
                </a:solidFill>
                <a:latin typeface="Times New Roman"/>
                <a:cs typeface="Times New Roman"/>
              </a:rPr>
              <a:t> mapped how different abstract artists influenced each other </a:t>
            </a:r>
            <a:r>
              <a:rPr lang="en-US" sz="1800" dirty="0" smtClean="0">
                <a:solidFill>
                  <a:schemeClr val="tx1">
                    <a:lumMod val="75000"/>
                    <a:lumOff val="25000"/>
                  </a:schemeClr>
                </a:solidFill>
                <a:latin typeface="Times New Roman"/>
                <a:cs typeface="Times New Roman"/>
                <a:hlinkClick r:id="rId2"/>
              </a:rPr>
              <a:t>http</a:t>
            </a:r>
            <a:r>
              <a:rPr lang="en-US" sz="1800" dirty="0">
                <a:solidFill>
                  <a:schemeClr val="tx1">
                    <a:lumMod val="75000"/>
                    <a:lumOff val="25000"/>
                  </a:schemeClr>
                </a:solidFill>
                <a:latin typeface="Times New Roman"/>
                <a:cs typeface="Times New Roman"/>
                <a:hlinkClick r:id="rId2"/>
              </a:rPr>
              <a:t>://exp.lore.com/post/41877532653/for-the-exhibition-inventing-</a:t>
            </a:r>
            <a:r>
              <a:rPr lang="en-US" sz="1800" dirty="0" smtClean="0">
                <a:solidFill>
                  <a:schemeClr val="tx1">
                    <a:lumMod val="75000"/>
                    <a:lumOff val="25000"/>
                  </a:schemeClr>
                </a:solidFill>
                <a:latin typeface="Times New Roman"/>
                <a:cs typeface="Times New Roman"/>
                <a:hlinkClick r:id="rId2"/>
              </a:rPr>
              <a:t>abstraction</a:t>
            </a:r>
            <a:endParaRPr lang="en-US" sz="1800" dirty="0" smtClean="0">
              <a:solidFill>
                <a:schemeClr val="tx1">
                  <a:lumMod val="75000"/>
                  <a:lumOff val="25000"/>
                </a:schemeClr>
              </a:solidFill>
              <a:latin typeface="Times New Roman"/>
              <a:cs typeface="Times New Roman"/>
            </a:endParaRPr>
          </a:p>
          <a:p>
            <a:endParaRPr lang="en-US" dirty="0">
              <a:solidFill>
                <a:schemeClr val="tx1">
                  <a:lumMod val="75000"/>
                  <a:lumOff val="25000"/>
                </a:schemeClr>
              </a:solidFill>
            </a:endParaRPr>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724640" y="2805014"/>
            <a:ext cx="5567311" cy="2921120"/>
          </a:xfrm>
          <a:prstGeom prst="rect">
            <a:avLst/>
          </a:prstGeom>
        </p:spPr>
      </p:pic>
    </p:spTree>
    <p:extLst>
      <p:ext uri="{BB962C8B-B14F-4D97-AF65-F5344CB8AC3E}">
        <p14:creationId xmlns:p14="http://schemas.microsoft.com/office/powerpoint/2010/main" val="407490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385"/>
            <a:ext cx="8229600" cy="1211208"/>
          </a:xfrm>
        </p:spPr>
        <p:txBody>
          <a:bodyPr>
            <a:noAutofit/>
          </a:bodyPr>
          <a:lstStyle/>
          <a:p>
            <a:r>
              <a:rPr lang="en-US" sz="3200" b="1" dirty="0" smtClean="0">
                <a:solidFill>
                  <a:schemeClr val="bg1"/>
                </a:solidFill>
                <a:latin typeface="+mj-lt"/>
              </a:rPr>
              <a:t/>
            </a:r>
            <a:br>
              <a:rPr lang="en-US" sz="3200" b="1" dirty="0" smtClean="0">
                <a:solidFill>
                  <a:schemeClr val="bg1"/>
                </a:solidFill>
                <a:latin typeface="+mj-lt"/>
              </a:rPr>
            </a:br>
            <a:r>
              <a:rPr lang="en-US" sz="3200" b="1" dirty="0" smtClean="0">
                <a:solidFill>
                  <a:srgbClr val="FFFF00"/>
                </a:solidFill>
                <a:latin typeface="+mj-lt"/>
              </a:rPr>
              <a:t>What </a:t>
            </a:r>
            <a:r>
              <a:rPr lang="en-US" sz="3200" b="1" dirty="0">
                <a:solidFill>
                  <a:srgbClr val="FFFF00"/>
                </a:solidFill>
                <a:latin typeface="+mj-lt"/>
              </a:rPr>
              <a:t>are the legal implication of </a:t>
            </a:r>
            <a:r>
              <a:rPr lang="en-US" sz="3200" b="1" dirty="0" smtClean="0">
                <a:solidFill>
                  <a:srgbClr val="FFFF00"/>
                </a:solidFill>
                <a:latin typeface="+mj-lt"/>
              </a:rPr>
              <a:t>video-games being post </a:t>
            </a:r>
            <a:r>
              <a:rPr lang="en-US" sz="3200" b="1" dirty="0" err="1" smtClean="0">
                <a:solidFill>
                  <a:srgbClr val="FFFF00"/>
                </a:solidFill>
                <a:latin typeface="+mj-lt"/>
              </a:rPr>
              <a:t>stucturalist</a:t>
            </a:r>
            <a:r>
              <a:rPr lang="en-US" sz="3200" b="1" dirty="0" smtClean="0">
                <a:solidFill>
                  <a:srgbClr val="FFFF00"/>
                </a:solidFill>
                <a:latin typeface="+mj-lt"/>
              </a:rPr>
              <a:t>?</a:t>
            </a:r>
            <a:r>
              <a:rPr lang="en-US" sz="3200" b="1" dirty="0">
                <a:solidFill>
                  <a:schemeClr val="bg1"/>
                </a:solidFill>
                <a:latin typeface="+mj-lt"/>
              </a:rPr>
              <a:t/>
            </a:r>
            <a:br>
              <a:rPr lang="en-US" sz="3200" b="1" dirty="0">
                <a:solidFill>
                  <a:schemeClr val="bg1"/>
                </a:solidFill>
                <a:latin typeface="+mj-lt"/>
              </a:rPr>
            </a:br>
            <a:endParaRPr lang="en-US" sz="3200" dirty="0">
              <a:latin typeface="+mj-lt"/>
            </a:endParaRPr>
          </a:p>
        </p:txBody>
      </p:sp>
      <p:sp>
        <p:nvSpPr>
          <p:cNvPr id="3" name="Content Placeholder 2"/>
          <p:cNvSpPr>
            <a:spLocks noGrp="1"/>
          </p:cNvSpPr>
          <p:nvPr>
            <p:ph sz="quarter" idx="10"/>
          </p:nvPr>
        </p:nvSpPr>
        <p:spPr>
          <a:xfrm>
            <a:off x="457199" y="1408134"/>
            <a:ext cx="8563639" cy="4318000"/>
          </a:xfrm>
        </p:spPr>
        <p:txBody>
          <a:bodyPr>
            <a:normAutofit/>
          </a:bodyPr>
          <a:lstStyle/>
          <a:p>
            <a:pPr marL="0" indent="0">
              <a:buNone/>
            </a:pPr>
            <a:r>
              <a:rPr lang="en-US" sz="2800" dirty="0">
                <a:solidFill>
                  <a:srgbClr val="FFFFFF"/>
                </a:solidFill>
                <a:latin typeface="+mn-lt"/>
              </a:rPr>
              <a:t>A</a:t>
            </a:r>
            <a:r>
              <a:rPr lang="en-US" sz="2800" dirty="0" smtClean="0">
                <a:solidFill>
                  <a:srgbClr val="FFFFFF"/>
                </a:solidFill>
                <a:latin typeface="+mn-lt"/>
              </a:rPr>
              <a:t> (correct) </a:t>
            </a:r>
            <a:r>
              <a:rPr lang="en-US" sz="2800" dirty="0" smtClean="0">
                <a:solidFill>
                  <a:srgbClr val="FFFF00"/>
                </a:solidFill>
                <a:latin typeface="Apple Chancery"/>
                <a:cs typeface="Apple Chancery"/>
              </a:rPr>
              <a:t>ethical</a:t>
            </a:r>
            <a:r>
              <a:rPr lang="en-US" sz="2800" dirty="0" smtClean="0">
                <a:solidFill>
                  <a:srgbClr val="FFFFFF"/>
                </a:solidFill>
                <a:latin typeface="+mn-lt"/>
              </a:rPr>
              <a:t> </a:t>
            </a:r>
            <a:r>
              <a:rPr lang="en-US" sz="2800" dirty="0" smtClean="0">
                <a:solidFill>
                  <a:srgbClr val="FFFF00"/>
                </a:solidFill>
                <a:latin typeface="Apple Chancery"/>
                <a:cs typeface="Apple Chancery"/>
              </a:rPr>
              <a:t>model </a:t>
            </a:r>
            <a:r>
              <a:rPr lang="en-US" sz="2800" dirty="0" smtClean="0">
                <a:solidFill>
                  <a:srgbClr val="FFFFFF"/>
                </a:solidFill>
                <a:latin typeface="+mn-lt"/>
              </a:rPr>
              <a:t>informs what the better legal/policy choices might be? </a:t>
            </a:r>
          </a:p>
          <a:p>
            <a:pPr marL="0" indent="0">
              <a:buNone/>
            </a:pPr>
            <a:r>
              <a:rPr lang="en-US" sz="2800" dirty="0" smtClean="0">
                <a:solidFill>
                  <a:srgbClr val="FFFFFF"/>
                </a:solidFill>
                <a:latin typeface="+mn-lt"/>
              </a:rPr>
              <a:t>We ought to be able to identify legal principles/solutions that are congruent/aligned with the </a:t>
            </a:r>
            <a:r>
              <a:rPr lang="en-US" sz="2800" dirty="0" smtClean="0">
                <a:solidFill>
                  <a:srgbClr val="FFFF00"/>
                </a:solidFill>
                <a:latin typeface="Apple Chancery"/>
                <a:cs typeface="Apple Chancery"/>
              </a:rPr>
              <a:t>ethical model.</a:t>
            </a:r>
            <a:endParaRPr lang="en-US" sz="2800" dirty="0">
              <a:solidFill>
                <a:srgbClr val="FFFF00"/>
              </a:solidFill>
              <a:latin typeface="Apple Chancery"/>
              <a:cs typeface="Apple Chancery"/>
            </a:endParaRPr>
          </a:p>
        </p:txBody>
      </p:sp>
      <p:pic>
        <p:nvPicPr>
          <p:cNvPr id="4" name="Picture 3" descr="Rainbow 9-6-2014-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6982" y="3424715"/>
            <a:ext cx="6262039" cy="2439755"/>
          </a:xfrm>
          <a:prstGeom prst="rect">
            <a:avLst/>
          </a:prstGeom>
        </p:spPr>
      </p:pic>
    </p:spTree>
    <p:extLst>
      <p:ext uri="{BB962C8B-B14F-4D97-AF65-F5344CB8AC3E}">
        <p14:creationId xmlns:p14="http://schemas.microsoft.com/office/powerpoint/2010/main" val="300329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686800" cy="1016000"/>
          </a:xfrm>
        </p:spPr>
        <p:txBody>
          <a:bodyPr>
            <a:normAutofit fontScale="90000"/>
          </a:bodyPr>
          <a:lstStyle/>
          <a:p>
            <a:r>
              <a:rPr lang="en-US" sz="4800" b="1" dirty="0" smtClean="0">
                <a:solidFill>
                  <a:srgbClr val="FFFF00"/>
                </a:solidFill>
                <a:latin typeface="+mn-lt"/>
              </a:rPr>
              <a:t>Housekeeping </a:t>
            </a:r>
            <a:r>
              <a:rPr lang="en-US" sz="4800" dirty="0" smtClean="0">
                <a:solidFill>
                  <a:srgbClr val="FFFF00"/>
                </a:solidFill>
                <a:latin typeface="+mn-lt"/>
              </a:rPr>
              <a:t>(+ more on way)</a:t>
            </a:r>
            <a:endParaRPr lang="en-US" sz="4800" dirty="0">
              <a:solidFill>
                <a:srgbClr val="FFFF00"/>
              </a:solidFill>
              <a:latin typeface="+mn-lt"/>
            </a:endParaRPr>
          </a:p>
        </p:txBody>
      </p:sp>
      <p:pic>
        <p:nvPicPr>
          <p:cNvPr id="4" name="Content Placeholder 3" descr="Screen Shot 2015-10-21 at 8.52.55 A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129" r="-1033"/>
          <a:stretch/>
        </p:blipFill>
        <p:spPr>
          <a:xfrm>
            <a:off x="1251720" y="1408134"/>
            <a:ext cx="6700385" cy="4318000"/>
          </a:xfrm>
        </p:spPr>
      </p:pic>
    </p:spTree>
    <p:extLst>
      <p:ext uri="{BB962C8B-B14F-4D97-AF65-F5344CB8AC3E}">
        <p14:creationId xmlns:p14="http://schemas.microsoft.com/office/powerpoint/2010/main" val="272103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6428"/>
          </a:xfrm>
        </p:spPr>
        <p:txBody>
          <a:bodyPr>
            <a:normAutofit fontScale="90000"/>
          </a:bodyPr>
          <a:lstStyle/>
          <a:p>
            <a:r>
              <a:rPr lang="en-US" sz="6600" b="1" dirty="0" smtClean="0">
                <a:solidFill>
                  <a:srgbClr val="FFFF00"/>
                </a:solidFill>
                <a:latin typeface="+mn-lt"/>
                <a:cs typeface="American Typewriter"/>
              </a:rPr>
              <a:t>…and now…</a:t>
            </a:r>
            <a:endParaRPr lang="en-US" sz="6600" b="1" dirty="0">
              <a:solidFill>
                <a:srgbClr val="FFFF00"/>
              </a:solidFill>
              <a:latin typeface="+mn-lt"/>
              <a:cs typeface="American Typewriter"/>
            </a:endParaRPr>
          </a:p>
        </p:txBody>
      </p:sp>
      <p:sp>
        <p:nvSpPr>
          <p:cNvPr id="3" name="Content Placeholder 2"/>
          <p:cNvSpPr>
            <a:spLocks noGrp="1"/>
          </p:cNvSpPr>
          <p:nvPr>
            <p:ph sz="quarter" idx="10"/>
          </p:nvPr>
        </p:nvSpPr>
        <p:spPr>
          <a:xfrm>
            <a:off x="457200" y="1156428"/>
            <a:ext cx="8686800" cy="5701571"/>
          </a:xfrm>
        </p:spPr>
        <p:txBody>
          <a:bodyPr>
            <a:normAutofit/>
          </a:bodyPr>
          <a:lstStyle/>
          <a:p>
            <a:pPr marL="0" indent="0">
              <a:buNone/>
            </a:pPr>
            <a:r>
              <a:rPr lang="en-US" sz="8800" dirty="0" smtClean="0">
                <a:solidFill>
                  <a:schemeClr val="bg1"/>
                </a:solidFill>
                <a:latin typeface="+mn-lt"/>
                <a:cs typeface="American Typewriter"/>
              </a:rPr>
              <a:t>the </a:t>
            </a:r>
            <a:r>
              <a:rPr lang="en-US" sz="8800" dirty="0">
                <a:solidFill>
                  <a:schemeClr val="bg1"/>
                </a:solidFill>
                <a:latin typeface="+mn-lt"/>
                <a:cs typeface="American Typewriter"/>
              </a:rPr>
              <a:t>Legal Fly </a:t>
            </a:r>
            <a:r>
              <a:rPr lang="en-US" sz="8800" dirty="0" smtClean="0">
                <a:solidFill>
                  <a:schemeClr val="bg1"/>
                </a:solidFill>
                <a:latin typeface="+mn-lt"/>
                <a:cs typeface="American Typewriter"/>
              </a:rPr>
              <a:t>  </a:t>
            </a:r>
          </a:p>
          <a:p>
            <a:pPr marL="0" indent="0">
              <a:buNone/>
            </a:pPr>
            <a:r>
              <a:rPr lang="en-US" sz="8800" dirty="0" smtClean="0">
                <a:solidFill>
                  <a:schemeClr val="bg1"/>
                </a:solidFill>
                <a:latin typeface="+mn-lt"/>
                <a:cs typeface="American Typewriter"/>
              </a:rPr>
              <a:t>in the </a:t>
            </a:r>
            <a:r>
              <a:rPr lang="en-US" sz="8800" dirty="0" smtClean="0">
                <a:solidFill>
                  <a:srgbClr val="CCFFCC"/>
                </a:solidFill>
                <a:latin typeface="+mn-lt"/>
                <a:cs typeface="American Typewriter"/>
              </a:rPr>
              <a:t>Copyright</a:t>
            </a:r>
          </a:p>
          <a:p>
            <a:pPr marL="0" indent="0">
              <a:buNone/>
            </a:pPr>
            <a:r>
              <a:rPr lang="en-US" sz="8800" dirty="0" smtClean="0">
                <a:solidFill>
                  <a:schemeClr val="bg1"/>
                </a:solidFill>
                <a:latin typeface="+mn-lt"/>
                <a:cs typeface="American Typewriter"/>
              </a:rPr>
              <a:t>Ointment</a:t>
            </a:r>
            <a:endParaRPr lang="en-US" sz="8800" dirty="0">
              <a:solidFill>
                <a:schemeClr val="bg1"/>
              </a:solidFill>
              <a:latin typeface="+mn-lt"/>
              <a:cs typeface="American Typewriter"/>
            </a:endParaRPr>
          </a:p>
        </p:txBody>
      </p:sp>
      <p:sp>
        <p:nvSpPr>
          <p:cNvPr id="4" name="TextBox 3"/>
          <p:cNvSpPr txBox="1"/>
          <p:nvPr/>
        </p:nvSpPr>
        <p:spPr>
          <a:xfrm>
            <a:off x="8012545" y="531091"/>
            <a:ext cx="184666" cy="369332"/>
          </a:xfrm>
          <a:prstGeom prst="rect">
            <a:avLst/>
          </a:prstGeom>
          <a:noFill/>
        </p:spPr>
        <p:txBody>
          <a:bodyPr wrap="none" rtlCol="0">
            <a:spAutoFit/>
          </a:bodyPr>
          <a:lstStyle/>
          <a:p>
            <a:endParaRPr lang="en-US" dirty="0">
              <a:solidFill>
                <a:prstClr val="black"/>
              </a:solidFill>
              <a:latin typeface="Arial"/>
            </a:endParaRPr>
          </a:p>
        </p:txBody>
      </p:sp>
      <p:pic>
        <p:nvPicPr>
          <p:cNvPr id="5" name="Picture 4" descr="215px-Fly_post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6536" y="3988923"/>
            <a:ext cx="1428989" cy="2259798"/>
          </a:xfrm>
          <a:prstGeom prst="rect">
            <a:avLst/>
          </a:prstGeom>
        </p:spPr>
      </p:pic>
    </p:spTree>
    <p:extLst>
      <p:ext uri="{BB962C8B-B14F-4D97-AF65-F5344CB8AC3E}">
        <p14:creationId xmlns:p14="http://schemas.microsoft.com/office/powerpoint/2010/main" val="204847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217715"/>
            <a:ext cx="8229600" cy="5508420"/>
          </a:xfrm>
        </p:spPr>
        <p:txBody>
          <a:bodyPr>
            <a:normAutofit/>
          </a:bodyPr>
          <a:lstStyle/>
          <a:p>
            <a:pPr marL="0" indent="0">
              <a:buNone/>
            </a:pPr>
            <a:r>
              <a:rPr lang="en-US" sz="8000" b="1" dirty="0" smtClean="0">
                <a:solidFill>
                  <a:srgbClr val="FFFF00"/>
                </a:solidFill>
                <a:latin typeface="Lucida Console"/>
                <a:cs typeface="Lucida Console"/>
              </a:rPr>
              <a:t>EULA’s, </a:t>
            </a:r>
            <a:r>
              <a:rPr lang="en-US" sz="8000" b="1" dirty="0" err="1" smtClean="0">
                <a:solidFill>
                  <a:srgbClr val="FFFF00"/>
                </a:solidFill>
                <a:latin typeface="Lucida Console"/>
                <a:cs typeface="Lucida Console"/>
              </a:rPr>
              <a:t>ToS</a:t>
            </a:r>
            <a:r>
              <a:rPr lang="en-US" sz="8000" b="1" dirty="0" smtClean="0">
                <a:solidFill>
                  <a:srgbClr val="FFFF00"/>
                </a:solidFill>
                <a:latin typeface="Lucida Console"/>
                <a:cs typeface="Lucida Console"/>
              </a:rPr>
              <a:t> &amp; the Post (apocalyptic) </a:t>
            </a:r>
            <a:r>
              <a:rPr lang="en-US" sz="8000" b="1" dirty="0" smtClean="0">
                <a:solidFill>
                  <a:schemeClr val="bg1"/>
                </a:solidFill>
                <a:latin typeface="Lucida Console"/>
                <a:cs typeface="Lucida Console"/>
              </a:rPr>
              <a:t>IP</a:t>
            </a:r>
            <a:r>
              <a:rPr lang="en-US" sz="8000" b="1" dirty="0" smtClean="0">
                <a:solidFill>
                  <a:srgbClr val="FFFF00"/>
                </a:solidFill>
                <a:latin typeface="Lucida Console"/>
                <a:cs typeface="Lucida Console"/>
              </a:rPr>
              <a:t> World</a:t>
            </a:r>
            <a:endParaRPr lang="en-US" sz="8000" b="1" dirty="0">
              <a:solidFill>
                <a:srgbClr val="FFFF00"/>
              </a:solidFill>
              <a:latin typeface="Lucida Console"/>
              <a:cs typeface="Lucida Console"/>
            </a:endParaRPr>
          </a:p>
        </p:txBody>
      </p:sp>
      <p:pic>
        <p:nvPicPr>
          <p:cNvPr id="2" name="Picture 1" descr="220px-Nagasakibomb.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7762" y="3580190"/>
            <a:ext cx="2165944" cy="2589288"/>
          </a:xfrm>
          <a:prstGeom prst="rect">
            <a:avLst/>
          </a:prstGeom>
        </p:spPr>
      </p:pic>
    </p:spTree>
    <p:extLst>
      <p:ext uri="{BB962C8B-B14F-4D97-AF65-F5344CB8AC3E}">
        <p14:creationId xmlns:p14="http://schemas.microsoft.com/office/powerpoint/2010/main" val="38896096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73" y="164956"/>
            <a:ext cx="9108627" cy="1016000"/>
          </a:xfrm>
        </p:spPr>
        <p:txBody>
          <a:bodyPr>
            <a:noAutofit/>
          </a:bodyPr>
          <a:lstStyle/>
          <a:p>
            <a:r>
              <a:rPr lang="en-US" sz="3600" b="1" dirty="0" smtClean="0">
                <a:solidFill>
                  <a:srgbClr val="FFFF00"/>
                </a:solidFill>
                <a:latin typeface="Arial"/>
                <a:cs typeface="Arial"/>
              </a:rPr>
              <a:t>Are we </a:t>
            </a:r>
            <a:r>
              <a:rPr lang="en-US" sz="3600" b="1" dirty="0">
                <a:solidFill>
                  <a:srgbClr val="FFFF00"/>
                </a:solidFill>
                <a:latin typeface="Arial"/>
                <a:cs typeface="Arial"/>
              </a:rPr>
              <a:t>a</a:t>
            </a:r>
            <a:r>
              <a:rPr lang="en-US" sz="3600" b="1" dirty="0" smtClean="0">
                <a:solidFill>
                  <a:srgbClr val="FFFF00"/>
                </a:solidFill>
                <a:latin typeface="Arial"/>
                <a:cs typeface="Arial"/>
              </a:rPr>
              <a:t>lready </a:t>
            </a:r>
            <a:r>
              <a:rPr lang="en-US" sz="3600" b="1" dirty="0">
                <a:solidFill>
                  <a:srgbClr val="FFFF00"/>
                </a:solidFill>
                <a:latin typeface="Arial"/>
                <a:cs typeface="Arial"/>
              </a:rPr>
              <a:t>IN THE POST IP WORLD? </a:t>
            </a:r>
          </a:p>
        </p:txBody>
      </p:sp>
      <p:sp>
        <p:nvSpPr>
          <p:cNvPr id="3" name="Content Placeholder 2"/>
          <p:cNvSpPr>
            <a:spLocks noGrp="1"/>
          </p:cNvSpPr>
          <p:nvPr>
            <p:ph sz="quarter" idx="10"/>
          </p:nvPr>
        </p:nvSpPr>
        <p:spPr>
          <a:xfrm>
            <a:off x="267385" y="1408134"/>
            <a:ext cx="5024928" cy="2306616"/>
          </a:xfrm>
        </p:spPr>
        <p:txBody>
          <a:bodyPr>
            <a:normAutofit fontScale="92500"/>
          </a:bodyPr>
          <a:lstStyle/>
          <a:p>
            <a:pPr marL="0" indent="0">
              <a:buNone/>
            </a:pPr>
            <a:r>
              <a:rPr lang="en-US" sz="2800" dirty="0" smtClean="0">
                <a:solidFill>
                  <a:srgbClr val="FFFFFF"/>
                </a:solidFill>
                <a:latin typeface="Times New Roman"/>
                <a:cs typeface="Times New Roman"/>
              </a:rPr>
              <a:t>In todays world….In real terms….Is it possible that…</a:t>
            </a:r>
          </a:p>
          <a:p>
            <a:endParaRPr lang="en-US" dirty="0">
              <a:solidFill>
                <a:srgbClr val="FFFFFF"/>
              </a:solidFill>
              <a:latin typeface="Times New Roman"/>
              <a:cs typeface="Times New Roman"/>
            </a:endParaRPr>
          </a:p>
          <a:p>
            <a:pPr marL="0" indent="0">
              <a:buNone/>
            </a:pPr>
            <a:r>
              <a:rPr lang="en-US" sz="3200" b="1" dirty="0" smtClean="0">
                <a:solidFill>
                  <a:srgbClr val="FFFFFF"/>
                </a:solidFill>
                <a:latin typeface="Times New Roman"/>
                <a:cs typeface="Times New Roman"/>
              </a:rPr>
              <a:t>IP has become </a:t>
            </a:r>
            <a:r>
              <a:rPr lang="en-US" sz="3200" b="1" dirty="0" smtClean="0">
                <a:solidFill>
                  <a:srgbClr val="FF0000"/>
                </a:solidFill>
                <a:latin typeface="Times New Roman"/>
                <a:cs typeface="Times New Roman"/>
              </a:rPr>
              <a:t>VIRTUALLY* </a:t>
            </a:r>
            <a:r>
              <a:rPr lang="en-US" sz="4000" b="1" dirty="0" smtClean="0">
                <a:solidFill>
                  <a:srgbClr val="FF0000"/>
                </a:solidFill>
                <a:latin typeface="Times New Roman"/>
                <a:cs typeface="Times New Roman"/>
              </a:rPr>
              <a:t>MEANINGLESS</a:t>
            </a:r>
            <a:r>
              <a:rPr lang="en-US" sz="4000" b="1" dirty="0" smtClean="0">
                <a:solidFill>
                  <a:schemeClr val="bg1"/>
                </a:solidFill>
                <a:latin typeface="Times New Roman"/>
                <a:cs typeface="Times New Roman"/>
              </a:rPr>
              <a:t>?</a:t>
            </a:r>
            <a:r>
              <a:rPr lang="en-US" sz="4000" b="1" dirty="0" smtClean="0">
                <a:latin typeface="Times New Roman"/>
                <a:cs typeface="Times New Roman"/>
              </a:rPr>
              <a:t> </a:t>
            </a:r>
            <a:endParaRPr lang="en-US" sz="4000" b="1" dirty="0">
              <a:latin typeface="Times New Roman"/>
              <a:cs typeface="Times New Roman"/>
            </a:endParaRPr>
          </a:p>
        </p:txBody>
      </p:sp>
      <p:sp>
        <p:nvSpPr>
          <p:cNvPr id="4" name="TextBox 3"/>
          <p:cNvSpPr txBox="1"/>
          <p:nvPr/>
        </p:nvSpPr>
        <p:spPr>
          <a:xfrm>
            <a:off x="457200" y="3772644"/>
            <a:ext cx="8001001" cy="2308324"/>
          </a:xfrm>
          <a:prstGeom prst="rect">
            <a:avLst/>
          </a:prstGeom>
          <a:noFill/>
        </p:spPr>
        <p:txBody>
          <a:bodyPr wrap="square" rtlCol="0">
            <a:spAutoFit/>
          </a:bodyPr>
          <a:lstStyle/>
          <a:p>
            <a:r>
              <a:rPr lang="en-US" sz="2400" b="1" dirty="0">
                <a:solidFill>
                  <a:prstClr val="white"/>
                </a:solidFill>
                <a:latin typeface="Times New Roman"/>
                <a:cs typeface="Times New Roman"/>
              </a:rPr>
              <a:t>mean·ing·less</a:t>
            </a:r>
            <a:r>
              <a:rPr lang="en-US" sz="2400" dirty="0">
                <a:solidFill>
                  <a:prstClr val="white"/>
                </a:solidFill>
                <a:latin typeface="Times New Roman"/>
                <a:cs typeface="Times New Roman"/>
              </a:rPr>
              <a:t>/ˈ</a:t>
            </a:r>
            <a:r>
              <a:rPr lang="en-US" sz="2400" dirty="0" err="1">
                <a:solidFill>
                  <a:prstClr val="white"/>
                </a:solidFill>
                <a:latin typeface="Times New Roman"/>
                <a:cs typeface="Times New Roman"/>
              </a:rPr>
              <a:t>mēniNGlis</a:t>
            </a:r>
            <a:r>
              <a:rPr lang="en-US" sz="2400" dirty="0" smtClean="0">
                <a:solidFill>
                  <a:prstClr val="white"/>
                </a:solidFill>
                <a:latin typeface="Times New Roman"/>
                <a:cs typeface="Times New Roman"/>
              </a:rPr>
              <a:t>/</a:t>
            </a:r>
            <a:endParaRPr lang="en-US" sz="2400" dirty="0">
              <a:solidFill>
                <a:prstClr val="white"/>
              </a:solidFill>
              <a:latin typeface="Times New Roman"/>
              <a:cs typeface="Times New Roman"/>
            </a:endParaRPr>
          </a:p>
          <a:p>
            <a:r>
              <a:rPr lang="en-US" sz="2400" dirty="0" smtClean="0">
                <a:solidFill>
                  <a:prstClr val="white"/>
                </a:solidFill>
                <a:latin typeface="Times New Roman"/>
                <a:cs typeface="Times New Roman"/>
              </a:rPr>
              <a:t>Adjective: Having </a:t>
            </a:r>
            <a:r>
              <a:rPr lang="en-US" sz="2400" dirty="0">
                <a:solidFill>
                  <a:prstClr val="white"/>
                </a:solidFill>
                <a:latin typeface="Times New Roman"/>
                <a:cs typeface="Times New Roman"/>
              </a:rPr>
              <a:t>no meaning or significance.</a:t>
            </a:r>
          </a:p>
          <a:p>
            <a:r>
              <a:rPr lang="en-US" sz="2400" dirty="0">
                <a:solidFill>
                  <a:prstClr val="white"/>
                </a:solidFill>
                <a:latin typeface="Times New Roman"/>
                <a:cs typeface="Times New Roman"/>
              </a:rPr>
              <a:t>Having no purpose or reason.			</a:t>
            </a:r>
          </a:p>
          <a:p>
            <a:r>
              <a:rPr lang="en-US" sz="2400" dirty="0">
                <a:solidFill>
                  <a:prstClr val="white"/>
                </a:solidFill>
                <a:latin typeface="Times New Roman"/>
                <a:cs typeface="Times New Roman"/>
              </a:rPr>
              <a:t>Synonyms:	pointless - senseless - unmeaning - insignificant </a:t>
            </a:r>
            <a:r>
              <a:rPr lang="en-US" sz="2400" dirty="0" smtClean="0">
                <a:solidFill>
                  <a:prstClr val="white"/>
                </a:solidFill>
                <a:latin typeface="Times New Roman"/>
                <a:cs typeface="Times New Roman"/>
              </a:rPr>
              <a:t>– inane</a:t>
            </a:r>
            <a:endParaRPr lang="en-US" sz="2400" dirty="0">
              <a:solidFill>
                <a:prstClr val="white"/>
              </a:solidFill>
              <a:latin typeface="Times New Roman"/>
              <a:cs typeface="Times New Roman"/>
            </a:endParaRPr>
          </a:p>
          <a:p>
            <a:r>
              <a:rPr lang="en-US" sz="2400" b="1" dirty="0" smtClean="0">
                <a:solidFill>
                  <a:prstClr val="white"/>
                </a:solidFill>
                <a:latin typeface="Times New Roman"/>
                <a:cs typeface="Times New Roman"/>
              </a:rPr>
              <a:t>*</a:t>
            </a:r>
            <a:r>
              <a:rPr lang="en-US" sz="2400" b="1" dirty="0">
                <a:solidFill>
                  <a:prstClr val="white"/>
                </a:solidFill>
                <a:latin typeface="Times New Roman"/>
                <a:cs typeface="Times New Roman"/>
              </a:rPr>
              <a:t>no pun </a:t>
            </a:r>
            <a:r>
              <a:rPr lang="en-US" sz="2400" b="1" dirty="0" smtClean="0">
                <a:solidFill>
                  <a:prstClr val="white"/>
                </a:solidFill>
                <a:latin typeface="Times New Roman"/>
                <a:cs typeface="Times New Roman"/>
              </a:rPr>
              <a:t>intended </a:t>
            </a:r>
            <a:r>
              <a:rPr lang="en-US" sz="2400" dirty="0">
                <a:solidFill>
                  <a:prstClr val="white"/>
                </a:solidFill>
                <a:latin typeface="Times New Roman"/>
                <a:cs typeface="Times New Roman"/>
              </a:rPr>
              <a:t>	</a:t>
            </a:r>
          </a:p>
        </p:txBody>
      </p:sp>
      <p:pic>
        <p:nvPicPr>
          <p:cNvPr id="7" name="Content Placeholder 3" descr="file00021128266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292313" y="2083564"/>
            <a:ext cx="3816312" cy="2002386"/>
          </a:xfrm>
          <a:prstGeom prst="rect">
            <a:avLst/>
          </a:prstGeom>
        </p:spPr>
      </p:pic>
    </p:spTree>
    <p:extLst>
      <p:ext uri="{BB962C8B-B14F-4D97-AF65-F5344CB8AC3E}">
        <p14:creationId xmlns:p14="http://schemas.microsoft.com/office/powerpoint/2010/main" val="39998285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4309"/>
            <a:ext cx="8229600" cy="1227951"/>
          </a:xfrm>
        </p:spPr>
        <p:txBody>
          <a:bodyPr>
            <a:normAutofit/>
          </a:bodyPr>
          <a:lstStyle/>
          <a:p>
            <a:r>
              <a:rPr lang="en-US" sz="3200" b="1" dirty="0" smtClean="0"/>
              <a:t>  </a:t>
            </a:r>
            <a:r>
              <a:rPr lang="en-US" sz="3200" b="1" dirty="0">
                <a:solidFill>
                  <a:schemeClr val="tx2"/>
                </a:solidFill>
              </a:rPr>
              <a:t> </a:t>
            </a:r>
            <a:r>
              <a:rPr lang="en-US" sz="4400" b="1" dirty="0" smtClean="0">
                <a:solidFill>
                  <a:schemeClr val="tx2"/>
                </a:solidFill>
                <a:latin typeface="+mn-lt"/>
                <a:cs typeface="American Typewriter"/>
              </a:rPr>
              <a:t>IP Law </a:t>
            </a:r>
            <a:r>
              <a:rPr lang="en-US" sz="4400" b="1" dirty="0">
                <a:solidFill>
                  <a:schemeClr val="tx2"/>
                </a:solidFill>
                <a:latin typeface="+mn-lt"/>
                <a:cs typeface="American Typewriter"/>
              </a:rPr>
              <a:t>S</a:t>
            </a:r>
            <a:r>
              <a:rPr lang="en-US" sz="4400" b="1" dirty="0" smtClean="0">
                <a:solidFill>
                  <a:schemeClr val="tx2"/>
                </a:solidFill>
                <a:latin typeface="+mn-lt"/>
                <a:cs typeface="American Typewriter"/>
              </a:rPr>
              <a:t>wept </a:t>
            </a:r>
            <a:r>
              <a:rPr lang="en-US" sz="4400" b="1" dirty="0">
                <a:solidFill>
                  <a:schemeClr val="tx2"/>
                </a:solidFill>
                <a:latin typeface="+mn-lt"/>
                <a:cs typeface="American Typewriter"/>
              </a:rPr>
              <a:t>A</a:t>
            </a:r>
            <a:r>
              <a:rPr lang="en-US" sz="4400" b="1" dirty="0" smtClean="0">
                <a:solidFill>
                  <a:schemeClr val="tx2"/>
                </a:solidFill>
                <a:latin typeface="+mn-lt"/>
                <a:cs typeface="American Typewriter"/>
              </a:rPr>
              <a:t>way By</a:t>
            </a:r>
            <a:r>
              <a:rPr lang="en-US" sz="4400" b="1" dirty="0">
                <a:solidFill>
                  <a:schemeClr val="tx2"/>
                </a:solidFill>
                <a:latin typeface="+mn-lt"/>
                <a:cs typeface="American Typewriter"/>
              </a:rPr>
              <a:t>?</a:t>
            </a:r>
          </a:p>
        </p:txBody>
      </p:sp>
      <p:sp>
        <p:nvSpPr>
          <p:cNvPr id="3" name="Content Placeholder 2"/>
          <p:cNvSpPr>
            <a:spLocks noGrp="1"/>
          </p:cNvSpPr>
          <p:nvPr>
            <p:ph sz="quarter" idx="10"/>
          </p:nvPr>
        </p:nvSpPr>
        <p:spPr>
          <a:xfrm>
            <a:off x="457200" y="1232260"/>
            <a:ext cx="8229600" cy="5413531"/>
          </a:xfrm>
        </p:spPr>
        <p:txBody>
          <a:bodyPr>
            <a:normAutofit fontScale="92500" lnSpcReduction="10000"/>
          </a:bodyPr>
          <a:lstStyle/>
          <a:p>
            <a:r>
              <a:rPr lang="en-US" sz="2800" b="1" dirty="0" smtClean="0">
                <a:solidFill>
                  <a:srgbClr val="000000"/>
                </a:solidFill>
                <a:latin typeface="+mn-lt"/>
                <a:cs typeface="American Typewriter"/>
              </a:rPr>
              <a:t>Privity of Contract;  AKA Licensing Agreements (EULA’s, ToS etc.)</a:t>
            </a:r>
          </a:p>
          <a:p>
            <a:pPr marL="0" indent="0">
              <a:buNone/>
            </a:pPr>
            <a:endParaRPr lang="en-US" sz="2800" b="1" dirty="0" smtClean="0">
              <a:latin typeface="+mn-lt"/>
            </a:endParaRPr>
          </a:p>
          <a:p>
            <a:pPr marL="0" indent="0">
              <a:buNone/>
            </a:pPr>
            <a:endParaRPr lang="en-US" sz="2800" b="1" dirty="0">
              <a:solidFill>
                <a:schemeClr val="tx1"/>
              </a:solidFill>
              <a:latin typeface="+mn-lt"/>
            </a:endParaRPr>
          </a:p>
          <a:p>
            <a:r>
              <a:rPr lang="en-US" sz="2800" b="1" dirty="0" smtClean="0">
                <a:solidFill>
                  <a:schemeClr val="tx1"/>
                </a:solidFill>
                <a:latin typeface="+mn-lt"/>
                <a:cs typeface="American Typewriter"/>
              </a:rPr>
              <a:t>Privacy Agreements</a:t>
            </a:r>
          </a:p>
          <a:p>
            <a:pPr marL="0" indent="0">
              <a:buNone/>
            </a:pPr>
            <a:endParaRPr lang="en-US" sz="2800" b="1" dirty="0" smtClean="0">
              <a:solidFill>
                <a:schemeClr val="tx1"/>
              </a:solidFill>
              <a:latin typeface="+mn-lt"/>
              <a:cs typeface="American Typewriter"/>
            </a:endParaRPr>
          </a:p>
          <a:p>
            <a:r>
              <a:rPr lang="en-US" sz="2800" dirty="0" smtClean="0">
                <a:solidFill>
                  <a:schemeClr val="tx1"/>
                </a:solidFill>
                <a:latin typeface="+mn-lt"/>
                <a:cs typeface="American Typewriter"/>
              </a:rPr>
              <a:t>Broadcast &amp; Telecom Regulation</a:t>
            </a:r>
          </a:p>
          <a:p>
            <a:pPr marL="0" indent="0">
              <a:buNone/>
            </a:pPr>
            <a:endParaRPr lang="en-US" sz="2800" dirty="0">
              <a:solidFill>
                <a:schemeClr val="tx1"/>
              </a:solidFill>
              <a:latin typeface="+mn-lt"/>
              <a:cs typeface="American Typewriter"/>
            </a:endParaRPr>
          </a:p>
          <a:p>
            <a:r>
              <a:rPr lang="en-US" sz="2800" dirty="0" smtClean="0">
                <a:solidFill>
                  <a:schemeClr val="tx1"/>
                </a:solidFill>
                <a:latin typeface="+mn-lt"/>
                <a:cs typeface="American Typewriter"/>
              </a:rPr>
              <a:t>Competition/Anti </a:t>
            </a:r>
            <a:r>
              <a:rPr lang="en-US" sz="2800" dirty="0">
                <a:solidFill>
                  <a:schemeClr val="tx1"/>
                </a:solidFill>
                <a:latin typeface="+mn-lt"/>
                <a:cs typeface="American Typewriter"/>
              </a:rPr>
              <a:t>-</a:t>
            </a:r>
            <a:r>
              <a:rPr lang="en-US" sz="2800" dirty="0" smtClean="0">
                <a:solidFill>
                  <a:schemeClr val="tx1"/>
                </a:solidFill>
                <a:latin typeface="+mn-lt"/>
                <a:cs typeface="American Typewriter"/>
              </a:rPr>
              <a:t>Trust Law</a:t>
            </a:r>
          </a:p>
          <a:p>
            <a:pPr marL="0" indent="0">
              <a:buNone/>
            </a:pPr>
            <a:endParaRPr lang="en-US" sz="2800" dirty="0">
              <a:solidFill>
                <a:schemeClr val="tx1"/>
              </a:solidFill>
              <a:latin typeface="+mn-lt"/>
              <a:cs typeface="American Typewriter"/>
            </a:endParaRPr>
          </a:p>
          <a:p>
            <a:r>
              <a:rPr lang="en-US" sz="2800" dirty="0" smtClean="0">
                <a:solidFill>
                  <a:schemeClr val="tx1"/>
                </a:solidFill>
                <a:latin typeface="+mn-lt"/>
                <a:cs typeface="American Typewriter"/>
              </a:rPr>
              <a:t>Consumer Protection</a:t>
            </a:r>
          </a:p>
          <a:p>
            <a:endParaRPr lang="en-US" sz="2800" dirty="0">
              <a:solidFill>
                <a:schemeClr val="tx1"/>
              </a:solidFill>
              <a:latin typeface="+mn-lt"/>
              <a:cs typeface="American Typewriter"/>
            </a:endParaRPr>
          </a:p>
          <a:p>
            <a:r>
              <a:rPr lang="en-US" sz="2800" dirty="0" smtClean="0">
                <a:solidFill>
                  <a:schemeClr val="tx1"/>
                </a:solidFill>
                <a:latin typeface="+mn-lt"/>
                <a:cs typeface="American Typewriter"/>
              </a:rPr>
              <a:t>Fair Use/Dealing (SCC)</a:t>
            </a:r>
          </a:p>
          <a:p>
            <a:pPr marL="0" indent="0">
              <a:buNone/>
            </a:pPr>
            <a:endParaRPr lang="en-US" dirty="0" smtClean="0"/>
          </a:p>
          <a:p>
            <a:pPr marL="0" indent="0">
              <a:buNone/>
            </a:pPr>
            <a:r>
              <a:rPr lang="en-US" dirty="0" smtClean="0"/>
              <a:t>  </a:t>
            </a:r>
          </a:p>
          <a:p>
            <a:endParaRPr lang="en-US" dirty="0"/>
          </a:p>
        </p:txBody>
      </p:sp>
      <p:sp>
        <p:nvSpPr>
          <p:cNvPr id="4" name="TextBox 3"/>
          <p:cNvSpPr txBox="1"/>
          <p:nvPr/>
        </p:nvSpPr>
        <p:spPr>
          <a:xfrm>
            <a:off x="559486" y="5999460"/>
            <a:ext cx="8229600" cy="646331"/>
          </a:xfrm>
          <a:prstGeom prst="rect">
            <a:avLst/>
          </a:prstGeom>
          <a:noFill/>
        </p:spPr>
        <p:txBody>
          <a:bodyPr wrap="square" rtlCol="0">
            <a:spAutoFit/>
          </a:bodyPr>
          <a:lstStyle/>
          <a:p>
            <a:r>
              <a:rPr lang="en-US" sz="3600" dirty="0" smtClean="0">
                <a:solidFill>
                  <a:prstClr val="black"/>
                </a:solidFill>
                <a:latin typeface="Arial"/>
              </a:rPr>
              <a:t>       </a:t>
            </a:r>
            <a:endParaRPr lang="en-US" sz="3600" dirty="0">
              <a:solidFill>
                <a:prstClr val="black"/>
              </a:solidFill>
              <a:latin typeface="Arial"/>
            </a:endParaRPr>
          </a:p>
        </p:txBody>
      </p:sp>
      <p:pic>
        <p:nvPicPr>
          <p:cNvPr id="7" name="Content Placeholder 3" descr="file8691342634011.jpg"/>
          <p:cNvPicPr>
            <a:picLocks noChangeAspect="1"/>
          </p:cNvPicPr>
          <p:nvPr/>
        </p:nvPicPr>
        <p:blipFill rotWithShape="1">
          <a:blip r:embed="rId3" cstate="email">
            <a:extLst>
              <a:ext uri="{28A0092B-C50C-407E-A947-70E740481C1C}">
                <a14:useLocalDpi xmlns:a14="http://schemas.microsoft.com/office/drawing/2010/main"/>
              </a:ext>
            </a:extLst>
          </a:blip>
          <a:srcRect l="-294" r="-75"/>
          <a:stretch/>
        </p:blipFill>
        <p:spPr>
          <a:xfrm>
            <a:off x="5911273" y="2875972"/>
            <a:ext cx="3232727" cy="2522011"/>
          </a:xfrm>
          <a:prstGeom prst="rect">
            <a:avLst/>
          </a:prstGeom>
        </p:spPr>
      </p:pic>
    </p:spTree>
    <p:extLst>
      <p:ext uri="{BB962C8B-B14F-4D97-AF65-F5344CB8AC3E}">
        <p14:creationId xmlns:p14="http://schemas.microsoft.com/office/powerpoint/2010/main" val="385445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67000">
              <a:schemeClr val="bg1">
                <a:alpha val="10000"/>
              </a:schemeClr>
            </a:gs>
            <a:gs pos="100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a:t>
            </a:r>
            <a:r>
              <a:rPr lang="en-US" dirty="0" smtClean="0">
                <a:solidFill>
                  <a:srgbClr val="008000"/>
                </a:solidFill>
              </a:rPr>
              <a:t>     </a:t>
            </a:r>
            <a:r>
              <a:rPr lang="en-US" sz="4800" b="1" dirty="0" smtClean="0">
                <a:solidFill>
                  <a:srgbClr val="008000"/>
                </a:solidFill>
                <a:latin typeface="+mn-lt"/>
                <a:cs typeface="American Typewriter"/>
              </a:rPr>
              <a:t>A Question….</a:t>
            </a:r>
            <a:endParaRPr lang="en-US" sz="4800" b="1" dirty="0">
              <a:solidFill>
                <a:srgbClr val="008000"/>
              </a:solidFill>
              <a:latin typeface="+mn-lt"/>
              <a:cs typeface="American Typewriter"/>
            </a:endParaRPr>
          </a:p>
        </p:txBody>
      </p:sp>
      <p:sp>
        <p:nvSpPr>
          <p:cNvPr id="3" name="Content Placeholder 2"/>
          <p:cNvSpPr>
            <a:spLocks noGrp="1"/>
          </p:cNvSpPr>
          <p:nvPr>
            <p:ph sz="quarter" idx="10"/>
          </p:nvPr>
        </p:nvSpPr>
        <p:spPr>
          <a:xfrm>
            <a:off x="762000" y="1016001"/>
            <a:ext cx="8128000" cy="5126182"/>
          </a:xfrm>
        </p:spPr>
        <p:txBody>
          <a:bodyPr>
            <a:normAutofit/>
          </a:bodyPr>
          <a:lstStyle/>
          <a:p>
            <a:pPr marL="0" indent="0">
              <a:buNone/>
            </a:pPr>
            <a:r>
              <a:rPr lang="en-US" sz="2800" b="1" dirty="0" smtClean="0">
                <a:solidFill>
                  <a:srgbClr val="000090"/>
                </a:solidFill>
                <a:latin typeface="+mn-lt"/>
                <a:cs typeface="American Typewriter"/>
              </a:rPr>
              <a:t>Why no EULA when you store-buy an album </a:t>
            </a:r>
          </a:p>
          <a:p>
            <a:pPr marL="0" indent="0">
              <a:buNone/>
            </a:pPr>
            <a:r>
              <a:rPr lang="en-US" sz="2800" b="1" dirty="0" smtClean="0">
                <a:solidFill>
                  <a:srgbClr val="000090"/>
                </a:solidFill>
                <a:latin typeface="+mn-lt"/>
                <a:cs typeface="American Typewriter"/>
              </a:rPr>
              <a:t>         but EULA  when you buy the same</a:t>
            </a:r>
          </a:p>
          <a:p>
            <a:pPr marL="0" indent="0">
              <a:buNone/>
            </a:pPr>
            <a:r>
              <a:rPr lang="en-US" sz="2800" b="1" dirty="0" smtClean="0">
                <a:solidFill>
                  <a:srgbClr val="000090"/>
                </a:solidFill>
                <a:latin typeface="+mn-lt"/>
                <a:cs typeface="American Typewriter"/>
              </a:rPr>
              <a:t>                    album on iTunes???</a:t>
            </a:r>
            <a:endParaRPr lang="en-US" sz="2800" b="1" dirty="0">
              <a:solidFill>
                <a:srgbClr val="000090"/>
              </a:solidFill>
              <a:latin typeface="+mn-lt"/>
              <a:cs typeface="American Typewriter"/>
            </a:endParaRPr>
          </a:p>
        </p:txBody>
      </p:sp>
      <p:pic>
        <p:nvPicPr>
          <p:cNvPr id="5" name="Picture 4"/>
          <p:cNvPicPr>
            <a:picLocks noChangeAspect="1"/>
          </p:cNvPicPr>
          <p:nvPr/>
        </p:nvPicPr>
        <p:blipFill>
          <a:blip r:embed="rId2"/>
          <a:stretch>
            <a:fillRect/>
          </a:stretch>
        </p:blipFill>
        <p:spPr>
          <a:xfrm>
            <a:off x="5163404" y="2537282"/>
            <a:ext cx="2552700" cy="3022600"/>
          </a:xfrm>
          <a:prstGeom prst="rect">
            <a:avLst/>
          </a:prstGeom>
        </p:spPr>
      </p:pic>
      <p:pic>
        <p:nvPicPr>
          <p:cNvPr id="6" name="Content Placeholder 3" descr="file000261261681-1.jpg"/>
          <p:cNvPicPr>
            <a:picLocks noChangeAspect="1"/>
          </p:cNvPicPr>
          <p:nvPr/>
        </p:nvPicPr>
        <p:blipFill rotWithShape="1">
          <a:blip r:embed="rId3" cstate="email">
            <a:extLst>
              <a:ext uri="{28A0092B-C50C-407E-A947-70E740481C1C}">
                <a14:useLocalDpi xmlns:a14="http://schemas.microsoft.com/office/drawing/2010/main"/>
              </a:ext>
            </a:extLst>
          </a:blip>
          <a:srcRect l="-515" r="-515"/>
          <a:stretch/>
        </p:blipFill>
        <p:spPr>
          <a:xfrm>
            <a:off x="1397000" y="2391457"/>
            <a:ext cx="2756012" cy="3334677"/>
          </a:xfrm>
          <a:prstGeom prst="rect">
            <a:avLst/>
          </a:prstGeom>
        </p:spPr>
      </p:pic>
    </p:spTree>
    <p:extLst>
      <p:ext uri="{BB962C8B-B14F-4D97-AF65-F5344CB8AC3E}">
        <p14:creationId xmlns:p14="http://schemas.microsoft.com/office/powerpoint/2010/main" val="108732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74699"/>
          </a:xfrm>
        </p:spPr>
        <p:txBody>
          <a:bodyPr>
            <a:normAutofit fontScale="90000"/>
          </a:bodyPr>
          <a:lstStyle/>
          <a:p>
            <a:r>
              <a:rPr lang="en-US" b="1" dirty="0" smtClean="0"/>
              <a:t>      </a:t>
            </a:r>
            <a:r>
              <a:rPr lang="en-US" sz="4400" b="1" dirty="0" smtClean="0">
                <a:solidFill>
                  <a:srgbClr val="FFFF00"/>
                </a:solidFill>
                <a:latin typeface="+mn-lt"/>
                <a:cs typeface="American Typewriter"/>
              </a:rPr>
              <a:t>Some reasons…</a:t>
            </a:r>
            <a:endParaRPr lang="en-US" sz="4400" dirty="0">
              <a:solidFill>
                <a:srgbClr val="FFFF00"/>
              </a:solidFill>
              <a:latin typeface="+mn-lt"/>
              <a:cs typeface="American Typewriter"/>
            </a:endParaRPr>
          </a:p>
        </p:txBody>
      </p:sp>
      <p:sp>
        <p:nvSpPr>
          <p:cNvPr id="3" name="Content Placeholder 2"/>
          <p:cNvSpPr>
            <a:spLocks noGrp="1"/>
          </p:cNvSpPr>
          <p:nvPr>
            <p:ph sz="quarter" idx="10"/>
          </p:nvPr>
        </p:nvSpPr>
        <p:spPr>
          <a:xfrm>
            <a:off x="0" y="774702"/>
            <a:ext cx="9144000" cy="5298207"/>
          </a:xfrm>
        </p:spPr>
        <p:txBody>
          <a:bodyPr>
            <a:normAutofit fontScale="70000" lnSpcReduction="20000"/>
          </a:bodyPr>
          <a:lstStyle/>
          <a:p>
            <a:pPr marL="0" indent="0">
              <a:lnSpc>
                <a:spcPct val="110000"/>
              </a:lnSpc>
              <a:buNone/>
            </a:pPr>
            <a:r>
              <a:rPr lang="en-US" sz="2800" b="1" dirty="0">
                <a:solidFill>
                  <a:srgbClr val="000000"/>
                </a:solidFill>
                <a:latin typeface="+mn-lt"/>
                <a:cs typeface="American Typewriter"/>
              </a:rPr>
              <a:t>1: Evolution of </a:t>
            </a:r>
            <a:r>
              <a:rPr lang="en-US" sz="2800" b="1" dirty="0" smtClean="0">
                <a:solidFill>
                  <a:srgbClr val="000000"/>
                </a:solidFill>
                <a:latin typeface="+mn-lt"/>
                <a:cs typeface="American Typewriter"/>
              </a:rPr>
              <a:t>Software: </a:t>
            </a:r>
          </a:p>
          <a:p>
            <a:pPr marL="0" indent="0">
              <a:lnSpc>
                <a:spcPct val="110000"/>
              </a:lnSpc>
              <a:buNone/>
            </a:pPr>
            <a:r>
              <a:rPr lang="en-US" sz="2800" dirty="0" smtClean="0">
                <a:solidFill>
                  <a:srgbClr val="000090"/>
                </a:solidFill>
                <a:latin typeface="+mn-lt"/>
                <a:cs typeface="American Typewriter"/>
              </a:rPr>
              <a:t>Licensing </a:t>
            </a:r>
            <a:r>
              <a:rPr lang="en-US" sz="2800" dirty="0">
                <a:solidFill>
                  <a:srgbClr val="000090"/>
                </a:solidFill>
                <a:latin typeface="+mn-lt"/>
                <a:cs typeface="American Typewriter"/>
              </a:rPr>
              <a:t>grew out of the early computer software </a:t>
            </a:r>
            <a:r>
              <a:rPr lang="en-US" sz="2800" dirty="0" smtClean="0">
                <a:solidFill>
                  <a:srgbClr val="000090"/>
                </a:solidFill>
                <a:latin typeface="+mn-lt"/>
                <a:cs typeface="American Typewriter"/>
              </a:rPr>
              <a:t>consulting (e.g. </a:t>
            </a:r>
            <a:r>
              <a:rPr lang="en-US" sz="2800" dirty="0">
                <a:solidFill>
                  <a:srgbClr val="000090"/>
                </a:solidFill>
                <a:latin typeface="+mn-lt"/>
                <a:cs typeface="American Typewriter"/>
              </a:rPr>
              <a:t>enterprise </a:t>
            </a:r>
            <a:r>
              <a:rPr lang="en-US" sz="2800" dirty="0" smtClean="0">
                <a:solidFill>
                  <a:srgbClr val="000090"/>
                </a:solidFill>
                <a:latin typeface="+mn-lt"/>
                <a:cs typeface="American Typewriter"/>
              </a:rPr>
              <a:t>accounting)…</a:t>
            </a:r>
            <a:r>
              <a:rPr lang="en-US" sz="2800" dirty="0">
                <a:solidFill>
                  <a:srgbClr val="000090"/>
                </a:solidFill>
                <a:latin typeface="+mn-lt"/>
                <a:cs typeface="American Typewriter"/>
              </a:rPr>
              <a:t>never intended for mass </a:t>
            </a:r>
            <a:r>
              <a:rPr lang="en-US" sz="2800" dirty="0" smtClean="0">
                <a:solidFill>
                  <a:srgbClr val="000090"/>
                </a:solidFill>
                <a:latin typeface="+mn-lt"/>
                <a:cs typeface="American Typewriter"/>
              </a:rPr>
              <a:t>entertainment.</a:t>
            </a:r>
            <a:r>
              <a:rPr lang="en-US" sz="2800" b="1" dirty="0" smtClean="0">
                <a:solidFill>
                  <a:srgbClr val="3366FF"/>
                </a:solidFill>
                <a:latin typeface="+mn-lt"/>
                <a:cs typeface="American Typewriter"/>
              </a:rPr>
              <a:t> </a:t>
            </a:r>
            <a:r>
              <a:rPr lang="en-US" sz="2800" b="1" dirty="0" smtClean="0">
                <a:solidFill>
                  <a:srgbClr val="660066"/>
                </a:solidFill>
                <a:latin typeface="+mn-lt"/>
                <a:cs typeface="American Typewriter"/>
              </a:rPr>
              <a:t>Originally motivated by “sovereignty”?</a:t>
            </a:r>
          </a:p>
          <a:p>
            <a:pPr marL="0" indent="0">
              <a:lnSpc>
                <a:spcPct val="110000"/>
              </a:lnSpc>
              <a:buNone/>
            </a:pPr>
            <a:endParaRPr lang="en-US" sz="2800" dirty="0" smtClean="0">
              <a:solidFill>
                <a:schemeClr val="tx1"/>
              </a:solidFill>
              <a:latin typeface="+mn-lt"/>
              <a:cs typeface="American Typewriter"/>
            </a:endParaRPr>
          </a:p>
          <a:p>
            <a:pPr marL="0" indent="0">
              <a:lnSpc>
                <a:spcPct val="110000"/>
              </a:lnSpc>
              <a:buNone/>
            </a:pPr>
            <a:r>
              <a:rPr lang="en-US" sz="2800" b="1" dirty="0">
                <a:solidFill>
                  <a:schemeClr val="tx1"/>
                </a:solidFill>
                <a:latin typeface="+mn-lt"/>
                <a:cs typeface="American Typewriter"/>
              </a:rPr>
              <a:t>2: Slicing &amp; Dicing IP: </a:t>
            </a:r>
          </a:p>
          <a:p>
            <a:pPr marL="0" indent="0">
              <a:lnSpc>
                <a:spcPct val="110000"/>
              </a:lnSpc>
              <a:buNone/>
            </a:pPr>
            <a:r>
              <a:rPr lang="en-US" sz="2800" b="1" dirty="0">
                <a:solidFill>
                  <a:srgbClr val="FF0000"/>
                </a:solidFill>
                <a:latin typeface="+mn-lt"/>
                <a:cs typeface="American Typewriter"/>
              </a:rPr>
              <a:t>*IP is infinitely slice-able &amp; dice-able: </a:t>
            </a:r>
            <a:r>
              <a:rPr lang="en-US" sz="2800" dirty="0">
                <a:solidFill>
                  <a:srgbClr val="000090"/>
                </a:solidFill>
                <a:latin typeface="+mn-lt"/>
                <a:cs typeface="American Typewriter"/>
              </a:rPr>
              <a:t>Allows for rights to be given based on geography, time, character of right </a:t>
            </a:r>
            <a:r>
              <a:rPr lang="en-US" sz="2800" b="1" u="sng" dirty="0">
                <a:solidFill>
                  <a:srgbClr val="000090"/>
                </a:solidFill>
                <a:latin typeface="+mn-lt"/>
                <a:cs typeface="American Typewriter"/>
              </a:rPr>
              <a:t>AND</a:t>
            </a:r>
            <a:r>
              <a:rPr lang="en-US" sz="2800" dirty="0">
                <a:solidFill>
                  <a:srgbClr val="000090"/>
                </a:solidFill>
                <a:latin typeface="+mn-lt"/>
                <a:cs typeface="American Typewriter"/>
              </a:rPr>
              <a:t> any other variable you can think of. As long as rights are NOT DUPLICATED</a:t>
            </a:r>
          </a:p>
          <a:p>
            <a:pPr marL="0" indent="0">
              <a:lnSpc>
                <a:spcPct val="110000"/>
              </a:lnSpc>
              <a:buNone/>
            </a:pPr>
            <a:r>
              <a:rPr lang="en-US" sz="2800" dirty="0">
                <a:solidFill>
                  <a:schemeClr val="tx1"/>
                </a:solidFill>
                <a:latin typeface="+mn-lt"/>
                <a:cs typeface="American Typewriter"/>
              </a:rPr>
              <a:t> * “You may copy this work only in Moncton N.B. between 7 &amp; 9 P.M. on the 2</a:t>
            </a:r>
            <a:r>
              <a:rPr lang="en-US" sz="2800" baseline="30000" dirty="0">
                <a:solidFill>
                  <a:schemeClr val="tx1"/>
                </a:solidFill>
                <a:latin typeface="+mn-lt"/>
                <a:cs typeface="American Typewriter"/>
              </a:rPr>
              <a:t>nd</a:t>
            </a:r>
            <a:r>
              <a:rPr lang="en-US" sz="2800" dirty="0">
                <a:solidFill>
                  <a:schemeClr val="tx1"/>
                </a:solidFill>
                <a:latin typeface="+mn-lt"/>
                <a:cs typeface="American Typewriter"/>
              </a:rPr>
              <a:t> Tuesday of every odd numbered month and only distribute it for $346 per copy between 8 &amp; 10 AM on the 1</a:t>
            </a:r>
            <a:r>
              <a:rPr lang="en-US" sz="2800" baseline="30000" dirty="0">
                <a:solidFill>
                  <a:schemeClr val="tx1"/>
                </a:solidFill>
                <a:latin typeface="+mn-lt"/>
                <a:cs typeface="American Typewriter"/>
              </a:rPr>
              <a:t>st</a:t>
            </a:r>
            <a:r>
              <a:rPr lang="en-US" sz="2800" dirty="0">
                <a:solidFill>
                  <a:schemeClr val="tx1"/>
                </a:solidFill>
                <a:latin typeface="+mn-lt"/>
                <a:cs typeface="American Typewriter"/>
              </a:rPr>
              <a:t> Monday of every even month in Detroit Michigan.</a:t>
            </a:r>
            <a:r>
              <a:rPr lang="en-US" sz="2800" dirty="0" smtClean="0">
                <a:solidFill>
                  <a:schemeClr val="tx1"/>
                </a:solidFill>
                <a:latin typeface="+mn-lt"/>
                <a:cs typeface="American Typewriter"/>
              </a:rPr>
              <a:t>”</a:t>
            </a:r>
          </a:p>
          <a:p>
            <a:pPr marL="0" indent="0">
              <a:lnSpc>
                <a:spcPct val="110000"/>
              </a:lnSpc>
              <a:buNone/>
            </a:pPr>
            <a:endParaRPr lang="en-US" sz="2800" dirty="0">
              <a:solidFill>
                <a:srgbClr val="000090"/>
              </a:solidFill>
              <a:latin typeface="+mn-lt"/>
              <a:cs typeface="American Typewriter"/>
            </a:endParaRPr>
          </a:p>
          <a:p>
            <a:pPr marL="0" indent="0">
              <a:lnSpc>
                <a:spcPct val="110000"/>
              </a:lnSpc>
              <a:buNone/>
            </a:pPr>
            <a:r>
              <a:rPr lang="en-US" sz="2800" b="1" dirty="0" smtClean="0">
                <a:solidFill>
                  <a:srgbClr val="000090"/>
                </a:solidFill>
                <a:latin typeface="+mn-lt"/>
                <a:cs typeface="American Typewriter"/>
              </a:rPr>
              <a:t>Note: </a:t>
            </a:r>
            <a:r>
              <a:rPr lang="en-US" sz="2800" b="1" dirty="0" smtClean="0">
                <a:solidFill>
                  <a:srgbClr val="008000"/>
                </a:solidFill>
                <a:latin typeface="+mn-lt"/>
                <a:cs typeface="American Typewriter"/>
              </a:rPr>
              <a:t>EA </a:t>
            </a:r>
            <a:r>
              <a:rPr lang="en-US" sz="2800" b="1" dirty="0">
                <a:solidFill>
                  <a:srgbClr val="008000"/>
                </a:solidFill>
                <a:latin typeface="+mn-lt"/>
                <a:cs typeface="American Typewriter"/>
              </a:rPr>
              <a:t>for years followed the CD model…no EULA</a:t>
            </a:r>
            <a:r>
              <a:rPr lang="en-US" sz="2800" dirty="0">
                <a:solidFill>
                  <a:srgbClr val="000090"/>
                </a:solidFill>
                <a:latin typeface="+mn-lt"/>
                <a:cs typeface="American Typewriter"/>
              </a:rPr>
              <a:t>…just Copyright Law default…</a:t>
            </a:r>
            <a:r>
              <a:rPr lang="en-US" sz="2800" dirty="0" smtClean="0">
                <a:solidFill>
                  <a:srgbClr val="000090"/>
                </a:solidFill>
                <a:latin typeface="+mn-lt"/>
                <a:cs typeface="American Typewriter"/>
              </a:rPr>
              <a:t>.</a:t>
            </a:r>
            <a:r>
              <a:rPr lang="en-US" sz="2800" b="1" dirty="0" smtClean="0">
                <a:solidFill>
                  <a:srgbClr val="660066"/>
                </a:solidFill>
                <a:latin typeface="+mn-lt"/>
                <a:cs typeface="American Typewriter"/>
              </a:rPr>
              <a:t>Online </a:t>
            </a:r>
            <a:r>
              <a:rPr lang="en-US" sz="2800" b="1" dirty="0">
                <a:solidFill>
                  <a:srgbClr val="660066"/>
                </a:solidFill>
                <a:latin typeface="+mn-lt"/>
                <a:cs typeface="American Typewriter"/>
              </a:rPr>
              <a:t>seemed to galvanize the industry to licensing by contract EXCLUSIVELY….</a:t>
            </a:r>
          </a:p>
          <a:p>
            <a:endParaRPr lang="en-US" b="1" dirty="0">
              <a:solidFill>
                <a:srgbClr val="660066"/>
              </a:solidFill>
            </a:endParaRPr>
          </a:p>
          <a:p>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790545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20"/>
            <a:ext cx="9144000" cy="1016000"/>
          </a:xfrm>
        </p:spPr>
        <p:txBody>
          <a:bodyPr>
            <a:normAutofit fontScale="90000"/>
          </a:bodyPr>
          <a:lstStyle/>
          <a:p>
            <a:r>
              <a:rPr lang="en-US" b="1" dirty="0" smtClean="0">
                <a:solidFill>
                  <a:srgbClr val="FFFF00"/>
                </a:solidFill>
                <a:latin typeface="+mn-lt"/>
                <a:cs typeface="American Typewriter"/>
              </a:rPr>
              <a:t>  </a:t>
            </a:r>
            <a:r>
              <a:rPr lang="en-US" sz="4800" b="1" dirty="0" smtClean="0">
                <a:solidFill>
                  <a:srgbClr val="FFFF00"/>
                </a:solidFill>
                <a:latin typeface="+mn-lt"/>
                <a:cs typeface="American Typewriter"/>
              </a:rPr>
              <a:t>Result: All of which makes IP...</a:t>
            </a:r>
            <a:endParaRPr lang="en-US" sz="4800" b="1" dirty="0">
              <a:solidFill>
                <a:srgbClr val="FFFF00"/>
              </a:solidFill>
              <a:latin typeface="+mn-lt"/>
              <a:cs typeface="American Typewriter"/>
            </a:endParaRPr>
          </a:p>
        </p:txBody>
      </p:sp>
      <p:sp>
        <p:nvSpPr>
          <p:cNvPr id="3" name="Content Placeholder 2"/>
          <p:cNvSpPr>
            <a:spLocks noGrp="1"/>
          </p:cNvSpPr>
          <p:nvPr>
            <p:ph sz="quarter" idx="10"/>
          </p:nvPr>
        </p:nvSpPr>
        <p:spPr>
          <a:xfrm>
            <a:off x="457200" y="1019320"/>
            <a:ext cx="8229600" cy="4706814"/>
          </a:xfrm>
        </p:spPr>
        <p:txBody>
          <a:bodyPr>
            <a:normAutofit/>
          </a:bodyPr>
          <a:lstStyle/>
          <a:p>
            <a:r>
              <a:rPr lang="en-US" sz="2800" dirty="0" smtClean="0">
                <a:solidFill>
                  <a:schemeClr val="bg1"/>
                </a:solidFill>
                <a:latin typeface="+mn-lt"/>
                <a:cs typeface="American Typewriter"/>
              </a:rPr>
              <a:t>….</a:t>
            </a:r>
            <a:r>
              <a:rPr lang="en-US" sz="2800" i="1" u="sng" dirty="0" smtClean="0">
                <a:solidFill>
                  <a:schemeClr val="bg1"/>
                </a:solidFill>
                <a:latin typeface="+mn-lt"/>
                <a:cs typeface="American Typewriter"/>
              </a:rPr>
              <a:t>very</a:t>
            </a:r>
            <a:r>
              <a:rPr lang="en-US" sz="2800" dirty="0" smtClean="0">
                <a:solidFill>
                  <a:schemeClr val="bg1"/>
                </a:solidFill>
                <a:latin typeface="+mn-lt"/>
                <a:cs typeface="American Typewriter"/>
              </a:rPr>
              <a:t>, </a:t>
            </a:r>
            <a:r>
              <a:rPr lang="en-US" sz="2800" i="1" u="sng" dirty="0" smtClean="0">
                <a:solidFill>
                  <a:schemeClr val="bg1"/>
                </a:solidFill>
                <a:latin typeface="+mn-lt"/>
                <a:cs typeface="American Typewriter"/>
              </a:rPr>
              <a:t>very</a:t>
            </a:r>
            <a:r>
              <a:rPr lang="en-US" sz="2800" dirty="0" smtClean="0">
                <a:solidFill>
                  <a:schemeClr val="bg1"/>
                </a:solidFill>
                <a:latin typeface="+mn-lt"/>
                <a:cs typeface="American Typewriter"/>
              </a:rPr>
              <a:t> </a:t>
            </a:r>
            <a:r>
              <a:rPr lang="en-US" sz="2800" b="1" i="1" dirty="0" smtClean="0">
                <a:solidFill>
                  <a:schemeClr val="bg1"/>
                </a:solidFill>
                <a:latin typeface="+mn-lt"/>
                <a:cs typeface="American Typewriter"/>
              </a:rPr>
              <a:t>CONTRACT FRIENDLY</a:t>
            </a:r>
            <a:r>
              <a:rPr lang="en-US" sz="2800" dirty="0" smtClean="0">
                <a:solidFill>
                  <a:schemeClr val="bg1"/>
                </a:solidFill>
                <a:latin typeface="+mn-lt"/>
                <a:cs typeface="American Typewriter"/>
              </a:rPr>
              <a:t>.</a:t>
            </a:r>
          </a:p>
          <a:p>
            <a:endParaRPr lang="en-US" sz="2800" dirty="0">
              <a:solidFill>
                <a:schemeClr val="bg1"/>
              </a:solidFill>
              <a:latin typeface="+mn-lt"/>
              <a:cs typeface="American Typewriter"/>
            </a:endParaRPr>
          </a:p>
          <a:p>
            <a:r>
              <a:rPr lang="en-US" sz="2800" dirty="0" smtClean="0">
                <a:solidFill>
                  <a:schemeClr val="bg1"/>
                </a:solidFill>
                <a:latin typeface="+mn-lt"/>
                <a:cs typeface="American Typewriter"/>
              </a:rPr>
              <a:t>And </a:t>
            </a:r>
            <a:r>
              <a:rPr lang="en-US" sz="2800" b="1" i="1" dirty="0" smtClean="0">
                <a:solidFill>
                  <a:schemeClr val="bg1"/>
                </a:solidFill>
                <a:latin typeface="+mn-lt"/>
                <a:cs typeface="American Typewriter"/>
              </a:rPr>
              <a:t>thus</a:t>
            </a:r>
            <a:r>
              <a:rPr lang="en-US" sz="2800" dirty="0" smtClean="0">
                <a:solidFill>
                  <a:schemeClr val="bg1"/>
                </a:solidFill>
                <a:latin typeface="+mn-lt"/>
                <a:cs typeface="American Typewriter"/>
              </a:rPr>
              <a:t> we get </a:t>
            </a:r>
            <a:r>
              <a:rPr lang="en-US" sz="2800" b="1" dirty="0" smtClean="0">
                <a:solidFill>
                  <a:srgbClr val="FFFF00"/>
                </a:solidFill>
                <a:latin typeface="+mn-lt"/>
                <a:cs typeface="American Typewriter"/>
                <a:sym typeface="Wingdings"/>
              </a:rPr>
              <a:t>  </a:t>
            </a:r>
            <a:endParaRPr lang="en-US" sz="2800" b="1" dirty="0" smtClean="0">
              <a:solidFill>
                <a:srgbClr val="FFFF00"/>
              </a:solidFill>
              <a:latin typeface="+mn-lt"/>
              <a:cs typeface="American Typewriter"/>
            </a:endParaRPr>
          </a:p>
          <a:p>
            <a:endParaRPr lang="en-US" sz="2800" dirty="0">
              <a:solidFill>
                <a:schemeClr val="bg1"/>
              </a:solidFill>
              <a:latin typeface="+mn-lt"/>
              <a:cs typeface="American Typewriter"/>
            </a:endParaRPr>
          </a:p>
          <a:p>
            <a:r>
              <a:rPr lang="en-US" sz="2800" dirty="0" smtClean="0">
                <a:solidFill>
                  <a:schemeClr val="bg1"/>
                </a:solidFill>
                <a:latin typeface="+mn-lt"/>
                <a:cs typeface="American Typewriter"/>
              </a:rPr>
              <a:t>End User License Agreements &amp; Terms of Service &amp; all the rest…</a:t>
            </a:r>
          </a:p>
        </p:txBody>
      </p:sp>
      <p:pic>
        <p:nvPicPr>
          <p:cNvPr id="6" name="Content Placeholder 3" descr="file0001384040598.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01527" y="3527875"/>
            <a:ext cx="3289972" cy="2553859"/>
          </a:xfrm>
          <a:prstGeom prst="rect">
            <a:avLst/>
          </a:prstGeom>
        </p:spPr>
      </p:pic>
    </p:spTree>
    <p:extLst>
      <p:ext uri="{BB962C8B-B14F-4D97-AF65-F5344CB8AC3E}">
        <p14:creationId xmlns:p14="http://schemas.microsoft.com/office/powerpoint/2010/main" val="2837464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16000"/>
          </a:xfrm>
        </p:spPr>
        <p:txBody>
          <a:bodyPr>
            <a:noAutofit/>
          </a:bodyPr>
          <a:lstStyle/>
          <a:p>
            <a:r>
              <a:rPr lang="en-US" sz="2800" b="1" dirty="0" smtClean="0">
                <a:solidFill>
                  <a:schemeClr val="tx1"/>
                </a:solidFill>
                <a:latin typeface="American Typewriter"/>
                <a:cs typeface="American Typewriter"/>
              </a:rPr>
              <a:t> </a:t>
            </a:r>
            <a:r>
              <a:rPr lang="en-US" b="1" dirty="0">
                <a:solidFill>
                  <a:srgbClr val="FFFF00"/>
                </a:solidFill>
                <a:latin typeface="+mn-lt"/>
              </a:rPr>
              <a:t>   Related Issue 1: </a:t>
            </a:r>
            <a:r>
              <a:rPr lang="en-US" b="1" dirty="0" smtClean="0">
                <a:solidFill>
                  <a:srgbClr val="FFFF00"/>
                </a:solidFill>
                <a:latin typeface="+mn-lt"/>
              </a:rPr>
              <a:t/>
            </a:r>
            <a:br>
              <a:rPr lang="en-US" b="1" dirty="0" smtClean="0">
                <a:solidFill>
                  <a:srgbClr val="FFFF00"/>
                </a:solidFill>
                <a:latin typeface="+mn-lt"/>
              </a:rPr>
            </a:br>
            <a:r>
              <a:rPr lang="en-US" b="1" dirty="0" smtClean="0">
                <a:solidFill>
                  <a:srgbClr val="FFFF00"/>
                </a:solidFill>
                <a:latin typeface="+mn-lt"/>
              </a:rPr>
              <a:t>    The </a:t>
            </a:r>
            <a:r>
              <a:rPr lang="en-US" b="1" dirty="0">
                <a:solidFill>
                  <a:srgbClr val="FFFF00"/>
                </a:solidFill>
                <a:latin typeface="+mn-lt"/>
              </a:rPr>
              <a:t>chasm of contracting out </a:t>
            </a:r>
          </a:p>
        </p:txBody>
      </p:sp>
      <p:sp>
        <p:nvSpPr>
          <p:cNvPr id="3" name="Content Placeholder 2"/>
          <p:cNvSpPr>
            <a:spLocks noGrp="1"/>
          </p:cNvSpPr>
          <p:nvPr>
            <p:ph sz="quarter" idx="10"/>
          </p:nvPr>
        </p:nvSpPr>
        <p:spPr>
          <a:xfrm>
            <a:off x="184727" y="1112762"/>
            <a:ext cx="8772661" cy="5371975"/>
          </a:xfrm>
        </p:spPr>
        <p:txBody>
          <a:bodyPr>
            <a:normAutofit/>
          </a:bodyPr>
          <a:lstStyle/>
          <a:p>
            <a:r>
              <a:rPr lang="en-US" b="1" dirty="0" smtClean="0">
                <a:solidFill>
                  <a:srgbClr val="FFFFFF"/>
                </a:solidFill>
                <a:latin typeface="+mn-lt"/>
                <a:cs typeface="American Typewriter"/>
              </a:rPr>
              <a:t>No one reads EULA’s, ToS’s &amp; Privacy Policies:</a:t>
            </a:r>
          </a:p>
          <a:p>
            <a:pPr marL="0" indent="0">
              <a:buNone/>
            </a:pPr>
            <a:endParaRPr lang="en-US" b="1" dirty="0" smtClean="0">
              <a:latin typeface="+mn-lt"/>
              <a:cs typeface="American Typewriter"/>
            </a:endParaRPr>
          </a:p>
          <a:p>
            <a:r>
              <a:rPr lang="en-US" b="1" dirty="0" smtClean="0">
                <a:solidFill>
                  <a:srgbClr val="FFFFFF"/>
                </a:solidFill>
                <a:latin typeface="+mn-lt"/>
                <a:cs typeface="American Typewriter"/>
              </a:rPr>
              <a:t>“To Read All Of </a:t>
            </a:r>
            <a:r>
              <a:rPr lang="en-US" b="1" dirty="0">
                <a:solidFill>
                  <a:srgbClr val="FFFFFF"/>
                </a:solidFill>
                <a:latin typeface="+mn-lt"/>
                <a:cs typeface="American Typewriter"/>
              </a:rPr>
              <a:t>T</a:t>
            </a:r>
            <a:r>
              <a:rPr lang="en-US" b="1" dirty="0" smtClean="0">
                <a:solidFill>
                  <a:srgbClr val="FFFFFF"/>
                </a:solidFill>
                <a:latin typeface="+mn-lt"/>
                <a:cs typeface="American Typewriter"/>
              </a:rPr>
              <a:t>he Privacy Policies You Encounter, You’d Need to Take A Month Off From Work Every Year”</a:t>
            </a:r>
            <a:r>
              <a:rPr lang="en-US" sz="1600" b="1" dirty="0" smtClean="0">
                <a:latin typeface="+mn-lt"/>
                <a:cs typeface="American Typewriter"/>
                <a:hlinkClick r:id="rId2"/>
              </a:rPr>
              <a:t>http</a:t>
            </a:r>
            <a:r>
              <a:rPr lang="en-US" sz="1600" b="1" dirty="0">
                <a:latin typeface="+mn-lt"/>
                <a:cs typeface="American Typewriter"/>
                <a:hlinkClick r:id="rId2"/>
              </a:rPr>
              <a:t>://www.techdirt.com/articles/20120420/10560418585/to-read-all-privacy-policies-you-encounter-youd-need-to-take-month-off-work-each-</a:t>
            </a:r>
            <a:r>
              <a:rPr lang="en-US" sz="1600" b="1" dirty="0" smtClean="0">
                <a:latin typeface="+mn-lt"/>
                <a:cs typeface="American Typewriter"/>
                <a:hlinkClick r:id="rId2"/>
              </a:rPr>
              <a:t>year.shtml</a:t>
            </a:r>
            <a:endParaRPr lang="en-US" sz="1600" b="1" dirty="0" smtClean="0">
              <a:latin typeface="+mn-lt"/>
              <a:cs typeface="American Typewriter"/>
            </a:endParaRPr>
          </a:p>
          <a:p>
            <a:pPr marL="0" indent="0">
              <a:buNone/>
            </a:pPr>
            <a:endParaRPr lang="en-US" b="1" dirty="0" smtClean="0">
              <a:latin typeface="+mn-lt"/>
              <a:cs typeface="American Typewriter"/>
            </a:endParaRPr>
          </a:p>
          <a:p>
            <a:r>
              <a:rPr lang="en-US" b="1" dirty="0">
                <a:solidFill>
                  <a:srgbClr val="FFFFFF"/>
                </a:solidFill>
                <a:latin typeface="+mn-lt"/>
                <a:cs typeface="American Typewriter"/>
              </a:rPr>
              <a:t>@gamerlaw: Amazing study by @nyulaw: "</a:t>
            </a:r>
            <a:r>
              <a:rPr lang="en-US" b="1" dirty="0" smtClean="0">
                <a:solidFill>
                  <a:srgbClr val="FFFFFF"/>
                </a:solidFill>
                <a:latin typeface="+mn-lt"/>
                <a:cs typeface="American Typewriter"/>
              </a:rPr>
              <a:t>overall average </a:t>
            </a:r>
            <a:r>
              <a:rPr lang="en-US" b="1" dirty="0">
                <a:solidFill>
                  <a:srgbClr val="FFFFFF"/>
                </a:solidFill>
                <a:latin typeface="+mn-lt"/>
                <a:cs typeface="American Typewriter"/>
              </a:rPr>
              <a:t>rate of readership of EULAs is on the order of 0.1 percent </a:t>
            </a:r>
            <a:r>
              <a:rPr lang="en-US" b="1" dirty="0" smtClean="0">
                <a:solidFill>
                  <a:srgbClr val="FFFFFF"/>
                </a:solidFill>
                <a:latin typeface="+mn-lt"/>
                <a:cs typeface="American Typewriter"/>
              </a:rPr>
              <a:t>to1 percent” </a:t>
            </a:r>
            <a:r>
              <a:rPr lang="en-US" sz="1600" b="1" u="sng" dirty="0">
                <a:latin typeface="+mn-lt"/>
                <a:cs typeface="American Typewriter"/>
                <a:hlinkClick r:id="rId3"/>
              </a:rPr>
              <a:t>http://t.co/</a:t>
            </a:r>
            <a:r>
              <a:rPr lang="en-US" sz="1600" b="1" u="sng" dirty="0" smtClean="0">
                <a:latin typeface="+mn-lt"/>
                <a:cs typeface="American Typewriter"/>
                <a:hlinkClick r:id="rId3"/>
              </a:rPr>
              <a:t>DFcF0mx0</a:t>
            </a:r>
            <a:endParaRPr lang="en-US" sz="1600" b="1" u="sng" dirty="0" smtClean="0">
              <a:latin typeface="+mn-lt"/>
              <a:cs typeface="American Typewriter"/>
            </a:endParaRPr>
          </a:p>
          <a:p>
            <a:endParaRPr lang="en-US" b="1" u="sng" dirty="0" smtClean="0">
              <a:latin typeface="+mn-lt"/>
              <a:cs typeface="American Typewriter"/>
            </a:endParaRPr>
          </a:p>
          <a:p>
            <a:r>
              <a:rPr lang="en-US" b="1" dirty="0" smtClean="0">
                <a:solidFill>
                  <a:schemeClr val="bg1"/>
                </a:solidFill>
                <a:latin typeface="+mn-lt"/>
                <a:cs typeface="American Typewriter"/>
              </a:rPr>
              <a:t>For review of “</a:t>
            </a:r>
            <a:r>
              <a:rPr lang="en-US" b="1" dirty="0">
                <a:solidFill>
                  <a:schemeClr val="bg1"/>
                </a:solidFill>
                <a:latin typeface="+mn-lt"/>
                <a:cs typeface="American Typewriter"/>
              </a:rPr>
              <a:t>click-wrap” </a:t>
            </a:r>
            <a:r>
              <a:rPr lang="en-US" b="1" dirty="0" smtClean="0">
                <a:solidFill>
                  <a:schemeClr val="bg1"/>
                </a:solidFill>
                <a:latin typeface="+mn-lt"/>
                <a:cs typeface="American Typewriter"/>
              </a:rPr>
              <a:t>authorities see: </a:t>
            </a:r>
            <a:r>
              <a:rPr lang="en-US" b="1" i="1" dirty="0" smtClean="0">
                <a:solidFill>
                  <a:schemeClr val="bg1"/>
                </a:solidFill>
                <a:latin typeface="+mn-lt"/>
                <a:cs typeface="American Typewriter"/>
              </a:rPr>
              <a:t>Century 21 v. Rogers Communications</a:t>
            </a:r>
            <a:r>
              <a:rPr lang="en-US" b="1" dirty="0" smtClean="0">
                <a:solidFill>
                  <a:schemeClr val="bg1"/>
                </a:solidFill>
                <a:latin typeface="+mn-lt"/>
                <a:cs typeface="American Typewriter"/>
              </a:rPr>
              <a:t> 2011BCSC 1196 (upholding </a:t>
            </a:r>
            <a:r>
              <a:rPr lang="en-US" b="1" dirty="0" err="1" smtClean="0">
                <a:solidFill>
                  <a:schemeClr val="bg1"/>
                </a:solidFill>
                <a:latin typeface="+mn-lt"/>
                <a:cs typeface="American Typewriter"/>
              </a:rPr>
              <a:t>ToU</a:t>
            </a:r>
            <a:r>
              <a:rPr lang="en-US" b="1" dirty="0" smtClean="0">
                <a:solidFill>
                  <a:schemeClr val="bg1"/>
                </a:solidFill>
                <a:latin typeface="+mn-lt"/>
                <a:cs typeface="American Typewriter"/>
              </a:rPr>
              <a:t>) </a:t>
            </a:r>
            <a:r>
              <a:rPr lang="en-US" sz="1600" dirty="0" smtClean="0">
                <a:latin typeface="+mn-lt"/>
                <a:hlinkClick r:id="rId4"/>
              </a:rPr>
              <a:t>http</a:t>
            </a:r>
            <a:r>
              <a:rPr lang="en-US" sz="1600" dirty="0">
                <a:latin typeface="+mn-lt"/>
                <a:hlinkClick r:id="rId4"/>
              </a:rPr>
              <a:t>://canlii.ca/en/bc/bcsc/doc/2011/2011bcsc1196/2011bcsc1196.</a:t>
            </a:r>
            <a:r>
              <a:rPr lang="en-US" sz="1600" dirty="0" smtClean="0">
                <a:latin typeface="+mn-lt"/>
                <a:hlinkClick r:id="rId4"/>
              </a:rPr>
              <a:t>html</a:t>
            </a:r>
            <a:endParaRPr lang="en-US" sz="1600" dirty="0" smtClean="0">
              <a:latin typeface="+mn-lt"/>
            </a:endParaRPr>
          </a:p>
          <a:p>
            <a:endParaRPr lang="en-US" sz="1600" dirty="0">
              <a:latin typeface="+mn-lt"/>
            </a:endParaRPr>
          </a:p>
        </p:txBody>
      </p:sp>
    </p:spTree>
    <p:extLst>
      <p:ext uri="{BB962C8B-B14F-4D97-AF65-F5344CB8AC3E}">
        <p14:creationId xmlns:p14="http://schemas.microsoft.com/office/powerpoint/2010/main" val="33106111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88"/>
            <a:ext cx="8229600" cy="1016000"/>
          </a:xfrm>
        </p:spPr>
        <p:txBody>
          <a:bodyPr>
            <a:normAutofit/>
          </a:bodyPr>
          <a:lstStyle/>
          <a:p>
            <a:r>
              <a:rPr lang="en-US" sz="5400" b="1" dirty="0" smtClean="0">
                <a:solidFill>
                  <a:srgbClr val="FFFF00"/>
                </a:solidFill>
                <a:latin typeface="Times New Roman"/>
                <a:cs typeface="Times New Roman"/>
              </a:rPr>
              <a:t> Re EULA’s etc.</a:t>
            </a:r>
            <a:endParaRPr lang="en-US" sz="5400" dirty="0"/>
          </a:p>
        </p:txBody>
      </p:sp>
      <p:sp>
        <p:nvSpPr>
          <p:cNvPr id="3" name="Content Placeholder 2"/>
          <p:cNvSpPr>
            <a:spLocks noGrp="1"/>
          </p:cNvSpPr>
          <p:nvPr>
            <p:ph sz="quarter" idx="10"/>
          </p:nvPr>
        </p:nvSpPr>
        <p:spPr>
          <a:xfrm>
            <a:off x="457200" y="1150239"/>
            <a:ext cx="8686800" cy="4575895"/>
          </a:xfrm>
        </p:spPr>
        <p:txBody>
          <a:bodyPr/>
          <a:lstStyle/>
          <a:p>
            <a:pPr marL="0" indent="0">
              <a:buNone/>
            </a:pPr>
            <a:r>
              <a:rPr lang="en-US" sz="3200" b="1" dirty="0" smtClean="0">
                <a:solidFill>
                  <a:schemeClr val="bg1"/>
                </a:solidFill>
                <a:latin typeface="+mn-lt"/>
              </a:rPr>
              <a:t>“Boilerplate: The </a:t>
            </a:r>
            <a:r>
              <a:rPr lang="en-US" sz="3200" b="1" dirty="0">
                <a:solidFill>
                  <a:schemeClr val="bg1"/>
                </a:solidFill>
                <a:latin typeface="+mn-lt"/>
              </a:rPr>
              <a:t>Fine Print, Vanishing </a:t>
            </a:r>
            <a:r>
              <a:rPr lang="en-US" sz="3200" b="1" dirty="0" smtClean="0">
                <a:solidFill>
                  <a:schemeClr val="bg1"/>
                </a:solidFill>
                <a:latin typeface="+mn-lt"/>
              </a:rPr>
              <a:t> </a:t>
            </a:r>
          </a:p>
          <a:p>
            <a:pPr marL="0" indent="0">
              <a:buNone/>
            </a:pPr>
            <a:r>
              <a:rPr lang="en-US" sz="3200" b="1" dirty="0">
                <a:solidFill>
                  <a:schemeClr val="bg1"/>
                </a:solidFill>
                <a:latin typeface="+mn-lt"/>
              </a:rPr>
              <a:t> </a:t>
            </a:r>
            <a:r>
              <a:rPr lang="en-US" sz="3200" b="1" dirty="0" smtClean="0">
                <a:solidFill>
                  <a:schemeClr val="bg1"/>
                </a:solidFill>
                <a:latin typeface="+mn-lt"/>
              </a:rPr>
              <a:t> Rights</a:t>
            </a:r>
            <a:r>
              <a:rPr lang="en-US" sz="3200" b="1" dirty="0">
                <a:solidFill>
                  <a:schemeClr val="bg1"/>
                </a:solidFill>
                <a:latin typeface="+mn-lt"/>
              </a:rPr>
              <a:t>, and the Rule of </a:t>
            </a:r>
            <a:r>
              <a:rPr lang="en-US" sz="3200" b="1" dirty="0" smtClean="0">
                <a:solidFill>
                  <a:schemeClr val="bg1"/>
                </a:solidFill>
                <a:latin typeface="+mn-lt"/>
              </a:rPr>
              <a:t>Law”</a:t>
            </a:r>
          </a:p>
          <a:p>
            <a:pPr marL="0" indent="0">
              <a:buNone/>
            </a:pPr>
            <a:r>
              <a:rPr lang="en-US" dirty="0" smtClean="0">
                <a:solidFill>
                  <a:schemeClr val="bg1">
                    <a:lumMod val="75000"/>
                  </a:schemeClr>
                </a:solidFill>
                <a:latin typeface="+mn-lt"/>
              </a:rPr>
              <a:t>  Princeton University Press</a:t>
            </a:r>
          </a:p>
          <a:p>
            <a:pPr marL="0" indent="0">
              <a:buNone/>
            </a:pPr>
            <a:r>
              <a:rPr lang="en-US" i="1" dirty="0" smtClean="0">
                <a:solidFill>
                  <a:schemeClr val="bg1">
                    <a:lumMod val="75000"/>
                  </a:schemeClr>
                </a:solidFill>
                <a:latin typeface="+mn-lt"/>
              </a:rPr>
              <a:t>  Margaret </a:t>
            </a:r>
            <a:r>
              <a:rPr lang="en-US" i="1" dirty="0">
                <a:solidFill>
                  <a:schemeClr val="bg1">
                    <a:lumMod val="75000"/>
                  </a:schemeClr>
                </a:solidFill>
                <a:latin typeface="+mn-lt"/>
              </a:rPr>
              <a:t>Jane </a:t>
            </a:r>
            <a:r>
              <a:rPr lang="en-US" i="1" dirty="0" err="1" smtClean="0">
                <a:solidFill>
                  <a:schemeClr val="bg1">
                    <a:lumMod val="75000"/>
                  </a:schemeClr>
                </a:solidFill>
                <a:latin typeface="+mn-lt"/>
              </a:rPr>
              <a:t>Radin</a:t>
            </a:r>
            <a:r>
              <a:rPr lang="en-US" i="1" dirty="0" smtClean="0">
                <a:solidFill>
                  <a:schemeClr val="bg1">
                    <a:lumMod val="75000"/>
                  </a:schemeClr>
                </a:solidFill>
                <a:latin typeface="+mn-lt"/>
              </a:rPr>
              <a:t>, </a:t>
            </a:r>
            <a:r>
              <a:rPr lang="en-US" i="1" dirty="0">
                <a:solidFill>
                  <a:schemeClr val="bg1">
                    <a:lumMod val="75000"/>
                  </a:schemeClr>
                </a:solidFill>
                <a:latin typeface="+mn-lt"/>
              </a:rPr>
              <a:t>Henry King Ransom Professor </a:t>
            </a:r>
            <a:r>
              <a:rPr lang="en-US" i="1" dirty="0" smtClean="0">
                <a:solidFill>
                  <a:schemeClr val="bg1">
                    <a:lumMod val="75000"/>
                  </a:schemeClr>
                </a:solidFill>
                <a:latin typeface="+mn-lt"/>
              </a:rPr>
              <a:t>  </a:t>
            </a:r>
          </a:p>
          <a:p>
            <a:pPr marL="0" indent="0">
              <a:buNone/>
            </a:pPr>
            <a:r>
              <a:rPr lang="en-US" i="1" dirty="0">
                <a:solidFill>
                  <a:schemeClr val="bg1">
                    <a:lumMod val="75000"/>
                  </a:schemeClr>
                </a:solidFill>
                <a:latin typeface="+mn-lt"/>
              </a:rPr>
              <a:t> </a:t>
            </a:r>
            <a:r>
              <a:rPr lang="en-US" i="1" dirty="0" smtClean="0">
                <a:solidFill>
                  <a:schemeClr val="bg1">
                    <a:lumMod val="75000"/>
                  </a:schemeClr>
                </a:solidFill>
                <a:latin typeface="+mn-lt"/>
              </a:rPr>
              <a:t> of </a:t>
            </a:r>
            <a:r>
              <a:rPr lang="en-US" i="1" dirty="0">
                <a:solidFill>
                  <a:schemeClr val="bg1">
                    <a:lumMod val="75000"/>
                  </a:schemeClr>
                </a:solidFill>
                <a:latin typeface="+mn-lt"/>
              </a:rPr>
              <a:t>Law at the University of Michigan and the William </a:t>
            </a:r>
            <a:r>
              <a:rPr lang="en-US" i="1" dirty="0" smtClean="0">
                <a:solidFill>
                  <a:schemeClr val="bg1">
                    <a:lumMod val="75000"/>
                  </a:schemeClr>
                </a:solidFill>
                <a:latin typeface="+mn-lt"/>
              </a:rPr>
              <a:t> </a:t>
            </a:r>
          </a:p>
          <a:p>
            <a:pPr marL="0" indent="0">
              <a:buNone/>
            </a:pPr>
            <a:r>
              <a:rPr lang="en-US" i="1" dirty="0">
                <a:solidFill>
                  <a:schemeClr val="bg1">
                    <a:lumMod val="75000"/>
                  </a:schemeClr>
                </a:solidFill>
                <a:latin typeface="+mn-lt"/>
              </a:rPr>
              <a:t> </a:t>
            </a:r>
            <a:r>
              <a:rPr lang="en-US" i="1" dirty="0" smtClean="0">
                <a:solidFill>
                  <a:schemeClr val="bg1">
                    <a:lumMod val="75000"/>
                  </a:schemeClr>
                </a:solidFill>
                <a:latin typeface="+mn-lt"/>
              </a:rPr>
              <a:t> Benjamin </a:t>
            </a:r>
            <a:r>
              <a:rPr lang="en-US" i="1" dirty="0">
                <a:solidFill>
                  <a:schemeClr val="bg1">
                    <a:lumMod val="75000"/>
                  </a:schemeClr>
                </a:solidFill>
                <a:latin typeface="+mn-lt"/>
              </a:rPr>
              <a:t>Scott and Luna M. Scott Professor of Law, </a:t>
            </a:r>
            <a:r>
              <a:rPr lang="en-US" i="1" dirty="0" smtClean="0">
                <a:solidFill>
                  <a:schemeClr val="bg1">
                    <a:lumMod val="75000"/>
                  </a:schemeClr>
                </a:solidFill>
                <a:latin typeface="+mn-lt"/>
              </a:rPr>
              <a:t> </a:t>
            </a:r>
          </a:p>
          <a:p>
            <a:pPr marL="0" indent="0">
              <a:buNone/>
            </a:pPr>
            <a:r>
              <a:rPr lang="en-US" i="1" dirty="0">
                <a:solidFill>
                  <a:schemeClr val="bg1">
                    <a:lumMod val="75000"/>
                  </a:schemeClr>
                </a:solidFill>
                <a:latin typeface="+mn-lt"/>
              </a:rPr>
              <a:t> </a:t>
            </a:r>
            <a:r>
              <a:rPr lang="en-US" i="1" dirty="0" smtClean="0">
                <a:solidFill>
                  <a:schemeClr val="bg1">
                    <a:lumMod val="75000"/>
                  </a:schemeClr>
                </a:solidFill>
                <a:latin typeface="+mn-lt"/>
              </a:rPr>
              <a:t> emerita</a:t>
            </a:r>
            <a:r>
              <a:rPr lang="en-US" i="1" dirty="0">
                <a:solidFill>
                  <a:schemeClr val="bg1">
                    <a:lumMod val="75000"/>
                  </a:schemeClr>
                </a:solidFill>
                <a:latin typeface="+mn-lt"/>
              </a:rPr>
              <a:t>, at Stanford University</a:t>
            </a:r>
          </a:p>
          <a:p>
            <a:pPr marL="0" indent="0">
              <a:buNone/>
            </a:pPr>
            <a:endParaRPr lang="en-US" dirty="0"/>
          </a:p>
        </p:txBody>
      </p:sp>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07786" y="3876055"/>
            <a:ext cx="2863302" cy="2350801"/>
          </a:xfrm>
          <a:prstGeom prst="rect">
            <a:avLst/>
          </a:prstGeom>
        </p:spPr>
      </p:pic>
    </p:spTree>
    <p:extLst>
      <p:ext uri="{BB962C8B-B14F-4D97-AF65-F5344CB8AC3E}">
        <p14:creationId xmlns:p14="http://schemas.microsoft.com/office/powerpoint/2010/main" val="34311142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a:t>
            </a:r>
            <a:r>
              <a:rPr lang="en-US" sz="5400" b="1" dirty="0" smtClean="0">
                <a:solidFill>
                  <a:srgbClr val="FFFF00"/>
                </a:solidFill>
                <a:latin typeface="Arial"/>
                <a:cs typeface="Arial"/>
              </a:rPr>
              <a:t>The Issue Stated</a:t>
            </a:r>
            <a:endParaRPr lang="en-US" sz="5400" b="1" dirty="0">
              <a:solidFill>
                <a:srgbClr val="FFFF00"/>
              </a:solidFill>
              <a:latin typeface="Arial"/>
              <a:cs typeface="Arial"/>
            </a:endParaRPr>
          </a:p>
        </p:txBody>
      </p:sp>
      <p:sp>
        <p:nvSpPr>
          <p:cNvPr id="3" name="Content Placeholder 2"/>
          <p:cNvSpPr>
            <a:spLocks noGrp="1"/>
          </p:cNvSpPr>
          <p:nvPr>
            <p:ph sz="quarter" idx="10"/>
          </p:nvPr>
        </p:nvSpPr>
        <p:spPr>
          <a:xfrm>
            <a:off x="457199" y="1105820"/>
            <a:ext cx="8443215" cy="5020618"/>
          </a:xfrm>
        </p:spPr>
        <p:txBody>
          <a:bodyPr>
            <a:normAutofit/>
          </a:bodyPr>
          <a:lstStyle/>
          <a:p>
            <a:pPr marL="0" indent="0">
              <a:buNone/>
            </a:pPr>
            <a:r>
              <a:rPr lang="en-US" sz="3600" dirty="0" smtClean="0">
                <a:solidFill>
                  <a:srgbClr val="FFFF00"/>
                </a:solidFill>
                <a:latin typeface="+mn-lt"/>
                <a:cs typeface="Times New Roman"/>
              </a:rPr>
              <a:t>“Should We Allow the Overleveraging of IP Rights By Contract?”</a:t>
            </a:r>
          </a:p>
          <a:p>
            <a:pPr marL="0" indent="0">
              <a:buNone/>
            </a:pPr>
            <a:r>
              <a:rPr lang="en-US" sz="1800" dirty="0">
                <a:solidFill>
                  <a:schemeClr val="bg1"/>
                </a:solidFill>
                <a:latin typeface="+mn-lt"/>
                <a:cs typeface="Times New Roman"/>
                <a:hlinkClick r:id="rId2"/>
              </a:rPr>
              <a:t>http://ipkitten.blogspot.ca/2012/09/should-we-allow-overleveraging-of-</a:t>
            </a:r>
            <a:r>
              <a:rPr lang="en-US" sz="1800" dirty="0" smtClean="0">
                <a:solidFill>
                  <a:schemeClr val="bg1"/>
                </a:solidFill>
                <a:latin typeface="+mn-lt"/>
                <a:cs typeface="Times New Roman"/>
                <a:hlinkClick r:id="rId2"/>
              </a:rPr>
              <a:t>ip.html</a:t>
            </a:r>
            <a:endParaRPr lang="en-US" sz="1800" dirty="0" smtClean="0">
              <a:solidFill>
                <a:schemeClr val="bg1"/>
              </a:solidFill>
              <a:latin typeface="+mn-lt"/>
              <a:cs typeface="Times New Roman"/>
            </a:endParaRPr>
          </a:p>
          <a:p>
            <a:pPr marL="0" indent="0">
              <a:buNone/>
            </a:pPr>
            <a:endParaRPr lang="en-US" sz="1800" dirty="0">
              <a:solidFill>
                <a:schemeClr val="bg1"/>
              </a:solidFill>
              <a:latin typeface="+mn-lt"/>
              <a:cs typeface="Times New Roman"/>
            </a:endParaRPr>
          </a:p>
          <a:p>
            <a:pPr marL="0" indent="0">
              <a:buNone/>
            </a:pPr>
            <a:r>
              <a:rPr lang="en-US" sz="2800" dirty="0" smtClean="0">
                <a:solidFill>
                  <a:schemeClr val="bg1"/>
                </a:solidFill>
                <a:latin typeface="+mn-lt"/>
                <a:cs typeface="Times New Roman"/>
              </a:rPr>
              <a:t>“Less </a:t>
            </a:r>
            <a:r>
              <a:rPr lang="en-US" sz="2800" dirty="0">
                <a:solidFill>
                  <a:schemeClr val="bg1"/>
                </a:solidFill>
                <a:latin typeface="+mn-lt"/>
                <a:cs typeface="Times New Roman"/>
              </a:rPr>
              <a:t>appreciated, however, is the asymmetry that is created between the scope of the proprietary obligations that exist by virtue of the IP right and the potentially broader scope of contractual obligations that may be created under the </a:t>
            </a:r>
            <a:r>
              <a:rPr lang="en-US" sz="2800" dirty="0" err="1">
                <a:solidFill>
                  <a:schemeClr val="bg1"/>
                </a:solidFill>
                <a:latin typeface="+mn-lt"/>
                <a:cs typeface="Times New Roman"/>
              </a:rPr>
              <a:t>licence</a:t>
            </a:r>
            <a:r>
              <a:rPr lang="en-US" sz="2800" dirty="0">
                <a:solidFill>
                  <a:schemeClr val="bg1"/>
                </a:solidFill>
                <a:latin typeface="+mn-lt"/>
                <a:cs typeface="Times New Roman"/>
              </a:rPr>
              <a:t>, subject only to agreement by the two parties. Against that backdrop, an interesting question arises</a:t>
            </a:r>
            <a:r>
              <a:rPr lang="en-US" sz="2800" dirty="0">
                <a:solidFill>
                  <a:srgbClr val="FFFFFF"/>
                </a:solidFill>
                <a:latin typeface="+mn-lt"/>
                <a:cs typeface="Times New Roman"/>
              </a:rPr>
              <a:t>: </a:t>
            </a:r>
            <a:r>
              <a:rPr lang="en-US" sz="2800" dirty="0">
                <a:solidFill>
                  <a:srgbClr val="FFFF00"/>
                </a:solidFill>
                <a:latin typeface="+mn-lt"/>
                <a:cs typeface="Times New Roman"/>
              </a:rPr>
              <a:t>how do we treat a contractual obligation that exceeds the scope of the IP right being licensed?</a:t>
            </a:r>
            <a:r>
              <a:rPr lang="en-US" sz="2800" dirty="0">
                <a:solidFill>
                  <a:schemeClr val="bg1"/>
                </a:solidFill>
                <a:latin typeface="+mn-lt"/>
                <a:cs typeface="Times New Roman"/>
              </a:rPr>
              <a:t> </a:t>
            </a:r>
            <a:r>
              <a:rPr lang="en-US" sz="2800" dirty="0" smtClean="0">
                <a:solidFill>
                  <a:schemeClr val="bg1"/>
                </a:solidFill>
                <a:latin typeface="+mn-lt"/>
                <a:cs typeface="Times New Roman"/>
              </a:rPr>
              <a:t>”</a:t>
            </a:r>
            <a:endParaRPr lang="en-US" sz="2800" dirty="0">
              <a:solidFill>
                <a:schemeClr val="bg1"/>
              </a:solidFill>
              <a:latin typeface="+mn-lt"/>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47562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276068"/>
            <a:ext cx="8686800" cy="5450066"/>
          </a:xfrm>
        </p:spPr>
        <p:txBody>
          <a:bodyPr>
            <a:normAutofit/>
          </a:bodyPr>
          <a:lstStyle/>
          <a:p>
            <a:r>
              <a:rPr lang="en-US" sz="4000" dirty="0" smtClean="0">
                <a:solidFill>
                  <a:schemeClr val="bg1"/>
                </a:solidFill>
                <a:latin typeface="+mn-lt"/>
              </a:rPr>
              <a:t>Remembrance Day </a:t>
            </a:r>
          </a:p>
          <a:p>
            <a:pPr marL="0" indent="0">
              <a:buNone/>
            </a:pPr>
            <a:r>
              <a:rPr lang="en-US" sz="4000" dirty="0">
                <a:solidFill>
                  <a:schemeClr val="bg1"/>
                </a:solidFill>
                <a:latin typeface="+mn-lt"/>
              </a:rPr>
              <a:t> </a:t>
            </a:r>
            <a:r>
              <a:rPr lang="en-US" sz="4000" dirty="0" smtClean="0">
                <a:solidFill>
                  <a:schemeClr val="bg1"/>
                </a:solidFill>
                <a:latin typeface="+mn-lt"/>
              </a:rPr>
              <a:t>  </a:t>
            </a:r>
            <a:r>
              <a:rPr lang="en-US" sz="4000" dirty="0" smtClean="0">
                <a:solidFill>
                  <a:srgbClr val="FFFF00"/>
                </a:solidFill>
                <a:latin typeface="+mn-lt"/>
              </a:rPr>
              <a:t>Wednesday</a:t>
            </a:r>
            <a:r>
              <a:rPr lang="en-US" sz="4000" dirty="0" smtClean="0">
                <a:solidFill>
                  <a:schemeClr val="bg1"/>
                </a:solidFill>
                <a:latin typeface="+mn-lt"/>
              </a:rPr>
              <a:t> </a:t>
            </a:r>
            <a:r>
              <a:rPr lang="en-US" sz="4000" dirty="0" smtClean="0">
                <a:solidFill>
                  <a:srgbClr val="FFFF00"/>
                </a:solidFill>
                <a:latin typeface="+mn-lt"/>
              </a:rPr>
              <a:t>Nov. 11</a:t>
            </a:r>
          </a:p>
          <a:p>
            <a:r>
              <a:rPr lang="en-US" sz="4000" dirty="0" smtClean="0">
                <a:solidFill>
                  <a:schemeClr val="bg1"/>
                </a:solidFill>
                <a:latin typeface="+mn-lt"/>
              </a:rPr>
              <a:t>Jennifer Lloyd Kelly (Fenwick &amp; </a:t>
            </a:r>
          </a:p>
          <a:p>
            <a:pPr marL="0" indent="0">
              <a:buNone/>
            </a:pPr>
            <a:r>
              <a:rPr lang="en-US" sz="4000" dirty="0">
                <a:solidFill>
                  <a:schemeClr val="bg1"/>
                </a:solidFill>
                <a:latin typeface="+mn-lt"/>
              </a:rPr>
              <a:t> </a:t>
            </a:r>
            <a:r>
              <a:rPr lang="en-US" sz="4000" dirty="0" smtClean="0">
                <a:solidFill>
                  <a:schemeClr val="bg1"/>
                </a:solidFill>
                <a:latin typeface="+mn-lt"/>
              </a:rPr>
              <a:t>  West) </a:t>
            </a:r>
            <a:r>
              <a:rPr lang="en-US" sz="4000" dirty="0" smtClean="0">
                <a:solidFill>
                  <a:srgbClr val="FFFF00"/>
                </a:solidFill>
              </a:rPr>
              <a:t>Wednesday </a:t>
            </a:r>
            <a:r>
              <a:rPr lang="en-US" sz="4000" dirty="0" smtClean="0">
                <a:solidFill>
                  <a:srgbClr val="FFFF00"/>
                </a:solidFill>
                <a:latin typeface="+mn-lt"/>
              </a:rPr>
              <a:t>Nov. 18</a:t>
            </a:r>
            <a:endParaRPr lang="en-US" sz="4000" dirty="0">
              <a:solidFill>
                <a:srgbClr val="FFFF00"/>
              </a:solidFill>
              <a:latin typeface="+mn-lt"/>
            </a:endParaRPr>
          </a:p>
        </p:txBody>
      </p:sp>
      <p:pic>
        <p:nvPicPr>
          <p:cNvPr id="4" name="Picture 3" descr="Screen Shot 2015-10-21 at 8.58.07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8846" y="2944285"/>
            <a:ext cx="3535424" cy="2929085"/>
          </a:xfrm>
          <a:prstGeom prst="rect">
            <a:avLst/>
          </a:prstGeom>
        </p:spPr>
      </p:pic>
    </p:spTree>
    <p:extLst>
      <p:ext uri="{BB962C8B-B14F-4D97-AF65-F5344CB8AC3E}">
        <p14:creationId xmlns:p14="http://schemas.microsoft.com/office/powerpoint/2010/main" val="3282696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8"/>
            <a:ext cx="8229600" cy="903392"/>
          </a:xfrm>
        </p:spPr>
        <p:txBody>
          <a:bodyPr/>
          <a:lstStyle/>
          <a:p>
            <a:r>
              <a:rPr lang="en-US" sz="4800" b="1" dirty="0" smtClean="0">
                <a:solidFill>
                  <a:srgbClr val="FFFF00"/>
                </a:solidFill>
                <a:latin typeface="Times New Roman"/>
                <a:cs typeface="Times New Roman"/>
              </a:rPr>
              <a:t>Insidious Results?</a:t>
            </a:r>
            <a:endParaRPr lang="en-US" sz="48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457200" y="1060950"/>
            <a:ext cx="8686800" cy="5308432"/>
          </a:xfrm>
        </p:spPr>
        <p:txBody>
          <a:bodyPr>
            <a:normAutofit/>
          </a:bodyPr>
          <a:lstStyle/>
          <a:p>
            <a:pPr marL="0" indent="0">
              <a:lnSpc>
                <a:spcPct val="90000"/>
              </a:lnSpc>
              <a:buNone/>
            </a:pPr>
            <a:r>
              <a:rPr lang="en-US" sz="2800" b="1" dirty="0" smtClean="0">
                <a:solidFill>
                  <a:srgbClr val="FF0000"/>
                </a:solidFill>
                <a:latin typeface="+mn-lt"/>
              </a:rPr>
              <a:t>Censorship controls</a:t>
            </a:r>
            <a:r>
              <a:rPr lang="en-US" sz="2800" dirty="0" smtClean="0">
                <a:solidFill>
                  <a:srgbClr val="FF0000"/>
                </a:solidFill>
                <a:latin typeface="+mn-lt"/>
              </a:rPr>
              <a:t> </a:t>
            </a:r>
            <a:r>
              <a:rPr lang="en-US" sz="2800" b="1" dirty="0" smtClean="0">
                <a:solidFill>
                  <a:srgbClr val="FF0000"/>
                </a:solidFill>
                <a:latin typeface="+mn-lt"/>
              </a:rPr>
              <a:t>effectively delegated </a:t>
            </a:r>
            <a:r>
              <a:rPr lang="en-US" sz="2800" dirty="0" smtClean="0">
                <a:solidFill>
                  <a:srgbClr val="FF0000"/>
                </a:solidFill>
                <a:latin typeface="+mn-lt"/>
              </a:rPr>
              <a:t>to private interests </a:t>
            </a:r>
            <a:r>
              <a:rPr lang="en-US" sz="2800" b="1" dirty="0" smtClean="0">
                <a:solidFill>
                  <a:srgbClr val="FF0000"/>
                </a:solidFill>
                <a:latin typeface="+mn-lt"/>
              </a:rPr>
              <a:t>(without free speech/expression overrides)</a:t>
            </a:r>
            <a:r>
              <a:rPr lang="en-US" sz="2800" dirty="0" smtClean="0">
                <a:solidFill>
                  <a:srgbClr val="FF0000"/>
                </a:solidFill>
                <a:latin typeface="+mn-lt"/>
              </a:rPr>
              <a:t>.</a:t>
            </a:r>
          </a:p>
          <a:p>
            <a:pPr marL="0" indent="0">
              <a:lnSpc>
                <a:spcPct val="90000"/>
              </a:lnSpc>
              <a:buNone/>
            </a:pPr>
            <a:r>
              <a:rPr lang="en-US" b="1" dirty="0" smtClean="0">
                <a:solidFill>
                  <a:schemeClr val="bg1"/>
                </a:solidFill>
                <a:latin typeface="+mn-lt"/>
              </a:rPr>
              <a:t>* “Apple rejects game based on Syrian civil war” </a:t>
            </a:r>
            <a:r>
              <a:rPr lang="en-US" sz="1200" dirty="0" smtClean="0">
                <a:solidFill>
                  <a:schemeClr val="bg1"/>
                </a:solidFill>
                <a:latin typeface="+mn-lt"/>
                <a:hlinkClick r:id="rId2"/>
              </a:rPr>
              <a:t>http</a:t>
            </a:r>
            <a:r>
              <a:rPr lang="en-US" sz="1200" dirty="0">
                <a:solidFill>
                  <a:schemeClr val="bg1"/>
                </a:solidFill>
                <a:latin typeface="+mn-lt"/>
                <a:hlinkClick r:id="rId2"/>
              </a:rPr>
              <a:t>://killscreendaily.com/articles/news/apple-rejects-game-based-syrian-civil-war</a:t>
            </a:r>
            <a:r>
              <a:rPr lang="en-US" sz="1200" dirty="0" smtClean="0">
                <a:solidFill>
                  <a:schemeClr val="bg1"/>
                </a:solidFill>
                <a:latin typeface="+mn-lt"/>
                <a:hlinkClick r:id="rId2"/>
              </a:rPr>
              <a:t>/</a:t>
            </a:r>
            <a:endParaRPr lang="en-US" sz="1200" dirty="0" smtClean="0">
              <a:solidFill>
                <a:schemeClr val="bg1"/>
              </a:solidFill>
              <a:latin typeface="+mn-lt"/>
            </a:endParaRPr>
          </a:p>
          <a:p>
            <a:pPr marL="0" indent="0">
              <a:lnSpc>
                <a:spcPct val="90000"/>
              </a:lnSpc>
              <a:buNone/>
            </a:pPr>
            <a:r>
              <a:rPr lang="en-US" b="1" dirty="0" smtClean="0">
                <a:solidFill>
                  <a:schemeClr val="bg1"/>
                </a:solidFill>
                <a:latin typeface="+mn-lt"/>
              </a:rPr>
              <a:t>* “</a:t>
            </a:r>
            <a:r>
              <a:rPr lang="en-US" b="1" dirty="0" err="1" smtClean="0">
                <a:solidFill>
                  <a:schemeClr val="bg1"/>
                </a:solidFill>
                <a:latin typeface="+mn-lt"/>
              </a:rPr>
              <a:t>iOS</a:t>
            </a:r>
            <a:r>
              <a:rPr lang="en-US" sz="1200" b="1" dirty="0" smtClean="0">
                <a:solidFill>
                  <a:schemeClr val="bg1"/>
                </a:solidFill>
                <a:latin typeface="+mn-lt"/>
              </a:rPr>
              <a:t> </a:t>
            </a:r>
            <a:r>
              <a:rPr lang="en-US" b="1" dirty="0">
                <a:solidFill>
                  <a:schemeClr val="bg1"/>
                </a:solidFill>
                <a:latin typeface="+mn-lt"/>
              </a:rPr>
              <a:t>games chafe under Apple's directions: 'If you want to criticize a religion, write a </a:t>
            </a:r>
            <a:r>
              <a:rPr lang="en-US" b="1" dirty="0" smtClean="0">
                <a:solidFill>
                  <a:schemeClr val="bg1"/>
                </a:solidFill>
                <a:latin typeface="+mn-lt"/>
              </a:rPr>
              <a:t>book’” </a:t>
            </a:r>
            <a:r>
              <a:rPr lang="en-US" sz="1200" dirty="0" smtClean="0">
                <a:solidFill>
                  <a:schemeClr val="bg1"/>
                </a:solidFill>
                <a:latin typeface="+mn-lt"/>
                <a:hlinkClick r:id="rId3"/>
              </a:rPr>
              <a:t>http</a:t>
            </a:r>
            <a:r>
              <a:rPr lang="en-US" sz="1200" dirty="0">
                <a:solidFill>
                  <a:schemeClr val="bg1"/>
                </a:solidFill>
                <a:latin typeface="+mn-lt"/>
                <a:hlinkClick r:id="rId3"/>
              </a:rPr>
              <a:t>://www.theverge.com/2013/1/16/3879194/apple-app-store-guidelines-tell-game-developers-to-avoid-serious-</a:t>
            </a:r>
            <a:r>
              <a:rPr lang="en-US" sz="1200" dirty="0" smtClean="0">
                <a:solidFill>
                  <a:schemeClr val="bg1"/>
                </a:solidFill>
                <a:latin typeface="+mn-lt"/>
                <a:hlinkClick r:id="rId3"/>
              </a:rPr>
              <a:t>themes</a:t>
            </a:r>
            <a:endParaRPr lang="en-US" sz="1200" dirty="0" smtClean="0">
              <a:solidFill>
                <a:schemeClr val="bg1"/>
              </a:solidFill>
              <a:latin typeface="+mn-lt"/>
            </a:endParaRPr>
          </a:p>
          <a:p>
            <a:pPr marL="0" indent="0">
              <a:lnSpc>
                <a:spcPct val="90000"/>
              </a:lnSpc>
              <a:buNone/>
            </a:pPr>
            <a:r>
              <a:rPr lang="en-US" b="1" dirty="0" smtClean="0">
                <a:solidFill>
                  <a:schemeClr val="bg1"/>
                </a:solidFill>
                <a:latin typeface="+mn-lt"/>
              </a:rPr>
              <a:t>* “Turns </a:t>
            </a:r>
            <a:r>
              <a:rPr lang="en-US" b="1" dirty="0">
                <a:solidFill>
                  <a:schemeClr val="bg1"/>
                </a:solidFill>
                <a:latin typeface="+mn-lt"/>
              </a:rPr>
              <a:t>Out Sexist Talk on Xbox Live Won't Earn You a Lifetime </a:t>
            </a:r>
            <a:r>
              <a:rPr lang="en-US" b="1" dirty="0" smtClean="0">
                <a:solidFill>
                  <a:schemeClr val="bg1"/>
                </a:solidFill>
                <a:latin typeface="+mn-lt"/>
              </a:rPr>
              <a:t>Ban” – </a:t>
            </a:r>
            <a:r>
              <a:rPr lang="en-US" i="1" dirty="0" smtClean="0">
                <a:solidFill>
                  <a:schemeClr val="bg1"/>
                </a:solidFill>
                <a:latin typeface="+mn-lt"/>
              </a:rPr>
              <a:t>but racist talk will. </a:t>
            </a:r>
            <a:r>
              <a:rPr lang="en-US" sz="1200" i="1" dirty="0" smtClean="0">
                <a:solidFill>
                  <a:schemeClr val="bg1"/>
                </a:solidFill>
                <a:latin typeface="+mn-lt"/>
                <a:hlinkClick r:id="rId4"/>
              </a:rPr>
              <a:t>http</a:t>
            </a:r>
            <a:r>
              <a:rPr lang="en-US" sz="1200" dirty="0">
                <a:solidFill>
                  <a:schemeClr val="bg1"/>
                </a:solidFill>
                <a:latin typeface="+mn-lt"/>
                <a:hlinkClick r:id="rId4"/>
              </a:rPr>
              <a:t>://www.gamepolitics.com/2012/11/07/turns-out-sexist-talk-xbox-live-wont-earn-you-lifetime-ban#.</a:t>
            </a:r>
            <a:r>
              <a:rPr lang="en-US" sz="1200" dirty="0" smtClean="0">
                <a:solidFill>
                  <a:schemeClr val="bg1"/>
                </a:solidFill>
                <a:latin typeface="+mn-lt"/>
                <a:hlinkClick r:id="rId4"/>
              </a:rPr>
              <a:t>URsttVpAR3c</a:t>
            </a:r>
            <a:endParaRPr lang="en-US" sz="1200" dirty="0" smtClean="0">
              <a:solidFill>
                <a:schemeClr val="bg1"/>
              </a:solidFill>
              <a:latin typeface="+mn-lt"/>
            </a:endParaRPr>
          </a:p>
          <a:p>
            <a:pPr marL="0" indent="0">
              <a:lnSpc>
                <a:spcPct val="90000"/>
              </a:lnSpc>
              <a:buNone/>
            </a:pPr>
            <a:r>
              <a:rPr lang="en-US" dirty="0" smtClean="0">
                <a:solidFill>
                  <a:schemeClr val="bg1"/>
                </a:solidFill>
                <a:latin typeface="+mn-lt"/>
              </a:rPr>
              <a:t>* &amp; less insidiously: </a:t>
            </a:r>
            <a:r>
              <a:rPr lang="en-US" b="1" dirty="0" smtClean="0">
                <a:solidFill>
                  <a:schemeClr val="bg1"/>
                </a:solidFill>
                <a:latin typeface="+mn-lt"/>
              </a:rPr>
              <a:t>“Blizzard </a:t>
            </a:r>
            <a:r>
              <a:rPr lang="en-US" b="1" dirty="0">
                <a:solidFill>
                  <a:schemeClr val="bg1"/>
                </a:solidFill>
                <a:latin typeface="+mn-lt"/>
              </a:rPr>
              <a:t>Bans 'Several Thousand' Diablo III Players for </a:t>
            </a:r>
            <a:r>
              <a:rPr lang="en-US" b="1" dirty="0" smtClean="0">
                <a:solidFill>
                  <a:schemeClr val="bg1"/>
                </a:solidFill>
                <a:latin typeface="+mn-lt"/>
              </a:rPr>
              <a:t>Cheating” </a:t>
            </a:r>
            <a:r>
              <a:rPr lang="en-US" dirty="0" smtClean="0">
                <a:solidFill>
                  <a:schemeClr val="bg1"/>
                </a:solidFill>
                <a:latin typeface="+mn-lt"/>
              </a:rPr>
              <a:t>– using bots (would “</a:t>
            </a:r>
            <a:r>
              <a:rPr lang="en-US" b="1" dirty="0" smtClean="0">
                <a:solidFill>
                  <a:schemeClr val="bg1"/>
                </a:solidFill>
                <a:latin typeface="+mn-lt"/>
              </a:rPr>
              <a:t>Notice</a:t>
            </a:r>
            <a:r>
              <a:rPr lang="en-US" dirty="0" smtClean="0">
                <a:solidFill>
                  <a:schemeClr val="bg1"/>
                </a:solidFill>
                <a:latin typeface="+mn-lt"/>
              </a:rPr>
              <a:t>” do?)</a:t>
            </a:r>
          </a:p>
          <a:p>
            <a:pPr marL="0" indent="0">
              <a:buNone/>
            </a:pPr>
            <a:r>
              <a:rPr lang="en-US" sz="1200" dirty="0" smtClean="0">
                <a:solidFill>
                  <a:schemeClr val="bg1"/>
                </a:solidFill>
                <a:latin typeface="+mn-lt"/>
                <a:hlinkClick r:id="rId5"/>
              </a:rPr>
              <a:t>http</a:t>
            </a:r>
            <a:r>
              <a:rPr lang="en-US" sz="1200" dirty="0">
                <a:solidFill>
                  <a:schemeClr val="bg1"/>
                </a:solidFill>
                <a:latin typeface="+mn-lt"/>
                <a:hlinkClick r:id="rId5"/>
              </a:rPr>
              <a:t>://gamepolitics.com/2012/12/19/blizzard-bans-several-thousand-diablo-iii-players-cheating#.</a:t>
            </a:r>
            <a:r>
              <a:rPr lang="en-US" sz="1200" dirty="0" smtClean="0">
                <a:solidFill>
                  <a:schemeClr val="bg1"/>
                </a:solidFill>
                <a:latin typeface="+mn-lt"/>
                <a:hlinkClick r:id="rId5"/>
              </a:rPr>
              <a:t>URswDFpAR3c</a:t>
            </a:r>
            <a:endParaRPr lang="en-US" sz="1200" dirty="0" smtClean="0">
              <a:solidFill>
                <a:schemeClr val="bg1"/>
              </a:solidFill>
              <a:latin typeface="+mn-lt"/>
            </a:endParaRPr>
          </a:p>
          <a:p>
            <a:endParaRPr lang="en-US" sz="2000" dirty="0" smtClean="0"/>
          </a:p>
          <a:p>
            <a:endParaRPr lang="en-US" sz="20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764152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810"/>
            <a:ext cx="8229600" cy="1016000"/>
          </a:xfrm>
        </p:spPr>
        <p:txBody>
          <a:bodyPr>
            <a:normAutofit fontScale="90000"/>
          </a:bodyPr>
          <a:lstStyle/>
          <a:p>
            <a:r>
              <a:rPr lang="en-US" b="1" dirty="0">
                <a:solidFill>
                  <a:srgbClr val="FFFF00"/>
                </a:solidFill>
                <a:latin typeface="+mn-lt"/>
              </a:rPr>
              <a:t>S</a:t>
            </a:r>
            <a:r>
              <a:rPr lang="en-US" b="1" dirty="0" smtClean="0">
                <a:solidFill>
                  <a:srgbClr val="FFFF00"/>
                </a:solidFill>
                <a:latin typeface="+mn-lt"/>
              </a:rPr>
              <a:t>ome very poor judgment </a:t>
            </a:r>
            <a:br>
              <a:rPr lang="en-US" b="1" dirty="0" smtClean="0">
                <a:solidFill>
                  <a:srgbClr val="FFFF00"/>
                </a:solidFill>
                <a:latin typeface="+mn-lt"/>
              </a:rPr>
            </a:br>
            <a:r>
              <a:rPr lang="en-US" b="1" dirty="0" smtClean="0">
                <a:solidFill>
                  <a:srgbClr val="FFFF00"/>
                </a:solidFill>
                <a:latin typeface="+mn-lt"/>
              </a:rPr>
              <a:t>…care of </a:t>
            </a:r>
            <a:r>
              <a:rPr lang="en-US" b="1" dirty="0" smtClean="0">
                <a:solidFill>
                  <a:schemeClr val="tx2">
                    <a:lumMod val="60000"/>
                    <a:lumOff val="40000"/>
                  </a:schemeClr>
                </a:solidFill>
                <a:latin typeface="+mn-lt"/>
              </a:rPr>
              <a:t>Facebook</a:t>
            </a:r>
            <a:endParaRPr lang="en-US" b="1" dirty="0">
              <a:solidFill>
                <a:schemeClr val="tx2">
                  <a:lumMod val="60000"/>
                  <a:lumOff val="40000"/>
                </a:schemeClr>
              </a:solidFill>
              <a:latin typeface="+mn-lt"/>
            </a:endParaRPr>
          </a:p>
        </p:txBody>
      </p:sp>
      <p:pic>
        <p:nvPicPr>
          <p:cNvPr id="6" name="Content Placeholder 5" descr="Screen Shot 2014-08-09 at 3.57.19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t="-191" b="-838"/>
          <a:stretch/>
        </p:blipFill>
        <p:spPr>
          <a:xfrm>
            <a:off x="457200" y="1917316"/>
            <a:ext cx="8229600" cy="3423478"/>
          </a:xfrm>
        </p:spPr>
      </p:pic>
      <p:sp>
        <p:nvSpPr>
          <p:cNvPr id="3" name="Rectangle 2"/>
          <p:cNvSpPr/>
          <p:nvPr/>
        </p:nvSpPr>
        <p:spPr>
          <a:xfrm>
            <a:off x="457200" y="5321634"/>
            <a:ext cx="8686800" cy="800219"/>
          </a:xfrm>
          <a:prstGeom prst="rect">
            <a:avLst/>
          </a:prstGeom>
        </p:spPr>
        <p:txBody>
          <a:bodyPr wrap="square">
            <a:spAutoFit/>
          </a:bodyPr>
          <a:lstStyle/>
          <a:p>
            <a:r>
              <a:rPr lang="en-US" sz="1400" dirty="0">
                <a:solidFill>
                  <a:prstClr val="black"/>
                </a:solidFill>
                <a:latin typeface="Arial"/>
                <a:hlinkClick r:id="rId3"/>
              </a:rPr>
              <a:t>http://pando.com/2014/06/28/facebooks-science-experiment-on-users-shows-the-company-is-more-even-powerful-and-unethical-than-we-thought</a:t>
            </a:r>
            <a:r>
              <a:rPr lang="en-US" sz="1400" dirty="0" smtClean="0">
                <a:solidFill>
                  <a:prstClr val="black"/>
                </a:solidFill>
                <a:latin typeface="Arial"/>
                <a:hlinkClick r:id="rId3"/>
              </a:rPr>
              <a:t>/</a:t>
            </a:r>
            <a:endParaRPr lang="en-US" sz="1400" dirty="0" smtClean="0">
              <a:solidFill>
                <a:prstClr val="black"/>
              </a:solidFill>
              <a:latin typeface="Arial"/>
            </a:endParaRPr>
          </a:p>
          <a:p>
            <a:endParaRPr lang="en-US" dirty="0">
              <a:solidFill>
                <a:prstClr val="black"/>
              </a:solidFill>
              <a:latin typeface="Arial"/>
            </a:endParaRPr>
          </a:p>
        </p:txBody>
      </p:sp>
    </p:spTree>
    <p:extLst>
      <p:ext uri="{BB962C8B-B14F-4D97-AF65-F5344CB8AC3E}">
        <p14:creationId xmlns:p14="http://schemas.microsoft.com/office/powerpoint/2010/main" val="1765905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10-08 at 12.55.03 A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259" r="-316"/>
          <a:stretch/>
        </p:blipFill>
        <p:spPr>
          <a:xfrm>
            <a:off x="195004" y="181877"/>
            <a:ext cx="8760150" cy="5291286"/>
          </a:xfrm>
        </p:spPr>
      </p:pic>
      <p:sp>
        <p:nvSpPr>
          <p:cNvPr id="5" name="Rectangle 4"/>
          <p:cNvSpPr/>
          <p:nvPr/>
        </p:nvSpPr>
        <p:spPr>
          <a:xfrm>
            <a:off x="342114" y="5506243"/>
            <a:ext cx="8703358" cy="338554"/>
          </a:xfrm>
          <a:prstGeom prst="rect">
            <a:avLst/>
          </a:prstGeom>
        </p:spPr>
        <p:txBody>
          <a:bodyPr wrap="square">
            <a:spAutoFit/>
          </a:bodyPr>
          <a:lstStyle/>
          <a:p>
            <a:r>
              <a:rPr lang="en-US" sz="1600" dirty="0">
                <a:solidFill>
                  <a:prstClr val="black"/>
                </a:solidFill>
                <a:latin typeface="Arial"/>
                <a:hlinkClick r:id="rId3"/>
              </a:rPr>
              <a:t>http://laboratorium.net/archive/2014/09/23/</a:t>
            </a:r>
            <a:r>
              <a:rPr lang="en-US" sz="1600" dirty="0" smtClean="0">
                <a:solidFill>
                  <a:prstClr val="black"/>
                </a:solidFill>
                <a:latin typeface="Arial"/>
                <a:hlinkClick r:id="rId3"/>
              </a:rPr>
              <a:t>facebook_and_okcupids_experiments_were_illegal</a:t>
            </a:r>
            <a:r>
              <a:rPr lang="en-US" sz="1600" dirty="0" smtClean="0">
                <a:solidFill>
                  <a:prstClr val="black"/>
                </a:solidFill>
                <a:latin typeface="Arial"/>
              </a:rPr>
              <a:t> </a:t>
            </a:r>
            <a:endParaRPr lang="en-US" sz="1600" dirty="0">
              <a:solidFill>
                <a:prstClr val="black"/>
              </a:solidFill>
              <a:latin typeface="Arial"/>
            </a:endParaRPr>
          </a:p>
        </p:txBody>
      </p:sp>
    </p:spTree>
    <p:extLst>
      <p:ext uri="{BB962C8B-B14F-4D97-AF65-F5344CB8AC3E}">
        <p14:creationId xmlns:p14="http://schemas.microsoft.com/office/powerpoint/2010/main" val="397487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3272778"/>
            <a:ext cx="8686800" cy="2836604"/>
          </a:xfrm>
        </p:spPr>
        <p:txBody>
          <a:bodyPr>
            <a:normAutofit fontScale="92500" lnSpcReduction="10000"/>
          </a:bodyPr>
          <a:lstStyle/>
          <a:p>
            <a:pPr marL="0" indent="0">
              <a:lnSpc>
                <a:spcPct val="90000"/>
              </a:lnSpc>
              <a:buNone/>
            </a:pPr>
            <a:r>
              <a:rPr lang="en-US" i="1" dirty="0" smtClean="0">
                <a:solidFill>
                  <a:srgbClr val="FFFF00"/>
                </a:solidFill>
                <a:latin typeface="+mn-lt"/>
              </a:rPr>
              <a:t>R. v. </a:t>
            </a:r>
            <a:r>
              <a:rPr lang="en-US" i="1" dirty="0" err="1" smtClean="0">
                <a:solidFill>
                  <a:srgbClr val="FFFF00"/>
                </a:solidFill>
                <a:latin typeface="+mn-lt"/>
              </a:rPr>
              <a:t>Godbut</a:t>
            </a:r>
            <a:r>
              <a:rPr lang="en-US" i="1" dirty="0" smtClean="0">
                <a:solidFill>
                  <a:schemeClr val="bg1"/>
                </a:solidFill>
                <a:latin typeface="+mn-lt"/>
              </a:rPr>
              <a:t> </a:t>
            </a:r>
            <a:r>
              <a:rPr lang="en-US" dirty="0" smtClean="0">
                <a:solidFill>
                  <a:schemeClr val="bg1"/>
                </a:solidFill>
                <a:latin typeface="+mn-lt"/>
              </a:rPr>
              <a:t>– Recipient of courier package deemed not to have “reasonable expectation of privacy” where courier company opens a package that had illegal drugs and then alerted RCMP. Reason was</a:t>
            </a:r>
            <a:r>
              <a:rPr lang="en-CA" dirty="0">
                <a:solidFill>
                  <a:schemeClr val="bg1"/>
                </a:solidFill>
                <a:latin typeface="+mn-lt"/>
              </a:rPr>
              <a:t> courier company’s contractual terms, which </a:t>
            </a:r>
            <a:r>
              <a:rPr lang="en-CA" dirty="0" smtClean="0">
                <a:solidFill>
                  <a:schemeClr val="bg1"/>
                </a:solidFill>
                <a:latin typeface="+mn-lt"/>
              </a:rPr>
              <a:t>said </a:t>
            </a:r>
            <a:r>
              <a:rPr lang="en-CA" dirty="0">
                <a:solidFill>
                  <a:schemeClr val="bg1"/>
                </a:solidFill>
                <a:latin typeface="+mn-lt"/>
              </a:rPr>
              <a:t>“without notice, DHL may, at its sole discretion, open and inspect any shipment and its contents at any time. Customs authorities, or other governmental authorities, may also open and inspect any shipment and its contents at any time.</a:t>
            </a:r>
            <a:r>
              <a:rPr lang="en-CA" dirty="0" smtClean="0">
                <a:solidFill>
                  <a:schemeClr val="bg1"/>
                </a:solidFill>
                <a:latin typeface="+mn-lt"/>
              </a:rPr>
              <a:t>” </a:t>
            </a:r>
            <a:r>
              <a:rPr lang="en-CA" dirty="0" smtClean="0">
                <a:solidFill>
                  <a:srgbClr val="FFFF00"/>
                </a:solidFill>
                <a:latin typeface="+mn-lt"/>
              </a:rPr>
              <a:t>Only problem was that </a:t>
            </a:r>
            <a:r>
              <a:rPr lang="en-CA" dirty="0" err="1" smtClean="0">
                <a:solidFill>
                  <a:srgbClr val="FFFF00"/>
                </a:solidFill>
                <a:latin typeface="+mn-lt"/>
              </a:rPr>
              <a:t>Godbut</a:t>
            </a:r>
            <a:r>
              <a:rPr lang="en-CA" dirty="0" smtClean="0">
                <a:solidFill>
                  <a:srgbClr val="FFFF00"/>
                </a:solidFill>
                <a:latin typeface="+mn-lt"/>
              </a:rPr>
              <a:t> as recipient of the package was not a party to the contract</a:t>
            </a:r>
            <a:r>
              <a:rPr lang="en-CA" dirty="0" smtClean="0">
                <a:solidFill>
                  <a:schemeClr val="bg1"/>
                </a:solidFill>
                <a:latin typeface="+mn-lt"/>
              </a:rPr>
              <a:t>.</a:t>
            </a:r>
            <a:endParaRPr lang="en-CA" dirty="0">
              <a:solidFill>
                <a:schemeClr val="bg1"/>
              </a:solidFill>
              <a:latin typeface="+mn-lt"/>
            </a:endParaRPr>
          </a:p>
          <a:p>
            <a:pPr marL="0" indent="0">
              <a:buNone/>
            </a:pPr>
            <a:endParaRPr lang="en-US" dirty="0"/>
          </a:p>
        </p:txBody>
      </p:sp>
      <p:pic>
        <p:nvPicPr>
          <p:cNvPr id="4" name="Picture 3" descr="Screen Shot 2014-10-08 at 12.45.50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0"/>
            <a:ext cx="3620168" cy="3272778"/>
          </a:xfrm>
          <a:prstGeom prst="rect">
            <a:avLst/>
          </a:prstGeom>
        </p:spPr>
      </p:pic>
    </p:spTree>
    <p:extLst>
      <p:ext uri="{BB962C8B-B14F-4D97-AF65-F5344CB8AC3E}">
        <p14:creationId xmlns:p14="http://schemas.microsoft.com/office/powerpoint/2010/main" val="2079860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08-09 at 3.00.36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420" r="-114"/>
          <a:stretch/>
        </p:blipFill>
        <p:spPr>
          <a:xfrm>
            <a:off x="1361445" y="874038"/>
            <a:ext cx="6183824" cy="4751384"/>
          </a:xfrm>
        </p:spPr>
      </p:pic>
      <p:sp>
        <p:nvSpPr>
          <p:cNvPr id="2" name="Rectangle 1"/>
          <p:cNvSpPr/>
          <p:nvPr/>
        </p:nvSpPr>
        <p:spPr>
          <a:xfrm>
            <a:off x="764440" y="5596813"/>
            <a:ext cx="8379560" cy="584776"/>
          </a:xfrm>
          <a:prstGeom prst="rect">
            <a:avLst/>
          </a:prstGeom>
        </p:spPr>
        <p:txBody>
          <a:bodyPr wrap="square">
            <a:spAutoFit/>
          </a:bodyPr>
          <a:lstStyle/>
          <a:p>
            <a:r>
              <a:rPr lang="en-US" sz="1400" dirty="0">
                <a:solidFill>
                  <a:prstClr val="black"/>
                </a:solidFill>
                <a:latin typeface="Arial"/>
                <a:hlinkClick r:id="rId3"/>
              </a:rPr>
              <a:t>http://arstechnica.com/gaming/2014/07/riot-starts-getting-tough-on-toxic-players-with-instant-bans</a:t>
            </a:r>
            <a:r>
              <a:rPr lang="en-US" sz="1400" dirty="0" smtClean="0">
                <a:solidFill>
                  <a:prstClr val="black"/>
                </a:solidFill>
                <a:latin typeface="Arial"/>
                <a:hlinkClick r:id="rId3"/>
              </a:rPr>
              <a:t>/</a:t>
            </a:r>
            <a:endParaRPr lang="en-US" sz="1400" dirty="0" smtClean="0">
              <a:solidFill>
                <a:prstClr val="black"/>
              </a:solidFill>
              <a:latin typeface="Arial"/>
            </a:endParaRPr>
          </a:p>
          <a:p>
            <a:endParaRPr lang="en-US" dirty="0">
              <a:solidFill>
                <a:prstClr val="black"/>
              </a:solidFill>
              <a:latin typeface="Arial"/>
            </a:endParaRPr>
          </a:p>
        </p:txBody>
      </p:sp>
      <p:sp>
        <p:nvSpPr>
          <p:cNvPr id="3" name="TextBox 2"/>
          <p:cNvSpPr txBox="1"/>
          <p:nvPr/>
        </p:nvSpPr>
        <p:spPr>
          <a:xfrm>
            <a:off x="1361445" y="166152"/>
            <a:ext cx="3419977" cy="707886"/>
          </a:xfrm>
          <a:prstGeom prst="rect">
            <a:avLst/>
          </a:prstGeom>
          <a:noFill/>
        </p:spPr>
        <p:txBody>
          <a:bodyPr wrap="none" rtlCol="0">
            <a:spAutoFit/>
          </a:bodyPr>
          <a:lstStyle/>
          <a:p>
            <a:r>
              <a:rPr lang="en-US" sz="4000" b="1" dirty="0" smtClean="0">
                <a:solidFill>
                  <a:srgbClr val="FFFF00"/>
                </a:solidFill>
                <a:latin typeface="Arial"/>
              </a:rPr>
              <a:t>On the </a:t>
            </a:r>
            <a:r>
              <a:rPr lang="en-US" sz="4000" b="1" dirty="0" smtClean="0">
                <a:solidFill>
                  <a:prstClr val="white"/>
                </a:solidFill>
                <a:latin typeface="Arial"/>
              </a:rPr>
              <a:t>+ </a:t>
            </a:r>
            <a:r>
              <a:rPr lang="en-US" sz="4000" b="1" dirty="0" smtClean="0">
                <a:solidFill>
                  <a:srgbClr val="FFFF00"/>
                </a:solidFill>
                <a:latin typeface="Arial"/>
              </a:rPr>
              <a:t>side</a:t>
            </a:r>
            <a:endParaRPr lang="en-US" sz="4000" b="1" dirty="0">
              <a:solidFill>
                <a:srgbClr val="FFFF00"/>
              </a:solidFill>
              <a:latin typeface="Arial"/>
            </a:endParaRPr>
          </a:p>
        </p:txBody>
      </p:sp>
    </p:spTree>
    <p:extLst>
      <p:ext uri="{BB962C8B-B14F-4D97-AF65-F5344CB8AC3E}">
        <p14:creationId xmlns:p14="http://schemas.microsoft.com/office/powerpoint/2010/main" val="3770291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10-08 at 1.03.4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9244" y="148052"/>
            <a:ext cx="3619524" cy="949677"/>
          </a:xfrm>
          <a:prstGeom prst="rect">
            <a:avLst/>
          </a:prstGeom>
        </p:spPr>
      </p:pic>
      <p:pic>
        <p:nvPicPr>
          <p:cNvPr id="6" name="Picture 5" descr="Screen Shot 2014-10-08 at 1.06.3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244" y="1071382"/>
            <a:ext cx="7610425" cy="4802795"/>
          </a:xfrm>
          <a:prstGeom prst="rect">
            <a:avLst/>
          </a:prstGeom>
        </p:spPr>
      </p:pic>
      <p:sp>
        <p:nvSpPr>
          <p:cNvPr id="7" name="Rectangle 6"/>
          <p:cNvSpPr/>
          <p:nvPr/>
        </p:nvSpPr>
        <p:spPr>
          <a:xfrm>
            <a:off x="4494381" y="148052"/>
            <a:ext cx="4572000" cy="923330"/>
          </a:xfrm>
          <a:prstGeom prst="rect">
            <a:avLst/>
          </a:prstGeom>
        </p:spPr>
        <p:txBody>
          <a:bodyPr>
            <a:spAutoFit/>
          </a:bodyPr>
          <a:lstStyle/>
          <a:p>
            <a:r>
              <a:rPr lang="en-US" dirty="0">
                <a:solidFill>
                  <a:prstClr val="black"/>
                </a:solidFill>
                <a:latin typeface="Arial"/>
                <a:hlinkClick r:id="rId4"/>
              </a:rPr>
              <a:t>http://www.gamesindustry.biz/articles/2014-08-22-ea-cracks-down-on-fifa-virtual-currency-</a:t>
            </a:r>
            <a:r>
              <a:rPr lang="en-US" dirty="0" smtClean="0">
                <a:solidFill>
                  <a:prstClr val="black"/>
                </a:solidFill>
                <a:latin typeface="Arial"/>
                <a:hlinkClick r:id="rId4"/>
              </a:rPr>
              <a:t>sales</a:t>
            </a:r>
            <a:r>
              <a:rPr lang="en-US" dirty="0" smtClean="0">
                <a:solidFill>
                  <a:prstClr val="black"/>
                </a:solidFill>
                <a:latin typeface="Arial"/>
              </a:rPr>
              <a:t> </a:t>
            </a:r>
            <a:endParaRPr lang="en-US" dirty="0">
              <a:solidFill>
                <a:prstClr val="black"/>
              </a:solidFill>
              <a:latin typeface="Arial"/>
            </a:endParaRPr>
          </a:p>
        </p:txBody>
      </p:sp>
    </p:spTree>
    <p:extLst>
      <p:ext uri="{BB962C8B-B14F-4D97-AF65-F5344CB8AC3E}">
        <p14:creationId xmlns:p14="http://schemas.microsoft.com/office/powerpoint/2010/main" val="1437358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10-08 at 1.03.4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2085" y="580282"/>
            <a:ext cx="4412381" cy="1157704"/>
          </a:xfrm>
          <a:prstGeom prst="rect">
            <a:avLst/>
          </a:prstGeom>
        </p:spPr>
      </p:pic>
      <p:pic>
        <p:nvPicPr>
          <p:cNvPr id="5" name="Picture 4" descr="Screen Shot 2014-10-08 at 1.03.5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2086" y="1737986"/>
            <a:ext cx="8169662" cy="3298422"/>
          </a:xfrm>
          <a:prstGeom prst="rect">
            <a:avLst/>
          </a:prstGeom>
        </p:spPr>
      </p:pic>
      <p:sp>
        <p:nvSpPr>
          <p:cNvPr id="6" name="Rectangle 5"/>
          <p:cNvSpPr/>
          <p:nvPr/>
        </p:nvSpPr>
        <p:spPr>
          <a:xfrm>
            <a:off x="852086" y="5211821"/>
            <a:ext cx="8169663" cy="646331"/>
          </a:xfrm>
          <a:prstGeom prst="rect">
            <a:avLst/>
          </a:prstGeom>
        </p:spPr>
        <p:txBody>
          <a:bodyPr wrap="square">
            <a:spAutoFit/>
          </a:bodyPr>
          <a:lstStyle/>
          <a:p>
            <a:r>
              <a:rPr lang="en-US" dirty="0">
                <a:solidFill>
                  <a:prstClr val="black"/>
                </a:solidFill>
                <a:latin typeface="Arial"/>
                <a:hlinkClick r:id="rId4"/>
              </a:rPr>
              <a:t>http://www.gamespot.com/articles/blizzard-sues-starcraft-2-hackers-for-selling-cheats/1100-6419854</a:t>
            </a:r>
            <a:r>
              <a:rPr lang="en-US" dirty="0" smtClean="0">
                <a:solidFill>
                  <a:prstClr val="black"/>
                </a:solidFill>
                <a:latin typeface="Arial"/>
                <a:hlinkClick r:id="rId4"/>
              </a:rPr>
              <a:t>/</a:t>
            </a:r>
            <a:r>
              <a:rPr lang="en-US" dirty="0" smtClean="0">
                <a:solidFill>
                  <a:prstClr val="black"/>
                </a:solidFill>
                <a:latin typeface="Arial"/>
              </a:rPr>
              <a:t> </a:t>
            </a:r>
            <a:endParaRPr lang="en-US" dirty="0">
              <a:solidFill>
                <a:prstClr val="black"/>
              </a:solidFill>
              <a:latin typeface="Arial"/>
            </a:endParaRPr>
          </a:p>
        </p:txBody>
      </p:sp>
    </p:spTree>
    <p:extLst>
      <p:ext uri="{BB962C8B-B14F-4D97-AF65-F5344CB8AC3E}">
        <p14:creationId xmlns:p14="http://schemas.microsoft.com/office/powerpoint/2010/main" val="184001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10-08 at 12.58.44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3714" y="87414"/>
            <a:ext cx="3568924" cy="1243604"/>
          </a:xfrm>
          <a:prstGeom prst="rect">
            <a:avLst/>
          </a:prstGeom>
        </p:spPr>
      </p:pic>
      <p:pic>
        <p:nvPicPr>
          <p:cNvPr id="5" name="Picture 4" descr="Screen Shot 2014-10-08 at 12.58.5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31018"/>
            <a:ext cx="9144000" cy="1230538"/>
          </a:xfrm>
          <a:prstGeom prst="rect">
            <a:avLst/>
          </a:prstGeom>
        </p:spPr>
      </p:pic>
      <p:pic>
        <p:nvPicPr>
          <p:cNvPr id="6" name="Picture 5" descr="Screen Shot 2014-10-08 at 12.59.38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3714" y="2561556"/>
            <a:ext cx="5397177" cy="3347211"/>
          </a:xfrm>
          <a:prstGeom prst="rect">
            <a:avLst/>
          </a:prstGeom>
        </p:spPr>
      </p:pic>
    </p:spTree>
    <p:extLst>
      <p:ext uri="{BB962C8B-B14F-4D97-AF65-F5344CB8AC3E}">
        <p14:creationId xmlns:p14="http://schemas.microsoft.com/office/powerpoint/2010/main" val="2238620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635" y="0"/>
            <a:ext cx="8797637" cy="967477"/>
          </a:xfrm>
        </p:spPr>
        <p:txBody>
          <a:bodyPr>
            <a:normAutofit/>
          </a:bodyPr>
          <a:lstStyle/>
          <a:p>
            <a:r>
              <a:rPr lang="en-US" dirty="0" smtClean="0"/>
              <a:t>   </a:t>
            </a:r>
            <a:r>
              <a:rPr lang="en-US" b="1" dirty="0">
                <a:solidFill>
                  <a:srgbClr val="FFFF00"/>
                </a:solidFill>
                <a:latin typeface="+mn-lt"/>
              </a:rPr>
              <a:t>Related </a:t>
            </a:r>
            <a:r>
              <a:rPr lang="en-US" b="1" dirty="0" smtClean="0">
                <a:solidFill>
                  <a:srgbClr val="FFFF00"/>
                </a:solidFill>
                <a:latin typeface="+mn-lt"/>
              </a:rPr>
              <a:t>Issue: </a:t>
            </a:r>
            <a:r>
              <a:rPr lang="en-US" b="1" dirty="0">
                <a:solidFill>
                  <a:srgbClr val="FFFF00"/>
                </a:solidFill>
                <a:latin typeface="+mn-lt"/>
              </a:rPr>
              <a:t>Digital re-sale</a:t>
            </a:r>
            <a:endParaRPr lang="en-US" sz="4400" b="1" dirty="0">
              <a:solidFill>
                <a:srgbClr val="FFFF00"/>
              </a:solidFill>
              <a:latin typeface="+mn-lt"/>
              <a:cs typeface="American Typewriter"/>
            </a:endParaRPr>
          </a:p>
        </p:txBody>
      </p:sp>
      <p:sp>
        <p:nvSpPr>
          <p:cNvPr id="3" name="Content Placeholder 2"/>
          <p:cNvSpPr>
            <a:spLocks noGrp="1"/>
          </p:cNvSpPr>
          <p:nvPr>
            <p:ph sz="quarter" idx="10"/>
          </p:nvPr>
        </p:nvSpPr>
        <p:spPr>
          <a:xfrm>
            <a:off x="161635" y="967477"/>
            <a:ext cx="8797637" cy="5200188"/>
          </a:xfrm>
        </p:spPr>
        <p:txBody>
          <a:bodyPr>
            <a:normAutofit/>
          </a:bodyPr>
          <a:lstStyle/>
          <a:p>
            <a:r>
              <a:rPr lang="en-US" sz="2800" b="1" dirty="0" smtClean="0">
                <a:solidFill>
                  <a:schemeClr val="accent5"/>
                </a:solidFill>
                <a:latin typeface="+mn-lt"/>
                <a:cs typeface="American Typewriter"/>
              </a:rPr>
              <a:t>First Sale Doctrine v. EULA prohibition of re-sale</a:t>
            </a:r>
            <a:endParaRPr lang="en-US" dirty="0" smtClean="0">
              <a:solidFill>
                <a:schemeClr val="accent5"/>
              </a:solidFill>
              <a:latin typeface="+mn-lt"/>
              <a:cs typeface="American Typewriter"/>
            </a:endParaRPr>
          </a:p>
          <a:p>
            <a:r>
              <a:rPr lang="en-US" sz="2800" dirty="0" smtClean="0">
                <a:solidFill>
                  <a:schemeClr val="bg1"/>
                </a:solidFill>
                <a:latin typeface="+mn-lt"/>
                <a:cs typeface="American Typewriter"/>
              </a:rPr>
              <a:t>First Sale Doctrine limits right of copyright holder – enables distribution chain of reselling books, CD’s etc.</a:t>
            </a:r>
            <a:endParaRPr lang="en-US" sz="2800" dirty="0">
              <a:solidFill>
                <a:schemeClr val="bg1"/>
              </a:solidFill>
              <a:latin typeface="+mn-lt"/>
              <a:cs typeface="American Typewriter"/>
            </a:endParaRPr>
          </a:p>
          <a:p>
            <a:r>
              <a:rPr lang="en-US" sz="2800" dirty="0" smtClean="0">
                <a:solidFill>
                  <a:schemeClr val="bg1"/>
                </a:solidFill>
                <a:latin typeface="+mn-lt"/>
                <a:cs typeface="American Typewriter"/>
              </a:rPr>
              <a:t>BUT how does it apply to the digital world?</a:t>
            </a:r>
          </a:p>
          <a:p>
            <a:r>
              <a:rPr lang="en-US" sz="2800" dirty="0" smtClean="0">
                <a:solidFill>
                  <a:schemeClr val="bg1"/>
                </a:solidFill>
                <a:latin typeface="+mn-lt"/>
                <a:cs typeface="American Typewriter"/>
              </a:rPr>
              <a:t>“EU </a:t>
            </a:r>
            <a:r>
              <a:rPr lang="en-US" sz="2800" dirty="0">
                <a:solidFill>
                  <a:schemeClr val="bg1"/>
                </a:solidFill>
                <a:latin typeface="+mn-lt"/>
                <a:cs typeface="American Typewriter"/>
              </a:rPr>
              <a:t>court rules it's legal to resell digital games, software” </a:t>
            </a:r>
            <a:r>
              <a:rPr lang="en-US" sz="1600" dirty="0">
                <a:solidFill>
                  <a:schemeClr val="bg1"/>
                </a:solidFill>
                <a:latin typeface="+mn-lt"/>
                <a:cs typeface="American Typewriter"/>
                <a:hlinkClick r:id="rId2"/>
              </a:rPr>
              <a:t>http://www.joystiq.com/2012/07/03/eu-court-rules-its-legal-to-resell-digital-games-software</a:t>
            </a:r>
            <a:r>
              <a:rPr lang="en-US" sz="1600" dirty="0" smtClean="0">
                <a:solidFill>
                  <a:schemeClr val="bg1"/>
                </a:solidFill>
                <a:latin typeface="+mn-lt"/>
                <a:cs typeface="American Typewriter"/>
                <a:hlinkClick r:id="rId2"/>
              </a:rPr>
              <a:t>/</a:t>
            </a:r>
            <a:endParaRPr lang="en-US" sz="1600" dirty="0" smtClean="0">
              <a:solidFill>
                <a:schemeClr val="bg1"/>
              </a:solidFill>
              <a:latin typeface="+mn-lt"/>
              <a:cs typeface="American Typewriter"/>
            </a:endParaRPr>
          </a:p>
          <a:p>
            <a:r>
              <a:rPr lang="en-US" sz="2800" dirty="0" smtClean="0">
                <a:solidFill>
                  <a:schemeClr val="bg1"/>
                </a:solidFill>
                <a:latin typeface="+mn-lt"/>
                <a:cs typeface="American Typewriter"/>
              </a:rPr>
              <a:t>“A </a:t>
            </a:r>
            <a:r>
              <a:rPr lang="en-US" sz="2800" dirty="0">
                <a:solidFill>
                  <a:schemeClr val="bg1"/>
                </a:solidFill>
                <a:latin typeface="+mn-lt"/>
                <a:cs typeface="American Typewriter"/>
              </a:rPr>
              <a:t>Setback for Resellers of Digital </a:t>
            </a:r>
            <a:r>
              <a:rPr lang="en-US" sz="2800" dirty="0" smtClean="0">
                <a:solidFill>
                  <a:schemeClr val="bg1"/>
                </a:solidFill>
                <a:latin typeface="+mn-lt"/>
                <a:cs typeface="American Typewriter"/>
              </a:rPr>
              <a:t>Products” </a:t>
            </a:r>
            <a:r>
              <a:rPr lang="en-US" sz="1600" dirty="0" smtClean="0">
                <a:solidFill>
                  <a:schemeClr val="bg1"/>
                </a:solidFill>
                <a:latin typeface="+mn-lt"/>
                <a:cs typeface="American Typewriter"/>
                <a:hlinkClick r:id="rId3"/>
              </a:rPr>
              <a:t>http</a:t>
            </a:r>
            <a:r>
              <a:rPr lang="en-US" sz="1600" dirty="0">
                <a:solidFill>
                  <a:schemeClr val="bg1"/>
                </a:solidFill>
                <a:latin typeface="+mn-lt"/>
                <a:cs typeface="American Typewriter"/>
                <a:hlinkClick r:id="rId3"/>
              </a:rPr>
              <a:t>://www.nytimes.com/2013/04/02/business/media/redigi-loses-suit-over-reselling-of-digital-music.html?_r=</a:t>
            </a:r>
            <a:r>
              <a:rPr lang="en-US" sz="1600" dirty="0" smtClean="0">
                <a:solidFill>
                  <a:schemeClr val="bg1"/>
                </a:solidFill>
                <a:latin typeface="+mn-lt"/>
                <a:cs typeface="American Typewriter"/>
                <a:hlinkClick r:id="rId3"/>
              </a:rPr>
              <a:t>0</a:t>
            </a:r>
            <a:endParaRPr lang="en-US" sz="1600" dirty="0">
              <a:solidFill>
                <a:schemeClr val="bg1"/>
              </a:solidFill>
              <a:latin typeface="+mn-lt"/>
              <a:cs typeface="American Typewriter"/>
            </a:endParaRPr>
          </a:p>
          <a:p>
            <a:r>
              <a:rPr lang="en-US" sz="2800" b="1" dirty="0">
                <a:solidFill>
                  <a:schemeClr val="bg1"/>
                </a:solidFill>
                <a:latin typeface="+mn-lt"/>
              </a:rPr>
              <a:t>Capitol Records, LLC v. </a:t>
            </a:r>
            <a:r>
              <a:rPr lang="en-US" sz="2800" b="1" dirty="0" err="1">
                <a:solidFill>
                  <a:schemeClr val="bg1"/>
                </a:solidFill>
                <a:latin typeface="+mn-lt"/>
              </a:rPr>
              <a:t>ReDigi</a:t>
            </a:r>
            <a:r>
              <a:rPr lang="en-US" sz="2800" b="1" dirty="0">
                <a:solidFill>
                  <a:schemeClr val="bg1"/>
                </a:solidFill>
                <a:latin typeface="+mn-lt"/>
              </a:rPr>
              <a:t> Inc</a:t>
            </a:r>
            <a:r>
              <a:rPr lang="en-US" sz="2800" dirty="0" smtClean="0">
                <a:solidFill>
                  <a:schemeClr val="bg1"/>
                </a:solidFill>
                <a:latin typeface="+mn-lt"/>
              </a:rPr>
              <a:t>. </a:t>
            </a:r>
          </a:p>
          <a:p>
            <a:pPr marL="0" indent="0">
              <a:buNone/>
            </a:pPr>
            <a:r>
              <a:rPr lang="en-US" sz="2800" dirty="0">
                <a:solidFill>
                  <a:schemeClr val="bg1"/>
                </a:solidFill>
                <a:latin typeface="+mn-lt"/>
              </a:rPr>
              <a:t> </a:t>
            </a:r>
            <a:r>
              <a:rPr lang="en-US" sz="2800" dirty="0" smtClean="0">
                <a:solidFill>
                  <a:schemeClr val="bg1"/>
                </a:solidFill>
                <a:latin typeface="+mn-lt"/>
              </a:rPr>
              <a:t>  (being appealed)</a:t>
            </a:r>
            <a:endParaRPr lang="en-US" sz="2800" b="1" dirty="0">
              <a:solidFill>
                <a:schemeClr val="bg1"/>
              </a:solidFill>
              <a:latin typeface="+mn-lt"/>
            </a:endParaRPr>
          </a:p>
          <a:p>
            <a:endParaRPr lang="en-US" sz="1800" dirty="0" smtClean="0">
              <a:solidFill>
                <a:srgbClr val="FFFFFF"/>
              </a:solidFill>
              <a:latin typeface="American Typewriter"/>
              <a:cs typeface="American Typewriter"/>
            </a:endParaRPr>
          </a:p>
          <a:p>
            <a:pPr marL="0" indent="0">
              <a:buNone/>
            </a:pPr>
            <a:endParaRPr lang="en-US" dirty="0"/>
          </a:p>
          <a:p>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5270" y="5297714"/>
            <a:ext cx="1545374" cy="1014795"/>
          </a:xfrm>
          <a:prstGeom prst="rect">
            <a:avLst/>
          </a:prstGeom>
        </p:spPr>
      </p:pic>
    </p:spTree>
    <p:extLst>
      <p:ext uri="{BB962C8B-B14F-4D97-AF65-F5344CB8AC3E}">
        <p14:creationId xmlns:p14="http://schemas.microsoft.com/office/powerpoint/2010/main" val="1579590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alphaModFix amt="2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310"/>
            <a:ext cx="9144000" cy="1016000"/>
          </a:xfrm>
        </p:spPr>
        <p:txBody>
          <a:bodyPr>
            <a:normAutofit fontScale="90000"/>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merican Typewriter"/>
                <a:cs typeface="American Typewriter"/>
              </a:rPr>
              <a:t>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American Typewriter"/>
              </a:rPr>
              <a:t>Related Issue: </a:t>
            </a:r>
            <a:b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American Typewriter"/>
              </a:rPr>
            </a:b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American Typewriter"/>
              </a:rPr>
              <a:t>              The “kitchen sink” effect </a:t>
            </a:r>
            <a:endParaRPr lang="en-US" sz="3600" b="1" dirty="0">
              <a:solidFill>
                <a:srgbClr val="000090"/>
              </a:solidFill>
              <a:latin typeface="+mn-lt"/>
              <a:cs typeface="American Typewriter"/>
            </a:endParaRPr>
          </a:p>
        </p:txBody>
      </p:sp>
      <p:sp>
        <p:nvSpPr>
          <p:cNvPr id="5" name="Content Placeholder 4"/>
          <p:cNvSpPr>
            <a:spLocks noGrp="1"/>
          </p:cNvSpPr>
          <p:nvPr>
            <p:ph sz="half" idx="2"/>
          </p:nvPr>
        </p:nvSpPr>
        <p:spPr>
          <a:xfrm>
            <a:off x="4284104" y="985808"/>
            <a:ext cx="4859896" cy="6066510"/>
          </a:xfrm>
        </p:spPr>
        <p:txBody>
          <a:bodyPr>
            <a:normAutofit/>
          </a:bodyPr>
          <a:lstStyle/>
          <a:p>
            <a:pPr marL="0" indent="0">
              <a:buNone/>
            </a:pPr>
            <a:r>
              <a:rPr lang="en-US" sz="2000" dirty="0" smtClean="0">
                <a:solidFill>
                  <a:schemeClr val="tx1"/>
                </a:solidFill>
                <a:latin typeface="+mn-lt"/>
              </a:rPr>
              <a:t>“You </a:t>
            </a:r>
            <a:r>
              <a:rPr lang="en-US" sz="2000" dirty="0">
                <a:solidFill>
                  <a:schemeClr val="tx1"/>
                </a:solidFill>
                <a:latin typeface="+mn-lt"/>
              </a:rPr>
              <a:t>may not purchase, sell, gift or trade any Account, or offer to purchase, sell, gift or trade any Account, and any such attempt shall be null and void. Blizzard owns, has licensed, or otherwise has rights to all of the content that appears in the Game. You agree that you have no right or title in or to any such content, including without limitation the virtual goods or currency appearing or originating in the Game, or any other attributes associated with any Account. Blizzard does not recognize any purported transfers of virtual property executed outside of the Game, or the purported sale, gift or trade in the “real world” of anything that appears or originates in the Game. Accordingly, you may not sell in-game items or currency for “real” money, or exchange those items or currency for value outside of the Game</a:t>
            </a:r>
            <a:r>
              <a:rPr lang="en-US" sz="2000" dirty="0" smtClean="0">
                <a:solidFill>
                  <a:schemeClr val="tx1"/>
                </a:solidFill>
                <a:latin typeface="+mn-lt"/>
              </a:rPr>
              <a:t>.” </a:t>
            </a:r>
            <a:endParaRPr lang="en-US" sz="2000" dirty="0">
              <a:solidFill>
                <a:schemeClr val="tx1"/>
              </a:solidFill>
              <a:latin typeface="+mn-lt"/>
            </a:endParaRPr>
          </a:p>
          <a:p>
            <a:pPr marL="0" indent="0">
              <a:buNone/>
            </a:pPr>
            <a:endParaRPr lang="en-US" dirty="0"/>
          </a:p>
        </p:txBody>
      </p:sp>
      <p:pic>
        <p:nvPicPr>
          <p:cNvPr id="6" name="Content Placeholder 5" descr="photo.JP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t="-279"/>
          <a:stretch/>
        </p:blipFill>
        <p:spPr>
          <a:xfrm>
            <a:off x="173232" y="1725165"/>
            <a:ext cx="3945514" cy="3165959"/>
          </a:xfrm>
        </p:spPr>
      </p:pic>
    </p:spTree>
    <p:extLst>
      <p:ext uri="{BB962C8B-B14F-4D97-AF65-F5344CB8AC3E}">
        <p14:creationId xmlns:p14="http://schemas.microsoft.com/office/powerpoint/2010/main" val="187665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76"/>
            <a:ext cx="8229600" cy="1016000"/>
          </a:xfrm>
        </p:spPr>
        <p:txBody>
          <a:bodyPr>
            <a:normAutofit/>
          </a:bodyPr>
          <a:lstStyle/>
          <a:p>
            <a:r>
              <a:rPr lang="en-US" sz="4800" b="1" dirty="0" smtClean="0">
                <a:solidFill>
                  <a:srgbClr val="FFFF00"/>
                </a:solidFill>
                <a:latin typeface="+mn-lt"/>
              </a:rPr>
              <a:t>  Follow up to Mavis </a:t>
            </a:r>
            <a:r>
              <a:rPr lang="en-US" sz="4800" b="1" dirty="0">
                <a:solidFill>
                  <a:srgbClr val="FFFF00"/>
                </a:solidFill>
                <a:latin typeface="+mn-lt"/>
              </a:rPr>
              <a:t>D</a:t>
            </a:r>
            <a:r>
              <a:rPr lang="en-US" sz="4800" b="1" dirty="0" smtClean="0">
                <a:solidFill>
                  <a:srgbClr val="FFFF00"/>
                </a:solidFill>
                <a:latin typeface="+mn-lt"/>
              </a:rPr>
              <a:t>ixon</a:t>
            </a:r>
            <a:endParaRPr lang="en-US" sz="4800" b="1" dirty="0">
              <a:solidFill>
                <a:srgbClr val="FFFF00"/>
              </a:solidFill>
              <a:latin typeface="+mn-lt"/>
            </a:endParaRPr>
          </a:p>
        </p:txBody>
      </p:sp>
      <p:pic>
        <p:nvPicPr>
          <p:cNvPr id="4" name="Content Placeholder 3" descr="Screen Shot 2015-10-19 at 10.47.00 A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177" r="93"/>
          <a:stretch/>
        </p:blipFill>
        <p:spPr>
          <a:xfrm>
            <a:off x="1508016" y="1157288"/>
            <a:ext cx="6111433" cy="4568825"/>
          </a:xfrm>
        </p:spPr>
      </p:pic>
      <p:sp>
        <p:nvSpPr>
          <p:cNvPr id="5" name="TextBox 4"/>
          <p:cNvSpPr txBox="1"/>
          <p:nvPr/>
        </p:nvSpPr>
        <p:spPr>
          <a:xfrm>
            <a:off x="121605" y="5726113"/>
            <a:ext cx="9022396" cy="523220"/>
          </a:xfrm>
          <a:prstGeom prst="rect">
            <a:avLst/>
          </a:prstGeom>
          <a:noFill/>
        </p:spPr>
        <p:txBody>
          <a:bodyPr wrap="square" rtlCol="0">
            <a:spAutoFit/>
          </a:bodyPr>
          <a:lstStyle/>
          <a:p>
            <a:r>
              <a:rPr lang="en-US" sz="1000" dirty="0">
                <a:hlinkClick r:id="rId3"/>
              </a:rPr>
              <a:t>https://www.techdirt.com/articles/20151007/10540632468/konami-ingeniously-fuses-two-things-everybody-hates-insurance-in-game-</a:t>
            </a:r>
            <a:r>
              <a:rPr lang="en-US" sz="1000" dirty="0" smtClean="0">
                <a:hlinkClick r:id="rId3"/>
              </a:rPr>
              <a:t>microtransactions.shtml</a:t>
            </a:r>
            <a:endParaRPr lang="en-US" sz="1000" dirty="0" smtClean="0"/>
          </a:p>
          <a:p>
            <a:endParaRPr lang="en-US" dirty="0"/>
          </a:p>
        </p:txBody>
      </p:sp>
    </p:spTree>
    <p:extLst>
      <p:ext uri="{BB962C8B-B14F-4D97-AF65-F5344CB8AC3E}">
        <p14:creationId xmlns:p14="http://schemas.microsoft.com/office/powerpoint/2010/main" val="1202677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88"/>
            <a:ext cx="8229600" cy="1016000"/>
          </a:xfrm>
        </p:spPr>
        <p:txBody>
          <a:bodyPr/>
          <a:lstStyle/>
          <a:p>
            <a:r>
              <a:rPr lang="en-US" dirty="0" smtClean="0"/>
              <a:t>   </a:t>
            </a:r>
            <a:r>
              <a:rPr lang="en-US" b="1" dirty="0" smtClean="0">
                <a:ln w="17780" cmpd="sng">
                  <a:solidFill>
                    <a:srgbClr val="FFFFFF"/>
                  </a:solidFill>
                  <a:prstDash val="solid"/>
                  <a:miter lim="800000"/>
                </a:ln>
                <a:solidFill>
                  <a:srgbClr val="FFFF00"/>
                </a:solidFill>
                <a:effectLst>
                  <a:outerShdw blurRad="50800" algn="tl" rotWithShape="0">
                    <a:srgbClr val="000000"/>
                  </a:outerShdw>
                </a:effectLst>
                <a:latin typeface="+mn-lt"/>
                <a:cs typeface="American Typewriter"/>
              </a:rPr>
              <a:t>Related Issue: Death</a:t>
            </a:r>
            <a:endParaRPr lang="en-US" b="1" dirty="0">
              <a:ln w="17780" cmpd="sng">
                <a:solidFill>
                  <a:srgbClr val="FFFFFF"/>
                </a:solidFill>
                <a:prstDash val="solid"/>
                <a:miter lim="800000"/>
              </a:ln>
              <a:solidFill>
                <a:srgbClr val="FFFF00"/>
              </a:solidFill>
              <a:effectLst>
                <a:outerShdw blurRad="50800" algn="tl" rotWithShape="0">
                  <a:srgbClr val="000000"/>
                </a:outerShdw>
              </a:effectLst>
              <a:latin typeface="+mn-lt"/>
              <a:cs typeface="American Typewriter"/>
            </a:endParaRPr>
          </a:p>
        </p:txBody>
      </p:sp>
      <p:sp>
        <p:nvSpPr>
          <p:cNvPr id="3" name="Content Placeholder 2"/>
          <p:cNvSpPr>
            <a:spLocks noGrp="1"/>
          </p:cNvSpPr>
          <p:nvPr>
            <p:ph sz="quarter" idx="10"/>
          </p:nvPr>
        </p:nvSpPr>
        <p:spPr>
          <a:xfrm>
            <a:off x="457199" y="1100688"/>
            <a:ext cx="8505371" cy="4625446"/>
          </a:xfrm>
        </p:spPr>
        <p:txBody>
          <a:bodyPr/>
          <a:lstStyle/>
          <a:p>
            <a:r>
              <a:rPr lang="en-US" sz="2800" b="1" dirty="0" smtClean="0">
                <a:solidFill>
                  <a:schemeClr val="bg1"/>
                </a:solidFill>
                <a:latin typeface="+mn-lt"/>
                <a:cs typeface="American Typewriter"/>
              </a:rPr>
              <a:t>What happens to your digital library of games when you die?</a:t>
            </a:r>
          </a:p>
          <a:p>
            <a:r>
              <a:rPr lang="en-US" sz="2800" b="1" dirty="0" smtClean="0">
                <a:solidFill>
                  <a:schemeClr val="bg1"/>
                </a:solidFill>
                <a:latin typeface="+mn-lt"/>
                <a:cs typeface="American Typewriter"/>
              </a:rPr>
              <a:t>Real library is bequeathed as property…digital property tends to be personal license to user only.</a:t>
            </a:r>
          </a:p>
          <a:p>
            <a:endParaRPr lang="en-US" dirty="0"/>
          </a:p>
          <a:p>
            <a:endParaRPr lang="en-US" dirty="0" smtClean="0"/>
          </a:p>
          <a:p>
            <a:endParaRPr lang="en-US" dirty="0"/>
          </a:p>
          <a:p>
            <a:endParaRPr lang="en-US" dirty="0"/>
          </a:p>
        </p:txBody>
      </p:sp>
      <p:pic>
        <p:nvPicPr>
          <p:cNvPr id="7" name="Content Placeholder 3" descr="file0001419180948.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8000" y="84688"/>
            <a:ext cx="1498600" cy="1152769"/>
          </a:xfrm>
          <a:prstGeom prst="rect">
            <a:avLst/>
          </a:prstGeom>
        </p:spPr>
      </p:pic>
      <p:pic>
        <p:nvPicPr>
          <p:cNvPr id="8" name="Content Placeholder 5" descr="file3361293995004.jpg"/>
          <p:cNvPicPr>
            <a:picLocks noChangeAspect="1"/>
          </p:cNvPicPr>
          <p:nvPr/>
        </p:nvPicPr>
        <p:blipFill rotWithShape="1">
          <a:blip r:embed="rId3" cstate="email">
            <a:extLst>
              <a:ext uri="{28A0092B-C50C-407E-A947-70E740481C1C}">
                <a14:useLocalDpi xmlns:a14="http://schemas.microsoft.com/office/drawing/2010/main"/>
              </a:ext>
            </a:extLst>
          </a:blip>
          <a:srcRect l="-189" r="-189"/>
          <a:stretch/>
        </p:blipFill>
        <p:spPr>
          <a:xfrm>
            <a:off x="4165600" y="3287734"/>
            <a:ext cx="4191000" cy="2783086"/>
          </a:xfrm>
          <a:prstGeom prst="rect">
            <a:avLst/>
          </a:prstGeom>
        </p:spPr>
      </p:pic>
      <p:pic>
        <p:nvPicPr>
          <p:cNvPr id="9" name="Content Placeholder 7" descr="file0002024035046.jpg"/>
          <p:cNvPicPr>
            <a:picLocks noChangeAspect="1"/>
          </p:cNvPicPr>
          <p:nvPr/>
        </p:nvPicPr>
        <p:blipFill rotWithShape="1">
          <a:blip r:embed="rId4" cstate="email">
            <a:extLst>
              <a:ext uri="{28A0092B-C50C-407E-A947-70E740481C1C}">
                <a14:useLocalDpi xmlns:a14="http://schemas.microsoft.com/office/drawing/2010/main"/>
              </a:ext>
            </a:extLst>
          </a:blip>
          <a:srcRect l="-294" r="-296"/>
          <a:stretch/>
        </p:blipFill>
        <p:spPr>
          <a:xfrm>
            <a:off x="1073934" y="3160734"/>
            <a:ext cx="1910566" cy="2783086"/>
          </a:xfrm>
          <a:prstGeom prst="rect">
            <a:avLst/>
          </a:prstGeom>
        </p:spPr>
      </p:pic>
    </p:spTree>
    <p:extLst>
      <p:ext uri="{BB962C8B-B14F-4D97-AF65-F5344CB8AC3E}">
        <p14:creationId xmlns:p14="http://schemas.microsoft.com/office/powerpoint/2010/main" val="2832262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48100"/>
          </a:xfrm>
        </p:spPr>
        <p:txBody>
          <a:bodyPr>
            <a:normAutofit fontScale="90000"/>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merican Typewriter"/>
                <a:cs typeface="American Typewriter"/>
              </a:rPr>
              <a:t>    </a:t>
            </a:r>
            <a:r>
              <a:rPr lang="en-US" b="1" dirty="0" smtClean="0">
                <a:solidFill>
                  <a:srgbClr val="FFFF00"/>
                </a:solidFill>
                <a:latin typeface="+mn-lt"/>
              </a:rPr>
              <a:t>Related Issue: </a:t>
            </a:r>
            <a:r>
              <a:rPr lang="en-US" b="1" dirty="0">
                <a:solidFill>
                  <a:srgbClr val="FFFF00"/>
                </a:solidFill>
                <a:latin typeface="+mn-lt"/>
              </a:rPr>
              <a:t/>
            </a:r>
            <a:br>
              <a:rPr lang="en-US" b="1" dirty="0">
                <a:solidFill>
                  <a:srgbClr val="FFFF00"/>
                </a:solidFill>
                <a:latin typeface="+mn-lt"/>
              </a:rPr>
            </a:br>
            <a:r>
              <a:rPr lang="en-US" b="1" dirty="0">
                <a:solidFill>
                  <a:srgbClr val="FFFF00"/>
                </a:solidFill>
                <a:latin typeface="+mn-lt"/>
              </a:rPr>
              <a:t>     Non-circumvention </a:t>
            </a:r>
            <a:r>
              <a:rPr lang="en-US"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mn-lt"/>
              </a:rPr>
              <a:t> </a:t>
            </a:r>
            <a:endParaRPr lang="en-US" dirty="0">
              <a:solidFill>
                <a:srgbClr val="FFFF00"/>
              </a:solidFill>
              <a:latin typeface="+mn-lt"/>
            </a:endParaRPr>
          </a:p>
        </p:txBody>
      </p:sp>
      <p:sp>
        <p:nvSpPr>
          <p:cNvPr id="3" name="Content Placeholder 2"/>
          <p:cNvSpPr>
            <a:spLocks noGrp="1"/>
          </p:cNvSpPr>
          <p:nvPr>
            <p:ph sz="quarter" idx="10"/>
          </p:nvPr>
        </p:nvSpPr>
        <p:spPr>
          <a:xfrm>
            <a:off x="0" y="1148879"/>
            <a:ext cx="9144000" cy="4577255"/>
          </a:xfrm>
        </p:spPr>
        <p:txBody>
          <a:bodyPr/>
          <a:lstStyle/>
          <a:p>
            <a:r>
              <a:rPr lang="en-US" sz="2800" dirty="0" smtClean="0">
                <a:solidFill>
                  <a:schemeClr val="bg1"/>
                </a:solidFill>
                <a:latin typeface="+mn-lt"/>
                <a:cs typeface="American Typewriter"/>
              </a:rPr>
              <a:t>EULA’s usually </a:t>
            </a:r>
            <a:r>
              <a:rPr lang="en-US" sz="2800" dirty="0">
                <a:solidFill>
                  <a:schemeClr val="bg1"/>
                </a:solidFill>
                <a:latin typeface="+mn-lt"/>
                <a:cs typeface="American Typewriter"/>
              </a:rPr>
              <a:t>prohibit </a:t>
            </a:r>
            <a:r>
              <a:rPr lang="en-US" sz="2800" dirty="0" smtClean="0">
                <a:solidFill>
                  <a:schemeClr val="bg1"/>
                </a:solidFill>
                <a:latin typeface="+mn-lt"/>
                <a:cs typeface="American Typewriter"/>
              </a:rPr>
              <a:t>reverse engineering</a:t>
            </a:r>
          </a:p>
          <a:p>
            <a:r>
              <a:rPr lang="en-US" sz="2800" b="1" dirty="0" smtClean="0">
                <a:solidFill>
                  <a:schemeClr val="bg1"/>
                </a:solidFill>
                <a:latin typeface="+mn-lt"/>
                <a:cs typeface="American Typewriter"/>
              </a:rPr>
              <a:t>Remember</a:t>
            </a:r>
            <a:r>
              <a:rPr lang="en-US" sz="2800" dirty="0" smtClean="0">
                <a:solidFill>
                  <a:schemeClr val="bg1"/>
                </a:solidFill>
                <a:latin typeface="+mn-lt"/>
                <a:cs typeface="American Typewriter"/>
              </a:rPr>
              <a:t> “Blizzard/</a:t>
            </a:r>
            <a:r>
              <a:rPr lang="en-US" sz="2800" dirty="0" err="1" smtClean="0">
                <a:solidFill>
                  <a:schemeClr val="bg1"/>
                </a:solidFill>
                <a:latin typeface="+mn-lt"/>
                <a:cs typeface="American Typewriter"/>
              </a:rPr>
              <a:t>BnetD</a:t>
            </a:r>
            <a:r>
              <a:rPr lang="en-US" sz="2800" dirty="0" smtClean="0">
                <a:solidFill>
                  <a:schemeClr val="bg1"/>
                </a:solidFill>
                <a:latin typeface="+mn-lt"/>
                <a:cs typeface="American Typewriter"/>
              </a:rPr>
              <a:t>”</a:t>
            </a:r>
          </a:p>
          <a:p>
            <a:r>
              <a:rPr lang="en-US" sz="2800" dirty="0">
                <a:solidFill>
                  <a:schemeClr val="bg1"/>
                </a:solidFill>
                <a:latin typeface="+mn-lt"/>
                <a:cs typeface="American Typewriter"/>
              </a:rPr>
              <a:t>“Digital Locks” v. </a:t>
            </a:r>
            <a:r>
              <a:rPr lang="en-US" sz="2800" dirty="0">
                <a:solidFill>
                  <a:srgbClr val="FFFF00"/>
                </a:solidFill>
                <a:latin typeface="+mn-lt"/>
                <a:cs typeface="American Typewriter"/>
              </a:rPr>
              <a:t>IP right to </a:t>
            </a:r>
            <a:r>
              <a:rPr lang="en-US" sz="2800" b="1" dirty="0">
                <a:solidFill>
                  <a:srgbClr val="FFFF00"/>
                </a:solidFill>
                <a:latin typeface="+mn-lt"/>
                <a:cs typeface="American Typewriter"/>
              </a:rPr>
              <a:t>“reverse engineer</a:t>
            </a:r>
            <a:r>
              <a:rPr lang="en-US" sz="2800" b="1" dirty="0" smtClean="0">
                <a:solidFill>
                  <a:srgbClr val="FFFF00"/>
                </a:solidFill>
                <a:latin typeface="+mn-lt"/>
                <a:cs typeface="American Typewriter"/>
              </a:rPr>
              <a:t>” </a:t>
            </a:r>
          </a:p>
          <a:p>
            <a:r>
              <a:rPr lang="en-US" sz="2800" dirty="0" smtClean="0">
                <a:solidFill>
                  <a:srgbClr val="FF0000"/>
                </a:solidFill>
                <a:latin typeface="+mn-lt"/>
                <a:cs typeface="American Typewriter"/>
              </a:rPr>
              <a:t>U</a:t>
            </a:r>
            <a:r>
              <a:rPr lang="en-US" sz="2800" dirty="0" smtClean="0">
                <a:solidFill>
                  <a:schemeClr val="bg1"/>
                </a:solidFill>
                <a:latin typeface="+mn-lt"/>
                <a:cs typeface="American Typewriter"/>
              </a:rPr>
              <a:t>.S.</a:t>
            </a:r>
            <a:r>
              <a:rPr lang="en-US" sz="2800" dirty="0" smtClean="0">
                <a:solidFill>
                  <a:schemeClr val="tx2">
                    <a:lumMod val="60000"/>
                    <a:lumOff val="40000"/>
                  </a:schemeClr>
                </a:solidFill>
                <a:latin typeface="+mn-lt"/>
                <a:cs typeface="American Typewriter"/>
              </a:rPr>
              <a:t>A</a:t>
            </a:r>
            <a:r>
              <a:rPr lang="en-US" sz="2800" dirty="0" smtClean="0">
                <a:solidFill>
                  <a:schemeClr val="bg1"/>
                </a:solidFill>
                <a:latin typeface="+mn-lt"/>
                <a:cs typeface="American Typewriter"/>
              </a:rPr>
              <a:t>. </a:t>
            </a:r>
            <a:r>
              <a:rPr lang="en-US" sz="2800" b="1" dirty="0" smtClean="0">
                <a:solidFill>
                  <a:schemeClr val="bg1"/>
                </a:solidFill>
                <a:latin typeface="+mn-lt"/>
                <a:cs typeface="American Typewriter"/>
              </a:rPr>
              <a:t>DMCA </a:t>
            </a:r>
            <a:r>
              <a:rPr lang="en-US" sz="2800" b="1" dirty="0">
                <a:solidFill>
                  <a:schemeClr val="bg1"/>
                </a:solidFill>
                <a:latin typeface="+mn-lt"/>
                <a:cs typeface="American Typewriter"/>
              </a:rPr>
              <a:t>non-circumvention </a:t>
            </a:r>
            <a:r>
              <a:rPr lang="en-US" sz="2800" b="1" dirty="0" smtClean="0">
                <a:solidFill>
                  <a:schemeClr val="bg1"/>
                </a:solidFill>
                <a:latin typeface="+mn-lt"/>
                <a:cs typeface="American Typewriter"/>
              </a:rPr>
              <a:t>provisions</a:t>
            </a:r>
          </a:p>
          <a:p>
            <a:r>
              <a:rPr lang="en-US" sz="2800" dirty="0" smtClean="0">
                <a:solidFill>
                  <a:schemeClr val="bg1"/>
                </a:solidFill>
                <a:latin typeface="+mn-lt"/>
                <a:cs typeface="American Typewriter"/>
              </a:rPr>
              <a:t>New Copyright Act (Canada) criticized for too broad empowerment of “Technological Protection Mechanisms” …“ Unlocking Bill C-11: What are Digital locks, and Why Should You Care?</a:t>
            </a:r>
            <a:r>
              <a:rPr lang="en-US" sz="2800" dirty="0">
                <a:solidFill>
                  <a:schemeClr val="bg1"/>
                </a:solidFill>
                <a:latin typeface="+mn-lt"/>
                <a:cs typeface="American Typewriter"/>
              </a:rPr>
              <a:t>” </a:t>
            </a:r>
            <a:r>
              <a:rPr lang="en-US" sz="1600" dirty="0">
                <a:latin typeface="+mn-lt"/>
                <a:hlinkClick r:id="rId2"/>
              </a:rPr>
              <a:t>http://thefulcrum.ca/2012/02/unlocking-bill-c-11-what-are-digital-locks-and-why-should-you-care/#.UKVU4-Oe-</a:t>
            </a:r>
            <a:r>
              <a:rPr lang="en-US" sz="1600" dirty="0" smtClean="0">
                <a:latin typeface="+mn-lt"/>
                <a:hlinkClick r:id="rId2"/>
              </a:rPr>
              <a:t>OU</a:t>
            </a:r>
            <a:endParaRPr lang="en-US" sz="1600" dirty="0" smtClean="0">
              <a:latin typeface="+mn-lt"/>
            </a:endParaRPr>
          </a:p>
          <a:p>
            <a:endParaRPr lang="en-US" dirty="0"/>
          </a:p>
          <a:p>
            <a:endParaRPr lang="en-US" dirty="0" smtClean="0"/>
          </a:p>
          <a:p>
            <a:endParaRPr lang="en-US" dirty="0" smtClean="0"/>
          </a:p>
          <a:p>
            <a:endParaRPr lang="en-US" dirty="0" smtClean="0"/>
          </a:p>
          <a:p>
            <a:endParaRPr lang="en-US" dirty="0"/>
          </a:p>
        </p:txBody>
      </p:sp>
      <p:pic>
        <p:nvPicPr>
          <p:cNvPr id="5" name="Content Placeholder 2" descr="file00093190690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80931" y="4782126"/>
            <a:ext cx="1355807" cy="1700922"/>
          </a:xfrm>
          <a:prstGeom prst="rect">
            <a:avLst/>
          </a:prstGeom>
        </p:spPr>
      </p:pic>
    </p:spTree>
    <p:extLst>
      <p:ext uri="{BB962C8B-B14F-4D97-AF65-F5344CB8AC3E}">
        <p14:creationId xmlns:p14="http://schemas.microsoft.com/office/powerpoint/2010/main" val="793765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55"/>
            <a:ext cx="8229600" cy="1016000"/>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rgbClr val="FFFF00"/>
                </a:solidFill>
              </a:rPr>
              <a:t>The Future</a:t>
            </a:r>
            <a:endParaRPr lang="en-US" b="1" dirty="0">
              <a:ln w="50800"/>
              <a:solidFill>
                <a:srgbClr val="FFFF00"/>
              </a:solidFill>
            </a:endParaRPr>
          </a:p>
        </p:txBody>
      </p:sp>
      <p:sp>
        <p:nvSpPr>
          <p:cNvPr id="3" name="Content Placeholder 2"/>
          <p:cNvSpPr>
            <a:spLocks noGrp="1"/>
          </p:cNvSpPr>
          <p:nvPr>
            <p:ph sz="quarter" idx="10"/>
          </p:nvPr>
        </p:nvSpPr>
        <p:spPr>
          <a:xfrm>
            <a:off x="216469" y="1185355"/>
            <a:ext cx="8470331" cy="4540779"/>
          </a:xfrm>
        </p:spPr>
        <p:txBody>
          <a:bodyPr>
            <a:normAutofit/>
          </a:bodyPr>
          <a:lstStyle/>
          <a:p>
            <a:r>
              <a:rPr lang="en-US" sz="3600" b="1" dirty="0" smtClean="0">
                <a:solidFill>
                  <a:schemeClr val="bg1"/>
                </a:solidFill>
                <a:latin typeface="+mn-lt"/>
                <a:cs typeface="American Typewriter"/>
              </a:rPr>
              <a:t>Backlash?</a:t>
            </a:r>
          </a:p>
          <a:p>
            <a:r>
              <a:rPr lang="en-US" sz="3600" dirty="0" smtClean="0">
                <a:solidFill>
                  <a:schemeClr val="bg1"/>
                </a:solidFill>
                <a:latin typeface="+mn-lt"/>
                <a:cs typeface="American Typewriter"/>
              </a:rPr>
              <a:t>SDK’s</a:t>
            </a:r>
            <a:endParaRPr lang="en-US" sz="3600" dirty="0">
              <a:solidFill>
                <a:schemeClr val="bg1"/>
              </a:solidFill>
              <a:latin typeface="+mn-lt"/>
              <a:cs typeface="American Typewriter"/>
            </a:endParaRPr>
          </a:p>
          <a:p>
            <a:r>
              <a:rPr lang="en-US" sz="3600" dirty="0" smtClean="0">
                <a:solidFill>
                  <a:schemeClr val="bg1"/>
                </a:solidFill>
                <a:latin typeface="+mn-lt"/>
                <a:cs typeface="American Typewriter"/>
              </a:rPr>
              <a:t>Creative Commons </a:t>
            </a:r>
          </a:p>
          <a:p>
            <a:r>
              <a:rPr lang="en-US" sz="3600" dirty="0" smtClean="0">
                <a:solidFill>
                  <a:schemeClr val="bg1"/>
                </a:solidFill>
                <a:latin typeface="+mn-lt"/>
                <a:cs typeface="American Typewriter"/>
              </a:rPr>
              <a:t>Open Source</a:t>
            </a:r>
          </a:p>
          <a:p>
            <a:r>
              <a:rPr lang="en-US" sz="3600" dirty="0" smtClean="0">
                <a:solidFill>
                  <a:schemeClr val="bg1"/>
                </a:solidFill>
                <a:latin typeface="+mn-lt"/>
                <a:cs typeface="American Typewriter"/>
              </a:rPr>
              <a:t>Crowdsourcing</a:t>
            </a:r>
          </a:p>
          <a:p>
            <a:endParaRPr lang="en-US" dirty="0">
              <a:solidFill>
                <a:srgbClr val="FFFF00"/>
              </a:solidFill>
              <a:latin typeface="American Typewriter"/>
              <a:cs typeface="American Typewriter"/>
            </a:endParaRPr>
          </a:p>
          <a:p>
            <a:pPr marL="0" indent="0">
              <a:buNone/>
            </a:pPr>
            <a:r>
              <a:rPr lang="en-US" sz="3600" b="1" dirty="0" smtClean="0">
                <a:solidFill>
                  <a:srgbClr val="FFFF00"/>
                </a:solidFill>
                <a:latin typeface="+mn-lt"/>
                <a:cs typeface="American Typewriter"/>
              </a:rPr>
              <a:t>But all are contracts too!</a:t>
            </a:r>
            <a:endParaRPr lang="en-US" sz="3600" b="1" dirty="0">
              <a:solidFill>
                <a:srgbClr val="FFFF00"/>
              </a:solidFill>
              <a:latin typeface="+mn-lt"/>
              <a:cs typeface="American Typewriter"/>
            </a:endParaRPr>
          </a:p>
        </p:txBody>
      </p:sp>
      <p:pic>
        <p:nvPicPr>
          <p:cNvPr id="5" name="Content Placeholder 3" descr="file000816664414.jpg"/>
          <p:cNvPicPr>
            <a:picLocks noChangeAspect="1"/>
          </p:cNvPicPr>
          <p:nvPr/>
        </p:nvPicPr>
        <p:blipFill rotWithShape="1">
          <a:blip r:embed="rId2" cstate="email">
            <a:extLst>
              <a:ext uri="{28A0092B-C50C-407E-A947-70E740481C1C}">
                <a14:useLocalDpi xmlns:a14="http://schemas.microsoft.com/office/drawing/2010/main"/>
              </a:ext>
            </a:extLst>
          </a:blip>
          <a:srcRect r="-635"/>
          <a:stretch/>
        </p:blipFill>
        <p:spPr>
          <a:xfrm>
            <a:off x="5989857" y="929615"/>
            <a:ext cx="3154143" cy="3842120"/>
          </a:xfrm>
          <a:prstGeom prst="rect">
            <a:avLst/>
          </a:prstGeom>
        </p:spPr>
      </p:pic>
    </p:spTree>
    <p:extLst>
      <p:ext uri="{BB962C8B-B14F-4D97-AF65-F5344CB8AC3E}">
        <p14:creationId xmlns:p14="http://schemas.microsoft.com/office/powerpoint/2010/main" val="973435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accent2">
                <a:alpha val="38000"/>
              </a:schemeClr>
            </a:gs>
            <a:gs pos="100000">
              <a:schemeClr val="tx2">
                <a:alpha val="35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043" y="0"/>
            <a:ext cx="8229600" cy="1016000"/>
          </a:xfrm>
        </p:spPr>
        <p:txBody>
          <a:bodyPr/>
          <a:lstStyle/>
          <a:p>
            <a:r>
              <a:rPr lang="en-US" dirty="0" smtClean="0"/>
              <a:t> </a:t>
            </a:r>
            <a:r>
              <a:rPr lang="en-US" b="1" dirty="0" smtClean="0">
                <a:solidFill>
                  <a:srgbClr val="FFFF00"/>
                </a:solidFill>
                <a:latin typeface="+mn-lt"/>
                <a:cs typeface="American Typewriter"/>
              </a:rPr>
              <a:t>Other Possible Answers</a:t>
            </a:r>
            <a:endParaRPr lang="en-US" b="1" dirty="0">
              <a:solidFill>
                <a:srgbClr val="FFFF00"/>
              </a:solidFill>
              <a:latin typeface="+mn-lt"/>
              <a:cs typeface="American Typewriter"/>
            </a:endParaRPr>
          </a:p>
        </p:txBody>
      </p:sp>
      <p:sp>
        <p:nvSpPr>
          <p:cNvPr id="3" name="Content Placeholder 2"/>
          <p:cNvSpPr>
            <a:spLocks noGrp="1"/>
          </p:cNvSpPr>
          <p:nvPr>
            <p:ph sz="quarter" idx="10"/>
          </p:nvPr>
        </p:nvSpPr>
        <p:spPr>
          <a:xfrm>
            <a:off x="230900" y="831936"/>
            <a:ext cx="8803062" cy="6026063"/>
          </a:xfrm>
        </p:spPr>
        <p:txBody>
          <a:bodyPr>
            <a:normAutofit/>
          </a:bodyPr>
          <a:lstStyle/>
          <a:p>
            <a:r>
              <a:rPr lang="en-US" sz="2800" dirty="0" smtClean="0">
                <a:solidFill>
                  <a:schemeClr val="tx1"/>
                </a:solidFill>
                <a:latin typeface="+mn-lt"/>
                <a:cs typeface="American Typewriter"/>
              </a:rPr>
              <a:t>Consumer protection laws</a:t>
            </a:r>
          </a:p>
          <a:p>
            <a:r>
              <a:rPr lang="en-US" sz="2800" dirty="0" smtClean="0">
                <a:solidFill>
                  <a:schemeClr val="tx1"/>
                </a:solidFill>
                <a:latin typeface="+mn-lt"/>
                <a:cs typeface="American Typewriter"/>
              </a:rPr>
              <a:t>International Law “standard forms”</a:t>
            </a:r>
          </a:p>
          <a:p>
            <a:r>
              <a:rPr lang="en-US" sz="2800" dirty="0" smtClean="0">
                <a:solidFill>
                  <a:schemeClr val="tx1"/>
                </a:solidFill>
                <a:latin typeface="+mn-lt"/>
                <a:cs typeface="American Typewriter"/>
              </a:rPr>
              <a:t>“Anonymous”  </a:t>
            </a:r>
          </a:p>
          <a:p>
            <a:r>
              <a:rPr lang="en-US" sz="2800" dirty="0" smtClean="0">
                <a:solidFill>
                  <a:schemeClr val="tx1"/>
                </a:solidFill>
                <a:latin typeface="+mn-lt"/>
                <a:cs typeface="American Typewriter"/>
              </a:rPr>
              <a:t>“</a:t>
            </a:r>
            <a:r>
              <a:rPr lang="en-US" sz="2800" dirty="0" err="1">
                <a:solidFill>
                  <a:schemeClr val="tx1"/>
                </a:solidFill>
                <a:latin typeface="+mn-lt"/>
                <a:cs typeface="American Typewriter"/>
              </a:rPr>
              <a:t>H</a:t>
            </a:r>
            <a:r>
              <a:rPr lang="en-US" sz="2800" dirty="0" err="1" smtClean="0">
                <a:solidFill>
                  <a:schemeClr val="tx1"/>
                </a:solidFill>
                <a:latin typeface="+mn-lt"/>
                <a:cs typeface="American Typewriter"/>
              </a:rPr>
              <a:t>acktivism</a:t>
            </a:r>
            <a:r>
              <a:rPr lang="en-US" sz="2800" dirty="0" smtClean="0">
                <a:solidFill>
                  <a:schemeClr val="tx1"/>
                </a:solidFill>
                <a:latin typeface="+mn-lt"/>
                <a:cs typeface="American Typewriter"/>
              </a:rPr>
              <a:t>”</a:t>
            </a:r>
          </a:p>
          <a:p>
            <a:r>
              <a:rPr lang="en-US" sz="2800" dirty="0" smtClean="0">
                <a:solidFill>
                  <a:schemeClr val="tx1"/>
                </a:solidFill>
                <a:latin typeface="+mn-lt"/>
                <a:cs typeface="American Typewriter"/>
              </a:rPr>
              <a:t>“Changing the Rules of the Game: How Video Game Publishers are Embracing User-Generated </a:t>
            </a:r>
            <a:r>
              <a:rPr lang="en-US" sz="2800" dirty="0">
                <a:solidFill>
                  <a:schemeClr val="tx1"/>
                </a:solidFill>
                <a:latin typeface="+mn-lt"/>
                <a:cs typeface="American Typewriter"/>
              </a:rPr>
              <a:t>Derivative Works</a:t>
            </a:r>
            <a:r>
              <a:rPr lang="en-US" sz="2800" dirty="0" smtClean="0">
                <a:solidFill>
                  <a:schemeClr val="tx1"/>
                </a:solidFill>
                <a:latin typeface="+mn-lt"/>
                <a:cs typeface="American Typewriter"/>
              </a:rPr>
              <a:t>” – re. </a:t>
            </a:r>
            <a:r>
              <a:rPr lang="en-US" sz="2800" dirty="0" err="1" smtClean="0">
                <a:solidFill>
                  <a:schemeClr val="tx1"/>
                </a:solidFill>
                <a:latin typeface="+mn-lt"/>
                <a:cs typeface="American Typewriter"/>
              </a:rPr>
              <a:t>Machinima</a:t>
            </a:r>
            <a:r>
              <a:rPr lang="en-US" sz="2800" dirty="0" smtClean="0">
                <a:solidFill>
                  <a:schemeClr val="tx1"/>
                </a:solidFill>
                <a:latin typeface="+mn-lt"/>
                <a:cs typeface="American Typewriter"/>
              </a:rPr>
              <a:t> </a:t>
            </a:r>
            <a:r>
              <a:rPr lang="en-US" sz="1600" dirty="0" smtClean="0">
                <a:latin typeface="+mn-lt"/>
                <a:cs typeface="American Typewriter"/>
                <a:hlinkClick r:id="rId2"/>
              </a:rPr>
              <a:t>http</a:t>
            </a:r>
            <a:r>
              <a:rPr lang="en-US" sz="1600" dirty="0">
                <a:latin typeface="+mn-lt"/>
                <a:cs typeface="American Typewriter"/>
                <a:hlinkClick r:id="rId2"/>
              </a:rPr>
              <a:t>://jolt.law.harvard.edu/articles/pdf/v21/21HarvJLTech567.</a:t>
            </a:r>
            <a:r>
              <a:rPr lang="en-US" sz="1600" dirty="0" smtClean="0">
                <a:latin typeface="+mn-lt"/>
                <a:cs typeface="American Typewriter"/>
                <a:hlinkClick r:id="rId2"/>
              </a:rPr>
              <a:t>pdf</a:t>
            </a:r>
            <a:endParaRPr lang="en-US" sz="1600" dirty="0" smtClean="0">
              <a:latin typeface="+mn-lt"/>
              <a:cs typeface="American Typewriter"/>
            </a:endParaRPr>
          </a:p>
          <a:p>
            <a:r>
              <a:rPr lang="en-US" sz="2800" dirty="0" smtClean="0">
                <a:solidFill>
                  <a:srgbClr val="000000"/>
                </a:solidFill>
                <a:latin typeface="+mn-lt"/>
                <a:cs typeface="American Typewriter"/>
              </a:rPr>
              <a:t>But ref</a:t>
            </a:r>
            <a:r>
              <a:rPr lang="en-US" sz="2800" dirty="0">
                <a:solidFill>
                  <a:srgbClr val="000000"/>
                </a:solidFill>
                <a:latin typeface="+mn-lt"/>
                <a:cs typeface="American Typewriter"/>
              </a:rPr>
              <a:t>. Isabelle </a:t>
            </a:r>
            <a:r>
              <a:rPr lang="en-US" sz="2800" dirty="0" err="1" smtClean="0">
                <a:solidFill>
                  <a:srgbClr val="000000"/>
                </a:solidFill>
                <a:latin typeface="+mn-lt"/>
                <a:cs typeface="American Typewriter"/>
              </a:rPr>
              <a:t>Arvers</a:t>
            </a:r>
            <a:r>
              <a:rPr lang="en-US" sz="2800" dirty="0" smtClean="0">
                <a:latin typeface="+mn-lt"/>
                <a:cs typeface="American Typewriter"/>
              </a:rPr>
              <a:t> </a:t>
            </a:r>
            <a:r>
              <a:rPr lang="en-US" sz="1600" dirty="0">
                <a:latin typeface="+mn-lt"/>
                <a:cs typeface="American Typewriter"/>
                <a:hlinkClick r:id="rId3"/>
              </a:rPr>
              <a:t>http://</a:t>
            </a:r>
            <a:r>
              <a:rPr lang="en-US" sz="1600" dirty="0" smtClean="0">
                <a:latin typeface="+mn-lt"/>
                <a:cs typeface="American Typewriter"/>
                <a:hlinkClick r:id="rId3"/>
              </a:rPr>
              <a:t>www.isabellearvers.com</a:t>
            </a:r>
            <a:endParaRPr lang="en-US" sz="1600" dirty="0">
              <a:latin typeface="+mn-lt"/>
              <a:cs typeface="American Typewriter"/>
            </a:endParaRPr>
          </a:p>
          <a:p>
            <a:pPr marL="0" indent="0">
              <a:buNone/>
            </a:pPr>
            <a:r>
              <a:rPr lang="en-US" sz="2800" dirty="0" smtClean="0">
                <a:latin typeface="+mn-lt"/>
                <a:cs typeface="American Typewriter"/>
              </a:rPr>
              <a:t>    </a:t>
            </a:r>
            <a:r>
              <a:rPr lang="en-US" sz="2800" dirty="0" err="1" smtClean="0">
                <a:solidFill>
                  <a:srgbClr val="000000"/>
                </a:solidFill>
                <a:latin typeface="+mn-lt"/>
                <a:cs typeface="American Typewriter"/>
              </a:rPr>
              <a:t>Machinima</a:t>
            </a:r>
            <a:r>
              <a:rPr lang="en-US" sz="2800" dirty="0" smtClean="0">
                <a:solidFill>
                  <a:srgbClr val="000000"/>
                </a:solidFill>
                <a:latin typeface="+mn-lt"/>
                <a:cs typeface="American Typewriter"/>
              </a:rPr>
              <a:t> still </a:t>
            </a:r>
            <a:r>
              <a:rPr lang="en-US" sz="2800" dirty="0">
                <a:solidFill>
                  <a:srgbClr val="000000"/>
                </a:solidFill>
                <a:latin typeface="+mn-lt"/>
                <a:cs typeface="American Typewriter"/>
              </a:rPr>
              <a:t>living in a </a:t>
            </a:r>
            <a:r>
              <a:rPr lang="en-US" sz="2800" dirty="0" smtClean="0">
                <a:solidFill>
                  <a:srgbClr val="000000"/>
                </a:solidFill>
                <a:latin typeface="+mn-lt"/>
                <a:cs typeface="American Typewriter"/>
              </a:rPr>
              <a:t>complex  </a:t>
            </a:r>
          </a:p>
          <a:p>
            <a:pPr marL="0" indent="0">
              <a:buNone/>
            </a:pPr>
            <a:r>
              <a:rPr lang="en-US" sz="2800" dirty="0">
                <a:solidFill>
                  <a:srgbClr val="000000"/>
                </a:solidFill>
                <a:latin typeface="+mn-lt"/>
                <a:cs typeface="American Typewriter"/>
              </a:rPr>
              <a:t> </a:t>
            </a:r>
            <a:r>
              <a:rPr lang="en-US" sz="2800" dirty="0" smtClean="0">
                <a:solidFill>
                  <a:srgbClr val="000000"/>
                </a:solidFill>
                <a:latin typeface="+mn-lt"/>
                <a:cs typeface="American Typewriter"/>
              </a:rPr>
              <a:t>   </a:t>
            </a:r>
            <a:r>
              <a:rPr lang="en-US" sz="2800" dirty="0" err="1" smtClean="0">
                <a:solidFill>
                  <a:srgbClr val="000000"/>
                </a:solidFill>
                <a:latin typeface="+mn-lt"/>
                <a:cs typeface="American Typewriter"/>
              </a:rPr>
              <a:t>contractuallyrestricted</a:t>
            </a:r>
            <a:r>
              <a:rPr lang="en-US" sz="2800" dirty="0" smtClean="0">
                <a:solidFill>
                  <a:srgbClr val="000000"/>
                </a:solidFill>
                <a:latin typeface="+mn-lt"/>
                <a:cs typeface="American Typewriter"/>
              </a:rPr>
              <a:t> world                                                                                        </a:t>
            </a:r>
          </a:p>
          <a:p>
            <a:r>
              <a:rPr lang="en-US" sz="2800" dirty="0" smtClean="0">
                <a:solidFill>
                  <a:srgbClr val="000000"/>
                </a:solidFill>
                <a:latin typeface="+mn-lt"/>
                <a:cs typeface="American Typewriter"/>
              </a:rPr>
              <a:t>[your suggestions here]            </a:t>
            </a:r>
          </a:p>
        </p:txBody>
      </p:sp>
      <p:pic>
        <p:nvPicPr>
          <p:cNvPr id="5" name="Content Placeholder 3" descr="88px-Question_opening-closing.png"/>
          <p:cNvPicPr>
            <a:picLocks noChangeAspect="1"/>
          </p:cNvPicPr>
          <p:nvPr/>
        </p:nvPicPr>
        <p:blipFill rotWithShape="1">
          <a:blip r:embed="rId4" cstate="email">
            <a:extLst>
              <a:ext uri="{28A0092B-C50C-407E-A947-70E740481C1C}">
                <a14:useLocalDpi xmlns:a14="http://schemas.microsoft.com/office/drawing/2010/main"/>
              </a:ext>
            </a:extLst>
          </a:blip>
          <a:srcRect l="2734" r="-3" b="3311"/>
          <a:stretch/>
        </p:blipFill>
        <p:spPr>
          <a:xfrm>
            <a:off x="6480991" y="3783071"/>
            <a:ext cx="2336502" cy="2533679"/>
          </a:xfrm>
          <a:prstGeom prst="rect">
            <a:avLst/>
          </a:prstGeom>
        </p:spPr>
      </p:pic>
    </p:spTree>
    <p:extLst>
      <p:ext uri="{BB962C8B-B14F-4D97-AF65-F5344CB8AC3E}">
        <p14:creationId xmlns:p14="http://schemas.microsoft.com/office/powerpoint/2010/main" val="2824978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407"/>
          </a:xfrm>
        </p:spPr>
        <p:txBody>
          <a:bodyPr>
            <a:normAutofit/>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smtClean="0">
                <a:ln w="17780" cmpd="sng">
                  <a:solidFill>
                    <a:srgbClr val="FFFFFF"/>
                  </a:solidFill>
                  <a:prstDash val="solid"/>
                  <a:miter lim="800000"/>
                </a:ln>
                <a:solidFill>
                  <a:srgbClr val="FFFF00"/>
                </a:solidFill>
                <a:effectLst>
                  <a:outerShdw blurRad="50800" algn="tl" rotWithShape="0">
                    <a:srgbClr val="000000"/>
                  </a:outerShdw>
                </a:effectLst>
                <a:latin typeface="Arial"/>
                <a:cs typeface="Arial"/>
              </a:rPr>
              <a:t> Continuing…</a:t>
            </a:r>
            <a:r>
              <a:rPr lang="en-US" b="1" dirty="0" smtClean="0">
                <a:ln w="17780" cmpd="sng">
                  <a:solidFill>
                    <a:srgbClr val="FFFFFF"/>
                  </a:solidFill>
                  <a:prstDash val="solid"/>
                  <a:miter lim="800000"/>
                </a:ln>
                <a:solidFill>
                  <a:srgbClr val="FFFF00"/>
                </a:solidFill>
                <a:effectLst>
                  <a:outerShdw blurRad="50800" algn="tl" rotWithShape="0">
                    <a:srgbClr val="000000"/>
                  </a:outerShdw>
                </a:effectLst>
                <a:latin typeface="Arial"/>
                <a:cs typeface="Arial"/>
              </a:rPr>
              <a:t/>
            </a:r>
            <a:br>
              <a:rPr lang="en-US" b="1" dirty="0" smtClean="0">
                <a:ln w="17780" cmpd="sng">
                  <a:solidFill>
                    <a:srgbClr val="FFFFFF"/>
                  </a:solidFill>
                  <a:prstDash val="solid"/>
                  <a:miter lim="800000"/>
                </a:ln>
                <a:solidFill>
                  <a:srgbClr val="FFFF00"/>
                </a:solidFill>
                <a:effectLst>
                  <a:outerShdw blurRad="50800" algn="tl" rotWithShape="0">
                    <a:srgbClr val="000000"/>
                  </a:outerShdw>
                </a:effectLst>
                <a:latin typeface="Arial"/>
                <a:cs typeface="Arial"/>
              </a:rPr>
            </a:br>
            <a:r>
              <a:rPr lang="en-US" b="1" dirty="0" smtClean="0">
                <a:ln w="17780" cmpd="sng">
                  <a:solidFill>
                    <a:srgbClr val="FFFFFF"/>
                  </a:solidFill>
                  <a:prstDash val="solid"/>
                  <a:miter lim="800000"/>
                </a:ln>
                <a:solidFill>
                  <a:srgbClr val="FFFF00"/>
                </a:solidFill>
                <a:effectLst>
                  <a:outerShdw blurRad="50800" algn="tl" rotWithShape="0">
                    <a:srgbClr val="000000"/>
                  </a:outerShdw>
                </a:effectLst>
                <a:latin typeface="Arial"/>
                <a:cs typeface="Arial"/>
              </a:rPr>
              <a:t>  </a:t>
            </a:r>
            <a:r>
              <a:rPr lang="en-US"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Arial"/>
                <a:cs typeface="Arial"/>
              </a:rPr>
              <a:t>Connecting </a:t>
            </a:r>
            <a:r>
              <a:rPr lang="en-US"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a:cs typeface="Arial"/>
              </a:rPr>
              <a:t>as</a:t>
            </a:r>
            <a:r>
              <a:rPr lang="en-US"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Arial"/>
                <a:cs typeface="Arial"/>
              </a:rPr>
              <a:t>/</a:t>
            </a:r>
            <a:r>
              <a:rPr lang="en-US"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a:cs typeface="Arial"/>
              </a:rPr>
              <a:t>by</a:t>
            </a:r>
            <a:r>
              <a:rPr lang="en-US"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Arial"/>
                <a:cs typeface="Arial"/>
              </a:rPr>
              <a:t> Contracting</a:t>
            </a:r>
            <a:endParaRPr lang="en-US"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Arial"/>
              <a:cs typeface="Arial"/>
            </a:endParaRPr>
          </a:p>
        </p:txBody>
      </p:sp>
      <p:sp>
        <p:nvSpPr>
          <p:cNvPr id="3" name="Content Placeholder 2"/>
          <p:cNvSpPr>
            <a:spLocks noGrp="1"/>
          </p:cNvSpPr>
          <p:nvPr>
            <p:ph sz="quarter" idx="10"/>
          </p:nvPr>
        </p:nvSpPr>
        <p:spPr>
          <a:xfrm>
            <a:off x="95250" y="983189"/>
            <a:ext cx="9048750" cy="4997878"/>
          </a:xfrm>
        </p:spPr>
        <p:txBody>
          <a:bodyPr>
            <a:normAutofit fontScale="92500" lnSpcReduction="10000"/>
          </a:bodyPr>
          <a:lstStyle/>
          <a:p>
            <a:pPr marL="0" indent="0">
              <a:buNone/>
            </a:pPr>
            <a:r>
              <a:rPr lang="en-US" sz="4400" b="1" dirty="0"/>
              <a:t> </a:t>
            </a:r>
            <a:r>
              <a:rPr lang="en-US" sz="4400" b="1" dirty="0" smtClean="0"/>
              <a:t>              </a:t>
            </a:r>
            <a:r>
              <a:rPr lang="en-US" sz="4400" b="1" dirty="0"/>
              <a:t> </a:t>
            </a:r>
            <a:r>
              <a:rPr lang="en-US" sz="4400" b="1" dirty="0" smtClean="0"/>
              <a:t>  </a:t>
            </a:r>
          </a:p>
          <a:p>
            <a:pPr marL="0" indent="0">
              <a:buNone/>
            </a:pPr>
            <a:r>
              <a:rPr lang="en-US" sz="4400" b="1" dirty="0">
                <a:solidFill>
                  <a:srgbClr val="0000FF"/>
                </a:solidFill>
              </a:rPr>
              <a:t> </a:t>
            </a:r>
            <a:r>
              <a:rPr lang="en-US" sz="4400" b="1" dirty="0" smtClean="0">
                <a:solidFill>
                  <a:srgbClr val="0000FF"/>
                </a:solidFill>
              </a:rPr>
              <a:t>                 </a:t>
            </a:r>
          </a:p>
          <a:p>
            <a:pPr marL="0" indent="0">
              <a:buNone/>
            </a:pPr>
            <a:r>
              <a:rPr lang="en-US" sz="4400" b="1" dirty="0">
                <a:solidFill>
                  <a:srgbClr val="0000FF"/>
                </a:solidFill>
              </a:rPr>
              <a:t> </a:t>
            </a:r>
            <a:r>
              <a:rPr lang="en-US" sz="4400" b="1" dirty="0" smtClean="0">
                <a:solidFill>
                  <a:srgbClr val="0000FF"/>
                </a:solidFill>
              </a:rPr>
              <a:t>               </a:t>
            </a:r>
            <a:r>
              <a:rPr lang="en-US" sz="4400" b="1" dirty="0" smtClean="0">
                <a:solidFill>
                  <a:srgbClr val="0000FF"/>
                </a:solidFill>
                <a:latin typeface="Times New Roman"/>
                <a:cs typeface="Times New Roman"/>
              </a:rPr>
              <a:t>Ten Cases</a:t>
            </a:r>
          </a:p>
          <a:p>
            <a:pPr marL="0" indent="0">
              <a:buNone/>
            </a:pPr>
            <a:r>
              <a:rPr lang="en-US" sz="4400" b="1" dirty="0" smtClean="0">
                <a:latin typeface="Times New Roman"/>
                <a:cs typeface="Times New Roman"/>
              </a:rPr>
              <a:t>                  </a:t>
            </a:r>
            <a:r>
              <a:rPr lang="en-US" sz="5400" b="1" dirty="0" smtClean="0">
                <a:solidFill>
                  <a:srgbClr val="FF0000"/>
                </a:solidFill>
                <a:latin typeface="Times New Roman"/>
                <a:cs typeface="Times New Roman"/>
              </a:rPr>
              <a:t>Ten Clauses</a:t>
            </a:r>
          </a:p>
          <a:p>
            <a:pPr marL="0" indent="0">
              <a:buNone/>
            </a:pPr>
            <a:r>
              <a:rPr lang="en-US" sz="4400" b="1" dirty="0" smtClean="0">
                <a:latin typeface="Times New Roman"/>
                <a:cs typeface="Times New Roman"/>
              </a:rPr>
              <a:t> </a:t>
            </a:r>
            <a:r>
              <a:rPr lang="en-US" sz="4400" b="1" dirty="0">
                <a:latin typeface="Times New Roman"/>
                <a:cs typeface="Times New Roman"/>
              </a:rPr>
              <a:t> </a:t>
            </a:r>
            <a:r>
              <a:rPr lang="en-US" sz="4400" b="1" dirty="0" smtClean="0">
                <a:latin typeface="Times New Roman"/>
                <a:cs typeface="Times New Roman"/>
              </a:rPr>
              <a:t>                </a:t>
            </a:r>
            <a:r>
              <a:rPr lang="en-US" sz="6600" b="1" dirty="0" smtClean="0">
                <a:solidFill>
                  <a:srgbClr val="008000"/>
                </a:solidFill>
                <a:latin typeface="Times New Roman"/>
                <a:cs typeface="Times New Roman"/>
              </a:rPr>
              <a:t>Ten Contexts</a:t>
            </a:r>
          </a:p>
          <a:p>
            <a:pPr marL="0" indent="0">
              <a:buNone/>
            </a:pPr>
            <a:endParaRPr lang="en-US" sz="6600" b="1" dirty="0" smtClean="0">
              <a:solidFill>
                <a:srgbClr val="008000"/>
              </a:solidFill>
            </a:endParaRPr>
          </a:p>
          <a:p>
            <a:pPr marL="0" indent="0">
              <a:buNone/>
            </a:pPr>
            <a:r>
              <a:rPr lang="en-US" b="1" dirty="0" smtClean="0">
                <a:solidFill>
                  <a:schemeClr val="tx1"/>
                </a:solidFill>
              </a:rPr>
              <a:t>                                 </a:t>
            </a:r>
            <a:r>
              <a:rPr lang="en-US" sz="2600" b="1" dirty="0" smtClean="0">
                <a:solidFill>
                  <a:schemeClr val="bg1"/>
                </a:solidFill>
                <a:latin typeface="Times New Roman"/>
                <a:cs typeface="Times New Roman"/>
              </a:rPr>
              <a:t> &amp; some lessons learned…</a:t>
            </a:r>
          </a:p>
          <a:p>
            <a:pPr marL="0" indent="0">
              <a:buNone/>
            </a:pPr>
            <a:endParaRPr lang="en-US" b="1" dirty="0" smtClean="0">
              <a:solidFill>
                <a:schemeClr val="tx1"/>
              </a:solidFill>
            </a:endParaRPr>
          </a:p>
          <a:p>
            <a:pPr marL="0" indent="0">
              <a:buNone/>
            </a:pPr>
            <a:r>
              <a:rPr lang="en-US" sz="2200" b="1" dirty="0" smtClean="0"/>
              <a:t>                   </a:t>
            </a:r>
            <a:endParaRPr lang="en-US" sz="1900" b="1" dirty="0"/>
          </a:p>
        </p:txBody>
      </p:sp>
    </p:spTree>
    <p:extLst>
      <p:ext uri="{BB962C8B-B14F-4D97-AF65-F5344CB8AC3E}">
        <p14:creationId xmlns:p14="http://schemas.microsoft.com/office/powerpoint/2010/main" val="925556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a:t>
            </a:r>
            <a:r>
              <a:rPr lang="en-US" dirty="0" smtClean="0">
                <a:solidFill>
                  <a:srgbClr val="FFFF00"/>
                </a:solidFill>
              </a:rPr>
              <a:t>  </a:t>
            </a:r>
            <a:r>
              <a:rPr lang="en-US" b="1" dirty="0" smtClean="0">
                <a:solidFill>
                  <a:srgbClr val="FFFF00"/>
                </a:solidFill>
                <a:latin typeface="Arial"/>
                <a:cs typeface="Arial"/>
              </a:rPr>
              <a:t>Things to </a:t>
            </a:r>
            <a:r>
              <a:rPr lang="en-US" b="1" dirty="0">
                <a:solidFill>
                  <a:srgbClr val="FFFF00"/>
                </a:solidFill>
                <a:latin typeface="Arial"/>
                <a:cs typeface="Arial"/>
              </a:rPr>
              <a:t>L</a:t>
            </a:r>
            <a:r>
              <a:rPr lang="en-US" b="1" dirty="0" smtClean="0">
                <a:solidFill>
                  <a:srgbClr val="FFFF00"/>
                </a:solidFill>
                <a:latin typeface="Arial"/>
                <a:cs typeface="Arial"/>
              </a:rPr>
              <a:t>ook For </a:t>
            </a:r>
            <a:r>
              <a:rPr lang="en-US" b="1" dirty="0" smtClean="0">
                <a:solidFill>
                  <a:schemeClr val="bg1"/>
                </a:solidFill>
                <a:latin typeface="Arial"/>
                <a:cs typeface="Arial"/>
              </a:rPr>
              <a:t>1</a:t>
            </a:r>
            <a:r>
              <a:rPr lang="en-US" b="1" dirty="0" smtClean="0">
                <a:solidFill>
                  <a:srgbClr val="FFFF00"/>
                </a:solidFill>
                <a:latin typeface="Arial"/>
                <a:cs typeface="Arial"/>
              </a:rPr>
              <a:t>:</a:t>
            </a:r>
            <a:endParaRPr lang="en-US" b="1" dirty="0">
              <a:solidFill>
                <a:srgbClr val="FFFF00"/>
              </a:solidFill>
              <a:latin typeface="Arial"/>
              <a:cs typeface="Arial"/>
            </a:endParaRPr>
          </a:p>
        </p:txBody>
      </p:sp>
      <p:sp>
        <p:nvSpPr>
          <p:cNvPr id="3" name="Content Placeholder 2"/>
          <p:cNvSpPr>
            <a:spLocks noGrp="1"/>
          </p:cNvSpPr>
          <p:nvPr>
            <p:ph sz="quarter" idx="10"/>
          </p:nvPr>
        </p:nvSpPr>
        <p:spPr>
          <a:xfrm>
            <a:off x="0" y="1016000"/>
            <a:ext cx="9144000" cy="5109048"/>
          </a:xfrm>
        </p:spPr>
        <p:txBody>
          <a:bodyPr>
            <a:normAutofit fontScale="92500" lnSpcReduction="10000"/>
          </a:bodyPr>
          <a:lstStyle/>
          <a:p>
            <a:r>
              <a:rPr lang="en-US" sz="3200" b="1" dirty="0" smtClean="0">
                <a:solidFill>
                  <a:srgbClr val="FFFF00"/>
                </a:solidFill>
                <a:latin typeface="+mn-lt"/>
                <a:cs typeface="Times New Roman"/>
              </a:rPr>
              <a:t>Collisions of </a:t>
            </a:r>
            <a:r>
              <a:rPr lang="en-US" sz="3200" b="1" dirty="0" smtClean="0">
                <a:solidFill>
                  <a:srgbClr val="FF0000"/>
                </a:solidFill>
                <a:latin typeface="+mn-lt"/>
                <a:cs typeface="Times New Roman"/>
              </a:rPr>
              <a:t>CONTRACT (Law)</a:t>
            </a:r>
            <a:r>
              <a:rPr lang="en-US" sz="3200" b="1" dirty="0" smtClean="0">
                <a:solidFill>
                  <a:srgbClr val="FFFF00"/>
                </a:solidFill>
                <a:latin typeface="+mn-lt"/>
                <a:cs typeface="Times New Roman"/>
              </a:rPr>
              <a:t> &amp;</a:t>
            </a:r>
            <a:r>
              <a:rPr lang="en-US" sz="3200" dirty="0" smtClean="0">
                <a:solidFill>
                  <a:srgbClr val="FFFF00"/>
                </a:solidFill>
                <a:latin typeface="+mn-lt"/>
                <a:cs typeface="Times New Roman"/>
              </a:rPr>
              <a:t>: </a:t>
            </a:r>
          </a:p>
          <a:p>
            <a:pPr marL="0" indent="0">
              <a:buNone/>
            </a:pPr>
            <a:r>
              <a:rPr lang="en-US" dirty="0" smtClean="0">
                <a:latin typeface="+mn-lt"/>
                <a:cs typeface="Times New Roman"/>
              </a:rPr>
              <a:t>                                                          </a:t>
            </a:r>
            <a:r>
              <a:rPr lang="en-US" dirty="0" smtClean="0">
                <a:solidFill>
                  <a:schemeClr val="accent3">
                    <a:lumMod val="40000"/>
                    <a:lumOff val="60000"/>
                  </a:schemeClr>
                </a:solidFill>
                <a:latin typeface="+mn-lt"/>
                <a:cs typeface="Times New Roman"/>
              </a:rPr>
              <a:t> </a:t>
            </a:r>
            <a:r>
              <a:rPr lang="en-US" sz="2800" dirty="0" smtClean="0">
                <a:solidFill>
                  <a:schemeClr val="accent3">
                    <a:lumMod val="40000"/>
                    <a:lumOff val="60000"/>
                  </a:schemeClr>
                </a:solidFill>
                <a:latin typeface="+mn-lt"/>
                <a:cs typeface="Times New Roman"/>
              </a:rPr>
              <a:t> </a:t>
            </a:r>
          </a:p>
          <a:p>
            <a:pPr marL="0" indent="0">
              <a:buNone/>
            </a:pPr>
            <a:r>
              <a:rPr lang="en-US" sz="2800" dirty="0">
                <a:solidFill>
                  <a:schemeClr val="accent3">
                    <a:lumMod val="40000"/>
                    <a:lumOff val="60000"/>
                  </a:schemeClr>
                </a:solidFill>
                <a:latin typeface="+mn-lt"/>
                <a:cs typeface="Times New Roman"/>
              </a:rPr>
              <a:t> </a:t>
            </a:r>
            <a:r>
              <a:rPr lang="en-US" sz="2800" dirty="0" smtClean="0">
                <a:solidFill>
                  <a:schemeClr val="accent3">
                    <a:lumMod val="40000"/>
                    <a:lumOff val="60000"/>
                  </a:schemeClr>
                </a:solidFill>
                <a:latin typeface="+mn-lt"/>
                <a:cs typeface="Times New Roman"/>
              </a:rPr>
              <a:t>                                                   Copyright freedoms</a:t>
            </a:r>
          </a:p>
          <a:p>
            <a:pPr marL="0" indent="0">
              <a:buNone/>
            </a:pPr>
            <a:r>
              <a:rPr lang="en-US" sz="2800" dirty="0" smtClean="0">
                <a:solidFill>
                  <a:schemeClr val="accent3">
                    <a:lumMod val="40000"/>
                    <a:lumOff val="60000"/>
                  </a:schemeClr>
                </a:solidFill>
                <a:latin typeface="+mn-lt"/>
                <a:cs typeface="Times New Roman"/>
              </a:rPr>
              <a:t>                                                    Expressive freedoms</a:t>
            </a:r>
          </a:p>
          <a:p>
            <a:pPr marL="0" indent="0">
              <a:buNone/>
            </a:pPr>
            <a:r>
              <a:rPr lang="en-US" sz="2800" dirty="0" smtClean="0">
                <a:solidFill>
                  <a:schemeClr val="accent3">
                    <a:lumMod val="40000"/>
                    <a:lumOff val="60000"/>
                  </a:schemeClr>
                </a:solidFill>
                <a:latin typeface="+mn-lt"/>
                <a:cs typeface="Times New Roman"/>
              </a:rPr>
              <a:t>                                                    Creative freedoms</a:t>
            </a:r>
          </a:p>
          <a:p>
            <a:pPr marL="0" indent="0">
              <a:buNone/>
            </a:pPr>
            <a:r>
              <a:rPr lang="en-US" sz="2800" dirty="0" smtClean="0">
                <a:solidFill>
                  <a:schemeClr val="accent3">
                    <a:lumMod val="40000"/>
                    <a:lumOff val="60000"/>
                  </a:schemeClr>
                </a:solidFill>
                <a:latin typeface="+mn-lt"/>
                <a:cs typeface="Times New Roman"/>
              </a:rPr>
              <a:t>                                                    Connective freedoms</a:t>
            </a:r>
          </a:p>
          <a:p>
            <a:pPr marL="0" indent="0">
              <a:buNone/>
            </a:pPr>
            <a:endParaRPr lang="en-US" sz="2800" dirty="0" smtClean="0">
              <a:solidFill>
                <a:srgbClr val="0000FF"/>
              </a:solidFill>
              <a:latin typeface="+mn-lt"/>
              <a:cs typeface="Times New Roman"/>
            </a:endParaRPr>
          </a:p>
          <a:p>
            <a:r>
              <a:rPr lang="en-US" sz="2800" dirty="0" smtClean="0">
                <a:solidFill>
                  <a:srgbClr val="FFFFFF"/>
                </a:solidFill>
                <a:latin typeface="+mn-lt"/>
                <a:cs typeface="Times New Roman"/>
              </a:rPr>
              <a:t>Preferences to </a:t>
            </a:r>
            <a:r>
              <a:rPr lang="en-US" sz="2800" dirty="0" smtClean="0">
                <a:solidFill>
                  <a:srgbClr val="C6D9F1"/>
                </a:solidFill>
                <a:latin typeface="+mn-lt"/>
                <a:cs typeface="Times New Roman"/>
              </a:rPr>
              <a:t>gamer in game </a:t>
            </a:r>
            <a:r>
              <a:rPr lang="en-US" sz="2800" dirty="0" smtClean="0">
                <a:solidFill>
                  <a:srgbClr val="FFFFFF"/>
                </a:solidFill>
                <a:latin typeface="+mn-lt"/>
                <a:cs typeface="Times New Roman"/>
              </a:rPr>
              <a:t>or</a:t>
            </a:r>
            <a:r>
              <a:rPr lang="en-US" sz="2800" dirty="0" smtClean="0">
                <a:latin typeface="+mn-lt"/>
                <a:cs typeface="Times New Roman"/>
              </a:rPr>
              <a:t> </a:t>
            </a:r>
            <a:r>
              <a:rPr lang="en-US" sz="2800" dirty="0" smtClean="0">
                <a:solidFill>
                  <a:schemeClr val="accent2">
                    <a:lumMod val="40000"/>
                    <a:lumOff val="60000"/>
                  </a:schemeClr>
                </a:solidFill>
                <a:latin typeface="+mn-lt"/>
                <a:cs typeface="Times New Roman"/>
              </a:rPr>
              <a:t>developer outside </a:t>
            </a:r>
            <a:r>
              <a:rPr lang="en-US" sz="2800" dirty="0" smtClean="0">
                <a:solidFill>
                  <a:srgbClr val="FFFFFF"/>
                </a:solidFill>
                <a:latin typeface="+mn-lt"/>
                <a:cs typeface="Times New Roman"/>
              </a:rPr>
              <a:t>of game</a:t>
            </a:r>
            <a:endParaRPr lang="en-US" sz="2800" dirty="0" smtClean="0">
              <a:latin typeface="+mn-lt"/>
              <a:cs typeface="Times New Roman"/>
            </a:endParaRPr>
          </a:p>
          <a:p>
            <a:r>
              <a:rPr lang="en-US" sz="2800" dirty="0" smtClean="0">
                <a:solidFill>
                  <a:schemeClr val="bg1"/>
                </a:solidFill>
                <a:latin typeface="+mn-lt"/>
                <a:cs typeface="Times New Roman"/>
              </a:rPr>
              <a:t>Implications of contracts as individual bargains &amp;/or </a:t>
            </a:r>
            <a:r>
              <a:rPr lang="en-US" sz="2800" dirty="0" smtClean="0">
                <a:solidFill>
                  <a:srgbClr val="FFFF00"/>
                </a:solidFill>
                <a:latin typeface="+mn-lt"/>
                <a:cs typeface="Times New Roman"/>
              </a:rPr>
              <a:t>mass  </a:t>
            </a:r>
          </a:p>
          <a:p>
            <a:pPr marL="0" indent="0">
              <a:buNone/>
            </a:pPr>
            <a:r>
              <a:rPr lang="en-US" sz="2800" dirty="0">
                <a:solidFill>
                  <a:srgbClr val="FFFF00"/>
                </a:solidFill>
                <a:latin typeface="+mn-lt"/>
                <a:cs typeface="Times New Roman"/>
              </a:rPr>
              <a:t> </a:t>
            </a:r>
            <a:r>
              <a:rPr lang="en-US" sz="2800" dirty="0" smtClean="0">
                <a:solidFill>
                  <a:srgbClr val="FFFF00"/>
                </a:solidFill>
                <a:latin typeface="+mn-lt"/>
                <a:cs typeface="Times New Roman"/>
              </a:rPr>
              <a:t>   agreement</a:t>
            </a:r>
            <a:r>
              <a:rPr lang="en-US" sz="2800" dirty="0" smtClean="0">
                <a:solidFill>
                  <a:schemeClr val="bg1"/>
                </a:solidFill>
                <a:latin typeface="+mn-lt"/>
                <a:cs typeface="Times New Roman"/>
              </a:rPr>
              <a:t> (contract of adhesion)</a:t>
            </a:r>
          </a:p>
          <a:p>
            <a:r>
              <a:rPr lang="en-US" sz="2800" dirty="0" smtClean="0">
                <a:solidFill>
                  <a:srgbClr val="FFFF00"/>
                </a:solidFill>
                <a:latin typeface="+mn-lt"/>
                <a:cs typeface="Times New Roman"/>
              </a:rPr>
              <a:t>Contractual complexity </a:t>
            </a:r>
            <a:r>
              <a:rPr lang="en-US" sz="2800" dirty="0" smtClean="0">
                <a:solidFill>
                  <a:schemeClr val="bg1"/>
                </a:solidFill>
                <a:latin typeface="+mn-lt"/>
                <a:cs typeface="Times New Roman"/>
              </a:rPr>
              <a:t>as a consequence of infinite slice- </a:t>
            </a:r>
          </a:p>
          <a:p>
            <a:pPr marL="0" indent="0">
              <a:buNone/>
            </a:pPr>
            <a:r>
              <a:rPr lang="en-US" sz="2800" dirty="0">
                <a:solidFill>
                  <a:schemeClr val="bg1"/>
                </a:solidFill>
                <a:latin typeface="+mn-lt"/>
                <a:cs typeface="Times New Roman"/>
              </a:rPr>
              <a:t> </a:t>
            </a:r>
            <a:r>
              <a:rPr lang="en-US" sz="2800" dirty="0" smtClean="0">
                <a:solidFill>
                  <a:schemeClr val="bg1"/>
                </a:solidFill>
                <a:latin typeface="+mn-lt"/>
                <a:cs typeface="Times New Roman"/>
              </a:rPr>
              <a:t>   able &amp;dice-able nature of IP.</a:t>
            </a:r>
          </a:p>
          <a:p>
            <a:endParaRPr lang="en-US" dirty="0"/>
          </a:p>
        </p:txBody>
      </p:sp>
      <p:pic>
        <p:nvPicPr>
          <p:cNvPr id="4" name="Content Placeholder 3" descr="800px-MF1_Collisio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02693" y="1638090"/>
            <a:ext cx="3119488" cy="1636768"/>
          </a:xfrm>
          <a:prstGeom prst="rect">
            <a:avLst/>
          </a:prstGeom>
        </p:spPr>
      </p:pic>
    </p:spTree>
    <p:extLst>
      <p:ext uri="{BB962C8B-B14F-4D97-AF65-F5344CB8AC3E}">
        <p14:creationId xmlns:p14="http://schemas.microsoft.com/office/powerpoint/2010/main" val="1673486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a:solidFill>
                  <a:srgbClr val="FFFF00"/>
                </a:solidFill>
              </a:rPr>
              <a:t> </a:t>
            </a:r>
            <a:r>
              <a:rPr lang="en-US" sz="4800" b="1" dirty="0">
                <a:solidFill>
                  <a:srgbClr val="FFFF00"/>
                </a:solidFill>
                <a:latin typeface="Arial"/>
                <a:cs typeface="Arial"/>
              </a:rPr>
              <a:t>Things to Look </a:t>
            </a:r>
            <a:r>
              <a:rPr lang="en-US" sz="4800" b="1" dirty="0" smtClean="0">
                <a:solidFill>
                  <a:srgbClr val="FFFF00"/>
                </a:solidFill>
                <a:latin typeface="Arial"/>
                <a:cs typeface="Arial"/>
              </a:rPr>
              <a:t>For </a:t>
            </a:r>
            <a:r>
              <a:rPr lang="en-US" sz="4800" b="1" dirty="0" smtClean="0">
                <a:solidFill>
                  <a:srgbClr val="FFFFFF"/>
                </a:solidFill>
                <a:latin typeface="Arial"/>
                <a:cs typeface="Arial"/>
              </a:rPr>
              <a:t>2</a:t>
            </a:r>
            <a:r>
              <a:rPr lang="en-US" sz="4800" b="1" dirty="0" smtClean="0">
                <a:solidFill>
                  <a:srgbClr val="FFFF00"/>
                </a:solidFill>
                <a:latin typeface="Arial"/>
                <a:cs typeface="Arial"/>
              </a:rPr>
              <a:t>:</a:t>
            </a:r>
            <a:endParaRPr lang="en-US" sz="4800" dirty="0"/>
          </a:p>
        </p:txBody>
      </p:sp>
      <p:sp>
        <p:nvSpPr>
          <p:cNvPr id="3" name="Content Placeholder 2"/>
          <p:cNvSpPr>
            <a:spLocks noGrp="1"/>
          </p:cNvSpPr>
          <p:nvPr>
            <p:ph sz="quarter" idx="10"/>
          </p:nvPr>
        </p:nvSpPr>
        <p:spPr>
          <a:xfrm>
            <a:off x="457200" y="1196297"/>
            <a:ext cx="8686800" cy="4748377"/>
          </a:xfrm>
        </p:spPr>
        <p:txBody>
          <a:bodyPr>
            <a:normAutofit/>
          </a:bodyPr>
          <a:lstStyle/>
          <a:p>
            <a:pPr marL="0" indent="0">
              <a:buNone/>
            </a:pPr>
            <a:r>
              <a:rPr lang="en-US" sz="4000" b="1" dirty="0" smtClean="0">
                <a:solidFill>
                  <a:srgbClr val="FFFFFF"/>
                </a:solidFill>
                <a:latin typeface="+mn-lt"/>
              </a:rPr>
              <a:t>1. Copyright Law</a:t>
            </a:r>
          </a:p>
          <a:p>
            <a:pPr marL="0" indent="0">
              <a:buNone/>
            </a:pPr>
            <a:endParaRPr lang="en-US" sz="4000" b="1" dirty="0">
              <a:solidFill>
                <a:srgbClr val="FFFFFF"/>
              </a:solidFill>
              <a:latin typeface="+mn-lt"/>
            </a:endParaRPr>
          </a:p>
          <a:p>
            <a:pPr marL="0" indent="0">
              <a:buNone/>
            </a:pPr>
            <a:r>
              <a:rPr lang="en-US" sz="4000" b="1" dirty="0" smtClean="0">
                <a:solidFill>
                  <a:srgbClr val="FFFFFF"/>
                </a:solidFill>
                <a:latin typeface="+mn-lt"/>
              </a:rPr>
              <a:t>2. Terms of Contract </a:t>
            </a:r>
          </a:p>
          <a:p>
            <a:pPr marL="0" indent="0">
              <a:buNone/>
            </a:pPr>
            <a:r>
              <a:rPr lang="en-US" sz="4000" b="1" dirty="0" smtClean="0">
                <a:solidFill>
                  <a:srgbClr val="FFFFFF"/>
                </a:solidFill>
                <a:latin typeface="+mn-lt"/>
              </a:rPr>
              <a:t>    (EULA &amp;/or </a:t>
            </a:r>
            <a:r>
              <a:rPr lang="en-US" sz="4000" b="1" dirty="0" err="1" smtClean="0">
                <a:solidFill>
                  <a:srgbClr val="FFFFFF"/>
                </a:solidFill>
                <a:latin typeface="+mn-lt"/>
              </a:rPr>
              <a:t>ToS</a:t>
            </a:r>
            <a:r>
              <a:rPr lang="en-US" sz="4000" b="1" dirty="0" smtClean="0">
                <a:solidFill>
                  <a:srgbClr val="FFFFFF"/>
                </a:solidFill>
                <a:latin typeface="+mn-lt"/>
              </a:rPr>
              <a:t>)</a:t>
            </a:r>
          </a:p>
          <a:p>
            <a:pPr marL="0" indent="0">
              <a:buNone/>
            </a:pPr>
            <a:endParaRPr lang="en-US" sz="4000" b="1" dirty="0">
              <a:solidFill>
                <a:srgbClr val="FFFFFF"/>
              </a:solidFill>
              <a:latin typeface="+mn-lt"/>
            </a:endParaRPr>
          </a:p>
          <a:p>
            <a:pPr marL="0" indent="0">
              <a:buNone/>
            </a:pPr>
            <a:r>
              <a:rPr lang="en-US" sz="4000" b="1" dirty="0" smtClean="0">
                <a:solidFill>
                  <a:srgbClr val="FF0000"/>
                </a:solidFill>
                <a:latin typeface="+mn-lt"/>
                <a:sym typeface="Wingdings"/>
              </a:rPr>
              <a:t></a:t>
            </a:r>
            <a:r>
              <a:rPr lang="en-US" sz="4000" b="1" dirty="0" smtClean="0">
                <a:solidFill>
                  <a:srgbClr val="FFFFFF"/>
                </a:solidFill>
                <a:latin typeface="+mn-lt"/>
                <a:sym typeface="Wingdings"/>
              </a:rPr>
              <a:t> </a:t>
            </a:r>
            <a:r>
              <a:rPr lang="en-US" sz="4000" b="1" dirty="0" smtClean="0">
                <a:solidFill>
                  <a:srgbClr val="CCFFCC"/>
                </a:solidFill>
                <a:latin typeface="+mn-lt"/>
                <a:sym typeface="Wingdings"/>
              </a:rPr>
              <a:t>2 SEPARATE STREAMS OF  </a:t>
            </a:r>
          </a:p>
          <a:p>
            <a:pPr marL="0" indent="0">
              <a:buNone/>
            </a:pPr>
            <a:r>
              <a:rPr lang="en-US" sz="4000" b="1" dirty="0">
                <a:solidFill>
                  <a:srgbClr val="CCFFCC"/>
                </a:solidFill>
                <a:latin typeface="+mn-lt"/>
                <a:sym typeface="Wingdings"/>
              </a:rPr>
              <a:t> </a:t>
            </a:r>
            <a:r>
              <a:rPr lang="en-US" sz="4000" b="1" dirty="0" smtClean="0">
                <a:solidFill>
                  <a:srgbClr val="CCFFCC"/>
                </a:solidFill>
                <a:latin typeface="+mn-lt"/>
                <a:sym typeface="Wingdings"/>
              </a:rPr>
              <a:t>   ANALYSIS</a:t>
            </a:r>
            <a:endParaRPr lang="en-US" sz="4000" b="1" dirty="0" smtClean="0">
              <a:solidFill>
                <a:srgbClr val="CCFFCC"/>
              </a:solidFill>
              <a:latin typeface="+mn-lt"/>
            </a:endParaRPr>
          </a:p>
          <a:p>
            <a:pPr marL="0" indent="0">
              <a:buNone/>
            </a:pPr>
            <a:endParaRPr lang="en-US" sz="4000" dirty="0"/>
          </a:p>
        </p:txBody>
      </p:sp>
    </p:spTree>
    <p:extLst>
      <p:ext uri="{BB962C8B-B14F-4D97-AF65-F5344CB8AC3E}">
        <p14:creationId xmlns:p14="http://schemas.microsoft.com/office/powerpoint/2010/main" val="1152439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79670" cy="1342593"/>
          </a:xfrm>
        </p:spPr>
        <p:txBody>
          <a:bodyPr>
            <a:normAutofit fontScale="90000"/>
          </a:bodyPr>
          <a:lstStyle/>
          <a:p>
            <a:r>
              <a:rPr lang="en-US" dirty="0" smtClean="0"/>
              <a:t>   </a:t>
            </a:r>
            <a:r>
              <a:rPr lang="en-US" sz="6000" b="1" dirty="0" smtClean="0">
                <a:solidFill>
                  <a:srgbClr val="FFFF00"/>
                </a:solidFill>
                <a:latin typeface="Arial"/>
                <a:cs typeface="Arial"/>
              </a:rPr>
              <a:t>WE HAVE ARRIVED AT….</a:t>
            </a:r>
            <a:endParaRPr lang="en-US" sz="6000" b="1" dirty="0">
              <a:solidFill>
                <a:srgbClr val="FFFF00"/>
              </a:solidFill>
              <a:latin typeface="Arial"/>
              <a:cs typeface="Arial"/>
            </a:endParaRPr>
          </a:p>
        </p:txBody>
      </p:sp>
      <p:pic>
        <p:nvPicPr>
          <p:cNvPr id="4" name="Content Placeholder 3" descr="file2471271385911.jp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a:stretch/>
        </p:blipFill>
        <p:spPr>
          <a:xfrm>
            <a:off x="2026097" y="1408113"/>
            <a:ext cx="4743581" cy="4318000"/>
          </a:xfrm>
        </p:spPr>
      </p:pic>
    </p:spTree>
    <p:extLst>
      <p:ext uri="{BB962C8B-B14F-4D97-AF65-F5344CB8AC3E}">
        <p14:creationId xmlns:p14="http://schemas.microsoft.com/office/powerpoint/2010/main" val="72018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800" b="1" dirty="0" smtClean="0">
                <a:solidFill>
                  <a:srgbClr val="FFFF00"/>
                </a:solidFill>
                <a:latin typeface="Arial"/>
                <a:cs typeface="Arial"/>
              </a:rPr>
              <a:t>Repeat After Me…….</a:t>
            </a:r>
            <a:endParaRPr lang="en-US" sz="4800" b="1" dirty="0">
              <a:solidFill>
                <a:srgbClr val="FFFF00"/>
              </a:solidFill>
              <a:latin typeface="Arial"/>
              <a:cs typeface="Arial"/>
            </a:endParaRPr>
          </a:p>
        </p:txBody>
      </p:sp>
      <p:sp>
        <p:nvSpPr>
          <p:cNvPr id="3" name="Content Placeholder 2"/>
          <p:cNvSpPr>
            <a:spLocks noGrp="1"/>
          </p:cNvSpPr>
          <p:nvPr>
            <p:ph sz="quarter" idx="10"/>
          </p:nvPr>
        </p:nvSpPr>
        <p:spPr>
          <a:xfrm>
            <a:off x="457200" y="1604471"/>
            <a:ext cx="8229600" cy="4121663"/>
          </a:xfrm>
        </p:spPr>
        <p:txBody>
          <a:bodyPr>
            <a:noAutofit/>
          </a:bodyPr>
          <a:lstStyle/>
          <a:p>
            <a:pPr marL="0" indent="0">
              <a:buNone/>
            </a:pPr>
            <a:r>
              <a:rPr lang="en-US" sz="4400" b="1" dirty="0" smtClean="0">
                <a:solidFill>
                  <a:srgbClr val="FF0000"/>
                </a:solidFill>
                <a:latin typeface="Times New Roman"/>
                <a:cs typeface="Times New Roman"/>
              </a:rPr>
              <a:t>“I am agreeing. I am not reading what I am agreeing to. I am doing this thousands of times. Each document I am agreeing to &amp; not reading is </a:t>
            </a:r>
            <a:r>
              <a:rPr lang="en-US" sz="4400" b="1" dirty="0" smtClean="0">
                <a:solidFill>
                  <a:srgbClr val="FFFF00"/>
                </a:solidFill>
                <a:latin typeface="Times New Roman"/>
                <a:cs typeface="Times New Roman"/>
              </a:rPr>
              <a:t>different, </a:t>
            </a:r>
            <a:r>
              <a:rPr lang="en-US" sz="4400" b="1" i="1" dirty="0" smtClean="0">
                <a:solidFill>
                  <a:srgbClr val="FFFF00"/>
                </a:solidFill>
                <a:latin typeface="Times New Roman"/>
                <a:cs typeface="Times New Roman"/>
              </a:rPr>
              <a:t>often quite different, </a:t>
            </a:r>
            <a:r>
              <a:rPr lang="en-US" sz="4400" b="1" dirty="0" smtClean="0">
                <a:solidFill>
                  <a:srgbClr val="FF0000"/>
                </a:solidFill>
                <a:latin typeface="Times New Roman"/>
                <a:cs typeface="Times New Roman"/>
              </a:rPr>
              <a:t>from every other document I am agreeing to and not reading.”</a:t>
            </a:r>
            <a:endParaRPr lang="en-US" sz="4400" b="1" dirty="0">
              <a:solidFill>
                <a:srgbClr val="FF0000"/>
              </a:solidFill>
              <a:latin typeface="Times New Roman"/>
              <a:cs typeface="Times New Roman"/>
            </a:endParaRPr>
          </a:p>
        </p:txBody>
      </p:sp>
    </p:spTree>
    <p:extLst>
      <p:ext uri="{BB962C8B-B14F-4D97-AF65-F5344CB8AC3E}">
        <p14:creationId xmlns:p14="http://schemas.microsoft.com/office/powerpoint/2010/main" val="2401861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16706" y="126122"/>
            <a:ext cx="8229600" cy="1982382"/>
          </a:xfrm>
        </p:spPr>
        <p:txBody>
          <a:bodyPr>
            <a:normAutofit/>
          </a:bodyPr>
          <a:lstStyle/>
          <a:p>
            <a:r>
              <a:rPr lang="en-US" sz="6000" b="1" dirty="0" smtClean="0">
                <a:solidFill>
                  <a:srgbClr val="FF0000"/>
                </a:solidFill>
                <a:latin typeface="Abadi MT Condensed Extra Bold"/>
                <a:cs typeface="Abadi MT Condensed Extra Bold"/>
              </a:rPr>
              <a:t> </a:t>
            </a:r>
            <a:r>
              <a:rPr lang="en-US" sz="6000" b="1" i="1" dirty="0" smtClean="0">
                <a:solidFill>
                  <a:srgbClr val="FF0000"/>
                </a:solidFill>
                <a:latin typeface="Arial"/>
                <a:cs typeface="Arial"/>
              </a:rPr>
              <a:t>WARNING &amp; NOTICE</a:t>
            </a:r>
            <a:endParaRPr lang="en-US" sz="6000" b="1" i="1" dirty="0">
              <a:solidFill>
                <a:srgbClr val="FF0000"/>
              </a:solidFill>
              <a:latin typeface="Arial"/>
              <a:cs typeface="Arial"/>
            </a:endParaRPr>
          </a:p>
        </p:txBody>
      </p:sp>
      <p:sp>
        <p:nvSpPr>
          <p:cNvPr id="5" name="Subtitle 4"/>
          <p:cNvSpPr>
            <a:spLocks noGrp="1"/>
          </p:cNvSpPr>
          <p:nvPr>
            <p:ph type="subTitle" idx="1"/>
          </p:nvPr>
        </p:nvSpPr>
        <p:spPr>
          <a:xfrm>
            <a:off x="222821" y="2108504"/>
            <a:ext cx="8921179" cy="3780091"/>
          </a:xfrm>
        </p:spPr>
        <p:txBody>
          <a:bodyPr>
            <a:normAutofit/>
          </a:bodyPr>
          <a:lstStyle/>
          <a:p>
            <a:r>
              <a:rPr lang="en-US" sz="3600" dirty="0" smtClean="0">
                <a:solidFill>
                  <a:schemeClr val="bg1"/>
                </a:solidFill>
                <a:latin typeface="Times New Roman"/>
                <a:cs typeface="Times New Roman"/>
              </a:rPr>
              <a:t>The materials that follow are filled with often dense, repetitive and difficult to follow legal language. You will find yourself scrambling to understand what the quoted text says and why those particular words and  concepts are being conveyed……..It will be difficult to understand…..</a:t>
            </a:r>
            <a:endParaRPr lang="en-US" sz="3600" b="1" dirty="0" smtClean="0">
              <a:solidFill>
                <a:srgbClr val="FFFF00"/>
              </a:solidFill>
              <a:latin typeface="Times New Roman"/>
              <a:cs typeface="Times New Roman"/>
            </a:endParaRPr>
          </a:p>
          <a:p>
            <a:r>
              <a:rPr lang="en-US" sz="2800" b="1" dirty="0">
                <a:solidFill>
                  <a:srgbClr val="FFFF00"/>
                </a:solidFill>
                <a:latin typeface="Times New Roman"/>
                <a:cs typeface="Times New Roman"/>
              </a:rPr>
              <a:t> </a:t>
            </a:r>
            <a:r>
              <a:rPr lang="en-US" sz="2800" b="1" dirty="0" smtClean="0">
                <a:solidFill>
                  <a:srgbClr val="FFFF00"/>
                </a:solidFill>
                <a:latin typeface="Times New Roman"/>
                <a:cs typeface="Times New Roman"/>
              </a:rPr>
              <a:t>                 </a:t>
            </a:r>
            <a:r>
              <a:rPr lang="en-US" sz="2800" b="1" dirty="0">
                <a:solidFill>
                  <a:srgbClr val="FFFF00"/>
                </a:solidFill>
                <a:latin typeface="Times New Roman"/>
                <a:cs typeface="Times New Roman"/>
              </a:rPr>
              <a:t> </a:t>
            </a:r>
            <a:r>
              <a:rPr lang="en-US" sz="3600" b="1" dirty="0" smtClean="0">
                <a:solidFill>
                  <a:srgbClr val="FFFF00"/>
                </a:solidFill>
                <a:latin typeface="Times New Roman"/>
                <a:cs typeface="Times New Roman"/>
              </a:rPr>
              <a:t>AND THAT IS THE POINT </a:t>
            </a:r>
          </a:p>
          <a:p>
            <a:endParaRPr lang="en-US" dirty="0"/>
          </a:p>
          <a:p>
            <a:endParaRPr lang="en-US" dirty="0"/>
          </a:p>
        </p:txBody>
      </p:sp>
    </p:spTree>
    <p:extLst>
      <p:ext uri="{BB962C8B-B14F-4D97-AF65-F5344CB8AC3E}">
        <p14:creationId xmlns:p14="http://schemas.microsoft.com/office/powerpoint/2010/main" val="15008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36"/>
            <a:ext cx="8686800" cy="1016000"/>
          </a:xfrm>
        </p:spPr>
        <p:txBody>
          <a:bodyPr>
            <a:normAutofit/>
          </a:bodyPr>
          <a:lstStyle/>
          <a:p>
            <a:r>
              <a:rPr lang="en-US" sz="4800" b="1" dirty="0">
                <a:solidFill>
                  <a:srgbClr val="FFFF00"/>
                </a:solidFill>
                <a:latin typeface="+mn-lt"/>
              </a:rPr>
              <a:t> </a:t>
            </a:r>
            <a:r>
              <a:rPr lang="en-US" sz="4800" b="1" dirty="0" smtClean="0">
                <a:solidFill>
                  <a:srgbClr val="FFFF00"/>
                </a:solidFill>
                <a:latin typeface="+mn-lt"/>
              </a:rPr>
              <a:t>     &amp; rather frighteningly</a:t>
            </a:r>
            <a:r>
              <a:rPr lang="is-IS" sz="4800" b="1" smtClean="0">
                <a:solidFill>
                  <a:srgbClr val="FFFF00"/>
                </a:solidFill>
                <a:latin typeface="+mn-lt"/>
              </a:rPr>
              <a:t>…</a:t>
            </a:r>
            <a:endParaRPr lang="en-US" sz="4800" dirty="0">
              <a:latin typeface="+mn-lt"/>
            </a:endParaRPr>
          </a:p>
        </p:txBody>
      </p:sp>
      <p:pic>
        <p:nvPicPr>
          <p:cNvPr id="4" name="Content Placeholder 3" descr="Screen Shot 2015-10-19 at 4.32.20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419"/>
          <a:stretch/>
        </p:blipFill>
        <p:spPr>
          <a:xfrm>
            <a:off x="2181714" y="1025136"/>
            <a:ext cx="4988901" cy="4336439"/>
          </a:xfrm>
        </p:spPr>
      </p:pic>
      <p:sp>
        <p:nvSpPr>
          <p:cNvPr id="5" name="TextBox 4"/>
          <p:cNvSpPr txBox="1"/>
          <p:nvPr/>
        </p:nvSpPr>
        <p:spPr>
          <a:xfrm>
            <a:off x="273537" y="5361575"/>
            <a:ext cx="8870463" cy="923330"/>
          </a:xfrm>
          <a:prstGeom prst="rect">
            <a:avLst/>
          </a:prstGeom>
          <a:noFill/>
        </p:spPr>
        <p:txBody>
          <a:bodyPr wrap="square" rtlCol="0">
            <a:spAutoFit/>
          </a:bodyPr>
          <a:lstStyle/>
          <a:p>
            <a:r>
              <a:rPr lang="en-US" dirty="0">
                <a:solidFill>
                  <a:prstClr val="black"/>
                </a:solidFill>
                <a:latin typeface="Arial"/>
                <a:hlinkClick r:id="rId3"/>
              </a:rPr>
              <a:t>https://www.privateinternetaccess.com/blog/2015/10/in-china-your-credit-score-is-now-affected-by-your-political-opinions-and-your-friends-political-opinions</a:t>
            </a:r>
            <a:r>
              <a:rPr lang="en-US" dirty="0" smtClean="0">
                <a:solidFill>
                  <a:prstClr val="black"/>
                </a:solidFill>
                <a:latin typeface="Arial"/>
                <a:hlinkClick r:id="rId3"/>
              </a:rPr>
              <a:t>/</a:t>
            </a:r>
            <a:endParaRPr lang="en-US" dirty="0" smtClean="0">
              <a:solidFill>
                <a:prstClr val="black"/>
              </a:solidFill>
              <a:latin typeface="Arial"/>
            </a:endParaRPr>
          </a:p>
          <a:p>
            <a:endParaRPr lang="en-US" dirty="0">
              <a:solidFill>
                <a:prstClr val="black"/>
              </a:solidFill>
              <a:latin typeface="Arial"/>
            </a:endParaRPr>
          </a:p>
        </p:txBody>
      </p:sp>
    </p:spTree>
    <p:extLst>
      <p:ext uri="{BB962C8B-B14F-4D97-AF65-F5344CB8AC3E}">
        <p14:creationId xmlns:p14="http://schemas.microsoft.com/office/powerpoint/2010/main" val="3289420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260"/>
            <a:ext cx="8229600" cy="670458"/>
          </a:xfrm>
        </p:spPr>
        <p:txBody>
          <a:bodyPr>
            <a:normAutofit fontScale="90000"/>
          </a:bodyPr>
          <a:lstStyle/>
          <a:p>
            <a:r>
              <a:rPr lang="en-US" b="1" dirty="0" smtClean="0">
                <a:solidFill>
                  <a:srgbClr val="FFFF00"/>
                </a:solidFill>
                <a:latin typeface="Arial"/>
                <a:cs typeface="Arial"/>
              </a:rPr>
              <a:t>Case 1: </a:t>
            </a:r>
            <a:r>
              <a:rPr lang="en-US" dirty="0" smtClean="0">
                <a:solidFill>
                  <a:srgbClr val="FFFF00"/>
                </a:solidFill>
              </a:rPr>
              <a:t>“</a:t>
            </a:r>
            <a:r>
              <a:rPr lang="en-US" sz="4400" b="1" i="1" dirty="0" smtClean="0">
                <a:solidFill>
                  <a:srgbClr val="FFFF00"/>
                </a:solidFill>
                <a:latin typeface="Arial"/>
                <a:cs typeface="Arial"/>
              </a:rPr>
              <a:t>Davidson” </a:t>
            </a:r>
            <a:endParaRPr lang="en-US" sz="4400" b="1" i="1" dirty="0">
              <a:solidFill>
                <a:srgbClr val="FFFF00"/>
              </a:solidFill>
              <a:latin typeface="Arial"/>
              <a:cs typeface="Arial"/>
            </a:endParaRPr>
          </a:p>
        </p:txBody>
      </p:sp>
      <p:sp>
        <p:nvSpPr>
          <p:cNvPr id="3" name="Content Placeholder 2"/>
          <p:cNvSpPr>
            <a:spLocks noGrp="1"/>
          </p:cNvSpPr>
          <p:nvPr>
            <p:ph sz="quarter" idx="10"/>
          </p:nvPr>
        </p:nvSpPr>
        <p:spPr>
          <a:xfrm>
            <a:off x="1" y="700718"/>
            <a:ext cx="9144000" cy="5868510"/>
          </a:xfrm>
        </p:spPr>
        <p:txBody>
          <a:bodyPr>
            <a:normAutofit/>
          </a:bodyPr>
          <a:lstStyle/>
          <a:p>
            <a:pPr>
              <a:lnSpc>
                <a:spcPct val="120000"/>
              </a:lnSpc>
            </a:pPr>
            <a:r>
              <a:rPr lang="en-US" dirty="0">
                <a:solidFill>
                  <a:srgbClr val="FFFF00"/>
                </a:solidFill>
                <a:latin typeface="+mn-lt"/>
                <a:cs typeface="Times New Roman"/>
              </a:rPr>
              <a:t>“</a:t>
            </a:r>
            <a:r>
              <a:rPr lang="en-US" dirty="0" err="1">
                <a:solidFill>
                  <a:srgbClr val="FFFF00"/>
                </a:solidFill>
                <a:latin typeface="+mn-lt"/>
                <a:cs typeface="Times New Roman"/>
              </a:rPr>
              <a:t>BnetD</a:t>
            </a:r>
            <a:r>
              <a:rPr lang="en-US" dirty="0">
                <a:solidFill>
                  <a:srgbClr val="FFFF00"/>
                </a:solidFill>
                <a:latin typeface="+mn-lt"/>
                <a:cs typeface="Times New Roman"/>
              </a:rPr>
              <a:t>” versus Blizzard’s own “</a:t>
            </a:r>
            <a:r>
              <a:rPr lang="en-US" dirty="0" err="1">
                <a:solidFill>
                  <a:srgbClr val="FFFF00"/>
                </a:solidFill>
                <a:latin typeface="+mn-lt"/>
                <a:cs typeface="Times New Roman"/>
              </a:rPr>
              <a:t>Battle.net</a:t>
            </a:r>
            <a:r>
              <a:rPr lang="en-US" dirty="0" smtClean="0">
                <a:solidFill>
                  <a:srgbClr val="FFFF00"/>
                </a:solidFill>
                <a:latin typeface="+mn-lt"/>
                <a:cs typeface="Times New Roman"/>
              </a:rPr>
              <a:t>”</a:t>
            </a:r>
          </a:p>
          <a:p>
            <a:pPr>
              <a:lnSpc>
                <a:spcPct val="120000"/>
              </a:lnSpc>
            </a:pPr>
            <a:r>
              <a:rPr lang="en-US" dirty="0" smtClean="0">
                <a:solidFill>
                  <a:schemeClr val="bg1"/>
                </a:solidFill>
                <a:latin typeface="+mn-lt"/>
                <a:cs typeface="Times New Roman"/>
              </a:rPr>
              <a:t>Amici </a:t>
            </a:r>
            <a:r>
              <a:rPr lang="en-US" dirty="0">
                <a:solidFill>
                  <a:schemeClr val="bg1"/>
                </a:solidFill>
                <a:latin typeface="+mn-lt"/>
                <a:cs typeface="Times New Roman"/>
              </a:rPr>
              <a:t>Curiae Brief supporting defendants by teachers of IP Law in U.S. law </a:t>
            </a:r>
            <a:r>
              <a:rPr lang="en-US" dirty="0" smtClean="0">
                <a:solidFill>
                  <a:schemeClr val="bg1"/>
                </a:solidFill>
                <a:latin typeface="+mn-lt"/>
                <a:cs typeface="Times New Roman"/>
              </a:rPr>
              <a:t>schools </a:t>
            </a:r>
            <a:r>
              <a:rPr lang="en-US" sz="1400" dirty="0" smtClean="0">
                <a:solidFill>
                  <a:schemeClr val="bg1"/>
                </a:solidFill>
                <a:latin typeface="+mn-lt"/>
                <a:cs typeface="Times New Roman"/>
                <a:hlinkClick r:id="rId2"/>
              </a:rPr>
              <a:t>https</a:t>
            </a:r>
            <a:r>
              <a:rPr lang="en-US" sz="1400" dirty="0">
                <a:solidFill>
                  <a:schemeClr val="bg1"/>
                </a:solidFill>
                <a:latin typeface="+mn-lt"/>
                <a:cs typeface="Times New Roman"/>
                <a:hlinkClick r:id="rId2"/>
              </a:rPr>
              <a:t>://www.eff.org/sites/default/files/filenode/Blizzard_v_bnetd/20040221_law_professor_brief.pdf</a:t>
            </a:r>
            <a:endParaRPr lang="en-US" sz="1400" dirty="0">
              <a:solidFill>
                <a:schemeClr val="bg1"/>
              </a:solidFill>
              <a:latin typeface="+mn-lt"/>
              <a:cs typeface="Times New Roman"/>
            </a:endParaRPr>
          </a:p>
          <a:p>
            <a:pPr>
              <a:lnSpc>
                <a:spcPct val="120000"/>
              </a:lnSpc>
            </a:pPr>
            <a:r>
              <a:rPr lang="en-US" dirty="0">
                <a:solidFill>
                  <a:srgbClr val="FFFF00"/>
                </a:solidFill>
                <a:latin typeface="+mn-lt"/>
                <a:cs typeface="Times New Roman"/>
              </a:rPr>
              <a:t>Argued </a:t>
            </a:r>
            <a:r>
              <a:rPr lang="en-US" i="1" dirty="0" smtClean="0">
                <a:solidFill>
                  <a:srgbClr val="FFFF00"/>
                </a:solidFill>
                <a:latin typeface="+mn-lt"/>
                <a:cs typeface="Times New Roman"/>
              </a:rPr>
              <a:t>unsuccessfully</a:t>
            </a:r>
            <a:r>
              <a:rPr lang="en-US" dirty="0" smtClean="0">
                <a:solidFill>
                  <a:srgbClr val="FFFF00"/>
                </a:solidFill>
                <a:latin typeface="+mn-lt"/>
                <a:cs typeface="Times New Roman"/>
              </a:rPr>
              <a:t> </a:t>
            </a:r>
            <a:r>
              <a:rPr lang="en-US" dirty="0">
                <a:solidFill>
                  <a:srgbClr val="FFFF00"/>
                </a:solidFill>
                <a:latin typeface="+mn-lt"/>
                <a:cs typeface="Times New Roman"/>
              </a:rPr>
              <a:t>that insofar as they prohibit permissible “reverse engineering</a:t>
            </a:r>
            <a:r>
              <a:rPr lang="en-US" dirty="0" smtClean="0">
                <a:solidFill>
                  <a:srgbClr val="FFFF00"/>
                </a:solidFill>
                <a:latin typeface="+mn-lt"/>
                <a:cs typeface="Times New Roman"/>
              </a:rPr>
              <a:t>”, </a:t>
            </a:r>
            <a:r>
              <a:rPr lang="en-US" dirty="0">
                <a:solidFill>
                  <a:srgbClr val="FFFF00"/>
                </a:solidFill>
                <a:latin typeface="+mn-lt"/>
                <a:cs typeface="Times New Roman"/>
              </a:rPr>
              <a:t>Blizzard’s EULA’s </a:t>
            </a:r>
            <a:r>
              <a:rPr lang="en-US" dirty="0" smtClean="0">
                <a:solidFill>
                  <a:srgbClr val="FFFF00"/>
                </a:solidFill>
                <a:latin typeface="+mn-lt"/>
                <a:cs typeface="Times New Roman"/>
              </a:rPr>
              <a:t>should be </a:t>
            </a:r>
            <a:r>
              <a:rPr lang="en-US" dirty="0">
                <a:solidFill>
                  <a:srgbClr val="FFFF00"/>
                </a:solidFill>
                <a:latin typeface="+mn-lt"/>
                <a:cs typeface="Times New Roman"/>
              </a:rPr>
              <a:t>preempted by copyright law</a:t>
            </a:r>
            <a:r>
              <a:rPr lang="en-US" dirty="0">
                <a:solidFill>
                  <a:schemeClr val="bg1"/>
                </a:solidFill>
                <a:latin typeface="+mn-lt"/>
                <a:cs typeface="Times New Roman"/>
              </a:rPr>
              <a:t>. Alternatively argued that enforcement of the EULA’s should be denied under the Doctrine of Copyright </a:t>
            </a:r>
            <a:r>
              <a:rPr lang="en-US" dirty="0" smtClean="0">
                <a:solidFill>
                  <a:schemeClr val="bg1"/>
                </a:solidFill>
                <a:latin typeface="+mn-lt"/>
                <a:cs typeface="Times New Roman"/>
              </a:rPr>
              <a:t>Misuse (related to concept of “Copyright </a:t>
            </a:r>
            <a:r>
              <a:rPr lang="en-US" dirty="0">
                <a:solidFill>
                  <a:schemeClr val="bg1"/>
                </a:solidFill>
                <a:latin typeface="+mn-lt"/>
                <a:cs typeface="Times New Roman"/>
              </a:rPr>
              <a:t>M</a:t>
            </a:r>
            <a:r>
              <a:rPr lang="en-US" dirty="0" smtClean="0">
                <a:solidFill>
                  <a:schemeClr val="bg1"/>
                </a:solidFill>
                <a:latin typeface="+mn-lt"/>
                <a:cs typeface="Times New Roman"/>
              </a:rPr>
              <a:t>onopoly”). </a:t>
            </a:r>
          </a:p>
          <a:p>
            <a:pPr>
              <a:lnSpc>
                <a:spcPct val="120000"/>
              </a:lnSpc>
            </a:pPr>
            <a:r>
              <a:rPr lang="en-US" dirty="0" smtClean="0">
                <a:solidFill>
                  <a:schemeClr val="bg1"/>
                </a:solidFill>
                <a:latin typeface="+mn-lt"/>
                <a:cs typeface="Times New Roman"/>
              </a:rPr>
              <a:t>Attempted </a:t>
            </a:r>
            <a:r>
              <a:rPr lang="en-US" i="1" dirty="0">
                <a:solidFill>
                  <a:schemeClr val="bg1"/>
                </a:solidFill>
                <a:latin typeface="+mn-lt"/>
                <a:cs typeface="Times New Roman"/>
              </a:rPr>
              <a:t>unsuccessfully</a:t>
            </a:r>
            <a:r>
              <a:rPr lang="en-US" dirty="0" smtClean="0">
                <a:solidFill>
                  <a:schemeClr val="bg1"/>
                </a:solidFill>
                <a:latin typeface="+mn-lt"/>
                <a:cs typeface="Times New Roman"/>
              </a:rPr>
              <a:t> to preserve </a:t>
            </a:r>
            <a:r>
              <a:rPr lang="en-US" i="1" dirty="0" smtClean="0">
                <a:solidFill>
                  <a:srgbClr val="FFFF00"/>
                </a:solidFill>
                <a:latin typeface="+mn-lt"/>
                <a:cs typeface="Times New Roman"/>
              </a:rPr>
              <a:t>Sega Enterprises v. Accolade, Inc. </a:t>
            </a:r>
            <a:r>
              <a:rPr lang="en-US" dirty="0" smtClean="0">
                <a:solidFill>
                  <a:schemeClr val="bg1"/>
                </a:solidFill>
                <a:latin typeface="+mn-lt"/>
                <a:cs typeface="Times New Roman"/>
              </a:rPr>
              <a:t>application of Fair Use to to reverse Engineering</a:t>
            </a:r>
            <a:endParaRPr lang="en-US" dirty="0">
              <a:solidFill>
                <a:schemeClr val="bg1"/>
              </a:solidFill>
              <a:latin typeface="+mn-lt"/>
              <a:cs typeface="Times New Roman"/>
            </a:endParaRPr>
          </a:p>
          <a:p>
            <a:endParaRPr lang="en-US" sz="2800" dirty="0"/>
          </a:p>
        </p:txBody>
      </p:sp>
    </p:spTree>
    <p:extLst>
      <p:ext uri="{BB962C8B-B14F-4D97-AF65-F5344CB8AC3E}">
        <p14:creationId xmlns:p14="http://schemas.microsoft.com/office/powerpoint/2010/main" val="2841301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Autofit/>
          </a:bodyPr>
          <a:lstStyle/>
          <a:p>
            <a:r>
              <a:rPr lang="en-US" sz="3200" b="1" dirty="0" smtClean="0">
                <a:solidFill>
                  <a:srgbClr val="FFFF00"/>
                </a:solidFill>
                <a:latin typeface="Arial"/>
                <a:cs typeface="Arial"/>
              </a:rPr>
              <a:t>      </a:t>
            </a:r>
            <a:r>
              <a:rPr lang="en-US" sz="3200" b="1" i="1" dirty="0" smtClean="0">
                <a:solidFill>
                  <a:srgbClr val="FFFF00"/>
                </a:solidFill>
                <a:latin typeface="Arial"/>
                <a:cs typeface="Arial"/>
              </a:rPr>
              <a:t>Blizzard v. Internet Gateway  </a:t>
            </a:r>
            <a:r>
              <a:rPr lang="en-US" sz="3200" b="1" dirty="0" smtClean="0">
                <a:solidFill>
                  <a:srgbClr val="FFFF00"/>
                </a:solidFill>
                <a:latin typeface="Arial"/>
                <a:cs typeface="Arial"/>
              </a:rPr>
              <a:t>- </a:t>
            </a:r>
            <a:r>
              <a:rPr lang="en-US" sz="3200" b="1" dirty="0" err="1" smtClean="0">
                <a:solidFill>
                  <a:srgbClr val="FFFF00"/>
                </a:solidFill>
                <a:latin typeface="Arial"/>
                <a:cs typeface="Arial"/>
              </a:rPr>
              <a:t>con’d</a:t>
            </a:r>
            <a:r>
              <a:rPr lang="en-US" sz="3200" b="1" dirty="0" smtClean="0">
                <a:solidFill>
                  <a:srgbClr val="FFFF00"/>
                </a:solidFill>
                <a:latin typeface="Arial"/>
                <a:cs typeface="Arial"/>
              </a:rPr>
              <a:t>                             </a:t>
            </a:r>
            <a:br>
              <a:rPr lang="en-US" sz="3200" b="1" dirty="0" smtClean="0">
                <a:solidFill>
                  <a:srgbClr val="FFFF00"/>
                </a:solidFill>
                <a:latin typeface="Arial"/>
                <a:cs typeface="Arial"/>
              </a:rPr>
            </a:br>
            <a:r>
              <a:rPr lang="en-US" sz="3200" b="1" dirty="0">
                <a:solidFill>
                  <a:srgbClr val="FFFF00"/>
                </a:solidFill>
                <a:latin typeface="Arial"/>
                <a:cs typeface="Arial"/>
              </a:rPr>
              <a:t> </a:t>
            </a:r>
            <a:r>
              <a:rPr lang="en-US" sz="3200" b="1" dirty="0" smtClean="0">
                <a:solidFill>
                  <a:srgbClr val="FFFF00"/>
                </a:solidFill>
                <a:latin typeface="Arial"/>
                <a:cs typeface="Arial"/>
              </a:rPr>
              <a:t>                    (</a:t>
            </a:r>
            <a:r>
              <a:rPr lang="en-US" sz="3200" b="1" dirty="0" err="1" smtClean="0">
                <a:solidFill>
                  <a:srgbClr val="FFFF00"/>
                </a:solidFill>
                <a:latin typeface="Arial"/>
                <a:cs typeface="Arial"/>
              </a:rPr>
              <a:t>Battle.net</a:t>
            </a:r>
            <a:r>
              <a:rPr lang="en-US" sz="3200" b="1" dirty="0" smtClean="0">
                <a:solidFill>
                  <a:srgbClr val="FFFF00"/>
                </a:solidFill>
                <a:latin typeface="Arial"/>
                <a:cs typeface="Arial"/>
              </a:rPr>
              <a:t> clone)</a:t>
            </a:r>
            <a:endParaRPr lang="en-US" sz="3200" b="1" u="sng" dirty="0">
              <a:solidFill>
                <a:srgbClr val="FFFF00"/>
              </a:solidFill>
              <a:latin typeface="Arial"/>
              <a:cs typeface="Arial"/>
            </a:endParaRPr>
          </a:p>
        </p:txBody>
      </p:sp>
      <p:sp>
        <p:nvSpPr>
          <p:cNvPr id="3" name="Content Placeholder 2"/>
          <p:cNvSpPr>
            <a:spLocks noGrp="1"/>
          </p:cNvSpPr>
          <p:nvPr>
            <p:ph sz="quarter" idx="10"/>
          </p:nvPr>
        </p:nvSpPr>
        <p:spPr>
          <a:xfrm>
            <a:off x="0" y="1015999"/>
            <a:ext cx="9144000" cy="5842001"/>
          </a:xfrm>
        </p:spPr>
        <p:txBody>
          <a:bodyPr>
            <a:normAutofit/>
          </a:bodyPr>
          <a:lstStyle/>
          <a:p>
            <a:pPr marL="0" lvl="0" indent="0">
              <a:buNone/>
            </a:pPr>
            <a:r>
              <a:rPr lang="en-CA" b="1" i="1" dirty="0">
                <a:solidFill>
                  <a:srgbClr val="FFFF00"/>
                </a:solidFill>
                <a:latin typeface="Times New Roman"/>
                <a:cs typeface="Times New Roman"/>
              </a:rPr>
              <a:t>Davidson &amp; Associates, Inc. v. Internet Gateway</a:t>
            </a:r>
            <a:r>
              <a:rPr lang="en-CA" b="1" i="1" dirty="0">
                <a:solidFill>
                  <a:srgbClr val="FFFFFF"/>
                </a:solidFill>
                <a:latin typeface="Times New Roman"/>
                <a:cs typeface="Times New Roman"/>
              </a:rPr>
              <a:t>, </a:t>
            </a:r>
            <a:r>
              <a:rPr lang="en-CA" sz="1800" b="1" i="1" dirty="0">
                <a:solidFill>
                  <a:srgbClr val="FFFFFF"/>
                </a:solidFill>
                <a:latin typeface="Times New Roman"/>
                <a:cs typeface="Times New Roman"/>
              </a:rPr>
              <a:t>2004 U.S. Dist. LEXIS 20369 (E.D. Mo. 2004), </a:t>
            </a:r>
            <a:r>
              <a:rPr lang="en-CA" sz="1800" b="1" i="1" dirty="0" err="1">
                <a:solidFill>
                  <a:srgbClr val="FFFF00"/>
                </a:solidFill>
                <a:latin typeface="Times New Roman"/>
                <a:cs typeface="Times New Roman"/>
              </a:rPr>
              <a:t>aff’d</a:t>
            </a:r>
            <a:r>
              <a:rPr lang="en-CA" sz="1800" b="1" i="1" dirty="0">
                <a:solidFill>
                  <a:srgbClr val="FFFF00"/>
                </a:solidFill>
                <a:latin typeface="Times New Roman"/>
                <a:cs typeface="Times New Roman"/>
              </a:rPr>
              <a:t> 2005 U.S. App. LEXIS 18973 (8</a:t>
            </a:r>
            <a:r>
              <a:rPr lang="en-CA" sz="1800" b="1" i="1" baseline="30000" dirty="0">
                <a:solidFill>
                  <a:srgbClr val="FFFF00"/>
                </a:solidFill>
                <a:latin typeface="Times New Roman"/>
                <a:cs typeface="Times New Roman"/>
              </a:rPr>
              <a:t>th</a:t>
            </a:r>
            <a:r>
              <a:rPr lang="en-CA" sz="1800" b="1" i="1" dirty="0">
                <a:solidFill>
                  <a:srgbClr val="FFFF00"/>
                </a:solidFill>
                <a:latin typeface="Times New Roman"/>
                <a:cs typeface="Times New Roman"/>
              </a:rPr>
              <a:t> Cir. 2005</a:t>
            </a:r>
            <a:r>
              <a:rPr lang="en-CA" sz="1800" b="1" i="1" dirty="0" smtClean="0">
                <a:solidFill>
                  <a:srgbClr val="FFFF00"/>
                </a:solidFill>
                <a:latin typeface="Times New Roman"/>
                <a:cs typeface="Times New Roman"/>
              </a:rPr>
              <a:t>)</a:t>
            </a:r>
            <a:endParaRPr lang="en-US" sz="1800" dirty="0">
              <a:latin typeface="Times New Roman"/>
              <a:cs typeface="Times New Roman"/>
            </a:endParaRPr>
          </a:p>
          <a:p>
            <a:pPr marL="0" indent="0">
              <a:buNone/>
            </a:pPr>
            <a:r>
              <a:rPr lang="en-CA" b="1" dirty="0">
                <a:solidFill>
                  <a:srgbClr val="FFFF00"/>
                </a:solidFill>
                <a:latin typeface="Times New Roman"/>
                <a:cs typeface="Times New Roman"/>
              </a:rPr>
              <a:t>EULA</a:t>
            </a:r>
            <a:r>
              <a:rPr lang="en-CA" b="1" dirty="0" smtClean="0">
                <a:solidFill>
                  <a:srgbClr val="FFFF00"/>
                </a:solidFill>
                <a:latin typeface="Times New Roman"/>
                <a:cs typeface="Times New Roman"/>
              </a:rPr>
              <a:t>:</a:t>
            </a:r>
            <a:r>
              <a:rPr lang="en-US" b="1" dirty="0">
                <a:solidFill>
                  <a:schemeClr val="bg1"/>
                </a:solidFill>
                <a:latin typeface="Times New Roman"/>
                <a:cs typeface="Times New Roman"/>
              </a:rPr>
              <a:t> </a:t>
            </a:r>
            <a:r>
              <a:rPr lang="en-CA" sz="2000" i="1" dirty="0" smtClean="0">
                <a:solidFill>
                  <a:schemeClr val="bg1"/>
                </a:solidFill>
                <a:latin typeface="Times New Roman"/>
                <a:cs typeface="Times New Roman"/>
              </a:rPr>
              <a:t>“</a:t>
            </a:r>
            <a:r>
              <a:rPr lang="en-CA" sz="2000" i="1" dirty="0">
                <a:solidFill>
                  <a:schemeClr val="bg1"/>
                </a:solidFill>
                <a:latin typeface="Times New Roman"/>
                <a:cs typeface="Times New Roman"/>
              </a:rPr>
              <a:t>… subject to the grant of license hereinabove, </a:t>
            </a:r>
            <a:r>
              <a:rPr lang="en-CA" sz="2000" i="1" dirty="0">
                <a:solidFill>
                  <a:srgbClr val="FFFF00"/>
                </a:solidFill>
                <a:latin typeface="Times New Roman"/>
                <a:cs typeface="Times New Roman"/>
              </a:rPr>
              <a:t>you may not</a:t>
            </a:r>
            <a:r>
              <a:rPr lang="en-CA" sz="2000" i="1" dirty="0">
                <a:solidFill>
                  <a:schemeClr val="bg1"/>
                </a:solidFill>
                <a:latin typeface="Times New Roman"/>
                <a:cs typeface="Times New Roman"/>
              </a:rPr>
              <a:t>, in whole or in part, copy, photocopy, reproduce, translate, </a:t>
            </a:r>
            <a:r>
              <a:rPr lang="en-CA" sz="2000" i="1" dirty="0">
                <a:solidFill>
                  <a:srgbClr val="FFFF00"/>
                </a:solidFill>
                <a:latin typeface="Times New Roman"/>
                <a:cs typeface="Times New Roman"/>
              </a:rPr>
              <a:t>reverse engineer</a:t>
            </a:r>
            <a:r>
              <a:rPr lang="en-CA" sz="2000" i="1" dirty="0">
                <a:solidFill>
                  <a:schemeClr val="bg1"/>
                </a:solidFill>
                <a:latin typeface="Times New Roman"/>
                <a:cs typeface="Times New Roman"/>
              </a:rPr>
              <a:t>, derive source code, </a:t>
            </a:r>
            <a:r>
              <a:rPr lang="en-CA" sz="2000" i="1" dirty="0">
                <a:solidFill>
                  <a:srgbClr val="FFFF00"/>
                </a:solidFill>
                <a:latin typeface="Times New Roman"/>
                <a:cs typeface="Times New Roman"/>
              </a:rPr>
              <a:t>modify</a:t>
            </a:r>
            <a:r>
              <a:rPr lang="en-CA" sz="2000" i="1" dirty="0">
                <a:solidFill>
                  <a:schemeClr val="bg1"/>
                </a:solidFill>
                <a:latin typeface="Times New Roman"/>
                <a:cs typeface="Times New Roman"/>
              </a:rPr>
              <a:t>, disassemble, decompile, </a:t>
            </a:r>
            <a:r>
              <a:rPr lang="en-CA" sz="2000" i="1" dirty="0">
                <a:solidFill>
                  <a:srgbClr val="FFFF00"/>
                </a:solidFill>
                <a:latin typeface="Times New Roman"/>
                <a:cs typeface="Times New Roman"/>
              </a:rPr>
              <a:t>create derivative works</a:t>
            </a:r>
            <a:r>
              <a:rPr lang="en-CA" sz="2000" i="1" dirty="0">
                <a:solidFill>
                  <a:schemeClr val="bg1"/>
                </a:solidFill>
                <a:latin typeface="Times New Roman"/>
                <a:cs typeface="Times New Roman"/>
              </a:rPr>
              <a:t> based on the Program, or remove any proprietary notices or labels on the program </a:t>
            </a:r>
            <a:r>
              <a:rPr lang="en-CA" sz="2000" i="1" dirty="0">
                <a:solidFill>
                  <a:srgbClr val="FFFF00"/>
                </a:solidFill>
                <a:latin typeface="Times New Roman"/>
                <a:cs typeface="Times New Roman"/>
              </a:rPr>
              <a:t>without the prior consent, in writing, of Blizzard</a:t>
            </a:r>
            <a:r>
              <a:rPr lang="en-CA" sz="2000" i="1" dirty="0">
                <a:solidFill>
                  <a:schemeClr val="bg1"/>
                </a:solidFill>
                <a:latin typeface="Times New Roman"/>
                <a:cs typeface="Times New Roman"/>
              </a:rPr>
              <a:t>.</a:t>
            </a:r>
            <a:r>
              <a:rPr lang="en-CA" sz="2000" i="1" dirty="0" smtClean="0">
                <a:solidFill>
                  <a:schemeClr val="bg1"/>
                </a:solidFill>
                <a:latin typeface="Times New Roman"/>
                <a:cs typeface="Times New Roman"/>
              </a:rPr>
              <a:t>”</a:t>
            </a:r>
          </a:p>
          <a:p>
            <a:pPr marL="0" indent="0">
              <a:buNone/>
            </a:pPr>
            <a:r>
              <a:rPr lang="en-CA" b="1" dirty="0">
                <a:solidFill>
                  <a:srgbClr val="FFFF00"/>
                </a:solidFill>
                <a:latin typeface="Times New Roman"/>
                <a:cs typeface="Times New Roman"/>
              </a:rPr>
              <a:t>TOU:</a:t>
            </a:r>
            <a:r>
              <a:rPr lang="en-US" b="1" dirty="0">
                <a:solidFill>
                  <a:schemeClr val="bg1"/>
                </a:solidFill>
                <a:latin typeface="Times New Roman"/>
                <a:cs typeface="Times New Roman"/>
              </a:rPr>
              <a:t> </a:t>
            </a:r>
            <a:r>
              <a:rPr lang="en-CA" sz="2000" i="1" dirty="0">
                <a:solidFill>
                  <a:schemeClr val="bg1"/>
                </a:solidFill>
                <a:latin typeface="Times New Roman"/>
                <a:cs typeface="Times New Roman"/>
              </a:rPr>
              <a:t>“You are entitled to use </a:t>
            </a:r>
            <a:r>
              <a:rPr lang="en-CA" sz="2000" i="1" dirty="0" err="1">
                <a:solidFill>
                  <a:schemeClr val="bg1"/>
                </a:solidFill>
                <a:latin typeface="Times New Roman"/>
                <a:cs typeface="Times New Roman"/>
              </a:rPr>
              <a:t>Battle.net</a:t>
            </a:r>
            <a:r>
              <a:rPr lang="en-CA" sz="2000" i="1" dirty="0">
                <a:solidFill>
                  <a:schemeClr val="bg1"/>
                </a:solidFill>
                <a:latin typeface="Times New Roman"/>
                <a:cs typeface="Times New Roman"/>
              </a:rPr>
              <a:t> for your own personal use, but </a:t>
            </a:r>
            <a:r>
              <a:rPr lang="en-CA" sz="2000" i="1" dirty="0">
                <a:solidFill>
                  <a:srgbClr val="FFFF00"/>
                </a:solidFill>
                <a:latin typeface="Times New Roman"/>
                <a:cs typeface="Times New Roman"/>
              </a:rPr>
              <a:t>you shall not </a:t>
            </a:r>
            <a:r>
              <a:rPr lang="en-CA" sz="2000" i="1" dirty="0">
                <a:solidFill>
                  <a:schemeClr val="bg1"/>
                </a:solidFill>
                <a:latin typeface="Times New Roman"/>
                <a:cs typeface="Times New Roman"/>
              </a:rPr>
              <a:t>be entitled to … (ii) copy, photocopy, reproduce, translate, </a:t>
            </a:r>
            <a:r>
              <a:rPr lang="en-CA" sz="2000" i="1" dirty="0">
                <a:solidFill>
                  <a:srgbClr val="FFFF00"/>
                </a:solidFill>
                <a:latin typeface="Times New Roman"/>
                <a:cs typeface="Times New Roman"/>
              </a:rPr>
              <a:t>reverse engineer, modify</a:t>
            </a:r>
            <a:r>
              <a:rPr lang="en-CA" sz="2000" i="1" dirty="0">
                <a:solidFill>
                  <a:schemeClr val="bg1"/>
                </a:solidFill>
                <a:latin typeface="Times New Roman"/>
                <a:cs typeface="Times New Roman"/>
              </a:rPr>
              <a:t>, disassemble, or de-compile, in whole or in part, any </a:t>
            </a:r>
            <a:r>
              <a:rPr lang="en-CA" sz="2000" i="1" dirty="0" err="1">
                <a:solidFill>
                  <a:schemeClr val="bg1"/>
                </a:solidFill>
                <a:latin typeface="Times New Roman"/>
                <a:cs typeface="Times New Roman"/>
              </a:rPr>
              <a:t>Battle.net</a:t>
            </a:r>
            <a:r>
              <a:rPr lang="en-CA" sz="2000" i="1" dirty="0">
                <a:solidFill>
                  <a:schemeClr val="bg1"/>
                </a:solidFill>
                <a:latin typeface="Times New Roman"/>
                <a:cs typeface="Times New Roman"/>
              </a:rPr>
              <a:t> software; (iii) </a:t>
            </a:r>
            <a:r>
              <a:rPr lang="en-CA" sz="2000" i="1" dirty="0">
                <a:solidFill>
                  <a:srgbClr val="FFFF00"/>
                </a:solidFill>
                <a:latin typeface="Times New Roman"/>
                <a:cs typeface="Times New Roman"/>
              </a:rPr>
              <a:t>create derivative works</a:t>
            </a:r>
            <a:r>
              <a:rPr lang="en-CA" sz="2000" i="1" dirty="0">
                <a:solidFill>
                  <a:schemeClr val="bg1"/>
                </a:solidFill>
                <a:latin typeface="Times New Roman"/>
                <a:cs typeface="Times New Roman"/>
              </a:rPr>
              <a:t> based on </a:t>
            </a:r>
            <a:r>
              <a:rPr lang="en-CA" sz="2000" i="1" dirty="0" err="1">
                <a:solidFill>
                  <a:schemeClr val="bg1"/>
                </a:solidFill>
                <a:latin typeface="Times New Roman"/>
                <a:cs typeface="Times New Roman"/>
              </a:rPr>
              <a:t>Battle.net</a:t>
            </a:r>
            <a:r>
              <a:rPr lang="en-CA" sz="2000" i="1" dirty="0">
                <a:solidFill>
                  <a:schemeClr val="bg1"/>
                </a:solidFill>
                <a:latin typeface="Times New Roman"/>
                <a:cs typeface="Times New Roman"/>
              </a:rPr>
              <a:t>; (iv</a:t>
            </a:r>
            <a:r>
              <a:rPr lang="en-CA" sz="2000" i="1" dirty="0">
                <a:solidFill>
                  <a:srgbClr val="FFFF00"/>
                </a:solidFill>
                <a:latin typeface="Times New Roman"/>
                <a:cs typeface="Times New Roman"/>
              </a:rPr>
              <a:t>) host or provide matchmaking services </a:t>
            </a:r>
            <a:r>
              <a:rPr lang="en-CA" sz="2000" i="1" dirty="0">
                <a:solidFill>
                  <a:schemeClr val="bg1"/>
                </a:solidFill>
                <a:latin typeface="Times New Roman"/>
                <a:cs typeface="Times New Roman"/>
              </a:rPr>
              <a:t>for any Blizzard software programs or emulate or redirect the communication protocols used by Blizzard as part of </a:t>
            </a:r>
            <a:r>
              <a:rPr lang="en-CA" sz="2000" i="1" dirty="0" err="1">
                <a:solidFill>
                  <a:schemeClr val="bg1"/>
                </a:solidFill>
                <a:latin typeface="Times New Roman"/>
                <a:cs typeface="Times New Roman"/>
              </a:rPr>
              <a:t>Battle.net</a:t>
            </a:r>
            <a:r>
              <a:rPr lang="en-CA" sz="2000" i="1" dirty="0">
                <a:solidFill>
                  <a:schemeClr val="bg1"/>
                </a:solidFill>
                <a:latin typeface="Times New Roman"/>
                <a:cs typeface="Times New Roman"/>
              </a:rPr>
              <a:t>, through protocol emulation, </a:t>
            </a:r>
            <a:r>
              <a:rPr lang="en-CA" sz="2000" i="1" dirty="0" err="1">
                <a:solidFill>
                  <a:schemeClr val="bg1"/>
                </a:solidFill>
                <a:latin typeface="Times New Roman"/>
                <a:cs typeface="Times New Roman"/>
              </a:rPr>
              <a:t>tunneling</a:t>
            </a:r>
            <a:r>
              <a:rPr lang="en-CA" sz="2000" i="1" dirty="0">
                <a:solidFill>
                  <a:schemeClr val="bg1"/>
                </a:solidFill>
                <a:latin typeface="Times New Roman"/>
                <a:cs typeface="Times New Roman"/>
              </a:rPr>
              <a:t>, modifying, or adding components to the Program, use of a utility program, or any other technique now known or hereafter developed for any purpose, including, but not limited to, network play over the Internet, network play utilizing commercial or non-commercial gaming networks, or as part of content aggregation networks </a:t>
            </a:r>
            <a:r>
              <a:rPr lang="en-CA" sz="2000" i="1" dirty="0">
                <a:solidFill>
                  <a:srgbClr val="FFFF00"/>
                </a:solidFill>
                <a:latin typeface="Times New Roman"/>
                <a:cs typeface="Times New Roman"/>
              </a:rPr>
              <a:t>without the prior written consent of Blizzard or exploit </a:t>
            </a:r>
            <a:r>
              <a:rPr lang="en-CA" sz="2000" i="1" dirty="0" err="1">
                <a:solidFill>
                  <a:srgbClr val="FFFF00"/>
                </a:solidFill>
                <a:latin typeface="Times New Roman"/>
                <a:cs typeface="Times New Roman"/>
              </a:rPr>
              <a:t>Battle.net</a:t>
            </a:r>
            <a:r>
              <a:rPr lang="en-CA" sz="2000" i="1" dirty="0">
                <a:solidFill>
                  <a:srgbClr val="FFFF00"/>
                </a:solidFill>
                <a:latin typeface="Times New Roman"/>
                <a:cs typeface="Times New Roman"/>
              </a:rPr>
              <a:t> or any of its parts for any commercial purpose </a:t>
            </a:r>
            <a:r>
              <a:rPr lang="en-CA" sz="2000" i="1" dirty="0">
                <a:latin typeface="Times New Roman"/>
                <a:cs typeface="Times New Roman"/>
              </a:rPr>
              <a:t>…”</a:t>
            </a:r>
            <a:endParaRPr lang="en-US" sz="2000" dirty="0">
              <a:latin typeface="Times New Roman"/>
              <a:cs typeface="Times New Roman"/>
            </a:endParaRPr>
          </a:p>
          <a:p>
            <a:endParaRPr lang="en-US" sz="2000" dirty="0"/>
          </a:p>
          <a:p>
            <a:endParaRPr lang="en-US" sz="2000" dirty="0" smtClean="0"/>
          </a:p>
          <a:p>
            <a:pPr marL="0" indent="0">
              <a:buNone/>
            </a:pPr>
            <a:endParaRPr lang="en-US" dirty="0" smtClean="0"/>
          </a:p>
        </p:txBody>
      </p:sp>
    </p:spTree>
    <p:extLst>
      <p:ext uri="{BB962C8B-B14F-4D97-AF65-F5344CB8AC3E}">
        <p14:creationId xmlns:p14="http://schemas.microsoft.com/office/powerpoint/2010/main" val="2153987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735"/>
            <a:ext cx="9144000" cy="1016000"/>
          </a:xfrm>
        </p:spPr>
        <p:txBody>
          <a:bodyPr>
            <a:noAutofit/>
          </a:bodyPr>
          <a:lstStyle/>
          <a:p>
            <a:r>
              <a:rPr lang="en-US" sz="3200" b="1" dirty="0" smtClean="0">
                <a:solidFill>
                  <a:srgbClr val="FFFF00"/>
                </a:solidFill>
                <a:latin typeface="Arial"/>
                <a:cs typeface="Arial"/>
              </a:rPr>
              <a:t>   Case 2: </a:t>
            </a:r>
            <a:r>
              <a:rPr lang="en-US" sz="3200" b="1" i="1" dirty="0" smtClean="0">
                <a:solidFill>
                  <a:srgbClr val="FFFF00"/>
                </a:solidFill>
                <a:latin typeface="Arial"/>
                <a:cs typeface="Arial"/>
              </a:rPr>
              <a:t>Blizzard </a:t>
            </a:r>
            <a:r>
              <a:rPr lang="en-US" sz="3200" b="1" i="1" dirty="0">
                <a:solidFill>
                  <a:srgbClr val="FFFF00"/>
                </a:solidFill>
                <a:latin typeface="Arial"/>
                <a:cs typeface="Arial"/>
              </a:rPr>
              <a:t>v. In </a:t>
            </a:r>
            <a:r>
              <a:rPr lang="en-US" sz="3200" b="1" i="1" dirty="0" smtClean="0">
                <a:solidFill>
                  <a:srgbClr val="FFFF00"/>
                </a:solidFill>
                <a:latin typeface="Arial"/>
                <a:cs typeface="Arial"/>
              </a:rPr>
              <a:t>Game </a:t>
            </a:r>
            <a:r>
              <a:rPr lang="en-US" sz="3200" b="1" dirty="0">
                <a:solidFill>
                  <a:srgbClr val="FFFF00"/>
                </a:solidFill>
                <a:latin typeface="Arial"/>
                <a:cs typeface="Arial"/>
              </a:rPr>
              <a:t>(</a:t>
            </a:r>
            <a:r>
              <a:rPr lang="en-US" sz="3200" b="1" dirty="0">
                <a:solidFill>
                  <a:srgbClr val="FF6600"/>
                </a:solidFill>
                <a:latin typeface="Arial"/>
                <a:cs typeface="Arial"/>
              </a:rPr>
              <a:t>gold-farming</a:t>
            </a:r>
            <a:r>
              <a:rPr lang="en-US" sz="3200" b="1" dirty="0" smtClean="0">
                <a:solidFill>
                  <a:srgbClr val="FFFF00"/>
                </a:solidFill>
                <a:latin typeface="Arial"/>
                <a:cs typeface="Arial"/>
              </a:rPr>
              <a:t>)</a:t>
            </a:r>
            <a:endParaRPr lang="en-US" sz="3200" b="1" i="1" dirty="0">
              <a:solidFill>
                <a:srgbClr val="FFFF00"/>
              </a:solidFill>
              <a:latin typeface="Arial"/>
              <a:cs typeface="Arial"/>
            </a:endParaRPr>
          </a:p>
        </p:txBody>
      </p:sp>
      <p:sp>
        <p:nvSpPr>
          <p:cNvPr id="3" name="Content Placeholder 2"/>
          <p:cNvSpPr>
            <a:spLocks noGrp="1"/>
          </p:cNvSpPr>
          <p:nvPr>
            <p:ph sz="quarter" idx="10"/>
          </p:nvPr>
        </p:nvSpPr>
        <p:spPr>
          <a:xfrm>
            <a:off x="457200" y="1167537"/>
            <a:ext cx="8229600" cy="4741839"/>
          </a:xfrm>
        </p:spPr>
        <p:txBody>
          <a:bodyPr>
            <a:normAutofit/>
          </a:bodyPr>
          <a:lstStyle/>
          <a:p>
            <a:r>
              <a:rPr lang="en-US" dirty="0">
                <a:solidFill>
                  <a:schemeClr val="bg1"/>
                </a:solidFill>
                <a:latin typeface="+mn-lt"/>
                <a:cs typeface="Times New Roman"/>
              </a:rPr>
              <a:t>In 2007 Blizzard sued In Game Dollar. IGD through a subsidiary offered power-leveling and </a:t>
            </a:r>
            <a:r>
              <a:rPr lang="en-US" b="1" dirty="0">
                <a:solidFill>
                  <a:srgbClr val="FFFF00"/>
                </a:solidFill>
                <a:latin typeface="+mn-lt"/>
                <a:cs typeface="Times New Roman"/>
              </a:rPr>
              <a:t>virtual gold-selling services</a:t>
            </a:r>
            <a:r>
              <a:rPr lang="en-US" dirty="0">
                <a:solidFill>
                  <a:schemeClr val="bg1"/>
                </a:solidFill>
                <a:latin typeface="+mn-lt"/>
                <a:cs typeface="Times New Roman"/>
              </a:rPr>
              <a:t>. IGD sent spam messages to players though </a:t>
            </a:r>
            <a:r>
              <a:rPr lang="en-US" dirty="0" err="1">
                <a:solidFill>
                  <a:schemeClr val="bg1"/>
                </a:solidFill>
                <a:latin typeface="+mn-lt"/>
                <a:cs typeface="Times New Roman"/>
              </a:rPr>
              <a:t>WoW’s</a:t>
            </a:r>
            <a:r>
              <a:rPr lang="en-US" dirty="0">
                <a:solidFill>
                  <a:schemeClr val="bg1"/>
                </a:solidFill>
                <a:latin typeface="+mn-lt"/>
                <a:cs typeface="Times New Roman"/>
              </a:rPr>
              <a:t> chat system to advertise its </a:t>
            </a:r>
            <a:r>
              <a:rPr lang="en-US" dirty="0" smtClean="0">
                <a:solidFill>
                  <a:schemeClr val="bg1"/>
                </a:solidFill>
                <a:latin typeface="+mn-lt"/>
                <a:cs typeface="Times New Roman"/>
              </a:rPr>
              <a:t>services.</a:t>
            </a:r>
          </a:p>
          <a:p>
            <a:pPr marL="0" indent="0">
              <a:buNone/>
            </a:pPr>
            <a:endParaRPr lang="en-US" dirty="0" smtClean="0">
              <a:solidFill>
                <a:schemeClr val="bg1"/>
              </a:solidFill>
              <a:latin typeface="+mn-lt"/>
              <a:cs typeface="Times New Roman"/>
            </a:endParaRPr>
          </a:p>
          <a:p>
            <a:r>
              <a:rPr lang="en-US" dirty="0" smtClean="0">
                <a:solidFill>
                  <a:srgbClr val="FFFF00"/>
                </a:solidFill>
                <a:latin typeface="+mn-lt"/>
                <a:cs typeface="Times New Roman"/>
              </a:rPr>
              <a:t>Blizzard </a:t>
            </a:r>
            <a:r>
              <a:rPr lang="en-US" dirty="0">
                <a:solidFill>
                  <a:srgbClr val="FFFF00"/>
                </a:solidFill>
                <a:latin typeface="+mn-lt"/>
                <a:cs typeface="Times New Roman"/>
              </a:rPr>
              <a:t>claimed all this effected a </a:t>
            </a:r>
            <a:r>
              <a:rPr lang="en-US" b="1" i="1" dirty="0">
                <a:solidFill>
                  <a:srgbClr val="CCFFCC"/>
                </a:solidFill>
                <a:latin typeface="+mn-lt"/>
                <a:cs typeface="Times New Roman"/>
              </a:rPr>
              <a:t>diminishment of </a:t>
            </a:r>
            <a:r>
              <a:rPr lang="en-US" b="1" i="1" dirty="0" smtClean="0">
                <a:solidFill>
                  <a:srgbClr val="CCFFCC"/>
                </a:solidFill>
                <a:latin typeface="+mn-lt"/>
                <a:cs typeface="Times New Roman"/>
              </a:rPr>
              <a:t>gamer </a:t>
            </a:r>
            <a:r>
              <a:rPr lang="en-US" b="1" i="1" dirty="0">
                <a:solidFill>
                  <a:srgbClr val="CCFFCC"/>
                </a:solidFill>
                <a:latin typeface="+mn-lt"/>
                <a:cs typeface="Times New Roman"/>
              </a:rPr>
              <a:t>enjoyment and experience</a:t>
            </a:r>
            <a:r>
              <a:rPr lang="en-US" dirty="0">
                <a:solidFill>
                  <a:srgbClr val="CCFFCC"/>
                </a:solidFill>
                <a:latin typeface="+mn-lt"/>
                <a:cs typeface="Times New Roman"/>
              </a:rPr>
              <a:t> </a:t>
            </a:r>
            <a:r>
              <a:rPr lang="en-US" dirty="0">
                <a:solidFill>
                  <a:srgbClr val="FFFF00"/>
                </a:solidFill>
                <a:latin typeface="+mn-lt"/>
                <a:cs typeface="Times New Roman"/>
              </a:rPr>
              <a:t>resulting in lost subscribers and lost revenue</a:t>
            </a:r>
            <a:r>
              <a:rPr lang="en-US" dirty="0" smtClean="0">
                <a:solidFill>
                  <a:srgbClr val="FFFF00"/>
                </a:solidFill>
                <a:latin typeface="+mn-lt"/>
                <a:cs typeface="Times New Roman"/>
              </a:rPr>
              <a:t>. Causes </a:t>
            </a:r>
            <a:r>
              <a:rPr lang="en-US" dirty="0">
                <a:solidFill>
                  <a:srgbClr val="FFFF00"/>
                </a:solidFill>
                <a:latin typeface="+mn-lt"/>
                <a:cs typeface="Times New Roman"/>
              </a:rPr>
              <a:t>of action included: violation of Blizzard’s EULA and </a:t>
            </a:r>
            <a:r>
              <a:rPr lang="en-US" dirty="0" err="1">
                <a:solidFill>
                  <a:srgbClr val="FFFF00"/>
                </a:solidFill>
                <a:latin typeface="+mn-lt"/>
                <a:cs typeface="Times New Roman"/>
              </a:rPr>
              <a:t>ToU</a:t>
            </a:r>
            <a:r>
              <a:rPr lang="en-US" dirty="0">
                <a:solidFill>
                  <a:srgbClr val="FFFF00"/>
                </a:solidFill>
                <a:latin typeface="+mn-lt"/>
                <a:cs typeface="Times New Roman"/>
              </a:rPr>
              <a:t>; intentional interference with contract; unfair competition &amp; unjust enrichment</a:t>
            </a:r>
            <a:r>
              <a:rPr lang="en-US" dirty="0" smtClean="0">
                <a:solidFill>
                  <a:srgbClr val="FFFF00"/>
                </a:solidFill>
                <a:latin typeface="+mn-lt"/>
                <a:cs typeface="Times New Roman"/>
              </a:rPr>
              <a:t>.</a:t>
            </a:r>
          </a:p>
          <a:p>
            <a:pPr marL="0" indent="0">
              <a:buNone/>
            </a:pPr>
            <a:endParaRPr lang="en-US" dirty="0" smtClean="0">
              <a:solidFill>
                <a:srgbClr val="FFFF00"/>
              </a:solidFill>
              <a:latin typeface="+mn-lt"/>
              <a:cs typeface="Times New Roman"/>
            </a:endParaRPr>
          </a:p>
          <a:p>
            <a:r>
              <a:rPr lang="en-US" dirty="0" smtClean="0">
                <a:solidFill>
                  <a:schemeClr val="bg1"/>
                </a:solidFill>
                <a:latin typeface="+mn-lt"/>
                <a:cs typeface="Times New Roman"/>
              </a:rPr>
              <a:t>IGD shut down its business &amp; the </a:t>
            </a:r>
            <a:r>
              <a:rPr lang="en-US" i="1" u="sng" dirty="0" smtClean="0">
                <a:solidFill>
                  <a:srgbClr val="FFFF00"/>
                </a:solidFill>
                <a:latin typeface="+mn-lt"/>
                <a:cs typeface="Times New Roman"/>
              </a:rPr>
              <a:t>case settled </a:t>
            </a:r>
            <a:r>
              <a:rPr lang="en-US" dirty="0" smtClean="0">
                <a:solidFill>
                  <a:schemeClr val="bg1"/>
                </a:solidFill>
                <a:latin typeface="+mn-lt"/>
                <a:cs typeface="Times New Roman"/>
              </a:rPr>
              <a:t>in Jan. 2008 by </a:t>
            </a:r>
            <a:r>
              <a:rPr lang="en-US" i="1" u="sng" dirty="0" smtClean="0">
                <a:solidFill>
                  <a:schemeClr val="bg1"/>
                </a:solidFill>
                <a:latin typeface="+mn-lt"/>
                <a:cs typeface="Times New Roman"/>
              </a:rPr>
              <a:t>consent order</a:t>
            </a:r>
            <a:r>
              <a:rPr lang="en-US" dirty="0" smtClean="0">
                <a:solidFill>
                  <a:schemeClr val="bg1"/>
                </a:solidFill>
                <a:latin typeface="+mn-lt"/>
                <a:cs typeface="Times New Roman"/>
              </a:rPr>
              <a:t>.</a:t>
            </a:r>
            <a:endParaRPr lang="en-US" dirty="0">
              <a:solidFill>
                <a:schemeClr val="bg1"/>
              </a:solidFill>
              <a:latin typeface="+mn-lt"/>
              <a:cs typeface="Times New Roman"/>
            </a:endParaRPr>
          </a:p>
          <a:p>
            <a:endParaRPr lang="en-US" dirty="0"/>
          </a:p>
        </p:txBody>
      </p:sp>
    </p:spTree>
    <p:extLst>
      <p:ext uri="{BB962C8B-B14F-4D97-AF65-F5344CB8AC3E}">
        <p14:creationId xmlns:p14="http://schemas.microsoft.com/office/powerpoint/2010/main" val="2405352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2131"/>
            <a:ext cx="9144000" cy="776756"/>
          </a:xfrm>
        </p:spPr>
        <p:txBody>
          <a:bodyPr>
            <a:normAutofit/>
          </a:bodyPr>
          <a:lstStyle/>
          <a:p>
            <a:r>
              <a:rPr lang="en-US" b="1" i="1" dirty="0" smtClean="0">
                <a:solidFill>
                  <a:srgbClr val="FFFF00"/>
                </a:solidFill>
                <a:latin typeface="Arial"/>
                <a:cs typeface="Arial"/>
              </a:rPr>
              <a:t>     Blizzard v. In Game – </a:t>
            </a:r>
            <a:r>
              <a:rPr lang="en-US" b="1" dirty="0" err="1" smtClean="0">
                <a:solidFill>
                  <a:srgbClr val="FFFF00"/>
                </a:solidFill>
                <a:latin typeface="Arial"/>
                <a:cs typeface="Arial"/>
              </a:rPr>
              <a:t>con’d</a:t>
            </a:r>
            <a:endParaRPr lang="en-US" sz="3600" b="1" u="sng" dirty="0">
              <a:solidFill>
                <a:srgbClr val="FFFF00"/>
              </a:solidFill>
              <a:latin typeface="Arial"/>
              <a:cs typeface="Arial"/>
            </a:endParaRPr>
          </a:p>
        </p:txBody>
      </p:sp>
      <p:sp>
        <p:nvSpPr>
          <p:cNvPr id="3" name="Content Placeholder 2"/>
          <p:cNvSpPr>
            <a:spLocks noGrp="1"/>
          </p:cNvSpPr>
          <p:nvPr>
            <p:ph sz="quarter" idx="10"/>
          </p:nvPr>
        </p:nvSpPr>
        <p:spPr>
          <a:xfrm>
            <a:off x="0" y="1002562"/>
            <a:ext cx="9144000" cy="5213321"/>
          </a:xfrm>
        </p:spPr>
        <p:txBody>
          <a:bodyPr>
            <a:normAutofit fontScale="85000" lnSpcReduction="20000"/>
          </a:bodyPr>
          <a:lstStyle/>
          <a:p>
            <a:pPr marL="0" lvl="0" indent="0">
              <a:buNone/>
            </a:pPr>
            <a:r>
              <a:rPr lang="en-CA" sz="2800" b="1" i="1" dirty="0">
                <a:solidFill>
                  <a:srgbClr val="FFFF00"/>
                </a:solidFill>
                <a:latin typeface="+mn-lt"/>
                <a:cs typeface="Times New Roman"/>
              </a:rPr>
              <a:t>Blizzard Entertainment, Inc. v. In Game Dollar, </a:t>
            </a:r>
            <a:r>
              <a:rPr lang="en-CA" sz="2800" b="1" i="1" dirty="0" smtClean="0">
                <a:solidFill>
                  <a:srgbClr val="FFFF00"/>
                </a:solidFill>
                <a:latin typeface="+mn-lt"/>
                <a:cs typeface="Times New Roman"/>
              </a:rPr>
              <a:t>LLC</a:t>
            </a:r>
            <a:r>
              <a:rPr lang="en-CA" sz="2800" b="1" i="1" dirty="0" smtClean="0">
                <a:solidFill>
                  <a:schemeClr val="bg1"/>
                </a:solidFill>
                <a:latin typeface="+mn-lt"/>
                <a:cs typeface="Times New Roman"/>
              </a:rPr>
              <a:t>,</a:t>
            </a:r>
          </a:p>
          <a:p>
            <a:pPr marL="0" lvl="0" indent="0">
              <a:buNone/>
            </a:pPr>
            <a:r>
              <a:rPr lang="en-CA" sz="2200" dirty="0" smtClean="0">
                <a:solidFill>
                  <a:schemeClr val="bg1"/>
                </a:solidFill>
                <a:latin typeface="+mn-lt"/>
                <a:cs typeface="Times New Roman"/>
              </a:rPr>
              <a:t>United </a:t>
            </a:r>
            <a:r>
              <a:rPr lang="en-CA" sz="2200" dirty="0">
                <a:solidFill>
                  <a:schemeClr val="bg1"/>
                </a:solidFill>
                <a:latin typeface="+mn-lt"/>
                <a:cs typeface="Times New Roman"/>
              </a:rPr>
              <a:t>States District Court for C.D. Cal., Case No. SACV07-0589-</a:t>
            </a:r>
            <a:r>
              <a:rPr lang="en-CA" sz="2200" dirty="0" smtClean="0">
                <a:solidFill>
                  <a:schemeClr val="bg1"/>
                </a:solidFill>
                <a:latin typeface="+mn-lt"/>
                <a:cs typeface="Times New Roman"/>
              </a:rPr>
              <a:t>JVS(2007)</a:t>
            </a:r>
          </a:p>
          <a:p>
            <a:pPr marL="0" indent="0">
              <a:buNone/>
            </a:pPr>
            <a:endParaRPr lang="en-CA" b="1" dirty="0" smtClean="0">
              <a:solidFill>
                <a:srgbClr val="FFFF00"/>
              </a:solidFill>
              <a:latin typeface="Times New Roman"/>
              <a:cs typeface="Times New Roman"/>
            </a:endParaRPr>
          </a:p>
          <a:p>
            <a:pPr marL="0" indent="0">
              <a:buNone/>
            </a:pPr>
            <a:r>
              <a:rPr lang="en-CA" b="1" dirty="0" smtClean="0">
                <a:solidFill>
                  <a:srgbClr val="FFFF00"/>
                </a:solidFill>
                <a:latin typeface="Times New Roman"/>
                <a:cs typeface="Times New Roman"/>
              </a:rPr>
              <a:t>TOU</a:t>
            </a:r>
            <a:r>
              <a:rPr lang="en-CA" dirty="0" smtClean="0">
                <a:solidFill>
                  <a:srgbClr val="FFFF00"/>
                </a:solidFill>
                <a:latin typeface="Times New Roman"/>
                <a:cs typeface="Times New Roman"/>
              </a:rPr>
              <a:t>:</a:t>
            </a:r>
            <a:r>
              <a:rPr lang="en-US" dirty="0">
                <a:solidFill>
                  <a:srgbClr val="FFFF00"/>
                </a:solidFill>
                <a:latin typeface="Times New Roman"/>
                <a:cs typeface="Times New Roman"/>
              </a:rPr>
              <a:t> </a:t>
            </a:r>
            <a:r>
              <a:rPr lang="en-CA" sz="2600" i="1" dirty="0" smtClean="0">
                <a:solidFill>
                  <a:schemeClr val="bg1"/>
                </a:solidFill>
                <a:latin typeface="Times New Roman"/>
                <a:cs typeface="Times New Roman"/>
              </a:rPr>
              <a:t>“</a:t>
            </a:r>
            <a:r>
              <a:rPr lang="en-CA" sz="2600" i="1" dirty="0">
                <a:solidFill>
                  <a:schemeClr val="bg1"/>
                </a:solidFill>
                <a:latin typeface="Times New Roman"/>
                <a:cs typeface="Times New Roman"/>
              </a:rPr>
              <a:t>You agree that </a:t>
            </a:r>
            <a:r>
              <a:rPr lang="en-CA" sz="2600" i="1" dirty="0">
                <a:solidFill>
                  <a:srgbClr val="FFFF00"/>
                </a:solidFill>
                <a:latin typeface="Times New Roman"/>
                <a:cs typeface="Times New Roman"/>
              </a:rPr>
              <a:t>you shall not</a:t>
            </a:r>
            <a:r>
              <a:rPr lang="en-CA" sz="2600" i="1" dirty="0">
                <a:solidFill>
                  <a:schemeClr val="bg1"/>
                </a:solidFill>
                <a:latin typeface="Times New Roman"/>
                <a:cs typeface="Times New Roman"/>
              </a:rPr>
              <a:t>, under any circumstances, ... </a:t>
            </a:r>
            <a:r>
              <a:rPr lang="en-CA" sz="2600" i="1" dirty="0" smtClean="0">
                <a:solidFill>
                  <a:srgbClr val="FFFF00"/>
                </a:solidFill>
                <a:latin typeface="Times New Roman"/>
                <a:cs typeface="Times New Roman"/>
              </a:rPr>
              <a:t>Exploit </a:t>
            </a:r>
          </a:p>
          <a:p>
            <a:pPr marL="0" indent="0">
              <a:buNone/>
            </a:pPr>
            <a:r>
              <a:rPr lang="en-CA" sz="2600" i="1" dirty="0" smtClean="0">
                <a:solidFill>
                  <a:srgbClr val="FFFF00"/>
                </a:solidFill>
                <a:latin typeface="Times New Roman"/>
                <a:cs typeface="Times New Roman"/>
              </a:rPr>
              <a:t>the </a:t>
            </a:r>
            <a:r>
              <a:rPr lang="en-CA" sz="2600" i="1" dirty="0">
                <a:solidFill>
                  <a:srgbClr val="FFFF00"/>
                </a:solidFill>
                <a:latin typeface="Times New Roman"/>
                <a:cs typeface="Times New Roman"/>
              </a:rPr>
              <a:t>Game or any of its parts</a:t>
            </a:r>
            <a:r>
              <a:rPr lang="en-CA" sz="2600" i="1" dirty="0">
                <a:solidFill>
                  <a:schemeClr val="bg1"/>
                </a:solidFill>
                <a:latin typeface="Times New Roman"/>
                <a:cs typeface="Times New Roman"/>
              </a:rPr>
              <a:t>, including without limitation the </a:t>
            </a:r>
            <a:r>
              <a:rPr lang="en-CA" sz="2600" i="1" dirty="0" smtClean="0">
                <a:solidFill>
                  <a:schemeClr val="bg1"/>
                </a:solidFill>
                <a:latin typeface="Times New Roman"/>
                <a:cs typeface="Times New Roman"/>
              </a:rPr>
              <a:t>Game </a:t>
            </a:r>
          </a:p>
          <a:p>
            <a:pPr marL="0" indent="0">
              <a:buNone/>
            </a:pPr>
            <a:r>
              <a:rPr lang="en-CA" sz="2600" i="1" dirty="0" smtClean="0">
                <a:solidFill>
                  <a:schemeClr val="bg1"/>
                </a:solidFill>
                <a:latin typeface="Times New Roman"/>
                <a:cs typeface="Times New Roman"/>
              </a:rPr>
              <a:t>Client</a:t>
            </a:r>
            <a:r>
              <a:rPr lang="en-CA" sz="2600" i="1" dirty="0">
                <a:solidFill>
                  <a:schemeClr val="bg1"/>
                </a:solidFill>
                <a:latin typeface="Times New Roman"/>
                <a:cs typeface="Times New Roman"/>
              </a:rPr>
              <a:t>, for any commercial purpose, including without limitation use at a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cyber </a:t>
            </a:r>
            <a:r>
              <a:rPr lang="en-CA" sz="2600" i="1" dirty="0">
                <a:solidFill>
                  <a:schemeClr val="bg1"/>
                </a:solidFill>
                <a:latin typeface="Times New Roman"/>
                <a:cs typeface="Times New Roman"/>
              </a:rPr>
              <a:t>cafe, computer gaming center or any other location-based site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without </a:t>
            </a:r>
            <a:r>
              <a:rPr lang="en-CA" sz="2600" i="1" dirty="0">
                <a:solidFill>
                  <a:schemeClr val="bg1"/>
                </a:solidFill>
                <a:latin typeface="Times New Roman"/>
                <a:cs typeface="Times New Roman"/>
              </a:rPr>
              <a:t>the express written consent of Blizzard;</a:t>
            </a:r>
            <a:r>
              <a:rPr lang="en-CA" sz="2600" i="1" dirty="0" smtClean="0">
                <a:solidFill>
                  <a:schemeClr val="bg1"/>
                </a:solidFill>
                <a:latin typeface="Times New Roman"/>
                <a:cs typeface="Times New Roman"/>
              </a:rPr>
              <a:t>”</a:t>
            </a:r>
          </a:p>
          <a:p>
            <a:pPr marL="0" indent="0">
              <a:buNone/>
            </a:pPr>
            <a:endParaRPr lang="en-CA" b="1" dirty="0" smtClean="0">
              <a:solidFill>
                <a:srgbClr val="FFFF00"/>
              </a:solidFill>
              <a:latin typeface="Times New Roman"/>
              <a:cs typeface="Times New Roman"/>
            </a:endParaRPr>
          </a:p>
          <a:p>
            <a:pPr marL="0" indent="0">
              <a:buNone/>
            </a:pPr>
            <a:r>
              <a:rPr lang="en-CA" b="1" dirty="0" smtClean="0">
                <a:solidFill>
                  <a:srgbClr val="FFFF00"/>
                </a:solidFill>
                <a:latin typeface="Times New Roman"/>
                <a:cs typeface="Times New Roman"/>
              </a:rPr>
              <a:t>EULA:</a:t>
            </a:r>
            <a:r>
              <a:rPr lang="en-US" b="1" dirty="0">
                <a:solidFill>
                  <a:srgbClr val="FFFF00"/>
                </a:solidFill>
                <a:latin typeface="Times New Roman"/>
                <a:cs typeface="Times New Roman"/>
              </a:rPr>
              <a:t> </a:t>
            </a:r>
            <a:r>
              <a:rPr lang="en-CA" i="1" dirty="0" smtClean="0">
                <a:solidFill>
                  <a:schemeClr val="bg1"/>
                </a:solidFill>
                <a:latin typeface="Times New Roman"/>
                <a:cs typeface="Times New Roman"/>
              </a:rPr>
              <a:t>“</a:t>
            </a:r>
            <a:r>
              <a:rPr lang="en-CA" i="1" dirty="0">
                <a:solidFill>
                  <a:schemeClr val="bg1"/>
                </a:solidFill>
                <a:latin typeface="Times New Roman"/>
                <a:cs typeface="Times New Roman"/>
              </a:rPr>
              <a:t>You may </a:t>
            </a:r>
            <a:r>
              <a:rPr lang="en-CA" i="1" dirty="0">
                <a:solidFill>
                  <a:srgbClr val="FFFF00"/>
                </a:solidFill>
                <a:latin typeface="Times New Roman"/>
                <a:cs typeface="Times New Roman"/>
              </a:rPr>
              <a:t>not share the Account or the Login </a:t>
            </a:r>
            <a:r>
              <a:rPr lang="en-CA" i="1" dirty="0" smtClean="0">
                <a:solidFill>
                  <a:srgbClr val="FFFF00"/>
                </a:solidFill>
                <a:latin typeface="Times New Roman"/>
                <a:cs typeface="Times New Roman"/>
              </a:rPr>
              <a:t>Information </a:t>
            </a:r>
            <a:r>
              <a:rPr lang="en-CA" i="1" dirty="0" smtClean="0">
                <a:solidFill>
                  <a:schemeClr val="bg1"/>
                </a:solidFill>
                <a:latin typeface="Times New Roman"/>
                <a:cs typeface="Times New Roman"/>
              </a:rPr>
              <a:t>with </a:t>
            </a:r>
            <a:r>
              <a:rPr lang="en-CA" i="1" dirty="0">
                <a:solidFill>
                  <a:schemeClr val="bg1"/>
                </a:solidFill>
                <a:latin typeface="Times New Roman"/>
                <a:cs typeface="Times New Roman"/>
              </a:rPr>
              <a:t>anyone </a:t>
            </a:r>
            <a:endParaRPr lang="en-CA" i="1" dirty="0" smtClean="0">
              <a:solidFill>
                <a:schemeClr val="bg1"/>
              </a:solidFill>
              <a:latin typeface="Times New Roman"/>
              <a:cs typeface="Times New Roman"/>
            </a:endParaRPr>
          </a:p>
          <a:p>
            <a:pPr marL="0" indent="0">
              <a:buNone/>
            </a:pPr>
            <a:r>
              <a:rPr lang="en-CA" i="1" dirty="0" smtClean="0">
                <a:solidFill>
                  <a:schemeClr val="bg1"/>
                </a:solidFill>
                <a:latin typeface="Times New Roman"/>
                <a:cs typeface="Times New Roman"/>
              </a:rPr>
              <a:t>other </a:t>
            </a:r>
            <a:r>
              <a:rPr lang="en-CA" i="1" dirty="0">
                <a:solidFill>
                  <a:schemeClr val="bg1"/>
                </a:solidFill>
                <a:latin typeface="Times New Roman"/>
                <a:cs typeface="Times New Roman"/>
              </a:rPr>
              <a:t>than as expressly set forth herein.”</a:t>
            </a:r>
            <a:endParaRPr lang="en-US" dirty="0">
              <a:solidFill>
                <a:schemeClr val="bg1"/>
              </a:solidFill>
              <a:latin typeface="Times New Roman"/>
              <a:cs typeface="Times New Roman"/>
            </a:endParaRPr>
          </a:p>
          <a:p>
            <a:pPr marL="0" indent="0">
              <a:buNone/>
            </a:pPr>
            <a:r>
              <a:rPr lang="en-CA" i="1" dirty="0">
                <a:solidFill>
                  <a:schemeClr val="bg1"/>
                </a:solidFill>
                <a:latin typeface="Times New Roman"/>
                <a:cs typeface="Times New Roman"/>
              </a:rPr>
              <a:t>“When engaging in Chat in the Program, or otherwise utilizing the Program, </a:t>
            </a:r>
            <a:endParaRPr lang="en-CA" i="1" dirty="0" smtClean="0">
              <a:solidFill>
                <a:schemeClr val="bg1"/>
              </a:solidFill>
              <a:latin typeface="Times New Roman"/>
              <a:cs typeface="Times New Roman"/>
            </a:endParaRPr>
          </a:p>
          <a:p>
            <a:pPr marL="0" indent="0">
              <a:buNone/>
            </a:pPr>
            <a:r>
              <a:rPr lang="en-CA" i="1" dirty="0" smtClean="0">
                <a:solidFill>
                  <a:srgbClr val="FFFF00"/>
                </a:solidFill>
                <a:latin typeface="Times New Roman"/>
                <a:cs typeface="Times New Roman"/>
              </a:rPr>
              <a:t>you </a:t>
            </a:r>
            <a:r>
              <a:rPr lang="en-CA" i="1" dirty="0">
                <a:solidFill>
                  <a:srgbClr val="FFFF00"/>
                </a:solidFill>
                <a:latin typeface="Times New Roman"/>
                <a:cs typeface="Times New Roman"/>
              </a:rPr>
              <a:t>may not</a:t>
            </a:r>
            <a:r>
              <a:rPr lang="en-CA" i="1" dirty="0" smtClean="0">
                <a:solidFill>
                  <a:srgbClr val="FFFF00"/>
                </a:solidFill>
                <a:latin typeface="Times New Roman"/>
                <a:cs typeface="Times New Roman"/>
              </a:rPr>
              <a:t>:…Disrupt </a:t>
            </a:r>
            <a:r>
              <a:rPr lang="en-CA" i="1" dirty="0">
                <a:solidFill>
                  <a:srgbClr val="FFFF00"/>
                </a:solidFill>
                <a:latin typeface="Times New Roman"/>
                <a:cs typeface="Times New Roman"/>
              </a:rPr>
              <a:t>the normal flow of dialogue in Chat </a:t>
            </a:r>
            <a:r>
              <a:rPr lang="en-CA" i="1" dirty="0">
                <a:solidFill>
                  <a:schemeClr val="bg1"/>
                </a:solidFill>
                <a:latin typeface="Times New Roman"/>
                <a:cs typeface="Times New Roman"/>
              </a:rPr>
              <a:t>or otherwise act in </a:t>
            </a:r>
            <a:endParaRPr lang="en-CA" i="1" dirty="0" smtClean="0">
              <a:solidFill>
                <a:schemeClr val="bg1"/>
              </a:solidFill>
              <a:latin typeface="Times New Roman"/>
              <a:cs typeface="Times New Roman"/>
            </a:endParaRPr>
          </a:p>
          <a:p>
            <a:pPr marL="0" indent="0">
              <a:buNone/>
            </a:pPr>
            <a:r>
              <a:rPr lang="en-CA" i="1" dirty="0" smtClean="0">
                <a:solidFill>
                  <a:schemeClr val="bg1"/>
                </a:solidFill>
                <a:latin typeface="Times New Roman"/>
                <a:cs typeface="Times New Roman"/>
              </a:rPr>
              <a:t>a </a:t>
            </a:r>
            <a:r>
              <a:rPr lang="en-CA" i="1" dirty="0">
                <a:solidFill>
                  <a:schemeClr val="bg1"/>
                </a:solidFill>
                <a:latin typeface="Times New Roman"/>
                <a:cs typeface="Times New Roman"/>
              </a:rPr>
              <a:t>manner that negatively affects other users including without limitation posting </a:t>
            </a:r>
            <a:endParaRPr lang="en-CA" i="1" dirty="0" smtClean="0">
              <a:solidFill>
                <a:schemeClr val="bg1"/>
              </a:solidFill>
              <a:latin typeface="Times New Roman"/>
              <a:cs typeface="Times New Roman"/>
            </a:endParaRPr>
          </a:p>
          <a:p>
            <a:pPr marL="0" indent="0">
              <a:buNone/>
            </a:pPr>
            <a:r>
              <a:rPr lang="en-CA" i="1" dirty="0" smtClean="0">
                <a:solidFill>
                  <a:schemeClr val="bg1"/>
                </a:solidFill>
                <a:latin typeface="Times New Roman"/>
                <a:cs typeface="Times New Roman"/>
              </a:rPr>
              <a:t>commercial </a:t>
            </a:r>
            <a:r>
              <a:rPr lang="en-CA" i="1" dirty="0">
                <a:solidFill>
                  <a:schemeClr val="bg1"/>
                </a:solidFill>
                <a:latin typeface="Times New Roman"/>
                <a:cs typeface="Times New Roman"/>
              </a:rPr>
              <a:t>solicitations and/</a:t>
            </a:r>
            <a:r>
              <a:rPr lang="en-CA" i="1" dirty="0" smtClean="0">
                <a:solidFill>
                  <a:schemeClr val="bg1"/>
                </a:solidFill>
                <a:latin typeface="Times New Roman"/>
                <a:cs typeface="Times New Roman"/>
              </a:rPr>
              <a:t>or advertisements </a:t>
            </a:r>
            <a:r>
              <a:rPr lang="en-CA" i="1" dirty="0">
                <a:solidFill>
                  <a:schemeClr val="bg1"/>
                </a:solidFill>
                <a:latin typeface="Times New Roman"/>
                <a:cs typeface="Times New Roman"/>
              </a:rPr>
              <a:t>for goods and services </a:t>
            </a:r>
            <a:endParaRPr lang="en-CA" i="1" dirty="0" smtClean="0">
              <a:solidFill>
                <a:schemeClr val="bg1"/>
              </a:solidFill>
              <a:latin typeface="Times New Roman"/>
              <a:cs typeface="Times New Roman"/>
            </a:endParaRPr>
          </a:p>
          <a:p>
            <a:pPr marL="0" indent="0">
              <a:buNone/>
            </a:pPr>
            <a:r>
              <a:rPr lang="en-CA" i="1" dirty="0" smtClean="0">
                <a:solidFill>
                  <a:schemeClr val="bg1"/>
                </a:solidFill>
                <a:latin typeface="Times New Roman"/>
                <a:cs typeface="Times New Roman"/>
              </a:rPr>
              <a:t>available </a:t>
            </a:r>
            <a:r>
              <a:rPr lang="en-CA" i="1" dirty="0">
                <a:solidFill>
                  <a:schemeClr val="bg1"/>
                </a:solidFill>
                <a:latin typeface="Times New Roman"/>
                <a:cs typeface="Times New Roman"/>
              </a:rPr>
              <a:t>outside of the World of </a:t>
            </a:r>
            <a:r>
              <a:rPr lang="en-CA" i="1" dirty="0" err="1">
                <a:solidFill>
                  <a:schemeClr val="bg1"/>
                </a:solidFill>
                <a:latin typeface="Times New Roman"/>
                <a:cs typeface="Times New Roman"/>
              </a:rPr>
              <a:t>Warcraft</a:t>
            </a:r>
            <a:r>
              <a:rPr lang="en-CA" i="1" dirty="0">
                <a:solidFill>
                  <a:schemeClr val="bg1"/>
                </a:solidFill>
                <a:latin typeface="Times New Roman"/>
                <a:cs typeface="Times New Roman"/>
              </a:rPr>
              <a:t> universe</a:t>
            </a:r>
            <a:r>
              <a:rPr lang="en-CA" i="1" dirty="0" smtClean="0">
                <a:solidFill>
                  <a:schemeClr val="bg1"/>
                </a:solidFill>
                <a:latin typeface="Times New Roman"/>
                <a:cs typeface="Times New Roman"/>
              </a:rPr>
              <a:t>;…</a:t>
            </a:r>
            <a:r>
              <a:rPr lang="en-CA" i="1" dirty="0" smtClean="0">
                <a:solidFill>
                  <a:srgbClr val="FFFF00"/>
                </a:solidFill>
                <a:latin typeface="Times New Roman"/>
                <a:cs typeface="Times New Roman"/>
              </a:rPr>
              <a:t>Sending </a:t>
            </a:r>
            <a:r>
              <a:rPr lang="en-CA" i="1" dirty="0">
                <a:solidFill>
                  <a:srgbClr val="FFFF00"/>
                </a:solidFill>
                <a:latin typeface="Times New Roman"/>
                <a:cs typeface="Times New Roman"/>
              </a:rPr>
              <a:t>[sic] repeated </a:t>
            </a:r>
            <a:endParaRPr lang="en-CA" i="1" dirty="0" smtClean="0">
              <a:solidFill>
                <a:srgbClr val="FFFF00"/>
              </a:solidFill>
              <a:latin typeface="Times New Roman"/>
              <a:cs typeface="Times New Roman"/>
            </a:endParaRPr>
          </a:p>
          <a:p>
            <a:pPr marL="0" indent="0">
              <a:buNone/>
            </a:pPr>
            <a:r>
              <a:rPr lang="en-CA" i="1" dirty="0" smtClean="0">
                <a:solidFill>
                  <a:srgbClr val="FFFF00"/>
                </a:solidFill>
                <a:latin typeface="Times New Roman"/>
                <a:cs typeface="Times New Roman"/>
              </a:rPr>
              <a:t>unsolicited </a:t>
            </a:r>
            <a:r>
              <a:rPr lang="en-CA" i="1" dirty="0">
                <a:solidFill>
                  <a:srgbClr val="FFFF00"/>
                </a:solidFill>
                <a:latin typeface="Times New Roman"/>
                <a:cs typeface="Times New Roman"/>
              </a:rPr>
              <a:t>or unwelcome messages to a single user or repeatedly posting </a:t>
            </a:r>
            <a:endParaRPr lang="en-CA" i="1" dirty="0" smtClean="0">
              <a:solidFill>
                <a:srgbClr val="FFFF00"/>
              </a:solidFill>
              <a:latin typeface="Times New Roman"/>
              <a:cs typeface="Times New Roman"/>
            </a:endParaRPr>
          </a:p>
          <a:p>
            <a:pPr marL="0" indent="0">
              <a:buNone/>
            </a:pPr>
            <a:r>
              <a:rPr lang="en-CA" i="1" dirty="0" smtClean="0">
                <a:solidFill>
                  <a:srgbClr val="FFFF00"/>
                </a:solidFill>
                <a:latin typeface="Times New Roman"/>
                <a:cs typeface="Times New Roman"/>
              </a:rPr>
              <a:t>similar </a:t>
            </a:r>
            <a:r>
              <a:rPr lang="en-CA" i="1" dirty="0">
                <a:solidFill>
                  <a:srgbClr val="FFFF00"/>
                </a:solidFill>
                <a:latin typeface="Times New Roman"/>
                <a:cs typeface="Times New Roman"/>
              </a:rPr>
              <a:t>messages in a Chat area</a:t>
            </a:r>
            <a:r>
              <a:rPr lang="en-CA" i="1" dirty="0">
                <a:solidFill>
                  <a:schemeClr val="bg1"/>
                </a:solidFill>
                <a:latin typeface="Times New Roman"/>
                <a:cs typeface="Times New Roman"/>
              </a:rPr>
              <a:t>, including but not limited to continuous </a:t>
            </a:r>
            <a:endParaRPr lang="en-CA" i="1" dirty="0" smtClean="0">
              <a:solidFill>
                <a:schemeClr val="bg1"/>
              </a:solidFill>
              <a:latin typeface="Times New Roman"/>
              <a:cs typeface="Times New Roman"/>
            </a:endParaRPr>
          </a:p>
          <a:p>
            <a:pPr marL="0" indent="0">
              <a:buNone/>
            </a:pPr>
            <a:r>
              <a:rPr lang="en-CA" i="1" dirty="0" smtClean="0">
                <a:solidFill>
                  <a:schemeClr val="bg1"/>
                </a:solidFill>
                <a:latin typeface="Times New Roman"/>
                <a:cs typeface="Times New Roman"/>
              </a:rPr>
              <a:t>advertisements </a:t>
            </a:r>
            <a:r>
              <a:rPr lang="en-CA" i="1" dirty="0">
                <a:solidFill>
                  <a:schemeClr val="bg1"/>
                </a:solidFill>
                <a:latin typeface="Times New Roman"/>
                <a:cs typeface="Times New Roman"/>
              </a:rPr>
              <a:t>to sell goods or services;”</a:t>
            </a:r>
            <a:endParaRPr lang="en-US" dirty="0">
              <a:solidFill>
                <a:schemeClr val="bg1"/>
              </a:solidFill>
              <a:latin typeface="Times New Roman"/>
              <a:cs typeface="Times New Roman"/>
            </a:endParaRPr>
          </a:p>
          <a:p>
            <a:endParaRPr lang="en-US" dirty="0"/>
          </a:p>
        </p:txBody>
      </p:sp>
    </p:spTree>
    <p:extLst>
      <p:ext uri="{BB962C8B-B14F-4D97-AF65-F5344CB8AC3E}">
        <p14:creationId xmlns:p14="http://schemas.microsoft.com/office/powerpoint/2010/main" val="1903816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11665"/>
          </a:xfrm>
        </p:spPr>
        <p:txBody>
          <a:bodyPr>
            <a:normAutofit fontScale="90000"/>
          </a:bodyPr>
          <a:lstStyle/>
          <a:p>
            <a:r>
              <a:rPr lang="en-US" dirty="0" smtClean="0"/>
              <a:t>      </a:t>
            </a:r>
            <a:r>
              <a:rPr lang="en-US" sz="4900" b="1" dirty="0" smtClean="0">
                <a:solidFill>
                  <a:srgbClr val="FFFF00"/>
                </a:solidFill>
                <a:latin typeface="Arial"/>
                <a:cs typeface="Arial"/>
              </a:rPr>
              <a:t>Case 3: MDY </a:t>
            </a:r>
            <a:r>
              <a:rPr lang="en-US" sz="4900" dirty="0" smtClean="0">
                <a:solidFill>
                  <a:schemeClr val="bg1"/>
                </a:solidFill>
                <a:latin typeface="Arial"/>
                <a:cs typeface="Arial"/>
              </a:rPr>
              <a:t>(“Glider” bot)</a:t>
            </a:r>
            <a:endParaRPr lang="en-US" sz="4900" dirty="0">
              <a:solidFill>
                <a:schemeClr val="bg1"/>
              </a:solidFill>
              <a:latin typeface="Arial"/>
              <a:cs typeface="Arial"/>
            </a:endParaRPr>
          </a:p>
        </p:txBody>
      </p:sp>
      <p:sp>
        <p:nvSpPr>
          <p:cNvPr id="3" name="Content Placeholder 2"/>
          <p:cNvSpPr>
            <a:spLocks noGrp="1"/>
          </p:cNvSpPr>
          <p:nvPr>
            <p:ph sz="quarter" idx="10"/>
          </p:nvPr>
        </p:nvSpPr>
        <p:spPr>
          <a:xfrm>
            <a:off x="0" y="840156"/>
            <a:ext cx="9144000" cy="5345867"/>
          </a:xfrm>
        </p:spPr>
        <p:txBody>
          <a:bodyPr>
            <a:normAutofit fontScale="77500" lnSpcReduction="20000"/>
          </a:bodyPr>
          <a:lstStyle/>
          <a:p>
            <a:pPr marL="0" indent="0">
              <a:lnSpc>
                <a:spcPct val="100000"/>
              </a:lnSpc>
              <a:buNone/>
            </a:pPr>
            <a:r>
              <a:rPr lang="en-US" sz="3400" b="1" dirty="0" smtClean="0">
                <a:solidFill>
                  <a:srgbClr val="FFFFFF"/>
                </a:solidFill>
                <a:latin typeface="+mn-lt"/>
                <a:cs typeface="Times New Roman"/>
              </a:rPr>
              <a:t>    </a:t>
            </a:r>
            <a:r>
              <a:rPr lang="en-US" sz="3300" b="1" dirty="0" smtClean="0">
                <a:solidFill>
                  <a:srgbClr val="FFFF00"/>
                </a:solidFill>
                <a:latin typeface="+mn-lt"/>
                <a:cs typeface="Times New Roman"/>
              </a:rPr>
              <a:t>Electronic Frontier Foundation </a:t>
            </a:r>
            <a:r>
              <a:rPr lang="en-US" sz="3300" b="1" dirty="0" err="1" smtClean="0">
                <a:solidFill>
                  <a:srgbClr val="FFFF00"/>
                </a:solidFill>
                <a:latin typeface="+mn-lt"/>
                <a:cs typeface="Times New Roman"/>
              </a:rPr>
              <a:t>VIEW:</a:t>
            </a:r>
            <a:r>
              <a:rPr lang="en-US" sz="2100" u="sng" dirty="0" err="1" smtClean="0">
                <a:solidFill>
                  <a:srgbClr val="FFFFFF"/>
                </a:solidFill>
                <a:latin typeface="+mn-lt"/>
                <a:cs typeface="Times New Roman"/>
                <a:hlinkClick r:id="rId2"/>
              </a:rPr>
              <a:t>https</a:t>
            </a:r>
            <a:r>
              <a:rPr lang="en-US" sz="2100" u="sng" dirty="0">
                <a:solidFill>
                  <a:srgbClr val="FFFFFF"/>
                </a:solidFill>
                <a:latin typeface="+mn-lt"/>
                <a:cs typeface="Times New Roman"/>
                <a:hlinkClick r:id="rId2"/>
              </a:rPr>
              <a:t>://www.eff.org/deeplinks/2010/12/mixed-ninth-circuit-ruling-mdy-v-blizzard-wow</a:t>
            </a:r>
            <a:endParaRPr lang="en-US" sz="2100" dirty="0">
              <a:solidFill>
                <a:srgbClr val="FFFFFF"/>
              </a:solidFill>
              <a:latin typeface="+mn-lt"/>
              <a:cs typeface="Times New Roman"/>
            </a:endParaRPr>
          </a:p>
          <a:p>
            <a:pPr marL="0" indent="0">
              <a:lnSpc>
                <a:spcPct val="100000"/>
              </a:lnSpc>
              <a:buNone/>
            </a:pPr>
            <a:r>
              <a:rPr lang="en-US" dirty="0" smtClean="0">
                <a:solidFill>
                  <a:srgbClr val="FFFFFF"/>
                </a:solidFill>
                <a:latin typeface="+mn-lt"/>
                <a:cs typeface="Times New Roman"/>
              </a:rPr>
              <a:t>“</a:t>
            </a:r>
            <a:r>
              <a:rPr lang="en-US" dirty="0">
                <a:solidFill>
                  <a:srgbClr val="FFFFFF"/>
                </a:solidFill>
                <a:latin typeface="+mn-lt"/>
                <a:cs typeface="Times New Roman"/>
              </a:rPr>
              <a:t>The Ninth Circuit today issued </a:t>
            </a:r>
            <a:r>
              <a:rPr lang="en-US" dirty="0" smtClean="0">
                <a:solidFill>
                  <a:srgbClr val="FFFFFF"/>
                </a:solidFill>
                <a:latin typeface="+mn-lt"/>
                <a:cs typeface="Times New Roman"/>
              </a:rPr>
              <a:t>its decision</a:t>
            </a:r>
            <a:r>
              <a:rPr lang="en-US" dirty="0">
                <a:solidFill>
                  <a:srgbClr val="FFFFFF"/>
                </a:solidFill>
                <a:latin typeface="+mn-lt"/>
                <a:cs typeface="Times New Roman"/>
              </a:rPr>
              <a:t> in the second of a trio of cases that raise the </a:t>
            </a:r>
            <a:r>
              <a:rPr lang="en-US" dirty="0">
                <a:solidFill>
                  <a:srgbClr val="FFFF00"/>
                </a:solidFill>
                <a:latin typeface="+mn-lt"/>
                <a:cs typeface="Times New Roman"/>
              </a:rPr>
              <a:t>critical legal question of </a:t>
            </a:r>
            <a:r>
              <a:rPr lang="en-US" dirty="0">
                <a:solidFill>
                  <a:srgbClr val="CCFFCC"/>
                </a:solidFill>
                <a:latin typeface="+mn-lt"/>
                <a:cs typeface="Times New Roman"/>
              </a:rPr>
              <a:t>whether "magic words" in a end-user license </a:t>
            </a:r>
            <a:r>
              <a:rPr lang="en-US" dirty="0" smtClean="0">
                <a:solidFill>
                  <a:srgbClr val="CCFFCC"/>
                </a:solidFill>
                <a:latin typeface="+mn-lt"/>
                <a:cs typeface="Times New Roman"/>
              </a:rPr>
              <a:t>agreement… </a:t>
            </a:r>
            <a:r>
              <a:rPr lang="en-US" dirty="0">
                <a:solidFill>
                  <a:srgbClr val="CCFFCC"/>
                </a:solidFill>
                <a:latin typeface="+mn-lt"/>
                <a:cs typeface="Times New Roman"/>
              </a:rPr>
              <a:t>slapped onto a consumer product can turn </a:t>
            </a:r>
            <a:r>
              <a:rPr lang="en-US" dirty="0" smtClean="0">
                <a:solidFill>
                  <a:srgbClr val="CCFFCC"/>
                </a:solidFill>
                <a:latin typeface="+mn-lt"/>
                <a:cs typeface="Times New Roman"/>
              </a:rPr>
              <a:t>buyers…into </a:t>
            </a:r>
            <a:r>
              <a:rPr lang="en-US" dirty="0">
                <a:solidFill>
                  <a:srgbClr val="CCFFCC"/>
                </a:solidFill>
                <a:latin typeface="+mn-lt"/>
                <a:cs typeface="Times New Roman"/>
              </a:rPr>
              <a:t>mere licensees, rather than owners</a:t>
            </a:r>
            <a:r>
              <a:rPr lang="en-US" dirty="0" smtClean="0">
                <a:solidFill>
                  <a:srgbClr val="CCFFCC"/>
                </a:solidFill>
                <a:latin typeface="+mn-lt"/>
                <a:cs typeface="Times New Roman"/>
              </a:rPr>
              <a:t>… </a:t>
            </a:r>
            <a:endParaRPr lang="en-US" dirty="0">
              <a:solidFill>
                <a:srgbClr val="CCFFCC"/>
              </a:solidFill>
              <a:latin typeface="+mn-lt"/>
              <a:cs typeface="Times New Roman"/>
            </a:endParaRPr>
          </a:p>
          <a:p>
            <a:pPr marL="0" indent="0">
              <a:lnSpc>
                <a:spcPct val="100000"/>
              </a:lnSpc>
              <a:buNone/>
            </a:pPr>
            <a:r>
              <a:rPr lang="en-US" dirty="0">
                <a:solidFill>
                  <a:srgbClr val="FFFF00"/>
                </a:solidFill>
                <a:latin typeface="+mn-lt"/>
                <a:cs typeface="Times New Roman"/>
              </a:rPr>
              <a:t>Ownership matters, because otherwise Blizzard and other software vendors can wipe away important consumer rights with legalese contained in license agreements. </a:t>
            </a:r>
          </a:p>
          <a:p>
            <a:pPr marL="0" indent="0">
              <a:lnSpc>
                <a:spcPct val="100000"/>
              </a:lnSpc>
              <a:buNone/>
            </a:pPr>
            <a:r>
              <a:rPr lang="en-US" dirty="0">
                <a:solidFill>
                  <a:srgbClr val="FFFFFF"/>
                </a:solidFill>
                <a:latin typeface="+mn-lt"/>
                <a:cs typeface="Times New Roman"/>
              </a:rPr>
              <a:t>In September, the </a:t>
            </a:r>
            <a:r>
              <a:rPr lang="en-US" dirty="0">
                <a:solidFill>
                  <a:srgbClr val="FFFF00"/>
                </a:solidFill>
                <a:latin typeface="+mn-lt"/>
                <a:cs typeface="Times New Roman"/>
              </a:rPr>
              <a:t>Ninth </a:t>
            </a:r>
            <a:r>
              <a:rPr lang="en-US" dirty="0" smtClean="0">
                <a:solidFill>
                  <a:srgbClr val="FFFF00"/>
                </a:solidFill>
                <a:latin typeface="+mn-lt"/>
                <a:cs typeface="Times New Roman"/>
              </a:rPr>
              <a:t>Circuit held</a:t>
            </a:r>
            <a:r>
              <a:rPr lang="en-US" dirty="0">
                <a:solidFill>
                  <a:srgbClr val="FFFF00"/>
                </a:solidFill>
                <a:latin typeface="+mn-lt"/>
                <a:cs typeface="Times New Roman"/>
              </a:rPr>
              <a:t> </a:t>
            </a:r>
            <a:r>
              <a:rPr lang="en-US" dirty="0" smtClean="0">
                <a:solidFill>
                  <a:srgbClr val="FFFF00"/>
                </a:solidFill>
                <a:latin typeface="+mn-lt"/>
                <a:cs typeface="Times New Roman"/>
              </a:rPr>
              <a:t>that </a:t>
            </a:r>
            <a:r>
              <a:rPr lang="en-US" dirty="0">
                <a:solidFill>
                  <a:srgbClr val="FFFF00"/>
                </a:solidFill>
                <a:latin typeface="+mn-lt"/>
                <a:cs typeface="Times New Roman"/>
              </a:rPr>
              <a:t>buyers of </a:t>
            </a:r>
            <a:r>
              <a:rPr lang="en-US" dirty="0" smtClean="0">
                <a:solidFill>
                  <a:srgbClr val="FFFF00"/>
                </a:solidFill>
                <a:latin typeface="+mn-lt"/>
                <a:cs typeface="Times New Roman"/>
              </a:rPr>
              <a:t>software…are </a:t>
            </a:r>
            <a:r>
              <a:rPr lang="en-US" dirty="0">
                <a:solidFill>
                  <a:srgbClr val="FFFF00"/>
                </a:solidFill>
                <a:latin typeface="+mn-lt"/>
                <a:cs typeface="Times New Roman"/>
              </a:rPr>
              <a:t>not owners </a:t>
            </a:r>
            <a:r>
              <a:rPr lang="en-US" dirty="0">
                <a:solidFill>
                  <a:srgbClr val="FFFFFF"/>
                </a:solidFill>
                <a:latin typeface="+mn-lt"/>
                <a:cs typeface="Times New Roman"/>
              </a:rPr>
              <a:t>as long as the vendor saddles the transfer with enough restrictions to transform what the buyer may think is sale into a mere license. </a:t>
            </a:r>
            <a:r>
              <a:rPr lang="en-US" dirty="0">
                <a:solidFill>
                  <a:srgbClr val="FFFF00"/>
                </a:solidFill>
                <a:latin typeface="+mn-lt"/>
                <a:cs typeface="Times New Roman"/>
              </a:rPr>
              <a:t>Today</a:t>
            </a:r>
            <a:r>
              <a:rPr lang="en-US" dirty="0">
                <a:solidFill>
                  <a:srgbClr val="FFFFFF"/>
                </a:solidFill>
                <a:latin typeface="+mn-lt"/>
                <a:cs typeface="Times New Roman"/>
              </a:rPr>
              <a:t>, in yet another blow to user rights, </a:t>
            </a:r>
            <a:r>
              <a:rPr lang="en-US" dirty="0">
                <a:solidFill>
                  <a:srgbClr val="FFFF00"/>
                </a:solidFill>
                <a:latin typeface="+mn-lt"/>
                <a:cs typeface="Times New Roman"/>
              </a:rPr>
              <a:t>the Ninth Circuit ruled that Blizzard’s license restrictions for </a:t>
            </a:r>
            <a:r>
              <a:rPr lang="en-US" dirty="0" err="1">
                <a:solidFill>
                  <a:srgbClr val="FFFF00"/>
                </a:solidFill>
                <a:latin typeface="+mn-lt"/>
                <a:cs typeface="Times New Roman"/>
              </a:rPr>
              <a:t>WoW</a:t>
            </a:r>
            <a:r>
              <a:rPr lang="en-US" dirty="0">
                <a:solidFill>
                  <a:srgbClr val="FFFF00"/>
                </a:solidFill>
                <a:latin typeface="+mn-lt"/>
                <a:cs typeface="Times New Roman"/>
              </a:rPr>
              <a:t> accomplish the same purpose</a:t>
            </a:r>
            <a:r>
              <a:rPr lang="en-US" dirty="0">
                <a:solidFill>
                  <a:srgbClr val="FFFFFF"/>
                </a:solidFill>
                <a:latin typeface="+mn-lt"/>
                <a:cs typeface="Times New Roman"/>
              </a:rPr>
              <a:t>.</a:t>
            </a:r>
          </a:p>
          <a:p>
            <a:pPr marL="0" indent="0">
              <a:lnSpc>
                <a:spcPct val="100000"/>
              </a:lnSpc>
              <a:buNone/>
            </a:pPr>
            <a:r>
              <a:rPr lang="en-US" dirty="0">
                <a:solidFill>
                  <a:srgbClr val="FFFF00"/>
                </a:solidFill>
                <a:latin typeface="+mn-lt"/>
                <a:cs typeface="Times New Roman"/>
              </a:rPr>
              <a:t>However, </a:t>
            </a:r>
            <a:r>
              <a:rPr lang="en-US" dirty="0">
                <a:solidFill>
                  <a:srgbClr val="CCFFCC"/>
                </a:solidFill>
                <a:latin typeface="+mn-lt"/>
                <a:cs typeface="Times New Roman"/>
              </a:rPr>
              <a:t>the court also held that using Glider in </a:t>
            </a:r>
            <a:r>
              <a:rPr lang="en-US" dirty="0" err="1">
                <a:solidFill>
                  <a:srgbClr val="CCFFCC"/>
                </a:solidFill>
                <a:latin typeface="+mn-lt"/>
                <a:cs typeface="Times New Roman"/>
              </a:rPr>
              <a:t>WoW</a:t>
            </a:r>
            <a:r>
              <a:rPr lang="en-US" dirty="0">
                <a:solidFill>
                  <a:srgbClr val="CCFFCC"/>
                </a:solidFill>
                <a:latin typeface="+mn-lt"/>
                <a:cs typeface="Times New Roman"/>
              </a:rPr>
              <a:t> play in violation of Blizzard’s terms did not amount to copyright </a:t>
            </a:r>
            <a:r>
              <a:rPr lang="en-US" dirty="0" smtClean="0">
                <a:solidFill>
                  <a:srgbClr val="CCFFCC"/>
                </a:solidFill>
                <a:latin typeface="+mn-lt"/>
                <a:cs typeface="Times New Roman"/>
              </a:rPr>
              <a:t>infringement</a:t>
            </a:r>
            <a:r>
              <a:rPr lang="en-US" dirty="0" smtClean="0">
                <a:solidFill>
                  <a:srgbClr val="FFFF00"/>
                </a:solidFill>
                <a:latin typeface="+mn-lt"/>
                <a:cs typeface="Times New Roman"/>
              </a:rPr>
              <a:t>…The </a:t>
            </a:r>
            <a:r>
              <a:rPr lang="en-US" dirty="0">
                <a:solidFill>
                  <a:srgbClr val="FFFF00"/>
                </a:solidFill>
                <a:latin typeface="+mn-lt"/>
                <a:cs typeface="Times New Roman"/>
              </a:rPr>
              <a:t>license term that forbade </a:t>
            </a:r>
            <a:r>
              <a:rPr lang="en-US" dirty="0" err="1">
                <a:solidFill>
                  <a:srgbClr val="FFFF00"/>
                </a:solidFill>
                <a:latin typeface="+mn-lt"/>
                <a:cs typeface="Times New Roman"/>
              </a:rPr>
              <a:t>WoW</a:t>
            </a:r>
            <a:r>
              <a:rPr lang="en-US" dirty="0">
                <a:solidFill>
                  <a:srgbClr val="FFFF00"/>
                </a:solidFill>
                <a:latin typeface="+mn-lt"/>
                <a:cs typeface="Times New Roman"/>
              </a:rPr>
              <a:t> players from using Glider was a covenant a promise not to do something </a:t>
            </a:r>
            <a:r>
              <a:rPr lang="en-US" dirty="0" smtClean="0">
                <a:solidFill>
                  <a:srgbClr val="FFFF00"/>
                </a:solidFill>
                <a:latin typeface="+mn-lt"/>
                <a:cs typeface="Times New Roman"/>
              </a:rPr>
              <a:t>rather </a:t>
            </a:r>
            <a:r>
              <a:rPr lang="en-US" dirty="0">
                <a:solidFill>
                  <a:srgbClr val="FFFF00"/>
                </a:solidFill>
                <a:latin typeface="+mn-lt"/>
                <a:cs typeface="Times New Roman"/>
              </a:rPr>
              <a:t>than a condition limiting the scope of the copyright license</a:t>
            </a:r>
            <a:r>
              <a:rPr lang="en-US" dirty="0">
                <a:solidFill>
                  <a:srgbClr val="FFFFFF"/>
                </a:solidFill>
                <a:latin typeface="+mn-lt"/>
                <a:cs typeface="Times New Roman"/>
              </a:rPr>
              <a:t>. </a:t>
            </a:r>
            <a:r>
              <a:rPr lang="en-US" dirty="0">
                <a:solidFill>
                  <a:srgbClr val="FF6600"/>
                </a:solidFill>
                <a:latin typeface="+mn-lt"/>
                <a:cs typeface="Times New Roman"/>
              </a:rPr>
              <a:t>And while violating "</a:t>
            </a:r>
            <a:r>
              <a:rPr lang="en-US" dirty="0" err="1">
                <a:solidFill>
                  <a:srgbClr val="FF6600"/>
                </a:solidFill>
                <a:latin typeface="+mn-lt"/>
                <a:cs typeface="Times New Roman"/>
              </a:rPr>
              <a:t>antibot</a:t>
            </a:r>
            <a:r>
              <a:rPr lang="en-US" dirty="0">
                <a:solidFill>
                  <a:srgbClr val="FF6600"/>
                </a:solidFill>
                <a:latin typeface="+mn-lt"/>
                <a:cs typeface="Times New Roman"/>
              </a:rPr>
              <a:t>" covenants might breach a contract, it does not violate any copyright</a:t>
            </a:r>
            <a:r>
              <a:rPr lang="en-US" dirty="0">
                <a:solidFill>
                  <a:schemeClr val="accent4"/>
                </a:solidFill>
                <a:latin typeface="+mn-lt"/>
                <a:cs typeface="Times New Roman"/>
              </a:rPr>
              <a:t>. </a:t>
            </a:r>
            <a:r>
              <a:rPr lang="en-US" dirty="0">
                <a:solidFill>
                  <a:srgbClr val="FFFFFF"/>
                </a:solidFill>
                <a:latin typeface="+mn-lt"/>
                <a:cs typeface="Times New Roman"/>
              </a:rPr>
              <a:t>(By contrast, creating a derivative work might.</a:t>
            </a:r>
            <a:r>
              <a:rPr lang="en-US" dirty="0" smtClean="0">
                <a:solidFill>
                  <a:srgbClr val="FFFFFF"/>
                </a:solidFill>
                <a:latin typeface="+mn-lt"/>
                <a:cs typeface="Times New Roman"/>
              </a:rPr>
              <a:t>)”</a:t>
            </a:r>
            <a:endParaRPr lang="en-US" dirty="0">
              <a:solidFill>
                <a:srgbClr val="FFFFFF"/>
              </a:solidFill>
              <a:latin typeface="+mn-lt"/>
              <a:cs typeface="Times New Roman"/>
            </a:endParaRPr>
          </a:p>
          <a:p>
            <a:pPr marL="0" indent="0">
              <a:buNone/>
            </a:pPr>
            <a:endParaRPr lang="en-US" dirty="0"/>
          </a:p>
        </p:txBody>
      </p:sp>
    </p:spTree>
    <p:extLst>
      <p:ext uri="{BB962C8B-B14F-4D97-AF65-F5344CB8AC3E}">
        <p14:creationId xmlns:p14="http://schemas.microsoft.com/office/powerpoint/2010/main" val="2220693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648"/>
          </a:xfrm>
        </p:spPr>
        <p:txBody>
          <a:bodyPr>
            <a:normAutofit fontScale="90000"/>
          </a:bodyPr>
          <a:lstStyle/>
          <a:p>
            <a:r>
              <a:rPr lang="en-US" b="1" i="1" dirty="0" smtClean="0">
                <a:solidFill>
                  <a:srgbClr val="FFFF00"/>
                </a:solidFill>
                <a:latin typeface="Arial"/>
                <a:cs typeface="Arial"/>
              </a:rPr>
              <a:t> MDY v. Blizzard </a:t>
            </a:r>
            <a:r>
              <a:rPr lang="en-US" b="1" dirty="0" smtClean="0">
                <a:solidFill>
                  <a:srgbClr val="FFFF00"/>
                </a:solidFill>
                <a:latin typeface="Arial"/>
                <a:cs typeface="Arial"/>
              </a:rPr>
              <a:t>- </a:t>
            </a:r>
            <a:r>
              <a:rPr lang="en-US" b="1" dirty="0" err="1" smtClean="0">
                <a:solidFill>
                  <a:srgbClr val="FFFF00"/>
                </a:solidFill>
                <a:latin typeface="Arial"/>
                <a:cs typeface="Arial"/>
              </a:rPr>
              <a:t>con’d</a:t>
            </a:r>
            <a:r>
              <a:rPr lang="en-US" b="1" dirty="0" smtClean="0">
                <a:solidFill>
                  <a:srgbClr val="FFFF00"/>
                </a:solidFill>
                <a:latin typeface="Arial"/>
                <a:cs typeface="Arial"/>
              </a:rPr>
              <a:t> </a:t>
            </a:r>
            <a:r>
              <a:rPr lang="en-US" sz="3200" b="1" dirty="0" smtClean="0">
                <a:solidFill>
                  <a:srgbClr val="FFFF00"/>
                </a:solidFill>
                <a:latin typeface="Arial"/>
                <a:cs typeface="Arial"/>
              </a:rPr>
              <a:t>(</a:t>
            </a:r>
            <a:r>
              <a:rPr lang="en-US" sz="3200" b="1" dirty="0" err="1" smtClean="0">
                <a:solidFill>
                  <a:srgbClr val="FF6600"/>
                </a:solidFill>
                <a:latin typeface="Arial"/>
                <a:cs typeface="Arial"/>
              </a:rPr>
              <a:t>WoW</a:t>
            </a:r>
            <a:r>
              <a:rPr lang="en-US" sz="3200" b="1" dirty="0" smtClean="0">
                <a:solidFill>
                  <a:srgbClr val="FF6600"/>
                </a:solidFill>
                <a:latin typeface="Arial"/>
                <a:cs typeface="Arial"/>
              </a:rPr>
              <a:t> Glider/bot</a:t>
            </a:r>
            <a:r>
              <a:rPr lang="en-US" sz="3200" b="1" dirty="0" smtClean="0">
                <a:solidFill>
                  <a:srgbClr val="FFFF00"/>
                </a:solidFill>
                <a:latin typeface="Arial"/>
                <a:cs typeface="Arial"/>
              </a:rPr>
              <a:t>)</a:t>
            </a:r>
            <a:endParaRPr lang="en-US" sz="3200" b="1" dirty="0">
              <a:solidFill>
                <a:srgbClr val="FFFF00"/>
              </a:solidFill>
              <a:latin typeface="Arial"/>
              <a:cs typeface="Arial"/>
            </a:endParaRPr>
          </a:p>
        </p:txBody>
      </p:sp>
      <p:sp>
        <p:nvSpPr>
          <p:cNvPr id="3" name="Content Placeholder 2"/>
          <p:cNvSpPr>
            <a:spLocks noGrp="1"/>
          </p:cNvSpPr>
          <p:nvPr>
            <p:ph sz="quarter" idx="10"/>
          </p:nvPr>
        </p:nvSpPr>
        <p:spPr>
          <a:xfrm>
            <a:off x="0" y="1008621"/>
            <a:ext cx="9144000" cy="5341379"/>
          </a:xfrm>
        </p:spPr>
        <p:txBody>
          <a:bodyPr>
            <a:normAutofit lnSpcReduction="10000"/>
          </a:bodyPr>
          <a:lstStyle/>
          <a:p>
            <a:pPr marL="0" lvl="0" indent="0">
              <a:buNone/>
            </a:pPr>
            <a:r>
              <a:rPr lang="en-CA" b="1" i="1" dirty="0" smtClean="0">
                <a:solidFill>
                  <a:schemeClr val="bg1"/>
                </a:solidFill>
                <a:latin typeface="Times New Roman"/>
                <a:cs typeface="Times New Roman"/>
              </a:rPr>
              <a:t>      </a:t>
            </a:r>
            <a:r>
              <a:rPr lang="en-CA" b="1" i="1" dirty="0" smtClean="0">
                <a:solidFill>
                  <a:schemeClr val="bg1"/>
                </a:solidFill>
                <a:latin typeface="+mn-lt"/>
                <a:cs typeface="Times New Roman"/>
              </a:rPr>
              <a:t> </a:t>
            </a:r>
            <a:r>
              <a:rPr lang="en-CA" b="1" i="1" dirty="0" smtClean="0">
                <a:solidFill>
                  <a:srgbClr val="FFFF00"/>
                </a:solidFill>
                <a:latin typeface="+mn-lt"/>
                <a:cs typeface="Times New Roman"/>
              </a:rPr>
              <a:t>MDY </a:t>
            </a:r>
            <a:r>
              <a:rPr lang="en-CA" b="1" i="1" dirty="0">
                <a:solidFill>
                  <a:srgbClr val="FFFF00"/>
                </a:solidFill>
                <a:latin typeface="+mn-lt"/>
                <a:cs typeface="Times New Roman"/>
              </a:rPr>
              <a:t>Industries, LLC v. Blizzard Entertainment, Inc.</a:t>
            </a:r>
            <a:r>
              <a:rPr lang="en-CA" b="1" dirty="0">
                <a:solidFill>
                  <a:srgbClr val="FFFF00"/>
                </a:solidFill>
                <a:latin typeface="+mn-lt"/>
                <a:cs typeface="Times New Roman"/>
              </a:rPr>
              <a:t>,</a:t>
            </a:r>
            <a:r>
              <a:rPr lang="en-CA" b="1" dirty="0">
                <a:solidFill>
                  <a:schemeClr val="bg1"/>
                </a:solidFill>
                <a:latin typeface="+mn-lt"/>
                <a:cs typeface="Times New Roman"/>
              </a:rPr>
              <a:t> </a:t>
            </a:r>
            <a:endParaRPr lang="en-CA" b="1" dirty="0" smtClean="0">
              <a:solidFill>
                <a:schemeClr val="bg1"/>
              </a:solidFill>
              <a:latin typeface="+mn-lt"/>
              <a:cs typeface="Times New Roman"/>
            </a:endParaRPr>
          </a:p>
          <a:p>
            <a:pPr marL="0" lvl="0" indent="0">
              <a:buNone/>
            </a:pPr>
            <a:r>
              <a:rPr lang="en-CA" b="1" dirty="0" smtClean="0">
                <a:solidFill>
                  <a:schemeClr val="bg1"/>
                </a:solidFill>
                <a:latin typeface="+mn-lt"/>
                <a:cs typeface="Times New Roman"/>
              </a:rPr>
              <a:t>                          2008 </a:t>
            </a:r>
            <a:r>
              <a:rPr lang="en-CA" b="1" dirty="0">
                <a:solidFill>
                  <a:schemeClr val="bg1"/>
                </a:solidFill>
                <a:latin typeface="+mn-lt"/>
                <a:cs typeface="Times New Roman"/>
              </a:rPr>
              <a:t>U.S. Dist. LEXIS </a:t>
            </a:r>
            <a:r>
              <a:rPr lang="en-CA" b="1" dirty="0" smtClean="0">
                <a:solidFill>
                  <a:schemeClr val="bg1"/>
                </a:solidFill>
                <a:latin typeface="+mn-lt"/>
                <a:cs typeface="Times New Roman"/>
              </a:rPr>
              <a:t>53988</a:t>
            </a:r>
            <a:endParaRPr lang="en-US" dirty="0">
              <a:solidFill>
                <a:schemeClr val="bg1"/>
              </a:solidFill>
              <a:latin typeface="+mn-lt"/>
              <a:cs typeface="Times New Roman"/>
            </a:endParaRPr>
          </a:p>
          <a:p>
            <a:pPr marL="0" indent="0">
              <a:buNone/>
            </a:pPr>
            <a:r>
              <a:rPr lang="en-CA" sz="2200" b="1" dirty="0">
                <a:solidFill>
                  <a:srgbClr val="FFFF00"/>
                </a:solidFill>
                <a:latin typeface="Times New Roman"/>
                <a:cs typeface="Times New Roman"/>
              </a:rPr>
              <a:t>EULA</a:t>
            </a:r>
            <a:r>
              <a:rPr lang="en-CA" sz="2200" b="1" dirty="0" smtClean="0">
                <a:solidFill>
                  <a:srgbClr val="FFFF00"/>
                </a:solidFill>
                <a:latin typeface="Times New Roman"/>
                <a:cs typeface="Times New Roman"/>
              </a:rPr>
              <a:t>:</a:t>
            </a:r>
            <a:r>
              <a:rPr lang="en-US" sz="2200" b="1" dirty="0">
                <a:solidFill>
                  <a:srgbClr val="FFFF00"/>
                </a:solidFill>
                <a:latin typeface="Times New Roman"/>
                <a:cs typeface="Times New Roman"/>
              </a:rPr>
              <a:t> </a:t>
            </a:r>
            <a:r>
              <a:rPr lang="en-CA" sz="2000" i="1" dirty="0" smtClean="0">
                <a:solidFill>
                  <a:schemeClr val="bg1"/>
                </a:solidFill>
                <a:latin typeface="Times New Roman"/>
                <a:cs typeface="Times New Roman"/>
              </a:rPr>
              <a:t>“</a:t>
            </a:r>
            <a:r>
              <a:rPr lang="en-CA" sz="2000" i="1" dirty="0">
                <a:solidFill>
                  <a:schemeClr val="bg1"/>
                </a:solidFill>
                <a:latin typeface="Times New Roman"/>
                <a:cs typeface="Times New Roman"/>
              </a:rPr>
              <a:t>Grant of </a:t>
            </a:r>
            <a:r>
              <a:rPr lang="en-CA" sz="2000" i="1" dirty="0">
                <a:solidFill>
                  <a:srgbClr val="FFFF00"/>
                </a:solidFill>
                <a:latin typeface="Times New Roman"/>
                <a:cs typeface="Times New Roman"/>
              </a:rPr>
              <a:t>Limited Use License. </a:t>
            </a:r>
            <a:r>
              <a:rPr lang="en-CA" sz="2000" i="1" dirty="0">
                <a:solidFill>
                  <a:schemeClr val="bg1"/>
                </a:solidFill>
                <a:latin typeface="Times New Roman"/>
                <a:cs typeface="Times New Roman"/>
              </a:rPr>
              <a:t>If you agree to this License Agreement, computer software (hereafter referred to as the “Game Client”) will be installed on your hardware. If your hardware meets the minimum requirements, the installation of the Game Client will enable you to play the Game by accessing your account with the Service (your “Account”). Subject to your agreement to and continuing compliance with this License Agreement, </a:t>
            </a:r>
            <a:r>
              <a:rPr lang="en-CA" sz="2000" i="1" dirty="0">
                <a:solidFill>
                  <a:srgbClr val="FFFF00"/>
                </a:solidFill>
                <a:latin typeface="Times New Roman"/>
                <a:cs typeface="Times New Roman"/>
              </a:rPr>
              <a:t>Blizzard hereby grants, and you hereby accept, a limited, nonexclusive license to (a) install the Game </a:t>
            </a:r>
            <a:r>
              <a:rPr lang="en-CA" sz="2000" i="1" dirty="0">
                <a:solidFill>
                  <a:schemeClr val="bg1"/>
                </a:solidFill>
                <a:latin typeface="Times New Roman"/>
                <a:cs typeface="Times New Roman"/>
              </a:rPr>
              <a:t>Client on one or more computers owned by you or under your legitimate control, and (b) </a:t>
            </a:r>
            <a:r>
              <a:rPr lang="en-CA" sz="2000" i="1" dirty="0">
                <a:solidFill>
                  <a:srgbClr val="FFFF00"/>
                </a:solidFill>
                <a:latin typeface="Times New Roman"/>
                <a:cs typeface="Times New Roman"/>
              </a:rPr>
              <a:t>use the Game</a:t>
            </a:r>
            <a:r>
              <a:rPr lang="en-CA" sz="2000" i="1" dirty="0">
                <a:solidFill>
                  <a:schemeClr val="bg1"/>
                </a:solidFill>
                <a:latin typeface="Times New Roman"/>
                <a:cs typeface="Times New Roman"/>
              </a:rPr>
              <a:t> Client in conjunction with the Service for your non-commercial entertainment purposes only. All use of the Game Client is subject to this License Agreement and to the [TOU], both of which you must accept before you can use your Account to play the Game.</a:t>
            </a:r>
            <a:r>
              <a:rPr lang="en-CA" sz="2000" i="1" dirty="0" smtClean="0">
                <a:solidFill>
                  <a:schemeClr val="bg1"/>
                </a:solidFill>
                <a:latin typeface="Times New Roman"/>
                <a:cs typeface="Times New Roman"/>
              </a:rPr>
              <a:t>”</a:t>
            </a:r>
          </a:p>
          <a:p>
            <a:pPr marL="0" indent="0">
              <a:buNone/>
            </a:pPr>
            <a:r>
              <a:rPr lang="en-CA" sz="2200" b="1" dirty="0">
                <a:solidFill>
                  <a:srgbClr val="FFFF00"/>
                </a:solidFill>
                <a:latin typeface="Times New Roman"/>
                <a:cs typeface="Times New Roman"/>
              </a:rPr>
              <a:t>TOU: </a:t>
            </a:r>
            <a:r>
              <a:rPr lang="en-CA" sz="2000" i="1" dirty="0">
                <a:solidFill>
                  <a:schemeClr val="bg1"/>
                </a:solidFill>
                <a:latin typeface="Times New Roman"/>
                <a:cs typeface="Times New Roman"/>
              </a:rPr>
              <a:t>“</a:t>
            </a:r>
            <a:r>
              <a:rPr lang="en-CA" sz="2000" i="1" dirty="0">
                <a:solidFill>
                  <a:srgbClr val="FFFF00"/>
                </a:solidFill>
                <a:latin typeface="Times New Roman"/>
                <a:cs typeface="Times New Roman"/>
              </a:rPr>
              <a:t>You agree that you will not (</a:t>
            </a:r>
            <a:r>
              <a:rPr lang="en-CA" sz="2000" i="1" dirty="0" err="1">
                <a:solidFill>
                  <a:srgbClr val="FFFF00"/>
                </a:solidFill>
                <a:latin typeface="Times New Roman"/>
                <a:cs typeface="Times New Roman"/>
              </a:rPr>
              <a:t>i</a:t>
            </a:r>
            <a:r>
              <a:rPr lang="en-CA" sz="2000" i="1" dirty="0">
                <a:solidFill>
                  <a:srgbClr val="FFFF00"/>
                </a:solidFill>
                <a:latin typeface="Times New Roman"/>
                <a:cs typeface="Times New Roman"/>
              </a:rPr>
              <a:t>) modify or cause to be modified any files that are a part of the Program or the Service; (ii) create or use cheats, bots, "mods", and/or hacks,</a:t>
            </a:r>
            <a:r>
              <a:rPr lang="en-CA" sz="2000" i="1" dirty="0">
                <a:solidFill>
                  <a:schemeClr val="bg1"/>
                </a:solidFill>
                <a:latin typeface="Times New Roman"/>
                <a:cs typeface="Times New Roman"/>
              </a:rPr>
              <a:t> or any other third-party software designed to modify the World of </a:t>
            </a:r>
            <a:r>
              <a:rPr lang="en-CA" sz="2000" i="1" dirty="0" err="1">
                <a:solidFill>
                  <a:schemeClr val="bg1"/>
                </a:solidFill>
                <a:latin typeface="Times New Roman"/>
                <a:cs typeface="Times New Roman"/>
              </a:rPr>
              <a:t>Warcraft</a:t>
            </a:r>
            <a:r>
              <a:rPr lang="en-CA" sz="2000" i="1" dirty="0">
                <a:solidFill>
                  <a:schemeClr val="bg1"/>
                </a:solidFill>
                <a:latin typeface="Times New Roman"/>
                <a:cs typeface="Times New Roman"/>
              </a:rPr>
              <a:t> experience; or (iii) use any third-party software that intercepts, "mines", or otherwise collects information from or through the Program or the Service. Notwithstanding the foregoing, you may update the Program with authorized patches and updates distributed by Blizzard, and Blizzard may, at its sole and absolute discretion, allow the use of certain third party user interfaces.”</a:t>
            </a:r>
            <a:endParaRPr lang="en-US" sz="2000" dirty="0">
              <a:solidFill>
                <a:schemeClr val="bg1"/>
              </a:solidFill>
              <a:latin typeface="Times New Roman"/>
              <a:cs typeface="Times New Roman"/>
            </a:endParaRP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70778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8"/>
            <a:ext cx="8229600" cy="918003"/>
          </a:xfrm>
        </p:spPr>
        <p:txBody>
          <a:bodyPr>
            <a:normAutofit/>
          </a:bodyPr>
          <a:lstStyle/>
          <a:p>
            <a:r>
              <a:rPr lang="en-US" sz="4400" b="1" dirty="0">
                <a:solidFill>
                  <a:srgbClr val="FFFF00"/>
                </a:solidFill>
                <a:latin typeface="Arial"/>
                <a:cs typeface="Arial"/>
              </a:rPr>
              <a:t>Case 4: </a:t>
            </a:r>
            <a:r>
              <a:rPr lang="en-US" sz="4400" b="1" i="1" dirty="0" smtClean="0">
                <a:solidFill>
                  <a:srgbClr val="FFFF00"/>
                </a:solidFill>
                <a:latin typeface="Arial"/>
                <a:cs typeface="Arial"/>
              </a:rPr>
              <a:t>Blizzard </a:t>
            </a:r>
            <a:r>
              <a:rPr lang="en-US" sz="4400" b="1" i="1" dirty="0">
                <a:solidFill>
                  <a:srgbClr val="FFFF00"/>
                </a:solidFill>
                <a:latin typeface="Arial"/>
                <a:cs typeface="Arial"/>
              </a:rPr>
              <a:t>v. </a:t>
            </a:r>
            <a:r>
              <a:rPr lang="en-US" sz="4400" b="1" i="1" dirty="0" smtClean="0">
                <a:solidFill>
                  <a:srgbClr val="FFFF00"/>
                </a:solidFill>
                <a:latin typeface="Arial"/>
                <a:cs typeface="Arial"/>
              </a:rPr>
              <a:t>Marshall</a:t>
            </a:r>
            <a:endParaRPr lang="en-US" sz="4400" b="1" dirty="0">
              <a:solidFill>
                <a:srgbClr val="FFFF00"/>
              </a:solidFill>
              <a:latin typeface="Arial"/>
              <a:cs typeface="Arial"/>
            </a:endParaRPr>
          </a:p>
        </p:txBody>
      </p:sp>
      <p:sp>
        <p:nvSpPr>
          <p:cNvPr id="3" name="Content Placeholder 2"/>
          <p:cNvSpPr>
            <a:spLocks noGrp="1"/>
          </p:cNvSpPr>
          <p:nvPr>
            <p:ph sz="quarter" idx="10"/>
          </p:nvPr>
        </p:nvSpPr>
        <p:spPr>
          <a:xfrm>
            <a:off x="0" y="931981"/>
            <a:ext cx="9144000" cy="5675464"/>
          </a:xfrm>
        </p:spPr>
        <p:txBody>
          <a:bodyPr>
            <a:normAutofit fontScale="92500" lnSpcReduction="10000"/>
          </a:bodyPr>
          <a:lstStyle/>
          <a:p>
            <a:pPr marL="0" indent="0">
              <a:buNone/>
            </a:pPr>
            <a:r>
              <a:rPr lang="en-US" dirty="0" smtClean="0">
                <a:solidFill>
                  <a:srgbClr val="FFFF00"/>
                </a:solidFill>
                <a:latin typeface="+mn-lt"/>
                <a:cs typeface="Times New Roman"/>
              </a:rPr>
              <a:t>Blizzard </a:t>
            </a:r>
            <a:r>
              <a:rPr lang="en-US" dirty="0">
                <a:solidFill>
                  <a:srgbClr val="FFFF00"/>
                </a:solidFill>
                <a:latin typeface="+mn-lt"/>
                <a:cs typeface="Times New Roman"/>
              </a:rPr>
              <a:t>alleged </a:t>
            </a:r>
            <a:r>
              <a:rPr lang="en-US" dirty="0" smtClean="0">
                <a:solidFill>
                  <a:srgbClr val="FFFF00"/>
                </a:solidFill>
                <a:latin typeface="+mn-lt"/>
                <a:cs typeface="Times New Roman"/>
              </a:rPr>
              <a:t>Justin Marshall </a:t>
            </a:r>
            <a:r>
              <a:rPr lang="en-US" dirty="0">
                <a:solidFill>
                  <a:srgbClr val="FFFF00"/>
                </a:solidFill>
                <a:latin typeface="+mn-lt"/>
                <a:cs typeface="Times New Roman"/>
              </a:rPr>
              <a:t>led “</a:t>
            </a:r>
            <a:r>
              <a:rPr lang="en-US" dirty="0" err="1">
                <a:solidFill>
                  <a:srgbClr val="FFFF00"/>
                </a:solidFill>
                <a:latin typeface="+mn-lt"/>
                <a:cs typeface="Times New Roman"/>
              </a:rPr>
              <a:t>StarCrack</a:t>
            </a:r>
            <a:r>
              <a:rPr lang="en-US" dirty="0">
                <a:solidFill>
                  <a:srgbClr val="FFFF00"/>
                </a:solidFill>
                <a:latin typeface="+mn-lt"/>
                <a:cs typeface="Times New Roman"/>
              </a:rPr>
              <a:t>” a hacker group developing servers emulating Blizzard’s </a:t>
            </a:r>
            <a:r>
              <a:rPr lang="en-US" dirty="0" err="1">
                <a:solidFill>
                  <a:srgbClr val="FFFF00"/>
                </a:solidFill>
                <a:latin typeface="+mn-lt"/>
                <a:cs typeface="Times New Roman"/>
              </a:rPr>
              <a:t>Battle.net</a:t>
            </a:r>
            <a:r>
              <a:rPr lang="en-US" dirty="0">
                <a:solidFill>
                  <a:srgbClr val="FFFF00"/>
                </a:solidFill>
                <a:latin typeface="+mn-lt"/>
                <a:cs typeface="Times New Roman"/>
              </a:rPr>
              <a:t> </a:t>
            </a:r>
            <a:r>
              <a:rPr lang="en-US" dirty="0">
                <a:solidFill>
                  <a:srgbClr val="FFFFFF"/>
                </a:solidFill>
                <a:latin typeface="+mn-lt"/>
                <a:cs typeface="Times New Roman"/>
              </a:rPr>
              <a:t>(</a:t>
            </a:r>
            <a:r>
              <a:rPr lang="en-US" i="1" dirty="0">
                <a:solidFill>
                  <a:srgbClr val="FFFFFF"/>
                </a:solidFill>
                <a:latin typeface="+mn-lt"/>
                <a:cs typeface="Times New Roman"/>
              </a:rPr>
              <a:t>where have you heard this before?</a:t>
            </a:r>
            <a:r>
              <a:rPr lang="en-US" dirty="0">
                <a:solidFill>
                  <a:srgbClr val="FFFFFF"/>
                </a:solidFill>
                <a:latin typeface="+mn-lt"/>
                <a:cs typeface="Times New Roman"/>
              </a:rPr>
              <a:t>), allowing gamers with pirate copies of the StarCraft 2 (which was still in a closed beta) to play multiplayer online</a:t>
            </a:r>
            <a:r>
              <a:rPr lang="en-US" dirty="0" smtClean="0">
                <a:solidFill>
                  <a:srgbClr val="FFFFFF"/>
                </a:solidFill>
                <a:latin typeface="+mn-lt"/>
                <a:cs typeface="Times New Roman"/>
              </a:rPr>
              <a:t>.</a:t>
            </a:r>
          </a:p>
          <a:p>
            <a:pPr marL="0" indent="0">
              <a:buNone/>
            </a:pPr>
            <a:endParaRPr lang="en-US" dirty="0" smtClean="0">
              <a:solidFill>
                <a:srgbClr val="FFFFFF"/>
              </a:solidFill>
              <a:latin typeface="+mn-lt"/>
              <a:cs typeface="Times New Roman"/>
            </a:endParaRPr>
          </a:p>
          <a:p>
            <a:pPr marL="0" indent="0">
              <a:buNone/>
            </a:pPr>
            <a:r>
              <a:rPr lang="en-US" dirty="0" smtClean="0">
                <a:solidFill>
                  <a:srgbClr val="FFFFFF"/>
                </a:solidFill>
                <a:latin typeface="+mn-lt"/>
                <a:cs typeface="Times New Roman"/>
              </a:rPr>
              <a:t>In </a:t>
            </a:r>
            <a:r>
              <a:rPr lang="en-US" dirty="0">
                <a:solidFill>
                  <a:srgbClr val="FFFFFF"/>
                </a:solidFill>
                <a:latin typeface="+mn-lt"/>
                <a:cs typeface="Times New Roman"/>
              </a:rPr>
              <a:t>April 2010, </a:t>
            </a:r>
            <a:r>
              <a:rPr lang="en-US" dirty="0">
                <a:solidFill>
                  <a:srgbClr val="FFFF00"/>
                </a:solidFill>
                <a:latin typeface="+mn-lt"/>
                <a:cs typeface="Times New Roman"/>
              </a:rPr>
              <a:t>Blizzard sued </a:t>
            </a:r>
            <a:r>
              <a:rPr lang="en-US" dirty="0">
                <a:solidFill>
                  <a:srgbClr val="FFFFFF"/>
                </a:solidFill>
                <a:latin typeface="+mn-lt"/>
                <a:cs typeface="Times New Roman"/>
              </a:rPr>
              <a:t>Justin Marshall and unnamed defendants for </a:t>
            </a:r>
            <a:r>
              <a:rPr lang="en-US" dirty="0">
                <a:solidFill>
                  <a:srgbClr val="FFFF00"/>
                </a:solidFill>
                <a:latin typeface="+mn-lt"/>
                <a:cs typeface="Times New Roman"/>
              </a:rPr>
              <a:t>breach of contract, copyright infringement, circumvention of copyright protection systems in violation of the DMCA and tortious interference with contract.</a:t>
            </a:r>
            <a:br>
              <a:rPr lang="en-US" dirty="0">
                <a:solidFill>
                  <a:srgbClr val="FFFF00"/>
                </a:solidFill>
                <a:latin typeface="+mn-lt"/>
                <a:cs typeface="Times New Roman"/>
              </a:rPr>
            </a:br>
            <a:r>
              <a:rPr lang="en-US" dirty="0">
                <a:solidFill>
                  <a:srgbClr val="FFFF00"/>
                </a:solidFill>
                <a:latin typeface="+mn-lt"/>
                <a:cs typeface="Times New Roman"/>
              </a:rPr>
              <a:t/>
            </a:r>
            <a:br>
              <a:rPr lang="en-US" dirty="0">
                <a:solidFill>
                  <a:srgbClr val="FFFF00"/>
                </a:solidFill>
                <a:latin typeface="+mn-lt"/>
                <a:cs typeface="Times New Roman"/>
              </a:rPr>
            </a:br>
            <a:r>
              <a:rPr lang="en-US" dirty="0">
                <a:solidFill>
                  <a:srgbClr val="FFFFFF"/>
                </a:solidFill>
                <a:latin typeface="+mn-lt"/>
                <a:cs typeface="Times New Roman"/>
              </a:rPr>
              <a:t>“The </a:t>
            </a:r>
            <a:r>
              <a:rPr lang="en-US" dirty="0">
                <a:solidFill>
                  <a:srgbClr val="FFFF00"/>
                </a:solidFill>
                <a:latin typeface="+mn-lt"/>
                <a:cs typeface="Times New Roman"/>
              </a:rPr>
              <a:t>suit was dropped a week later</a:t>
            </a:r>
            <a:r>
              <a:rPr lang="en-US" dirty="0">
                <a:solidFill>
                  <a:srgbClr val="FFFFFF"/>
                </a:solidFill>
                <a:latin typeface="+mn-lt"/>
                <a:cs typeface="Times New Roman"/>
              </a:rPr>
              <a:t>, with Blizzard stating that the “matter had been resolved in a way that has allowed us to dismiss the lawsuit.”” </a:t>
            </a:r>
            <a:endParaRPr lang="en-US" dirty="0" smtClean="0">
              <a:solidFill>
                <a:srgbClr val="FFFFFF"/>
              </a:solidFill>
              <a:latin typeface="+mn-lt"/>
              <a:cs typeface="Times New Roman"/>
            </a:endParaRPr>
          </a:p>
          <a:p>
            <a:pPr marL="0" indent="0">
              <a:buNone/>
            </a:pPr>
            <a:r>
              <a:rPr lang="en-US" sz="1900" u="sng" dirty="0" smtClean="0">
                <a:solidFill>
                  <a:srgbClr val="FFFFFF"/>
                </a:solidFill>
                <a:latin typeface="+mn-lt"/>
                <a:cs typeface="Times New Roman"/>
                <a:hlinkClick r:id="rId2"/>
              </a:rPr>
              <a:t>http</a:t>
            </a:r>
            <a:r>
              <a:rPr lang="en-US" sz="1900" u="sng" dirty="0">
                <a:solidFill>
                  <a:srgbClr val="FFFFFF"/>
                </a:solidFill>
                <a:latin typeface="+mn-lt"/>
                <a:cs typeface="Times New Roman"/>
                <a:hlinkClick r:id="rId2"/>
              </a:rPr>
              <a:t>://mygaming.co.za/news/news/5840-blizzard-not-afraid-to-go-after-</a:t>
            </a:r>
            <a:r>
              <a:rPr lang="en-US" sz="1900" u="sng" dirty="0" smtClean="0">
                <a:solidFill>
                  <a:srgbClr val="FFFFFF"/>
                </a:solidFill>
                <a:latin typeface="+mn-lt"/>
                <a:cs typeface="Times New Roman"/>
                <a:hlinkClick r:id="rId2"/>
              </a:rPr>
              <a:t>hackers.html</a:t>
            </a:r>
            <a:endParaRPr lang="en-US" sz="1900" u="sng" dirty="0" smtClean="0">
              <a:solidFill>
                <a:srgbClr val="FFFFFF"/>
              </a:solidFill>
              <a:latin typeface="+mn-lt"/>
              <a:cs typeface="Times New Roman"/>
            </a:endParaRPr>
          </a:p>
          <a:p>
            <a:pPr marL="0" indent="0">
              <a:buNone/>
            </a:pPr>
            <a:r>
              <a:rPr lang="en-US" sz="1900" u="sng" dirty="0" smtClean="0">
                <a:solidFill>
                  <a:srgbClr val="FFFFFF"/>
                </a:solidFill>
                <a:latin typeface="Times New Roman"/>
                <a:cs typeface="Times New Roman"/>
              </a:rPr>
              <a:t>----------------------------------------------------------------------------------------------------------</a:t>
            </a:r>
          </a:p>
          <a:p>
            <a:pPr marL="0" indent="0">
              <a:buNone/>
            </a:pPr>
            <a:endParaRPr lang="en-CA" sz="2000" b="1" dirty="0" smtClean="0">
              <a:solidFill>
                <a:srgbClr val="FFFFFF"/>
              </a:solidFill>
              <a:latin typeface="Times New Roman"/>
              <a:cs typeface="Times New Roman"/>
            </a:endParaRPr>
          </a:p>
          <a:p>
            <a:pPr marL="0" indent="0">
              <a:buNone/>
            </a:pPr>
            <a:r>
              <a:rPr lang="en-CA" sz="2000" b="1" dirty="0" smtClean="0">
                <a:solidFill>
                  <a:srgbClr val="FFFF00"/>
                </a:solidFill>
                <a:latin typeface="Times New Roman"/>
                <a:cs typeface="Times New Roman"/>
              </a:rPr>
              <a:t>TOU</a:t>
            </a:r>
            <a:r>
              <a:rPr lang="en-CA" sz="2000" b="1" dirty="0">
                <a:solidFill>
                  <a:srgbClr val="FFFF00"/>
                </a:solidFill>
                <a:latin typeface="Times New Roman"/>
                <a:cs typeface="Times New Roman"/>
              </a:rPr>
              <a:t>:</a:t>
            </a:r>
            <a:r>
              <a:rPr lang="en-US" sz="2000" b="1" dirty="0">
                <a:solidFill>
                  <a:srgbClr val="FFFF00"/>
                </a:solidFill>
                <a:latin typeface="Times New Roman"/>
                <a:cs typeface="Times New Roman"/>
              </a:rPr>
              <a:t> </a:t>
            </a:r>
            <a:r>
              <a:rPr lang="en-US" sz="2000" i="1" dirty="0">
                <a:solidFill>
                  <a:schemeClr val="bg1"/>
                </a:solidFill>
                <a:latin typeface="Times New Roman"/>
                <a:cs typeface="Times New Roman"/>
              </a:rPr>
              <a:t>Users </a:t>
            </a:r>
            <a:r>
              <a:rPr lang="en-CA" sz="2000" i="1" dirty="0">
                <a:solidFill>
                  <a:schemeClr val="bg1"/>
                </a:solidFill>
                <a:latin typeface="Times New Roman"/>
                <a:cs typeface="Times New Roman"/>
              </a:rPr>
              <a:t>may not "use ... unauthorized third-party software designed to modify the service, any Game or any Game experience," "host, provide, or develop matchmaking services for any Game or the service, or intercept, emulate or redirect the communication protocols used by Blizzard in any way, for any purpose, including without limitation unauthorized play over the internet ... </a:t>
            </a:r>
            <a:endParaRPr lang="en-US" sz="1900" u="sng" dirty="0" smtClean="0">
              <a:solidFill>
                <a:schemeClr val="bg1"/>
              </a:solidFill>
              <a:latin typeface="Times New Roman"/>
              <a:cs typeface="Times New Roman"/>
            </a:endParaRPr>
          </a:p>
          <a:p>
            <a:pPr marL="0" indent="0">
              <a:buNone/>
            </a:pPr>
            <a:endParaRPr lang="en-US" u="sng" dirty="0"/>
          </a:p>
          <a:p>
            <a:pPr marL="0" indent="0">
              <a:buNone/>
            </a:pPr>
            <a:r>
              <a:rPr lang="en-US" dirty="0"/>
              <a:t> </a:t>
            </a:r>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2714853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978"/>
            <a:ext cx="9144000" cy="866796"/>
          </a:xfrm>
        </p:spPr>
        <p:txBody>
          <a:bodyPr>
            <a:normAutofit/>
          </a:bodyPr>
          <a:lstStyle/>
          <a:p>
            <a:r>
              <a:rPr lang="en-US" sz="3200" dirty="0" smtClean="0"/>
              <a:t> </a:t>
            </a:r>
            <a:r>
              <a:rPr lang="en-US" sz="3200" b="1" i="1" dirty="0" smtClean="0">
                <a:solidFill>
                  <a:srgbClr val="FFFF00"/>
                </a:solidFill>
                <a:latin typeface="Arial"/>
                <a:cs typeface="Arial"/>
              </a:rPr>
              <a:t>Blizzard v. Marshall</a:t>
            </a:r>
            <a:r>
              <a:rPr lang="en-US" sz="3200" b="1" i="1" dirty="0">
                <a:solidFill>
                  <a:srgbClr val="FFFF00"/>
                </a:solidFill>
                <a:latin typeface="Arial"/>
                <a:cs typeface="Arial"/>
              </a:rPr>
              <a:t> </a:t>
            </a:r>
            <a:r>
              <a:rPr lang="en-US" sz="3200" b="1" dirty="0" smtClean="0">
                <a:solidFill>
                  <a:srgbClr val="FFFF00"/>
                </a:solidFill>
                <a:latin typeface="Arial"/>
                <a:cs typeface="Arial"/>
              </a:rPr>
              <a:t>– </a:t>
            </a:r>
            <a:r>
              <a:rPr lang="en-US" sz="3200" b="1" dirty="0" err="1" smtClean="0">
                <a:solidFill>
                  <a:srgbClr val="FFFF00"/>
                </a:solidFill>
                <a:latin typeface="Arial"/>
                <a:cs typeface="Arial"/>
              </a:rPr>
              <a:t>con’d</a:t>
            </a:r>
            <a:r>
              <a:rPr lang="en-US" sz="3200" b="1" i="1" dirty="0" smtClean="0">
                <a:solidFill>
                  <a:srgbClr val="FFFF00"/>
                </a:solidFill>
                <a:latin typeface="Arial"/>
                <a:cs typeface="Arial"/>
              </a:rPr>
              <a:t> </a:t>
            </a:r>
            <a:r>
              <a:rPr lang="en-US" sz="3200" b="1" dirty="0" smtClean="0">
                <a:solidFill>
                  <a:srgbClr val="FFFF00"/>
                </a:solidFill>
                <a:latin typeface="Arial"/>
                <a:cs typeface="Arial"/>
              </a:rPr>
              <a:t>(</a:t>
            </a:r>
            <a:r>
              <a:rPr lang="en-US" sz="3200" b="1" dirty="0" err="1">
                <a:solidFill>
                  <a:srgbClr val="FF6600"/>
                </a:solidFill>
                <a:latin typeface="Arial"/>
                <a:cs typeface="Arial"/>
              </a:rPr>
              <a:t>Battle.net</a:t>
            </a:r>
            <a:r>
              <a:rPr lang="en-US" sz="3200" b="1" dirty="0">
                <a:solidFill>
                  <a:srgbClr val="FF6600"/>
                </a:solidFill>
                <a:latin typeface="Arial"/>
                <a:cs typeface="Arial"/>
              </a:rPr>
              <a:t> clone</a:t>
            </a:r>
            <a:r>
              <a:rPr lang="en-US" sz="3200" b="1" dirty="0">
                <a:solidFill>
                  <a:srgbClr val="FFFF00"/>
                </a:solidFill>
                <a:latin typeface="Arial"/>
                <a:cs typeface="Arial"/>
              </a:rPr>
              <a:t>)</a:t>
            </a:r>
          </a:p>
        </p:txBody>
      </p:sp>
      <p:sp>
        <p:nvSpPr>
          <p:cNvPr id="3" name="Content Placeholder 2"/>
          <p:cNvSpPr>
            <a:spLocks noGrp="1"/>
          </p:cNvSpPr>
          <p:nvPr>
            <p:ph sz="quarter" idx="10"/>
          </p:nvPr>
        </p:nvSpPr>
        <p:spPr>
          <a:xfrm>
            <a:off x="0" y="880774"/>
            <a:ext cx="9144000" cy="5202710"/>
          </a:xfrm>
        </p:spPr>
        <p:txBody>
          <a:bodyPr>
            <a:normAutofit fontScale="70000" lnSpcReduction="20000"/>
          </a:bodyPr>
          <a:lstStyle/>
          <a:p>
            <a:pPr marL="0" lvl="0" indent="0">
              <a:buNone/>
            </a:pPr>
            <a:r>
              <a:rPr lang="en-CA" b="1" i="1" dirty="0">
                <a:solidFill>
                  <a:srgbClr val="FFFF00"/>
                </a:solidFill>
                <a:latin typeface="+mn-lt"/>
                <a:cs typeface="Times New Roman"/>
              </a:rPr>
              <a:t>Blizzard Entertainment, Inc. v. Marshall</a:t>
            </a:r>
            <a:r>
              <a:rPr lang="en-CA" sz="2100" b="1" dirty="0">
                <a:solidFill>
                  <a:srgbClr val="FFFF00"/>
                </a:solidFill>
                <a:latin typeface="+mn-lt"/>
                <a:cs typeface="Times New Roman"/>
              </a:rPr>
              <a:t>,</a:t>
            </a:r>
            <a:r>
              <a:rPr lang="en-CA" sz="2100" b="1" i="1" dirty="0">
                <a:solidFill>
                  <a:srgbClr val="FFFF00"/>
                </a:solidFill>
                <a:latin typeface="+mn-lt"/>
                <a:cs typeface="Times New Roman"/>
              </a:rPr>
              <a:t> </a:t>
            </a:r>
            <a:r>
              <a:rPr lang="en-CA" sz="2100" dirty="0">
                <a:solidFill>
                  <a:schemeClr val="bg1"/>
                </a:solidFill>
                <a:latin typeface="+mn-lt"/>
                <a:cs typeface="Times New Roman"/>
              </a:rPr>
              <a:t>District Court for the Central District of California, Case </a:t>
            </a:r>
            <a:endParaRPr lang="en-CA" sz="2100" dirty="0" smtClean="0">
              <a:solidFill>
                <a:schemeClr val="bg1"/>
              </a:solidFill>
              <a:latin typeface="+mn-lt"/>
              <a:cs typeface="Times New Roman"/>
            </a:endParaRPr>
          </a:p>
          <a:p>
            <a:pPr marL="0" lvl="0" indent="0">
              <a:buNone/>
            </a:pPr>
            <a:r>
              <a:rPr lang="en-CA" sz="2100" dirty="0" smtClean="0">
                <a:solidFill>
                  <a:schemeClr val="bg1"/>
                </a:solidFill>
                <a:latin typeface="+mn-lt"/>
                <a:cs typeface="Times New Roman"/>
              </a:rPr>
              <a:t>No</a:t>
            </a:r>
            <a:r>
              <a:rPr lang="en-CA" sz="2100" dirty="0">
                <a:solidFill>
                  <a:schemeClr val="bg1"/>
                </a:solidFill>
                <a:latin typeface="+mn-lt"/>
                <a:cs typeface="Times New Roman"/>
              </a:rPr>
              <a:t>. 10-cv-00450-DOC-</a:t>
            </a:r>
            <a:r>
              <a:rPr lang="en-CA" sz="2100" dirty="0" smtClean="0">
                <a:solidFill>
                  <a:schemeClr val="bg1"/>
                </a:solidFill>
                <a:latin typeface="+mn-lt"/>
                <a:cs typeface="Times New Roman"/>
              </a:rPr>
              <a:t>RNB</a:t>
            </a:r>
            <a:r>
              <a:rPr lang="en-CA" dirty="0" smtClean="0">
                <a:solidFill>
                  <a:schemeClr val="bg1"/>
                </a:solidFill>
                <a:latin typeface="+mn-lt"/>
                <a:cs typeface="Times New Roman"/>
              </a:rPr>
              <a:t> </a:t>
            </a:r>
            <a:r>
              <a:rPr lang="en-CA" b="1" dirty="0" smtClean="0">
                <a:solidFill>
                  <a:schemeClr val="bg1"/>
                </a:solidFill>
                <a:latin typeface="+mn-lt"/>
                <a:cs typeface="Times New Roman"/>
              </a:rPr>
              <a:t>(2010)</a:t>
            </a:r>
          </a:p>
          <a:p>
            <a:pPr marL="0" indent="0">
              <a:buNone/>
            </a:pPr>
            <a:r>
              <a:rPr lang="en-CA" b="1" dirty="0" smtClean="0">
                <a:solidFill>
                  <a:srgbClr val="FFFF00"/>
                </a:solidFill>
                <a:latin typeface="Times New Roman"/>
                <a:cs typeface="Times New Roman"/>
              </a:rPr>
              <a:t>Beta Test </a:t>
            </a:r>
            <a:r>
              <a:rPr lang="en-CA" b="1" dirty="0">
                <a:solidFill>
                  <a:srgbClr val="FFFF00"/>
                </a:solidFill>
                <a:latin typeface="Times New Roman"/>
                <a:cs typeface="Times New Roman"/>
              </a:rPr>
              <a:t>Agreement</a:t>
            </a:r>
            <a:r>
              <a:rPr lang="en-CA" b="1" dirty="0" smtClean="0">
                <a:solidFill>
                  <a:srgbClr val="FFFF00"/>
                </a:solidFill>
                <a:latin typeface="Times New Roman"/>
                <a:cs typeface="Times New Roman"/>
              </a:rPr>
              <a:t>:</a:t>
            </a:r>
            <a:r>
              <a:rPr lang="en-US" b="1" dirty="0">
                <a:solidFill>
                  <a:srgbClr val="FFFF00"/>
                </a:solidFill>
                <a:latin typeface="Times New Roman"/>
                <a:cs typeface="Times New Roman"/>
              </a:rPr>
              <a:t> </a:t>
            </a:r>
            <a:r>
              <a:rPr lang="en-CA" sz="2600" i="1" dirty="0" smtClean="0">
                <a:solidFill>
                  <a:schemeClr val="bg1"/>
                </a:solidFill>
                <a:latin typeface="Times New Roman"/>
                <a:cs typeface="Times New Roman"/>
              </a:rPr>
              <a:t>“</a:t>
            </a:r>
            <a:r>
              <a:rPr lang="en-CA" sz="2600" i="1" dirty="0">
                <a:solidFill>
                  <a:schemeClr val="bg1"/>
                </a:solidFill>
                <a:latin typeface="Times New Roman"/>
                <a:cs typeface="Times New Roman"/>
              </a:rPr>
              <a:t>Subject to the license granted hereunder, </a:t>
            </a:r>
            <a:r>
              <a:rPr lang="en-CA" sz="2600" i="1" dirty="0">
                <a:solidFill>
                  <a:srgbClr val="FFFF00"/>
                </a:solidFill>
                <a:latin typeface="Times New Roman"/>
                <a:cs typeface="Times New Roman"/>
              </a:rPr>
              <a:t>you may not, in whole </a:t>
            </a:r>
            <a:r>
              <a:rPr lang="en-CA" sz="2600" i="1" dirty="0" smtClean="0">
                <a:solidFill>
                  <a:srgbClr val="FFFF00"/>
                </a:solidFill>
                <a:latin typeface="Times New Roman"/>
                <a:cs typeface="Times New Roman"/>
              </a:rPr>
              <a:t> </a:t>
            </a:r>
          </a:p>
          <a:p>
            <a:pPr marL="0" indent="0">
              <a:buNone/>
            </a:pPr>
            <a:r>
              <a:rPr lang="en-CA" sz="2600" i="1" dirty="0" smtClean="0">
                <a:solidFill>
                  <a:srgbClr val="FFFF00"/>
                </a:solidFill>
                <a:latin typeface="Times New Roman"/>
                <a:cs typeface="Times New Roman"/>
              </a:rPr>
              <a:t>or </a:t>
            </a:r>
            <a:r>
              <a:rPr lang="en-CA" sz="2600" i="1" dirty="0">
                <a:solidFill>
                  <a:srgbClr val="FFFF00"/>
                </a:solidFill>
                <a:latin typeface="Times New Roman"/>
                <a:cs typeface="Times New Roman"/>
              </a:rPr>
              <a:t>in part, copy, photocopy, reproduce, translate, reverse engineer, derive source code </a:t>
            </a:r>
            <a:endParaRPr lang="en-CA" sz="2600" i="1" dirty="0" smtClean="0">
              <a:solidFill>
                <a:srgbClr val="FFFF00"/>
              </a:solidFill>
              <a:latin typeface="Times New Roman"/>
              <a:cs typeface="Times New Roman"/>
            </a:endParaRPr>
          </a:p>
          <a:p>
            <a:pPr marL="0" indent="0">
              <a:buNone/>
            </a:pPr>
            <a:r>
              <a:rPr lang="en-CA" sz="2600" i="1" dirty="0" smtClean="0">
                <a:solidFill>
                  <a:srgbClr val="FFFF00"/>
                </a:solidFill>
                <a:latin typeface="Times New Roman"/>
                <a:cs typeface="Times New Roman"/>
              </a:rPr>
              <a:t>from</a:t>
            </a:r>
            <a:r>
              <a:rPr lang="en-CA" sz="2600" i="1" dirty="0">
                <a:solidFill>
                  <a:srgbClr val="FFFF00"/>
                </a:solidFill>
                <a:latin typeface="Times New Roman"/>
                <a:cs typeface="Times New Roman"/>
              </a:rPr>
              <a:t>, modify, disassemble, decompile, </a:t>
            </a:r>
            <a:r>
              <a:rPr lang="en-CA" sz="2600" b="1" i="1" dirty="0">
                <a:solidFill>
                  <a:srgbClr val="FFFF00"/>
                </a:solidFill>
                <a:latin typeface="Times New Roman"/>
                <a:cs typeface="Times New Roman"/>
              </a:rPr>
              <a:t>or create derivative works based on the </a:t>
            </a:r>
            <a:r>
              <a:rPr lang="en-CA" sz="2600" b="1" i="1" dirty="0" smtClean="0">
                <a:solidFill>
                  <a:srgbClr val="FFFF00"/>
                </a:solidFill>
                <a:latin typeface="Times New Roman"/>
                <a:cs typeface="Times New Roman"/>
              </a:rPr>
              <a:t>Game</a:t>
            </a:r>
            <a:r>
              <a:rPr lang="en-CA" sz="2600" i="1" dirty="0" smtClean="0">
                <a:solidFill>
                  <a:schemeClr val="bg1"/>
                </a:solidFill>
                <a:latin typeface="Times New Roman"/>
                <a:cs typeface="Times New Roman"/>
              </a:rPr>
              <a:t>... </a:t>
            </a:r>
          </a:p>
          <a:p>
            <a:pPr marL="0" indent="0">
              <a:buNone/>
            </a:pPr>
            <a:r>
              <a:rPr lang="en-CA" sz="2600" i="1" dirty="0" smtClean="0">
                <a:solidFill>
                  <a:schemeClr val="bg1"/>
                </a:solidFill>
                <a:latin typeface="Times New Roman"/>
                <a:cs typeface="Times New Roman"/>
              </a:rPr>
              <a:t>Failure </a:t>
            </a:r>
            <a:r>
              <a:rPr lang="en-CA" sz="2600" i="1" dirty="0">
                <a:solidFill>
                  <a:schemeClr val="bg1"/>
                </a:solidFill>
                <a:latin typeface="Times New Roman"/>
                <a:cs typeface="Times New Roman"/>
              </a:rPr>
              <a:t>to comply with the restrictions and limitations contained in this Section 7 shall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result </a:t>
            </a:r>
            <a:r>
              <a:rPr lang="en-CA" sz="2600" i="1" dirty="0">
                <a:solidFill>
                  <a:schemeClr val="bg1"/>
                </a:solidFill>
                <a:latin typeface="Times New Roman"/>
                <a:cs typeface="Times New Roman"/>
              </a:rPr>
              <a:t>in the immediate, automatic termination of the license granted hereunder and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may </a:t>
            </a:r>
            <a:r>
              <a:rPr lang="en-CA" sz="2600" i="1" dirty="0">
                <a:solidFill>
                  <a:schemeClr val="bg1"/>
                </a:solidFill>
                <a:latin typeface="Times New Roman"/>
                <a:cs typeface="Times New Roman"/>
              </a:rPr>
              <a:t>subject you to potential civil and/or criminal </a:t>
            </a:r>
            <a:r>
              <a:rPr lang="en-CA" sz="2600" i="1" dirty="0" smtClean="0">
                <a:solidFill>
                  <a:schemeClr val="bg1"/>
                </a:solidFill>
                <a:latin typeface="Times New Roman"/>
                <a:cs typeface="Times New Roman"/>
              </a:rPr>
              <a:t>liability.</a:t>
            </a:r>
            <a:r>
              <a:rPr lang="en-US" sz="2600" dirty="0">
                <a:solidFill>
                  <a:schemeClr val="bg1"/>
                </a:solidFill>
                <a:latin typeface="Times New Roman"/>
                <a:cs typeface="Times New Roman"/>
              </a:rPr>
              <a:t> </a:t>
            </a:r>
            <a:endParaRPr lang="en-US" sz="2600"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Without </a:t>
            </a:r>
            <a:r>
              <a:rPr lang="en-CA" sz="2600" i="1" dirty="0">
                <a:solidFill>
                  <a:schemeClr val="bg1"/>
                </a:solidFill>
                <a:latin typeface="Times New Roman"/>
                <a:cs typeface="Times New Roman"/>
              </a:rPr>
              <a:t>limiting Blizzard's rights hereunder, you agree that you shall not, under any </a:t>
            </a:r>
            <a:r>
              <a:rPr lang="en-CA" sz="2600" i="1" dirty="0" smtClean="0">
                <a:solidFill>
                  <a:schemeClr val="bg1"/>
                </a:solidFill>
                <a:latin typeface="Times New Roman"/>
                <a:cs typeface="Times New Roman"/>
              </a:rPr>
              <a:t> </a:t>
            </a:r>
          </a:p>
          <a:p>
            <a:pPr marL="0" indent="0">
              <a:buNone/>
            </a:pPr>
            <a:r>
              <a:rPr lang="en-CA" sz="2600" i="1" dirty="0" smtClean="0">
                <a:solidFill>
                  <a:schemeClr val="bg1"/>
                </a:solidFill>
                <a:latin typeface="Times New Roman"/>
                <a:cs typeface="Times New Roman"/>
              </a:rPr>
              <a:t>circumstances:.</a:t>
            </a:r>
            <a:r>
              <a:rPr lang="en-CA" sz="2600" i="1" dirty="0">
                <a:solidFill>
                  <a:schemeClr val="bg1"/>
                </a:solidFill>
                <a:latin typeface="Times New Roman"/>
                <a:cs typeface="Times New Roman"/>
              </a:rPr>
              <a:t>..</a:t>
            </a:r>
            <a:endParaRPr lang="en-US" sz="2600" dirty="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a:t>
            </a:r>
            <a:r>
              <a:rPr lang="en-CA" sz="2600" i="1" dirty="0">
                <a:solidFill>
                  <a:schemeClr val="bg1"/>
                </a:solidFill>
                <a:latin typeface="Times New Roman"/>
                <a:cs typeface="Times New Roman"/>
              </a:rPr>
              <a:t>iii) </a:t>
            </a:r>
            <a:r>
              <a:rPr lang="en-CA" sz="2600" i="1" dirty="0">
                <a:solidFill>
                  <a:srgbClr val="FFFF00"/>
                </a:solidFill>
                <a:latin typeface="Times New Roman"/>
                <a:cs typeface="Times New Roman"/>
              </a:rPr>
              <a:t>host, provide or develop matchmaking services for the Game or intercept, emulate </a:t>
            </a:r>
            <a:endParaRPr lang="en-CA" sz="2600" i="1" dirty="0" smtClean="0">
              <a:solidFill>
                <a:srgbClr val="FFFF00"/>
              </a:solidFill>
              <a:latin typeface="Times New Roman"/>
              <a:cs typeface="Times New Roman"/>
            </a:endParaRPr>
          </a:p>
          <a:p>
            <a:pPr marL="0" indent="0">
              <a:buNone/>
            </a:pPr>
            <a:r>
              <a:rPr lang="en-CA" sz="2600" i="1" dirty="0" smtClean="0">
                <a:solidFill>
                  <a:srgbClr val="FFFF00"/>
                </a:solidFill>
                <a:latin typeface="Times New Roman"/>
                <a:cs typeface="Times New Roman"/>
              </a:rPr>
              <a:t>or </a:t>
            </a:r>
            <a:r>
              <a:rPr lang="en-CA" sz="2600" i="1" dirty="0">
                <a:solidFill>
                  <a:srgbClr val="FFFF00"/>
                </a:solidFill>
                <a:latin typeface="Times New Roman"/>
                <a:cs typeface="Times New Roman"/>
              </a:rPr>
              <a:t>redirect the communication protocols used by Blizzard in any way</a:t>
            </a:r>
            <a:r>
              <a:rPr lang="en-CA" sz="2600" i="1" dirty="0">
                <a:solidFill>
                  <a:schemeClr val="bg1"/>
                </a:solidFill>
                <a:latin typeface="Times New Roman"/>
                <a:cs typeface="Times New Roman"/>
              </a:rPr>
              <a:t>, including without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limitation </a:t>
            </a:r>
            <a:r>
              <a:rPr lang="en-CA" sz="2600" i="1" dirty="0">
                <a:solidFill>
                  <a:schemeClr val="bg1"/>
                </a:solidFill>
                <a:latin typeface="Times New Roman"/>
                <a:cs typeface="Times New Roman"/>
              </a:rPr>
              <a:t>through protocol emulation</a:t>
            </a:r>
            <a:r>
              <a:rPr lang="en-CA" sz="2600" i="1" dirty="0" smtClean="0">
                <a:solidFill>
                  <a:schemeClr val="bg1"/>
                </a:solidFill>
                <a:latin typeface="Times New Roman"/>
                <a:cs typeface="Times New Roman"/>
              </a:rPr>
              <a:t>, </a:t>
            </a:r>
            <a:r>
              <a:rPr lang="en-CA" sz="2600" i="1" dirty="0" err="1" smtClean="0">
                <a:solidFill>
                  <a:schemeClr val="bg1"/>
                </a:solidFill>
                <a:latin typeface="Times New Roman"/>
                <a:cs typeface="Times New Roman"/>
              </a:rPr>
              <a:t>tunneling</a:t>
            </a:r>
            <a:r>
              <a:rPr lang="en-CA" sz="2600" i="1" dirty="0">
                <a:solidFill>
                  <a:schemeClr val="bg1"/>
                </a:solidFill>
                <a:latin typeface="Times New Roman"/>
                <a:cs typeface="Times New Roman"/>
              </a:rPr>
              <a:t>, packet sniffing, modifying or adding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components </a:t>
            </a:r>
            <a:r>
              <a:rPr lang="en-CA" sz="2600" i="1" dirty="0">
                <a:solidFill>
                  <a:schemeClr val="bg1"/>
                </a:solidFill>
                <a:latin typeface="Times New Roman"/>
                <a:cs typeface="Times New Roman"/>
              </a:rPr>
              <a:t>to the Game, use of a utility program or any other techniques now known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or </a:t>
            </a:r>
            <a:r>
              <a:rPr lang="en-CA" sz="2600" i="1" dirty="0">
                <a:solidFill>
                  <a:schemeClr val="bg1"/>
                </a:solidFill>
                <a:latin typeface="Times New Roman"/>
                <a:cs typeface="Times New Roman"/>
              </a:rPr>
              <a:t>hereafter developed, for any purpose, including without limitation unauthorized network play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over </a:t>
            </a:r>
            <a:r>
              <a:rPr lang="en-CA" sz="2600" i="1" dirty="0">
                <a:solidFill>
                  <a:schemeClr val="bg1"/>
                </a:solidFill>
                <a:latin typeface="Times New Roman"/>
                <a:cs typeface="Times New Roman"/>
              </a:rPr>
              <a:t>the Internet, network play utilizing commercial or non-commercial gaming </a:t>
            </a:r>
            <a:r>
              <a:rPr lang="en-CA" sz="2600" i="1" dirty="0" err="1">
                <a:solidFill>
                  <a:schemeClr val="bg1"/>
                </a:solidFill>
                <a:latin typeface="Times New Roman"/>
                <a:cs typeface="Times New Roman"/>
              </a:rPr>
              <a:t>netWorks</a:t>
            </a:r>
            <a:r>
              <a:rPr lang="en-CA" sz="2600" i="1" dirty="0">
                <a:solidFill>
                  <a:schemeClr val="bg1"/>
                </a:solidFill>
                <a:latin typeface="Times New Roman"/>
                <a:cs typeface="Times New Roman"/>
              </a:rPr>
              <a:t>, or as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part </a:t>
            </a:r>
            <a:r>
              <a:rPr lang="en-CA" sz="2600" i="1" dirty="0">
                <a:solidFill>
                  <a:schemeClr val="bg1"/>
                </a:solidFill>
                <a:latin typeface="Times New Roman"/>
                <a:cs typeface="Times New Roman"/>
              </a:rPr>
              <a:t>of content aggregation networks;</a:t>
            </a:r>
            <a:endParaRPr lang="en-US" sz="2600" dirty="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a:t>
            </a:r>
            <a:r>
              <a:rPr lang="en-CA" sz="2600" i="1" dirty="0">
                <a:solidFill>
                  <a:schemeClr val="bg1"/>
                </a:solidFill>
                <a:latin typeface="Times New Roman"/>
                <a:cs typeface="Times New Roman"/>
              </a:rPr>
              <a:t>iv) Facilitate, create or maintain any unauthorized connection to the Game, including without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limitation </a:t>
            </a:r>
            <a:r>
              <a:rPr lang="en-CA" sz="2600" i="1" dirty="0">
                <a:solidFill>
                  <a:schemeClr val="bg1"/>
                </a:solidFill>
                <a:latin typeface="Times New Roman"/>
                <a:cs typeface="Times New Roman"/>
              </a:rPr>
              <a:t>any connection to any unauthorized server that emulates, or attempts to emulate, the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Game</a:t>
            </a:r>
            <a:r>
              <a:rPr lang="en-CA" sz="2600" i="1" dirty="0">
                <a:solidFill>
                  <a:schemeClr val="bg1"/>
                </a:solidFill>
                <a:latin typeface="Times New Roman"/>
                <a:cs typeface="Times New Roman"/>
              </a:rPr>
              <a:t>. All connections by or to the Game may only be made through methods and means </a:t>
            </a:r>
            <a:endParaRPr lang="en-CA" sz="2600" i="1" dirty="0" smtClean="0">
              <a:solidFill>
                <a:schemeClr val="bg1"/>
              </a:solidFill>
              <a:latin typeface="Times New Roman"/>
              <a:cs typeface="Times New Roman"/>
            </a:endParaRPr>
          </a:p>
          <a:p>
            <a:pPr marL="0" indent="0">
              <a:buNone/>
            </a:pPr>
            <a:r>
              <a:rPr lang="en-CA" sz="2600" i="1" dirty="0" smtClean="0">
                <a:solidFill>
                  <a:schemeClr val="bg1"/>
                </a:solidFill>
                <a:latin typeface="Times New Roman"/>
                <a:cs typeface="Times New Roman"/>
              </a:rPr>
              <a:t>approved </a:t>
            </a:r>
            <a:r>
              <a:rPr lang="en-CA" sz="2600" i="1" dirty="0">
                <a:solidFill>
                  <a:schemeClr val="bg1"/>
                </a:solidFill>
                <a:latin typeface="Times New Roman"/>
                <a:cs typeface="Times New Roman"/>
              </a:rPr>
              <a:t>by Blizzard</a:t>
            </a:r>
            <a:r>
              <a:rPr lang="en-CA" sz="2600" i="1" dirty="0">
                <a:solidFill>
                  <a:srgbClr val="FFFF00"/>
                </a:solidFill>
                <a:latin typeface="Times New Roman"/>
                <a:cs typeface="Times New Roman"/>
              </a:rPr>
              <a:t>. </a:t>
            </a:r>
            <a:r>
              <a:rPr lang="en-CA" sz="2600" b="1" i="1" dirty="0">
                <a:solidFill>
                  <a:srgbClr val="FFFF00"/>
                </a:solidFill>
                <a:latin typeface="Times New Roman"/>
                <a:cs typeface="Times New Roman"/>
              </a:rPr>
              <a:t>Under no circumstances may you connect, or create tools that allow you </a:t>
            </a:r>
            <a:endParaRPr lang="en-CA" sz="2600" b="1" i="1" dirty="0" smtClean="0">
              <a:solidFill>
                <a:srgbClr val="FFFF00"/>
              </a:solidFill>
              <a:latin typeface="Times New Roman"/>
              <a:cs typeface="Times New Roman"/>
            </a:endParaRPr>
          </a:p>
          <a:p>
            <a:pPr marL="0" indent="0">
              <a:buNone/>
            </a:pPr>
            <a:r>
              <a:rPr lang="en-CA" sz="2600" b="1" i="1" dirty="0" smtClean="0">
                <a:solidFill>
                  <a:srgbClr val="FFFF00"/>
                </a:solidFill>
                <a:latin typeface="Times New Roman"/>
                <a:cs typeface="Times New Roman"/>
              </a:rPr>
              <a:t>or </a:t>
            </a:r>
            <a:r>
              <a:rPr lang="en-CA" sz="2600" b="1" i="1" dirty="0">
                <a:solidFill>
                  <a:srgbClr val="FFFF00"/>
                </a:solidFill>
                <a:latin typeface="Times New Roman"/>
                <a:cs typeface="Times New Roman"/>
              </a:rPr>
              <a:t>others to connect, to the Game other than those expressly provided by Blizzard for use by </a:t>
            </a:r>
            <a:endParaRPr lang="en-CA" sz="2600" b="1" i="1" dirty="0" smtClean="0">
              <a:solidFill>
                <a:srgbClr val="FFFF00"/>
              </a:solidFill>
              <a:latin typeface="Times New Roman"/>
              <a:cs typeface="Times New Roman"/>
            </a:endParaRPr>
          </a:p>
          <a:p>
            <a:pPr marL="0" indent="0">
              <a:buNone/>
            </a:pPr>
            <a:r>
              <a:rPr lang="en-CA" sz="2600" b="1" i="1" dirty="0" smtClean="0">
                <a:solidFill>
                  <a:srgbClr val="FFFF00"/>
                </a:solidFill>
                <a:latin typeface="Times New Roman"/>
                <a:cs typeface="Times New Roman"/>
              </a:rPr>
              <a:t>Beta </a:t>
            </a:r>
            <a:r>
              <a:rPr lang="en-CA" sz="2600" b="1" i="1" dirty="0">
                <a:solidFill>
                  <a:srgbClr val="FFFF00"/>
                </a:solidFill>
                <a:latin typeface="Times New Roman"/>
                <a:cs typeface="Times New Roman"/>
              </a:rPr>
              <a:t>Testers</a:t>
            </a:r>
            <a:r>
              <a:rPr lang="en-CA" sz="2600" b="1" i="1" dirty="0" smtClean="0">
                <a:solidFill>
                  <a:schemeClr val="bg1"/>
                </a:solidFill>
                <a:latin typeface="Times New Roman"/>
                <a:cs typeface="Times New Roman"/>
              </a:rPr>
              <a:t>;.</a:t>
            </a:r>
            <a:r>
              <a:rPr lang="en-CA" sz="2600" b="1" i="1" dirty="0">
                <a:solidFill>
                  <a:schemeClr val="bg1"/>
                </a:solidFill>
                <a:latin typeface="Times New Roman"/>
                <a:cs typeface="Times New Roman"/>
              </a:rPr>
              <a:t>..</a:t>
            </a:r>
            <a:endParaRPr lang="en-US" sz="2600" b="1" dirty="0">
              <a:solidFill>
                <a:schemeClr val="bg1"/>
              </a:solidFill>
              <a:latin typeface="Times New Roman"/>
              <a:cs typeface="Times New Roman"/>
            </a:endParaRPr>
          </a:p>
          <a:p>
            <a:pPr lvl="0"/>
            <a:endParaRPr lang="en-CA" b="1" dirty="0" smtClean="0"/>
          </a:p>
          <a:p>
            <a:pPr lvl="0"/>
            <a:endParaRPr lang="en-CA" b="1" dirty="0" smtClean="0"/>
          </a:p>
          <a:p>
            <a:pPr lvl="0"/>
            <a:endParaRPr lang="en-CA" b="1" dirty="0"/>
          </a:p>
          <a:p>
            <a:pPr marL="0" lvl="0" indent="0">
              <a:buNone/>
            </a:pPr>
            <a:endParaRPr lang="en-US" dirty="0"/>
          </a:p>
          <a:p>
            <a:endParaRPr lang="en-US" dirty="0"/>
          </a:p>
        </p:txBody>
      </p:sp>
    </p:spTree>
    <p:extLst>
      <p:ext uri="{BB962C8B-B14F-4D97-AF65-F5344CB8AC3E}">
        <p14:creationId xmlns:p14="http://schemas.microsoft.com/office/powerpoint/2010/main" val="1837353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161" y="0"/>
            <a:ext cx="8965010" cy="957385"/>
          </a:xfrm>
        </p:spPr>
        <p:txBody>
          <a:bodyPr>
            <a:normAutofit/>
          </a:bodyPr>
          <a:lstStyle/>
          <a:p>
            <a:r>
              <a:rPr lang="en-US" dirty="0" smtClean="0"/>
              <a:t>  </a:t>
            </a:r>
            <a:r>
              <a:rPr lang="en-US" sz="4800" b="1" i="1" dirty="0" smtClean="0">
                <a:solidFill>
                  <a:srgbClr val="FFFF00"/>
                </a:solidFill>
                <a:latin typeface="Arial"/>
                <a:cs typeface="Arial"/>
              </a:rPr>
              <a:t>Blizzard </a:t>
            </a:r>
            <a:r>
              <a:rPr lang="en-US" sz="4800" b="1" i="1" dirty="0">
                <a:solidFill>
                  <a:srgbClr val="FFFF00"/>
                </a:solidFill>
                <a:latin typeface="Arial"/>
                <a:cs typeface="Arial"/>
              </a:rPr>
              <a:t>v. </a:t>
            </a:r>
            <a:r>
              <a:rPr lang="en-US" sz="4800" b="1" i="1" dirty="0" smtClean="0">
                <a:solidFill>
                  <a:srgbClr val="FFFF00"/>
                </a:solidFill>
                <a:latin typeface="Arial"/>
                <a:cs typeface="Arial"/>
              </a:rPr>
              <a:t>Marshall </a:t>
            </a:r>
            <a:r>
              <a:rPr lang="en-US" sz="4800" b="1" dirty="0" smtClean="0">
                <a:solidFill>
                  <a:srgbClr val="FFFF00"/>
                </a:solidFill>
                <a:latin typeface="Arial"/>
                <a:cs typeface="Arial"/>
              </a:rPr>
              <a:t>(</a:t>
            </a:r>
            <a:r>
              <a:rPr lang="en-US" sz="4800" b="1" dirty="0" err="1" smtClean="0">
                <a:solidFill>
                  <a:srgbClr val="FFFF00"/>
                </a:solidFill>
                <a:latin typeface="Arial"/>
                <a:cs typeface="Arial"/>
              </a:rPr>
              <a:t>con’d</a:t>
            </a:r>
            <a:r>
              <a:rPr lang="en-US" sz="4800" b="1" dirty="0" smtClean="0">
                <a:solidFill>
                  <a:srgbClr val="FFFF00"/>
                </a:solidFill>
                <a:latin typeface="Arial"/>
                <a:cs typeface="Arial"/>
              </a:rPr>
              <a:t> 2)</a:t>
            </a:r>
            <a:endParaRPr lang="en-US" sz="4800" b="1" dirty="0">
              <a:solidFill>
                <a:srgbClr val="FFFF00"/>
              </a:solidFill>
              <a:latin typeface="Arial"/>
              <a:cs typeface="Arial"/>
            </a:endParaRPr>
          </a:p>
        </p:txBody>
      </p:sp>
      <p:sp>
        <p:nvSpPr>
          <p:cNvPr id="3" name="Content Placeholder 2"/>
          <p:cNvSpPr>
            <a:spLocks noGrp="1"/>
          </p:cNvSpPr>
          <p:nvPr>
            <p:ph sz="quarter" idx="10"/>
          </p:nvPr>
        </p:nvSpPr>
        <p:spPr>
          <a:xfrm>
            <a:off x="0" y="957385"/>
            <a:ext cx="9144000" cy="5709866"/>
          </a:xfrm>
        </p:spPr>
        <p:txBody>
          <a:bodyPr>
            <a:noAutofit/>
          </a:bodyPr>
          <a:lstStyle/>
          <a:p>
            <a:pPr marL="0" indent="0">
              <a:buNone/>
            </a:pPr>
            <a:r>
              <a:rPr lang="en-CA" b="1" i="1" dirty="0">
                <a:solidFill>
                  <a:srgbClr val="FFFF00"/>
                </a:solidFill>
                <a:latin typeface="Times New Roman"/>
                <a:cs typeface="Times New Roman"/>
              </a:rPr>
              <a:t>Consent to Monitor. </a:t>
            </a:r>
            <a:r>
              <a:rPr lang="en-CA" sz="2000" i="1" dirty="0">
                <a:solidFill>
                  <a:srgbClr val="FFFF00"/>
                </a:solidFill>
                <a:latin typeface="Times New Roman"/>
                <a:cs typeface="Times New Roman"/>
              </a:rPr>
              <a:t>WHEN RUNNING, THE GAME MAY MONITOR YOUR COMPUTER'S RANDOM ACCESS MEMORY (RAM) FOR UNAUTHORIZED THIRD PARTY PROGRAMS RUNNING CONCURRENTLY WITH THE GAME</a:t>
            </a:r>
            <a:r>
              <a:rPr lang="en-CA" sz="2000" i="1" dirty="0">
                <a:solidFill>
                  <a:schemeClr val="bg1"/>
                </a:solidFill>
                <a:latin typeface="Times New Roman"/>
                <a:cs typeface="Times New Roman"/>
              </a:rPr>
              <a:t>. AN "UNAUTHORIZED THIRD PARTY PROGRAM" AS USED HEREIN SHALL BE DEFINED AS ANY THIRD PARTY SOFTWARE, INCLUDING WITHOUT LIMITATION ANY "ADDON," "MOD," "HACK," "TRAINER," OR "CHEAT," THAT IN BLIZZARD'S SOLE DETERMINATION: (</a:t>
            </a:r>
            <a:r>
              <a:rPr lang="en-CA" sz="2000" i="1" dirty="0" err="1">
                <a:solidFill>
                  <a:schemeClr val="bg1"/>
                </a:solidFill>
                <a:latin typeface="Times New Roman"/>
                <a:cs typeface="Times New Roman"/>
              </a:rPr>
              <a:t>i</a:t>
            </a:r>
            <a:r>
              <a:rPr lang="en-CA" sz="2000" i="1" dirty="0">
                <a:solidFill>
                  <a:schemeClr val="bg1"/>
                </a:solidFill>
                <a:latin typeface="Times New Roman"/>
                <a:cs typeface="Times New Roman"/>
              </a:rPr>
              <a:t>) ENABLES OR FACILITATES CHEATING OF ANY TYPE; (ii) ALLOWS USERS TO MODIFY OR HACK THE GAME INTERFACE, ENVIRONMENT, AND/OR EXPERIENCE IN ANY WAY NOT EXPRESSLY AUTHORIZED BY BLIZZARD; OR (iii) INTERCEPTS, "MINES," OR OTHER WISE COLLECTS INFORMATION FROM OR THROUGH THE GAME. IN THE EVENT THAT THE GAME DETECTS AN UNAUTHORIZED THIRD PARTY PROGRAM, THE </a:t>
            </a:r>
            <a:r>
              <a:rPr lang="en-CA" sz="2000" b="1" i="1" dirty="0">
                <a:solidFill>
                  <a:srgbClr val="FFFF00"/>
                </a:solidFill>
                <a:latin typeface="Times New Roman"/>
                <a:cs typeface="Times New Roman"/>
              </a:rPr>
              <a:t>GAME MAY (a) COMMUNICATE INFORMATION BACK TO BLIZZARD</a:t>
            </a:r>
            <a:r>
              <a:rPr lang="en-CA" sz="2000" i="1" dirty="0">
                <a:solidFill>
                  <a:schemeClr val="bg1"/>
                </a:solidFill>
                <a:latin typeface="Times New Roman"/>
                <a:cs typeface="Times New Roman"/>
              </a:rPr>
              <a:t>, INCLUDING WITHOUT LIMITATION YOUR ACCOUNT NAME, DETAILS ABOUT THE UNAUTHORIZED THIRD PARTY PROGRAM DETECTED, AND THE TIME AND DATE THE UNAUTHORIZED THIRD PARTY PROGRAM WAS DETECTED</a:t>
            </a:r>
            <a:r>
              <a:rPr lang="en-CA" sz="2000" i="1" dirty="0" smtClean="0">
                <a:solidFill>
                  <a:schemeClr val="bg1"/>
                </a:solidFill>
                <a:latin typeface="Times New Roman"/>
                <a:cs typeface="Times New Roman"/>
              </a:rPr>
              <a:t>;…”</a:t>
            </a:r>
            <a:endParaRPr lang="en-US" sz="2000" dirty="0">
              <a:solidFill>
                <a:schemeClr val="bg1"/>
              </a:solidFill>
              <a:latin typeface="Times New Roman"/>
              <a:cs typeface="Times New Roman"/>
            </a:endParaRPr>
          </a:p>
        </p:txBody>
      </p:sp>
    </p:spTree>
    <p:extLst>
      <p:ext uri="{BB962C8B-B14F-4D97-AF65-F5344CB8AC3E}">
        <p14:creationId xmlns:p14="http://schemas.microsoft.com/office/powerpoint/2010/main" val="2738638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432" y="0"/>
            <a:ext cx="9077568" cy="1016000"/>
          </a:xfrm>
        </p:spPr>
        <p:txBody>
          <a:bodyPr/>
          <a:lstStyle/>
          <a:p>
            <a:r>
              <a:rPr lang="en-US" dirty="0" smtClean="0"/>
              <a:t>   </a:t>
            </a:r>
            <a:r>
              <a:rPr lang="en-US" sz="4800" b="1" dirty="0">
                <a:solidFill>
                  <a:srgbClr val="FFFF00"/>
                </a:solidFill>
                <a:latin typeface="Arial"/>
                <a:cs typeface="Arial"/>
              </a:rPr>
              <a:t>Case </a:t>
            </a:r>
            <a:r>
              <a:rPr lang="en-US" sz="4800" b="1" dirty="0" smtClean="0">
                <a:solidFill>
                  <a:srgbClr val="FFFF00"/>
                </a:solidFill>
                <a:latin typeface="Arial"/>
                <a:cs typeface="Arial"/>
              </a:rPr>
              <a:t>5</a:t>
            </a:r>
            <a:r>
              <a:rPr lang="en-US" sz="4800" b="1" dirty="0">
                <a:solidFill>
                  <a:srgbClr val="FFFF00"/>
                </a:solidFill>
                <a:latin typeface="Arial"/>
                <a:cs typeface="Arial"/>
              </a:rPr>
              <a:t>:</a:t>
            </a:r>
            <a:r>
              <a:rPr lang="en-US" sz="4800" b="1" i="1" dirty="0" smtClean="0">
                <a:solidFill>
                  <a:srgbClr val="FFFF00"/>
                </a:solidFill>
                <a:latin typeface="Arial"/>
                <a:cs typeface="Arial"/>
              </a:rPr>
              <a:t>Vernor v. Autodesk</a:t>
            </a:r>
            <a:endParaRPr lang="en-US" sz="4800" b="1" i="1" dirty="0">
              <a:solidFill>
                <a:srgbClr val="FFFF00"/>
              </a:solidFill>
              <a:latin typeface="Arial"/>
              <a:cs typeface="Arial"/>
            </a:endParaRPr>
          </a:p>
        </p:txBody>
      </p:sp>
      <p:sp>
        <p:nvSpPr>
          <p:cNvPr id="3" name="Content Placeholder 2"/>
          <p:cNvSpPr>
            <a:spLocks noGrp="1"/>
          </p:cNvSpPr>
          <p:nvPr>
            <p:ph sz="quarter" idx="10"/>
          </p:nvPr>
        </p:nvSpPr>
        <p:spPr>
          <a:xfrm>
            <a:off x="66432" y="1016001"/>
            <a:ext cx="9144000" cy="5275384"/>
          </a:xfrm>
        </p:spPr>
        <p:txBody>
          <a:bodyPr>
            <a:normAutofit fontScale="92500"/>
          </a:bodyPr>
          <a:lstStyle/>
          <a:p>
            <a:pPr marL="0" indent="0">
              <a:buNone/>
            </a:pPr>
            <a:r>
              <a:rPr lang="en-US" sz="2800" b="1" dirty="0" smtClean="0">
                <a:solidFill>
                  <a:srgbClr val="FFFF00"/>
                </a:solidFill>
                <a:latin typeface="+mn-lt"/>
                <a:cs typeface="Times New Roman"/>
              </a:rPr>
              <a:t>Decision: </a:t>
            </a:r>
            <a:r>
              <a:rPr lang="en-US" sz="2800" i="1" dirty="0" smtClean="0">
                <a:solidFill>
                  <a:schemeClr val="bg1"/>
                </a:solidFill>
                <a:latin typeface="+mn-lt"/>
                <a:cs typeface="Times New Roman"/>
              </a:rPr>
              <a:t>“</a:t>
            </a:r>
            <a:r>
              <a:rPr lang="en-US" sz="2800" i="1" dirty="0">
                <a:solidFill>
                  <a:schemeClr val="bg1"/>
                </a:solidFill>
                <a:latin typeface="+mn-lt"/>
                <a:cs typeface="Times New Roman"/>
              </a:rPr>
              <a:t>Timothy </a:t>
            </a:r>
            <a:r>
              <a:rPr lang="en-US" sz="2800" i="1" dirty="0" err="1">
                <a:solidFill>
                  <a:schemeClr val="bg1"/>
                </a:solidFill>
                <a:latin typeface="+mn-lt"/>
                <a:cs typeface="Times New Roman"/>
              </a:rPr>
              <a:t>Vernor</a:t>
            </a:r>
            <a:r>
              <a:rPr lang="en-US" sz="2800" i="1" dirty="0">
                <a:solidFill>
                  <a:schemeClr val="bg1"/>
                </a:solidFill>
                <a:latin typeface="+mn-lt"/>
                <a:cs typeface="Times New Roman"/>
              </a:rPr>
              <a:t> purchased several used copies of Autodesk, Inc.'s AutoCAD Release 14 software ("Release 14") from one of Autodesk's direct customers, and </a:t>
            </a:r>
            <a:r>
              <a:rPr lang="en-US" sz="2800" i="1" dirty="0">
                <a:solidFill>
                  <a:srgbClr val="FFFF00"/>
                </a:solidFill>
                <a:latin typeface="+mn-lt"/>
                <a:cs typeface="Times New Roman"/>
              </a:rPr>
              <a:t>he resold the Release 14 copies on eBay</a:t>
            </a:r>
            <a:r>
              <a:rPr lang="en-US" sz="2800" i="1" dirty="0">
                <a:solidFill>
                  <a:schemeClr val="bg1"/>
                </a:solidFill>
                <a:latin typeface="+mn-lt"/>
                <a:cs typeface="Times New Roman"/>
              </a:rPr>
              <a:t>. </a:t>
            </a:r>
            <a:r>
              <a:rPr lang="en-US" sz="2800" i="1" dirty="0" err="1">
                <a:solidFill>
                  <a:schemeClr val="bg1"/>
                </a:solidFill>
                <a:latin typeface="+mn-lt"/>
                <a:cs typeface="Times New Roman"/>
              </a:rPr>
              <a:t>Vernor</a:t>
            </a:r>
            <a:r>
              <a:rPr lang="en-US" sz="2800" i="1" dirty="0">
                <a:solidFill>
                  <a:schemeClr val="bg1"/>
                </a:solidFill>
                <a:latin typeface="+mn-lt"/>
                <a:cs typeface="Times New Roman"/>
              </a:rPr>
              <a:t> brought this declaratory judgment action against Autodesk to establish that these </a:t>
            </a:r>
            <a:r>
              <a:rPr lang="en-US" sz="2800" i="1" dirty="0" err="1">
                <a:solidFill>
                  <a:schemeClr val="bg1"/>
                </a:solidFill>
                <a:latin typeface="+mn-lt"/>
                <a:cs typeface="Times New Roman"/>
              </a:rPr>
              <a:t>resales</a:t>
            </a:r>
            <a:r>
              <a:rPr lang="en-US" sz="2800" i="1" dirty="0">
                <a:solidFill>
                  <a:schemeClr val="bg1"/>
                </a:solidFill>
                <a:latin typeface="+mn-lt"/>
                <a:cs typeface="Times New Roman"/>
              </a:rPr>
              <a:t> did not infringe Autodesk's </a:t>
            </a:r>
            <a:r>
              <a:rPr lang="en-US" sz="2800" i="1" dirty="0" smtClean="0">
                <a:solidFill>
                  <a:schemeClr val="bg1"/>
                </a:solidFill>
                <a:latin typeface="+mn-lt"/>
                <a:cs typeface="Times New Roman"/>
              </a:rPr>
              <a:t>copyright…</a:t>
            </a:r>
          </a:p>
          <a:p>
            <a:pPr marL="0" indent="0">
              <a:buNone/>
            </a:pPr>
            <a:r>
              <a:rPr lang="en-US" sz="2800" i="1" dirty="0" smtClean="0">
                <a:solidFill>
                  <a:srgbClr val="FFFF00"/>
                </a:solidFill>
                <a:latin typeface="+mn-lt"/>
                <a:cs typeface="Times New Roman"/>
              </a:rPr>
              <a:t>We </a:t>
            </a:r>
            <a:r>
              <a:rPr lang="en-US" sz="2800" i="1" dirty="0">
                <a:solidFill>
                  <a:srgbClr val="FFFF00"/>
                </a:solidFill>
                <a:latin typeface="+mn-lt"/>
                <a:cs typeface="Times New Roman"/>
              </a:rPr>
              <a:t>hold today that a software user is a licensee rather than an owner of a copy where the copyright owner </a:t>
            </a:r>
            <a:r>
              <a:rPr lang="en-US" sz="2800" i="1" dirty="0">
                <a:solidFill>
                  <a:schemeClr val="bg1"/>
                </a:solidFill>
                <a:latin typeface="+mn-lt"/>
                <a:cs typeface="Times New Roman"/>
              </a:rPr>
              <a:t>(1) specifies that the user is granted a license; (2) significantly restricts the user's ability to transfer the software; </a:t>
            </a:r>
            <a:r>
              <a:rPr lang="en-US" sz="2800" b="1" i="1" dirty="0">
                <a:solidFill>
                  <a:schemeClr val="bg1"/>
                </a:solidFill>
                <a:latin typeface="+mn-lt"/>
                <a:cs typeface="Times New Roman"/>
              </a:rPr>
              <a:t>and</a:t>
            </a:r>
            <a:r>
              <a:rPr lang="en-US" sz="2800" i="1" dirty="0">
                <a:solidFill>
                  <a:schemeClr val="bg1"/>
                </a:solidFill>
                <a:latin typeface="+mn-lt"/>
                <a:cs typeface="Times New Roman"/>
              </a:rPr>
              <a:t> (3) </a:t>
            </a:r>
            <a:r>
              <a:rPr lang="en-US" sz="2800" b="1" i="1" u="sng" dirty="0">
                <a:solidFill>
                  <a:schemeClr val="bg1"/>
                </a:solidFill>
                <a:latin typeface="+mn-lt"/>
                <a:cs typeface="Times New Roman"/>
              </a:rPr>
              <a:t>imposes notable use restrictions</a:t>
            </a:r>
            <a:r>
              <a:rPr lang="en-US" sz="2800" i="1" dirty="0">
                <a:solidFill>
                  <a:schemeClr val="bg1"/>
                </a:solidFill>
                <a:latin typeface="+mn-lt"/>
                <a:cs typeface="Times New Roman"/>
              </a:rPr>
              <a:t>. Applying our holding to Autodesk's SLA, we conclude that CTA was a licensee rather than an owner of copies of Release 14 </a:t>
            </a:r>
            <a:r>
              <a:rPr lang="en-US" sz="2800" i="1" dirty="0">
                <a:solidFill>
                  <a:srgbClr val="FFFF00"/>
                </a:solidFill>
                <a:latin typeface="+mn-lt"/>
                <a:cs typeface="Times New Roman"/>
              </a:rPr>
              <a:t>and thus was not entitled to invoke the first sale doctrine</a:t>
            </a:r>
            <a:r>
              <a:rPr lang="en-US" sz="2800" i="1" dirty="0">
                <a:solidFill>
                  <a:schemeClr val="bg1"/>
                </a:solidFill>
                <a:latin typeface="+mn-lt"/>
                <a:cs typeface="Times New Roman"/>
              </a:rPr>
              <a:t> or the essential step defense</a:t>
            </a:r>
            <a:r>
              <a:rPr lang="en-US" sz="2800" i="1" dirty="0" smtClean="0">
                <a:solidFill>
                  <a:schemeClr val="bg1"/>
                </a:solidFill>
                <a:latin typeface="+mn-lt"/>
                <a:cs typeface="Times New Roman"/>
              </a:rPr>
              <a:t>…”</a:t>
            </a:r>
            <a:endParaRPr lang="en-US" sz="2800" i="1" dirty="0">
              <a:solidFill>
                <a:schemeClr val="bg1"/>
              </a:solidFill>
              <a:latin typeface="+mn-lt"/>
              <a:cs typeface="Times New Roman"/>
            </a:endParaRPr>
          </a:p>
          <a:p>
            <a:pPr marL="0" indent="0">
              <a:buNone/>
            </a:pPr>
            <a:r>
              <a:rPr lang="en-US" i="1" dirty="0"/>
              <a:t> </a:t>
            </a:r>
          </a:p>
          <a:p>
            <a:endParaRPr lang="en-US" dirty="0"/>
          </a:p>
        </p:txBody>
      </p:sp>
    </p:spTree>
    <p:extLst>
      <p:ext uri="{BB962C8B-B14F-4D97-AF65-F5344CB8AC3E}">
        <p14:creationId xmlns:p14="http://schemas.microsoft.com/office/powerpoint/2010/main" val="177634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84300" y="246452"/>
            <a:ext cx="7959699" cy="5725269"/>
          </a:xfrm>
        </p:spPr>
        <p:txBody>
          <a:bodyPr>
            <a:normAutofit/>
          </a:bodyPr>
          <a:lstStyle/>
          <a:p>
            <a:pPr marL="0" indent="0">
              <a:buNone/>
            </a:pPr>
            <a:r>
              <a:rPr lang="en-US" sz="4400" dirty="0" smtClean="0">
                <a:solidFill>
                  <a:srgbClr val="FFFF00"/>
                </a:solidFill>
                <a:latin typeface="P22 Typewriter"/>
                <a:cs typeface="P22 Typewriter"/>
              </a:rPr>
              <a:t>Now Back to Our Regularly Scheduled Programming…</a:t>
            </a:r>
            <a:endParaRPr lang="en-US" sz="4400" dirty="0">
              <a:solidFill>
                <a:srgbClr val="FFFF00"/>
              </a:solidFill>
              <a:latin typeface="P22 Typewriter"/>
              <a:cs typeface="P22 Typewriter"/>
            </a:endParaRPr>
          </a:p>
        </p:txBody>
      </p:sp>
      <p:pic>
        <p:nvPicPr>
          <p:cNvPr id="4" name="Content Placeholder 3" descr="file7991274103168.jpg"/>
          <p:cNvPicPr>
            <a:picLocks noChangeAspect="1"/>
          </p:cNvPicPr>
          <p:nvPr/>
        </p:nvPicPr>
        <p:blipFill rotWithShape="1">
          <a:blip r:embed="rId2" cstate="email">
            <a:extLst>
              <a:ext uri="{28A0092B-C50C-407E-A947-70E740481C1C}">
                <a14:useLocalDpi xmlns:a14="http://schemas.microsoft.com/office/drawing/2010/main"/>
              </a:ext>
            </a:extLst>
          </a:blip>
          <a:srcRect l="-242" r="-124"/>
          <a:stretch/>
        </p:blipFill>
        <p:spPr>
          <a:xfrm>
            <a:off x="1554408" y="1535585"/>
            <a:ext cx="6122856" cy="4331411"/>
          </a:xfrm>
          <a:prstGeom prst="rect">
            <a:avLst/>
          </a:prstGeom>
        </p:spPr>
      </p:pic>
    </p:spTree>
    <p:extLst>
      <p:ext uri="{BB962C8B-B14F-4D97-AF65-F5344CB8AC3E}">
        <p14:creationId xmlns:p14="http://schemas.microsoft.com/office/powerpoint/2010/main" val="1501662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rmAutofit/>
          </a:bodyPr>
          <a:lstStyle/>
          <a:p>
            <a:r>
              <a:rPr lang="en-US" b="1" i="1" dirty="0">
                <a:solidFill>
                  <a:srgbClr val="FFFF00"/>
                </a:solidFill>
                <a:latin typeface="Arial"/>
                <a:cs typeface="Arial"/>
              </a:rPr>
              <a:t> </a:t>
            </a:r>
            <a:r>
              <a:rPr lang="en-US" b="1" i="1" dirty="0" smtClean="0">
                <a:solidFill>
                  <a:srgbClr val="FFFF00"/>
                </a:solidFill>
                <a:latin typeface="Arial"/>
                <a:cs typeface="Arial"/>
              </a:rPr>
              <a:t> </a:t>
            </a:r>
            <a:r>
              <a:rPr lang="en-US" b="1" i="1" dirty="0" err="1" smtClean="0">
                <a:solidFill>
                  <a:srgbClr val="FFFF00"/>
                </a:solidFill>
                <a:latin typeface="Arial"/>
                <a:cs typeface="Arial"/>
              </a:rPr>
              <a:t>Vernor</a:t>
            </a:r>
            <a:r>
              <a:rPr lang="en-US" b="1" i="1" dirty="0" smtClean="0">
                <a:solidFill>
                  <a:srgbClr val="FFFF00"/>
                </a:solidFill>
                <a:latin typeface="Arial"/>
                <a:cs typeface="Arial"/>
              </a:rPr>
              <a:t> v. Autodesk – </a:t>
            </a:r>
            <a:r>
              <a:rPr lang="en-US" b="1" dirty="0" err="1" smtClean="0">
                <a:solidFill>
                  <a:srgbClr val="FFFF00"/>
                </a:solidFill>
                <a:latin typeface="Arial"/>
                <a:cs typeface="Arial"/>
              </a:rPr>
              <a:t>con’d</a:t>
            </a:r>
            <a:r>
              <a:rPr lang="en-US" b="1" dirty="0" smtClean="0">
                <a:solidFill>
                  <a:srgbClr val="FFFF00"/>
                </a:solidFill>
                <a:latin typeface="Arial"/>
                <a:cs typeface="Arial"/>
              </a:rPr>
              <a:t> (</a:t>
            </a:r>
            <a:r>
              <a:rPr lang="en-US" b="1" dirty="0" smtClean="0">
                <a:solidFill>
                  <a:srgbClr val="FF6600"/>
                </a:solidFill>
                <a:latin typeface="Arial"/>
                <a:cs typeface="Arial"/>
              </a:rPr>
              <a:t>re-sale</a:t>
            </a:r>
            <a:r>
              <a:rPr lang="en-US" b="1" dirty="0" smtClean="0">
                <a:solidFill>
                  <a:srgbClr val="FFFF00"/>
                </a:solidFill>
                <a:latin typeface="Arial"/>
                <a:cs typeface="Arial"/>
              </a:rPr>
              <a:t>)</a:t>
            </a:r>
            <a:endParaRPr lang="en-US" b="1" u="sng" dirty="0">
              <a:solidFill>
                <a:srgbClr val="FFFF00"/>
              </a:solidFill>
              <a:latin typeface="Arial"/>
              <a:cs typeface="Arial"/>
            </a:endParaRPr>
          </a:p>
        </p:txBody>
      </p:sp>
      <p:sp>
        <p:nvSpPr>
          <p:cNvPr id="3" name="Content Placeholder 2"/>
          <p:cNvSpPr>
            <a:spLocks noGrp="1"/>
          </p:cNvSpPr>
          <p:nvPr>
            <p:ph sz="quarter" idx="10"/>
          </p:nvPr>
        </p:nvSpPr>
        <p:spPr>
          <a:xfrm>
            <a:off x="0" y="1016001"/>
            <a:ext cx="9144000" cy="5216768"/>
          </a:xfrm>
        </p:spPr>
        <p:txBody>
          <a:bodyPr>
            <a:normAutofit/>
          </a:bodyPr>
          <a:lstStyle/>
          <a:p>
            <a:pPr marL="0" lvl="0" indent="0">
              <a:buNone/>
            </a:pPr>
            <a:r>
              <a:rPr lang="en-CA" sz="2800" b="1" i="1" dirty="0">
                <a:solidFill>
                  <a:srgbClr val="FFFF00"/>
                </a:solidFill>
                <a:latin typeface="+mn-lt"/>
                <a:cs typeface="Times New Roman"/>
              </a:rPr>
              <a:t>Vernor v. Autodesk, Inc.</a:t>
            </a:r>
            <a:r>
              <a:rPr lang="en-CA" sz="2800" b="1" dirty="0">
                <a:solidFill>
                  <a:srgbClr val="FFFF00"/>
                </a:solidFill>
                <a:latin typeface="+mn-lt"/>
                <a:cs typeface="Times New Roman"/>
              </a:rPr>
              <a:t>, </a:t>
            </a:r>
            <a:r>
              <a:rPr lang="en-CA" sz="2800" b="1" dirty="0">
                <a:solidFill>
                  <a:schemeClr val="bg1"/>
                </a:solidFill>
                <a:latin typeface="+mn-lt"/>
                <a:cs typeface="Times New Roman"/>
              </a:rPr>
              <a:t>2010 U.S. App. LEXIS 18957</a:t>
            </a:r>
            <a:endParaRPr lang="en-US" sz="2800" dirty="0">
              <a:solidFill>
                <a:schemeClr val="bg1"/>
              </a:solidFill>
              <a:latin typeface="+mn-lt"/>
              <a:cs typeface="Times New Roman"/>
            </a:endParaRPr>
          </a:p>
          <a:p>
            <a:pPr marL="0" indent="0">
              <a:buNone/>
            </a:pPr>
            <a:r>
              <a:rPr lang="en-CA" sz="2800" b="1" dirty="0">
                <a:solidFill>
                  <a:srgbClr val="FFFF00"/>
                </a:solidFill>
                <a:latin typeface="Times New Roman"/>
                <a:cs typeface="Times New Roman"/>
              </a:rPr>
              <a:t>EULA:</a:t>
            </a:r>
            <a:r>
              <a:rPr lang="en-CA" b="1" dirty="0">
                <a:solidFill>
                  <a:srgbClr val="FFFF00"/>
                </a:solidFill>
                <a:latin typeface="Times New Roman"/>
                <a:cs typeface="Times New Roman"/>
              </a:rPr>
              <a:t> </a:t>
            </a:r>
            <a:r>
              <a:rPr lang="en-CA" i="1" dirty="0" smtClean="0">
                <a:solidFill>
                  <a:schemeClr val="bg1"/>
                </a:solidFill>
                <a:latin typeface="Times New Roman"/>
                <a:cs typeface="Times New Roman"/>
              </a:rPr>
              <a:t>“</a:t>
            </a:r>
            <a:r>
              <a:rPr lang="en-CA" i="1" dirty="0">
                <a:solidFill>
                  <a:srgbClr val="FFFF00"/>
                </a:solidFill>
                <a:latin typeface="Times New Roman"/>
                <a:cs typeface="Times New Roman"/>
              </a:rPr>
              <a:t>YOU MAY NOT</a:t>
            </a:r>
            <a:r>
              <a:rPr lang="en-CA" i="1" dirty="0">
                <a:solidFill>
                  <a:schemeClr val="bg1"/>
                </a:solidFill>
                <a:latin typeface="Times New Roman"/>
                <a:cs typeface="Times New Roman"/>
              </a:rPr>
              <a:t>: (1) modify, translate, reverse-engineer, decompile, or disassemble the Software . . . (3) remove any proprietary notices, labels, or marks from the Software or Documentation; (4) use . . . the Software outside of the Western Hemisphere; (5) utilize any computer software or hardware designed to defeat any hardware copy-protection device, should the software you have licensed be equipped with such protection; or (6) </a:t>
            </a:r>
            <a:r>
              <a:rPr lang="en-CA" i="1" dirty="0">
                <a:solidFill>
                  <a:srgbClr val="FFFF00"/>
                </a:solidFill>
                <a:latin typeface="Times New Roman"/>
                <a:cs typeface="Times New Roman"/>
              </a:rPr>
              <a:t>use the Software for commercial or other revenue-generating purposes</a:t>
            </a:r>
            <a:r>
              <a:rPr lang="en-CA" i="1" dirty="0">
                <a:solidFill>
                  <a:schemeClr val="bg1"/>
                </a:solidFill>
                <a:latin typeface="Times New Roman"/>
                <a:cs typeface="Times New Roman"/>
              </a:rPr>
              <a:t> if the Software has been licensed or labeled for educational use only.</a:t>
            </a:r>
            <a:endParaRPr lang="en-US" dirty="0">
              <a:solidFill>
                <a:schemeClr val="bg1"/>
              </a:solidFill>
              <a:latin typeface="Times New Roman"/>
              <a:cs typeface="Times New Roman"/>
            </a:endParaRPr>
          </a:p>
          <a:p>
            <a:pPr marL="0" indent="0">
              <a:buNone/>
            </a:pPr>
            <a:r>
              <a:rPr lang="en-CA" i="1" dirty="0">
                <a:solidFill>
                  <a:srgbClr val="FFFF00"/>
                </a:solidFill>
                <a:latin typeface="Times New Roman"/>
                <a:cs typeface="Times New Roman"/>
              </a:rPr>
              <a:t>[Y]</a:t>
            </a:r>
            <a:r>
              <a:rPr lang="en-CA" i="1" dirty="0" err="1">
                <a:solidFill>
                  <a:srgbClr val="FFFF00"/>
                </a:solidFill>
                <a:latin typeface="Times New Roman"/>
                <a:cs typeface="Times New Roman"/>
              </a:rPr>
              <a:t>ou</a:t>
            </a:r>
            <a:r>
              <a:rPr lang="en-CA" i="1" dirty="0">
                <a:solidFill>
                  <a:srgbClr val="FFFF00"/>
                </a:solidFill>
                <a:latin typeface="Times New Roman"/>
                <a:cs typeface="Times New Roman"/>
              </a:rPr>
              <a:t> must destroy the software previously licensed to you, including any copies resident on your hard disk drive . . . within sixty (60) days of the purchase of the license to use the upgrade or update </a:t>
            </a:r>
            <a:r>
              <a:rPr lang="en-CA" i="1" dirty="0">
                <a:solidFill>
                  <a:schemeClr val="bg1"/>
                </a:solidFill>
                <a:latin typeface="Times New Roman"/>
                <a:cs typeface="Times New Roman"/>
              </a:rPr>
              <a:t>. . . . Autodesk reserves the right to require you to show satisfactory proof that previous copies of the software have been destroyed.”</a:t>
            </a:r>
            <a:endParaRPr lang="en-US" dirty="0">
              <a:solidFill>
                <a:schemeClr val="bg1"/>
              </a:solidFill>
              <a:latin typeface="Times New Roman"/>
              <a:cs typeface="Times New Roman"/>
            </a:endParaRPr>
          </a:p>
          <a:p>
            <a:endParaRPr lang="en-US" dirty="0"/>
          </a:p>
        </p:txBody>
      </p:sp>
    </p:spTree>
    <p:extLst>
      <p:ext uri="{BB962C8B-B14F-4D97-AF65-F5344CB8AC3E}">
        <p14:creationId xmlns:p14="http://schemas.microsoft.com/office/powerpoint/2010/main" val="39548741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i="1" dirty="0" smtClean="0">
                <a:solidFill>
                  <a:srgbClr val="FFFF00"/>
                </a:solidFill>
                <a:latin typeface="Arial"/>
                <a:cs typeface="Arial"/>
              </a:rPr>
              <a:t>Case </a:t>
            </a:r>
            <a:r>
              <a:rPr lang="en-US" sz="4400" b="1" i="1" dirty="0">
                <a:solidFill>
                  <a:srgbClr val="FFFF00"/>
                </a:solidFill>
                <a:latin typeface="Arial"/>
                <a:cs typeface="Arial"/>
              </a:rPr>
              <a:t>6</a:t>
            </a:r>
            <a:r>
              <a:rPr lang="en-US" sz="4400" b="1" i="1" dirty="0" smtClean="0">
                <a:solidFill>
                  <a:srgbClr val="FFFF00"/>
                </a:solidFill>
                <a:latin typeface="Arial"/>
                <a:cs typeface="Arial"/>
              </a:rPr>
              <a:t>: </a:t>
            </a:r>
            <a:r>
              <a:rPr lang="en-US" sz="4400" b="1" i="1" u="sng" dirty="0" err="1" smtClean="0">
                <a:solidFill>
                  <a:srgbClr val="FFFF00"/>
                </a:solidFill>
                <a:latin typeface="Arial"/>
                <a:cs typeface="Arial"/>
              </a:rPr>
              <a:t>iRacing</a:t>
            </a:r>
            <a:r>
              <a:rPr lang="en-US" sz="4400" b="1" i="1" dirty="0" smtClean="0">
                <a:solidFill>
                  <a:srgbClr val="FFFF00"/>
                </a:solidFill>
                <a:latin typeface="Arial"/>
                <a:cs typeface="Arial"/>
              </a:rPr>
              <a:t> </a:t>
            </a:r>
            <a:r>
              <a:rPr lang="en-US" sz="4400" b="1" dirty="0" smtClean="0">
                <a:solidFill>
                  <a:srgbClr val="FFFF00"/>
                </a:solidFill>
                <a:latin typeface="Arial"/>
                <a:cs typeface="Arial"/>
              </a:rPr>
              <a:t>(</a:t>
            </a:r>
            <a:r>
              <a:rPr lang="en-US" sz="4400" b="1" dirty="0" smtClean="0">
                <a:solidFill>
                  <a:srgbClr val="FF6600"/>
                </a:solidFill>
                <a:latin typeface="Arial"/>
                <a:cs typeface="Arial"/>
              </a:rPr>
              <a:t>Mods</a:t>
            </a:r>
            <a:r>
              <a:rPr lang="en-US" sz="4400" b="1" dirty="0" smtClean="0">
                <a:solidFill>
                  <a:srgbClr val="FFFF00"/>
                </a:solidFill>
                <a:latin typeface="Arial"/>
                <a:cs typeface="Arial"/>
              </a:rPr>
              <a:t>) </a:t>
            </a:r>
            <a:endParaRPr lang="en-US" sz="4400" b="1" dirty="0">
              <a:solidFill>
                <a:srgbClr val="FFFF00"/>
              </a:solidFill>
              <a:latin typeface="Arial"/>
              <a:cs typeface="Arial"/>
            </a:endParaRPr>
          </a:p>
        </p:txBody>
      </p:sp>
      <p:sp>
        <p:nvSpPr>
          <p:cNvPr id="3" name="Content Placeholder 2"/>
          <p:cNvSpPr>
            <a:spLocks noGrp="1"/>
          </p:cNvSpPr>
          <p:nvPr>
            <p:ph sz="quarter" idx="10"/>
          </p:nvPr>
        </p:nvSpPr>
        <p:spPr>
          <a:xfrm>
            <a:off x="0" y="1016000"/>
            <a:ext cx="9144000" cy="4710134"/>
          </a:xfrm>
        </p:spPr>
        <p:txBody>
          <a:bodyPr/>
          <a:lstStyle/>
          <a:p>
            <a:pPr lvl="0"/>
            <a:r>
              <a:rPr lang="en-CA" b="1" i="1" dirty="0" err="1">
                <a:solidFill>
                  <a:srgbClr val="FFFF00"/>
                </a:solidFill>
                <a:latin typeface="+mn-lt"/>
                <a:cs typeface="Times New Roman"/>
              </a:rPr>
              <a:t>iRacing</a:t>
            </a:r>
            <a:r>
              <a:rPr lang="en-CA" b="1" i="1" dirty="0">
                <a:solidFill>
                  <a:srgbClr val="FFFF00"/>
                </a:solidFill>
                <a:latin typeface="+mn-lt"/>
                <a:cs typeface="Times New Roman"/>
              </a:rPr>
              <a:t> Motorsports Simulations, LLC v. Tim Robinson</a:t>
            </a:r>
            <a:r>
              <a:rPr lang="en-CA" b="1" dirty="0">
                <a:solidFill>
                  <a:schemeClr val="bg1"/>
                </a:solidFill>
                <a:latin typeface="+mn-lt"/>
                <a:cs typeface="Times New Roman"/>
              </a:rPr>
              <a:t>, </a:t>
            </a:r>
            <a:r>
              <a:rPr lang="en-CA" sz="2000" b="1" dirty="0">
                <a:solidFill>
                  <a:schemeClr val="bg1"/>
                </a:solidFill>
                <a:latin typeface="+mn-lt"/>
                <a:cs typeface="Times New Roman"/>
              </a:rPr>
              <a:t>District Court for the District of Massachusetts, Civil Action No. 05cv11639-</a:t>
            </a:r>
            <a:r>
              <a:rPr lang="en-CA" sz="2000" b="1" dirty="0" smtClean="0">
                <a:solidFill>
                  <a:schemeClr val="bg1"/>
                </a:solidFill>
                <a:latin typeface="+mn-lt"/>
                <a:cs typeface="Times New Roman"/>
              </a:rPr>
              <a:t>NG (</a:t>
            </a:r>
            <a:r>
              <a:rPr lang="en-US" sz="2000" dirty="0">
                <a:solidFill>
                  <a:schemeClr val="bg1"/>
                </a:solidFill>
                <a:latin typeface="+mn-lt"/>
                <a:cs typeface="Times New Roman"/>
              </a:rPr>
              <a:t>May, </a:t>
            </a:r>
            <a:r>
              <a:rPr lang="en-US" sz="2000" dirty="0" smtClean="0">
                <a:solidFill>
                  <a:schemeClr val="bg1"/>
                </a:solidFill>
                <a:latin typeface="+mn-lt"/>
                <a:cs typeface="Times New Roman"/>
              </a:rPr>
              <a:t>2009)</a:t>
            </a:r>
            <a:endParaRPr lang="en-US" sz="2000" dirty="0">
              <a:solidFill>
                <a:schemeClr val="bg1"/>
              </a:solidFill>
              <a:latin typeface="+mn-lt"/>
              <a:cs typeface="Times New Roman"/>
            </a:endParaRPr>
          </a:p>
          <a:p>
            <a:r>
              <a:rPr lang="en-CA" b="1" dirty="0">
                <a:solidFill>
                  <a:srgbClr val="FFFF00"/>
                </a:solidFill>
                <a:latin typeface="Times New Roman"/>
                <a:cs typeface="Times New Roman"/>
              </a:rPr>
              <a:t>EULA</a:t>
            </a:r>
            <a:r>
              <a:rPr lang="en-CA" b="1" dirty="0" smtClean="0">
                <a:solidFill>
                  <a:srgbClr val="FFFF00"/>
                </a:solidFill>
                <a:latin typeface="Times New Roman"/>
                <a:cs typeface="Times New Roman"/>
              </a:rPr>
              <a:t>:</a:t>
            </a:r>
            <a:r>
              <a:rPr lang="en-US" b="1" dirty="0">
                <a:solidFill>
                  <a:srgbClr val="FFFF00"/>
                </a:solidFill>
                <a:latin typeface="Times New Roman"/>
                <a:cs typeface="Times New Roman"/>
              </a:rPr>
              <a:t> </a:t>
            </a:r>
            <a:r>
              <a:rPr lang="en-CA" sz="2000" i="1" dirty="0" smtClean="0">
                <a:solidFill>
                  <a:schemeClr val="bg1"/>
                </a:solidFill>
                <a:latin typeface="Times New Roman"/>
                <a:cs typeface="Times New Roman"/>
              </a:rPr>
              <a:t>“</a:t>
            </a:r>
            <a:r>
              <a:rPr lang="en-CA" sz="2000" i="1" dirty="0">
                <a:solidFill>
                  <a:srgbClr val="FFFF00"/>
                </a:solidFill>
                <a:latin typeface="Times New Roman"/>
                <a:cs typeface="Times New Roman"/>
              </a:rPr>
              <a:t>You may not</a:t>
            </a:r>
            <a:r>
              <a:rPr lang="en-CA" sz="2000" i="1" dirty="0">
                <a:solidFill>
                  <a:schemeClr val="bg1"/>
                </a:solidFill>
                <a:latin typeface="Times New Roman"/>
                <a:cs typeface="Times New Roman"/>
              </a:rPr>
              <a:t>, in whole or in part, copy, photocopy, reproduce, translate, </a:t>
            </a:r>
            <a:r>
              <a:rPr lang="en-CA" sz="2000" i="1" dirty="0">
                <a:solidFill>
                  <a:srgbClr val="FFFF00"/>
                </a:solidFill>
                <a:latin typeface="Times New Roman"/>
                <a:cs typeface="Times New Roman"/>
              </a:rPr>
              <a:t>reverse engineer, derive source code, modify, disassemble, decompile, create derivative works based on [NASCAR 2003]</a:t>
            </a:r>
            <a:r>
              <a:rPr lang="en-CA" sz="2000" i="1" dirty="0">
                <a:solidFill>
                  <a:schemeClr val="bg1"/>
                </a:solidFill>
                <a:latin typeface="Times New Roman"/>
                <a:cs typeface="Times New Roman"/>
              </a:rPr>
              <a:t>, or remove any </a:t>
            </a:r>
            <a:r>
              <a:rPr lang="en-CA" sz="2000" i="1" dirty="0" smtClean="0">
                <a:solidFill>
                  <a:schemeClr val="bg1"/>
                </a:solidFill>
                <a:latin typeface="Times New Roman"/>
                <a:cs typeface="Times New Roman"/>
              </a:rPr>
              <a:t>proprietary </a:t>
            </a:r>
            <a:r>
              <a:rPr lang="en-CA" sz="2000" i="1" dirty="0">
                <a:solidFill>
                  <a:schemeClr val="bg1"/>
                </a:solidFill>
                <a:latin typeface="Times New Roman"/>
                <a:cs typeface="Times New Roman"/>
              </a:rPr>
              <a:t>notices or labels on [NASCAR 2003] without the prior consent, in writing, of [</a:t>
            </a:r>
            <a:r>
              <a:rPr lang="en-CA" sz="2000" i="1" dirty="0" err="1">
                <a:solidFill>
                  <a:schemeClr val="bg1"/>
                </a:solidFill>
                <a:latin typeface="Times New Roman"/>
                <a:cs typeface="Times New Roman"/>
              </a:rPr>
              <a:t>iRacing</a:t>
            </a:r>
            <a:r>
              <a:rPr lang="en-CA" sz="2000" i="1" dirty="0">
                <a:solidFill>
                  <a:schemeClr val="bg1"/>
                </a:solidFill>
                <a:latin typeface="Times New Roman"/>
                <a:cs typeface="Times New Roman"/>
              </a:rPr>
              <a:t>].</a:t>
            </a:r>
            <a:r>
              <a:rPr lang="en-CA" sz="2000" i="1" dirty="0" smtClean="0">
                <a:solidFill>
                  <a:schemeClr val="bg1"/>
                </a:solidFill>
                <a:latin typeface="Times New Roman"/>
                <a:cs typeface="Times New Roman"/>
              </a:rPr>
              <a:t>”</a:t>
            </a:r>
            <a:endParaRPr lang="en-US" sz="2000" dirty="0" smtClean="0">
              <a:solidFill>
                <a:schemeClr val="bg1"/>
              </a:solidFill>
              <a:latin typeface="Times New Roman"/>
              <a:cs typeface="Times New Roman"/>
            </a:endParaRPr>
          </a:p>
          <a:p>
            <a:r>
              <a:rPr lang="en-US" dirty="0" smtClean="0">
                <a:solidFill>
                  <a:srgbClr val="FF6600"/>
                </a:solidFill>
                <a:latin typeface="+mn-lt"/>
                <a:cs typeface="Times New Roman"/>
              </a:rPr>
              <a:t>Mod community encouraged in past </a:t>
            </a:r>
            <a:r>
              <a:rPr lang="en-US" i="1" dirty="0" smtClean="0">
                <a:solidFill>
                  <a:srgbClr val="FF6600"/>
                </a:solidFill>
                <a:latin typeface="+mn-lt"/>
                <a:cs typeface="Times New Roman"/>
              </a:rPr>
              <a:t>but line drawn?</a:t>
            </a:r>
            <a:r>
              <a:rPr lang="en-US" dirty="0" smtClean="0">
                <a:solidFill>
                  <a:srgbClr val="FF6600"/>
                </a:solidFill>
                <a:latin typeface="+mn-lt"/>
                <a:cs typeface="Times New Roman"/>
              </a:rPr>
              <a:t>…</a:t>
            </a:r>
            <a:endParaRPr lang="en-US" dirty="0">
              <a:solidFill>
                <a:srgbClr val="FF6600"/>
              </a:solidFill>
              <a:latin typeface="+mn-lt"/>
              <a:cs typeface="Times New Roman"/>
            </a:endParaRPr>
          </a:p>
        </p:txBody>
      </p:sp>
      <p:pic>
        <p:nvPicPr>
          <p:cNvPr id="5" name="Content Placeholder 3" descr="IRacing_Custom_Paint_Schem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353663" y="3779133"/>
            <a:ext cx="4166260" cy="2186001"/>
          </a:xfrm>
          <a:prstGeom prst="rect">
            <a:avLst/>
          </a:prstGeom>
        </p:spPr>
      </p:pic>
    </p:spTree>
    <p:extLst>
      <p:ext uri="{BB962C8B-B14F-4D97-AF65-F5344CB8AC3E}">
        <p14:creationId xmlns:p14="http://schemas.microsoft.com/office/powerpoint/2010/main" val="3537690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              </a:t>
            </a:r>
            <a:r>
              <a:rPr lang="en-US" sz="4800" b="1" i="1" dirty="0" err="1" smtClean="0">
                <a:solidFill>
                  <a:srgbClr val="FFFF00"/>
                </a:solidFill>
                <a:latin typeface="Arial"/>
                <a:cs typeface="Arial"/>
              </a:rPr>
              <a:t>iRacing</a:t>
            </a:r>
            <a:r>
              <a:rPr lang="en-US" sz="4800" b="1" i="1" dirty="0" smtClean="0">
                <a:solidFill>
                  <a:srgbClr val="FFFF00"/>
                </a:solidFill>
                <a:latin typeface="Arial"/>
                <a:cs typeface="Arial"/>
              </a:rPr>
              <a:t> (</a:t>
            </a:r>
            <a:r>
              <a:rPr lang="en-US" sz="4800" b="1" i="1" dirty="0" err="1" smtClean="0">
                <a:solidFill>
                  <a:srgbClr val="FFFF00"/>
                </a:solidFill>
                <a:latin typeface="Arial"/>
                <a:cs typeface="Arial"/>
              </a:rPr>
              <a:t>con’d</a:t>
            </a:r>
            <a:r>
              <a:rPr lang="en-US" sz="4800" b="1" i="1" dirty="0" smtClean="0">
                <a:solidFill>
                  <a:srgbClr val="FFFF00"/>
                </a:solidFill>
                <a:latin typeface="Arial"/>
                <a:cs typeface="Arial"/>
              </a:rPr>
              <a:t>)</a:t>
            </a:r>
            <a:endParaRPr lang="en-US" sz="4800" b="1" i="1" dirty="0">
              <a:solidFill>
                <a:srgbClr val="FFFF00"/>
              </a:solidFill>
              <a:latin typeface="Arial"/>
              <a:cs typeface="Arial"/>
            </a:endParaRPr>
          </a:p>
        </p:txBody>
      </p:sp>
      <p:pic>
        <p:nvPicPr>
          <p:cNvPr id="4" name="Content Placeholder 3"/>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647" r="-647"/>
          <a:stretch/>
        </p:blipFill>
        <p:spPr>
          <a:xfrm>
            <a:off x="0" y="1738801"/>
            <a:ext cx="9144000" cy="3752850"/>
          </a:xfrm>
          <a:prstGeom prst="rect">
            <a:avLst/>
          </a:prstGeom>
        </p:spPr>
      </p:pic>
    </p:spTree>
    <p:extLst>
      <p:ext uri="{BB962C8B-B14F-4D97-AF65-F5344CB8AC3E}">
        <p14:creationId xmlns:p14="http://schemas.microsoft.com/office/powerpoint/2010/main" val="1434453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4412"/>
            <a:ext cx="9144000" cy="1104334"/>
          </a:xfrm>
        </p:spPr>
        <p:txBody>
          <a:bodyPr>
            <a:normAutofit/>
          </a:bodyPr>
          <a:lstStyle/>
          <a:p>
            <a:r>
              <a:rPr lang="en-US" sz="4800" b="1" dirty="0" smtClean="0">
                <a:solidFill>
                  <a:srgbClr val="FFFF00"/>
                </a:solidFill>
                <a:latin typeface="Arial"/>
                <a:cs typeface="Arial"/>
              </a:rPr>
              <a:t>Case </a:t>
            </a:r>
            <a:r>
              <a:rPr lang="en-US" sz="4800" b="1" dirty="0">
                <a:solidFill>
                  <a:srgbClr val="FFFF00"/>
                </a:solidFill>
                <a:latin typeface="Arial"/>
                <a:cs typeface="Arial"/>
              </a:rPr>
              <a:t>7: </a:t>
            </a:r>
            <a:r>
              <a:rPr lang="en-US" sz="4800" b="1" i="1" dirty="0">
                <a:solidFill>
                  <a:srgbClr val="FFFF00"/>
                </a:solidFill>
                <a:latin typeface="Arial"/>
                <a:cs typeface="Arial"/>
              </a:rPr>
              <a:t>Smallwood </a:t>
            </a:r>
            <a:r>
              <a:rPr lang="en-US" sz="4800" b="1" dirty="0">
                <a:solidFill>
                  <a:srgbClr val="FFFF00"/>
                </a:solidFill>
                <a:latin typeface="Arial"/>
                <a:cs typeface="Arial"/>
              </a:rPr>
              <a:t>(</a:t>
            </a:r>
            <a:r>
              <a:rPr lang="en-US" sz="4800" b="1" dirty="0">
                <a:solidFill>
                  <a:srgbClr val="FF6600"/>
                </a:solidFill>
                <a:latin typeface="Arial"/>
                <a:cs typeface="Arial"/>
              </a:rPr>
              <a:t>addiction</a:t>
            </a:r>
            <a:r>
              <a:rPr lang="en-US" sz="4800" b="1" dirty="0">
                <a:solidFill>
                  <a:srgbClr val="FFFF00"/>
                </a:solidFill>
                <a:latin typeface="Arial"/>
                <a:cs typeface="Arial"/>
              </a:rPr>
              <a:t>)</a:t>
            </a:r>
          </a:p>
        </p:txBody>
      </p:sp>
      <p:sp>
        <p:nvSpPr>
          <p:cNvPr id="3" name="Content Placeholder 2"/>
          <p:cNvSpPr>
            <a:spLocks noGrp="1"/>
          </p:cNvSpPr>
          <p:nvPr>
            <p:ph sz="quarter" idx="10"/>
          </p:nvPr>
        </p:nvSpPr>
        <p:spPr>
          <a:xfrm>
            <a:off x="0" y="879922"/>
            <a:ext cx="9144000" cy="5346942"/>
          </a:xfrm>
        </p:spPr>
        <p:txBody>
          <a:bodyPr>
            <a:normAutofit fontScale="77500" lnSpcReduction="20000"/>
          </a:bodyPr>
          <a:lstStyle/>
          <a:p>
            <a:pPr marL="0" indent="0">
              <a:lnSpc>
                <a:spcPct val="110000"/>
              </a:lnSpc>
              <a:buNone/>
            </a:pPr>
            <a:r>
              <a:rPr lang="en-US" sz="3900" b="1" dirty="0" smtClean="0">
                <a:solidFill>
                  <a:srgbClr val="FFFF00"/>
                </a:solidFill>
                <a:latin typeface="+mn-lt"/>
                <a:cs typeface="Times New Roman"/>
              </a:rPr>
              <a:t>Decision:</a:t>
            </a:r>
          </a:p>
          <a:p>
            <a:pPr marL="0" indent="0">
              <a:lnSpc>
                <a:spcPct val="110000"/>
              </a:lnSpc>
              <a:buNone/>
            </a:pPr>
            <a:r>
              <a:rPr lang="en-US" sz="1900" dirty="0" smtClean="0">
                <a:solidFill>
                  <a:srgbClr val="FFFFFF"/>
                </a:solidFill>
                <a:latin typeface="+mn-lt"/>
                <a:cs typeface="Times New Roman"/>
                <a:hlinkClick r:id="rId3"/>
              </a:rPr>
              <a:t>http</a:t>
            </a:r>
            <a:r>
              <a:rPr lang="en-US" sz="1900" dirty="0">
                <a:solidFill>
                  <a:srgbClr val="FFFFFF"/>
                </a:solidFill>
                <a:latin typeface="+mn-lt"/>
                <a:cs typeface="Times New Roman"/>
                <a:hlinkClick r:id="rId3"/>
              </a:rPr>
              <a:t>://scholar.google.ca/scholar_case?case=17471300131704032790&amp;q=smallwood+v.+ncsoft+corp&amp;hl=en&amp;as_sdt=2,5&amp;as_vis=</a:t>
            </a:r>
            <a:r>
              <a:rPr lang="en-US" sz="1900" dirty="0" smtClean="0">
                <a:solidFill>
                  <a:srgbClr val="FFFFFF"/>
                </a:solidFill>
                <a:latin typeface="+mn-lt"/>
                <a:cs typeface="Times New Roman"/>
                <a:hlinkClick r:id="rId3"/>
              </a:rPr>
              <a:t>1</a:t>
            </a:r>
            <a:endParaRPr lang="en-US" sz="1900" dirty="0" smtClean="0">
              <a:solidFill>
                <a:srgbClr val="FFFFFF"/>
              </a:solidFill>
              <a:latin typeface="+mn-lt"/>
              <a:cs typeface="Times New Roman"/>
            </a:endParaRPr>
          </a:p>
          <a:p>
            <a:pPr marL="0" indent="0">
              <a:lnSpc>
                <a:spcPct val="110000"/>
              </a:lnSpc>
              <a:buNone/>
            </a:pPr>
            <a:r>
              <a:rPr lang="en-US" sz="2200" i="1" dirty="0" smtClean="0">
                <a:solidFill>
                  <a:schemeClr val="bg1"/>
                </a:solidFill>
                <a:latin typeface="+mn-lt"/>
                <a:cs typeface="Times New Roman"/>
              </a:rPr>
              <a:t>“</a:t>
            </a:r>
            <a:r>
              <a:rPr lang="en-US" sz="2200" i="1" dirty="0">
                <a:solidFill>
                  <a:srgbClr val="FFFF00"/>
                </a:solidFill>
                <a:latin typeface="+mn-lt"/>
                <a:cs typeface="Times New Roman"/>
              </a:rPr>
              <a:t>Plaintiff became psychologically dependent and addicted to playing Lineage </a:t>
            </a:r>
            <a:r>
              <a:rPr lang="en-US" sz="2200" i="1" dirty="0" smtClean="0">
                <a:solidFill>
                  <a:srgbClr val="FFFF00"/>
                </a:solidFill>
                <a:latin typeface="+mn-lt"/>
                <a:cs typeface="Times New Roman"/>
              </a:rPr>
              <a:t> </a:t>
            </a:r>
          </a:p>
          <a:p>
            <a:pPr marL="0" indent="0">
              <a:lnSpc>
                <a:spcPct val="110000"/>
              </a:lnSpc>
              <a:buNone/>
            </a:pPr>
            <a:r>
              <a:rPr lang="en-US" sz="2200" i="1" dirty="0" smtClean="0">
                <a:solidFill>
                  <a:srgbClr val="FFFF00"/>
                </a:solidFill>
                <a:latin typeface="+mn-lt"/>
                <a:cs typeface="Times New Roman"/>
              </a:rPr>
              <a:t>II</a:t>
            </a:r>
            <a:r>
              <a:rPr lang="en-US" sz="2200" i="1" dirty="0">
                <a:solidFill>
                  <a:srgbClr val="FFFF00"/>
                </a:solidFill>
                <a:latin typeface="+mn-lt"/>
                <a:cs typeface="Times New Roman"/>
              </a:rPr>
              <a:t>.</a:t>
            </a:r>
            <a:r>
              <a:rPr lang="en-US" sz="2200" i="1" dirty="0">
                <a:solidFill>
                  <a:schemeClr val="bg1"/>
                </a:solidFill>
                <a:latin typeface="+mn-lt"/>
                <a:cs typeface="Times New Roman"/>
              </a:rPr>
              <a:t> During the years that Plaintiff played Lineage II, the phenomena of psychological </a:t>
            </a:r>
            <a:endParaRPr lang="en-US" sz="2200" i="1" dirty="0" smtClean="0">
              <a:solidFill>
                <a:schemeClr val="bg1"/>
              </a:solidFill>
              <a:latin typeface="+mn-lt"/>
              <a:cs typeface="Times New Roman"/>
            </a:endParaRPr>
          </a:p>
          <a:p>
            <a:pPr marL="0" indent="0">
              <a:lnSpc>
                <a:spcPct val="110000"/>
              </a:lnSpc>
              <a:buNone/>
            </a:pPr>
            <a:r>
              <a:rPr lang="en-US" sz="2200" i="1" dirty="0" smtClean="0">
                <a:solidFill>
                  <a:schemeClr val="bg1"/>
                </a:solidFill>
                <a:latin typeface="+mn-lt"/>
                <a:cs typeface="Times New Roman"/>
              </a:rPr>
              <a:t>dependence </a:t>
            </a:r>
            <a:r>
              <a:rPr lang="en-US" sz="2200" i="1" dirty="0">
                <a:solidFill>
                  <a:schemeClr val="bg1"/>
                </a:solidFill>
                <a:latin typeface="+mn-lt"/>
                <a:cs typeface="Times New Roman"/>
              </a:rPr>
              <a:t>and addiction to playing computer games was recognized by and known to </a:t>
            </a:r>
            <a:r>
              <a:rPr lang="en-US" sz="2200" i="1" dirty="0" smtClean="0">
                <a:solidFill>
                  <a:schemeClr val="bg1"/>
                </a:solidFill>
                <a:latin typeface="+mn-lt"/>
                <a:cs typeface="Times New Roman"/>
              </a:rPr>
              <a:t> </a:t>
            </a:r>
          </a:p>
          <a:p>
            <a:pPr marL="0" indent="0">
              <a:lnSpc>
                <a:spcPct val="110000"/>
              </a:lnSpc>
              <a:buNone/>
            </a:pPr>
            <a:r>
              <a:rPr lang="en-US" sz="2200" i="1" dirty="0" smtClean="0">
                <a:solidFill>
                  <a:schemeClr val="bg1"/>
                </a:solidFill>
                <a:latin typeface="+mn-lt"/>
                <a:cs typeface="Times New Roman"/>
              </a:rPr>
              <a:t>Defendants</a:t>
            </a:r>
            <a:r>
              <a:rPr lang="en-US" sz="2200" i="1" dirty="0">
                <a:solidFill>
                  <a:schemeClr val="bg1"/>
                </a:solidFill>
                <a:latin typeface="+mn-lt"/>
                <a:cs typeface="Times New Roman"/>
              </a:rPr>
              <a:t>. </a:t>
            </a:r>
            <a:r>
              <a:rPr lang="en-US" sz="2200" i="1" dirty="0">
                <a:solidFill>
                  <a:srgbClr val="FFFF00"/>
                </a:solidFill>
                <a:latin typeface="+mn-lt"/>
                <a:cs typeface="Times New Roman"/>
              </a:rPr>
              <a:t>Defendants never gave Plaintiff any notice or warning of the danger of </a:t>
            </a:r>
            <a:r>
              <a:rPr lang="en-US" sz="2200" i="1" dirty="0" smtClean="0">
                <a:solidFill>
                  <a:srgbClr val="FFFF00"/>
                </a:solidFill>
                <a:latin typeface="+mn-lt"/>
                <a:cs typeface="Times New Roman"/>
              </a:rPr>
              <a:t> </a:t>
            </a:r>
          </a:p>
          <a:p>
            <a:pPr marL="0" indent="0">
              <a:lnSpc>
                <a:spcPct val="110000"/>
              </a:lnSpc>
              <a:buNone/>
            </a:pPr>
            <a:r>
              <a:rPr lang="en-US" sz="2200" i="1" dirty="0" smtClean="0">
                <a:solidFill>
                  <a:srgbClr val="FFFF00"/>
                </a:solidFill>
                <a:latin typeface="+mn-lt"/>
                <a:cs typeface="Times New Roman"/>
              </a:rPr>
              <a:t>psychological </a:t>
            </a:r>
            <a:r>
              <a:rPr lang="en-US" sz="2200" i="1" dirty="0">
                <a:solidFill>
                  <a:srgbClr val="FFFF00"/>
                </a:solidFill>
                <a:latin typeface="+mn-lt"/>
                <a:cs typeface="Times New Roman"/>
              </a:rPr>
              <a:t>dependence or addiction from continued play…</a:t>
            </a:r>
            <a:r>
              <a:rPr lang="en-US" sz="2200" i="1" dirty="0">
                <a:solidFill>
                  <a:schemeClr val="bg1"/>
                </a:solidFill>
                <a:latin typeface="+mn-lt"/>
                <a:cs typeface="Times New Roman"/>
              </a:rPr>
              <a:t> </a:t>
            </a:r>
            <a:endParaRPr lang="en-US" sz="2200" i="1" dirty="0" smtClean="0">
              <a:solidFill>
                <a:schemeClr val="bg1"/>
              </a:solidFill>
              <a:latin typeface="+mn-lt"/>
              <a:cs typeface="Times New Roman"/>
            </a:endParaRPr>
          </a:p>
          <a:p>
            <a:pPr marL="0" indent="0">
              <a:lnSpc>
                <a:spcPct val="110000"/>
              </a:lnSpc>
              <a:buNone/>
            </a:pPr>
            <a:r>
              <a:rPr lang="en-US" sz="2200" i="1" dirty="0" smtClean="0">
                <a:solidFill>
                  <a:srgbClr val="FFFF00"/>
                </a:solidFill>
                <a:latin typeface="+mn-lt"/>
                <a:cs typeface="Times New Roman"/>
              </a:rPr>
              <a:t>The </a:t>
            </a:r>
            <a:r>
              <a:rPr lang="en-US" sz="2200" i="1" dirty="0">
                <a:solidFill>
                  <a:srgbClr val="FFFF00"/>
                </a:solidFill>
                <a:latin typeface="+mn-lt"/>
                <a:cs typeface="Times New Roman"/>
              </a:rPr>
              <a:t>Court finds the agreement here valid. Plaintiff had notice of the User Agreement, </a:t>
            </a:r>
            <a:r>
              <a:rPr lang="en-US" sz="2200" i="1" dirty="0" smtClean="0">
                <a:solidFill>
                  <a:srgbClr val="FFFF00"/>
                </a:solidFill>
                <a:latin typeface="+mn-lt"/>
                <a:cs typeface="Times New Roman"/>
              </a:rPr>
              <a:t> </a:t>
            </a:r>
          </a:p>
          <a:p>
            <a:pPr marL="0" indent="0">
              <a:lnSpc>
                <a:spcPct val="110000"/>
              </a:lnSpc>
              <a:buNone/>
            </a:pPr>
            <a:r>
              <a:rPr lang="en-US" sz="2200" i="1" dirty="0" smtClean="0">
                <a:solidFill>
                  <a:srgbClr val="FFFF00"/>
                </a:solidFill>
                <a:latin typeface="+mn-lt"/>
                <a:cs typeface="Times New Roman"/>
              </a:rPr>
              <a:t>was </a:t>
            </a:r>
            <a:r>
              <a:rPr lang="en-US" sz="2200" i="1" dirty="0">
                <a:solidFill>
                  <a:srgbClr val="FFFF00"/>
                </a:solidFill>
                <a:latin typeface="+mn-lt"/>
                <a:cs typeface="Times New Roman"/>
              </a:rPr>
              <a:t>required to affirmatively agree to it by clicking "I agree," and had an opportunity to  </a:t>
            </a:r>
            <a:endParaRPr lang="en-US" sz="2200" i="1" dirty="0" smtClean="0">
              <a:solidFill>
                <a:srgbClr val="FFFF00"/>
              </a:solidFill>
              <a:latin typeface="+mn-lt"/>
              <a:cs typeface="Times New Roman"/>
            </a:endParaRPr>
          </a:p>
          <a:p>
            <a:pPr marL="0" indent="0">
              <a:lnSpc>
                <a:spcPct val="110000"/>
              </a:lnSpc>
              <a:buNone/>
            </a:pPr>
            <a:r>
              <a:rPr lang="en-US" sz="2200" i="1" dirty="0" smtClean="0">
                <a:solidFill>
                  <a:srgbClr val="FFFF00"/>
                </a:solidFill>
                <a:latin typeface="+mn-lt"/>
                <a:cs typeface="Times New Roman"/>
              </a:rPr>
              <a:t>cease </a:t>
            </a:r>
            <a:r>
              <a:rPr lang="en-US" sz="2200" i="1" dirty="0">
                <a:solidFill>
                  <a:srgbClr val="FFFF00"/>
                </a:solidFill>
                <a:latin typeface="+mn-lt"/>
                <a:cs typeface="Times New Roman"/>
              </a:rPr>
              <a:t>playing Lineage II if he disagreed with it…</a:t>
            </a:r>
          </a:p>
          <a:p>
            <a:pPr marL="0" indent="0">
              <a:lnSpc>
                <a:spcPct val="110000"/>
              </a:lnSpc>
              <a:buNone/>
            </a:pPr>
            <a:r>
              <a:rPr lang="en-US" sz="2200" i="1" dirty="0" smtClean="0">
                <a:solidFill>
                  <a:schemeClr val="bg1"/>
                </a:solidFill>
                <a:latin typeface="+mn-lt"/>
                <a:cs typeface="Times New Roman"/>
              </a:rPr>
              <a:t>Thus,…it </a:t>
            </a:r>
            <a:r>
              <a:rPr lang="en-US" sz="2200" i="1" dirty="0">
                <a:solidFill>
                  <a:schemeClr val="bg1"/>
                </a:solidFill>
                <a:latin typeface="+mn-lt"/>
                <a:cs typeface="Times New Roman"/>
              </a:rPr>
              <a:t>appears that one cannot preemptively waive a gross negligence </a:t>
            </a:r>
            <a:r>
              <a:rPr lang="en-US" sz="2200" i="1" dirty="0" smtClean="0">
                <a:solidFill>
                  <a:schemeClr val="bg1"/>
                </a:solidFill>
                <a:latin typeface="+mn-lt"/>
                <a:cs typeface="Times New Roman"/>
              </a:rPr>
              <a:t>claim… </a:t>
            </a:r>
          </a:p>
          <a:p>
            <a:pPr marL="0" indent="0">
              <a:lnSpc>
                <a:spcPct val="110000"/>
              </a:lnSpc>
              <a:buNone/>
            </a:pPr>
            <a:r>
              <a:rPr lang="en-US" sz="2200" i="1" dirty="0" smtClean="0">
                <a:solidFill>
                  <a:schemeClr val="bg1"/>
                </a:solidFill>
                <a:latin typeface="+mn-lt"/>
                <a:cs typeface="Times New Roman"/>
              </a:rPr>
              <a:t>Accordingly</a:t>
            </a:r>
            <a:r>
              <a:rPr lang="en-US" sz="2200" i="1" dirty="0">
                <a:solidFill>
                  <a:schemeClr val="bg1"/>
                </a:solidFill>
                <a:latin typeface="+mn-lt"/>
                <a:cs typeface="Times New Roman"/>
              </a:rPr>
              <a:t>, the Court finds that the </a:t>
            </a:r>
            <a:r>
              <a:rPr lang="en-US" sz="2200" i="1" dirty="0">
                <a:solidFill>
                  <a:srgbClr val="FFFF00"/>
                </a:solidFill>
                <a:latin typeface="+mn-lt"/>
                <a:cs typeface="Times New Roman"/>
              </a:rPr>
              <a:t>waiver and limitation of liability in the User </a:t>
            </a:r>
            <a:endParaRPr lang="en-US" sz="2200" i="1" dirty="0" smtClean="0">
              <a:solidFill>
                <a:srgbClr val="FFFF00"/>
              </a:solidFill>
              <a:latin typeface="+mn-lt"/>
              <a:cs typeface="Times New Roman"/>
            </a:endParaRPr>
          </a:p>
          <a:p>
            <a:pPr marL="0" indent="0">
              <a:lnSpc>
                <a:spcPct val="110000"/>
              </a:lnSpc>
              <a:buNone/>
            </a:pPr>
            <a:r>
              <a:rPr lang="en-US" sz="2200" i="1" dirty="0" smtClean="0">
                <a:solidFill>
                  <a:srgbClr val="FFFF00"/>
                </a:solidFill>
                <a:latin typeface="+mn-lt"/>
                <a:cs typeface="Times New Roman"/>
              </a:rPr>
              <a:t>Agreement </a:t>
            </a:r>
            <a:r>
              <a:rPr lang="en-US" sz="2200" i="1" dirty="0">
                <a:solidFill>
                  <a:srgbClr val="FFFF00"/>
                </a:solidFill>
                <a:latin typeface="+mn-lt"/>
                <a:cs typeface="Times New Roman"/>
              </a:rPr>
              <a:t>is not valid as to the gross negligence claim…</a:t>
            </a:r>
          </a:p>
          <a:p>
            <a:pPr marL="0" indent="0">
              <a:lnSpc>
                <a:spcPct val="110000"/>
              </a:lnSpc>
              <a:buNone/>
            </a:pPr>
            <a:r>
              <a:rPr lang="en-US" sz="2200" i="1" dirty="0" smtClean="0">
                <a:solidFill>
                  <a:schemeClr val="bg1"/>
                </a:solidFill>
                <a:latin typeface="+mn-lt"/>
                <a:cs typeface="Times New Roman"/>
              </a:rPr>
              <a:t>Under </a:t>
            </a:r>
            <a:r>
              <a:rPr lang="en-US" sz="2200" i="1" dirty="0">
                <a:solidFill>
                  <a:schemeClr val="bg1"/>
                </a:solidFill>
                <a:latin typeface="+mn-lt"/>
                <a:cs typeface="Times New Roman"/>
              </a:rPr>
              <a:t>Texas law, </a:t>
            </a:r>
            <a:r>
              <a:rPr lang="en-US" sz="2200" i="1" dirty="0">
                <a:solidFill>
                  <a:srgbClr val="FFFF00"/>
                </a:solidFill>
                <a:latin typeface="+mn-lt"/>
                <a:cs typeface="Times New Roman"/>
              </a:rPr>
              <a:t>a party also may not waive its right to bring a fraud claim</a:t>
            </a:r>
            <a:r>
              <a:rPr lang="en-US" sz="2200" i="1" dirty="0">
                <a:solidFill>
                  <a:schemeClr val="bg1"/>
                </a:solidFill>
                <a:latin typeface="+mn-lt"/>
                <a:cs typeface="Times New Roman"/>
              </a:rPr>
              <a:t>…</a:t>
            </a:r>
          </a:p>
          <a:p>
            <a:pPr marL="0" indent="0">
              <a:lnSpc>
                <a:spcPct val="110000"/>
              </a:lnSpc>
              <a:buNone/>
            </a:pPr>
            <a:r>
              <a:rPr lang="en-US" sz="2200" i="1" dirty="0" smtClean="0">
                <a:solidFill>
                  <a:schemeClr val="bg1"/>
                </a:solidFill>
                <a:latin typeface="+mn-lt"/>
                <a:cs typeface="Times New Roman"/>
              </a:rPr>
              <a:t>However</a:t>
            </a:r>
            <a:r>
              <a:rPr lang="en-US" sz="2200" i="1" dirty="0">
                <a:solidFill>
                  <a:schemeClr val="bg1"/>
                </a:solidFill>
                <a:latin typeface="+mn-lt"/>
                <a:cs typeface="Times New Roman"/>
              </a:rPr>
              <a:t>, because Plaintiff's claim for defamation is based upon negligence, Plaintiff's </a:t>
            </a:r>
            <a:r>
              <a:rPr lang="en-US" sz="2200" i="1" dirty="0" smtClean="0">
                <a:solidFill>
                  <a:schemeClr val="bg1"/>
                </a:solidFill>
                <a:latin typeface="+mn-lt"/>
                <a:cs typeface="Times New Roman"/>
              </a:rPr>
              <a:t> </a:t>
            </a:r>
          </a:p>
          <a:p>
            <a:pPr marL="0" indent="0">
              <a:lnSpc>
                <a:spcPct val="110000"/>
              </a:lnSpc>
              <a:buNone/>
            </a:pPr>
            <a:r>
              <a:rPr lang="en-US" sz="2200" i="1" dirty="0" smtClean="0">
                <a:solidFill>
                  <a:schemeClr val="bg1"/>
                </a:solidFill>
                <a:latin typeface="+mn-lt"/>
                <a:cs typeface="Times New Roman"/>
              </a:rPr>
              <a:t>damages </a:t>
            </a:r>
            <a:r>
              <a:rPr lang="en-US" sz="2200" i="1" dirty="0">
                <a:solidFill>
                  <a:schemeClr val="bg1"/>
                </a:solidFill>
                <a:latin typeface="+mn-lt"/>
                <a:cs typeface="Times New Roman"/>
              </a:rPr>
              <a:t>for such a claim are limited under the User </a:t>
            </a:r>
            <a:r>
              <a:rPr lang="en-US" sz="2200" i="1" dirty="0" smtClean="0">
                <a:solidFill>
                  <a:schemeClr val="bg1"/>
                </a:solidFill>
                <a:latin typeface="+mn-lt"/>
                <a:cs typeface="Times New Roman"/>
              </a:rPr>
              <a:t>Agreement…”</a:t>
            </a:r>
            <a:endParaRPr lang="en-US" sz="2200" i="1" dirty="0">
              <a:solidFill>
                <a:schemeClr val="bg1"/>
              </a:solidFill>
              <a:latin typeface="+mn-lt"/>
              <a:cs typeface="Times New Roman"/>
            </a:endParaRPr>
          </a:p>
          <a:p>
            <a:endParaRPr lang="en-US" dirty="0"/>
          </a:p>
        </p:txBody>
      </p:sp>
    </p:spTree>
    <p:extLst>
      <p:ext uri="{BB962C8B-B14F-4D97-AF65-F5344CB8AC3E}">
        <p14:creationId xmlns:p14="http://schemas.microsoft.com/office/powerpoint/2010/main" val="584236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rmAutofit/>
          </a:bodyPr>
          <a:lstStyle/>
          <a:p>
            <a:r>
              <a:rPr lang="en-US" b="1" i="1" dirty="0" smtClean="0">
                <a:solidFill>
                  <a:srgbClr val="FFFF00"/>
                </a:solidFill>
                <a:latin typeface="Arial"/>
                <a:cs typeface="Arial"/>
              </a:rPr>
              <a:t> Smallwood v. NCSOFT – </a:t>
            </a:r>
            <a:r>
              <a:rPr lang="en-US" b="1" i="1" dirty="0" err="1" smtClean="0">
                <a:solidFill>
                  <a:srgbClr val="FFFF00"/>
                </a:solidFill>
                <a:latin typeface="Arial"/>
                <a:cs typeface="Arial"/>
              </a:rPr>
              <a:t>con’d</a:t>
            </a:r>
            <a:endParaRPr lang="en-US" sz="3600" b="1" i="1" dirty="0">
              <a:solidFill>
                <a:srgbClr val="FFFF00"/>
              </a:solidFill>
              <a:latin typeface="Arial"/>
              <a:cs typeface="Arial"/>
            </a:endParaRPr>
          </a:p>
        </p:txBody>
      </p:sp>
      <p:sp>
        <p:nvSpPr>
          <p:cNvPr id="3" name="Content Placeholder 2"/>
          <p:cNvSpPr>
            <a:spLocks noGrp="1"/>
          </p:cNvSpPr>
          <p:nvPr>
            <p:ph sz="quarter" idx="10"/>
          </p:nvPr>
        </p:nvSpPr>
        <p:spPr>
          <a:xfrm>
            <a:off x="0" y="1016000"/>
            <a:ext cx="9144000" cy="5197231"/>
          </a:xfrm>
        </p:spPr>
        <p:txBody>
          <a:bodyPr>
            <a:normAutofit/>
          </a:bodyPr>
          <a:lstStyle/>
          <a:p>
            <a:pPr marL="0" lvl="0" indent="0">
              <a:buNone/>
            </a:pPr>
            <a:r>
              <a:rPr lang="en-CA" b="1" i="1" dirty="0">
                <a:solidFill>
                  <a:srgbClr val="FFFF00"/>
                </a:solidFill>
                <a:latin typeface="+mn-lt"/>
                <a:cs typeface="Times New Roman"/>
              </a:rPr>
              <a:t>Smallwood v. NCSOFT</a:t>
            </a:r>
            <a:r>
              <a:rPr lang="en-CA" b="1" dirty="0">
                <a:solidFill>
                  <a:schemeClr val="bg1"/>
                </a:solidFill>
                <a:latin typeface="+mn-lt"/>
                <a:cs typeface="Times New Roman"/>
              </a:rPr>
              <a:t>, </a:t>
            </a:r>
            <a:r>
              <a:rPr lang="en-CA" sz="2000" b="1" dirty="0">
                <a:solidFill>
                  <a:schemeClr val="bg1"/>
                </a:solidFill>
                <a:latin typeface="+mn-lt"/>
                <a:cs typeface="Times New Roman"/>
              </a:rPr>
              <a:t>730 F. Supp. 2d 1213 (Dist. Court. D. Hi. 2010</a:t>
            </a:r>
            <a:r>
              <a:rPr lang="en-CA" sz="2000" b="1" dirty="0" smtClean="0">
                <a:solidFill>
                  <a:schemeClr val="bg1"/>
                </a:solidFill>
                <a:latin typeface="+mn-lt"/>
                <a:cs typeface="Times New Roman"/>
              </a:rPr>
              <a:t>)</a:t>
            </a:r>
          </a:p>
          <a:p>
            <a:pPr marL="0" lvl="0" indent="0">
              <a:buNone/>
            </a:pPr>
            <a:endParaRPr lang="en-CA" sz="2000" b="1" dirty="0" smtClean="0">
              <a:solidFill>
                <a:schemeClr val="bg1"/>
              </a:solidFill>
              <a:latin typeface="Times New Roman"/>
              <a:cs typeface="Times New Roman"/>
            </a:endParaRPr>
          </a:p>
          <a:p>
            <a:pPr marL="0" indent="0">
              <a:buNone/>
            </a:pPr>
            <a:r>
              <a:rPr lang="en-CA" b="1" dirty="0">
                <a:solidFill>
                  <a:srgbClr val="FFFF00"/>
                </a:solidFill>
                <a:latin typeface="Times New Roman"/>
                <a:cs typeface="Times New Roman"/>
              </a:rPr>
              <a:t>EULA</a:t>
            </a:r>
            <a:r>
              <a:rPr lang="en-CA" b="1" dirty="0" smtClean="0">
                <a:solidFill>
                  <a:srgbClr val="FFFF00"/>
                </a:solidFill>
                <a:latin typeface="Times New Roman"/>
                <a:cs typeface="Times New Roman"/>
              </a:rPr>
              <a:t>: </a:t>
            </a:r>
            <a:r>
              <a:rPr lang="en-CA" sz="1800" i="1" dirty="0" smtClean="0">
                <a:solidFill>
                  <a:schemeClr val="bg1"/>
                </a:solidFill>
                <a:latin typeface="Times New Roman"/>
                <a:cs typeface="Times New Roman"/>
              </a:rPr>
              <a:t>“</a:t>
            </a:r>
            <a:r>
              <a:rPr lang="en-CA" sz="1800" i="1" dirty="0" smtClean="0">
                <a:solidFill>
                  <a:srgbClr val="FFFF00"/>
                </a:solidFill>
                <a:latin typeface="Times New Roman"/>
                <a:cs typeface="Times New Roman"/>
              </a:rPr>
              <a:t>THE </a:t>
            </a:r>
            <a:r>
              <a:rPr lang="en-CA" sz="1800" i="1" dirty="0">
                <a:solidFill>
                  <a:srgbClr val="FFFF00"/>
                </a:solidFill>
                <a:latin typeface="Times New Roman"/>
                <a:cs typeface="Times New Roman"/>
              </a:rPr>
              <a:t>MAXIMUM AMOUNT OF NC INTERACTIVE'S </a:t>
            </a:r>
            <a:r>
              <a:rPr lang="en-CA" sz="1800" i="1" dirty="0">
                <a:solidFill>
                  <a:schemeClr val="bg1"/>
                </a:solidFill>
                <a:latin typeface="Times New Roman"/>
                <a:cs typeface="Times New Roman"/>
              </a:rPr>
              <a:t>(OR ANY OF ITS SHAREHOLDERS, PARTNERS, AFFILIATES, DIRECTORS, OFFICERS, SUBSIDIARIES, EMPLOYEES, AGENTS, SUPPLIERS, LICENSEES OR DISTRIBUTORS) </a:t>
            </a:r>
            <a:r>
              <a:rPr lang="en-CA" sz="1800" i="1" dirty="0">
                <a:solidFill>
                  <a:srgbClr val="FFFF00"/>
                </a:solidFill>
                <a:latin typeface="Times New Roman"/>
                <a:cs typeface="Times New Roman"/>
              </a:rPr>
              <a:t>LIABILITY TO YOU UNDER THIS AGREEMENT SHALL NOT EXCEED </a:t>
            </a:r>
            <a:r>
              <a:rPr lang="en-CA" sz="1800" i="1" dirty="0">
                <a:solidFill>
                  <a:schemeClr val="bg1"/>
                </a:solidFill>
                <a:latin typeface="Times New Roman"/>
                <a:cs typeface="Times New Roman"/>
              </a:rPr>
              <a:t>AN AMOUNT EQUAL TO THE LOWER OF THE (</a:t>
            </a:r>
            <a:r>
              <a:rPr lang="en-CA" sz="1800" i="1" dirty="0" err="1">
                <a:solidFill>
                  <a:schemeClr val="bg1"/>
                </a:solidFill>
                <a:latin typeface="Times New Roman"/>
                <a:cs typeface="Times New Roman"/>
              </a:rPr>
              <a:t>i</a:t>
            </a:r>
            <a:r>
              <a:rPr lang="en-CA" sz="1800" i="1" dirty="0">
                <a:solidFill>
                  <a:schemeClr val="bg1"/>
                </a:solidFill>
                <a:latin typeface="Times New Roman"/>
                <a:cs typeface="Times New Roman"/>
              </a:rPr>
              <a:t>) ACCOUNT FEES OR (ii) PURCHASE PRICE OF THE ADDITIONAL FEATURES EACH OF THE FOREGOING (</a:t>
            </a:r>
            <a:r>
              <a:rPr lang="en-CA" sz="1800" i="1" dirty="0" err="1">
                <a:solidFill>
                  <a:schemeClr val="bg1"/>
                </a:solidFill>
                <a:latin typeface="Times New Roman"/>
                <a:cs typeface="Times New Roman"/>
              </a:rPr>
              <a:t>i</a:t>
            </a:r>
            <a:r>
              <a:rPr lang="en-CA" sz="1800" i="1" dirty="0">
                <a:solidFill>
                  <a:schemeClr val="bg1"/>
                </a:solidFill>
                <a:latin typeface="Times New Roman"/>
                <a:cs typeface="Times New Roman"/>
              </a:rPr>
              <a:t>) OR (ii) AS PAID BY YOU TO NC INTERACTIVE IN THE PRECEDING SIX (6) MONTHS.</a:t>
            </a:r>
            <a:endParaRPr lang="en-US" sz="1800" dirty="0">
              <a:solidFill>
                <a:schemeClr val="bg1"/>
              </a:solidFill>
              <a:latin typeface="Times New Roman"/>
              <a:cs typeface="Times New Roman"/>
            </a:endParaRPr>
          </a:p>
          <a:p>
            <a:pPr marL="0" indent="0">
              <a:buNone/>
            </a:pPr>
            <a:r>
              <a:rPr lang="en-CA" sz="1800" i="1" dirty="0">
                <a:solidFill>
                  <a:srgbClr val="FFFF00"/>
                </a:solidFill>
                <a:latin typeface="Times New Roman"/>
                <a:cs typeface="Times New Roman"/>
              </a:rPr>
              <a:t>IN NO EVENT SHALL NC INTERACTIVE, NOR ANY OF ITS CONTENT PROVIDERS, SHAREHOLDERS, PARTNERS, AFFILIATES, DIRECTORS, OFFICERS, EMPLOYEES, AGENTS OR SUPPLIERS, BE LIABLE TO YOU OR TO ANY THIRD PARTY FOR ANY </a:t>
            </a:r>
            <a:r>
              <a:rPr lang="en-CA" sz="1800" i="1" dirty="0">
                <a:solidFill>
                  <a:schemeClr val="bg1"/>
                </a:solidFill>
                <a:latin typeface="Times New Roman"/>
                <a:cs typeface="Times New Roman"/>
              </a:rPr>
              <a:t>SPECIAL, INCIDENTAL, CONSEQUENTIAL, PUNITIVE OR EXEMPLARY DAMAGES, (INCLUDING, WITHOUT LIMITATION, LOSS OF BUSINESS PROFITS, BUSINESS INTERRUPTION, LOSS OF BUSINESS INFORMATION OR ANY OTHER PECUNIARY LOSS), </a:t>
            </a:r>
            <a:r>
              <a:rPr lang="en-CA" sz="1800" i="1" dirty="0">
                <a:solidFill>
                  <a:srgbClr val="FF6600"/>
                </a:solidFill>
                <a:latin typeface="Times New Roman"/>
                <a:cs typeface="Times New Roman"/>
              </a:rPr>
              <a:t>REGARDLESS OF THE THEORY OF LIABILITY</a:t>
            </a:r>
            <a:r>
              <a:rPr lang="en-CA" sz="1800" i="1" dirty="0">
                <a:solidFill>
                  <a:srgbClr val="FFFF00"/>
                </a:solidFill>
                <a:latin typeface="Times New Roman"/>
                <a:cs typeface="Times New Roman"/>
              </a:rPr>
              <a:t> </a:t>
            </a:r>
            <a:r>
              <a:rPr lang="en-CA" sz="1800" i="1" dirty="0">
                <a:solidFill>
                  <a:srgbClr val="FF6600"/>
                </a:solidFill>
                <a:latin typeface="Times New Roman"/>
                <a:cs typeface="Times New Roman"/>
              </a:rPr>
              <a:t>(INCLUDING CONTRACT, NEGLIGENCE, OR STRICT LIABILITY) </a:t>
            </a:r>
            <a:r>
              <a:rPr lang="en-CA" sz="1800" i="1" dirty="0">
                <a:solidFill>
                  <a:schemeClr val="bg1"/>
                </a:solidFill>
                <a:latin typeface="Times New Roman"/>
                <a:cs typeface="Times New Roman"/>
              </a:rPr>
              <a:t>ARISING OUT OF OR IN CONNECTION WITH THE SERVICE, THE SOFTWARE, YOUR ACCOUNT OR THIS AGREEMENT WHICH MAY BE INCURRED BY YOU, WHETHER OR NOT NC INTERACTIVE (OR ANY SUCH OTHER RELEASED PARTY) MAY HAVE BEEN ADVISED THAT ANY SUCH DAMAGES MIGHT OR COULD OCCUR.”</a:t>
            </a:r>
            <a:endParaRPr lang="en-US" sz="1800" dirty="0">
              <a:solidFill>
                <a:schemeClr val="bg1"/>
              </a:solidFill>
              <a:latin typeface="Times New Roman"/>
              <a:cs typeface="Times New Roman"/>
            </a:endParaRPr>
          </a:p>
          <a:p>
            <a:pPr lvl="0"/>
            <a:endParaRPr lang="en-US" dirty="0"/>
          </a:p>
          <a:p>
            <a:endParaRPr lang="en-US" sz="2000" dirty="0"/>
          </a:p>
        </p:txBody>
      </p:sp>
    </p:spTree>
    <p:extLst>
      <p:ext uri="{BB962C8B-B14F-4D97-AF65-F5344CB8AC3E}">
        <p14:creationId xmlns:p14="http://schemas.microsoft.com/office/powerpoint/2010/main" val="2290757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055"/>
            <a:ext cx="9144000" cy="855688"/>
          </a:xfrm>
        </p:spPr>
        <p:txBody>
          <a:bodyPr>
            <a:normAutofit/>
          </a:bodyPr>
          <a:lstStyle/>
          <a:p>
            <a:r>
              <a:rPr lang="en-US" sz="4400" b="1" dirty="0" smtClean="0">
                <a:solidFill>
                  <a:srgbClr val="FFFF00"/>
                </a:solidFill>
                <a:latin typeface="Arial"/>
                <a:cs typeface="Arial"/>
              </a:rPr>
              <a:t>Case </a:t>
            </a:r>
            <a:r>
              <a:rPr lang="en-US" sz="4400" b="1" dirty="0">
                <a:solidFill>
                  <a:srgbClr val="FFFF00"/>
                </a:solidFill>
                <a:latin typeface="Arial"/>
                <a:cs typeface="Arial"/>
              </a:rPr>
              <a:t>8</a:t>
            </a:r>
            <a:r>
              <a:rPr lang="en-US" sz="4400" b="1" dirty="0" smtClean="0">
                <a:solidFill>
                  <a:srgbClr val="FFFF00"/>
                </a:solidFill>
                <a:latin typeface="Arial"/>
                <a:cs typeface="Arial"/>
              </a:rPr>
              <a:t>: </a:t>
            </a:r>
            <a:r>
              <a:rPr lang="en-US" sz="4400" b="1" i="1" dirty="0" smtClean="0">
                <a:solidFill>
                  <a:srgbClr val="FFFF00"/>
                </a:solidFill>
                <a:latin typeface="Arial"/>
                <a:cs typeface="Arial"/>
              </a:rPr>
              <a:t>Hernandez</a:t>
            </a:r>
            <a:r>
              <a:rPr lang="en-US" sz="4400" b="1" i="1" dirty="0">
                <a:solidFill>
                  <a:srgbClr val="FFFF00"/>
                </a:solidFill>
                <a:latin typeface="Arial"/>
                <a:cs typeface="Arial"/>
              </a:rPr>
              <a:t> </a:t>
            </a:r>
            <a:r>
              <a:rPr lang="en-US" sz="4400" b="1" dirty="0">
                <a:solidFill>
                  <a:srgbClr val="FFFF00"/>
                </a:solidFill>
                <a:latin typeface="Arial"/>
                <a:cs typeface="Arial"/>
              </a:rPr>
              <a:t>(</a:t>
            </a:r>
            <a:r>
              <a:rPr lang="en-US" sz="4400" b="1" dirty="0">
                <a:solidFill>
                  <a:srgbClr val="FF6600"/>
                </a:solidFill>
                <a:latin typeface="Arial"/>
                <a:cs typeface="Arial"/>
              </a:rPr>
              <a:t>gold-farming</a:t>
            </a:r>
            <a:r>
              <a:rPr lang="en-US" sz="4400" b="1" dirty="0">
                <a:solidFill>
                  <a:srgbClr val="FFFF00"/>
                </a:solidFill>
                <a:latin typeface="Arial"/>
                <a:cs typeface="Arial"/>
              </a:rPr>
              <a:t>) </a:t>
            </a:r>
            <a:endParaRPr lang="en-US" sz="4400" b="1" u="sng" dirty="0">
              <a:solidFill>
                <a:srgbClr val="FFFF00"/>
              </a:solidFill>
              <a:latin typeface="Arial"/>
              <a:cs typeface="Arial"/>
            </a:endParaRPr>
          </a:p>
        </p:txBody>
      </p:sp>
      <p:sp>
        <p:nvSpPr>
          <p:cNvPr id="3" name="Content Placeholder 2"/>
          <p:cNvSpPr>
            <a:spLocks noGrp="1"/>
          </p:cNvSpPr>
          <p:nvPr>
            <p:ph sz="quarter" idx="10"/>
          </p:nvPr>
        </p:nvSpPr>
        <p:spPr>
          <a:xfrm>
            <a:off x="0" y="908743"/>
            <a:ext cx="9144000" cy="5584401"/>
          </a:xfrm>
        </p:spPr>
        <p:txBody>
          <a:bodyPr>
            <a:normAutofit/>
          </a:bodyPr>
          <a:lstStyle/>
          <a:p>
            <a:pPr marL="0" indent="0">
              <a:buNone/>
            </a:pPr>
            <a:r>
              <a:rPr lang="en-CA" b="1" i="1" dirty="0">
                <a:solidFill>
                  <a:srgbClr val="FFFF00"/>
                </a:solidFill>
                <a:latin typeface="+mn-lt"/>
                <a:cs typeface="Times New Roman"/>
              </a:rPr>
              <a:t>Hernandez v. Internet Gaming Entertainment, Ltd</a:t>
            </a:r>
            <a:r>
              <a:rPr lang="en-CA" b="1" i="1" dirty="0">
                <a:solidFill>
                  <a:schemeClr val="bg1"/>
                </a:solidFill>
                <a:latin typeface="+mn-lt"/>
                <a:cs typeface="Times New Roman"/>
              </a:rPr>
              <a:t>.</a:t>
            </a:r>
            <a:r>
              <a:rPr lang="en-CA" b="1" dirty="0">
                <a:solidFill>
                  <a:schemeClr val="bg1"/>
                </a:solidFill>
                <a:latin typeface="+mn-lt"/>
                <a:cs typeface="Times New Roman"/>
              </a:rPr>
              <a:t>, </a:t>
            </a:r>
            <a:r>
              <a:rPr lang="en-CA" sz="1800" dirty="0">
                <a:solidFill>
                  <a:schemeClr val="bg1"/>
                </a:solidFill>
                <a:latin typeface="+mn-lt"/>
                <a:cs typeface="Times New Roman"/>
              </a:rPr>
              <a:t>United States District Court Southern District of Florida, Case No. 07-21430-Civ-COHN/</a:t>
            </a:r>
            <a:r>
              <a:rPr lang="en-CA" sz="1800" dirty="0" smtClean="0">
                <a:solidFill>
                  <a:schemeClr val="bg1"/>
                </a:solidFill>
                <a:latin typeface="+mn-lt"/>
                <a:cs typeface="Times New Roman"/>
              </a:rPr>
              <a:t>SNOW</a:t>
            </a:r>
            <a:r>
              <a:rPr lang="en-US" sz="1800" dirty="0" smtClean="0">
                <a:solidFill>
                  <a:schemeClr val="bg1"/>
                </a:solidFill>
                <a:latin typeface="+mn-lt"/>
                <a:cs typeface="Times New Roman"/>
              </a:rPr>
              <a:t> </a:t>
            </a:r>
            <a:r>
              <a:rPr lang="en-US" b="1" dirty="0" smtClean="0">
                <a:solidFill>
                  <a:schemeClr val="bg1"/>
                </a:solidFill>
                <a:latin typeface="+mn-lt"/>
                <a:cs typeface="Times New Roman"/>
              </a:rPr>
              <a:t>(</a:t>
            </a:r>
            <a:r>
              <a:rPr lang="en-US" dirty="0">
                <a:solidFill>
                  <a:schemeClr val="bg1"/>
                </a:solidFill>
                <a:latin typeface="+mn-lt"/>
                <a:cs typeface="Times New Roman"/>
              </a:rPr>
              <a:t>Filed May 31, 2007, </a:t>
            </a:r>
            <a:r>
              <a:rPr lang="en-US" dirty="0">
                <a:solidFill>
                  <a:srgbClr val="FFFF00"/>
                </a:solidFill>
                <a:latin typeface="+mn-lt"/>
                <a:cs typeface="Times New Roman"/>
              </a:rPr>
              <a:t>Settled August 26, </a:t>
            </a:r>
            <a:r>
              <a:rPr lang="en-US" dirty="0" smtClean="0">
                <a:solidFill>
                  <a:srgbClr val="FFFF00"/>
                </a:solidFill>
                <a:latin typeface="+mn-lt"/>
                <a:cs typeface="Times New Roman"/>
              </a:rPr>
              <a:t>2008</a:t>
            </a:r>
            <a:r>
              <a:rPr lang="en-US" dirty="0" smtClean="0">
                <a:solidFill>
                  <a:schemeClr val="bg1"/>
                </a:solidFill>
                <a:latin typeface="+mn-lt"/>
                <a:cs typeface="Times New Roman"/>
              </a:rPr>
              <a:t>)</a:t>
            </a:r>
            <a:endParaRPr lang="en-US" dirty="0">
              <a:solidFill>
                <a:schemeClr val="bg1"/>
              </a:solidFill>
              <a:latin typeface="+mn-lt"/>
              <a:cs typeface="Times New Roman"/>
            </a:endParaRPr>
          </a:p>
          <a:p>
            <a:pPr marL="0" indent="0">
              <a:buNone/>
            </a:pPr>
            <a:r>
              <a:rPr lang="en-CA" b="1" dirty="0" smtClean="0">
                <a:solidFill>
                  <a:srgbClr val="FFFF00"/>
                </a:solidFill>
                <a:latin typeface="Times New Roman"/>
                <a:cs typeface="Times New Roman"/>
              </a:rPr>
              <a:t>TOU:</a:t>
            </a:r>
            <a:r>
              <a:rPr lang="en-US" b="1" dirty="0">
                <a:solidFill>
                  <a:srgbClr val="FFFF00"/>
                </a:solidFill>
                <a:latin typeface="Times New Roman"/>
                <a:cs typeface="Times New Roman"/>
              </a:rPr>
              <a:t> </a:t>
            </a:r>
            <a:r>
              <a:rPr lang="en-CA" i="1" dirty="0" smtClean="0">
                <a:solidFill>
                  <a:schemeClr val="bg1"/>
                </a:solidFill>
                <a:latin typeface="Times New Roman"/>
                <a:cs typeface="Times New Roman"/>
              </a:rPr>
              <a:t>“</a:t>
            </a:r>
            <a:r>
              <a:rPr lang="en-CA" i="1" dirty="0">
                <a:solidFill>
                  <a:srgbClr val="FFFF00"/>
                </a:solidFill>
                <a:latin typeface="Times New Roman"/>
                <a:cs typeface="Times New Roman"/>
              </a:rPr>
              <a:t>[Y]</a:t>
            </a:r>
            <a:r>
              <a:rPr lang="en-CA" i="1" dirty="0" err="1">
                <a:solidFill>
                  <a:srgbClr val="FFFF00"/>
                </a:solidFill>
                <a:latin typeface="Times New Roman"/>
                <a:cs typeface="Times New Roman"/>
              </a:rPr>
              <a:t>ou</a:t>
            </a:r>
            <a:r>
              <a:rPr lang="en-CA" i="1" dirty="0">
                <a:solidFill>
                  <a:srgbClr val="FFFF00"/>
                </a:solidFill>
                <a:latin typeface="Times New Roman"/>
                <a:cs typeface="Times New Roman"/>
              </a:rPr>
              <a:t> may not sell items for "real" money </a:t>
            </a:r>
            <a:r>
              <a:rPr lang="en-CA" i="1" dirty="0">
                <a:solidFill>
                  <a:schemeClr val="bg1"/>
                </a:solidFill>
                <a:latin typeface="Times New Roman"/>
                <a:cs typeface="Times New Roman"/>
              </a:rPr>
              <a:t>or otherwise exchange items for value outside of the [virtual world].</a:t>
            </a:r>
            <a:r>
              <a:rPr lang="en-CA" i="1" dirty="0" smtClean="0">
                <a:solidFill>
                  <a:schemeClr val="bg1"/>
                </a:solidFill>
                <a:latin typeface="Times New Roman"/>
                <a:cs typeface="Times New Roman"/>
              </a:rPr>
              <a:t>”</a:t>
            </a:r>
            <a:endParaRPr lang="en-CA" i="1" dirty="0">
              <a:solidFill>
                <a:schemeClr val="bg1"/>
              </a:solidFill>
              <a:latin typeface="Times New Roman"/>
              <a:cs typeface="Times New Roman"/>
            </a:endParaRPr>
          </a:p>
          <a:p>
            <a:pPr marL="0" indent="0">
              <a:buNone/>
            </a:pPr>
            <a:r>
              <a:rPr lang="en-US" b="1" dirty="0" smtClean="0">
                <a:solidFill>
                  <a:srgbClr val="FF6600"/>
                </a:solidFill>
                <a:latin typeface="+mn-lt"/>
                <a:cs typeface="Times New Roman"/>
              </a:rPr>
              <a:t>Complaint by gamer </a:t>
            </a:r>
            <a:r>
              <a:rPr lang="en-US" dirty="0">
                <a:solidFill>
                  <a:schemeClr val="bg1"/>
                </a:solidFill>
                <a:latin typeface="+mn-lt"/>
                <a:cs typeface="Times New Roman"/>
              </a:rPr>
              <a:t>states "</a:t>
            </a:r>
            <a:r>
              <a:rPr lang="en-US" dirty="0">
                <a:solidFill>
                  <a:srgbClr val="FFFF00"/>
                </a:solidFill>
                <a:latin typeface="+mn-lt"/>
                <a:cs typeface="Times New Roman"/>
              </a:rPr>
              <a:t>IGE’s calculated decision to reap substantial profits by knowingly interfering with and substantially impairing the intended use and enjoyment" of </a:t>
            </a:r>
            <a:r>
              <a:rPr lang="en-US" dirty="0" err="1">
                <a:solidFill>
                  <a:srgbClr val="FFFF00"/>
                </a:solidFill>
                <a:latin typeface="+mn-lt"/>
                <a:cs typeface="Times New Roman"/>
              </a:rPr>
              <a:t>WoW</a:t>
            </a:r>
            <a:r>
              <a:rPr lang="en-US" dirty="0">
                <a:solidFill>
                  <a:srgbClr val="FFFF00"/>
                </a:solidFill>
                <a:latin typeface="+mn-lt"/>
                <a:cs typeface="Times New Roman"/>
              </a:rPr>
              <a:t> through gold-farming, camping spawns and spamming chat violated </a:t>
            </a:r>
            <a:r>
              <a:rPr lang="en-US" dirty="0" err="1" smtClean="0">
                <a:solidFill>
                  <a:srgbClr val="FFFF00"/>
                </a:solidFill>
                <a:latin typeface="+mn-lt"/>
                <a:cs typeface="Times New Roman"/>
              </a:rPr>
              <a:t>WoW’s</a:t>
            </a:r>
            <a:r>
              <a:rPr lang="en-US" dirty="0" smtClean="0">
                <a:solidFill>
                  <a:srgbClr val="FFFF00"/>
                </a:solidFill>
                <a:latin typeface="+mn-lt"/>
                <a:cs typeface="Times New Roman"/>
              </a:rPr>
              <a:t> EULA &amp; </a:t>
            </a:r>
            <a:r>
              <a:rPr lang="en-US" dirty="0" err="1" smtClean="0">
                <a:solidFill>
                  <a:srgbClr val="FFFF00"/>
                </a:solidFill>
                <a:latin typeface="+mn-lt"/>
                <a:cs typeface="Times New Roman"/>
              </a:rPr>
              <a:t>ToU</a:t>
            </a:r>
            <a:r>
              <a:rPr lang="en-US" dirty="0" smtClean="0">
                <a:solidFill>
                  <a:srgbClr val="FF6600"/>
                </a:solidFill>
                <a:latin typeface="+mn-lt"/>
                <a:cs typeface="Times New Roman"/>
              </a:rPr>
              <a:t> </a:t>
            </a:r>
            <a:r>
              <a:rPr lang="en-US" dirty="0" smtClean="0">
                <a:solidFill>
                  <a:schemeClr val="bg1"/>
                </a:solidFill>
                <a:latin typeface="+mn-lt"/>
                <a:cs typeface="Times New Roman"/>
              </a:rPr>
              <a:t>leading to </a:t>
            </a:r>
            <a:r>
              <a:rPr lang="en-US" dirty="0">
                <a:solidFill>
                  <a:schemeClr val="bg1"/>
                </a:solidFill>
                <a:latin typeface="+mn-lt"/>
                <a:cs typeface="Times New Roman"/>
              </a:rPr>
              <a:t>lost time, competitive disadvantage, and diminished experience for honest game subscribers. The complaint further alleges that the </a:t>
            </a:r>
            <a:r>
              <a:rPr lang="en-US" b="1" dirty="0" smtClean="0">
                <a:solidFill>
                  <a:schemeClr val="bg1"/>
                </a:solidFill>
                <a:latin typeface="+mn-lt"/>
                <a:cs typeface="Times New Roman"/>
              </a:rPr>
              <a:t>plaintiff gamers </a:t>
            </a:r>
            <a:r>
              <a:rPr lang="en-US" dirty="0">
                <a:solidFill>
                  <a:schemeClr val="bg1"/>
                </a:solidFill>
                <a:latin typeface="+mn-lt"/>
                <a:cs typeface="Times New Roman"/>
              </a:rPr>
              <a:t>were intended third party beneficiaries of the </a:t>
            </a:r>
            <a:r>
              <a:rPr lang="en-US" dirty="0" err="1">
                <a:solidFill>
                  <a:schemeClr val="bg1"/>
                </a:solidFill>
                <a:latin typeface="+mn-lt"/>
                <a:cs typeface="Times New Roman"/>
              </a:rPr>
              <a:t>ToU</a:t>
            </a:r>
            <a:r>
              <a:rPr lang="en-US" dirty="0">
                <a:solidFill>
                  <a:schemeClr val="bg1"/>
                </a:solidFill>
                <a:latin typeface="+mn-lt"/>
                <a:cs typeface="Times New Roman"/>
              </a:rPr>
              <a:t> and EULA between IGE U.S. and Blizzard and suffered harm as a result of IGE U.S.’s breach of these </a:t>
            </a:r>
            <a:r>
              <a:rPr lang="en-US" dirty="0" smtClean="0">
                <a:solidFill>
                  <a:schemeClr val="bg1"/>
                </a:solidFill>
                <a:latin typeface="+mn-lt"/>
                <a:cs typeface="Times New Roman"/>
              </a:rPr>
              <a:t>agreements </a:t>
            </a:r>
            <a:r>
              <a:rPr lang="en-US" sz="1900" dirty="0" smtClean="0">
                <a:solidFill>
                  <a:srgbClr val="FFFF00"/>
                </a:solidFill>
                <a:latin typeface="+mn-lt"/>
                <a:cs typeface="Times New Roman"/>
              </a:rPr>
              <a:t>(contrast to Micro Star v. </a:t>
            </a:r>
            <a:r>
              <a:rPr lang="en-US" sz="1900" dirty="0" err="1" smtClean="0">
                <a:solidFill>
                  <a:srgbClr val="FFFF00"/>
                </a:solidFill>
                <a:latin typeface="+mn-lt"/>
                <a:cs typeface="Times New Roman"/>
              </a:rPr>
              <a:t>FormGen</a:t>
            </a:r>
            <a:r>
              <a:rPr lang="en-US" sz="1900" dirty="0" smtClean="0">
                <a:solidFill>
                  <a:srgbClr val="FFFF00"/>
                </a:solidFill>
                <a:latin typeface="+mn-lt"/>
                <a:cs typeface="Times New Roman"/>
              </a:rPr>
              <a:t> – Duke </a:t>
            </a:r>
            <a:r>
              <a:rPr lang="en-US" sz="1900" dirty="0" err="1" smtClean="0">
                <a:solidFill>
                  <a:srgbClr val="FFFF00"/>
                </a:solidFill>
                <a:latin typeface="+mn-lt"/>
                <a:cs typeface="Times New Roman"/>
              </a:rPr>
              <a:t>Nukem</a:t>
            </a:r>
            <a:r>
              <a:rPr lang="en-US" sz="1900" dirty="0" smtClean="0">
                <a:solidFill>
                  <a:srgbClr val="FFFF00"/>
                </a:solidFill>
                <a:latin typeface="+mn-lt"/>
                <a:cs typeface="Times New Roman"/>
              </a:rPr>
              <a:t> 3D mod disc where Micro Star was held not to be a 3</a:t>
            </a:r>
            <a:r>
              <a:rPr lang="en-US" sz="1900" baseline="30000" dirty="0" smtClean="0">
                <a:solidFill>
                  <a:srgbClr val="FFFF00"/>
                </a:solidFill>
                <a:latin typeface="+mn-lt"/>
                <a:cs typeface="Times New Roman"/>
              </a:rPr>
              <a:t>rd</a:t>
            </a:r>
            <a:r>
              <a:rPr lang="en-US" sz="1900" dirty="0" smtClean="0">
                <a:solidFill>
                  <a:srgbClr val="FFFF00"/>
                </a:solidFill>
                <a:latin typeface="+mn-lt"/>
                <a:cs typeface="Times New Roman"/>
              </a:rPr>
              <a:t> party beneficiary of an implicit license agreement between  </a:t>
            </a:r>
            <a:r>
              <a:rPr lang="en-US" sz="1900" dirty="0" err="1" smtClean="0">
                <a:solidFill>
                  <a:srgbClr val="FFFF00"/>
                </a:solidFill>
                <a:latin typeface="+mn-lt"/>
                <a:cs typeface="Times New Roman"/>
              </a:rPr>
              <a:t>FormGen</a:t>
            </a:r>
            <a:r>
              <a:rPr lang="en-US" sz="1900" dirty="0" smtClean="0">
                <a:solidFill>
                  <a:srgbClr val="FFFF00"/>
                </a:solidFill>
                <a:latin typeface="+mn-lt"/>
                <a:cs typeface="Times New Roman"/>
              </a:rPr>
              <a:t> &amp; the gamer authorizing the creation of new levels)</a:t>
            </a:r>
            <a:r>
              <a:rPr lang="en-US" sz="1900" dirty="0" smtClean="0">
                <a:solidFill>
                  <a:schemeClr val="bg1"/>
                </a:solidFill>
                <a:latin typeface="+mn-lt"/>
                <a:cs typeface="Times New Roman"/>
              </a:rPr>
              <a:t>.</a:t>
            </a:r>
            <a:endParaRPr lang="en-US" sz="1900" dirty="0">
              <a:solidFill>
                <a:schemeClr val="bg1"/>
              </a:solidFill>
              <a:latin typeface="+mn-lt"/>
              <a:cs typeface="Times New Roman"/>
            </a:endParaRPr>
          </a:p>
          <a:p>
            <a:pPr marL="0" indent="0">
              <a:buNone/>
            </a:pPr>
            <a:endParaRPr lang="en-US" dirty="0"/>
          </a:p>
          <a:p>
            <a:endParaRPr lang="en-US" dirty="0"/>
          </a:p>
        </p:txBody>
      </p:sp>
    </p:spTree>
    <p:extLst>
      <p:ext uri="{BB962C8B-B14F-4D97-AF65-F5344CB8AC3E}">
        <p14:creationId xmlns:p14="http://schemas.microsoft.com/office/powerpoint/2010/main" val="1933394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055"/>
            <a:ext cx="9144000" cy="776511"/>
          </a:xfrm>
        </p:spPr>
        <p:txBody>
          <a:bodyPr>
            <a:normAutofit fontScale="90000"/>
          </a:bodyPr>
          <a:lstStyle/>
          <a:p>
            <a:r>
              <a:rPr lang="en-US" sz="3200" dirty="0" smtClean="0"/>
              <a:t> </a:t>
            </a:r>
            <a:r>
              <a:rPr lang="en-US" sz="3600" b="1" i="1" dirty="0">
                <a:solidFill>
                  <a:srgbClr val="FFFF00"/>
                </a:solidFill>
                <a:latin typeface="Arial"/>
                <a:cs typeface="Arial"/>
              </a:rPr>
              <a:t> </a:t>
            </a:r>
            <a:r>
              <a:rPr lang="en-US" sz="3600" b="1" dirty="0" smtClean="0">
                <a:solidFill>
                  <a:srgbClr val="FFFF00"/>
                </a:solidFill>
                <a:latin typeface="Arial"/>
                <a:cs typeface="Arial"/>
              </a:rPr>
              <a:t>Case 9: </a:t>
            </a:r>
            <a:r>
              <a:rPr lang="en-US" sz="3600" b="1" i="1" dirty="0" smtClean="0">
                <a:solidFill>
                  <a:srgbClr val="FFFF00"/>
                </a:solidFill>
                <a:latin typeface="Arial"/>
                <a:cs typeface="Arial"/>
              </a:rPr>
              <a:t>Zynga v. </a:t>
            </a:r>
            <a:r>
              <a:rPr lang="en-US" sz="3600" b="1" i="1" dirty="0" err="1" smtClean="0">
                <a:solidFill>
                  <a:srgbClr val="FFFF00"/>
                </a:solidFill>
                <a:latin typeface="Arial"/>
                <a:cs typeface="Arial"/>
              </a:rPr>
              <a:t>Labrasca</a:t>
            </a:r>
            <a:r>
              <a:rPr lang="en-US" sz="3600" b="1" i="1" dirty="0" smtClean="0">
                <a:solidFill>
                  <a:srgbClr val="FFFF00"/>
                </a:solidFill>
                <a:latin typeface="Arial"/>
                <a:cs typeface="Arial"/>
              </a:rPr>
              <a:t> </a:t>
            </a:r>
            <a:r>
              <a:rPr lang="en-US" sz="3600" b="1" dirty="0" smtClean="0">
                <a:solidFill>
                  <a:srgbClr val="FFFF00"/>
                </a:solidFill>
                <a:latin typeface="Arial"/>
                <a:cs typeface="Arial"/>
              </a:rPr>
              <a:t>(</a:t>
            </a:r>
            <a:r>
              <a:rPr lang="en-US" sz="3600" b="1" dirty="0" smtClean="0">
                <a:solidFill>
                  <a:srgbClr val="FF6600"/>
                </a:solidFill>
                <a:latin typeface="Arial"/>
                <a:cs typeface="Arial"/>
              </a:rPr>
              <a:t>virtual currency</a:t>
            </a:r>
            <a:r>
              <a:rPr lang="en-US" sz="3600" b="1" dirty="0" smtClean="0">
                <a:solidFill>
                  <a:srgbClr val="FFFF00"/>
                </a:solidFill>
                <a:latin typeface="Arial"/>
                <a:cs typeface="Arial"/>
              </a:rPr>
              <a:t>)</a:t>
            </a:r>
            <a:endParaRPr lang="en-US" sz="3600" b="1" u="sng" dirty="0">
              <a:solidFill>
                <a:srgbClr val="FFFF00"/>
              </a:solidFill>
              <a:latin typeface="Arial"/>
              <a:cs typeface="Arial"/>
            </a:endParaRPr>
          </a:p>
        </p:txBody>
      </p:sp>
      <p:sp>
        <p:nvSpPr>
          <p:cNvPr id="3" name="Content Placeholder 2"/>
          <p:cNvSpPr>
            <a:spLocks noGrp="1"/>
          </p:cNvSpPr>
          <p:nvPr>
            <p:ph sz="quarter" idx="10"/>
          </p:nvPr>
        </p:nvSpPr>
        <p:spPr>
          <a:xfrm>
            <a:off x="0" y="931981"/>
            <a:ext cx="9144000" cy="6165415"/>
          </a:xfrm>
        </p:spPr>
        <p:txBody>
          <a:bodyPr/>
          <a:lstStyle/>
          <a:p>
            <a:pPr marL="0" lvl="0" indent="0">
              <a:buNone/>
            </a:pPr>
            <a:r>
              <a:rPr lang="en-CA" b="1" i="1" dirty="0" err="1" smtClean="0">
                <a:solidFill>
                  <a:srgbClr val="FFFF00"/>
                </a:solidFill>
                <a:latin typeface="+mn-lt"/>
                <a:cs typeface="Times New Roman"/>
              </a:rPr>
              <a:t>Zynga</a:t>
            </a:r>
            <a:r>
              <a:rPr lang="en-CA" b="1" i="1" dirty="0" smtClean="0">
                <a:solidFill>
                  <a:srgbClr val="FFFF00"/>
                </a:solidFill>
                <a:latin typeface="+mn-lt"/>
                <a:cs typeface="Times New Roman"/>
              </a:rPr>
              <a:t> </a:t>
            </a:r>
            <a:r>
              <a:rPr lang="en-CA" b="1" i="1" dirty="0">
                <a:solidFill>
                  <a:srgbClr val="FFFF00"/>
                </a:solidFill>
                <a:latin typeface="+mn-lt"/>
                <a:cs typeface="Times New Roman"/>
              </a:rPr>
              <a:t>Game Network, Inc. v. </a:t>
            </a:r>
            <a:r>
              <a:rPr lang="en-CA" b="1" i="1" dirty="0" err="1">
                <a:solidFill>
                  <a:srgbClr val="FFFF00"/>
                </a:solidFill>
                <a:latin typeface="+mn-lt"/>
                <a:cs typeface="Times New Roman"/>
              </a:rPr>
              <a:t>Labrasca</a:t>
            </a:r>
            <a:r>
              <a:rPr lang="en-CA" b="1" dirty="0">
                <a:solidFill>
                  <a:schemeClr val="bg1"/>
                </a:solidFill>
                <a:latin typeface="+mn-lt"/>
                <a:cs typeface="Times New Roman"/>
              </a:rPr>
              <a:t>, </a:t>
            </a:r>
            <a:r>
              <a:rPr lang="en-CA" sz="2000" dirty="0">
                <a:solidFill>
                  <a:schemeClr val="bg1"/>
                </a:solidFill>
                <a:latin typeface="+mn-lt"/>
                <a:cs typeface="Times New Roman"/>
              </a:rPr>
              <a:t>District Court for N.D. Cal., Case No. 5:09-cv-02958-</a:t>
            </a:r>
            <a:r>
              <a:rPr lang="en-CA" sz="2000" dirty="0" smtClean="0">
                <a:solidFill>
                  <a:schemeClr val="bg1"/>
                </a:solidFill>
                <a:latin typeface="+mn-lt"/>
                <a:cs typeface="Times New Roman"/>
              </a:rPr>
              <a:t>PVT</a:t>
            </a:r>
            <a:r>
              <a:rPr lang="en-US" sz="2000" dirty="0" smtClean="0">
                <a:solidFill>
                  <a:schemeClr val="bg1"/>
                </a:solidFill>
                <a:latin typeface="+mn-lt"/>
                <a:cs typeface="Times New Roman"/>
              </a:rPr>
              <a:t> </a:t>
            </a:r>
            <a:r>
              <a:rPr lang="en-US" b="1" dirty="0" smtClean="0">
                <a:solidFill>
                  <a:schemeClr val="bg1"/>
                </a:solidFill>
                <a:latin typeface="+mn-lt"/>
                <a:cs typeface="Times New Roman"/>
              </a:rPr>
              <a:t>(2009)</a:t>
            </a:r>
          </a:p>
          <a:p>
            <a:pPr marL="0" indent="0">
              <a:buNone/>
            </a:pPr>
            <a:r>
              <a:rPr lang="en-US" dirty="0">
                <a:solidFill>
                  <a:schemeClr val="bg1"/>
                </a:solidFill>
                <a:latin typeface="+mn-lt"/>
                <a:cs typeface="Times New Roman"/>
              </a:rPr>
              <a:t>Zynga commenced action against </a:t>
            </a:r>
            <a:r>
              <a:rPr lang="en-US" dirty="0" err="1">
                <a:solidFill>
                  <a:schemeClr val="bg1"/>
                </a:solidFill>
                <a:latin typeface="+mn-lt"/>
                <a:cs typeface="Times New Roman"/>
              </a:rPr>
              <a:t>Labrasca</a:t>
            </a:r>
            <a:r>
              <a:rPr lang="en-US" dirty="0">
                <a:solidFill>
                  <a:schemeClr val="bg1"/>
                </a:solidFill>
                <a:latin typeface="+mn-lt"/>
                <a:cs typeface="Times New Roman"/>
              </a:rPr>
              <a:t> for infringing the trademark ZYNGA and violating its Texas Hold ‘</a:t>
            </a:r>
            <a:r>
              <a:rPr lang="en-US" dirty="0" err="1">
                <a:solidFill>
                  <a:schemeClr val="bg1"/>
                </a:solidFill>
                <a:latin typeface="+mn-lt"/>
                <a:cs typeface="Times New Roman"/>
              </a:rPr>
              <a:t>Em</a:t>
            </a:r>
            <a:r>
              <a:rPr lang="en-US" dirty="0">
                <a:solidFill>
                  <a:schemeClr val="bg1"/>
                </a:solidFill>
                <a:latin typeface="+mn-lt"/>
                <a:cs typeface="Times New Roman"/>
              </a:rPr>
              <a:t> Poker </a:t>
            </a:r>
            <a:r>
              <a:rPr lang="en-US" dirty="0" err="1">
                <a:solidFill>
                  <a:schemeClr val="bg1"/>
                </a:solidFill>
                <a:latin typeface="+mn-lt"/>
                <a:cs typeface="Times New Roman"/>
              </a:rPr>
              <a:t>ToS</a:t>
            </a:r>
            <a:r>
              <a:rPr lang="en-US" dirty="0">
                <a:solidFill>
                  <a:schemeClr val="bg1"/>
                </a:solidFill>
                <a:latin typeface="+mn-lt"/>
                <a:cs typeface="Times New Roman"/>
              </a:rPr>
              <a:t>. </a:t>
            </a:r>
            <a:r>
              <a:rPr lang="en-US" dirty="0">
                <a:solidFill>
                  <a:srgbClr val="FFFF00"/>
                </a:solidFill>
                <a:latin typeface="+mn-lt"/>
                <a:cs typeface="Times New Roman"/>
              </a:rPr>
              <a:t>Zynga alleges that </a:t>
            </a:r>
            <a:r>
              <a:rPr lang="en-US" dirty="0" err="1">
                <a:solidFill>
                  <a:srgbClr val="FFFF00"/>
                </a:solidFill>
                <a:latin typeface="+mn-lt"/>
                <a:cs typeface="Times New Roman"/>
              </a:rPr>
              <a:t>Labrasca</a:t>
            </a:r>
            <a:r>
              <a:rPr lang="en-US" dirty="0">
                <a:solidFill>
                  <a:srgbClr val="FFFF00"/>
                </a:solidFill>
                <a:latin typeface="+mn-lt"/>
                <a:cs typeface="Times New Roman"/>
              </a:rPr>
              <a:t> runs a number of websites using the ZYNGA trademark which sell virtual poker chips usable online in the game</a:t>
            </a:r>
            <a:r>
              <a:rPr lang="en-US" dirty="0">
                <a:solidFill>
                  <a:schemeClr val="bg1"/>
                </a:solidFill>
                <a:latin typeface="+mn-lt"/>
                <a:cs typeface="Times New Roman"/>
              </a:rPr>
              <a:t>. By </a:t>
            </a:r>
            <a:r>
              <a:rPr lang="en-US" dirty="0">
                <a:solidFill>
                  <a:srgbClr val="FF6600"/>
                </a:solidFill>
                <a:latin typeface="+mn-lt"/>
                <a:cs typeface="Times New Roman"/>
              </a:rPr>
              <a:t>consent judgment </a:t>
            </a:r>
            <a:r>
              <a:rPr lang="en-US" dirty="0">
                <a:solidFill>
                  <a:schemeClr val="bg1"/>
                </a:solidFill>
                <a:latin typeface="+mn-lt"/>
                <a:cs typeface="Times New Roman"/>
              </a:rPr>
              <a:t>in 2009 Zynga received $45,000 as well as fees and costs. </a:t>
            </a:r>
            <a:endParaRPr lang="en-US" dirty="0" smtClean="0">
              <a:solidFill>
                <a:schemeClr val="bg1"/>
              </a:solidFill>
              <a:latin typeface="+mn-lt"/>
              <a:cs typeface="Times New Roman"/>
            </a:endParaRPr>
          </a:p>
          <a:p>
            <a:pPr marL="0" indent="0">
              <a:buNone/>
            </a:pPr>
            <a:r>
              <a:rPr lang="en-US" dirty="0" smtClean="0">
                <a:solidFill>
                  <a:schemeClr val="bg1"/>
                </a:solidFill>
                <a:latin typeface="Times New Roman"/>
                <a:cs typeface="Times New Roman"/>
              </a:rPr>
              <a:t>----------------------------------------------------------------------------------------</a:t>
            </a:r>
            <a:endParaRPr lang="en-US" dirty="0">
              <a:solidFill>
                <a:schemeClr val="bg1"/>
              </a:solidFill>
              <a:latin typeface="Times New Roman"/>
              <a:cs typeface="Times New Roman"/>
            </a:endParaRPr>
          </a:p>
          <a:p>
            <a:pPr marL="0" indent="0">
              <a:buNone/>
            </a:pPr>
            <a:r>
              <a:rPr lang="en-CA" dirty="0">
                <a:solidFill>
                  <a:schemeClr val="bg1"/>
                </a:solidFill>
                <a:latin typeface="Times New Roman"/>
                <a:cs typeface="Times New Roman"/>
              </a:rPr>
              <a:t>“The </a:t>
            </a:r>
            <a:r>
              <a:rPr lang="en-CA" dirty="0">
                <a:solidFill>
                  <a:srgbClr val="FFFF00"/>
                </a:solidFill>
                <a:latin typeface="Times New Roman"/>
                <a:cs typeface="Times New Roman"/>
              </a:rPr>
              <a:t>Terms of Service </a:t>
            </a:r>
            <a:r>
              <a:rPr lang="en-CA" dirty="0">
                <a:solidFill>
                  <a:schemeClr val="bg1"/>
                </a:solidFill>
                <a:latin typeface="Times New Roman"/>
                <a:cs typeface="Times New Roman"/>
              </a:rPr>
              <a:t>that govern users' play of the </a:t>
            </a:r>
            <a:r>
              <a:rPr lang="en-CA" dirty="0" smtClean="0">
                <a:solidFill>
                  <a:schemeClr val="bg1"/>
                </a:solidFill>
                <a:latin typeface="Times New Roman"/>
                <a:cs typeface="Times New Roman"/>
              </a:rPr>
              <a:t>Game </a:t>
            </a:r>
            <a:r>
              <a:rPr lang="en-CA" dirty="0">
                <a:solidFill>
                  <a:schemeClr val="bg1"/>
                </a:solidFill>
                <a:latin typeface="Times New Roman"/>
                <a:cs typeface="Times New Roman"/>
              </a:rPr>
              <a:t>provide that the </a:t>
            </a:r>
            <a:r>
              <a:rPr lang="en-CA" dirty="0">
                <a:solidFill>
                  <a:srgbClr val="FFFF00"/>
                </a:solidFill>
                <a:latin typeface="Times New Roman"/>
                <a:cs typeface="Times New Roman"/>
              </a:rPr>
              <a:t>"chips" used in the Game "are not redeemable for any sum of' real world' money</a:t>
            </a:r>
            <a:r>
              <a:rPr lang="en-CA" dirty="0">
                <a:solidFill>
                  <a:schemeClr val="bg1"/>
                </a:solidFill>
                <a:latin typeface="Times New Roman"/>
                <a:cs typeface="Times New Roman"/>
              </a:rPr>
              <a:t> or monetary value." The Terms of Service also prohibit sale of "chips" "for 'real world' money" and prohibit the use of the Game for unacceptable purposes, including activity in "conflict with the spirit or intent of' the Game.</a:t>
            </a:r>
            <a:r>
              <a:rPr lang="en-CA" dirty="0" smtClean="0">
                <a:solidFill>
                  <a:schemeClr val="bg1"/>
                </a:solidFill>
                <a:latin typeface="Times New Roman"/>
                <a:cs typeface="Times New Roman"/>
              </a:rPr>
              <a:t>”</a:t>
            </a:r>
          </a:p>
          <a:p>
            <a:pPr marL="0" indent="0">
              <a:buNone/>
            </a:pPr>
            <a:endParaRPr lang="en-CA" dirty="0" smtClean="0"/>
          </a:p>
          <a:p>
            <a:pPr marL="0" indent="0">
              <a:buNone/>
            </a:pPr>
            <a:endParaRPr lang="en-US" dirty="0"/>
          </a:p>
          <a:p>
            <a:endParaRPr lang="en-US" dirty="0"/>
          </a:p>
        </p:txBody>
      </p:sp>
    </p:spTree>
    <p:extLst>
      <p:ext uri="{BB962C8B-B14F-4D97-AF65-F5344CB8AC3E}">
        <p14:creationId xmlns:p14="http://schemas.microsoft.com/office/powerpoint/2010/main" val="158942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sz="4400" b="1" dirty="0" smtClean="0">
                <a:solidFill>
                  <a:srgbClr val="FFFF00"/>
                </a:solidFill>
                <a:latin typeface="Arial"/>
                <a:cs typeface="Arial"/>
              </a:rPr>
              <a:t>  Case </a:t>
            </a:r>
            <a:r>
              <a:rPr lang="en-US" sz="4400" b="1" dirty="0">
                <a:solidFill>
                  <a:srgbClr val="FFFF00"/>
                </a:solidFill>
                <a:latin typeface="Arial"/>
                <a:cs typeface="Arial"/>
              </a:rPr>
              <a:t>10: </a:t>
            </a:r>
            <a:r>
              <a:rPr lang="en-US" sz="4400" b="1" dirty="0" smtClean="0">
                <a:latin typeface="Arial"/>
                <a:cs typeface="Arial"/>
              </a:rPr>
              <a:t> </a:t>
            </a:r>
            <a:r>
              <a:rPr lang="en-US" sz="4400" b="1" i="1" dirty="0" err="1" smtClean="0">
                <a:solidFill>
                  <a:srgbClr val="FFFF00"/>
                </a:solidFill>
                <a:latin typeface="Arial"/>
                <a:cs typeface="Arial"/>
              </a:rPr>
              <a:t>Evony</a:t>
            </a:r>
            <a:r>
              <a:rPr lang="en-US" sz="4400" b="1" i="1" dirty="0" smtClean="0">
                <a:solidFill>
                  <a:srgbClr val="FFFF00"/>
                </a:solidFill>
                <a:latin typeface="Arial"/>
                <a:cs typeface="Arial"/>
              </a:rPr>
              <a:t> </a:t>
            </a:r>
            <a:r>
              <a:rPr lang="en-US" sz="4400" b="1" i="1" dirty="0">
                <a:solidFill>
                  <a:srgbClr val="FFFF00"/>
                </a:solidFill>
                <a:latin typeface="Arial"/>
                <a:cs typeface="Arial"/>
              </a:rPr>
              <a:t>v. </a:t>
            </a:r>
            <a:r>
              <a:rPr lang="en-US" sz="4400" b="1" i="1" dirty="0" smtClean="0">
                <a:solidFill>
                  <a:srgbClr val="FFFF00"/>
                </a:solidFill>
                <a:latin typeface="Arial"/>
                <a:cs typeface="Arial"/>
              </a:rPr>
              <a:t>Holland </a:t>
            </a:r>
            <a:endParaRPr lang="en-US" sz="4400" b="1" i="1" dirty="0">
              <a:solidFill>
                <a:srgbClr val="FFFF00"/>
              </a:solidFill>
              <a:latin typeface="Arial"/>
              <a:cs typeface="Arial"/>
            </a:endParaRPr>
          </a:p>
        </p:txBody>
      </p:sp>
      <p:sp>
        <p:nvSpPr>
          <p:cNvPr id="3" name="Content Placeholder 2"/>
          <p:cNvSpPr>
            <a:spLocks noGrp="1"/>
          </p:cNvSpPr>
          <p:nvPr>
            <p:ph sz="quarter" idx="10"/>
          </p:nvPr>
        </p:nvSpPr>
        <p:spPr>
          <a:xfrm>
            <a:off x="0" y="1016001"/>
            <a:ext cx="9144000" cy="5439832"/>
          </a:xfrm>
        </p:spPr>
        <p:txBody>
          <a:bodyPr>
            <a:normAutofit/>
          </a:bodyPr>
          <a:lstStyle/>
          <a:p>
            <a:r>
              <a:rPr lang="en-US" dirty="0">
                <a:solidFill>
                  <a:srgbClr val="FFFF00"/>
                </a:solidFill>
                <a:latin typeface="+mn-lt"/>
                <a:cs typeface="Times New Roman"/>
              </a:rPr>
              <a:t>Evony operated a MMO strategy game</a:t>
            </a:r>
            <a:r>
              <a:rPr lang="en-US" dirty="0">
                <a:solidFill>
                  <a:schemeClr val="bg1"/>
                </a:solidFill>
                <a:latin typeface="+mn-lt"/>
                <a:cs typeface="Times New Roman"/>
              </a:rPr>
              <a:t>. The business model of the game was based on players purchasing virtual items, </a:t>
            </a:r>
            <a:r>
              <a:rPr lang="en-US" dirty="0" smtClean="0">
                <a:solidFill>
                  <a:schemeClr val="bg1"/>
                </a:solidFill>
                <a:latin typeface="+mn-lt"/>
                <a:cs typeface="Times New Roman"/>
              </a:rPr>
              <a:t>not subscriptions. </a:t>
            </a:r>
            <a:r>
              <a:rPr lang="en-US" dirty="0" smtClean="0">
                <a:solidFill>
                  <a:srgbClr val="FFFF00"/>
                </a:solidFill>
                <a:latin typeface="+mn-lt"/>
                <a:cs typeface="Times New Roman"/>
              </a:rPr>
              <a:t>The </a:t>
            </a:r>
            <a:r>
              <a:rPr lang="en-US" dirty="0">
                <a:solidFill>
                  <a:srgbClr val="FFFF00"/>
                </a:solidFill>
                <a:latin typeface="+mn-lt"/>
                <a:cs typeface="Times New Roman"/>
              </a:rPr>
              <a:t>action claims the defendant operated a server, copied and published a version of the game called "Evony Second Opinion." </a:t>
            </a:r>
            <a:r>
              <a:rPr lang="en-US" dirty="0">
                <a:solidFill>
                  <a:schemeClr val="bg1"/>
                </a:solidFill>
                <a:latin typeface="+mn-lt"/>
                <a:cs typeface="Times New Roman"/>
              </a:rPr>
              <a:t> </a:t>
            </a:r>
            <a:r>
              <a:rPr lang="en-US" dirty="0" err="1">
                <a:solidFill>
                  <a:schemeClr val="bg1"/>
                </a:solidFill>
                <a:latin typeface="+mn-lt"/>
                <a:cs typeface="Times New Roman"/>
              </a:rPr>
              <a:t>Evony’s</a:t>
            </a:r>
            <a:r>
              <a:rPr lang="en-US" dirty="0">
                <a:solidFill>
                  <a:schemeClr val="bg1"/>
                </a:solidFill>
                <a:latin typeface="+mn-lt"/>
                <a:cs typeface="Times New Roman"/>
              </a:rPr>
              <a:t> action against Holland claimed breach of contract, trademark infringement, copyright infringement etc. </a:t>
            </a:r>
            <a:r>
              <a:rPr lang="en-US" b="1" i="1" dirty="0">
                <a:solidFill>
                  <a:srgbClr val="FF6600"/>
                </a:solidFill>
                <a:latin typeface="+mn-lt"/>
                <a:cs typeface="Times New Roman"/>
              </a:rPr>
              <a:t>Default judgment </a:t>
            </a:r>
            <a:r>
              <a:rPr lang="en-US" dirty="0">
                <a:solidFill>
                  <a:srgbClr val="FF6600"/>
                </a:solidFill>
                <a:latin typeface="+mn-lt"/>
                <a:cs typeface="Times New Roman"/>
              </a:rPr>
              <a:t>for $300,000 was awarded in Jan. 2011.</a:t>
            </a:r>
          </a:p>
          <a:p>
            <a:r>
              <a:rPr lang="en-US" dirty="0" smtClean="0">
                <a:solidFill>
                  <a:schemeClr val="bg1"/>
                </a:solidFill>
                <a:latin typeface="+mn-lt"/>
                <a:cs typeface="Times New Roman"/>
              </a:rPr>
              <a:t>Judgment </a:t>
            </a:r>
            <a:r>
              <a:rPr lang="en-US" dirty="0">
                <a:solidFill>
                  <a:schemeClr val="bg1"/>
                </a:solidFill>
                <a:latin typeface="+mn-lt"/>
                <a:cs typeface="Times New Roman"/>
              </a:rPr>
              <a:t>@: </a:t>
            </a:r>
            <a:r>
              <a:rPr lang="en-US" sz="1800" dirty="0">
                <a:solidFill>
                  <a:schemeClr val="bg1"/>
                </a:solidFill>
                <a:latin typeface="Times New Roman"/>
                <a:cs typeface="Times New Roman"/>
                <a:hlinkClick r:id="rId2"/>
              </a:rPr>
              <a:t>http://scholar.google.ca/scholar_case?case=7727257468813299449&amp;hl=en&amp;as_sdt=2&amp;as_vis=1&amp;oi=scholarr&amp;sa=X&amp;ei=9J8RUbjpJ-GmigL--YHICA&amp;ved=</a:t>
            </a:r>
            <a:r>
              <a:rPr lang="en-US" sz="1800" dirty="0" smtClean="0">
                <a:solidFill>
                  <a:schemeClr val="bg1"/>
                </a:solidFill>
                <a:latin typeface="Times New Roman"/>
                <a:cs typeface="Times New Roman"/>
                <a:hlinkClick r:id="rId2"/>
              </a:rPr>
              <a:t>0CDAQgAMoADAA</a:t>
            </a:r>
            <a:endParaRPr lang="en-US" sz="1800" dirty="0" smtClean="0">
              <a:solidFill>
                <a:schemeClr val="bg1"/>
              </a:solidFill>
              <a:latin typeface="Times New Roman"/>
              <a:cs typeface="Times New Roman"/>
            </a:endParaRPr>
          </a:p>
          <a:p>
            <a:r>
              <a:rPr lang="en-US" dirty="0" smtClean="0">
                <a:solidFill>
                  <a:schemeClr val="bg1"/>
                </a:solidFill>
                <a:latin typeface="+mn-lt"/>
                <a:cs typeface="Times New Roman"/>
              </a:rPr>
              <a:t>Pleading </a:t>
            </a:r>
            <a:r>
              <a:rPr lang="en-US" dirty="0">
                <a:solidFill>
                  <a:schemeClr val="bg1"/>
                </a:solidFill>
                <a:latin typeface="+mn-lt"/>
                <a:cs typeface="Times New Roman"/>
              </a:rPr>
              <a:t>@</a:t>
            </a:r>
            <a:r>
              <a:rPr lang="en-US" dirty="0" smtClean="0">
                <a:solidFill>
                  <a:schemeClr val="bg1"/>
                </a:solidFill>
                <a:latin typeface="+mn-lt"/>
                <a:cs typeface="Times New Roman"/>
              </a:rPr>
              <a:t>: </a:t>
            </a:r>
            <a:r>
              <a:rPr lang="en-US" sz="1800" dirty="0" smtClean="0">
                <a:solidFill>
                  <a:schemeClr val="bg1"/>
                </a:solidFill>
                <a:latin typeface="Times New Roman"/>
                <a:cs typeface="Times New Roman"/>
                <a:hlinkClick r:id="rId3"/>
              </a:rPr>
              <a:t>http</a:t>
            </a:r>
            <a:r>
              <a:rPr lang="en-US" sz="1800" dirty="0">
                <a:solidFill>
                  <a:schemeClr val="bg1"/>
                </a:solidFill>
                <a:latin typeface="Times New Roman"/>
                <a:cs typeface="Times New Roman"/>
                <a:hlinkClick r:id="rId3"/>
              </a:rPr>
              <a:t>://www.scribd.com/doc/47426727/Evony-v-Holland-11-Cv-00064-TFM-W-D-Pa-Jan-18-</a:t>
            </a:r>
            <a:r>
              <a:rPr lang="en-US" sz="1800" dirty="0" smtClean="0">
                <a:solidFill>
                  <a:schemeClr val="bg1"/>
                </a:solidFill>
                <a:latin typeface="Times New Roman"/>
                <a:cs typeface="Times New Roman"/>
                <a:hlinkClick r:id="rId3"/>
              </a:rPr>
              <a:t>2011</a:t>
            </a:r>
            <a:endParaRPr lang="en-US" sz="1800" dirty="0" smtClean="0">
              <a:solidFill>
                <a:schemeClr val="bg1"/>
              </a:solidFill>
              <a:latin typeface="Times New Roman"/>
              <a:cs typeface="Times New Roman"/>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3565027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2031"/>
          </a:xfrm>
        </p:spPr>
        <p:txBody>
          <a:bodyPr>
            <a:normAutofit fontScale="90000"/>
          </a:bodyPr>
          <a:lstStyle/>
          <a:p>
            <a:r>
              <a:rPr lang="en-US" b="1" i="1" dirty="0" err="1" smtClean="0">
                <a:solidFill>
                  <a:srgbClr val="FFFF00"/>
                </a:solidFill>
                <a:latin typeface="Arial"/>
                <a:cs typeface="Arial"/>
              </a:rPr>
              <a:t>Evony</a:t>
            </a:r>
            <a:r>
              <a:rPr lang="en-US" b="1" i="1" dirty="0" smtClean="0">
                <a:solidFill>
                  <a:srgbClr val="FFFF00"/>
                </a:solidFill>
                <a:latin typeface="Arial"/>
                <a:cs typeface="Arial"/>
              </a:rPr>
              <a:t> </a:t>
            </a:r>
            <a:r>
              <a:rPr lang="en-US" b="1" i="1" dirty="0">
                <a:solidFill>
                  <a:srgbClr val="FFFF00"/>
                </a:solidFill>
                <a:latin typeface="Arial"/>
                <a:cs typeface="Arial"/>
              </a:rPr>
              <a:t>v. </a:t>
            </a:r>
            <a:r>
              <a:rPr lang="en-US" b="1" i="1" dirty="0" smtClean="0">
                <a:solidFill>
                  <a:srgbClr val="FFFF00"/>
                </a:solidFill>
                <a:latin typeface="Arial"/>
                <a:cs typeface="Arial"/>
              </a:rPr>
              <a:t>Holland – </a:t>
            </a:r>
            <a:r>
              <a:rPr lang="en-US" b="1" dirty="0" err="1" smtClean="0">
                <a:solidFill>
                  <a:srgbClr val="FFFF00"/>
                </a:solidFill>
                <a:latin typeface="Arial"/>
                <a:cs typeface="Arial"/>
              </a:rPr>
              <a:t>con’d</a:t>
            </a:r>
            <a:r>
              <a:rPr lang="en-US" b="1" i="1" dirty="0" smtClean="0">
                <a:solidFill>
                  <a:srgbClr val="FFFF00"/>
                </a:solidFill>
                <a:latin typeface="Arial"/>
                <a:cs typeface="Arial"/>
              </a:rPr>
              <a:t> </a:t>
            </a:r>
            <a:r>
              <a:rPr lang="en-US" b="1" dirty="0" smtClean="0">
                <a:solidFill>
                  <a:srgbClr val="FFFF00"/>
                </a:solidFill>
                <a:latin typeface="Arial"/>
                <a:cs typeface="Arial"/>
              </a:rPr>
              <a:t>(</a:t>
            </a:r>
            <a:r>
              <a:rPr lang="en-US" b="1" dirty="0" smtClean="0">
                <a:solidFill>
                  <a:srgbClr val="FF6600"/>
                </a:solidFill>
                <a:latin typeface="Arial"/>
                <a:cs typeface="Arial"/>
              </a:rPr>
              <a:t>on-line clone</a:t>
            </a:r>
            <a:r>
              <a:rPr lang="en-US" b="1" dirty="0" smtClean="0">
                <a:solidFill>
                  <a:srgbClr val="FFFF00"/>
                </a:solidFill>
                <a:latin typeface="Arial"/>
                <a:cs typeface="Arial"/>
              </a:rPr>
              <a:t>)</a:t>
            </a:r>
            <a:endParaRPr lang="en-US" b="1" dirty="0">
              <a:solidFill>
                <a:srgbClr val="FFFF00"/>
              </a:solidFill>
              <a:latin typeface="Arial"/>
              <a:cs typeface="Arial"/>
            </a:endParaRPr>
          </a:p>
        </p:txBody>
      </p:sp>
      <p:sp>
        <p:nvSpPr>
          <p:cNvPr id="3" name="Content Placeholder 2"/>
          <p:cNvSpPr>
            <a:spLocks noGrp="1"/>
          </p:cNvSpPr>
          <p:nvPr>
            <p:ph sz="quarter" idx="10"/>
          </p:nvPr>
        </p:nvSpPr>
        <p:spPr>
          <a:xfrm>
            <a:off x="0" y="772032"/>
            <a:ext cx="9144000" cy="5830042"/>
          </a:xfrm>
        </p:spPr>
        <p:txBody>
          <a:bodyPr>
            <a:normAutofit fontScale="55000" lnSpcReduction="20000"/>
          </a:bodyPr>
          <a:lstStyle/>
          <a:p>
            <a:pPr marL="0" lvl="0" indent="0">
              <a:lnSpc>
                <a:spcPct val="90000"/>
              </a:lnSpc>
              <a:buNone/>
            </a:pPr>
            <a:r>
              <a:rPr lang="en-CA" sz="3200" b="1" i="1" dirty="0">
                <a:solidFill>
                  <a:srgbClr val="FFFF00"/>
                </a:solidFill>
                <a:latin typeface="+mn-lt"/>
                <a:cs typeface="Times New Roman"/>
              </a:rPr>
              <a:t>Evony, LLC et. al. v. Holland</a:t>
            </a:r>
            <a:r>
              <a:rPr lang="en-CA" sz="3200" b="1" dirty="0">
                <a:solidFill>
                  <a:srgbClr val="FFFF00"/>
                </a:solidFill>
                <a:latin typeface="+mn-lt"/>
                <a:cs typeface="Times New Roman"/>
              </a:rPr>
              <a:t>, </a:t>
            </a:r>
            <a:r>
              <a:rPr lang="en-CA" sz="3200" dirty="0">
                <a:solidFill>
                  <a:srgbClr val="FFFFFF"/>
                </a:solidFill>
                <a:latin typeface="+mn-lt"/>
                <a:cs typeface="Times New Roman"/>
              </a:rPr>
              <a:t>United States District Court W.D.</a:t>
            </a:r>
          </a:p>
          <a:p>
            <a:pPr marL="0" lvl="0" indent="0">
              <a:lnSpc>
                <a:spcPct val="90000"/>
              </a:lnSpc>
              <a:buNone/>
            </a:pPr>
            <a:r>
              <a:rPr lang="en-CA" sz="3200" dirty="0">
                <a:solidFill>
                  <a:srgbClr val="FFFFFF"/>
                </a:solidFill>
                <a:latin typeface="+mn-lt"/>
                <a:cs typeface="Times New Roman"/>
              </a:rPr>
              <a:t> Penn., Case No. 2:11-cv-00064 </a:t>
            </a:r>
            <a:r>
              <a:rPr lang="en-CA" sz="3200" b="1" dirty="0">
                <a:solidFill>
                  <a:srgbClr val="FFFFFF"/>
                </a:solidFill>
                <a:latin typeface="+mn-lt"/>
                <a:cs typeface="Times New Roman"/>
              </a:rPr>
              <a:t>(2011)</a:t>
            </a:r>
          </a:p>
          <a:p>
            <a:pPr marL="0" indent="0">
              <a:lnSpc>
                <a:spcPct val="90000"/>
              </a:lnSpc>
              <a:buNone/>
            </a:pPr>
            <a:r>
              <a:rPr lang="en-CA" sz="3200" b="1" dirty="0" smtClean="0">
                <a:solidFill>
                  <a:srgbClr val="FFFF00"/>
                </a:solidFill>
                <a:latin typeface="+mn-lt"/>
                <a:cs typeface="Times New Roman"/>
              </a:rPr>
              <a:t>Complaint</a:t>
            </a:r>
            <a:r>
              <a:rPr lang="en-CA" sz="3200" b="1" dirty="0">
                <a:solidFill>
                  <a:srgbClr val="FFFF00"/>
                </a:solidFill>
                <a:latin typeface="+mn-lt"/>
                <a:cs typeface="Times New Roman"/>
              </a:rPr>
              <a:t>: </a:t>
            </a:r>
            <a:endParaRPr lang="en-CA" sz="3200" b="1" dirty="0" smtClean="0">
              <a:solidFill>
                <a:srgbClr val="FFFF00"/>
              </a:solidFill>
              <a:latin typeface="+mn-lt"/>
              <a:cs typeface="Times New Roman"/>
            </a:endParaRPr>
          </a:p>
          <a:p>
            <a:pPr marL="0" indent="0">
              <a:lnSpc>
                <a:spcPct val="90000"/>
              </a:lnSpc>
              <a:buNone/>
            </a:pPr>
            <a:r>
              <a:rPr lang="en-CA" sz="3200" i="1" dirty="0" smtClean="0">
                <a:solidFill>
                  <a:srgbClr val="FFFFFF"/>
                </a:solidFill>
                <a:latin typeface="+mn-lt"/>
                <a:cs typeface="Times New Roman"/>
              </a:rPr>
              <a:t>“33</a:t>
            </a:r>
            <a:r>
              <a:rPr lang="en-CA" sz="3200" i="1" dirty="0">
                <a:solidFill>
                  <a:srgbClr val="FFFFFF"/>
                </a:solidFill>
                <a:latin typeface="+mn-lt"/>
                <a:cs typeface="Times New Roman"/>
              </a:rPr>
              <a:t>. </a:t>
            </a:r>
            <a:r>
              <a:rPr lang="en-CA" sz="3200" i="1" dirty="0">
                <a:solidFill>
                  <a:srgbClr val="FFFF00"/>
                </a:solidFill>
                <a:latin typeface="+mn-lt"/>
                <a:cs typeface="Times New Roman"/>
              </a:rPr>
              <a:t>The very first term of the Terms of Use prohibits accessing the </a:t>
            </a:r>
            <a:r>
              <a:rPr lang="en-CA" sz="3200" i="1" dirty="0" err="1">
                <a:solidFill>
                  <a:srgbClr val="FFFF00"/>
                </a:solidFill>
                <a:latin typeface="+mn-lt"/>
                <a:cs typeface="Times New Roman"/>
              </a:rPr>
              <a:t>Evony</a:t>
            </a:r>
            <a:r>
              <a:rPr lang="en-CA" sz="3200" i="1" dirty="0">
                <a:solidFill>
                  <a:srgbClr val="FFFF00"/>
                </a:solidFill>
                <a:latin typeface="+mn-lt"/>
                <a:cs typeface="Times New Roman"/>
              </a:rPr>
              <a:t> </a:t>
            </a:r>
            <a:r>
              <a:rPr lang="en-CA" sz="3200" i="1" dirty="0" smtClean="0">
                <a:solidFill>
                  <a:srgbClr val="FFFF00"/>
                </a:solidFill>
                <a:latin typeface="+mn-lt"/>
                <a:cs typeface="Times New Roman"/>
              </a:rPr>
              <a:t> </a:t>
            </a:r>
          </a:p>
          <a:p>
            <a:pPr marL="0" indent="0">
              <a:lnSpc>
                <a:spcPct val="90000"/>
              </a:lnSpc>
              <a:buNone/>
            </a:pPr>
            <a:r>
              <a:rPr lang="en-CA" sz="3200" i="1" dirty="0" smtClean="0">
                <a:solidFill>
                  <a:srgbClr val="FFFF00"/>
                </a:solidFill>
                <a:latin typeface="+mn-lt"/>
                <a:cs typeface="Times New Roman"/>
              </a:rPr>
              <a:t>Game </a:t>
            </a:r>
            <a:r>
              <a:rPr lang="en-CA" sz="3200" i="1" dirty="0">
                <a:solidFill>
                  <a:srgbClr val="FFFF00"/>
                </a:solidFill>
                <a:latin typeface="+mn-lt"/>
                <a:cs typeface="Times New Roman"/>
              </a:rPr>
              <a:t>servers with any modified Evony Game Client </a:t>
            </a:r>
            <a:r>
              <a:rPr lang="en-CA" sz="3200" i="1" dirty="0">
                <a:solidFill>
                  <a:srgbClr val="FFFFFF"/>
                </a:solidFill>
                <a:latin typeface="+mn-lt"/>
                <a:cs typeface="Times New Roman"/>
              </a:rPr>
              <a:t>or with any other software</a:t>
            </a:r>
            <a:r>
              <a:rPr lang="en-CA" sz="3200" i="1" dirty="0" smtClean="0">
                <a:solidFill>
                  <a:srgbClr val="FFFFFF"/>
                </a:solidFill>
                <a:latin typeface="+mn-lt"/>
                <a:cs typeface="Times New Roman"/>
              </a:rPr>
              <a:t>.</a:t>
            </a:r>
            <a:endParaRPr lang="en-US" sz="3200" dirty="0">
              <a:solidFill>
                <a:srgbClr val="FFFFFF"/>
              </a:solidFill>
              <a:latin typeface="+mn-lt"/>
              <a:cs typeface="Times New Roman"/>
            </a:endParaRPr>
          </a:p>
          <a:p>
            <a:pPr marL="0" indent="0">
              <a:lnSpc>
                <a:spcPct val="90000"/>
              </a:lnSpc>
              <a:buNone/>
            </a:pPr>
            <a:r>
              <a:rPr lang="en-CA" sz="3200" i="1" dirty="0" smtClean="0">
                <a:solidFill>
                  <a:srgbClr val="FFFFFF"/>
                </a:solidFill>
                <a:latin typeface="+mn-lt"/>
                <a:cs typeface="Times New Roman"/>
              </a:rPr>
              <a:t>34</a:t>
            </a:r>
            <a:r>
              <a:rPr lang="en-CA" sz="3200" i="1" dirty="0">
                <a:solidFill>
                  <a:srgbClr val="FFFFFF"/>
                </a:solidFill>
                <a:latin typeface="+mn-lt"/>
                <a:cs typeface="Times New Roman"/>
              </a:rPr>
              <a:t>. </a:t>
            </a:r>
            <a:r>
              <a:rPr lang="en-CA" sz="3200" i="1" dirty="0">
                <a:solidFill>
                  <a:srgbClr val="FFFF00"/>
                </a:solidFill>
                <a:latin typeface="+mn-lt"/>
                <a:cs typeface="Times New Roman"/>
              </a:rPr>
              <a:t>The Terms of Use expressly prohibits the “use of cheats, automation </a:t>
            </a:r>
            <a:endParaRPr lang="en-CA" sz="3200" i="1" dirty="0" smtClean="0">
              <a:solidFill>
                <a:srgbClr val="FFFF00"/>
              </a:solidFill>
              <a:latin typeface="+mn-lt"/>
              <a:cs typeface="Times New Roman"/>
            </a:endParaRPr>
          </a:p>
          <a:p>
            <a:pPr marL="0" indent="0">
              <a:lnSpc>
                <a:spcPct val="90000"/>
              </a:lnSpc>
              <a:buNone/>
            </a:pPr>
            <a:r>
              <a:rPr lang="en-CA" sz="3200" i="1" dirty="0" smtClean="0">
                <a:solidFill>
                  <a:srgbClr val="FFFF00"/>
                </a:solidFill>
                <a:latin typeface="+mn-lt"/>
                <a:cs typeface="Times New Roman"/>
              </a:rPr>
              <a:t>software</a:t>
            </a:r>
            <a:r>
              <a:rPr lang="en-US" sz="3200" dirty="0" smtClean="0">
                <a:solidFill>
                  <a:srgbClr val="FFFF00"/>
                </a:solidFill>
                <a:latin typeface="+mn-lt"/>
                <a:cs typeface="Times New Roman"/>
              </a:rPr>
              <a:t> </a:t>
            </a:r>
            <a:r>
              <a:rPr lang="en-CA" sz="3200" i="1" dirty="0">
                <a:solidFill>
                  <a:srgbClr val="FFFF00"/>
                </a:solidFill>
                <a:latin typeface="+mn-lt"/>
                <a:cs typeface="Times New Roman"/>
              </a:rPr>
              <a:t>(bots), hacks, mods </a:t>
            </a:r>
            <a:r>
              <a:rPr lang="en-CA" sz="3200" i="1" dirty="0">
                <a:solidFill>
                  <a:srgbClr val="FFFFFF"/>
                </a:solidFill>
                <a:latin typeface="+mn-lt"/>
                <a:cs typeface="Times New Roman"/>
              </a:rPr>
              <a:t>or any other unauthorized third-party software, </a:t>
            </a:r>
            <a:endParaRPr lang="en-CA" sz="3200" i="1" dirty="0" smtClean="0">
              <a:solidFill>
                <a:srgbClr val="FFFFFF"/>
              </a:solidFill>
              <a:latin typeface="+mn-lt"/>
              <a:cs typeface="Times New Roman"/>
            </a:endParaRPr>
          </a:p>
          <a:p>
            <a:pPr marL="0" indent="0">
              <a:lnSpc>
                <a:spcPct val="90000"/>
              </a:lnSpc>
              <a:buNone/>
            </a:pPr>
            <a:r>
              <a:rPr lang="en-CA" sz="3200" i="1" dirty="0" smtClean="0">
                <a:solidFill>
                  <a:srgbClr val="FFFFFF"/>
                </a:solidFill>
                <a:latin typeface="+mn-lt"/>
                <a:cs typeface="Times New Roman"/>
              </a:rPr>
              <a:t>databases</a:t>
            </a:r>
            <a:r>
              <a:rPr lang="en-US" sz="3200" dirty="0" smtClean="0">
                <a:solidFill>
                  <a:srgbClr val="FFFFFF"/>
                </a:solidFill>
                <a:latin typeface="+mn-lt"/>
                <a:cs typeface="Times New Roman"/>
              </a:rPr>
              <a:t> </a:t>
            </a:r>
            <a:r>
              <a:rPr lang="en-CA" sz="3200" i="1" dirty="0">
                <a:solidFill>
                  <a:srgbClr val="FFFFFF"/>
                </a:solidFill>
                <a:latin typeface="+mn-lt"/>
                <a:cs typeface="Times New Roman"/>
              </a:rPr>
              <a:t>or scripts designed to modify the Evony experience;…exploit[</a:t>
            </a:r>
            <a:r>
              <a:rPr lang="en-CA" sz="3200" i="1" dirty="0" err="1">
                <a:solidFill>
                  <a:srgbClr val="FFFFFF"/>
                </a:solidFill>
                <a:latin typeface="+mn-lt"/>
                <a:cs typeface="Times New Roman"/>
              </a:rPr>
              <a:t>ation</a:t>
            </a:r>
            <a:r>
              <a:rPr lang="en-CA" sz="3200" i="1" dirty="0">
                <a:solidFill>
                  <a:srgbClr val="FFFFFF"/>
                </a:solidFill>
                <a:latin typeface="+mn-lt"/>
                <a:cs typeface="Times New Roman"/>
              </a:rPr>
              <a:t> of] the </a:t>
            </a:r>
            <a:endParaRPr lang="en-CA" sz="3200" i="1" dirty="0" smtClean="0">
              <a:solidFill>
                <a:srgbClr val="FFFFFF"/>
              </a:solidFill>
              <a:latin typeface="+mn-lt"/>
              <a:cs typeface="Times New Roman"/>
            </a:endParaRPr>
          </a:p>
          <a:p>
            <a:pPr marL="0" indent="0">
              <a:lnSpc>
                <a:spcPct val="90000"/>
              </a:lnSpc>
              <a:buNone/>
            </a:pPr>
            <a:r>
              <a:rPr lang="en-CA" sz="3200" i="1" dirty="0" smtClean="0">
                <a:solidFill>
                  <a:srgbClr val="FFFFFF"/>
                </a:solidFill>
                <a:latin typeface="+mn-lt"/>
                <a:cs typeface="Times New Roman"/>
              </a:rPr>
              <a:t>game </a:t>
            </a:r>
            <a:r>
              <a:rPr lang="en-CA" sz="3200" i="1" dirty="0">
                <a:solidFill>
                  <a:srgbClr val="FFFFFF"/>
                </a:solidFill>
                <a:latin typeface="+mn-lt"/>
                <a:cs typeface="Times New Roman"/>
              </a:rPr>
              <a:t>or any of its parts, including without limitation the Service, for any</a:t>
            </a:r>
            <a:r>
              <a:rPr lang="en-US" sz="3200" dirty="0">
                <a:solidFill>
                  <a:srgbClr val="FFFFFF"/>
                </a:solidFill>
                <a:latin typeface="+mn-lt"/>
                <a:cs typeface="Times New Roman"/>
              </a:rPr>
              <a:t> </a:t>
            </a:r>
            <a:r>
              <a:rPr lang="en-CA" sz="3200" i="1" dirty="0">
                <a:solidFill>
                  <a:srgbClr val="FFFFFF"/>
                </a:solidFill>
                <a:latin typeface="+mn-lt"/>
                <a:cs typeface="Times New Roman"/>
              </a:rPr>
              <a:t>commercial </a:t>
            </a:r>
            <a:endParaRPr lang="en-CA" sz="3200" i="1" dirty="0" smtClean="0">
              <a:solidFill>
                <a:srgbClr val="FFFFFF"/>
              </a:solidFill>
              <a:latin typeface="+mn-lt"/>
              <a:cs typeface="Times New Roman"/>
            </a:endParaRPr>
          </a:p>
          <a:p>
            <a:pPr marL="0" indent="0">
              <a:lnSpc>
                <a:spcPct val="90000"/>
              </a:lnSpc>
              <a:buNone/>
            </a:pPr>
            <a:r>
              <a:rPr lang="en-CA" sz="3200" i="1" dirty="0" smtClean="0">
                <a:solidFill>
                  <a:srgbClr val="FFFFFF"/>
                </a:solidFill>
                <a:latin typeface="+mn-lt"/>
                <a:cs typeface="Times New Roman"/>
              </a:rPr>
              <a:t>purpose</a:t>
            </a:r>
            <a:r>
              <a:rPr lang="en-CA" sz="3200" i="1" dirty="0">
                <a:solidFill>
                  <a:srgbClr val="FFFFFF"/>
                </a:solidFill>
                <a:latin typeface="+mn-lt"/>
                <a:cs typeface="Times New Roman"/>
              </a:rPr>
              <a:t>...; </a:t>
            </a:r>
            <a:r>
              <a:rPr lang="en-CA" sz="3200" i="1" dirty="0">
                <a:solidFill>
                  <a:srgbClr val="FFFF00"/>
                </a:solidFill>
                <a:latin typeface="+mn-lt"/>
                <a:cs typeface="Times New Roman"/>
              </a:rPr>
              <a:t>use [of] any unauthorized third-party software that</a:t>
            </a:r>
            <a:r>
              <a:rPr lang="en-US" sz="3200" dirty="0">
                <a:solidFill>
                  <a:srgbClr val="FFFF00"/>
                </a:solidFill>
                <a:latin typeface="+mn-lt"/>
                <a:cs typeface="Times New Roman"/>
              </a:rPr>
              <a:t> </a:t>
            </a:r>
            <a:r>
              <a:rPr lang="en-CA" sz="3200" i="1" dirty="0">
                <a:solidFill>
                  <a:srgbClr val="FFFF00"/>
                </a:solidFill>
                <a:latin typeface="+mn-lt"/>
                <a:cs typeface="Times New Roman"/>
              </a:rPr>
              <a:t>intercepts, ‘mines’, or </a:t>
            </a:r>
            <a:endParaRPr lang="en-CA" sz="3200" i="1" dirty="0" smtClean="0">
              <a:solidFill>
                <a:srgbClr val="FFFF00"/>
              </a:solidFill>
              <a:latin typeface="+mn-lt"/>
              <a:cs typeface="Times New Roman"/>
            </a:endParaRPr>
          </a:p>
          <a:p>
            <a:pPr marL="0" indent="0">
              <a:lnSpc>
                <a:spcPct val="90000"/>
              </a:lnSpc>
              <a:buNone/>
            </a:pPr>
            <a:r>
              <a:rPr lang="en-CA" sz="3200" i="1" dirty="0" smtClean="0">
                <a:solidFill>
                  <a:srgbClr val="FFFF00"/>
                </a:solidFill>
                <a:latin typeface="+mn-lt"/>
                <a:cs typeface="Times New Roman"/>
              </a:rPr>
              <a:t>otherwise </a:t>
            </a:r>
            <a:r>
              <a:rPr lang="en-CA" sz="3200" i="1" dirty="0">
                <a:solidFill>
                  <a:srgbClr val="FFFF00"/>
                </a:solidFill>
                <a:latin typeface="+mn-lt"/>
                <a:cs typeface="Times New Roman"/>
              </a:rPr>
              <a:t>collects information from or through the game</a:t>
            </a:r>
            <a:r>
              <a:rPr lang="en-US" sz="3200" dirty="0">
                <a:solidFill>
                  <a:srgbClr val="FFFF00"/>
                </a:solidFill>
                <a:latin typeface="+mn-lt"/>
                <a:cs typeface="Times New Roman"/>
              </a:rPr>
              <a:t> </a:t>
            </a:r>
            <a:r>
              <a:rPr lang="en-CA" sz="3200" i="1" dirty="0">
                <a:solidFill>
                  <a:srgbClr val="FFFFFF"/>
                </a:solidFill>
                <a:latin typeface="+mn-lt"/>
                <a:cs typeface="Times New Roman"/>
              </a:rPr>
              <a:t>or the Service, including </a:t>
            </a:r>
            <a:endParaRPr lang="en-CA" sz="3200" i="1" dirty="0" smtClean="0">
              <a:solidFill>
                <a:srgbClr val="FFFFFF"/>
              </a:solidFill>
              <a:latin typeface="+mn-lt"/>
              <a:cs typeface="Times New Roman"/>
            </a:endParaRPr>
          </a:p>
          <a:p>
            <a:pPr marL="0" indent="0">
              <a:lnSpc>
                <a:spcPct val="90000"/>
              </a:lnSpc>
              <a:buNone/>
            </a:pPr>
            <a:r>
              <a:rPr lang="en-CA" sz="3200" i="1" dirty="0" smtClean="0">
                <a:solidFill>
                  <a:srgbClr val="FFFFFF"/>
                </a:solidFill>
                <a:latin typeface="+mn-lt"/>
                <a:cs typeface="Times New Roman"/>
              </a:rPr>
              <a:t>without </a:t>
            </a:r>
            <a:r>
              <a:rPr lang="en-CA" sz="3200" i="1" dirty="0">
                <a:solidFill>
                  <a:srgbClr val="FFFFFF"/>
                </a:solidFill>
                <a:latin typeface="+mn-lt"/>
                <a:cs typeface="Times New Roman"/>
              </a:rPr>
              <a:t>limitation any software that reads areas used by the</a:t>
            </a:r>
            <a:r>
              <a:rPr lang="en-US" sz="3200" dirty="0">
                <a:solidFill>
                  <a:srgbClr val="FFFFFF"/>
                </a:solidFill>
                <a:latin typeface="+mn-lt"/>
                <a:cs typeface="Times New Roman"/>
              </a:rPr>
              <a:t> </a:t>
            </a:r>
            <a:r>
              <a:rPr lang="en-CA" sz="3200" i="1" dirty="0">
                <a:solidFill>
                  <a:srgbClr val="FFFFFF"/>
                </a:solidFill>
                <a:latin typeface="+mn-lt"/>
                <a:cs typeface="Times New Roman"/>
              </a:rPr>
              <a:t>Game to store information </a:t>
            </a:r>
            <a:endParaRPr lang="en-CA" sz="3200" i="1" dirty="0" smtClean="0">
              <a:solidFill>
                <a:srgbClr val="FFFFFF"/>
              </a:solidFill>
              <a:latin typeface="+mn-lt"/>
              <a:cs typeface="Times New Roman"/>
            </a:endParaRPr>
          </a:p>
          <a:p>
            <a:pPr marL="0" indent="0">
              <a:lnSpc>
                <a:spcPct val="90000"/>
              </a:lnSpc>
              <a:buNone/>
            </a:pPr>
            <a:r>
              <a:rPr lang="en-CA" sz="3200" i="1" dirty="0" smtClean="0">
                <a:solidFill>
                  <a:srgbClr val="FFFFFF"/>
                </a:solidFill>
                <a:latin typeface="+mn-lt"/>
                <a:cs typeface="Times New Roman"/>
              </a:rPr>
              <a:t>about </a:t>
            </a:r>
            <a:r>
              <a:rPr lang="en-CA" sz="3200" i="1" dirty="0">
                <a:solidFill>
                  <a:srgbClr val="FFFFFF"/>
                </a:solidFill>
                <a:latin typeface="+mn-lt"/>
                <a:cs typeface="Times New Roman"/>
              </a:rPr>
              <a:t>a character or the game environment;…</a:t>
            </a:r>
            <a:r>
              <a:rPr lang="en-CA" sz="3200" i="1" dirty="0">
                <a:solidFill>
                  <a:srgbClr val="FFFF00"/>
                </a:solidFill>
                <a:latin typeface="+mn-lt"/>
                <a:cs typeface="Times New Roman"/>
              </a:rPr>
              <a:t>facilitate,</a:t>
            </a:r>
            <a:r>
              <a:rPr lang="en-US" sz="3200" dirty="0">
                <a:solidFill>
                  <a:srgbClr val="FFFF00"/>
                </a:solidFill>
                <a:latin typeface="+mn-lt"/>
                <a:cs typeface="Times New Roman"/>
              </a:rPr>
              <a:t> </a:t>
            </a:r>
            <a:r>
              <a:rPr lang="en-CA" sz="3200" i="1" dirty="0">
                <a:solidFill>
                  <a:srgbClr val="FFFF00"/>
                </a:solidFill>
                <a:latin typeface="+mn-lt"/>
                <a:cs typeface="Times New Roman"/>
              </a:rPr>
              <a:t>create or maintain any </a:t>
            </a:r>
            <a:endParaRPr lang="en-CA" sz="3200" i="1" dirty="0" smtClean="0">
              <a:solidFill>
                <a:srgbClr val="FFFF00"/>
              </a:solidFill>
              <a:latin typeface="+mn-lt"/>
              <a:cs typeface="Times New Roman"/>
            </a:endParaRPr>
          </a:p>
          <a:p>
            <a:pPr marL="0" indent="0">
              <a:lnSpc>
                <a:spcPct val="90000"/>
              </a:lnSpc>
              <a:buNone/>
            </a:pPr>
            <a:r>
              <a:rPr lang="en-CA" sz="3200" i="1" dirty="0" smtClean="0">
                <a:solidFill>
                  <a:srgbClr val="FFFF00"/>
                </a:solidFill>
                <a:latin typeface="+mn-lt"/>
                <a:cs typeface="Times New Roman"/>
              </a:rPr>
              <a:t>unauthorized </a:t>
            </a:r>
            <a:r>
              <a:rPr lang="en-CA" sz="3200" i="1" dirty="0">
                <a:solidFill>
                  <a:srgbClr val="FFFF00"/>
                </a:solidFill>
                <a:latin typeface="+mn-lt"/>
                <a:cs typeface="Times New Roman"/>
              </a:rPr>
              <a:t>connection to the Game</a:t>
            </a:r>
            <a:r>
              <a:rPr lang="en-CA" sz="3200" i="1" dirty="0">
                <a:solidFill>
                  <a:srgbClr val="FFFFFF"/>
                </a:solidFill>
                <a:latin typeface="+mn-lt"/>
                <a:cs typeface="Times New Roman"/>
              </a:rPr>
              <a:t> or the Service.”</a:t>
            </a:r>
            <a:endParaRPr lang="en-US" sz="3200" dirty="0">
              <a:solidFill>
                <a:srgbClr val="FFFFFF"/>
              </a:solidFill>
              <a:latin typeface="+mn-lt"/>
              <a:cs typeface="Times New Roman"/>
            </a:endParaRPr>
          </a:p>
          <a:p>
            <a:pPr marL="0" indent="0">
              <a:lnSpc>
                <a:spcPct val="90000"/>
              </a:lnSpc>
              <a:buNone/>
            </a:pPr>
            <a:r>
              <a:rPr lang="en-CA" sz="3200" i="1" dirty="0" smtClean="0">
                <a:solidFill>
                  <a:srgbClr val="FFFFFF"/>
                </a:solidFill>
                <a:latin typeface="+mn-lt"/>
                <a:cs typeface="Times New Roman"/>
              </a:rPr>
              <a:t>35</a:t>
            </a:r>
            <a:r>
              <a:rPr lang="en-CA" sz="3200" i="1" dirty="0">
                <a:solidFill>
                  <a:srgbClr val="FFFFFF"/>
                </a:solidFill>
                <a:latin typeface="+mn-lt"/>
                <a:cs typeface="Times New Roman"/>
              </a:rPr>
              <a:t>. The Terms of Use expressly states that users shall </a:t>
            </a:r>
            <a:r>
              <a:rPr lang="en-CA" sz="3200" i="1" dirty="0">
                <a:solidFill>
                  <a:srgbClr val="FFFF00"/>
                </a:solidFill>
                <a:latin typeface="+mn-lt"/>
                <a:cs typeface="Times New Roman"/>
              </a:rPr>
              <a:t>not “reverse engineer</a:t>
            </a:r>
            <a:r>
              <a:rPr lang="en-CA" sz="3200" i="1" dirty="0">
                <a:solidFill>
                  <a:srgbClr val="FFFFFF"/>
                </a:solidFill>
                <a:latin typeface="+mn-lt"/>
                <a:cs typeface="Times New Roman"/>
              </a:rPr>
              <a:t>,</a:t>
            </a:r>
            <a:r>
              <a:rPr lang="en-US" sz="3200" dirty="0">
                <a:solidFill>
                  <a:srgbClr val="FFFFFF"/>
                </a:solidFill>
                <a:latin typeface="+mn-lt"/>
                <a:cs typeface="Times New Roman"/>
              </a:rPr>
              <a:t> </a:t>
            </a:r>
            <a:r>
              <a:rPr lang="en-CA" sz="3200" i="1" dirty="0">
                <a:solidFill>
                  <a:srgbClr val="FFFFFF"/>
                </a:solidFill>
                <a:latin typeface="+mn-lt"/>
                <a:cs typeface="Times New Roman"/>
              </a:rPr>
              <a:t>decompile, </a:t>
            </a:r>
            <a:r>
              <a:rPr lang="en-CA" sz="3200" i="1" dirty="0" smtClean="0">
                <a:solidFill>
                  <a:srgbClr val="FFFFFF"/>
                </a:solidFill>
                <a:latin typeface="+mn-lt"/>
                <a:cs typeface="Times New Roman"/>
              </a:rPr>
              <a:t> </a:t>
            </a:r>
          </a:p>
          <a:p>
            <a:pPr marL="0" indent="0">
              <a:lnSpc>
                <a:spcPct val="90000"/>
              </a:lnSpc>
              <a:buNone/>
            </a:pPr>
            <a:r>
              <a:rPr lang="en-CA" sz="3200" i="1" dirty="0" smtClean="0">
                <a:solidFill>
                  <a:srgbClr val="FFFFFF"/>
                </a:solidFill>
                <a:latin typeface="+mn-lt"/>
                <a:cs typeface="Times New Roman"/>
              </a:rPr>
              <a:t>or </a:t>
            </a:r>
            <a:r>
              <a:rPr lang="en-CA" sz="3200" i="1" dirty="0">
                <a:solidFill>
                  <a:srgbClr val="FFFFFF"/>
                </a:solidFill>
                <a:latin typeface="+mn-lt"/>
                <a:cs typeface="Times New Roman"/>
              </a:rPr>
              <a:t>disassemble Evony, except and </a:t>
            </a:r>
            <a:r>
              <a:rPr lang="en-CA" sz="3200" i="1" dirty="0">
                <a:solidFill>
                  <a:srgbClr val="FF6600"/>
                </a:solidFill>
                <a:latin typeface="+mn-lt"/>
                <a:cs typeface="Times New Roman"/>
              </a:rPr>
              <a:t>only to the extent that such activity is</a:t>
            </a:r>
            <a:r>
              <a:rPr lang="en-US" sz="3200" dirty="0">
                <a:solidFill>
                  <a:srgbClr val="FF6600"/>
                </a:solidFill>
                <a:latin typeface="+mn-lt"/>
                <a:cs typeface="Times New Roman"/>
              </a:rPr>
              <a:t> </a:t>
            </a:r>
            <a:r>
              <a:rPr lang="en-CA" sz="3200" i="1" dirty="0">
                <a:solidFill>
                  <a:srgbClr val="FF6600"/>
                </a:solidFill>
                <a:latin typeface="+mn-lt"/>
                <a:cs typeface="Times New Roman"/>
              </a:rPr>
              <a:t>expressly </a:t>
            </a:r>
            <a:endParaRPr lang="en-CA" sz="3200" i="1" dirty="0" smtClean="0">
              <a:solidFill>
                <a:srgbClr val="FF6600"/>
              </a:solidFill>
              <a:latin typeface="+mn-lt"/>
              <a:cs typeface="Times New Roman"/>
            </a:endParaRPr>
          </a:p>
          <a:p>
            <a:pPr marL="0" indent="0">
              <a:lnSpc>
                <a:spcPct val="90000"/>
              </a:lnSpc>
              <a:buNone/>
            </a:pPr>
            <a:r>
              <a:rPr lang="en-CA" sz="3200" i="1" dirty="0" smtClean="0">
                <a:solidFill>
                  <a:srgbClr val="FF6600"/>
                </a:solidFill>
                <a:latin typeface="+mn-lt"/>
                <a:cs typeface="Times New Roman"/>
              </a:rPr>
              <a:t>permitted </a:t>
            </a:r>
            <a:r>
              <a:rPr lang="en-CA" sz="3200" i="1" dirty="0">
                <a:solidFill>
                  <a:srgbClr val="FF6600"/>
                </a:solidFill>
                <a:latin typeface="+mn-lt"/>
                <a:cs typeface="Times New Roman"/>
              </a:rPr>
              <a:t>by applicable law notwithstanding this limitation</a:t>
            </a:r>
            <a:r>
              <a:rPr lang="en-CA" sz="3200" i="1" dirty="0">
                <a:solidFill>
                  <a:srgbClr val="FFFFFF"/>
                </a:solidFill>
                <a:latin typeface="+mn-lt"/>
                <a:cs typeface="Times New Roman"/>
              </a:rPr>
              <a:t>.</a:t>
            </a:r>
            <a:r>
              <a:rPr lang="en-CA" sz="3200" i="1" dirty="0" smtClean="0">
                <a:solidFill>
                  <a:srgbClr val="FFFFFF"/>
                </a:solidFill>
                <a:latin typeface="+mn-lt"/>
                <a:cs typeface="Times New Roman"/>
              </a:rPr>
              <a:t>”</a:t>
            </a:r>
          </a:p>
          <a:p>
            <a:pPr marL="0" indent="0">
              <a:lnSpc>
                <a:spcPct val="90000"/>
              </a:lnSpc>
              <a:buNone/>
            </a:pPr>
            <a:r>
              <a:rPr lang="en-CA" sz="3200" i="1" dirty="0" smtClean="0">
                <a:solidFill>
                  <a:srgbClr val="FFFFFF"/>
                </a:solidFill>
                <a:latin typeface="+mn-lt"/>
                <a:cs typeface="Times New Roman"/>
              </a:rPr>
              <a:t>36</a:t>
            </a:r>
            <a:r>
              <a:rPr lang="en-CA" sz="3200" i="1" dirty="0">
                <a:solidFill>
                  <a:srgbClr val="FFFFFF"/>
                </a:solidFill>
                <a:latin typeface="+mn-lt"/>
                <a:cs typeface="Times New Roman"/>
              </a:rPr>
              <a:t>. </a:t>
            </a:r>
            <a:r>
              <a:rPr lang="en-CA" sz="3200" i="1" dirty="0">
                <a:solidFill>
                  <a:srgbClr val="FFFF00"/>
                </a:solidFill>
                <a:latin typeface="+mn-lt"/>
                <a:cs typeface="Times New Roman"/>
              </a:rPr>
              <a:t>The Terms of Use further prohibits actions that “[d]isrupt the normal flow of </a:t>
            </a:r>
            <a:endParaRPr lang="en-CA" sz="3200" i="1" dirty="0" smtClean="0">
              <a:solidFill>
                <a:srgbClr val="FFFF00"/>
              </a:solidFill>
              <a:latin typeface="+mn-lt"/>
              <a:cs typeface="Times New Roman"/>
            </a:endParaRPr>
          </a:p>
          <a:p>
            <a:pPr marL="0" indent="0">
              <a:lnSpc>
                <a:spcPct val="90000"/>
              </a:lnSpc>
              <a:buNone/>
            </a:pPr>
            <a:r>
              <a:rPr lang="en-CA" sz="3200" i="1" dirty="0" smtClean="0">
                <a:solidFill>
                  <a:srgbClr val="FFFF00"/>
                </a:solidFill>
                <a:latin typeface="+mn-lt"/>
                <a:cs typeface="Times New Roman"/>
              </a:rPr>
              <a:t>dialogue </a:t>
            </a:r>
            <a:r>
              <a:rPr lang="en-CA" sz="3200" i="1" dirty="0">
                <a:solidFill>
                  <a:srgbClr val="FFFF00"/>
                </a:solidFill>
                <a:latin typeface="+mn-lt"/>
                <a:cs typeface="Times New Roman"/>
              </a:rPr>
              <a:t>in Chat </a:t>
            </a:r>
            <a:r>
              <a:rPr lang="en-CA" sz="3200" i="1" dirty="0">
                <a:solidFill>
                  <a:srgbClr val="FFFFFF"/>
                </a:solidFill>
                <a:latin typeface="+mn-lt"/>
                <a:cs typeface="Times New Roman"/>
              </a:rPr>
              <a:t>or otherwise act in a manner that negatively affects other users </a:t>
            </a:r>
            <a:endParaRPr lang="en-CA" sz="3200" i="1" dirty="0" smtClean="0">
              <a:solidFill>
                <a:srgbClr val="FFFFFF"/>
              </a:solidFill>
              <a:latin typeface="+mn-lt"/>
              <a:cs typeface="Times New Roman"/>
            </a:endParaRPr>
          </a:p>
          <a:p>
            <a:pPr marL="0" indent="0">
              <a:lnSpc>
                <a:spcPct val="90000"/>
              </a:lnSpc>
              <a:buNone/>
            </a:pPr>
            <a:r>
              <a:rPr lang="en-CA" sz="3200" i="1" dirty="0" smtClean="0">
                <a:solidFill>
                  <a:srgbClr val="FFFFFF"/>
                </a:solidFill>
                <a:latin typeface="+mn-lt"/>
                <a:cs typeface="Times New Roman"/>
              </a:rPr>
              <a:t>including </a:t>
            </a:r>
            <a:r>
              <a:rPr lang="en-CA" sz="3200" i="1" dirty="0">
                <a:solidFill>
                  <a:srgbClr val="FFFFFF"/>
                </a:solidFill>
                <a:latin typeface="+mn-lt"/>
                <a:cs typeface="Times New Roman"/>
              </a:rPr>
              <a:t>without limitation posting commercial solicitations and/or advertisements for </a:t>
            </a:r>
            <a:endParaRPr lang="en-CA" sz="3200" i="1" dirty="0" smtClean="0">
              <a:solidFill>
                <a:srgbClr val="FFFFFF"/>
              </a:solidFill>
              <a:latin typeface="+mn-lt"/>
              <a:cs typeface="Times New Roman"/>
            </a:endParaRPr>
          </a:p>
          <a:p>
            <a:pPr marL="0" indent="0">
              <a:lnSpc>
                <a:spcPct val="90000"/>
              </a:lnSpc>
              <a:buNone/>
            </a:pPr>
            <a:r>
              <a:rPr lang="en-CA" sz="3200" i="1" dirty="0" smtClean="0">
                <a:solidFill>
                  <a:srgbClr val="FFFFFF"/>
                </a:solidFill>
                <a:latin typeface="+mn-lt"/>
                <a:cs typeface="Times New Roman"/>
              </a:rPr>
              <a:t>goods </a:t>
            </a:r>
            <a:r>
              <a:rPr lang="en-CA" sz="3200" i="1" dirty="0">
                <a:solidFill>
                  <a:srgbClr val="FFFFFF"/>
                </a:solidFill>
                <a:latin typeface="+mn-lt"/>
                <a:cs typeface="Times New Roman"/>
              </a:rPr>
              <a:t>and services available outside of the Evony game.”</a:t>
            </a:r>
            <a:endParaRPr lang="en-US" sz="3200" dirty="0">
              <a:solidFill>
                <a:srgbClr val="FFFFFF"/>
              </a:solidFill>
              <a:latin typeface="+mn-lt"/>
              <a:cs typeface="Times New Roman"/>
            </a:endParaRPr>
          </a:p>
          <a:p>
            <a:endParaRPr lang="en-US" dirty="0"/>
          </a:p>
        </p:txBody>
      </p:sp>
    </p:spTree>
    <p:extLst>
      <p:ext uri="{BB962C8B-B14F-4D97-AF65-F5344CB8AC3E}">
        <p14:creationId xmlns:p14="http://schemas.microsoft.com/office/powerpoint/2010/main" val="3934396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75896"/>
          </a:xfrm>
        </p:spPr>
        <p:txBody>
          <a:bodyPr>
            <a:normAutofit/>
          </a:bodyPr>
          <a:lstStyle/>
          <a:p>
            <a:r>
              <a:rPr lang="en-US" b="1" dirty="0" smtClean="0">
                <a:solidFill>
                  <a:srgbClr val="FFFF00"/>
                </a:solidFill>
                <a:latin typeface="Times New Roman"/>
                <a:cs typeface="Times New Roman"/>
              </a:rPr>
              <a:t> </a:t>
            </a:r>
            <a:r>
              <a:rPr lang="en-US" b="1" dirty="0" smtClean="0">
                <a:solidFill>
                  <a:srgbClr val="FFFF00"/>
                </a:solidFill>
                <a:latin typeface="+mn-lt"/>
                <a:cs typeface="Times New Roman"/>
              </a:rPr>
              <a:t>Bonus case: “11 Cases...”</a:t>
            </a:r>
            <a:endParaRPr lang="en-US" dirty="0">
              <a:latin typeface="+mn-lt"/>
            </a:endParaRPr>
          </a:p>
        </p:txBody>
      </p:sp>
      <p:sp>
        <p:nvSpPr>
          <p:cNvPr id="3" name="Content Placeholder 2"/>
          <p:cNvSpPr>
            <a:spLocks noGrp="1"/>
          </p:cNvSpPr>
          <p:nvPr>
            <p:ph sz="quarter" idx="10"/>
          </p:nvPr>
        </p:nvSpPr>
        <p:spPr>
          <a:xfrm>
            <a:off x="105830" y="875897"/>
            <a:ext cx="9038170" cy="5463033"/>
          </a:xfrm>
        </p:spPr>
        <p:txBody>
          <a:bodyPr>
            <a:normAutofit lnSpcReduction="10000"/>
          </a:bodyPr>
          <a:lstStyle/>
          <a:p>
            <a:pPr marL="0" indent="0">
              <a:buNone/>
            </a:pPr>
            <a:r>
              <a:rPr lang="en-US" dirty="0">
                <a:solidFill>
                  <a:srgbClr val="FFFF00"/>
                </a:solidFill>
              </a:rPr>
              <a:t>Blizzard Entertainment Inc. v. Ceiling Fan Software LLC et al </a:t>
            </a:r>
            <a:r>
              <a:rPr lang="en-US" dirty="0">
                <a:solidFill>
                  <a:srgbClr val="FFFFFF"/>
                </a:solidFill>
              </a:rPr>
              <a:t>U.S. District Ct. (Central Dist. Of Calif.) Sept. 23, 2013</a:t>
            </a:r>
          </a:p>
          <a:p>
            <a:pPr marL="0" indent="0">
              <a:buNone/>
            </a:pPr>
            <a:r>
              <a:rPr lang="en-US" dirty="0">
                <a:solidFill>
                  <a:srgbClr val="FF0000"/>
                </a:solidFill>
              </a:rPr>
              <a:t>*Plaintiff’s Motion for liability Summary Judgment granted</a:t>
            </a:r>
          </a:p>
          <a:p>
            <a:pPr marL="0" indent="0">
              <a:lnSpc>
                <a:spcPct val="90000"/>
              </a:lnSpc>
              <a:buNone/>
            </a:pPr>
            <a:r>
              <a:rPr lang="en-US" dirty="0">
                <a:solidFill>
                  <a:srgbClr val="FFFFFF"/>
                </a:solidFill>
              </a:rPr>
              <a:t>“Defendants are in the business of selling and distributing two  </a:t>
            </a:r>
          </a:p>
          <a:p>
            <a:pPr marL="0" indent="0">
              <a:lnSpc>
                <a:spcPct val="90000"/>
              </a:lnSpc>
              <a:buNone/>
            </a:pPr>
            <a:r>
              <a:rPr lang="en-US" dirty="0" smtClean="0">
                <a:solidFill>
                  <a:srgbClr val="FFFFFF"/>
                </a:solidFill>
              </a:rPr>
              <a:t>pieces </a:t>
            </a:r>
            <a:r>
              <a:rPr lang="en-US" dirty="0">
                <a:solidFill>
                  <a:srgbClr val="FFFFFF"/>
                </a:solidFill>
              </a:rPr>
              <a:t>of computer software—Pocket Gnome and Shadow Bot  </a:t>
            </a:r>
          </a:p>
          <a:p>
            <a:pPr marL="0" indent="0">
              <a:lnSpc>
                <a:spcPct val="90000"/>
              </a:lnSpc>
              <a:buNone/>
            </a:pPr>
            <a:r>
              <a:rPr lang="en-US" dirty="0" smtClean="0">
                <a:solidFill>
                  <a:srgbClr val="FFFFFF"/>
                </a:solidFill>
              </a:rPr>
              <a:t>(</a:t>
            </a:r>
            <a:r>
              <a:rPr lang="en-US" dirty="0">
                <a:solidFill>
                  <a:srgbClr val="FFFFFF"/>
                </a:solidFill>
              </a:rPr>
              <a:t>collectively, the “Bots”), which are software </a:t>
            </a:r>
            <a:r>
              <a:rPr lang="en-US" dirty="0">
                <a:solidFill>
                  <a:srgbClr val="CCFFCC"/>
                </a:solidFill>
              </a:rPr>
              <a:t>“bots” that, when </a:t>
            </a:r>
          </a:p>
          <a:p>
            <a:pPr marL="0" indent="0">
              <a:lnSpc>
                <a:spcPct val="90000"/>
              </a:lnSpc>
              <a:buNone/>
            </a:pPr>
            <a:r>
              <a:rPr lang="en-US" dirty="0" smtClean="0">
                <a:solidFill>
                  <a:srgbClr val="CCFFCC"/>
                </a:solidFill>
              </a:rPr>
              <a:t>installed </a:t>
            </a:r>
            <a:r>
              <a:rPr lang="en-US" dirty="0">
                <a:solidFill>
                  <a:srgbClr val="CCFFCC"/>
                </a:solidFill>
              </a:rPr>
              <a:t>on a player’s computer, permit the player to “automate” </a:t>
            </a:r>
            <a:r>
              <a:rPr lang="en-US" dirty="0" smtClean="0">
                <a:solidFill>
                  <a:srgbClr val="CCFFCC"/>
                </a:solidFill>
              </a:rPr>
              <a:t>   </a:t>
            </a:r>
          </a:p>
          <a:p>
            <a:pPr marL="0" indent="0">
              <a:lnSpc>
                <a:spcPct val="90000"/>
              </a:lnSpc>
              <a:buNone/>
            </a:pPr>
            <a:r>
              <a:rPr lang="en-US" dirty="0" smtClean="0">
                <a:solidFill>
                  <a:srgbClr val="CCFFCC"/>
                </a:solidFill>
              </a:rPr>
              <a:t>his </a:t>
            </a:r>
            <a:r>
              <a:rPr lang="en-US" dirty="0">
                <a:solidFill>
                  <a:srgbClr val="CCFFCC"/>
                </a:solidFill>
              </a:rPr>
              <a:t>or her </a:t>
            </a:r>
            <a:r>
              <a:rPr lang="en-US" dirty="0" err="1">
                <a:solidFill>
                  <a:srgbClr val="CCFFCC"/>
                </a:solidFill>
              </a:rPr>
              <a:t>WoW</a:t>
            </a:r>
            <a:r>
              <a:rPr lang="en-US" dirty="0">
                <a:solidFill>
                  <a:srgbClr val="FFFFFF"/>
                </a:solidFill>
              </a:rPr>
              <a:t> game play on Apple Mac computers and </a:t>
            </a:r>
            <a:r>
              <a:rPr lang="en-US" dirty="0" smtClean="0">
                <a:solidFill>
                  <a:srgbClr val="FFFFFF"/>
                </a:solidFill>
              </a:rPr>
              <a:t> </a:t>
            </a:r>
          </a:p>
          <a:p>
            <a:pPr marL="0" indent="0">
              <a:lnSpc>
                <a:spcPct val="90000"/>
              </a:lnSpc>
              <a:buNone/>
            </a:pPr>
            <a:r>
              <a:rPr lang="en-US" dirty="0" smtClean="0">
                <a:solidFill>
                  <a:srgbClr val="FFFFFF"/>
                </a:solidFill>
              </a:rPr>
              <a:t>Windows </a:t>
            </a:r>
            <a:r>
              <a:rPr lang="en-US" dirty="0">
                <a:solidFill>
                  <a:srgbClr val="FFFFFF"/>
                </a:solidFill>
              </a:rPr>
              <a:t>PCs, respectively…</a:t>
            </a:r>
          </a:p>
          <a:p>
            <a:pPr marL="0" indent="0">
              <a:lnSpc>
                <a:spcPct val="90000"/>
              </a:lnSpc>
              <a:buNone/>
            </a:pPr>
            <a:r>
              <a:rPr lang="en-US" dirty="0">
                <a:solidFill>
                  <a:srgbClr val="FFFFFF"/>
                </a:solidFill>
              </a:rPr>
              <a:t>At all times since they began operating their business,  </a:t>
            </a:r>
          </a:p>
          <a:p>
            <a:pPr marL="0" indent="0">
              <a:lnSpc>
                <a:spcPct val="90000"/>
              </a:lnSpc>
              <a:buNone/>
            </a:pPr>
            <a:r>
              <a:rPr lang="en-US" dirty="0">
                <a:solidFill>
                  <a:srgbClr val="FFFF00"/>
                </a:solidFill>
              </a:rPr>
              <a:t>Defendants have known that the </a:t>
            </a:r>
            <a:r>
              <a:rPr lang="en-US" dirty="0" err="1">
                <a:solidFill>
                  <a:srgbClr val="FFFF00"/>
                </a:solidFill>
              </a:rPr>
              <a:t>WoW</a:t>
            </a:r>
            <a:r>
              <a:rPr lang="en-US" dirty="0">
                <a:solidFill>
                  <a:srgbClr val="FFFF00"/>
                </a:solidFill>
              </a:rPr>
              <a:t> </a:t>
            </a:r>
            <a:r>
              <a:rPr lang="en-US" dirty="0" err="1">
                <a:solidFill>
                  <a:srgbClr val="FFFF00"/>
                </a:solidFill>
              </a:rPr>
              <a:t>ToU</a:t>
            </a:r>
            <a:r>
              <a:rPr lang="en-US" dirty="0">
                <a:solidFill>
                  <a:srgbClr val="FFFF00"/>
                </a:solidFill>
              </a:rPr>
              <a:t> and EULA prohibited users from using bot software</a:t>
            </a:r>
            <a:r>
              <a:rPr lang="en-US" dirty="0">
                <a:solidFill>
                  <a:srgbClr val="FFFFFF"/>
                </a:solidFill>
              </a:rPr>
              <a:t>, including Shadow Bot and Pocket Gnome.”</a:t>
            </a:r>
          </a:p>
          <a:p>
            <a:pPr marL="0" indent="0">
              <a:buNone/>
            </a:pPr>
            <a:r>
              <a:rPr lang="en-US" sz="1600" dirty="0" smtClean="0">
                <a:hlinkClick r:id="rId2"/>
              </a:rPr>
              <a:t>http</a:t>
            </a:r>
            <a:r>
              <a:rPr lang="en-US" sz="1600" dirty="0">
                <a:hlinkClick r:id="rId2"/>
              </a:rPr>
              <a:t>://legal.ceilingfansoftware.com/docs/147%20Order%20Granting%20Blizzard's%20Motion%20for%20Summary%20judgment%20and%20Denying%20Defendants'%20Motion%20for%20Summary%20Judgment%20(2013-09-24).</a:t>
            </a:r>
            <a:r>
              <a:rPr lang="en-US" sz="1600" dirty="0" smtClean="0">
                <a:hlinkClick r:id="rId2"/>
              </a:rPr>
              <a:t>pdf</a:t>
            </a:r>
            <a:endParaRPr lang="en-US" sz="1600" dirty="0" smtClean="0"/>
          </a:p>
          <a:p>
            <a:pPr marL="0" indent="0">
              <a:buNone/>
            </a:pPr>
            <a:endParaRPr lang="en-US" sz="1600" dirty="0"/>
          </a:p>
          <a:p>
            <a:pPr marL="0" indent="0">
              <a:buNone/>
            </a:pPr>
            <a:endParaRPr lang="en-US" sz="1600" dirty="0">
              <a:solidFill>
                <a:schemeClr val="bg1"/>
              </a:solidFill>
              <a:latin typeface="+mn-lt"/>
            </a:endParaRPr>
          </a:p>
        </p:txBody>
      </p:sp>
    </p:spTree>
    <p:extLst>
      <p:ext uri="{BB962C8B-B14F-4D97-AF65-F5344CB8AC3E}">
        <p14:creationId xmlns:p14="http://schemas.microsoft.com/office/powerpoint/2010/main" val="3842092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537"/>
            <a:ext cx="8229600" cy="1016000"/>
          </a:xfrm>
        </p:spPr>
        <p:txBody>
          <a:bodyPr>
            <a:normAutofit/>
          </a:bodyPr>
          <a:lstStyle/>
          <a:p>
            <a:r>
              <a:rPr lang="en-US" sz="4800" b="1" dirty="0" smtClean="0">
                <a:solidFill>
                  <a:srgbClr val="FFFF00"/>
                </a:solidFill>
                <a:latin typeface="+mn-lt"/>
              </a:rPr>
              <a:t>Post-</a:t>
            </a:r>
            <a:r>
              <a:rPr lang="en-US" sz="4800" b="1" dirty="0" err="1" smtClean="0">
                <a:solidFill>
                  <a:srgbClr val="FFFF00"/>
                </a:solidFill>
                <a:latin typeface="+mn-lt"/>
              </a:rPr>
              <a:t>Structuralist</a:t>
            </a:r>
            <a:r>
              <a:rPr lang="en-US" sz="4800" b="1" dirty="0" smtClean="0">
                <a:solidFill>
                  <a:srgbClr val="FFFF00"/>
                </a:solidFill>
                <a:latin typeface="+mn-lt"/>
              </a:rPr>
              <a:t> </a:t>
            </a:r>
            <a:r>
              <a:rPr lang="en-US" sz="4800" b="1" dirty="0" err="1" smtClean="0">
                <a:solidFill>
                  <a:srgbClr val="FFFF00"/>
                </a:solidFill>
                <a:latin typeface="+mn-lt"/>
              </a:rPr>
              <a:t>Redux</a:t>
            </a:r>
            <a:endParaRPr lang="en-US" sz="4800" b="1" dirty="0">
              <a:solidFill>
                <a:srgbClr val="FFFF00"/>
              </a:solidFill>
              <a:latin typeface="+mn-lt"/>
            </a:endParaRPr>
          </a:p>
        </p:txBody>
      </p:sp>
      <p:sp>
        <p:nvSpPr>
          <p:cNvPr id="3" name="Content Placeholder 2"/>
          <p:cNvSpPr>
            <a:spLocks noGrp="1"/>
          </p:cNvSpPr>
          <p:nvPr>
            <p:ph sz="quarter" idx="10"/>
          </p:nvPr>
        </p:nvSpPr>
        <p:spPr>
          <a:xfrm>
            <a:off x="457200" y="1236755"/>
            <a:ext cx="8229600" cy="4674597"/>
          </a:xfrm>
        </p:spPr>
        <p:txBody>
          <a:bodyPr>
            <a:normAutofit/>
          </a:bodyPr>
          <a:lstStyle/>
          <a:p>
            <a:pPr marL="0" indent="0">
              <a:buNone/>
            </a:pPr>
            <a:r>
              <a:rPr lang="en-US" sz="7200" dirty="0" smtClean="0">
                <a:solidFill>
                  <a:schemeClr val="bg1"/>
                </a:solidFill>
                <a:latin typeface="+mn-lt"/>
                <a:cs typeface="Apple Chancery"/>
              </a:rPr>
              <a:t>Because in the dynamic of contract law is (perhaps) </a:t>
            </a:r>
            <a:r>
              <a:rPr lang="en-US" sz="7200" dirty="0" smtClean="0">
                <a:solidFill>
                  <a:srgbClr val="CCFFCC"/>
                </a:solidFill>
                <a:latin typeface="+mn-lt"/>
                <a:cs typeface="Apple Chancery"/>
              </a:rPr>
              <a:t>inherently post-</a:t>
            </a:r>
            <a:r>
              <a:rPr lang="en-US" sz="7200" dirty="0" err="1" smtClean="0">
                <a:solidFill>
                  <a:srgbClr val="CCFFCC"/>
                </a:solidFill>
                <a:latin typeface="+mn-lt"/>
                <a:cs typeface="Apple Chancery"/>
              </a:rPr>
              <a:t>structuralist</a:t>
            </a:r>
            <a:r>
              <a:rPr lang="is-IS" sz="7200" dirty="0" smtClean="0">
                <a:solidFill>
                  <a:srgbClr val="CCFFCC"/>
                </a:solidFill>
                <a:latin typeface="+mn-lt"/>
                <a:cs typeface="Apple Chancery"/>
              </a:rPr>
              <a:t>…</a:t>
            </a:r>
            <a:endParaRPr lang="en-US" sz="7200" dirty="0">
              <a:solidFill>
                <a:srgbClr val="CCFFCC"/>
              </a:solidFill>
              <a:latin typeface="+mn-lt"/>
              <a:cs typeface="Apple Chancery"/>
            </a:endParaRPr>
          </a:p>
        </p:txBody>
      </p:sp>
    </p:spTree>
    <p:extLst>
      <p:ext uri="{BB962C8B-B14F-4D97-AF65-F5344CB8AC3E}">
        <p14:creationId xmlns:p14="http://schemas.microsoft.com/office/powerpoint/2010/main" val="18133706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 </a:t>
            </a:r>
            <a:r>
              <a:rPr lang="en-US" sz="5400" b="1" dirty="0" smtClean="0">
                <a:solidFill>
                  <a:srgbClr val="FFFF00"/>
                </a:solidFill>
                <a:latin typeface="Arial"/>
                <a:cs typeface="Arial"/>
              </a:rPr>
              <a:t>NEXT WEEK….</a:t>
            </a:r>
            <a:endParaRPr lang="en-US" sz="5400" b="1" dirty="0">
              <a:solidFill>
                <a:srgbClr val="FFFF00"/>
              </a:solidFill>
              <a:latin typeface="Arial"/>
              <a:cs typeface="Arial"/>
            </a:endParaRPr>
          </a:p>
        </p:txBody>
      </p:sp>
      <p:sp>
        <p:nvSpPr>
          <p:cNvPr id="3" name="Content Placeholder 2"/>
          <p:cNvSpPr>
            <a:spLocks noGrp="1"/>
          </p:cNvSpPr>
          <p:nvPr>
            <p:ph sz="quarter" idx="10"/>
          </p:nvPr>
        </p:nvSpPr>
        <p:spPr>
          <a:xfrm>
            <a:off x="457200" y="1408134"/>
            <a:ext cx="8229600" cy="4766940"/>
          </a:xfrm>
        </p:spPr>
        <p:txBody>
          <a:bodyPr>
            <a:normAutofit/>
          </a:bodyPr>
          <a:lstStyle/>
          <a:p>
            <a:pPr marL="0" indent="0">
              <a:buNone/>
            </a:pPr>
            <a:r>
              <a:rPr lang="en-US" sz="3200" b="1" dirty="0" smtClean="0">
                <a:solidFill>
                  <a:schemeClr val="bg1"/>
                </a:solidFill>
                <a:latin typeface="+mn-lt"/>
                <a:cs typeface="Times New Roman"/>
              </a:rPr>
              <a:t>     What’s </a:t>
            </a:r>
            <a:r>
              <a:rPr lang="en-US" sz="3200" b="1" dirty="0">
                <a:solidFill>
                  <a:schemeClr val="bg1"/>
                </a:solidFill>
                <a:latin typeface="+mn-lt"/>
                <a:cs typeface="Times New Roman"/>
              </a:rPr>
              <a:t>it all about</a:t>
            </a:r>
            <a:r>
              <a:rPr lang="en-US" sz="3200" b="1" dirty="0" smtClean="0">
                <a:solidFill>
                  <a:schemeClr val="bg1"/>
                </a:solidFill>
                <a:latin typeface="+mn-lt"/>
                <a:cs typeface="Times New Roman"/>
              </a:rPr>
              <a:t>…EULA?</a:t>
            </a:r>
          </a:p>
          <a:p>
            <a:pPr marL="0" indent="0">
              <a:buNone/>
            </a:pPr>
            <a:r>
              <a:rPr lang="en-US" sz="3200" b="1" dirty="0" smtClean="0">
                <a:solidFill>
                  <a:schemeClr val="bg1"/>
                </a:solidFill>
                <a:latin typeface="+mn-lt"/>
                <a:cs typeface="Times New Roman"/>
              </a:rPr>
              <a:t>     (sung to the tune of “</a:t>
            </a:r>
            <a:r>
              <a:rPr lang="en-US" sz="3200" b="1" dirty="0" err="1" smtClean="0">
                <a:solidFill>
                  <a:schemeClr val="bg1"/>
                </a:solidFill>
                <a:latin typeface="+mn-lt"/>
                <a:cs typeface="Times New Roman"/>
              </a:rPr>
              <a:t>Alfie</a:t>
            </a:r>
            <a:r>
              <a:rPr lang="en-US" sz="3200" b="1" dirty="0" smtClean="0">
                <a:solidFill>
                  <a:schemeClr val="bg1"/>
                </a:solidFill>
                <a:latin typeface="+mn-lt"/>
                <a:cs typeface="Times New Roman"/>
              </a:rPr>
              <a:t>”) </a:t>
            </a:r>
          </a:p>
          <a:p>
            <a:pPr marL="0" indent="0">
              <a:buNone/>
            </a:pPr>
            <a:r>
              <a:rPr lang="en-US" sz="3200" b="1" dirty="0">
                <a:solidFill>
                  <a:schemeClr val="bg1"/>
                </a:solidFill>
                <a:latin typeface="+mn-lt"/>
                <a:cs typeface="Times New Roman"/>
              </a:rPr>
              <a:t> </a:t>
            </a:r>
            <a:r>
              <a:rPr lang="en-US" sz="3200" b="1" dirty="0" smtClean="0">
                <a:solidFill>
                  <a:schemeClr val="bg1"/>
                </a:solidFill>
                <a:latin typeface="+mn-lt"/>
                <a:cs typeface="Times New Roman"/>
              </a:rPr>
              <a:t>    Assessing the utility and impact of  </a:t>
            </a:r>
          </a:p>
          <a:p>
            <a:pPr marL="0" indent="0">
              <a:buNone/>
            </a:pPr>
            <a:r>
              <a:rPr lang="en-US" sz="3200" b="1" dirty="0">
                <a:solidFill>
                  <a:schemeClr val="bg1"/>
                </a:solidFill>
                <a:latin typeface="+mn-lt"/>
                <a:cs typeface="Times New Roman"/>
              </a:rPr>
              <a:t> </a:t>
            </a:r>
            <a:r>
              <a:rPr lang="en-US" sz="3200" b="1" dirty="0" smtClean="0">
                <a:solidFill>
                  <a:schemeClr val="bg1"/>
                </a:solidFill>
                <a:latin typeface="+mn-lt"/>
                <a:cs typeface="Times New Roman"/>
              </a:rPr>
              <a:t>    End User  </a:t>
            </a:r>
            <a:r>
              <a:rPr lang="en-US" sz="3200" b="1" smtClean="0">
                <a:solidFill>
                  <a:schemeClr val="bg1"/>
                </a:solidFill>
                <a:latin typeface="+mn-lt"/>
                <a:cs typeface="Times New Roman"/>
              </a:rPr>
              <a:t>License Agreements </a:t>
            </a:r>
            <a:r>
              <a:rPr lang="en-US" sz="3200" b="1" dirty="0" smtClean="0">
                <a:solidFill>
                  <a:schemeClr val="bg1"/>
                </a:solidFill>
                <a:latin typeface="+mn-lt"/>
                <a:cs typeface="Times New Roman"/>
              </a:rPr>
              <a:t>(etc.)</a:t>
            </a:r>
          </a:p>
          <a:p>
            <a:pPr marL="0" indent="0">
              <a:buNone/>
            </a:pPr>
            <a:endParaRPr lang="en-US" sz="3200" b="1" dirty="0">
              <a:solidFill>
                <a:schemeClr val="bg1"/>
              </a:solidFill>
              <a:latin typeface="+mn-lt"/>
              <a:cs typeface="Times New Roman"/>
            </a:endParaRPr>
          </a:p>
          <a:p>
            <a:pPr marL="0" indent="0">
              <a:buNone/>
            </a:pPr>
            <a:r>
              <a:rPr lang="en-US" sz="2600" b="1" i="1" dirty="0" smtClean="0">
                <a:solidFill>
                  <a:srgbClr val="FFFFFF"/>
                </a:solidFill>
                <a:latin typeface="+mn-lt"/>
                <a:cs typeface="Times New Roman"/>
              </a:rPr>
              <a:t>“</a:t>
            </a:r>
            <a:r>
              <a:rPr lang="en-US" sz="2600" i="1" dirty="0">
                <a:solidFill>
                  <a:srgbClr val="FFFFFF"/>
                </a:solidFill>
                <a:latin typeface="+mn-lt"/>
              </a:rPr>
              <a:t>What's it all about</a:t>
            </a:r>
            <a:br>
              <a:rPr lang="en-US" sz="2600" i="1" dirty="0">
                <a:solidFill>
                  <a:srgbClr val="FFFFFF"/>
                </a:solidFill>
                <a:latin typeface="+mn-lt"/>
              </a:rPr>
            </a:br>
            <a:r>
              <a:rPr lang="en-US" sz="2600" i="1" dirty="0">
                <a:solidFill>
                  <a:srgbClr val="FFFFFF"/>
                </a:solidFill>
                <a:latin typeface="+mn-lt"/>
              </a:rPr>
              <a:t>When you sort it out, </a:t>
            </a:r>
            <a:r>
              <a:rPr lang="en-US" sz="2600" i="1" dirty="0" err="1">
                <a:solidFill>
                  <a:srgbClr val="FFFFFF"/>
                </a:solidFill>
                <a:latin typeface="+mn-lt"/>
              </a:rPr>
              <a:t>Alfie</a:t>
            </a:r>
            <a:r>
              <a:rPr lang="en-US" sz="2600" i="1" dirty="0">
                <a:solidFill>
                  <a:srgbClr val="FFFFFF"/>
                </a:solidFill>
                <a:latin typeface="+mn-lt"/>
              </a:rPr>
              <a:t/>
            </a:r>
            <a:br>
              <a:rPr lang="en-US" sz="2600" i="1" dirty="0">
                <a:solidFill>
                  <a:srgbClr val="FFFFFF"/>
                </a:solidFill>
                <a:latin typeface="+mn-lt"/>
              </a:rPr>
            </a:br>
            <a:r>
              <a:rPr lang="en-US" sz="2600" i="1" dirty="0">
                <a:solidFill>
                  <a:srgbClr val="FFFFFF"/>
                </a:solidFill>
                <a:latin typeface="+mn-lt"/>
              </a:rPr>
              <a:t>Are we meant to take more than we give</a:t>
            </a:r>
            <a:br>
              <a:rPr lang="en-US" sz="2600" i="1" dirty="0">
                <a:solidFill>
                  <a:srgbClr val="FFFFFF"/>
                </a:solidFill>
                <a:latin typeface="+mn-lt"/>
              </a:rPr>
            </a:br>
            <a:r>
              <a:rPr lang="en-US" sz="2600" i="1" dirty="0">
                <a:solidFill>
                  <a:srgbClr val="FFFFFF"/>
                </a:solidFill>
                <a:latin typeface="+mn-lt"/>
              </a:rPr>
              <a:t>Or are we meant to be kind</a:t>
            </a:r>
            <a:r>
              <a:rPr lang="en-US" sz="2600" i="1" dirty="0" smtClean="0">
                <a:solidFill>
                  <a:srgbClr val="FFFFFF"/>
                </a:solidFill>
                <a:latin typeface="+mn-lt"/>
              </a:rPr>
              <a:t>?”</a:t>
            </a:r>
            <a:endParaRPr lang="en-CA" sz="2600" i="1" dirty="0">
              <a:solidFill>
                <a:srgbClr val="FFFFFF"/>
              </a:solidFill>
              <a:latin typeface="+mn-lt"/>
            </a:endParaRPr>
          </a:p>
          <a:p>
            <a:pPr marL="0" indent="0">
              <a:buNone/>
            </a:pPr>
            <a:endParaRPr lang="en-US" sz="3200" dirty="0">
              <a:solidFill>
                <a:schemeClr val="bg1"/>
              </a:solidFill>
              <a:latin typeface="+mn-lt"/>
              <a:cs typeface="Times New Roman"/>
            </a:endParaRPr>
          </a:p>
          <a:p>
            <a:pPr marL="0" indent="0">
              <a:buNone/>
            </a:pPr>
            <a:r>
              <a:rPr lang="en-US" dirty="0" smtClean="0"/>
              <a:t> </a:t>
            </a:r>
            <a:endParaRPr lang="en-US" dirty="0"/>
          </a:p>
        </p:txBody>
      </p:sp>
      <p:pic>
        <p:nvPicPr>
          <p:cNvPr id="4" name="Picture 3" descr="220px-Alfieposter200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9876" y="3700665"/>
            <a:ext cx="1534123" cy="2343024"/>
          </a:xfrm>
          <a:prstGeom prst="rect">
            <a:avLst/>
          </a:prstGeom>
        </p:spPr>
      </p:pic>
    </p:spTree>
    <p:extLst>
      <p:ext uri="{BB962C8B-B14F-4D97-AF65-F5344CB8AC3E}">
        <p14:creationId xmlns:p14="http://schemas.microsoft.com/office/powerpoint/2010/main" val="4115951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r>
              <a:rPr lang="en-US" sz="4800" b="1" dirty="0" smtClean="0">
                <a:solidFill>
                  <a:srgbClr val="FFFF00"/>
                </a:solidFill>
                <a:latin typeface="+mn-lt"/>
                <a:cs typeface="Times New Roman"/>
              </a:rPr>
              <a:t>  Always </a:t>
            </a:r>
            <a:r>
              <a:rPr lang="en-US" sz="4800" b="1" dirty="0">
                <a:solidFill>
                  <a:srgbClr val="FFFF00"/>
                </a:solidFill>
                <a:latin typeface="+mn-lt"/>
                <a:cs typeface="Times New Roman"/>
              </a:rPr>
              <a:t>include a cat </a:t>
            </a:r>
            <a:r>
              <a:rPr lang="en-US" sz="4800" b="1" dirty="0" smtClean="0">
                <a:solidFill>
                  <a:srgbClr val="FFFF00"/>
                </a:solidFill>
                <a:latin typeface="+mn-lt"/>
                <a:cs typeface="Times New Roman"/>
              </a:rPr>
              <a:t>picture</a:t>
            </a:r>
            <a:endParaRPr lang="en-US" sz="4800" b="1" dirty="0">
              <a:solidFill>
                <a:srgbClr val="FFFF00"/>
              </a:solidFill>
              <a:latin typeface="+mn-lt"/>
              <a:cs typeface="Times New Roman"/>
            </a:endParaRP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smtClean="0">
                <a:solidFill>
                  <a:schemeClr val="bg1"/>
                </a:solidFill>
                <a:latin typeface="+mn-lt"/>
                <a:cs typeface="Times New Roman"/>
              </a:rPr>
              <a:t>          </a:t>
            </a:r>
            <a:endParaRPr lang="en-US" sz="3200" dirty="0" smtClean="0">
              <a:solidFill>
                <a:schemeClr val="bg1"/>
              </a:solidFill>
              <a:latin typeface="+mn-lt"/>
              <a:cs typeface="Times New Roman"/>
            </a:endParaRPr>
          </a:p>
          <a:p>
            <a:pPr marL="0" indent="0">
              <a:buNone/>
            </a:pPr>
            <a:r>
              <a:rPr lang="en-US" dirty="0" smtClean="0"/>
              <a:t> </a:t>
            </a:r>
            <a:endParaRPr lang="en-US" dirty="0"/>
          </a:p>
        </p:txBody>
      </p:sp>
      <p:pic>
        <p:nvPicPr>
          <p:cNvPr id="6" name="Content Placeholder 3" descr="cat-1382015906Wuw.jpg"/>
          <p:cNvPicPr>
            <a:picLocks noChangeAspect="1"/>
          </p:cNvPicPr>
          <p:nvPr/>
        </p:nvPicPr>
        <p:blipFill rotWithShape="1">
          <a:blip r:embed="rId2" cstate="email">
            <a:extLst>
              <a:ext uri="{28A0092B-C50C-407E-A947-70E740481C1C}">
                <a14:useLocalDpi xmlns:a14="http://schemas.microsoft.com/office/drawing/2010/main"/>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3165137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64274"/>
            <a:ext cx="8229600" cy="5301852"/>
          </a:xfrm>
        </p:spPr>
        <p:txBody>
          <a:bodyPr>
            <a:noAutofit/>
          </a:bodyPr>
          <a:lstStyle/>
          <a:p>
            <a:pPr marL="0" indent="0">
              <a:buNone/>
            </a:pPr>
            <a:r>
              <a:rPr lang="en-CA" sz="8000" b="1" dirty="0">
                <a:solidFill>
                  <a:srgbClr val="FFFF00"/>
                </a:solidFill>
                <a:latin typeface="+mn-lt"/>
              </a:rPr>
              <a:t>Quest De </a:t>
            </a:r>
            <a:r>
              <a:rPr lang="en-CA" sz="8000" b="1" dirty="0" err="1">
                <a:solidFill>
                  <a:srgbClr val="FFFF00"/>
                </a:solidFill>
                <a:latin typeface="+mn-lt"/>
              </a:rPr>
              <a:t>Integro</a:t>
            </a:r>
            <a:r>
              <a:rPr lang="en-CA" sz="8000" b="1" dirty="0">
                <a:solidFill>
                  <a:srgbClr val="FFFF00"/>
                </a:solidFill>
                <a:latin typeface="+mn-lt"/>
              </a:rPr>
              <a:t> </a:t>
            </a:r>
            <a:r>
              <a:rPr lang="en-CA" sz="8000" b="1" dirty="0" err="1">
                <a:solidFill>
                  <a:srgbClr val="FFFF00"/>
                </a:solidFill>
                <a:latin typeface="+mn-lt"/>
              </a:rPr>
              <a:t>Ludus</a:t>
            </a:r>
            <a:r>
              <a:rPr lang="en-CA" sz="8000" b="1" dirty="0">
                <a:solidFill>
                  <a:srgbClr val="FFFF00"/>
                </a:solidFill>
                <a:latin typeface="+mn-lt"/>
              </a:rPr>
              <a:t> (</a:t>
            </a:r>
            <a:r>
              <a:rPr lang="en-CA" sz="8000" b="1" dirty="0" err="1">
                <a:solidFill>
                  <a:srgbClr val="FFFF00"/>
                </a:solidFill>
                <a:latin typeface="+mn-lt"/>
              </a:rPr>
              <a:t>latin</a:t>
            </a:r>
            <a:r>
              <a:rPr lang="en-CA" sz="8000" b="1" dirty="0">
                <a:solidFill>
                  <a:srgbClr val="FFFF00"/>
                </a:solidFill>
                <a:latin typeface="+mn-lt"/>
              </a:rPr>
              <a:t> for “concerning the whole</a:t>
            </a:r>
            <a:r>
              <a:rPr lang="en-CA" sz="8000" b="1" dirty="0" smtClean="0">
                <a:solidFill>
                  <a:srgbClr val="FFFF00"/>
                </a:solidFill>
                <a:latin typeface="+mn-lt"/>
              </a:rPr>
              <a:t>” Game)</a:t>
            </a:r>
            <a:r>
              <a:rPr lang="en-CA" sz="8000" dirty="0" smtClean="0">
                <a:solidFill>
                  <a:srgbClr val="FFFF00"/>
                </a:solidFill>
                <a:latin typeface="+mn-lt"/>
              </a:rPr>
              <a:t> </a:t>
            </a:r>
            <a:endParaRPr lang="en-US" sz="8000" dirty="0">
              <a:solidFill>
                <a:srgbClr val="FFFF00"/>
              </a:solidFill>
              <a:latin typeface="+mn-lt"/>
            </a:endParaRPr>
          </a:p>
        </p:txBody>
      </p:sp>
    </p:spTree>
    <p:extLst>
      <p:ext uri="{BB962C8B-B14F-4D97-AF65-F5344CB8AC3E}">
        <p14:creationId xmlns:p14="http://schemas.microsoft.com/office/powerpoint/2010/main" val="344877530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Video Game Law Badge Pathway - Quest - New Page.jpe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32" r="-506"/>
          <a:stretch/>
        </p:blipFill>
        <p:spPr>
          <a:xfrm>
            <a:off x="1579068" y="190652"/>
            <a:ext cx="6004000" cy="5678440"/>
          </a:xfrm>
        </p:spPr>
      </p:pic>
    </p:spTree>
    <p:extLst>
      <p:ext uri="{BB962C8B-B14F-4D97-AF65-F5344CB8AC3E}">
        <p14:creationId xmlns:p14="http://schemas.microsoft.com/office/powerpoint/2010/main" val="34358168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5-09-15 at 11.00.43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843" r="-346"/>
          <a:stretch/>
        </p:blipFill>
        <p:spPr>
          <a:xfrm>
            <a:off x="686550" y="393861"/>
            <a:ext cx="7678856" cy="5441743"/>
          </a:xfrm>
        </p:spPr>
      </p:pic>
    </p:spTree>
    <p:extLst>
      <p:ext uri="{BB962C8B-B14F-4D97-AF65-F5344CB8AC3E}">
        <p14:creationId xmlns:p14="http://schemas.microsoft.com/office/powerpoint/2010/main" val="360000803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46826"/>
          </a:xfrm>
        </p:spPr>
        <p:txBody>
          <a:bodyPr>
            <a:noAutofit/>
          </a:bodyPr>
          <a:lstStyle/>
          <a:p>
            <a:r>
              <a:rPr lang="en-CA" sz="3200" b="1" dirty="0">
                <a:latin typeface="+mn-lt"/>
              </a:rPr>
              <a:t/>
            </a:r>
            <a:br>
              <a:rPr lang="en-CA" sz="3200" b="1" dirty="0">
                <a:latin typeface="+mn-lt"/>
              </a:rPr>
            </a:br>
            <a:r>
              <a:rPr lang="en-CA" sz="3200" b="1" dirty="0" smtClean="0">
                <a:latin typeface="+mn-lt"/>
              </a:rPr>
              <a:t>   </a:t>
            </a:r>
            <a:r>
              <a:rPr lang="en-CA" sz="3200" b="1" dirty="0" smtClean="0">
                <a:solidFill>
                  <a:srgbClr val="FFFF00"/>
                </a:solidFill>
                <a:latin typeface="+mn-lt"/>
              </a:rPr>
              <a:t>Topics </a:t>
            </a:r>
            <a:r>
              <a:rPr lang="en-CA" sz="3200" b="1" dirty="0">
                <a:solidFill>
                  <a:srgbClr val="FFFF00"/>
                </a:solidFill>
                <a:latin typeface="+mn-lt"/>
              </a:rPr>
              <a:t>(+Legal Aspects of  + Video games)</a:t>
            </a:r>
            <a:br>
              <a:rPr lang="en-CA" sz="3200" b="1" dirty="0">
                <a:solidFill>
                  <a:srgbClr val="FFFF00"/>
                </a:solidFill>
                <a:latin typeface="+mn-lt"/>
              </a:rPr>
            </a:br>
            <a:endParaRPr lang="en-US" sz="3200" b="1" dirty="0">
              <a:solidFill>
                <a:srgbClr val="FFFF00"/>
              </a:solidFill>
              <a:latin typeface="+mn-lt"/>
            </a:endParaRPr>
          </a:p>
        </p:txBody>
      </p:sp>
      <p:sp>
        <p:nvSpPr>
          <p:cNvPr id="3" name="Content Placeholder 2"/>
          <p:cNvSpPr>
            <a:spLocks noGrp="1"/>
          </p:cNvSpPr>
          <p:nvPr>
            <p:ph sz="quarter" idx="10"/>
          </p:nvPr>
        </p:nvSpPr>
        <p:spPr>
          <a:xfrm>
            <a:off x="457199" y="1046826"/>
            <a:ext cx="8553781" cy="5131165"/>
          </a:xfrm>
        </p:spPr>
        <p:txBody>
          <a:bodyPr>
            <a:normAutofit fontScale="70000" lnSpcReduction="20000"/>
          </a:bodyPr>
          <a:lstStyle/>
          <a:p>
            <a:pPr marL="0" indent="0">
              <a:buNone/>
            </a:pPr>
            <a:r>
              <a:rPr lang="en-CA" sz="2800" dirty="0" smtClean="0">
                <a:solidFill>
                  <a:schemeClr val="bg1"/>
                </a:solidFill>
                <a:latin typeface="+mn-lt"/>
              </a:rPr>
              <a:t>Topic </a:t>
            </a:r>
            <a:r>
              <a:rPr lang="en-CA" sz="2800" dirty="0">
                <a:solidFill>
                  <a:schemeClr val="bg1"/>
                </a:solidFill>
                <a:latin typeface="+mn-lt"/>
              </a:rPr>
              <a:t>1 (Class 2): Freedom of Expression</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2 (Class 3): Copyright</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3 (Classes 4 &amp; 9): </a:t>
            </a:r>
            <a:r>
              <a:rPr lang="en-CA" sz="2800" dirty="0" err="1">
                <a:solidFill>
                  <a:schemeClr val="bg1"/>
                </a:solidFill>
                <a:latin typeface="+mn-lt"/>
              </a:rPr>
              <a:t>Modding</a:t>
            </a:r>
            <a:r>
              <a:rPr lang="en-CA" sz="2800" dirty="0">
                <a:solidFill>
                  <a:schemeClr val="bg1"/>
                </a:solidFill>
                <a:latin typeface="+mn-lt"/>
              </a:rPr>
              <a:t> &amp; Content Originality </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4 (Class 5): Consumer Rights</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5 (Class 6): Contract Law</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6 (Class 7): EULA’s - Good &amp; Evil</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7 (Class 8): Technology &amp; Change</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8 (Class 10): Violence, Misogyny &amp; Social Issues</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9 (Class 11):  Privacy &amp; Surveillance</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10 (Class 11, 12 &amp; 13): Government Regulation &amp; Control</a:t>
            </a:r>
          </a:p>
          <a:p>
            <a:pPr marL="0" indent="0">
              <a:buNone/>
            </a:pPr>
            <a:endParaRPr lang="en-CA" dirty="0"/>
          </a:p>
        </p:txBody>
      </p:sp>
    </p:spTree>
    <p:extLst>
      <p:ext uri="{BB962C8B-B14F-4D97-AF65-F5344CB8AC3E}">
        <p14:creationId xmlns:p14="http://schemas.microsoft.com/office/powerpoint/2010/main" val="228515744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6"/>
            <a:ext cx="8229600" cy="651589"/>
          </a:xfrm>
        </p:spPr>
        <p:txBody>
          <a:bodyPr>
            <a:normAutofit fontScale="90000"/>
          </a:bodyPr>
          <a:lstStyle/>
          <a:p>
            <a:r>
              <a:rPr lang="en-CA" b="1" dirty="0" smtClean="0"/>
              <a:t/>
            </a:r>
            <a:br>
              <a:rPr lang="en-CA" b="1" dirty="0" smtClean="0"/>
            </a:br>
            <a:r>
              <a:rPr lang="en-CA" sz="5300" b="1" dirty="0" smtClean="0">
                <a:solidFill>
                  <a:srgbClr val="FFFF00"/>
                </a:solidFill>
                <a:latin typeface="+mn-lt"/>
              </a:rPr>
              <a:t>Class </a:t>
            </a:r>
            <a:r>
              <a:rPr lang="en-CA" sz="5300" b="1" dirty="0">
                <a:solidFill>
                  <a:srgbClr val="FFFF00"/>
                </a:solidFill>
                <a:latin typeface="+mn-lt"/>
              </a:rPr>
              <a:t>Activities</a:t>
            </a:r>
            <a:r>
              <a:rPr lang="en-CA" dirty="0"/>
              <a:t/>
            </a:r>
            <a:br>
              <a:rPr lang="en-CA" dirty="0"/>
            </a:br>
            <a:endParaRPr lang="en-US" dirty="0"/>
          </a:p>
        </p:txBody>
      </p:sp>
      <p:sp>
        <p:nvSpPr>
          <p:cNvPr id="3" name="Content Placeholder 2"/>
          <p:cNvSpPr>
            <a:spLocks noGrp="1"/>
          </p:cNvSpPr>
          <p:nvPr>
            <p:ph sz="quarter" idx="10"/>
          </p:nvPr>
        </p:nvSpPr>
        <p:spPr>
          <a:xfrm>
            <a:off x="457200" y="703605"/>
            <a:ext cx="8686800" cy="5886253"/>
          </a:xfrm>
        </p:spPr>
        <p:txBody>
          <a:bodyPr>
            <a:normAutofit fontScale="40000" lnSpcReduction="20000"/>
          </a:bodyPr>
          <a:lstStyle/>
          <a:p>
            <a:pPr marL="0" indent="0">
              <a:buNone/>
            </a:pPr>
            <a:r>
              <a:rPr lang="en-CA" sz="4000" dirty="0">
                <a:solidFill>
                  <a:schemeClr val="bg1"/>
                </a:solidFill>
                <a:latin typeface="+mn-lt"/>
              </a:rPr>
              <a:t>C</a:t>
            </a:r>
            <a:r>
              <a:rPr lang="en-CA" sz="4000" dirty="0" smtClean="0">
                <a:solidFill>
                  <a:schemeClr val="bg1"/>
                </a:solidFill>
                <a:latin typeface="+mn-lt"/>
              </a:rPr>
              <a:t>lass </a:t>
            </a:r>
            <a:r>
              <a:rPr lang="en-CA" sz="4000" dirty="0">
                <a:solidFill>
                  <a:schemeClr val="bg1"/>
                </a:solidFill>
                <a:latin typeface="+mn-lt"/>
              </a:rPr>
              <a:t>1 Rules Explained:  *Guilds of up to 4 per group; *All CC licensed and in Wiki.</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2 Guilds Formation Based on Topics (no redundancies though Topics are potentially sub-dividable into distinct sub-topics). Guild picks a relevant name and creates an “origin story”.</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3 </a:t>
            </a:r>
            <a:r>
              <a:rPr lang="en-CA" sz="4000" dirty="0" err="1">
                <a:solidFill>
                  <a:schemeClr val="bg1"/>
                </a:solidFill>
                <a:latin typeface="+mn-lt"/>
              </a:rPr>
              <a:t>Ludology</a:t>
            </a:r>
            <a:r>
              <a:rPr lang="en-CA" sz="4000" dirty="0">
                <a:solidFill>
                  <a:schemeClr val="bg1"/>
                </a:solidFill>
                <a:latin typeface="+mn-lt"/>
              </a:rPr>
              <a:t> Research 1 – Find &amp; Briefly Describe at least 7 relevant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4 </a:t>
            </a:r>
            <a:r>
              <a:rPr lang="en-CA" sz="4000" dirty="0" err="1">
                <a:solidFill>
                  <a:schemeClr val="bg1"/>
                </a:solidFill>
                <a:latin typeface="+mn-lt"/>
              </a:rPr>
              <a:t>Ludology</a:t>
            </a:r>
            <a:r>
              <a:rPr lang="en-CA" sz="4000" dirty="0">
                <a:solidFill>
                  <a:schemeClr val="bg1"/>
                </a:solidFill>
                <a:latin typeface="+mn-lt"/>
              </a:rPr>
              <a:t> Research 2 – Discuss &amp; Brief Synopsis of at least the 2 most important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5 Legal Research 1 – Find &amp; Briefly Describe at least 7 relevant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6 Legal Research 2  – Discuss &amp; Brief Synopsis of at least 2 most important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7 </a:t>
            </a:r>
            <a:r>
              <a:rPr lang="en-CA" sz="4000" b="1" dirty="0">
                <a:solidFill>
                  <a:schemeClr val="bg1"/>
                </a:solidFill>
                <a:latin typeface="+mn-lt"/>
              </a:rPr>
              <a:t>Mid- Term Oral Reports: </a:t>
            </a:r>
            <a:r>
              <a:rPr lang="en-CA" sz="4000" dirty="0">
                <a:solidFill>
                  <a:schemeClr val="bg1"/>
                </a:solidFill>
                <a:latin typeface="+mn-lt"/>
              </a:rPr>
              <a:t> Provide a synopsis to the class of the current state of the law and </a:t>
            </a:r>
            <a:r>
              <a:rPr lang="en-CA" sz="4000" dirty="0" err="1">
                <a:solidFill>
                  <a:schemeClr val="bg1"/>
                </a:solidFill>
                <a:latin typeface="+mn-lt"/>
              </a:rPr>
              <a:t>Ludological</a:t>
            </a:r>
            <a:r>
              <a:rPr lang="en-CA" sz="4000" dirty="0">
                <a:solidFill>
                  <a:schemeClr val="bg1"/>
                </a:solidFill>
                <a:latin typeface="+mn-lt"/>
              </a:rPr>
              <a:t> research in the area your Guild has chosen + a brief written report. In-class presentation of up to 5 slides/5 minutes per group.</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8 Collaboratively define and describe how the law could change in the future</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9 Create a Pro &amp; Con list re changes to the law</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10 Recommendations for Law Reform/Change</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11 &amp; 12 </a:t>
            </a:r>
            <a:r>
              <a:rPr lang="en-CA" sz="4000" b="1" dirty="0">
                <a:solidFill>
                  <a:schemeClr val="bg1"/>
                </a:solidFill>
                <a:latin typeface="+mn-lt"/>
              </a:rPr>
              <a:t>Oral Opinions/Presentation:</a:t>
            </a:r>
            <a:r>
              <a:rPr lang="en-CA" sz="4000" dirty="0">
                <a:solidFill>
                  <a:schemeClr val="bg1"/>
                </a:solidFill>
                <a:latin typeface="+mn-lt"/>
              </a:rPr>
              <a:t> 2 sub-groups of the same Guild present up to10 slides of alternating but responsible views on critical aspects of their legal quest in up to 10 minutes. This is not intended as a debate but rather as a technique to fairly illuminate different perspectives on a particular issue. </a:t>
            </a:r>
          </a:p>
          <a:p>
            <a:pPr marL="0" indent="0">
              <a:buNone/>
            </a:pPr>
            <a:r>
              <a:rPr lang="en-CA" sz="4000" dirty="0">
                <a:latin typeface="+mn-lt"/>
              </a:rPr>
              <a:t> </a:t>
            </a:r>
          </a:p>
          <a:p>
            <a:endParaRPr lang="en-US" dirty="0"/>
          </a:p>
        </p:txBody>
      </p:sp>
    </p:spTree>
    <p:extLst>
      <p:ext uri="{BB962C8B-B14F-4D97-AF65-F5344CB8AC3E}">
        <p14:creationId xmlns:p14="http://schemas.microsoft.com/office/powerpoint/2010/main" val="86670167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a:cs typeface="Arial"/>
              </a:rPr>
              <a:t>Our Academic Partners</a:t>
            </a:r>
            <a:endParaRPr lang="en-US" b="1" dirty="0">
              <a:solidFill>
                <a:srgbClr val="FFFF00"/>
              </a:solidFill>
              <a:latin typeface="Arial"/>
              <a:cs typeface="Arial"/>
            </a:endParaRPr>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11334058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12"/>
            <a:ext cx="9144000" cy="1076455"/>
          </a:xfrm>
        </p:spPr>
        <p:txBody>
          <a:bodyPr>
            <a:normAutofit/>
          </a:bodyPr>
          <a:lstStyle/>
          <a:p>
            <a:r>
              <a:rPr lang="en-US" b="1" dirty="0" smtClean="0">
                <a:solidFill>
                  <a:srgbClr val="FFFF00"/>
                </a:solidFill>
                <a:latin typeface="+mn-lt"/>
              </a:rPr>
              <a:t>  Video-Games as Post-Structuralism</a:t>
            </a:r>
            <a:endParaRPr lang="en-US" b="1" dirty="0">
              <a:solidFill>
                <a:srgbClr val="FFFF00"/>
              </a:solidFill>
              <a:latin typeface="+mn-lt"/>
            </a:endParaRPr>
          </a:p>
        </p:txBody>
      </p:sp>
      <p:sp>
        <p:nvSpPr>
          <p:cNvPr id="3" name="Content Placeholder 2"/>
          <p:cNvSpPr>
            <a:spLocks noGrp="1"/>
          </p:cNvSpPr>
          <p:nvPr>
            <p:ph sz="quarter" idx="10"/>
          </p:nvPr>
        </p:nvSpPr>
        <p:spPr>
          <a:xfrm>
            <a:off x="457200" y="1100667"/>
            <a:ext cx="5654539" cy="4850190"/>
          </a:xfrm>
        </p:spPr>
        <p:txBody>
          <a:bodyPr>
            <a:normAutofit lnSpcReduction="10000"/>
          </a:bodyPr>
          <a:lstStyle/>
          <a:p>
            <a:pPr marL="0" indent="0">
              <a:lnSpc>
                <a:spcPct val="100000"/>
              </a:lnSpc>
              <a:buNone/>
            </a:pPr>
            <a:r>
              <a:rPr lang="en-CA" sz="3200" b="1" dirty="0">
                <a:solidFill>
                  <a:schemeClr val="bg1"/>
                </a:solidFill>
                <a:latin typeface="+mn-lt"/>
              </a:rPr>
              <a:t>"Structure, Sign, and Play in the Discourse of the Human </a:t>
            </a:r>
            <a:r>
              <a:rPr lang="en-CA" sz="3200" b="1" dirty="0" smtClean="0">
                <a:solidFill>
                  <a:schemeClr val="bg1"/>
                </a:solidFill>
                <a:latin typeface="+mn-lt"/>
              </a:rPr>
              <a:t>Sciences”</a:t>
            </a:r>
            <a:r>
              <a:rPr lang="en-CA" sz="3200" dirty="0" smtClean="0">
                <a:solidFill>
                  <a:schemeClr val="bg1"/>
                </a:solidFill>
                <a:latin typeface="+mn-lt"/>
              </a:rPr>
              <a:t> </a:t>
            </a:r>
            <a:r>
              <a:rPr lang="en-CA" sz="3200" dirty="0" smtClean="0">
                <a:solidFill>
                  <a:srgbClr val="FFFF00"/>
                </a:solidFill>
                <a:latin typeface="+mn-lt"/>
              </a:rPr>
              <a:t>Jacques Derrida</a:t>
            </a:r>
          </a:p>
          <a:p>
            <a:pPr marL="0" indent="0">
              <a:lnSpc>
                <a:spcPct val="100000"/>
              </a:lnSpc>
              <a:buNone/>
            </a:pPr>
            <a:r>
              <a:rPr lang="en-CA" sz="3200" dirty="0" smtClean="0">
                <a:solidFill>
                  <a:srgbClr val="CCFFCC"/>
                </a:solidFill>
              </a:rPr>
              <a:t>Structures as </a:t>
            </a:r>
            <a:r>
              <a:rPr lang="en-CA" sz="3200" dirty="0">
                <a:solidFill>
                  <a:srgbClr val="CCFFCC"/>
                </a:solidFill>
              </a:rPr>
              <a:t>free-floating (or 'playing') sets of relationships. </a:t>
            </a:r>
            <a:r>
              <a:rPr lang="en-CA" sz="3200" dirty="0" err="1" smtClean="0">
                <a:solidFill>
                  <a:srgbClr val="CCFFCC"/>
                </a:solidFill>
              </a:rPr>
              <a:t>Structuralist</a:t>
            </a:r>
            <a:r>
              <a:rPr lang="en-CA" sz="3200" dirty="0" smtClean="0">
                <a:solidFill>
                  <a:srgbClr val="CCFFCC"/>
                </a:solidFill>
              </a:rPr>
              <a:t> discourses unfortunately hold </a:t>
            </a:r>
            <a:r>
              <a:rPr lang="en-CA" sz="3200" dirty="0">
                <a:solidFill>
                  <a:srgbClr val="CCFFCC"/>
                </a:solidFill>
              </a:rPr>
              <a:t>on to a "</a:t>
            </a:r>
            <a:r>
              <a:rPr lang="en-CA" sz="3200" dirty="0" smtClean="0">
                <a:solidFill>
                  <a:srgbClr val="CCFFCC"/>
                </a:solidFill>
              </a:rPr>
              <a:t>center” which anchors </a:t>
            </a:r>
            <a:r>
              <a:rPr lang="en-CA" sz="3200" dirty="0">
                <a:solidFill>
                  <a:srgbClr val="CCFFCC"/>
                </a:solidFill>
              </a:rPr>
              <a:t>the structure and </a:t>
            </a:r>
            <a:r>
              <a:rPr lang="en-CA" sz="3200" dirty="0" smtClean="0">
                <a:solidFill>
                  <a:srgbClr val="CCFFCC"/>
                </a:solidFill>
              </a:rPr>
              <a:t>“does </a:t>
            </a:r>
            <a:r>
              <a:rPr lang="en-CA" sz="3200" dirty="0">
                <a:solidFill>
                  <a:srgbClr val="CCFFCC"/>
                </a:solidFill>
              </a:rPr>
              <a:t>not </a:t>
            </a:r>
            <a:r>
              <a:rPr lang="en-CA" sz="3200" dirty="0" smtClean="0">
                <a:solidFill>
                  <a:srgbClr val="CCFFCC"/>
                </a:solidFill>
              </a:rPr>
              <a:t>play”. </a:t>
            </a:r>
            <a:endParaRPr lang="en-CA" dirty="0" smtClean="0">
              <a:latin typeface="+mn-lt"/>
              <a:hlinkClick r:id=""/>
            </a:endParaRPr>
          </a:p>
          <a:p>
            <a:pPr marL="0" indent="0">
              <a:buNone/>
            </a:pPr>
            <a:r>
              <a:rPr lang="en-CA" dirty="0" smtClean="0">
                <a:latin typeface="+mn-lt"/>
                <a:hlinkClick r:id=""/>
              </a:rPr>
              <a:t>http</a:t>
            </a:r>
            <a:r>
              <a:rPr lang="en-CA" dirty="0">
                <a:latin typeface="+mn-lt"/>
                <a:hlinkClick r:id="rId2"/>
              </a:rPr>
              <a:t>://hydra.humanities.uci.edu/Derrida/sign-</a:t>
            </a:r>
            <a:r>
              <a:rPr lang="en-CA" dirty="0" smtClean="0">
                <a:latin typeface="+mn-lt"/>
                <a:hlinkClick r:id="rId2"/>
              </a:rPr>
              <a:t>play.html</a:t>
            </a:r>
            <a:r>
              <a:rPr lang="en-CA" dirty="0" smtClean="0">
                <a:latin typeface="+mn-lt"/>
              </a:rPr>
              <a:t> </a:t>
            </a:r>
            <a:endParaRPr lang="en-US" dirty="0">
              <a:latin typeface="+mn-lt"/>
            </a:endParaRPr>
          </a:p>
        </p:txBody>
      </p:sp>
      <p:pic>
        <p:nvPicPr>
          <p:cNvPr id="5" name="Picture 4" descr="Screen Shot 2014-09-30 at 11.05.12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740" y="991809"/>
            <a:ext cx="3032260" cy="5220635"/>
          </a:xfrm>
          <a:prstGeom prst="rect">
            <a:avLst/>
          </a:prstGeom>
        </p:spPr>
      </p:pic>
    </p:spTree>
    <p:extLst>
      <p:ext uri="{BB962C8B-B14F-4D97-AF65-F5344CB8AC3E}">
        <p14:creationId xmlns:p14="http://schemas.microsoft.com/office/powerpoint/2010/main" val="61861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328461"/>
            <a:ext cx="8229600" cy="5397673"/>
          </a:xfrm>
        </p:spPr>
        <p:txBody>
          <a:bodyPr>
            <a:normAutofit/>
          </a:bodyPr>
          <a:lstStyle/>
          <a:p>
            <a:pPr marL="0" indent="0">
              <a:buNone/>
            </a:pPr>
            <a:r>
              <a:rPr lang="en-US" sz="4000" b="1" dirty="0" smtClean="0">
                <a:solidFill>
                  <a:srgbClr val="FFFFFF"/>
                </a:solidFill>
                <a:latin typeface="+mn-lt"/>
              </a:rPr>
              <a:t>Decentralizing Author &amp; Replacing Them With </a:t>
            </a:r>
            <a:r>
              <a:rPr lang="en-US" sz="4000" b="1" dirty="0" smtClean="0">
                <a:solidFill>
                  <a:srgbClr val="FFFF00"/>
                </a:solidFill>
                <a:latin typeface="+mn-lt"/>
              </a:rPr>
              <a:t>Reader</a:t>
            </a:r>
          </a:p>
          <a:p>
            <a:pPr marL="0" indent="0">
              <a:buNone/>
            </a:pPr>
            <a:r>
              <a:rPr lang="en-US" sz="4000" b="1" dirty="0" smtClean="0">
                <a:solidFill>
                  <a:srgbClr val="FF0000"/>
                </a:solidFill>
                <a:latin typeface="+mn-lt"/>
              </a:rPr>
              <a:t>=</a:t>
            </a:r>
          </a:p>
          <a:p>
            <a:pPr marL="0" indent="0">
              <a:buNone/>
            </a:pPr>
            <a:r>
              <a:rPr lang="en-US" sz="4000" b="1" dirty="0">
                <a:solidFill>
                  <a:srgbClr val="FFFFFF"/>
                </a:solidFill>
              </a:rPr>
              <a:t>Decentralizing </a:t>
            </a:r>
            <a:r>
              <a:rPr lang="en-US" sz="4000" b="1" dirty="0" smtClean="0">
                <a:solidFill>
                  <a:srgbClr val="FFFFFF"/>
                </a:solidFill>
              </a:rPr>
              <a:t>Developer </a:t>
            </a:r>
            <a:r>
              <a:rPr lang="en-US" sz="4000" b="1" dirty="0">
                <a:solidFill>
                  <a:srgbClr val="FFFFFF"/>
                </a:solidFill>
              </a:rPr>
              <a:t>&amp; Replacing Them With </a:t>
            </a:r>
            <a:r>
              <a:rPr lang="en-US" sz="4000" b="1" dirty="0" smtClean="0">
                <a:solidFill>
                  <a:srgbClr val="FFFF00"/>
                </a:solidFill>
              </a:rPr>
              <a:t>Gamer</a:t>
            </a:r>
            <a:endParaRPr lang="en-US" sz="4000" b="1" dirty="0">
              <a:solidFill>
                <a:srgbClr val="FFFF00"/>
              </a:solidFill>
            </a:endParaRPr>
          </a:p>
          <a:p>
            <a:pPr marL="0" indent="0">
              <a:buNone/>
            </a:pPr>
            <a:endParaRPr lang="en-US" sz="4000" b="1" dirty="0" smtClean="0">
              <a:solidFill>
                <a:srgbClr val="FF0000"/>
              </a:solidFill>
              <a:latin typeface="+mn-lt"/>
            </a:endParaRPr>
          </a:p>
        </p:txBody>
      </p:sp>
    </p:spTree>
    <p:extLst>
      <p:ext uri="{BB962C8B-B14F-4D97-AF65-F5344CB8AC3E}">
        <p14:creationId xmlns:p14="http://schemas.microsoft.com/office/powerpoint/2010/main" val="3455580884"/>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3458</TotalTime>
  <Words>6445</Words>
  <Application>Microsoft Macintosh PowerPoint</Application>
  <PresentationFormat>On-screen Show (4:3)</PresentationFormat>
  <Paragraphs>475</Paragraphs>
  <Slides>77</Slides>
  <Notes>2</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CDM_PPT_Template </vt:lpstr>
      <vt:lpstr>1_CDM_PPT_Template </vt:lpstr>
      <vt:lpstr> Frictions &amp; Fictions: Consumer Contracts &amp; Creative Constraints </vt:lpstr>
      <vt:lpstr>Housekeeping (+ more on way)</vt:lpstr>
      <vt:lpstr>PowerPoint Presentation</vt:lpstr>
      <vt:lpstr>  Follow up to Mavis Dixon</vt:lpstr>
      <vt:lpstr>      &amp; rather frighteningly…</vt:lpstr>
      <vt:lpstr>PowerPoint Presentation</vt:lpstr>
      <vt:lpstr>Post-Structuralist Redux</vt:lpstr>
      <vt:lpstr>  Video-Games as Post-Structuralism</vt:lpstr>
      <vt:lpstr>PowerPoint Presentation</vt:lpstr>
      <vt:lpstr>Video Games as  Post-Structuralist</vt:lpstr>
      <vt:lpstr>PowerPoint Presentation</vt:lpstr>
      <vt:lpstr>PowerPoint Presentation</vt:lpstr>
      <vt:lpstr>PowerPoint Presentation</vt:lpstr>
      <vt:lpstr>From “Post-Structuralism and Videogames”</vt:lpstr>
      <vt:lpstr>Meaning…</vt:lpstr>
      <vt:lpstr>Boyden</vt:lpstr>
      <vt:lpstr>Post-Structuralist Concepts</vt:lpstr>
      <vt:lpstr>Post-Structuralist Proof? </vt:lpstr>
      <vt:lpstr> What are the legal implication of video-games being post stucturalist? </vt:lpstr>
      <vt:lpstr>…and now…</vt:lpstr>
      <vt:lpstr>PowerPoint Presentation</vt:lpstr>
      <vt:lpstr>Are we already IN THE POST IP WORLD? </vt:lpstr>
      <vt:lpstr>   IP Law Swept Away By?</vt:lpstr>
      <vt:lpstr>             A Question….</vt:lpstr>
      <vt:lpstr>      Some reasons…</vt:lpstr>
      <vt:lpstr>  Result: All of which makes IP...</vt:lpstr>
      <vt:lpstr>    Related Issue 1:      The chasm of contracting out </vt:lpstr>
      <vt:lpstr> Re EULA’s etc.</vt:lpstr>
      <vt:lpstr>          The Issue Stated</vt:lpstr>
      <vt:lpstr>Insidious Results?</vt:lpstr>
      <vt:lpstr>Some very poor judgment  …care of Facebook</vt:lpstr>
      <vt:lpstr>PowerPoint Presentation</vt:lpstr>
      <vt:lpstr>PowerPoint Presentation</vt:lpstr>
      <vt:lpstr>PowerPoint Presentation</vt:lpstr>
      <vt:lpstr>PowerPoint Presentation</vt:lpstr>
      <vt:lpstr>PowerPoint Presentation</vt:lpstr>
      <vt:lpstr>PowerPoint Presentation</vt:lpstr>
      <vt:lpstr>   Related Issue: Digital re-sale</vt:lpstr>
      <vt:lpstr>                 Related Issue:                The “kitchen sink” effect </vt:lpstr>
      <vt:lpstr>   Related Issue: Death</vt:lpstr>
      <vt:lpstr>    Related Issue:       Non-circumvention  </vt:lpstr>
      <vt:lpstr>The Future</vt:lpstr>
      <vt:lpstr> Other Possible Answers</vt:lpstr>
      <vt:lpstr>             Continuing…   Connecting as/by Contracting</vt:lpstr>
      <vt:lpstr>         Things to Look For 1:</vt:lpstr>
      <vt:lpstr> Things to Look For 2:</vt:lpstr>
      <vt:lpstr>   WE HAVE ARRIVED AT….</vt:lpstr>
      <vt:lpstr>         Repeat After Me…….</vt:lpstr>
      <vt:lpstr> WARNING &amp; NOTICE</vt:lpstr>
      <vt:lpstr>Case 1: “Davidson” </vt:lpstr>
      <vt:lpstr>      Blizzard v. Internet Gateway  - con’d                                                   (Battle.net clone)</vt:lpstr>
      <vt:lpstr>   Case 2: Blizzard v. In Game (gold-farming)</vt:lpstr>
      <vt:lpstr>     Blizzard v. In Game – con’d</vt:lpstr>
      <vt:lpstr>      Case 3: MDY (“Glider” bot)</vt:lpstr>
      <vt:lpstr> MDY v. Blizzard - con’d (WoW Glider/bot)</vt:lpstr>
      <vt:lpstr>Case 4: Blizzard v. Marshall</vt:lpstr>
      <vt:lpstr> Blizzard v. Marshall – con’d (Battle.net clone)</vt:lpstr>
      <vt:lpstr>  Blizzard v. Marshall (con’d 2)</vt:lpstr>
      <vt:lpstr>   Case 5:Vernor v. Autodesk</vt:lpstr>
      <vt:lpstr>  Vernor v. Autodesk – con’d (re-sale)</vt:lpstr>
      <vt:lpstr>Case 6: iRacing (Mods) </vt:lpstr>
      <vt:lpstr>              iRacing (con’d)</vt:lpstr>
      <vt:lpstr>Case 7: Smallwood (addiction)</vt:lpstr>
      <vt:lpstr> Smallwood v. NCSOFT – con’d</vt:lpstr>
      <vt:lpstr>Case 8: Hernandez (gold-farming) </vt:lpstr>
      <vt:lpstr>  Case 9: Zynga v. Labrasca (virtual currency)</vt:lpstr>
      <vt:lpstr>  Case 10:  Evony v. Holland </vt:lpstr>
      <vt:lpstr>Evony v. Holland – con’d (on-line clone)</vt:lpstr>
      <vt:lpstr> Bonus case: “11 Cases...”</vt:lpstr>
      <vt:lpstr>    NEXT WEEK….</vt:lpstr>
      <vt:lpstr>  Always include a cat picture</vt:lpstr>
      <vt:lpstr>PowerPoint Presentation</vt:lpstr>
      <vt:lpstr>PowerPoint Presentation</vt:lpstr>
      <vt:lpstr>PowerPoint Presentation</vt:lpstr>
      <vt:lpstr>    Topics (+Legal Aspects of  + Video games) </vt:lpstr>
      <vt:lpstr> Class Activities </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Ten Clauses - Ten Cases – Ten Contexts</dc:title>
  <dc:creator>Jon Festinger</dc:creator>
  <cp:lastModifiedBy>Jon Festinger</cp:lastModifiedBy>
  <cp:revision>272</cp:revision>
  <cp:lastPrinted>2013-10-16T06:42:04Z</cp:lastPrinted>
  <dcterms:created xsi:type="dcterms:W3CDTF">2013-02-03T02:18:49Z</dcterms:created>
  <dcterms:modified xsi:type="dcterms:W3CDTF">2015-10-26T17:38:10Z</dcterms:modified>
</cp:coreProperties>
</file>